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2" r:id="rId4"/>
    <p:sldId id="259" r:id="rId5"/>
    <p:sldId id="260" r:id="rId6"/>
    <p:sldId id="261" r:id="rId7"/>
    <p:sldId id="262" r:id="rId8"/>
    <p:sldId id="265" r:id="rId9"/>
    <p:sldId id="263" r:id="rId10"/>
    <p:sldId id="266" r:id="rId11"/>
    <p:sldId id="267" r:id="rId12"/>
    <p:sldId id="287" r:id="rId13"/>
    <p:sldId id="283" r:id="rId14"/>
    <p:sldId id="290" r:id="rId15"/>
    <p:sldId id="268" r:id="rId16"/>
    <p:sldId id="264" r:id="rId17"/>
    <p:sldId id="270" r:id="rId18"/>
    <p:sldId id="285" r:id="rId19"/>
    <p:sldId id="284" r:id="rId20"/>
    <p:sldId id="289" r:id="rId21"/>
    <p:sldId id="271" r:id="rId22"/>
    <p:sldId id="272" r:id="rId23"/>
    <p:sldId id="273" r:id="rId24"/>
    <p:sldId id="274" r:id="rId25"/>
    <p:sldId id="286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>
      <p:cViewPr varScale="1">
        <p:scale>
          <a:sx n="78" d="100"/>
          <a:sy n="78" d="100"/>
        </p:scale>
        <p:origin x="91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2777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47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579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839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135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017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0720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4717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66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407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610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11C5A-236F-4D78-871F-BC7DC991FE1F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573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esrl.noaa.gov/gmd/education/carbon_toolkit/images/carbon_cycle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964773" y="233942"/>
            <a:ext cx="41184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sz="6000" b="1" kern="0" dirty="0" smtClean="0">
                <a:solidFill>
                  <a:srgbClr val="FF0000"/>
                </a:solidFill>
                <a:effectLst/>
              </a:rPr>
              <a:t>Ekosystémy</a:t>
            </a:r>
            <a:endParaRPr lang="cs-CZ" sz="6000" b="1" kern="0" dirty="0">
              <a:solidFill>
                <a:srgbClr val="FF0000"/>
              </a:solidFill>
              <a:effectLst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9" y="3601158"/>
            <a:ext cx="2360582" cy="157372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1" y="1874312"/>
            <a:ext cx="2491559" cy="166103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9" y="3574549"/>
            <a:ext cx="2484277" cy="165618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5"/>
          <a:stretch/>
        </p:blipFill>
        <p:spPr>
          <a:xfrm>
            <a:off x="-22384" y="5207491"/>
            <a:ext cx="2490139" cy="154663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925893"/>
            <a:ext cx="2360582" cy="157372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453" y="5233195"/>
            <a:ext cx="2314738" cy="1543158"/>
          </a:xfrm>
          <a:prstGeom prst="rect">
            <a:avLst/>
          </a:prstGeom>
        </p:spPr>
      </p:pic>
      <p:pic>
        <p:nvPicPr>
          <p:cNvPr id="12" name="Picture 4" descr="Výsledek obrázk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76" y="1903688"/>
            <a:ext cx="2439557" cy="162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kupina 2"/>
          <p:cNvGrpSpPr/>
          <p:nvPr/>
        </p:nvGrpSpPr>
        <p:grpSpPr>
          <a:xfrm>
            <a:off x="5024595" y="3561845"/>
            <a:ext cx="2469823" cy="1629575"/>
            <a:chOff x="4994329" y="3601158"/>
            <a:chExt cx="5822315" cy="3184079"/>
          </a:xfrm>
        </p:grpSpPr>
        <p:pic>
          <p:nvPicPr>
            <p:cNvPr id="13" name="Picture 2" descr="Výsledek obrázku pro coral reef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329" y="3601158"/>
              <a:ext cx="5822315" cy="3184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bdélník 13"/>
            <p:cNvSpPr/>
            <p:nvPr/>
          </p:nvSpPr>
          <p:spPr>
            <a:xfrm>
              <a:off x="5133565" y="6243999"/>
              <a:ext cx="5543838" cy="5412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>
                  <a:solidFill>
                    <a:srgbClr val="FFFF00"/>
                  </a:solidFill>
                </a:rPr>
                <a:t>http</a:t>
              </a:r>
              <a:r>
                <a:rPr lang="cs-CZ" sz="1200" dirty="0" smtClean="0">
                  <a:solidFill>
                    <a:srgbClr val="FFFF00"/>
                  </a:solidFill>
                </a:rPr>
                <a:t>://nationalgeogrpahic.com</a:t>
              </a:r>
              <a:endParaRPr lang="cs-CZ" sz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5073889" y="5230733"/>
            <a:ext cx="2462271" cy="1540909"/>
            <a:chOff x="2129533" y="2263140"/>
            <a:chExt cx="7720951" cy="4286250"/>
          </a:xfrm>
        </p:grpSpPr>
        <p:pic>
          <p:nvPicPr>
            <p:cNvPr id="16" name="Picture 2" descr="Výsledek obrázku pro fynbo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533" y="2263140"/>
              <a:ext cx="762000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bdélník 16"/>
            <p:cNvSpPr/>
            <p:nvPr/>
          </p:nvSpPr>
          <p:spPr>
            <a:xfrm>
              <a:off x="5108771" y="5640259"/>
              <a:ext cx="4741713" cy="7705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>
                  <a:solidFill>
                    <a:srgbClr val="FFFF00"/>
                  </a:solidFill>
                </a:rPr>
                <a:t>http://cs.mg.co.za</a:t>
              </a:r>
              <a:r>
                <a:rPr lang="cs-CZ" sz="1200" dirty="0" smtClean="0">
                  <a:solidFill>
                    <a:srgbClr val="FFFF00"/>
                  </a:solidFill>
                </a:rPr>
                <a:t>/</a:t>
              </a:r>
              <a:endParaRPr lang="cs-CZ" sz="12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11"/>
          <a:srcRect l="13931" r="14555"/>
          <a:stretch/>
        </p:blipFill>
        <p:spPr>
          <a:xfrm>
            <a:off x="7546188" y="1911053"/>
            <a:ext cx="4526476" cy="3417957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12"/>
          <a:srcRect t="11488" b="6808"/>
          <a:stretch/>
        </p:blipFill>
        <p:spPr>
          <a:xfrm>
            <a:off x="7608168" y="5466828"/>
            <a:ext cx="2395529" cy="1304814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8448" y="5454399"/>
            <a:ext cx="1908090" cy="131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6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5360" y="188640"/>
            <a:ext cx="6096000" cy="290848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</a:rPr>
              <a:t>Sekundární produktivita</a:t>
            </a:r>
          </a:p>
          <a:p>
            <a:pPr>
              <a:spcAft>
                <a:spcPts val="0"/>
              </a:spcAft>
            </a:pPr>
            <a:r>
              <a:rPr lang="cs-CZ" sz="900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sz="2400" dirty="0" smtClean="0">
                <a:ea typeface="Times New Roman" panose="02020603050405020304" pitchFamily="18" charset="0"/>
              </a:rPr>
              <a:t>j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e rychlost produkce biomasy </a:t>
            </a:r>
            <a:r>
              <a:rPr lang="cs-CZ" b="1" dirty="0" smtClean="0">
                <a:effectLst/>
                <a:ea typeface="Times New Roman" panose="02020603050405020304" pitchFamily="18" charset="0"/>
              </a:rPr>
              <a:t>heterotrofními organismy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(konzumenti, rozkladači).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Čistá sekundární produkce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P</a:t>
            </a:r>
            <a:r>
              <a:rPr lang="cs-CZ" baseline="-25000" dirty="0" smtClean="0">
                <a:effectLst/>
                <a:ea typeface="Times New Roman" panose="02020603050405020304" pitchFamily="18" charset="0"/>
              </a:rPr>
              <a:t>N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= konzumace – exkrementy – respirace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Sekundární produktivita závisí na primární a je vždy o jeden řád menší než primární (5000 </a:t>
            </a:r>
            <a:r>
              <a:rPr lang="cs-CZ" dirty="0" err="1" smtClean="0">
                <a:effectLst/>
                <a:ea typeface="Times New Roman" panose="02020603050405020304" pitchFamily="18" charset="0"/>
              </a:rPr>
              <a:t>kJ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– 500 </a:t>
            </a:r>
            <a:r>
              <a:rPr lang="cs-CZ" dirty="0" err="1" smtClean="0">
                <a:effectLst/>
                <a:ea typeface="Times New Roman" panose="02020603050405020304" pitchFamily="18" charset="0"/>
              </a:rPr>
              <a:t>kJ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– 50 </a:t>
            </a:r>
            <a:r>
              <a:rPr lang="cs-CZ" dirty="0" err="1" smtClean="0">
                <a:effectLst/>
                <a:ea typeface="Times New Roman" panose="02020603050405020304" pitchFamily="18" charset="0"/>
              </a:rPr>
              <a:t>kJ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).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08" y="3018208"/>
            <a:ext cx="5530577" cy="325253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9408368" y="6463051"/>
            <a:ext cx="23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http://sciencebitz.com/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280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63352" y="116632"/>
            <a:ext cx="11665296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Stabilita ekosystémů</a:t>
            </a:r>
            <a:endParaRPr lang="cs-CZ" b="1" dirty="0" smtClean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	je schopnost autoregulace, tendence zůstat blízko rovnovážnému stavu nebo se tam vrátit po vychýlení.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2 typy stability: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u="sng" dirty="0" smtClean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Resistence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: schopnost nepodlehnout změně při stresu</a:t>
            </a:r>
          </a:p>
          <a:p>
            <a:pPr>
              <a:spcAft>
                <a:spcPts val="0"/>
              </a:spcAft>
            </a:pP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u="sng" dirty="0" err="1" smtClean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Resilience</a:t>
            </a:r>
            <a:r>
              <a:rPr lang="cs-CZ" b="1" dirty="0" smtClean="0">
                <a:effectLst/>
                <a:ea typeface="Times New Roman" panose="02020603050405020304" pitchFamily="18" charset="0"/>
              </a:rPr>
              <a:t>: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schopnost vrátit se k původnímu („normálnímu“) stavu; v současných pracích se ale někdy používá pro jakoukoliv resistenci, asi pod vlivem významu slova v jiných oborech (psychologie).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2924944"/>
            <a:ext cx="5754688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34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1344" y="332656"/>
            <a:ext cx="11377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smtClean="0">
                <a:solidFill>
                  <a:srgbClr val="002060"/>
                </a:solidFill>
              </a:rPr>
              <a:t>Disturbance / Perturbace: </a:t>
            </a:r>
            <a:r>
              <a:rPr lang="cs-CZ" dirty="0" smtClean="0"/>
              <a:t>krátkou dobu trvající narušování běžného fungování ekosystému (jeho produkce), které způsobuje změnu druhového složení nebo fungování (pastva, seč, požár, povodeň, narušení svrchní vrstvy půdy s kořeny, vývrat apod.)</a:t>
            </a:r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H="1">
            <a:off x="3287688" y="1412776"/>
            <a:ext cx="1728192" cy="93610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6168008" y="1412776"/>
            <a:ext cx="1728192" cy="8640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479376" y="2520479"/>
            <a:ext cx="5616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Disturbance:</a:t>
            </a:r>
          </a:p>
          <a:p>
            <a:r>
              <a:rPr lang="cs-CZ" dirty="0" smtClean="0"/>
              <a:t>V ochraně přírody chápána jako opakovaná, </a:t>
            </a:r>
            <a:r>
              <a:rPr lang="cs-CZ" dirty="0" smtClean="0"/>
              <a:t>pravidelná</a:t>
            </a:r>
            <a:r>
              <a:rPr lang="cs-CZ" dirty="0" smtClean="0"/>
              <a:t>, </a:t>
            </a:r>
            <a:r>
              <a:rPr lang="cs-CZ" dirty="0" err="1" smtClean="0"/>
              <a:t>predikovatelná</a:t>
            </a:r>
            <a:r>
              <a:rPr lang="cs-CZ" dirty="0" smtClean="0"/>
              <a:t> s očekávatelným výsledkem….</a:t>
            </a:r>
          </a:p>
          <a:p>
            <a:endParaRPr lang="cs-CZ" dirty="0" smtClean="0"/>
          </a:p>
          <a:p>
            <a:r>
              <a:rPr lang="cs-CZ" b="1" dirty="0" smtClean="0"/>
              <a:t>                                               X</a:t>
            </a:r>
            <a:endParaRPr lang="cs-CZ" b="1" dirty="0"/>
          </a:p>
          <a:p>
            <a:endParaRPr lang="cs-CZ" dirty="0"/>
          </a:p>
          <a:p>
            <a:r>
              <a:rPr lang="cs-CZ" dirty="0" smtClean="0"/>
              <a:t>V modelování systémů (obecně) se tak </a:t>
            </a:r>
            <a:r>
              <a:rPr lang="cs-CZ" dirty="0" smtClean="0"/>
              <a:t>ale označuje </a:t>
            </a:r>
            <a:r>
              <a:rPr lang="cs-CZ" dirty="0" smtClean="0"/>
              <a:t>vnější zásah do systému 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528048" y="2420215"/>
            <a:ext cx="54726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Perturbace:</a:t>
            </a:r>
          </a:p>
          <a:p>
            <a:r>
              <a:rPr lang="cs-CZ" dirty="0" smtClean="0"/>
              <a:t>V ochraně přírody chápána jako neočekávaná, jednorázová událost se zásadním, těžko </a:t>
            </a:r>
            <a:r>
              <a:rPr lang="cs-CZ" dirty="0" err="1" smtClean="0"/>
              <a:t>predikovatelným</a:t>
            </a:r>
            <a:r>
              <a:rPr lang="cs-CZ" dirty="0" smtClean="0"/>
              <a:t> vlivem na další vývoj ekosystému</a:t>
            </a:r>
          </a:p>
          <a:p>
            <a:endParaRPr lang="cs-CZ" dirty="0" smtClean="0"/>
          </a:p>
          <a:p>
            <a:r>
              <a:rPr lang="cs-CZ" dirty="0" smtClean="0"/>
              <a:t>                                                   </a:t>
            </a:r>
            <a:r>
              <a:rPr lang="cs-CZ" b="1" dirty="0" smtClean="0"/>
              <a:t>X</a:t>
            </a:r>
            <a:endParaRPr lang="cs-CZ" b="1" dirty="0"/>
          </a:p>
          <a:p>
            <a:endParaRPr lang="cs-CZ" dirty="0"/>
          </a:p>
          <a:p>
            <a:r>
              <a:rPr lang="cs-CZ" dirty="0" smtClean="0"/>
              <a:t>V modelování systémů (obecně) se tak </a:t>
            </a:r>
            <a:r>
              <a:rPr lang="cs-CZ" dirty="0" smtClean="0"/>
              <a:t>ale označuje </a:t>
            </a:r>
            <a:r>
              <a:rPr lang="cs-CZ" dirty="0" smtClean="0"/>
              <a:t>výkyv ve fungování systému vyvolaný vnitřními procesy.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35360" y="5493131"/>
            <a:ext cx="11521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Hystereze: </a:t>
            </a:r>
            <a:r>
              <a:rPr lang="cs-CZ" dirty="0" smtClean="0"/>
              <a:t>závislost současného stavu ekosystému na minulé </a:t>
            </a:r>
            <a:r>
              <a:rPr lang="cs-CZ" dirty="0" err="1" smtClean="0"/>
              <a:t>perturbanci</a:t>
            </a:r>
            <a:r>
              <a:rPr lang="cs-CZ" dirty="0" smtClean="0"/>
              <a:t>, která „přepnula“ jeden stabilní ekosystém v jiný stabilní ekosystém (teorie „alternativních stabilních stavů“). Typicky nastává na hranici biomů: savana nebo step se může vyskytovat na místě, kde byl předtím les, aniž by se změnilo klima – mohlo dojít k velkému požáru, a po něm je bezlesí udržováno býložravci a pravidelnými požáry.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970" y="1156913"/>
            <a:ext cx="1944216" cy="129378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/>
          <a:srcRect t="11488" b="6808"/>
          <a:stretch/>
        </p:blipFill>
        <p:spPr>
          <a:xfrm>
            <a:off x="685768" y="1346086"/>
            <a:ext cx="1963481" cy="106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91344" y="404664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Stabilita a druhová bohatost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monokultura versus </a:t>
            </a:r>
            <a:r>
              <a:rPr lang="cs-CZ" dirty="0" err="1" smtClean="0">
                <a:effectLst/>
                <a:ea typeface="Times New Roman" panose="02020603050405020304" pitchFamily="18" charset="0"/>
              </a:rPr>
              <a:t>polydominantní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lesní porost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2019264"/>
            <a:ext cx="4800533" cy="36004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343472" y="5682932"/>
            <a:ext cx="15268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/>
              <a:t>weissova.blog.sme.sk</a:t>
            </a:r>
            <a:endParaRPr lang="cs-CZ" sz="1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2040260"/>
            <a:ext cx="54006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5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4799856" y="5813249"/>
            <a:ext cx="3942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</a:rPr>
              <a:t>Kompetice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(konkurence o zdroje)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341019" y="265013"/>
            <a:ext cx="10363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7030A0"/>
                </a:solidFill>
              </a:rPr>
              <a:t>Základní symbiotické interakce mezi organismy v ekosystému (v rámci jedné trofické skupiny)</a:t>
            </a:r>
            <a:endParaRPr lang="cs-CZ" sz="2000" b="1" dirty="0">
              <a:solidFill>
                <a:srgbClr val="7030A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983432" y="999459"/>
            <a:ext cx="1379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druh A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840416" y="1124744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druh B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271464" y="1916832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 smtClean="0">
                <a:solidFill>
                  <a:srgbClr val="FF0000"/>
                </a:solidFill>
              </a:rPr>
              <a:t>+</a:t>
            </a:r>
            <a:endParaRPr lang="cs-CZ" sz="6000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271464" y="3429000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 smtClean="0">
                <a:solidFill>
                  <a:srgbClr val="FF0000"/>
                </a:solidFill>
              </a:rPr>
              <a:t>0</a:t>
            </a:r>
            <a:endParaRPr lang="cs-CZ" sz="6000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71464" y="5077633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 smtClean="0">
                <a:solidFill>
                  <a:srgbClr val="FF0000"/>
                </a:solidFill>
              </a:rPr>
              <a:t>-</a:t>
            </a:r>
            <a:endParaRPr lang="cs-CZ" sz="6000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0200456" y="1916831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 smtClean="0">
                <a:solidFill>
                  <a:srgbClr val="FF0000"/>
                </a:solidFill>
              </a:rPr>
              <a:t>+</a:t>
            </a:r>
            <a:endParaRPr lang="cs-CZ" sz="6000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259762" y="3237126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 smtClean="0">
                <a:solidFill>
                  <a:srgbClr val="FF0000"/>
                </a:solidFill>
              </a:rPr>
              <a:t>0</a:t>
            </a:r>
            <a:endParaRPr lang="cs-CZ" sz="6000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0380476" y="5095586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 smtClean="0">
                <a:solidFill>
                  <a:srgbClr val="FF0000"/>
                </a:solidFill>
              </a:rPr>
              <a:t>-</a:t>
            </a:r>
            <a:endParaRPr lang="cs-CZ" sz="6000" dirty="0">
              <a:solidFill>
                <a:srgbClr val="FF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143672" y="1709219"/>
            <a:ext cx="6109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</a:t>
            </a:r>
            <a:r>
              <a:rPr lang="cs-CZ" b="1" dirty="0" smtClean="0">
                <a:solidFill>
                  <a:srgbClr val="FF0000"/>
                </a:solidFill>
              </a:rPr>
              <a:t>utualismus</a:t>
            </a:r>
            <a:r>
              <a:rPr lang="cs-CZ" dirty="0" smtClean="0"/>
              <a:t> (například mykorhiza, opylování, hlízkové bakterie a bobovité, některé případy </a:t>
            </a:r>
            <a:r>
              <a:rPr lang="cs-CZ" dirty="0" err="1" smtClean="0"/>
              <a:t>lichenismu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621597" y="362969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</a:rPr>
              <a:t>neutralismus</a:t>
            </a:r>
            <a:endParaRPr lang="cs-CZ" dirty="0"/>
          </a:p>
        </p:txBody>
      </p:sp>
      <p:cxnSp>
        <p:nvCxnSpPr>
          <p:cNvPr id="17" name="Přímá spojnice 16"/>
          <p:cNvCxnSpPr/>
          <p:nvPr/>
        </p:nvCxnSpPr>
        <p:spPr>
          <a:xfrm flipV="1">
            <a:off x="2362902" y="2348880"/>
            <a:ext cx="7549522" cy="7578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V="1">
            <a:off x="2530220" y="3930132"/>
            <a:ext cx="7549522" cy="7578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V="1">
            <a:off x="2423592" y="5729482"/>
            <a:ext cx="7549522" cy="7578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2423592" y="4039181"/>
            <a:ext cx="7836170" cy="176985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 rot="20791583">
            <a:off x="4816458" y="4627756"/>
            <a:ext cx="5658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</a:rPr>
              <a:t>Amensalismus</a:t>
            </a:r>
            <a:r>
              <a:rPr lang="cs-CZ" b="1" dirty="0" smtClean="0">
                <a:solidFill>
                  <a:srgbClr val="FF0000"/>
                </a:solidFill>
              </a:rPr>
              <a:t> (alelopatie) – </a:t>
            </a:r>
            <a:r>
              <a:rPr lang="cs-CZ" dirty="0" smtClean="0"/>
              <a:t>jakési předcházení </a:t>
            </a:r>
            <a:r>
              <a:rPr lang="cs-CZ" dirty="0" err="1" smtClean="0"/>
              <a:t>kompetici</a:t>
            </a:r>
            <a:endParaRPr lang="cs-CZ" dirty="0"/>
          </a:p>
        </p:txBody>
      </p:sp>
      <p:cxnSp>
        <p:nvCxnSpPr>
          <p:cNvPr id="23" name="Přímá spojnice 22"/>
          <p:cNvCxnSpPr/>
          <p:nvPr/>
        </p:nvCxnSpPr>
        <p:spPr>
          <a:xfrm flipV="1">
            <a:off x="2423592" y="2845265"/>
            <a:ext cx="7956884" cy="296000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 rot="20423998">
            <a:off x="8403281" y="2727536"/>
            <a:ext cx="219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parazitismus</a:t>
            </a:r>
            <a:endParaRPr lang="cs-CZ" dirty="0"/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2495600" y="1685466"/>
            <a:ext cx="7884876" cy="231959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 rot="20691979">
            <a:off x="2364965" y="2838335"/>
            <a:ext cx="555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</a:rPr>
              <a:t>Komenzalismus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(hyeny a supi, lišejník a strom)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89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7368" y="208379"/>
            <a:ext cx="6096000" cy="36471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</a:rPr>
              <a:t>Toky energie v potravních řetězcích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Trofické úrovně společenstva:</a:t>
            </a:r>
          </a:p>
          <a:p>
            <a:pPr>
              <a:spcAft>
                <a:spcPts val="0"/>
              </a:spcAft>
            </a:pP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primární producenti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konzumenti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predátoři 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Tvoří potravní řetězec pastevně-kořistnický, začíná zelenou hmotou a pokračuje přes konzumenty 1. řádu k predátorům. 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Naopak </a:t>
            </a:r>
            <a:r>
              <a:rPr lang="cs-CZ" dirty="0" err="1" smtClean="0">
                <a:effectLst/>
                <a:ea typeface="Times New Roman" panose="02020603050405020304" pitchFamily="18" charset="0"/>
              </a:rPr>
              <a:t>dekompozitoři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(</a:t>
            </a:r>
            <a:r>
              <a:rPr lang="cs-CZ" dirty="0" err="1" smtClean="0">
                <a:effectLst/>
                <a:ea typeface="Times New Roman" panose="02020603050405020304" pitchFamily="18" charset="0"/>
              </a:rPr>
              <a:t>mikrokonzumenti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) patří do </a:t>
            </a:r>
            <a:r>
              <a:rPr lang="cs-CZ" dirty="0" err="1" smtClean="0">
                <a:effectLst/>
                <a:ea typeface="Times New Roman" panose="02020603050405020304" pitchFamily="18" charset="0"/>
              </a:rPr>
              <a:t>detritového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potravního řetězce, který začíná mrtvou biomasou.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4293096"/>
            <a:ext cx="58515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836712"/>
            <a:ext cx="4242639" cy="241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39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6350"/>
            <a:ext cx="5576888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63352" y="4797152"/>
            <a:ext cx="5319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Energie nemůže být opakovaně použita, živiny ano.</a:t>
            </a:r>
          </a:p>
          <a:p>
            <a:pPr>
              <a:spcAft>
                <a:spcPts val="0"/>
              </a:spcAft>
            </a:pPr>
            <a:r>
              <a:rPr lang="cs-CZ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 </a:t>
            </a:r>
            <a:endParaRPr lang="cs-CZ" sz="900" b="1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672064" y="764704"/>
            <a:ext cx="46085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Živou hmotu tvoří voda (5%) a organické sloučeniny uhlíku (95%). V organických sloučeninách uhlíku se ukládá a akumuluje energie. Při oxidaci uhlíkatých látek CO</a:t>
            </a:r>
            <a:r>
              <a:rPr lang="cs-CZ" baseline="-25000" dirty="0" smtClean="0">
                <a:effectLst/>
                <a:ea typeface="Times New Roman" panose="02020603050405020304" pitchFamily="18" charset="0"/>
              </a:rPr>
              <a:t>2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se energie ztrácí. Velká část energie se ztrácí teplem – to může být využito jen na regulaci tělesné teploty, do ostatních procesů již nevstupuje a uniká z ekosystému. Naproti tomu CO</a:t>
            </a:r>
            <a:r>
              <a:rPr lang="cs-CZ" baseline="-25000" dirty="0" smtClean="0">
                <a:effectLst/>
                <a:ea typeface="Times New Roman" panose="02020603050405020304" pitchFamily="18" charset="0"/>
              </a:rPr>
              <a:t>2 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může být znovu využit pro fotosyntézu.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	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Energie se do ekosystému dodává neustálým slunečním svitem (sluneční konstanta).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Chemické látky se </a:t>
            </a:r>
            <a:r>
              <a:rPr lang="cs-CZ" dirty="0" err="1" smtClean="0">
                <a:effectLst/>
                <a:ea typeface="Times New Roman" panose="02020603050405020304" pitchFamily="18" charset="0"/>
              </a:rPr>
              <a:t>narozdíl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od energie mohou recyklovat. Kdyby se nerecyklovali, jejich zásoba by se brzy vyčerpala a život by zanikl. Recyklaci chemických látek zajišťují heterotrofní organismy.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46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63352" y="260648"/>
            <a:ext cx="6912768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</a:rPr>
              <a:t>Bilance živin v terestrických ekosystémech</a:t>
            </a:r>
            <a:endParaRPr lang="cs-CZ" sz="1400" b="1" dirty="0" smtClean="0">
              <a:solidFill>
                <a:srgbClr val="FF0000"/>
              </a:solidFill>
              <a:effectLst/>
            </a:endParaRPr>
          </a:p>
          <a:p>
            <a:pPr>
              <a:spcAft>
                <a:spcPts val="0"/>
              </a:spcAft>
            </a:pPr>
            <a:r>
              <a:rPr lang="cs-CZ" sz="1400" b="1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 smtClean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Vstupy:</a:t>
            </a:r>
            <a:endParaRPr lang="cs-CZ" sz="900" dirty="0" smtClean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zvětrávání matečné horniny – půda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vstup CO</a:t>
            </a:r>
            <a:r>
              <a:rPr lang="cs-CZ" baseline="-25000" dirty="0" smtClean="0">
                <a:effectLst/>
                <a:ea typeface="Times New Roman" panose="02020603050405020304" pitchFamily="18" charset="0"/>
              </a:rPr>
              <a:t>2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z atmosféry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spad živin (mokrá a suchá depozice)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fixace dusíku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splachy vodou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 smtClean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Výstupy:</a:t>
            </a:r>
            <a:endParaRPr lang="cs-CZ" sz="900" dirty="0" smtClean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uvolňování do atmosféry (C – respirace, N – denitrifikace, rozklad, požár)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vyplavení do povrchových a podzemních vod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export živin pastvou, kosením, těžbou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35" y="3212976"/>
            <a:ext cx="4650329" cy="3096344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181402" y="6340079"/>
            <a:ext cx="5194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Jeden ze způsobů exportu živin z ekosystému louky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7335" y="5401370"/>
            <a:ext cx="7324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Eutrofní ekosystémy</a:t>
            </a:r>
            <a:r>
              <a:rPr lang="cs-CZ" b="1" dirty="0" smtClean="0"/>
              <a:t>: </a:t>
            </a:r>
            <a:r>
              <a:rPr lang="cs-CZ" dirty="0" smtClean="0"/>
              <a:t>bohaté živinami (N, P, K); převládá několik C-stratégů</a:t>
            </a:r>
          </a:p>
          <a:p>
            <a:r>
              <a:rPr lang="cs-CZ" b="1" dirty="0" err="1" smtClean="0">
                <a:solidFill>
                  <a:srgbClr val="FF0000"/>
                </a:solidFill>
              </a:rPr>
              <a:t>Mezotrofní</a:t>
            </a:r>
            <a:r>
              <a:rPr lang="cs-CZ" b="1" dirty="0" smtClean="0">
                <a:solidFill>
                  <a:srgbClr val="FF0000"/>
                </a:solidFill>
              </a:rPr>
              <a:t> ekosystémy</a:t>
            </a:r>
            <a:r>
              <a:rPr lang="cs-CZ" b="1" dirty="0" smtClean="0"/>
              <a:t>: </a:t>
            </a:r>
            <a:r>
              <a:rPr lang="cs-CZ" dirty="0" smtClean="0"/>
              <a:t>středně bohaté živinami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Oligotrofní ekosystémy</a:t>
            </a:r>
            <a:r>
              <a:rPr lang="cs-CZ" b="1" dirty="0" smtClean="0"/>
              <a:t>:</a:t>
            </a:r>
            <a:r>
              <a:rPr lang="cs-CZ" dirty="0" smtClean="0"/>
              <a:t> chudé živinami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651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670" y="4472344"/>
            <a:ext cx="3575732" cy="23823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" y="2483679"/>
            <a:ext cx="3477052" cy="232268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328" y="3645024"/>
            <a:ext cx="2141984" cy="32129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8523" y="155536"/>
            <a:ext cx="4185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Eutrofizace terestrických ekosystémů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6" name="Šipka doprava 5"/>
          <p:cNvSpPr/>
          <p:nvPr/>
        </p:nvSpPr>
        <p:spPr>
          <a:xfrm rot="1214519">
            <a:off x="3615769" y="5126627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8256240" y="5517232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328" y="310496"/>
            <a:ext cx="2049016" cy="3073524"/>
          </a:xfrm>
          <a:prstGeom prst="rect">
            <a:avLst/>
          </a:prstGeom>
        </p:spPr>
      </p:pic>
      <p:sp>
        <p:nvSpPr>
          <p:cNvPr id="9" name="Šipka doprava 8"/>
          <p:cNvSpPr/>
          <p:nvPr/>
        </p:nvSpPr>
        <p:spPr>
          <a:xfrm rot="20481043">
            <a:off x="3782430" y="2094520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842" y="155536"/>
            <a:ext cx="2481064" cy="3721596"/>
          </a:xfrm>
          <a:prstGeom prst="rect">
            <a:avLst/>
          </a:prstGeom>
        </p:spPr>
      </p:pic>
      <p:sp>
        <p:nvSpPr>
          <p:cNvPr id="11" name="Šipka doprava 10"/>
          <p:cNvSpPr/>
          <p:nvPr/>
        </p:nvSpPr>
        <p:spPr>
          <a:xfrm>
            <a:off x="7968208" y="1772816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1884057">
            <a:off x="7937265" y="3339783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611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26495" y="47667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</a:rPr>
              <a:t>Bilance živin ve vodních ekosystémech</a:t>
            </a:r>
            <a:endParaRPr lang="cs-CZ" sz="1400" b="1" dirty="0" smtClean="0">
              <a:solidFill>
                <a:srgbClr val="FF0000"/>
              </a:solidFill>
              <a:effectLst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 smtClean="0">
                <a:effectLst/>
                <a:ea typeface="Times New Roman" panose="02020603050405020304" pitchFamily="18" charset="0"/>
              </a:rPr>
              <a:t>Vstupy: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u="sng" dirty="0" smtClean="0">
                <a:effectLst/>
                <a:ea typeface="Times New Roman" panose="02020603050405020304" pitchFamily="18" charset="0"/>
              </a:rPr>
              <a:t>přitékající vodní toky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depozice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fixace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splachy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 smtClean="0">
                <a:effectLst/>
                <a:ea typeface="Times New Roman" panose="02020603050405020304" pitchFamily="18" charset="0"/>
              </a:rPr>
              <a:t>Výstupy: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u="sng" dirty="0" smtClean="0">
                <a:effectLst/>
                <a:ea typeface="Times New Roman" panose="02020603050405020304" pitchFamily="18" charset="0"/>
              </a:rPr>
              <a:t>odtékající vodní toky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u="sng" dirty="0" smtClean="0">
                <a:effectLst/>
                <a:ea typeface="Times New Roman" panose="02020603050405020304" pitchFamily="18" charset="0"/>
              </a:rPr>
              <a:t>sedimentace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živočichové opouštějící vodu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plynný únik 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5362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995" y="4250200"/>
            <a:ext cx="3793604" cy="25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260648"/>
            <a:ext cx="5429250" cy="375285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384032" y="-59600"/>
            <a:ext cx="1621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wordpress.com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296684" y="6397293"/>
            <a:ext cx="2025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energyeducation.ca</a:t>
            </a:r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6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23" y="4398784"/>
            <a:ext cx="4176464" cy="2381108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91344" y="260648"/>
            <a:ext cx="114492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</a:rPr>
              <a:t>Ekosystém</a:t>
            </a:r>
            <a:r>
              <a:rPr lang="cs-CZ" b="0" dirty="0" smtClean="0">
                <a:solidFill>
                  <a:srgbClr val="FF0000"/>
                </a:solidFill>
                <a:effectLst/>
              </a:rPr>
              <a:t> </a:t>
            </a:r>
            <a:r>
              <a:rPr lang="cs-CZ" b="0" dirty="0" smtClean="0">
                <a:effectLst/>
              </a:rPr>
              <a:t>je soubor organismů žijících na určitém území +</a:t>
            </a:r>
            <a:r>
              <a:rPr lang="cs-CZ" b="1" dirty="0" smtClean="0">
                <a:effectLst/>
              </a:rPr>
              <a:t> neživé prostředí</a:t>
            </a:r>
            <a:r>
              <a:rPr lang="cs-CZ" b="0" dirty="0" smtClean="0">
                <a:effectLst/>
              </a:rPr>
              <a:t> tohoto území. V hierarchii úrovní, které ekologie zkoumá, se nachází mezi společenstvem a krajinou. Je charakterizován především koloběhem prvků a tokem energie.</a:t>
            </a:r>
            <a:endParaRPr lang="cs-CZ" b="1" dirty="0" smtClean="0">
              <a:effectLst/>
            </a:endParaRPr>
          </a:p>
          <a:p>
            <a:pPr>
              <a:spcAft>
                <a:spcPts val="0"/>
              </a:spcAft>
            </a:pPr>
            <a:r>
              <a:rPr lang="cs-CZ" sz="900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cs-CZ" sz="1600" b="1" dirty="0" smtClean="0">
                <a:effectLst/>
                <a:ea typeface="Times New Roman" panose="02020603050405020304" pitchFamily="18" charset="0"/>
              </a:rPr>
              <a:t>jedinci – populace – druhy – společenstva – ekosystém - krajina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900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b="0" dirty="0" smtClean="0">
                <a:effectLst/>
              </a:rPr>
              <a:t> </a:t>
            </a:r>
            <a:endParaRPr lang="cs-CZ" b="1" dirty="0" smtClean="0">
              <a:effectLst/>
            </a:endParaRPr>
          </a:p>
          <a:p>
            <a:pPr>
              <a:spcAft>
                <a:spcPts val="0"/>
              </a:spcAft>
            </a:pPr>
            <a:r>
              <a:rPr lang="cs-CZ" b="0" dirty="0" smtClean="0">
                <a:effectLst/>
              </a:rPr>
              <a:t>Přísnější definice:</a:t>
            </a:r>
            <a:endParaRPr lang="cs-CZ" b="1" dirty="0" smtClean="0">
              <a:effectLst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Ekosystém je dynamický cirkulační systém producentů, konzumentů, rozkladačů a jejich abiotického prostředí, propojený energeticky s výraznými zpětnými vazbami, schopný samostatné existence a do značné míry </a:t>
            </a:r>
            <a:r>
              <a:rPr lang="cs-CZ" b="1" dirty="0" smtClean="0">
                <a:effectLst/>
                <a:ea typeface="Times New Roman" panose="02020603050405020304" pitchFamily="18" charset="0"/>
              </a:rPr>
              <a:t>homeostatický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(homeostáze – vnitřní rovnováha).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63352" y="6368622"/>
            <a:ext cx="150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sciencing.com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5" name="Volný tvar 4"/>
          <p:cNvSpPr/>
          <p:nvPr/>
        </p:nvSpPr>
        <p:spPr>
          <a:xfrm>
            <a:off x="4439816" y="4842734"/>
            <a:ext cx="533400" cy="1411416"/>
          </a:xfrm>
          <a:custGeom>
            <a:avLst/>
            <a:gdLst>
              <a:gd name="connsiteX0" fmla="*/ 0 w 533400"/>
              <a:gd name="connsiteY0" fmla="*/ 819150 h 1411416"/>
              <a:gd name="connsiteX1" fmla="*/ 200025 w 533400"/>
              <a:gd name="connsiteY1" fmla="*/ 1381125 h 1411416"/>
              <a:gd name="connsiteX2" fmla="*/ 533400 w 533400"/>
              <a:gd name="connsiteY2" fmla="*/ 0 h 1411416"/>
              <a:gd name="connsiteX3" fmla="*/ 533400 w 533400"/>
              <a:gd name="connsiteY3" fmla="*/ 0 h 1411416"/>
              <a:gd name="connsiteX4" fmla="*/ 533400 w 533400"/>
              <a:gd name="connsiteY4" fmla="*/ 0 h 141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" h="1411416">
                <a:moveTo>
                  <a:pt x="0" y="819150"/>
                </a:moveTo>
                <a:cubicBezTo>
                  <a:pt x="55562" y="1168400"/>
                  <a:pt x="111125" y="1517650"/>
                  <a:pt x="200025" y="1381125"/>
                </a:cubicBezTo>
                <a:cubicBezTo>
                  <a:pt x="288925" y="1244600"/>
                  <a:pt x="533400" y="0"/>
                  <a:pt x="533400" y="0"/>
                </a:cubicBezTo>
                <a:lnTo>
                  <a:pt x="533400" y="0"/>
                </a:lnTo>
                <a:lnTo>
                  <a:pt x="53340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5159896" y="3724514"/>
            <a:ext cx="4176464" cy="2942452"/>
            <a:chOff x="5807968" y="3726908"/>
            <a:chExt cx="4176464" cy="2942452"/>
          </a:xfrm>
        </p:grpSpPr>
        <p:pic>
          <p:nvPicPr>
            <p:cNvPr id="13314" name="Picture 2" descr="VÃ½sledek obrÃ¡zku pro aquariu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6540" y="4178431"/>
              <a:ext cx="3096344" cy="2379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Přímá spojnice 6"/>
            <p:cNvCxnSpPr/>
            <p:nvPr/>
          </p:nvCxnSpPr>
          <p:spPr>
            <a:xfrm flipH="1">
              <a:off x="6077000" y="3923982"/>
              <a:ext cx="3871428" cy="262930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>
              <a:off x="5807968" y="4045714"/>
              <a:ext cx="4176464" cy="262364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ovéPole 12"/>
            <p:cNvSpPr txBox="1"/>
            <p:nvPr/>
          </p:nvSpPr>
          <p:spPr>
            <a:xfrm>
              <a:off x="7004602" y="3726908"/>
              <a:ext cx="2331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d</a:t>
              </a:r>
              <a:r>
                <a:rPr lang="cs-CZ" b="1" dirty="0" smtClean="0">
                  <a:solidFill>
                    <a:srgbClr val="FF0000"/>
                  </a:solidFill>
                </a:rPr>
                <a:t>odatková energie!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9048328" y="3356992"/>
            <a:ext cx="3115122" cy="3309974"/>
            <a:chOff x="9048328" y="3356992"/>
            <a:chExt cx="3115122" cy="3309974"/>
          </a:xfrm>
        </p:grpSpPr>
        <p:sp>
          <p:nvSpPr>
            <p:cNvPr id="6" name="Obdélník 5"/>
            <p:cNvSpPr/>
            <p:nvPr/>
          </p:nvSpPr>
          <p:spPr>
            <a:xfrm>
              <a:off x="9186032" y="3724514"/>
              <a:ext cx="297741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err="1"/>
                <a:t>Ekosystem</a:t>
              </a:r>
              <a:r>
                <a:rPr lang="cs-CZ" dirty="0"/>
                <a:t> spol. s.r.o</a:t>
              </a:r>
              <a:r>
                <a:rPr lang="cs-CZ" dirty="0" smtClean="0"/>
                <a:t>.; </a:t>
              </a:r>
            </a:p>
            <a:p>
              <a:r>
                <a:rPr lang="cs-CZ" dirty="0" smtClean="0"/>
                <a:t>dodavatel </a:t>
              </a:r>
              <a:r>
                <a:rPr lang="cs-CZ" dirty="0" err="1" smtClean="0"/>
                <a:t>čístících</a:t>
              </a:r>
              <a:r>
                <a:rPr lang="cs-CZ" dirty="0" smtClean="0"/>
                <a:t> prostředků</a:t>
              </a:r>
              <a:endParaRPr lang="cs-CZ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9210095" y="4543800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… ekosystém těla a duše …</a:t>
              </a:r>
              <a:endParaRPr lang="cs-CZ" dirty="0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9408368" y="5717084"/>
              <a:ext cx="22322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…. ekosystém pravicových médií v USA …“</a:t>
              </a:r>
              <a:endParaRPr lang="cs-CZ" dirty="0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9336360" y="5013176"/>
              <a:ext cx="21059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… ekosystém čističky odpadních vod …..</a:t>
              </a:r>
              <a:endParaRPr lang="cs-CZ" dirty="0"/>
            </a:p>
          </p:txBody>
        </p:sp>
        <p:cxnSp>
          <p:nvCxnSpPr>
            <p:cNvPr id="15" name="Přímá spojnice 14"/>
            <p:cNvCxnSpPr/>
            <p:nvPr/>
          </p:nvCxnSpPr>
          <p:spPr>
            <a:xfrm flipV="1">
              <a:off x="9186032" y="3356992"/>
              <a:ext cx="2256311" cy="330997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>
            <a:xfrm flipH="1" flipV="1">
              <a:off x="9048328" y="3717032"/>
              <a:ext cx="2861320" cy="283386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011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1344" y="188640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Typy vod podle úživnosti (</a:t>
            </a:r>
            <a:r>
              <a:rPr lang="cs-CZ" sz="2800" b="1" dirty="0" err="1" smtClean="0">
                <a:solidFill>
                  <a:srgbClr val="FF0000"/>
                </a:solidFill>
              </a:rPr>
              <a:t>trofie</a:t>
            </a:r>
            <a:r>
              <a:rPr lang="cs-CZ" sz="2800" b="1" dirty="0" smtClean="0">
                <a:solidFill>
                  <a:srgbClr val="FF0000"/>
                </a:solidFill>
              </a:rPr>
              <a:t>): shrnutí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91344" y="1164134"/>
            <a:ext cx="1153861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oligotrofní:</a:t>
            </a:r>
            <a:r>
              <a:rPr lang="cs-CZ" sz="2800" dirty="0" smtClean="0"/>
              <a:t> chudé N, P, K. Malá produktivita = málo řas, řídká vegetace (parožnatky), dobrá průhlednost. Extrémně </a:t>
            </a:r>
            <a:r>
              <a:rPr lang="cs-CZ" sz="2800" dirty="0" err="1" smtClean="0"/>
              <a:t>neúživné</a:t>
            </a:r>
            <a:r>
              <a:rPr lang="cs-CZ" sz="2800" dirty="0" smtClean="0"/>
              <a:t> vody se označují jako </a:t>
            </a:r>
            <a:r>
              <a:rPr lang="cs-CZ" sz="2800" b="1" dirty="0" err="1" smtClean="0"/>
              <a:t>ultraoligotrofní</a:t>
            </a:r>
            <a:r>
              <a:rPr lang="cs-CZ" sz="2800" dirty="0" smtClean="0"/>
              <a:t>.</a:t>
            </a:r>
          </a:p>
          <a:p>
            <a:endParaRPr lang="cs-CZ" sz="2800" dirty="0" smtClean="0"/>
          </a:p>
          <a:p>
            <a:r>
              <a:rPr lang="cs-CZ" sz="2800" b="1" dirty="0" err="1" smtClean="0"/>
              <a:t>mezotrofní</a:t>
            </a:r>
            <a:r>
              <a:rPr lang="cs-CZ" sz="2800" b="1" dirty="0" smtClean="0"/>
              <a:t>:</a:t>
            </a:r>
            <a:r>
              <a:rPr lang="cs-CZ" sz="2800" dirty="0" smtClean="0"/>
              <a:t> mírně zvýšené množství živin, bujnější, druhově bohatší vegetace</a:t>
            </a:r>
            <a:endParaRPr lang="cs-CZ" sz="2800" dirty="0"/>
          </a:p>
          <a:p>
            <a:endParaRPr lang="cs-CZ" sz="2800" dirty="0"/>
          </a:p>
          <a:p>
            <a:r>
              <a:rPr lang="cs-CZ" sz="2800" b="1" dirty="0" smtClean="0"/>
              <a:t>eutrofní: </a:t>
            </a:r>
            <a:r>
              <a:rPr lang="cs-CZ" sz="2800" dirty="0" smtClean="0"/>
              <a:t>hodně živin, velká produktivita (hlavně řasy a sinice – </a:t>
            </a:r>
            <a:r>
              <a:rPr lang="cs-CZ" sz="2800" i="1" dirty="0" smtClean="0"/>
              <a:t>vodní květ</a:t>
            </a:r>
            <a:r>
              <a:rPr lang="cs-CZ" sz="2800" dirty="0" smtClean="0"/>
              <a:t>),  nedostatek kyslíku (v noci, kdy řasy dýchají), toxiny sinic živinami bohaté až toxické sedimenty. Vyšší stupně </a:t>
            </a:r>
            <a:r>
              <a:rPr lang="cs-CZ" sz="2800" dirty="0" err="1" smtClean="0"/>
              <a:t>eutrofie</a:t>
            </a:r>
            <a:r>
              <a:rPr lang="cs-CZ" sz="2800" dirty="0" smtClean="0"/>
              <a:t> se označují </a:t>
            </a:r>
            <a:r>
              <a:rPr lang="cs-CZ" sz="2800" b="1" dirty="0" err="1" smtClean="0"/>
              <a:t>polytrofie</a:t>
            </a:r>
            <a:r>
              <a:rPr lang="cs-CZ" sz="2800" dirty="0" smtClean="0"/>
              <a:t> a </a:t>
            </a:r>
            <a:r>
              <a:rPr lang="cs-CZ" sz="2800" b="1" dirty="0" smtClean="0"/>
              <a:t>hypertrofie</a:t>
            </a:r>
            <a:r>
              <a:rPr lang="cs-CZ" sz="2800" dirty="0" smtClean="0"/>
              <a:t>.</a:t>
            </a:r>
          </a:p>
          <a:p>
            <a:endParaRPr lang="cs-CZ" sz="2800" dirty="0" smtClean="0"/>
          </a:p>
          <a:p>
            <a:r>
              <a:rPr lang="cs-CZ" sz="2800" b="1" dirty="0" err="1" smtClean="0"/>
              <a:t>dystrofní</a:t>
            </a:r>
            <a:r>
              <a:rPr lang="cs-CZ" sz="2800" b="1" dirty="0" smtClean="0"/>
              <a:t>:</a:t>
            </a:r>
            <a:r>
              <a:rPr lang="cs-CZ" sz="2800" dirty="0" smtClean="0"/>
              <a:t> </a:t>
            </a:r>
            <a:r>
              <a:rPr lang="cs-CZ" sz="2800" dirty="0" err="1" smtClean="0"/>
              <a:t>ultraoligotrofní</a:t>
            </a:r>
            <a:r>
              <a:rPr lang="cs-CZ" sz="2800" dirty="0" smtClean="0"/>
              <a:t> voda, která je kyselá a zakalená (neprůhledná). Zakalení způsobují </a:t>
            </a:r>
            <a:r>
              <a:rPr lang="cs-CZ" sz="2800" dirty="0" err="1" smtClean="0"/>
              <a:t>huminové</a:t>
            </a:r>
            <a:r>
              <a:rPr lang="cs-CZ" sz="2800" dirty="0" smtClean="0"/>
              <a:t> kyseliny (rozpuštěný organický uhlík). Ohrožené, s řadou vzácných druhů (rašeliništní jezírka).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66462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1344" y="193358"/>
            <a:ext cx="6910866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Globální biochemické cykly</a:t>
            </a:r>
            <a:endParaRPr kumimoji="0" lang="cs-CZ" altLang="cs-CZ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176720"/>
            <a:ext cx="4680520" cy="207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cs-CZ" altLang="cs-CZ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il_fi" descr="http://www.esrl.noaa.gov/gmd/education/carbon_toolkit/images/carbon_cycle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1442085"/>
            <a:ext cx="6733669" cy="512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27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35360" y="18401"/>
            <a:ext cx="517282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Ovlivnění cyklu uhlíku činností člověka:</a:t>
            </a:r>
            <a:endParaRPr kumimoji="0" lang="cs-CZ" altLang="cs-CZ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55411" y="515906"/>
            <a:ext cx="7344816" cy="241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cs-CZ" altLang="cs-CZ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těžba a spalování fosilních paliv: zvýšení přísunu uhlíku do atmosféry a tedy navýšení množství uhlíku v aktivním globálním cyklu</a:t>
            </a:r>
            <a:endParaRPr kumimoji="0" lang="cs-CZ" altLang="cs-CZ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cs-CZ" altLang="cs-CZ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odvodnění rašelinišť, kácení pralesů: uvolnění uhlíku vázaného v biomase</a:t>
            </a:r>
            <a:endParaRPr kumimoji="0" lang="cs-CZ" altLang="cs-CZ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cs-CZ" altLang="cs-CZ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intenzívní zemědělství (méně humusu), snížení rozlohy lesů</a:t>
            </a:r>
            <a:endParaRPr kumimoji="0" lang="cs-CZ" altLang="cs-CZ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cs-CZ" altLang="cs-CZ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spad dusíku: rychlejší mineralizace organické hmoty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lang="cs-CZ" altLang="cs-CZ" sz="1900" dirty="0" smtClean="0"/>
              <a:t> výroba cementu z uhličitanu vápenatého, uvolňuje se CO</a:t>
            </a:r>
            <a:r>
              <a:rPr lang="cs-CZ" altLang="cs-CZ" sz="1900" baseline="-25000" dirty="0" smtClean="0"/>
              <a:t>2</a:t>
            </a:r>
            <a:endParaRPr kumimoji="0" lang="cs-CZ" altLang="cs-CZ" sz="18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198" y="3109610"/>
            <a:ext cx="6912768" cy="369752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84675" y="348012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Hořící tropické rašeliniště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832304" y="3110793"/>
            <a:ext cx="227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www.sciencenews.org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891" y="515906"/>
            <a:ext cx="4013679" cy="208193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9095692" y="203067"/>
            <a:ext cx="2165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www.carbonbrief.org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149293" y="3664791"/>
            <a:ext cx="403423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Zpětná vazba při oteplování:</a:t>
            </a:r>
          </a:p>
          <a:p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uvolnění metanu při tání permafrostu</a:t>
            </a:r>
          </a:p>
          <a:p>
            <a:pPr marL="285750" indent="-285750">
              <a:buFontTx/>
              <a:buChar char="-"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uvolňování </a:t>
            </a:r>
            <a:r>
              <a:rPr lang="cs-CZ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metanhydrátu</a:t>
            </a:r>
            <a:r>
              <a:rPr lang="cs-CZ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ze dna moří (zatím stále jen hypotéza?)</a:t>
            </a:r>
          </a:p>
          <a:p>
            <a:pPr marL="285750" indent="-285750">
              <a:buFontTx/>
              <a:buChar char="-"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zvýšená dekompozice rašeliny a humusu</a:t>
            </a: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9337" y="116632"/>
            <a:ext cx="11231388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Důsledky zvýšené koncentrace CO</a:t>
            </a:r>
            <a:r>
              <a:rPr lang="cs-CZ" sz="2400" b="1" baseline="-250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2:</a:t>
            </a:r>
            <a:endParaRPr lang="cs-CZ" sz="2400" dirty="0" smtClean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baseline="-250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 </a:t>
            </a:r>
            <a:endParaRPr lang="cs-CZ" sz="2400" dirty="0" smtClean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1" dirty="0" smtClean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skleníkový </a:t>
            </a:r>
            <a:r>
              <a:rPr lang="cs-CZ" b="1" dirty="0" smtClean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efekt – změny klimatu</a:t>
            </a:r>
            <a:endParaRPr lang="cs-CZ" sz="900" b="1" dirty="0" smtClean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zdroj pro primární produkci (zejména C4 rostliny za předpokladu dostatku jiných zdrojů)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menší vysoušení půdy transpirací kvůli méně otevřeným průduchům (opět zejména C4 rostliny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)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a typeface="Times New Roman" panose="02020603050405020304" pitchFamily="18" charset="0"/>
              </a:rPr>
              <a:t>tzv. „zelenání planety“ – více </a:t>
            </a:r>
            <a:r>
              <a:rPr lang="cs-CZ" dirty="0" err="1" smtClean="0">
                <a:ea typeface="Times New Roman" panose="02020603050405020304" pitchFamily="18" charset="0"/>
              </a:rPr>
              <a:t>autotrofů</a:t>
            </a:r>
            <a:r>
              <a:rPr lang="cs-CZ" dirty="0" smtClean="0">
                <a:ea typeface="Times New Roman" panose="02020603050405020304" pitchFamily="18" charset="0"/>
              </a:rPr>
              <a:t> v mořích, zarůstání některých aridních oblastí</a:t>
            </a:r>
            <a:endParaRPr lang="cs-CZ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 smtClean="0">
                <a:effectLst/>
                <a:ea typeface="Times New Roman" panose="02020603050405020304" pitchFamily="18" charset="0"/>
              </a:rPr>
              <a:t> </a:t>
            </a:r>
            <a:endParaRPr lang="cs-CZ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Důsledky zvýšené koncentrace CH</a:t>
            </a:r>
            <a:r>
              <a:rPr lang="cs-CZ" sz="2400" b="1" baseline="-250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4:</a:t>
            </a:r>
            <a:endParaRPr lang="cs-CZ" sz="2400" dirty="0" smtClean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baseline="-25000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1" dirty="0" smtClean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skleníkový </a:t>
            </a:r>
            <a:r>
              <a:rPr lang="cs-CZ" b="1" dirty="0">
                <a:solidFill>
                  <a:srgbClr val="0070C0"/>
                </a:solidFill>
                <a:ea typeface="Times New Roman" panose="02020603050405020304" pitchFamily="18" charset="0"/>
              </a:rPr>
              <a:t>efekt – změny klimatu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endParaRPr lang="cs-CZ" sz="900" b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2780928"/>
            <a:ext cx="5398740" cy="360445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600056" y="6107718"/>
            <a:ext cx="12042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>
                <a:solidFill>
                  <a:srgbClr val="FFFF00"/>
                </a:solidFill>
              </a:rPr>
              <a:t>www.abc.net.au</a:t>
            </a:r>
            <a:endParaRPr lang="cs-CZ" sz="1200" dirty="0">
              <a:solidFill>
                <a:srgbClr val="FFFF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7" y="3356992"/>
            <a:ext cx="5492636" cy="275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526188" y="2780928"/>
            <a:ext cx="525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Tato australská poušť se zelená, jinde ale pouště vznikají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50445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l_fi" descr="vostok-ice-core_013107_0625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700808"/>
            <a:ext cx="4320480" cy="462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2221223"/>
            <a:ext cx="4637931" cy="358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559496" y="332656"/>
            <a:ext cx="2665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Globální růst teplot</a:t>
            </a:r>
            <a:endParaRPr lang="cs-CZ" sz="24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3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847" y="2204864"/>
            <a:ext cx="7320136" cy="411757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07368" y="332656"/>
            <a:ext cx="114492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Acidifikace oceánů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smtClean="0"/>
              <a:t>Vliv CO</a:t>
            </a:r>
            <a:r>
              <a:rPr lang="cs-CZ" baseline="-25000" dirty="0" smtClean="0"/>
              <a:t>2</a:t>
            </a:r>
            <a:r>
              <a:rPr lang="cs-CZ" dirty="0" smtClean="0"/>
              <a:t> rozpouštěného ve </a:t>
            </a:r>
            <a:r>
              <a:rPr lang="cs-CZ" dirty="0" smtClean="0"/>
              <a:t>vodě: oceány pohlcují velké množství nadbytečného CO</a:t>
            </a:r>
            <a:r>
              <a:rPr lang="cs-CZ" baseline="-25000" dirty="0" smtClean="0"/>
              <a:t>2</a:t>
            </a:r>
            <a:r>
              <a:rPr lang="cs-CZ" dirty="0" smtClean="0"/>
              <a:t> (dokdy ale?), to je ale okyseluje (kyselina uhličitá)</a:t>
            </a:r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Vliv </a:t>
            </a:r>
            <a:r>
              <a:rPr lang="cs-CZ" dirty="0" smtClean="0"/>
              <a:t>znečištění</a:t>
            </a:r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Vliv </a:t>
            </a:r>
            <a:r>
              <a:rPr lang="cs-CZ" dirty="0" smtClean="0"/>
              <a:t>oteplování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0056440" y="6381328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miami.edu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530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916832"/>
            <a:ext cx="5616623" cy="3325736"/>
          </a:xfrm>
          <a:prstGeom prst="rect">
            <a:avLst/>
          </a:prstGeom>
        </p:spPr>
      </p:pic>
      <p:pic>
        <p:nvPicPr>
          <p:cNvPr id="9220" name="Picture 4" descr="VÃ½sledek obrÃ¡zku pro carbon emissions of china russia india fossil fu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47737"/>
            <a:ext cx="5998555" cy="338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79376" y="332656"/>
            <a:ext cx="7838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Bez Číny, USA, Japonska, Ruska a Indie to nepůjde změnit ….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0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260648"/>
            <a:ext cx="9045153" cy="623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055440" y="116632"/>
            <a:ext cx="2520280" cy="15121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94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9336" y="14842"/>
            <a:ext cx="1202533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Ovlivnění cyklu dusíku činností člověka:</a:t>
            </a:r>
          </a:p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těžba a spalování fosilních paliv: zvýšení přísunu dusíku do atmosféry (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automobilismus, průmysl)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umělá hnojiva 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získaná těžbou (</a:t>
            </a:r>
            <a:r>
              <a:rPr lang="cs-CZ" dirty="0" smtClean="0">
                <a:ea typeface="Times New Roman" panose="02020603050405020304" pitchFamily="18" charset="0"/>
              </a:rPr>
              <a:t>např. dusičnan sodný – ledek; 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síran amonný)</a:t>
            </a:r>
          </a:p>
          <a:p>
            <a:pPr marL="342900" indent="-342900"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err="1">
                <a:ea typeface="Times New Roman" panose="02020603050405020304" pitchFamily="18" charset="0"/>
              </a:rPr>
              <a:t>Haber-Boschův</a:t>
            </a:r>
            <a:r>
              <a:rPr lang="cs-CZ" dirty="0">
                <a:ea typeface="Times New Roman" panose="02020603050405020304" pitchFamily="18" charset="0"/>
              </a:rPr>
              <a:t> proces přeměny atmosférického N</a:t>
            </a:r>
            <a:r>
              <a:rPr lang="cs-CZ" baseline="-25000" dirty="0">
                <a:ea typeface="Times New Roman" panose="02020603050405020304" pitchFamily="18" charset="0"/>
              </a:rPr>
              <a:t>2</a:t>
            </a:r>
            <a:r>
              <a:rPr lang="cs-CZ" dirty="0">
                <a:ea typeface="Times New Roman" panose="02020603050405020304" pitchFamily="18" charset="0"/>
              </a:rPr>
              <a:t> na amoniak do </a:t>
            </a:r>
            <a:r>
              <a:rPr lang="cs-CZ" dirty="0" smtClean="0">
                <a:ea typeface="Times New Roman" panose="02020603050405020304" pitchFamily="18" charset="0"/>
              </a:rPr>
              <a:t>hnojiv</a:t>
            </a:r>
            <a:endParaRPr lang="cs-CZ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pěstování 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bobovitých 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rostlin (přírodní analogie </a:t>
            </a:r>
            <a:r>
              <a:rPr lang="cs-CZ" dirty="0" err="1" smtClean="0">
                <a:ea typeface="Times New Roman" panose="02020603050405020304" pitchFamily="18" charset="0"/>
              </a:rPr>
              <a:t>Haber-Boschova</a:t>
            </a:r>
            <a:r>
              <a:rPr lang="cs-CZ" dirty="0" smtClean="0">
                <a:ea typeface="Times New Roman" panose="02020603050405020304" pitchFamily="18" charset="0"/>
              </a:rPr>
              <a:t> procesu)</a:t>
            </a:r>
            <a:endParaRPr lang="cs-CZ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zvýšená 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denitrifikace na orné půdě a emise čpavku ve velkochovech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904" y="3324225"/>
            <a:ext cx="6286500" cy="353377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464152" y="648866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NASA: koncentrace </a:t>
            </a:r>
            <a:r>
              <a:rPr lang="cs-CZ" dirty="0" smtClean="0"/>
              <a:t>NO</a:t>
            </a:r>
            <a:r>
              <a:rPr lang="cs-CZ" baseline="-25000" dirty="0" smtClean="0"/>
              <a:t>2</a:t>
            </a:r>
            <a:r>
              <a:rPr lang="cs-CZ" dirty="0" smtClean="0"/>
              <a:t>  v troposféře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77247" y="3501008"/>
            <a:ext cx="446449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cs-CZ" sz="10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Vztah mezi koloběhem dusíku a uhlíku zprostředkovaný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dekompozicí:</a:t>
            </a:r>
          </a:p>
          <a:p>
            <a:pPr>
              <a:spcAft>
                <a:spcPts val="0"/>
              </a:spcAft>
            </a:pPr>
            <a:endParaRPr lang="cs-CZ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a typeface="Times New Roman" panose="02020603050405020304" pitchFamily="18" charset="0"/>
              </a:rPr>
              <a:t>Více N z atmosféry – zvýšené čerpání P i K z půdy – víc živin v ekosystému – víc živin pro dekompozitory – rychlejší rozklad rašeliny a humusu – uvolňování CO</a:t>
            </a:r>
            <a:r>
              <a:rPr lang="cs-CZ" baseline="-25000" dirty="0" smtClean="0">
                <a:ea typeface="Times New Roman" panose="02020603050405020304" pitchFamily="18" charset="0"/>
              </a:rPr>
              <a:t>2</a:t>
            </a:r>
            <a:r>
              <a:rPr lang="cs-CZ" dirty="0" smtClean="0">
                <a:ea typeface="Times New Roman" panose="02020603050405020304" pitchFamily="18" charset="0"/>
              </a:rPr>
              <a:t> do atmosféry.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7247" y="2468468"/>
            <a:ext cx="11305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Množství dusíku, který se dostává do ekosystémů z atmosféry se označuje jako </a:t>
            </a:r>
            <a:r>
              <a:rPr lang="cs-CZ" b="1" dirty="0" smtClean="0">
                <a:solidFill>
                  <a:srgbClr val="0070C0"/>
                </a:solidFill>
              </a:rPr>
              <a:t>atmosférická depozice dusíku</a:t>
            </a:r>
            <a:r>
              <a:rPr lang="cs-CZ" dirty="0" smtClean="0"/>
              <a:t>. Suchá depozice s prachem, </a:t>
            </a:r>
            <a:r>
              <a:rPr lang="cs-CZ" b="1" dirty="0" smtClean="0">
                <a:solidFill>
                  <a:srgbClr val="0070C0"/>
                </a:solidFill>
              </a:rPr>
              <a:t>mokrá atmosférická depozice </a:t>
            </a:r>
            <a:r>
              <a:rPr lang="cs-CZ" dirty="0" smtClean="0"/>
              <a:t>se srážkami (prší dusík).</a:t>
            </a:r>
            <a:r>
              <a:rPr lang="cs-CZ" b="1" dirty="0" smtClean="0">
                <a:solidFill>
                  <a:srgbClr val="0070C0"/>
                </a:solidFill>
              </a:rPr>
              <a:t>  </a:t>
            </a:r>
            <a:endParaRPr lang="cs-CZ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2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8" y="1052736"/>
            <a:ext cx="5948808" cy="471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il_fi" descr="36-17-PhosphorusCycle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64704"/>
            <a:ext cx="542925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2852936"/>
            <a:ext cx="1703512" cy="12241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120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 tomato greenhouse in the Netherlands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3" b="12644"/>
          <a:stretch/>
        </p:blipFill>
        <p:spPr bwMode="auto">
          <a:xfrm>
            <a:off x="119336" y="2358543"/>
            <a:ext cx="626469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1344" y="505109"/>
            <a:ext cx="9721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Mesocosm</a:t>
            </a:r>
            <a:r>
              <a:rPr lang="cs-CZ" dirty="0" smtClean="0"/>
              <a:t> = experimentální ekosystém?</a:t>
            </a:r>
          </a:p>
          <a:p>
            <a:endParaRPr lang="cs-CZ" dirty="0"/>
          </a:p>
          <a:p>
            <a:r>
              <a:rPr lang="cs-CZ" dirty="0" smtClean="0"/>
              <a:t>Ekosystémové experimenty ale někdy probíhají v systémech s dodatkovou energií 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0736626" y="135777"/>
            <a:ext cx="1447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wikipedia.org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026" y="2348880"/>
            <a:ext cx="5701985" cy="37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7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0292" y="65087"/>
            <a:ext cx="632102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Ovlivnění cyklu fosforu činností člověka:</a:t>
            </a:r>
          </a:p>
          <a:p>
            <a:pPr>
              <a:spcAft>
                <a:spcPts val="0"/>
              </a:spcAft>
            </a:pPr>
            <a:r>
              <a:rPr lang="cs-CZ" b="1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b="0" dirty="0" smtClean="0">
                <a:effectLst/>
                <a:ea typeface="Times New Roman" panose="02020603050405020304" pitchFamily="18" charset="0"/>
              </a:rPr>
              <a:t>Zvýšení vstupu fosforu do terestrických a sladkovodních ekosystémů:</a:t>
            </a:r>
            <a:endParaRPr lang="cs-CZ" b="1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0" dirty="0" smtClean="0">
                <a:effectLst/>
                <a:ea typeface="Times New Roman" panose="02020603050405020304" pitchFamily="18" charset="0"/>
              </a:rPr>
              <a:t>těžba hornin – výroba hnojiv a čistících prostředků</a:t>
            </a:r>
            <a:endParaRPr lang="cs-CZ" b="1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0" dirty="0" smtClean="0">
                <a:effectLst/>
                <a:ea typeface="Times New Roman" panose="02020603050405020304" pitchFamily="18" charset="0"/>
              </a:rPr>
              <a:t>odpady z rybolovu a jejich využití ke hnojení</a:t>
            </a:r>
            <a:endParaRPr lang="cs-CZ" b="1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Důsledkem je eutrofizace (rozvoj sinic, zvýšení produktivity, snížení druhové bohatosti, kontaminace pitné vody apod.)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43" y="3472382"/>
            <a:ext cx="4653047" cy="325459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931320" y="6181854"/>
            <a:ext cx="2614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http://www.eniscuola.net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3459733"/>
            <a:ext cx="4894120" cy="32545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17517" t="33201" r="38778" b="12200"/>
          <a:stretch/>
        </p:blipFill>
        <p:spPr>
          <a:xfrm>
            <a:off x="7392143" y="0"/>
            <a:ext cx="4347783" cy="305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7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51384" y="404664"/>
            <a:ext cx="1763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</a:rPr>
              <a:t>Koloběh síry</a:t>
            </a:r>
            <a:endParaRPr lang="cs-CZ" sz="2400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0"/>
            <a:ext cx="9300212" cy="667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31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9336" y="116632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Ovlivnění cyklu síry činností člověka</a:t>
            </a:r>
            <a:r>
              <a:rPr lang="cs-CZ" sz="2400" b="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endParaRPr lang="cs-CZ" sz="2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0" dirty="0" smtClean="0">
                <a:effectLst/>
                <a:ea typeface="Times New Roman" panose="02020603050405020304" pitchFamily="18" charset="0"/>
              </a:rPr>
              <a:t>spočívá zejména v obrovském přísunu oxidů síry do ovzduší. Vstup síry do globálního ekosystému se činností člověka celkově zdvojnásobil. Zvýšení je nerovnoměrné – hlavně průmyslové oblasti. V atmosféře vznikají kyseliny, pH klesá. O kyselém dešti hovoříme, když je pH srážkové vody pod 5,6. Zaznamenáno i pH 2,1. Kyselé deště způsobují i oxidy dusíku, síra však stále „vede“.</a:t>
            </a:r>
            <a:endParaRPr lang="cs-CZ" b="1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0" dirty="0" smtClean="0">
                <a:effectLst/>
                <a:ea typeface="Times New Roman" panose="02020603050405020304" pitchFamily="18" charset="0"/>
              </a:rPr>
              <a:t> </a:t>
            </a:r>
            <a:endParaRPr lang="cs-CZ" b="1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 smtClean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Důsledky</a:t>
            </a:r>
            <a:r>
              <a:rPr lang="cs-CZ" b="0" dirty="0" smtClean="0">
                <a:effectLst/>
                <a:ea typeface="Times New Roman" panose="02020603050405020304" pitchFamily="18" charset="0"/>
              </a:rPr>
              <a:t>: 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cs-CZ" b="0" dirty="0" smtClean="0">
                <a:effectLst/>
                <a:ea typeface="Times New Roman" panose="02020603050405020304" pitchFamily="18" charset="0"/>
              </a:rPr>
              <a:t>přímé poškození organismů (např. vymizení lišejníků, úhyn stromů, dýchací obtíže), 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cs-CZ" b="0" dirty="0" smtClean="0">
                <a:effectLst/>
                <a:ea typeface="Times New Roman" panose="02020603050405020304" pitchFamily="18" charset="0"/>
              </a:rPr>
              <a:t>Acidifikace půdy (vyplavení živin se sorpčního komplexu) i vod (úhyn ryb, ústup vod a mokřadů s neutrálním pH apod.)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406" y="908720"/>
            <a:ext cx="4881518" cy="30387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180" y="4692854"/>
            <a:ext cx="2808312" cy="21097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136" y="4628559"/>
            <a:ext cx="3182144" cy="2154577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098017" y="6506137"/>
            <a:ext cx="15941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http://lichenportal.org</a:t>
            </a:r>
          </a:p>
        </p:txBody>
      </p:sp>
      <p:sp>
        <p:nvSpPr>
          <p:cNvPr id="8" name="Šipka doprava 7"/>
          <p:cNvSpPr/>
          <p:nvPr/>
        </p:nvSpPr>
        <p:spPr>
          <a:xfrm>
            <a:off x="5231904" y="5517232"/>
            <a:ext cx="1440160" cy="432048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0344472" y="1124744"/>
            <a:ext cx="1442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imisní </a:t>
            </a:r>
            <a:r>
              <a:rPr lang="cs-CZ" b="1" dirty="0" smtClean="0">
                <a:ea typeface="Times New Roman" panose="02020603050405020304" pitchFamily="18" charset="0"/>
              </a:rPr>
              <a:t>holiny</a:t>
            </a:r>
            <a:endParaRPr lang="cs-CZ" b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56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931" r="14555"/>
          <a:stretch/>
        </p:blipFill>
        <p:spPr>
          <a:xfrm>
            <a:off x="6168008" y="2348880"/>
            <a:ext cx="5544616" cy="41867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620688"/>
            <a:ext cx="5380037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8472264" y="6488668"/>
            <a:ext cx="3408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http://www.studyenglishtoday.org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269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7368" y="404664"/>
            <a:ext cx="518457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</a:rPr>
              <a:t>Biomasa</a:t>
            </a:r>
            <a:endParaRPr lang="cs-CZ" b="1" dirty="0" smtClean="0">
              <a:solidFill>
                <a:srgbClr val="FF0000"/>
              </a:solidFill>
              <a:effectLst/>
            </a:endParaRPr>
          </a:p>
          <a:p>
            <a:pPr>
              <a:spcAft>
                <a:spcPts val="0"/>
              </a:spcAft>
            </a:pPr>
            <a:endParaRPr lang="cs-CZ" b="1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	Organická hmota vytvořená organismy. Počítá se v sušině (váha za suchého stavu). Vyjadřuje se v g (kg) na jednotku plochy. V rostlinném společenstvu rozlišujeme biomasu nadzemní a podzemní, živou biomasu a opad (</a:t>
            </a:r>
            <a:r>
              <a:rPr lang="cs-CZ" dirty="0" err="1" smtClean="0">
                <a:effectLst/>
                <a:ea typeface="Times New Roman" panose="02020603050405020304" pitchFamily="18" charset="0"/>
              </a:rPr>
              <a:t>litter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).</a:t>
            </a:r>
          </a:p>
          <a:p>
            <a:pPr>
              <a:spcAft>
                <a:spcPts val="0"/>
              </a:spcAft>
            </a:pPr>
            <a:r>
              <a:rPr lang="cs-CZ" b="1" dirty="0" smtClean="0">
                <a:effectLst/>
                <a:latin typeface="Times New Roman" panose="02020603050405020304" pitchFamily="18" charset="0"/>
              </a:rPr>
              <a:t> </a:t>
            </a:r>
            <a:endParaRPr lang="cs-CZ" b="1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1052736"/>
            <a:ext cx="5835065" cy="558851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549" y="2663028"/>
            <a:ext cx="2615411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1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1928648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</a:rPr>
              <a:t>Primární produktivita a její ovlivnění faktory prostředí</a:t>
            </a:r>
            <a:endParaRPr lang="cs-CZ" b="1" dirty="0" smtClean="0">
              <a:solidFill>
                <a:srgbClr val="FF0000"/>
              </a:solidFill>
              <a:effectLst/>
            </a:endParaRPr>
          </a:p>
          <a:p>
            <a:pPr>
              <a:spcAft>
                <a:spcPts val="0"/>
              </a:spcAft>
            </a:pPr>
            <a:r>
              <a:rPr lang="cs-CZ" b="1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Je množství organického materiálu (biomasy) vytvořené rostlinami za určitý čas (např. g/m</a:t>
            </a:r>
            <a:r>
              <a:rPr lang="cs-CZ" baseline="30000" dirty="0" smtClean="0">
                <a:effectLst/>
                <a:ea typeface="Times New Roman" panose="02020603050405020304" pitchFamily="18" charset="0"/>
              </a:rPr>
              <a:t>2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/rok). Rostliny poutají CO</a:t>
            </a:r>
            <a:r>
              <a:rPr lang="cs-CZ" baseline="-25000" dirty="0" smtClean="0">
                <a:effectLst/>
                <a:ea typeface="Times New Roman" panose="02020603050405020304" pitchFamily="18" charset="0"/>
              </a:rPr>
              <a:t>2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a fotosyntézou produkují organické látky, které pak kolují ekosystémem – proto </a:t>
            </a:r>
            <a:r>
              <a:rPr lang="cs-CZ" b="1" dirty="0" smtClean="0">
                <a:effectLst/>
                <a:ea typeface="Times New Roman" panose="02020603050405020304" pitchFamily="18" charset="0"/>
              </a:rPr>
              <a:t>primární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producenti. Primární producenti jsou vždy </a:t>
            </a:r>
            <a:r>
              <a:rPr lang="cs-CZ" b="1" dirty="0" smtClean="0">
                <a:effectLst/>
                <a:ea typeface="Times New Roman" panose="02020603050405020304" pitchFamily="18" charset="0"/>
              </a:rPr>
              <a:t>autotrofní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organismy.</a:t>
            </a: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Primární produkce: 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hrubá (brutto, BPP): veškerá asimilovaná energie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čistá (netto, NPP): BPP minus ztráta respirací (dýcháním)</a:t>
            </a: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 marL="228600" indent="2209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„Příroda směřuje k vysoké BPP, zemědělec k vysoké NPP“. Hodně vyvinuté „klimaxové“ ekosystémy mají NPP blízkou nule.</a:t>
            </a: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3567222"/>
            <a:ext cx="5143097" cy="329077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747262" y="3564900"/>
            <a:ext cx="1447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wikipedia.org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992742" y="6309955"/>
            <a:ext cx="406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abundance </a:t>
            </a:r>
            <a:r>
              <a:rPr lang="cs-CZ" i="1" dirty="0" err="1" smtClean="0"/>
              <a:t>autotrofů</a:t>
            </a:r>
            <a:r>
              <a:rPr lang="cs-CZ" i="1" dirty="0" smtClean="0"/>
              <a:t> na Zemi</a:t>
            </a:r>
            <a:endParaRPr lang="cs-CZ" i="1" dirty="0"/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6096000" y="6237312"/>
            <a:ext cx="288032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3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4229510"/>
            <a:ext cx="3791744" cy="2527829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-24680" y="12680"/>
            <a:ext cx="1221668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Primární produktivita závisí na:</a:t>
            </a:r>
          </a:p>
          <a:p>
            <a:pPr indent="449580">
              <a:spcAft>
                <a:spcPts val="0"/>
              </a:spcAft>
            </a:pPr>
            <a:endParaRPr lang="cs-CZ" sz="2400" dirty="0" smtClean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množství zdrojů: sluneční světlo, </a:t>
            </a:r>
            <a:r>
              <a:rPr lang="cs-CZ" b="1" dirty="0" smtClean="0">
                <a:effectLst/>
                <a:ea typeface="Times New Roman" panose="02020603050405020304" pitchFamily="18" charset="0"/>
              </a:rPr>
              <a:t>CO</a:t>
            </a:r>
            <a:r>
              <a:rPr lang="cs-CZ" b="1" baseline="-25000" dirty="0" smtClean="0">
                <a:effectLst/>
                <a:ea typeface="Times New Roman" panose="02020603050405020304" pitchFamily="18" charset="0"/>
              </a:rPr>
              <a:t>2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, voda, půdní živiny</a:t>
            </a: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-  rychlosti a účinnosti fotosyntézy: ovlivněno teplem a fotosyntetickou strategií rostliny (C4 rostliny).</a:t>
            </a: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 indent="449580">
              <a:spcAft>
                <a:spcPts val="0"/>
              </a:spcAft>
            </a:pPr>
            <a:r>
              <a:rPr lang="cs-CZ" b="1" dirty="0" smtClean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Kritické faktory omezující PP:</a:t>
            </a:r>
          </a:p>
          <a:p>
            <a:pPr indent="449580">
              <a:spcAft>
                <a:spcPts val="0"/>
              </a:spcAft>
            </a:pPr>
            <a:endParaRPr lang="cs-CZ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nedostatek FAR (pod zápojem lesa, jeskyně)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nedostatek vody (potenciální evapotranspirace vyšší než srážky – aridní klima)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krátká délka fotosyntetického období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nedostatek minerálních zdrojů</a:t>
            </a: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Za nedostatku některého zdroje (voda, živiny) se vyvíjí menší fotosyntetický aparát (menší listová plocha) a PP je menší. 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63352" y="4293096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 smtClean="0">
                <a:solidFill>
                  <a:srgbClr val="FF0000"/>
                </a:solidFill>
                <a:effectLst/>
              </a:rPr>
              <a:t>Primární produktivita vodních společenstev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	je limitována množstvím živin (dusičnany, fosforečnany), nedostatkem světla a intenzitou „pastvy“ býložravci. Mění se s hloubkou a se sezónou.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436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7368" y="186969"/>
            <a:ext cx="10873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Vztah biomasa-produktivita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545" y="2060848"/>
            <a:ext cx="5020617" cy="349719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917705" y="6244662"/>
            <a:ext cx="22347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/>
              <a:t>http://www.geo.hunter.cuny.edu</a:t>
            </a:r>
            <a:endParaRPr lang="cs-CZ" sz="1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060848"/>
            <a:ext cx="4277664" cy="320824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575720" y="6237312"/>
            <a:ext cx="13190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/>
              <a:t>http://treekb.com</a:t>
            </a:r>
            <a:endParaRPr lang="cs-CZ" sz="1200" dirty="0"/>
          </a:p>
        </p:txBody>
      </p:sp>
      <p:sp>
        <p:nvSpPr>
          <p:cNvPr id="7" name="Obdélník 6"/>
          <p:cNvSpPr/>
          <p:nvPr/>
        </p:nvSpPr>
        <p:spPr>
          <a:xfrm>
            <a:off x="285274" y="1196752"/>
            <a:ext cx="5842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Tundra, poušť:</a:t>
            </a:r>
            <a:r>
              <a:rPr lang="cs-CZ" dirty="0">
                <a:ea typeface="Times New Roman" panose="02020603050405020304" pitchFamily="18" charset="0"/>
              </a:rPr>
              <a:t> malá produktivita na středně velkou biomasu</a:t>
            </a:r>
            <a:endParaRPr lang="cs-CZ" sz="900" dirty="0">
              <a:ea typeface="Times New Roman" panose="020206030504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456040" y="105825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Mořské ekosystémy: </a:t>
            </a:r>
            <a:r>
              <a:rPr lang="cs-CZ" dirty="0">
                <a:ea typeface="Times New Roman" panose="02020603050405020304" pitchFamily="18" charset="0"/>
              </a:rPr>
              <a:t>středně velká produktivita na málo okamžité biomasy (0-0,02 kg/m</a:t>
            </a:r>
            <a:r>
              <a:rPr lang="cs-CZ" baseline="30000" dirty="0">
                <a:ea typeface="Times New Roman" panose="02020603050405020304" pitchFamily="18" charset="0"/>
              </a:rPr>
              <a:t>2</a:t>
            </a:r>
            <a:r>
              <a:rPr lang="cs-CZ" dirty="0">
                <a:ea typeface="Times New Roman" panose="02020603050405020304" pitchFamily="18" charset="0"/>
              </a:rPr>
              <a:t>)</a:t>
            </a:r>
            <a:endParaRPr lang="cs-CZ" sz="9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29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2233"/>
            <a:ext cx="33455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Produktivita</a:t>
            </a:r>
            <a:r>
              <a:rPr kumimoji="0" lang="cs-CZ" altLang="cs-CZ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diverzita</a:t>
            </a:r>
            <a:endParaRPr kumimoji="0" lang="cs-CZ" altLang="cs-CZ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764704"/>
            <a:ext cx="507682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210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67" y="1628800"/>
            <a:ext cx="6239233" cy="372770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055440" y="6093296"/>
            <a:ext cx="2699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cs-CZ" alt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Chase &amp; </a:t>
            </a:r>
            <a:r>
              <a:rPr kumimoji="0" lang="cs-CZ" altLang="cs-CZ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Leibold</a:t>
            </a:r>
            <a:r>
              <a:rPr kumimoji="0" lang="cs-CZ" alt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2002, </a:t>
            </a:r>
            <a:r>
              <a:rPr kumimoji="0" lang="cs-CZ" altLang="cs-CZ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Nature</a:t>
            </a:r>
            <a:endParaRPr lang="cs-CZ" sz="1400" dirty="0"/>
          </a:p>
        </p:txBody>
      </p:sp>
      <p:sp>
        <p:nvSpPr>
          <p:cNvPr id="7" name="Obdélník 6"/>
          <p:cNvSpPr/>
          <p:nvPr/>
        </p:nvSpPr>
        <p:spPr>
          <a:xfrm>
            <a:off x="7896200" y="6021288"/>
            <a:ext cx="21549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cs-CZ" altLang="cs-CZ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Palpurina</a:t>
            </a:r>
            <a:r>
              <a:rPr kumimoji="0" lang="cs-CZ" alt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et al. 2018 J </a:t>
            </a:r>
            <a:r>
              <a:rPr kumimoji="0" lang="cs-CZ" altLang="cs-CZ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Ecol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66067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897</Words>
  <Application>Microsoft Office PowerPoint</Application>
  <PresentationFormat>Širokoúhlá obrazovka</PresentationFormat>
  <Paragraphs>248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Symbol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</dc:creator>
  <cp:lastModifiedBy>reviewer</cp:lastModifiedBy>
  <cp:revision>33</cp:revision>
  <dcterms:created xsi:type="dcterms:W3CDTF">2018-10-29T16:37:18Z</dcterms:created>
  <dcterms:modified xsi:type="dcterms:W3CDTF">2020-11-27T13:10:15Z</dcterms:modified>
</cp:coreProperties>
</file>