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3" r:id="rId3"/>
    <p:sldId id="289" r:id="rId4"/>
    <p:sldId id="296" r:id="rId5"/>
    <p:sldId id="291" r:id="rId6"/>
    <p:sldId id="257" r:id="rId7"/>
    <p:sldId id="258" r:id="rId8"/>
    <p:sldId id="284" r:id="rId9"/>
    <p:sldId id="259" r:id="rId10"/>
    <p:sldId id="285" r:id="rId11"/>
    <p:sldId id="260" r:id="rId12"/>
    <p:sldId id="288" r:id="rId13"/>
    <p:sldId id="295" r:id="rId14"/>
    <p:sldId id="287" r:id="rId15"/>
    <p:sldId id="263" r:id="rId16"/>
    <p:sldId id="294" r:id="rId17"/>
    <p:sldId id="292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76" d="100"/>
          <a:sy n="76" d="100"/>
        </p:scale>
        <p:origin x="1000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11.10.2020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11.10.2020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beaver.io/download/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Klíče/</a:t>
            </a:r>
            <a:r>
              <a:rPr lang="cs-CZ" dirty="0" err="1" smtClean="0"/>
              <a:t>keys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611848"/>
              </p:ext>
            </p:extLst>
          </p:nvPr>
        </p:nvGraphicFramePr>
        <p:xfrm>
          <a:off x="539552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617634"/>
              </p:ext>
            </p:extLst>
          </p:nvPr>
        </p:nvGraphicFramePr>
        <p:xfrm>
          <a:off x="4788024" y="3635732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4569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			(</a:t>
            </a:r>
            <a:r>
              <a:rPr lang="cs-CZ" dirty="0" err="1" smtClean="0">
                <a:latin typeface="Trebuchet MS" pitchFamily="34" charset="0"/>
              </a:rPr>
              <a:t>unique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values</a:t>
            </a:r>
            <a:r>
              <a:rPr lang="cs-CZ" dirty="0" smtClean="0">
                <a:latin typeface="Trebuchet MS" pitchFamily="34" charset="0"/>
              </a:rPr>
              <a:t>)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879648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951656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47431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627620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3311696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723964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6228020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6011996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867980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 do databáze/Access to a database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806022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Klient/</a:t>
            </a:r>
            <a:r>
              <a:rPr lang="cs-CZ" b="1" dirty="0" err="1" smtClean="0">
                <a:latin typeface="Trebuchet MS" pitchFamily="34" charset="0"/>
              </a:rPr>
              <a:t>client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SW umožňující ověření uživatele a spouštění řídících </a:t>
            </a:r>
            <a:r>
              <a:rPr lang="cs-CZ" dirty="0" smtClean="0">
                <a:latin typeface="Trebuchet MS" pitchFamily="34" charset="0"/>
              </a:rPr>
              <a:t>příkazů</a:t>
            </a:r>
          </a:p>
          <a:p>
            <a:r>
              <a:rPr lang="cs-CZ" dirty="0" smtClean="0">
                <a:latin typeface="Trebuchet MS" pitchFamily="34" charset="0"/>
              </a:rPr>
              <a:t>Ovladač/Driver = komponenta klienta 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</a:t>
            </a:r>
            <a:r>
              <a:rPr lang="cs-CZ" dirty="0" smtClean="0">
                <a:latin typeface="Trebuchet MS" pitchFamily="34" charset="0"/>
              </a:rPr>
              <a:t>příkazy/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= data </a:t>
            </a:r>
            <a:r>
              <a:rPr lang="cs-CZ" dirty="0" err="1" smtClean="0">
                <a:latin typeface="Trebuchet MS" pitchFamily="34" charset="0"/>
              </a:rPr>
              <a:t>definiton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 = data </a:t>
            </a:r>
            <a:r>
              <a:rPr lang="cs-CZ" dirty="0" err="1" smtClean="0">
                <a:latin typeface="Trebuchet MS" pitchFamily="34" charset="0"/>
              </a:rPr>
              <a:t>manipulation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language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příkazy / </a:t>
            </a:r>
            <a:r>
              <a:rPr lang="cs-CZ" dirty="0" err="1" smtClean="0">
                <a:latin typeface="Trebuchet MS" pitchFamily="34" charset="0"/>
              </a:rPr>
              <a:t>commands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for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transactions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ROLLBACK 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790793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/</a:t>
            </a:r>
            <a:r>
              <a:rPr lang="cs-CZ" dirty="0" err="1" smtClean="0"/>
              <a:t>keywords</a:t>
            </a:r>
            <a:r>
              <a:rPr lang="cs-CZ" dirty="0" smtClean="0"/>
              <a:t> – pro názornost VELKÝM písmem/</a:t>
            </a:r>
            <a:r>
              <a:rPr lang="cs-CZ" dirty="0" err="1" smtClean="0"/>
              <a:t>uppercase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/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 /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alfanumeric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 /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 / </a:t>
            </a:r>
            <a:r>
              <a:rPr lang="cs-CZ" dirty="0" err="1" smtClean="0"/>
              <a:t>length</a:t>
            </a:r>
            <a:r>
              <a:rPr lang="cs-CZ" dirty="0" smtClean="0"/>
              <a:t> limit 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 / </a:t>
            </a:r>
            <a:r>
              <a:rPr lang="cs-CZ" dirty="0" err="1" smtClean="0"/>
              <a:t>operators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 / </a:t>
            </a:r>
            <a:r>
              <a:rPr lang="cs-CZ" dirty="0" err="1" smtClean="0"/>
              <a:t>function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 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/ </a:t>
            </a:r>
            <a:r>
              <a:rPr lang="cs-CZ" dirty="0" err="1" smtClean="0"/>
              <a:t>comments</a:t>
            </a:r>
            <a:r>
              <a:rPr lang="cs-CZ" dirty="0" smtClean="0"/>
              <a:t>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2130202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https://www.enterprisedb.com/downloads/postgres-postgresql-downloads</a:t>
            </a:r>
          </a:p>
        </p:txBody>
      </p:sp>
    </p:spTree>
    <p:extLst>
      <p:ext uri="{BB962C8B-B14F-4D97-AF65-F5344CB8AC3E}">
        <p14:creationId xmlns:p14="http://schemas.microsoft.com/office/powerpoint/2010/main" val="683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klienta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7504" y="1196752"/>
            <a:ext cx="463780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Klient/</a:t>
            </a:r>
            <a:r>
              <a:rPr lang="cs-CZ" dirty="0" err="1" smtClean="0"/>
              <a:t>client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r>
              <a:rPr lang="en-US" b="1" dirty="0" smtClean="0"/>
              <a:t> – </a:t>
            </a:r>
            <a:r>
              <a:rPr lang="en-US" b="1" dirty="0" err="1" smtClean="0"/>
              <a:t>specifick</a:t>
            </a:r>
            <a:r>
              <a:rPr lang="cs-CZ" b="1" dirty="0" smtClean="0"/>
              <a:t>ý pro </a:t>
            </a:r>
            <a:r>
              <a:rPr lang="cs-CZ" b="1" dirty="0" err="1" smtClean="0"/>
              <a:t>postgres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serveru/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databáze/</a:t>
            </a:r>
            <a:r>
              <a:rPr lang="cs-CZ" dirty="0" err="1" smtClean="0"/>
              <a:t>new</a:t>
            </a:r>
            <a:r>
              <a:rPr lang="cs-CZ" dirty="0" smtClean="0"/>
              <a:t> database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Schéma/</a:t>
            </a:r>
            <a:r>
              <a:rPr lang="cs-CZ" dirty="0" err="1" smtClean="0"/>
              <a:t>schema</a:t>
            </a:r>
            <a:r>
              <a:rPr lang="cs-CZ" dirty="0" smtClean="0"/>
              <a:t> – public</a:t>
            </a:r>
            <a:endParaRPr lang="en-US" dirty="0" smtClean="0"/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/>
              <a:t>Dbeaver</a:t>
            </a:r>
            <a:endParaRPr lang="cs-CZ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Univerzální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510" y="2981327"/>
            <a:ext cx="5760640" cy="3462386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179512" y="3859767"/>
            <a:ext cx="30573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3"/>
              </a:rPr>
              <a:t>https://dbeaver.io/download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err="1" smtClean="0"/>
              <a:t>Community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8772594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err="1">
                <a:latin typeface="Trebuchet MS" pitchFamily="34" charset="0"/>
              </a:rPr>
              <a:t>all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rows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 /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 / </a:t>
            </a:r>
            <a:r>
              <a:rPr lang="cs-CZ" dirty="0" err="1" smtClean="0">
                <a:latin typeface="Trebuchet MS" pitchFamily="34" charset="0"/>
              </a:rPr>
              <a:t>selected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r>
              <a:rPr lang="cs-CZ" dirty="0" smtClean="0">
                <a:latin typeface="Trebuchet MS" pitchFamily="34" charset="0"/>
              </a:rPr>
              <a:t>, </a:t>
            </a:r>
            <a:r>
              <a:rPr lang="cs-CZ" dirty="0" err="1" smtClean="0">
                <a:latin typeface="Trebuchet MS" pitchFamily="34" charset="0"/>
              </a:rPr>
              <a:t>all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columns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 /</a:t>
            </a:r>
            <a:r>
              <a:rPr lang="cs-CZ" dirty="0" err="1" smtClean="0">
                <a:latin typeface="Trebuchet MS" pitchFamily="34" charset="0"/>
              </a:rPr>
              <a:t>ascending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/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descending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9085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 = 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 / </a:t>
            </a:r>
            <a:r>
              <a:rPr lang="cs-CZ" dirty="0" err="1" smtClean="0">
                <a:latin typeface="Trebuchet MS" pitchFamily="34" charset="0"/>
              </a:rPr>
              <a:t>number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of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rows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/</a:t>
            </a:r>
            <a:r>
              <a:rPr lang="en-US" dirty="0" smtClean="0">
                <a:latin typeface="Trebuchet MS" pitchFamily="34" charset="0"/>
              </a:rPr>
              <a:t>* </a:t>
            </a:r>
            <a:r>
              <a:rPr lang="en-US" dirty="0" err="1" smtClean="0">
                <a:latin typeface="Trebuchet MS" pitchFamily="34" charset="0"/>
              </a:rPr>
              <a:t>suma</a:t>
            </a:r>
            <a:r>
              <a:rPr lang="en-US" dirty="0" smtClean="0">
                <a:latin typeface="Trebuchet MS" pitchFamily="34" charset="0"/>
              </a:rPr>
              <a:t>, </a:t>
            </a:r>
            <a:r>
              <a:rPr lang="en-US" dirty="0" err="1" smtClean="0">
                <a:latin typeface="Trebuchet MS" pitchFamily="34" charset="0"/>
              </a:rPr>
              <a:t>aritmetick</a:t>
            </a:r>
            <a:r>
              <a:rPr lang="cs-CZ" dirty="0" smtClean="0">
                <a:latin typeface="Trebuchet MS" pitchFamily="34" charset="0"/>
              </a:rPr>
              <a:t>ý průměr, minimum, maximum </a:t>
            </a:r>
            <a:r>
              <a:rPr lang="en-US" dirty="0" smtClean="0">
                <a:latin typeface="Trebuchet MS" pitchFamily="34" charset="0"/>
              </a:rPr>
              <a:t>*/</a:t>
            </a:r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nelze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 / error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</a:t>
            </a:r>
            <a:r>
              <a:rPr lang="en-US" dirty="0" smtClean="0"/>
              <a:t>2 / Task 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8396850" cy="577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r>
              <a:rPr lang="en-US" dirty="0" smtClean="0">
                <a:latin typeface="Trebuchet MS" pitchFamily="34" charset="0"/>
              </a:rPr>
              <a:t> / Run script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/Table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tabulky  / select all data from table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  <a:r>
              <a:rPr lang="en-US" dirty="0" smtClean="0">
                <a:latin typeface="Trebuchet MS" pitchFamily="34" charset="0"/>
              </a:rPr>
              <a:t> / select only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r>
              <a:rPr lang="en-US" dirty="0" smtClean="0">
                <a:latin typeface="Trebuchet MS" pitchFamily="34" charset="0"/>
              </a:rPr>
              <a:t> and </a:t>
            </a:r>
            <a:r>
              <a:rPr lang="en-US" dirty="0" err="1" smtClean="0">
                <a:latin typeface="Trebuchet MS" pitchFamily="34" charset="0"/>
              </a:rPr>
              <a:t>lastname</a:t>
            </a:r>
            <a:r>
              <a:rPr lang="en-US" dirty="0" smtClean="0">
                <a:latin typeface="Trebuchet MS" pitchFamily="34" charset="0"/>
              </a:rPr>
              <a:t> columns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r>
              <a:rPr lang="en-US" dirty="0" smtClean="0">
                <a:latin typeface="Trebuchet MS" pitchFamily="34" charset="0"/>
              </a:rPr>
              <a:t> / order by study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r>
              <a:rPr lang="en-US" dirty="0" smtClean="0">
                <a:latin typeface="Trebuchet MS" pitchFamily="34" charset="0"/>
              </a:rPr>
              <a:t> / how many rows are in the table?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  <a:r>
              <a:rPr lang="en-US" dirty="0" smtClean="0">
                <a:latin typeface="Trebuchet MS" pitchFamily="34" charset="0"/>
              </a:rPr>
              <a:t> / select only your UCO row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r>
              <a:rPr lang="en-US" dirty="0" smtClean="0">
                <a:latin typeface="Trebuchet MS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                                                                Min, max , average of UCO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  <a:r>
              <a:rPr lang="en-US" dirty="0" smtClean="0">
                <a:latin typeface="Trebuchet MS" pitchFamily="34" charset="0"/>
              </a:rPr>
              <a:t> / min, max of </a:t>
            </a:r>
            <a:r>
              <a:rPr lang="en-US" dirty="0" err="1" smtClean="0">
                <a:latin typeface="Trebuchet MS" pitchFamily="34" charset="0"/>
              </a:rPr>
              <a:t>firstname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mužů?</a:t>
            </a:r>
            <a:r>
              <a:rPr lang="en-US" dirty="0" smtClean="0">
                <a:latin typeface="Trebuchet MS" pitchFamily="34" charset="0"/>
              </a:rPr>
              <a:t> / How many men are in the table?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</a:t>
            </a:r>
            <a:r>
              <a:rPr lang="en-US" dirty="0"/>
              <a:t>MS </a:t>
            </a:r>
            <a:r>
              <a:rPr lang="en-US" dirty="0" smtClean="0"/>
              <a:t>SQL,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</a:t>
            </a:r>
            <a:r>
              <a:rPr lang="cs-CZ" dirty="0" smtClean="0"/>
              <a:t>ORACLE</a:t>
            </a:r>
            <a:r>
              <a:rPr lang="en-US" dirty="0" smtClean="0"/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Zaměstnání: </a:t>
            </a:r>
            <a:r>
              <a:rPr lang="en-US" dirty="0" err="1" smtClean="0"/>
              <a:t>Datov</a:t>
            </a:r>
            <a:r>
              <a:rPr lang="cs-CZ" dirty="0" smtClean="0"/>
              <a:t>é centrum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81996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Lectures</a:t>
            </a:r>
          </a:p>
          <a:p>
            <a:r>
              <a:rPr lang="cs-CZ" dirty="0" smtClean="0"/>
              <a:t>Každou střed</a:t>
            </a:r>
            <a:r>
              <a:rPr lang="en-US" dirty="0" smtClean="0"/>
              <a:t>u/</a:t>
            </a:r>
            <a:r>
              <a:rPr lang="en-US" dirty="0" err="1" smtClean="0"/>
              <a:t>wednesday</a:t>
            </a:r>
            <a:r>
              <a:rPr lang="cs-CZ" dirty="0" smtClean="0"/>
              <a:t> od 11:00 – do 12:40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</a:t>
            </a:r>
            <a:r>
              <a:rPr lang="en-US" dirty="0" smtClean="0"/>
              <a:t>/practical tasks</a:t>
            </a:r>
            <a:r>
              <a:rPr lang="cs-CZ" dirty="0" smtClean="0"/>
              <a:t> 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</a:t>
            </a:r>
            <a:r>
              <a:rPr lang="en-US" dirty="0" smtClean="0"/>
              <a:t>/homework</a:t>
            </a:r>
            <a:r>
              <a:rPr lang="cs-CZ" dirty="0" smtClean="0"/>
              <a:t>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zápočet/</a:t>
            </a:r>
            <a:r>
              <a:rPr lang="cs-CZ" dirty="0" err="1" smtClean="0"/>
              <a:t>credit</a:t>
            </a:r>
            <a:r>
              <a:rPr lang="cs-CZ" dirty="0" smtClean="0"/>
              <a:t> – domácí úkol/</a:t>
            </a:r>
            <a:r>
              <a:rPr lang="cs-CZ" dirty="0" err="1" smtClean="0"/>
              <a:t>homework</a:t>
            </a:r>
            <a:endParaRPr lang="cs-CZ" dirty="0" smtClean="0"/>
          </a:p>
          <a:p>
            <a:r>
              <a:rPr lang="cs-CZ" dirty="0" smtClean="0"/>
              <a:t>	    zkouška/</a:t>
            </a:r>
            <a:r>
              <a:rPr lang="cs-CZ" dirty="0" err="1" smtClean="0"/>
              <a:t>exam</a:t>
            </a:r>
            <a:r>
              <a:rPr lang="cs-CZ" dirty="0" smtClean="0"/>
              <a:t> – praktický </a:t>
            </a:r>
            <a:r>
              <a:rPr lang="cs-CZ" b="1" dirty="0" smtClean="0"/>
              <a:t>test</a:t>
            </a:r>
            <a:r>
              <a:rPr lang="cs-CZ" dirty="0" smtClean="0"/>
              <a:t>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</a:t>
            </a:r>
            <a:r>
              <a:rPr lang="cs-CZ" dirty="0" err="1" smtClean="0"/>
              <a:t>zsah</a:t>
            </a:r>
            <a:r>
              <a:rPr lang="cs-CZ" dirty="0" smtClean="0"/>
              <a:t> předmětu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835696" y="1196752"/>
            <a:ext cx="60486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SQL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SELECT, UPDATE, DELTE, INSERT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Funkce a operátory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Základy agregace dat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GROUP BY, HAVING, AVG, SUM, …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Práce s více tabulkami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JOIN, UNION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Zanořené dotazy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Window</a:t>
            </a:r>
            <a:r>
              <a:rPr lang="cs-CZ" sz="1600" dirty="0" smtClean="0"/>
              <a:t> funkce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Rank, </a:t>
            </a:r>
            <a:r>
              <a:rPr lang="cs-CZ" sz="1600" dirty="0" err="1" smtClean="0"/>
              <a:t>lag</a:t>
            </a:r>
            <a:r>
              <a:rPr lang="cs-CZ" sz="1600" dirty="0" smtClean="0"/>
              <a:t>, </a:t>
            </a:r>
            <a:r>
              <a:rPr lang="cs-CZ" sz="1600" dirty="0" err="1" smtClean="0"/>
              <a:t>lead</a:t>
            </a:r>
            <a:r>
              <a:rPr lang="cs-CZ" sz="1600" dirty="0" smtClean="0"/>
              <a:t>, OVER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smtClean="0"/>
              <a:t>Vyhledávání v textu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1600" dirty="0" err="1" smtClean="0"/>
              <a:t>Like</a:t>
            </a:r>
            <a:r>
              <a:rPr lang="cs-CZ" sz="1600" dirty="0" smtClean="0"/>
              <a:t>, regulární výrazy</a:t>
            </a:r>
          </a:p>
        </p:txBody>
      </p:sp>
    </p:spTree>
    <p:extLst>
      <p:ext uri="{BB962C8B-B14F-4D97-AF65-F5344CB8AC3E}">
        <p14:creationId xmlns:p14="http://schemas.microsoft.com/office/powerpoint/2010/main" val="414106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4061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Propojení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7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732014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Relational</a:t>
            </a:r>
            <a:r>
              <a:rPr lang="cs-CZ" dirty="0">
                <a:latin typeface="Trebuchet MS" pitchFamily="34" charset="0"/>
              </a:rPr>
              <a:t> database management </a:t>
            </a:r>
            <a:r>
              <a:rPr lang="cs-CZ" dirty="0" err="1">
                <a:latin typeface="Trebuchet MS" pitchFamily="34" charset="0"/>
              </a:rPr>
              <a:t>system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- RDBMS)</a:t>
            </a:r>
          </a:p>
          <a:p>
            <a:r>
              <a:rPr lang="cs-CZ" dirty="0" smtClean="0">
                <a:latin typeface="Trebuchet MS" pitchFamily="34" charset="0"/>
              </a:rPr>
              <a:t>Relace/</a:t>
            </a:r>
            <a:r>
              <a:rPr lang="cs-CZ" dirty="0" err="1" smtClean="0">
                <a:latin typeface="Trebuchet MS" pitchFamily="34" charset="0"/>
              </a:rPr>
              <a:t>relation</a:t>
            </a:r>
            <a:r>
              <a:rPr lang="cs-CZ" dirty="0" smtClean="0">
                <a:latin typeface="Trebuchet MS" pitchFamily="34" charset="0"/>
              </a:rPr>
              <a:t>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</a:t>
            </a:r>
            <a:r>
              <a:rPr lang="cs-CZ" b="1" dirty="0" smtClean="0">
                <a:latin typeface="Trebuchet MS" pitchFamily="34" charset="0"/>
              </a:rPr>
              <a:t>tabulka</a:t>
            </a:r>
            <a:r>
              <a:rPr lang="en-US" b="1" dirty="0" smtClean="0">
                <a:latin typeface="Trebuchet MS" pitchFamily="34" charset="0"/>
              </a:rPr>
              <a:t>/table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</a:t>
            </a:r>
            <a:r>
              <a:rPr lang="en-US" dirty="0" smtClean="0">
                <a:latin typeface="Trebuchet MS" pitchFamily="34" charset="0"/>
              </a:rPr>
              <a:t>/column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</a:t>
            </a:r>
            <a:r>
              <a:rPr lang="en-US" dirty="0" smtClean="0">
                <a:latin typeface="Trebuchet MS" pitchFamily="34" charset="0"/>
              </a:rPr>
              <a:t>/row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7431191" y="1530496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911588"/>
              </p:ext>
            </p:extLst>
          </p:nvPr>
        </p:nvGraphicFramePr>
        <p:xfrm>
          <a:off x="395536" y="3927072"/>
          <a:ext cx="4032447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FirstName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LastName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85647"/>
              </p:ext>
            </p:extLst>
          </p:nvPr>
        </p:nvGraphicFramePr>
        <p:xfrm>
          <a:off x="4615116" y="4509120"/>
          <a:ext cx="420535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6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1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703876" y="1660195"/>
            <a:ext cx="425512" cy="2927217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2052876" flipH="1">
            <a:off x="7010378" y="2968551"/>
            <a:ext cx="396339" cy="1635138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3235566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410400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Jednouživatelské/single user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Víceuživatelské/</a:t>
            </a:r>
            <a:r>
              <a:rPr lang="cs-CZ" dirty="0" err="1" smtClean="0">
                <a:latin typeface="Trebuchet MS" pitchFamily="34" charset="0"/>
              </a:rPr>
              <a:t>multiuser</a:t>
            </a:r>
            <a:endParaRPr lang="cs-CZ" dirty="0" smtClean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  <p:sp>
        <p:nvSpPr>
          <p:cNvPr id="8" name="Obdélník 7"/>
          <p:cNvSpPr/>
          <p:nvPr/>
        </p:nvSpPr>
        <p:spPr>
          <a:xfrm>
            <a:off x="323528" y="5587762"/>
            <a:ext cx="88204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https://en.wikipedia.org/wiki/List_of_relational_database_management_systems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Tabulka/Table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 smtClean="0">
                <a:latin typeface="Trebuchet MS" pitchFamily="34" charset="0"/>
              </a:rPr>
              <a:t>sloupce/</a:t>
            </a:r>
            <a:r>
              <a:rPr lang="cs-CZ" b="1" dirty="0" err="1" smtClean="0">
                <a:latin typeface="Trebuchet MS" pitchFamily="34" charset="0"/>
              </a:rPr>
              <a:t>columns</a:t>
            </a:r>
            <a:endParaRPr lang="cs-CZ" b="1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jméno/</a:t>
            </a:r>
            <a:r>
              <a:rPr lang="cs-CZ" dirty="0" err="1" smtClean="0">
                <a:latin typeface="Trebuchet MS" pitchFamily="34" charset="0"/>
              </a:rPr>
              <a:t>name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typ /</a:t>
            </a:r>
            <a:r>
              <a:rPr lang="cs-CZ" dirty="0" err="1" smtClean="0">
                <a:latin typeface="Trebuchet MS" pitchFamily="34" charset="0"/>
              </a:rPr>
              <a:t>datatype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číslo/</a:t>
            </a:r>
            <a:r>
              <a:rPr lang="cs-CZ" dirty="0" err="1" smtClean="0">
                <a:latin typeface="Trebuchet MS" pitchFamily="34" charset="0"/>
              </a:rPr>
              <a:t>number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datum/</a:t>
            </a:r>
            <a:r>
              <a:rPr lang="cs-CZ" dirty="0" err="1" smtClean="0">
                <a:latin typeface="Trebuchet MS" pitchFamily="34" charset="0"/>
              </a:rPr>
              <a:t>date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vlastnosti/</a:t>
            </a:r>
            <a:r>
              <a:rPr lang="cs-CZ" dirty="0" err="1" smtClean="0">
                <a:latin typeface="Trebuchet MS" pitchFamily="34" charset="0"/>
              </a:rPr>
              <a:t>other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properties</a:t>
            </a:r>
            <a:endParaRPr lang="cs-CZ" dirty="0">
              <a:latin typeface="Trebuchet MS" pitchFamily="34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34941"/>
              </p:ext>
            </p:extLst>
          </p:nvPr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PatientID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ExaminationDate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Result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9166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dat</a:t>
            </a:r>
          </a:p>
          <a:p>
            <a:r>
              <a:rPr lang="cs-CZ" b="1" dirty="0" smtClean="0"/>
              <a:t>A table </a:t>
            </a:r>
            <a:r>
              <a:rPr lang="cs-CZ" b="1" dirty="0" err="1" smtClean="0"/>
              <a:t>must</a:t>
            </a:r>
            <a:r>
              <a:rPr lang="cs-CZ" b="1" dirty="0" smtClean="0"/>
              <a:t> </a:t>
            </a:r>
            <a:r>
              <a:rPr lang="cs-CZ" b="1" dirty="0" err="1" smtClean="0"/>
              <a:t>be</a:t>
            </a:r>
            <a:r>
              <a:rPr lang="cs-CZ" b="1" dirty="0" smtClean="0"/>
              <a:t> </a:t>
            </a:r>
            <a:r>
              <a:rPr lang="cs-CZ" b="1" dirty="0" err="1" smtClean="0"/>
              <a:t>created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data import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9496</TotalTime>
  <Words>1270</Words>
  <Application>Microsoft Office PowerPoint</Application>
  <PresentationFormat>Předvádění na obrazovce (4:3)</PresentationFormat>
  <Paragraphs>310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Rozsah předmětu</vt:lpstr>
      <vt:lpstr>Kdy zpracovávat data v databázi</vt:lpstr>
      <vt:lpstr>Význam databáze pro analytika</vt:lpstr>
      <vt:lpstr>Databázové systémy</vt:lpstr>
      <vt:lpstr>Databázové systémy - Produkty</vt:lpstr>
      <vt:lpstr>Tabulka/Table</vt:lpstr>
      <vt:lpstr>Klíče/keys</vt:lpstr>
      <vt:lpstr>Přístup do databáze/Access to a database</vt:lpstr>
      <vt:lpstr>SQL</vt:lpstr>
      <vt:lpstr>Cvičení</vt:lpstr>
      <vt:lpstr>Instalace klienta</vt:lpstr>
      <vt:lpstr>SQL - SELECT</vt:lpstr>
      <vt:lpstr>SQL - SELECT</vt:lpstr>
      <vt:lpstr>Cvičení 2 / Task 2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258</cp:revision>
  <dcterms:created xsi:type="dcterms:W3CDTF">2011-01-19T10:31:11Z</dcterms:created>
  <dcterms:modified xsi:type="dcterms:W3CDTF">2020-10-11T19:44:03Z</dcterms:modified>
</cp:coreProperties>
</file>