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07" r:id="rId4"/>
    <p:sldId id="293" r:id="rId5"/>
    <p:sldId id="303" r:id="rId6"/>
    <p:sldId id="314" r:id="rId7"/>
    <p:sldId id="294" r:id="rId8"/>
    <p:sldId id="295" r:id="rId9"/>
    <p:sldId id="296" r:id="rId10"/>
    <p:sldId id="271" r:id="rId11"/>
    <p:sldId id="297" r:id="rId12"/>
    <p:sldId id="308" r:id="rId13"/>
    <p:sldId id="309" r:id="rId14"/>
    <p:sldId id="275" r:id="rId15"/>
    <p:sldId id="287" r:id="rId16"/>
    <p:sldId id="286" r:id="rId17"/>
    <p:sldId id="273" r:id="rId18"/>
    <p:sldId id="305" r:id="rId19"/>
    <p:sldId id="272" r:id="rId20"/>
    <p:sldId id="315" r:id="rId21"/>
    <p:sldId id="310" r:id="rId22"/>
    <p:sldId id="311" r:id="rId23"/>
    <p:sldId id="312" r:id="rId24"/>
    <p:sldId id="313" r:id="rId25"/>
    <p:sldId id="29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13/static/functions.html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268760"/>
            <a:ext cx="8947706" cy="480131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</a:t>
            </a:r>
            <a:r>
              <a:rPr lang="cs-CZ" dirty="0" smtClean="0"/>
              <a:t>0  /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0 and NULL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</a:t>
            </a:r>
            <a:r>
              <a:rPr lang="cs-CZ" dirty="0" smtClean="0"/>
              <a:t>operátory / don</a:t>
            </a:r>
            <a:r>
              <a:rPr lang="en-US" dirty="0" smtClean="0"/>
              <a:t>’t use standard operators with NULL</a:t>
            </a:r>
            <a:endParaRPr lang="cs-CZ" dirty="0"/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 smtClean="0"/>
              <a:t>Správně</a:t>
            </a:r>
            <a:r>
              <a:rPr lang="en-US" dirty="0" smtClean="0"/>
              <a:t> / correct</a:t>
            </a:r>
            <a:r>
              <a:rPr lang="cs-CZ" dirty="0" smtClean="0"/>
              <a:t>: </a:t>
            </a:r>
            <a:r>
              <a:rPr lang="cs-CZ" dirty="0"/>
              <a:t>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 smtClean="0"/>
              <a:t>ALE</a:t>
            </a:r>
            <a:r>
              <a:rPr lang="en-US" b="1" dirty="0" smtClean="0"/>
              <a:t> / BUT</a:t>
            </a:r>
            <a:r>
              <a:rPr lang="cs-CZ" b="1" dirty="0" smtClean="0"/>
              <a:t>: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</a:t>
            </a:r>
            <a:r>
              <a:rPr lang="cs-CZ" b="1" dirty="0" smtClean="0"/>
              <a:t>NULL</a:t>
            </a:r>
          </a:p>
          <a:p>
            <a:pPr>
              <a:defRPr/>
            </a:pPr>
            <a:r>
              <a:rPr lang="cs-CZ" b="1" dirty="0" smtClean="0"/>
              <a:t>UPDATE </a:t>
            </a:r>
            <a:r>
              <a:rPr lang="en-US" b="1" dirty="0" err="1"/>
              <a:t>tabulka</a:t>
            </a:r>
            <a:r>
              <a:rPr lang="en-US" b="1" dirty="0"/>
              <a:t> SET </a:t>
            </a:r>
            <a:r>
              <a:rPr lang="cs-CZ" b="1" dirty="0"/>
              <a:t>sloupec = </a:t>
            </a:r>
            <a:r>
              <a:rPr lang="cs-CZ" b="1" dirty="0" smtClean="0"/>
              <a:t>5 </a:t>
            </a:r>
            <a:r>
              <a:rPr lang="cs-CZ" b="1" dirty="0"/>
              <a:t>WHERE sloupec </a:t>
            </a:r>
            <a:r>
              <a:rPr lang="cs-CZ" b="1" dirty="0" smtClean="0"/>
              <a:t>= 1 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971848" y="5877272"/>
            <a:ext cx="7200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www.postgresql.org/docs/13/static/functions-comparison.html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r>
              <a:rPr lang="en-US" dirty="0"/>
              <a:t> </a:t>
            </a:r>
            <a:r>
              <a:rPr lang="en-US" dirty="0" smtClean="0"/>
              <a:t>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3568" y="1087614"/>
            <a:ext cx="663835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200" dirty="0" smtClean="0"/>
              <a:t>  create table (your </a:t>
            </a:r>
            <a:r>
              <a:rPr lang="en-US" sz="1200" dirty="0" err="1" smtClean="0"/>
              <a:t>lastname</a:t>
            </a:r>
            <a:r>
              <a:rPr lang="en-US" sz="1200" dirty="0" smtClean="0"/>
              <a:t> as table name</a:t>
            </a:r>
            <a:r>
              <a:rPr lang="cs-CZ" sz="1200" dirty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firstname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lastname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date_of_enrollment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en-US" dirty="0" err="1" smtClean="0"/>
              <a:t>firstname</a:t>
            </a:r>
            <a:r>
              <a:rPr lang="cs-CZ" dirty="0" smtClean="0"/>
              <a:t>, </a:t>
            </a:r>
            <a:r>
              <a:rPr lang="en-US" dirty="0" err="1" smtClean="0"/>
              <a:t>lastname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insert your name as a record to the table (without date) </a:t>
            </a:r>
            <a:endParaRPr lang="cs-CZ" sz="1200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Doplňte datum zápisu na aktuální datum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   fill in date of enrollment to an existing row</a:t>
            </a:r>
            <a:endParaRPr lang="cs-CZ" sz="14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insert another record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 check the number of rows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en-US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remove the record with your name</a:t>
            </a:r>
            <a:endParaRPr lang="cs-CZ" sz="1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r>
              <a:rPr lang="en-US" dirty="0" smtClean="0"/>
              <a:t> / task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027378"/>
            <a:ext cx="7160935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Přidáme do tabulky student sloupec </a:t>
            </a:r>
            <a:r>
              <a:rPr lang="en-US" dirty="0" smtClean="0"/>
              <a:t>birthdate</a:t>
            </a:r>
            <a:r>
              <a:rPr lang="cs-CZ" dirty="0" smtClean="0"/>
              <a:t> jako</a:t>
            </a:r>
            <a:r>
              <a:rPr lang="en-US" dirty="0" smtClean="0"/>
              <a:t> datum</a:t>
            </a:r>
            <a:br>
              <a:rPr lang="en-US" dirty="0" smtClean="0"/>
            </a:br>
            <a:r>
              <a:rPr lang="cs-CZ" dirty="0" smtClean="0"/>
              <a:t>(1x)</a:t>
            </a:r>
            <a:r>
              <a:rPr lang="cs-CZ" dirty="0"/>
              <a:t/>
            </a:r>
            <a:br>
              <a:rPr lang="cs-CZ" dirty="0"/>
            </a:br>
            <a:r>
              <a:rPr lang="en-US" sz="1400" dirty="0" smtClean="0"/>
              <a:t>Add column birthdate to the table student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</a:t>
            </a:r>
            <a:r>
              <a:rPr lang="en-US" dirty="0" smtClean="0"/>
              <a:t>datum </a:t>
            </a:r>
            <a:r>
              <a:rPr lang="en-US" dirty="0" err="1" smtClean="0"/>
              <a:t>naro</a:t>
            </a:r>
            <a:r>
              <a:rPr lang="cs-CZ" dirty="0" err="1" smtClean="0"/>
              <a:t>zení</a:t>
            </a:r>
            <a:r>
              <a:rPr lang="cs-CZ" dirty="0" smtClean="0"/>
              <a:t> u svého jména (UCO)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sz="1400" dirty="0" smtClean="0"/>
              <a:t>Set a birthdate for your UCO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(1x)</a:t>
            </a:r>
            <a:br>
              <a:rPr lang="cs-CZ" dirty="0" smtClean="0"/>
            </a:br>
            <a:r>
              <a:rPr lang="en-US" dirty="0" smtClean="0"/>
              <a:t>create primary key on column </a:t>
            </a:r>
            <a:r>
              <a:rPr lang="en-US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dirty="0" smtClean="0"/>
              <a:t>Try insert duplicate 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(birthdate</a:t>
            </a:r>
            <a:r>
              <a:rPr lang="cs-CZ" dirty="0" smtClean="0"/>
              <a:t> je prázdný - NULL)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Remove rows where birthdate is empty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r>
              <a:rPr lang="cs-CZ" dirty="0" smtClean="0"/>
              <a:t> and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</a:t>
            </a:r>
            <a:r>
              <a:rPr lang="cs-CZ" dirty="0" err="1" smtClean="0"/>
              <a:t>parameter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(parameter1, parameter2)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ABS(-5)</a:t>
            </a:r>
            <a:endParaRPr lang="cs-CZ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08581"/>
              </p:ext>
            </p:extLst>
          </p:nvPr>
        </p:nvGraphicFramePr>
        <p:xfrm>
          <a:off x="1547812" y="1379538"/>
          <a:ext cx="6624637" cy="4714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Function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Description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547813" y="841107"/>
            <a:ext cx="6212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www.postgresql.org/docs/</a:t>
            </a:r>
            <a:r>
              <a:rPr lang="en-US" dirty="0" smtClean="0">
                <a:hlinkClick r:id="rId2"/>
              </a:rPr>
              <a:t>13</a:t>
            </a:r>
            <a:r>
              <a:rPr lang="cs-CZ" dirty="0" smtClean="0">
                <a:hlinkClick r:id="rId2"/>
              </a:rPr>
              <a:t>/static/functions.html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text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36745"/>
              </p:ext>
            </p:extLst>
          </p:nvPr>
        </p:nvGraphicFramePr>
        <p:xfrm>
          <a:off x="899592" y="1125538"/>
          <a:ext cx="7488832" cy="528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SPLIT_PART(</a:t>
                      </a:r>
                      <a:r>
                        <a:rPr lang="en-US" sz="1600" dirty="0" err="1" smtClean="0"/>
                        <a:t>text,oddelovac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poradi</a:t>
                      </a:r>
                      <a:r>
                        <a:rPr lang="en-US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cs-CZ" sz="1600" dirty="0" err="1" smtClean="0"/>
                        <a:t>ozdělení</a:t>
                      </a:r>
                      <a:r>
                        <a:rPr lang="cs-CZ" sz="1600" baseline="0" smtClean="0"/>
                        <a:t>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Operators</a:t>
            </a:r>
            <a:r>
              <a:rPr lang="cs-CZ" dirty="0"/>
              <a:t> and </a:t>
            </a:r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34420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err="1" smtClean="0"/>
                        <a:t>component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EXTRACT(co FROM interval)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intervalu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operatos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08110"/>
              </p:ext>
            </p:extLst>
          </p:nvPr>
        </p:nvGraphicFramePr>
        <p:xfrm>
          <a:off x="755576" y="980728"/>
          <a:ext cx="7272808" cy="1691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2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3</a:t>
            </a:r>
            <a:r>
              <a:rPr lang="cs-CZ" dirty="0" smtClean="0"/>
              <a:t> / </a:t>
            </a:r>
            <a:r>
              <a:rPr lang="cs-CZ" dirty="0" err="1" smtClean="0"/>
              <a:t>task</a:t>
            </a:r>
            <a:r>
              <a:rPr lang="cs-CZ" dirty="0" smtClean="0"/>
              <a:t> 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Rozdělte jméno a příjmení v tabulce student do vlastních sloupců / split </a:t>
            </a:r>
            <a:r>
              <a:rPr lang="cs-CZ" dirty="0" err="1" smtClean="0"/>
              <a:t>firstname</a:t>
            </a:r>
            <a:r>
              <a:rPr lang="cs-CZ" dirty="0" smtClean="0"/>
              <a:t> and </a:t>
            </a:r>
            <a:r>
              <a:rPr lang="cs-CZ" dirty="0" err="1" smtClean="0"/>
              <a:t>lastname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table student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Spočítejte aktuální věk studentů v tabulce student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</a:t>
            </a:r>
            <a:r>
              <a:rPr lang="en-US" dirty="0" smtClean="0"/>
              <a:t>AGE(CURRENT_DATE,</a:t>
            </a:r>
            <a:r>
              <a:rPr lang="cs-CZ" dirty="0" err="1" smtClean="0"/>
              <a:t>birth</a:t>
            </a:r>
            <a:r>
              <a:rPr lang="en-US" dirty="0" smtClean="0"/>
              <a:t>))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Zjistěte , který den v týdnu odpovídá vašemu datu narození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4</a:t>
            </a:r>
            <a:r>
              <a:rPr lang="en-US" dirty="0" smtClean="0"/>
              <a:t> / task 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1684883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</a:t>
            </a:r>
            <a:r>
              <a:rPr lang="en-US" dirty="0" smtClean="0"/>
              <a:t>13</a:t>
            </a:r>
            <a:r>
              <a:rPr lang="cs-CZ" dirty="0" smtClean="0"/>
              <a:t>/static/functions-formatting.html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1840" y="2279563"/>
            <a:ext cx="741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TO_CHAR(TO_DATE('2018-01-01','yyyy-mm-dd'), 'DAY</a:t>
            </a:r>
            <a:r>
              <a:rPr lang="cs-CZ" dirty="0" smtClean="0"/>
              <a:t>')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681840" y="4410089"/>
            <a:ext cx="777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iyyy</a:t>
            </a:r>
            <a:r>
              <a:rPr lang="cs-CZ" dirty="0"/>
              <a:t>')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807" y="4047707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ISO </a:t>
            </a:r>
            <a:r>
              <a:rPr lang="en-US" b="1" dirty="0" err="1" smtClean="0"/>
              <a:t>rok</a:t>
            </a:r>
            <a:r>
              <a:rPr lang="en-US" b="1" dirty="0" smtClean="0"/>
              <a:t>, t</a:t>
            </a:r>
            <a:r>
              <a:rPr lang="cs-CZ" b="1" dirty="0" err="1" smtClean="0"/>
              <a:t>ýden</a:t>
            </a:r>
            <a:r>
              <a:rPr lang="cs-CZ" b="1" dirty="0" smtClean="0"/>
              <a:t> – „zlomový“ čtvrtek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701105" y="4787860"/>
            <a:ext cx="7615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iw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4472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r>
              <a:rPr lang="en-US" dirty="0" smtClean="0"/>
              <a:t> / task 5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877035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do tabulky student sloupce </a:t>
            </a:r>
            <a:r>
              <a:rPr lang="en-US" dirty="0" smtClean="0"/>
              <a:t>/ add columns to the table student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facebook</a:t>
            </a:r>
            <a:r>
              <a:rPr lang="cs-CZ" dirty="0" smtClean="0"/>
              <a:t> 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instagram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(500)</a:t>
            </a:r>
          </a:p>
          <a:p>
            <a:r>
              <a:rPr lang="cs-CZ" dirty="0" smtClean="0"/>
              <a:t>Doplňte hodnoty sloupců u svého řádku </a:t>
            </a:r>
            <a:r>
              <a:rPr lang="en-US" dirty="0" smtClean="0"/>
              <a:t>/ fill in columns for your row (</a:t>
            </a:r>
            <a:r>
              <a:rPr lang="en-US" dirty="0" err="1" smtClean="0"/>
              <a:t>uco</a:t>
            </a:r>
            <a:r>
              <a:rPr lang="en-US" dirty="0" smtClean="0"/>
              <a:t>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výpočet věku k dnešnímu dni (dle data narozeni)</a:t>
            </a:r>
            <a:r>
              <a:rPr lang="en-US" dirty="0" smtClean="0"/>
              <a:t> / age from column birthdate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Používání sociálních sítí</a:t>
            </a:r>
            <a:r>
              <a:rPr lang="en-US" dirty="0" smtClean="0"/>
              <a:t> / using social network</a:t>
            </a:r>
            <a:r>
              <a:rPr lang="cs-CZ" dirty="0" smtClean="0"/>
              <a:t> (</a:t>
            </a:r>
            <a:r>
              <a:rPr lang="en-US" dirty="0" smtClean="0"/>
              <a:t>Y</a:t>
            </a:r>
            <a:r>
              <a:rPr lang="cs-CZ" dirty="0" smtClean="0"/>
              <a:t>/N)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aplikace jako text</a:t>
            </a:r>
            <a:r>
              <a:rPr lang="en-US" dirty="0" smtClean="0"/>
              <a:t> / other apps as text</a:t>
            </a:r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6</a:t>
            </a:r>
            <a:r>
              <a:rPr lang="en-US" dirty="0" smtClean="0"/>
              <a:t> / task 6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69127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r>
              <a:rPr lang="cs-CZ" dirty="0"/>
              <a:t>Přidejte do tabulky student </a:t>
            </a:r>
            <a:r>
              <a:rPr lang="cs-CZ" dirty="0" smtClean="0"/>
              <a:t>sloupec</a:t>
            </a:r>
            <a:r>
              <a:rPr lang="en-US" dirty="0" smtClean="0"/>
              <a:t> / add </a:t>
            </a:r>
            <a:r>
              <a:rPr lang="en-US" dirty="0" err="1" smtClean="0"/>
              <a:t>colums</a:t>
            </a:r>
            <a:r>
              <a:rPr lang="en-US" dirty="0" smtClean="0"/>
              <a:t> to the table student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Fakulta</a:t>
            </a:r>
            <a:r>
              <a:rPr lang="en-US" dirty="0" smtClean="0"/>
              <a:t> </a:t>
            </a:r>
            <a:r>
              <a:rPr lang="cs-CZ" dirty="0" smtClean="0"/>
              <a:t>jako </a:t>
            </a:r>
            <a:r>
              <a:rPr lang="en-US" dirty="0" smtClean="0"/>
              <a:t>varchar</a:t>
            </a:r>
            <a:r>
              <a:rPr lang="cs-CZ" dirty="0" smtClean="0"/>
              <a:t>(</a:t>
            </a:r>
            <a:r>
              <a:rPr lang="en-US" dirty="0"/>
              <a:t>3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Stupen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/>
              <a:t>varchar</a:t>
            </a:r>
            <a:r>
              <a:rPr lang="cs-CZ" dirty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Obor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</a:t>
            </a:r>
            <a:r>
              <a:rPr lang="en-US" dirty="0" smtClean="0"/>
              <a:t>0</a:t>
            </a:r>
            <a:r>
              <a:rPr lang="cs-CZ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Semestr</a:t>
            </a:r>
            <a:r>
              <a:rPr lang="cs-CZ" dirty="0" smtClean="0"/>
              <a:t> jako </a:t>
            </a:r>
            <a:r>
              <a:rPr lang="en-US" dirty="0" smtClean="0"/>
              <a:t>numeric</a:t>
            </a:r>
            <a:r>
              <a:rPr lang="cs-CZ" dirty="0" smtClean="0"/>
              <a:t>(</a:t>
            </a:r>
            <a:r>
              <a:rPr lang="en-US" dirty="0" smtClean="0"/>
              <a:t>1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Rocnik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Pocet_semestru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numeric(2)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Rocnik_celkem</a:t>
            </a:r>
            <a:r>
              <a:rPr lang="cs-CZ" dirty="0" smtClean="0"/>
              <a:t>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  <a:endParaRPr lang="en-US" dirty="0" smtClean="0"/>
          </a:p>
          <a:p>
            <a:pPr lvl="1"/>
            <a:endParaRPr lang="cs-CZ" dirty="0"/>
          </a:p>
          <a:p>
            <a:r>
              <a:rPr lang="en-US" dirty="0" err="1" smtClean="0"/>
              <a:t>Napl</a:t>
            </a:r>
            <a:r>
              <a:rPr lang="cs-CZ" dirty="0" err="1" smtClean="0"/>
              <a:t>ňte</a:t>
            </a:r>
            <a:r>
              <a:rPr lang="cs-CZ" dirty="0" smtClean="0"/>
              <a:t> sloupce rozdělením sloupce </a:t>
            </a:r>
            <a:r>
              <a:rPr lang="cs-CZ" b="1" dirty="0" smtClean="0"/>
              <a:t>st</a:t>
            </a:r>
            <a:r>
              <a:rPr lang="en-US" b="1" dirty="0" err="1" smtClean="0"/>
              <a:t>udies</a:t>
            </a:r>
            <a:r>
              <a:rPr lang="en-US" b="1" dirty="0" smtClean="0"/>
              <a:t> / </a:t>
            </a:r>
            <a:r>
              <a:rPr lang="en-US" dirty="0" smtClean="0"/>
              <a:t>split value in the column studies to the new columns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Pomocí sloupců Stupeň, </a:t>
            </a:r>
            <a:r>
              <a:rPr lang="cs-CZ" b="1" dirty="0" err="1" smtClean="0"/>
              <a:t>Rocnik</a:t>
            </a:r>
            <a:r>
              <a:rPr lang="cs-CZ" b="1" dirty="0" smtClean="0"/>
              <a:t>, Semestr 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pocet_semestru</a:t>
            </a:r>
            <a:r>
              <a:rPr lang="cs-CZ" dirty="0" smtClean="0"/>
              <a:t> nastavte jako celkový dosud absolvovaný počet semestrů (6 semestrů za bakalářské studium)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rocnik_celkem</a:t>
            </a:r>
            <a:r>
              <a:rPr lang="cs-CZ" dirty="0" smtClean="0"/>
              <a:t> nastavte </a:t>
            </a:r>
            <a:r>
              <a:rPr lang="cs-CZ" dirty="0"/>
              <a:t>jako celkový </a:t>
            </a:r>
            <a:r>
              <a:rPr lang="cs-CZ" dirty="0" smtClean="0"/>
              <a:t>aktuální ročník (3 roky </a:t>
            </a:r>
            <a:r>
              <a:rPr lang="cs-CZ" dirty="0"/>
              <a:t>za bakalářské studium)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r>
              <a:rPr lang="en-US" dirty="0" smtClean="0"/>
              <a:t> / task 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268760"/>
            <a:ext cx="84978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Sloupec příjmení převeďte na velká písmena</a:t>
            </a:r>
            <a:r>
              <a:rPr lang="en-US" dirty="0" smtClean="0"/>
              <a:t> / convert </a:t>
            </a:r>
            <a:r>
              <a:rPr lang="en-US" dirty="0" err="1" smtClean="0"/>
              <a:t>lastname</a:t>
            </a:r>
            <a:r>
              <a:rPr lang="en-US" dirty="0" smtClean="0"/>
              <a:t> to uppercase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Smažte řádky s lichým/sudým ročníkem</a:t>
            </a:r>
            <a:r>
              <a:rPr lang="en-US" dirty="0" smtClean="0"/>
              <a:t> / delete row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Odháčkujte sloupec </a:t>
            </a:r>
            <a:r>
              <a:rPr lang="cs-CZ" dirty="0" err="1" smtClean="0"/>
              <a:t>jmeno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Zkraťe</a:t>
            </a:r>
            <a:r>
              <a:rPr lang="cs-CZ" dirty="0" smtClean="0"/>
              <a:t> jméno na 1. znak a tečku</a:t>
            </a:r>
            <a:r>
              <a:rPr lang="en-US" dirty="0" smtClean="0"/>
              <a:t> / extract first letter from </a:t>
            </a:r>
            <a:r>
              <a:rPr lang="en-US" dirty="0" err="1" smtClean="0"/>
              <a:t>firstname</a:t>
            </a:r>
            <a:r>
              <a:rPr lang="en-US" dirty="0" smtClean="0"/>
              <a:t> and add 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Kolik</a:t>
            </a:r>
            <a:r>
              <a:rPr lang="cs-CZ" dirty="0" err="1" smtClean="0"/>
              <a:t>átého</a:t>
            </a:r>
            <a:r>
              <a:rPr lang="cs-CZ" dirty="0" smtClean="0"/>
              <a:t> bude za 7 let 7 měsíců a 7 dní</a:t>
            </a:r>
            <a:r>
              <a:rPr lang="en-US" dirty="0" smtClean="0"/>
              <a:t> /</a:t>
            </a:r>
            <a:br>
              <a:rPr lang="en-US" dirty="0" smtClean="0"/>
            </a:br>
            <a:r>
              <a:rPr lang="en-US" dirty="0" smtClean="0"/>
              <a:t> what date will be after 7 years 7 months and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ženy mají v příjmení „</a:t>
            </a:r>
            <a:r>
              <a:rPr lang="cs-CZ" dirty="0" err="1" smtClean="0"/>
              <a:t>ová</a:t>
            </a:r>
            <a:r>
              <a:rPr lang="cs-CZ" dirty="0" smtClean="0"/>
              <a:t>“</a:t>
            </a:r>
            <a:r>
              <a:rPr lang="en-US" dirty="0" smtClean="0"/>
              <a:t> / compare the end of </a:t>
            </a:r>
            <a:r>
              <a:rPr lang="en-US" dirty="0" err="1" smtClean="0"/>
              <a:t>lastname</a:t>
            </a:r>
            <a:r>
              <a:rPr lang="en-US" dirty="0" smtClean="0"/>
              <a:t> with sex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Vymažte řádky ze </a:t>
            </a:r>
            <a:r>
              <a:rPr lang="cs-CZ" b="1" dirty="0" smtClean="0"/>
              <a:t>své</a:t>
            </a:r>
            <a:r>
              <a:rPr lang="cs-CZ" dirty="0" smtClean="0"/>
              <a:t> tabulky</a:t>
            </a:r>
            <a:r>
              <a:rPr lang="en-US" dirty="0" smtClean="0"/>
              <a:t> / delete all rows from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Zrušte </a:t>
            </a:r>
            <a:r>
              <a:rPr lang="cs-CZ" b="1" dirty="0" smtClean="0"/>
              <a:t>svoji</a:t>
            </a:r>
            <a:r>
              <a:rPr lang="cs-CZ" dirty="0" smtClean="0"/>
              <a:t> tabulku</a:t>
            </a:r>
            <a:r>
              <a:rPr lang="en-US" dirty="0" smtClean="0"/>
              <a:t> / remove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r>
              <a:rPr lang="en-US" dirty="0" smtClean="0"/>
              <a:t> / 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756978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</a:t>
            </a:r>
            <a:r>
              <a:rPr lang="en-US" dirty="0" smtClean="0"/>
              <a:t>/read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http://www.postgresql.org/docs/</a:t>
            </a:r>
            <a:r>
              <a:rPr lang="en-US" dirty="0" smtClean="0">
                <a:hlinkClick r:id="rId2"/>
              </a:rPr>
              <a:t>13</a:t>
            </a:r>
            <a:r>
              <a:rPr lang="cs-CZ" dirty="0" smtClean="0">
                <a:hlinkClick r:id="rId2"/>
              </a:rPr>
              <a:t>/static/functions.html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 function </a:t>
            </a:r>
            <a:r>
              <a:rPr lang="cs-CZ" dirty="0" smtClean="0"/>
              <a:t>REPLACE </a:t>
            </a:r>
            <a:r>
              <a:rPr lang="en-US" dirty="0" smtClean="0"/>
              <a:t>to remove/replace numbers from text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‘</a:t>
            </a:r>
            <a:r>
              <a:rPr lang="en-US" dirty="0"/>
              <a:t>H</a:t>
            </a:r>
            <a:r>
              <a:rPr lang="en-US" dirty="0" smtClean="0"/>
              <a:t>arry P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tter goes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Brno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cs-CZ" dirty="0" err="1" smtClean="0"/>
              <a:t>onvert</a:t>
            </a:r>
            <a:r>
              <a:rPr lang="cs-CZ" dirty="0" smtClean="0"/>
              <a:t> to a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en-US" dirty="0" smtClean="0"/>
              <a:t>‘26092018’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(use TO_DATE)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Extract first 3 letters from text ‘452Kampus’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typy/</a:t>
            </a:r>
            <a:r>
              <a:rPr lang="cs-CZ" dirty="0" err="1" smtClean="0"/>
              <a:t>datatypes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www.postgresql.org/docs/10.5/static/datatype.html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07138"/>
              </p:ext>
            </p:extLst>
          </p:nvPr>
        </p:nvGraphicFramePr>
        <p:xfrm>
          <a:off x="1547664" y="3117509"/>
          <a:ext cx="64807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/ Group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datatype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/</a:t>
                      </a:r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 / </a:t>
                      </a:r>
                      <a:r>
                        <a:rPr lang="cs-CZ" baseline="0" dirty="0" err="1" smtClean="0"/>
                        <a:t>date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with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interval/</a:t>
                      </a:r>
                      <a:r>
                        <a:rPr lang="cs-CZ" dirty="0" err="1" smtClean="0"/>
                        <a:t>time</a:t>
                      </a:r>
                      <a:r>
                        <a:rPr lang="cs-CZ" dirty="0" smtClean="0"/>
                        <a:t>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390186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www.postgresql.org/docs/13/static/ddl.html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cs-CZ" dirty="0" smtClean="0"/>
              <a:t>MANIPULATION</a:t>
            </a:r>
            <a:r>
              <a:rPr lang="en-US" dirty="0" smtClean="0"/>
              <a:t>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</a:t>
            </a:r>
            <a:r>
              <a:rPr lang="cs-CZ" sz="4400" dirty="0" smtClean="0"/>
              <a:t>M</a:t>
            </a:r>
            <a:r>
              <a:rPr lang="en-US" sz="4400" dirty="0" smtClean="0"/>
              <a:t>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  <a:r>
              <a:rPr lang="cs-CZ" dirty="0" smtClean="0"/>
              <a:t> DATA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42184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(’05032011’,’d</a:t>
            </a:r>
            <a:r>
              <a:rPr lang="cs-CZ" dirty="0" smtClean="0"/>
              <a:t>d</a:t>
            </a:r>
            <a:r>
              <a:rPr lang="en-US" dirty="0" err="1" smtClean="0"/>
              <a:t>mmyyyy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r>
              <a:rPr lang="en-US" dirty="0" smtClean="0"/>
              <a:t>WHERE </a:t>
            </a:r>
            <a:r>
              <a:rPr lang="cs-CZ" dirty="0" smtClean="0"/>
              <a:t>sex</a:t>
            </a:r>
            <a:r>
              <a:rPr lang="en-US" dirty="0" smtClean="0"/>
              <a:t>= ‘</a:t>
            </a:r>
            <a:r>
              <a:rPr lang="cs-CZ" dirty="0" smtClean="0"/>
              <a:t>muž</a:t>
            </a:r>
            <a:r>
              <a:rPr lang="en-US" dirty="0" smtClean="0"/>
              <a:t>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712253" y="1590329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83568" y="556534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www.postgresql.org/docs/13/static/dml.html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8274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TRANSAKCE</a:t>
            </a:r>
            <a:r>
              <a:rPr lang="cs-CZ" dirty="0" smtClean="0"/>
              <a:t>/</a:t>
            </a:r>
            <a:r>
              <a:rPr lang="cs-CZ" dirty="0" err="1" smtClean="0"/>
              <a:t>transaction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set </a:t>
            </a:r>
            <a:r>
              <a:rPr lang="en-US" dirty="0" smtClean="0"/>
              <a:t>DML </a:t>
            </a:r>
            <a:r>
              <a:rPr lang="en-US" dirty="0"/>
              <a:t>p</a:t>
            </a:r>
            <a:r>
              <a:rPr lang="cs-CZ" dirty="0" err="1" smtClean="0"/>
              <a:t>říkazů</a:t>
            </a:r>
            <a:r>
              <a:rPr lang="cs-CZ" dirty="0" smtClean="0"/>
              <a:t>/</a:t>
            </a:r>
            <a:r>
              <a:rPr lang="cs-CZ" dirty="0" err="1" smtClean="0"/>
              <a:t>commands</a:t>
            </a:r>
            <a:r>
              <a:rPr lang="cs-CZ" dirty="0" smtClean="0"/>
              <a:t> </a:t>
            </a:r>
            <a:r>
              <a:rPr lang="cs-CZ" dirty="0"/>
              <a:t>– všechny nebo </a:t>
            </a:r>
            <a:r>
              <a:rPr lang="cs-CZ" dirty="0" smtClean="0"/>
              <a:t>žádný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none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8461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transakce/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transaction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cs-CZ" dirty="0" smtClean="0"/>
          </a:p>
          <a:p>
            <a:r>
              <a:rPr lang="cs-CZ" dirty="0" err="1" smtClean="0"/>
              <a:t>or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zrušení/</a:t>
            </a:r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44946" y="4698191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345672"/>
            <a:ext cx="398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Zahájení transakce / start </a:t>
            </a:r>
            <a:r>
              <a:rPr lang="cs-CZ" dirty="0" err="1" smtClean="0"/>
              <a:t>transaction</a:t>
            </a:r>
            <a:endParaRPr lang="cs-CZ" dirty="0" smtClean="0"/>
          </a:p>
          <a:p>
            <a:r>
              <a:rPr lang="cs-CZ" dirty="0" smtClean="0"/>
              <a:t>BEGIN TRANSACTION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75656" y="6029469"/>
            <a:ext cx="6176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www.postgresql.org/docs/13/static/sql-begin.html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1770</Words>
  <Application>Microsoft Office PowerPoint</Application>
  <PresentationFormat>Předvádění na obrazovce (4:3)</PresentationFormat>
  <Paragraphs>367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typy/datatypes</vt:lpstr>
      <vt:lpstr>CREATE TABLE/DROP TABLE</vt:lpstr>
      <vt:lpstr>ALTER TABLE</vt:lpstr>
      <vt:lpstr>Data MANIPULATION language</vt:lpstr>
      <vt:lpstr>INSERT DATA</vt:lpstr>
      <vt:lpstr>UPDATE, DELETE</vt:lpstr>
      <vt:lpstr>TRANSAKCE</vt:lpstr>
      <vt:lpstr>NULL, prázdná hodnota</vt:lpstr>
      <vt:lpstr>Cvičení 1 / task 1</vt:lpstr>
      <vt:lpstr>Cvičení 2 / task 2</vt:lpstr>
      <vt:lpstr>Funkce a operátory</vt:lpstr>
      <vt:lpstr>Vyzkoušejte si funkce</vt:lpstr>
      <vt:lpstr>Operators and functions for number</vt:lpstr>
      <vt:lpstr>Operators and function for text</vt:lpstr>
      <vt:lpstr>Operators and functions for datetime</vt:lpstr>
      <vt:lpstr>Operators and functions for datetime</vt:lpstr>
      <vt:lpstr>Other operatos and functions</vt:lpstr>
      <vt:lpstr>Cvičení 3 / task 3</vt:lpstr>
      <vt:lpstr>Cvičení 4 / task 4</vt:lpstr>
      <vt:lpstr>Cvičení 5 / task 5</vt:lpstr>
      <vt:lpstr>Cvičení 6 / task 6</vt:lpstr>
      <vt:lpstr>Cvičení 7 / task 7</vt:lpstr>
      <vt:lpstr>Domácí úkol / 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382</cp:revision>
  <dcterms:created xsi:type="dcterms:W3CDTF">2011-01-19T10:31:11Z</dcterms:created>
  <dcterms:modified xsi:type="dcterms:W3CDTF">2020-11-04T11:54:20Z</dcterms:modified>
</cp:coreProperties>
</file>