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4" r:id="rId9"/>
    <p:sldId id="261" r:id="rId10"/>
    <p:sldId id="268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D4831-032E-451A-BEB7-F2B6F28DDCC0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CDE00-FA3D-4651-ADBD-2BA51C1261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93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AAD58D-3196-4F7D-BD12-120F1938623F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3831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iagen.com/cz/resources/resourcedetail?id=14e7cf6e-521a-4cf7-8cbc-bf9f6fa33e24&amp;lang=en" TargetMode="External"/><Relationship Id="rId2" Type="http://schemas.openxmlformats.org/officeDocument/2006/relationships/hyperlink" Target="https://www.youtube.com/watch?v=8zVGVFCs2m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oligo.net/downloads.html" TargetMode="External"/><Relationship Id="rId2" Type="http://schemas.openxmlformats.org/officeDocument/2006/relationships/hyperlink" Target="https://www.ncbi.nlm.nih.gov/tools/primer-blast/primertool.cgi?ctg_time=1605692810&amp;job_key=gYte8UoMR6RgmkKfT_9mrTXkd58Y92yCGQ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ncbi.nlm.nih.gov/tools/primer-blast/index.cgi?ORGANISM=9606&amp;INPUT_SEQUENCE=NM_004996.4&amp;LINK_LOC=nuccore" TargetMode="External"/><Relationship Id="rId4" Type="http://schemas.openxmlformats.org/officeDocument/2006/relationships/hyperlink" Target="https://www.ncbi.nlm.nih.gov/nucleotide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labguide.cz/wp-content/uploads/2014/10/LG-dimer-vlasenka.jpg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labguide.cz/wp-content/uploads/2014/10/LG-nasedani-primeru-copy.jpg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tools/primer-blast/index.cgi?ORGANISM=9606&amp;INPUT_SEQUENCE=NM_004996.4&amp;LINK_LOC=nuccore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qRT</a:t>
            </a:r>
            <a:r>
              <a:rPr lang="cs-CZ" dirty="0" smtClean="0"/>
              <a:t>-PCR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316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414" y="252549"/>
            <a:ext cx="8596668" cy="1320800"/>
          </a:xfrm>
        </p:spPr>
        <p:txBody>
          <a:bodyPr/>
          <a:lstStyle/>
          <a:p>
            <a:r>
              <a:rPr lang="cs-CZ" dirty="0" smtClean="0"/>
              <a:t>Real </a:t>
            </a:r>
            <a:r>
              <a:rPr lang="cs-CZ" dirty="0" err="1" smtClean="0"/>
              <a:t>time</a:t>
            </a:r>
            <a:r>
              <a:rPr lang="cs-CZ" dirty="0" smtClean="0"/>
              <a:t> PCR mix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69933" y="4825281"/>
            <a:ext cx="8482149" cy="1355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9160" indent="449580">
              <a:lnSpc>
                <a:spcPct val="115000"/>
              </a:lnSpc>
              <a:spcAft>
                <a:spcPts val="600"/>
              </a:spcAft>
            </a:pP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Sybr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green	1.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primer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2.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primer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MgCl</a:t>
            </a:r>
            <a:r>
              <a:rPr lang="cs-C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H</a:t>
            </a:r>
            <a:r>
              <a:rPr lang="cs-CZ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        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vzorek		        3		   0,375		0,375		    1,7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13,05 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cs-CZ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vzorků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85745" y="1062373"/>
            <a:ext cx="10556095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lang="cs-CZ" altLang="cs-CZ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Celkem 20 </a:t>
            </a:r>
            <a:r>
              <a:rPr lang="cs-CZ" altLang="cs-CZ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</a:t>
            </a:r>
            <a:r>
              <a:rPr lang="cs-CZ" altLang="cs-CZ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jamce:</a:t>
            </a:r>
            <a:endParaRPr lang="cs-CZ" alt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1,5ul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cDNA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templátu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cs-CZ" altLang="cs-CZ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18,5 </a:t>
            </a:r>
            <a:r>
              <a:rPr kumimoji="0" lang="cs-CZ" altLang="cs-CZ" sz="16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</a:t>
            </a:r>
            <a:r>
              <a:rPr kumimoji="0" lang="cs-CZ" altLang="cs-CZ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Master mixu: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2xcc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Roche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LighCycler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480 SYBR green I master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kit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(směs nukleotidů,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FastStart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Taq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DNA polymeráza, SYBR green, MgCl</a:t>
            </a:r>
            <a:r>
              <a:rPr kumimoji="0" lang="cs-CZ" altLang="cs-CZ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0,375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každého z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primerů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(SS 20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1,7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MgCl</a:t>
            </a:r>
            <a:r>
              <a:rPr kumimoji="0" lang="cs-CZ" altLang="cs-CZ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(SS 25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mM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Doředit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18,5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sterilní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RNase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-free MQ H</a:t>
            </a:r>
            <a:r>
              <a:rPr kumimoji="0" lang="cs-CZ" altLang="cs-CZ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955" y="3033335"/>
            <a:ext cx="10241833" cy="1791946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759693" y="6109454"/>
            <a:ext cx="52722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Pipetování reakcí:</a:t>
            </a:r>
          </a:p>
          <a:p>
            <a:r>
              <a:rPr lang="cs-CZ" dirty="0" smtClean="0"/>
              <a:t>https</a:t>
            </a:r>
            <a:r>
              <a:rPr lang="cs-CZ" dirty="0"/>
              <a:t>://www.youtube.com/watch?v=0rCxdtlXNj8</a:t>
            </a:r>
          </a:p>
        </p:txBody>
      </p:sp>
    </p:spTree>
    <p:extLst>
      <p:ext uri="{BB962C8B-B14F-4D97-AF65-F5344CB8AC3E}">
        <p14:creationId xmlns:p14="http://schemas.microsoft.com/office/powerpoint/2010/main" val="2672569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kvantitativní 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PCR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0440" y="1501267"/>
            <a:ext cx="7344667" cy="4713387"/>
          </a:xfrm>
        </p:spPr>
        <p:txBody>
          <a:bodyPr/>
          <a:lstStyle/>
          <a:p>
            <a:r>
              <a:rPr lang="cs-CZ" dirty="0" smtClean="0"/>
              <a:t>Určení </a:t>
            </a:r>
            <a:r>
              <a:rPr lang="cs-CZ" dirty="0" err="1" smtClean="0"/>
              <a:t>Ct</a:t>
            </a:r>
            <a:r>
              <a:rPr lang="cs-CZ" dirty="0" smtClean="0"/>
              <a:t> (</a:t>
            </a:r>
            <a:r>
              <a:rPr lang="cs-CZ" dirty="0" err="1" smtClean="0"/>
              <a:t>Cp</a:t>
            </a:r>
            <a:r>
              <a:rPr lang="cs-CZ" dirty="0" smtClean="0"/>
              <a:t>) – manuálně nebo pomocí maxima 2. derivace - </a:t>
            </a:r>
            <a:r>
              <a:rPr lang="cs-CZ" dirty="0"/>
              <a:t>bod, kde dochází k strmému stoupání amplifikační křivky </a:t>
            </a:r>
            <a:r>
              <a:rPr lang="cs-CZ" dirty="0" smtClean="0"/>
              <a:t>vzorku</a:t>
            </a:r>
          </a:p>
          <a:p>
            <a:r>
              <a:rPr lang="cs-CZ" dirty="0" smtClean="0"/>
              <a:t>Čím vyšší </a:t>
            </a:r>
            <a:r>
              <a:rPr lang="cs-CZ" dirty="0" err="1" smtClean="0"/>
              <a:t>Ct</a:t>
            </a:r>
            <a:r>
              <a:rPr lang="cs-CZ" dirty="0" smtClean="0"/>
              <a:t>, tím méně molekul </a:t>
            </a:r>
            <a:r>
              <a:rPr lang="cs-CZ" dirty="0" err="1" smtClean="0"/>
              <a:t>mRNA</a:t>
            </a:r>
            <a:r>
              <a:rPr lang="cs-CZ" dirty="0" smtClean="0"/>
              <a:t> bylo ve vzorku</a:t>
            </a:r>
          </a:p>
          <a:p>
            <a:pPr marL="266700" lvl="1" indent="0">
              <a:buNone/>
            </a:pPr>
            <a:endParaRPr lang="cs-CZ" dirty="0"/>
          </a:p>
        </p:txBody>
      </p:sp>
      <p:pic>
        <p:nvPicPr>
          <p:cNvPr id="8194" name="Picture 2" descr="Model PCR pl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139" y="2679868"/>
            <a:ext cx="3657600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151784" y="657760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400" dirty="0"/>
              <a:t>https://www.ncbi.nlm.nih.gov/probe/docs/techqpcr/</a:t>
            </a:r>
          </a:p>
        </p:txBody>
      </p:sp>
      <p:pic>
        <p:nvPicPr>
          <p:cNvPr id="8" name="Picture 4" descr="VÃ½sledek obrÃ¡zku pro q real time PC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4739" y="3089502"/>
            <a:ext cx="4740165" cy="305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32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Křivka tání (</a:t>
            </a:r>
            <a:r>
              <a:rPr lang="cs-CZ" dirty="0" err="1" smtClean="0"/>
              <a:t>melting</a:t>
            </a:r>
            <a:r>
              <a:rPr lang="cs-CZ" dirty="0" smtClean="0"/>
              <a:t> </a:t>
            </a:r>
            <a:r>
              <a:rPr lang="cs-CZ" dirty="0" err="1" smtClean="0"/>
              <a:t>curve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6174" y="1405288"/>
            <a:ext cx="7138987" cy="4713387"/>
          </a:xfrm>
        </p:spPr>
        <p:txBody>
          <a:bodyPr/>
          <a:lstStyle/>
          <a:p>
            <a:r>
              <a:rPr lang="cs-CZ" dirty="0" smtClean="0"/>
              <a:t>Na konci reakce proběhne postupné zahřívání celé reakce, po dosažení bodu tání </a:t>
            </a:r>
            <a:r>
              <a:rPr lang="cs-CZ" dirty="0" err="1" smtClean="0"/>
              <a:t>Tm</a:t>
            </a:r>
            <a:r>
              <a:rPr lang="cs-CZ" dirty="0" smtClean="0"/>
              <a:t> dojde k degradaci DNA (pokles fluorescence)</a:t>
            </a:r>
          </a:p>
          <a:p>
            <a:r>
              <a:rPr lang="cs-CZ" dirty="0"/>
              <a:t>Specifitu reakce ilustruje křivka tání (</a:t>
            </a:r>
            <a:r>
              <a:rPr lang="cs-CZ" dirty="0" err="1"/>
              <a:t>melting</a:t>
            </a:r>
            <a:r>
              <a:rPr lang="cs-CZ" dirty="0"/>
              <a:t> </a:t>
            </a:r>
            <a:r>
              <a:rPr lang="cs-CZ" dirty="0" err="1"/>
              <a:t>curve</a:t>
            </a:r>
            <a:r>
              <a:rPr lang="cs-CZ" dirty="0"/>
              <a:t>) –</a:t>
            </a:r>
          </a:p>
          <a:p>
            <a:pPr marL="0" indent="0">
              <a:buNone/>
            </a:pPr>
            <a:r>
              <a:rPr lang="cs-CZ" dirty="0"/>
              <a:t>    musí mít jen jeden vrchol = jeden produkt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654384" y="6307418"/>
            <a:ext cx="3685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/>
              <a:t>http://labguide.cz/metody/real-time-pcr</a:t>
            </a:r>
            <a:r>
              <a:rPr lang="cs-CZ" dirty="0"/>
              <a:t>/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594" y="3480546"/>
            <a:ext cx="7368567" cy="2638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bdélník 12"/>
          <p:cNvSpPr/>
          <p:nvPr/>
        </p:nvSpPr>
        <p:spPr>
          <a:xfrm>
            <a:off x="1842796" y="6118675"/>
            <a:ext cx="76328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Více </a:t>
            </a:r>
            <a:r>
              <a:rPr lang="cs-CZ" sz="1400" dirty="0" err="1"/>
              <a:t>info</a:t>
            </a:r>
            <a:r>
              <a:rPr lang="cs-CZ" sz="1400" dirty="0"/>
              <a:t>: https://theses.cz/id/go0fw3/Bakalarska_praceEliska_Ruzickova.pdf</a:t>
            </a:r>
          </a:p>
        </p:txBody>
      </p:sp>
    </p:spTree>
    <p:extLst>
      <p:ext uri="{BB962C8B-B14F-4D97-AF65-F5344CB8AC3E}">
        <p14:creationId xmlns:p14="http://schemas.microsoft.com/office/powerpoint/2010/main" val="214741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483622"/>
              </p:ext>
            </p:extLst>
          </p:nvPr>
        </p:nvGraphicFramePr>
        <p:xfrm>
          <a:off x="861786" y="2100036"/>
          <a:ext cx="8613138" cy="189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0640">
                  <a:extLst>
                    <a:ext uri="{9D8B030D-6E8A-4147-A177-3AD203B41FA5}">
                      <a16:colId xmlns:a16="http://schemas.microsoft.com/office/drawing/2014/main" val="3041923168"/>
                    </a:ext>
                  </a:extLst>
                </a:gridCol>
                <a:gridCol w="910640">
                  <a:extLst>
                    <a:ext uri="{9D8B030D-6E8A-4147-A177-3AD203B41FA5}">
                      <a16:colId xmlns:a16="http://schemas.microsoft.com/office/drawing/2014/main" val="3089431436"/>
                    </a:ext>
                  </a:extLst>
                </a:gridCol>
                <a:gridCol w="910640">
                  <a:extLst>
                    <a:ext uri="{9D8B030D-6E8A-4147-A177-3AD203B41FA5}">
                      <a16:colId xmlns:a16="http://schemas.microsoft.com/office/drawing/2014/main" val="3002987531"/>
                    </a:ext>
                  </a:extLst>
                </a:gridCol>
                <a:gridCol w="910640">
                  <a:extLst>
                    <a:ext uri="{9D8B030D-6E8A-4147-A177-3AD203B41FA5}">
                      <a16:colId xmlns:a16="http://schemas.microsoft.com/office/drawing/2014/main" val="1850493022"/>
                    </a:ext>
                  </a:extLst>
                </a:gridCol>
                <a:gridCol w="910640">
                  <a:extLst>
                    <a:ext uri="{9D8B030D-6E8A-4147-A177-3AD203B41FA5}">
                      <a16:colId xmlns:a16="http://schemas.microsoft.com/office/drawing/2014/main" val="4287616617"/>
                    </a:ext>
                  </a:extLst>
                </a:gridCol>
                <a:gridCol w="1119329">
                  <a:extLst>
                    <a:ext uri="{9D8B030D-6E8A-4147-A177-3AD203B41FA5}">
                      <a16:colId xmlns:a16="http://schemas.microsoft.com/office/drawing/2014/main" val="1887681161"/>
                    </a:ext>
                  </a:extLst>
                </a:gridCol>
                <a:gridCol w="1119329">
                  <a:extLst>
                    <a:ext uri="{9D8B030D-6E8A-4147-A177-3AD203B41FA5}">
                      <a16:colId xmlns:a16="http://schemas.microsoft.com/office/drawing/2014/main" val="2830952428"/>
                    </a:ext>
                  </a:extLst>
                </a:gridCol>
                <a:gridCol w="910640">
                  <a:extLst>
                    <a:ext uri="{9D8B030D-6E8A-4147-A177-3AD203B41FA5}">
                      <a16:colId xmlns:a16="http://schemas.microsoft.com/office/drawing/2014/main" val="3697975170"/>
                    </a:ext>
                  </a:extLst>
                </a:gridCol>
                <a:gridCol w="910640">
                  <a:extLst>
                    <a:ext uri="{9D8B030D-6E8A-4147-A177-3AD203B41FA5}">
                      <a16:colId xmlns:a16="http://schemas.microsoft.com/office/drawing/2014/main" val="1624591911"/>
                    </a:ext>
                  </a:extLst>
                </a:gridCol>
              </a:tblGrid>
              <a:tr h="316200"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46016337"/>
                  </a:ext>
                </a:extLst>
              </a:tr>
              <a:tr h="3162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########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Samples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MeanCp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hprt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24383434"/>
                  </a:ext>
                </a:extLst>
              </a:tr>
              <a:tr h="31620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myo D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DCp</a:t>
                      </a:r>
                      <a:endParaRPr lang="cs-CZ" sz="1000" b="0" i="0" u="none" strike="noStrike">
                        <a:effectLst/>
                        <a:latin typeface="Symbol" panose="05050102010706020507" pitchFamily="18" charset="2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2^-DCp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x10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na K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60082178"/>
                  </a:ext>
                </a:extLst>
              </a:tr>
              <a:tr h="31620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1 k 1d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A1, B1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19,75474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19,58113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0,17361829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0,8866163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8,866163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01839074"/>
                  </a:ext>
                </a:extLst>
              </a:tr>
              <a:tr h="31620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1 a26 1d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A2, B2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20,6692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19,33026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1,33894189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0,3953105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3,953105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0,445864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6260617"/>
                  </a:ext>
                </a:extLst>
              </a:tr>
              <a:tr h="31620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1 a30 1d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A3, B3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19,99559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19,50746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0,4881269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0,7129501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7,129501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0,804125</a:t>
                      </a:r>
                      <a:endParaRPr lang="cs-CZ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25245906"/>
                  </a:ext>
                </a:extLst>
              </a:tr>
            </a:tbl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mtClean="0"/>
              <a:t>Hodnocení kvantitativní real time PCR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23109" y="4876800"/>
            <a:ext cx="54773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Velmi důkladné video o celé RT </a:t>
            </a:r>
            <a:r>
              <a:rPr lang="cs-CZ" dirty="0" smtClean="0"/>
              <a:t>PCR</a:t>
            </a:r>
          </a:p>
          <a:p>
            <a:r>
              <a:rPr lang="cs-CZ" dirty="0"/>
              <a:t>https://www.youtube.com/watch?v=9UWKIFGh0h0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829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Izolace celkové RNA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9061" y="2003273"/>
            <a:ext cx="8596668" cy="3880773"/>
          </a:xfrm>
        </p:spPr>
        <p:txBody>
          <a:bodyPr/>
          <a:lstStyle/>
          <a:p>
            <a:r>
              <a:rPr lang="cs-CZ" dirty="0" err="1" smtClean="0"/>
              <a:t>Rneasy</a:t>
            </a:r>
            <a:r>
              <a:rPr lang="cs-CZ" dirty="0" smtClean="0"/>
              <a:t> </a:t>
            </a:r>
            <a:r>
              <a:rPr lang="cs-CZ" dirty="0" err="1" smtClean="0"/>
              <a:t>total</a:t>
            </a:r>
            <a:r>
              <a:rPr lang="cs-CZ" dirty="0" smtClean="0"/>
              <a:t> RNA </a:t>
            </a:r>
            <a:r>
              <a:rPr lang="cs-CZ" dirty="0" err="1" smtClean="0"/>
              <a:t>isolation</a:t>
            </a:r>
            <a:r>
              <a:rPr lang="cs-CZ" dirty="0" smtClean="0"/>
              <a:t> </a:t>
            </a:r>
            <a:r>
              <a:rPr lang="cs-CZ" dirty="0" err="1" smtClean="0"/>
              <a:t>kit</a:t>
            </a:r>
            <a:r>
              <a:rPr lang="cs-CZ" dirty="0" smtClean="0"/>
              <a:t> (</a:t>
            </a:r>
            <a:r>
              <a:rPr lang="cs-CZ" dirty="0" err="1" smtClean="0"/>
              <a:t>Quiagen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www.youtube.com/watch?v=8zVGVFCs2mA</a:t>
            </a:r>
            <a:endParaRPr lang="cs-CZ" dirty="0" smtClean="0"/>
          </a:p>
          <a:p>
            <a:r>
              <a:rPr lang="cs-CZ" dirty="0" smtClean="0"/>
              <a:t>Podrobný návod:</a:t>
            </a:r>
          </a:p>
          <a:p>
            <a:pPr lvl="1"/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www.qiagen.com/cz/resources/resourcedetail?id=14e7cf6e-521a-4cf7-8cbc-bf9f6fa33e24&amp;lang=en</a:t>
            </a:r>
            <a:endParaRPr lang="cs-CZ" dirty="0" smtClean="0"/>
          </a:p>
          <a:p>
            <a:r>
              <a:rPr lang="cs-CZ" dirty="0" smtClean="0"/>
              <a:t>1x10*6 – 1x10*7 buněk opláchnutých PBS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4183" y="609600"/>
            <a:ext cx="3716594" cy="6038633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7787150" y="1612377"/>
            <a:ext cx="16827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rgbClr val="FF0000"/>
                </a:solidFill>
              </a:rPr>
              <a:t>RLT pufr + 1%  2ME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787150" y="4184179"/>
            <a:ext cx="1933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srgbClr val="FF0000"/>
                </a:solidFill>
              </a:rPr>
              <a:t>RW1 pufr, 2x RPE pufr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981671" y="5340844"/>
            <a:ext cx="1451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>
                <a:solidFill>
                  <a:srgbClr val="FF0000"/>
                </a:solidFill>
              </a:rPr>
              <a:t>RNAse</a:t>
            </a:r>
            <a:r>
              <a:rPr lang="cs-CZ" sz="1400" dirty="0">
                <a:solidFill>
                  <a:srgbClr val="FF0000"/>
                </a:solidFill>
              </a:rPr>
              <a:t> free H</a:t>
            </a:r>
            <a:r>
              <a:rPr lang="cs-CZ" sz="1400" baseline="-25000" dirty="0">
                <a:solidFill>
                  <a:srgbClr val="FF0000"/>
                </a:solidFill>
              </a:rPr>
              <a:t>2</a:t>
            </a:r>
            <a:r>
              <a:rPr lang="cs-CZ" sz="1400" dirty="0">
                <a:solidFill>
                  <a:srgbClr val="FF0000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34284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0134" y="81280"/>
            <a:ext cx="9218506" cy="1320800"/>
          </a:xfrm>
        </p:spPr>
        <p:txBody>
          <a:bodyPr/>
          <a:lstStyle/>
          <a:p>
            <a:r>
              <a:rPr lang="cs-CZ" dirty="0" smtClean="0"/>
              <a:t>Kvantifikace RNA a výpočet</a:t>
            </a:r>
            <a:br>
              <a:rPr lang="cs-CZ" dirty="0" smtClean="0"/>
            </a:br>
            <a:r>
              <a:rPr lang="cs-CZ" dirty="0" smtClean="0"/>
              <a:t> pro zpětnou transkripci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44675" y="4282239"/>
            <a:ext cx="4837769" cy="2634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8" descr="Interpreting Nanodrop (Spectrophotometric) Results Foundation of  Spectrophotometry: The Beer-Lambert Law—what does it mean?"/>
          <p:cNvSpPr>
            <a:spLocks noChangeAspect="1" noChangeArrowheads="1"/>
          </p:cNvSpPr>
          <p:nvPr/>
        </p:nvSpPr>
        <p:spPr bwMode="auto">
          <a:xfrm>
            <a:off x="155575" y="-601663"/>
            <a:ext cx="3657600" cy="125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4675" y="170483"/>
            <a:ext cx="4947325" cy="3337132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220134" y="1839049"/>
            <a:ext cx="8475654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 smtClean="0"/>
              <a:t>Kontrola kvality RNA </a:t>
            </a:r>
          </a:p>
          <a:p>
            <a:pPr marL="800100" lvl="1" indent="-342900">
              <a:buAutoNum type="arabicPeriod"/>
            </a:pPr>
            <a:r>
              <a:rPr lang="cs-CZ" dirty="0" smtClean="0"/>
              <a:t>Absorbance 260 by měla být 0,2-1,2 jinak naředit</a:t>
            </a:r>
          </a:p>
          <a:p>
            <a:pPr marL="800100" lvl="1" indent="-342900">
              <a:buAutoNum type="arabicPeriod"/>
            </a:pPr>
            <a:r>
              <a:rPr lang="cs-CZ" dirty="0" smtClean="0"/>
              <a:t>Poměr </a:t>
            </a:r>
            <a:r>
              <a:rPr lang="en-US" dirty="0"/>
              <a:t>A260/280 </a:t>
            </a:r>
            <a:r>
              <a:rPr lang="cs-CZ" dirty="0" smtClean="0"/>
              <a:t>by měl být kolem </a:t>
            </a:r>
            <a:r>
              <a:rPr lang="en-US" dirty="0" smtClean="0"/>
              <a:t>2</a:t>
            </a:r>
            <a:r>
              <a:rPr lang="cs-CZ" dirty="0" smtClean="0"/>
              <a:t>,</a:t>
            </a:r>
            <a:r>
              <a:rPr lang="en-US" dirty="0" smtClean="0"/>
              <a:t>1</a:t>
            </a:r>
            <a:endParaRPr lang="cs-CZ" dirty="0" smtClean="0"/>
          </a:p>
          <a:p>
            <a:pPr marL="800100" lvl="1" indent="-342900">
              <a:buAutoNum type="arabicPeriod"/>
            </a:pPr>
            <a:r>
              <a:rPr lang="cs-CZ" dirty="0" smtClean="0"/>
              <a:t>Poměr A260/230 by měl být kolem 2, pod 1,8 nevhodné pro RT</a:t>
            </a:r>
          </a:p>
          <a:p>
            <a:pPr marL="342900" indent="-342900">
              <a:buFontTx/>
              <a:buAutoNum type="arabicPeriod"/>
            </a:pPr>
            <a:r>
              <a:rPr lang="cs-CZ" dirty="0"/>
              <a:t>Odečet koncentrace </a:t>
            </a:r>
            <a:r>
              <a:rPr lang="cs-CZ" dirty="0" smtClean="0"/>
              <a:t>RNA</a:t>
            </a:r>
          </a:p>
          <a:p>
            <a:pPr marL="342900" indent="-342900">
              <a:buFontTx/>
              <a:buAutoNum type="arabicPeriod"/>
            </a:pPr>
            <a:r>
              <a:rPr lang="cs-CZ" dirty="0" smtClean="0"/>
              <a:t>V kolika </a:t>
            </a:r>
            <a:r>
              <a:rPr lang="cs-CZ" dirty="0" err="1" smtClean="0"/>
              <a:t>ul</a:t>
            </a:r>
            <a:r>
              <a:rPr lang="cs-CZ" dirty="0" smtClean="0"/>
              <a:t> je 1000 </a:t>
            </a:r>
            <a:r>
              <a:rPr lang="cs-CZ" dirty="0" err="1" smtClean="0"/>
              <a:t>ng</a:t>
            </a:r>
            <a:r>
              <a:rPr lang="cs-CZ" dirty="0" smtClean="0"/>
              <a:t>?</a:t>
            </a:r>
          </a:p>
          <a:p>
            <a:r>
              <a:rPr lang="cs-CZ" dirty="0"/>
              <a:t>	</a:t>
            </a:r>
            <a:r>
              <a:rPr lang="cs-CZ" dirty="0" smtClean="0"/>
              <a:t>1000/91,6 = 10,9 </a:t>
            </a:r>
            <a:r>
              <a:rPr lang="cs-CZ" dirty="0" err="1" smtClean="0"/>
              <a:t>ul</a:t>
            </a:r>
            <a:r>
              <a:rPr lang="cs-CZ" dirty="0" smtClean="0"/>
              <a:t> odebereme na RT, </a:t>
            </a:r>
            <a:r>
              <a:rPr lang="cs-CZ" dirty="0" err="1" smtClean="0"/>
              <a:t>doředíme</a:t>
            </a:r>
            <a:r>
              <a:rPr lang="cs-CZ" dirty="0" smtClean="0"/>
              <a:t> do </a:t>
            </a:r>
            <a:r>
              <a:rPr lang="cs-CZ" dirty="0" smtClean="0">
                <a:solidFill>
                  <a:srgbClr val="FF0000"/>
                </a:solidFill>
              </a:rPr>
              <a:t>11,5</a:t>
            </a:r>
            <a:r>
              <a:rPr lang="cs-CZ" dirty="0" smtClean="0"/>
              <a:t> </a:t>
            </a:r>
            <a:r>
              <a:rPr lang="cs-CZ" dirty="0" err="1" smtClean="0"/>
              <a:t>ul</a:t>
            </a:r>
            <a:r>
              <a:rPr lang="cs-CZ" dirty="0" smtClean="0"/>
              <a:t> </a:t>
            </a:r>
            <a:r>
              <a:rPr lang="cs-CZ" dirty="0" err="1"/>
              <a:t>RNase</a:t>
            </a:r>
            <a:r>
              <a:rPr lang="cs-CZ" dirty="0"/>
              <a:t> free </a:t>
            </a:r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O </a:t>
            </a:r>
          </a:p>
          <a:p>
            <a:r>
              <a:rPr lang="cs-CZ" dirty="0" smtClean="0"/>
              <a:t>4. Přidáme </a:t>
            </a:r>
            <a:r>
              <a:rPr lang="cs-CZ" dirty="0" smtClean="0">
                <a:solidFill>
                  <a:srgbClr val="FF0000"/>
                </a:solidFill>
              </a:rPr>
              <a:t>1</a:t>
            </a:r>
            <a:r>
              <a:rPr lang="cs-CZ" dirty="0" smtClean="0"/>
              <a:t> </a:t>
            </a:r>
            <a:r>
              <a:rPr lang="cs-CZ" dirty="0" err="1"/>
              <a:t>μl</a:t>
            </a:r>
            <a:r>
              <a:rPr lang="cs-CZ" dirty="0"/>
              <a:t> 20 </a:t>
            </a:r>
            <a:r>
              <a:rPr lang="cs-CZ" dirty="0" err="1"/>
              <a:t>mM</a:t>
            </a:r>
            <a:r>
              <a:rPr lang="cs-CZ" dirty="0"/>
              <a:t> </a:t>
            </a:r>
            <a:r>
              <a:rPr lang="cs-CZ" dirty="0" err="1"/>
              <a:t>Oligo</a:t>
            </a:r>
            <a:r>
              <a:rPr lang="cs-CZ" dirty="0"/>
              <a:t>(</a:t>
            </a:r>
            <a:r>
              <a:rPr lang="cs-CZ" dirty="0" err="1"/>
              <a:t>dT</a:t>
            </a:r>
            <a:r>
              <a:rPr lang="cs-CZ" dirty="0" smtClean="0"/>
              <a:t>)</a:t>
            </a:r>
          </a:p>
          <a:p>
            <a:r>
              <a:rPr lang="cs-CZ" dirty="0" smtClean="0"/>
              <a:t>5. Inkubace </a:t>
            </a:r>
            <a:r>
              <a:rPr lang="cs-CZ" dirty="0"/>
              <a:t>vzorků 5 minut při 65 ˚C (PCR </a:t>
            </a:r>
            <a:r>
              <a:rPr lang="cs-CZ" dirty="0" err="1"/>
              <a:t>cykler</a:t>
            </a:r>
            <a:r>
              <a:rPr lang="cs-CZ" dirty="0"/>
              <a:t>).</a:t>
            </a:r>
            <a:endParaRPr lang="cs-CZ" dirty="0" smtClean="0"/>
          </a:p>
          <a:p>
            <a:r>
              <a:rPr lang="cs-CZ" dirty="0" smtClean="0"/>
              <a:t>6. Připravíme reakční mix:</a:t>
            </a:r>
          </a:p>
          <a:p>
            <a:r>
              <a:rPr lang="cs-CZ" dirty="0" smtClean="0"/>
              <a:t>					1 </a:t>
            </a:r>
            <a:r>
              <a:rPr lang="cs-CZ" dirty="0"/>
              <a:t>vzorek			</a:t>
            </a:r>
            <a:r>
              <a:rPr lang="cs-CZ" dirty="0" smtClean="0"/>
              <a:t>x </a:t>
            </a:r>
            <a:r>
              <a:rPr lang="cs-CZ" dirty="0"/>
              <a:t>vzorků</a:t>
            </a:r>
          </a:p>
          <a:p>
            <a:r>
              <a:rPr lang="cs-CZ" dirty="0"/>
              <a:t>5x RT reakční pufr	4 </a:t>
            </a:r>
            <a:r>
              <a:rPr lang="cs-CZ" dirty="0" err="1"/>
              <a:t>ul</a:t>
            </a:r>
            <a:endParaRPr lang="cs-CZ" dirty="0"/>
          </a:p>
          <a:p>
            <a:r>
              <a:rPr lang="cs-CZ" dirty="0" err="1"/>
              <a:t>dNTP</a:t>
            </a:r>
            <a:r>
              <a:rPr lang="cs-CZ" dirty="0"/>
              <a:t>			</a:t>
            </a:r>
            <a:r>
              <a:rPr lang="cs-CZ" dirty="0" smtClean="0"/>
              <a:t>	2 </a:t>
            </a:r>
            <a:r>
              <a:rPr lang="cs-CZ" dirty="0" err="1"/>
              <a:t>ul</a:t>
            </a:r>
            <a:endParaRPr lang="cs-CZ" dirty="0"/>
          </a:p>
          <a:p>
            <a:r>
              <a:rPr lang="cs-CZ" dirty="0" err="1"/>
              <a:t>RiboLock</a:t>
            </a:r>
            <a:r>
              <a:rPr lang="cs-CZ" dirty="0"/>
              <a:t>		</a:t>
            </a:r>
            <a:r>
              <a:rPr lang="cs-CZ" dirty="0" smtClean="0"/>
              <a:t>	0,5 </a:t>
            </a:r>
            <a:r>
              <a:rPr lang="cs-CZ" dirty="0" err="1"/>
              <a:t>ul</a:t>
            </a:r>
            <a:endParaRPr lang="cs-CZ" dirty="0"/>
          </a:p>
          <a:p>
            <a:r>
              <a:rPr lang="cs-CZ" dirty="0" err="1"/>
              <a:t>RevertAid</a:t>
            </a:r>
            <a:r>
              <a:rPr lang="cs-CZ" dirty="0"/>
              <a:t> RT		</a:t>
            </a:r>
            <a:r>
              <a:rPr lang="cs-CZ" dirty="0" smtClean="0"/>
              <a:t>	1 </a:t>
            </a:r>
            <a:r>
              <a:rPr lang="cs-CZ" dirty="0" err="1"/>
              <a:t>ul</a:t>
            </a:r>
            <a:endParaRPr lang="cs-CZ" dirty="0"/>
          </a:p>
          <a:p>
            <a:r>
              <a:rPr lang="cs-CZ" dirty="0" smtClean="0"/>
              <a:t>7. </a:t>
            </a:r>
            <a:r>
              <a:rPr lang="cs-CZ" dirty="0" err="1" smtClean="0"/>
              <a:t>Připipetovat</a:t>
            </a:r>
            <a:r>
              <a:rPr lang="cs-CZ" dirty="0" smtClean="0"/>
              <a:t> po </a:t>
            </a:r>
            <a:r>
              <a:rPr lang="cs-CZ" dirty="0" smtClean="0">
                <a:solidFill>
                  <a:srgbClr val="FF0000"/>
                </a:solidFill>
              </a:rPr>
              <a:t>7,5</a:t>
            </a:r>
            <a:r>
              <a:rPr lang="cs-CZ" dirty="0" smtClean="0"/>
              <a:t> </a:t>
            </a:r>
            <a:r>
              <a:rPr lang="cs-CZ" dirty="0" err="1" smtClean="0"/>
              <a:t>ul</a:t>
            </a:r>
            <a:r>
              <a:rPr lang="cs-CZ" dirty="0" smtClean="0"/>
              <a:t>, celkový objem </a:t>
            </a:r>
            <a:r>
              <a:rPr lang="cs-CZ" b="1" dirty="0" smtClean="0">
                <a:solidFill>
                  <a:srgbClr val="FF0000"/>
                </a:solidFill>
              </a:rPr>
              <a:t>20</a:t>
            </a:r>
            <a:r>
              <a:rPr lang="cs-CZ" dirty="0" smtClean="0"/>
              <a:t> </a:t>
            </a:r>
            <a:r>
              <a:rPr lang="cs-CZ" dirty="0" err="1" smtClean="0"/>
              <a:t>ul</a:t>
            </a:r>
            <a:endParaRPr lang="cs-CZ" dirty="0" smtClean="0"/>
          </a:p>
          <a:p>
            <a:r>
              <a:rPr lang="cs-CZ" dirty="0" smtClean="0"/>
              <a:t>8. Inkubace při 42 °C po 1 h (PCR </a:t>
            </a:r>
            <a:r>
              <a:rPr lang="cs-CZ" dirty="0" err="1" smtClean="0"/>
              <a:t>cykler</a:t>
            </a:r>
            <a:r>
              <a:rPr lang="cs-CZ" dirty="0" smtClean="0"/>
              <a:t>)</a:t>
            </a:r>
          </a:p>
          <a:p>
            <a:r>
              <a:rPr lang="cs-CZ" dirty="0" smtClean="0"/>
              <a:t>9. Ukončení reakce denaturací RT při 70 °C/10 min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20134" y="1251232"/>
            <a:ext cx="675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http://www.u.arizona.edu/~gwatts/azcc/InterpretingSpec.pdf</a:t>
            </a:r>
          </a:p>
        </p:txBody>
      </p:sp>
    </p:spTree>
    <p:extLst>
      <p:ext uri="{BB962C8B-B14F-4D97-AF65-F5344CB8AC3E}">
        <p14:creationId xmlns:p14="http://schemas.microsoft.com/office/powerpoint/2010/main" val="220434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57349" y="4229097"/>
            <a:ext cx="845602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Primery</a:t>
            </a:r>
            <a:r>
              <a:rPr lang="cs-CZ" dirty="0" smtClean="0"/>
              <a:t> - příklad</a:t>
            </a: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www.ncbi.nlm.nih.gov/tools/primer-blast/primertool.cgi?ctg_time=1605692810&amp;job_key=gYte8UoMR6RgmkKfT_9mrTXkd58Y92yCGQ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Otestování kvality </a:t>
            </a:r>
            <a:r>
              <a:rPr lang="cs-CZ" dirty="0" err="1" smtClean="0"/>
              <a:t>primerů</a:t>
            </a:r>
            <a:r>
              <a:rPr lang="cs-CZ" dirty="0" smtClean="0"/>
              <a:t> a zjištění optimální </a:t>
            </a:r>
            <a:r>
              <a:rPr lang="cs-CZ" dirty="0" err="1" smtClean="0"/>
              <a:t>annealingové</a:t>
            </a:r>
            <a:r>
              <a:rPr lang="cs-CZ" dirty="0" smtClean="0"/>
              <a:t> teploty</a:t>
            </a:r>
          </a:p>
          <a:p>
            <a:r>
              <a:rPr lang="cs-CZ" dirty="0">
                <a:hlinkClick r:id="rId3"/>
              </a:rPr>
              <a:t>http://oligo.net/downloads.html</a:t>
            </a:r>
            <a:r>
              <a:rPr lang="cs-CZ" dirty="0"/>
              <a:t>	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57349" y="2023354"/>
            <a:ext cx="101285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Nalezení vhodného </a:t>
            </a:r>
            <a:r>
              <a:rPr lang="cs-CZ" dirty="0" err="1" smtClean="0">
                <a:solidFill>
                  <a:srgbClr val="002060"/>
                </a:solidFill>
              </a:rPr>
              <a:t>templátu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mRNA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  <a:hlinkClick r:id="rId4"/>
              </a:rPr>
              <a:t>https://www.ncbi.nlm.nih.gov/nucleotide/</a:t>
            </a:r>
            <a:endParaRPr lang="cs-CZ" dirty="0" smtClean="0">
              <a:solidFill>
                <a:srgbClr val="002060"/>
              </a:solidFill>
            </a:endParaRPr>
          </a:p>
          <a:p>
            <a:endParaRPr lang="cs-CZ" dirty="0" smtClean="0">
              <a:solidFill>
                <a:srgbClr val="002060"/>
              </a:solidFill>
            </a:endParaRPr>
          </a:p>
          <a:p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Nastavení parametrů pro design </a:t>
            </a:r>
            <a:r>
              <a:rPr lang="cs-CZ" dirty="0" err="1" smtClean="0">
                <a:solidFill>
                  <a:srgbClr val="002060"/>
                </a:solidFill>
              </a:rPr>
              <a:t>primerů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hlinkClick r:id="rId5"/>
              </a:rPr>
              <a:t>https://www.ncbi.nlm.nih.gov/tools/primer-blast/index.cgi?ORGANISM=9606&amp;INPUT_SEQUENCE=NM_004996.4&amp;LINK_LOC=nuccore</a:t>
            </a:r>
            <a:endParaRPr lang="cs-CZ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557349" y="803295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 smtClean="0"/>
              <a:t>Design </a:t>
            </a:r>
            <a:r>
              <a:rPr lang="cs-CZ" dirty="0" err="1" smtClean="0"/>
              <a:t>primerů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74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7344" y="314960"/>
            <a:ext cx="8596668" cy="1320800"/>
          </a:xfrm>
        </p:spPr>
        <p:txBody>
          <a:bodyPr/>
          <a:lstStyle/>
          <a:p>
            <a:r>
              <a:rPr lang="cs-CZ" dirty="0" smtClean="0"/>
              <a:t>Délka a sekvence </a:t>
            </a:r>
            <a:r>
              <a:rPr lang="cs-CZ" dirty="0" err="1" smtClean="0"/>
              <a:t>primerů</a:t>
            </a:r>
            <a:r>
              <a:rPr lang="cs-CZ" dirty="0" smtClean="0"/>
              <a:t> (SW </a:t>
            </a:r>
            <a:r>
              <a:rPr lang="cs-CZ" dirty="0" err="1" smtClean="0"/>
              <a:t>Oligo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5744" y="1144042"/>
            <a:ext cx="9692229" cy="238526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500" b="0" i="0" u="none" strike="noStrike" cap="none" normalizeH="0" baseline="0" dirty="0" smtClean="0">
                <a:ln>
                  <a:noFill/>
                </a:ln>
                <a:solidFill>
                  <a:srgbClr val="2F3B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 </a:t>
            </a:r>
            <a:r>
              <a:rPr kumimoji="0" lang="cs-CZ" altLang="cs-CZ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Primery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jsou obvykle 20-25 </a:t>
            </a:r>
            <a:r>
              <a:rPr kumimoji="0" lang="cs-CZ" altLang="cs-CZ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nt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dlouhé.</a:t>
            </a:r>
            <a:endParaRPr kumimoji="0" lang="cs-CZ" alt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2F3B25"/>
                </a:solidFill>
                <a:effectLst/>
                <a:cs typeface="Arial" panose="020B0604020202020204" pitchFamily="34" charset="0"/>
              </a:rPr>
              <a:t>• </a:t>
            </a:r>
            <a:r>
              <a:rPr kumimoji="0" lang="cs-CZ" altLang="cs-CZ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Primery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v daném páru musí mít srovnatelný počet GC:AT párů. Upřednostňujeme </a:t>
            </a:r>
            <a:r>
              <a:rPr kumimoji="0" lang="cs-CZ" altLang="cs-CZ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primery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s 50 – 60% obsahem GC nebo AT párů.</a:t>
            </a:r>
            <a:endParaRPr kumimoji="0" lang="cs-CZ" alt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2F3B25"/>
                </a:solidFill>
                <a:effectLst/>
                <a:cs typeface="Arial" panose="020B0604020202020204" pitchFamily="34" charset="0"/>
              </a:rPr>
              <a:t>• 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Sekvence mezi oběma </a:t>
            </a:r>
            <a:r>
              <a:rPr kumimoji="0" lang="cs-CZ" altLang="cs-CZ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primery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nesmí být výrazně komplementární, vznikaly by tzv. dimery</a:t>
            </a:r>
            <a:r>
              <a:rPr kumimoji="0" lang="cs-CZ" altLang="cs-CZ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– </a:t>
            </a:r>
            <a:r>
              <a:rPr kumimoji="0" lang="cs-CZ" altLang="cs-CZ" sz="20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Oligo</a:t>
            </a:r>
            <a:r>
              <a:rPr kumimoji="0" lang="cs-CZ" altLang="cs-CZ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SW</a:t>
            </a:r>
            <a:endParaRPr kumimoji="0" lang="cs-CZ" alt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2F3B25"/>
                </a:solidFill>
                <a:effectLst/>
                <a:cs typeface="Arial" panose="020B0604020202020204" pitchFamily="34" charset="0"/>
              </a:rPr>
              <a:t> •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Rovněž nesmí být komplementarita v rámci sekvence </a:t>
            </a:r>
            <a:r>
              <a:rPr kumimoji="0" lang="cs-CZ" altLang="cs-CZ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primeru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Došlo by ke vzniku vlásenky</a:t>
            </a:r>
            <a:r>
              <a:rPr kumimoji="0" lang="cs-CZ" altLang="cs-CZ" sz="1500" b="0" i="0" u="none" strike="noStrike" cap="none" normalizeH="0" baseline="0" dirty="0" smtClean="0">
                <a:ln>
                  <a:noFill/>
                </a:ln>
                <a:solidFill>
                  <a:srgbClr val="2F3B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cs-CZ" alt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500" b="0" i="0" u="none" strike="noStrike" cap="none" normalizeH="0" baseline="0" dirty="0" smtClean="0">
                <a:ln>
                  <a:noFill/>
                </a:ln>
                <a:solidFill>
                  <a:srgbClr val="2F3B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 </a:t>
            </a:r>
            <a:r>
              <a:rPr kumimoji="0" lang="cs-CZ" altLang="cs-CZ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anose="020B0604020202020204" pitchFamily="34" charset="0"/>
              </a:rPr>
              <a:t>                                                                                                            </a:t>
            </a:r>
          </a:p>
        </p:txBody>
      </p:sp>
      <p:pic>
        <p:nvPicPr>
          <p:cNvPr id="1026" name="Picture 2" descr="LG dimer vlasenk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393" y="3870711"/>
            <a:ext cx="571500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084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3814" y="203200"/>
            <a:ext cx="8596668" cy="1320800"/>
          </a:xfrm>
        </p:spPr>
        <p:txBody>
          <a:bodyPr/>
          <a:lstStyle/>
          <a:p>
            <a:r>
              <a:rPr lang="cs-CZ" dirty="0" smtClean="0"/>
              <a:t>Základy navrhování </a:t>
            </a:r>
            <a:r>
              <a:rPr lang="cs-CZ" dirty="0" err="1" smtClean="0"/>
              <a:t>primerů</a:t>
            </a:r>
            <a:endParaRPr lang="cs-CZ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2895" y="1153229"/>
            <a:ext cx="10726994" cy="533992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500" b="0" i="0" u="none" strike="noStrike" cap="none" normalizeH="0" baseline="0" dirty="0" smtClean="0">
                <a:ln>
                  <a:noFill/>
                </a:ln>
                <a:solidFill>
                  <a:srgbClr val="2F3B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  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 běžném zápisu sekvence DNA se zapisuje horní vlákno z 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dvouřetězcové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molekuly DNA, a to ve směru 5’-&gt;3’.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2F3B25"/>
                </a:solidFill>
                <a:effectLst/>
                <a:cs typeface="Arial" panose="020B0604020202020204" pitchFamily="34" charset="0"/>
              </a:rPr>
              <a:t>•  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Sekvence předního („forward“)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primeru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je totožná se sekvencí běžně zapisovaného, tj. horního vlákna. Přední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primer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umožňuje syntézu horního vlákna podle templátového spodního vlákna.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2F3B25"/>
                </a:solidFill>
                <a:effectLst/>
                <a:cs typeface="Arial" panose="020B0604020202020204" pitchFamily="34" charset="0"/>
              </a:rPr>
              <a:t>•  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Zadní („reverse“)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primer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se navrhuje jako komplementární sekvence k hornímu vláknu, která je navíc v reverzní orientaci, tzn., že je zapisovaná ve směru 3’-&gt;5’. Takže při navrhování sekvence reverse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primeru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podle horního řetězce, musíme číst sekvenci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primeru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odzadu. Reverse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primer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umožňuje syntézu dolního vlákna podle templátového horního vlákna.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500" b="0" i="0" u="none" strike="noStrike" cap="none" normalizeH="0" baseline="0" dirty="0" smtClean="0">
                <a:ln>
                  <a:noFill/>
                </a:ln>
                <a:solidFill>
                  <a:srgbClr val="2F3B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    </a:t>
            </a:r>
            <a:r>
              <a:rPr kumimoji="0" lang="cs-CZ" altLang="cs-CZ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anose="020B0604020202020204" pitchFamily="34" charset="0"/>
                <a:hlinkClick r:id="rId2"/>
              </a:rPr>
              <a:t>  </a:t>
            </a:r>
            <a:r>
              <a:rPr kumimoji="0" lang="cs-CZ" altLang="cs-CZ" sz="23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anose="020B0604020202020204" pitchFamily="34" charset="0"/>
              </a:rPr>
              <a:t> </a:t>
            </a:r>
            <a:r>
              <a:rPr kumimoji="0" lang="cs-CZ" altLang="cs-CZ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anose="020B0604020202020204" pitchFamily="34" charset="0"/>
              </a:rPr>
              <a:t>                                                                                                            </a:t>
            </a:r>
          </a:p>
        </p:txBody>
      </p:sp>
      <p:pic>
        <p:nvPicPr>
          <p:cNvPr id="2050" name="Picture 2" descr="LG nasedani primeru copy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878" y="3124200"/>
            <a:ext cx="57150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162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3" y="223520"/>
            <a:ext cx="8596668" cy="1320800"/>
          </a:xfrm>
        </p:spPr>
        <p:txBody>
          <a:bodyPr/>
          <a:lstStyle/>
          <a:p>
            <a:r>
              <a:rPr lang="cs-CZ" dirty="0" smtClean="0"/>
              <a:t>Teplota </a:t>
            </a:r>
            <a:r>
              <a:rPr lang="cs-CZ" dirty="0" err="1" smtClean="0"/>
              <a:t>annealingu</a:t>
            </a:r>
            <a:r>
              <a:rPr lang="cs-CZ" dirty="0" smtClean="0"/>
              <a:t> </a:t>
            </a:r>
            <a:r>
              <a:rPr lang="cs-CZ" dirty="0" err="1" smtClean="0"/>
              <a:t>primer</a:t>
            </a:r>
            <a:r>
              <a:rPr lang="cs-CZ" dirty="0" err="1"/>
              <a:t>ů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75731" y="965937"/>
            <a:ext cx="879987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arial" panose="020B0604020202020204" pitchFamily="34" charset="0"/>
              </a:rPr>
              <a:t>Čím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 větší délka a vyšší obsah GC párů, tím je teplota nasedání vyšší </a:t>
            </a:r>
            <a:endParaRPr lang="cs-CZ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arial" panose="020B0604020202020204" pitchFamily="34" charset="0"/>
              </a:rPr>
              <a:t>Teplota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nasedání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primerů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musí být dostatečně vysoká, aby nedošlo k nespecifickému nasedání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primerů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  k templátové DNA, pokud by ale byla příliš vysoká,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primery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by nenasedaly vůbec.</a:t>
            </a:r>
            <a:endParaRPr lang="cs-CZ" dirty="0">
              <a:solidFill>
                <a:srgbClr val="2F3B25"/>
              </a:solidFill>
              <a:latin typeface="Open San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arial" panose="020B0604020202020204" pitchFamily="34" charset="0"/>
              </a:rPr>
              <a:t>Je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třeba, aby teplota nasedání byla optimální pro oba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primery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a obsah GC párů v obou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primerech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byl srovnatelný, tzn., aby byla srovnatelná teplota nasedání obou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primerů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cs-CZ" dirty="0">
              <a:solidFill>
                <a:srgbClr val="2F3B25"/>
              </a:solidFill>
              <a:latin typeface="Open Sans"/>
            </a:endParaRPr>
          </a:p>
          <a:p>
            <a:pPr algn="just"/>
            <a:r>
              <a:rPr lang="cs-CZ" dirty="0">
                <a:solidFill>
                  <a:srgbClr val="274E13"/>
                </a:solidFill>
                <a:latin typeface="arial" panose="020B0604020202020204" pitchFamily="34" charset="0"/>
              </a:rPr>
              <a:t>•</a:t>
            </a:r>
            <a:r>
              <a:rPr lang="cs-CZ" dirty="0">
                <a:solidFill>
                  <a:srgbClr val="2F3B25"/>
                </a:solidFill>
                <a:latin typeface="arial" panose="020B0604020202020204" pitchFamily="34" charset="0"/>
              </a:rPr>
              <a:t>  </a:t>
            </a:r>
            <a:r>
              <a:rPr lang="cs-CZ" dirty="0" smtClean="0">
                <a:solidFill>
                  <a:srgbClr val="2F3B25"/>
                </a:solidFill>
                <a:latin typeface="arial" panose="020B0604020202020204" pitchFamily="34" charset="0"/>
              </a:rPr>
              <a:t> </a:t>
            </a:r>
            <a:r>
              <a:rPr lang="cs-CZ" dirty="0" smtClean="0">
                <a:solidFill>
                  <a:srgbClr val="000000"/>
                </a:solidFill>
                <a:latin typeface="arial" panose="020B0604020202020204" pitchFamily="34" charset="0"/>
              </a:rPr>
              <a:t>Pro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výpočet teploty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primerů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můžete použít </a:t>
            </a:r>
            <a:r>
              <a:rPr lang="cs-CZ" dirty="0" smtClean="0">
                <a:solidFill>
                  <a:srgbClr val="000000"/>
                </a:solidFill>
                <a:latin typeface="arial" panose="020B0604020202020204" pitchFamily="34" charset="0"/>
              </a:rPr>
              <a:t>některý ze SW – </a:t>
            </a:r>
            <a:r>
              <a:rPr lang="cs-CZ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oligo</a:t>
            </a:r>
            <a:endParaRPr lang="cs-CZ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arial" panose="020B0604020202020204" pitchFamily="34" charset="0"/>
              </a:rPr>
              <a:t>Se zvyšující se koncentrací Mg</a:t>
            </a:r>
            <a:r>
              <a:rPr lang="cs-CZ" baseline="30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2+</a:t>
            </a:r>
            <a:r>
              <a:rPr lang="cs-CZ" dirty="0" smtClean="0">
                <a:solidFill>
                  <a:srgbClr val="000000"/>
                </a:solidFill>
                <a:latin typeface="arial" panose="020B0604020202020204" pitchFamily="34" charset="0"/>
              </a:rPr>
              <a:t> se zvyšuje </a:t>
            </a:r>
            <a:r>
              <a:rPr lang="cs-CZ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annealingová</a:t>
            </a:r>
            <a:r>
              <a:rPr lang="cs-CZ" dirty="0" smtClean="0">
                <a:solidFill>
                  <a:srgbClr val="000000"/>
                </a:solidFill>
                <a:latin typeface="arial" panose="020B0604020202020204" pitchFamily="34" charset="0"/>
              </a:rPr>
              <a:t> teplota</a:t>
            </a:r>
            <a:endParaRPr lang="cs-CZ" b="0" i="0" dirty="0">
              <a:solidFill>
                <a:srgbClr val="2F3B25"/>
              </a:solidFill>
              <a:effectLst/>
              <a:latin typeface="Open San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75731" y="3832012"/>
            <a:ext cx="9398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Co zohlednit při navrhování </a:t>
            </a:r>
            <a:r>
              <a:rPr lang="cs-CZ" dirty="0" err="1" smtClean="0"/>
              <a:t>primerů</a:t>
            </a:r>
            <a:r>
              <a:rPr lang="cs-CZ" dirty="0" smtClean="0"/>
              <a:t>:</a:t>
            </a:r>
            <a:endParaRPr lang="cs-CZ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://www.ncbi.nlm.nih.gov/tools/primer-blast/index.cgi?ORGANISM=9606&amp;INPUT_SEQUENCE=NM_004996.4&amp;LINK_LOC=nuccore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77333" y="5059680"/>
            <a:ext cx="106107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PCR </a:t>
            </a:r>
            <a:r>
              <a:rPr lang="cs-CZ" dirty="0" err="1" smtClean="0"/>
              <a:t>product</a:t>
            </a:r>
            <a:r>
              <a:rPr lang="cs-CZ" dirty="0" smtClean="0"/>
              <a:t> </a:t>
            </a:r>
            <a:r>
              <a:rPr lang="cs-CZ" dirty="0" err="1" smtClean="0"/>
              <a:t>size</a:t>
            </a:r>
            <a:r>
              <a:rPr lang="cs-CZ" dirty="0" smtClean="0"/>
              <a:t>: </a:t>
            </a:r>
            <a:r>
              <a:rPr lang="cs-CZ" dirty="0" err="1" smtClean="0"/>
              <a:t>SybrGreen</a:t>
            </a:r>
            <a:r>
              <a:rPr lang="cs-CZ" dirty="0" smtClean="0"/>
              <a:t> 100-500, sonda UPL (</a:t>
            </a:r>
            <a:r>
              <a:rPr lang="cs-CZ" dirty="0" err="1" smtClean="0"/>
              <a:t>Roche</a:t>
            </a:r>
            <a:r>
              <a:rPr lang="cs-CZ" dirty="0" smtClean="0"/>
              <a:t>) cca 70-150 </a:t>
            </a:r>
          </a:p>
          <a:p>
            <a:r>
              <a:rPr lang="cs-CZ" dirty="0" smtClean="0"/>
              <a:t>Exon </a:t>
            </a:r>
            <a:r>
              <a:rPr lang="cs-CZ" dirty="0" err="1" smtClean="0"/>
              <a:t>junction</a:t>
            </a:r>
            <a:r>
              <a:rPr lang="cs-CZ" dirty="0" smtClean="0"/>
              <a:t> </a:t>
            </a:r>
            <a:r>
              <a:rPr lang="cs-CZ" dirty="0" err="1" smtClean="0"/>
              <a:t>span</a:t>
            </a:r>
            <a:r>
              <a:rPr lang="cs-CZ" dirty="0" smtClean="0"/>
              <a:t> – </a:t>
            </a:r>
            <a:r>
              <a:rPr lang="cs-CZ" dirty="0" err="1" smtClean="0"/>
              <a:t>primers</a:t>
            </a:r>
            <a:r>
              <a:rPr lang="cs-CZ" dirty="0" smtClean="0"/>
              <a:t> </a:t>
            </a:r>
            <a:r>
              <a:rPr lang="cs-CZ" dirty="0" err="1" smtClean="0"/>
              <a:t>must</a:t>
            </a:r>
            <a:r>
              <a:rPr lang="cs-CZ" dirty="0" smtClean="0"/>
              <a:t> </a:t>
            </a:r>
            <a:r>
              <a:rPr lang="cs-CZ" dirty="0" err="1" smtClean="0"/>
              <a:t>span</a:t>
            </a:r>
            <a:r>
              <a:rPr lang="cs-CZ" dirty="0" smtClean="0"/>
              <a:t> exon-exon </a:t>
            </a:r>
            <a:r>
              <a:rPr lang="cs-CZ" dirty="0" err="1" smtClean="0"/>
              <a:t>junction</a:t>
            </a:r>
            <a:endParaRPr lang="cs-CZ" dirty="0" smtClean="0"/>
          </a:p>
          <a:p>
            <a:r>
              <a:rPr lang="en-US" dirty="0"/>
              <a:t>Allow primer to amplify mRNA splice variants (requires </a:t>
            </a:r>
            <a:r>
              <a:rPr lang="en-US" dirty="0" err="1"/>
              <a:t>refseq</a:t>
            </a:r>
            <a:r>
              <a:rPr lang="en-US" dirty="0"/>
              <a:t> mRNA sequence as PCR template input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276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2854" y="345440"/>
            <a:ext cx="8596668" cy="1320800"/>
          </a:xfrm>
        </p:spPr>
        <p:txBody>
          <a:bodyPr/>
          <a:lstStyle/>
          <a:p>
            <a:r>
              <a:rPr lang="cs-CZ" dirty="0" smtClean="0"/>
              <a:t>Ředění </a:t>
            </a:r>
            <a:r>
              <a:rPr lang="cs-CZ" dirty="0" err="1" smtClean="0"/>
              <a:t>primerů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66240"/>
            <a:ext cx="12653578" cy="1905107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709920" y="1463040"/>
            <a:ext cx="812800" cy="20421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-51414" y="3976469"/>
            <a:ext cx="1014091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cs-CZ" dirty="0" smtClean="0">
                <a:latin typeface="arial" panose="020B0604020202020204" pitchFamily="34" charset="0"/>
              </a:rPr>
              <a:t>1. Když k </a:t>
            </a:r>
            <a:r>
              <a:rPr lang="cs-CZ" dirty="0" err="1" smtClean="0">
                <a:latin typeface="arial" panose="020B0604020202020204" pitchFamily="34" charset="0"/>
              </a:rPr>
              <a:t>lyofylizátu</a:t>
            </a:r>
            <a:r>
              <a:rPr lang="cs-CZ" dirty="0" smtClean="0">
                <a:latin typeface="arial" panose="020B0604020202020204" pitchFamily="34" charset="0"/>
              </a:rPr>
              <a:t> přidáme 267 </a:t>
            </a:r>
            <a:r>
              <a:rPr lang="cs-CZ" dirty="0" err="1" smtClean="0">
                <a:latin typeface="arial" panose="020B0604020202020204" pitchFamily="34" charset="0"/>
              </a:rPr>
              <a:t>ul</a:t>
            </a:r>
            <a:r>
              <a:rPr lang="cs-CZ" dirty="0" smtClean="0">
                <a:latin typeface="arial" panose="020B0604020202020204" pitchFamily="34" charset="0"/>
              </a:rPr>
              <a:t> dostaneme koncentraci 100 </a:t>
            </a:r>
            <a:r>
              <a:rPr lang="cs-CZ" dirty="0" err="1" smtClean="0">
                <a:latin typeface="arial" panose="020B0604020202020204" pitchFamily="34" charset="0"/>
              </a:rPr>
              <a:t>pmol</a:t>
            </a:r>
            <a:r>
              <a:rPr lang="cs-CZ" dirty="0" smtClean="0">
                <a:latin typeface="arial" panose="020B0604020202020204" pitchFamily="34" charset="0"/>
              </a:rPr>
              <a:t>/</a:t>
            </a:r>
            <a:r>
              <a:rPr lang="cs-CZ" dirty="0" err="1" smtClean="0">
                <a:latin typeface="arial" panose="020B0604020202020204" pitchFamily="34" charset="0"/>
              </a:rPr>
              <a:t>ul</a:t>
            </a:r>
            <a:r>
              <a:rPr lang="cs-CZ" dirty="0" smtClean="0">
                <a:latin typeface="arial" panose="020B0604020202020204" pitchFamily="34" charset="0"/>
              </a:rPr>
              <a:t> = 100 </a:t>
            </a:r>
            <a:r>
              <a:rPr lang="cs-CZ" dirty="0" err="1" smtClean="0">
                <a:latin typeface="arial" panose="020B0604020202020204" pitchFamily="34" charset="0"/>
              </a:rPr>
              <a:t>uM</a:t>
            </a:r>
            <a:r>
              <a:rPr lang="cs-CZ" dirty="0" smtClean="0">
                <a:latin typeface="arial" panose="020B0604020202020204" pitchFamily="34" charset="0"/>
              </a:rPr>
              <a:t> (</a:t>
            </a:r>
            <a:r>
              <a:rPr lang="cs-CZ" dirty="0" err="1" smtClean="0">
                <a:latin typeface="arial" panose="020B0604020202020204" pitchFamily="34" charset="0"/>
              </a:rPr>
              <a:t>uM</a:t>
            </a:r>
            <a:r>
              <a:rPr lang="cs-CZ" dirty="0" smtClean="0">
                <a:latin typeface="arial" panose="020B0604020202020204" pitchFamily="34" charset="0"/>
              </a:rPr>
              <a:t>/l)</a:t>
            </a:r>
          </a:p>
          <a:p>
            <a:pPr algn="just"/>
            <a:r>
              <a:rPr lang="cs-CZ" dirty="0" smtClean="0">
                <a:latin typeface="arial" panose="020B0604020202020204" pitchFamily="34" charset="0"/>
              </a:rPr>
              <a:t>2. Ředíme na výslednou koncentraci 0,1-1 </a:t>
            </a:r>
            <a:r>
              <a:rPr lang="cs-CZ" dirty="0">
                <a:latin typeface="arial" panose="020B0604020202020204" pitchFamily="34" charset="0"/>
              </a:rPr>
              <a:t>µM </a:t>
            </a:r>
            <a:r>
              <a:rPr lang="cs-CZ" dirty="0" smtClean="0">
                <a:latin typeface="arial" panose="020B0604020202020204" pitchFamily="34" charset="0"/>
              </a:rPr>
              <a:t> podle toho, aby se nám to vešlo do lahvičky (2 ml)</a:t>
            </a:r>
          </a:p>
          <a:p>
            <a:pPr algn="just"/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</a:rPr>
              <a:t>    20 </a:t>
            </a:r>
            <a:r>
              <a:rPr lang="cs-CZ" dirty="0" err="1" smtClean="0">
                <a:latin typeface="arial" panose="020B0604020202020204" pitchFamily="34" charset="0"/>
              </a:rPr>
              <a:t>uM</a:t>
            </a:r>
            <a:r>
              <a:rPr lang="cs-CZ" dirty="0" smtClean="0">
                <a:latin typeface="arial" panose="020B0604020202020204" pitchFamily="34" charset="0"/>
              </a:rPr>
              <a:t>, 40 </a:t>
            </a:r>
            <a:r>
              <a:rPr lang="cs-CZ" dirty="0" err="1">
                <a:latin typeface="arial" panose="020B0604020202020204" pitchFamily="34" charset="0"/>
              </a:rPr>
              <a:t>u</a:t>
            </a:r>
            <a:r>
              <a:rPr lang="cs-CZ" dirty="0" err="1" smtClean="0">
                <a:latin typeface="arial" panose="020B0604020202020204" pitchFamily="34" charset="0"/>
              </a:rPr>
              <a:t>M</a:t>
            </a:r>
            <a:r>
              <a:rPr lang="cs-CZ" dirty="0" smtClean="0">
                <a:latin typeface="arial" panose="020B0604020202020204" pitchFamily="34" charset="0"/>
              </a:rPr>
              <a:t> nebo </a:t>
            </a:r>
          </a:p>
          <a:p>
            <a:pPr algn="just"/>
            <a:endParaRPr 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31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414" y="592183"/>
            <a:ext cx="8596668" cy="1320800"/>
          </a:xfrm>
        </p:spPr>
        <p:txBody>
          <a:bodyPr/>
          <a:lstStyle/>
          <a:p>
            <a:r>
              <a:rPr lang="cs-CZ" dirty="0" smtClean="0"/>
              <a:t>Real </a:t>
            </a:r>
            <a:r>
              <a:rPr lang="cs-CZ" dirty="0" err="1" smtClean="0"/>
              <a:t>time</a:t>
            </a:r>
            <a:r>
              <a:rPr lang="cs-CZ" dirty="0" smtClean="0"/>
              <a:t> PCR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03014" y="1473137"/>
            <a:ext cx="1001907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 smtClean="0">
                <a:solidFill>
                  <a:srgbClr val="274E13"/>
                </a:solidFill>
                <a:latin typeface="arial" panose="020B0604020202020204" pitchFamily="34" charset="0"/>
              </a:rPr>
              <a:t>Templátová </a:t>
            </a:r>
            <a:r>
              <a:rPr lang="cs-CZ" b="1" dirty="0">
                <a:solidFill>
                  <a:srgbClr val="274E13"/>
                </a:solidFill>
                <a:latin typeface="arial" panose="020B0604020202020204" pitchFamily="34" charset="0"/>
              </a:rPr>
              <a:t>DNA:</a:t>
            </a:r>
            <a:r>
              <a:rPr lang="cs-CZ" dirty="0">
                <a:solidFill>
                  <a:srgbClr val="2F3B25"/>
                </a:solidFill>
                <a:latin typeface="arial" panose="020B0604020202020204" pitchFamily="34" charset="0"/>
              </a:rPr>
              <a:t> </a:t>
            </a:r>
            <a:r>
              <a:rPr lang="cs-CZ" dirty="0" smtClean="0">
                <a:solidFill>
                  <a:srgbClr val="000000"/>
                </a:solidFill>
                <a:latin typeface="arial" panose="020B0604020202020204" pitchFamily="34" charset="0"/>
              </a:rPr>
              <a:t>1,5 </a:t>
            </a:r>
            <a:r>
              <a:rPr lang="cs-CZ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ul</a:t>
            </a:r>
            <a:r>
              <a:rPr lang="cs-CZ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cDNA</a:t>
            </a:r>
            <a:r>
              <a:rPr lang="cs-CZ" dirty="0" smtClean="0">
                <a:solidFill>
                  <a:srgbClr val="000000"/>
                </a:solidFill>
                <a:latin typeface="arial" panose="020B0604020202020204" pitchFamily="34" charset="0"/>
              </a:rPr>
              <a:t> do každé jamky</a:t>
            </a:r>
            <a:endParaRPr lang="cs-CZ" dirty="0">
              <a:solidFill>
                <a:srgbClr val="2F3B25"/>
              </a:solidFill>
              <a:latin typeface="Open Sans"/>
            </a:endParaRPr>
          </a:p>
          <a:p>
            <a:pPr algn="just"/>
            <a:r>
              <a:rPr lang="cs-CZ" b="1" dirty="0" err="1" smtClean="0">
                <a:solidFill>
                  <a:srgbClr val="274E13"/>
                </a:solidFill>
                <a:latin typeface="arial" panose="020B0604020202020204" pitchFamily="34" charset="0"/>
              </a:rPr>
              <a:t>Primery</a:t>
            </a:r>
            <a:r>
              <a:rPr lang="cs-CZ" b="1" dirty="0" smtClean="0">
                <a:solidFill>
                  <a:srgbClr val="274E13"/>
                </a:solidFill>
                <a:latin typeface="arial" panose="020B0604020202020204" pitchFamily="34" charset="0"/>
              </a:rPr>
              <a:t>: </a:t>
            </a:r>
            <a:r>
              <a:rPr lang="cs-CZ" dirty="0" smtClean="0">
                <a:solidFill>
                  <a:srgbClr val="000000"/>
                </a:solidFill>
                <a:latin typeface="arial" panose="020B0604020202020204" pitchFamily="34" charset="0"/>
              </a:rPr>
              <a:t>pro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25 µl reakci použijeme 0,25-2,5 µl z obou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primerů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.  Množství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primerů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musí být optimální. Příliš vysoká koncentrace vede k nespecifickému nasedání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primerů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na templátovou DNA nebo párování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primerů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navzájem. Příliš nízká koncentrace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primerů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může vést k nedostatečnému množství produktu.</a:t>
            </a:r>
            <a:endParaRPr lang="cs-CZ" dirty="0">
              <a:solidFill>
                <a:srgbClr val="2F3B25"/>
              </a:solidFill>
              <a:latin typeface="Open Sans"/>
            </a:endParaRPr>
          </a:p>
          <a:p>
            <a:pPr algn="just"/>
            <a:r>
              <a:rPr lang="cs-CZ" b="1" dirty="0" err="1">
                <a:solidFill>
                  <a:srgbClr val="274E13"/>
                </a:solidFill>
                <a:latin typeface="arial" panose="020B0604020202020204" pitchFamily="34" charset="0"/>
              </a:rPr>
              <a:t>dNTP</a:t>
            </a:r>
            <a:r>
              <a:rPr lang="cs-CZ" b="1" dirty="0">
                <a:solidFill>
                  <a:srgbClr val="274E13"/>
                </a:solidFill>
                <a:latin typeface="arial" panose="020B0604020202020204" pitchFamily="34" charset="0"/>
              </a:rPr>
              <a:t> směs:</a:t>
            </a:r>
            <a:r>
              <a:rPr lang="cs-CZ" dirty="0">
                <a:solidFill>
                  <a:srgbClr val="2F3B25"/>
                </a:solidFill>
                <a:latin typeface="arial" panose="020B0604020202020204" pitchFamily="34" charset="0"/>
              </a:rPr>
              <a:t> 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je směs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dATP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dCTP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dGTP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dTTP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. Obvyklá koncentrace každého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dNTP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v reakci je 200 µM (0,2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mM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). </a:t>
            </a:r>
            <a:endParaRPr lang="cs-CZ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cs-CZ" b="1" dirty="0" smtClean="0">
                <a:solidFill>
                  <a:srgbClr val="274E13"/>
                </a:solidFill>
                <a:latin typeface="arial" panose="020B0604020202020204" pitchFamily="34" charset="0"/>
              </a:rPr>
              <a:t>MgCl</a:t>
            </a:r>
            <a:r>
              <a:rPr lang="cs-CZ" b="1" baseline="-25000" dirty="0" smtClean="0">
                <a:solidFill>
                  <a:srgbClr val="274E13"/>
                </a:solidFill>
                <a:latin typeface="arial" panose="020B0604020202020204" pitchFamily="34" charset="0"/>
              </a:rPr>
              <a:t>2</a:t>
            </a:r>
            <a:r>
              <a:rPr lang="cs-CZ" b="1" dirty="0">
                <a:solidFill>
                  <a:srgbClr val="274E13"/>
                </a:solidFill>
                <a:latin typeface="arial" panose="020B0604020202020204" pitchFamily="34" charset="0"/>
              </a:rPr>
              <a:t>:</a:t>
            </a:r>
            <a:r>
              <a:rPr lang="cs-CZ" dirty="0">
                <a:solidFill>
                  <a:srgbClr val="2F3B25"/>
                </a:solidFill>
                <a:latin typeface="arial" panose="020B0604020202020204" pitchFamily="34" charset="0"/>
              </a:rPr>
              <a:t> 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obvyklá koncentrace je 1,5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mM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. MgCl</a:t>
            </a:r>
            <a:r>
              <a:rPr lang="cs-CZ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 je nutný pro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procesivitu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a přesnost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Taq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polymerázy. Koncentrace MgCl</a:t>
            </a:r>
            <a:r>
              <a:rPr lang="cs-CZ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 se odvíjí od koncentrace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dNTP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a platí, že pro specificitu reakce musí koncentrace MgCl</a:t>
            </a:r>
            <a:r>
              <a:rPr lang="cs-CZ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 převyšovat koncentraci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dNTP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cs-CZ" dirty="0" smtClean="0">
                <a:solidFill>
                  <a:srgbClr val="000000"/>
                </a:solidFill>
                <a:latin typeface="arial" panose="020B0604020202020204" pitchFamily="34" charset="0"/>
              </a:rPr>
              <a:t>Pro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zvýšení specificity reakce zvyšujeme koncentraci MgCl</a:t>
            </a:r>
            <a:r>
              <a:rPr lang="cs-CZ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, a to až k 5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mM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, přičemž koncentraci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dNTP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držíme stále na stejné úrovni. Někteří výrobci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Taq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polymerázy dodávají MgCl</a:t>
            </a:r>
            <a:r>
              <a:rPr lang="cs-CZ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 zahrnuté do reakčního pufru</a:t>
            </a:r>
            <a:r>
              <a:rPr lang="cs-CZ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cs-CZ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SybrGreen</a:t>
            </a:r>
            <a:r>
              <a:rPr lang="cs-CZ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cs-CZ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Interkalační</a:t>
            </a:r>
            <a:r>
              <a:rPr lang="cs-CZ" dirty="0" smtClean="0">
                <a:solidFill>
                  <a:srgbClr val="000000"/>
                </a:solidFill>
                <a:latin typeface="arial" panose="020B0604020202020204" pitchFamily="34" charset="0"/>
              </a:rPr>
              <a:t> barvivo je součástí reakčního pufru, ale v rámci šetření ředíme.</a:t>
            </a:r>
          </a:p>
          <a:p>
            <a:pPr algn="just"/>
            <a:endParaRPr lang="cs-CZ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cs-CZ" b="1" dirty="0" smtClean="0"/>
              <a:t>Kontroly: </a:t>
            </a:r>
            <a:r>
              <a:rPr lang="cs-CZ" dirty="0" smtClean="0"/>
              <a:t>Používáme </a:t>
            </a:r>
            <a:r>
              <a:rPr lang="cs-CZ" dirty="0"/>
              <a:t>negativní a pozitivní kontrolu, pokud je to možné. V negativní kontrole použijeme místo testovaného vzorku vodu, tzn., negativní kontrola neobsahuje testovanou DNA. Pozitivní kontrola naopak obsahuje takovou DNA, která nám zajistí vznik požadovaného produktu.</a:t>
            </a:r>
            <a:endParaRPr lang="cs-CZ" b="0" i="0" dirty="0">
              <a:solidFill>
                <a:srgbClr val="2F3B25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37740779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1563</TotalTime>
  <Words>493</Words>
  <Application>Microsoft Office PowerPoint</Application>
  <PresentationFormat>Širokoúhlá obrazovka</PresentationFormat>
  <Paragraphs>137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2" baseType="lpstr">
      <vt:lpstr>Arial</vt:lpstr>
      <vt:lpstr>Arial</vt:lpstr>
      <vt:lpstr>Calibri</vt:lpstr>
      <vt:lpstr>Open Sans</vt:lpstr>
      <vt:lpstr>Symbol</vt:lpstr>
      <vt:lpstr>Times New Roman</vt:lpstr>
      <vt:lpstr>Trebuchet MS</vt:lpstr>
      <vt:lpstr>Wingdings 3</vt:lpstr>
      <vt:lpstr>Fazeta</vt:lpstr>
      <vt:lpstr>qRT-PCR</vt:lpstr>
      <vt:lpstr>Izolace celkové RNA </vt:lpstr>
      <vt:lpstr>Kvantifikace RNA a výpočet  pro zpětnou transkripci</vt:lpstr>
      <vt:lpstr>Prezentace aplikace PowerPoint</vt:lpstr>
      <vt:lpstr>Délka a sekvence primerů (SW Oligo)</vt:lpstr>
      <vt:lpstr>Základy navrhování primerů</vt:lpstr>
      <vt:lpstr>Teplota annealingu primerů</vt:lpstr>
      <vt:lpstr>Ředění primerů</vt:lpstr>
      <vt:lpstr>Real time PCR</vt:lpstr>
      <vt:lpstr>Real time PCR mix</vt:lpstr>
      <vt:lpstr>Hodnocení kvantitativní real time PCR</vt:lpstr>
      <vt:lpstr>Křivka tání (melting curve)</vt:lpstr>
      <vt:lpstr>Prezentace aplikace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qRT-PCR</dc:title>
  <dc:creator>jipro@email.cz</dc:creator>
  <cp:lastModifiedBy>jipro@email.cz</cp:lastModifiedBy>
  <cp:revision>31</cp:revision>
  <dcterms:created xsi:type="dcterms:W3CDTF">2020-11-18T09:10:12Z</dcterms:created>
  <dcterms:modified xsi:type="dcterms:W3CDTF">2020-11-19T13:14:52Z</dcterms:modified>
</cp:coreProperties>
</file>