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8" r:id="rId2"/>
    <p:sldId id="269" r:id="rId3"/>
    <p:sldId id="270" r:id="rId4"/>
    <p:sldId id="271" r:id="rId5"/>
    <p:sldId id="265" r:id="rId6"/>
    <p:sldId id="266" r:id="rId7"/>
    <p:sldId id="267" r:id="rId8"/>
    <p:sldId id="272" r:id="rId9"/>
    <p:sldId id="258" r:id="rId10"/>
    <p:sldId id="274" r:id="rId11"/>
    <p:sldId id="259" r:id="rId12"/>
    <p:sldId id="260" r:id="rId13"/>
    <p:sldId id="257" r:id="rId14"/>
    <p:sldId id="261" r:id="rId15"/>
    <p:sldId id="262" r:id="rId16"/>
    <p:sldId id="263" r:id="rId17"/>
    <p:sldId id="264" r:id="rId18"/>
    <p:sldId id="273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90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20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D6D85-560D-449E-B2D2-75DEB5DB7D13}" type="datetimeFigureOut">
              <a:rPr lang="en-US" smtClean="0"/>
              <a:t>12/16/2020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74EE3-74A8-47A7-80DC-86DFF69009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9966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D6D85-560D-449E-B2D2-75DEB5DB7D13}" type="datetimeFigureOut">
              <a:rPr lang="en-US" smtClean="0"/>
              <a:t>12/16/2020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74EE3-74A8-47A7-80DC-86DFF69009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3951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D6D85-560D-449E-B2D2-75DEB5DB7D13}" type="datetimeFigureOut">
              <a:rPr lang="en-US" smtClean="0"/>
              <a:t>12/16/2020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74EE3-74A8-47A7-80DC-86DFF69009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6320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D6D85-560D-449E-B2D2-75DEB5DB7D13}" type="datetimeFigureOut">
              <a:rPr lang="en-US" smtClean="0"/>
              <a:t>12/16/2020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74EE3-74A8-47A7-80DC-86DFF69009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8772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D6D85-560D-449E-B2D2-75DEB5DB7D13}" type="datetimeFigureOut">
              <a:rPr lang="en-US" smtClean="0"/>
              <a:t>12/16/2020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74EE3-74A8-47A7-80DC-86DFF69009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8776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D6D85-560D-449E-B2D2-75DEB5DB7D13}" type="datetimeFigureOut">
              <a:rPr lang="en-US" smtClean="0"/>
              <a:t>12/16/2020</a:t>
            </a:fld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74EE3-74A8-47A7-80DC-86DFF69009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8393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D6D85-560D-449E-B2D2-75DEB5DB7D13}" type="datetimeFigureOut">
              <a:rPr lang="en-US" smtClean="0"/>
              <a:t>12/16/2020</a:t>
            </a:fld>
            <a:endParaRPr lang="en-US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74EE3-74A8-47A7-80DC-86DFF69009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924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D6D85-560D-449E-B2D2-75DEB5DB7D13}" type="datetimeFigureOut">
              <a:rPr lang="en-US" smtClean="0"/>
              <a:t>12/16/2020</a:t>
            </a:fld>
            <a:endParaRPr lang="en-US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74EE3-74A8-47A7-80DC-86DFF69009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3047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D6D85-560D-449E-B2D2-75DEB5DB7D13}" type="datetimeFigureOut">
              <a:rPr lang="en-US" smtClean="0"/>
              <a:t>12/16/2020</a:t>
            </a:fld>
            <a:endParaRPr lang="en-US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74EE3-74A8-47A7-80DC-86DFF69009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443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D6D85-560D-449E-B2D2-75DEB5DB7D13}" type="datetimeFigureOut">
              <a:rPr lang="en-US" smtClean="0"/>
              <a:t>12/16/2020</a:t>
            </a:fld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74EE3-74A8-47A7-80DC-86DFF69009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4627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D6D85-560D-449E-B2D2-75DEB5DB7D13}" type="datetimeFigureOut">
              <a:rPr lang="en-US" smtClean="0"/>
              <a:t>12/16/2020</a:t>
            </a:fld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74EE3-74A8-47A7-80DC-86DFF69009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8790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ED6D85-560D-449E-B2D2-75DEB5DB7D13}" type="datetimeFigureOut">
              <a:rPr lang="en-US" smtClean="0"/>
              <a:t>12/16/2020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474EE3-74A8-47A7-80DC-86DFF69009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54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5L5u6zZBgpw" TargetMode="External"/><Relationship Id="rId2" Type="http://schemas.openxmlformats.org/officeDocument/2006/relationships/hyperlink" Target="https://www.youtube.com/watch?v=QFtZFbug1SA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.jpeg"/><Relationship Id="rId4" Type="http://schemas.openxmlformats.org/officeDocument/2006/relationships/hyperlink" Target="https://www.leica-microsystems.com/products/confocal-microscopes/#c297041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www.thermofisher.com/cz/en/home/life-science/antibodies/secondary-antibodies/fluorescent-secondary-antibodies.html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err="1" smtClean="0"/>
              <a:t>Imunohistochemie</a:t>
            </a:r>
            <a:r>
              <a:rPr lang="cs-CZ" dirty="0" smtClean="0"/>
              <a:t> – konfokální mikroskop</a:t>
            </a:r>
            <a:br>
              <a:rPr lang="cs-CZ" dirty="0" smtClean="0"/>
            </a:br>
            <a:r>
              <a:rPr lang="cs-CZ" sz="2400" dirty="0" smtClean="0"/>
              <a:t>LSCM = laser </a:t>
            </a:r>
            <a:r>
              <a:rPr lang="cs-CZ" sz="2400" dirty="0" err="1" smtClean="0"/>
              <a:t>scanning</a:t>
            </a:r>
            <a:r>
              <a:rPr lang="cs-CZ" sz="2400" dirty="0" smtClean="0"/>
              <a:t> </a:t>
            </a:r>
            <a:r>
              <a:rPr lang="cs-CZ" sz="2400" dirty="0" err="1" smtClean="0"/>
              <a:t>confocal</a:t>
            </a:r>
            <a:r>
              <a:rPr lang="cs-CZ" sz="2400" dirty="0" smtClean="0"/>
              <a:t> </a:t>
            </a:r>
            <a:r>
              <a:rPr lang="cs-CZ" sz="2400" dirty="0" err="1" smtClean="0"/>
              <a:t>microscopy</a:t>
            </a:r>
            <a:endParaRPr lang="cs-CZ" dirty="0"/>
          </a:p>
        </p:txBody>
      </p:sp>
      <p:sp>
        <p:nvSpPr>
          <p:cNvPr id="3" name="TextovéPole 2"/>
          <p:cNvSpPr txBox="1"/>
          <p:nvPr/>
        </p:nvSpPr>
        <p:spPr>
          <a:xfrm>
            <a:off x="149628" y="180459"/>
            <a:ext cx="1147157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s-CZ" dirty="0" smtClean="0"/>
              <a:t>Úloha č. 4</a:t>
            </a:r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556953" y="1690688"/>
            <a:ext cx="643405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cs-CZ" dirty="0" smtClean="0"/>
              <a:t>Společně jsme skončili u kroku, kdy jste zalepili svá skla s řezy pomocí </a:t>
            </a:r>
            <a:r>
              <a:rPr lang="cs-CZ" dirty="0" err="1" smtClean="0"/>
              <a:t>mounting</a:t>
            </a:r>
            <a:r>
              <a:rPr lang="cs-CZ" dirty="0" smtClean="0"/>
              <a:t> media a umístili je na utuhnutí do lednice</a:t>
            </a:r>
          </a:p>
          <a:p>
            <a:pPr marL="285750" indent="-285750">
              <a:buFontTx/>
              <a:buChar char="-"/>
            </a:pPr>
            <a:r>
              <a:rPr lang="cs-CZ" dirty="0" smtClean="0"/>
              <a:t>Dalším krokem je snímání fluorescence na </a:t>
            </a:r>
            <a:r>
              <a:rPr lang="cs-CZ" dirty="0"/>
              <a:t>konfokálním </a:t>
            </a:r>
            <a:r>
              <a:rPr lang="cs-CZ" dirty="0" smtClean="0"/>
              <a:t>mikroskopu (</a:t>
            </a:r>
            <a:r>
              <a:rPr lang="cs-CZ" b="1" dirty="0" smtClean="0"/>
              <a:t>tohle si prosím vážně pusťte</a:t>
            </a:r>
            <a:r>
              <a:rPr lang="cs-CZ" dirty="0" smtClean="0"/>
              <a:t>) </a:t>
            </a:r>
            <a:r>
              <a:rPr lang="cs-CZ" dirty="0"/>
              <a:t>: </a:t>
            </a:r>
            <a:r>
              <a:rPr lang="cs-CZ" dirty="0">
                <a:hlinkClick r:id="rId2"/>
              </a:rPr>
              <a:t>https://</a:t>
            </a:r>
            <a:r>
              <a:rPr lang="cs-CZ" dirty="0" smtClean="0">
                <a:hlinkClick r:id="rId2"/>
              </a:rPr>
              <a:t>www.youtube.com/watch?v=QFtZFbug1SA</a:t>
            </a:r>
            <a:endParaRPr lang="cs-CZ" dirty="0"/>
          </a:p>
          <a:p>
            <a:endParaRPr lang="cs-CZ" dirty="0" smtClean="0"/>
          </a:p>
          <a:p>
            <a:pPr marL="285750" indent="-285750">
              <a:buFontTx/>
              <a:buChar char="-"/>
            </a:pPr>
            <a:r>
              <a:rPr lang="cs-CZ" dirty="0" smtClean="0"/>
              <a:t>Na A36 máme konfokální mikroskop </a:t>
            </a:r>
            <a:r>
              <a:rPr lang="cs-CZ" dirty="0" err="1" smtClean="0"/>
              <a:t>Leica</a:t>
            </a:r>
            <a:r>
              <a:rPr lang="cs-CZ" dirty="0" smtClean="0"/>
              <a:t> SP8, koho</a:t>
            </a:r>
          </a:p>
          <a:p>
            <a:r>
              <a:rPr lang="cs-CZ" dirty="0" smtClean="0"/>
              <a:t> by to více zajímalo, může si projít na YT </a:t>
            </a:r>
            <a:r>
              <a:rPr lang="cs-CZ" dirty="0"/>
              <a:t>tutoriály </a:t>
            </a:r>
            <a:r>
              <a:rPr lang="cs-CZ" dirty="0" smtClean="0"/>
              <a:t>ohledně nastavení: </a:t>
            </a:r>
          </a:p>
          <a:p>
            <a:r>
              <a:rPr lang="cs-CZ" dirty="0" smtClean="0">
                <a:hlinkClick r:id="rId3"/>
              </a:rPr>
              <a:t>https</a:t>
            </a:r>
            <a:r>
              <a:rPr lang="cs-CZ" dirty="0">
                <a:hlinkClick r:id="rId3"/>
              </a:rPr>
              <a:t>://</a:t>
            </a:r>
            <a:r>
              <a:rPr lang="cs-CZ" dirty="0" smtClean="0">
                <a:hlinkClick r:id="rId3"/>
              </a:rPr>
              <a:t>www.youtube.com/</a:t>
            </a:r>
            <a:r>
              <a:rPr lang="cs-CZ" dirty="0" err="1" smtClean="0">
                <a:hlinkClick r:id="rId3"/>
              </a:rPr>
              <a:t>watch?v</a:t>
            </a:r>
            <a:r>
              <a:rPr lang="cs-CZ" dirty="0" smtClean="0">
                <a:hlinkClick r:id="rId3"/>
              </a:rPr>
              <a:t>=5L5u6zZBgpw</a:t>
            </a:r>
            <a:r>
              <a:rPr lang="cs-CZ" dirty="0" smtClean="0"/>
              <a:t>, </a:t>
            </a:r>
          </a:p>
          <a:p>
            <a:r>
              <a:rPr lang="cs-CZ" dirty="0" smtClean="0"/>
              <a:t>- více o metodách </a:t>
            </a:r>
            <a:r>
              <a:rPr lang="cs-CZ" dirty="0"/>
              <a:t>konfokální </a:t>
            </a:r>
            <a:r>
              <a:rPr lang="cs-CZ" dirty="0" smtClean="0"/>
              <a:t>mikroskopie </a:t>
            </a:r>
          </a:p>
          <a:p>
            <a:r>
              <a:rPr lang="cs-CZ" dirty="0" smtClean="0"/>
              <a:t>přímo od </a:t>
            </a:r>
            <a:r>
              <a:rPr lang="cs-CZ" dirty="0" err="1" smtClean="0"/>
              <a:t>Leicy</a:t>
            </a:r>
            <a:r>
              <a:rPr lang="cs-CZ" dirty="0" smtClean="0"/>
              <a:t> najdete tady: </a:t>
            </a:r>
            <a:endParaRPr lang="cs-CZ" dirty="0" smtClean="0">
              <a:hlinkClick r:id="rId4"/>
            </a:endParaRPr>
          </a:p>
          <a:p>
            <a:r>
              <a:rPr lang="cs-CZ" dirty="0" smtClean="0">
                <a:hlinkClick r:id="rId4"/>
              </a:rPr>
              <a:t>ttps</a:t>
            </a:r>
            <a:r>
              <a:rPr lang="cs-CZ" dirty="0">
                <a:hlinkClick r:id="rId4"/>
              </a:rPr>
              <a:t>://www.leica-microsystems.com/products/confocal-microscopes/#</a:t>
            </a:r>
            <a:r>
              <a:rPr lang="cs-CZ" dirty="0" smtClean="0">
                <a:hlinkClick r:id="rId4"/>
              </a:rPr>
              <a:t>c297041</a:t>
            </a:r>
            <a:endParaRPr lang="cs-CZ" dirty="0" smtClean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9730" y="2669272"/>
            <a:ext cx="5464233" cy="3272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0164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568" y="1143000"/>
            <a:ext cx="8778240" cy="5486400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959842" y="120812"/>
            <a:ext cx="86807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Sekundární </a:t>
            </a:r>
            <a:r>
              <a:rPr lang="cs-CZ" dirty="0" smtClean="0"/>
              <a:t>protilátka, která byla nanesena na řez bez primární protilátky</a:t>
            </a:r>
            <a:r>
              <a:rPr lang="cs-CZ" dirty="0" smtClean="0"/>
              <a:t> </a:t>
            </a:r>
            <a:r>
              <a:rPr lang="cs-CZ" dirty="0" smtClean="0"/>
              <a:t>– můžete v </a:t>
            </a:r>
            <a:r>
              <a:rPr lang="cs-CZ" dirty="0" err="1" smtClean="0"/>
              <a:t>ppt</a:t>
            </a:r>
            <a:r>
              <a:rPr lang="cs-CZ" dirty="0" smtClean="0"/>
              <a:t> zmínit jen to, že jsme nastavení laserů ověřili a zabránili tak snímání nespecifického signálu pro naši protilátku</a:t>
            </a:r>
            <a:endParaRPr lang="en-US" dirty="0"/>
          </a:p>
        </p:txBody>
      </p:sp>
      <p:sp>
        <p:nvSpPr>
          <p:cNvPr id="6" name="TextovéPole 5"/>
          <p:cNvSpPr txBox="1"/>
          <p:nvPr/>
        </p:nvSpPr>
        <p:spPr>
          <a:xfrm>
            <a:off x="9515856" y="2450592"/>
            <a:ext cx="239572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Pokud na některém grafu vidíte i channel003, je to proto, že jsme snímali transmisi, ale číselný údaj k ničemu nepotřebujete, tak jen abyste nebyli </a:t>
            </a:r>
            <a:r>
              <a:rPr lang="cs-CZ" dirty="0" smtClean="0"/>
              <a:t>kvůli </a:t>
            </a:r>
            <a:r>
              <a:rPr lang="cs-CZ" dirty="0" smtClean="0"/>
              <a:t>tomu zmatení </a:t>
            </a:r>
            <a:r>
              <a:rPr lang="cs-CZ" dirty="0" smtClean="0">
                <a:sym typeface="Wingdings" panose="05000000000000000000" pitchFamily="2" charset="2"/>
              </a:rPr>
              <a:t>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21485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9521" y="985058"/>
            <a:ext cx="6705600" cy="4191000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499871" y="406770"/>
            <a:ext cx="37146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Štěpená </a:t>
            </a:r>
            <a:r>
              <a:rPr lang="cs-CZ" dirty="0" err="1"/>
              <a:t>kaspáza</a:t>
            </a:r>
            <a:r>
              <a:rPr lang="cs-CZ" dirty="0"/>
              <a:t> 8 </a:t>
            </a:r>
            <a:r>
              <a:rPr lang="cs-CZ" dirty="0" smtClean="0"/>
              <a:t>- </a:t>
            </a:r>
            <a:r>
              <a:rPr lang="cs-CZ" dirty="0" err="1" smtClean="0"/>
              <a:t>perifosin</a:t>
            </a:r>
            <a:endParaRPr lang="cs-CZ" dirty="0" smtClean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648" y="3359726"/>
            <a:ext cx="4676407" cy="2922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9397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4982" y="990600"/>
            <a:ext cx="6783629" cy="4239768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192" y="3215640"/>
            <a:ext cx="4930445" cy="3081528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325303" y="415082"/>
            <a:ext cx="30746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Štěpená </a:t>
            </a:r>
            <a:r>
              <a:rPr lang="cs-CZ" dirty="0" err="1"/>
              <a:t>kaspáza</a:t>
            </a:r>
            <a:r>
              <a:rPr lang="cs-CZ" dirty="0"/>
              <a:t> 8 </a:t>
            </a:r>
            <a:r>
              <a:rPr lang="cs-CZ" dirty="0" smtClean="0"/>
              <a:t>– NaHCO3</a:t>
            </a:r>
          </a:p>
          <a:p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14320594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3401" y="390144"/>
            <a:ext cx="7544410" cy="4715256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054" y="2427316"/>
            <a:ext cx="4998251" cy="3123907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375180" y="390144"/>
            <a:ext cx="32159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Štěpená </a:t>
            </a:r>
            <a:r>
              <a:rPr lang="cs-CZ" dirty="0" err="1"/>
              <a:t>kaspáza</a:t>
            </a:r>
            <a:r>
              <a:rPr lang="cs-CZ" dirty="0"/>
              <a:t> 8 </a:t>
            </a:r>
            <a:r>
              <a:rPr lang="cs-CZ" dirty="0" smtClean="0"/>
              <a:t>- kombinace</a:t>
            </a:r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3667176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633984" y="390144"/>
            <a:ext cx="19324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Ki67 – kontrola</a:t>
            </a:r>
          </a:p>
          <a:p>
            <a:endParaRPr lang="cs-CZ" dirty="0" smtClean="0"/>
          </a:p>
          <a:p>
            <a:endParaRPr lang="cs-CZ" dirty="0" smtClean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4541" y="685800"/>
            <a:ext cx="7261555" cy="4538472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3337560"/>
            <a:ext cx="5027981" cy="314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9681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984" y="3124200"/>
            <a:ext cx="5135270" cy="3209544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633984" y="390144"/>
            <a:ext cx="19324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Ki67 – </a:t>
            </a:r>
            <a:r>
              <a:rPr lang="cs-CZ" dirty="0" err="1" smtClean="0"/>
              <a:t>perifosin</a:t>
            </a:r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8224" y="441960"/>
            <a:ext cx="7485888" cy="467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6365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633984" y="390144"/>
            <a:ext cx="19324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Ki67 – </a:t>
            </a:r>
            <a:r>
              <a:rPr lang="cs-CZ" dirty="0" smtClean="0"/>
              <a:t>NaHCO3</a:t>
            </a:r>
            <a:endParaRPr lang="cs-CZ" dirty="0" smtClean="0"/>
          </a:p>
          <a:p>
            <a:endParaRPr lang="cs-CZ" dirty="0" smtClean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3632" y="1082040"/>
            <a:ext cx="7164019" cy="4477512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280" y="2977896"/>
            <a:ext cx="5742432" cy="3589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9317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633984" y="390144"/>
            <a:ext cx="19324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Ki67 – kombinace</a:t>
            </a:r>
          </a:p>
          <a:p>
            <a:endParaRPr lang="cs-CZ" dirty="0" smtClean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6528" y="929640"/>
            <a:ext cx="6461760" cy="403860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896" y="2554224"/>
            <a:ext cx="5900928" cy="3688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4541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972590" y="266007"/>
            <a:ext cx="86701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/>
              <a:t>Do prezentace zahrňte obrázky sféroidů a poměr, který vypočtete se slovním komentářem, jak jste k tomu všemu došli a co to znamená. </a:t>
            </a:r>
            <a:r>
              <a:rPr lang="cs-CZ" dirty="0" smtClean="0">
                <a:sym typeface="Wingdings" panose="05000000000000000000" pitchFamily="2" charset="2"/>
              </a:rPr>
              <a:t></a:t>
            </a:r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302" y="1028716"/>
            <a:ext cx="5953125" cy="566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0710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181495" y="90805"/>
            <a:ext cx="1747058" cy="1031413"/>
          </a:xfrm>
        </p:spPr>
        <p:txBody>
          <a:bodyPr/>
          <a:lstStyle/>
          <a:p>
            <a:r>
              <a:rPr lang="cs-CZ" dirty="0" smtClean="0"/>
              <a:t>LSCM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347749" y="1122218"/>
            <a:ext cx="4623262" cy="4297680"/>
          </a:xfrm>
        </p:spPr>
        <p:txBody>
          <a:bodyPr>
            <a:normAutofit fontScale="85000" lnSpcReduction="20000"/>
          </a:bodyPr>
          <a:lstStyle/>
          <a:p>
            <a:r>
              <a:rPr lang="cs-CZ" dirty="0" smtClean="0"/>
              <a:t>Když otevřete software pro ovládání LSCM, uvidíte tohle</a:t>
            </a:r>
          </a:p>
          <a:p>
            <a:r>
              <a:rPr lang="cs-CZ" dirty="0" smtClean="0"/>
              <a:t>Prvním krokem je základní nastavení vhodné pro naše měření, tzn. zvolíme si, jaké parametry snímání požadujeme</a:t>
            </a:r>
          </a:p>
          <a:p>
            <a:r>
              <a:rPr lang="cs-CZ" dirty="0" smtClean="0"/>
              <a:t>V našem případě snímáme vzorky s hloubkou obrazu 12 bitů, ve formátu 1024x1024 rychlostí 600 Hz</a:t>
            </a:r>
          </a:p>
          <a:p>
            <a:pPr lvl="2"/>
            <a:r>
              <a:rPr lang="cs-CZ" dirty="0" smtClean="0"/>
              <a:t>Rychlost </a:t>
            </a:r>
            <a:r>
              <a:rPr lang="cs-CZ" dirty="0"/>
              <a:t>skenování udává, </a:t>
            </a:r>
            <a:r>
              <a:rPr lang="cs-CZ" dirty="0" smtClean="0"/>
              <a:t>kolik rovin </a:t>
            </a:r>
            <a:r>
              <a:rPr lang="cs-CZ" dirty="0"/>
              <a:t>za sekundu je </a:t>
            </a:r>
            <a:r>
              <a:rPr lang="cs-CZ" dirty="0" smtClean="0"/>
              <a:t>ve vzorku naskenováno, </a:t>
            </a:r>
            <a:r>
              <a:rPr lang="cs-CZ" dirty="0"/>
              <a:t>určuje časové rozlišení konfokálního </a:t>
            </a:r>
            <a:r>
              <a:rPr lang="cs-CZ" dirty="0" smtClean="0"/>
              <a:t>systému. </a:t>
            </a:r>
            <a:r>
              <a:rPr lang="cs-CZ" dirty="0"/>
              <a:t>V</a:t>
            </a:r>
            <a:r>
              <a:rPr lang="cs-CZ" dirty="0" smtClean="0"/>
              <a:t>yšší hodnota Hz </a:t>
            </a:r>
            <a:r>
              <a:rPr lang="cs-CZ" dirty="0"/>
              <a:t>znamená </a:t>
            </a:r>
            <a:r>
              <a:rPr lang="cs-CZ" dirty="0" smtClean="0"/>
              <a:t>větší </a:t>
            </a:r>
            <a:r>
              <a:rPr lang="cs-CZ" dirty="0"/>
              <a:t>časové rozlišení</a:t>
            </a:r>
            <a:r>
              <a:rPr lang="cs-CZ" dirty="0" smtClean="0"/>
              <a:t>.</a:t>
            </a:r>
          </a:p>
          <a:p>
            <a:endParaRPr lang="cs-CZ" dirty="0" smtClean="0"/>
          </a:p>
          <a:p>
            <a:pPr marL="914400" lvl="2" indent="0">
              <a:buNone/>
            </a:pPr>
            <a:endParaRPr lang="cs-CZ" dirty="0"/>
          </a:p>
          <a:p>
            <a:pPr marL="914400" lvl="2" indent="0">
              <a:buNone/>
            </a:pPr>
            <a:endParaRPr lang="cs-CZ" dirty="0" smtClean="0"/>
          </a:p>
          <a:p>
            <a:pPr marL="914400" lvl="2" indent="0">
              <a:buNone/>
            </a:pPr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2"/>
          <a:srcRect r="48540" b="2618"/>
          <a:stretch/>
        </p:blipFill>
        <p:spPr>
          <a:xfrm>
            <a:off x="5985164" y="421063"/>
            <a:ext cx="5195455" cy="6144783"/>
          </a:xfrm>
          <a:prstGeom prst="rect">
            <a:avLst/>
          </a:prstGeom>
        </p:spPr>
      </p:pic>
      <p:sp>
        <p:nvSpPr>
          <p:cNvPr id="7" name="Šipka doprava 6"/>
          <p:cNvSpPr/>
          <p:nvPr/>
        </p:nvSpPr>
        <p:spPr>
          <a:xfrm>
            <a:off x="5278582" y="1221971"/>
            <a:ext cx="831272" cy="457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076769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681644" y="482138"/>
            <a:ext cx="10897985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 smtClean="0"/>
              <a:t>Dalším krokem je nastavení laserů, to se liší podle toho, jaké jsme použili sekundární protilátky – ty se totiž liší tím, jakou vlnovou délkou je můžeme excitovat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 smtClean="0"/>
              <a:t>Běžné používanými sekundárními protilátkami jsou protilátky konjugované s fluorescenční barvičkou (</a:t>
            </a:r>
            <a:r>
              <a:rPr lang="cs-CZ" sz="1400" dirty="0" smtClean="0">
                <a:hlinkClick r:id="rId2"/>
              </a:rPr>
              <a:t>https</a:t>
            </a:r>
            <a:r>
              <a:rPr lang="cs-CZ" sz="1400" dirty="0">
                <a:hlinkClick r:id="rId2"/>
              </a:rPr>
              <a:t>://</a:t>
            </a:r>
            <a:r>
              <a:rPr lang="cs-CZ" sz="1400" dirty="0" smtClean="0">
                <a:hlinkClick r:id="rId2"/>
              </a:rPr>
              <a:t>www.thermofisher.com/</a:t>
            </a:r>
            <a:r>
              <a:rPr lang="cs-CZ" sz="1400" dirty="0" err="1" smtClean="0">
                <a:hlinkClick r:id="rId2"/>
              </a:rPr>
              <a:t>cz</a:t>
            </a:r>
            <a:r>
              <a:rPr lang="cs-CZ" sz="1400" dirty="0" smtClean="0">
                <a:hlinkClick r:id="rId2"/>
              </a:rPr>
              <a:t>/en/</a:t>
            </a:r>
            <a:r>
              <a:rPr lang="cs-CZ" sz="1400" dirty="0" err="1" smtClean="0">
                <a:hlinkClick r:id="rId2"/>
              </a:rPr>
              <a:t>home</a:t>
            </a:r>
            <a:r>
              <a:rPr lang="cs-CZ" sz="1400" dirty="0" smtClean="0">
                <a:hlinkClick r:id="rId2"/>
              </a:rPr>
              <a:t>/</a:t>
            </a:r>
            <a:r>
              <a:rPr lang="cs-CZ" sz="1400" dirty="0" err="1" smtClean="0">
                <a:hlinkClick r:id="rId2"/>
              </a:rPr>
              <a:t>life</a:t>
            </a:r>
            <a:r>
              <a:rPr lang="cs-CZ" sz="1400" dirty="0" smtClean="0">
                <a:hlinkClick r:id="rId2"/>
              </a:rPr>
              <a:t>-science/</a:t>
            </a:r>
            <a:r>
              <a:rPr lang="cs-CZ" sz="1400" dirty="0" err="1" smtClean="0">
                <a:hlinkClick r:id="rId2"/>
              </a:rPr>
              <a:t>antibodies</a:t>
            </a:r>
            <a:r>
              <a:rPr lang="cs-CZ" sz="1400" dirty="0" smtClean="0">
                <a:hlinkClick r:id="rId2"/>
              </a:rPr>
              <a:t>/</a:t>
            </a:r>
            <a:r>
              <a:rPr lang="cs-CZ" sz="1400" dirty="0" err="1" smtClean="0">
                <a:hlinkClick r:id="rId2"/>
              </a:rPr>
              <a:t>secondary-antibodies</a:t>
            </a:r>
            <a:r>
              <a:rPr lang="cs-CZ" sz="1400" dirty="0" smtClean="0">
                <a:hlinkClick r:id="rId2"/>
              </a:rPr>
              <a:t>/fluorescent-secondary-antibodies.html</a:t>
            </a:r>
            <a:r>
              <a:rPr lang="cs-CZ" sz="1400" dirty="0" smtClean="0"/>
              <a:t>), např. </a:t>
            </a:r>
            <a:r>
              <a:rPr lang="cs-CZ" sz="1400" dirty="0"/>
              <a:t>Alexa Fluor (</a:t>
            </a:r>
            <a:r>
              <a:rPr lang="cs-CZ" sz="1400" dirty="0" err="1"/>
              <a:t>xx</a:t>
            </a:r>
            <a:r>
              <a:rPr lang="cs-CZ" sz="1400" dirty="0"/>
              <a:t>), kdy </a:t>
            </a:r>
            <a:r>
              <a:rPr lang="cs-CZ" sz="1400" dirty="0" err="1"/>
              <a:t>xx</a:t>
            </a:r>
            <a:r>
              <a:rPr lang="cs-CZ" sz="1400" dirty="0"/>
              <a:t> udává hodnotu vlnové délky záření, kterou je možné daný </a:t>
            </a:r>
            <a:r>
              <a:rPr lang="cs-CZ" sz="1400" dirty="0" err="1"/>
              <a:t>fluorofor</a:t>
            </a:r>
            <a:r>
              <a:rPr lang="cs-CZ" sz="1400" dirty="0"/>
              <a:t> </a:t>
            </a:r>
            <a:r>
              <a:rPr lang="cs-CZ" sz="1400" dirty="0" smtClean="0"/>
              <a:t>excitovat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/>
              <a:t>v našem případě je to Alexa Fluor </a:t>
            </a:r>
            <a:r>
              <a:rPr lang="cs-CZ" sz="1400" dirty="0" smtClean="0"/>
              <a:t>546, takže máme-li na </a:t>
            </a:r>
            <a:r>
              <a:rPr lang="cs-CZ" sz="1400" dirty="0" err="1" smtClean="0"/>
              <a:t>na</a:t>
            </a:r>
            <a:r>
              <a:rPr lang="cs-CZ" sz="1400" dirty="0" smtClean="0"/>
              <a:t> našem </a:t>
            </a:r>
            <a:r>
              <a:rPr lang="cs-CZ" sz="1400" dirty="0" err="1" smtClean="0"/>
              <a:t>mikroskpu</a:t>
            </a:r>
            <a:r>
              <a:rPr lang="cs-CZ" sz="1400" dirty="0" smtClean="0"/>
              <a:t> k dispozici lasery s vlnovou délkou 488, 552 a 638 </a:t>
            </a:r>
            <a:r>
              <a:rPr lang="cs-CZ" sz="1400" dirty="0" err="1" smtClean="0"/>
              <a:t>nm</a:t>
            </a:r>
            <a:r>
              <a:rPr lang="cs-CZ" sz="1400" dirty="0" smtClean="0"/>
              <a:t>, pak pro excitaci naší sekundární protilátky musíme použit lase 488 </a:t>
            </a:r>
            <a:r>
              <a:rPr lang="cs-CZ" sz="1400" dirty="0" err="1" smtClean="0"/>
              <a:t>nm</a:t>
            </a:r>
            <a:r>
              <a:rPr lang="cs-CZ" sz="1400" dirty="0" smtClean="0"/>
              <a:t>, který je schopen při vyšší intenzitě vybudit i tuto hodnotu</a:t>
            </a:r>
            <a:endParaRPr lang="cs-CZ" sz="1400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3"/>
          <a:srcRect t="33675" b="30630"/>
          <a:stretch/>
        </p:blipFill>
        <p:spPr>
          <a:xfrm>
            <a:off x="2028948" y="2082576"/>
            <a:ext cx="6732666" cy="1351829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470698" y="3456673"/>
            <a:ext cx="105072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Z </a:t>
            </a:r>
            <a:r>
              <a:rPr lang="cs-CZ" dirty="0" err="1" smtClean="0"/>
              <a:t>excitačné</a:t>
            </a:r>
            <a:r>
              <a:rPr lang="cs-CZ" dirty="0" smtClean="0"/>
              <a:t>/emisního spektra je patrné, že detektor emitovaného záření pak musíme nastavit na interval zhruba 550-650 </a:t>
            </a:r>
            <a:r>
              <a:rPr lang="cs-CZ" dirty="0" err="1" smtClean="0"/>
              <a:t>nm</a:t>
            </a:r>
            <a:endParaRPr lang="cs-CZ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Pro snímání fluorescence barvy všech jader DRAQ5 pak musíme použít laser s </a:t>
            </a:r>
            <a:r>
              <a:rPr lang="cs-CZ" dirty="0" err="1" smtClean="0"/>
              <a:t>vln.délkou</a:t>
            </a:r>
            <a:r>
              <a:rPr lang="cs-CZ" dirty="0" smtClean="0"/>
              <a:t> 638 </a:t>
            </a:r>
            <a:r>
              <a:rPr lang="cs-CZ" dirty="0" err="1" smtClean="0"/>
              <a:t>nm</a:t>
            </a:r>
            <a:r>
              <a:rPr lang="cs-CZ" dirty="0" smtClean="0"/>
              <a:t> a detektor do polohy 650-700 </a:t>
            </a:r>
            <a:r>
              <a:rPr lang="cs-CZ" dirty="0" err="1" smtClean="0"/>
              <a:t>nm</a:t>
            </a: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4"/>
          <a:srcRect l="39438" t="42392" r="39318" b="44472"/>
          <a:stretch/>
        </p:blipFill>
        <p:spPr>
          <a:xfrm>
            <a:off x="3308464" y="4497249"/>
            <a:ext cx="3704350" cy="1288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0538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/>
          <a:srcRect l="-628" t="-551" r="14" b="2798"/>
          <a:stretch/>
        </p:blipFill>
        <p:spPr>
          <a:xfrm>
            <a:off x="781396" y="230419"/>
            <a:ext cx="10158153" cy="6168044"/>
          </a:xfrm>
          <a:prstGeom prst="rect">
            <a:avLst/>
          </a:prstGeom>
        </p:spPr>
      </p:pic>
      <p:sp>
        <p:nvSpPr>
          <p:cNvPr id="3" name="Šipka doprava 2"/>
          <p:cNvSpPr/>
          <p:nvPr/>
        </p:nvSpPr>
        <p:spPr>
          <a:xfrm rot="10800000">
            <a:off x="4546152" y="1046811"/>
            <a:ext cx="2391728" cy="2616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Šipka doprava 3"/>
          <p:cNvSpPr/>
          <p:nvPr/>
        </p:nvSpPr>
        <p:spPr>
          <a:xfrm rot="13636608">
            <a:off x="5583391" y="4447243"/>
            <a:ext cx="1584505" cy="2616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TextovéPole 5"/>
          <p:cNvSpPr txBox="1"/>
          <p:nvPr/>
        </p:nvSpPr>
        <p:spPr>
          <a:xfrm>
            <a:off x="6937880" y="854482"/>
            <a:ext cx="2784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dirty="0" smtClean="0">
                <a:solidFill>
                  <a:schemeClr val="bg1"/>
                </a:solidFill>
              </a:rPr>
              <a:t>Volba požadovaných laserů a nastavení intenzity laserů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6375643" y="5150365"/>
            <a:ext cx="2167303" cy="64633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Nastavení detektorů a jejich napětí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8" name="Šipka dolů 7"/>
          <p:cNvSpPr/>
          <p:nvPr/>
        </p:nvSpPr>
        <p:spPr>
          <a:xfrm rot="10800000">
            <a:off x="2536507" y="4493364"/>
            <a:ext cx="328353" cy="41953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TextovéPole 8"/>
          <p:cNvSpPr txBox="1"/>
          <p:nvPr/>
        </p:nvSpPr>
        <p:spPr>
          <a:xfrm>
            <a:off x="2848662" y="4615294"/>
            <a:ext cx="2749263" cy="116955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cs-CZ" sz="1400" dirty="0" smtClean="0">
                <a:solidFill>
                  <a:schemeClr val="bg1"/>
                </a:solidFill>
              </a:rPr>
              <a:t>Speciálním typem je transmisní detektor, který převede váš fluorescenční obrázek do podoby, jako když se koukáte do optického mikroskopu (vidíte vpravo)</a:t>
            </a:r>
            <a:endParaRPr lang="cs-CZ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6445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8695" y="891955"/>
            <a:ext cx="9144000" cy="5715000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207817" y="315883"/>
            <a:ext cx="10208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Takto pak vidíte, když snímáte pomocí laseru 488 </a:t>
            </a:r>
            <a:r>
              <a:rPr lang="cs-CZ" dirty="0" err="1" smtClean="0"/>
              <a:t>nm</a:t>
            </a:r>
            <a:r>
              <a:rPr lang="cs-CZ" dirty="0" smtClean="0"/>
              <a:t> – vidíte signál pro vaši protilátku, váš protein zájmu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385416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485" y="983950"/>
            <a:ext cx="9144000" cy="5715000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124690" y="191192"/>
            <a:ext cx="11604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Takto vidíte, když snímáte pomocí laseru 638 </a:t>
            </a:r>
            <a:r>
              <a:rPr lang="cs-CZ" dirty="0" err="1" smtClean="0"/>
              <a:t>nm</a:t>
            </a:r>
            <a:r>
              <a:rPr lang="cs-CZ" dirty="0" smtClean="0"/>
              <a:t> – vidíte signál pro vaši všechna jádra (pro </a:t>
            </a:r>
            <a:r>
              <a:rPr lang="cs-CZ" dirty="0" err="1" smtClean="0"/>
              <a:t>sferoidy</a:t>
            </a:r>
            <a:r>
              <a:rPr lang="cs-CZ" dirty="0" smtClean="0"/>
              <a:t> je typické, že střed je tvořen mrtvými buňkami, je to tzv. nekrotické jádro a různé černé oblasti mohou vznikat i v důsledku mražení apod.)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844329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1714" y="947374"/>
            <a:ext cx="9144000" cy="5715000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207817" y="315883"/>
            <a:ext cx="102080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Takto pak vidíte, když se signály z obou laserů překryjí, vidíte tedy celou plochu </a:t>
            </a:r>
            <a:r>
              <a:rPr lang="cs-CZ" dirty="0" err="1" smtClean="0"/>
              <a:t>sferoidu</a:t>
            </a:r>
            <a:r>
              <a:rPr lang="cs-CZ" dirty="0" smtClean="0"/>
              <a:t> (modře) a v ní distribuci vašeho proteinu (červeně)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861246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90698" y="482139"/>
            <a:ext cx="1148818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dirty="0" smtClean="0"/>
              <a:t>Tak, tolik k úvodu, tyhle </a:t>
            </a:r>
            <a:r>
              <a:rPr lang="cs-CZ" dirty="0" err="1" smtClean="0"/>
              <a:t>slidy</a:t>
            </a:r>
            <a:r>
              <a:rPr lang="cs-CZ" dirty="0" smtClean="0"/>
              <a:t> byly pro vás, abyste trošku věděli, o čem je řeč a jak ten hezky barevný obrázek vzniká, nic z toho nemusíte v prezentaci komentovat. Teď přejdeme k vašim výsledkům a ty už budou součástí prezentace.</a:t>
            </a:r>
          </a:p>
          <a:p>
            <a:pPr algn="just"/>
            <a:endParaRPr lang="cs-CZ" dirty="0" smtClean="0"/>
          </a:p>
          <a:p>
            <a:pPr algn="just"/>
            <a:r>
              <a:rPr lang="cs-CZ" dirty="0" smtClean="0"/>
              <a:t>Na jednotlivých </a:t>
            </a:r>
            <a:r>
              <a:rPr lang="cs-CZ" dirty="0" err="1" smtClean="0"/>
              <a:t>slidech</a:t>
            </a:r>
            <a:r>
              <a:rPr lang="cs-CZ" dirty="0" smtClean="0"/>
              <a:t> uvidíte nasnímané řezy sféroidem, kde se distribuce signálů pro Ki67 (proliferace) a štěpené </a:t>
            </a:r>
            <a:r>
              <a:rPr lang="cs-CZ" dirty="0" err="1" smtClean="0"/>
              <a:t>kaspázy</a:t>
            </a:r>
            <a:r>
              <a:rPr lang="cs-CZ" dirty="0" smtClean="0"/>
              <a:t> 8 (</a:t>
            </a:r>
            <a:r>
              <a:rPr lang="cs-CZ" dirty="0" err="1" smtClean="0"/>
              <a:t>apoptóza</a:t>
            </a:r>
            <a:r>
              <a:rPr lang="cs-CZ" dirty="0" smtClean="0"/>
              <a:t>) liší v závislosti na </a:t>
            </a:r>
            <a:r>
              <a:rPr lang="cs-CZ" dirty="0" err="1" smtClean="0"/>
              <a:t>treatmentu</a:t>
            </a:r>
            <a:r>
              <a:rPr lang="cs-CZ" dirty="0" smtClean="0"/>
              <a:t>. Pro zjištění této distribuce byla použila ,,ROI“ = region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interest</a:t>
            </a:r>
            <a:r>
              <a:rPr lang="cs-CZ" dirty="0" smtClean="0"/>
              <a:t>, vidíte jakou zelenou úsečku, a signály z této oblasti jsou převedený do grafu a popsány pomocí průměrné hodnoty signálu v tabulce. </a:t>
            </a:r>
            <a:r>
              <a:rPr lang="cs-CZ" b="1" dirty="0" smtClean="0"/>
              <a:t>Zajímá nás, jak se mění poměr intenzity červeného kanálu (channel</a:t>
            </a:r>
            <a:r>
              <a:rPr lang="cs-CZ" b="1" dirty="0"/>
              <a:t>0</a:t>
            </a:r>
            <a:r>
              <a:rPr lang="cs-CZ" b="1" dirty="0" smtClean="0"/>
              <a:t>01 – váš protein) ku intenzitě modrého kanálu (channel</a:t>
            </a:r>
            <a:r>
              <a:rPr lang="cs-CZ" b="1" dirty="0"/>
              <a:t>0</a:t>
            </a:r>
            <a:r>
              <a:rPr lang="cs-CZ" b="1" dirty="0" smtClean="0"/>
              <a:t>02 – všechna jádra). </a:t>
            </a:r>
            <a:r>
              <a:rPr lang="cs-CZ" dirty="0" smtClean="0"/>
              <a:t>Pro tyto potřeby máte vyexportované výsledky pro všechna snímání, vidíte obrázek sféroidu, graf popisující jednotlivé intenzity a také tabulku s číselnými hodnotami (</a:t>
            </a:r>
            <a:r>
              <a:rPr lang="cs-CZ" dirty="0" err="1" smtClean="0"/>
              <a:t>mean</a:t>
            </a:r>
            <a:r>
              <a:rPr lang="cs-CZ" dirty="0" smtClean="0"/>
              <a:t> </a:t>
            </a:r>
            <a:r>
              <a:rPr lang="cs-CZ" dirty="0" err="1" smtClean="0"/>
              <a:t>value</a:t>
            </a:r>
            <a:r>
              <a:rPr lang="cs-CZ" dirty="0" smtClean="0"/>
              <a:t>). Tabulku si budete muset hodně zvětšit, ale měli byste to přečíst. Vypočtené poměry mezi sebou porovnáte a budete usuzovat na to, co vám to o distribuci proteinu říká – zda jeho exprese v </a:t>
            </a:r>
            <a:r>
              <a:rPr lang="cs-CZ" dirty="0" err="1" smtClean="0"/>
              <a:t>dáném</a:t>
            </a:r>
            <a:r>
              <a:rPr lang="cs-CZ" dirty="0" smtClean="0"/>
              <a:t> místě roste nebo klesá a co tím pádem způsobil/nezpůsobil váš </a:t>
            </a:r>
            <a:r>
              <a:rPr lang="cs-CZ" dirty="0" err="1" smtClean="0"/>
              <a:t>treatment</a:t>
            </a:r>
            <a:r>
              <a:rPr lang="cs-CZ" dirty="0" smtClean="0"/>
              <a:t>.</a:t>
            </a:r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/>
          <a:srcRect l="52214" t="13075" r="2277" b="15619"/>
          <a:stretch/>
        </p:blipFill>
        <p:spPr>
          <a:xfrm>
            <a:off x="893347" y="3898459"/>
            <a:ext cx="2877656" cy="2818015"/>
          </a:xfrm>
          <a:prstGeom prst="rect">
            <a:avLst/>
          </a:prstGeom>
        </p:spPr>
      </p:pic>
      <p:grpSp>
        <p:nvGrpSpPr>
          <p:cNvPr id="7" name="Skupina 6"/>
          <p:cNvGrpSpPr/>
          <p:nvPr/>
        </p:nvGrpSpPr>
        <p:grpSpPr>
          <a:xfrm>
            <a:off x="6409112" y="3721109"/>
            <a:ext cx="4429123" cy="2834640"/>
            <a:chOff x="3715788" y="3613148"/>
            <a:chExt cx="4429123" cy="2834640"/>
          </a:xfrm>
        </p:grpSpPr>
        <p:pic>
          <p:nvPicPr>
            <p:cNvPr id="4" name="Obrázek 3"/>
            <p:cNvPicPr>
              <a:picLocks noChangeAspect="1"/>
            </p:cNvPicPr>
            <p:nvPr/>
          </p:nvPicPr>
          <p:blipFill rotWithShape="1">
            <a:blip r:embed="rId2"/>
            <a:srcRect l="15429" t="6473" r="55096" b="63345"/>
            <a:stretch/>
          </p:blipFill>
          <p:spPr>
            <a:xfrm>
              <a:off x="3715788" y="3613148"/>
              <a:ext cx="4429123" cy="2834640"/>
            </a:xfrm>
            <a:prstGeom prst="rect">
              <a:avLst/>
            </a:prstGeom>
          </p:spPr>
        </p:pic>
        <p:sp>
          <p:nvSpPr>
            <p:cNvPr id="5" name="Obdélník 4"/>
            <p:cNvSpPr/>
            <p:nvPr/>
          </p:nvSpPr>
          <p:spPr>
            <a:xfrm>
              <a:off x="3857105" y="4089862"/>
              <a:ext cx="3848793" cy="266007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3"/>
          <a:srcRect l="15152" t="5301" r="49809" b="8138"/>
          <a:stretch/>
        </p:blipFill>
        <p:spPr>
          <a:xfrm>
            <a:off x="4098962" y="3721109"/>
            <a:ext cx="1886201" cy="2912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432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2604" y="519545"/>
            <a:ext cx="7095744" cy="4434840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292054" y="362634"/>
            <a:ext cx="33821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Štěpená </a:t>
            </a:r>
            <a:r>
              <a:rPr lang="cs-CZ" dirty="0" err="1" smtClean="0"/>
              <a:t>kaspáza</a:t>
            </a:r>
            <a:r>
              <a:rPr lang="cs-CZ" dirty="0" smtClean="0"/>
              <a:t> 8 </a:t>
            </a:r>
            <a:r>
              <a:rPr lang="cs-CZ" dirty="0" smtClean="0"/>
              <a:t>– kontrola</a:t>
            </a:r>
          </a:p>
          <a:p>
            <a:endParaRPr lang="cs-CZ" dirty="0" smtClean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273" y="3225338"/>
            <a:ext cx="5007920" cy="3129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038745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</TotalTime>
  <Words>804</Words>
  <Application>Microsoft Office PowerPoint</Application>
  <PresentationFormat>Širokoúhlá obrazovka</PresentationFormat>
  <Paragraphs>43</Paragraphs>
  <Slides>18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Wingdings</vt:lpstr>
      <vt:lpstr>Motiv Office</vt:lpstr>
      <vt:lpstr>Imunohistochemie – konfokální mikroskop LSCM = laser scanning confocal microscopy</vt:lpstr>
      <vt:lpstr>LSCM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TCS-User</dc:creator>
  <cp:lastModifiedBy>Bára</cp:lastModifiedBy>
  <cp:revision>15</cp:revision>
  <dcterms:created xsi:type="dcterms:W3CDTF">2020-12-16T10:39:58Z</dcterms:created>
  <dcterms:modified xsi:type="dcterms:W3CDTF">2020-12-16T14:50:03Z</dcterms:modified>
</cp:coreProperties>
</file>