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319" r:id="rId3"/>
    <p:sldId id="317" r:id="rId4"/>
    <p:sldId id="318" r:id="rId5"/>
    <p:sldId id="320" r:id="rId6"/>
    <p:sldId id="287" r:id="rId7"/>
    <p:sldId id="321" r:id="rId8"/>
    <p:sldId id="312" r:id="rId9"/>
    <p:sldId id="292" r:id="rId10"/>
    <p:sldId id="316" r:id="rId11"/>
    <p:sldId id="288" r:id="rId12"/>
    <p:sldId id="269" r:id="rId13"/>
    <p:sldId id="270" r:id="rId14"/>
    <p:sldId id="322" r:id="rId15"/>
    <p:sldId id="313" r:id="rId1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EA116A-3B32-419D-86C0-D365B5888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7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75B147-BF05-4315-842F-72A46BF8197D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C273E-32DD-433B-9C89-2617ECB43B27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EFB09-3A42-4E63-B993-76E752FD3E1D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6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D75388-82A9-430D-8D56-141A3750E167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9EB13-E8B0-42FD-8F1A-E861F415572C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72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872B78-7949-43D3-96BC-EC8E4A7B588A}" type="slidenum">
              <a:rPr lang="cs-CZ" altLang="cs-CZ" smtClean="0"/>
              <a:pPr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9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4CDABA-4651-4A1C-A2A2-95B22BC493AB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7F7BB8-6F31-4584-9C45-A3DC0AC3976A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30BB8B-6DDE-452C-B34C-9D649454ABCD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98CDE-FA9A-40B0-9486-1B308F64F4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40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C6D26-62D3-4A7E-9956-072DC289B8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26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4B3B-D8A1-44D2-9C8F-067FA73E55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62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B6A-5B47-4830-87F2-CD85E5A4EF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88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9307B-724A-450A-A406-87FE76F8F9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8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65FE-8178-4B71-8CF7-E2E4670211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755E-2FF6-44CF-93D4-E2A26BAEA2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5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7E67-3F5D-4BB5-8897-FDBB5AF4F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51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74FE-8886-4A22-9029-02260AE1D6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7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B5AE0-2616-4A93-94B0-E596416EE0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52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B066E-DA9A-4A82-94A6-77B8C8A23F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52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3BF6F1-6335-4F5E-BB20-E9188EA47F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b="4850"/>
          <a:stretch/>
        </p:blipFill>
        <p:spPr bwMode="auto">
          <a:xfrm>
            <a:off x="1475656" y="1556792"/>
            <a:ext cx="6138344" cy="468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44363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468313" y="912783"/>
            <a:ext cx="84963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smtClean="0"/>
              <a:t>výtrusný </a:t>
            </a:r>
            <a:r>
              <a:rPr lang="cs-CZ" altLang="cs-CZ" sz="2000" b="1" dirty="0"/>
              <a:t>prach</a:t>
            </a:r>
            <a:r>
              <a:rPr lang="cs-CZ" altLang="cs-CZ" sz="2000" dirty="0"/>
              <a:t> – několik hodin nebo nejlépe přes noc nechat klobouk položený na </a:t>
            </a:r>
            <a:r>
              <a:rPr lang="cs-CZ" altLang="cs-CZ" sz="2000" u="sng" dirty="0"/>
              <a:t>bílém</a:t>
            </a:r>
            <a:r>
              <a:rPr lang="cs-CZ" altLang="cs-CZ" sz="2000" dirty="0"/>
              <a:t> papíře nebo </a:t>
            </a:r>
            <a:r>
              <a:rPr lang="cs-CZ" altLang="cs-CZ" sz="2000" dirty="0" smtClean="0"/>
              <a:t>na podložním sklíčku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vhodné přiložit k položce (měření spor + barva </a:t>
            </a:r>
            <a:r>
              <a:rPr lang="cs-CZ" altLang="cs-CZ" sz="2000" dirty="0" err="1" smtClean="0"/>
              <a:t>v.p</a:t>
            </a:r>
            <a:r>
              <a:rPr lang="cs-CZ" altLang="cs-CZ" sz="2000" dirty="0" smtClean="0"/>
              <a:t>.)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8313" y="386432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2083456"/>
            <a:ext cx="1958666" cy="2641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287096" y="2430510"/>
            <a:ext cx="2635322" cy="19539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l="6863" r="15678"/>
          <a:stretch/>
        </p:blipFill>
        <p:spPr>
          <a:xfrm>
            <a:off x="4644008" y="2083456"/>
            <a:ext cx="2232248" cy="26416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1609435"/>
            <a:ext cx="2075774" cy="311570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6064" y="5437673"/>
            <a:ext cx="550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k měření spor (a někdy i k hodnocení barvy) lze použít i </a:t>
            </a:r>
            <a:r>
              <a:rPr lang="cs-CZ" altLang="cs-CZ" dirty="0" smtClean="0"/>
              <a:t>výtrusný prach </a:t>
            </a:r>
            <a:r>
              <a:rPr lang="cs-CZ" altLang="cs-CZ" dirty="0"/>
              <a:t>ulpělý na třeni, povrchu sousedících klobouků apod.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9"/>
          <a:srcRect l="20718" t="16106" r="15056" b="19545"/>
          <a:stretch/>
        </p:blipFill>
        <p:spPr>
          <a:xfrm>
            <a:off x="6182941" y="4915938"/>
            <a:ext cx="2808312" cy="1811814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5508104" y="6021288"/>
            <a:ext cx="1368152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5508104" y="5661248"/>
            <a:ext cx="237626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0719" y="386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7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50825" y="758889"/>
            <a:ext cx="9001125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dirty="0"/>
              <a:t>v sušičce (klasická kuchyňská sušička na ovoce) nebo na zdroji tepla při teplotě max. 50 °C, ideálně 30-40 °</a:t>
            </a:r>
            <a:r>
              <a:rPr lang="cs-CZ" altLang="cs-CZ" sz="2000" dirty="0" smtClean="0"/>
              <a:t>C (u drobných plodnic variantou je též sušení pomocí silikagelu)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dirty="0"/>
              <a:t>- větší houby rozkrojit na kusy do 2 cm tloušťky (lépe schnou a vejdou se do sušičky)</a:t>
            </a:r>
            <a:endParaRPr lang="cs-CZ" altLang="cs-CZ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usušit zcela do sucha (pozor u masitějších druhů a chorošů!), pak lze krátce 	vystavit vyšší vzdušné vlhkosti (plodnice poněkud „zvláční“)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 smtClean="0">
                <a:sym typeface="Wingdings" panose="05000000000000000000" pitchFamily="2" charset="2"/>
              </a:rPr>
              <a:t>uložit </a:t>
            </a:r>
            <a:r>
              <a:rPr lang="cs-CZ" altLang="cs-CZ" sz="2000" dirty="0">
                <a:sym typeface="Wingdings" panose="05000000000000000000" pitchFamily="2" charset="2"/>
              </a:rPr>
              <a:t>do novin či igelitových sáčků se zipem a do herbářové </a:t>
            </a:r>
            <a:r>
              <a:rPr lang="cs-CZ" altLang="cs-CZ" sz="2000" dirty="0" smtClean="0">
                <a:sym typeface="Wingdings" panose="05000000000000000000" pitchFamily="2" charset="2"/>
              </a:rPr>
              <a:t>obálky</a:t>
            </a:r>
          </a:p>
          <a:p>
            <a:pPr marL="342900" indent="-342900" eaLnBrk="1" hangingPunct="1">
              <a:spcBef>
                <a:spcPct val="0"/>
              </a:spcBef>
              <a:spcAft>
                <a:spcPct val="25000"/>
              </a:spcAft>
              <a:buFontTx/>
              <a:buChar char="-"/>
            </a:pPr>
            <a:r>
              <a:rPr lang="cs-CZ" altLang="cs-CZ" sz="2000" dirty="0"/>
              <a:t>uchovávat v suchu!</a:t>
            </a:r>
            <a:endParaRPr lang="cs-CZ" altLang="cs-CZ" sz="20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endParaRPr lang="cs-CZ" altLang="cs-CZ" sz="2000" dirty="0" smtClean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None/>
            </a:pPr>
            <a:r>
              <a:rPr lang="cs-CZ" altLang="cs-CZ" sz="2000" u="sng" dirty="0" smtClean="0">
                <a:sym typeface="Wingdings" panose="05000000000000000000" pitchFamily="2" charset="2"/>
              </a:rPr>
              <a:t>etiketa:</a:t>
            </a:r>
            <a:endParaRPr lang="cs-CZ" altLang="cs-CZ" sz="2000" u="sng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jméno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lokalita, stanoviště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</a:pPr>
            <a:r>
              <a:rPr lang="cs-CZ" altLang="cs-CZ" sz="2000" dirty="0">
                <a:sym typeface="Wingdings" panose="05000000000000000000" pitchFamily="2" charset="2"/>
              </a:rPr>
              <a:t> datum sběru a jméno </a:t>
            </a:r>
            <a:r>
              <a:rPr lang="cs-CZ" altLang="cs-CZ" sz="2000" dirty="0" smtClean="0">
                <a:sym typeface="Wingdings" panose="05000000000000000000" pitchFamily="2" charset="2"/>
              </a:rPr>
              <a:t>sběratele</a:t>
            </a:r>
          </a:p>
        </p:txBody>
      </p:sp>
      <p:pic>
        <p:nvPicPr>
          <p:cNvPr id="5" name="Picture 4" descr="polo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2682"/>
            <a:ext cx="3744416" cy="27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324172" y="4797152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/>
              <a:t>výhody</a:t>
            </a:r>
            <a:r>
              <a:rPr lang="cs-CZ" altLang="cs-CZ" sz="2000"/>
              <a:t>: skladnost, trvanlivost, snadná příprava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/>
              <a:t>nevýhody</a:t>
            </a:r>
            <a:r>
              <a:rPr lang="cs-CZ" altLang="cs-CZ" sz="2000"/>
              <a:t>: změna tvaru a barvy plodnic</a:t>
            </a:r>
            <a:endParaRPr lang="cs-CZ" altLang="cs-CZ" sz="200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>
                <a:sym typeface="Wingdings" panose="05000000000000000000" pitchFamily="2" charset="2"/>
              </a:rPr>
              <a:t></a:t>
            </a:r>
            <a:r>
              <a:rPr lang="cs-CZ" altLang="cs-CZ" sz="2000"/>
              <a:t> používáno zejména pro vědecké sbírky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51520" y="764704"/>
            <a:ext cx="8569325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sušení 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sušené položky náchylné k poškození plísněmi (při zvlhnutí) a především hmyzem (brouci, moli) </a:t>
            </a:r>
            <a:r>
              <a:rPr lang="cs-CZ" altLang="cs-CZ" sz="2000" dirty="0" smtClean="0">
                <a:sym typeface="Wingdings" panose="05000000000000000000" pitchFamily="2" charset="2"/>
              </a:rPr>
              <a:t>– zvláště </a:t>
            </a:r>
            <a:r>
              <a:rPr lang="cs-CZ" altLang="cs-CZ" sz="2000" dirty="0">
                <a:sym typeface="Wingdings" panose="05000000000000000000" pitchFamily="2" charset="2"/>
              </a:rPr>
              <a:t>citlivé jsou některé jednoleté choroše (</a:t>
            </a:r>
            <a:r>
              <a:rPr lang="cs-CZ" altLang="cs-CZ" sz="2000" i="1" dirty="0" err="1">
                <a:sym typeface="Wingdings" panose="05000000000000000000" pitchFamily="2" charset="2"/>
              </a:rPr>
              <a:t>Trametes</a:t>
            </a:r>
            <a:r>
              <a:rPr lang="cs-CZ" altLang="cs-CZ" sz="2000" dirty="0">
                <a:sym typeface="Wingdings" panose="05000000000000000000" pitchFamily="2" charset="2"/>
              </a:rPr>
              <a:t>), </a:t>
            </a:r>
            <a:r>
              <a:rPr lang="cs-CZ" altLang="cs-CZ" sz="2000" dirty="0" err="1">
                <a:sym typeface="Wingdings" panose="05000000000000000000" pitchFamily="2" charset="2"/>
              </a:rPr>
              <a:t>lošákovité</a:t>
            </a:r>
            <a:r>
              <a:rPr lang="cs-CZ" altLang="cs-CZ" sz="2000" dirty="0">
                <a:sym typeface="Wingdings" panose="05000000000000000000" pitchFamily="2" charset="2"/>
              </a:rPr>
              <a:t> houby, holubinky a ryzce, některé hřiby aj.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 nutná </a:t>
            </a:r>
            <a:r>
              <a:rPr lang="cs-CZ" altLang="cs-CZ" sz="2000" u="sng" dirty="0">
                <a:sym typeface="Wingdings" panose="05000000000000000000" pitchFamily="2" charset="2"/>
              </a:rPr>
              <a:t>dezinsekce!!!</a:t>
            </a:r>
            <a:r>
              <a:rPr lang="cs-CZ" altLang="cs-CZ" sz="2000" dirty="0">
                <a:sym typeface="Wingdings" panose="05000000000000000000" pitchFamily="2" charset="2"/>
              </a:rPr>
              <a:t> (alespoň 1x ročně, poprvé hned po usušení):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hluboké </a:t>
            </a:r>
            <a:r>
              <a:rPr lang="cs-CZ" altLang="cs-CZ" sz="2000" dirty="0" err="1">
                <a:sym typeface="Wingdings" panose="05000000000000000000" pitchFamily="2" charset="2"/>
              </a:rPr>
              <a:t>podmrazení</a:t>
            </a:r>
            <a:r>
              <a:rPr lang="cs-CZ" altLang="cs-CZ" sz="2000" dirty="0">
                <a:sym typeface="Wingdings" panose="05000000000000000000" pitchFamily="2" charset="2"/>
              </a:rPr>
              <a:t> – několik dní při teplotě -30°C a nižší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- plynování – PH</a:t>
            </a:r>
            <a:r>
              <a:rPr lang="cs-CZ" altLang="cs-CZ" sz="2000" baseline="-25000" dirty="0">
                <a:sym typeface="Wingdings" panose="05000000000000000000" pitchFamily="2" charset="2"/>
              </a:rPr>
              <a:t>3</a:t>
            </a:r>
            <a:r>
              <a:rPr lang="cs-CZ" altLang="cs-CZ" sz="2000" dirty="0">
                <a:sym typeface="Wingdings" panose="05000000000000000000" pitchFamily="2" charset="2"/>
              </a:rPr>
              <a:t>, CS</a:t>
            </a:r>
            <a:r>
              <a:rPr lang="cs-CZ" altLang="cs-CZ" sz="2000" baseline="-25000" dirty="0">
                <a:sym typeface="Wingdings" panose="05000000000000000000" pitchFamily="2" charset="2"/>
              </a:rPr>
              <a:t>2</a:t>
            </a:r>
            <a:r>
              <a:rPr lang="cs-CZ" altLang="cs-CZ" sz="2000" dirty="0">
                <a:sym typeface="Wingdings" panose="05000000000000000000" pitchFamily="2" charset="2"/>
              </a:rPr>
              <a:t> (silně jedovaté), příp. tablety proti hmyzu (</a:t>
            </a:r>
            <a:r>
              <a:rPr lang="cs-CZ" altLang="cs-CZ" sz="2000" dirty="0" err="1">
                <a:sym typeface="Wingdings" panose="05000000000000000000" pitchFamily="2" charset="2"/>
              </a:rPr>
              <a:t>Invet</a:t>
            </a:r>
            <a:r>
              <a:rPr lang="cs-CZ" altLang="cs-CZ" sz="2000" dirty="0">
                <a:sym typeface="Wingdings" panose="05000000000000000000" pitchFamily="2" charset="2"/>
              </a:rPr>
              <a:t> apod. – menší sbírky)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000" dirty="0">
                <a:sym typeface="Wingdings" panose="05000000000000000000" pitchFamily="2" charset="2"/>
              </a:rPr>
              <a:t>ideální kombinace obou metod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6795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51396" y="729278"/>
            <a:ext cx="48246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/>
              <a:t>konzervace v tekutinách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- základem většiny používaných roztoků formaldehyd, ledová kyselina octová, glycerol a etanol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- několik dní máčet v roztoku, pak umístit do skleněného nebo PE </a:t>
            </a:r>
            <a:r>
              <a:rPr lang="cs-CZ" altLang="cs-CZ" sz="2000" dirty="0" smtClean="0"/>
              <a:t>válce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1026" name="Picture 2" descr="http://www.cesonline.cz/arl-ces/cs/csg/?repo=cesrepo&amp;key=9247907065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4130"/>
          <a:stretch/>
        </p:blipFill>
        <p:spPr bwMode="auto">
          <a:xfrm>
            <a:off x="5614047" y="806310"/>
            <a:ext cx="3356007" cy="5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0040" y="6021288"/>
            <a:ext cx="8610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používáno zejména dříve pro expoziční účely, dnes minimálně</a:t>
            </a:r>
            <a:endParaRPr lang="cs-CZ" altLang="cs-CZ" dirty="0"/>
          </a:p>
        </p:txBody>
      </p:sp>
      <p:sp>
        <p:nvSpPr>
          <p:cNvPr id="9" name="Obdélník 8"/>
          <p:cNvSpPr/>
          <p:nvPr/>
        </p:nvSpPr>
        <p:spPr>
          <a:xfrm>
            <a:off x="323528" y="2932489"/>
            <a:ext cx="3168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plodnice </a:t>
            </a:r>
            <a:r>
              <a:rPr lang="cs-CZ" altLang="cs-CZ" dirty="0"/>
              <a:t>drží tvar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náročné </a:t>
            </a:r>
            <a:r>
              <a:rPr lang="cs-CZ" altLang="cs-CZ" dirty="0"/>
              <a:t>na </a:t>
            </a:r>
            <a:r>
              <a:rPr lang="cs-CZ" altLang="cs-CZ" dirty="0" smtClean="0"/>
              <a:t>prostor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náchylné na poškození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změna barev</a:t>
            </a:r>
            <a:endParaRPr lang="cs-CZ" altLang="cs-CZ" dirty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- </a:t>
            </a:r>
            <a:r>
              <a:rPr lang="cs-CZ" altLang="cs-CZ" dirty="0"/>
              <a:t>tekutiny nutno doplňovat</a:t>
            </a:r>
            <a:endParaRPr lang="cs-CZ" altLang="cs-CZ" dirty="0">
              <a:sym typeface="Wingdings" panose="05000000000000000000" pitchFamily="2" charset="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9091" r="3031"/>
          <a:stretch/>
        </p:blipFill>
        <p:spPr>
          <a:xfrm>
            <a:off x="3491880" y="2844602"/>
            <a:ext cx="2088232" cy="30322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91880" y="566124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© Petr Horák</a:t>
            </a:r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812360" y="561566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smtClean="0"/>
              <a:t>cesonline.cz</a:t>
            </a:r>
            <a:endParaRPr lang="cs-CZ" sz="105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4382" y="82192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uzeumcb.cz/obrazek.php?id=3495-17-1-202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12" y="3943806"/>
            <a:ext cx="4200340" cy="27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764704"/>
            <a:ext cx="568307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b="1" dirty="0" err="1"/>
              <a:t>kryosikace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lyofilizace</a:t>
            </a:r>
            <a:r>
              <a:rPr lang="cs-CZ" altLang="cs-CZ" sz="2000" b="1" dirty="0"/>
              <a:t>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sušení </a:t>
            </a:r>
            <a:r>
              <a:rPr lang="cs-CZ" altLang="cs-CZ" sz="2000" dirty="0"/>
              <a:t>za velmi nízkého tlaku a teploty (</a:t>
            </a:r>
            <a:r>
              <a:rPr lang="en-US" altLang="cs-CZ" sz="2000" dirty="0"/>
              <a:t>~</a:t>
            </a:r>
            <a:r>
              <a:rPr lang="cs-CZ" altLang="cs-CZ" sz="2000" dirty="0"/>
              <a:t>ve </a:t>
            </a:r>
            <a:r>
              <a:rPr lang="cs-CZ" altLang="cs-CZ" sz="2000" dirty="0" smtClean="0"/>
              <a:t>vakuu, proto někdy </a:t>
            </a:r>
            <a:r>
              <a:rPr lang="cs-CZ" altLang="cs-CZ" sz="2000" dirty="0"/>
              <a:t>vakuové vymrazování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voda sublimuje z ledu a nepoškozuje tak buňky</a:t>
            </a:r>
            <a:endParaRPr lang="cs-CZ" altLang="cs-CZ" sz="2000" dirty="0"/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9388" y="258763"/>
            <a:ext cx="89392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konzervace a uchovávání mykologického materiálu</a:t>
            </a:r>
          </a:p>
        </p:txBody>
      </p:sp>
      <p:pic>
        <p:nvPicPr>
          <p:cNvPr id="2050" name="Picture 2" descr="https://www.thermofisher.cz/img/70737D726F7C-6B5B5A5A5A5A5A5A5C5E6E5D-lyofilizator-gregor-l10-1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2"/>
          <a:stretch/>
        </p:blipFill>
        <p:spPr bwMode="auto">
          <a:xfrm>
            <a:off x="6579322" y="781050"/>
            <a:ext cx="2398626" cy="253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3437126"/>
            <a:ext cx="410445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 smtClean="0"/>
              <a:t>nevýhody</a:t>
            </a:r>
            <a:r>
              <a:rPr lang="cs-CZ" altLang="cs-CZ" dirty="0"/>
              <a:t>: </a:t>
            </a:r>
            <a:endParaRPr lang="cs-CZ" altLang="cs-CZ" dirty="0" smtClean="0"/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velké počáteční náklady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prostorová náročnost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/>
              <a:t>- nutnost udržovat v </a:t>
            </a:r>
            <a:r>
              <a:rPr lang="cs-CZ" altLang="cs-CZ" dirty="0"/>
              <a:t>suchém prostředí </a:t>
            </a:r>
            <a:r>
              <a:rPr lang="cs-CZ" altLang="cs-CZ" dirty="0" smtClean="0"/>
              <a:t>(materiál snadno </a:t>
            </a:r>
            <a:r>
              <a:rPr lang="cs-CZ" altLang="cs-CZ" dirty="0"/>
              <a:t>znovu vlhne)</a:t>
            </a:r>
          </a:p>
          <a:p>
            <a:pPr eaLnBrk="1" hangingPunct="1">
              <a:spcAft>
                <a:spcPct val="30000"/>
              </a:spcAft>
            </a:pPr>
            <a:endParaRPr lang="cs-CZ" altLang="cs-CZ" dirty="0" smtClean="0">
              <a:sym typeface="Wingdings" panose="05000000000000000000" pitchFamily="2" charset="2"/>
            </a:endParaRPr>
          </a:p>
          <a:p>
            <a:pPr eaLnBrk="1" hangingPunct="1">
              <a:spcAft>
                <a:spcPct val="30000"/>
              </a:spcAft>
            </a:pPr>
            <a:r>
              <a:rPr lang="cs-CZ" altLang="cs-CZ" dirty="0" smtClean="0">
                <a:sym typeface="Wingdings" panose="05000000000000000000" pitchFamily="2" charset="2"/>
              </a:rPr>
              <a:t></a:t>
            </a:r>
            <a:r>
              <a:rPr lang="cs-CZ" altLang="cs-CZ" dirty="0" smtClean="0"/>
              <a:t> </a:t>
            </a:r>
            <a:r>
              <a:rPr lang="cs-CZ" altLang="cs-CZ" dirty="0"/>
              <a:t>užíváno dosti zřídka</a:t>
            </a:r>
            <a:endParaRPr lang="cs-CZ" alt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48064" y="6479421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muzeumcb.cz</a:t>
            </a:r>
            <a:endParaRPr lang="cs-CZ" sz="1050" dirty="0"/>
          </a:p>
        </p:txBody>
      </p:sp>
      <p:sp>
        <p:nvSpPr>
          <p:cNvPr id="6" name="Obdélník 5"/>
          <p:cNvSpPr/>
          <p:nvPr/>
        </p:nvSpPr>
        <p:spPr>
          <a:xfrm>
            <a:off x="323528" y="2628781"/>
            <a:ext cx="61206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u="sng" dirty="0"/>
              <a:t>výhoda</a:t>
            </a:r>
            <a:r>
              <a:rPr lang="cs-CZ" altLang="cs-CZ" dirty="0"/>
              <a:t>: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dirty="0"/>
              <a:t>- výborně zachována barva a </a:t>
            </a:r>
            <a:r>
              <a:rPr lang="cs-CZ" altLang="cs-CZ" dirty="0" smtClean="0"/>
              <a:t>zejména tvar </a:t>
            </a:r>
            <a:r>
              <a:rPr lang="cs-CZ" altLang="cs-CZ" dirty="0"/>
              <a:t>plodnic</a:t>
            </a:r>
            <a:endParaRPr lang="cs-CZ" altLang="cs-CZ" dirty="0"/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1482" y="808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79388" y="908720"/>
            <a:ext cx="8713787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vybavit se znalostí metodiky sběru a zpracování hub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vyrazit do terénu v okolí Brna či Vašeho bydliště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najít 3-5 „druhů“ hub v dobrém stavu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důkladně je prostudovat, </a:t>
            </a:r>
            <a:r>
              <a:rPr lang="cs-CZ" altLang="cs-CZ" sz="2000" dirty="0" smtClean="0"/>
              <a:t>popsat </a:t>
            </a:r>
            <a:r>
              <a:rPr lang="cs-CZ" altLang="cs-CZ" sz="2000" dirty="0" smtClean="0"/>
              <a:t>a případně i </a:t>
            </a:r>
            <a:r>
              <a:rPr lang="cs-CZ" altLang="cs-CZ" sz="2000" dirty="0" smtClean="0"/>
              <a:t>nakreslit (nafotit)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alespoň </a:t>
            </a:r>
            <a:r>
              <a:rPr lang="cs-CZ" altLang="cs-CZ" sz="2000" dirty="0" smtClean="0"/>
              <a:t>u dvou druhů </a:t>
            </a:r>
            <a:r>
              <a:rPr lang="cs-CZ" altLang="cs-CZ" sz="2000" dirty="0" smtClean="0"/>
              <a:t>„vyrobit“ </a:t>
            </a:r>
            <a:r>
              <a:rPr lang="cs-CZ" altLang="cs-CZ" sz="2000" dirty="0" smtClean="0"/>
              <a:t>otisk výtrusného prachu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výsledky svých pozorování nafotit a vložit do </a:t>
            </a:r>
            <a:r>
              <a:rPr lang="cs-CZ" altLang="cs-CZ" sz="2000" dirty="0" err="1" smtClean="0"/>
              <a:t>odevzdávárny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houby prozatím uschovat v čerstvém stavu (v lednici nebo venku za oknem, pozor na mráz!)</a:t>
            </a:r>
          </a:p>
          <a:p>
            <a:pPr marL="0" indent="0"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u="sng" dirty="0" smtClean="0"/>
              <a:t>Vaše </a:t>
            </a:r>
            <a:r>
              <a:rPr lang="cs-CZ" altLang="cs-CZ" sz="2000" u="sng" dirty="0" smtClean="0"/>
              <a:t>záznamy společně vyhodnotíme a probereme pomocí schůzky na MS </a:t>
            </a:r>
            <a:r>
              <a:rPr lang="cs-CZ" altLang="cs-CZ" sz="2000" u="sng" dirty="0" err="1" smtClean="0"/>
              <a:t>Teams</a:t>
            </a:r>
            <a:endParaRPr lang="cs-CZ" altLang="cs-CZ" sz="2000" u="sng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pokud usoudíme, že materiál je vhodný, houby usušíte, opatříte </a:t>
            </a:r>
            <a:r>
              <a:rPr lang="cs-CZ" altLang="cs-CZ" sz="2000" dirty="0" err="1"/>
              <a:t>schedou</a:t>
            </a:r>
            <a:r>
              <a:rPr lang="cs-CZ" altLang="cs-CZ" sz="2000" dirty="0"/>
              <a:t> a </a:t>
            </a:r>
            <a:r>
              <a:rPr lang="cs-CZ" altLang="cs-CZ" sz="2000" dirty="0" smtClean="0"/>
              <a:t>vytvoříte </a:t>
            </a:r>
            <a:r>
              <a:rPr lang="cs-CZ" altLang="cs-CZ" sz="2000" dirty="0"/>
              <a:t>herbářové </a:t>
            </a:r>
            <a:r>
              <a:rPr lang="cs-CZ" altLang="cs-CZ" sz="2000" dirty="0" smtClean="0"/>
              <a:t>položky (zápočtový úkol bude z krku)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Char char="-"/>
            </a:pPr>
            <a:r>
              <a:rPr lang="cs-CZ" altLang="cs-CZ" sz="2000" dirty="0" smtClean="0"/>
              <a:t>v případě, že se rozběhne prezenční výuka, možná </a:t>
            </a:r>
            <a:r>
              <a:rPr lang="cs-CZ" altLang="cs-CZ" sz="2000" dirty="0" smtClean="0"/>
              <a:t>ještě použijeme k určování a demonstraci mikroskopických znaků</a:t>
            </a:r>
            <a:endParaRPr lang="cs-CZ" altLang="cs-CZ" sz="2000" dirty="0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9388" y="258297"/>
            <a:ext cx="2281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/>
              <a:t>domácí úkol</a:t>
            </a:r>
            <a:endParaRPr lang="cs-CZ" altLang="cs-CZ" sz="28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29415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146" y="893232"/>
            <a:ext cx="8642350" cy="188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pro účely determinace a archivace sbíráme (pokud možno) </a:t>
            </a:r>
            <a:r>
              <a:rPr lang="cs-CZ" altLang="cs-CZ" sz="2000" b="1" dirty="0" smtClean="0"/>
              <a:t>reprezentativní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materiál </a:t>
            </a: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cs-CZ" altLang="cs-CZ" sz="2000" dirty="0" smtClean="0"/>
              <a:t>– celé plodnice (i s </a:t>
            </a:r>
            <a:r>
              <a:rPr lang="cs-CZ" altLang="cs-CZ" sz="2000" dirty="0" err="1" smtClean="0"/>
              <a:t>bazí</a:t>
            </a:r>
            <a:r>
              <a:rPr lang="cs-CZ" altLang="cs-CZ" sz="2000" dirty="0" smtClean="0"/>
              <a:t> třeně – důležité znaky!), ideálně v počtu 3-5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– </a:t>
            </a:r>
            <a:r>
              <a:rPr lang="cs-CZ" altLang="cs-CZ" sz="2000" dirty="0"/>
              <a:t>mladé i dospělé plodnice v čerstvém stavu </a:t>
            </a:r>
            <a:r>
              <a:rPr lang="cs-CZ" altLang="cs-CZ" sz="2000" dirty="0" smtClean="0"/>
              <a:t>(nikoliv oschlé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rozbředlé, tlející, přestárlé </a:t>
            </a:r>
            <a:r>
              <a:rPr lang="cs-CZ" altLang="cs-CZ" sz="2000" dirty="0"/>
              <a:t>či přemrzlé </a:t>
            </a:r>
            <a:r>
              <a:rPr lang="cs-CZ" altLang="cs-CZ" sz="2000" dirty="0" smtClean="0"/>
              <a:t>plodnice);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106" y="4828523"/>
            <a:ext cx="2880320" cy="19646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586" y="2492896"/>
            <a:ext cx="3565886" cy="22229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97" y="3061691"/>
            <a:ext cx="4765916" cy="3533664"/>
          </a:xfrm>
          <a:prstGeom prst="rect">
            <a:avLst/>
          </a:prstGeom>
        </p:spPr>
      </p:pic>
      <p:sp>
        <p:nvSpPr>
          <p:cNvPr id="8" name="Volný tvar 7"/>
          <p:cNvSpPr/>
          <p:nvPr/>
        </p:nvSpPr>
        <p:spPr>
          <a:xfrm>
            <a:off x="729037" y="4180451"/>
            <a:ext cx="1656184" cy="2272840"/>
          </a:xfrm>
          <a:custGeom>
            <a:avLst/>
            <a:gdLst>
              <a:gd name="connsiteX0" fmla="*/ 0 w 2623127"/>
              <a:gd name="connsiteY0" fmla="*/ 2918691 h 4054309"/>
              <a:gd name="connsiteX1" fmla="*/ 1006764 w 2623127"/>
              <a:gd name="connsiteY1" fmla="*/ 3962400 h 4054309"/>
              <a:gd name="connsiteX2" fmla="*/ 2346036 w 2623127"/>
              <a:gd name="connsiteY2" fmla="*/ 840509 h 4054309"/>
              <a:gd name="connsiteX3" fmla="*/ 2623127 w 2623127"/>
              <a:gd name="connsiteY3" fmla="*/ 0 h 40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3127" h="4054309">
                <a:moveTo>
                  <a:pt x="0" y="2918691"/>
                </a:moveTo>
                <a:cubicBezTo>
                  <a:pt x="307879" y="3613727"/>
                  <a:pt x="615758" y="4308764"/>
                  <a:pt x="1006764" y="3962400"/>
                </a:cubicBezTo>
                <a:cubicBezTo>
                  <a:pt x="1397770" y="3616036"/>
                  <a:pt x="2076642" y="1500909"/>
                  <a:pt x="2346036" y="840509"/>
                </a:cubicBezTo>
                <a:cubicBezTo>
                  <a:pt x="2615430" y="180109"/>
                  <a:pt x="2619278" y="90054"/>
                  <a:pt x="2623127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5481565" y="2956315"/>
            <a:ext cx="2808534" cy="3836820"/>
            <a:chOff x="5292080" y="2780928"/>
            <a:chExt cx="2808534" cy="3836820"/>
          </a:xfrm>
        </p:grpSpPr>
        <p:cxnSp>
          <p:nvCxnSpPr>
            <p:cNvPr id="10" name="Přímá spojnice 9"/>
            <p:cNvCxnSpPr/>
            <p:nvPr/>
          </p:nvCxnSpPr>
          <p:spPr>
            <a:xfrm flipV="1">
              <a:off x="5292080" y="2780928"/>
              <a:ext cx="2808534" cy="363904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5436096" y="2886304"/>
              <a:ext cx="2596654" cy="37314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2906" y="404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6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50825" y="1052736"/>
            <a:ext cx="8642350" cy="537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malé </a:t>
            </a:r>
            <a:r>
              <a:rPr lang="cs-CZ" altLang="cs-CZ" sz="2000" dirty="0"/>
              <a:t>a křehké plodnice umístit zvlášť do krabiček (rybářské </a:t>
            </a:r>
            <a:r>
              <a:rPr lang="cs-CZ" altLang="cs-CZ" sz="2000" dirty="0" smtClean="0"/>
              <a:t>potřeby/na drobné nářadí </a:t>
            </a:r>
            <a:r>
              <a:rPr lang="cs-CZ" altLang="cs-CZ" sz="2000" dirty="0"/>
              <a:t>– „organizér“, </a:t>
            </a:r>
            <a:r>
              <a:rPr lang="cs-CZ" altLang="cs-CZ" sz="2000" dirty="0" err="1" smtClean="0"/>
              <a:t>filmovky</a:t>
            </a:r>
            <a:r>
              <a:rPr lang="cs-CZ" altLang="cs-CZ" sz="2000" dirty="0" smtClean="0"/>
              <a:t>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cs-CZ" altLang="cs-CZ" sz="2000" dirty="0" smtClean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větší </a:t>
            </a:r>
            <a:r>
              <a:rPr lang="cs-CZ" altLang="cs-CZ" sz="2000" dirty="0"/>
              <a:t>plodnice do alobalu </a:t>
            </a:r>
            <a:r>
              <a:rPr lang="cs-CZ" altLang="cs-CZ" sz="2000" dirty="0" smtClean="0"/>
              <a:t>(papírové sáčky lze použít jen u neslizkých </a:t>
            </a:r>
            <a:r>
              <a:rPr lang="cs-CZ" altLang="cs-CZ" sz="2000" dirty="0"/>
              <a:t>a </a:t>
            </a:r>
            <a:r>
              <a:rPr lang="cs-CZ" altLang="cs-CZ" sz="2000" dirty="0" smtClean="0"/>
              <a:t>nelepkavých </a:t>
            </a:r>
            <a:r>
              <a:rPr lang="cs-CZ" altLang="cs-CZ" sz="2000" dirty="0"/>
              <a:t>plodnic</a:t>
            </a:r>
            <a:r>
              <a:rPr lang="cs-CZ" altLang="cs-CZ" sz="2000" dirty="0" smtClean="0"/>
              <a:t>) a ty do </a:t>
            </a:r>
            <a:r>
              <a:rPr lang="cs-CZ" altLang="cs-CZ" sz="2000" dirty="0"/>
              <a:t>koše nebo do krabic (plech, </a:t>
            </a:r>
            <a:r>
              <a:rPr lang="cs-CZ" altLang="cs-CZ" sz="2000" dirty="0" smtClean="0"/>
              <a:t>plast)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(také lze krabice </a:t>
            </a:r>
            <a:r>
              <a:rPr lang="cs-CZ" altLang="cs-CZ" sz="2000" dirty="0"/>
              <a:t>vystlat mechem a plodnice vložit </a:t>
            </a:r>
            <a:r>
              <a:rPr lang="cs-CZ" altLang="cs-CZ" sz="2000" dirty="0" smtClean="0"/>
              <a:t>volně přímo do něj)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/>
              <a:t>plodnice by neměly vyschnout, </a:t>
            </a:r>
            <a:r>
              <a:rPr lang="cs-CZ" altLang="cs-CZ" sz="2000" dirty="0" smtClean="0"/>
              <a:t>zmrznout, pomačkat se či </a:t>
            </a:r>
            <a:r>
              <a:rPr lang="cs-CZ" altLang="cs-CZ" sz="2000" dirty="0"/>
              <a:t>zapařit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/>
              <a:t>nebalit více druhů </a:t>
            </a:r>
            <a:r>
              <a:rPr lang="cs-CZ" altLang="cs-CZ" sz="2000" dirty="0" smtClean="0"/>
              <a:t>dohromady </a:t>
            </a:r>
            <a:r>
              <a:rPr lang="cs-CZ" altLang="cs-CZ" sz="2000" dirty="0"/>
              <a:t>(míchají se výtrusy)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988840"/>
            <a:ext cx="2869934" cy="21278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t="35094" b="3856"/>
          <a:stretch/>
        </p:blipFill>
        <p:spPr>
          <a:xfrm>
            <a:off x="5076056" y="1484784"/>
            <a:ext cx="3529087" cy="290490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109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3796" y="930786"/>
            <a:ext cx="76386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cs-CZ" altLang="cs-CZ" sz="2000" dirty="0" smtClean="0"/>
              <a:t>označit jednotlivé sběry (třeba </a:t>
            </a:r>
            <a:r>
              <a:rPr lang="cs-CZ" altLang="cs-CZ" sz="2000" dirty="0"/>
              <a:t>i jen provizorním) </a:t>
            </a:r>
            <a:r>
              <a:rPr lang="cs-CZ" altLang="cs-CZ" sz="2000" dirty="0" smtClean="0"/>
              <a:t>číslem (nejlépe tužkou psaným)</a:t>
            </a:r>
            <a:endParaRPr lang="cs-CZ" altLang="cs-CZ" sz="2000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13828" b="12005"/>
          <a:stretch/>
        </p:blipFill>
        <p:spPr>
          <a:xfrm>
            <a:off x="392591" y="1690028"/>
            <a:ext cx="4078953" cy="22430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t="7613" b="12880"/>
          <a:stretch/>
        </p:blipFill>
        <p:spPr>
          <a:xfrm>
            <a:off x="4788024" y="1695776"/>
            <a:ext cx="3795224" cy="223728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3500" y="4005064"/>
            <a:ext cx="77089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u="sng" dirty="0"/>
              <a:t>Již v terénu zapíšeme: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topografické údaje – lokalizace (dnes GPS, souřadnice s příslušnou přesností, ale i slovní popis lokality)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ekologické údaje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okolní dřeviny (zejména mykorizní druhy – okruh ca 10-20 m)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cs-CZ" altLang="cs-CZ" sz="2000" dirty="0"/>
              <a:t> substrát (u </a:t>
            </a:r>
            <a:r>
              <a:rPr lang="cs-CZ" altLang="cs-CZ" sz="2000" dirty="0" smtClean="0"/>
              <a:t>druhů rostoucích na dřevě je dobré přiložit jej kousek k </a:t>
            </a:r>
            <a:r>
              <a:rPr lang="cs-CZ" altLang="cs-CZ" sz="2000" dirty="0"/>
              <a:t>případnému </a:t>
            </a:r>
            <a:r>
              <a:rPr lang="cs-CZ" altLang="cs-CZ" sz="2000" dirty="0" smtClean="0"/>
              <a:t>pozdějšímu mikroskopickému ověření)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3493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0029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/>
          <a:stretch>
            <a:fillRect/>
          </a:stretch>
        </p:blipFill>
        <p:spPr bwMode="auto">
          <a:xfrm>
            <a:off x="179512" y="3068960"/>
            <a:ext cx="57721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288" y="1052736"/>
            <a:ext cx="7921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dirty="0"/>
              <a:t>velmi vhodné digitální foto – dokumentace samotného </a:t>
            </a:r>
            <a:r>
              <a:rPr lang="cs-CZ" altLang="cs-CZ" dirty="0" smtClean="0"/>
              <a:t>nálezu a případně </a:t>
            </a:r>
            <a:r>
              <a:rPr lang="cs-CZ" altLang="cs-CZ" dirty="0"/>
              <a:t>i biotopu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613068"/>
            <a:ext cx="4871734" cy="324782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51462" y="64725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/>
                </a:solidFill>
              </a:rPr>
              <a:t>© Jan </a:t>
            </a:r>
            <a:r>
              <a:rPr lang="cs-CZ" sz="1200" dirty="0" err="1" smtClean="0">
                <a:solidFill>
                  <a:schemeClr val="bg1"/>
                </a:solidFill>
              </a:rPr>
              <a:t>Běťák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2852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536" y="823640"/>
            <a:ext cx="856932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po </a:t>
            </a:r>
            <a:r>
              <a:rPr lang="cs-CZ" altLang="cs-CZ" sz="2000" dirty="0" smtClean="0"/>
              <a:t>návratu </a:t>
            </a:r>
            <a:r>
              <a:rPr lang="cs-CZ" altLang="cs-CZ" sz="2000" dirty="0"/>
              <a:t>z terénu (neurčujeme-li rovnou, a někdy i tak) je třeba pořídit </a:t>
            </a:r>
            <a:r>
              <a:rPr lang="cs-CZ" altLang="cs-CZ" sz="2000" dirty="0" smtClean="0"/>
              <a:t>co nejpodrobnější </a:t>
            </a:r>
            <a:r>
              <a:rPr lang="cs-CZ" altLang="cs-CZ" sz="2000" u="sng" dirty="0" smtClean="0"/>
              <a:t>popis</a:t>
            </a:r>
          </a:p>
          <a:p>
            <a:pPr eaLnBrk="1" hangingPunct="1">
              <a:spcAft>
                <a:spcPct val="30000"/>
              </a:spcAft>
              <a:buNone/>
            </a:pPr>
            <a:r>
              <a:rPr lang="cs-CZ" altLang="cs-CZ" sz="2000" dirty="0" smtClean="0"/>
              <a:t>některé znaky mohou již po několika hodinách mizet (zejména u drobných hub) a věnujeme jim přednostní pozornost, v optimálním případě je zaznamenáváme již v terénu: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vůně (v různých místech povrchu plodnice může být různá)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ojínění (povrch klobouku,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hygrofánnost</a:t>
            </a:r>
            <a:r>
              <a:rPr lang="cs-CZ" altLang="cs-CZ" sz="2000" dirty="0" smtClean="0"/>
              <a:t> klobouku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slizkost nebo lepkavost (klobouk, třeň)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zbarvení a charakter vela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2000" dirty="0" smtClean="0"/>
              <a:t> barva lupenů v mládí (může se měnit dozráváním výtrusů)</a:t>
            </a:r>
            <a:endParaRPr lang="cs-CZ" altLang="cs-CZ" sz="2000" u="sng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1800" dirty="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945" y="1793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http://ecx.images-amazon.com/images/I/71CZBQ9H5oS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2044464" cy="19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Obdélník 1"/>
          <p:cNvSpPr>
            <a:spLocks noChangeArrowheads="1"/>
          </p:cNvSpPr>
          <p:nvPr/>
        </p:nvSpPr>
        <p:spPr bwMode="auto">
          <a:xfrm>
            <a:off x="467544" y="980728"/>
            <a:ext cx="633670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zbarvení celé </a:t>
            </a:r>
            <a:r>
              <a:rPr lang="cs-CZ" altLang="cs-CZ" sz="2000" dirty="0" smtClean="0"/>
              <a:t>plodnice pokud </a:t>
            </a:r>
            <a:r>
              <a:rPr lang="cs-CZ" altLang="cs-CZ" sz="2000" dirty="0"/>
              <a:t>možno </a:t>
            </a:r>
            <a:r>
              <a:rPr lang="cs-CZ" altLang="cs-CZ" sz="2000" dirty="0" smtClean="0"/>
              <a:t>pozorovat </a:t>
            </a:r>
            <a:r>
              <a:rPr lang="cs-CZ" altLang="cs-CZ" sz="2000" dirty="0"/>
              <a:t>na denním </a:t>
            </a:r>
            <a:r>
              <a:rPr lang="cs-CZ" altLang="cs-CZ" sz="2000" dirty="0" smtClean="0"/>
              <a:t>světle (nebo s využitím světelného </a:t>
            </a:r>
            <a:r>
              <a:rPr lang="cs-CZ" altLang="cs-CZ" sz="2000" dirty="0"/>
              <a:t>zdroje se </a:t>
            </a:r>
            <a:r>
              <a:rPr lang="cs-CZ" altLang="cs-CZ" sz="2000" dirty="0" smtClean="0"/>
              <a:t>spektrálním složením </a:t>
            </a:r>
            <a:r>
              <a:rPr lang="cs-CZ" altLang="cs-CZ" sz="2000" dirty="0"/>
              <a:t>podobným dennímu světlu)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/>
              <a:t>barva a barevné změny dužniny na řezu, příp. povrchu plodnic po otlačení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62930" y="404813"/>
            <a:ext cx="76374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179" y="2996952"/>
            <a:ext cx="8569325" cy="13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lze využít i kodifikovaných barevných stupnic – </a:t>
            </a:r>
            <a:r>
              <a:rPr lang="cs-CZ" altLang="cs-CZ" sz="2000" u="sng" dirty="0" err="1" smtClean="0"/>
              <a:t>chromotaxií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1600" dirty="0" err="1"/>
              <a:t>Ridgway</a:t>
            </a:r>
            <a:r>
              <a:rPr lang="cs-CZ" altLang="cs-CZ" sz="1600" dirty="0"/>
              <a:t> R. (1912):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Standards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Nomenclature</a:t>
            </a:r>
            <a:r>
              <a:rPr lang="cs-CZ" altLang="cs-CZ" sz="1600" dirty="0"/>
              <a:t>. – Washington, D.C., </a:t>
            </a:r>
            <a:r>
              <a:rPr lang="cs-CZ" altLang="cs-CZ" sz="1600" dirty="0" err="1"/>
              <a:t>published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privately</a:t>
            </a:r>
            <a:r>
              <a:rPr lang="cs-CZ" altLang="cs-CZ" sz="1600" dirty="0"/>
              <a:t> (by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author</a:t>
            </a:r>
            <a:r>
              <a:rPr lang="cs-CZ" altLang="cs-CZ" sz="1600" dirty="0"/>
              <a:t>). 43 pp + 53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pls</a:t>
            </a:r>
            <a:r>
              <a:rPr lang="cs-CZ" altLang="cs-CZ" sz="16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cs-CZ" altLang="cs-CZ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3297" r="10048" b="2434"/>
          <a:stretch>
            <a:fillRect/>
          </a:stretch>
        </p:blipFill>
        <p:spPr bwMode="auto">
          <a:xfrm>
            <a:off x="5292080" y="3933056"/>
            <a:ext cx="3296381" cy="271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9179" y="40050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Kornerup</a:t>
            </a:r>
            <a:r>
              <a:rPr lang="cs-CZ" altLang="cs-CZ" sz="1600" dirty="0"/>
              <a:t> A. et </a:t>
            </a:r>
            <a:r>
              <a:rPr lang="cs-CZ" altLang="cs-CZ" sz="1600" dirty="0" err="1"/>
              <a:t>Wanscher</a:t>
            </a:r>
            <a:r>
              <a:rPr lang="cs-CZ" altLang="cs-CZ" sz="1600" dirty="0"/>
              <a:t> J.H. (1967):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Handbook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Colour</a:t>
            </a:r>
            <a:r>
              <a:rPr lang="cs-CZ" altLang="cs-CZ" sz="1600" dirty="0"/>
              <a:t>. Second </a:t>
            </a:r>
            <a:r>
              <a:rPr lang="cs-CZ" altLang="cs-CZ" sz="1600" dirty="0" err="1"/>
              <a:t>edition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Methuen</a:t>
            </a:r>
            <a:r>
              <a:rPr lang="cs-CZ" altLang="cs-CZ" sz="1600" dirty="0"/>
              <a:t> Co., London. 243 pp + 30 </a:t>
            </a:r>
            <a:r>
              <a:rPr lang="cs-CZ" altLang="cs-CZ" sz="1600" dirty="0" err="1"/>
              <a:t>two-page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plates</a:t>
            </a:r>
            <a:r>
              <a:rPr lang="cs-CZ" altLang="cs-CZ" sz="1600" dirty="0"/>
              <a:t>. (1440 barev)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Küppers</a:t>
            </a:r>
            <a:r>
              <a:rPr lang="cs-CZ" altLang="cs-CZ" sz="1600" dirty="0"/>
              <a:t> H (2003): </a:t>
            </a:r>
            <a:r>
              <a:rPr lang="cs-CZ" altLang="cs-CZ" sz="1600" dirty="0" err="1"/>
              <a:t>Du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Mont’s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Farbenatlas</a:t>
            </a:r>
            <a:r>
              <a:rPr lang="cs-CZ" altLang="cs-CZ" sz="1600" dirty="0"/>
              <a:t>. (5500 barev)		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 dirty="0" err="1"/>
              <a:t>Munsell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soil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color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charts</a:t>
            </a:r>
            <a:r>
              <a:rPr lang="cs-CZ" altLang="cs-CZ" sz="1600" dirty="0"/>
              <a:t>, 1988 (205 barev)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4779" y="22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995738" y="1773238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Küppers 2003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16" y="980728"/>
            <a:ext cx="2402608" cy="23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328988"/>
            <a:ext cx="3368675" cy="349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5664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107950" y="2060575"/>
            <a:ext cx="8385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/>
              <a:t>Kornerup et Wanscher 1978 </a:t>
            </a:r>
          </a:p>
        </p:txBody>
      </p:sp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434603" y="404813"/>
            <a:ext cx="8097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 dirty="0"/>
              <a:t>sběr a zpracování mykologického materiálu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8758" y="3328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8313" y="1052736"/>
            <a:ext cx="48958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000" dirty="0" smtClean="0"/>
              <a:t>chuť </a:t>
            </a:r>
            <a:r>
              <a:rPr lang="cs-CZ" altLang="cs-CZ" sz="2000" dirty="0"/>
              <a:t>(ochutnávaný kousek vyplivnout!) a </a:t>
            </a:r>
            <a:r>
              <a:rPr lang="cs-CZ" altLang="cs-CZ" sz="2000" dirty="0" smtClean="0"/>
              <a:t>vůně povrchu a na řezu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přítomnost vela (ohledat mladé plodnice!)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morfologický popis – ideální kresba nebo fotografie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None/>
            </a:pPr>
            <a:r>
              <a:rPr lang="cs-CZ" altLang="cs-CZ" sz="2000" dirty="0" smtClean="0"/>
              <a:t>pozor na barevné podání (vyvážení bílé barvy)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cs-CZ" altLang="cs-CZ" sz="2000" dirty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5290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464517" y="404664"/>
            <a:ext cx="76358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b="1"/>
              <a:t>sběr a zpracování mykologického materiálu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b="10953"/>
          <a:stretch/>
        </p:blipFill>
        <p:spPr>
          <a:xfrm>
            <a:off x="474318" y="3789040"/>
            <a:ext cx="4035356" cy="2664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7"/>
          <a:srcRect r="8310" b="17356"/>
          <a:stretch/>
        </p:blipFill>
        <p:spPr>
          <a:xfrm>
            <a:off x="4617732" y="3789041"/>
            <a:ext cx="3986716" cy="266429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4221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1124</Words>
  <Application>Microsoft Office PowerPoint</Application>
  <PresentationFormat>Předvádění na obrazovce (4:3)</PresentationFormat>
  <Paragraphs>131</Paragraphs>
  <Slides>15</Slides>
  <Notes>15</Notes>
  <HiddenSlides>0</HiddenSlides>
  <MMClips>15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Arial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literatura:</dc:title>
  <dc:creator>Daniel Dvořák</dc:creator>
  <cp:lastModifiedBy>Dan Dvořák</cp:lastModifiedBy>
  <cp:revision>77</cp:revision>
  <dcterms:created xsi:type="dcterms:W3CDTF">2007-11-26T09:46:09Z</dcterms:created>
  <dcterms:modified xsi:type="dcterms:W3CDTF">2020-11-17T18:31:56Z</dcterms:modified>
</cp:coreProperties>
</file>