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9" r:id="rId3"/>
    <p:sldId id="323" r:id="rId4"/>
    <p:sldId id="324" r:id="rId5"/>
    <p:sldId id="335" r:id="rId6"/>
    <p:sldId id="322" r:id="rId7"/>
    <p:sldId id="302" r:id="rId8"/>
    <p:sldId id="308" r:id="rId9"/>
    <p:sldId id="325" r:id="rId10"/>
    <p:sldId id="326" r:id="rId11"/>
    <p:sldId id="327" r:id="rId12"/>
    <p:sldId id="331" r:id="rId13"/>
    <p:sldId id="328" r:id="rId14"/>
    <p:sldId id="320" r:id="rId15"/>
    <p:sldId id="329" r:id="rId16"/>
    <p:sldId id="332" r:id="rId17"/>
    <p:sldId id="336" r:id="rId18"/>
    <p:sldId id="337" r:id="rId19"/>
    <p:sldId id="338" r:id="rId20"/>
    <p:sldId id="321" r:id="rId21"/>
    <p:sldId id="333" r:id="rId22"/>
    <p:sldId id="330" r:id="rId23"/>
    <p:sldId id="334" r:id="rId2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3300"/>
    <a:srgbClr val="339966"/>
    <a:srgbClr val="00CC66"/>
    <a:srgbClr val="FF0000"/>
    <a:srgbClr val="FF9933"/>
    <a:srgbClr val="FF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4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16D4A-5F05-476B-B33D-EBB255E234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90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59A01-4660-4A03-A691-E0543BE04A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178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9DFDE-7901-48EA-BED2-D4098141FD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00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9F19D-1A3E-49D5-B290-2CC507E8E0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70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AFF08-DA16-47DD-94CA-83FDA4AEF3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835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1CF67-55F5-4135-A0C1-291A5F5F30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136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FA384-D0D9-421F-AD51-3D388B4076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197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47F09-D79F-4900-933F-0A48E062CE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703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62E0F-0CCF-4CD9-9F88-F0218189C5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940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ADC12-6435-4DFC-B8D8-DFCE90C2F4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563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65CE-A96F-4122-86A7-40527EE716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409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B5B54-284B-421F-B41C-12CAEC3EC6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99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BA185F-FAB9-4EB1-946F-1C0B5E3AA5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1.m4a"/><Relationship Id="rId7" Type="http://schemas.openxmlformats.org/officeDocument/2006/relationships/oleObject" Target="../embeddings/oleObject5.bin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2414588" y="188913"/>
            <a:ext cx="4289425" cy="739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Nádorové kmenové buňky - CSCs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(Cancer stem cells)</a:t>
            </a:r>
            <a:endParaRPr lang="cs-CZ" altLang="cs-CZ" sz="1800" b="1"/>
          </a:p>
        </p:txBody>
      </p:sp>
      <p:pic>
        <p:nvPicPr>
          <p:cNvPr id="205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052513"/>
            <a:ext cx="4738687" cy="5400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468313" y="1174750"/>
            <a:ext cx="3155950" cy="153352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Původ CSCs ?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a) somatické kmenové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b) TA buňky (progenitory)*</a:t>
            </a:r>
          </a:p>
        </p:txBody>
      </p:sp>
      <p:sp>
        <p:nvSpPr>
          <p:cNvPr id="2053" name="Rectangle 10"/>
          <p:cNvSpPr>
            <a:spLocks noChangeArrowheads="1"/>
          </p:cNvSpPr>
          <p:nvPr/>
        </p:nvSpPr>
        <p:spPr bwMode="auto">
          <a:xfrm>
            <a:off x="215900" y="2921000"/>
            <a:ext cx="4284663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Podstatou je akumulace chyb v regulaci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diferenciace, proliferace a apoptósy.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Tyto chyby mohou být jak na základě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poškození/změn DNA (genů – mutace,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translokace,..), tak na úrovni epigenetických mechanismů, případně kombinací obou.</a:t>
            </a:r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5053013" y="35544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5783263" y="29845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</a:t>
            </a:r>
          </a:p>
        </p:txBody>
      </p:sp>
      <p:sp>
        <p:nvSpPr>
          <p:cNvPr id="2056" name="Rectangle 30"/>
          <p:cNvSpPr>
            <a:spLocks noChangeArrowheads="1"/>
          </p:cNvSpPr>
          <p:nvPr/>
        </p:nvSpPr>
        <p:spPr bwMode="auto">
          <a:xfrm>
            <a:off x="250825" y="5497513"/>
            <a:ext cx="3960813" cy="7397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600" b="1"/>
              <a:t>=&gt;</a:t>
            </a:r>
            <a:r>
              <a:rPr lang="cs-CZ" altLang="cs-CZ" sz="1600" b="1"/>
              <a:t> chybná odpověď na vnější signály</a:t>
            </a:r>
            <a:endParaRPr lang="en-US" altLang="cs-CZ" sz="16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(růstové faktory, proteiny ECM, buňky)</a:t>
            </a:r>
          </a:p>
        </p:txBody>
      </p:sp>
      <p:sp>
        <p:nvSpPr>
          <p:cNvPr id="2057" name="Text Box 45"/>
          <p:cNvSpPr txBox="1">
            <a:spLocks noChangeArrowheads="1"/>
          </p:cNvSpPr>
          <p:nvPr/>
        </p:nvSpPr>
        <p:spPr bwMode="auto">
          <a:xfrm>
            <a:off x="8172450" y="6208713"/>
            <a:ext cx="920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Jordan 2006</a:t>
            </a:r>
          </a:p>
        </p:txBody>
      </p:sp>
      <p:sp>
        <p:nvSpPr>
          <p:cNvPr id="2058" name="Text Box 50"/>
          <p:cNvSpPr txBox="1">
            <a:spLocks noChangeArrowheads="1"/>
          </p:cNvSpPr>
          <p:nvPr/>
        </p:nvSpPr>
        <p:spPr bwMode="auto">
          <a:xfrm>
            <a:off x="395288" y="6437313"/>
            <a:ext cx="6188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* Lze i experimentálně navodit zvýšením exprese oncogenů, např </a:t>
            </a:r>
            <a:r>
              <a:rPr lang="cs-CZ" altLang="cs-CZ" sz="1400" i="1"/>
              <a:t>ras </a:t>
            </a:r>
            <a:r>
              <a:rPr lang="cs-CZ" altLang="cs-CZ" sz="1400"/>
              <a:t>+ </a:t>
            </a:r>
            <a:r>
              <a:rPr lang="cs-CZ" altLang="cs-CZ" sz="1400" i="1"/>
              <a:t>myc</a:t>
            </a:r>
            <a:r>
              <a:rPr lang="cs-CZ" altLang="cs-CZ" sz="1400"/>
              <a:t>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973"/>
    </mc:Choice>
    <mc:Fallback>
      <p:transition spd="slow" advTm="27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Grp="1" noChangeAspect="1"/>
          </p:cNvGraphicFramePr>
          <p:nvPr>
            <p:ph/>
          </p:nvPr>
        </p:nvGraphicFramePr>
        <p:xfrm>
          <a:off x="179388" y="260350"/>
          <a:ext cx="4994275" cy="633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Image" r:id="rId5" imgW="5866667" imgH="7441270" progId="Photoshop.Image.9">
                  <p:embed/>
                </p:oleObj>
              </mc:Choice>
              <mc:Fallback>
                <p:oleObj name="Image" r:id="rId5" imgW="5866667" imgH="7441270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60350"/>
                        <a:ext cx="4994275" cy="6335713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5173663" y="244475"/>
            <a:ext cx="394017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Kmenové buňky akutní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myeloidní leukémie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/>
              <a:t> schopné osídlit kostní dřeň příjemce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/>
              <a:t> schopné indukovat AML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600" b="1"/>
              <a:t> akumulace nezralých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  </a:t>
            </a:r>
            <a:r>
              <a:rPr lang="cs-CZ" altLang="cs-CZ" sz="1600"/>
              <a:t>(i bez liniové specifikace) 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7473950" y="6583363"/>
            <a:ext cx="1670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Misaghian et al., 2009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93"/>
    </mc:Choice>
    <mc:Fallback xmlns="">
      <p:transition spd="slow" advTm="11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20650" y="1103313"/>
          <a:ext cx="4999038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Image" r:id="rId5" imgW="6539683" imgH="7441270" progId="Photoshop.Image.9">
                  <p:embed/>
                </p:oleObj>
              </mc:Choice>
              <mc:Fallback>
                <p:oleObj name="Image" r:id="rId5" imgW="6539683" imgH="7441270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1103313"/>
                        <a:ext cx="4999038" cy="5688012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256213" y="2852738"/>
          <a:ext cx="3827462" cy="344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Image" r:id="rId7" imgW="6768254" imgH="6082540" progId="Photoshop.Image.9">
                  <p:embed/>
                </p:oleObj>
              </mc:Choice>
              <mc:Fallback>
                <p:oleObj name="Image" r:id="rId7" imgW="6768254" imgH="6082540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2852738"/>
                        <a:ext cx="3827462" cy="3440112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1116013" y="188913"/>
            <a:ext cx="6969125" cy="744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Kmenové buňky chronické myeloidní leukémie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- fenotypem jsou často velmi podobné normálním HSC</a:t>
            </a:r>
          </a:p>
        </p:txBody>
      </p: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5435600" y="2127250"/>
            <a:ext cx="33004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Vznik Philadelphia chromozómu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přítomného v buňkách CML</a:t>
            </a: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7473950" y="6583363"/>
            <a:ext cx="1670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Misaghian et al., 2009</a:t>
            </a:r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5343525" y="5970588"/>
            <a:ext cx="1333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Adam et al. 2003</a:t>
            </a:r>
          </a:p>
        </p:txBody>
      </p:sp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5148263" y="1119188"/>
            <a:ext cx="3857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- leukémie tvořena zralými typy buněk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(např. granulocyty)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28"/>
    </mc:Choice>
    <mc:Fallback xmlns="">
      <p:transition spd="slow" advTm="13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539750" y="476250"/>
            <a:ext cx="8245475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cs-CZ" sz="2400" b="1"/>
              <a:t>Akutn</a:t>
            </a:r>
            <a:r>
              <a:rPr lang="cs-CZ" altLang="cs-CZ" sz="2400" b="1"/>
              <a:t>í lymfoidní leukémie – ALL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příčinou může být vznik Philadelphia chromosomu (fůze Bcr/Abl)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ALL SC (stejně jako CML) fenotyp CD34</a:t>
            </a:r>
            <a:r>
              <a:rPr lang="cs-CZ" altLang="cs-CZ" sz="1800" baseline="30000"/>
              <a:t>+</a:t>
            </a:r>
            <a:r>
              <a:rPr lang="cs-CZ" altLang="cs-CZ" sz="1800"/>
              <a:t>CD38</a:t>
            </a:r>
            <a:r>
              <a:rPr lang="cs-CZ" altLang="cs-CZ" sz="1800" baseline="30000"/>
              <a:t>-</a:t>
            </a: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nadprodukce nezralých lymfoidních buněk</a:t>
            </a:r>
            <a:endParaRPr lang="cs-CZ" altLang="cs-CZ" sz="1800" baseline="300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b="1"/>
              <a:t>Chronická lymfoidní leukémie – CLL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nadprodukce B a T lymfoidních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sebeobnova i u zralých buněk -</a:t>
            </a:r>
            <a:r>
              <a:rPr lang="en-US" altLang="cs-CZ" sz="1800"/>
              <a:t>&gt; CLL SC jak z HCS tak z diferenc</a:t>
            </a:r>
            <a:r>
              <a:rPr lang="cs-CZ" altLang="cs-CZ" sz="1800"/>
              <a:t>ujících typů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Původ jednotlivých typů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/>
              <a:t> HSC nebo pre-B buňky =</a:t>
            </a:r>
            <a:r>
              <a:rPr lang="en-US" altLang="cs-CZ" sz="1800"/>
              <a:t>&gt;</a:t>
            </a:r>
            <a:r>
              <a:rPr lang="cs-CZ" altLang="cs-CZ" sz="1800"/>
              <a:t> ALL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/>
              <a:t> z B buněk folikulárního pláště (follicular mantle B cells)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/>
              <a:t>             =</a:t>
            </a:r>
            <a:r>
              <a:rPr lang="en-US" altLang="cs-CZ" sz="1800"/>
              <a:t>&gt;</a:t>
            </a:r>
            <a:r>
              <a:rPr lang="cs-CZ" altLang="cs-CZ" sz="1800"/>
              <a:t> většina lymfomů + nepříznivá (unfavorable)  CLL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/>
              <a:t> z B buněk germinálního centra =</a:t>
            </a:r>
            <a:r>
              <a:rPr lang="en-US" altLang="cs-CZ" sz="1800"/>
              <a:t>&gt;</a:t>
            </a:r>
            <a:r>
              <a:rPr lang="cs-CZ" altLang="cs-CZ" sz="1800"/>
              <a:t> ne-Hodgkinovy lymfomy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/>
              <a:t> z paměťových B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/>
              <a:t>            =</a:t>
            </a:r>
            <a:r>
              <a:rPr lang="en-US" altLang="cs-CZ" sz="1800"/>
              <a:t>&gt;</a:t>
            </a:r>
            <a:r>
              <a:rPr lang="cs-CZ" altLang="cs-CZ" sz="1800"/>
              <a:t> mnohočetný myelom, Hodgkinovy lymfomy, příznivá (favorable) CLL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67"/>
    </mc:Choice>
    <mc:Fallback xmlns="">
      <p:transition spd="slow" advTm="26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Grp="1" noChangeAspect="1"/>
          </p:cNvGraphicFramePr>
          <p:nvPr>
            <p:ph/>
          </p:nvPr>
        </p:nvGraphicFramePr>
        <p:xfrm>
          <a:off x="696913" y="763588"/>
          <a:ext cx="7777162" cy="592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Image" r:id="rId5" imgW="7212698" imgH="5866667" progId="Photoshop.Image.9">
                  <p:embed/>
                </p:oleObj>
              </mc:Choice>
              <mc:Fallback>
                <p:oleObj name="Image" r:id="rId5" imgW="7212698" imgH="5866667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763588"/>
                        <a:ext cx="7777162" cy="5926137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708400" y="6381750"/>
            <a:ext cx="1814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Jones</a:t>
            </a:r>
            <a:r>
              <a:rPr lang="en-US" altLang="cs-CZ" sz="1200"/>
              <a:t>&amp;Armstrong, 2008</a:t>
            </a:r>
            <a:endParaRPr lang="cs-CZ" altLang="cs-CZ" sz="1200"/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2032000" y="207963"/>
            <a:ext cx="4845050" cy="379412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Fenotyp a geneze buněk lymfoidních leukémií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76"/>
    </mc:Choice>
    <mc:Fallback xmlns="">
      <p:transition spd="slow" advTm="11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322638" y="647700"/>
            <a:ext cx="24828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Neurální CSC - NCSC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50825" y="1379538"/>
            <a:ext cx="86264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600" b="1"/>
              <a:t>   neurální CSCs vytvářejí (v kultuře) podobně jako NSCs sférické plovoucí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útvary (= neurosféry)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cs-CZ" altLang="cs-CZ" sz="16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600" b="1"/>
              <a:t>   neurosféry mohou být rozsuspendovány na jednotlivé buňky, z nichž některé jsou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multipotentní a jsou schopné vytvořit novou neurosféru, případně dávat vznik všem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známým skupinám neurálních buněk (neurony + glie, stejné pro NSC i NCSC)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cs-CZ" altLang="cs-CZ" sz="16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600" b="1"/>
              <a:t>   NSCs i NCSCs exprimují povrchový antigen CD133 (AC133), případně i nestin,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u některých gliomů bylo prokázáno, že pouze CD133</a:t>
            </a:r>
            <a:r>
              <a:rPr lang="cs-CZ" altLang="cs-CZ" sz="1600" b="1" baseline="30000"/>
              <a:t>+</a:t>
            </a:r>
            <a:r>
              <a:rPr lang="cs-CZ" altLang="cs-CZ" sz="1600" b="1"/>
              <a:t> buňky izolované z těchto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nádorů jsou schopné tyto nádory po transplantaci vyvolávat, kdežto ostatní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ze stejného nádoru ne, a to ani v případě aplikace o 10</a:t>
            </a:r>
            <a:r>
              <a:rPr lang="cs-CZ" altLang="cs-CZ" sz="1600" b="1" baseline="30000"/>
              <a:t>4</a:t>
            </a:r>
            <a:r>
              <a:rPr lang="cs-CZ" altLang="cs-CZ" sz="1600" b="1"/>
              <a:t> vyšší koncentrace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cs-CZ" altLang="cs-CZ" sz="16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600" b="1"/>
              <a:t>   u NCSCs je také dobře prokázán vznik jak z NSCs, tak z neurálních prekurzorů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 b="1"/>
              <a:t>        (</a:t>
            </a:r>
            <a:r>
              <a:rPr lang="cs-CZ" altLang="cs-CZ" sz="1600"/>
              <a:t>TA buněk, pro které jsou známy dlouhodobé kultivační podmínky pro růst </a:t>
            </a:r>
            <a:r>
              <a:rPr lang="cs-CZ" altLang="cs-CZ" sz="1600" i="1"/>
              <a:t>in vitro</a:t>
            </a:r>
            <a:r>
              <a:rPr lang="cs-CZ" altLang="cs-CZ" sz="1600" b="1"/>
              <a:t>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40"/>
    </mc:Choice>
    <mc:Fallback xmlns="">
      <p:transition spd="slow" advTm="27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331913" y="557213"/>
          <a:ext cx="6553200" cy="623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Image" r:id="rId5" imgW="4279924" imgH="4503648" progId="Photoshop.Image.9">
                  <p:embed/>
                </p:oleObj>
              </mc:Choice>
              <mc:Fallback>
                <p:oleObj name="Image" r:id="rId5" imgW="4279924" imgH="4503648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57213"/>
                        <a:ext cx="6553200" cy="6230937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11"/>
          <p:cNvSpPr txBox="1">
            <a:spLocks noChangeArrowheads="1"/>
          </p:cNvSpPr>
          <p:nvPr/>
        </p:nvSpPr>
        <p:spPr bwMode="auto">
          <a:xfrm>
            <a:off x="1187450" y="96838"/>
            <a:ext cx="6826250" cy="379412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Glioblastom a potenciální význam BMP pro jeho eliminaci / terapii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90"/>
    </mc:Choice>
    <mc:Fallback xmlns="">
      <p:transition spd="slow" advTm="12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7558" r="2727"/>
          <a:stretch>
            <a:fillRect/>
          </a:stretch>
        </p:blipFill>
        <p:spPr bwMode="auto">
          <a:xfrm>
            <a:off x="684213" y="992188"/>
            <a:ext cx="7777162" cy="56562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6500813" y="6381750"/>
            <a:ext cx="1958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Ponnusamy </a:t>
            </a:r>
            <a:r>
              <a:rPr lang="en-US" altLang="cs-CZ" sz="1200"/>
              <a:t>&amp;</a:t>
            </a:r>
            <a:r>
              <a:rPr lang="cs-CZ" altLang="cs-CZ" sz="1200"/>
              <a:t> Batra, 2008</a:t>
            </a:r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1168400" y="182563"/>
            <a:ext cx="7004050" cy="654050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dráhy jejichž požkození (mutace komponent) se podílí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na vzniku nádorů nervového systému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26"/>
    </mc:Choice>
    <mc:Fallback xmlns="">
      <p:transition spd="slow" advTm="14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Skupina 14"/>
          <p:cNvGrpSpPr>
            <a:grpSpLocks/>
          </p:cNvGrpSpPr>
          <p:nvPr/>
        </p:nvGrpSpPr>
        <p:grpSpPr bwMode="auto">
          <a:xfrm>
            <a:off x="3571875" y="28575"/>
            <a:ext cx="5549900" cy="6831013"/>
            <a:chOff x="107504" y="44624"/>
            <a:chExt cx="4901116" cy="612068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504" y="44624"/>
              <a:ext cx="4901116" cy="612068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5" name="Obdélník 4"/>
            <p:cNvSpPr/>
            <p:nvPr/>
          </p:nvSpPr>
          <p:spPr>
            <a:xfrm>
              <a:off x="107504" y="56003"/>
              <a:ext cx="2304758" cy="172113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sk-SK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sp>
        <p:nvSpPr>
          <p:cNvPr id="2" name="Nadpis 1"/>
          <p:cNvSpPr txBox="1">
            <a:spLocks/>
          </p:cNvSpPr>
          <p:nvPr/>
        </p:nvSpPr>
        <p:spPr>
          <a:xfrm>
            <a:off x="34925" y="115888"/>
            <a:ext cx="3454400" cy="20177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k-SK" sz="2400" b="1" kern="0" dirty="0" smtClean="0">
                <a:latin typeface="Comic Sans MS" panose="030F0702030302020204" pitchFamily="66" charset="0"/>
              </a:rPr>
              <a:t>WHO </a:t>
            </a:r>
            <a:r>
              <a:rPr lang="sk-SK" sz="2400" b="1" kern="0" dirty="0" err="1" smtClean="0">
                <a:latin typeface="Comic Sans MS" panose="030F0702030302020204" pitchFamily="66" charset="0"/>
              </a:rPr>
              <a:t>klasifikace</a:t>
            </a:r>
            <a:r>
              <a:rPr lang="sk-SK" sz="2400" b="1" kern="0" dirty="0" smtClean="0">
                <a:latin typeface="Comic Sans MS" panose="030F0702030302020204" pitchFamily="66" charset="0"/>
              </a:rPr>
              <a:t> </a:t>
            </a:r>
            <a:r>
              <a:rPr lang="sk-SK" sz="2400" b="1" kern="0" dirty="0" err="1" smtClean="0">
                <a:latin typeface="Comic Sans MS" panose="030F0702030302020204" pitchFamily="66" charset="0"/>
              </a:rPr>
              <a:t>nádorů</a:t>
            </a:r>
            <a:r>
              <a:rPr lang="sk-SK" sz="2400" b="1" kern="0" dirty="0" smtClean="0">
                <a:latin typeface="Comic Sans MS" panose="030F0702030302020204" pitchFamily="66" charset="0"/>
              </a:rPr>
              <a:t>  CNS</a:t>
            </a:r>
          </a:p>
          <a:p>
            <a:pPr>
              <a:defRPr/>
            </a:pPr>
            <a:endParaRPr lang="sk-SK" sz="2000" b="1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1800" b="1" dirty="0" smtClean="0">
                <a:latin typeface="Comic Sans MS" panose="030F0702030302020204" pitchFamily="66" charset="0"/>
              </a:rPr>
              <a:t>NÁDORY NEUROEPITELIÁLNEHO P</a:t>
            </a:r>
            <a:r>
              <a:rPr lang="cs-CZ" sz="1800" b="1" dirty="0" smtClean="0">
                <a:latin typeface="Comic Sans MS" panose="030F0702030302020204" pitchFamily="66" charset="0"/>
              </a:rPr>
              <a:t>ů</a:t>
            </a:r>
            <a:r>
              <a:rPr lang="sk-SK" sz="1800" b="1" dirty="0" smtClean="0">
                <a:latin typeface="Comic Sans MS" panose="030F0702030302020204" pitchFamily="66" charset="0"/>
              </a:rPr>
              <a:t>VODU</a:t>
            </a:r>
          </a:p>
          <a:p>
            <a:pPr>
              <a:defRPr/>
            </a:pPr>
            <a:endParaRPr lang="sk-SK" sz="2400" b="1" kern="0" dirty="0">
              <a:latin typeface="Comic Sans MS" panose="030F0702030302020204" pitchFamily="66" charset="0"/>
            </a:endParaRPr>
          </a:p>
        </p:txBody>
      </p:sp>
      <p:grpSp>
        <p:nvGrpSpPr>
          <p:cNvPr id="18436" name="Skupina 23"/>
          <p:cNvGrpSpPr>
            <a:grpSpLocks/>
          </p:cNvGrpSpPr>
          <p:nvPr/>
        </p:nvGrpSpPr>
        <p:grpSpPr bwMode="auto">
          <a:xfrm>
            <a:off x="211138" y="2060575"/>
            <a:ext cx="3089275" cy="4392613"/>
            <a:chOff x="211497" y="2060848"/>
            <a:chExt cx="3087530" cy="4392488"/>
          </a:xfrm>
        </p:grpSpPr>
        <p:sp>
          <p:nvSpPr>
            <p:cNvPr id="16" name="TextovéPole 15"/>
            <p:cNvSpPr txBox="1"/>
            <p:nvPr/>
          </p:nvSpPr>
          <p:spPr>
            <a:xfrm>
              <a:off x="1439528" y="2838701"/>
              <a:ext cx="645747" cy="36987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b="1" dirty="0"/>
                <a:t>I. st.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1052397" y="3627666"/>
              <a:ext cx="709211" cy="3698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b="1" dirty="0"/>
                <a:t>II. st.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17711" y="4845244"/>
              <a:ext cx="775850" cy="36987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b="1" dirty="0"/>
                <a:t>III. st.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11497" y="5724694"/>
              <a:ext cx="779022" cy="3682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b="1" dirty="0"/>
                <a:t>IV. st.</a:t>
              </a:r>
            </a:p>
          </p:txBody>
        </p:sp>
        <p:sp>
          <p:nvSpPr>
            <p:cNvPr id="20" name="Rovnoramenný trojúhelník 19"/>
            <p:cNvSpPr/>
            <p:nvPr/>
          </p:nvSpPr>
          <p:spPr>
            <a:xfrm>
              <a:off x="831817" y="2060848"/>
              <a:ext cx="1795967" cy="4392488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49000">
                  <a:schemeClr val="accent6">
                    <a:lumMod val="0"/>
                    <a:lumOff val="100000"/>
                  </a:schemeClr>
                </a:gs>
                <a:gs pos="87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grpSp>
          <p:nvGrpSpPr>
            <p:cNvPr id="18444" name="Skupina 22"/>
            <p:cNvGrpSpPr>
              <a:grpSpLocks/>
            </p:cNvGrpSpPr>
            <p:nvPr/>
          </p:nvGrpSpPr>
          <p:grpSpPr bwMode="auto">
            <a:xfrm>
              <a:off x="2722966" y="3134633"/>
              <a:ext cx="576061" cy="3174838"/>
              <a:chOff x="2722966" y="3134633"/>
              <a:chExt cx="576061" cy="3174838"/>
            </a:xfrm>
          </p:grpSpPr>
          <p:sp>
            <p:nvSpPr>
              <p:cNvPr id="22" name="Šipka dolů 21"/>
              <p:cNvSpPr/>
              <p:nvPr/>
            </p:nvSpPr>
            <p:spPr>
              <a:xfrm>
                <a:off x="2723090" y="3133967"/>
                <a:ext cx="575937" cy="317491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8446" name="TextovéPole 20"/>
              <p:cNvSpPr txBox="1">
                <a:spLocks noChangeArrowheads="1"/>
              </p:cNvSpPr>
              <p:nvPr/>
            </p:nvSpPr>
            <p:spPr bwMode="auto">
              <a:xfrm>
                <a:off x="2862944" y="3322964"/>
                <a:ext cx="309592" cy="2554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g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r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i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v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i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b="1"/>
                  <a:t>t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/>
                  <a:t>a</a:t>
                </a:r>
              </a:p>
            </p:txBody>
          </p:sp>
        </p:grpSp>
      </p:grp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93"/>
    </mc:Choice>
    <mc:Fallback xmlns="">
      <p:transition spd="slow" advTm="7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 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1625"/>
            <a:ext cx="8801100" cy="485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1908175" y="608013"/>
            <a:ext cx="5394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00050" indent="-400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</a:pPr>
            <a:r>
              <a:rPr lang="cs-CZ" altLang="cs-CZ" sz="1800" b="1">
                <a:latin typeface="Comic Sans MS" panose="030F0702030302020204" pitchFamily="66" charset="0"/>
              </a:rPr>
              <a:t>st. : pilocytický astrocytom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</a:pPr>
            <a:r>
              <a:rPr lang="cs-CZ" altLang="cs-CZ" sz="1800" b="1">
                <a:latin typeface="Comic Sans MS" panose="030F0702030302020204" pitchFamily="66" charset="0"/>
              </a:rPr>
              <a:t>st. : difúzní astrocytom, oligodendrocytom</a:t>
            </a:r>
          </a:p>
        </p:txBody>
      </p:sp>
      <p:sp>
        <p:nvSpPr>
          <p:cNvPr id="19460" name="TextovéPole 5"/>
          <p:cNvSpPr txBox="1">
            <a:spLocks noChangeArrowheads="1"/>
          </p:cNvSpPr>
          <p:nvPr/>
        </p:nvSpPr>
        <p:spPr bwMode="auto">
          <a:xfrm>
            <a:off x="7938" y="150813"/>
            <a:ext cx="512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Blízké fenotypy CSC neuroepiteliálních nadorů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62"/>
    </mc:Choice>
    <mc:Fallback xmlns="">
      <p:transition spd="slow" advTm="6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 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1625"/>
            <a:ext cx="88011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ovéPole 2"/>
          <p:cNvSpPr txBox="1">
            <a:spLocks noChangeArrowheads="1"/>
          </p:cNvSpPr>
          <p:nvPr/>
        </p:nvSpPr>
        <p:spPr bwMode="auto">
          <a:xfrm>
            <a:off x="971550" y="549275"/>
            <a:ext cx="7277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III. st. : anaplastický astrocytom, ependymom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IV. st. : glioblastoma multiforme,meduloblastom, neuroblastom</a:t>
            </a:r>
          </a:p>
        </p:txBody>
      </p:sp>
      <p:sp>
        <p:nvSpPr>
          <p:cNvPr id="20484" name="TextovéPole 8"/>
          <p:cNvSpPr txBox="1">
            <a:spLocks noChangeArrowheads="1"/>
          </p:cNvSpPr>
          <p:nvPr/>
        </p:nvSpPr>
        <p:spPr bwMode="auto">
          <a:xfrm>
            <a:off x="7938" y="150813"/>
            <a:ext cx="512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Blízké fenotypy CSC neuroepiteliálních nadorů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5"/>
    </mc:Choice>
    <mc:Fallback xmlns="">
      <p:transition spd="slow" advTm="6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1"/>
          <p:cNvSpPr txBox="1">
            <a:spLocks noChangeArrowheads="1"/>
          </p:cNvSpPr>
          <p:nvPr/>
        </p:nvSpPr>
        <p:spPr bwMode="auto">
          <a:xfrm>
            <a:off x="165100" y="488950"/>
            <a:ext cx="8834438" cy="898525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Kmenové buňky nádorů jsou odpovědné za návrat (relaps) onemocnění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a metastáze</a:t>
            </a:r>
          </a:p>
        </p:txBody>
      </p:sp>
      <p:sp>
        <p:nvSpPr>
          <p:cNvPr id="3075" name="Text Box 13"/>
          <p:cNvSpPr txBox="1">
            <a:spLocks noChangeArrowheads="1"/>
          </p:cNvSpPr>
          <p:nvPr/>
        </p:nvSpPr>
        <p:spPr bwMode="auto">
          <a:xfrm>
            <a:off x="250825" y="1962150"/>
            <a:ext cx="8642350" cy="1131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CSCs</a:t>
            </a:r>
            <a:r>
              <a:rPr lang="cs-CZ" altLang="cs-CZ" sz="1800" b="1"/>
              <a:t> podobně jako jiné SSC</a:t>
            </a:r>
            <a:r>
              <a:rPr lang="en-US" altLang="cs-CZ" sz="1800" b="1"/>
              <a:t> </a:t>
            </a:r>
            <a:r>
              <a:rPr lang="cs-CZ" altLang="cs-CZ" sz="1800" b="1"/>
              <a:t> -</a:t>
            </a:r>
            <a:r>
              <a:rPr lang="en-US" altLang="cs-CZ" sz="1800" b="1"/>
              <a:t>&gt;</a:t>
            </a:r>
            <a:r>
              <a:rPr lang="cs-CZ" altLang="cs-CZ" sz="1800" b="1"/>
              <a:t> rezistence na toxické faktory (MDR proteiny)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                                                   -</a:t>
            </a:r>
            <a:r>
              <a:rPr lang="en-US" altLang="cs-CZ" sz="1800" b="1"/>
              <a:t>&gt; </a:t>
            </a:r>
            <a:r>
              <a:rPr lang="cs-CZ" altLang="cs-CZ" sz="1800" b="1"/>
              <a:t>pomalá proliferace (=</a:t>
            </a:r>
            <a:r>
              <a:rPr lang="en-US" altLang="cs-CZ" sz="1800" b="1"/>
              <a:t>&gt;self-renewal</a:t>
            </a:r>
            <a:r>
              <a:rPr lang="cs-CZ" altLang="cs-CZ" sz="1800" b="1"/>
              <a:t>) – </a:t>
            </a:r>
            <a:r>
              <a:rPr lang="cs-CZ" altLang="cs-CZ" sz="1800"/>
              <a:t>in vivo</a:t>
            </a:r>
            <a:endParaRPr lang="en-US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(</a:t>
            </a:r>
            <a:r>
              <a:rPr lang="en-US" altLang="cs-CZ" sz="1600"/>
              <a:t>V sou</a:t>
            </a:r>
            <a:r>
              <a:rPr lang="cs-CZ" altLang="cs-CZ" sz="1600"/>
              <a:t>č</a:t>
            </a:r>
            <a:r>
              <a:rPr lang="en-US" altLang="cs-CZ" sz="1600"/>
              <a:t>asn</a:t>
            </a:r>
            <a:r>
              <a:rPr lang="cs-CZ" altLang="cs-CZ" sz="1600"/>
              <a:t>é</a:t>
            </a:r>
            <a:r>
              <a:rPr lang="en-US" altLang="cs-CZ" sz="1600"/>
              <a:t> dob</a:t>
            </a:r>
            <a:r>
              <a:rPr lang="cs-CZ" altLang="cs-CZ" sz="1600"/>
              <a:t>ě</a:t>
            </a:r>
            <a:r>
              <a:rPr lang="en-US" altLang="cs-CZ" sz="1600"/>
              <a:t> ale pochybnosti</a:t>
            </a:r>
            <a:r>
              <a:rPr lang="cs-CZ" altLang="cs-CZ" sz="1600"/>
              <a:t>, CSC snad více připomínají embryonální SSC než adultní)</a:t>
            </a: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347663" y="3217863"/>
            <a:ext cx="8401050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mají všechny nádory benigní/maligní/</a:t>
            </a:r>
            <a:r>
              <a:rPr lang="en-US" altLang="cs-CZ" sz="1800" b="1"/>
              <a:t> </a:t>
            </a:r>
            <a:r>
              <a:rPr lang="cs-CZ" altLang="cs-CZ" sz="1800" b="1"/>
              <a:t>metastázující CSC?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ne všechny buňky izolované z nádorů jsou schopny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dát nádorům vzniknout</a:t>
            </a:r>
            <a:r>
              <a:rPr lang="en-US" altLang="cs-CZ" sz="1800" b="1"/>
              <a:t> =&gt; CSC</a:t>
            </a:r>
            <a:endParaRPr lang="cs-CZ" altLang="cs-CZ" sz="18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</a:t>
            </a:r>
            <a:r>
              <a:rPr lang="cs-CZ" altLang="cs-CZ" sz="1800" b="1" i="1"/>
              <a:t>in vitro</a:t>
            </a:r>
            <a:r>
              <a:rPr lang="cs-CZ" altLang="cs-CZ" sz="1800" b="1"/>
              <a:t> jsou nádorové linie s SP buňkami (jejich SC ???) i bez SP buněk!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SSCs jsou pro danou tkáň prakticky stejné, u CSCs to ale neplatí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(</a:t>
            </a:r>
            <a:r>
              <a:rPr lang="cs-CZ" altLang="cs-CZ" sz="1800"/>
              <a:t>rozdíly ve fenotypu i genotypu</a:t>
            </a:r>
            <a:r>
              <a:rPr lang="cs-CZ" altLang="cs-CZ" sz="1800" b="1"/>
              <a:t>) = mnohé nádory i CSCs mají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jediněčné vlastnosti! </a:t>
            </a:r>
            <a:r>
              <a:rPr lang="cs-CZ" altLang="cs-CZ" sz="1600" b="1"/>
              <a:t>(=</a:t>
            </a:r>
            <a:r>
              <a:rPr lang="en-US" altLang="cs-CZ" sz="1600" b="1"/>
              <a:t>&gt;</a:t>
            </a:r>
            <a:r>
              <a:rPr lang="cs-CZ" altLang="cs-CZ" sz="1600" b="1"/>
              <a:t> závislost na tom, co se pokazilo)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potenciál CSC je závislý na původní buňce -</a:t>
            </a:r>
            <a:r>
              <a:rPr lang="en-US" altLang="cs-CZ" sz="1800" b="1"/>
              <a:t>&gt;</a:t>
            </a:r>
            <a:r>
              <a:rPr lang="cs-CZ" altLang="cs-CZ" sz="1800" b="1"/>
              <a:t> CSC z diferenciačně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časnějších typů mají „agresivnější“ fenotyp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111"/>
    </mc:Choice>
    <mc:Fallback>
      <p:transition spd="slow" advTm="52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042988" y="617538"/>
            <a:ext cx="7361237" cy="434975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SC a CSC mléčných žlaz – MaSC a MaCSC (Mammary CSC)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-23813" y="1773238"/>
            <a:ext cx="9169401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MaSCs –</a:t>
            </a:r>
            <a:r>
              <a:rPr lang="en-US" altLang="cs-CZ" sz="1800" b="1"/>
              <a:t>&gt;</a:t>
            </a:r>
            <a:r>
              <a:rPr lang="cs-CZ" altLang="cs-CZ" sz="1800" b="1"/>
              <a:t> SP populace Sca1</a:t>
            </a:r>
            <a:r>
              <a:rPr lang="cs-CZ" altLang="cs-CZ" sz="1800" b="1" baseline="30000"/>
              <a:t>+</a:t>
            </a:r>
            <a:r>
              <a:rPr lang="cs-CZ" altLang="cs-CZ" sz="1800" b="1"/>
              <a:t> a liniově negativních (</a:t>
            </a:r>
            <a:r>
              <a:rPr lang="cs-CZ" altLang="cs-CZ" sz="1800"/>
              <a:t>B220</a:t>
            </a:r>
            <a:r>
              <a:rPr lang="cs-CZ" altLang="cs-CZ" sz="1800" baseline="30000"/>
              <a:t>–</a:t>
            </a:r>
            <a:r>
              <a:rPr lang="cs-CZ" altLang="cs-CZ" sz="1800"/>
              <a:t>, Gr-1</a:t>
            </a:r>
            <a:r>
              <a:rPr lang="cs-CZ" altLang="cs-CZ" sz="1800" baseline="30000"/>
              <a:t>–</a:t>
            </a:r>
            <a:r>
              <a:rPr lang="cs-CZ" altLang="cs-CZ" sz="1800"/>
              <a:t>, Mac-1</a:t>
            </a:r>
            <a:r>
              <a:rPr lang="cs-CZ" altLang="cs-CZ" sz="1800" baseline="30000"/>
              <a:t>–</a:t>
            </a:r>
            <a:r>
              <a:rPr lang="cs-CZ" altLang="cs-CZ" sz="1800"/>
              <a:t>, CD4</a:t>
            </a:r>
            <a:r>
              <a:rPr lang="cs-CZ" altLang="cs-CZ" sz="1800" baseline="30000"/>
              <a:t>–</a:t>
            </a:r>
            <a:r>
              <a:rPr lang="cs-CZ" altLang="cs-CZ" sz="1800"/>
              <a:t>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/>
              <a:t>     CD5</a:t>
            </a:r>
            <a:r>
              <a:rPr lang="cs-CZ" altLang="cs-CZ" sz="1800" baseline="30000"/>
              <a:t>–</a:t>
            </a:r>
            <a:r>
              <a:rPr lang="cs-CZ" altLang="cs-CZ" sz="1800"/>
              <a:t> a CD8</a:t>
            </a:r>
            <a:r>
              <a:rPr lang="cs-CZ" altLang="cs-CZ" sz="1800" baseline="30000"/>
              <a:t>–</a:t>
            </a:r>
            <a:r>
              <a:rPr lang="cs-CZ" altLang="cs-CZ" sz="1800" b="1"/>
              <a:t>) buněk tvořících „mammosféry“ (</a:t>
            </a:r>
            <a:r>
              <a:rPr lang="cs-CZ" altLang="cs-CZ" sz="1800"/>
              <a:t>podobně jako neurosféry obsahují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/>
              <a:t>     jak SCs, tak množství progenitorů a diferencovanějších typů buněk</a:t>
            </a:r>
            <a:r>
              <a:rPr lang="cs-CZ" altLang="cs-CZ" sz="1800" b="1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kmenové buňky mléčných žlaz jsou schopné dát vznik prsní tkání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po transplantaci do vhodného prostředí z metastázujících prsních nádorů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byly izolovány buňky CD44</a:t>
            </a:r>
            <a:r>
              <a:rPr lang="cs-CZ" altLang="cs-CZ" sz="1800" b="1" baseline="30000"/>
              <a:t>+</a:t>
            </a:r>
            <a:r>
              <a:rPr lang="cs-CZ" altLang="cs-CZ" sz="1800" b="1"/>
              <a:t>/CD24</a:t>
            </a:r>
            <a:r>
              <a:rPr lang="cs-CZ" altLang="cs-CZ" sz="1800" b="1" baseline="30000"/>
              <a:t>-</a:t>
            </a:r>
            <a:r>
              <a:rPr lang="cs-CZ" altLang="cs-CZ" sz="1800" b="1"/>
              <a:t>, schopné tyto nádory vyvolávat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po následné transplantaci, oproti 100 násobnému množství ostatních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/>
              <a:t>     izolovaných z takového nádoru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pravděpodobně ne všechny CD44+/CD24- mají potenciál CSC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b="1"/>
              <a:t>  CD44+/CD24- buňky nejsou také pravděpodobně odvozeny od MaSCs ale od TA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73"/>
    </mc:Choice>
    <mc:Fallback xmlns="">
      <p:transition spd="slow" advTm="14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704137" cy="5715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95288" y="6165850"/>
            <a:ext cx="81232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LT-LCR (long term label retaining cell), ST-LRC (short term LRC), ER – receptor pro estrogen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PR – receptor pro progeteron, CD24 – povrchový protein s GPI kotvou, CD44 (H-CAM)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684213" y="5734050"/>
            <a:ext cx="1331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Woodward, 2005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63"/>
    </mc:Choice>
    <mc:Fallback xmlns="">
      <p:transition spd="slow" advTm="14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588" y="1490663"/>
          <a:ext cx="9217025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Image" r:id="rId5" imgW="12152381" imgH="4736508" progId="Photoshop.Image.9">
                  <p:embed/>
                </p:oleObj>
              </mc:Choice>
              <mc:Fallback>
                <p:oleObj name="Image" r:id="rId5" imgW="12152381" imgH="4736508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490663"/>
                        <a:ext cx="9217025" cy="359410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827088" y="596900"/>
            <a:ext cx="4768850" cy="379413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Nádory a fenotyp jejich kmenových buněk</a:t>
            </a:r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7978775" y="5300663"/>
            <a:ext cx="985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Vaish, 2007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9"/>
    </mc:Choice>
    <mc:Fallback xmlns="">
      <p:transition spd="slow" advTm="7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Grp="1" noChangeAspect="1"/>
          </p:cNvGraphicFramePr>
          <p:nvPr>
            <p:ph/>
          </p:nvPr>
        </p:nvGraphicFramePr>
        <p:xfrm>
          <a:off x="107950" y="2474913"/>
          <a:ext cx="8893175" cy="252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Image" r:id="rId5" imgW="11936508" imgH="3390476" progId="Photoshop.Image.9">
                  <p:embed/>
                </p:oleObj>
              </mc:Choice>
              <mc:Fallback>
                <p:oleObj name="Image" r:id="rId5" imgW="11936508" imgH="3390476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474913"/>
                        <a:ext cx="8893175" cy="2525712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755650" y="1268413"/>
            <a:ext cx="7702550" cy="379412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Fenotyp nádorových kmenových buněk a jejich zdravých ekvivalentů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6962775" y="5170488"/>
            <a:ext cx="2001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Ponnusamy</a:t>
            </a:r>
            <a:r>
              <a:rPr lang="en-US" altLang="cs-CZ" sz="1200"/>
              <a:t> &amp; </a:t>
            </a:r>
            <a:r>
              <a:rPr lang="cs-CZ" altLang="cs-CZ" sz="1200"/>
              <a:t> Batra, 2008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9"/>
    </mc:Choice>
    <mc:Fallback xmlns="">
      <p:transition spd="slow" advTm="8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85813"/>
            <a:ext cx="7848600" cy="5826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6516688" y="6381750"/>
            <a:ext cx="920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Jordan 2006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346075" y="188913"/>
            <a:ext cx="8415338" cy="34925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Kmenové buňky nádorů jsou zodpovědné za návrat (relaps) onemocnění a metastáze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55"/>
    </mc:Choice>
    <mc:Fallback>
      <p:transition spd="slow" advTm="11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Grp="1" noChangeAspect="1"/>
          </p:cNvGraphicFramePr>
          <p:nvPr>
            <p:ph/>
          </p:nvPr>
        </p:nvGraphicFramePr>
        <p:xfrm>
          <a:off x="1158875" y="793750"/>
          <a:ext cx="6869113" cy="594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Image" r:id="rId5" imgW="8330159" imgH="7212698" progId="Photoshop.Image.9">
                  <p:embed/>
                </p:oleObj>
              </mc:Choice>
              <mc:Fallback>
                <p:oleObj name="Image" r:id="rId5" imgW="8330159" imgH="7212698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75" y="793750"/>
                        <a:ext cx="6869113" cy="5948363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684213" y="158750"/>
            <a:ext cx="7858125" cy="461963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Hypotetický „niche“ nádorových kmenových buněk</a:t>
            </a:r>
            <a:r>
              <a:rPr lang="cs-CZ" altLang="cs-CZ" sz="1800"/>
              <a:t> </a:t>
            </a:r>
            <a:r>
              <a:rPr lang="cs-CZ" altLang="cs-CZ" sz="1600"/>
              <a:t>– model neurální CSC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6191250" y="6492875"/>
            <a:ext cx="1865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Ailles </a:t>
            </a:r>
            <a:r>
              <a:rPr lang="en-US" altLang="cs-CZ" sz="1200"/>
              <a:t>&amp;</a:t>
            </a:r>
            <a:r>
              <a:rPr lang="cs-CZ" altLang="cs-CZ" sz="1200"/>
              <a:t> Weissman, 2007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73"/>
    </mc:Choice>
    <mc:Fallback>
      <p:transition spd="slow" advTm="28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9550" y="715963"/>
            <a:ext cx="87550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latin typeface="Comic Sans MS" panose="030F0702030302020204" pitchFamily="66" charset="0"/>
              </a:rPr>
              <a:t>Strom</a:t>
            </a:r>
            <a:r>
              <a:rPr lang="cs-CZ" sz="2400" b="1" dirty="0" err="1">
                <a:latin typeface="Comic Sans MS" panose="030F0702030302020204" pitchFamily="66" charset="0"/>
              </a:rPr>
              <a:t>ální</a:t>
            </a:r>
            <a:r>
              <a:rPr lang="cs-CZ" sz="2400" b="1" dirty="0">
                <a:latin typeface="Comic Sans MS" panose="030F0702030302020204" pitchFamily="66" charset="0"/>
              </a:rPr>
              <a:t> buňky </a:t>
            </a:r>
            <a:r>
              <a:rPr lang="cs-CZ" sz="2400" b="1" dirty="0" err="1">
                <a:latin typeface="Comic Sans MS" panose="030F0702030302020204" pitchFamily="66" charset="0"/>
              </a:rPr>
              <a:t>niche</a:t>
            </a:r>
            <a:r>
              <a:rPr lang="cs-CZ" sz="2400" b="1" dirty="0">
                <a:latin typeface="Comic Sans MS" panose="030F0702030302020204" pitchFamily="66" charset="0"/>
              </a:rPr>
              <a:t> CSC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dirty="0" err="1">
                <a:latin typeface="Comic Sans MS" panose="030F0702030302020204" pitchFamily="66" charset="0"/>
              </a:rPr>
              <a:t>Podobn</a:t>
            </a:r>
            <a:r>
              <a:rPr lang="cs-CZ" dirty="0">
                <a:latin typeface="Comic Sans MS" panose="030F0702030302020204" pitchFamily="66" charset="0"/>
              </a:rPr>
              <a:t>ě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jako</a:t>
            </a:r>
            <a:r>
              <a:rPr lang="en-US" dirty="0">
                <a:latin typeface="Comic Sans MS" panose="030F0702030302020204" pitchFamily="66" charset="0"/>
              </a:rPr>
              <a:t> v </a:t>
            </a:r>
            <a:r>
              <a:rPr lang="cs-CZ" dirty="0">
                <a:latin typeface="Comic Sans MS" panose="030F0702030302020204" pitchFamily="66" charset="0"/>
              </a:rPr>
              <a:t>„</a:t>
            </a:r>
            <a:r>
              <a:rPr lang="cs-CZ" dirty="0" err="1">
                <a:latin typeface="Comic Sans MS" panose="030F0702030302020204" pitchFamily="66" charset="0"/>
              </a:rPr>
              <a:t>niche</a:t>
            </a:r>
            <a:r>
              <a:rPr lang="cs-CZ" dirty="0">
                <a:latin typeface="Comic Sans MS" panose="030F0702030302020204" pitchFamily="66" charset="0"/>
              </a:rPr>
              <a:t>“ SSC, </a:t>
            </a:r>
            <a:r>
              <a:rPr lang="cs-CZ" dirty="0" err="1">
                <a:latin typeface="Comic Sans MS" panose="030F0702030302020204" pitchFamily="66" charset="0"/>
              </a:rPr>
              <a:t>stromální</a:t>
            </a:r>
            <a:r>
              <a:rPr lang="cs-CZ" dirty="0">
                <a:latin typeface="Comic Sans MS" panose="030F0702030302020204" pitchFamily="66" charset="0"/>
              </a:rPr>
              <a:t> buňky podporují produkcí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dirty="0">
                <a:latin typeface="Comic Sans MS" panose="030F0702030302020204" pitchFamily="66" charset="0"/>
              </a:rPr>
              <a:t>    růstových </a:t>
            </a:r>
            <a:r>
              <a:rPr lang="cs-CZ" dirty="0" err="1">
                <a:latin typeface="Comic Sans MS" panose="030F0702030302020204" pitchFamily="66" charset="0"/>
              </a:rPr>
              <a:t>faktorrů</a:t>
            </a:r>
            <a:r>
              <a:rPr lang="cs-CZ" dirty="0">
                <a:latin typeface="Comic Sans MS" panose="030F0702030302020204" pitchFamily="66" charset="0"/>
              </a:rPr>
              <a:t>  a extracelulární matrix  CSC v jejich </a:t>
            </a:r>
            <a:r>
              <a:rPr lang="cs-CZ" dirty="0" err="1">
                <a:latin typeface="Comic Sans MS" panose="030F0702030302020204" pitchFamily="66" charset="0"/>
              </a:rPr>
              <a:t>niche</a:t>
            </a:r>
            <a:endParaRPr lang="cs-CZ" dirty="0">
              <a:latin typeface="Comic Sans MS" panose="030F0702030302020204" pitchFamily="66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cs-CZ" dirty="0">
                <a:latin typeface="Comic Sans MS" panose="030F0702030302020204" pitchFamily="66" charset="0"/>
              </a:rPr>
              <a:t>Zdá se že velké riziko představují </a:t>
            </a:r>
            <a:r>
              <a:rPr lang="cs-CZ" dirty="0" err="1">
                <a:latin typeface="Comic Sans MS" panose="030F0702030302020204" pitchFamily="66" charset="0"/>
              </a:rPr>
              <a:t>senescentní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stromální</a:t>
            </a:r>
            <a:r>
              <a:rPr lang="cs-CZ" dirty="0">
                <a:latin typeface="Comic Sans MS" panose="030F0702030302020204" pitchFamily="66" charset="0"/>
              </a:rPr>
              <a:t> buňky/fibroblasty,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dirty="0">
                <a:latin typeface="Comic Sans MS" panose="030F0702030302020204" pitchFamily="66" charset="0"/>
              </a:rPr>
              <a:t>    samy mají </a:t>
            </a:r>
            <a:r>
              <a:rPr lang="cs-CZ" dirty="0" err="1">
                <a:latin typeface="Comic Sans MS" panose="030F0702030302020204" pitchFamily="66" charset="0"/>
              </a:rPr>
              <a:t>požkozené</a:t>
            </a:r>
            <a:r>
              <a:rPr lang="cs-CZ" dirty="0">
                <a:latin typeface="Comic Sans MS" panose="030F0702030302020204" pitchFamily="66" charset="0"/>
              </a:rPr>
              <a:t> regulační mechanismy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cs-CZ" dirty="0">
                <a:latin typeface="Comic Sans MS" panose="030F0702030302020204" pitchFamily="66" charset="0"/>
              </a:rPr>
              <a:t>=</a:t>
            </a:r>
            <a:r>
              <a:rPr lang="en-US" dirty="0">
                <a:latin typeface="Comic Sans MS" panose="030F0702030302020204" pitchFamily="66" charset="0"/>
              </a:rPr>
              <a:t>&gt; </a:t>
            </a:r>
            <a:r>
              <a:rPr lang="cs-CZ" dirty="0">
                <a:latin typeface="Comic Sans MS" panose="030F0702030302020204" pitchFamily="66" charset="0"/>
              </a:rPr>
              <a:t>špatná kooperace s prostředím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dirty="0">
                <a:latin typeface="Comic Sans MS" panose="030F0702030302020204" pitchFamily="66" charset="0"/>
              </a:rPr>
              <a:t>    (buňkami, tkání), s organismem =</a:t>
            </a:r>
            <a:r>
              <a:rPr lang="en-US" dirty="0">
                <a:latin typeface="Comic Sans MS" panose="030F0702030302020204" pitchFamily="66" charset="0"/>
              </a:rPr>
              <a:t>&gt;</a:t>
            </a:r>
            <a:r>
              <a:rPr lang="cs-CZ" dirty="0">
                <a:latin typeface="Comic Sans MS" panose="030F0702030302020204" pitchFamily="66" charset="0"/>
              </a:rPr>
              <a:t> podpora nerovnováhy v regulaci homeostáze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dirty="0">
                <a:latin typeface="Comic Sans MS" panose="030F0702030302020204" pitchFamily="66" charset="0"/>
              </a:rPr>
              <a:t>    </a:t>
            </a:r>
            <a:r>
              <a:rPr lang="cs-CZ" dirty="0" err="1">
                <a:latin typeface="Comic Sans MS" panose="030F0702030302020204" pitchFamily="66" charset="0"/>
              </a:rPr>
              <a:t>niche</a:t>
            </a:r>
            <a:r>
              <a:rPr lang="cs-CZ" dirty="0">
                <a:latin typeface="Comic Sans MS" panose="030F0702030302020204" pitchFamily="66" charset="0"/>
              </a:rPr>
              <a:t>/SC =</a:t>
            </a:r>
            <a:r>
              <a:rPr lang="en-US" dirty="0">
                <a:latin typeface="Comic Sans MS" panose="030F0702030302020204" pitchFamily="66" charset="0"/>
              </a:rPr>
              <a:t>&gt; </a:t>
            </a:r>
            <a:r>
              <a:rPr lang="en-US" dirty="0" err="1">
                <a:latin typeface="Comic Sans MS" panose="030F0702030302020204" pitchFamily="66" charset="0"/>
              </a:rPr>
              <a:t>podpora</a:t>
            </a:r>
            <a:r>
              <a:rPr lang="en-US" dirty="0">
                <a:latin typeface="Comic Sans MS" panose="030F0702030302020204" pitchFamily="66" charset="0"/>
              </a:rPr>
              <a:t> CSC</a:t>
            </a:r>
            <a:endParaRPr lang="cs-CZ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cs-CZ" dirty="0">
              <a:latin typeface="Comic Sans MS" panose="030F0702030302020204" pitchFamily="66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Symbol" pitchFamily="18" charset="2"/>
              <a:buChar char="Þ"/>
              <a:defRPr/>
            </a:pPr>
            <a:r>
              <a:rPr lang="cs-CZ" dirty="0">
                <a:latin typeface="Comic Sans MS" panose="030F0702030302020204" pitchFamily="66" charset="0"/>
              </a:rPr>
              <a:t>Nejen změny na prekurzorech CSC a selhání imunitního systému,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dirty="0">
                <a:latin typeface="Comic Sans MS" panose="030F0702030302020204" pitchFamily="66" charset="0"/>
              </a:rPr>
              <a:t>    ale i změny v jejich potencionálních </a:t>
            </a:r>
            <a:r>
              <a:rPr lang="cs-CZ" dirty="0" err="1">
                <a:latin typeface="Comic Sans MS" panose="030F0702030302020204" pitchFamily="66" charset="0"/>
              </a:rPr>
              <a:t>niche</a:t>
            </a:r>
            <a:r>
              <a:rPr lang="cs-CZ" dirty="0">
                <a:latin typeface="Comic Sans MS" panose="030F0702030302020204" pitchFamily="66" charset="0"/>
              </a:rPr>
              <a:t> hrají významnou úlohu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dirty="0">
                <a:latin typeface="Comic Sans MS" panose="030F0702030302020204" pitchFamily="66" charset="0"/>
              </a:rPr>
              <a:t>     v progresi nádorového onemocnění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30"/>
    </mc:Choice>
    <mc:Fallback>
      <p:transition spd="slow" advTm="9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60350"/>
            <a:ext cx="4422775" cy="6264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692525"/>
            <a:ext cx="4332287" cy="3009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622800" y="1909763"/>
            <a:ext cx="44862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 – znázornění progrese nádoru u pacienta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B – proliferace x dormance (quiescence) nádorových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buněk v závislosti na aktivitě MAPK Erk a p38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 – mechanismus aktivace Erk a p38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932363" y="630238"/>
            <a:ext cx="3705225" cy="782637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Model regulace tumorogeneze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přesmykem aktivity MAPK Erk a p38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Ranganathan 2006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4640263" y="36576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 Narrow" panose="020B0606020202030204" pitchFamily="34" charset="0"/>
              </a:rPr>
              <a:t>C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39"/>
    </mc:Choice>
    <mc:Fallback>
      <p:transition spd="slow" advTm="234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060450"/>
            <a:ext cx="6688138" cy="5578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2268538" y="260350"/>
            <a:ext cx="4629150" cy="593725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Dobře prokázané CSCs jsou u nádorů původu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neurálního    hematopoetického    prsního 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6989763" y="6386513"/>
            <a:ext cx="920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Jordan 2006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22"/>
    </mc:Choice>
    <mc:Fallback>
      <p:transition spd="slow" advTm="13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1476375" y="115888"/>
            <a:ext cx="3476625" cy="495300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Hematopoetické CSCs</a:t>
            </a:r>
          </a:p>
        </p:txBody>
      </p:sp>
      <p:graphicFrame>
        <p:nvGraphicFramePr>
          <p:cNvPr id="9219" name="Object 11"/>
          <p:cNvGraphicFramePr>
            <a:graphicFrameLocks noGrp="1" noChangeAspect="1"/>
          </p:cNvGraphicFramePr>
          <p:nvPr>
            <p:ph/>
          </p:nvPr>
        </p:nvGraphicFramePr>
        <p:xfrm>
          <a:off x="900113" y="765175"/>
          <a:ext cx="4508500" cy="594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Image" r:id="rId5" imgW="5638095" imgH="7441270" progId="Photoshop.Image.9">
                  <p:embed/>
                </p:oleObj>
              </mc:Choice>
              <mc:Fallback>
                <p:oleObj name="Image" r:id="rId5" imgW="5638095" imgH="7441270" progId="Photoshop.Image.9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765175"/>
                        <a:ext cx="4508500" cy="594995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13"/>
          <p:cNvSpPr txBox="1">
            <a:spLocks noChangeArrowheads="1"/>
          </p:cNvSpPr>
          <p:nvPr/>
        </p:nvSpPr>
        <p:spPr bwMode="auto">
          <a:xfrm>
            <a:off x="3629025" y="6467475"/>
            <a:ext cx="180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Jones </a:t>
            </a:r>
            <a:r>
              <a:rPr lang="en-US" altLang="cs-CZ" sz="1200"/>
              <a:t>&amp; Amstrong,2008</a:t>
            </a:r>
            <a:endParaRPr lang="cs-CZ" altLang="cs-CZ" sz="1200"/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5724525" y="1476375"/>
            <a:ext cx="309245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b="1"/>
              <a:t>Leukemie podle původu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 b="1"/>
              <a:t> Myeloidní leukémie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/>
              <a:t>     (granulocyty, monocyty,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/>
              <a:t>      erytrocyty, megakaryocyty)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 b="1"/>
              <a:t> Lymfoidní leukémie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/>
              <a:t>     (B a T buňky, NK buňky)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76"/>
    </mc:Choice>
    <mc:Fallback>
      <p:transition spd="slow" advTm="23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724525" y="692696"/>
            <a:ext cx="3129383" cy="9541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chronická myeloidní leukemie (</a:t>
            </a:r>
            <a:r>
              <a:rPr lang="cs-CZ" altLang="cs-CZ" sz="1400" b="1" dirty="0"/>
              <a:t>CML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akutní myeloidní leukemie (</a:t>
            </a:r>
            <a:r>
              <a:rPr lang="cs-CZ" altLang="cs-CZ" sz="1400" b="1" dirty="0"/>
              <a:t>AML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akutní </a:t>
            </a:r>
            <a:r>
              <a:rPr lang="cs-CZ" altLang="cs-CZ" sz="1400" dirty="0" err="1"/>
              <a:t>lymfoblastická</a:t>
            </a:r>
            <a:r>
              <a:rPr lang="cs-CZ" altLang="cs-CZ" sz="1400" dirty="0"/>
              <a:t> leukemie (</a:t>
            </a:r>
            <a:r>
              <a:rPr lang="cs-CZ" altLang="cs-CZ" sz="1400" b="1" dirty="0"/>
              <a:t>ALL</a:t>
            </a:r>
            <a:r>
              <a:rPr lang="cs-CZ" altLang="cs-CZ" sz="1400" dirty="0" smtClean="0"/>
              <a:t>)</a:t>
            </a:r>
            <a:endParaRPr lang="en-US" altLang="cs-CZ" sz="1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/>
              <a:t>c</a:t>
            </a:r>
            <a:r>
              <a:rPr lang="en-US" altLang="cs-CZ" sz="1400" dirty="0" err="1" smtClean="0"/>
              <a:t>hronick</a:t>
            </a:r>
            <a:r>
              <a:rPr lang="cs-CZ" altLang="cs-CZ" sz="1400" dirty="0" smtClean="0"/>
              <a:t>á lymfoidní </a:t>
            </a:r>
            <a:r>
              <a:rPr lang="cs-CZ" altLang="cs-CZ" sz="1400" dirty="0" err="1" smtClean="0"/>
              <a:t>leukemia</a:t>
            </a:r>
            <a:r>
              <a:rPr lang="cs-CZ" altLang="cs-CZ" sz="1400" dirty="0" smtClean="0"/>
              <a:t> (</a:t>
            </a:r>
            <a:r>
              <a:rPr lang="cs-CZ" altLang="cs-CZ" sz="1400" b="1" dirty="0" smtClean="0"/>
              <a:t>CLL</a:t>
            </a:r>
            <a:r>
              <a:rPr lang="cs-CZ" altLang="cs-CZ" sz="1400" dirty="0" smtClean="0"/>
              <a:t>)</a:t>
            </a:r>
            <a:endParaRPr lang="cs-CZ" altLang="cs-CZ" sz="1400" dirty="0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98450" y="1700213"/>
            <a:ext cx="8550275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CSCs</a:t>
            </a:r>
            <a:r>
              <a:rPr lang="cs-CZ" altLang="cs-CZ" sz="1600" b="1" dirty="0"/>
              <a:t> byly jasně prokázány u AML a CML, a jsou s vysokou pravděpodobností i u ALL.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Díky tomu, je u těchto onemocnění nedostatečné působení běžných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antiproliferativních</a:t>
            </a:r>
            <a:r>
              <a:rPr lang="cs-CZ" altLang="cs-CZ" sz="1600" b="1" dirty="0"/>
              <a:t> farmak.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AML - IL3-R</a:t>
            </a:r>
            <a:r>
              <a:rPr lang="cs-CZ" altLang="cs-CZ" sz="1600" b="1" baseline="30000" dirty="0"/>
              <a:t>+</a:t>
            </a:r>
            <a:r>
              <a:rPr lang="cs-CZ" altLang="cs-CZ" sz="1600" b="1" dirty="0"/>
              <a:t> (</a:t>
            </a:r>
            <a:r>
              <a:rPr lang="cs-CZ" altLang="cs-CZ" sz="1600" dirty="0"/>
              <a:t>není u normálních </a:t>
            </a:r>
            <a:r>
              <a:rPr lang="cs-CZ" altLang="cs-CZ" sz="1600" dirty="0" err="1"/>
              <a:t>HSCs</a:t>
            </a:r>
            <a:r>
              <a:rPr lang="cs-CZ" altLang="cs-CZ" sz="1600" b="1" dirty="0"/>
              <a:t>), CD33</a:t>
            </a:r>
            <a:r>
              <a:rPr lang="cs-CZ" altLang="cs-CZ" sz="1600" b="1" baseline="30000" dirty="0"/>
              <a:t>+</a:t>
            </a:r>
            <a:r>
              <a:rPr lang="cs-CZ" altLang="cs-CZ" sz="1600" b="1" dirty="0"/>
              <a:t> (</a:t>
            </a:r>
            <a:r>
              <a:rPr lang="cs-CZ" altLang="cs-CZ" sz="1600" dirty="0" err="1"/>
              <a:t>IgSF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sialoadhesin</a:t>
            </a:r>
            <a:r>
              <a:rPr lang="cs-CZ" altLang="cs-CZ" sz="1600" b="1" dirty="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- CD33 se zdá být vhodným pro rozpoznání AML </a:t>
            </a:r>
            <a:r>
              <a:rPr lang="cs-CZ" altLang="cs-CZ" sz="1600" b="1" dirty="0" err="1"/>
              <a:t>CSCs</a:t>
            </a:r>
            <a:r>
              <a:rPr lang="cs-CZ" altLang="cs-CZ" sz="1600" b="1" dirty="0"/>
              <a:t> (imunoterapie),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  navíc byl prokázán u některých dalších leukemických </a:t>
            </a:r>
            <a:r>
              <a:rPr lang="cs-CZ" altLang="cs-CZ" sz="1600" b="1" dirty="0" err="1"/>
              <a:t>CSCs</a:t>
            </a:r>
            <a:r>
              <a:rPr lang="cs-CZ" altLang="cs-CZ" sz="1600" b="1" dirty="0"/>
              <a:t>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- vysoká aktivita NF-</a:t>
            </a:r>
            <a:r>
              <a:rPr lang="cs-CZ" altLang="cs-CZ" sz="1600" b="1" dirty="0">
                <a:latin typeface="Symbol" panose="05050102010706020507" pitchFamily="18" charset="2"/>
              </a:rPr>
              <a:t>k</a:t>
            </a:r>
            <a:r>
              <a:rPr lang="cs-CZ" altLang="cs-CZ" sz="1600" b="1" dirty="0"/>
              <a:t>B a PI3K u AML </a:t>
            </a:r>
            <a:r>
              <a:rPr lang="cs-CZ" altLang="cs-CZ" sz="1600" b="1" dirty="0" err="1"/>
              <a:t>SCs</a:t>
            </a:r>
            <a:r>
              <a:rPr lang="cs-CZ" altLang="cs-CZ" sz="1600" b="1" dirty="0"/>
              <a:t>, ale ne u </a:t>
            </a:r>
            <a:r>
              <a:rPr lang="cs-CZ" altLang="cs-CZ" sz="1600" b="1" dirty="0" err="1"/>
              <a:t>HSCs</a:t>
            </a:r>
            <a:r>
              <a:rPr lang="cs-CZ" altLang="cs-CZ" sz="1600" b="1" dirty="0"/>
              <a:t>, farmakologická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  inhibice NF-</a:t>
            </a:r>
            <a:r>
              <a:rPr lang="cs-CZ" altLang="cs-CZ" sz="1600" b="1" dirty="0">
                <a:latin typeface="Symbol" panose="05050102010706020507" pitchFamily="18" charset="2"/>
              </a:rPr>
              <a:t>k</a:t>
            </a:r>
            <a:r>
              <a:rPr lang="cs-CZ" altLang="cs-CZ" sz="1600" b="1" dirty="0"/>
              <a:t>B a PI3K</a:t>
            </a:r>
            <a:r>
              <a:rPr lang="cs-CZ" altLang="cs-CZ" sz="1600" dirty="0"/>
              <a:t> </a:t>
            </a:r>
            <a:r>
              <a:rPr lang="cs-CZ" altLang="cs-CZ" sz="1600" b="1" dirty="0"/>
              <a:t>nebo </a:t>
            </a:r>
            <a:r>
              <a:rPr lang="cs-CZ" altLang="cs-CZ" sz="1600" b="1" dirty="0" err="1"/>
              <a:t>mTOR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target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rapamycin</a:t>
            </a:r>
            <a:r>
              <a:rPr lang="cs-CZ" altLang="cs-CZ" sz="1600" dirty="0"/>
              <a:t>; substrát PI3K)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600" b="1" dirty="0"/>
              <a:t>snižuje proliferaci AML </a:t>
            </a:r>
            <a:r>
              <a:rPr lang="cs-CZ" altLang="cs-CZ" sz="1600" b="1" dirty="0" err="1"/>
              <a:t>SCs</a:t>
            </a:r>
            <a:r>
              <a:rPr lang="cs-CZ" altLang="cs-CZ" sz="1600" b="1" dirty="0"/>
              <a:t>, ale ne </a:t>
            </a:r>
            <a:r>
              <a:rPr lang="cs-CZ" altLang="cs-CZ" sz="1600" b="1" dirty="0" err="1"/>
              <a:t>HSCs</a:t>
            </a:r>
            <a:r>
              <a:rPr lang="cs-CZ" altLang="cs-CZ" sz="1600" dirty="0"/>
              <a:t> </a:t>
            </a:r>
            <a:r>
              <a:rPr lang="cs-CZ" altLang="cs-CZ" sz="1600" b="1" dirty="0"/>
              <a:t>(</a:t>
            </a:r>
            <a:r>
              <a:rPr lang="cs-CZ" altLang="cs-CZ" sz="1600" dirty="0"/>
              <a:t>=</a:t>
            </a:r>
            <a:r>
              <a:rPr lang="en-US" altLang="cs-CZ" sz="1600" dirty="0"/>
              <a:t>&gt;</a:t>
            </a:r>
            <a:r>
              <a:rPr lang="cs-CZ" altLang="cs-CZ" sz="1600" dirty="0" err="1"/>
              <a:t>CSCs</a:t>
            </a:r>
            <a:r>
              <a:rPr lang="cs-CZ" altLang="cs-CZ" sz="1600" dirty="0"/>
              <a:t> specifická terapie</a:t>
            </a:r>
            <a:r>
              <a:rPr lang="cs-CZ" altLang="cs-CZ" sz="1600" b="1" dirty="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CML - charakteristický </a:t>
            </a:r>
            <a:r>
              <a:rPr lang="cs-CZ" altLang="cs-CZ" sz="1600" b="1" dirty="0" err="1"/>
              <a:t>fůzní</a:t>
            </a:r>
            <a:r>
              <a:rPr lang="cs-CZ" altLang="cs-CZ" sz="1600" b="1" dirty="0"/>
              <a:t> gen BCR-ABL (=</a:t>
            </a:r>
            <a:r>
              <a:rPr lang="en-US" altLang="cs-CZ" sz="1600" b="1" dirty="0"/>
              <a:t>&gt;</a:t>
            </a:r>
            <a:r>
              <a:rPr lang="cs-CZ" altLang="cs-CZ" sz="1600" b="1" dirty="0"/>
              <a:t> nadbytek ABL kinázy), inhibitory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   ABL (</a:t>
            </a:r>
            <a:r>
              <a:rPr lang="cs-CZ" altLang="cs-CZ" sz="1600" b="1" dirty="0" err="1"/>
              <a:t>imatinib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mesylate</a:t>
            </a:r>
            <a:r>
              <a:rPr lang="cs-CZ" altLang="cs-CZ" sz="1600" b="1" dirty="0"/>
              <a:t>, </a:t>
            </a:r>
            <a:r>
              <a:rPr lang="cs-CZ" altLang="cs-CZ" sz="1600" b="1" dirty="0" err="1"/>
              <a:t>dasatinib</a:t>
            </a:r>
            <a:r>
              <a:rPr lang="cs-CZ" altLang="cs-CZ" sz="1600" b="1" dirty="0"/>
              <a:t>) potlačují leukemii, ale ne její </a:t>
            </a:r>
            <a:r>
              <a:rPr lang="cs-CZ" altLang="cs-CZ" sz="1600" b="1" dirty="0" err="1"/>
              <a:t>SCs</a:t>
            </a:r>
            <a:r>
              <a:rPr lang="cs-CZ" altLang="cs-CZ" sz="1600" b="1" dirty="0"/>
              <a:t>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  =</a:t>
            </a:r>
            <a:r>
              <a:rPr lang="en-US" altLang="cs-CZ" sz="1600" b="1" dirty="0"/>
              <a:t>&gt;</a:t>
            </a:r>
            <a:r>
              <a:rPr lang="cs-CZ" altLang="cs-CZ" sz="1600" b="1" dirty="0"/>
              <a:t> vysazení vede k obnově onemocnění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i="1" dirty="0"/>
              <a:t>BCR-ABL – </a:t>
            </a:r>
            <a:r>
              <a:rPr lang="cs-CZ" altLang="cs-CZ" sz="1600" i="1" dirty="0" err="1"/>
              <a:t>Breakpoint</a:t>
            </a:r>
            <a:r>
              <a:rPr lang="cs-CZ" altLang="cs-CZ" sz="1600" i="1" dirty="0"/>
              <a:t> Cluster Region-</a:t>
            </a:r>
            <a:r>
              <a:rPr lang="cs-CZ" altLang="cs-CZ" sz="1600" i="1" dirty="0" err="1"/>
              <a:t>Abelson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Kinase</a:t>
            </a:r>
            <a:endParaRPr lang="cs-CZ" altLang="cs-CZ" sz="1600" i="1" dirty="0"/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987675" y="549275"/>
            <a:ext cx="25336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Hematopoetické CSCs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64"/>
    </mc:Choice>
    <mc:Fallback xmlns="">
      <p:transition spd="slow" advTm="32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11846</TotalTime>
  <Words>1338</Words>
  <Application>Microsoft Office PowerPoint</Application>
  <PresentationFormat>Předvádění na obrazovce (4:3)</PresentationFormat>
  <Paragraphs>181</Paragraphs>
  <Slides>23</Slides>
  <Notes>0</Notes>
  <HiddenSlides>0</HiddenSlides>
  <MMClips>23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Comic Sans MS</vt:lpstr>
      <vt:lpstr>Symbol</vt:lpstr>
      <vt:lpstr>Wingdings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Faculty of Science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Jiri Pachernik</dc:creator>
  <cp:lastModifiedBy>JiPa</cp:lastModifiedBy>
  <cp:revision>829</cp:revision>
  <dcterms:created xsi:type="dcterms:W3CDTF">2006-10-17T08:03:52Z</dcterms:created>
  <dcterms:modified xsi:type="dcterms:W3CDTF">2021-01-11T14:39:15Z</dcterms:modified>
</cp:coreProperties>
</file>