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38" r:id="rId3"/>
    <p:sldId id="326" r:id="rId4"/>
    <p:sldId id="323" r:id="rId5"/>
    <p:sldId id="331" r:id="rId6"/>
    <p:sldId id="324" r:id="rId7"/>
    <p:sldId id="328" r:id="rId8"/>
    <p:sldId id="329" r:id="rId9"/>
    <p:sldId id="330" r:id="rId10"/>
    <p:sldId id="332" r:id="rId11"/>
    <p:sldId id="334" r:id="rId12"/>
    <p:sldId id="333" r:id="rId13"/>
    <p:sldId id="335" r:id="rId14"/>
    <p:sldId id="337" r:id="rId15"/>
    <p:sldId id="336" r:id="rId16"/>
    <p:sldId id="340" r:id="rId17"/>
    <p:sldId id="339" r:id="rId18"/>
    <p:sldId id="325" r:id="rId19"/>
    <p:sldId id="263" r:id="rId20"/>
    <p:sldId id="264" r:id="rId21"/>
    <p:sldId id="327" r:id="rId2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3300"/>
    <a:srgbClr val="339966"/>
    <a:srgbClr val="00CC66"/>
    <a:srgbClr val="FF0000"/>
    <a:srgbClr val="FF9933"/>
    <a:srgbClr val="FF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4" autoAdjust="0"/>
  </p:normalViewPr>
  <p:slideViewPr>
    <p:cSldViewPr>
      <p:cViewPr>
        <p:scale>
          <a:sx n="136" d="100"/>
          <a:sy n="136" d="100"/>
        </p:scale>
        <p:origin x="-86" y="-2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2BF28-BF0F-4B02-B62C-5CD65C10AB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361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3984F-7B1E-4CA3-85BB-5E45DDE95D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37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53EA1-8805-4725-9D9F-201B762B6E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192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BF5B8-5482-4426-A604-77ED8789E7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615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EA637-70FD-4754-A8A3-0486D0A552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149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4045B-0DF7-4AD8-9CBA-2976E57C2D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597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0212E-0136-4D33-B559-9F3C4E0607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388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7AE9-E53F-485D-A2B6-8873516099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405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47D29-6C15-4E44-8B56-599E78A3D3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29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9087-3A36-46A8-A46A-B731C25D19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319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D0AD8-FA35-4D3F-AEF6-35FE3BEE5B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83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C4E4D-6AE1-4365-B510-54B35C8EC1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65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A8CF352-D708-4D99-8811-5AE6CC1A60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187624" y="115888"/>
            <a:ext cx="679115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 smtClean="0"/>
              <a:t>REPROGRAMOV</a:t>
            </a:r>
            <a:r>
              <a:rPr lang="cs-CZ" altLang="cs-CZ" sz="1800" b="1" dirty="0" smtClean="0"/>
              <a:t>ÁNÍ, METAPLASIE </a:t>
            </a:r>
            <a:r>
              <a:rPr lang="cs-CZ" altLang="cs-CZ" sz="1800" b="1" dirty="0"/>
              <a:t>(- </a:t>
            </a:r>
            <a:r>
              <a:rPr lang="cs-CZ" altLang="cs-CZ" sz="1600" b="1" dirty="0"/>
              <a:t>TRANSDIFERENCIACE</a:t>
            </a:r>
            <a:r>
              <a:rPr lang="cs-CZ" altLang="cs-CZ" sz="1800" b="1" dirty="0"/>
              <a:t>?!)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009650" y="2249488"/>
            <a:ext cx="7108825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/>
              <a:t>Potenciální možnosti: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1) Přímá přeměna fenotypu buňky jednoho typu v buňku typu jiného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- s proliferací (</a:t>
            </a:r>
            <a:r>
              <a:rPr lang="cs-CZ" altLang="cs-CZ" sz="1600"/>
              <a:t>metaplasie</a:t>
            </a:r>
            <a:r>
              <a:rPr lang="cs-CZ" altLang="cs-CZ" sz="1600" b="1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- bez proliferace (</a:t>
            </a:r>
            <a:r>
              <a:rPr lang="cs-CZ" altLang="cs-CZ" sz="1600"/>
              <a:t>pravá transdiferenciace</a:t>
            </a:r>
            <a:r>
              <a:rPr lang="cs-CZ" altLang="cs-CZ" sz="1600" b="1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2) Prvně směrem zpět v diferenciační řadě a následně diferenciace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do jiné diferenciační řady (rediferenciace a následně diferenciace).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</a:t>
            </a:r>
            <a:r>
              <a:rPr lang="cs-CZ" altLang="cs-CZ" sz="1600"/>
              <a:t>Za pozorované jevy zřejmě ale odpovídají zbytkové populace progenitorů.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- s proliferací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</a:t>
            </a:r>
            <a:r>
              <a:rPr lang="cs-CZ" altLang="cs-CZ" sz="1600"/>
              <a:t>- bez proliferace (silně nepravděpodobné)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/>
              <a:t>Přístupy: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a)   Vnějšími faktory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b)   Exogenní expresí vhodných genů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c)   Přeprogramováním jádra cytoplasmou jiné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(</a:t>
            </a:r>
            <a:r>
              <a:rPr lang="cs-CZ" altLang="cs-CZ" sz="1600"/>
              <a:t>sem patří i terapeutické klonování</a:t>
            </a:r>
            <a:r>
              <a:rPr lang="cs-CZ" altLang="cs-CZ" sz="1600" b="1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d)   Kombinací výše zmíněných postupů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1068388" y="620713"/>
            <a:ext cx="6969125" cy="1571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</a:t>
            </a:r>
            <a:r>
              <a:rPr lang="cs-CZ" altLang="cs-CZ" sz="1600" b="1"/>
              <a:t>metaplasie</a:t>
            </a:r>
            <a:r>
              <a:rPr lang="cs-CZ" altLang="cs-CZ" sz="1600"/>
              <a:t> – přeměna kmenové nebo progenitorové buňky jednoho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typu tkáně v progenitor tkáně jiné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transdiferenciace</a:t>
            </a:r>
            <a:r>
              <a:rPr lang="cs-CZ" altLang="cs-CZ" sz="1600"/>
              <a:t> – přeměna buňky jednoho typu na buňku typu jiného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bez průchodu buněčným cyklem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transdeterminace</a:t>
            </a:r>
            <a:r>
              <a:rPr lang="cs-CZ" altLang="cs-CZ" sz="1600"/>
              <a:t> – metaplasie v průběhu embryogeneze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                </a:t>
            </a:r>
            <a:r>
              <a:rPr lang="cs-CZ" altLang="cs-CZ" sz="1200"/>
              <a:t>Rawlins </a:t>
            </a:r>
            <a:r>
              <a:rPr lang="en-US" altLang="cs-CZ" sz="1200"/>
              <a:t>&amp;</a:t>
            </a:r>
            <a:r>
              <a:rPr lang="cs-CZ" altLang="cs-CZ" sz="1200"/>
              <a:t> Hogan (2006) Development 133, 2455-2465</a:t>
            </a:r>
            <a:endParaRPr lang="cs-CZ" altLang="cs-CZ" sz="1200" b="1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706"/>
    </mc:Choice>
    <mc:Fallback>
      <p:transition spd="slow" advTm="58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14325" y="2282825"/>
            <a:ext cx="2286000" cy="66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Exogenní(ektopické)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transkripční faktory</a:t>
            </a: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3505200" y="260350"/>
            <a:ext cx="2133600" cy="66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Endogenní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transkripční faktory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3121025" y="3271838"/>
            <a:ext cx="2921000" cy="385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požadovaný fenotyp buňky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3051175" y="1411288"/>
            <a:ext cx="3060700" cy="385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daný/původní fenotyp buňky</a:t>
            </a: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3282950" y="4579938"/>
            <a:ext cx="2578100" cy="66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Endogenně regulovaný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výsledný fenotyp buňky</a:t>
            </a:r>
          </a:p>
        </p:txBody>
      </p:sp>
      <p:sp>
        <p:nvSpPr>
          <p:cNvPr id="11271" name="AutoShape 9"/>
          <p:cNvSpPr>
            <a:spLocks noChangeArrowheads="1"/>
          </p:cNvSpPr>
          <p:nvPr/>
        </p:nvSpPr>
        <p:spPr bwMode="auto">
          <a:xfrm>
            <a:off x="4498975" y="979488"/>
            <a:ext cx="144463" cy="360362"/>
          </a:xfrm>
          <a:prstGeom prst="downArrow">
            <a:avLst>
              <a:gd name="adj1" fmla="val 50000"/>
              <a:gd name="adj2" fmla="val 623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72" name="AutoShape 10"/>
          <p:cNvSpPr>
            <a:spLocks noChangeArrowheads="1"/>
          </p:cNvSpPr>
          <p:nvPr/>
        </p:nvSpPr>
        <p:spPr bwMode="auto">
          <a:xfrm>
            <a:off x="4500563" y="1916113"/>
            <a:ext cx="144462" cy="1295400"/>
          </a:xfrm>
          <a:prstGeom prst="downArrow">
            <a:avLst>
              <a:gd name="adj1" fmla="val 50000"/>
              <a:gd name="adj2" fmla="val 224177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73" name="AutoShape 11"/>
          <p:cNvSpPr>
            <a:spLocks noChangeArrowheads="1"/>
          </p:cNvSpPr>
          <p:nvPr/>
        </p:nvSpPr>
        <p:spPr bwMode="auto">
          <a:xfrm>
            <a:off x="2700338" y="2492375"/>
            <a:ext cx="1584325" cy="2159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107800119 h 21600"/>
              <a:gd name="T4" fmla="*/ 2147483646 w 21600"/>
              <a:gd name="T5" fmla="*/ 215600229 h 21600"/>
              <a:gd name="T6" fmla="*/ 2147483646 w 21600"/>
              <a:gd name="T7" fmla="*/ 1078001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74" name="AutoShape 12"/>
          <p:cNvSpPr>
            <a:spLocks noChangeArrowheads="1"/>
          </p:cNvSpPr>
          <p:nvPr/>
        </p:nvSpPr>
        <p:spPr bwMode="auto">
          <a:xfrm>
            <a:off x="4462463" y="3787775"/>
            <a:ext cx="215900" cy="6477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506413" y="5938838"/>
            <a:ext cx="82454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Exogenně dodané transkripční faktory nebývají dostatečně pevně fixovány v genomu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- požkození genomu (vlastní vnesení exogenní informace)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- destabilizace fenotypu, částečné reprogramování, reverze fenotypu, nežádoucí transformace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57"/>
    </mc:Choice>
    <mc:Fallback>
      <p:transition spd="slow" advTm="14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996112" cy="607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2339975" y="188913"/>
            <a:ext cx="431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/>
              <a:t>miRNA jako regul</a:t>
            </a:r>
            <a:r>
              <a:rPr lang="cs-CZ" altLang="cs-CZ" sz="1800" b="1"/>
              <a:t>á</a:t>
            </a:r>
            <a:r>
              <a:rPr lang="en-US" altLang="cs-CZ" sz="1800" b="1"/>
              <a:t>tor fenotypu bun</a:t>
            </a:r>
            <a:r>
              <a:rPr lang="cs-CZ" altLang="cs-CZ" sz="1800" b="1"/>
              <a:t>ěk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81"/>
    </mc:Choice>
    <mc:Fallback>
      <p:transition spd="slow" advTm="8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small molecules reprogramming t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4450"/>
            <a:ext cx="4465638" cy="6697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ovéPole 1"/>
          <p:cNvSpPr txBox="1">
            <a:spLocks noChangeArrowheads="1"/>
          </p:cNvSpPr>
          <p:nvPr/>
        </p:nvSpPr>
        <p:spPr bwMode="auto">
          <a:xfrm>
            <a:off x="179388" y="620713"/>
            <a:ext cx="3032125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Příklady reprogramování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prostřednictvím exogenní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exprese příslušných genů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78"/>
    </mc:Choice>
    <mc:Fallback>
      <p:transition spd="slow" advTm="6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age result for small chemical molecule inhibitors reprogramm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8909050" cy="57864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ovéPole 1"/>
          <p:cNvSpPr txBox="1">
            <a:spLocks noChangeArrowheads="1"/>
          </p:cNvSpPr>
          <p:nvPr/>
        </p:nvSpPr>
        <p:spPr bwMode="auto">
          <a:xfrm>
            <a:off x="34925" y="260350"/>
            <a:ext cx="908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Reprogramování prostřednictvím malých molekul, chemických inhibitorů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59"/>
    </mc:Choice>
    <mc:Fallback>
      <p:transition spd="slow" advTm="6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small molecular inhibitors reprogramm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532813" cy="5965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ovéPole 2"/>
          <p:cNvSpPr txBox="1">
            <a:spLocks noChangeArrowheads="1"/>
          </p:cNvSpPr>
          <p:nvPr/>
        </p:nvSpPr>
        <p:spPr bwMode="auto">
          <a:xfrm>
            <a:off x="34925" y="260350"/>
            <a:ext cx="908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Reprogramování prostřednictvím malých molekul, chemických inhibitorů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00"/>
    </mc:Choice>
    <mc:Fallback>
      <p:transition spd="slow" advTm="4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small chemical molecule inhibitors reprogramm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8900"/>
            <a:ext cx="7273925" cy="6710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04"/>
    </mc:Choice>
    <mc:Fallback>
      <p:transition spd="slow" advTm="8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765175"/>
            <a:ext cx="9118600" cy="4792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ovéPole 2"/>
          <p:cNvSpPr txBox="1">
            <a:spLocks noChangeArrowheads="1"/>
          </p:cNvSpPr>
          <p:nvPr/>
        </p:nvSpPr>
        <p:spPr bwMode="auto">
          <a:xfrm>
            <a:off x="7092950" y="6237288"/>
            <a:ext cx="156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Li et al., 2013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2"/>
    </mc:Choice>
    <mc:Fallback>
      <p:transition spd="slow" advTm="2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836613"/>
            <a:ext cx="910907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ovéPole 2"/>
          <p:cNvSpPr txBox="1">
            <a:spLocks noChangeArrowheads="1"/>
          </p:cNvSpPr>
          <p:nvPr/>
        </p:nvSpPr>
        <p:spPr bwMode="auto">
          <a:xfrm>
            <a:off x="2484438" y="333375"/>
            <a:ext cx="3997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Využití </a:t>
            </a:r>
            <a:r>
              <a:rPr lang="cs-CZ" altLang="cs-CZ" sz="1800" dirty="0" err="1" smtClean="0"/>
              <a:t>iPSC</a:t>
            </a:r>
            <a:r>
              <a:rPr lang="cs-CZ" altLang="cs-CZ" sz="1800" dirty="0" smtClean="0"/>
              <a:t> pro studium nemocí atd.</a:t>
            </a:r>
            <a:endParaRPr lang="cs-CZ" altLang="cs-CZ" sz="1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50"/>
    </mc:Choice>
    <mc:Fallback>
      <p:transition spd="slow" advTm="16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763713" y="260350"/>
            <a:ext cx="3194050" cy="654050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C. Přeprogramováním jádra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cytoplasmou jiné buňky</a:t>
            </a:r>
          </a:p>
        </p:txBody>
      </p:sp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179388" y="1116013"/>
          <a:ext cx="5141912" cy="555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Image" r:id="rId5" imgW="3776480" imgH="4078232" progId="Photoshop.Image.7">
                  <p:embed/>
                </p:oleObj>
              </mc:Choice>
              <mc:Fallback>
                <p:oleObj name="Image" r:id="rId5" imgW="3776480" imgH="4078232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16013"/>
                        <a:ext cx="5141912" cy="55530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5364163" y="4292600"/>
            <a:ext cx="373538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buněčná </a:t>
            </a:r>
            <a:r>
              <a:rPr lang="cs-CZ" altLang="cs-CZ" sz="1200" b="1" dirty="0" err="1"/>
              <a:t>fůze</a:t>
            </a:r>
            <a:r>
              <a:rPr lang="cs-CZ" altLang="cs-CZ" sz="1200" b="1" dirty="0"/>
              <a:t>    – spojení cytoplasmy a jader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                            dvou buněk za vzniku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                            jediné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 err="1"/>
              <a:t>heterokaryon</a:t>
            </a:r>
            <a:r>
              <a:rPr lang="cs-CZ" altLang="cs-CZ" sz="1200" b="1" dirty="0"/>
              <a:t>    – produkt </a:t>
            </a:r>
            <a:r>
              <a:rPr lang="cs-CZ" altLang="cs-CZ" sz="1200" b="1" dirty="0" err="1"/>
              <a:t>fůze</a:t>
            </a:r>
            <a:r>
              <a:rPr lang="cs-CZ" altLang="cs-CZ" sz="1200" b="1" dirty="0"/>
              <a:t> buněk jasně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                           odlišitelnými dvěma nebo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                           i více jádry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hybridní buňka – vznikne když </a:t>
            </a:r>
            <a:r>
              <a:rPr lang="cs-CZ" altLang="cs-CZ" sz="1200" b="1" dirty="0" err="1"/>
              <a:t>heterokaryon</a:t>
            </a:r>
            <a:endParaRPr lang="cs-CZ" altLang="cs-CZ" sz="1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                           projde mitózou za vzniku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                           s jedním jádrem ale s více jak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                           2n DNA (</a:t>
            </a:r>
            <a:r>
              <a:rPr lang="cs-CZ" altLang="cs-CZ" sz="1200" dirty="0"/>
              <a:t>nemusí obsahovat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                             kompletní jadernou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                             původních buněk</a:t>
            </a:r>
            <a:r>
              <a:rPr lang="cs-CZ" altLang="cs-CZ" sz="1200" b="1" dirty="0"/>
              <a:t>)</a:t>
            </a:r>
          </a:p>
        </p:txBody>
      </p:sp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5353050" y="1177925"/>
            <a:ext cx="37909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- závislost na momentálním stavu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- velice účinné, ale přenos jádra málo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úspěšný u savců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- fůze buněk je ale relativně běžná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189"/>
    </mc:Choice>
    <mc:Fallback>
      <p:transition spd="slow" advTm="230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2190750" cy="2533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50825" y="404813"/>
            <a:ext cx="30956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Úplné reprogramování terminálně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diferencované buňky cytoplasmou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oocytu u žab (</a:t>
            </a:r>
            <a:r>
              <a:rPr lang="cs-CZ" altLang="cs-CZ" sz="1400"/>
              <a:t>ale i savci</a:t>
            </a:r>
            <a:r>
              <a:rPr lang="cs-CZ" altLang="cs-CZ" sz="1400" b="1"/>
              <a:t>).</a:t>
            </a: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4510088"/>
            <a:ext cx="1809750" cy="1552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658938"/>
            <a:ext cx="1905000" cy="1914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19113"/>
            <a:ext cx="1943100" cy="1914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60800"/>
            <a:ext cx="2881312" cy="2881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625475" y="4005263"/>
            <a:ext cx="2063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Myš klonovaná z jádra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čichového nervu</a:t>
            </a:r>
          </a:p>
        </p:txBody>
      </p:sp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3003550" y="1125538"/>
            <a:ext cx="32972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BMSSCs exprimující </a:t>
            </a:r>
            <a:r>
              <a:rPr lang="cs-CZ" altLang="cs-CZ" sz="1400" b="1">
                <a:latin typeface="Symbol" panose="05050102010706020507" pitchFamily="18" charset="2"/>
              </a:rPr>
              <a:t>b</a:t>
            </a:r>
            <a:r>
              <a:rPr lang="cs-CZ" altLang="cs-CZ" sz="1400" b="1"/>
              <a:t>-galaktosidásu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pod kontrolou svalově specifického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promotoru</a:t>
            </a:r>
          </a:p>
        </p:txBody>
      </p:sp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4873625" y="188913"/>
            <a:ext cx="3946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Heterokaryon Purkiňova neuronu v mozečku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 GFP</a:t>
            </a:r>
            <a:r>
              <a:rPr lang="cs-CZ" altLang="cs-CZ" sz="1400" b="1" baseline="30000"/>
              <a:t>+</a:t>
            </a:r>
            <a:r>
              <a:rPr lang="cs-CZ" altLang="cs-CZ" sz="1400" b="1"/>
              <a:t>-BMSSC</a:t>
            </a:r>
          </a:p>
        </p:txBody>
      </p:sp>
      <p:sp>
        <p:nvSpPr>
          <p:cNvPr id="19467" name="Text Box 15"/>
          <p:cNvSpPr txBox="1">
            <a:spLocks noChangeArrowheads="1"/>
          </p:cNvSpPr>
          <p:nvPr/>
        </p:nvSpPr>
        <p:spPr bwMode="auto">
          <a:xfrm>
            <a:off x="5983288" y="3789363"/>
            <a:ext cx="3157537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Regenerace samičích Fah -/-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letálních jater (FAH – fumarylaceto-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acetate hydroláza) transplantací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samčích HSCs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Detekce Y chromozomu v játrech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po transplantaci (dole) a FAH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aktivity vpravo nahoře.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63"/>
    </mc:Choice>
    <mc:Fallback>
      <p:transition spd="slow" advTm="200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6050"/>
            <a:ext cx="8429625" cy="6565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65"/>
    </mc:Choice>
    <mc:Fallback>
      <p:transition spd="slow" advTm="14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779463"/>
            <a:ext cx="4608512" cy="279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627688" y="766763"/>
            <a:ext cx="2544762" cy="9810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Demetylace </a:t>
            </a:r>
            <a:r>
              <a:rPr lang="cs-CZ" altLang="cs-CZ" sz="1400" b="1">
                <a:solidFill>
                  <a:srgbClr val="D60093"/>
                </a:solidFill>
              </a:rPr>
              <a:t>otcovského</a:t>
            </a:r>
            <a:r>
              <a:rPr lang="cs-CZ" altLang="cs-CZ" sz="1400" b="1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mateřského </a:t>
            </a:r>
            <a:r>
              <a:rPr lang="cs-CZ" altLang="cs-CZ" sz="1400" b="1"/>
              <a:t>a </a:t>
            </a:r>
            <a:r>
              <a:rPr lang="cs-CZ" altLang="cs-CZ" sz="1400" b="1">
                <a:solidFill>
                  <a:schemeClr val="hlink"/>
                </a:solidFill>
              </a:rPr>
              <a:t>reprogra-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hlink"/>
                </a:solidFill>
              </a:rPr>
              <a:t>movaného</a:t>
            </a:r>
            <a:r>
              <a:rPr lang="cs-CZ" altLang="cs-CZ" sz="1400" b="1"/>
              <a:t> (jaderný přenos)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genomu</a:t>
            </a: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822700"/>
            <a:ext cx="7529513" cy="115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1443038" y="219075"/>
            <a:ext cx="6237287" cy="349250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Reprogramování jádra, metylace DNA a chyby v embryogenezi</a:t>
            </a:r>
          </a:p>
        </p:txBody>
      </p:sp>
      <p:pic>
        <p:nvPicPr>
          <p:cNvPr id="215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5013325"/>
            <a:ext cx="2884487" cy="1655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Text Box 15"/>
          <p:cNvSpPr txBox="1">
            <a:spLocks noChangeArrowheads="1"/>
          </p:cNvSpPr>
          <p:nvPr/>
        </p:nvSpPr>
        <p:spPr bwMode="auto">
          <a:xfrm>
            <a:off x="762000" y="4995863"/>
            <a:ext cx="4011613" cy="5556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Analýza exprese Oct4 mRNA u klonovaných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 kontrolních blastocyst (</a:t>
            </a:r>
            <a:r>
              <a:rPr lang="cs-CZ" altLang="cs-CZ" sz="1400" i="1"/>
              <a:t>in situ</a:t>
            </a:r>
            <a:r>
              <a:rPr lang="cs-CZ" altLang="cs-CZ" sz="1400"/>
              <a:t> hybridizace</a:t>
            </a:r>
            <a:r>
              <a:rPr lang="cs-CZ" altLang="cs-CZ" sz="1400" b="1"/>
              <a:t>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553"/>
    </mc:Choice>
    <mc:Fallback>
      <p:transition spd="slow" advTm="218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3581400" cy="3543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08425"/>
            <a:ext cx="8351838" cy="2760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1187450" y="869950"/>
            <a:ext cx="3925888" cy="14065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Účinek reprogramování jádra diferencované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buňky na expresi Oct4-GFP a schopnost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růstu ICM.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Vývoj klonů a IVF/ICSI embryí exprimujících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GFP </a:t>
            </a:r>
            <a:r>
              <a:rPr lang="cs-CZ" altLang="cs-CZ" sz="1400" b="1" i="1"/>
              <a:t>in vitro</a:t>
            </a:r>
            <a:r>
              <a:rPr lang="cs-CZ" altLang="cs-CZ" sz="1400" b="1"/>
              <a:t>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33"/>
    </mc:Choice>
    <mc:Fallback>
      <p:transition spd="slow" advTm="20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0"/>
          <p:cNvSpPr txBox="1">
            <a:spLocks noChangeArrowheads="1"/>
          </p:cNvSpPr>
          <p:nvPr/>
        </p:nvSpPr>
        <p:spPr bwMode="auto">
          <a:xfrm>
            <a:off x="1042988" y="3919538"/>
            <a:ext cx="6488112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- změny v metylaci DNA / metylačním paternu (</a:t>
            </a:r>
            <a:r>
              <a:rPr lang="cs-CZ" altLang="cs-CZ" sz="1600"/>
              <a:t>CpG a CpA oblasti</a:t>
            </a:r>
            <a:r>
              <a:rPr lang="cs-CZ" altLang="cs-CZ" sz="1600" b="1"/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  </a:t>
            </a:r>
            <a:r>
              <a:rPr lang="cs-CZ" altLang="cs-CZ" sz="1600"/>
              <a:t>tyto modifikace jsou relativně obtížně změnitelné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- změny v metylaci / acetylaci / fosforylaci histonů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- telomery / telomerázy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- změny v PcG proteinech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=</a:t>
            </a:r>
            <a:r>
              <a:rPr lang="en-US" altLang="cs-CZ" sz="1600" b="1"/>
              <a:t>&gt; </a:t>
            </a:r>
            <a:r>
              <a:rPr lang="cs-CZ" altLang="cs-CZ" sz="1600" b="1"/>
              <a:t>transkripce jiných genů = jiný fenotyp</a:t>
            </a:r>
          </a:p>
        </p:txBody>
      </p:sp>
      <p:grpSp>
        <p:nvGrpSpPr>
          <p:cNvPr id="3075" name="Skupina 1"/>
          <p:cNvGrpSpPr>
            <a:grpSpLocks/>
          </p:cNvGrpSpPr>
          <p:nvPr/>
        </p:nvGrpSpPr>
        <p:grpSpPr bwMode="auto">
          <a:xfrm>
            <a:off x="450850" y="974725"/>
            <a:ext cx="8081963" cy="2309813"/>
            <a:chOff x="379413" y="979488"/>
            <a:chExt cx="8081962" cy="2309812"/>
          </a:xfrm>
        </p:grpSpPr>
        <p:sp>
          <p:nvSpPr>
            <p:cNvPr id="3076" name="Oval 4"/>
            <p:cNvSpPr>
              <a:spLocks noChangeArrowheads="1"/>
            </p:cNvSpPr>
            <p:nvPr/>
          </p:nvSpPr>
          <p:spPr bwMode="auto">
            <a:xfrm>
              <a:off x="3076575" y="2663825"/>
              <a:ext cx="647700" cy="57626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77" name="Oval 5"/>
            <p:cNvSpPr>
              <a:spLocks noChangeArrowheads="1"/>
            </p:cNvSpPr>
            <p:nvPr/>
          </p:nvSpPr>
          <p:spPr bwMode="auto">
            <a:xfrm>
              <a:off x="4157663" y="1079500"/>
              <a:ext cx="647700" cy="5762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>
              <a:off x="2957513" y="1366838"/>
              <a:ext cx="93662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3279775" y="979488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 flipH="1" flipV="1">
              <a:off x="2703513" y="1693863"/>
              <a:ext cx="504825" cy="86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V="1">
              <a:off x="3581400" y="1727200"/>
              <a:ext cx="576263" cy="86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2789238" y="1655763"/>
              <a:ext cx="503237" cy="8636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 flipH="1">
              <a:off x="3724275" y="1798638"/>
              <a:ext cx="504825" cy="79216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3005138" y="1890713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3976688" y="1943100"/>
              <a:ext cx="323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 rot="-5400000">
              <a:off x="771525" y="2087563"/>
              <a:ext cx="2089150" cy="215900"/>
            </a:xfrm>
            <a:custGeom>
              <a:avLst/>
              <a:gdLst>
                <a:gd name="T0" fmla="*/ 2147483646 w 21600"/>
                <a:gd name="T1" fmla="*/ 0 h 21600"/>
                <a:gd name="T2" fmla="*/ 0 w 21600"/>
                <a:gd name="T3" fmla="*/ 107800119 h 21600"/>
                <a:gd name="T4" fmla="*/ 2147483646 w 21600"/>
                <a:gd name="T5" fmla="*/ 215600229 h 21600"/>
                <a:gd name="T6" fmla="*/ 2147483646 w 21600"/>
                <a:gd name="T7" fmla="*/ 1078001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 rot="-5400000">
              <a:off x="1019969" y="2118519"/>
              <a:ext cx="12176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FF0000"/>
                  </a:solidFill>
                </a:rPr>
                <a:t>diferenciace</a:t>
              </a:r>
            </a:p>
          </p:txBody>
        </p:sp>
        <p:sp>
          <p:nvSpPr>
            <p:cNvPr id="3088" name="Oval 16"/>
            <p:cNvSpPr>
              <a:spLocks noChangeArrowheads="1"/>
            </p:cNvSpPr>
            <p:nvPr/>
          </p:nvSpPr>
          <p:spPr bwMode="auto">
            <a:xfrm>
              <a:off x="3255963" y="2922588"/>
              <a:ext cx="360362" cy="215900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89" name="Oval 17"/>
            <p:cNvSpPr>
              <a:spLocks noChangeArrowheads="1"/>
            </p:cNvSpPr>
            <p:nvPr/>
          </p:nvSpPr>
          <p:spPr bwMode="auto">
            <a:xfrm>
              <a:off x="4373563" y="1338263"/>
              <a:ext cx="360362" cy="215900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0" name="Rectangle 18"/>
            <p:cNvSpPr>
              <a:spLocks noChangeArrowheads="1"/>
            </p:cNvSpPr>
            <p:nvPr/>
          </p:nvSpPr>
          <p:spPr bwMode="auto">
            <a:xfrm>
              <a:off x="2093913" y="1122363"/>
              <a:ext cx="574675" cy="50482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2236788" y="1338263"/>
              <a:ext cx="360362" cy="21590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2" name="Oval 21"/>
            <p:cNvSpPr>
              <a:spLocks noChangeArrowheads="1"/>
            </p:cNvSpPr>
            <p:nvPr/>
          </p:nvSpPr>
          <p:spPr bwMode="auto">
            <a:xfrm>
              <a:off x="6600825" y="2649538"/>
              <a:ext cx="647700" cy="57626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3" name="Oval 22"/>
            <p:cNvSpPr>
              <a:spLocks noChangeArrowheads="1"/>
            </p:cNvSpPr>
            <p:nvPr/>
          </p:nvSpPr>
          <p:spPr bwMode="auto">
            <a:xfrm>
              <a:off x="6780213" y="2908300"/>
              <a:ext cx="360362" cy="215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4" name="AutoShape 23"/>
            <p:cNvSpPr>
              <a:spLocks noChangeArrowheads="1"/>
            </p:cNvSpPr>
            <p:nvPr/>
          </p:nvSpPr>
          <p:spPr bwMode="auto">
            <a:xfrm>
              <a:off x="7596188" y="1033463"/>
              <a:ext cx="865187" cy="647700"/>
            </a:xfrm>
            <a:prstGeom prst="flowChartDecision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5" name="AutoShape 24"/>
            <p:cNvSpPr>
              <a:spLocks noChangeArrowheads="1"/>
            </p:cNvSpPr>
            <p:nvPr/>
          </p:nvSpPr>
          <p:spPr bwMode="auto">
            <a:xfrm>
              <a:off x="5653088" y="1089025"/>
              <a:ext cx="647700" cy="504825"/>
            </a:xfrm>
            <a:prstGeom prst="flowChartPunched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6" name="Oval 25"/>
            <p:cNvSpPr>
              <a:spLocks noChangeArrowheads="1"/>
            </p:cNvSpPr>
            <p:nvPr/>
          </p:nvSpPr>
          <p:spPr bwMode="auto">
            <a:xfrm>
              <a:off x="5797550" y="1233488"/>
              <a:ext cx="360363" cy="215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solidFill>
                  <a:srgbClr val="663300"/>
                </a:solidFill>
              </a:endParaRPr>
            </a:p>
          </p:txBody>
        </p:sp>
        <p:sp>
          <p:nvSpPr>
            <p:cNvPr id="3097" name="Oval 26"/>
            <p:cNvSpPr>
              <a:spLocks noChangeArrowheads="1"/>
            </p:cNvSpPr>
            <p:nvPr/>
          </p:nvSpPr>
          <p:spPr bwMode="auto">
            <a:xfrm>
              <a:off x="7837488" y="1270000"/>
              <a:ext cx="360362" cy="215900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098" name="Line 27"/>
            <p:cNvSpPr>
              <a:spLocks noChangeShapeType="1"/>
            </p:cNvSpPr>
            <p:nvPr/>
          </p:nvSpPr>
          <p:spPr bwMode="auto">
            <a:xfrm>
              <a:off x="6481763" y="1366838"/>
              <a:ext cx="93662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99" name="Text Box 28"/>
            <p:cNvSpPr txBox="1">
              <a:spLocks noChangeArrowheads="1"/>
            </p:cNvSpPr>
            <p:nvPr/>
          </p:nvSpPr>
          <p:spPr bwMode="auto">
            <a:xfrm>
              <a:off x="6804025" y="979488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100" name="Line 29"/>
            <p:cNvSpPr>
              <a:spLocks noChangeShapeType="1"/>
            </p:cNvSpPr>
            <p:nvPr/>
          </p:nvSpPr>
          <p:spPr bwMode="auto">
            <a:xfrm>
              <a:off x="4949825" y="1339850"/>
              <a:ext cx="576263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01" name="Text Box 30"/>
            <p:cNvSpPr txBox="1">
              <a:spLocks noChangeArrowheads="1"/>
            </p:cNvSpPr>
            <p:nvPr/>
          </p:nvSpPr>
          <p:spPr bwMode="auto">
            <a:xfrm>
              <a:off x="5111750" y="979488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102" name="Line 31"/>
            <p:cNvSpPr>
              <a:spLocks noChangeShapeType="1"/>
            </p:cNvSpPr>
            <p:nvPr/>
          </p:nvSpPr>
          <p:spPr bwMode="auto">
            <a:xfrm flipH="1" flipV="1">
              <a:off x="6227763" y="1692275"/>
              <a:ext cx="504825" cy="86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03" name="Line 32"/>
            <p:cNvSpPr>
              <a:spLocks noChangeShapeType="1"/>
            </p:cNvSpPr>
            <p:nvPr/>
          </p:nvSpPr>
          <p:spPr bwMode="auto">
            <a:xfrm flipV="1">
              <a:off x="7105650" y="1725613"/>
              <a:ext cx="576263" cy="86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04" name="Line 33"/>
            <p:cNvSpPr>
              <a:spLocks noChangeShapeType="1"/>
            </p:cNvSpPr>
            <p:nvPr/>
          </p:nvSpPr>
          <p:spPr bwMode="auto">
            <a:xfrm>
              <a:off x="6313488" y="1654175"/>
              <a:ext cx="503237" cy="8636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05" name="Line 34"/>
            <p:cNvSpPr>
              <a:spLocks noChangeShapeType="1"/>
            </p:cNvSpPr>
            <p:nvPr/>
          </p:nvSpPr>
          <p:spPr bwMode="auto">
            <a:xfrm flipH="1">
              <a:off x="7248525" y="1797050"/>
              <a:ext cx="504825" cy="79216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06" name="Text Box 35"/>
            <p:cNvSpPr txBox="1">
              <a:spLocks noChangeArrowheads="1"/>
            </p:cNvSpPr>
            <p:nvPr/>
          </p:nvSpPr>
          <p:spPr bwMode="auto">
            <a:xfrm>
              <a:off x="6529388" y="1889125"/>
              <a:ext cx="323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107" name="Text Box 36"/>
            <p:cNvSpPr txBox="1">
              <a:spLocks noChangeArrowheads="1"/>
            </p:cNvSpPr>
            <p:nvPr/>
          </p:nvSpPr>
          <p:spPr bwMode="auto">
            <a:xfrm>
              <a:off x="7500938" y="1941513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108" name="Line 37"/>
            <p:cNvSpPr>
              <a:spLocks noChangeShapeType="1"/>
            </p:cNvSpPr>
            <p:nvPr/>
          </p:nvSpPr>
          <p:spPr bwMode="auto">
            <a:xfrm flipV="1">
              <a:off x="3997325" y="2973388"/>
              <a:ext cx="2303463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09" name="Text Box 38"/>
            <p:cNvSpPr txBox="1">
              <a:spLocks noChangeArrowheads="1"/>
            </p:cNvSpPr>
            <p:nvPr/>
          </p:nvSpPr>
          <p:spPr bwMode="auto">
            <a:xfrm>
              <a:off x="4981575" y="2589213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110" name="Line 39"/>
            <p:cNvSpPr>
              <a:spLocks noChangeShapeType="1"/>
            </p:cNvSpPr>
            <p:nvPr/>
          </p:nvSpPr>
          <p:spPr bwMode="auto">
            <a:xfrm flipV="1">
              <a:off x="3852863" y="1700213"/>
              <a:ext cx="1655762" cy="107950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11" name="Line 40"/>
            <p:cNvSpPr>
              <a:spLocks noChangeShapeType="1"/>
            </p:cNvSpPr>
            <p:nvPr/>
          </p:nvSpPr>
          <p:spPr bwMode="auto">
            <a:xfrm flipH="1" flipV="1">
              <a:off x="4787900" y="1700213"/>
              <a:ext cx="1728788" cy="100806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12" name="Text Box 41"/>
            <p:cNvSpPr txBox="1">
              <a:spLocks noChangeArrowheads="1"/>
            </p:cNvSpPr>
            <p:nvPr/>
          </p:nvSpPr>
          <p:spPr bwMode="auto">
            <a:xfrm>
              <a:off x="4986338" y="1582738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3113" name="Text Box 43"/>
            <p:cNvSpPr txBox="1">
              <a:spLocks noChangeArrowheads="1"/>
            </p:cNvSpPr>
            <p:nvPr/>
          </p:nvSpPr>
          <p:spPr bwMode="auto">
            <a:xfrm>
              <a:off x="587375" y="2708275"/>
              <a:ext cx="8159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FF0000"/>
                  </a:solidFill>
                </a:rPr>
                <a:t>SC / TA</a:t>
              </a:r>
            </a:p>
          </p:txBody>
        </p:sp>
        <p:sp>
          <p:nvSpPr>
            <p:cNvPr id="3114" name="Text Box 44"/>
            <p:cNvSpPr txBox="1">
              <a:spLocks noChangeArrowheads="1"/>
            </p:cNvSpPr>
            <p:nvPr/>
          </p:nvSpPr>
          <p:spPr bwMode="auto">
            <a:xfrm>
              <a:off x="379413" y="1052513"/>
              <a:ext cx="13843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FF0000"/>
                  </a:solidFill>
                </a:rPr>
                <a:t>diferencované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FF0000"/>
                  </a:solidFill>
                </a:rPr>
                <a:t>buňky</a:t>
              </a:r>
            </a:p>
          </p:txBody>
        </p:sp>
        <p:sp>
          <p:nvSpPr>
            <p:cNvPr id="3115" name="Text Box 45"/>
            <p:cNvSpPr txBox="1">
              <a:spLocks noChangeArrowheads="1"/>
            </p:cNvSpPr>
            <p:nvPr/>
          </p:nvSpPr>
          <p:spPr bwMode="auto">
            <a:xfrm>
              <a:off x="4500563" y="2362200"/>
              <a:ext cx="13573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folHlink"/>
                  </a:solidFill>
                </a:rPr>
                <a:t>transdeterminace</a:t>
              </a:r>
            </a:p>
          </p:txBody>
        </p:sp>
        <p:sp>
          <p:nvSpPr>
            <p:cNvPr id="3116" name="Text Box 46"/>
            <p:cNvSpPr txBox="1">
              <a:spLocks noChangeArrowheads="1"/>
            </p:cNvSpPr>
            <p:nvPr/>
          </p:nvSpPr>
          <p:spPr bwMode="auto">
            <a:xfrm>
              <a:off x="4500563" y="2922588"/>
              <a:ext cx="12890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accent2"/>
                  </a:solidFill>
                </a:rPr>
                <a:t>metaplasie</a:t>
              </a:r>
            </a:p>
          </p:txBody>
        </p:sp>
      </p:grp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340"/>
    </mc:Choice>
    <mc:Fallback>
      <p:transition spd="slow" advTm="26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468313" y="620713"/>
            <a:ext cx="8280400" cy="621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původně </a:t>
            </a:r>
            <a:r>
              <a:rPr lang="cs-CZ" altLang="cs-CZ" sz="1600" b="1" dirty="0" err="1"/>
              <a:t>málá</a:t>
            </a:r>
            <a:r>
              <a:rPr lang="cs-CZ" altLang="cs-CZ" sz="1600" b="1" dirty="0"/>
              <a:t> a často sporná účinnost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závislé na buněčném typu, často jen u </a:t>
            </a:r>
            <a:r>
              <a:rPr lang="cs-CZ" altLang="cs-CZ" sz="1600" b="1" dirty="0" err="1"/>
              <a:t>SCs</a:t>
            </a:r>
            <a:r>
              <a:rPr lang="cs-CZ" altLang="cs-CZ" sz="1600" b="1" dirty="0"/>
              <a:t> a TA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pokud je to možné, tak se většinou jedná o malou změnu / krok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(</a:t>
            </a:r>
            <a:r>
              <a:rPr lang="cs-CZ" altLang="cs-CZ" sz="1600" dirty="0"/>
              <a:t>!není úplně jasné, jestli je potřeba </a:t>
            </a:r>
            <a:r>
              <a:rPr lang="cs-CZ" altLang="cs-CZ" sz="1600" dirty="0" err="1"/>
              <a:t>rediferenciace</a:t>
            </a:r>
            <a:r>
              <a:rPr lang="cs-CZ" altLang="cs-CZ" sz="1600" dirty="0"/>
              <a:t>!</a:t>
            </a:r>
            <a:r>
              <a:rPr lang="cs-CZ" altLang="cs-CZ" sz="1600" b="1" dirty="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uplatnitelnost </a:t>
            </a:r>
            <a:r>
              <a:rPr lang="cs-CZ" altLang="cs-CZ" sz="1600" b="1" i="1" dirty="0"/>
              <a:t>in vitro</a:t>
            </a:r>
            <a:r>
              <a:rPr lang="cs-CZ" altLang="cs-CZ" sz="1600" b="1" dirty="0"/>
              <a:t> spíše s některou z dalších metod a zejména pro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zachování získaného fenotypu re- / </a:t>
            </a:r>
            <a:r>
              <a:rPr lang="cs-CZ" altLang="cs-CZ" sz="1600" b="1" dirty="0" err="1"/>
              <a:t>transdeterminovaných</a:t>
            </a:r>
            <a:r>
              <a:rPr lang="cs-CZ" altLang="cs-CZ" sz="1600" b="1" dirty="0"/>
              <a:t> buněk</a:t>
            </a:r>
            <a:endParaRPr lang="en-US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(- </a:t>
            </a:r>
            <a:r>
              <a:rPr lang="en-US" altLang="cs-CZ" sz="1800" b="1" i="1" dirty="0"/>
              <a:t>v</a:t>
            </a:r>
            <a:r>
              <a:rPr lang="cs-CZ" altLang="cs-CZ" sz="1800" b="1" i="1" dirty="0"/>
              <a:t> současné době obrovská </a:t>
            </a:r>
            <a:r>
              <a:rPr lang="cs-CZ" altLang="cs-CZ" sz="1800" b="1" i="1" dirty="0" err="1"/>
              <a:t>pr</a:t>
            </a:r>
            <a:r>
              <a:rPr lang="en-US" altLang="cs-CZ" sz="1800" b="1" i="1" dirty="0"/>
              <a:t>o</a:t>
            </a:r>
            <a:r>
              <a:rPr lang="cs-CZ" altLang="cs-CZ" sz="1800" b="1" i="1" dirty="0" err="1"/>
              <a:t>grese</a:t>
            </a:r>
            <a:r>
              <a:rPr lang="cs-CZ" altLang="cs-CZ" sz="1800" b="1" i="1" dirty="0"/>
              <a:t> a většina výše uvedeného neplatí?)</a:t>
            </a: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Příklady: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exokrinní buňky pankreatu -</a:t>
            </a:r>
            <a:r>
              <a:rPr lang="en-US" altLang="cs-CZ" sz="1600" b="1" dirty="0"/>
              <a:t>&gt; </a:t>
            </a:r>
            <a:r>
              <a:rPr lang="en-US" altLang="cs-CZ" sz="1600" b="1" dirty="0" err="1"/>
              <a:t>hepatoc</a:t>
            </a:r>
            <a:r>
              <a:rPr lang="cs-CZ" altLang="cs-CZ" sz="1600" b="1" dirty="0" err="1"/>
              <a:t>yty</a:t>
            </a: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epitel hltanu -</a:t>
            </a:r>
            <a:r>
              <a:rPr lang="en-US" altLang="cs-CZ" sz="1600" b="1" dirty="0"/>
              <a:t>&gt; </a:t>
            </a:r>
            <a:r>
              <a:rPr lang="en-US" altLang="cs-CZ" sz="1600" b="1" dirty="0" err="1"/>
              <a:t>st</a:t>
            </a:r>
            <a:r>
              <a:rPr lang="cs-CZ" altLang="cs-CZ" sz="1600" b="1" dirty="0"/>
              <a:t>ř</a:t>
            </a:r>
            <a:r>
              <a:rPr lang="en-US" altLang="cs-CZ" sz="1600" b="1" dirty="0" err="1"/>
              <a:t>evn</a:t>
            </a:r>
            <a:r>
              <a:rPr lang="cs-CZ" altLang="cs-CZ" sz="1600" b="1" dirty="0"/>
              <a:t>í</a:t>
            </a:r>
            <a:r>
              <a:rPr lang="en-US" altLang="cs-CZ" sz="1600" b="1" dirty="0"/>
              <a:t> </a:t>
            </a:r>
            <a:r>
              <a:rPr lang="en-US" altLang="cs-CZ" sz="1600" b="1" dirty="0" err="1"/>
              <a:t>epitel</a:t>
            </a:r>
            <a:r>
              <a:rPr lang="cs-CZ" altLang="cs-CZ" sz="1600" b="1" dirty="0"/>
              <a:t> (</a:t>
            </a:r>
            <a:r>
              <a:rPr lang="cs-CZ" altLang="cs-CZ" sz="1600" dirty="0"/>
              <a:t>po poškození žaludečními kyselinami,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tzv. </a:t>
            </a:r>
            <a:r>
              <a:rPr lang="cs-CZ" altLang="cs-CZ" sz="1600" dirty="0" err="1"/>
              <a:t>Barrettova</a:t>
            </a:r>
            <a:r>
              <a:rPr lang="cs-CZ" altLang="cs-CZ" sz="1600" dirty="0"/>
              <a:t> metaplasie</a:t>
            </a:r>
            <a:r>
              <a:rPr lang="cs-CZ" altLang="cs-CZ" sz="1600" b="1" dirty="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</a:t>
            </a:r>
            <a:r>
              <a:rPr lang="cs-CZ" altLang="cs-CZ" sz="1600" b="1" dirty="0" err="1"/>
              <a:t>progenitory</a:t>
            </a:r>
            <a:r>
              <a:rPr lang="cs-CZ" altLang="cs-CZ" sz="1600" b="1" dirty="0"/>
              <a:t> glií ???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pigmentové buňky oka (</a:t>
            </a:r>
            <a:r>
              <a:rPr lang="cs-CZ" altLang="cs-CZ" sz="1600" dirty="0"/>
              <a:t>iris</a:t>
            </a:r>
            <a:r>
              <a:rPr lang="cs-CZ" altLang="cs-CZ" sz="1600" b="1" dirty="0"/>
              <a:t>) -</a:t>
            </a:r>
            <a:r>
              <a:rPr lang="en-US" altLang="cs-CZ" sz="1600" b="1" dirty="0"/>
              <a:t>&gt;</a:t>
            </a:r>
            <a:r>
              <a:rPr lang="cs-CZ" altLang="cs-CZ" sz="1600" b="1" dirty="0"/>
              <a:t> buňky rohovky (</a:t>
            </a:r>
            <a:r>
              <a:rPr lang="cs-CZ" altLang="cs-CZ" sz="1600" dirty="0"/>
              <a:t>u čolka</a:t>
            </a:r>
            <a:r>
              <a:rPr lang="cs-CZ" altLang="cs-CZ" sz="1600" b="1" dirty="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- některé kultivační experimenty ukazují, že různé </a:t>
            </a:r>
            <a:r>
              <a:rPr lang="cs-CZ" altLang="cs-CZ" sz="1600" b="1" dirty="0" err="1"/>
              <a:t>progentory</a:t>
            </a:r>
            <a:r>
              <a:rPr lang="cs-CZ" altLang="cs-CZ" sz="1600" b="1" dirty="0"/>
              <a:t> / </a:t>
            </a:r>
            <a:r>
              <a:rPr lang="cs-CZ" altLang="cs-CZ" sz="1600" b="1" dirty="0" err="1"/>
              <a:t>SCs</a:t>
            </a:r>
            <a:endParaRPr lang="cs-CZ" altLang="cs-CZ" sz="1600" b="1" dirty="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mohou nabývat fenotypu jiné diferenciační řady,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</a:t>
            </a:r>
            <a:r>
              <a:rPr lang="cs-CZ" altLang="cs-CZ" sz="1600" b="1" dirty="0" err="1"/>
              <a:t>např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SCs</a:t>
            </a:r>
            <a:r>
              <a:rPr lang="cs-CZ" altLang="cs-CZ" sz="1600" b="1" dirty="0"/>
              <a:t> / TA epidermis x nervová </a:t>
            </a:r>
            <a:r>
              <a:rPr lang="cs-CZ" altLang="cs-CZ" sz="1600" b="1" dirty="0" err="1"/>
              <a:t>tkáń</a:t>
            </a:r>
            <a:endParaRPr lang="cs-CZ" altLang="cs-CZ" sz="1600" b="1" dirty="0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116013" y="115888"/>
            <a:ext cx="5918200" cy="461962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A. </a:t>
            </a:r>
            <a:r>
              <a:rPr lang="cs-CZ" altLang="cs-CZ" sz="2400" b="1"/>
              <a:t>Vnějšími faktory </a:t>
            </a:r>
            <a:r>
              <a:rPr lang="cs-CZ" altLang="cs-CZ" sz="1800" b="1"/>
              <a:t>(cytokiny, vnější podmínky)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579"/>
    </mc:Choice>
    <mc:Fallback>
      <p:transition spd="slow" advTm="471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4"/>
          <p:cNvSpPr txBox="1">
            <a:spLocks noChangeArrowheads="1"/>
          </p:cNvSpPr>
          <p:nvPr/>
        </p:nvSpPr>
        <p:spPr bwMode="auto">
          <a:xfrm>
            <a:off x="2124075" y="404813"/>
            <a:ext cx="4876800" cy="720725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hlink"/>
                </a:solidFill>
              </a:rPr>
              <a:t>Pleopotence*  x </a:t>
            </a:r>
            <a:r>
              <a:rPr lang="cs-CZ" altLang="cs-CZ" sz="2400" b="1">
                <a:solidFill>
                  <a:srgbClr val="FF0000"/>
                </a:solidFill>
              </a:rPr>
              <a:t>reprogramování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(změna v determinaci)</a:t>
            </a:r>
          </a:p>
        </p:txBody>
      </p:sp>
      <p:sp>
        <p:nvSpPr>
          <p:cNvPr id="6147" name="Oval 6"/>
          <p:cNvSpPr>
            <a:spLocks noChangeArrowheads="1"/>
          </p:cNvSpPr>
          <p:nvPr/>
        </p:nvSpPr>
        <p:spPr bwMode="auto">
          <a:xfrm>
            <a:off x="2713038" y="2082800"/>
            <a:ext cx="431800" cy="419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8" name="Oval 9" descr="80%"/>
          <p:cNvSpPr>
            <a:spLocks noChangeArrowheads="1"/>
          </p:cNvSpPr>
          <p:nvPr/>
        </p:nvSpPr>
        <p:spPr bwMode="auto">
          <a:xfrm>
            <a:off x="1900238" y="2755900"/>
            <a:ext cx="431800" cy="419100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9" name="Oval 10"/>
          <p:cNvSpPr>
            <a:spLocks noChangeArrowheads="1"/>
          </p:cNvSpPr>
          <p:nvPr/>
        </p:nvSpPr>
        <p:spPr bwMode="auto">
          <a:xfrm>
            <a:off x="3360738" y="2768600"/>
            <a:ext cx="431800" cy="4191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>
            <a:off x="4071938" y="3759200"/>
            <a:ext cx="431800" cy="4191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1" name="Oval 12" descr="Světlý šikmo nahoru"/>
          <p:cNvSpPr>
            <a:spLocks noChangeArrowheads="1"/>
          </p:cNvSpPr>
          <p:nvPr/>
        </p:nvSpPr>
        <p:spPr bwMode="auto">
          <a:xfrm>
            <a:off x="3055938" y="3695700"/>
            <a:ext cx="431800" cy="419100"/>
          </a:xfrm>
          <a:prstGeom prst="ellips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2" name="Oval 13" descr="60%"/>
          <p:cNvSpPr>
            <a:spLocks noChangeArrowheads="1"/>
          </p:cNvSpPr>
          <p:nvPr/>
        </p:nvSpPr>
        <p:spPr bwMode="auto">
          <a:xfrm>
            <a:off x="1951038" y="3721100"/>
            <a:ext cx="431800" cy="419100"/>
          </a:xfrm>
          <a:prstGeom prst="ellips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3" name="Oval 14" descr="Jemná mřížka"/>
          <p:cNvSpPr>
            <a:spLocks noChangeArrowheads="1"/>
          </p:cNvSpPr>
          <p:nvPr/>
        </p:nvSpPr>
        <p:spPr bwMode="auto">
          <a:xfrm>
            <a:off x="935038" y="3733800"/>
            <a:ext cx="431800" cy="419100"/>
          </a:xfrm>
          <a:prstGeom prst="ellipse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4" name="Oval 20"/>
          <p:cNvSpPr>
            <a:spLocks noChangeArrowheads="1"/>
          </p:cNvSpPr>
          <p:nvPr/>
        </p:nvSpPr>
        <p:spPr bwMode="auto">
          <a:xfrm>
            <a:off x="2979738" y="4622800"/>
            <a:ext cx="431800" cy="41910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5" name="Oval 21"/>
          <p:cNvSpPr>
            <a:spLocks noChangeArrowheads="1"/>
          </p:cNvSpPr>
          <p:nvPr/>
        </p:nvSpPr>
        <p:spPr bwMode="auto">
          <a:xfrm>
            <a:off x="1087438" y="5715000"/>
            <a:ext cx="431800" cy="4191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6" name="Oval 22" descr="25%"/>
          <p:cNvSpPr>
            <a:spLocks noChangeArrowheads="1"/>
          </p:cNvSpPr>
          <p:nvPr/>
        </p:nvSpPr>
        <p:spPr bwMode="auto">
          <a:xfrm>
            <a:off x="1938338" y="4622800"/>
            <a:ext cx="431800" cy="419100"/>
          </a:xfrm>
          <a:prstGeom prst="ellips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7" name="Oval 23"/>
          <p:cNvSpPr>
            <a:spLocks noChangeArrowheads="1"/>
          </p:cNvSpPr>
          <p:nvPr/>
        </p:nvSpPr>
        <p:spPr bwMode="auto">
          <a:xfrm>
            <a:off x="1227138" y="4584700"/>
            <a:ext cx="431800" cy="419100"/>
          </a:xfrm>
          <a:prstGeom prst="ellipse">
            <a:avLst/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8" name="Oval 24" descr="Plné kosočtverce"/>
          <p:cNvSpPr>
            <a:spLocks noChangeArrowheads="1"/>
          </p:cNvSpPr>
          <p:nvPr/>
        </p:nvSpPr>
        <p:spPr bwMode="auto">
          <a:xfrm>
            <a:off x="452438" y="4572000"/>
            <a:ext cx="431800" cy="419100"/>
          </a:xfrm>
          <a:prstGeom prst="ellips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59" name="Oval 25" descr="Jemná mřížka"/>
          <p:cNvSpPr>
            <a:spLocks noChangeArrowheads="1"/>
          </p:cNvSpPr>
          <p:nvPr/>
        </p:nvSpPr>
        <p:spPr bwMode="auto">
          <a:xfrm>
            <a:off x="2636838" y="5753100"/>
            <a:ext cx="431800" cy="4191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60" name="Oval 26" descr="Široký šikmo nahoru"/>
          <p:cNvSpPr>
            <a:spLocks noChangeArrowheads="1"/>
          </p:cNvSpPr>
          <p:nvPr/>
        </p:nvSpPr>
        <p:spPr bwMode="auto">
          <a:xfrm>
            <a:off x="1887538" y="5727700"/>
            <a:ext cx="431800" cy="419100"/>
          </a:xfrm>
          <a:prstGeom prst="ellipse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61" name="Line 34"/>
          <p:cNvSpPr>
            <a:spLocks noChangeShapeType="1"/>
          </p:cNvSpPr>
          <p:nvPr/>
        </p:nvSpPr>
        <p:spPr bwMode="auto">
          <a:xfrm flipH="1">
            <a:off x="2332038" y="2476500"/>
            <a:ext cx="3683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Line 35"/>
          <p:cNvSpPr>
            <a:spLocks noChangeShapeType="1"/>
          </p:cNvSpPr>
          <p:nvPr/>
        </p:nvSpPr>
        <p:spPr bwMode="auto">
          <a:xfrm>
            <a:off x="3106738" y="2501900"/>
            <a:ext cx="279400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3" name="Line 36"/>
          <p:cNvSpPr>
            <a:spLocks noChangeShapeType="1"/>
          </p:cNvSpPr>
          <p:nvPr/>
        </p:nvSpPr>
        <p:spPr bwMode="auto">
          <a:xfrm flipH="1">
            <a:off x="1366838" y="32131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4" name="Line 37"/>
          <p:cNvSpPr>
            <a:spLocks noChangeShapeType="1"/>
          </p:cNvSpPr>
          <p:nvPr/>
        </p:nvSpPr>
        <p:spPr bwMode="auto">
          <a:xfrm>
            <a:off x="2103438" y="3263900"/>
            <a:ext cx="508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5" name="Line 38"/>
          <p:cNvSpPr>
            <a:spLocks noChangeShapeType="1"/>
          </p:cNvSpPr>
          <p:nvPr/>
        </p:nvSpPr>
        <p:spPr bwMode="auto">
          <a:xfrm flipH="1">
            <a:off x="719138" y="4178300"/>
            <a:ext cx="2413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6" name="Line 39"/>
          <p:cNvSpPr>
            <a:spLocks noChangeShapeType="1"/>
          </p:cNvSpPr>
          <p:nvPr/>
        </p:nvSpPr>
        <p:spPr bwMode="auto">
          <a:xfrm>
            <a:off x="1252538" y="4229100"/>
            <a:ext cx="101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7" name="Line 40"/>
          <p:cNvSpPr>
            <a:spLocks noChangeShapeType="1"/>
          </p:cNvSpPr>
          <p:nvPr/>
        </p:nvSpPr>
        <p:spPr bwMode="auto">
          <a:xfrm>
            <a:off x="2154238" y="4254500"/>
            <a:ext cx="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8" name="Line 41"/>
          <p:cNvSpPr>
            <a:spLocks noChangeShapeType="1"/>
          </p:cNvSpPr>
          <p:nvPr/>
        </p:nvSpPr>
        <p:spPr bwMode="auto">
          <a:xfrm flipH="1">
            <a:off x="1468438" y="5092700"/>
            <a:ext cx="4953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9" name="Line 42"/>
          <p:cNvSpPr>
            <a:spLocks noChangeShapeType="1"/>
          </p:cNvSpPr>
          <p:nvPr/>
        </p:nvSpPr>
        <p:spPr bwMode="auto">
          <a:xfrm>
            <a:off x="2103438" y="5130800"/>
            <a:ext cx="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70" name="Line 43"/>
          <p:cNvSpPr>
            <a:spLocks noChangeShapeType="1"/>
          </p:cNvSpPr>
          <p:nvPr/>
        </p:nvSpPr>
        <p:spPr bwMode="auto">
          <a:xfrm>
            <a:off x="2332038" y="5041900"/>
            <a:ext cx="3937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71" name="Line 44"/>
          <p:cNvSpPr>
            <a:spLocks noChangeShapeType="1"/>
          </p:cNvSpPr>
          <p:nvPr/>
        </p:nvSpPr>
        <p:spPr bwMode="auto">
          <a:xfrm flipH="1">
            <a:off x="3424238" y="3276600"/>
            <a:ext cx="1143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72" name="Line 45"/>
          <p:cNvSpPr>
            <a:spLocks noChangeShapeType="1"/>
          </p:cNvSpPr>
          <p:nvPr/>
        </p:nvSpPr>
        <p:spPr bwMode="auto">
          <a:xfrm>
            <a:off x="3754438" y="3251200"/>
            <a:ext cx="3429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73" name="Line 46"/>
          <p:cNvSpPr>
            <a:spLocks noChangeShapeType="1"/>
          </p:cNvSpPr>
          <p:nvPr/>
        </p:nvSpPr>
        <p:spPr bwMode="auto">
          <a:xfrm flipH="1">
            <a:off x="3233738" y="4191000"/>
            <a:ext cx="1270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74" name="Text Box 53"/>
          <p:cNvSpPr txBox="1">
            <a:spLocks noChangeArrowheads="1"/>
          </p:cNvSpPr>
          <p:nvPr/>
        </p:nvSpPr>
        <p:spPr bwMode="auto">
          <a:xfrm>
            <a:off x="576263" y="1700213"/>
            <a:ext cx="2165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multipotentní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tkáňově specifická buňka</a:t>
            </a:r>
          </a:p>
        </p:txBody>
      </p:sp>
      <p:sp>
        <p:nvSpPr>
          <p:cNvPr id="6175" name="Text Box 56"/>
          <p:cNvSpPr txBox="1">
            <a:spLocks noChangeArrowheads="1"/>
          </p:cNvSpPr>
          <p:nvPr/>
        </p:nvSpPr>
        <p:spPr bwMode="auto">
          <a:xfrm>
            <a:off x="2124075" y="6237288"/>
            <a:ext cx="2695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terminálně diferencované buňky</a:t>
            </a:r>
          </a:p>
        </p:txBody>
      </p:sp>
      <p:sp>
        <p:nvSpPr>
          <p:cNvPr id="6176" name="Text Box 57"/>
          <p:cNvSpPr txBox="1">
            <a:spLocks noChangeArrowheads="1"/>
          </p:cNvSpPr>
          <p:nvPr/>
        </p:nvSpPr>
        <p:spPr bwMode="auto">
          <a:xfrm>
            <a:off x="0" y="3124200"/>
            <a:ext cx="1069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progenitory</a:t>
            </a:r>
          </a:p>
        </p:txBody>
      </p:sp>
      <p:sp>
        <p:nvSpPr>
          <p:cNvPr id="6177" name="Line 58"/>
          <p:cNvSpPr>
            <a:spLocks noChangeShapeType="1"/>
          </p:cNvSpPr>
          <p:nvPr/>
        </p:nvSpPr>
        <p:spPr bwMode="auto">
          <a:xfrm>
            <a:off x="2446338" y="3886200"/>
            <a:ext cx="520700" cy="0"/>
          </a:xfrm>
          <a:prstGeom prst="line">
            <a:avLst/>
          </a:prstGeom>
          <a:noFill/>
          <a:ln w="76200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78" name="Text Box 59"/>
          <p:cNvSpPr txBox="1">
            <a:spLocks noChangeArrowheads="1"/>
          </p:cNvSpPr>
          <p:nvPr/>
        </p:nvSpPr>
        <p:spPr bwMode="auto">
          <a:xfrm>
            <a:off x="2430463" y="3494088"/>
            <a:ext cx="303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i="1">
                <a:solidFill>
                  <a:schemeClr val="hlink"/>
                </a:solidFill>
              </a:rPr>
              <a:t>*</a:t>
            </a:r>
            <a:endParaRPr lang="cs-CZ" altLang="cs-CZ" sz="2400" b="1" i="1">
              <a:solidFill>
                <a:schemeClr val="hlink"/>
              </a:solidFill>
            </a:endParaRPr>
          </a:p>
        </p:txBody>
      </p:sp>
      <p:sp>
        <p:nvSpPr>
          <p:cNvPr id="6179" name="Line 62"/>
          <p:cNvSpPr>
            <a:spLocks noChangeShapeType="1"/>
          </p:cNvSpPr>
          <p:nvPr/>
        </p:nvSpPr>
        <p:spPr bwMode="auto">
          <a:xfrm flipH="1" flipV="1">
            <a:off x="2216150" y="3213100"/>
            <a:ext cx="71438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80" name="Line 63"/>
          <p:cNvSpPr>
            <a:spLocks noChangeShapeType="1"/>
          </p:cNvSpPr>
          <p:nvPr/>
        </p:nvSpPr>
        <p:spPr bwMode="auto">
          <a:xfrm flipV="1">
            <a:off x="2505075" y="2636838"/>
            <a:ext cx="287338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81" name="Line 64"/>
          <p:cNvSpPr>
            <a:spLocks noChangeShapeType="1"/>
          </p:cNvSpPr>
          <p:nvPr/>
        </p:nvSpPr>
        <p:spPr bwMode="auto">
          <a:xfrm>
            <a:off x="3008313" y="2708275"/>
            <a:ext cx="215900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82" name="Line 65"/>
          <p:cNvSpPr>
            <a:spLocks noChangeShapeType="1"/>
          </p:cNvSpPr>
          <p:nvPr/>
        </p:nvSpPr>
        <p:spPr bwMode="auto">
          <a:xfrm flipH="1">
            <a:off x="3295650" y="3213100"/>
            <a:ext cx="7302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6183" name="Group 114"/>
          <p:cNvGrpSpPr>
            <a:grpSpLocks/>
          </p:cNvGrpSpPr>
          <p:nvPr/>
        </p:nvGrpSpPr>
        <p:grpSpPr bwMode="auto">
          <a:xfrm>
            <a:off x="5580063" y="2649538"/>
            <a:ext cx="3240087" cy="3875087"/>
            <a:chOff x="3606" y="1298"/>
            <a:chExt cx="2041" cy="2441"/>
          </a:xfrm>
        </p:grpSpPr>
        <p:sp>
          <p:nvSpPr>
            <p:cNvPr id="6185" name="Oval 69"/>
            <p:cNvSpPr>
              <a:spLocks noChangeArrowheads="1"/>
            </p:cNvSpPr>
            <p:nvPr/>
          </p:nvSpPr>
          <p:spPr bwMode="auto">
            <a:xfrm>
              <a:off x="4649" y="1298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186" name="Oval 72"/>
            <p:cNvSpPr>
              <a:spLocks noChangeArrowheads="1"/>
            </p:cNvSpPr>
            <p:nvPr/>
          </p:nvSpPr>
          <p:spPr bwMode="auto">
            <a:xfrm>
              <a:off x="4785" y="1434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187" name="Oval 73"/>
            <p:cNvSpPr>
              <a:spLocks noChangeArrowheads="1"/>
            </p:cNvSpPr>
            <p:nvPr/>
          </p:nvSpPr>
          <p:spPr bwMode="auto">
            <a:xfrm>
              <a:off x="4694" y="1525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188" name="Oval 74"/>
            <p:cNvSpPr>
              <a:spLocks noChangeArrowheads="1"/>
            </p:cNvSpPr>
            <p:nvPr/>
          </p:nvSpPr>
          <p:spPr bwMode="auto">
            <a:xfrm>
              <a:off x="4558" y="1480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6189" name="Oval 75"/>
            <p:cNvSpPr>
              <a:spLocks noChangeArrowheads="1"/>
            </p:cNvSpPr>
            <p:nvPr/>
          </p:nvSpPr>
          <p:spPr bwMode="auto">
            <a:xfrm>
              <a:off x="4468" y="1344"/>
              <a:ext cx="272" cy="2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90" name="Group 102"/>
            <p:cNvGrpSpPr>
              <a:grpSpLocks/>
            </p:cNvGrpSpPr>
            <p:nvPr/>
          </p:nvGrpSpPr>
          <p:grpSpPr bwMode="auto">
            <a:xfrm>
              <a:off x="3651" y="2976"/>
              <a:ext cx="726" cy="672"/>
              <a:chOff x="3379" y="2886"/>
              <a:chExt cx="726" cy="672"/>
            </a:xfrm>
          </p:grpSpPr>
          <p:sp>
            <p:nvSpPr>
              <p:cNvPr id="6221" name="Oval 88" descr="80%"/>
              <p:cNvSpPr>
                <a:spLocks noChangeArrowheads="1"/>
              </p:cNvSpPr>
              <p:nvPr/>
            </p:nvSpPr>
            <p:spPr bwMode="auto">
              <a:xfrm>
                <a:off x="3379" y="3249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2" name="Oval 67" descr="60%"/>
              <p:cNvSpPr>
                <a:spLocks noChangeArrowheads="1"/>
              </p:cNvSpPr>
              <p:nvPr/>
            </p:nvSpPr>
            <p:spPr bwMode="auto">
              <a:xfrm>
                <a:off x="3742" y="2886"/>
                <a:ext cx="272" cy="264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3" name="Oval 82" descr="60%"/>
              <p:cNvSpPr>
                <a:spLocks noChangeArrowheads="1"/>
              </p:cNvSpPr>
              <p:nvPr/>
            </p:nvSpPr>
            <p:spPr bwMode="auto">
              <a:xfrm>
                <a:off x="3833" y="3067"/>
                <a:ext cx="272" cy="264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4" name="Oval 83" descr="60%"/>
              <p:cNvSpPr>
                <a:spLocks noChangeArrowheads="1"/>
              </p:cNvSpPr>
              <p:nvPr/>
            </p:nvSpPr>
            <p:spPr bwMode="auto">
              <a:xfrm>
                <a:off x="3742" y="3294"/>
                <a:ext cx="272" cy="264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5" name="Oval 84" descr="60%"/>
              <p:cNvSpPr>
                <a:spLocks noChangeArrowheads="1"/>
              </p:cNvSpPr>
              <p:nvPr/>
            </p:nvSpPr>
            <p:spPr bwMode="auto">
              <a:xfrm>
                <a:off x="3560" y="2931"/>
                <a:ext cx="272" cy="264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6" name="Oval 85" descr="60%"/>
              <p:cNvSpPr>
                <a:spLocks noChangeArrowheads="1"/>
              </p:cNvSpPr>
              <p:nvPr/>
            </p:nvSpPr>
            <p:spPr bwMode="auto">
              <a:xfrm>
                <a:off x="3560" y="3249"/>
                <a:ext cx="272" cy="264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7" name="Oval 86" descr="60%"/>
              <p:cNvSpPr>
                <a:spLocks noChangeArrowheads="1"/>
              </p:cNvSpPr>
              <p:nvPr/>
            </p:nvSpPr>
            <p:spPr bwMode="auto">
              <a:xfrm>
                <a:off x="3651" y="3113"/>
                <a:ext cx="272" cy="264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8" name="Oval 87" descr="60%"/>
              <p:cNvSpPr>
                <a:spLocks noChangeArrowheads="1"/>
              </p:cNvSpPr>
              <p:nvPr/>
            </p:nvSpPr>
            <p:spPr bwMode="auto">
              <a:xfrm>
                <a:off x="3424" y="3067"/>
                <a:ext cx="272" cy="264"/>
              </a:xfrm>
              <a:prstGeom prst="ellips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9" name="Oval 89" descr="80%"/>
              <p:cNvSpPr>
                <a:spLocks noChangeArrowheads="1"/>
              </p:cNvSpPr>
              <p:nvPr/>
            </p:nvSpPr>
            <p:spPr bwMode="auto">
              <a:xfrm>
                <a:off x="3696" y="2976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grpSp>
          <p:nvGrpSpPr>
            <p:cNvPr id="6191" name="Group 103"/>
            <p:cNvGrpSpPr>
              <a:grpSpLocks/>
            </p:cNvGrpSpPr>
            <p:nvPr/>
          </p:nvGrpSpPr>
          <p:grpSpPr bwMode="auto">
            <a:xfrm>
              <a:off x="4921" y="3158"/>
              <a:ext cx="635" cy="581"/>
              <a:chOff x="4921" y="3158"/>
              <a:chExt cx="635" cy="581"/>
            </a:xfrm>
          </p:grpSpPr>
          <p:sp>
            <p:nvSpPr>
              <p:cNvPr id="6215" name="Oval 71" descr="Světlý šikmo nahoru"/>
              <p:cNvSpPr>
                <a:spLocks noChangeArrowheads="1"/>
              </p:cNvSpPr>
              <p:nvPr/>
            </p:nvSpPr>
            <p:spPr bwMode="auto">
              <a:xfrm>
                <a:off x="4921" y="3158"/>
                <a:ext cx="272" cy="264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6" name="Oval 97"/>
              <p:cNvSpPr>
                <a:spLocks noChangeArrowheads="1"/>
              </p:cNvSpPr>
              <p:nvPr/>
            </p:nvSpPr>
            <p:spPr bwMode="auto">
              <a:xfrm>
                <a:off x="5103" y="3203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7" name="Oval 98" descr="Světlý šikmo nahoru"/>
              <p:cNvSpPr>
                <a:spLocks noChangeArrowheads="1"/>
              </p:cNvSpPr>
              <p:nvPr/>
            </p:nvSpPr>
            <p:spPr bwMode="auto">
              <a:xfrm>
                <a:off x="5057" y="3294"/>
                <a:ext cx="272" cy="264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8" name="Oval 99" descr="Světlý šikmo nahoru"/>
              <p:cNvSpPr>
                <a:spLocks noChangeArrowheads="1"/>
              </p:cNvSpPr>
              <p:nvPr/>
            </p:nvSpPr>
            <p:spPr bwMode="auto">
              <a:xfrm>
                <a:off x="5193" y="3430"/>
                <a:ext cx="272" cy="264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9" name="Oval 100" descr="Světlý šikmo nahoru"/>
              <p:cNvSpPr>
                <a:spLocks noChangeArrowheads="1"/>
              </p:cNvSpPr>
              <p:nvPr/>
            </p:nvSpPr>
            <p:spPr bwMode="auto">
              <a:xfrm>
                <a:off x="5284" y="3249"/>
                <a:ext cx="272" cy="264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20" name="Oval 101" descr="Světlý šikmo nahoru"/>
              <p:cNvSpPr>
                <a:spLocks noChangeArrowheads="1"/>
              </p:cNvSpPr>
              <p:nvPr/>
            </p:nvSpPr>
            <p:spPr bwMode="auto">
              <a:xfrm>
                <a:off x="5012" y="3475"/>
                <a:ext cx="272" cy="264"/>
              </a:xfrm>
              <a:prstGeom prst="ellips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grpSp>
          <p:nvGrpSpPr>
            <p:cNvPr id="6192" name="Group 109"/>
            <p:cNvGrpSpPr>
              <a:grpSpLocks/>
            </p:cNvGrpSpPr>
            <p:nvPr/>
          </p:nvGrpSpPr>
          <p:grpSpPr bwMode="auto">
            <a:xfrm>
              <a:off x="4921" y="1933"/>
              <a:ext cx="726" cy="800"/>
              <a:chOff x="4876" y="1896"/>
              <a:chExt cx="726" cy="800"/>
            </a:xfrm>
          </p:grpSpPr>
          <p:sp>
            <p:nvSpPr>
              <p:cNvPr id="6206" name="Oval 106"/>
              <p:cNvSpPr>
                <a:spLocks noChangeArrowheads="1"/>
              </p:cNvSpPr>
              <p:nvPr/>
            </p:nvSpPr>
            <p:spPr bwMode="auto">
              <a:xfrm>
                <a:off x="5148" y="1896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7" name="Oval 93"/>
              <p:cNvSpPr>
                <a:spLocks noChangeArrowheads="1"/>
              </p:cNvSpPr>
              <p:nvPr/>
            </p:nvSpPr>
            <p:spPr bwMode="auto">
              <a:xfrm>
                <a:off x="5194" y="2205"/>
                <a:ext cx="272" cy="2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8" name="Oval 70"/>
              <p:cNvSpPr>
                <a:spLocks noChangeArrowheads="1"/>
              </p:cNvSpPr>
              <p:nvPr/>
            </p:nvSpPr>
            <p:spPr bwMode="auto">
              <a:xfrm>
                <a:off x="4967" y="2251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9" name="Oval 90"/>
              <p:cNvSpPr>
                <a:spLocks noChangeArrowheads="1"/>
              </p:cNvSpPr>
              <p:nvPr/>
            </p:nvSpPr>
            <p:spPr bwMode="auto">
              <a:xfrm>
                <a:off x="5330" y="2160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0" name="Oval 91"/>
              <p:cNvSpPr>
                <a:spLocks noChangeArrowheads="1"/>
              </p:cNvSpPr>
              <p:nvPr/>
            </p:nvSpPr>
            <p:spPr bwMode="auto">
              <a:xfrm>
                <a:off x="5284" y="2387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1" name="Oval 92"/>
              <p:cNvSpPr>
                <a:spLocks noChangeArrowheads="1"/>
              </p:cNvSpPr>
              <p:nvPr/>
            </p:nvSpPr>
            <p:spPr bwMode="auto">
              <a:xfrm>
                <a:off x="5058" y="2432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2" name="Oval 94"/>
              <p:cNvSpPr>
                <a:spLocks noChangeArrowheads="1"/>
              </p:cNvSpPr>
              <p:nvPr/>
            </p:nvSpPr>
            <p:spPr bwMode="auto">
              <a:xfrm>
                <a:off x="5058" y="2115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3" name="Oval 96"/>
              <p:cNvSpPr>
                <a:spLocks noChangeArrowheads="1"/>
              </p:cNvSpPr>
              <p:nvPr/>
            </p:nvSpPr>
            <p:spPr bwMode="auto">
              <a:xfrm>
                <a:off x="5330" y="2024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14" name="Oval 105" descr="80%"/>
              <p:cNvSpPr>
                <a:spLocks noChangeArrowheads="1"/>
              </p:cNvSpPr>
              <p:nvPr/>
            </p:nvSpPr>
            <p:spPr bwMode="auto">
              <a:xfrm>
                <a:off x="4876" y="2341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grpSp>
          <p:nvGrpSpPr>
            <p:cNvPr id="6193" name="Group 108"/>
            <p:cNvGrpSpPr>
              <a:grpSpLocks/>
            </p:cNvGrpSpPr>
            <p:nvPr/>
          </p:nvGrpSpPr>
          <p:grpSpPr bwMode="auto">
            <a:xfrm>
              <a:off x="3606" y="2024"/>
              <a:ext cx="680" cy="536"/>
              <a:chOff x="3878" y="1896"/>
              <a:chExt cx="680" cy="536"/>
            </a:xfrm>
          </p:grpSpPr>
          <p:sp>
            <p:nvSpPr>
              <p:cNvPr id="6198" name="Oval 68" descr="80%"/>
              <p:cNvSpPr>
                <a:spLocks noChangeArrowheads="1"/>
              </p:cNvSpPr>
              <p:nvPr/>
            </p:nvSpPr>
            <p:spPr bwMode="auto">
              <a:xfrm>
                <a:off x="3969" y="1896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199" name="Oval 76"/>
              <p:cNvSpPr>
                <a:spLocks noChangeArrowheads="1"/>
              </p:cNvSpPr>
              <p:nvPr/>
            </p:nvSpPr>
            <p:spPr bwMode="auto">
              <a:xfrm>
                <a:off x="3878" y="2160"/>
                <a:ext cx="272" cy="2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0" name="Oval 77"/>
              <p:cNvSpPr>
                <a:spLocks noChangeArrowheads="1"/>
              </p:cNvSpPr>
              <p:nvPr/>
            </p:nvSpPr>
            <p:spPr bwMode="auto">
              <a:xfrm>
                <a:off x="4195" y="1896"/>
                <a:ext cx="272" cy="2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1" name="Oval 78" descr="80%"/>
              <p:cNvSpPr>
                <a:spLocks noChangeArrowheads="1"/>
              </p:cNvSpPr>
              <p:nvPr/>
            </p:nvSpPr>
            <p:spPr bwMode="auto">
              <a:xfrm>
                <a:off x="4105" y="2032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2" name="Oval 79" descr="80%"/>
              <p:cNvSpPr>
                <a:spLocks noChangeArrowheads="1"/>
              </p:cNvSpPr>
              <p:nvPr/>
            </p:nvSpPr>
            <p:spPr bwMode="auto">
              <a:xfrm>
                <a:off x="4241" y="2168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3" name="Oval 80" descr="80%"/>
              <p:cNvSpPr>
                <a:spLocks noChangeArrowheads="1"/>
              </p:cNvSpPr>
              <p:nvPr/>
            </p:nvSpPr>
            <p:spPr bwMode="auto">
              <a:xfrm>
                <a:off x="4014" y="2160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4" name="Oval 81" descr="80%"/>
              <p:cNvSpPr>
                <a:spLocks noChangeArrowheads="1"/>
              </p:cNvSpPr>
              <p:nvPr/>
            </p:nvSpPr>
            <p:spPr bwMode="auto">
              <a:xfrm>
                <a:off x="3878" y="2028"/>
                <a:ext cx="272" cy="26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6205" name="Oval 107"/>
              <p:cNvSpPr>
                <a:spLocks noChangeArrowheads="1"/>
              </p:cNvSpPr>
              <p:nvPr/>
            </p:nvSpPr>
            <p:spPr bwMode="auto">
              <a:xfrm>
                <a:off x="4286" y="2028"/>
                <a:ext cx="272" cy="26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6194" name="Line 110"/>
            <p:cNvSpPr>
              <a:spLocks noChangeShapeType="1"/>
            </p:cNvSpPr>
            <p:nvPr/>
          </p:nvSpPr>
          <p:spPr bwMode="auto">
            <a:xfrm flipH="1">
              <a:off x="4286" y="1797"/>
              <a:ext cx="182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95" name="Line 111"/>
            <p:cNvSpPr>
              <a:spLocks noChangeShapeType="1"/>
            </p:cNvSpPr>
            <p:nvPr/>
          </p:nvSpPr>
          <p:spPr bwMode="auto">
            <a:xfrm>
              <a:off x="4967" y="1842"/>
              <a:ext cx="13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96" name="Line 112"/>
            <p:cNvSpPr>
              <a:spLocks noChangeShapeType="1"/>
            </p:cNvSpPr>
            <p:nvPr/>
          </p:nvSpPr>
          <p:spPr bwMode="auto">
            <a:xfrm>
              <a:off x="4059" y="2659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97" name="Line 113"/>
            <p:cNvSpPr>
              <a:spLocks noChangeShapeType="1"/>
            </p:cNvSpPr>
            <p:nvPr/>
          </p:nvSpPr>
          <p:spPr bwMode="auto">
            <a:xfrm>
              <a:off x="5284" y="2795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184" name="Text Box 115"/>
          <p:cNvSpPr txBox="1">
            <a:spLocks noChangeArrowheads="1"/>
          </p:cNvSpPr>
          <p:nvPr/>
        </p:nvSpPr>
        <p:spPr bwMode="auto">
          <a:xfrm>
            <a:off x="6011863" y="2054225"/>
            <a:ext cx="2697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persistující progenitory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75"/>
    </mc:Choice>
    <mc:Fallback>
      <p:transition spd="slow" advTm="14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420688" y="1295400"/>
            <a:ext cx="855345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- výrazně </a:t>
            </a:r>
            <a:r>
              <a:rPr lang="cs-CZ" altLang="cs-CZ" sz="1600" b="1" dirty="0" err="1">
                <a:latin typeface="Arial" charset="0"/>
              </a:rPr>
              <a:t>účinější</a:t>
            </a:r>
            <a:r>
              <a:rPr lang="cs-CZ" altLang="cs-CZ" sz="1600" b="1" dirty="0">
                <a:latin typeface="Arial" charset="0"/>
              </a:rPr>
              <a:t> než působení vnějších faktorů</a:t>
            </a:r>
            <a:endParaRPr lang="cs-CZ" altLang="cs-CZ" sz="2000" b="1" i="1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- „vhodné“ geny jsou zejména cytoplasmatické pro-onkogeny / onkogeny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   a </a:t>
            </a:r>
            <a:r>
              <a:rPr lang="cs-CZ" altLang="cs-CZ" sz="1600" b="1" u="sng" dirty="0">
                <a:latin typeface="Arial" charset="0"/>
              </a:rPr>
              <a:t>transkripční faktory</a:t>
            </a:r>
          </a:p>
          <a:p>
            <a:pPr eaLnBrk="1" hangingPunct="1">
              <a:lnSpc>
                <a:spcPct val="130000"/>
              </a:lnSpc>
              <a:buFontTx/>
              <a:buChar char="-"/>
              <a:defRPr/>
            </a:pPr>
            <a:r>
              <a:rPr lang="cs-CZ" altLang="cs-CZ" b="1" u="sng" dirty="0">
                <a:latin typeface="Arial" charset="0"/>
              </a:rPr>
              <a:t> epigenetická paměť buněk (zejména metylace DNA), ale nedovoluje úplnou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 u="sng" dirty="0">
                <a:latin typeface="Arial" charset="0"/>
              </a:rPr>
              <a:t>  změnu, je potřeba </a:t>
            </a:r>
            <a:r>
              <a:rPr lang="cs-CZ" altLang="cs-CZ" b="1" u="sng" dirty="0" err="1">
                <a:latin typeface="Arial" charset="0"/>
              </a:rPr>
              <a:t>několikateré</a:t>
            </a:r>
            <a:r>
              <a:rPr lang="cs-CZ" altLang="cs-CZ" b="1" u="sng" dirty="0">
                <a:latin typeface="Arial" charset="0"/>
              </a:rPr>
              <a:t> dělení buněk, pokud je daná změna vůbec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b="1" u="sng" dirty="0">
                <a:latin typeface="Arial" charset="0"/>
              </a:rPr>
              <a:t>  možná, vlastní fenotyp se ale mění velice rychle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 b="1" u="sng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Příklady:</a:t>
            </a:r>
          </a:p>
          <a:p>
            <a:pPr eaLnBrk="1" hangingPunct="1">
              <a:lnSpc>
                <a:spcPct val="130000"/>
              </a:lnSpc>
              <a:defRPr/>
            </a:pPr>
            <a:endParaRPr lang="cs-CZ" altLang="cs-CZ" sz="1600" b="1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- nadbytečná exprese </a:t>
            </a:r>
            <a:r>
              <a:rPr lang="cs-CZ" altLang="cs-CZ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Ras</a:t>
            </a:r>
            <a:r>
              <a:rPr lang="cs-CZ" altLang="cs-CZ" sz="1600" b="1" dirty="0">
                <a:latin typeface="Arial" charset="0"/>
              </a:rPr>
              <a:t> a c-</a:t>
            </a:r>
            <a:r>
              <a:rPr lang="cs-CZ" altLang="cs-CZ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Myc</a:t>
            </a:r>
            <a:r>
              <a:rPr lang="cs-CZ" altLang="cs-CZ" sz="1600" b="1" dirty="0">
                <a:latin typeface="Arial" charset="0"/>
              </a:rPr>
              <a:t> indukuje částečnou </a:t>
            </a:r>
            <a:r>
              <a:rPr lang="cs-CZ" altLang="cs-CZ" sz="1600" b="1" dirty="0" err="1">
                <a:latin typeface="Arial" charset="0"/>
              </a:rPr>
              <a:t>rediferenciaci</a:t>
            </a:r>
            <a:r>
              <a:rPr lang="cs-CZ" altLang="cs-CZ" sz="1600" b="1" dirty="0">
                <a:latin typeface="Arial" charset="0"/>
              </a:rPr>
              <a:t> a transformaci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- exprese </a:t>
            </a:r>
            <a:r>
              <a:rPr lang="cs-CZ" altLang="cs-CZ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Pdx1</a:t>
            </a:r>
            <a:r>
              <a:rPr lang="cs-CZ" altLang="cs-CZ" sz="1600" b="1" dirty="0">
                <a:latin typeface="Arial" charset="0"/>
              </a:rPr>
              <a:t> (</a:t>
            </a:r>
            <a:r>
              <a:rPr lang="cs-CZ" altLang="cs-CZ" sz="1600" dirty="0" err="1">
                <a:latin typeface="Arial" charset="0"/>
              </a:rPr>
              <a:t>marker</a:t>
            </a: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>
                <a:latin typeface="Symbol" pitchFamily="18" charset="2"/>
              </a:rPr>
              <a:t>b</a:t>
            </a:r>
            <a:r>
              <a:rPr lang="cs-CZ" altLang="cs-CZ" sz="1600" dirty="0">
                <a:latin typeface="Arial" charset="0"/>
              </a:rPr>
              <a:t>-buněk pankreatu</a:t>
            </a:r>
            <a:r>
              <a:rPr lang="cs-CZ" altLang="cs-CZ" sz="1600" b="1" dirty="0">
                <a:latin typeface="Arial" charset="0"/>
              </a:rPr>
              <a:t>) navozuje částečný fenotyp </a:t>
            </a:r>
            <a:r>
              <a:rPr lang="cs-CZ" altLang="cs-CZ" sz="1600" b="1" dirty="0">
                <a:latin typeface="Symbol" pitchFamily="18" charset="2"/>
              </a:rPr>
              <a:t>b</a:t>
            </a:r>
            <a:r>
              <a:rPr lang="cs-CZ" altLang="cs-CZ" sz="1600" b="1" dirty="0">
                <a:latin typeface="Arial" charset="0"/>
              </a:rPr>
              <a:t>-buněk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  u </a:t>
            </a:r>
            <a:r>
              <a:rPr lang="cs-CZ" altLang="cs-CZ" sz="1600" b="1" dirty="0" err="1">
                <a:latin typeface="Arial" charset="0"/>
              </a:rPr>
              <a:t>hepatocytu</a:t>
            </a:r>
            <a:r>
              <a:rPr lang="cs-CZ" altLang="cs-CZ" sz="1600" b="1" dirty="0">
                <a:latin typeface="Arial" charset="0"/>
              </a:rPr>
              <a:t> a střevních epiteliálních buněk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- </a:t>
            </a:r>
            <a:r>
              <a:rPr lang="cs-CZ" altLang="cs-CZ" sz="1600" b="1" dirty="0" err="1">
                <a:latin typeface="Arial" charset="0"/>
              </a:rPr>
              <a:t>exogení</a:t>
            </a:r>
            <a:r>
              <a:rPr lang="cs-CZ" altLang="cs-CZ" sz="1600" b="1" dirty="0">
                <a:latin typeface="Arial" charset="0"/>
              </a:rPr>
              <a:t> exprese </a:t>
            </a:r>
            <a:r>
              <a:rPr lang="cs-CZ" altLang="cs-CZ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c-</a:t>
            </a:r>
            <a:r>
              <a:rPr lang="cs-CZ" altLang="cs-CZ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Myc</a:t>
            </a:r>
            <a:r>
              <a:rPr lang="cs-CZ" altLang="cs-CZ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Klf4, Oct4 a Sox2</a:t>
            </a:r>
            <a:r>
              <a:rPr lang="cs-CZ" altLang="cs-CZ" sz="1600" b="1" dirty="0">
                <a:latin typeface="Arial" charset="0"/>
              </a:rPr>
              <a:t> navozuje fenotyp </a:t>
            </a:r>
            <a:r>
              <a:rPr lang="cs-CZ" altLang="cs-CZ" sz="1600" b="1" dirty="0" err="1">
                <a:latin typeface="Arial" charset="0"/>
              </a:rPr>
              <a:t>ESCs</a:t>
            </a:r>
            <a:r>
              <a:rPr lang="en-US" altLang="cs-CZ" sz="1600" b="1" dirty="0">
                <a:latin typeface="Arial" charset="0"/>
              </a:rPr>
              <a:t> =&gt; </a:t>
            </a:r>
            <a:r>
              <a:rPr lang="en-US" altLang="cs-CZ" sz="2400" b="1" dirty="0" err="1">
                <a:latin typeface="Arial" charset="0"/>
              </a:rPr>
              <a:t>iPSCs</a:t>
            </a:r>
            <a:endParaRPr lang="cs-CZ" altLang="cs-CZ" sz="2400" b="1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  u embryonálních fibroblastů (</a:t>
            </a:r>
            <a:r>
              <a:rPr lang="cs-CZ" altLang="cs-CZ" sz="1600" dirty="0">
                <a:latin typeface="Arial" charset="0"/>
              </a:rPr>
              <a:t>myš</a:t>
            </a:r>
            <a:r>
              <a:rPr lang="cs-CZ" altLang="cs-CZ" sz="1600" b="1" dirty="0">
                <a:latin typeface="Arial" charset="0"/>
              </a:rPr>
              <a:t>), ale i další buňky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cs-CZ" altLang="cs-CZ" sz="1600" b="1" dirty="0">
                <a:latin typeface="Arial" charset="0"/>
              </a:rPr>
              <a:t>- </a:t>
            </a:r>
            <a:r>
              <a:rPr lang="cs-CZ" altLang="cs-CZ" sz="1600" b="1" dirty="0" err="1">
                <a:latin typeface="Arial" charset="0"/>
              </a:rPr>
              <a:t>transdeterminace</a:t>
            </a:r>
            <a:r>
              <a:rPr lang="cs-CZ" altLang="cs-CZ" sz="1600" b="1" dirty="0">
                <a:latin typeface="Arial" charset="0"/>
              </a:rPr>
              <a:t> </a:t>
            </a:r>
            <a:r>
              <a:rPr lang="cs-CZ" altLang="cs-CZ" sz="1600" b="1" i="1" dirty="0">
                <a:latin typeface="Arial" charset="0"/>
              </a:rPr>
              <a:t>Pax</a:t>
            </a:r>
            <a:r>
              <a:rPr lang="cs-CZ" altLang="cs-CZ" sz="1600" b="1" dirty="0">
                <a:latin typeface="Arial" charset="0"/>
              </a:rPr>
              <a:t> a </a:t>
            </a:r>
            <a:r>
              <a:rPr lang="cs-CZ" altLang="cs-CZ" sz="1600" b="1" i="1" dirty="0" err="1">
                <a:latin typeface="Arial" charset="0"/>
              </a:rPr>
              <a:t>Hox</a:t>
            </a:r>
            <a:r>
              <a:rPr lang="cs-CZ" altLang="cs-CZ" sz="1600" b="1" dirty="0">
                <a:latin typeface="Arial" charset="0"/>
              </a:rPr>
              <a:t> geny (</a:t>
            </a:r>
            <a:r>
              <a:rPr lang="cs-CZ" altLang="cs-CZ" sz="1600" dirty="0">
                <a:latin typeface="Arial" charset="0"/>
              </a:rPr>
              <a:t>např. Pax-6 a oči</a:t>
            </a:r>
            <a:r>
              <a:rPr lang="cs-CZ" altLang="cs-CZ" sz="1600" b="1" dirty="0">
                <a:latin typeface="Arial" charset="0"/>
              </a:rPr>
              <a:t>)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611188" y="457200"/>
            <a:ext cx="7056437" cy="461963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B</a:t>
            </a:r>
            <a:r>
              <a:rPr lang="cs-CZ" altLang="cs-CZ" sz="2400" b="1"/>
              <a:t>. Ektopická/exogenní exprese vhodných genů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503"/>
    </mc:Choice>
    <mc:Fallback>
      <p:transition spd="slow" advTm="41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692275" y="341313"/>
            <a:ext cx="5584825" cy="711200"/>
          </a:xfrm>
          <a:prstGeom prst="rect">
            <a:avLst/>
          </a:prstGeom>
          <a:solidFill>
            <a:srgbClr val="FF9933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iPS buňky – indukované pluripotentní buňky</a:t>
            </a:r>
          </a:p>
          <a:p>
            <a:pPr algn="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400"/>
              <a:t>(</a:t>
            </a:r>
            <a:r>
              <a:rPr lang="cs-CZ" altLang="cs-CZ" sz="1400"/>
              <a:t>Hochedlinger</a:t>
            </a:r>
            <a:r>
              <a:rPr lang="en-US" altLang="cs-CZ" sz="1400"/>
              <a:t> &amp; </a:t>
            </a:r>
            <a:r>
              <a:rPr lang="cs-CZ" altLang="cs-CZ" sz="1400"/>
              <a:t>Plath</a:t>
            </a:r>
            <a:r>
              <a:rPr lang="en-US" altLang="cs-CZ" sz="1400"/>
              <a:t> </a:t>
            </a:r>
            <a:r>
              <a:rPr lang="cs-CZ" altLang="cs-CZ" sz="1400"/>
              <a:t>2</a:t>
            </a:r>
            <a:r>
              <a:rPr lang="en-US" altLang="cs-CZ" sz="1400"/>
              <a:t>009)</a:t>
            </a:r>
            <a:endParaRPr lang="cs-CZ" altLang="cs-CZ" sz="1400"/>
          </a:p>
        </p:txBody>
      </p:sp>
      <p:graphicFrame>
        <p:nvGraphicFramePr>
          <p:cNvPr id="8195" name="Object 5"/>
          <p:cNvGraphicFramePr>
            <a:graphicFrameLocks noGrp="1" noChangeAspect="1"/>
          </p:cNvGraphicFramePr>
          <p:nvPr>
            <p:ph/>
          </p:nvPr>
        </p:nvGraphicFramePr>
        <p:xfrm>
          <a:off x="142875" y="1704975"/>
          <a:ext cx="8893175" cy="460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Image" r:id="rId5" imgW="12152381" imgH="5866667" progId="Photoshop.Image.9">
                  <p:embed/>
                </p:oleObj>
              </mc:Choice>
              <mc:Fallback>
                <p:oleObj name="Image" r:id="rId5" imgW="12152381" imgH="5866667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1704975"/>
                        <a:ext cx="8893175" cy="460375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90"/>
    </mc:Choice>
    <mc:Fallback>
      <p:transition spd="slow" advTm="7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Grp="1" noChangeAspect="1"/>
          </p:cNvGraphicFramePr>
          <p:nvPr>
            <p:ph/>
          </p:nvPr>
        </p:nvGraphicFramePr>
        <p:xfrm>
          <a:off x="1042988" y="260350"/>
          <a:ext cx="6985000" cy="637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Image" r:id="rId5" imgW="7657143" imgH="6984127" progId="Photoshop.Image.9">
                  <p:embed/>
                </p:oleObj>
              </mc:Choice>
              <mc:Fallback>
                <p:oleObj name="Image" r:id="rId5" imgW="7657143" imgH="6984127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60350"/>
                        <a:ext cx="6985000" cy="6372225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686"/>
    </mc:Choice>
    <mc:Fallback>
      <p:transition spd="slow" advTm="16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/>
          <p:cNvGraphicFramePr>
            <a:graphicFrameLocks noGrp="1" noChangeAspect="1"/>
          </p:cNvGraphicFramePr>
          <p:nvPr>
            <p:ph/>
          </p:nvPr>
        </p:nvGraphicFramePr>
        <p:xfrm>
          <a:off x="295275" y="422275"/>
          <a:ext cx="8572500" cy="610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Image" r:id="rId5" imgW="10133333" imgH="7212698" progId="Photoshop.Image.9">
                  <p:embed/>
                </p:oleObj>
              </mc:Choice>
              <mc:Fallback>
                <p:oleObj name="Image" r:id="rId5" imgW="10133333" imgH="7212698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422275"/>
                        <a:ext cx="8572500" cy="610235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85"/>
    </mc:Choice>
    <mc:Fallback>
      <p:transition spd="slow" advTm="19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11992</TotalTime>
  <Words>881</Words>
  <Application>Microsoft Office PowerPoint</Application>
  <PresentationFormat>Předvádění na obrazovce (4:3)</PresentationFormat>
  <Paragraphs>161</Paragraphs>
  <Slides>21</Slides>
  <Notes>0</Notes>
  <HiddenSlides>0</HiddenSlides>
  <MMClips>21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Comic Sans MS</vt:lpstr>
      <vt:lpstr>Symbol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Faculty of Science 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Jiri Pachernik</dc:creator>
  <cp:lastModifiedBy>JiPa</cp:lastModifiedBy>
  <cp:revision>802</cp:revision>
  <dcterms:created xsi:type="dcterms:W3CDTF">2006-10-17T08:03:52Z</dcterms:created>
  <dcterms:modified xsi:type="dcterms:W3CDTF">2021-01-11T17:17:40Z</dcterms:modified>
</cp:coreProperties>
</file>