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42" r:id="rId4"/>
    <p:sldId id="343" r:id="rId5"/>
    <p:sldId id="330" r:id="rId6"/>
    <p:sldId id="312" r:id="rId7"/>
    <p:sldId id="346" r:id="rId8"/>
    <p:sldId id="306" r:id="rId9"/>
    <p:sldId id="305" r:id="rId10"/>
    <p:sldId id="344" r:id="rId11"/>
    <p:sldId id="304" r:id="rId12"/>
    <p:sldId id="258" r:id="rId13"/>
    <p:sldId id="345" r:id="rId14"/>
    <p:sldId id="257" r:id="rId15"/>
    <p:sldId id="326" r:id="rId16"/>
    <p:sldId id="327" r:id="rId17"/>
    <p:sldId id="341" r:id="rId18"/>
    <p:sldId id="310" r:id="rId19"/>
    <p:sldId id="266" r:id="rId20"/>
    <p:sldId id="27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3526D-FE23-4373-A7A8-A791F945A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CA5880-330F-4E05-8783-3872D9E3A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8FF3B0-18BD-4C3D-9A21-56D15ECB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36A0FE-1424-448C-87E3-B939693A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4872E6-E116-49A5-8359-B4776558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39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508B1-12C9-4442-B760-186EBE50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134F66-871D-4763-87D1-EDA364A33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D1A972-6AD0-4ABA-959B-31663517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C4BC22-6F2D-45AB-9EF6-F2754CB2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A59444-DA34-4082-8881-14E4794A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5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5743C-EDCB-40DE-AD4F-338B073B7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05A258-5B02-4CAF-9172-DFF16C764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ED5FD0-8C28-4982-A987-10D74B87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0CDC77-7B28-46F8-A8BE-737C8908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47AB7-9484-40B0-88FC-1CC1F6F9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37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EB2D2-35D2-4B29-AB9A-9CD16F1C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EE2E3-3F35-4A7C-B5F9-A9591583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8735CC-B5A4-4293-84C8-BECB071A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85B81B-319F-420E-AA78-B4CCBFFD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37A0A6-7E41-418D-AE91-4E99702A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04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84E58-DC6A-4F5B-8FAE-B11C4E8C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18FE8C-CC16-491F-8395-1D8120C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05A2B3-93BE-4084-AD83-C66D2568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A881A6-CF6C-4D0F-9079-72DE19D02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862461-1024-4AA4-B413-81833FEF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68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DAF5C-4E19-495D-87E0-F1CEE2CD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B31E91-DE4E-4A5A-9C71-FFA039138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8A5D10-C10A-4828-B58C-E27A7467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17517D-F55C-4D45-B88E-2F85A281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C386BC-1D16-4F03-A880-14762D9D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609260-EC3E-4279-BD07-737D6FE2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21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44FD1-76AC-4650-A85B-248AB846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D9F6B4-9CE2-4ECC-B874-D3683B864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922EEA-AE61-46BB-B70E-F45044F9D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00A3D2-672D-472B-BAE2-3AFE7874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CFDACB-2D79-4CCE-8F4D-FC832DB95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4C11AF2-BC13-46FA-B01D-C2EB55E9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9AF56C-CD72-4FEA-8721-C8EDFD70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469BE4-CF5D-457E-BA41-9A46B614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25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D5526-3534-45AD-ACED-356E664D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E83ABC-BEBA-48A4-99B0-0F32C73F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CB22B6-8224-47E9-B624-82C06FDE1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CD8810-9DEF-4B48-8141-F776AF1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13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D43556-FC01-4043-B500-F76B7DDB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878EF1-A1DC-4A19-9DF6-02DA5F32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DCDC59-FD44-4110-9A6D-ED4992FF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09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118B3-F640-4400-827D-0DD38067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75996-2D28-4CD4-ADE3-FCA1AF5A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03FFFD-9548-4DEA-8CFF-43F309A5F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F7BBC4-9A40-47A6-9145-E99F2C62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B1AAE6-AB97-448A-BE2B-E543916B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1A5C8-0A74-44F4-8343-2CB5A71C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86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90C08-AAF4-47DD-8C88-AE054211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20952EA-A718-4B41-A084-44F01E693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068693-74C4-43F4-9BBF-A0182483B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2F155C-610F-4D80-9BE6-0D397AF3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A69B18B-543D-4573-9275-AF6997DF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A074AF-21DC-4412-AEB2-6F4D633D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86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8ABA23-D2C9-40FB-B0C3-4123248C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EBB3F7-1198-4488-A140-ADC6D78C8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8B672E-F17F-43EE-98D0-DC8509639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18D26-352F-4A9B-947D-F6DE34424310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3ED393-3E6B-4652-BB6B-229ADAA5D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DC8FF8-3529-48F9-9FCE-BA7D84B62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3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37067469008/videos/1053448841742870/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nobelpriz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emf"/><Relationship Id="rId7" Type="http://schemas.openxmlformats.org/officeDocument/2006/relationships/image" Target="../media/image31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gruyter.com/view/j/mamm.2019.83.issue-3/mammalia-2017-0135/mammalia-2017-0135.xml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.muni.cz/ofiz/milan-ciz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events/31286989983633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ofi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54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ci.muni.cz/ofiz/prubeh-vyuky-v-podzimnim-semest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groups/137773734152466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0519830316257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atchandknow.cz/" TargetMode="External"/><Relationship Id="rId2" Type="http://schemas.openxmlformats.org/officeDocument/2006/relationships/hyperlink" Target="https://online.watchandknow.cz/collection/v%C5%A1echny-filmy-od-a-do-z/?fbclid=IwAR2H4ytNqncTreB_anqgAz_SDJFkEUng5srcBVHMrJQ5Ut_RGZmiJa2P-n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mailto:cajanek@med.muni.cz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press.org/jcb/article/219/6/e201904107/151721/KIF14-controls-ciliogenesis-via-regulation-of" TargetMode="External"/><Relationship Id="rId5" Type="http://schemas.openxmlformats.org/officeDocument/2006/relationships/hyperlink" Target="https://www2.med.muni.cz/histology/lukas-cajanek/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tJu0TZN5aSw" TargetMode="External"/><Relationship Id="rId4" Type="http://schemas.openxmlformats.org/officeDocument/2006/relationships/hyperlink" Target="https://www.hvezdarna.cz/?page_id=2879&amp;typ=0&amp;porad=0&amp;cal_page=1#kalend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C137F5-1A95-4971-BBDA-ACCC122E56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F0C884-959F-4004-B50E-4F66B4AA7D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Podzim 2020</a:t>
            </a:r>
          </a:p>
        </p:txBody>
      </p:sp>
    </p:spTree>
    <p:extLst>
      <p:ext uri="{BB962C8B-B14F-4D97-AF65-F5344CB8AC3E}">
        <p14:creationId xmlns:p14="http://schemas.microsoft.com/office/powerpoint/2010/main" val="199585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AA5E964-6756-49C3-B4D1-FDD814258676}"/>
              </a:ext>
            </a:extLst>
          </p:cNvPr>
          <p:cNvSpPr txBox="1"/>
          <p:nvPr/>
        </p:nvSpPr>
        <p:spPr>
          <a:xfrm>
            <a:off x="189996" y="5362498"/>
            <a:ext cx="6678424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+mj-lt"/>
                <a:ea typeface="+mj-ea"/>
                <a:cs typeface="+mj-cs"/>
              </a:rPr>
              <a:t>Stránky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  <a:hlinkClick r:id="rId2"/>
              </a:rPr>
              <a:t>Nobelovy</a:t>
            </a:r>
            <a:r>
              <a:rPr lang="en-US" sz="3600" dirty="0">
                <a:latin typeface="+mj-lt"/>
                <a:ea typeface="+mj-ea"/>
                <a:cs typeface="+mj-cs"/>
                <a:hlinkClick r:id="rId2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  <a:hlinkClick r:id="rId2"/>
              </a:rPr>
              <a:t>ceny</a:t>
            </a:r>
            <a:endParaRPr lang="cs-CZ" sz="36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600" dirty="0">
                <a:latin typeface="+mj-lt"/>
                <a:ea typeface="+mj-ea"/>
                <a:cs typeface="+mj-cs"/>
                <a:hlinkClick r:id="rId3"/>
              </a:rPr>
              <a:t>Reportáž ČT </a:t>
            </a:r>
            <a:r>
              <a:rPr lang="cs-CZ" sz="3600" dirty="0">
                <a:latin typeface="+mj-lt"/>
                <a:ea typeface="+mj-ea"/>
                <a:cs typeface="+mj-cs"/>
              </a:rPr>
              <a:t>s D. Stachem 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3B14AAF-358A-4699-ABED-A54D6E58A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" y="1585558"/>
            <a:ext cx="4673359" cy="309609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929D5C8-C8D2-406A-8EC3-EFB710502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96" y="58415"/>
            <a:ext cx="1862739" cy="15387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EFC97C-BB17-488C-9588-A9D90A94A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854" y="722241"/>
            <a:ext cx="6902186" cy="40550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F41860-A2D2-4A4B-A974-73B16EBF1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302" y="4641838"/>
            <a:ext cx="3815255" cy="20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48CE7BD-E62D-44AA-8013-AEF0A466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0" y="2772151"/>
            <a:ext cx="6928834" cy="17055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BFF0BD-08BD-4CBD-BED3-567467DA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49401" cy="2683667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A75CC648-9B58-4F0E-83D4-763A780C277B}"/>
              </a:ext>
            </a:extLst>
          </p:cNvPr>
          <p:cNvSpPr txBox="1">
            <a:spLocks/>
          </p:cNvSpPr>
          <p:nvPr/>
        </p:nvSpPr>
        <p:spPr>
          <a:xfrm>
            <a:off x="9156192" y="533273"/>
            <a:ext cx="2535936" cy="9961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mbria" pitchFamily="18" charset="0"/>
              </a:rPr>
              <a:t>Pátek, 13:00,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Cambria" pitchFamily="18" charset="0"/>
              </a:rPr>
              <a:t>A11/205</a:t>
            </a:r>
          </a:p>
        </p:txBody>
      </p:sp>
      <p:pic>
        <p:nvPicPr>
          <p:cNvPr id="8" name="Obrázek 7" descr="Obsah obrázku osoba, exteriér, muž, tráva&#10;&#10;Popis byl vytvořen automaticky">
            <a:extLst>
              <a:ext uri="{FF2B5EF4-FFF2-40B4-BE49-F238E27FC236}">
                <a16:creationId xmlns:a16="http://schemas.microsoft.com/office/drawing/2014/main" id="{8FFB9451-15EB-4790-8A12-6E1F28B0E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00" y="4477734"/>
            <a:ext cx="2350066" cy="1761822"/>
          </a:xfrm>
          <a:prstGeom prst="rect">
            <a:avLst/>
          </a:prstGeom>
        </p:spPr>
      </p:pic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33FBFC13-6957-4018-973D-53EE78BCB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75" y="3587085"/>
            <a:ext cx="4545213" cy="27953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F4CC37-FC32-43FB-9C8B-5A72957CD3A5}"/>
              </a:ext>
            </a:extLst>
          </p:cNvPr>
          <p:cNvSpPr txBox="1"/>
          <p:nvPr/>
        </p:nvSpPr>
        <p:spPr>
          <a:xfrm>
            <a:off x="441428" y="5916390"/>
            <a:ext cx="344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pracovní skupinu dr. </a:t>
            </a:r>
            <a:r>
              <a:rPr lang="cs-CZ" dirty="0" err="1"/>
              <a:t>Bryji</a:t>
            </a:r>
            <a:endParaRPr lang="cs-CZ" dirty="0"/>
          </a:p>
          <a:p>
            <a:r>
              <a:rPr lang="cs-CZ" dirty="0"/>
              <a:t>Odkaz na </a:t>
            </a:r>
            <a:r>
              <a:rPr lang="cs-CZ" dirty="0">
                <a:hlinkClick r:id="rId6"/>
              </a:rPr>
              <a:t>článek</a:t>
            </a:r>
            <a:r>
              <a:rPr lang="cs-CZ" dirty="0"/>
              <a:t> s hlodavci Afriky </a:t>
            </a:r>
          </a:p>
        </p:txBody>
      </p:sp>
      <p:pic>
        <p:nvPicPr>
          <p:cNvPr id="13" name="Obrázek 12" descr="Obsah obrázku savci, zvíře, tráva, medvěd&#10;&#10;Popis byl vytvořen automaticky">
            <a:extLst>
              <a:ext uri="{FF2B5EF4-FFF2-40B4-BE49-F238E27FC236}">
                <a16:creationId xmlns:a16="http://schemas.microsoft.com/office/drawing/2014/main" id="{97089B7E-DB13-413F-BD33-8C545F065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45" y="2042940"/>
            <a:ext cx="3018885" cy="1281453"/>
          </a:xfrm>
          <a:prstGeom prst="rect">
            <a:avLst/>
          </a:prstGeom>
        </p:spPr>
      </p:pic>
      <p:pic>
        <p:nvPicPr>
          <p:cNvPr id="9" name="Obrázek 8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71ED80DE-3462-4EEF-BD45-7B9847512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6" y="3926596"/>
            <a:ext cx="3197511" cy="2116284"/>
          </a:xfrm>
          <a:prstGeom prst="rect">
            <a:avLst/>
          </a:prstGeom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7BE7D29B-C4A1-41C5-A9AE-2965176C0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3" y="5358645"/>
            <a:ext cx="1412765" cy="1418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44C78DA-65A8-4F86-A2F8-7BBE410890A5}"/>
              </a:ext>
            </a:extLst>
          </p:cNvPr>
          <p:cNvSpPr txBox="1"/>
          <p:nvPr/>
        </p:nvSpPr>
        <p:spPr>
          <a:xfrm rot="20720318">
            <a:off x="2444589" y="495055"/>
            <a:ext cx="6636579" cy="5016237"/>
          </a:xfrm>
          <a:custGeom>
            <a:avLst/>
            <a:gdLst>
              <a:gd name="connsiteX0" fmla="*/ 0 w 7847698"/>
              <a:gd name="connsiteY0" fmla="*/ 0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0 w 7847698"/>
              <a:gd name="connsiteY4" fmla="*/ 0 h 6217087"/>
              <a:gd name="connsiteX0" fmla="*/ 1309651 w 7847698"/>
              <a:gd name="connsiteY0" fmla="*/ 594814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1309651 w 7847698"/>
              <a:gd name="connsiteY4" fmla="*/ 594814 h 6217087"/>
              <a:gd name="connsiteX0" fmla="*/ 1309651 w 7847698"/>
              <a:gd name="connsiteY0" fmla="*/ 0 h 5622273"/>
              <a:gd name="connsiteX1" fmla="*/ 6624173 w 7847698"/>
              <a:gd name="connsiteY1" fmla="*/ 101231 h 5622273"/>
              <a:gd name="connsiteX2" fmla="*/ 7847698 w 7847698"/>
              <a:gd name="connsiteY2" fmla="*/ 5622273 h 5622273"/>
              <a:gd name="connsiteX3" fmla="*/ 0 w 7847698"/>
              <a:gd name="connsiteY3" fmla="*/ 5622273 h 5622273"/>
              <a:gd name="connsiteX4" fmla="*/ 1309651 w 7847698"/>
              <a:gd name="connsiteY4" fmla="*/ 0 h 5622273"/>
              <a:gd name="connsiteX0" fmla="*/ 1309651 w 6636579"/>
              <a:gd name="connsiteY0" fmla="*/ 0 h 5622273"/>
              <a:gd name="connsiteX1" fmla="*/ 6624173 w 6636579"/>
              <a:gd name="connsiteY1" fmla="*/ 101231 h 5622273"/>
              <a:gd name="connsiteX2" fmla="*/ 6636579 w 6636579"/>
              <a:gd name="connsiteY2" fmla="*/ 5609669 h 5622273"/>
              <a:gd name="connsiteX3" fmla="*/ 0 w 6636579"/>
              <a:gd name="connsiteY3" fmla="*/ 5622273 h 5622273"/>
              <a:gd name="connsiteX4" fmla="*/ 1309651 w 6636579"/>
              <a:gd name="connsiteY4" fmla="*/ 0 h 5622273"/>
              <a:gd name="connsiteX0" fmla="*/ 758700 w 6636579"/>
              <a:gd name="connsiteY0" fmla="*/ 0 h 5702192"/>
              <a:gd name="connsiteX1" fmla="*/ 6624173 w 6636579"/>
              <a:gd name="connsiteY1" fmla="*/ 181150 h 5702192"/>
              <a:gd name="connsiteX2" fmla="*/ 6636579 w 6636579"/>
              <a:gd name="connsiteY2" fmla="*/ 5689588 h 5702192"/>
              <a:gd name="connsiteX3" fmla="*/ 0 w 6636579"/>
              <a:gd name="connsiteY3" fmla="*/ 5702192 h 5702192"/>
              <a:gd name="connsiteX4" fmla="*/ 758700 w 6636579"/>
              <a:gd name="connsiteY4" fmla="*/ 0 h 5702192"/>
              <a:gd name="connsiteX0" fmla="*/ 313139 w 6636579"/>
              <a:gd name="connsiteY0" fmla="*/ 504805 h 5521042"/>
              <a:gd name="connsiteX1" fmla="*/ 6624173 w 6636579"/>
              <a:gd name="connsiteY1" fmla="*/ 0 h 5521042"/>
              <a:gd name="connsiteX2" fmla="*/ 6636579 w 6636579"/>
              <a:gd name="connsiteY2" fmla="*/ 5508438 h 5521042"/>
              <a:gd name="connsiteX3" fmla="*/ 0 w 6636579"/>
              <a:gd name="connsiteY3" fmla="*/ 5521042 h 5521042"/>
              <a:gd name="connsiteX4" fmla="*/ 313139 w 6636579"/>
              <a:gd name="connsiteY4" fmla="*/ 504805 h 5521042"/>
              <a:gd name="connsiteX0" fmla="*/ 313139 w 6636579"/>
              <a:gd name="connsiteY0" fmla="*/ 0 h 5016237"/>
              <a:gd name="connsiteX1" fmla="*/ 6525168 w 6636579"/>
              <a:gd name="connsiteY1" fmla="*/ 118911 h 5016237"/>
              <a:gd name="connsiteX2" fmla="*/ 6636579 w 6636579"/>
              <a:gd name="connsiteY2" fmla="*/ 5003633 h 5016237"/>
              <a:gd name="connsiteX3" fmla="*/ 0 w 6636579"/>
              <a:gd name="connsiteY3" fmla="*/ 5016237 h 5016237"/>
              <a:gd name="connsiteX4" fmla="*/ 313139 w 6636579"/>
              <a:gd name="connsiteY4" fmla="*/ 0 h 501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6579" h="5016237">
                <a:moveTo>
                  <a:pt x="313139" y="0"/>
                </a:moveTo>
                <a:lnTo>
                  <a:pt x="6525168" y="118911"/>
                </a:lnTo>
                <a:cubicBezTo>
                  <a:pt x="6529303" y="1955057"/>
                  <a:pt x="6632444" y="3167487"/>
                  <a:pt x="6636579" y="5003633"/>
                </a:cubicBezTo>
                <a:lnTo>
                  <a:pt x="0" y="5016237"/>
                </a:lnTo>
                <a:lnTo>
                  <a:pt x="313139" y="0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solidFill>
                  <a:srgbClr val="C00000"/>
                </a:solidFill>
              </a:rPr>
              <a:t>JARO 2020</a:t>
            </a:r>
          </a:p>
        </p:txBody>
      </p:sp>
    </p:spTree>
    <p:extLst>
      <p:ext uri="{BB962C8B-B14F-4D97-AF65-F5344CB8AC3E}">
        <p14:creationId xmlns:p14="http://schemas.microsoft.com/office/powerpoint/2010/main" val="4171886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A171D41-44A4-4043-B135-FC2BDF35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74" y="1305442"/>
            <a:ext cx="7639730" cy="48382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44EE0F-B5BA-456D-9778-1E7BAB22D930}"/>
              </a:ext>
            </a:extLst>
          </p:cNvPr>
          <p:cNvSpPr txBox="1"/>
          <p:nvPr/>
        </p:nvSpPr>
        <p:spPr>
          <a:xfrm>
            <a:off x="660140" y="509048"/>
            <a:ext cx="6160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Pro podzim 2020 jsou PI stále inzerované …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51A611E-46F1-40FC-9F2A-D5D7D539F52E}"/>
              </a:ext>
            </a:extLst>
          </p:cNvPr>
          <p:cNvSpPr/>
          <p:nvPr/>
        </p:nvSpPr>
        <p:spPr>
          <a:xfrm>
            <a:off x="660140" y="3517641"/>
            <a:ext cx="5339444" cy="8210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8764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9013FE-7CEA-4182-87D5-FFE558FA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30" y="153884"/>
            <a:ext cx="8006713" cy="655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80B5A4-74CE-44C7-960F-AAF3495A6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623" y="314654"/>
            <a:ext cx="3240669" cy="32273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32E49D5-2DF1-4BE4-8BE6-65B71F2D1824}"/>
              </a:ext>
            </a:extLst>
          </p:cNvPr>
          <p:cNvSpPr txBox="1"/>
          <p:nvPr/>
        </p:nvSpPr>
        <p:spPr>
          <a:xfrm flipH="1">
            <a:off x="8713076" y="3836276"/>
            <a:ext cx="278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Laboratoř</a:t>
            </a:r>
            <a:r>
              <a:rPr lang="cs-CZ" dirty="0"/>
              <a:t> dr.  Milana Číže</a:t>
            </a:r>
          </a:p>
        </p:txBody>
      </p:sp>
    </p:spTree>
    <p:extLst>
      <p:ext uri="{BB962C8B-B14F-4D97-AF65-F5344CB8AC3E}">
        <p14:creationId xmlns:p14="http://schemas.microsoft.com/office/powerpoint/2010/main" val="1762882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98911D99-2A18-4FEE-9FBD-349009CF9627}"/>
              </a:ext>
            </a:extLst>
          </p:cNvPr>
          <p:cNvSpPr txBox="1"/>
          <p:nvPr/>
        </p:nvSpPr>
        <p:spPr>
          <a:xfrm>
            <a:off x="1535958" y="5858863"/>
            <a:ext cx="417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2"/>
              </a:rPr>
              <a:t>FB událost</a:t>
            </a:r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784583-695F-4CAB-9D95-48B6DD439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97" y="97543"/>
            <a:ext cx="8552580" cy="47477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162D8D9-D108-4CC3-AB6A-1C2D9B5AF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051" y="3791633"/>
            <a:ext cx="4485207" cy="28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4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5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4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7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7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Jak vlastně funguje COVID-19? Odkaz na </a:t>
            </a:r>
            <a:r>
              <a:rPr lang="cs-CZ" sz="2800" dirty="0">
                <a:hlinkClick r:id="rId5"/>
              </a:rPr>
              <a:t>video </a:t>
            </a:r>
            <a:r>
              <a:rPr lang="cs-CZ" sz="2800" dirty="0"/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92697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Biorender - 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1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4077072"/>
            <a:ext cx="4858298" cy="2160240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97" y="3573017"/>
            <a:ext cx="3234091" cy="2535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853E-5D27-4134-8E30-2AD2DA20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CDCFB-5808-46A8-AC62-86CC25EFB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1FDD5A-9ADB-4744-80A7-ACF7C3E5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2944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26B4E55-CF43-4454-99D9-906033C17C32}"/>
              </a:ext>
            </a:extLst>
          </p:cNvPr>
          <p:cNvSpPr txBox="1"/>
          <p:nvPr/>
        </p:nvSpPr>
        <p:spPr>
          <a:xfrm>
            <a:off x="390994" y="6048560"/>
            <a:ext cx="894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hlinkClick r:id="rId3"/>
              </a:rPr>
              <a:t>web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99035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58F89-3F0E-4AA2-BC40-5032EB88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802" y="749236"/>
            <a:ext cx="6057123" cy="976927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Tabulka</a:t>
            </a:r>
            <a:r>
              <a:rPr lang="cs-CZ" dirty="0"/>
              <a:t> s předměty na webu OFIŽ,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E5080E-1BFC-4A1F-890D-A1AA32D7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82" y="53195"/>
            <a:ext cx="4876602" cy="4261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D13096-3B29-4463-9198-FEBB21F66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291" y="3429000"/>
            <a:ext cx="7327442" cy="32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460C99-E6E7-40FE-B3A3-9FFAE516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753235" y="539195"/>
            <a:ext cx="8685530" cy="26339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3DC65A-6B93-41DC-85C7-FA2AA49DFB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2868243" y="3448867"/>
            <a:ext cx="6455514" cy="3176053"/>
          </a:xfrm>
          <a:prstGeom prst="rect">
            <a:avLst/>
          </a:prstGeom>
        </p:spPr>
      </p:pic>
      <p:pic>
        <p:nvPicPr>
          <p:cNvPr id="9" name="Obrázek 8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BA920E15-5149-4E95-9A83-D3CF0F6DFF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1" y="662288"/>
            <a:ext cx="8685530" cy="57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0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6AAE9-8BA9-49A2-B40D-A5C9AC37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3" y="6030697"/>
            <a:ext cx="12024051" cy="732963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zajímavé fyziologické informace, domácí úkoly pro studenty: barvení ČB snímků vč. metodiky</a:t>
            </a:r>
            <a:br>
              <a:rPr lang="cs-CZ" sz="2800" dirty="0"/>
            </a:br>
            <a:r>
              <a:rPr lang="cs-CZ" sz="2800" dirty="0"/>
              <a:t>odkaz na </a:t>
            </a:r>
            <a:r>
              <a:rPr lang="cs-CZ" sz="2800" dirty="0">
                <a:hlinkClick r:id="rId2"/>
              </a:rPr>
              <a:t>FB </a:t>
            </a:r>
            <a:r>
              <a:rPr lang="cs-CZ" sz="2800" dirty="0"/>
              <a:t>stránku Histologie </a:t>
            </a:r>
            <a:r>
              <a:rPr lang="cs-CZ" sz="2800" dirty="0" err="1"/>
              <a:t>PřF</a:t>
            </a:r>
            <a:r>
              <a:rPr lang="cs-CZ" sz="2800" dirty="0"/>
              <a:t> UK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7C0A15-29D6-441F-B0CB-538FBB25E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4" y="105248"/>
            <a:ext cx="3900197" cy="5266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A0AD5E-0A11-4185-B341-0AAAF95FC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588" y="1658754"/>
            <a:ext cx="4566437" cy="3712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6F6991-D92C-4729-8030-A58E29F2C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184" y="1649831"/>
            <a:ext cx="3425391" cy="3712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0E73A33-5AB4-40F3-8DB1-48C4D5ECEE0B}"/>
              </a:ext>
            </a:extLst>
          </p:cNvPr>
          <p:cNvSpPr txBox="1"/>
          <p:nvPr/>
        </p:nvSpPr>
        <p:spPr>
          <a:xfrm>
            <a:off x="4173272" y="251840"/>
            <a:ext cx="786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Ještě jste nezačali sledovat? A není to škoda? </a:t>
            </a:r>
          </a:p>
          <a:p>
            <a:r>
              <a:rPr lang="cs-CZ" sz="3200" dirty="0"/>
              <a:t>Víťa </a:t>
            </a:r>
            <a:r>
              <a:rPr lang="cs-CZ" sz="3200" dirty="0" err="1"/>
              <a:t>Bryja</a:t>
            </a:r>
            <a:r>
              <a:rPr lang="cs-CZ" sz="3200" dirty="0"/>
              <a:t>: „Jsme jako </a:t>
            </a:r>
            <a:r>
              <a:rPr lang="cs-CZ" sz="3200" dirty="0" err="1"/>
              <a:t>PřF</a:t>
            </a:r>
            <a:r>
              <a:rPr lang="cs-CZ" sz="3200" dirty="0"/>
              <a:t> MU vítáni“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FEDB77E-BB82-4227-A431-65746C8EA1B0}"/>
              </a:ext>
            </a:extLst>
          </p:cNvPr>
          <p:cNvSpPr/>
          <p:nvPr/>
        </p:nvSpPr>
        <p:spPr>
          <a:xfrm>
            <a:off x="1152680" y="94340"/>
            <a:ext cx="2280985" cy="2602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4BE37C5-2804-4741-A98D-3126DF82D5E0}"/>
              </a:ext>
            </a:extLst>
          </p:cNvPr>
          <p:cNvSpPr txBox="1"/>
          <p:nvPr/>
        </p:nvSpPr>
        <p:spPr>
          <a:xfrm rot="20720318">
            <a:off x="2444589" y="495055"/>
            <a:ext cx="6636579" cy="5016237"/>
          </a:xfrm>
          <a:custGeom>
            <a:avLst/>
            <a:gdLst>
              <a:gd name="connsiteX0" fmla="*/ 0 w 7847698"/>
              <a:gd name="connsiteY0" fmla="*/ 0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0 w 7847698"/>
              <a:gd name="connsiteY4" fmla="*/ 0 h 6217087"/>
              <a:gd name="connsiteX0" fmla="*/ 1309651 w 7847698"/>
              <a:gd name="connsiteY0" fmla="*/ 594814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1309651 w 7847698"/>
              <a:gd name="connsiteY4" fmla="*/ 594814 h 6217087"/>
              <a:gd name="connsiteX0" fmla="*/ 1309651 w 7847698"/>
              <a:gd name="connsiteY0" fmla="*/ 0 h 5622273"/>
              <a:gd name="connsiteX1" fmla="*/ 6624173 w 7847698"/>
              <a:gd name="connsiteY1" fmla="*/ 101231 h 5622273"/>
              <a:gd name="connsiteX2" fmla="*/ 7847698 w 7847698"/>
              <a:gd name="connsiteY2" fmla="*/ 5622273 h 5622273"/>
              <a:gd name="connsiteX3" fmla="*/ 0 w 7847698"/>
              <a:gd name="connsiteY3" fmla="*/ 5622273 h 5622273"/>
              <a:gd name="connsiteX4" fmla="*/ 1309651 w 7847698"/>
              <a:gd name="connsiteY4" fmla="*/ 0 h 5622273"/>
              <a:gd name="connsiteX0" fmla="*/ 1309651 w 6636579"/>
              <a:gd name="connsiteY0" fmla="*/ 0 h 5622273"/>
              <a:gd name="connsiteX1" fmla="*/ 6624173 w 6636579"/>
              <a:gd name="connsiteY1" fmla="*/ 101231 h 5622273"/>
              <a:gd name="connsiteX2" fmla="*/ 6636579 w 6636579"/>
              <a:gd name="connsiteY2" fmla="*/ 5609669 h 5622273"/>
              <a:gd name="connsiteX3" fmla="*/ 0 w 6636579"/>
              <a:gd name="connsiteY3" fmla="*/ 5622273 h 5622273"/>
              <a:gd name="connsiteX4" fmla="*/ 1309651 w 6636579"/>
              <a:gd name="connsiteY4" fmla="*/ 0 h 5622273"/>
              <a:gd name="connsiteX0" fmla="*/ 758700 w 6636579"/>
              <a:gd name="connsiteY0" fmla="*/ 0 h 5702192"/>
              <a:gd name="connsiteX1" fmla="*/ 6624173 w 6636579"/>
              <a:gd name="connsiteY1" fmla="*/ 181150 h 5702192"/>
              <a:gd name="connsiteX2" fmla="*/ 6636579 w 6636579"/>
              <a:gd name="connsiteY2" fmla="*/ 5689588 h 5702192"/>
              <a:gd name="connsiteX3" fmla="*/ 0 w 6636579"/>
              <a:gd name="connsiteY3" fmla="*/ 5702192 h 5702192"/>
              <a:gd name="connsiteX4" fmla="*/ 758700 w 6636579"/>
              <a:gd name="connsiteY4" fmla="*/ 0 h 5702192"/>
              <a:gd name="connsiteX0" fmla="*/ 313139 w 6636579"/>
              <a:gd name="connsiteY0" fmla="*/ 504805 h 5521042"/>
              <a:gd name="connsiteX1" fmla="*/ 6624173 w 6636579"/>
              <a:gd name="connsiteY1" fmla="*/ 0 h 5521042"/>
              <a:gd name="connsiteX2" fmla="*/ 6636579 w 6636579"/>
              <a:gd name="connsiteY2" fmla="*/ 5508438 h 5521042"/>
              <a:gd name="connsiteX3" fmla="*/ 0 w 6636579"/>
              <a:gd name="connsiteY3" fmla="*/ 5521042 h 5521042"/>
              <a:gd name="connsiteX4" fmla="*/ 313139 w 6636579"/>
              <a:gd name="connsiteY4" fmla="*/ 504805 h 5521042"/>
              <a:gd name="connsiteX0" fmla="*/ 313139 w 6636579"/>
              <a:gd name="connsiteY0" fmla="*/ 0 h 5016237"/>
              <a:gd name="connsiteX1" fmla="*/ 6525168 w 6636579"/>
              <a:gd name="connsiteY1" fmla="*/ 118911 h 5016237"/>
              <a:gd name="connsiteX2" fmla="*/ 6636579 w 6636579"/>
              <a:gd name="connsiteY2" fmla="*/ 5003633 h 5016237"/>
              <a:gd name="connsiteX3" fmla="*/ 0 w 6636579"/>
              <a:gd name="connsiteY3" fmla="*/ 5016237 h 5016237"/>
              <a:gd name="connsiteX4" fmla="*/ 313139 w 6636579"/>
              <a:gd name="connsiteY4" fmla="*/ 0 h 501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6579" h="5016237">
                <a:moveTo>
                  <a:pt x="313139" y="0"/>
                </a:moveTo>
                <a:lnTo>
                  <a:pt x="6525168" y="118911"/>
                </a:lnTo>
                <a:cubicBezTo>
                  <a:pt x="6529303" y="1955057"/>
                  <a:pt x="6632444" y="3167487"/>
                  <a:pt x="6636579" y="5003633"/>
                </a:cubicBezTo>
                <a:lnTo>
                  <a:pt x="0" y="5016237"/>
                </a:lnTo>
                <a:lnTo>
                  <a:pt x="313139" y="0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solidFill>
                  <a:srgbClr val="C00000"/>
                </a:solidFill>
              </a:rPr>
              <a:t>JARO 2020</a:t>
            </a:r>
          </a:p>
        </p:txBody>
      </p:sp>
    </p:spTree>
    <p:extLst>
      <p:ext uri="{BB962C8B-B14F-4D97-AF65-F5344CB8AC3E}">
        <p14:creationId xmlns:p14="http://schemas.microsoft.com/office/powerpoint/2010/main" val="117151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A6A9623-31D2-4083-ABAA-216EF630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94" y="157482"/>
            <a:ext cx="4508241" cy="2767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B2D0564-0E36-49B7-907F-FDC991C5968D}"/>
              </a:ext>
            </a:extLst>
          </p:cNvPr>
          <p:cNvSpPr txBox="1"/>
          <p:nvPr/>
        </p:nvSpPr>
        <p:spPr>
          <a:xfrm>
            <a:off x="5710334" y="447579"/>
            <a:ext cx="52344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PODZIM 2020</a:t>
            </a:r>
          </a:p>
          <a:p>
            <a:r>
              <a:rPr lang="cs-CZ" sz="2800" dirty="0"/>
              <a:t>navazující </a:t>
            </a:r>
            <a:r>
              <a:rPr lang="cs-CZ" sz="2800" dirty="0">
                <a:hlinkClick r:id="rId3"/>
              </a:rPr>
              <a:t>FB skupina </a:t>
            </a:r>
            <a:r>
              <a:rPr lang="cs-CZ" sz="2800" dirty="0"/>
              <a:t>Biologie buňky</a:t>
            </a:r>
          </a:p>
          <a:p>
            <a:r>
              <a:rPr lang="cs-CZ" sz="2800" dirty="0"/>
              <a:t>On-line výuka pro studenty CUNI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251A386-77CD-41A7-9336-F78EA2869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4" y="3235972"/>
            <a:ext cx="7711405" cy="331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6F35273-7D20-4CDD-9D23-D7B243CC6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075" y="2426818"/>
            <a:ext cx="2994250" cy="10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86C71-1A4A-4A74-A4A5-7BF3FDF1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75" y="4696004"/>
            <a:ext cx="6232635" cy="1250475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Přes 80 </a:t>
            </a:r>
            <a:r>
              <a:rPr lang="cs-CZ" sz="2800" dirty="0">
                <a:hlinkClick r:id="rId2"/>
              </a:rPr>
              <a:t>populárně-vědeckých filmů </a:t>
            </a:r>
            <a:r>
              <a:rPr lang="cs-CZ" sz="2800" dirty="0"/>
              <a:t>ke shlédnutí zdarma – </a:t>
            </a:r>
            <a:r>
              <a:rPr lang="cs-CZ" sz="2800" b="1" i="1" dirty="0"/>
              <a:t>do 15. 10. </a:t>
            </a: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r>
              <a:rPr lang="cs-CZ" sz="2800" b="1" i="1" dirty="0"/>
              <a:t>		</a:t>
            </a:r>
            <a:r>
              <a:rPr lang="cs-CZ" sz="2800" dirty="0">
                <a:hlinkClick r:id="rId3"/>
              </a:rPr>
              <a:t>Populárně-vědecký festival </a:t>
            </a:r>
            <a:endParaRPr 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96E059-54C0-43C0-BB83-AC2A9261D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6" y="4063364"/>
            <a:ext cx="5614499" cy="27389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5CBC555-E68C-44EB-90B3-8F311CF9A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3" y="-46653"/>
            <a:ext cx="12121723" cy="4002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8E1859-ACE6-44C6-AFF2-1DB7A861E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522" y="4589376"/>
            <a:ext cx="3796152" cy="16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5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3C49C4-D5A3-444B-A953-3B8DB2FE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214" y="209248"/>
            <a:ext cx="6447854" cy="321975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19A9B4-25B1-4CA5-B080-91E83D2C638E}"/>
              </a:ext>
            </a:extLst>
          </p:cNvPr>
          <p:cNvSpPr txBox="1"/>
          <p:nvPr/>
        </p:nvSpPr>
        <p:spPr>
          <a:xfrm flipH="1">
            <a:off x="130865" y="2293443"/>
            <a:ext cx="51775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Hledáme studenta  pro projekt zabývající se vztahem mezi fosforylací určitých proteinů a tvorbou </a:t>
            </a:r>
            <a:r>
              <a:rPr lang="cs-CZ" b="1" dirty="0" err="1"/>
              <a:t>cilií</a:t>
            </a:r>
            <a:r>
              <a:rPr lang="cs-CZ" b="1" dirty="0"/>
              <a:t>.  Při práci na tomto projektu se student naučí zejména kultivovat kontrolní  a </a:t>
            </a:r>
            <a:r>
              <a:rPr lang="cs-CZ" b="1" dirty="0" err="1"/>
              <a:t>knockoutové</a:t>
            </a:r>
            <a:r>
              <a:rPr lang="cs-CZ" b="1" dirty="0"/>
              <a:t> buněčné linie, a dále připravovat a analyzovat vzorky pomocí imunofluorescenční mikroskopie a western </a:t>
            </a:r>
            <a:r>
              <a:rPr lang="cs-CZ" b="1" dirty="0" err="1"/>
              <a:t>blottingu</a:t>
            </a:r>
            <a:r>
              <a:rPr lang="cs-CZ" dirty="0"/>
              <a:t>.  </a:t>
            </a:r>
          </a:p>
          <a:p>
            <a:pPr algn="just"/>
            <a:r>
              <a:rPr lang="cs-CZ" dirty="0"/>
              <a:t>V případě oboustranné spokojenosti a zájmu je zde možnost dlouhodobějšího působení v rámci bakalářské či diplomové práce.</a:t>
            </a:r>
          </a:p>
          <a:p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 případě zájmu pište na 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3"/>
              </a:rPr>
              <a:t>cajanek@med.muni.cz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endParaRPr lang="cs-CZ" dirty="0"/>
          </a:p>
        </p:txBody>
      </p:sp>
      <p:pic>
        <p:nvPicPr>
          <p:cNvPr id="10" name="Obrázek 9" descr="Obsah obrázku muž, osoba, interiér, fotka&#10;&#10;Popis byl vytvořen automaticky">
            <a:extLst>
              <a:ext uri="{FF2B5EF4-FFF2-40B4-BE49-F238E27FC236}">
                <a16:creationId xmlns:a16="http://schemas.microsoft.com/office/drawing/2014/main" id="{549E0A15-54E3-4F58-9136-73513D884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60" y="453002"/>
            <a:ext cx="1511850" cy="17496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9A78FC-C5D4-4B14-B0A0-AACF8A23C116}"/>
              </a:ext>
            </a:extLst>
          </p:cNvPr>
          <p:cNvSpPr txBox="1"/>
          <p:nvPr/>
        </p:nvSpPr>
        <p:spPr>
          <a:xfrm flipH="1">
            <a:off x="130865" y="6077533"/>
            <a:ext cx="505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5"/>
              </a:rPr>
              <a:t>Web</a:t>
            </a:r>
            <a:r>
              <a:rPr lang="cs-CZ" sz="2400" dirty="0"/>
              <a:t> skupiny dr. Čajánka, </a:t>
            </a:r>
            <a:r>
              <a:rPr lang="cs-CZ" sz="2400" dirty="0">
                <a:hlinkClick r:id="rId6"/>
              </a:rPr>
              <a:t>článek</a:t>
            </a:r>
            <a:r>
              <a:rPr lang="cs-CZ" sz="2400" dirty="0"/>
              <a:t> v JCB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92F72FA-BF94-4F82-B777-EB54BE8D6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63" y="453003"/>
            <a:ext cx="2821538" cy="174966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8528ABF-9EE4-4C7B-BCC3-4E34FF88F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252" y="3916110"/>
            <a:ext cx="2869180" cy="23922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81CAB2E-3258-4F24-802B-121322D94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0916" y="3887769"/>
            <a:ext cx="3926336" cy="22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B518E4C-D250-4239-9E5D-A4565C43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1" y="203983"/>
            <a:ext cx="5799199" cy="426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3918E12-B4CF-42EE-92BE-41713576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274" y="3529613"/>
            <a:ext cx="4764226" cy="31761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340C358-34B2-4C19-A09D-F9E35FDA454A}"/>
              </a:ext>
            </a:extLst>
          </p:cNvPr>
          <p:cNvSpPr txBox="1"/>
          <p:nvPr/>
        </p:nvSpPr>
        <p:spPr>
          <a:xfrm>
            <a:off x="172312" y="4890508"/>
            <a:ext cx="9823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4"/>
              </a:rPr>
              <a:t>stránky hvězdárny</a:t>
            </a:r>
            <a:endParaRPr lang="cs-CZ" sz="2800" dirty="0"/>
          </a:p>
          <a:p>
            <a:r>
              <a:rPr lang="cs-CZ" sz="2800" dirty="0"/>
              <a:t>Starší </a:t>
            </a:r>
            <a:r>
              <a:rPr lang="cs-CZ" sz="2800" dirty="0">
                <a:hlinkClick r:id="rId5"/>
              </a:rPr>
              <a:t>video</a:t>
            </a:r>
            <a:r>
              <a:rPr lang="cs-CZ" sz="2800" dirty="0"/>
              <a:t> stejných autorů </a:t>
            </a:r>
          </a:p>
          <a:p>
            <a:r>
              <a:rPr lang="cs-CZ" sz="2800" dirty="0"/>
              <a:t>	“Mozek, zrak a obraz reality“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A9A7D0-1096-4F53-B85D-6BB873D43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846" y="459667"/>
            <a:ext cx="6066781" cy="286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1926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385</Words>
  <Application>Microsoft Office PowerPoint</Application>
  <PresentationFormat>Širokoúhlá obrazovka</PresentationFormat>
  <Paragraphs>50</Paragraphs>
  <Slides>20</Slides>
  <Notes>0</Notes>
  <HiddenSlides>4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Motiv Office</vt:lpstr>
      <vt:lpstr>Seminární newsfeed</vt:lpstr>
      <vt:lpstr>Prezentace aplikace PowerPoint</vt:lpstr>
      <vt:lpstr>Prezentace aplikace PowerPoint</vt:lpstr>
      <vt:lpstr>Prezentace aplikace PowerPoint</vt:lpstr>
      <vt:lpstr>zajímavé fyziologické informace, domácí úkoly pro studenty: barvení ČB snímků vč. metodiky odkaz na FB stránku Histologie PřF UK </vt:lpstr>
      <vt:lpstr>Prezentace aplikace PowerPoint</vt:lpstr>
      <vt:lpstr>Přes 80 populárně-vědeckých filmů ke shlédnutí zdarma – do 15. 10.         Populárně-vědecký festival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Schémata nejen signálních drah </vt:lpstr>
      <vt:lpstr>Prezentace aplikace PowerPoint</vt:lpstr>
      <vt:lpstr>Užitečné weby: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Kateřina Tomanová</dc:creator>
  <cp:lastModifiedBy>Kateřina Tomanová</cp:lastModifiedBy>
  <cp:revision>12</cp:revision>
  <dcterms:created xsi:type="dcterms:W3CDTF">2020-10-06T09:43:36Z</dcterms:created>
  <dcterms:modified xsi:type="dcterms:W3CDTF">2020-10-06T14:07:50Z</dcterms:modified>
</cp:coreProperties>
</file>