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94" r:id="rId2"/>
    <p:sldId id="263" r:id="rId3"/>
    <p:sldId id="266" r:id="rId4"/>
    <p:sldId id="358" r:id="rId5"/>
    <p:sldId id="355" r:id="rId6"/>
    <p:sldId id="356" r:id="rId7"/>
    <p:sldId id="357" r:id="rId8"/>
    <p:sldId id="300" r:id="rId9"/>
    <p:sldId id="302" r:id="rId10"/>
    <p:sldId id="353" r:id="rId11"/>
    <p:sldId id="352" r:id="rId12"/>
    <p:sldId id="354" r:id="rId13"/>
    <p:sldId id="351" r:id="rId14"/>
    <p:sldId id="267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00FF00"/>
    <a:srgbClr val="0033CC"/>
    <a:srgbClr val="FF0000"/>
    <a:srgbClr val="FFCC00"/>
    <a:srgbClr val="FFFF00"/>
    <a:srgbClr val="6699FF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62" autoAdjust="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41EF0DD-BA6E-4EA4-955C-D1F0434E6A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Klepnutím lze upravit styly předlohy textu.</a:t>
            </a:r>
          </a:p>
          <a:p>
            <a:pPr lvl="1"/>
            <a:r>
              <a:rPr lang="cs-CZ" altLang="cs-CZ" noProof="0" smtClean="0"/>
              <a:t>Druhá úroveň</a:t>
            </a:r>
          </a:p>
          <a:p>
            <a:pPr lvl="2"/>
            <a:r>
              <a:rPr lang="cs-CZ" altLang="cs-CZ" noProof="0" smtClean="0"/>
              <a:t>Třetí úroveň</a:t>
            </a:r>
          </a:p>
          <a:p>
            <a:pPr lvl="3"/>
            <a:r>
              <a:rPr lang="cs-CZ" altLang="cs-CZ" noProof="0" smtClean="0"/>
              <a:t>Čtvrtá úroveň</a:t>
            </a:r>
          </a:p>
          <a:p>
            <a:pPr lvl="4"/>
            <a:r>
              <a:rPr lang="cs-CZ" altLang="cs-CZ" noProof="0" smtClean="0"/>
              <a:t>Pátá úroveň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9DEFB73-E602-4C6B-BE7A-9799CD18355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Tkáňové kultury © Pacherník &amp; Štika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E4DD0-5F82-42D0-A393-5F2006F9054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7197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Tkáňové kultury © Pacherník &amp; Štika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2A257-33D5-462C-B5DC-6DFCF83E5F1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88258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Tkáňové kultury © Pacherník &amp; Štika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04B10-8F81-46C6-BB2A-F94A7D5DD1F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6614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Tkáňové kultury © Pacherník &amp; Štika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9A708-E023-435F-A089-18857FAC6FD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1845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Tkáňové kultury © Pacherník &amp; Štika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382FB-5AA8-48C0-B212-DF2AA5D3AA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63353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Tkáňové kultury © Pacherník &amp; Štika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BD746-08CC-4E16-B180-C340E6DEF64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3819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Tkáňové kultury © Pacherník &amp; Štika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753C0-DCB9-464B-9A33-394A70ADE6C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1097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Tkáňové kultury © Pacherník &amp; Štika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71DAF-F630-41AE-944D-7693ADCE79C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6962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Tkáňové kultury © Pacherník &amp; Štika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E7725-7009-40CB-9E7D-D8F72A8DFAD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9848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Tkáňové kultury © Pacherník &amp; Štika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8E6B-8ED7-4649-91C7-FF2DA35B5D1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8224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Tkáňové kultury © Pacherník &amp; Štika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02122-4B2C-4A70-A194-BCA805FE6A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5858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Tkáňové kultury © Pacherník &amp; Štika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357C-B818-44F3-80C2-3E89307E5F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4793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r>
              <a:rPr lang="cs-CZ" altLang="cs-CZ"/>
              <a:t>Tkáňové kultury © Pacherník &amp; Štika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79BC38D-93B4-4A21-ABBA-F9D0D8A19D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4"/>
          <p:cNvSpPr txBox="1">
            <a:spLocks noChangeArrowheads="1"/>
          </p:cNvSpPr>
          <p:nvPr/>
        </p:nvSpPr>
        <p:spPr bwMode="auto">
          <a:xfrm>
            <a:off x="3317875" y="333375"/>
            <a:ext cx="2506663" cy="434975"/>
          </a:xfrm>
          <a:prstGeom prst="rect">
            <a:avLst/>
          </a:prstGeom>
          <a:solidFill>
            <a:schemeClr val="hlink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latin typeface="Arial" panose="020B0604020202020204" pitchFamily="34" charset="0"/>
              </a:rPr>
              <a:t>Imortalizace buněk</a:t>
            </a:r>
          </a:p>
        </p:txBody>
      </p:sp>
      <p:sp>
        <p:nvSpPr>
          <p:cNvPr id="87043" name="Text Box 5"/>
          <p:cNvSpPr txBox="1">
            <a:spLocks noChangeArrowheads="1"/>
          </p:cNvSpPr>
          <p:nvPr/>
        </p:nvSpPr>
        <p:spPr bwMode="auto">
          <a:xfrm>
            <a:off x="1319213" y="1144588"/>
            <a:ext cx="45275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Proč?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Arial" panose="020B0604020202020204" pitchFamily="34" charset="0"/>
              </a:rPr>
              <a:t> převedení primokultur v permanentní linie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Arial" panose="020B0604020202020204" pitchFamily="34" charset="0"/>
              </a:rPr>
              <a:t> zjednodušení kultivačních podmínek</a:t>
            </a:r>
          </a:p>
        </p:txBody>
      </p:sp>
      <p:sp>
        <p:nvSpPr>
          <p:cNvPr id="87044" name="Text Box 6"/>
          <p:cNvSpPr txBox="1">
            <a:spLocks noChangeArrowheads="1"/>
          </p:cNvSpPr>
          <p:nvPr/>
        </p:nvSpPr>
        <p:spPr bwMode="auto">
          <a:xfrm>
            <a:off x="144463" y="2276475"/>
            <a:ext cx="8828087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>
                <a:latin typeface="Arial" panose="020B0604020202020204" pitchFamily="34" charset="0"/>
              </a:rPr>
              <a:t>Spontánně – pomalé, často málo účinné</a:t>
            </a: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LcParenR"/>
            </a:pPr>
            <a:r>
              <a:rPr lang="cs-CZ" altLang="cs-CZ" sz="1800">
                <a:latin typeface="Arial" panose="020B0604020202020204" pitchFamily="34" charset="0"/>
              </a:rPr>
              <a:t>Cíleně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- fyzikálními faktory: Gama záření, Rentgenové záření (záření X), teplota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- chemickými faktory: NiCl, NiSO</a:t>
            </a:r>
            <a:r>
              <a:rPr lang="cs-CZ" altLang="cs-CZ" sz="1800" baseline="-25000">
                <a:latin typeface="Arial" panose="020B0604020202020204" pitchFamily="34" charset="0"/>
              </a:rPr>
              <a:t>4</a:t>
            </a:r>
            <a:r>
              <a:rPr lang="cs-CZ" altLang="cs-CZ" sz="1800">
                <a:latin typeface="Arial" panose="020B0604020202020204" pitchFamily="34" charset="0"/>
              </a:rPr>
              <a:t>, Dimethylsulphate, N-methyl-N-nitrosouera (MNU),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                                benzo</a:t>
            </a:r>
            <a:r>
              <a:rPr lang="en-US" altLang="cs-CZ" sz="1800">
                <a:latin typeface="Arial" panose="020B0604020202020204" pitchFamily="34" charset="0"/>
              </a:rPr>
              <a:t>[a]</a:t>
            </a:r>
            <a:r>
              <a:rPr lang="cs-CZ" altLang="cs-CZ" sz="1800">
                <a:latin typeface="Arial" panose="020B0604020202020204" pitchFamily="34" charset="0"/>
              </a:rPr>
              <a:t>pyrene diol epoxide, 4-nitroquinoline 1-oxide (4NQO)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- biologickými faktory: </a:t>
            </a:r>
            <a:r>
              <a:rPr lang="cs-CZ" altLang="cs-CZ" sz="1800" b="1">
                <a:latin typeface="Arial" panose="020B0604020202020204" pitchFamily="34" charset="0"/>
              </a:rPr>
              <a:t>viry</a:t>
            </a:r>
            <a:r>
              <a:rPr lang="cs-CZ" altLang="cs-CZ" sz="1800">
                <a:latin typeface="Arial" panose="020B0604020202020204" pitchFamily="34" charset="0"/>
              </a:rPr>
              <a:t> - virus Epstein Barrové, virus myší leukémie,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                                virus Rousova sarkomu, SV40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                                </a:t>
            </a:r>
            <a:r>
              <a:rPr lang="cs-CZ" altLang="cs-CZ" sz="1800" b="1">
                <a:latin typeface="Arial" panose="020B0604020202020204" pitchFamily="34" charset="0"/>
              </a:rPr>
              <a:t>vektory</a:t>
            </a:r>
            <a:r>
              <a:rPr lang="cs-CZ" altLang="cs-CZ" sz="1800">
                <a:latin typeface="Arial" panose="020B0604020202020204" pitchFamily="34" charset="0"/>
              </a:rPr>
              <a:t> (plasmidy / viry) exprimujícími transformující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                                   protein, např. antigen SV40 large T nebo adenovirus E1A,..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568"/>
    </mc:Choice>
    <mc:Fallback>
      <p:transition spd="slow" advTm="365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1"/>
          <p:cNvSpPr>
            <a:spLocks noGrp="1"/>
          </p:cNvSpPr>
          <p:nvPr>
            <p:ph type="title"/>
          </p:nvPr>
        </p:nvSpPr>
        <p:spPr>
          <a:xfrm>
            <a:off x="107950" y="257175"/>
            <a:ext cx="5251450" cy="1143000"/>
          </a:xfrm>
        </p:spPr>
        <p:txBody>
          <a:bodyPr/>
          <a:lstStyle/>
          <a:p>
            <a:r>
              <a:rPr lang="cs-CZ" altLang="cs-CZ" smtClean="0">
                <a:latin typeface="Calibri" panose="020F0502020204030204" pitchFamily="34" charset="0"/>
              </a:rPr>
              <a:t>Rostlinné explantáty</a:t>
            </a:r>
            <a:br>
              <a:rPr lang="cs-CZ" altLang="cs-CZ" smtClean="0">
                <a:latin typeface="Calibri" panose="020F0502020204030204" pitchFamily="34" charset="0"/>
              </a:rPr>
            </a:br>
            <a:r>
              <a:rPr lang="cs-CZ" altLang="cs-CZ" sz="1400" smtClean="0">
                <a:latin typeface="Calibri" panose="020F0502020204030204" pitchFamily="34" charset="0"/>
              </a:rPr>
              <a:t>RNDr. Helena Lipavská, Ph.D.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77838" y="1641475"/>
            <a:ext cx="8486775" cy="4524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cs-CZ" dirty="0">
                <a:latin typeface="Calibri" panose="020F0502020204030204" pitchFamily="34" charset="0"/>
              </a:rPr>
              <a:t>Podobné tkáňovým kulturám</a:t>
            </a:r>
          </a:p>
          <a:p>
            <a:pPr marL="342900" indent="-342900">
              <a:lnSpc>
                <a:spcPct val="200000"/>
              </a:lnSpc>
              <a:buFontTx/>
              <a:buChar char="-"/>
              <a:defRPr/>
            </a:pPr>
            <a:r>
              <a:rPr lang="cs-CZ" dirty="0">
                <a:latin typeface="Calibri" panose="020F0502020204030204" pitchFamily="34" charset="0"/>
              </a:rPr>
              <a:t>Nároky na čistotu / sterilitu</a:t>
            </a:r>
          </a:p>
          <a:p>
            <a:pPr marL="800100" lvl="1" indent="-342900">
              <a:lnSpc>
                <a:spcPct val="200000"/>
              </a:lnSpc>
              <a:buFontTx/>
              <a:buChar char="-"/>
              <a:defRPr/>
            </a:pPr>
            <a:r>
              <a:rPr lang="cs-CZ" dirty="0">
                <a:latin typeface="Calibri" panose="020F0502020204030204" pitchFamily="34" charset="0"/>
              </a:rPr>
              <a:t>Práce v laminárních boxech</a:t>
            </a:r>
          </a:p>
          <a:p>
            <a:pPr marL="800100" lvl="1" indent="-342900">
              <a:lnSpc>
                <a:spcPct val="200000"/>
              </a:lnSpc>
              <a:buFontTx/>
              <a:buChar char="-"/>
              <a:defRPr/>
            </a:pPr>
            <a:r>
              <a:rPr lang="cs-CZ" dirty="0">
                <a:latin typeface="Calibri" panose="020F0502020204030204" pitchFamily="34" charset="0"/>
              </a:rPr>
              <a:t>Růst za sterilních podmínek +/-</a:t>
            </a:r>
          </a:p>
          <a:p>
            <a:pPr marL="800100" lvl="1" indent="-342900">
              <a:lnSpc>
                <a:spcPct val="200000"/>
              </a:lnSpc>
              <a:buFontTx/>
              <a:buChar char="-"/>
              <a:defRPr/>
            </a:pPr>
            <a:r>
              <a:rPr lang="cs-CZ" dirty="0">
                <a:latin typeface="Calibri" panose="020F0502020204030204" pitchFamily="34" charset="0"/>
              </a:rPr>
              <a:t>Speciální inkubátory, </a:t>
            </a:r>
            <a:r>
              <a:rPr lang="cs-CZ" dirty="0" err="1">
                <a:latin typeface="Calibri" panose="020F0502020204030204" pitchFamily="34" charset="0"/>
              </a:rPr>
              <a:t>klimaboxy</a:t>
            </a:r>
            <a:r>
              <a:rPr lang="cs-CZ" dirty="0">
                <a:latin typeface="Calibri" panose="020F0502020204030204" pitchFamily="34" charset="0"/>
              </a:rPr>
              <a:t> – světelný režim</a:t>
            </a:r>
            <a:endParaRPr lang="en-US" dirty="0">
              <a:latin typeface="Calibri" panose="020F0502020204030204" pitchFamily="34" charset="0"/>
            </a:endParaRPr>
          </a:p>
          <a:p>
            <a:pPr marL="800100" lvl="1" indent="-342900">
              <a:lnSpc>
                <a:spcPct val="200000"/>
              </a:lnSpc>
              <a:buFontTx/>
              <a:buChar char="-"/>
              <a:defRPr/>
            </a:pPr>
            <a:r>
              <a:rPr lang="cs-CZ" dirty="0">
                <a:latin typeface="Calibri" panose="020F0502020204030204" pitchFamily="34" charset="0"/>
              </a:rPr>
              <a:t>Živné půdy s agarem (pevné), v závislosti na typu +/- glukóza</a:t>
            </a:r>
          </a:p>
        </p:txBody>
      </p:sp>
      <p:grpSp>
        <p:nvGrpSpPr>
          <p:cNvPr id="96260" name="Skupina 4"/>
          <p:cNvGrpSpPr>
            <a:grpSpLocks/>
          </p:cNvGrpSpPr>
          <p:nvPr/>
        </p:nvGrpSpPr>
        <p:grpSpPr bwMode="auto">
          <a:xfrm>
            <a:off x="5535613" y="14288"/>
            <a:ext cx="3605212" cy="3919537"/>
            <a:chOff x="5535814" y="14880"/>
            <a:chExt cx="3604722" cy="3918176"/>
          </a:xfrm>
        </p:grpSpPr>
        <p:pic>
          <p:nvPicPr>
            <p:cNvPr id="96261" name="Obrázek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814" y="14880"/>
              <a:ext cx="3604722" cy="391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262" name="TextovéPole 2"/>
            <p:cNvSpPr txBox="1">
              <a:spLocks noChangeArrowheads="1"/>
            </p:cNvSpPr>
            <p:nvPr/>
          </p:nvSpPr>
          <p:spPr bwMode="auto">
            <a:xfrm>
              <a:off x="7452320" y="189907"/>
              <a:ext cx="121219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2400">
                  <a:latin typeface="AR BERKLEY" pitchFamily="2" charset="0"/>
                </a:rPr>
                <a:t>klimabox</a:t>
              </a:r>
            </a:p>
          </p:txBody>
        </p:sp>
      </p:grp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662"/>
    </mc:Choice>
    <mc:Fallback>
      <p:transition spd="slow" advTm="122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4450"/>
            <a:ext cx="916940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ovéPole 2"/>
          <p:cNvSpPr txBox="1">
            <a:spLocks noChangeArrowheads="1"/>
          </p:cNvSpPr>
          <p:nvPr/>
        </p:nvSpPr>
        <p:spPr bwMode="auto">
          <a:xfrm>
            <a:off x="1331913" y="1412875"/>
            <a:ext cx="1819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</a:rPr>
              <a:t>Celistvé rostliny</a:t>
            </a:r>
          </a:p>
        </p:txBody>
      </p:sp>
      <p:sp>
        <p:nvSpPr>
          <p:cNvPr id="97284" name="TextovéPole 6"/>
          <p:cNvSpPr txBox="1">
            <a:spLocks noChangeArrowheads="1"/>
          </p:cNvSpPr>
          <p:nvPr/>
        </p:nvSpPr>
        <p:spPr bwMode="auto">
          <a:xfrm>
            <a:off x="5562600" y="333375"/>
            <a:ext cx="25765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</a:rPr>
              <a:t>Rostlinná pletiva -kalus</a:t>
            </a:r>
          </a:p>
        </p:txBody>
      </p:sp>
      <p:sp>
        <p:nvSpPr>
          <p:cNvPr id="97285" name="TextovéPole 7"/>
          <p:cNvSpPr txBox="1">
            <a:spLocks noChangeArrowheads="1"/>
          </p:cNvSpPr>
          <p:nvPr/>
        </p:nvSpPr>
        <p:spPr bwMode="auto">
          <a:xfrm>
            <a:off x="7451725" y="5934075"/>
            <a:ext cx="13731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</a:rPr>
              <a:t>Protoplasty</a:t>
            </a:r>
          </a:p>
        </p:txBody>
      </p:sp>
      <p:sp>
        <p:nvSpPr>
          <p:cNvPr id="97286" name="TextovéPole 8"/>
          <p:cNvSpPr txBox="1">
            <a:spLocks noChangeArrowheads="1"/>
          </p:cNvSpPr>
          <p:nvPr/>
        </p:nvSpPr>
        <p:spPr bwMode="auto">
          <a:xfrm>
            <a:off x="323850" y="5732463"/>
            <a:ext cx="1377950" cy="401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latin typeface="Calibri" panose="020F0502020204030204" pitchFamily="34" charset="0"/>
              </a:rPr>
              <a:t>Mikrospóry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00"/>
    </mc:Choice>
    <mc:Fallback>
      <p:transition spd="slow" advTm="31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04"/>
    </mc:Choice>
    <mc:Fallback>
      <p:transition spd="slow" advTm="33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941888"/>
            <a:ext cx="6022975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50875"/>
            <a:ext cx="6310313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ovéPole 4"/>
          <p:cNvSpPr txBox="1">
            <a:spLocks noChangeArrowheads="1"/>
          </p:cNvSpPr>
          <p:nvPr/>
        </p:nvSpPr>
        <p:spPr bwMode="auto">
          <a:xfrm>
            <a:off x="250825" y="188913"/>
            <a:ext cx="4022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latin typeface="Calibri" panose="020F0502020204030204" pitchFamily="34" charset="0"/>
              </a:rPr>
              <a:t>Založení kultury a její regulace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"/>
          <p:cNvSpPr>
            <a:spLocks noChangeArrowheads="1"/>
          </p:cNvSpPr>
          <p:nvPr/>
        </p:nvSpPr>
        <p:spPr bwMode="auto">
          <a:xfrm>
            <a:off x="0" y="1296988"/>
            <a:ext cx="914400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49263" algn="r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49263" algn="r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49263" algn="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49263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9263" algn="r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</a:rPr>
              <a:t>Doporučená l</a:t>
            </a:r>
            <a:r>
              <a:rPr lang="en-US" altLang="cs-CZ" sz="1600" b="1">
                <a:solidFill>
                  <a:srgbClr val="000000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iteratura:</a:t>
            </a:r>
            <a:endParaRPr lang="en-US" altLang="cs-CZ" sz="16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600">
                <a:solidFill>
                  <a:srgbClr val="000000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Lesko, J. a kol.: Práce s tkanivovými kulturami, Bratislava, Vydavatelstvo slovenskej akademie ved 1975, s. 212.</a:t>
            </a:r>
            <a:endParaRPr lang="en-US" altLang="cs-CZ" sz="16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600">
                <a:solidFill>
                  <a:srgbClr val="000000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Alberts, B. a kol.: Základy buněčné biologie. Úvod do molekulární biologie buňky. Ústí nad Labem,  Espero Publishing 1998, 630 s.</a:t>
            </a:r>
            <a:endParaRPr lang="en-US" altLang="cs-CZ" sz="16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600">
                <a:solidFill>
                  <a:srgbClr val="000000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Alberts, B. a kol.: Molekular biology of the cell. New York &amp; London, Garland Publishing, Inc. 1994, 1294 s.</a:t>
            </a:r>
            <a:endParaRPr lang="en-US" altLang="cs-CZ" sz="16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600">
                <a:solidFill>
                  <a:srgbClr val="000000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Spector, D. L. a kol.: Cells. A laboratory manual. Volumes 1, 2, 3. New York, Cold Spring Harbor Laboratory Press 1998, 3 197 s.</a:t>
            </a:r>
            <a:endParaRPr lang="en-US" altLang="cs-CZ" sz="16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600">
                <a:solidFill>
                  <a:srgbClr val="000000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Cellis, J. E. a kol.: Cell Biology. A laboratory handbook. San Diego, London, Academic Press Inc. 1994, 1714 s.</a:t>
            </a:r>
            <a:endParaRPr lang="en-US" altLang="cs-CZ" sz="16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600">
                <a:solidFill>
                  <a:srgbClr val="000000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Sambrook, J. a kol.: Molecular Cloning. A laboratory manual. New York, Cold Spring Harbor Laboratory Press 1989, 1832 s.</a:t>
            </a:r>
            <a:endParaRPr lang="en-US" altLang="cs-CZ" sz="16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cs-CZ" sz="1600">
                <a:solidFill>
                  <a:srgbClr val="000000"/>
                </a:solidFill>
                <a:latin typeface="Times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Ausubel, F. a kol.: Short Protocols in Molecular Biology. USA, Published by John Wiley &amp; Sons Inc. 1995, 728 s.</a:t>
            </a:r>
            <a:endParaRPr lang="en-US" altLang="cs-CZ" sz="160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cs-CZ" sz="16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93"/>
    </mc:Choice>
    <mc:Fallback>
      <p:transition spd="slow" advTm="63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8"/>
          <p:cNvSpPr txBox="1">
            <a:spLocks noChangeArrowheads="1"/>
          </p:cNvSpPr>
          <p:nvPr/>
        </p:nvSpPr>
        <p:spPr bwMode="auto">
          <a:xfrm>
            <a:off x="2811463" y="450850"/>
            <a:ext cx="3484562" cy="4349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Cílené genetické manipulace</a:t>
            </a:r>
          </a:p>
        </p:txBody>
      </p:sp>
      <p:sp>
        <p:nvSpPr>
          <p:cNvPr id="88067" name="Text Box 9"/>
          <p:cNvSpPr txBox="1">
            <a:spLocks noChangeArrowheads="1"/>
          </p:cNvSpPr>
          <p:nvPr/>
        </p:nvSpPr>
        <p:spPr bwMode="auto">
          <a:xfrm>
            <a:off x="458788" y="1052513"/>
            <a:ext cx="8223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Změny genetické informace, vložením, poškozením nebo vypnutím genu / genů</a:t>
            </a:r>
          </a:p>
        </p:txBody>
      </p:sp>
      <p:sp>
        <p:nvSpPr>
          <p:cNvPr id="88068" name="Text Box 11"/>
          <p:cNvSpPr txBox="1">
            <a:spLocks noChangeArrowheads="1"/>
          </p:cNvSpPr>
          <p:nvPr/>
        </p:nvSpPr>
        <p:spPr bwMode="auto">
          <a:xfrm>
            <a:off x="468313" y="1676400"/>
            <a:ext cx="47307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Arial" panose="020B0604020202020204" pitchFamily="34" charset="0"/>
              </a:rPr>
              <a:t> Vektory plasmidové a virové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Arial" panose="020B0604020202020204" pitchFamily="34" charset="0"/>
              </a:rPr>
              <a:t> Chemicky nebo fyzikálně – viz. imortalizace</a:t>
            </a:r>
          </a:p>
        </p:txBody>
      </p:sp>
      <p:pic>
        <p:nvPicPr>
          <p:cNvPr id="88069" name="Picture 14" descr="The image “http://orders.clontech.com/clontech/techinfo/vectors/vectorsA-B/images/pAcGFP1-Tubulin.gif” cannot be displayed, because it contains error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571750"/>
            <a:ext cx="4608512" cy="409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906"/>
    </mc:Choice>
    <mc:Fallback>
      <p:transition spd="slow" advTm="697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6"/>
          <p:cNvSpPr txBox="1">
            <a:spLocks noChangeArrowheads="1"/>
          </p:cNvSpPr>
          <p:nvPr/>
        </p:nvSpPr>
        <p:spPr bwMode="auto">
          <a:xfrm>
            <a:off x="2987675" y="204788"/>
            <a:ext cx="3151188" cy="415925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Arial" panose="020B0604020202020204" pitchFamily="34" charset="0"/>
              </a:rPr>
              <a:t>Vnesení vektoru do buněk</a:t>
            </a:r>
          </a:p>
        </p:txBody>
      </p:sp>
      <p:sp>
        <p:nvSpPr>
          <p:cNvPr id="89091" name="Text Box 7"/>
          <p:cNvSpPr txBox="1">
            <a:spLocks noChangeArrowheads="1"/>
          </p:cNvSpPr>
          <p:nvPr/>
        </p:nvSpPr>
        <p:spPr bwMode="auto">
          <a:xfrm>
            <a:off x="441325" y="115888"/>
            <a:ext cx="8307388" cy="668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arenR"/>
            </a:pPr>
            <a:r>
              <a:rPr lang="cs-CZ" altLang="cs-CZ" sz="1800">
                <a:latin typeface="Arial" panose="020B0604020202020204" pitchFamily="34" charset="0"/>
              </a:rPr>
              <a:t>Infekcí – viry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arenR"/>
            </a:pPr>
            <a:r>
              <a:rPr lang="cs-CZ" altLang="cs-CZ" sz="1800">
                <a:latin typeface="Arial" panose="020B0604020202020204" pitchFamily="34" charset="0"/>
              </a:rPr>
              <a:t>Chemicky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Arial" panose="020B0604020202020204" pitchFamily="34" charset="0"/>
              </a:rPr>
              <a:t>lipofekce: obalení vektoru s lipidy a fúze komplexu s cytoplasmatickou membránou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Arial" panose="020B0604020202020204" pitchFamily="34" charset="0"/>
              </a:rPr>
              <a:t>Ca</a:t>
            </a:r>
            <a:r>
              <a:rPr lang="cs-CZ" altLang="cs-CZ" sz="1800" baseline="30000">
                <a:latin typeface="Arial" panose="020B0604020202020204" pitchFamily="34" charset="0"/>
              </a:rPr>
              <a:t>2+</a:t>
            </a:r>
            <a:r>
              <a:rPr lang="cs-CZ" altLang="cs-CZ" sz="1800">
                <a:latin typeface="Arial" panose="020B0604020202020204" pitchFamily="34" charset="0"/>
              </a:rPr>
              <a:t> precipitace: vysrážení vektoru na povrchu buněk v komplexu s Ca2+ a jeho pohlcení buňkou endocytózou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Arial" panose="020B0604020202020204" pitchFamily="34" charset="0"/>
              </a:rPr>
              <a:t>transfekce pomocí dextranu: komplex vektor / dextran spojený diethylaminoethylem je endocytován do buňky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Arial" panose="020B0604020202020204" pitchFamily="34" charset="0"/>
              </a:rPr>
              <a:t>transferofekce: vektor je navázán na transferin a přes transferinový receptor endocytován do buňky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arenR" startAt="3"/>
            </a:pPr>
            <a:r>
              <a:rPr lang="cs-CZ" altLang="cs-CZ" sz="1800">
                <a:latin typeface="Arial" panose="020B0604020202020204" pitchFamily="34" charset="0"/>
              </a:rPr>
              <a:t>Mikroinjikace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arenR" startAt="3"/>
            </a:pPr>
            <a:r>
              <a:rPr lang="cs-CZ" altLang="cs-CZ" sz="1800">
                <a:latin typeface="Arial" panose="020B0604020202020204" pitchFamily="34" charset="0"/>
              </a:rPr>
              <a:t>Elektroporace - narušení buněčné membrány elektrickým výbojem a difůze vektoru do buňky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arenR" startAt="3"/>
            </a:pPr>
            <a:r>
              <a:rPr lang="cs-CZ" altLang="cs-CZ" sz="1800">
                <a:latin typeface="Arial" panose="020B0604020202020204" pitchFamily="34" charset="0"/>
              </a:rPr>
              <a:t>Nucleofekce - elektroporace v kombinaci s chemií, přenos vektoru do jádra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lphaLcParenR" startAt="3"/>
            </a:pPr>
            <a:r>
              <a:rPr lang="cs-CZ" altLang="cs-CZ" sz="1800">
                <a:latin typeface="Arial" panose="020B0604020202020204" pitchFamily="34" charset="0"/>
              </a:rPr>
              <a:t>Biolisticky – vektor navázaný na partikuli (zlato, wolfram) je vstřelen do tkáně, buněk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406"/>
    </mc:Choice>
    <mc:Fallback>
      <p:transition spd="slow" advTm="603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68413"/>
            <a:ext cx="8905875" cy="4367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ovéPole 2"/>
          <p:cNvSpPr txBox="1">
            <a:spLocks noChangeArrowheads="1"/>
          </p:cNvSpPr>
          <p:nvPr/>
        </p:nvSpPr>
        <p:spPr bwMode="auto">
          <a:xfrm>
            <a:off x="1331913" y="404813"/>
            <a:ext cx="1558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Calibri" panose="020F0502020204030204" pitchFamily="34" charset="0"/>
              </a:rPr>
              <a:t>Lipofekce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61"/>
    </mc:Choice>
    <mc:Fallback>
      <p:transition spd="slow" advTm="41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33375"/>
            <a:ext cx="44291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2355850"/>
            <a:ext cx="5992813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652963"/>
            <a:ext cx="346551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TextovéPole 9"/>
          <p:cNvSpPr txBox="1">
            <a:spLocks noChangeArrowheads="1"/>
          </p:cNvSpPr>
          <p:nvPr/>
        </p:nvSpPr>
        <p:spPr bwMode="auto">
          <a:xfrm>
            <a:off x="44450" y="908050"/>
            <a:ext cx="4370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Calibri" panose="020F0502020204030204" pitchFamily="34" charset="0"/>
              </a:rPr>
              <a:t>Elektroporace </a:t>
            </a:r>
            <a:r>
              <a:rPr lang="en-US" altLang="cs-CZ" sz="2800">
                <a:latin typeface="Calibri" panose="020F0502020204030204" pitchFamily="34" charset="0"/>
              </a:rPr>
              <a:t>&amp;</a:t>
            </a:r>
            <a:r>
              <a:rPr lang="cs-CZ" altLang="cs-CZ" sz="2800">
                <a:latin typeface="Calibri" panose="020F0502020204030204" pitchFamily="34" charset="0"/>
              </a:rPr>
              <a:t> nukleofekce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83"/>
    </mc:Choice>
    <mc:Fallback>
      <p:transition spd="slow" advTm="44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476375"/>
            <a:ext cx="500062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34925"/>
            <a:ext cx="4867275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398963"/>
            <a:ext cx="25908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ovéPole 4"/>
          <p:cNvSpPr txBox="1">
            <a:spLocks noChangeArrowheads="1"/>
          </p:cNvSpPr>
          <p:nvPr/>
        </p:nvSpPr>
        <p:spPr bwMode="auto">
          <a:xfrm>
            <a:off x="5364163" y="493713"/>
            <a:ext cx="1482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latin typeface="Calibri" panose="020F0502020204030204" pitchFamily="34" charset="0"/>
              </a:rPr>
              <a:t>Biolistika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52"/>
    </mc:Choice>
    <mc:Fallback>
      <p:transition spd="slow" advTm="35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600"/>
            <a:ext cx="7145338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AutoShape 2" descr="Image result for microinjection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pic>
        <p:nvPicPr>
          <p:cNvPr id="93188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61950"/>
            <a:ext cx="40259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141663"/>
            <a:ext cx="3157538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TextovéPole 7"/>
          <p:cNvSpPr txBox="1">
            <a:spLocks noChangeArrowheads="1"/>
          </p:cNvSpPr>
          <p:nvPr/>
        </p:nvSpPr>
        <p:spPr bwMode="auto">
          <a:xfrm>
            <a:off x="971550" y="588963"/>
            <a:ext cx="2835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800">
                <a:latin typeface="Calibri" panose="020F0502020204030204" pitchFamily="34" charset="0"/>
              </a:rPr>
              <a:t>Mikromanipul</a:t>
            </a:r>
            <a:r>
              <a:rPr lang="cs-CZ" altLang="cs-CZ" sz="2800">
                <a:latin typeface="Calibri" panose="020F0502020204030204" pitchFamily="34" charset="0"/>
              </a:rPr>
              <a:t>átor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01"/>
    </mc:Choice>
    <mc:Fallback>
      <p:transition spd="slow" advTm="35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4"/>
          <p:cNvSpPr txBox="1">
            <a:spLocks noChangeArrowheads="1"/>
          </p:cNvSpPr>
          <p:nvPr/>
        </p:nvSpPr>
        <p:spPr bwMode="auto">
          <a:xfrm>
            <a:off x="3159125" y="352425"/>
            <a:ext cx="2794000" cy="385763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Selekce buněčných klonů</a:t>
            </a:r>
          </a:p>
        </p:txBody>
      </p:sp>
      <p:sp>
        <p:nvSpPr>
          <p:cNvPr id="94211" name="Text Box 5"/>
          <p:cNvSpPr txBox="1">
            <a:spLocks noChangeArrowheads="1"/>
          </p:cNvSpPr>
          <p:nvPr/>
        </p:nvSpPr>
        <p:spPr bwMode="auto">
          <a:xfrm>
            <a:off x="539750" y="1052513"/>
            <a:ext cx="8064500" cy="1287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Adherentní buňky</a:t>
            </a:r>
            <a:r>
              <a:rPr lang="cs-CZ" altLang="cs-CZ" sz="1800">
                <a:latin typeface="Arial" panose="020B0604020202020204" pitchFamily="34" charset="0"/>
              </a:rPr>
              <a:t> pod selekčním antibiotikem, při dostatečné nízké účinnosti transfekce nebo jejich konfluenci tvoří samostatné kolonie, které lze mechanicky, případně za pomoci proteáz (trypsin, kolagenáza) oddělit</a:t>
            </a:r>
          </a:p>
        </p:txBody>
      </p:sp>
      <p:sp>
        <p:nvSpPr>
          <p:cNvPr id="94212" name="Text Box 6"/>
          <p:cNvSpPr txBox="1">
            <a:spLocks noChangeArrowheads="1"/>
          </p:cNvSpPr>
          <p:nvPr/>
        </p:nvSpPr>
        <p:spPr bwMode="auto">
          <a:xfrm>
            <a:off x="539750" y="2717800"/>
            <a:ext cx="8064500" cy="128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Suspenzní buňky</a:t>
            </a:r>
            <a:r>
              <a:rPr lang="cs-CZ" altLang="cs-CZ" sz="1800">
                <a:latin typeface="Arial" panose="020B0604020202020204" pitchFamily="34" charset="0"/>
              </a:rPr>
              <a:t> pod selekčním antibiotikem je třeba rozklonovat mezním ředěním (někdy potřeba i u adherentních), nebo růst v polotekutém / viskózním médiu (agar apod.)</a:t>
            </a:r>
          </a:p>
        </p:txBody>
      </p:sp>
      <p:sp>
        <p:nvSpPr>
          <p:cNvPr id="94213" name="Text Box 7"/>
          <p:cNvSpPr txBox="1">
            <a:spLocks noChangeArrowheads="1"/>
          </p:cNvSpPr>
          <p:nvPr/>
        </p:nvSpPr>
        <p:spPr bwMode="auto">
          <a:xfrm>
            <a:off x="2216150" y="4505325"/>
            <a:ext cx="4718050" cy="8683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Nejběžnější selekční antibiotika pro savčí buňky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60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G418 / Neomycin, Hygromycin B, Puromycin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516"/>
    </mc:Choice>
    <mc:Fallback>
      <p:transition spd="slow" advTm="551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4"/>
          <p:cNvSpPr txBox="1">
            <a:spLocks noChangeArrowheads="1"/>
          </p:cNvSpPr>
          <p:nvPr/>
        </p:nvSpPr>
        <p:spPr bwMode="auto">
          <a:xfrm>
            <a:off x="2906713" y="188913"/>
            <a:ext cx="3333750" cy="40481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Dodatek – TKÁNĚ a ORGÁNY</a:t>
            </a:r>
          </a:p>
        </p:txBody>
      </p:sp>
      <p:sp>
        <p:nvSpPr>
          <p:cNvPr id="95235" name="Text Box 5"/>
          <p:cNvSpPr txBox="1">
            <a:spLocks noChangeArrowheads="1"/>
          </p:cNvSpPr>
          <p:nvPr/>
        </p:nvSpPr>
        <p:spPr bwMode="auto">
          <a:xfrm>
            <a:off x="231775" y="765175"/>
            <a:ext cx="8661400" cy="1752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Tkáně umíme kultivovat / připravovat jen velice omezeně, většinou jde pouze o uchování po určitou dobu, podobně jako orgány.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U orgánů je již aktuální otázka přívodu živin, kyslíku a odvodu metabolitů a CO</a:t>
            </a:r>
            <a:r>
              <a:rPr lang="cs-CZ" altLang="cs-CZ" sz="1800" baseline="-25000">
                <a:latin typeface="Arial" panose="020B0604020202020204" pitchFamily="34" charset="0"/>
              </a:rPr>
              <a:t>2</a:t>
            </a:r>
            <a:r>
              <a:rPr lang="cs-CZ" altLang="cs-CZ" sz="1800">
                <a:latin typeface="Arial" panose="020B0604020202020204" pitchFamily="34" charset="0"/>
              </a:rPr>
              <a:t>. Orgány je tedy třeba mít metabolicky utlumeny (podchlazením) a nebo napojeny na oběh s živinami simulující krevní zásobení.</a:t>
            </a:r>
            <a:endParaRPr lang="cs-CZ" altLang="cs-CZ" sz="1800" baseline="-25000">
              <a:latin typeface="Arial" panose="020B0604020202020204" pitchFamily="34" charset="0"/>
            </a:endParaRPr>
          </a:p>
        </p:txBody>
      </p:sp>
      <p:sp>
        <p:nvSpPr>
          <p:cNvPr id="95236" name="Text Box 6"/>
          <p:cNvSpPr txBox="1">
            <a:spLocks noChangeArrowheads="1"/>
          </p:cNvSpPr>
          <p:nvPr/>
        </p:nvSpPr>
        <p:spPr bwMode="auto">
          <a:xfrm>
            <a:off x="273050" y="2708275"/>
            <a:ext cx="85471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V současné době je zvládnutá problematika krve (lze zamrazit), částečně pak epidermis / kůže a jaterní tkáně. Intenzivně se studují možnosti využití buněk pankretu (Langernhansových ostrůvků) z prasat. Velkým příslibem pro transplantace jsou také buňky a tkáně připravené z kmenových buněk.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Epidermis – primokultury prasečích / lidských keratinocytů pěstované na syntetických nosičích se používají k regeneraci poškození epidermis po popáleninách apod.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latin typeface="Arial" panose="020B0604020202020204" pitchFamily="34" charset="0"/>
              </a:rPr>
              <a:t>Částečné úspěchy jsou při přípravě umělých jater, kdy separované hepatocyty jsou vysety do reaktoru na rozvodné potrubí z polopropustných membrán. Celý takový bioreaktor pak připomíná skutečná játra s krevní oběhem a odvodem žluči. Hepatocyty se však zatím nedaří dostatečně efektivně zamražovat k dlouhodobému uskladnění a tak využití podle potřeby.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383"/>
    </mc:Choice>
    <mc:Fallback>
      <p:transition spd="slow" advTm="97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8942</TotalTime>
  <Words>779</Words>
  <Application>Microsoft Office PowerPoint</Application>
  <PresentationFormat>Předvádění na obrazovce (4:3)</PresentationFormat>
  <Paragraphs>73</Paragraphs>
  <Slides>14</Slides>
  <Notes>0</Notes>
  <HiddenSlides>0</HiddenSlides>
  <MMClips>13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1" baseType="lpstr">
      <vt:lpstr>Arial Unicode MS</vt:lpstr>
      <vt:lpstr>AR BERKLEY</vt:lpstr>
      <vt:lpstr>Arial</vt:lpstr>
      <vt:lpstr>Calibri</vt:lpstr>
      <vt:lpstr>Times</vt:lpstr>
      <vt:lpstr>Times New Roman</vt:lpstr>
      <vt:lpstr>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Rostlinné explantáty RNDr. Helena Lipavská, Ph.D.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JiPa</dc:creator>
  <cp:lastModifiedBy>JiPa</cp:lastModifiedBy>
  <cp:revision>567</cp:revision>
  <dcterms:created xsi:type="dcterms:W3CDTF">1601-01-01T00:00:00Z</dcterms:created>
  <dcterms:modified xsi:type="dcterms:W3CDTF">2020-10-19T11:06:56Z</dcterms:modified>
</cp:coreProperties>
</file>