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3"/>
  </p:notesMasterIdLst>
  <p:sldIdLst>
    <p:sldId id="257" r:id="rId2"/>
    <p:sldId id="273" r:id="rId3"/>
    <p:sldId id="396" r:id="rId4"/>
    <p:sldId id="274" r:id="rId5"/>
    <p:sldId id="276" r:id="rId6"/>
    <p:sldId id="277" r:id="rId7"/>
    <p:sldId id="389" r:id="rId8"/>
    <p:sldId id="279" r:id="rId9"/>
    <p:sldId id="387" r:id="rId10"/>
    <p:sldId id="281" r:id="rId11"/>
    <p:sldId id="391" r:id="rId12"/>
    <p:sldId id="284" r:id="rId13"/>
    <p:sldId id="282" r:id="rId14"/>
    <p:sldId id="283" r:id="rId15"/>
    <p:sldId id="286" r:id="rId16"/>
    <p:sldId id="288" r:id="rId17"/>
    <p:sldId id="287" r:id="rId18"/>
    <p:sldId id="296" r:id="rId19"/>
    <p:sldId id="295" r:id="rId20"/>
    <p:sldId id="297" r:id="rId21"/>
    <p:sldId id="258" r:id="rId22"/>
    <p:sldId id="392" r:id="rId23"/>
    <p:sldId id="299" r:id="rId24"/>
    <p:sldId id="300" r:id="rId25"/>
    <p:sldId id="301" r:id="rId26"/>
    <p:sldId id="302" r:id="rId27"/>
    <p:sldId id="303" r:id="rId28"/>
    <p:sldId id="289" r:id="rId29"/>
    <p:sldId id="260" r:id="rId30"/>
    <p:sldId id="305" r:id="rId31"/>
    <p:sldId id="306" r:id="rId32"/>
    <p:sldId id="304" r:id="rId33"/>
    <p:sldId id="291" r:id="rId34"/>
    <p:sldId id="263" r:id="rId35"/>
    <p:sldId id="393" r:id="rId36"/>
    <p:sldId id="310" r:id="rId37"/>
    <p:sldId id="309" r:id="rId38"/>
    <p:sldId id="312" r:id="rId39"/>
    <p:sldId id="313" r:id="rId40"/>
    <p:sldId id="266" r:id="rId41"/>
    <p:sldId id="314" r:id="rId42"/>
    <p:sldId id="315" r:id="rId43"/>
    <p:sldId id="265" r:id="rId44"/>
    <p:sldId id="394" r:id="rId45"/>
    <p:sldId id="317" r:id="rId46"/>
    <p:sldId id="318" r:id="rId47"/>
    <p:sldId id="319" r:id="rId48"/>
    <p:sldId id="320" r:id="rId49"/>
    <p:sldId id="324" r:id="rId50"/>
    <p:sldId id="325" r:id="rId51"/>
    <p:sldId id="262" r:id="rId52"/>
    <p:sldId id="395" r:id="rId53"/>
    <p:sldId id="307" r:id="rId54"/>
    <p:sldId id="323" r:id="rId55"/>
    <p:sldId id="327" r:id="rId56"/>
    <p:sldId id="328" r:id="rId57"/>
    <p:sldId id="261" r:id="rId58"/>
    <p:sldId id="326" r:id="rId59"/>
    <p:sldId id="329" r:id="rId60"/>
    <p:sldId id="330" r:id="rId61"/>
    <p:sldId id="259" r:id="rId62"/>
    <p:sldId id="331" r:id="rId63"/>
    <p:sldId id="270" r:id="rId64"/>
    <p:sldId id="332" r:id="rId65"/>
    <p:sldId id="333" r:id="rId66"/>
    <p:sldId id="334" r:id="rId67"/>
    <p:sldId id="335" r:id="rId68"/>
    <p:sldId id="336" r:id="rId69"/>
    <p:sldId id="337" r:id="rId70"/>
    <p:sldId id="338" r:id="rId71"/>
    <p:sldId id="339" r:id="rId72"/>
    <p:sldId id="340" r:id="rId73"/>
    <p:sldId id="341" r:id="rId74"/>
    <p:sldId id="342" r:id="rId75"/>
    <p:sldId id="347" r:id="rId76"/>
    <p:sldId id="346" r:id="rId77"/>
    <p:sldId id="269" r:id="rId78"/>
    <p:sldId id="343" r:id="rId79"/>
    <p:sldId id="345" r:id="rId80"/>
    <p:sldId id="344" r:id="rId81"/>
    <p:sldId id="348" r:id="rId82"/>
    <p:sldId id="349" r:id="rId83"/>
    <p:sldId id="293" r:id="rId84"/>
    <p:sldId id="272" r:id="rId85"/>
    <p:sldId id="350" r:id="rId86"/>
    <p:sldId id="351" r:id="rId87"/>
    <p:sldId id="352" r:id="rId88"/>
    <p:sldId id="353" r:id="rId89"/>
    <p:sldId id="354" r:id="rId90"/>
    <p:sldId id="355" r:id="rId91"/>
    <p:sldId id="356" r:id="rId92"/>
    <p:sldId id="357" r:id="rId93"/>
    <p:sldId id="358" r:id="rId94"/>
    <p:sldId id="359" r:id="rId95"/>
    <p:sldId id="360" r:id="rId96"/>
    <p:sldId id="363" r:id="rId97"/>
    <p:sldId id="362" r:id="rId98"/>
    <p:sldId id="364" r:id="rId99"/>
    <p:sldId id="365" r:id="rId100"/>
    <p:sldId id="366" r:id="rId101"/>
    <p:sldId id="368" r:id="rId102"/>
    <p:sldId id="369" r:id="rId103"/>
    <p:sldId id="370" r:id="rId104"/>
    <p:sldId id="371" r:id="rId105"/>
    <p:sldId id="372" r:id="rId106"/>
    <p:sldId id="373" r:id="rId107"/>
    <p:sldId id="376" r:id="rId108"/>
    <p:sldId id="290" r:id="rId109"/>
    <p:sldId id="374" r:id="rId110"/>
    <p:sldId id="375" r:id="rId111"/>
    <p:sldId id="377" r:id="rId112"/>
    <p:sldId id="361" r:id="rId113"/>
    <p:sldId id="378" r:id="rId114"/>
    <p:sldId id="379" r:id="rId115"/>
    <p:sldId id="380" r:id="rId116"/>
    <p:sldId id="382" r:id="rId117"/>
    <p:sldId id="381" r:id="rId118"/>
    <p:sldId id="383" r:id="rId119"/>
    <p:sldId id="384" r:id="rId120"/>
    <p:sldId id="264" r:id="rId121"/>
    <p:sldId id="386" r:id="rId122"/>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3" autoAdjust="0"/>
    <p:restoredTop sz="94660"/>
  </p:normalViewPr>
  <p:slideViewPr>
    <p:cSldViewPr>
      <p:cViewPr varScale="1">
        <p:scale>
          <a:sx n="106" d="100"/>
          <a:sy n="106" d="100"/>
        </p:scale>
        <p:origin x="1176"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C45E5F-69AA-4E1A-9811-14DD61251133}" type="datetimeFigureOut">
              <a:rPr lang="cs-CZ" smtClean="0"/>
              <a:t>16.10.2017</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B8AE18-D8A8-48E4-AF6E-03D7455387B2}" type="slidenum">
              <a:rPr lang="cs-CZ" smtClean="0"/>
              <a:t>‹#›</a:t>
            </a:fld>
            <a:endParaRPr lang="cs-CZ"/>
          </a:p>
        </p:txBody>
      </p:sp>
    </p:spTree>
    <p:extLst>
      <p:ext uri="{BB962C8B-B14F-4D97-AF65-F5344CB8AC3E}">
        <p14:creationId xmlns:p14="http://schemas.microsoft.com/office/powerpoint/2010/main" val="2851958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EB8AE18-D8A8-48E4-AF6E-03D7455387B2}" type="slidenum">
              <a:rPr lang="cs-CZ" smtClean="0"/>
              <a:t>29</a:t>
            </a:fld>
            <a:endParaRPr lang="cs-CZ"/>
          </a:p>
        </p:txBody>
      </p:sp>
    </p:spTree>
    <p:extLst>
      <p:ext uri="{BB962C8B-B14F-4D97-AF65-F5344CB8AC3E}">
        <p14:creationId xmlns:p14="http://schemas.microsoft.com/office/powerpoint/2010/main" val="906391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6904EFA9-0C82-43D0-A482-72A73FEC4A71}" type="datetimeFigureOut">
              <a:rPr lang="cs-CZ" smtClean="0"/>
              <a:t>16.10.2017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86523F2-E8CB-4ED6-84E6-6F9BC34D1346}" type="slidenum">
              <a:rPr lang="cs-CZ" smtClean="0"/>
              <a:t>‹#›</a:t>
            </a:fld>
            <a:endParaRPr lang="cs-CZ"/>
          </a:p>
        </p:txBody>
      </p:sp>
    </p:spTree>
    <p:extLst>
      <p:ext uri="{BB962C8B-B14F-4D97-AF65-F5344CB8AC3E}">
        <p14:creationId xmlns:p14="http://schemas.microsoft.com/office/powerpoint/2010/main" val="1851865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904EFA9-0C82-43D0-A482-72A73FEC4A71}" type="datetimeFigureOut">
              <a:rPr lang="cs-CZ" smtClean="0"/>
              <a:t>16.10.2017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86523F2-E8CB-4ED6-84E6-6F9BC34D1346}" type="slidenum">
              <a:rPr lang="cs-CZ" smtClean="0"/>
              <a:t>‹#›</a:t>
            </a:fld>
            <a:endParaRPr lang="cs-CZ"/>
          </a:p>
        </p:txBody>
      </p:sp>
    </p:spTree>
    <p:extLst>
      <p:ext uri="{BB962C8B-B14F-4D97-AF65-F5344CB8AC3E}">
        <p14:creationId xmlns:p14="http://schemas.microsoft.com/office/powerpoint/2010/main" val="1398874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904EFA9-0C82-43D0-A482-72A73FEC4A71}" type="datetimeFigureOut">
              <a:rPr lang="cs-CZ" smtClean="0"/>
              <a:t>16.10.2017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86523F2-E8CB-4ED6-84E6-6F9BC34D1346}" type="slidenum">
              <a:rPr lang="cs-CZ" smtClean="0"/>
              <a:t>‹#›</a:t>
            </a:fld>
            <a:endParaRPr lang="cs-CZ"/>
          </a:p>
        </p:txBody>
      </p:sp>
    </p:spTree>
    <p:extLst>
      <p:ext uri="{BB962C8B-B14F-4D97-AF65-F5344CB8AC3E}">
        <p14:creationId xmlns:p14="http://schemas.microsoft.com/office/powerpoint/2010/main" val="410468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904EFA9-0C82-43D0-A482-72A73FEC4A71}" type="datetimeFigureOut">
              <a:rPr lang="cs-CZ" smtClean="0"/>
              <a:t>16.10.2017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86523F2-E8CB-4ED6-84E6-6F9BC34D1346}" type="slidenum">
              <a:rPr lang="cs-CZ" smtClean="0"/>
              <a:t>‹#›</a:t>
            </a:fld>
            <a:endParaRPr lang="cs-CZ"/>
          </a:p>
        </p:txBody>
      </p:sp>
    </p:spTree>
    <p:extLst>
      <p:ext uri="{BB962C8B-B14F-4D97-AF65-F5344CB8AC3E}">
        <p14:creationId xmlns:p14="http://schemas.microsoft.com/office/powerpoint/2010/main" val="917050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6904EFA9-0C82-43D0-A482-72A73FEC4A71}" type="datetimeFigureOut">
              <a:rPr lang="cs-CZ" smtClean="0"/>
              <a:t>16.10.2017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86523F2-E8CB-4ED6-84E6-6F9BC34D1346}" type="slidenum">
              <a:rPr lang="cs-CZ" smtClean="0"/>
              <a:t>‹#›</a:t>
            </a:fld>
            <a:endParaRPr lang="cs-CZ"/>
          </a:p>
        </p:txBody>
      </p:sp>
    </p:spTree>
    <p:extLst>
      <p:ext uri="{BB962C8B-B14F-4D97-AF65-F5344CB8AC3E}">
        <p14:creationId xmlns:p14="http://schemas.microsoft.com/office/powerpoint/2010/main" val="572193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6904EFA9-0C82-43D0-A482-72A73FEC4A71}" type="datetimeFigureOut">
              <a:rPr lang="cs-CZ" smtClean="0"/>
              <a:t>16.10.2017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86523F2-E8CB-4ED6-84E6-6F9BC34D1346}" type="slidenum">
              <a:rPr lang="cs-CZ" smtClean="0"/>
              <a:t>‹#›</a:t>
            </a:fld>
            <a:endParaRPr lang="cs-CZ"/>
          </a:p>
        </p:txBody>
      </p:sp>
    </p:spTree>
    <p:extLst>
      <p:ext uri="{BB962C8B-B14F-4D97-AF65-F5344CB8AC3E}">
        <p14:creationId xmlns:p14="http://schemas.microsoft.com/office/powerpoint/2010/main" val="4266643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6904EFA9-0C82-43D0-A482-72A73FEC4A71}" type="datetimeFigureOut">
              <a:rPr lang="cs-CZ" smtClean="0"/>
              <a:t>16.10.2017</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786523F2-E8CB-4ED6-84E6-6F9BC34D1346}" type="slidenum">
              <a:rPr lang="cs-CZ" smtClean="0"/>
              <a:t>‹#›</a:t>
            </a:fld>
            <a:endParaRPr lang="cs-CZ"/>
          </a:p>
        </p:txBody>
      </p:sp>
    </p:spTree>
    <p:extLst>
      <p:ext uri="{BB962C8B-B14F-4D97-AF65-F5344CB8AC3E}">
        <p14:creationId xmlns:p14="http://schemas.microsoft.com/office/powerpoint/2010/main" val="1167803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6904EFA9-0C82-43D0-A482-72A73FEC4A71}" type="datetimeFigureOut">
              <a:rPr lang="cs-CZ" smtClean="0"/>
              <a:t>16.10.2017</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786523F2-E8CB-4ED6-84E6-6F9BC34D1346}" type="slidenum">
              <a:rPr lang="cs-CZ" smtClean="0"/>
              <a:t>‹#›</a:t>
            </a:fld>
            <a:endParaRPr lang="cs-CZ"/>
          </a:p>
        </p:txBody>
      </p:sp>
    </p:spTree>
    <p:extLst>
      <p:ext uri="{BB962C8B-B14F-4D97-AF65-F5344CB8AC3E}">
        <p14:creationId xmlns:p14="http://schemas.microsoft.com/office/powerpoint/2010/main" val="3133566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6904EFA9-0C82-43D0-A482-72A73FEC4A71}" type="datetimeFigureOut">
              <a:rPr lang="cs-CZ" smtClean="0"/>
              <a:t>16.10.2017</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786523F2-E8CB-4ED6-84E6-6F9BC34D1346}" type="slidenum">
              <a:rPr lang="cs-CZ" smtClean="0"/>
              <a:t>‹#›</a:t>
            </a:fld>
            <a:endParaRPr lang="cs-CZ"/>
          </a:p>
        </p:txBody>
      </p:sp>
    </p:spTree>
    <p:extLst>
      <p:ext uri="{BB962C8B-B14F-4D97-AF65-F5344CB8AC3E}">
        <p14:creationId xmlns:p14="http://schemas.microsoft.com/office/powerpoint/2010/main" val="3202405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6904EFA9-0C82-43D0-A482-72A73FEC4A71}" type="datetimeFigureOut">
              <a:rPr lang="cs-CZ" smtClean="0"/>
              <a:t>16.10.2017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86523F2-E8CB-4ED6-84E6-6F9BC34D1346}" type="slidenum">
              <a:rPr lang="cs-CZ" smtClean="0"/>
              <a:t>‹#›</a:t>
            </a:fld>
            <a:endParaRPr lang="cs-CZ"/>
          </a:p>
        </p:txBody>
      </p:sp>
    </p:spTree>
    <p:extLst>
      <p:ext uri="{BB962C8B-B14F-4D97-AF65-F5344CB8AC3E}">
        <p14:creationId xmlns:p14="http://schemas.microsoft.com/office/powerpoint/2010/main" val="3010168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6904EFA9-0C82-43D0-A482-72A73FEC4A71}" type="datetimeFigureOut">
              <a:rPr lang="cs-CZ" smtClean="0"/>
              <a:t>16.10.2017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86523F2-E8CB-4ED6-84E6-6F9BC34D1346}" type="slidenum">
              <a:rPr lang="cs-CZ" smtClean="0"/>
              <a:t>‹#›</a:t>
            </a:fld>
            <a:endParaRPr lang="cs-CZ"/>
          </a:p>
        </p:txBody>
      </p:sp>
    </p:spTree>
    <p:extLst>
      <p:ext uri="{BB962C8B-B14F-4D97-AF65-F5344CB8AC3E}">
        <p14:creationId xmlns:p14="http://schemas.microsoft.com/office/powerpoint/2010/main" val="3680268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04EFA9-0C82-43D0-A482-72A73FEC4A71}" type="datetimeFigureOut">
              <a:rPr lang="cs-CZ" smtClean="0"/>
              <a:t>16.10.2017</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6523F2-E8CB-4ED6-84E6-6F9BC34D1346}" type="slidenum">
              <a:rPr lang="cs-CZ" smtClean="0"/>
              <a:t>‹#›</a:t>
            </a:fld>
            <a:endParaRPr lang="cs-CZ"/>
          </a:p>
        </p:txBody>
      </p:sp>
    </p:spTree>
    <p:extLst>
      <p:ext uri="{BB962C8B-B14F-4D97-AF65-F5344CB8AC3E}">
        <p14:creationId xmlns:p14="http://schemas.microsoft.com/office/powerpoint/2010/main" val="28501233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11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Sveřep (</a:t>
            </a:r>
            <a:r>
              <a:rPr lang="cs-CZ" i="1" dirty="0" smtClean="0"/>
              <a:t>Bromus</a:t>
            </a:r>
            <a:r>
              <a:rPr lang="cs-CZ" dirty="0" smtClean="0"/>
              <a:t>) </a:t>
            </a:r>
            <a:br>
              <a:rPr lang="cs-CZ" dirty="0" smtClean="0"/>
            </a:br>
            <a:r>
              <a:rPr lang="cs-CZ" dirty="0" smtClean="0"/>
              <a:t>v květeně České republiky</a:t>
            </a:r>
            <a:endParaRPr lang="cs-CZ" dirty="0"/>
          </a:p>
        </p:txBody>
      </p:sp>
      <p:sp>
        <p:nvSpPr>
          <p:cNvPr id="3" name="Zástupný symbol pro obsah 2"/>
          <p:cNvSpPr>
            <a:spLocks noGrp="1"/>
          </p:cNvSpPr>
          <p:nvPr>
            <p:ph idx="1"/>
          </p:nvPr>
        </p:nvSpPr>
        <p:spPr>
          <a:xfrm>
            <a:off x="457200" y="1927373"/>
            <a:ext cx="4618856" cy="4525963"/>
          </a:xfrm>
        </p:spPr>
        <p:txBody>
          <a:bodyPr>
            <a:normAutofit fontScale="92500"/>
          </a:bodyPr>
          <a:lstStyle/>
          <a:p>
            <a:r>
              <a:rPr lang="cs-CZ" sz="2800" dirty="0" smtClean="0"/>
              <a:t>jednoleté nebo vytrvalé byliny</a:t>
            </a:r>
          </a:p>
          <a:p>
            <a:r>
              <a:rPr lang="cs-CZ" sz="2800" dirty="0" smtClean="0"/>
              <a:t>listy bez oušek nebo ouškaté</a:t>
            </a:r>
          </a:p>
          <a:p>
            <a:r>
              <a:rPr lang="cs-CZ" sz="2800" b="1" dirty="0" smtClean="0"/>
              <a:t>listová pochva téměř k vrcholu uzavřená</a:t>
            </a:r>
          </a:p>
          <a:p>
            <a:r>
              <a:rPr lang="cs-CZ" sz="2800" b="1" dirty="0" smtClean="0"/>
              <a:t>klásky v latách, mnohokvěté</a:t>
            </a:r>
          </a:p>
          <a:p>
            <a:r>
              <a:rPr lang="cs-CZ" sz="2800" b="1" dirty="0" smtClean="0"/>
              <a:t>pluchy osinaté, </a:t>
            </a:r>
            <a:r>
              <a:rPr lang="cs-CZ" sz="2800" dirty="0" smtClean="0"/>
              <a:t>méně často bezosinné (osiny někdy redukované)</a:t>
            </a:r>
          </a:p>
          <a:p>
            <a:r>
              <a:rPr lang="cs-CZ" sz="2800" b="1" dirty="0" smtClean="0"/>
              <a:t>semeník na vrcholu s kožovitým přívěskem</a:t>
            </a:r>
            <a:endParaRPr lang="cs-CZ" sz="2800" b="1" dirty="0"/>
          </a:p>
        </p:txBody>
      </p:sp>
      <p:pic>
        <p:nvPicPr>
          <p:cNvPr id="35844" name="Picture 4" descr="Bromus secalinus - Rye Br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663568"/>
            <a:ext cx="3779912" cy="5037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5414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irka\Data\M_snimky\Bromus_arvensis_203094_df_Laus_upraven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1896" y="498167"/>
            <a:ext cx="7768536" cy="5855389"/>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690455" y="6381328"/>
            <a:ext cx="1721305" cy="369332"/>
          </a:xfrm>
          <a:prstGeom prst="rect">
            <a:avLst/>
          </a:prstGeom>
          <a:noFill/>
        </p:spPr>
        <p:txBody>
          <a:bodyPr wrap="none" rtlCol="0">
            <a:spAutoFit/>
          </a:bodyPr>
          <a:lstStyle/>
          <a:p>
            <a:r>
              <a:rPr lang="cs-CZ" i="1" dirty="0" smtClean="0"/>
              <a:t>Bromus arvensis</a:t>
            </a:r>
            <a:endParaRPr lang="cs-CZ" i="1" dirty="0"/>
          </a:p>
        </p:txBody>
      </p:sp>
    </p:spTree>
    <p:extLst>
      <p:ext uri="{BB962C8B-B14F-4D97-AF65-F5344CB8AC3E}">
        <p14:creationId xmlns:p14="http://schemas.microsoft.com/office/powerpoint/2010/main" val="162076474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251520" y="6237312"/>
            <a:ext cx="1840889" cy="369332"/>
          </a:xfrm>
          <a:prstGeom prst="rect">
            <a:avLst/>
          </a:prstGeom>
          <a:noFill/>
        </p:spPr>
        <p:txBody>
          <a:bodyPr wrap="none" rtlCol="0">
            <a:spAutoFit/>
          </a:bodyPr>
          <a:lstStyle/>
          <a:p>
            <a:r>
              <a:rPr lang="cs-CZ" i="1" dirty="0" smtClean="0"/>
              <a:t>Bromus </a:t>
            </a:r>
            <a:r>
              <a:rPr lang="en-US" i="1" dirty="0" err="1" smtClean="0"/>
              <a:t>benekenii</a:t>
            </a:r>
            <a:endParaRPr lang="cs-CZ" i="1" dirty="0"/>
          </a:p>
        </p:txBody>
      </p:sp>
      <p:sp>
        <p:nvSpPr>
          <p:cNvPr id="2" name="AutoShape 2"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AutoShape 4"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6"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8"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10"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12" descr="ברומית המטאטא Bromus scoparius L."/>
          <p:cNvSpPr>
            <a:spLocks noChangeAspect="1" noChangeArrowheads="1"/>
          </p:cNvSpPr>
          <p:nvPr/>
        </p:nvSpPr>
        <p:spPr bwMode="auto">
          <a:xfrm>
            <a:off x="155575" y="-1760538"/>
            <a:ext cx="3667125" cy="36671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2054" name="Picture 6" descr="http://www.botanickafotogalerie.cz/highslide/images/large/167/Bromus_benekenii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015" y="404664"/>
            <a:ext cx="7720409" cy="5772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03974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pPr algn="l"/>
            <a:r>
              <a:rPr lang="cs-CZ" i="1" dirty="0" smtClean="0"/>
              <a:t>Bromus </a:t>
            </a:r>
            <a:r>
              <a:rPr lang="cs-CZ" i="1" dirty="0" err="1" smtClean="0"/>
              <a:t>ramosus</a:t>
            </a:r>
            <a:endParaRPr lang="cs-CZ" dirty="0"/>
          </a:p>
        </p:txBody>
      </p:sp>
      <p:sp>
        <p:nvSpPr>
          <p:cNvPr id="3" name="Zástupný symbol pro obsah 2"/>
          <p:cNvSpPr>
            <a:spLocks noGrp="1"/>
          </p:cNvSpPr>
          <p:nvPr>
            <p:ph idx="1"/>
          </p:nvPr>
        </p:nvSpPr>
        <p:spPr>
          <a:xfrm>
            <a:off x="457200" y="1196752"/>
            <a:ext cx="8147248" cy="5256585"/>
          </a:xfrm>
        </p:spPr>
        <p:txBody>
          <a:bodyPr>
            <a:normAutofit fontScale="92500" lnSpcReduction="10000"/>
          </a:bodyPr>
          <a:lstStyle/>
          <a:p>
            <a:pPr marL="0" indent="0">
              <a:buNone/>
            </a:pPr>
            <a:r>
              <a:rPr lang="cs-CZ" sz="2800" dirty="0"/>
              <a:t>Vlhčí listnaté lesy, zejména </a:t>
            </a:r>
            <a:r>
              <a:rPr lang="cs-CZ" sz="2800" dirty="0" err="1"/>
              <a:t>dubohabřiny</a:t>
            </a:r>
            <a:r>
              <a:rPr lang="cs-CZ" sz="2800" dirty="0"/>
              <a:t>, potoční olšiny a bučiny, lesní prameniště, břehy lesních potoků, okraje lesních cest. </a:t>
            </a:r>
            <a:r>
              <a:rPr lang="cs-CZ" sz="2800" dirty="0" smtClean="0"/>
              <a:t>Převážně </a:t>
            </a:r>
            <a:r>
              <a:rPr lang="cs-CZ" sz="2800" dirty="0"/>
              <a:t>ve společenstvech svazů </a:t>
            </a:r>
            <a:r>
              <a:rPr lang="cs-CZ" sz="2800" i="1" dirty="0" err="1"/>
              <a:t>Carpinion</a:t>
            </a:r>
            <a:r>
              <a:rPr lang="cs-CZ" sz="2800" i="1" dirty="0"/>
              <a:t> </a:t>
            </a:r>
            <a:r>
              <a:rPr lang="cs-CZ" sz="2800" i="1" dirty="0" err="1"/>
              <a:t>betuli</a:t>
            </a:r>
            <a:r>
              <a:rPr lang="cs-CZ" sz="2800" dirty="0"/>
              <a:t>, </a:t>
            </a:r>
            <a:r>
              <a:rPr lang="cs-CZ" sz="2800" i="1" dirty="0" err="1"/>
              <a:t>Fagion</a:t>
            </a:r>
            <a:r>
              <a:rPr lang="cs-CZ" sz="2800" i="1" dirty="0"/>
              <a:t> </a:t>
            </a:r>
            <a:r>
              <a:rPr lang="cs-CZ" sz="2800" i="1" dirty="0" err="1"/>
              <a:t>sylvaticae</a:t>
            </a:r>
            <a:r>
              <a:rPr lang="cs-CZ" sz="2800" dirty="0"/>
              <a:t> a </a:t>
            </a:r>
            <a:r>
              <a:rPr lang="cs-CZ" sz="2800" i="1" dirty="0" err="1"/>
              <a:t>Alnion</a:t>
            </a:r>
            <a:r>
              <a:rPr lang="cs-CZ" sz="2800" i="1" dirty="0"/>
              <a:t> </a:t>
            </a:r>
            <a:r>
              <a:rPr lang="cs-CZ" sz="2800" i="1" dirty="0" err="1"/>
              <a:t>incanae</a:t>
            </a:r>
            <a:r>
              <a:rPr lang="cs-CZ" sz="2800" dirty="0"/>
              <a:t>, vzácněji také </a:t>
            </a:r>
            <a:r>
              <a:rPr lang="cs-CZ" sz="2800" i="1" dirty="0" err="1"/>
              <a:t>Caricion</a:t>
            </a:r>
            <a:r>
              <a:rPr lang="cs-CZ" sz="2800" i="1" dirty="0"/>
              <a:t> </a:t>
            </a:r>
            <a:r>
              <a:rPr lang="cs-CZ" sz="2800" i="1" dirty="0" err="1"/>
              <a:t>remotae</a:t>
            </a:r>
            <a:r>
              <a:rPr lang="cs-CZ" sz="2800" dirty="0"/>
              <a:t> a </a:t>
            </a:r>
            <a:r>
              <a:rPr lang="cs-CZ" sz="2800" i="1" dirty="0" err="1"/>
              <a:t>Lycopodo-Cratoneurion</a:t>
            </a:r>
            <a:r>
              <a:rPr lang="cs-CZ" sz="2800" i="1" dirty="0"/>
              <a:t> </a:t>
            </a:r>
            <a:r>
              <a:rPr lang="cs-CZ" sz="2800" i="1" dirty="0" err="1"/>
              <a:t>commutati</a:t>
            </a:r>
            <a:r>
              <a:rPr lang="cs-CZ" sz="2800" dirty="0" smtClean="0"/>
              <a:t>.</a:t>
            </a:r>
            <a:endParaRPr lang="en-US" sz="2800" dirty="0" smtClean="0"/>
          </a:p>
          <a:p>
            <a:pPr marL="0" indent="0">
              <a:buNone/>
            </a:pPr>
            <a:r>
              <a:rPr lang="cs-CZ" sz="2800" dirty="0"/>
              <a:t>Hojně na </a:t>
            </a:r>
            <a:r>
              <a:rPr lang="cs-CZ" sz="2800" dirty="0" err="1"/>
              <a:t>jv</a:t>
            </a:r>
            <a:r>
              <a:rPr lang="cs-CZ" sz="2800" dirty="0"/>
              <a:t>. </a:t>
            </a:r>
            <a:r>
              <a:rPr lang="cs-CZ" sz="2800" dirty="0" smtClean="0"/>
              <a:t>Moravě, </a:t>
            </a:r>
            <a:r>
              <a:rPr lang="cs-CZ" sz="2800" dirty="0"/>
              <a:t>roztroušeně na </a:t>
            </a:r>
            <a:r>
              <a:rPr lang="cs-CZ" sz="2800" dirty="0" err="1"/>
              <a:t>stř</a:t>
            </a:r>
            <a:r>
              <a:rPr lang="cs-CZ" sz="2800" dirty="0"/>
              <a:t>. a v. Moravě, v okolí Brna a ve v. Čechách, vzácně v </a:t>
            </a:r>
            <a:r>
              <a:rPr lang="cs-CZ" sz="2800" dirty="0" err="1"/>
              <a:t>sz</a:t>
            </a:r>
            <a:r>
              <a:rPr lang="cs-CZ" sz="2800" dirty="0"/>
              <a:t>. a </a:t>
            </a:r>
            <a:r>
              <a:rPr lang="cs-CZ" sz="2800" dirty="0" err="1"/>
              <a:t>stř</a:t>
            </a:r>
            <a:r>
              <a:rPr lang="cs-CZ" sz="2800" dirty="0"/>
              <a:t>. Čechách. Zcela chybí v j. a jz. Čechách, na Českomoravské vrchovině a v z. a s. části Moravy a Slezska. Převážně v </a:t>
            </a:r>
            <a:r>
              <a:rPr lang="cs-CZ" sz="2800" dirty="0" err="1"/>
              <a:t>mezofytiku</a:t>
            </a:r>
            <a:r>
              <a:rPr lang="cs-CZ" sz="2800" dirty="0"/>
              <a:t>, vzácněji v </a:t>
            </a:r>
            <a:r>
              <a:rPr lang="cs-CZ" sz="2800" dirty="0" err="1" smtClean="0"/>
              <a:t>termofytiku</a:t>
            </a:r>
            <a:r>
              <a:rPr lang="cs-CZ" sz="2800" dirty="0" smtClean="0"/>
              <a:t>, </a:t>
            </a:r>
            <a:r>
              <a:rPr lang="cs-CZ" sz="2800" dirty="0"/>
              <a:t>v </a:t>
            </a:r>
            <a:r>
              <a:rPr lang="cs-CZ" sz="2800" dirty="0" err="1"/>
              <a:t>oreofytiku</a:t>
            </a:r>
            <a:r>
              <a:rPr lang="cs-CZ" sz="2800" dirty="0"/>
              <a:t> se nevyskytuje. V </a:t>
            </a:r>
            <a:r>
              <a:rPr lang="cs-CZ" sz="2800" dirty="0" err="1"/>
              <a:t>kolinním</a:t>
            </a:r>
            <a:r>
              <a:rPr lang="cs-CZ" sz="2800" dirty="0"/>
              <a:t> až </a:t>
            </a:r>
            <a:r>
              <a:rPr lang="cs-CZ" sz="2800" dirty="0" err="1"/>
              <a:t>submontánním</a:t>
            </a:r>
            <a:r>
              <a:rPr lang="cs-CZ" sz="2800" dirty="0"/>
              <a:t> stupni, v planárním a montánním stupni vzácněji (min.: Hodonín, ca 165 m; max.: Hostýn, ca 710 m, Velká Javořina, ca 900 m).</a:t>
            </a:r>
          </a:p>
        </p:txBody>
      </p:sp>
    </p:spTree>
    <p:extLst>
      <p:ext uri="{BB962C8B-B14F-4D97-AF65-F5344CB8AC3E}">
        <p14:creationId xmlns:p14="http://schemas.microsoft.com/office/powerpoint/2010/main" val="254099983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pPr algn="l"/>
            <a:r>
              <a:rPr lang="cs-CZ" i="1" dirty="0" smtClean="0"/>
              <a:t>Bromus </a:t>
            </a:r>
            <a:r>
              <a:rPr lang="en-US" i="1" dirty="0" err="1" smtClean="0"/>
              <a:t>benekenii</a:t>
            </a:r>
            <a:endParaRPr lang="cs-CZ" dirty="0"/>
          </a:p>
        </p:txBody>
      </p:sp>
      <p:sp>
        <p:nvSpPr>
          <p:cNvPr id="3" name="Zástupný symbol pro obsah 2"/>
          <p:cNvSpPr>
            <a:spLocks noGrp="1"/>
          </p:cNvSpPr>
          <p:nvPr>
            <p:ph idx="1"/>
          </p:nvPr>
        </p:nvSpPr>
        <p:spPr>
          <a:xfrm>
            <a:off x="457200" y="1196752"/>
            <a:ext cx="8147248" cy="5256585"/>
          </a:xfrm>
        </p:spPr>
        <p:txBody>
          <a:bodyPr>
            <a:normAutofit lnSpcReduction="10000"/>
          </a:bodyPr>
          <a:lstStyle/>
          <a:p>
            <a:pPr marL="0" indent="0">
              <a:buNone/>
            </a:pPr>
            <a:r>
              <a:rPr lang="cs-CZ" sz="2800" dirty="0"/>
              <a:t>Listnaté lesy, zvl. bučiny, suťové lesy, </a:t>
            </a:r>
            <a:r>
              <a:rPr lang="cs-CZ" sz="2800" dirty="0" err="1"/>
              <a:t>dubohabřiny</a:t>
            </a:r>
            <a:r>
              <a:rPr lang="cs-CZ" sz="2800" dirty="0"/>
              <a:t> a lužní lesy, vzácněji doubravy, dále křoviny a lesní paseky. </a:t>
            </a:r>
            <a:r>
              <a:rPr lang="cs-CZ" sz="2800" dirty="0" smtClean="0"/>
              <a:t>Ve </a:t>
            </a:r>
            <a:r>
              <a:rPr lang="cs-CZ" sz="2800" dirty="0"/>
              <a:t>společenstvech svazů </a:t>
            </a:r>
            <a:r>
              <a:rPr lang="cs-CZ" sz="2800" i="1" dirty="0" err="1"/>
              <a:t>Carpinion</a:t>
            </a:r>
            <a:r>
              <a:rPr lang="cs-CZ" sz="2800" i="1" dirty="0"/>
              <a:t> </a:t>
            </a:r>
            <a:r>
              <a:rPr lang="cs-CZ" sz="2800" i="1" dirty="0" err="1"/>
              <a:t>betuli</a:t>
            </a:r>
            <a:r>
              <a:rPr lang="cs-CZ" sz="2800" dirty="0"/>
              <a:t>, </a:t>
            </a:r>
            <a:r>
              <a:rPr lang="cs-CZ" sz="2800" i="1" dirty="0" err="1"/>
              <a:t>Fagion</a:t>
            </a:r>
            <a:r>
              <a:rPr lang="cs-CZ" sz="2800" i="1" dirty="0"/>
              <a:t> </a:t>
            </a:r>
            <a:r>
              <a:rPr lang="cs-CZ" sz="2800" i="1" dirty="0" err="1"/>
              <a:t>sylvaticae</a:t>
            </a:r>
            <a:r>
              <a:rPr lang="cs-CZ" sz="2800" dirty="0"/>
              <a:t>, </a:t>
            </a:r>
            <a:r>
              <a:rPr lang="cs-CZ" sz="2800" i="1" dirty="0" err="1"/>
              <a:t>Sorbo</a:t>
            </a:r>
            <a:r>
              <a:rPr lang="cs-CZ" sz="2800" i="1" dirty="0"/>
              <a:t> </a:t>
            </a:r>
            <a:r>
              <a:rPr lang="cs-CZ" sz="2800" i="1" dirty="0" err="1"/>
              <a:t>torminalis-Fagion</a:t>
            </a:r>
            <a:r>
              <a:rPr lang="cs-CZ" sz="2800" i="1" dirty="0"/>
              <a:t> </a:t>
            </a:r>
            <a:r>
              <a:rPr lang="cs-CZ" sz="2800" i="1" dirty="0" err="1"/>
              <a:t>sylvaticae</a:t>
            </a:r>
            <a:r>
              <a:rPr lang="cs-CZ" sz="2800" dirty="0"/>
              <a:t> a </a:t>
            </a:r>
            <a:r>
              <a:rPr lang="cs-CZ" sz="2800" i="1" dirty="0" err="1"/>
              <a:t>Aceri</a:t>
            </a:r>
            <a:r>
              <a:rPr lang="cs-CZ" sz="2800" i="1" dirty="0"/>
              <a:t> </a:t>
            </a:r>
            <a:r>
              <a:rPr lang="cs-CZ" sz="2800" i="1" dirty="0" err="1" smtClean="0"/>
              <a:t>tatarici-Quercion</a:t>
            </a:r>
            <a:r>
              <a:rPr lang="en-US" sz="2800" dirty="0" smtClean="0"/>
              <a:t>.</a:t>
            </a:r>
          </a:p>
          <a:p>
            <a:pPr marL="0" indent="0" hangingPunct="0">
              <a:buNone/>
            </a:pPr>
            <a:r>
              <a:rPr lang="x-none" sz="2800"/>
              <a:t>Roztroušeně až hojně po celém území </a:t>
            </a:r>
            <a:r>
              <a:rPr lang="cs-CZ" sz="2800" dirty="0"/>
              <a:t>zejména </a:t>
            </a:r>
            <a:r>
              <a:rPr lang="x-none" sz="2800"/>
              <a:t>v mezofytiku a lesnatějších oblastech termofytika. V některých územích je vzácný </a:t>
            </a:r>
            <a:r>
              <a:rPr lang="en-US" sz="2800" dirty="0" err="1" smtClean="0"/>
              <a:t>nebo</a:t>
            </a:r>
            <a:r>
              <a:rPr lang="en-US" sz="2800" dirty="0" smtClean="0"/>
              <a:t> </a:t>
            </a:r>
            <a:r>
              <a:rPr lang="x-none" sz="2800" smtClean="0"/>
              <a:t>zcela </a:t>
            </a:r>
            <a:r>
              <a:rPr lang="x-none" sz="2800"/>
              <a:t>chybí. </a:t>
            </a:r>
            <a:r>
              <a:rPr lang="cs-CZ" sz="2800" dirty="0"/>
              <a:t>Téměř chybí v nejzápadnější části Čech a na </a:t>
            </a:r>
            <a:r>
              <a:rPr lang="cs-CZ" sz="2800" dirty="0" smtClean="0"/>
              <a:t>Šumavě</a:t>
            </a:r>
            <a:r>
              <a:rPr lang="x-none" sz="2800" smtClean="0"/>
              <a:t>, </a:t>
            </a:r>
            <a:r>
              <a:rPr lang="x-none" sz="2800"/>
              <a:t>není znám ani z Orlických </a:t>
            </a:r>
            <a:r>
              <a:rPr lang="x-none" sz="2800" smtClean="0"/>
              <a:t>hor. </a:t>
            </a:r>
            <a:r>
              <a:rPr lang="x-none" sz="2800"/>
              <a:t>V planárním až montánním, ojediněle až subalpínském stupni (min.: Břeclav, 155 m; max.: Hrubý Jeseník, Velká kotlina, 1300 m).</a:t>
            </a:r>
            <a:endParaRPr lang="cs-CZ" sz="2800" dirty="0"/>
          </a:p>
        </p:txBody>
      </p:sp>
    </p:spTree>
    <p:extLst>
      <p:ext uri="{BB962C8B-B14F-4D97-AF65-F5344CB8AC3E}">
        <p14:creationId xmlns:p14="http://schemas.microsoft.com/office/powerpoint/2010/main" val="297324920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pPr algn="l"/>
            <a:r>
              <a:rPr lang="cs-CZ" i="1" dirty="0" smtClean="0"/>
              <a:t>Bromus </a:t>
            </a:r>
            <a:r>
              <a:rPr lang="en-US" i="1" dirty="0" err="1" smtClean="0"/>
              <a:t>inermis</a:t>
            </a:r>
            <a:r>
              <a:rPr lang="en-US" i="1" dirty="0" smtClean="0"/>
              <a:t> </a:t>
            </a:r>
            <a:r>
              <a:rPr lang="en-US" dirty="0" smtClean="0"/>
              <a:t>&amp; </a:t>
            </a:r>
            <a:r>
              <a:rPr lang="en-US" i="1" dirty="0" smtClean="0"/>
              <a:t>B. erectus</a:t>
            </a:r>
            <a:endParaRPr lang="cs-CZ" dirty="0"/>
          </a:p>
        </p:txBody>
      </p:sp>
      <p:sp>
        <p:nvSpPr>
          <p:cNvPr id="3" name="Zástupný symbol pro obsah 2"/>
          <p:cNvSpPr>
            <a:spLocks noGrp="1"/>
          </p:cNvSpPr>
          <p:nvPr>
            <p:ph idx="1"/>
          </p:nvPr>
        </p:nvSpPr>
        <p:spPr>
          <a:xfrm>
            <a:off x="457200" y="1196752"/>
            <a:ext cx="8147248" cy="5256585"/>
          </a:xfrm>
        </p:spPr>
        <p:txBody>
          <a:bodyPr>
            <a:normAutofit/>
          </a:bodyPr>
          <a:lstStyle/>
          <a:p>
            <a:r>
              <a:rPr lang="cs-CZ" sz="2800" dirty="0" smtClean="0"/>
              <a:t>rostliny </a:t>
            </a:r>
            <a:r>
              <a:rPr lang="cs-CZ" sz="2800" dirty="0"/>
              <a:t>s dlouhými podzemními výběžky, nevytvářející trsy; </a:t>
            </a:r>
            <a:r>
              <a:rPr lang="cs-CZ" sz="2800" dirty="0" smtClean="0"/>
              <a:t>č</a:t>
            </a:r>
            <a:r>
              <a:rPr lang="en-US" sz="2800" dirty="0" err="1" smtClean="0"/>
              <a:t>epel</a:t>
            </a:r>
            <a:r>
              <a:rPr lang="en-US" sz="2800" dirty="0" smtClean="0"/>
              <a:t> p</a:t>
            </a:r>
            <a:r>
              <a:rPr lang="cs-CZ" sz="2800" dirty="0" smtClean="0"/>
              <a:t>říz</a:t>
            </a:r>
            <a:r>
              <a:rPr lang="en-US" sz="2800" dirty="0" err="1" smtClean="0"/>
              <a:t>emn</a:t>
            </a:r>
            <a:r>
              <a:rPr lang="cs-CZ" sz="2800" dirty="0" smtClean="0"/>
              <a:t>í</a:t>
            </a:r>
            <a:r>
              <a:rPr lang="en-US" sz="2800" dirty="0" err="1" smtClean="0"/>
              <a:t>ch</a:t>
            </a:r>
            <a:r>
              <a:rPr lang="en-US" sz="2800" dirty="0" smtClean="0"/>
              <a:t> list</a:t>
            </a:r>
            <a:r>
              <a:rPr lang="cs-CZ" sz="2800" dirty="0" smtClean="0"/>
              <a:t>ů</a:t>
            </a:r>
            <a:r>
              <a:rPr lang="en-US" sz="2800" dirty="0" smtClean="0"/>
              <a:t> </a:t>
            </a:r>
            <a:r>
              <a:rPr lang="en-US" sz="2800" dirty="0" err="1" smtClean="0"/>
              <a:t>nebrvit</a:t>
            </a:r>
            <a:r>
              <a:rPr lang="cs-CZ" sz="2800" dirty="0" smtClean="0"/>
              <a:t>á; osina </a:t>
            </a:r>
            <a:r>
              <a:rPr lang="cs-CZ" sz="2800" dirty="0"/>
              <a:t>chybí nebo (0,5–)</a:t>
            </a:r>
            <a:r>
              <a:rPr lang="cs-CZ" sz="2800" dirty="0" smtClean="0"/>
              <a:t>1–2(–10) </a:t>
            </a:r>
            <a:r>
              <a:rPr lang="cs-CZ" sz="2800" dirty="0"/>
              <a:t>mm dl. … </a:t>
            </a:r>
            <a:r>
              <a:rPr lang="cs-CZ" sz="2800" dirty="0" smtClean="0"/>
              <a:t> </a:t>
            </a:r>
            <a:r>
              <a:rPr lang="cs-CZ" sz="2800" b="1" i="1" dirty="0"/>
              <a:t>B. </a:t>
            </a:r>
            <a:r>
              <a:rPr lang="cs-CZ" sz="2800" b="1" i="1" dirty="0" err="1"/>
              <a:t>inermis</a:t>
            </a:r>
            <a:endParaRPr lang="cs-CZ" sz="2800" dirty="0"/>
          </a:p>
          <a:p>
            <a:r>
              <a:rPr lang="cs-CZ" sz="2800" dirty="0" smtClean="0"/>
              <a:t>rostliny </a:t>
            </a:r>
            <a:r>
              <a:rPr lang="cs-CZ" sz="2800" dirty="0"/>
              <a:t>trsnaté, bez nebo jen s krátkými podzemními výběžky; </a:t>
            </a:r>
            <a:r>
              <a:rPr lang="cs-CZ" sz="2800" dirty="0" smtClean="0"/>
              <a:t>čepel přízemních listů dl. brvitá; osina </a:t>
            </a:r>
            <a:r>
              <a:rPr lang="cs-CZ" sz="2800" dirty="0"/>
              <a:t>(2–)4–8(–10) mm dl</a:t>
            </a:r>
            <a:r>
              <a:rPr lang="cs-CZ" sz="2800" dirty="0" smtClean="0"/>
              <a:t>. … </a:t>
            </a:r>
            <a:r>
              <a:rPr lang="cs-CZ" sz="2800" b="1" i="1" dirty="0" smtClean="0"/>
              <a:t>B</a:t>
            </a:r>
            <a:r>
              <a:rPr lang="cs-CZ" sz="2800" b="1" i="1" dirty="0"/>
              <a:t>. </a:t>
            </a:r>
            <a:r>
              <a:rPr lang="cs-CZ" sz="2800" b="1" i="1" dirty="0" err="1"/>
              <a:t>erectus</a:t>
            </a:r>
            <a:endParaRPr lang="cs-CZ" sz="2800" dirty="0"/>
          </a:p>
        </p:txBody>
      </p:sp>
    </p:spTree>
    <p:extLst>
      <p:ext uri="{BB962C8B-B14F-4D97-AF65-F5344CB8AC3E}">
        <p14:creationId xmlns:p14="http://schemas.microsoft.com/office/powerpoint/2010/main" val="1921284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251520" y="6237312"/>
            <a:ext cx="1636987" cy="369332"/>
          </a:xfrm>
          <a:prstGeom prst="rect">
            <a:avLst/>
          </a:prstGeom>
          <a:noFill/>
        </p:spPr>
        <p:txBody>
          <a:bodyPr wrap="none" rtlCol="0">
            <a:spAutoFit/>
          </a:bodyPr>
          <a:lstStyle/>
          <a:p>
            <a:r>
              <a:rPr lang="cs-CZ" i="1" dirty="0" smtClean="0"/>
              <a:t>Bromus </a:t>
            </a:r>
            <a:r>
              <a:rPr lang="cs-CZ" i="1" dirty="0" err="1" smtClean="0"/>
              <a:t>inermis</a:t>
            </a:r>
            <a:endParaRPr lang="cs-CZ" i="1" dirty="0"/>
          </a:p>
        </p:txBody>
      </p:sp>
      <p:sp>
        <p:nvSpPr>
          <p:cNvPr id="2" name="AutoShape 2"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AutoShape 4"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6"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8"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10"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12" descr="ברומית המטאטא Bromus scoparius L."/>
          <p:cNvSpPr>
            <a:spLocks noChangeAspect="1" noChangeArrowheads="1"/>
          </p:cNvSpPr>
          <p:nvPr/>
        </p:nvSpPr>
        <p:spPr bwMode="auto">
          <a:xfrm>
            <a:off x="155575" y="-1760538"/>
            <a:ext cx="3667125" cy="36671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4098" name="Picture 2" descr="http://upload.wikimedia.org/wikipedia/commons/f/fc/Bromus_inermis_%283739398258%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5" y="73025"/>
            <a:ext cx="8219049" cy="6164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19721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251520" y="6237312"/>
            <a:ext cx="1636987" cy="369332"/>
          </a:xfrm>
          <a:prstGeom prst="rect">
            <a:avLst/>
          </a:prstGeom>
          <a:noFill/>
        </p:spPr>
        <p:txBody>
          <a:bodyPr wrap="none" rtlCol="0">
            <a:spAutoFit/>
          </a:bodyPr>
          <a:lstStyle/>
          <a:p>
            <a:r>
              <a:rPr lang="cs-CZ" i="1" dirty="0" smtClean="0"/>
              <a:t>Bromus </a:t>
            </a:r>
            <a:r>
              <a:rPr lang="cs-CZ" i="1" dirty="0" err="1" smtClean="0"/>
              <a:t>inermis</a:t>
            </a:r>
            <a:endParaRPr lang="cs-CZ" i="1" dirty="0"/>
          </a:p>
        </p:txBody>
      </p:sp>
      <p:sp>
        <p:nvSpPr>
          <p:cNvPr id="2" name="AutoShape 2"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AutoShape 4"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6"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8"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10"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12" descr="ברומית המטאטא Bromus scoparius L."/>
          <p:cNvSpPr>
            <a:spLocks noChangeAspect="1" noChangeArrowheads="1"/>
          </p:cNvSpPr>
          <p:nvPr/>
        </p:nvSpPr>
        <p:spPr bwMode="auto">
          <a:xfrm>
            <a:off x="155575" y="-1760538"/>
            <a:ext cx="3667125" cy="36671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5122" name="Picture 2" descr="http://www.biopix.com/photos/jcs-bromus-inermis-1919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0939" y="3662517"/>
            <a:ext cx="4260644" cy="319548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fao.org/docrep/007/y5576e/y5576e0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786" y="73025"/>
            <a:ext cx="4444214" cy="605894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wbiodiversity.org/imglib/seinet/Poaceae/photos/Bromus-inermis-F-web-7-2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3858" y="-35903"/>
            <a:ext cx="4657725" cy="465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21903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pPr algn="l"/>
            <a:r>
              <a:rPr lang="cs-CZ" i="1" dirty="0" smtClean="0"/>
              <a:t>Bromus </a:t>
            </a:r>
            <a:r>
              <a:rPr lang="cs-CZ" i="1" dirty="0" err="1" smtClean="0"/>
              <a:t>inermis</a:t>
            </a:r>
            <a:endParaRPr lang="cs-CZ" dirty="0"/>
          </a:p>
        </p:txBody>
      </p:sp>
      <p:sp>
        <p:nvSpPr>
          <p:cNvPr id="3" name="Zástupný symbol pro obsah 2"/>
          <p:cNvSpPr>
            <a:spLocks noGrp="1"/>
          </p:cNvSpPr>
          <p:nvPr>
            <p:ph idx="1"/>
          </p:nvPr>
        </p:nvSpPr>
        <p:spPr>
          <a:xfrm>
            <a:off x="457200" y="1196752"/>
            <a:ext cx="8147248" cy="5256585"/>
          </a:xfrm>
        </p:spPr>
        <p:txBody>
          <a:bodyPr>
            <a:normAutofit fontScale="92500" lnSpcReduction="10000"/>
          </a:bodyPr>
          <a:lstStyle/>
          <a:p>
            <a:pPr marL="0" indent="0">
              <a:buNone/>
            </a:pPr>
            <a:r>
              <a:rPr lang="cs-CZ" sz="2800" dirty="0"/>
              <a:t>Okraje a náspy cest a silnic, narušované suché trávníky, břehy řek, sady, okraje polí a úhorů, hráze, zarůstající haldy, lesní okraje a suché světlé lesy. </a:t>
            </a:r>
            <a:r>
              <a:rPr lang="cs-CZ" sz="2800" dirty="0" smtClean="0"/>
              <a:t>Převážně </a:t>
            </a:r>
            <a:r>
              <a:rPr lang="cs-CZ" sz="2800" dirty="0"/>
              <a:t>ve společenstvech tříd </a:t>
            </a:r>
            <a:r>
              <a:rPr lang="cs-CZ" sz="2800" i="1" dirty="0" err="1" smtClean="0"/>
              <a:t>Artemisietea</a:t>
            </a:r>
            <a:r>
              <a:rPr lang="cs-CZ" sz="2800" dirty="0" smtClean="0"/>
              <a:t>, </a:t>
            </a:r>
            <a:r>
              <a:rPr lang="cs-CZ" sz="2800" i="1" dirty="0" err="1"/>
              <a:t>Festuco-Brometea</a:t>
            </a:r>
            <a:r>
              <a:rPr lang="cs-CZ" sz="2800" dirty="0"/>
              <a:t> </a:t>
            </a:r>
            <a:r>
              <a:rPr lang="cs-CZ" sz="2800" dirty="0" smtClean="0"/>
              <a:t>a </a:t>
            </a:r>
            <a:r>
              <a:rPr lang="cs-CZ" sz="2800" i="1" dirty="0" smtClean="0"/>
              <a:t>Galio-</a:t>
            </a:r>
            <a:r>
              <a:rPr lang="cs-CZ" sz="2800" i="1" dirty="0" err="1" smtClean="0"/>
              <a:t>Urticetea</a:t>
            </a:r>
            <a:r>
              <a:rPr lang="cs-CZ" sz="2800" dirty="0" smtClean="0"/>
              <a:t>, </a:t>
            </a:r>
            <a:r>
              <a:rPr lang="cs-CZ" sz="2800" dirty="0"/>
              <a:t>dále také ve společenstvech tříd </a:t>
            </a:r>
            <a:r>
              <a:rPr lang="cs-CZ" sz="2800" i="1" dirty="0" err="1"/>
              <a:t>Molinio-Arrhenatheretea</a:t>
            </a:r>
            <a:r>
              <a:rPr lang="cs-CZ" sz="2800" dirty="0"/>
              <a:t>, </a:t>
            </a:r>
            <a:r>
              <a:rPr lang="cs-CZ" sz="2800" i="1" dirty="0" err="1"/>
              <a:t>Stellarietea</a:t>
            </a:r>
            <a:r>
              <a:rPr lang="cs-CZ" sz="2800" i="1" dirty="0"/>
              <a:t> </a:t>
            </a:r>
            <a:r>
              <a:rPr lang="cs-CZ" sz="2800" i="1" dirty="0" err="1"/>
              <a:t>mediae</a:t>
            </a:r>
            <a:r>
              <a:rPr lang="cs-CZ" sz="2800" dirty="0"/>
              <a:t>, </a:t>
            </a:r>
            <a:r>
              <a:rPr lang="cs-CZ" sz="2800" i="1" dirty="0" err="1"/>
              <a:t>Rhamno-Prunetea</a:t>
            </a:r>
            <a:r>
              <a:rPr lang="cs-CZ" sz="2800" dirty="0"/>
              <a:t> a </a:t>
            </a:r>
            <a:r>
              <a:rPr lang="cs-CZ" sz="2800" i="1" dirty="0" err="1" smtClean="0"/>
              <a:t>Quercetea</a:t>
            </a:r>
            <a:endParaRPr lang="cs-CZ" sz="2800" i="1" dirty="0" smtClean="0"/>
          </a:p>
          <a:p>
            <a:pPr marL="0" indent="0" hangingPunct="0">
              <a:buNone/>
            </a:pPr>
            <a:r>
              <a:rPr lang="x-none" sz="2800"/>
              <a:t>Hojně v nížinách a pahorkatinách, ve vyšších polohách roztroušeně až vzácně, v horách ojediněle. </a:t>
            </a:r>
            <a:r>
              <a:rPr lang="cs-CZ" sz="2800" dirty="0" smtClean="0"/>
              <a:t>Hlavně </a:t>
            </a:r>
            <a:r>
              <a:rPr lang="x-none" sz="2800" smtClean="0"/>
              <a:t>v</a:t>
            </a:r>
            <a:r>
              <a:rPr lang="x-none" sz="2800"/>
              <a:t> termofytiku a teplejším mezofytiku jižní a stř. Moravy a stř., sz. a v. Čech. Jinde </a:t>
            </a:r>
            <a:r>
              <a:rPr lang="cs-CZ" sz="2800" dirty="0"/>
              <a:t>je méně častý</a:t>
            </a:r>
            <a:r>
              <a:rPr lang="x-none" sz="2800"/>
              <a:t>, popř. zcela </a:t>
            </a:r>
            <a:r>
              <a:rPr lang="x-none" sz="2800" smtClean="0"/>
              <a:t>chybí. </a:t>
            </a:r>
            <a:r>
              <a:rPr lang="x-none" sz="2800"/>
              <a:t>V planárním až montánním, ojediněle až subalpínském stupni (max.: Krkonoše, Vrbatova bouda, bývalé Jestřábí Boudy, 1380 m, </a:t>
            </a:r>
            <a:r>
              <a:rPr lang="x-none" sz="2800" smtClean="0"/>
              <a:t>lit</a:t>
            </a:r>
            <a:r>
              <a:rPr lang="cs-CZ" sz="2800" dirty="0" smtClean="0"/>
              <a:t>.</a:t>
            </a:r>
            <a:r>
              <a:rPr lang="x-none" sz="2800" smtClean="0"/>
              <a:t>).</a:t>
            </a:r>
            <a:endParaRPr lang="cs-CZ" sz="2800" dirty="0"/>
          </a:p>
          <a:p>
            <a:pPr marL="0" indent="0" hangingPunct="0">
              <a:buNone/>
            </a:pPr>
            <a:endParaRPr lang="cs-CZ" sz="2800" dirty="0" smtClean="0"/>
          </a:p>
        </p:txBody>
      </p:sp>
    </p:spTree>
    <p:extLst>
      <p:ext uri="{BB962C8B-B14F-4D97-AF65-F5344CB8AC3E}">
        <p14:creationId xmlns:p14="http://schemas.microsoft.com/office/powerpoint/2010/main" val="28862895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pPr algn="l"/>
            <a:r>
              <a:rPr lang="cs-CZ" i="1" dirty="0" smtClean="0"/>
              <a:t>Bromus </a:t>
            </a:r>
            <a:r>
              <a:rPr lang="cs-CZ" i="1" dirty="0" err="1" smtClean="0"/>
              <a:t>inermis</a:t>
            </a:r>
            <a:endParaRPr lang="cs-CZ" dirty="0"/>
          </a:p>
        </p:txBody>
      </p:sp>
      <p:sp>
        <p:nvSpPr>
          <p:cNvPr id="3" name="Zástupný symbol pro obsah 2"/>
          <p:cNvSpPr>
            <a:spLocks noGrp="1"/>
          </p:cNvSpPr>
          <p:nvPr>
            <p:ph idx="1"/>
          </p:nvPr>
        </p:nvSpPr>
        <p:spPr>
          <a:xfrm>
            <a:off x="457200" y="1196752"/>
            <a:ext cx="8147248" cy="5256585"/>
          </a:xfrm>
        </p:spPr>
        <p:txBody>
          <a:bodyPr>
            <a:normAutofit/>
          </a:bodyPr>
          <a:lstStyle/>
          <a:p>
            <a:pPr marL="0" indent="0" hangingPunct="0">
              <a:buNone/>
            </a:pPr>
            <a:r>
              <a:rPr lang="x-none" sz="2800"/>
              <a:t>Sveřep bezbranný patří mezi významné pícniny. </a:t>
            </a:r>
            <a:r>
              <a:rPr lang="cs-CZ" sz="2800" dirty="0"/>
              <a:t>Seje se </a:t>
            </a:r>
            <a:r>
              <a:rPr lang="x-none" sz="2800"/>
              <a:t>především v sušších oblastech. Je velmi odolný k suchu a k vysokým i nízkým teplotám. V zemědělské praxi se rozlišuje luční (severní) typ a stepní (jižní) </a:t>
            </a:r>
            <a:r>
              <a:rPr lang="x-none" sz="2800" smtClean="0"/>
              <a:t>typ. </a:t>
            </a:r>
            <a:r>
              <a:rPr lang="x-none" sz="2800"/>
              <a:t>Druh je šlechtěn od počátku 20. století a dnes existuje řada kultivarů, např. Lincoln, Polar nebo český kultivar Tabrom.</a:t>
            </a:r>
            <a:endParaRPr lang="cs-CZ" sz="2800" dirty="0"/>
          </a:p>
          <a:p>
            <a:pPr marL="0" indent="0" hangingPunct="0">
              <a:buNone/>
            </a:pPr>
            <a:endParaRPr lang="cs-CZ" sz="2800" dirty="0" smtClean="0"/>
          </a:p>
        </p:txBody>
      </p:sp>
    </p:spTree>
    <p:extLst>
      <p:ext uri="{BB962C8B-B14F-4D97-AF65-F5344CB8AC3E}">
        <p14:creationId xmlns:p14="http://schemas.microsoft.com/office/powerpoint/2010/main" val="18875967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Karte nicht gefund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3400" y="389333"/>
            <a:ext cx="7239000" cy="6496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51367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251520" y="6237312"/>
            <a:ext cx="1632178" cy="369332"/>
          </a:xfrm>
          <a:prstGeom prst="rect">
            <a:avLst/>
          </a:prstGeom>
          <a:noFill/>
        </p:spPr>
        <p:txBody>
          <a:bodyPr wrap="none" rtlCol="0">
            <a:spAutoFit/>
          </a:bodyPr>
          <a:lstStyle/>
          <a:p>
            <a:r>
              <a:rPr lang="cs-CZ" i="1" dirty="0" smtClean="0"/>
              <a:t>Bromus </a:t>
            </a:r>
            <a:r>
              <a:rPr lang="cs-CZ" i="1" dirty="0" err="1" smtClean="0"/>
              <a:t>erectus</a:t>
            </a:r>
            <a:endParaRPr lang="cs-CZ" i="1" dirty="0"/>
          </a:p>
        </p:txBody>
      </p:sp>
      <p:sp>
        <p:nvSpPr>
          <p:cNvPr id="2" name="AutoShape 2"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AutoShape 4"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6"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8"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10"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12" descr="ברומית המטאטא Bromus scoparius L."/>
          <p:cNvSpPr>
            <a:spLocks noChangeAspect="1" noChangeArrowheads="1"/>
          </p:cNvSpPr>
          <p:nvPr/>
        </p:nvSpPr>
        <p:spPr bwMode="auto">
          <a:xfrm>
            <a:off x="155575" y="-1760538"/>
            <a:ext cx="3667125" cy="36671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6146" name="Picture 2" descr="http://flora.upol.cz/data/photos/107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977" y="7937"/>
            <a:ext cx="8293812" cy="6220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1904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5891262"/>
            <a:ext cx="5616624" cy="706090"/>
          </a:xfrm>
        </p:spPr>
        <p:txBody>
          <a:bodyPr>
            <a:normAutofit/>
          </a:bodyPr>
          <a:lstStyle/>
          <a:p>
            <a:pPr algn="l"/>
            <a:r>
              <a:rPr lang="cs-CZ" sz="2800" i="1" dirty="0" smtClean="0"/>
              <a:t>Bromus arvensis</a:t>
            </a:r>
            <a:r>
              <a:rPr lang="cs-CZ" sz="2800" dirty="0" smtClean="0"/>
              <a:t> (www. botany.cz)</a:t>
            </a:r>
            <a:endParaRPr lang="cs-CZ" sz="2800" i="1" dirty="0"/>
          </a:p>
        </p:txBody>
      </p:sp>
      <p:pic>
        <p:nvPicPr>
          <p:cNvPr id="11266" name="Picture 2" descr="http://botany.cz/foto/bromusarvensisher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54" y="1196752"/>
            <a:ext cx="5429250" cy="406717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botany.cz/foto/bromusarvensi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6504" y="908720"/>
            <a:ext cx="3429992" cy="4573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24083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251520" y="6237312"/>
            <a:ext cx="1632178" cy="369332"/>
          </a:xfrm>
          <a:prstGeom prst="rect">
            <a:avLst/>
          </a:prstGeom>
          <a:noFill/>
        </p:spPr>
        <p:txBody>
          <a:bodyPr wrap="none" rtlCol="0">
            <a:spAutoFit/>
          </a:bodyPr>
          <a:lstStyle/>
          <a:p>
            <a:r>
              <a:rPr lang="cs-CZ" i="1" dirty="0" smtClean="0"/>
              <a:t>Bromus </a:t>
            </a:r>
            <a:r>
              <a:rPr lang="cs-CZ" i="1" dirty="0" err="1" smtClean="0"/>
              <a:t>erectus</a:t>
            </a:r>
            <a:endParaRPr lang="cs-CZ" i="1" dirty="0"/>
          </a:p>
        </p:txBody>
      </p:sp>
      <p:sp>
        <p:nvSpPr>
          <p:cNvPr id="2" name="AutoShape 2"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AutoShape 4"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6"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8"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10"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12" descr="ברומית המטאטא Bromus scoparius L."/>
          <p:cNvSpPr>
            <a:spLocks noChangeAspect="1" noChangeArrowheads="1"/>
          </p:cNvSpPr>
          <p:nvPr/>
        </p:nvSpPr>
        <p:spPr bwMode="auto">
          <a:xfrm>
            <a:off x="155575" y="-1760538"/>
            <a:ext cx="3667125" cy="36671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7172" name="Picture 4" descr="http://www.uni-graz.at/walter.obermayer/plants-of-styria/images/bromus-erectus-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6838" y="1906588"/>
            <a:ext cx="5369676" cy="367240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www.uni-graz.at/walter.obermayer/plants-of-styria/images/bromus-erectus-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93519"/>
            <a:ext cx="3768353" cy="6081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713515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pPr algn="l"/>
            <a:r>
              <a:rPr lang="cs-CZ" i="1" dirty="0" smtClean="0"/>
              <a:t>Bromus </a:t>
            </a:r>
            <a:r>
              <a:rPr lang="cs-CZ" i="1" dirty="0" err="1" smtClean="0"/>
              <a:t>erectus</a:t>
            </a:r>
            <a:endParaRPr lang="cs-CZ" dirty="0"/>
          </a:p>
        </p:txBody>
      </p:sp>
      <p:sp>
        <p:nvSpPr>
          <p:cNvPr id="3" name="Zástupný symbol pro obsah 2"/>
          <p:cNvSpPr>
            <a:spLocks noGrp="1"/>
          </p:cNvSpPr>
          <p:nvPr>
            <p:ph idx="1"/>
          </p:nvPr>
        </p:nvSpPr>
        <p:spPr>
          <a:xfrm>
            <a:off x="457200" y="1196752"/>
            <a:ext cx="8147248" cy="5256585"/>
          </a:xfrm>
        </p:spPr>
        <p:txBody>
          <a:bodyPr>
            <a:normAutofit/>
          </a:bodyPr>
          <a:lstStyle/>
          <a:p>
            <a:pPr marL="0" indent="0" hangingPunct="0">
              <a:buNone/>
            </a:pPr>
            <a:r>
              <a:rPr lang="x-none" sz="2800"/>
              <a:t>Suché </a:t>
            </a:r>
            <a:r>
              <a:rPr lang="cs-CZ" sz="2800" dirty="0"/>
              <a:t>až mezofilní </a:t>
            </a:r>
            <a:r>
              <a:rPr lang="x-none" sz="2800"/>
              <a:t>trávníky, </a:t>
            </a:r>
            <a:r>
              <a:rPr lang="cs-CZ" sz="2800" dirty="0"/>
              <a:t>železniční náspy a okraje cest, </a:t>
            </a:r>
            <a:r>
              <a:rPr lang="x-none" sz="2800"/>
              <a:t>na </a:t>
            </a:r>
            <a:r>
              <a:rPr lang="cs-CZ" sz="2800" dirty="0"/>
              <a:t> dočasně vysýchavých až mírně vlhkých</a:t>
            </a:r>
            <a:r>
              <a:rPr lang="x-none" sz="2800"/>
              <a:t>, živinami obvykle dobře zásobených</a:t>
            </a:r>
            <a:r>
              <a:rPr lang="cs-CZ" sz="2800" dirty="0"/>
              <a:t>,</a:t>
            </a:r>
            <a:r>
              <a:rPr lang="x-none" sz="2800"/>
              <a:t> ale i chudých, nejčastěji neutrálních až zásaditých</a:t>
            </a:r>
            <a:r>
              <a:rPr lang="cs-CZ" sz="2800" dirty="0"/>
              <a:t>, </a:t>
            </a:r>
            <a:r>
              <a:rPr lang="x-none" sz="2800"/>
              <a:t>obvykle hlubších půdách, často jako dominantní druh. Převážně ve společenstvech svazů </a:t>
            </a:r>
            <a:r>
              <a:rPr lang="x-none" sz="2800" i="1"/>
              <a:t>Cirsio-Brachypodion pinnati</a:t>
            </a:r>
            <a:r>
              <a:rPr lang="x-none" sz="2800"/>
              <a:t> (diagnostický druh) a </a:t>
            </a:r>
            <a:r>
              <a:rPr lang="x-none" sz="2800" i="1"/>
              <a:t>Bromion erecti</a:t>
            </a:r>
            <a:r>
              <a:rPr lang="x-none" sz="2800"/>
              <a:t>.</a:t>
            </a:r>
            <a:endParaRPr lang="cs-CZ" sz="2800" dirty="0"/>
          </a:p>
          <a:p>
            <a:pPr marL="0" indent="0" hangingPunct="0">
              <a:buNone/>
            </a:pPr>
            <a:endParaRPr lang="cs-CZ" sz="2800" dirty="0" smtClean="0"/>
          </a:p>
        </p:txBody>
      </p:sp>
    </p:spTree>
    <p:extLst>
      <p:ext uri="{BB962C8B-B14F-4D97-AF65-F5344CB8AC3E}">
        <p14:creationId xmlns:p14="http://schemas.microsoft.com/office/powerpoint/2010/main" val="118694504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Karte nicht gefund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3400" y="408060"/>
            <a:ext cx="7239000" cy="6419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12847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pPr algn="l"/>
            <a:r>
              <a:rPr lang="cs-CZ" i="1" dirty="0" smtClean="0"/>
              <a:t>Bromus </a:t>
            </a:r>
            <a:r>
              <a:rPr lang="cs-CZ" dirty="0" smtClean="0"/>
              <a:t>sect. </a:t>
            </a:r>
            <a:r>
              <a:rPr lang="cs-CZ" i="1" dirty="0" err="1" smtClean="0"/>
              <a:t>Ceratochloa</a:t>
            </a:r>
            <a:r>
              <a:rPr lang="cs-CZ" i="1" dirty="0" smtClean="0"/>
              <a:t>, </a:t>
            </a:r>
            <a:br>
              <a:rPr lang="cs-CZ" i="1" dirty="0" smtClean="0"/>
            </a:br>
            <a:r>
              <a:rPr lang="cs-CZ" dirty="0" smtClean="0"/>
              <a:t>syn. </a:t>
            </a:r>
            <a:r>
              <a:rPr lang="cs-CZ" i="1" dirty="0" err="1" smtClean="0"/>
              <a:t>Ceratochloa</a:t>
            </a:r>
            <a:endParaRPr lang="cs-CZ" i="1" dirty="0"/>
          </a:p>
        </p:txBody>
      </p:sp>
      <p:sp>
        <p:nvSpPr>
          <p:cNvPr id="3" name="Zástupný symbol pro obsah 2"/>
          <p:cNvSpPr>
            <a:spLocks noGrp="1"/>
          </p:cNvSpPr>
          <p:nvPr>
            <p:ph idx="1"/>
          </p:nvPr>
        </p:nvSpPr>
        <p:spPr>
          <a:xfrm>
            <a:off x="457200" y="1412776"/>
            <a:ext cx="8147248" cy="5040561"/>
          </a:xfrm>
        </p:spPr>
        <p:txBody>
          <a:bodyPr>
            <a:normAutofit/>
          </a:bodyPr>
          <a:lstStyle/>
          <a:p>
            <a:pPr marL="0" indent="0" hangingPunct="0">
              <a:buNone/>
            </a:pPr>
            <a:r>
              <a:rPr lang="cs-CZ" sz="2800" b="1" dirty="0"/>
              <a:t>j</a:t>
            </a:r>
            <a:r>
              <a:rPr lang="cs-CZ" sz="2800" b="1" dirty="0" smtClean="0"/>
              <a:t>ednoleté</a:t>
            </a:r>
            <a:r>
              <a:rPr lang="cs-CZ" sz="2800" b="1" dirty="0"/>
              <a:t>, dvouleté nebo vytrvalé </a:t>
            </a:r>
            <a:r>
              <a:rPr lang="cs-CZ" sz="2800" b="1" dirty="0" smtClean="0"/>
              <a:t>byliny</a:t>
            </a:r>
          </a:p>
          <a:p>
            <a:pPr marL="0" indent="0" hangingPunct="0">
              <a:buNone/>
            </a:pPr>
            <a:r>
              <a:rPr lang="cs-CZ" sz="2800" dirty="0" smtClean="0"/>
              <a:t>klásky </a:t>
            </a:r>
            <a:r>
              <a:rPr lang="cs-CZ" sz="2800" dirty="0"/>
              <a:t>v obrysu kopinaté až eliptické, </a:t>
            </a:r>
            <a:r>
              <a:rPr lang="cs-CZ" sz="2800" b="1" dirty="0"/>
              <a:t>z boku zřetelně </a:t>
            </a:r>
            <a:r>
              <a:rPr lang="cs-CZ" sz="2800" b="1" dirty="0" smtClean="0"/>
              <a:t>zploštělé</a:t>
            </a:r>
            <a:r>
              <a:rPr lang="cs-CZ" sz="2800" dirty="0" smtClean="0"/>
              <a:t> </a:t>
            </a:r>
          </a:p>
          <a:p>
            <a:pPr marL="0" indent="0" hangingPunct="0">
              <a:buNone/>
            </a:pPr>
            <a:r>
              <a:rPr lang="cs-CZ" sz="2800" dirty="0" smtClean="0"/>
              <a:t>plevy </a:t>
            </a:r>
            <a:r>
              <a:rPr lang="cs-CZ" sz="2800" dirty="0"/>
              <a:t>nestejně dlouhé, </a:t>
            </a:r>
            <a:r>
              <a:rPr lang="cs-CZ" sz="2800" b="1" dirty="0" err="1"/>
              <a:t>dol</a:t>
            </a:r>
            <a:r>
              <a:rPr lang="cs-CZ" sz="2800" b="1" dirty="0"/>
              <a:t>. pleva 3–7(–9)žilná, horní 5–9(–</a:t>
            </a:r>
            <a:r>
              <a:rPr lang="cs-CZ" sz="2800" b="1" dirty="0" smtClean="0"/>
              <a:t>11)žilná </a:t>
            </a:r>
          </a:p>
          <a:p>
            <a:pPr marL="0" indent="0" hangingPunct="0">
              <a:buNone/>
            </a:pPr>
            <a:r>
              <a:rPr lang="cs-CZ" sz="2800" b="1" dirty="0" smtClean="0"/>
              <a:t>plucha </a:t>
            </a:r>
            <a:r>
              <a:rPr lang="cs-CZ" sz="2800" b="1" dirty="0"/>
              <a:t>z boku zřetelně zploštělá a </a:t>
            </a:r>
            <a:r>
              <a:rPr lang="cs-CZ" sz="2800" b="1" dirty="0" err="1"/>
              <a:t>kýlnatá</a:t>
            </a:r>
            <a:r>
              <a:rPr lang="cs-CZ" sz="2800" b="1" dirty="0"/>
              <a:t>, </a:t>
            </a:r>
            <a:r>
              <a:rPr lang="cs-CZ" sz="2800" dirty="0"/>
              <a:t>na vrcholu špičatá nebo s dvěma nanejvýš 1 mm dl. blanitými </a:t>
            </a:r>
            <a:r>
              <a:rPr lang="cs-CZ" sz="2800" dirty="0" smtClean="0"/>
              <a:t>cípy</a:t>
            </a:r>
          </a:p>
          <a:p>
            <a:pPr marL="0" indent="0" hangingPunct="0">
              <a:buNone/>
            </a:pPr>
            <a:r>
              <a:rPr lang="cs-CZ" sz="2800" dirty="0" smtClean="0"/>
              <a:t>osina </a:t>
            </a:r>
            <a:r>
              <a:rPr lang="cs-CZ" sz="2800" dirty="0"/>
              <a:t>přímá nebo mírně ven vyhnutá, vzácněji </a:t>
            </a:r>
            <a:r>
              <a:rPr lang="cs-CZ" sz="2800" dirty="0" smtClean="0"/>
              <a:t>chybí</a:t>
            </a:r>
            <a:endParaRPr lang="cs-CZ" sz="2800" b="1" dirty="0"/>
          </a:p>
        </p:txBody>
      </p:sp>
    </p:spTree>
    <p:extLst>
      <p:ext uri="{BB962C8B-B14F-4D97-AF65-F5344CB8AC3E}">
        <p14:creationId xmlns:p14="http://schemas.microsoft.com/office/powerpoint/2010/main" val="326262768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pPr algn="l"/>
            <a:r>
              <a:rPr lang="cs-CZ" i="1" dirty="0" smtClean="0"/>
              <a:t>Bromus </a:t>
            </a:r>
            <a:r>
              <a:rPr lang="cs-CZ" i="1" dirty="0" err="1" smtClean="0"/>
              <a:t>catharticus</a:t>
            </a:r>
            <a:r>
              <a:rPr lang="cs-CZ" i="1" dirty="0" smtClean="0"/>
              <a:t> </a:t>
            </a:r>
            <a:r>
              <a:rPr lang="en-US" dirty="0" smtClean="0"/>
              <a:t>&amp; </a:t>
            </a:r>
            <a:r>
              <a:rPr lang="en-US" i="1" dirty="0" smtClean="0"/>
              <a:t>B. </a:t>
            </a:r>
            <a:r>
              <a:rPr lang="cs-CZ" i="1" dirty="0" err="1" smtClean="0"/>
              <a:t>carinatus</a:t>
            </a:r>
            <a:endParaRPr lang="cs-CZ" dirty="0"/>
          </a:p>
        </p:txBody>
      </p:sp>
      <p:sp>
        <p:nvSpPr>
          <p:cNvPr id="3" name="Zástupný symbol pro obsah 2"/>
          <p:cNvSpPr>
            <a:spLocks noGrp="1"/>
          </p:cNvSpPr>
          <p:nvPr>
            <p:ph idx="1"/>
          </p:nvPr>
        </p:nvSpPr>
        <p:spPr>
          <a:xfrm>
            <a:off x="457200" y="1196752"/>
            <a:ext cx="8147248" cy="5256585"/>
          </a:xfrm>
        </p:spPr>
        <p:txBody>
          <a:bodyPr>
            <a:normAutofit/>
          </a:bodyPr>
          <a:lstStyle/>
          <a:p>
            <a:r>
              <a:rPr lang="cs-CZ" sz="2800" dirty="0" smtClean="0"/>
              <a:t>plucha </a:t>
            </a:r>
            <a:r>
              <a:rPr lang="cs-CZ" sz="2800" dirty="0"/>
              <a:t>9–13žilná, bez osiny nebo s osinou nanejvýš 3,5 mm dl.; pluška obvykle dosahující do 1/2–2/3 délky pluchy … </a:t>
            </a:r>
            <a:r>
              <a:rPr lang="cs-CZ" sz="2800" b="1" i="1" dirty="0"/>
              <a:t>B</a:t>
            </a:r>
            <a:r>
              <a:rPr lang="cs-CZ" sz="2800" i="1" dirty="0"/>
              <a:t>. </a:t>
            </a:r>
            <a:r>
              <a:rPr lang="cs-CZ" sz="2800" b="1" i="1" dirty="0" err="1" smtClean="0"/>
              <a:t>catharticus</a:t>
            </a:r>
            <a:endParaRPr lang="cs-CZ" sz="2800" dirty="0"/>
          </a:p>
          <a:p>
            <a:r>
              <a:rPr lang="cs-CZ" sz="2800" dirty="0" smtClean="0"/>
              <a:t>plucha </a:t>
            </a:r>
            <a:r>
              <a:rPr lang="cs-CZ" sz="2800" dirty="0"/>
              <a:t>7(–9)žilná, s 4–17 mm dl. osinou; pluška obvykle dosahující alespoň do 3/4 délky pluchy… </a:t>
            </a:r>
            <a:r>
              <a:rPr lang="cs-CZ" sz="2800" b="1" dirty="0" smtClean="0"/>
              <a:t> </a:t>
            </a:r>
            <a:r>
              <a:rPr lang="cs-CZ" sz="2800" b="1" i="1" dirty="0"/>
              <a:t>B</a:t>
            </a:r>
            <a:r>
              <a:rPr lang="cs-CZ" sz="2800" b="1" dirty="0"/>
              <a:t>. </a:t>
            </a:r>
            <a:r>
              <a:rPr lang="cs-CZ" sz="2800" b="1" i="1" dirty="0" err="1"/>
              <a:t>carinatus</a:t>
            </a:r>
            <a:r>
              <a:rPr lang="cs-CZ" sz="2800" b="1" dirty="0"/>
              <a:t> </a:t>
            </a:r>
            <a:r>
              <a:rPr lang="cs-CZ" sz="2800" dirty="0" smtClean="0"/>
              <a:t>(u nás jen </a:t>
            </a:r>
            <a:r>
              <a:rPr lang="cs-CZ" sz="2800" b="1" dirty="0" smtClean="0"/>
              <a:t>var. </a:t>
            </a:r>
            <a:r>
              <a:rPr lang="cs-CZ" sz="2800" b="1" i="1" dirty="0" err="1" smtClean="0"/>
              <a:t>marginatus</a:t>
            </a:r>
            <a:r>
              <a:rPr lang="cs-CZ" sz="2800" b="1" dirty="0" smtClean="0"/>
              <a:t> </a:t>
            </a:r>
            <a:r>
              <a:rPr lang="cs-CZ" sz="2800" dirty="0" smtClean="0"/>
              <a:t>s osinami do 4–7 mm dl.)</a:t>
            </a:r>
            <a:endParaRPr lang="cs-CZ" sz="2800" dirty="0"/>
          </a:p>
        </p:txBody>
      </p:sp>
    </p:spTree>
    <p:extLst>
      <p:ext uri="{BB962C8B-B14F-4D97-AF65-F5344CB8AC3E}">
        <p14:creationId xmlns:p14="http://schemas.microsoft.com/office/powerpoint/2010/main" val="356722152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251520" y="6237312"/>
            <a:ext cx="2031325" cy="369332"/>
          </a:xfrm>
          <a:prstGeom prst="rect">
            <a:avLst/>
          </a:prstGeom>
          <a:noFill/>
        </p:spPr>
        <p:txBody>
          <a:bodyPr wrap="none" rtlCol="0">
            <a:spAutoFit/>
          </a:bodyPr>
          <a:lstStyle/>
          <a:p>
            <a:r>
              <a:rPr lang="cs-CZ" i="1" dirty="0" smtClean="0"/>
              <a:t>Bromus </a:t>
            </a:r>
            <a:r>
              <a:rPr lang="cs-CZ" i="1" dirty="0" err="1" smtClean="0"/>
              <a:t>carinatus</a:t>
            </a:r>
            <a:r>
              <a:rPr lang="cs-CZ" i="1" dirty="0" smtClean="0"/>
              <a:t>	</a:t>
            </a:r>
            <a:endParaRPr lang="cs-CZ" i="1" dirty="0"/>
          </a:p>
        </p:txBody>
      </p:sp>
      <p:sp>
        <p:nvSpPr>
          <p:cNvPr id="2" name="AutoShape 2"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AutoShape 4"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6"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8"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10"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12" descr="ברומית המטאטא Bromus scoparius L."/>
          <p:cNvSpPr>
            <a:spLocks noChangeAspect="1" noChangeArrowheads="1"/>
          </p:cNvSpPr>
          <p:nvPr/>
        </p:nvSpPr>
        <p:spPr bwMode="auto">
          <a:xfrm>
            <a:off x="155575" y="-1760538"/>
            <a:ext cx="3667125" cy="36671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8194" name="Picture 2" descr="Bromus carinatus, Gent, port area, foot of fence, May 2011, J. Jans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71" y="176429"/>
            <a:ext cx="42672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Bromus carinatus, Gent, port area, foot of fence, May 2011, J. Jans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5771" y="176429"/>
            <a:ext cx="42862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Bromus carinatus, Gent, port area, foot of fence, May 2011, J. Jans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5771" y="2606291"/>
            <a:ext cx="2857500" cy="4276726"/>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Bromus carinatus, spikel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2890" y="2276872"/>
            <a:ext cx="1695450" cy="4829176"/>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http://www.virboga.de/video/pics/Bromus_carinatus_00537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701" y="3033929"/>
            <a:ext cx="2000250" cy="278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8113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251520" y="6237312"/>
            <a:ext cx="2031325" cy="369332"/>
          </a:xfrm>
          <a:prstGeom prst="rect">
            <a:avLst/>
          </a:prstGeom>
          <a:noFill/>
        </p:spPr>
        <p:txBody>
          <a:bodyPr wrap="none" rtlCol="0">
            <a:spAutoFit/>
          </a:bodyPr>
          <a:lstStyle/>
          <a:p>
            <a:r>
              <a:rPr lang="cs-CZ" i="1" dirty="0" smtClean="0"/>
              <a:t>Bromus </a:t>
            </a:r>
            <a:r>
              <a:rPr lang="cs-CZ" i="1" dirty="0" err="1" smtClean="0"/>
              <a:t>catharticus</a:t>
            </a:r>
            <a:r>
              <a:rPr lang="cs-CZ" i="1" dirty="0" smtClean="0"/>
              <a:t>	</a:t>
            </a:r>
            <a:endParaRPr lang="cs-CZ" i="1" dirty="0"/>
          </a:p>
        </p:txBody>
      </p:sp>
      <p:sp>
        <p:nvSpPr>
          <p:cNvPr id="2" name="AutoShape 2"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AutoShape 4"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6"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8"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10"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12" descr="ברומית המטאטא Bromus scoparius L."/>
          <p:cNvSpPr>
            <a:spLocks noChangeAspect="1" noChangeArrowheads="1"/>
          </p:cNvSpPr>
          <p:nvPr/>
        </p:nvSpPr>
        <p:spPr bwMode="auto">
          <a:xfrm>
            <a:off x="155575" y="-1760538"/>
            <a:ext cx="3667125" cy="36671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9218" name="Picture 2" descr="http://upload.wikimedia.org/wikipedia/commons/e/ea/Starr_080418-4233_Bromus_catharticu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5786" y="312738"/>
            <a:ext cx="7834606" cy="5875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65741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251520" y="6237312"/>
            <a:ext cx="2031325" cy="369332"/>
          </a:xfrm>
          <a:prstGeom prst="rect">
            <a:avLst/>
          </a:prstGeom>
          <a:noFill/>
        </p:spPr>
        <p:txBody>
          <a:bodyPr wrap="none" rtlCol="0">
            <a:spAutoFit/>
          </a:bodyPr>
          <a:lstStyle/>
          <a:p>
            <a:r>
              <a:rPr lang="cs-CZ" i="1" dirty="0" smtClean="0"/>
              <a:t>Bromus </a:t>
            </a:r>
            <a:r>
              <a:rPr lang="cs-CZ" i="1" dirty="0" err="1" smtClean="0"/>
              <a:t>catharticus</a:t>
            </a:r>
            <a:r>
              <a:rPr lang="cs-CZ" i="1" dirty="0" smtClean="0"/>
              <a:t>	</a:t>
            </a:r>
            <a:endParaRPr lang="cs-CZ" i="1" dirty="0"/>
          </a:p>
        </p:txBody>
      </p:sp>
      <p:sp>
        <p:nvSpPr>
          <p:cNvPr id="2" name="AutoShape 2"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AutoShape 4"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6"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8"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10"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12" descr="ברומית המטאטא Bromus scoparius L."/>
          <p:cNvSpPr>
            <a:spLocks noChangeAspect="1" noChangeArrowheads="1"/>
          </p:cNvSpPr>
          <p:nvPr/>
        </p:nvSpPr>
        <p:spPr bwMode="auto">
          <a:xfrm>
            <a:off x="155575" y="-1760538"/>
            <a:ext cx="3667125" cy="36671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9220" name="Picture 4" descr="http://keyserver.lucidcentral.org/weeds/data/03030800-0b07-490a-8d04-0605030c0f01/media/Images/Bromus_catharticus/bromus%20catharticus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00094"/>
            <a:ext cx="8640960" cy="5756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34169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pPr algn="l"/>
            <a:r>
              <a:rPr lang="cs-CZ" i="1" dirty="0" smtClean="0"/>
              <a:t>Bromus </a:t>
            </a:r>
            <a:r>
              <a:rPr lang="cs-CZ" i="1" dirty="0" err="1" smtClean="0"/>
              <a:t>carinatus</a:t>
            </a:r>
            <a:endParaRPr lang="cs-CZ" dirty="0"/>
          </a:p>
        </p:txBody>
      </p:sp>
      <p:sp>
        <p:nvSpPr>
          <p:cNvPr id="3" name="Zástupný symbol pro obsah 2"/>
          <p:cNvSpPr>
            <a:spLocks noGrp="1"/>
          </p:cNvSpPr>
          <p:nvPr>
            <p:ph idx="1"/>
          </p:nvPr>
        </p:nvSpPr>
        <p:spPr>
          <a:xfrm>
            <a:off x="457200" y="1196752"/>
            <a:ext cx="8147248" cy="5256585"/>
          </a:xfrm>
        </p:spPr>
        <p:txBody>
          <a:bodyPr>
            <a:normAutofit fontScale="85000" lnSpcReduction="20000"/>
          </a:bodyPr>
          <a:lstStyle/>
          <a:p>
            <a:pPr marL="0" indent="0" hangingPunct="0">
              <a:buNone/>
            </a:pPr>
            <a:r>
              <a:rPr lang="cs-CZ" sz="2800" dirty="0" err="1"/>
              <a:t>Intravilány</a:t>
            </a:r>
            <a:r>
              <a:rPr lang="cs-CZ" sz="2800" dirty="0"/>
              <a:t> sídel, zejména uměle založené trávníky, rumiště, travnaté plochy, navážky zeminy a stavebních materiálů, okraje komunikací, navigace vodních toků, mimo sídla zejména podél silnic a železnic. </a:t>
            </a:r>
            <a:endParaRPr lang="cs-CZ" sz="2800" dirty="0" smtClean="0"/>
          </a:p>
          <a:p>
            <a:pPr marL="0" indent="0" hangingPunct="0">
              <a:buNone/>
            </a:pPr>
            <a:r>
              <a:rPr lang="cs-CZ" sz="2800" dirty="0"/>
              <a:t>První datovaný doklad o pěstování je z roku 1907 ze </a:t>
            </a:r>
            <a:r>
              <a:rPr lang="cs-CZ" sz="2800" dirty="0" smtClean="0"/>
              <a:t>Sloupnice, </a:t>
            </a:r>
            <a:r>
              <a:rPr lang="cs-CZ" sz="2800" dirty="0"/>
              <a:t>ve 30. letech byl pěstován v Šumperku a v  Olomouci, později i v botanických zahradách v Praze a Brně. V meziválečném období byl pěstován jako pícnina v krátkodobých travních směsích v okolí Veselí nad Lužnicí </a:t>
            </a:r>
            <a:r>
              <a:rPr lang="cs-CZ" sz="2800" dirty="0" smtClean="0"/>
              <a:t>(v</a:t>
            </a:r>
            <a:r>
              <a:rPr lang="cs-CZ" sz="2800" dirty="0"/>
              <a:t> literatuře </a:t>
            </a:r>
            <a:r>
              <a:rPr lang="cs-CZ" sz="2800" dirty="0" smtClean="0"/>
              <a:t>jako </a:t>
            </a:r>
            <a:r>
              <a:rPr lang="cs-CZ" sz="2800" i="1" dirty="0" smtClean="0"/>
              <a:t>B. </a:t>
            </a:r>
            <a:r>
              <a:rPr lang="cs-CZ" sz="2800" i="1" dirty="0" err="1"/>
              <a:t>marginatus</a:t>
            </a:r>
            <a:r>
              <a:rPr lang="cs-CZ" sz="2800" dirty="0" smtClean="0"/>
              <a:t>). </a:t>
            </a:r>
            <a:r>
              <a:rPr lang="cs-CZ" sz="2800" dirty="0"/>
              <a:t>Zplanělé rostliny jsou poprvé doloženy z Brna (1934) a Olomouce (1942</a:t>
            </a:r>
            <a:r>
              <a:rPr lang="cs-CZ" sz="2800" dirty="0" smtClean="0"/>
              <a:t>). Nárůst </a:t>
            </a:r>
            <a:r>
              <a:rPr lang="cs-CZ" sz="2800" dirty="0"/>
              <a:t>lokalit </a:t>
            </a:r>
            <a:r>
              <a:rPr lang="cs-CZ" sz="2800" dirty="0" smtClean="0"/>
              <a:t>od </a:t>
            </a:r>
            <a:r>
              <a:rPr lang="cs-CZ" sz="2800" dirty="0"/>
              <a:t>konce 60. let </a:t>
            </a:r>
            <a:r>
              <a:rPr lang="cs-CZ" sz="2800" dirty="0" smtClean="0"/>
              <a:t>(</a:t>
            </a:r>
            <a:r>
              <a:rPr lang="cs-CZ" sz="2800" dirty="0"/>
              <a:t>Brno, Kroměříž, Rožnov pod Radhoštěm, Opava, Ostrava). </a:t>
            </a:r>
            <a:r>
              <a:rPr lang="cs-CZ" sz="2800" dirty="0" smtClean="0"/>
              <a:t>V</a:t>
            </a:r>
            <a:r>
              <a:rPr lang="cs-CZ" sz="2800" dirty="0"/>
              <a:t> současnosti je znám z </a:t>
            </a:r>
            <a:r>
              <a:rPr lang="cs-CZ" sz="2800" dirty="0" smtClean="0"/>
              <a:t>větších </a:t>
            </a:r>
            <a:r>
              <a:rPr lang="cs-CZ" sz="2800" dirty="0"/>
              <a:t>sídelních aglomerací a jejich okolí </a:t>
            </a:r>
            <a:r>
              <a:rPr lang="cs-CZ" sz="2800" dirty="0" smtClean="0"/>
              <a:t>(např. Praha</a:t>
            </a:r>
            <a:r>
              <a:rPr lang="cs-CZ" sz="2800" dirty="0"/>
              <a:t>, České </a:t>
            </a:r>
            <a:r>
              <a:rPr lang="cs-CZ" sz="2800" dirty="0" smtClean="0"/>
              <a:t>Budějovice a Brno) a mnoha </a:t>
            </a:r>
            <a:r>
              <a:rPr lang="cs-CZ" sz="2800" dirty="0"/>
              <a:t>dalších </a:t>
            </a:r>
            <a:r>
              <a:rPr lang="cs-CZ" sz="2800" dirty="0" smtClean="0"/>
              <a:t>míst v</a:t>
            </a:r>
            <a:r>
              <a:rPr lang="cs-CZ" sz="2800" dirty="0"/>
              <a:t> j. a v. Čechách a na j. a </a:t>
            </a:r>
            <a:r>
              <a:rPr lang="cs-CZ" sz="2800" dirty="0" err="1"/>
              <a:t>jv</a:t>
            </a:r>
            <a:r>
              <a:rPr lang="cs-CZ" sz="2800" dirty="0"/>
              <a:t>. Moravě, ojedinělé výskyty jsou i v jiných </a:t>
            </a:r>
            <a:r>
              <a:rPr lang="cs-CZ" sz="2800" dirty="0" smtClean="0"/>
              <a:t>územích. </a:t>
            </a:r>
          </a:p>
        </p:txBody>
      </p:sp>
    </p:spTree>
    <p:extLst>
      <p:ext uri="{BB962C8B-B14F-4D97-AF65-F5344CB8AC3E}">
        <p14:creationId xmlns:p14="http://schemas.microsoft.com/office/powerpoint/2010/main" val="400000477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pPr algn="l"/>
            <a:r>
              <a:rPr lang="cs-CZ" i="1" dirty="0" smtClean="0"/>
              <a:t>Bromus </a:t>
            </a:r>
            <a:r>
              <a:rPr lang="cs-CZ" i="1" dirty="0" err="1" smtClean="0"/>
              <a:t>carinatus</a:t>
            </a:r>
            <a:endParaRPr lang="cs-CZ" dirty="0"/>
          </a:p>
        </p:txBody>
      </p:sp>
      <p:sp>
        <p:nvSpPr>
          <p:cNvPr id="3" name="Zástupný symbol pro obsah 2"/>
          <p:cNvSpPr>
            <a:spLocks noGrp="1"/>
          </p:cNvSpPr>
          <p:nvPr>
            <p:ph idx="1"/>
          </p:nvPr>
        </p:nvSpPr>
        <p:spPr>
          <a:xfrm>
            <a:off x="457200" y="1196752"/>
            <a:ext cx="8147248" cy="5256585"/>
          </a:xfrm>
        </p:spPr>
        <p:txBody>
          <a:bodyPr>
            <a:normAutofit fontScale="92500" lnSpcReduction="10000"/>
          </a:bodyPr>
          <a:lstStyle/>
          <a:p>
            <a:pPr marL="0" indent="0" hangingPunct="0">
              <a:buNone/>
            </a:pPr>
            <a:r>
              <a:rPr lang="cs-CZ" sz="2800" dirty="0"/>
              <a:t>Původní v z. části Severní Ameriky od Britské Kolumbie a Saskatchewanu na jih po Mexiko a ve </a:t>
            </a:r>
            <a:r>
              <a:rPr lang="cs-CZ" sz="2800" dirty="0" err="1"/>
              <a:t>stř</a:t>
            </a:r>
            <a:r>
              <a:rPr lang="cs-CZ" sz="2800" dirty="0"/>
              <a:t>. </a:t>
            </a:r>
            <a:r>
              <a:rPr lang="cs-CZ" sz="2800" dirty="0" smtClean="0"/>
              <a:t>Americe, zavlečen na různá místa celého světa.</a:t>
            </a:r>
          </a:p>
          <a:p>
            <a:pPr marL="0" indent="0" hangingPunct="0">
              <a:buNone/>
            </a:pPr>
            <a:r>
              <a:rPr lang="cs-CZ" sz="2800" i="1" dirty="0" smtClean="0"/>
              <a:t>V</a:t>
            </a:r>
            <a:r>
              <a:rPr lang="cs-CZ" sz="2800" dirty="0" smtClean="0"/>
              <a:t>ýznamná </a:t>
            </a:r>
            <a:r>
              <a:rPr lang="cs-CZ" sz="2800" dirty="0"/>
              <a:t>pícnina a zejména silážní tráva s vysokou produkcí sušiny, s pící nadprůměrně výživné hodnoty, kterou si udržuje až do začátku kvetení. Využití má i v bioenergetice a zejména v z. části USA se používá při rychlém ozeleňování ploch a na pozemcích ohrožených erozí. Roste dobře především v oblastech s mírnější zimou a teplým jarem a létem, přechodně snáší i nedostatek srážek. Nevýhodou je malá konkurenční schopnost, pěstuje se proto buď v monokultuře, anebo s příměsí jetelovin (nejlépe vojtěšky). V ČR byl vyšlechtěn kultivar </a:t>
            </a:r>
            <a:r>
              <a:rPr lang="cs-CZ" sz="2800" dirty="0" err="1"/>
              <a:t>Tacit</a:t>
            </a:r>
            <a:r>
              <a:rPr lang="cs-CZ" sz="2800" dirty="0"/>
              <a:t> (v zemědělských pramenech </a:t>
            </a:r>
            <a:r>
              <a:rPr lang="cs-CZ" sz="2800" dirty="0" smtClean="0"/>
              <a:t>jako </a:t>
            </a:r>
            <a:r>
              <a:rPr lang="cs-CZ" sz="2800" i="1" dirty="0"/>
              <a:t>B</a:t>
            </a:r>
            <a:r>
              <a:rPr lang="cs-CZ" sz="2800" dirty="0"/>
              <a:t>. </a:t>
            </a:r>
            <a:r>
              <a:rPr lang="cs-CZ" sz="2800" i="1" dirty="0" err="1"/>
              <a:t>marginatus</a:t>
            </a:r>
            <a:r>
              <a:rPr lang="cs-CZ" sz="2800" dirty="0"/>
              <a:t>). </a:t>
            </a:r>
            <a:endParaRPr lang="cs-CZ" sz="2800" dirty="0" smtClean="0"/>
          </a:p>
        </p:txBody>
      </p:sp>
    </p:spTree>
    <p:extLst>
      <p:ext uri="{BB962C8B-B14F-4D97-AF65-F5344CB8AC3E}">
        <p14:creationId xmlns:p14="http://schemas.microsoft.com/office/powerpoint/2010/main" val="34828900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pPr algn="l"/>
            <a:r>
              <a:rPr lang="cs-CZ" i="1" dirty="0" smtClean="0"/>
              <a:t>Bromus </a:t>
            </a:r>
            <a:r>
              <a:rPr lang="cs-CZ" dirty="0" smtClean="0"/>
              <a:t>sect. </a:t>
            </a:r>
            <a:r>
              <a:rPr lang="cs-CZ" i="1" dirty="0" smtClean="0"/>
              <a:t>Bromus</a:t>
            </a:r>
            <a:endParaRPr lang="cs-CZ" i="1" dirty="0"/>
          </a:p>
        </p:txBody>
      </p:sp>
      <p:sp>
        <p:nvSpPr>
          <p:cNvPr id="3" name="Zástupný symbol pro obsah 2"/>
          <p:cNvSpPr>
            <a:spLocks noGrp="1"/>
          </p:cNvSpPr>
          <p:nvPr>
            <p:ph idx="1"/>
          </p:nvPr>
        </p:nvSpPr>
        <p:spPr>
          <a:xfrm>
            <a:off x="457200" y="1196752"/>
            <a:ext cx="8147248" cy="5256585"/>
          </a:xfrm>
        </p:spPr>
        <p:txBody>
          <a:bodyPr>
            <a:normAutofit lnSpcReduction="10000"/>
          </a:bodyPr>
          <a:lstStyle/>
          <a:p>
            <a:pPr marL="0" indent="0">
              <a:buNone/>
            </a:pPr>
            <a:r>
              <a:rPr lang="cs-CZ" sz="2800" b="1" dirty="0" smtClean="0"/>
              <a:t>2. </a:t>
            </a:r>
            <a:r>
              <a:rPr lang="cs-CZ" sz="2800" b="1" i="1" dirty="0" smtClean="0"/>
              <a:t>Bromus </a:t>
            </a:r>
            <a:r>
              <a:rPr lang="cs-CZ" sz="2800" b="1" i="1" dirty="0" err="1" smtClean="0"/>
              <a:t>japonicus</a:t>
            </a:r>
            <a:r>
              <a:rPr lang="cs-CZ" sz="2800" b="1" i="1" dirty="0" smtClean="0"/>
              <a:t> </a:t>
            </a:r>
            <a:r>
              <a:rPr lang="cs-CZ" sz="2800" b="1" dirty="0" smtClean="0"/>
              <a:t>a </a:t>
            </a:r>
            <a:r>
              <a:rPr lang="cs-CZ" sz="2800" b="1" i="1" dirty="0" smtClean="0"/>
              <a:t>B. </a:t>
            </a:r>
            <a:r>
              <a:rPr lang="cs-CZ" sz="2800" b="1" i="1" dirty="0" err="1" smtClean="0"/>
              <a:t>squarrosus</a:t>
            </a:r>
            <a:endParaRPr lang="cs-CZ" sz="2800" b="1" dirty="0" smtClean="0"/>
          </a:p>
          <a:p>
            <a:pPr marL="0" indent="0">
              <a:buNone/>
            </a:pPr>
            <a:r>
              <a:rPr lang="cs-CZ" sz="2800" b="1" dirty="0" smtClean="0"/>
              <a:t>pochvy </a:t>
            </a:r>
            <a:r>
              <a:rPr lang="cs-CZ" sz="2800" b="1" dirty="0" err="1"/>
              <a:t>dol</a:t>
            </a:r>
            <a:r>
              <a:rPr lang="cs-CZ" sz="2800" b="1" dirty="0"/>
              <a:t>. listů hustě dl. (</a:t>
            </a:r>
            <a:r>
              <a:rPr lang="cs-CZ" sz="2800" b="1" dirty="0" smtClean="0"/>
              <a:t>0,3–2 </a:t>
            </a:r>
            <a:r>
              <a:rPr lang="cs-CZ" sz="2800" b="1" dirty="0"/>
              <a:t>mm dl.) jemně vlnatě (huňatě) </a:t>
            </a:r>
            <a:r>
              <a:rPr lang="cs-CZ" sz="2800" b="1" dirty="0" smtClean="0"/>
              <a:t>chlupaté </a:t>
            </a:r>
            <a:r>
              <a:rPr lang="cs-CZ" sz="2800" dirty="0" smtClean="0"/>
              <a:t>(podobně </a:t>
            </a:r>
            <a:r>
              <a:rPr lang="cs-CZ" sz="2800" i="1" dirty="0" smtClean="0"/>
              <a:t>B. </a:t>
            </a:r>
            <a:r>
              <a:rPr lang="cs-CZ" sz="2800" i="1" dirty="0" err="1" smtClean="0"/>
              <a:t>hordeaceus</a:t>
            </a:r>
            <a:r>
              <a:rPr lang="cs-CZ" sz="2800" i="1" dirty="0" smtClean="0"/>
              <a:t> </a:t>
            </a:r>
            <a:r>
              <a:rPr lang="cs-CZ" sz="2800" dirty="0" err="1" smtClean="0"/>
              <a:t>agg</a:t>
            </a:r>
            <a:r>
              <a:rPr lang="cs-CZ" sz="2800" dirty="0" smtClean="0"/>
              <a:t>.)</a:t>
            </a:r>
          </a:p>
          <a:p>
            <a:pPr marL="0" indent="0">
              <a:buNone/>
            </a:pPr>
            <a:r>
              <a:rPr lang="cs-CZ" sz="2800" b="1" dirty="0"/>
              <a:t>prašníky </a:t>
            </a:r>
            <a:r>
              <a:rPr lang="cs-CZ" sz="2800" b="1" dirty="0" smtClean="0"/>
              <a:t>1–1,5 </a:t>
            </a:r>
            <a:r>
              <a:rPr lang="cs-CZ" sz="2800" b="1" dirty="0"/>
              <a:t>mm </a:t>
            </a:r>
            <a:r>
              <a:rPr lang="cs-CZ" sz="2800" b="1" dirty="0" smtClean="0"/>
              <a:t>dl. </a:t>
            </a:r>
            <a:r>
              <a:rPr lang="cs-CZ" sz="2800" dirty="0" smtClean="0"/>
              <a:t>(obvykle na herbářovém archu)</a:t>
            </a:r>
          </a:p>
          <a:p>
            <a:pPr marL="0" indent="0">
              <a:buNone/>
            </a:pPr>
            <a:r>
              <a:rPr lang="cs-CZ" sz="2800" dirty="0" smtClean="0"/>
              <a:t>laty volné, s převislými větvemi</a:t>
            </a:r>
            <a:endParaRPr lang="cs-CZ" sz="2800" dirty="0"/>
          </a:p>
          <a:p>
            <a:pPr marL="0" indent="0">
              <a:buNone/>
            </a:pPr>
            <a:r>
              <a:rPr lang="cs-CZ" sz="2800" dirty="0" smtClean="0"/>
              <a:t>osina </a:t>
            </a:r>
            <a:r>
              <a:rPr lang="cs-CZ" sz="2800" dirty="0"/>
              <a:t>nasazená </a:t>
            </a:r>
            <a:r>
              <a:rPr lang="cs-CZ" sz="2800" dirty="0" smtClean="0"/>
              <a:t>aspoň </a:t>
            </a:r>
            <a:r>
              <a:rPr lang="cs-CZ" sz="2800" dirty="0"/>
              <a:t>(1,5–)</a:t>
            </a:r>
            <a:r>
              <a:rPr lang="cs-CZ" sz="2800" dirty="0" smtClean="0"/>
              <a:t>2 </a:t>
            </a:r>
            <a:r>
              <a:rPr lang="cs-CZ" sz="2800" dirty="0"/>
              <a:t>mm pod vrcholem pluchy, přímá a rovná nebo obloukovitě </a:t>
            </a:r>
            <a:r>
              <a:rPr lang="cs-CZ" sz="2800" dirty="0" smtClean="0"/>
              <a:t>vyhnutá</a:t>
            </a:r>
          </a:p>
          <a:p>
            <a:pPr marL="0" indent="0">
              <a:buNone/>
            </a:pPr>
            <a:r>
              <a:rPr lang="cs-CZ" sz="2800" dirty="0" smtClean="0"/>
              <a:t>osina </a:t>
            </a:r>
            <a:r>
              <a:rPr lang="cs-CZ" sz="2800" dirty="0" err="1"/>
              <a:t>dol</a:t>
            </a:r>
            <a:r>
              <a:rPr lang="cs-CZ" sz="2800" dirty="0"/>
              <a:t>. květů v klásku mnohem kratší než horních (nedosahující 1/2 jejich délky</a:t>
            </a:r>
            <a:r>
              <a:rPr lang="cs-CZ" sz="2800" dirty="0" smtClean="0"/>
              <a:t>)</a:t>
            </a:r>
          </a:p>
          <a:p>
            <a:pPr marL="0" indent="0">
              <a:buNone/>
            </a:pPr>
            <a:r>
              <a:rPr lang="cs-CZ" sz="2800" dirty="0" smtClean="0"/>
              <a:t>pluška aspoň </a:t>
            </a:r>
            <a:r>
              <a:rPr lang="cs-CZ" sz="2800" dirty="0"/>
              <a:t>o 1,8 mm kratší než plucha</a:t>
            </a:r>
            <a:endParaRPr lang="cs-CZ" sz="2800" dirty="0" smtClean="0"/>
          </a:p>
        </p:txBody>
      </p:sp>
    </p:spTree>
    <p:extLst>
      <p:ext uri="{BB962C8B-B14F-4D97-AF65-F5344CB8AC3E}">
        <p14:creationId xmlns:p14="http://schemas.microsoft.com/office/powerpoint/2010/main" val="208602368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279719" y="6293552"/>
            <a:ext cx="3500193" cy="369332"/>
          </a:xfrm>
          <a:prstGeom prst="rect">
            <a:avLst/>
          </a:prstGeom>
          <a:noFill/>
        </p:spPr>
        <p:txBody>
          <a:bodyPr wrap="square" rtlCol="0">
            <a:spAutoFit/>
          </a:bodyPr>
          <a:lstStyle/>
          <a:p>
            <a:r>
              <a:rPr lang="cs-CZ" dirty="0" smtClean="0"/>
              <a:t>obsazeno 55 kvadrantů</a:t>
            </a:r>
            <a:endParaRPr lang="cs-CZ" dirty="0"/>
          </a:p>
        </p:txBody>
      </p:sp>
      <p:pic>
        <p:nvPicPr>
          <p:cNvPr id="6146" name="Picture 2" descr="C:\Users\Jirka\Data\Bromus\Bromus_carinatus.E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40000"/>
            <a:ext cx="9218201" cy="5578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37548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354162"/>
          </a:xfrm>
        </p:spPr>
        <p:txBody>
          <a:bodyPr>
            <a:normAutofit/>
          </a:bodyPr>
          <a:lstStyle/>
          <a:p>
            <a:pPr algn="l"/>
            <a:r>
              <a:rPr lang="cs-CZ" i="1" dirty="0" smtClean="0"/>
              <a:t>Bromus </a:t>
            </a:r>
            <a:r>
              <a:rPr lang="cs-CZ" i="1" dirty="0" err="1" smtClean="0"/>
              <a:t>catharticus</a:t>
            </a:r>
            <a:r>
              <a:rPr lang="cs-CZ" i="1" dirty="0" smtClean="0"/>
              <a:t/>
            </a:r>
            <a:br>
              <a:rPr lang="cs-CZ" i="1" dirty="0" smtClean="0"/>
            </a:br>
            <a:r>
              <a:rPr lang="cs-CZ" sz="2000" dirty="0" smtClean="0"/>
              <a:t>syn. </a:t>
            </a:r>
            <a:r>
              <a:rPr lang="cs-CZ" sz="2000" i="1" dirty="0"/>
              <a:t>Bromus </a:t>
            </a:r>
            <a:r>
              <a:rPr lang="cs-CZ" sz="2000" i="1" dirty="0" err="1" smtClean="0"/>
              <a:t>unioloides</a:t>
            </a:r>
            <a:r>
              <a:rPr lang="cs-CZ" sz="2000" cap="small" dirty="0" smtClean="0"/>
              <a:t>, </a:t>
            </a:r>
            <a:r>
              <a:rPr lang="cs-CZ" sz="2000" i="1" dirty="0"/>
              <a:t>B</a:t>
            </a:r>
            <a:r>
              <a:rPr lang="cs-CZ" sz="2000" dirty="0"/>
              <a:t>. </a:t>
            </a:r>
            <a:r>
              <a:rPr lang="cs-CZ" sz="2000" i="1" dirty="0" err="1" smtClean="0"/>
              <a:t>willdenowii</a:t>
            </a:r>
            <a:r>
              <a:rPr lang="cs-CZ" sz="2000" cap="small" dirty="0" smtClean="0"/>
              <a:t>, </a:t>
            </a:r>
            <a:r>
              <a:rPr lang="cs-CZ" sz="2000" i="1" dirty="0" err="1"/>
              <a:t>Ceratochloa</a:t>
            </a:r>
            <a:r>
              <a:rPr lang="cs-CZ" sz="2000" i="1" dirty="0"/>
              <a:t> </a:t>
            </a:r>
            <a:r>
              <a:rPr lang="cs-CZ" sz="2000" i="1" dirty="0" err="1" smtClean="0"/>
              <a:t>cathartica</a:t>
            </a:r>
            <a:r>
              <a:rPr lang="cs-CZ" sz="2000" cap="small" dirty="0" smtClean="0"/>
              <a:t>, </a:t>
            </a:r>
            <a:r>
              <a:rPr lang="cs-CZ" sz="2000" i="1" dirty="0"/>
              <a:t>C</a:t>
            </a:r>
            <a:r>
              <a:rPr lang="cs-CZ" sz="2000" dirty="0"/>
              <a:t>. </a:t>
            </a:r>
            <a:r>
              <a:rPr lang="cs-CZ" sz="2000" i="1" dirty="0" err="1" smtClean="0"/>
              <a:t>willdenowii</a:t>
            </a:r>
            <a:endParaRPr lang="cs-CZ" sz="2000" dirty="0"/>
          </a:p>
        </p:txBody>
      </p:sp>
      <p:sp>
        <p:nvSpPr>
          <p:cNvPr id="3" name="Zástupný symbol pro obsah 2"/>
          <p:cNvSpPr>
            <a:spLocks noGrp="1"/>
          </p:cNvSpPr>
          <p:nvPr>
            <p:ph idx="1"/>
          </p:nvPr>
        </p:nvSpPr>
        <p:spPr>
          <a:xfrm>
            <a:off x="457200" y="1700808"/>
            <a:ext cx="8147248" cy="4752529"/>
          </a:xfrm>
        </p:spPr>
        <p:txBody>
          <a:bodyPr>
            <a:normAutofit fontScale="92500" lnSpcReduction="10000"/>
          </a:bodyPr>
          <a:lstStyle/>
          <a:p>
            <a:pPr marL="0" indent="0" hangingPunct="0">
              <a:buNone/>
            </a:pPr>
            <a:r>
              <a:rPr lang="cs-CZ" sz="2800" dirty="0"/>
              <a:t>Původní v Jižní Americe, někdy jsou za původní považovány i výskyty ve </a:t>
            </a:r>
            <a:r>
              <a:rPr lang="cs-CZ" sz="2800" dirty="0" err="1"/>
              <a:t>stř</a:t>
            </a:r>
            <a:r>
              <a:rPr lang="cs-CZ" sz="2800" dirty="0"/>
              <a:t>. Americe a v nejjižnější části USA. Rozšíření v Evropě není vzhledem k častým záměnám s rostlinami z okruhu </a:t>
            </a:r>
            <a:r>
              <a:rPr lang="cs-CZ" sz="2800" i="1" dirty="0"/>
              <a:t>B</a:t>
            </a:r>
            <a:r>
              <a:rPr lang="cs-CZ" sz="2800" dirty="0"/>
              <a:t>. </a:t>
            </a:r>
            <a:r>
              <a:rPr lang="cs-CZ" sz="2800" i="1" dirty="0" err="1"/>
              <a:t>carinatus</a:t>
            </a:r>
            <a:r>
              <a:rPr lang="cs-CZ" sz="2800" dirty="0"/>
              <a:t> </a:t>
            </a:r>
            <a:r>
              <a:rPr lang="cs-CZ" sz="2800" dirty="0" err="1"/>
              <a:t>agg</a:t>
            </a:r>
            <a:r>
              <a:rPr lang="cs-CZ" sz="2800" dirty="0" smtClean="0"/>
              <a:t>. přesné známé.</a:t>
            </a:r>
          </a:p>
          <a:p>
            <a:pPr marL="0" indent="0" hangingPunct="0">
              <a:buNone/>
            </a:pPr>
            <a:r>
              <a:rPr lang="cs-CZ" sz="2800" dirty="0"/>
              <a:t>u</a:t>
            </a:r>
            <a:r>
              <a:rPr lang="cs-CZ" sz="2800" dirty="0" smtClean="0"/>
              <a:t> </a:t>
            </a:r>
            <a:r>
              <a:rPr lang="cs-CZ" sz="2800" dirty="0"/>
              <a:t>nás poprvé sbírán v Kolíně (</a:t>
            </a:r>
            <a:r>
              <a:rPr lang="cs-CZ" sz="2800" dirty="0" smtClean="0"/>
              <a:t>1853), </a:t>
            </a:r>
            <a:r>
              <a:rPr lang="cs-CZ" sz="2800" dirty="0"/>
              <a:t>mohlo jít ale o pěstované rostliny. Další nálezy se vztahují k rostlinám zplaňujícím v zahradách v Písku (</a:t>
            </a:r>
            <a:r>
              <a:rPr lang="cs-CZ" sz="2800" dirty="0" smtClean="0"/>
              <a:t>1873) </a:t>
            </a:r>
            <a:r>
              <a:rPr lang="cs-CZ" sz="2800" dirty="0"/>
              <a:t>a Jaroměři (</a:t>
            </a:r>
            <a:r>
              <a:rPr lang="cs-CZ" sz="2800" dirty="0" smtClean="0"/>
              <a:t>1879). V</a:t>
            </a:r>
            <a:r>
              <a:rPr lang="cs-CZ" sz="2800" dirty="0"/>
              <a:t> 50. letech byl nalezen zavlečený s odpadem po zpracování vlny u Raspenavy (</a:t>
            </a:r>
            <a:r>
              <a:rPr lang="cs-CZ" sz="2800" dirty="0" smtClean="0"/>
              <a:t>1957), </a:t>
            </a:r>
            <a:r>
              <a:rPr lang="cs-CZ" sz="2800" dirty="0"/>
              <a:t>v nedávné době v Průhonicích (1998, 2004, několik dokladů, výskyt může souviset s nálezem rostlin zplaněných v pokusné zahradě </a:t>
            </a:r>
            <a:r>
              <a:rPr lang="cs-CZ" sz="2800" dirty="0" smtClean="0"/>
              <a:t>[1989]). </a:t>
            </a:r>
          </a:p>
          <a:p>
            <a:pPr marL="0" indent="0" hangingPunct="0">
              <a:buNone/>
            </a:pPr>
            <a:endParaRPr lang="cs-CZ" sz="2800" dirty="0" smtClean="0"/>
          </a:p>
        </p:txBody>
      </p:sp>
    </p:spTree>
    <p:extLst>
      <p:ext uri="{BB962C8B-B14F-4D97-AF65-F5344CB8AC3E}">
        <p14:creationId xmlns:p14="http://schemas.microsoft.com/office/powerpoint/2010/main" val="3246701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pPr algn="l"/>
            <a:r>
              <a:rPr lang="cs-CZ" i="1" dirty="0" smtClean="0"/>
              <a:t>Bromus </a:t>
            </a:r>
            <a:r>
              <a:rPr lang="cs-CZ" dirty="0" smtClean="0"/>
              <a:t>sect. </a:t>
            </a:r>
            <a:r>
              <a:rPr lang="cs-CZ" i="1" dirty="0" smtClean="0"/>
              <a:t>Bromus</a:t>
            </a:r>
            <a:endParaRPr lang="cs-CZ" i="1" dirty="0"/>
          </a:p>
        </p:txBody>
      </p:sp>
      <p:sp>
        <p:nvSpPr>
          <p:cNvPr id="3" name="Zástupný symbol pro obsah 2"/>
          <p:cNvSpPr>
            <a:spLocks noGrp="1"/>
          </p:cNvSpPr>
          <p:nvPr>
            <p:ph idx="1"/>
          </p:nvPr>
        </p:nvSpPr>
        <p:spPr>
          <a:xfrm>
            <a:off x="457200" y="1196752"/>
            <a:ext cx="8147248" cy="5256585"/>
          </a:xfrm>
        </p:spPr>
        <p:txBody>
          <a:bodyPr>
            <a:normAutofit/>
          </a:bodyPr>
          <a:lstStyle/>
          <a:p>
            <a:pPr marL="0" indent="0">
              <a:buNone/>
            </a:pPr>
            <a:r>
              <a:rPr lang="cs-CZ" sz="2800" b="1" dirty="0" smtClean="0"/>
              <a:t>3. </a:t>
            </a:r>
            <a:r>
              <a:rPr lang="cs-CZ" sz="2800" b="1" i="1" dirty="0" smtClean="0"/>
              <a:t>Bromus </a:t>
            </a:r>
            <a:r>
              <a:rPr lang="cs-CZ" sz="2800" b="1" i="1" dirty="0" err="1" smtClean="0"/>
              <a:t>hordeaceus</a:t>
            </a:r>
            <a:r>
              <a:rPr lang="cs-CZ" sz="2800" b="1" i="1" dirty="0" smtClean="0"/>
              <a:t> </a:t>
            </a:r>
            <a:r>
              <a:rPr lang="cs-CZ" sz="2800" b="1" dirty="0" err="1" smtClean="0"/>
              <a:t>agg</a:t>
            </a:r>
            <a:r>
              <a:rPr lang="cs-CZ" sz="2800" b="1" i="1" dirty="0" smtClean="0"/>
              <a:t>. (B. </a:t>
            </a:r>
            <a:r>
              <a:rPr lang="cs-CZ" sz="2800" b="1" i="1" dirty="0" err="1" smtClean="0"/>
              <a:t>hordeaceus</a:t>
            </a:r>
            <a:r>
              <a:rPr lang="cs-CZ" sz="2800" b="1" i="1" dirty="0" smtClean="0"/>
              <a:t> </a:t>
            </a:r>
            <a:r>
              <a:rPr lang="cs-CZ" sz="2800" b="1" dirty="0" smtClean="0"/>
              <a:t>a </a:t>
            </a:r>
            <a:r>
              <a:rPr lang="cs-CZ" sz="2800" b="1" i="1" dirty="0" smtClean="0"/>
              <a:t>B. </a:t>
            </a:r>
            <a:r>
              <a:rPr lang="cs-CZ" sz="2800" b="1" i="1" dirty="0" err="1" smtClean="0"/>
              <a:t>lepidus</a:t>
            </a:r>
            <a:r>
              <a:rPr lang="cs-CZ" sz="2800" b="1" i="1" dirty="0" smtClean="0"/>
              <a:t>)</a:t>
            </a:r>
          </a:p>
          <a:p>
            <a:pPr marL="0" indent="0">
              <a:buNone/>
            </a:pPr>
            <a:r>
              <a:rPr lang="cs-CZ" sz="2800" b="1" dirty="0" smtClean="0"/>
              <a:t>pochvy </a:t>
            </a:r>
            <a:r>
              <a:rPr lang="cs-CZ" sz="2800" b="1" dirty="0" err="1" smtClean="0"/>
              <a:t>dol</a:t>
            </a:r>
            <a:r>
              <a:rPr lang="cs-CZ" sz="2800" b="1" dirty="0" smtClean="0"/>
              <a:t>. listů </a:t>
            </a:r>
            <a:r>
              <a:rPr lang="cs-CZ" sz="2800" dirty="0"/>
              <a:t>s hustými měkkými 0,2–0,4 mm dl. chlupy a různě hustě vtroušenými </a:t>
            </a:r>
            <a:r>
              <a:rPr lang="cs-CZ" sz="2800" dirty="0" smtClean="0"/>
              <a:t>rovnovážně </a:t>
            </a:r>
            <a:r>
              <a:rPr lang="cs-CZ" sz="2800" dirty="0"/>
              <a:t>nebo mírně nazpět odstálými až 2 mm dl. </a:t>
            </a:r>
            <a:r>
              <a:rPr lang="cs-CZ" sz="2800" dirty="0" smtClean="0"/>
              <a:t>měkkými chlupy</a:t>
            </a:r>
          </a:p>
          <a:p>
            <a:pPr marL="0" indent="0">
              <a:buNone/>
            </a:pPr>
            <a:r>
              <a:rPr lang="cs-CZ" sz="2800" b="1" dirty="0" smtClean="0"/>
              <a:t>laty stažené</a:t>
            </a:r>
          </a:p>
          <a:p>
            <a:pPr marL="0" indent="0">
              <a:buNone/>
            </a:pPr>
            <a:r>
              <a:rPr lang="cs-CZ" sz="2800" b="1" dirty="0" smtClean="0"/>
              <a:t>prašníky 0,3–1(–1,5) mm dl.</a:t>
            </a:r>
            <a:endParaRPr lang="cs-CZ" sz="2800" dirty="0" smtClean="0"/>
          </a:p>
          <a:p>
            <a:pPr marL="0" indent="0">
              <a:buNone/>
            </a:pPr>
            <a:r>
              <a:rPr lang="cs-CZ" sz="2800" dirty="0" smtClean="0"/>
              <a:t>osina </a:t>
            </a:r>
            <a:r>
              <a:rPr lang="cs-CZ" sz="2800" dirty="0"/>
              <a:t>nasazená </a:t>
            </a:r>
            <a:r>
              <a:rPr lang="cs-CZ" sz="2800" dirty="0" smtClean="0"/>
              <a:t>aspoň 0,7–1,5 </a:t>
            </a:r>
            <a:r>
              <a:rPr lang="cs-CZ" sz="2800" dirty="0"/>
              <a:t>mm pod vrcholem pluchy, přímá a rovná nebo obloukovitě </a:t>
            </a:r>
            <a:r>
              <a:rPr lang="cs-CZ" sz="2800" dirty="0" smtClean="0"/>
              <a:t>vyhnutá</a:t>
            </a:r>
          </a:p>
          <a:p>
            <a:pPr marL="0" indent="0">
              <a:buNone/>
            </a:pPr>
            <a:r>
              <a:rPr lang="cs-CZ" sz="2800" dirty="0" smtClean="0"/>
              <a:t>pluchy měkké, </a:t>
            </a:r>
            <a:r>
              <a:rPr lang="cs-CZ" sz="2800" dirty="0" err="1" smtClean="0"/>
              <a:t>papírovité</a:t>
            </a:r>
            <a:r>
              <a:rPr lang="cs-CZ" sz="2800" dirty="0" smtClean="0"/>
              <a:t> konzistence, s vyniklými žilkami často </a:t>
            </a:r>
            <a:r>
              <a:rPr lang="cs-CZ" sz="2800" dirty="0" err="1" smtClean="0"/>
              <a:t>poloodstále</a:t>
            </a:r>
            <a:r>
              <a:rPr lang="cs-CZ" sz="2800" dirty="0" smtClean="0"/>
              <a:t> chlupaté</a:t>
            </a:r>
          </a:p>
        </p:txBody>
      </p:sp>
    </p:spTree>
    <p:extLst>
      <p:ext uri="{BB962C8B-B14F-4D97-AF65-F5344CB8AC3E}">
        <p14:creationId xmlns:p14="http://schemas.microsoft.com/office/powerpoint/2010/main" val="37612529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pPr algn="l"/>
            <a:r>
              <a:rPr lang="cs-CZ" i="1" dirty="0" smtClean="0"/>
              <a:t>Bromus </a:t>
            </a:r>
            <a:r>
              <a:rPr lang="cs-CZ" dirty="0" smtClean="0"/>
              <a:t>sect. </a:t>
            </a:r>
            <a:r>
              <a:rPr lang="cs-CZ" i="1" dirty="0" smtClean="0"/>
              <a:t>Bromus</a:t>
            </a:r>
            <a:endParaRPr lang="cs-CZ" i="1" dirty="0"/>
          </a:p>
        </p:txBody>
      </p:sp>
      <p:sp>
        <p:nvSpPr>
          <p:cNvPr id="3" name="Zástupný symbol pro obsah 2"/>
          <p:cNvSpPr>
            <a:spLocks noGrp="1"/>
          </p:cNvSpPr>
          <p:nvPr>
            <p:ph idx="1"/>
          </p:nvPr>
        </p:nvSpPr>
        <p:spPr>
          <a:xfrm>
            <a:off x="457200" y="1196752"/>
            <a:ext cx="8147248" cy="5256585"/>
          </a:xfrm>
        </p:spPr>
        <p:txBody>
          <a:bodyPr>
            <a:normAutofit fontScale="92500" lnSpcReduction="20000"/>
          </a:bodyPr>
          <a:lstStyle/>
          <a:p>
            <a:pPr marL="0" indent="0">
              <a:buNone/>
            </a:pPr>
            <a:r>
              <a:rPr lang="cs-CZ" sz="2800" b="1" dirty="0" smtClean="0"/>
              <a:t>4. </a:t>
            </a:r>
            <a:r>
              <a:rPr lang="cs-CZ" sz="2800" b="1" i="1" dirty="0" smtClean="0"/>
              <a:t>Bromus secalinus </a:t>
            </a:r>
            <a:r>
              <a:rPr lang="cs-CZ" sz="2800" b="1" dirty="0" smtClean="0"/>
              <a:t>a </a:t>
            </a:r>
            <a:r>
              <a:rPr lang="cs-CZ" sz="2800" b="1" i="1" dirty="0" smtClean="0"/>
              <a:t>B</a:t>
            </a:r>
            <a:r>
              <a:rPr lang="en-US" sz="2800" b="1" i="1" dirty="0" smtClean="0"/>
              <a:t>. </a:t>
            </a:r>
            <a:r>
              <a:rPr lang="cs-CZ" sz="2800" b="1" i="1" dirty="0" err="1" smtClean="0"/>
              <a:t>racemosus</a:t>
            </a:r>
            <a:r>
              <a:rPr lang="cs-CZ" sz="2800" b="1" i="1" dirty="0" smtClean="0"/>
              <a:t> </a:t>
            </a:r>
            <a:r>
              <a:rPr lang="cs-CZ" sz="2800" b="1" dirty="0" err="1" smtClean="0"/>
              <a:t>agg</a:t>
            </a:r>
            <a:r>
              <a:rPr lang="cs-CZ" sz="2800" b="1" i="1" dirty="0" smtClean="0"/>
              <a:t>. (B. </a:t>
            </a:r>
            <a:r>
              <a:rPr lang="cs-CZ" sz="2800" b="1" i="1" dirty="0" err="1" smtClean="0"/>
              <a:t>racemosus</a:t>
            </a:r>
            <a:r>
              <a:rPr lang="cs-CZ" sz="2800" b="1" i="1" dirty="0" smtClean="0"/>
              <a:t> </a:t>
            </a:r>
            <a:r>
              <a:rPr lang="cs-CZ" sz="2800" b="1" dirty="0" smtClean="0"/>
              <a:t>a </a:t>
            </a:r>
            <a:r>
              <a:rPr lang="cs-CZ" sz="2800" b="1" i="1" dirty="0" smtClean="0"/>
              <a:t>B. </a:t>
            </a:r>
            <a:r>
              <a:rPr lang="cs-CZ" sz="2800" b="1" i="1" dirty="0" err="1" smtClean="0"/>
              <a:t>commutatus</a:t>
            </a:r>
            <a:r>
              <a:rPr lang="cs-CZ" sz="2800" b="1" i="1" dirty="0" smtClean="0"/>
              <a:t>)</a:t>
            </a:r>
          </a:p>
          <a:p>
            <a:pPr marL="0" indent="0">
              <a:buNone/>
            </a:pPr>
            <a:r>
              <a:rPr lang="cs-CZ" sz="2800" b="1" dirty="0" smtClean="0"/>
              <a:t>pochvy </a:t>
            </a:r>
            <a:r>
              <a:rPr lang="cs-CZ" sz="2800" b="1" dirty="0" err="1" smtClean="0"/>
              <a:t>dol</a:t>
            </a:r>
            <a:r>
              <a:rPr lang="cs-CZ" sz="2800" b="1" dirty="0" smtClean="0"/>
              <a:t>. listů s</a:t>
            </a:r>
            <a:r>
              <a:rPr lang="cs-CZ" sz="2800" b="1" dirty="0"/>
              <a:t> </a:t>
            </a:r>
            <a:r>
              <a:rPr lang="cs-CZ" sz="2800" b="1" dirty="0" smtClean="0"/>
              <a:t>rovnovážně </a:t>
            </a:r>
            <a:r>
              <a:rPr lang="cs-CZ" sz="2800" b="1" dirty="0"/>
              <a:t>až mírně nazpět odstálými tužšími rovnými 0,4–1,2(–1,5) mm dl. chlupy </a:t>
            </a:r>
            <a:r>
              <a:rPr lang="cs-CZ" sz="2800" dirty="0"/>
              <a:t>a řídce vtroušenými kratšími tužšími chlupy</a:t>
            </a:r>
            <a:endParaRPr lang="cs-CZ" sz="2800" dirty="0" smtClean="0"/>
          </a:p>
          <a:p>
            <a:pPr marL="0" indent="0">
              <a:buNone/>
            </a:pPr>
            <a:r>
              <a:rPr lang="cs-CZ" sz="2800" b="1" dirty="0" smtClean="0"/>
              <a:t>laty spíš volné, nikoli však rozkladité, </a:t>
            </a:r>
            <a:r>
              <a:rPr lang="cs-CZ" sz="2800" dirty="0" smtClean="0"/>
              <a:t>za plodu s přímo odstálými, zvlněnými větvemi</a:t>
            </a:r>
          </a:p>
          <a:p>
            <a:pPr marL="0" indent="0">
              <a:buNone/>
            </a:pPr>
            <a:r>
              <a:rPr lang="cs-CZ" sz="2800" b="1" dirty="0" smtClean="0"/>
              <a:t>prašníky 1–3 mm dl.</a:t>
            </a:r>
            <a:endParaRPr lang="cs-CZ" sz="2800" dirty="0" smtClean="0"/>
          </a:p>
          <a:p>
            <a:pPr marL="0" indent="0">
              <a:buNone/>
            </a:pPr>
            <a:r>
              <a:rPr lang="cs-CZ" sz="2800" dirty="0" smtClean="0"/>
              <a:t>osina </a:t>
            </a:r>
            <a:r>
              <a:rPr lang="cs-CZ" sz="2800" dirty="0"/>
              <a:t>nasazená 0–1,5 mm pod vrcholem pluchy, přímá, ± rovná (</a:t>
            </a:r>
            <a:r>
              <a:rPr lang="cs-CZ" sz="2800" dirty="0" err="1"/>
              <a:t>vz</a:t>
            </a:r>
            <a:r>
              <a:rPr lang="cs-CZ" sz="2800" dirty="0"/>
              <a:t>. osina chybí nebo je </a:t>
            </a:r>
            <a:r>
              <a:rPr lang="cs-CZ" sz="2800" dirty="0" smtClean="0"/>
              <a:t>zprohýbaná)</a:t>
            </a:r>
          </a:p>
          <a:p>
            <a:pPr marL="0" indent="0">
              <a:buNone/>
            </a:pPr>
            <a:r>
              <a:rPr lang="cs-CZ" sz="2800" dirty="0" smtClean="0"/>
              <a:t>pluchy tuhé, bez vyniklých žilek, obvykle lysé</a:t>
            </a:r>
          </a:p>
          <a:p>
            <a:pPr marL="0" indent="0">
              <a:buNone/>
            </a:pPr>
            <a:r>
              <a:rPr lang="cs-CZ" sz="2800" dirty="0" smtClean="0"/>
              <a:t>pluška </a:t>
            </a:r>
            <a:r>
              <a:rPr lang="cs-CZ" sz="2800" dirty="0"/>
              <a:t>nanejvýš o 1,5 mm kratší než </a:t>
            </a:r>
            <a:r>
              <a:rPr lang="cs-CZ" sz="2800" dirty="0" smtClean="0"/>
              <a:t>plucha</a:t>
            </a:r>
          </a:p>
          <a:p>
            <a:pPr marL="0" indent="0">
              <a:buNone/>
            </a:pPr>
            <a:r>
              <a:rPr lang="cs-CZ" sz="2800" dirty="0" smtClean="0"/>
              <a:t>osina </a:t>
            </a:r>
            <a:r>
              <a:rPr lang="cs-CZ" sz="2800" dirty="0" err="1"/>
              <a:t>dol</a:t>
            </a:r>
            <a:r>
              <a:rPr lang="cs-CZ" sz="2800" dirty="0"/>
              <a:t>. květů v klásku </a:t>
            </a:r>
            <a:r>
              <a:rPr lang="cs-CZ" sz="2800" dirty="0" smtClean="0"/>
              <a:t>dosahuje aspoň </a:t>
            </a:r>
            <a:r>
              <a:rPr lang="cs-CZ" sz="2800" dirty="0"/>
              <a:t>1/2 délky osiny hor. květů</a:t>
            </a:r>
          </a:p>
          <a:p>
            <a:pPr marL="0" indent="0">
              <a:buNone/>
            </a:pPr>
            <a:endParaRPr lang="cs-CZ" sz="2800" dirty="0" smtClean="0"/>
          </a:p>
        </p:txBody>
      </p:sp>
    </p:spTree>
    <p:extLst>
      <p:ext uri="{BB962C8B-B14F-4D97-AF65-F5344CB8AC3E}">
        <p14:creationId xmlns:p14="http://schemas.microsoft.com/office/powerpoint/2010/main" val="14949101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690455" y="6381328"/>
            <a:ext cx="2125647" cy="369332"/>
          </a:xfrm>
          <a:prstGeom prst="rect">
            <a:avLst/>
          </a:prstGeom>
          <a:noFill/>
        </p:spPr>
        <p:txBody>
          <a:bodyPr wrap="none" rtlCol="0">
            <a:spAutoFit/>
          </a:bodyPr>
          <a:lstStyle/>
          <a:p>
            <a:r>
              <a:rPr lang="cs-CZ" i="1" dirty="0" smtClean="0"/>
              <a:t>Bromus </a:t>
            </a:r>
            <a:r>
              <a:rPr lang="cs-CZ" i="1" dirty="0" err="1" smtClean="0"/>
              <a:t>commutatus</a:t>
            </a:r>
            <a:endParaRPr lang="cs-CZ" i="1" dirty="0"/>
          </a:p>
        </p:txBody>
      </p:sp>
      <p:pic>
        <p:nvPicPr>
          <p:cNvPr id="3074" name="Picture 2" descr="C:\Users\Jirka\Data\M_snimky\Bromus_commutatus_Zapletalek_1930-07-06_df_upraven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756" y="504444"/>
            <a:ext cx="7714488" cy="5849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7774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690455" y="6381328"/>
            <a:ext cx="1797415" cy="369332"/>
          </a:xfrm>
          <a:prstGeom prst="rect">
            <a:avLst/>
          </a:prstGeom>
          <a:noFill/>
        </p:spPr>
        <p:txBody>
          <a:bodyPr wrap="none" rtlCol="0">
            <a:spAutoFit/>
          </a:bodyPr>
          <a:lstStyle/>
          <a:p>
            <a:r>
              <a:rPr lang="cs-CZ" i="1" dirty="0" smtClean="0"/>
              <a:t>Bromus secalinus</a:t>
            </a:r>
            <a:endParaRPr lang="cs-CZ" i="1" dirty="0"/>
          </a:p>
        </p:txBody>
      </p:sp>
      <p:pic>
        <p:nvPicPr>
          <p:cNvPr id="4098" name="Picture 2" descr="C:\Users\Jirka\Data\M_snimky\Bromus_secalinus_179816_Maloch_196-07_02_df_upraven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804" y="504444"/>
            <a:ext cx="7708392" cy="5849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3285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690455" y="6381328"/>
            <a:ext cx="1837362" cy="369332"/>
          </a:xfrm>
          <a:prstGeom prst="rect">
            <a:avLst/>
          </a:prstGeom>
          <a:noFill/>
        </p:spPr>
        <p:txBody>
          <a:bodyPr wrap="none" rtlCol="0">
            <a:spAutoFit/>
          </a:bodyPr>
          <a:lstStyle/>
          <a:p>
            <a:r>
              <a:rPr lang="cs-CZ" i="1" dirty="0" smtClean="0"/>
              <a:t>Bromus </a:t>
            </a:r>
            <a:r>
              <a:rPr lang="cs-CZ" i="1" dirty="0" err="1" smtClean="0"/>
              <a:t>japonicus</a:t>
            </a:r>
            <a:endParaRPr lang="cs-CZ" i="1" dirty="0"/>
          </a:p>
        </p:txBody>
      </p:sp>
      <p:pic>
        <p:nvPicPr>
          <p:cNvPr id="2050" name="Picture 2" descr="C:\Users\Jirka\Data\M_snimky\Bromus_japonicus_575894_Ondracek_1999-06-01_df_0035_upraven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756" y="476672"/>
            <a:ext cx="7714488" cy="5849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6347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irka\Data\M_snimky\Bromus_arvensis_203094_df_Laus_upraven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1896" y="504444"/>
            <a:ext cx="7760208" cy="5849112"/>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690455" y="6381328"/>
            <a:ext cx="1721305" cy="369332"/>
          </a:xfrm>
          <a:prstGeom prst="rect">
            <a:avLst/>
          </a:prstGeom>
          <a:noFill/>
        </p:spPr>
        <p:txBody>
          <a:bodyPr wrap="none" rtlCol="0">
            <a:spAutoFit/>
          </a:bodyPr>
          <a:lstStyle/>
          <a:p>
            <a:r>
              <a:rPr lang="cs-CZ" i="1" dirty="0" smtClean="0"/>
              <a:t>Bromus arvensis</a:t>
            </a:r>
            <a:endParaRPr lang="cs-CZ" i="1" dirty="0"/>
          </a:p>
        </p:txBody>
      </p:sp>
    </p:spTree>
    <p:extLst>
      <p:ext uri="{BB962C8B-B14F-4D97-AF65-F5344CB8AC3E}">
        <p14:creationId xmlns:p14="http://schemas.microsoft.com/office/powerpoint/2010/main" val="23247005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5891262"/>
            <a:ext cx="5616624" cy="706090"/>
          </a:xfrm>
        </p:spPr>
        <p:txBody>
          <a:bodyPr>
            <a:normAutofit/>
          </a:bodyPr>
          <a:lstStyle/>
          <a:p>
            <a:pPr algn="l"/>
            <a:r>
              <a:rPr lang="cs-CZ" sz="2800" i="1" dirty="0" smtClean="0"/>
              <a:t>Bromus arvensis</a:t>
            </a:r>
            <a:r>
              <a:rPr lang="cs-CZ" sz="2800" dirty="0" smtClean="0"/>
              <a:t> (www. botany.cz)</a:t>
            </a:r>
            <a:endParaRPr lang="cs-CZ" sz="2800" i="1" dirty="0"/>
          </a:p>
        </p:txBody>
      </p:sp>
      <p:pic>
        <p:nvPicPr>
          <p:cNvPr id="11266" name="Picture 2" descr="http://botany.cz/foto/bromusarvensisher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54" y="1196752"/>
            <a:ext cx="5429250" cy="406717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botany.cz/foto/bromusarvensi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6504" y="908720"/>
            <a:ext cx="3429992" cy="4573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4949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1196753"/>
            <a:ext cx="8219256" cy="5256584"/>
          </a:xfrm>
        </p:spPr>
        <p:txBody>
          <a:bodyPr>
            <a:normAutofit/>
          </a:bodyPr>
          <a:lstStyle/>
          <a:p>
            <a:r>
              <a:rPr lang="cs-CZ" sz="2800" dirty="0" smtClean="0"/>
              <a:t>celkem 160–170 druhů, zejména v mírném pásu, </a:t>
            </a:r>
            <a:br>
              <a:rPr lang="cs-CZ" sz="2800" dirty="0" smtClean="0"/>
            </a:br>
            <a:r>
              <a:rPr lang="cs-CZ" sz="2800" dirty="0" smtClean="0"/>
              <a:t>v tropickém pásu v horách</a:t>
            </a:r>
          </a:p>
          <a:p>
            <a:r>
              <a:rPr lang="cs-CZ" sz="2800" dirty="0" smtClean="0"/>
              <a:t>alogamie, autogamie, kleistogamie</a:t>
            </a:r>
          </a:p>
          <a:p>
            <a:r>
              <a:rPr lang="cs-CZ" sz="2800" dirty="0" err="1" smtClean="0"/>
              <a:t>epizoochorie</a:t>
            </a:r>
            <a:r>
              <a:rPr lang="cs-CZ" sz="2800" dirty="0" smtClean="0"/>
              <a:t>, </a:t>
            </a:r>
            <a:r>
              <a:rPr lang="cs-CZ" sz="2800" dirty="0" err="1" smtClean="0"/>
              <a:t>anemochorie</a:t>
            </a:r>
            <a:r>
              <a:rPr lang="cs-CZ" sz="2800" dirty="0" smtClean="0"/>
              <a:t>, </a:t>
            </a:r>
            <a:r>
              <a:rPr lang="cs-CZ" sz="2800" dirty="0" err="1" smtClean="0"/>
              <a:t>speirochorie</a:t>
            </a:r>
            <a:endParaRPr lang="cs-CZ" sz="2800" dirty="0" smtClean="0"/>
          </a:p>
          <a:p>
            <a:r>
              <a:rPr lang="cs-CZ" sz="2800" dirty="0" smtClean="0"/>
              <a:t>některé druhy jsou známy jen jako anekofyty</a:t>
            </a:r>
          </a:p>
          <a:p>
            <a:r>
              <a:rPr lang="cs-CZ" sz="2800" dirty="0" smtClean="0"/>
              <a:t>v českých zemích 15 častějších + 7 vzácně zavlékaných druhů, další 2 druhy (</a:t>
            </a:r>
            <a:r>
              <a:rPr lang="cs-CZ" sz="2800" i="1" dirty="0" smtClean="0"/>
              <a:t>Bromus </a:t>
            </a:r>
            <a:r>
              <a:rPr lang="cs-CZ" sz="2800" i="1" dirty="0" err="1" smtClean="0"/>
              <a:t>pumpellianus</a:t>
            </a:r>
            <a:r>
              <a:rPr lang="cs-CZ" sz="2800" i="1" dirty="0" smtClean="0"/>
              <a:t> </a:t>
            </a:r>
            <a:r>
              <a:rPr lang="cs-CZ" sz="2800" dirty="0" smtClean="0"/>
              <a:t>a </a:t>
            </a:r>
            <a:r>
              <a:rPr lang="cs-CZ" sz="2800" i="1" dirty="0" smtClean="0"/>
              <a:t>B. riparius</a:t>
            </a:r>
            <a:r>
              <a:rPr lang="cs-CZ" sz="2800" dirty="0" smtClean="0"/>
              <a:t>) uváděny omylem</a:t>
            </a:r>
          </a:p>
        </p:txBody>
      </p:sp>
    </p:spTree>
    <p:extLst>
      <p:ext uri="{BB962C8B-B14F-4D97-AF65-F5344CB8AC3E}">
        <p14:creationId xmlns:p14="http://schemas.microsoft.com/office/powerpoint/2010/main" val="15445457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pPr algn="l"/>
            <a:r>
              <a:rPr lang="cs-CZ" i="1" dirty="0" smtClean="0"/>
              <a:t>Bromus arvensis</a:t>
            </a:r>
            <a:endParaRPr lang="cs-CZ" i="1" dirty="0"/>
          </a:p>
        </p:txBody>
      </p:sp>
      <p:sp>
        <p:nvSpPr>
          <p:cNvPr id="3" name="Zástupný symbol pro obsah 2"/>
          <p:cNvSpPr>
            <a:spLocks noGrp="1"/>
          </p:cNvSpPr>
          <p:nvPr>
            <p:ph idx="1"/>
          </p:nvPr>
        </p:nvSpPr>
        <p:spPr>
          <a:xfrm>
            <a:off x="457200" y="1196752"/>
            <a:ext cx="8147248" cy="5256585"/>
          </a:xfrm>
        </p:spPr>
        <p:txBody>
          <a:bodyPr>
            <a:normAutofit/>
          </a:bodyPr>
          <a:lstStyle/>
          <a:p>
            <a:pPr marL="0" indent="0">
              <a:buNone/>
            </a:pPr>
            <a:r>
              <a:rPr lang="cs-CZ" sz="2000" dirty="0"/>
              <a:t>Dříve často pole (ozimy) a úhory, později spíš jen okolí mlýnů, náspy a okraje cest, silnic a železnic, říční přístavy, rumiště, smetiště a pustá místa; na půdách hlinitých, písčitých i kamenitých, čerstvě vlhkých až sušších, neutrálních až zásaditých, živinami středně bohatých. Ze </a:t>
            </a:r>
            <a:r>
              <a:rPr lang="cs-CZ" sz="2000" dirty="0" err="1"/>
              <a:t>segetálních</a:t>
            </a:r>
            <a:r>
              <a:rPr lang="cs-CZ" sz="2000" dirty="0"/>
              <a:t> </a:t>
            </a:r>
            <a:r>
              <a:rPr lang="cs-CZ" sz="2000" dirty="0" smtClean="0"/>
              <a:t>společenstev </a:t>
            </a:r>
            <a:r>
              <a:rPr lang="cs-CZ" sz="2000" dirty="0"/>
              <a:t>vymizel v důsledku lepšího čištění obilí a snad i zavedení hluboké orby (poslední sběr z pole je z r. 1956). Dříve ve společenstvech třídy </a:t>
            </a:r>
            <a:r>
              <a:rPr lang="cs-CZ" sz="2000" i="1" dirty="0" err="1"/>
              <a:t>Secalietea</a:t>
            </a:r>
            <a:r>
              <a:rPr lang="cs-CZ" sz="2000" dirty="0"/>
              <a:t>, nejspíš svazu </a:t>
            </a:r>
            <a:r>
              <a:rPr lang="cs-CZ" sz="2000" i="1" dirty="0" err="1"/>
              <a:t>Caucalidion</a:t>
            </a:r>
            <a:r>
              <a:rPr lang="cs-CZ" sz="2000" i="1" dirty="0"/>
              <a:t> </a:t>
            </a:r>
            <a:r>
              <a:rPr lang="cs-CZ" sz="2000" i="1" dirty="0" err="1"/>
              <a:t>lappulae</a:t>
            </a:r>
            <a:r>
              <a:rPr lang="cs-CZ" sz="2000" dirty="0"/>
              <a:t>, nyní hlavně v obtížně klasifikovatelných ruderálních společenstvech třídy </a:t>
            </a:r>
            <a:r>
              <a:rPr lang="cs-CZ" sz="2000" i="1" dirty="0" err="1"/>
              <a:t>Chenopodietea</a:t>
            </a:r>
            <a:r>
              <a:rPr lang="cs-CZ" sz="2000" dirty="0" smtClean="0"/>
              <a:t>. </a:t>
            </a:r>
            <a:r>
              <a:rPr lang="cs-CZ" sz="2000" dirty="0" err="1" smtClean="0"/>
              <a:t>Archeofyt</a:t>
            </a:r>
            <a:r>
              <a:rPr lang="cs-CZ" sz="2000" dirty="0" smtClean="0"/>
              <a:t>.</a:t>
            </a:r>
          </a:p>
          <a:p>
            <a:pPr marL="0" indent="0">
              <a:buNone/>
            </a:pPr>
            <a:endParaRPr lang="cs-CZ" sz="2000" dirty="0"/>
          </a:p>
          <a:p>
            <a:pPr marL="0" indent="0">
              <a:buNone/>
            </a:pPr>
            <a:r>
              <a:rPr lang="cs-CZ" altLang="cs-CZ" sz="2000" dirty="0"/>
              <a:t>Dříve vzácně až roztroušeně, v poslední době (od roku 1980) sbírán pouze u Borových Lad na Šumavě, v Českých Budějovicích, Droužeticích, Koryčanech, Ratiboři, Bruntálu a Rakvicích</a:t>
            </a:r>
          </a:p>
          <a:p>
            <a:pPr marL="0" indent="0">
              <a:buNone/>
            </a:pPr>
            <a:endParaRPr lang="cs-CZ" sz="2000" dirty="0"/>
          </a:p>
        </p:txBody>
      </p:sp>
    </p:spTree>
    <p:extLst>
      <p:ext uri="{BB962C8B-B14F-4D97-AF65-F5344CB8AC3E}">
        <p14:creationId xmlns:p14="http://schemas.microsoft.com/office/powerpoint/2010/main" val="28555159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279719" y="6293552"/>
            <a:ext cx="3500193" cy="369332"/>
          </a:xfrm>
          <a:prstGeom prst="rect">
            <a:avLst/>
          </a:prstGeom>
          <a:noFill/>
        </p:spPr>
        <p:txBody>
          <a:bodyPr wrap="square" rtlCol="0">
            <a:spAutoFit/>
          </a:bodyPr>
          <a:lstStyle/>
          <a:p>
            <a:r>
              <a:rPr lang="cs-CZ" dirty="0" smtClean="0"/>
              <a:t>obsazeno 127 kvadrantů</a:t>
            </a:r>
            <a:endParaRPr lang="cs-CZ" dirty="0"/>
          </a:p>
        </p:txBody>
      </p:sp>
      <p:pic>
        <p:nvPicPr>
          <p:cNvPr id="2" name="Picture 2" descr="C:\Users\Jirka\Data\Bromus\Bromus_arvensis.E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40000"/>
            <a:ext cx="9218201" cy="5578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1751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prouzek se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065714"/>
            <a:ext cx="91440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ovéPole 2"/>
          <p:cNvSpPr txBox="1">
            <a:spLocks noChangeArrowheads="1"/>
          </p:cNvSpPr>
          <p:nvPr/>
        </p:nvSpPr>
        <p:spPr bwMode="auto">
          <a:xfrm>
            <a:off x="1090740" y="169061"/>
            <a:ext cx="7425408"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cs-CZ" altLang="cs-CZ" sz="4000" i="1" dirty="0"/>
              <a:t>  </a:t>
            </a:r>
            <a:r>
              <a:rPr lang="cs-CZ" altLang="cs-CZ" sz="3200" i="1" dirty="0" err="1"/>
              <a:t>Bromus</a:t>
            </a:r>
            <a:r>
              <a:rPr lang="cs-CZ" altLang="cs-CZ" sz="3200" dirty="0"/>
              <a:t> </a:t>
            </a:r>
            <a:r>
              <a:rPr lang="cs-CZ" altLang="cs-CZ" sz="3200" i="1" dirty="0" err="1" smtClean="0"/>
              <a:t>squarrosus</a:t>
            </a:r>
            <a:r>
              <a:rPr lang="cs-CZ" altLang="cs-CZ" sz="3200" dirty="0" smtClean="0"/>
              <a:t> a </a:t>
            </a:r>
            <a:r>
              <a:rPr lang="cs-CZ" altLang="cs-CZ" sz="3200" i="1" dirty="0" err="1" smtClean="0"/>
              <a:t>Bromus</a:t>
            </a:r>
            <a:r>
              <a:rPr lang="cs-CZ" altLang="cs-CZ" sz="3200" i="1" dirty="0" smtClean="0"/>
              <a:t> </a:t>
            </a:r>
            <a:r>
              <a:rPr lang="cs-CZ" altLang="cs-CZ" sz="3200" i="1" dirty="0" err="1" smtClean="0"/>
              <a:t>japonicus</a:t>
            </a:r>
            <a:endParaRPr lang="cs-CZ" altLang="cs-CZ" sz="3200" i="1" dirty="0"/>
          </a:p>
          <a:p>
            <a:r>
              <a:rPr lang="cs-CZ" altLang="cs-CZ" i="1" dirty="0"/>
              <a:t>                              </a:t>
            </a:r>
          </a:p>
        </p:txBody>
      </p:sp>
      <p:sp>
        <p:nvSpPr>
          <p:cNvPr id="27652" name="TextovéPole 3"/>
          <p:cNvSpPr txBox="1">
            <a:spLocks noChangeArrowheads="1"/>
          </p:cNvSpPr>
          <p:nvPr/>
        </p:nvSpPr>
        <p:spPr bwMode="auto">
          <a:xfrm>
            <a:off x="251520" y="965200"/>
            <a:ext cx="44644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cs-CZ" altLang="cs-CZ" sz="2000" b="1" i="1" dirty="0" err="1"/>
              <a:t>Bromus</a:t>
            </a:r>
            <a:r>
              <a:rPr lang="cs-CZ" altLang="cs-CZ" sz="2000" b="1" i="1" dirty="0"/>
              <a:t> </a:t>
            </a:r>
            <a:r>
              <a:rPr lang="cs-CZ" altLang="cs-CZ" sz="2000" b="1" i="1" dirty="0" err="1"/>
              <a:t>squarrosus</a:t>
            </a:r>
            <a:r>
              <a:rPr lang="cs-CZ" altLang="cs-CZ" sz="2000" b="1" i="1" dirty="0"/>
              <a:t> </a:t>
            </a:r>
            <a:r>
              <a:rPr lang="cs-CZ" altLang="cs-CZ" sz="2000" dirty="0"/>
              <a:t>L. – </a:t>
            </a:r>
            <a:r>
              <a:rPr lang="cs-CZ" altLang="cs-CZ" sz="2000" dirty="0" smtClean="0"/>
              <a:t>s. kostrbatý</a:t>
            </a:r>
            <a:endParaRPr lang="cs-CZ" altLang="cs-CZ" sz="2000" dirty="0"/>
          </a:p>
        </p:txBody>
      </p:sp>
      <p:sp>
        <p:nvSpPr>
          <p:cNvPr id="27653" name="TextovéPole 4"/>
          <p:cNvSpPr txBox="1">
            <a:spLocks noChangeArrowheads="1"/>
          </p:cNvSpPr>
          <p:nvPr/>
        </p:nvSpPr>
        <p:spPr bwMode="auto">
          <a:xfrm>
            <a:off x="4572000" y="965200"/>
            <a:ext cx="41850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cs-CZ" altLang="cs-CZ" sz="2000" b="1" i="1" dirty="0" err="1"/>
              <a:t>Bromus</a:t>
            </a:r>
            <a:r>
              <a:rPr lang="cs-CZ" altLang="cs-CZ" sz="2000" b="1" i="1" dirty="0"/>
              <a:t> </a:t>
            </a:r>
            <a:r>
              <a:rPr lang="cs-CZ" altLang="cs-CZ" sz="2000" b="1" i="1" dirty="0" err="1"/>
              <a:t>japonicus</a:t>
            </a:r>
            <a:r>
              <a:rPr lang="cs-CZ" altLang="cs-CZ" sz="2000" b="1" i="1" dirty="0"/>
              <a:t> </a:t>
            </a:r>
            <a:r>
              <a:rPr lang="cs-CZ" altLang="cs-CZ" sz="2000" dirty="0" err="1"/>
              <a:t>Thunb</a:t>
            </a:r>
            <a:r>
              <a:rPr lang="cs-CZ" altLang="cs-CZ" sz="2000" dirty="0"/>
              <a:t>. – </a:t>
            </a:r>
            <a:r>
              <a:rPr lang="cs-CZ" altLang="cs-CZ" sz="2000" dirty="0" smtClean="0"/>
              <a:t>s </a:t>
            </a:r>
            <a:r>
              <a:rPr lang="cs-CZ" altLang="cs-CZ" sz="2000" dirty="0"/>
              <a:t>japonský</a:t>
            </a:r>
          </a:p>
        </p:txBody>
      </p:sp>
      <p:sp>
        <p:nvSpPr>
          <p:cNvPr id="27654" name="Rectangle 1"/>
          <p:cNvSpPr>
            <a:spLocks noChangeArrowheads="1"/>
          </p:cNvSpPr>
          <p:nvPr/>
        </p:nvSpPr>
        <p:spPr bwMode="auto">
          <a:xfrm>
            <a:off x="723900" y="1692276"/>
            <a:ext cx="3362325"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cs-CZ" altLang="cs-CZ" sz="1600" dirty="0">
                <a:latin typeface="Arial" charset="0"/>
                <a:cs typeface="Times New Roman" pitchFamily="18" charset="0"/>
              </a:rPr>
              <a:t>Lata v obrysu úzce podlouhle vejčitá, jednostranná, velmi málo větvená, větve obvykle s 1(–3) klásky, obvykle kratší než klásky</a:t>
            </a:r>
          </a:p>
          <a:p>
            <a:pPr eaLnBrk="0" hangingPunct="0"/>
            <a:endParaRPr lang="cs-CZ" altLang="cs-CZ" sz="1600" dirty="0">
              <a:latin typeface="Arial" charset="0"/>
              <a:cs typeface="Times New Roman" pitchFamily="18" charset="0"/>
            </a:endParaRPr>
          </a:p>
          <a:p>
            <a:pPr eaLnBrk="0" hangingPunct="0"/>
            <a:r>
              <a:rPr lang="cs-CZ" altLang="cs-CZ" sz="1600" dirty="0">
                <a:latin typeface="Arial" charset="0"/>
                <a:cs typeface="Times New Roman" pitchFamily="18" charset="0"/>
              </a:rPr>
              <a:t>Klásky v obrysu široce vejčitě kopinaté, 3–5,5 cm dl. (včetně osin), (8–)10–20květé</a:t>
            </a:r>
          </a:p>
          <a:p>
            <a:pPr eaLnBrk="0" hangingPunct="0"/>
            <a:endParaRPr lang="cs-CZ" altLang="cs-CZ" sz="1600" dirty="0">
              <a:latin typeface="Arial" charset="0"/>
              <a:cs typeface="Times New Roman" pitchFamily="18" charset="0"/>
            </a:endParaRPr>
          </a:p>
          <a:p>
            <a:pPr eaLnBrk="0" hangingPunct="0"/>
            <a:r>
              <a:rPr lang="cs-CZ" altLang="cs-CZ" sz="1600" dirty="0">
                <a:latin typeface="Arial" charset="0"/>
                <a:cs typeface="Times New Roman" pitchFamily="18" charset="0"/>
              </a:rPr>
              <a:t>Plucha v obrysu vejčitě kosočtverečná, s okrajovou linií tvořící v 1/2 až hor. 1/3 nápadný tupý až pravý úhel, s blanitým průsvitným lemem ve </a:t>
            </a:r>
            <a:r>
              <a:rPr lang="cs-CZ" altLang="cs-CZ" sz="1600" dirty="0" err="1">
                <a:latin typeface="Arial" charset="0"/>
                <a:cs typeface="Times New Roman" pitchFamily="18" charset="0"/>
              </a:rPr>
              <a:t>stř</a:t>
            </a:r>
            <a:r>
              <a:rPr lang="cs-CZ" altLang="cs-CZ" sz="1600" dirty="0">
                <a:latin typeface="Arial" charset="0"/>
                <a:cs typeface="Times New Roman" pitchFamily="18" charset="0"/>
              </a:rPr>
              <a:t>. části 0,8–1 mm </a:t>
            </a:r>
            <a:r>
              <a:rPr lang="cs-CZ" altLang="cs-CZ" sz="1600" dirty="0" err="1">
                <a:latin typeface="Arial" charset="0"/>
                <a:cs typeface="Times New Roman" pitchFamily="18" charset="0"/>
              </a:rPr>
              <a:t>šir</a:t>
            </a:r>
            <a:r>
              <a:rPr lang="cs-CZ" altLang="cs-CZ" sz="1600" dirty="0">
                <a:latin typeface="Arial" charset="0"/>
                <a:cs typeface="Times New Roman" pitchFamily="18" charset="0"/>
              </a:rPr>
              <a:t>. </a:t>
            </a:r>
            <a:r>
              <a:rPr lang="cs-CZ" altLang="cs-CZ" sz="1600" dirty="0">
                <a:latin typeface="Arial" charset="0"/>
              </a:rPr>
              <a:t> </a:t>
            </a:r>
          </a:p>
        </p:txBody>
      </p:sp>
      <p:sp>
        <p:nvSpPr>
          <p:cNvPr id="27655" name="TextovéPole 6"/>
          <p:cNvSpPr txBox="1">
            <a:spLocks noChangeArrowheads="1"/>
          </p:cNvSpPr>
          <p:nvPr/>
        </p:nvSpPr>
        <p:spPr bwMode="auto">
          <a:xfrm>
            <a:off x="5222082" y="1692276"/>
            <a:ext cx="335161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cs-CZ" altLang="cs-CZ" sz="1600">
                <a:latin typeface="Arial" charset="0"/>
              </a:rPr>
              <a:t>Lata v obrysu vejčitá, vícestranná, větvená, větve obvykle s (1–)3(–4) klásky, většinou delší než klásky</a:t>
            </a:r>
          </a:p>
          <a:p>
            <a:endParaRPr lang="cs-CZ" altLang="cs-CZ" sz="1600">
              <a:latin typeface="Arial" charset="0"/>
            </a:endParaRPr>
          </a:p>
          <a:p>
            <a:r>
              <a:rPr lang="cs-CZ" altLang="cs-CZ" sz="1600">
                <a:latin typeface="Arial" charset="0"/>
              </a:rPr>
              <a:t>Klásky včetně osin v obrysu podlouhle kopinaté, 2–3 cm dl., obvykle 7–10květé</a:t>
            </a:r>
          </a:p>
          <a:p>
            <a:endParaRPr lang="cs-CZ" altLang="cs-CZ" sz="1600">
              <a:latin typeface="Arial" charset="0"/>
            </a:endParaRPr>
          </a:p>
          <a:p>
            <a:r>
              <a:rPr lang="cs-CZ" altLang="cs-CZ" sz="1600">
                <a:latin typeface="Arial" charset="0"/>
              </a:rPr>
              <a:t>Plucha při pohledu z boku podlouhle eliptická až obkopinatá, v obrysu kosníkovitě eliptická až kosníkovitě obvejčitá, v 1/2 až hor. 1/3 nejširší, s okrajovou linií tvořící málo zřetelný tupý úhel, s blanitým průsvitným lemem 0,1–0,4 mm šir. </a:t>
            </a:r>
          </a:p>
        </p:txBody>
      </p:sp>
    </p:spTree>
    <p:extLst>
      <p:ext uri="{BB962C8B-B14F-4D97-AF65-F5344CB8AC3E}">
        <p14:creationId xmlns:p14="http://schemas.microsoft.com/office/powerpoint/2010/main" val="8223802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Jirka\Data\M_snimky\Bromus_squarrosus_534486_Grulich_1992-05-27_df_upraven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6913" y="384857"/>
            <a:ext cx="7907535" cy="596831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690455" y="6381328"/>
            <a:ext cx="1970411" cy="369332"/>
          </a:xfrm>
          <a:prstGeom prst="rect">
            <a:avLst/>
          </a:prstGeom>
          <a:noFill/>
        </p:spPr>
        <p:txBody>
          <a:bodyPr wrap="none" rtlCol="0">
            <a:spAutoFit/>
          </a:bodyPr>
          <a:lstStyle/>
          <a:p>
            <a:r>
              <a:rPr lang="cs-CZ" i="1" dirty="0" smtClean="0"/>
              <a:t>Bromus </a:t>
            </a:r>
            <a:r>
              <a:rPr lang="en-US" i="1" dirty="0" err="1" smtClean="0"/>
              <a:t>squarrosus</a:t>
            </a:r>
            <a:endParaRPr lang="cs-CZ" i="1" dirty="0"/>
          </a:p>
        </p:txBody>
      </p:sp>
    </p:spTree>
    <p:extLst>
      <p:ext uri="{BB962C8B-B14F-4D97-AF65-F5344CB8AC3E}">
        <p14:creationId xmlns:p14="http://schemas.microsoft.com/office/powerpoint/2010/main" val="25073847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73224" y="5891262"/>
            <a:ext cx="4850904" cy="706090"/>
          </a:xfrm>
        </p:spPr>
        <p:txBody>
          <a:bodyPr>
            <a:normAutofit/>
          </a:bodyPr>
          <a:lstStyle/>
          <a:p>
            <a:pPr algn="l"/>
            <a:r>
              <a:rPr lang="cs-CZ" sz="2800" i="1" dirty="0" smtClean="0"/>
              <a:t>Bromus </a:t>
            </a:r>
            <a:r>
              <a:rPr lang="en-US" sz="2800" i="1" dirty="0" err="1" smtClean="0"/>
              <a:t>japonicus</a:t>
            </a:r>
            <a:endParaRPr lang="cs-CZ" sz="2800" i="1" dirty="0"/>
          </a:p>
        </p:txBody>
      </p:sp>
      <p:pic>
        <p:nvPicPr>
          <p:cNvPr id="14340" name="Picture 4" descr="http://www.ms-cbs.cz/__nalezy_thumb/_bromus-japonicus/bromus-japonicu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224" y="476672"/>
            <a:ext cx="7299176" cy="5474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8174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5891262"/>
            <a:ext cx="5616624" cy="706090"/>
          </a:xfrm>
        </p:spPr>
        <p:txBody>
          <a:bodyPr>
            <a:normAutofit/>
          </a:bodyPr>
          <a:lstStyle/>
          <a:p>
            <a:pPr algn="l"/>
            <a:r>
              <a:rPr lang="cs-CZ" sz="2800" i="1" dirty="0" smtClean="0"/>
              <a:t>Bromus </a:t>
            </a:r>
            <a:r>
              <a:rPr lang="en-US" sz="2800" i="1" dirty="0" err="1" smtClean="0"/>
              <a:t>japonicus</a:t>
            </a:r>
            <a:endParaRPr lang="cs-CZ" sz="2800" i="1" dirty="0"/>
          </a:p>
        </p:txBody>
      </p:sp>
      <p:pic>
        <p:nvPicPr>
          <p:cNvPr id="14338" name="Picture 2" descr="http://www.botanickafotogalerie.cz/highslide/images/large/167/Bromus_japonicu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234280"/>
            <a:ext cx="4981575"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7823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5891262"/>
            <a:ext cx="5616624" cy="706090"/>
          </a:xfrm>
        </p:spPr>
        <p:txBody>
          <a:bodyPr>
            <a:normAutofit/>
          </a:bodyPr>
          <a:lstStyle/>
          <a:p>
            <a:pPr algn="l"/>
            <a:r>
              <a:rPr lang="cs-CZ" sz="2800" i="1" dirty="0" smtClean="0"/>
              <a:t>Bromus </a:t>
            </a:r>
            <a:r>
              <a:rPr lang="en-US" sz="2800" i="1" dirty="0" err="1" smtClean="0"/>
              <a:t>japonicus</a:t>
            </a:r>
            <a:endParaRPr lang="cs-CZ" sz="2800" i="1" dirty="0"/>
          </a:p>
        </p:txBody>
      </p:sp>
      <p:pic>
        <p:nvPicPr>
          <p:cNvPr id="17414" name="Picture 6" descr="http://www.ms-cbs.cz/__nalezy_thumb/_bromus-japonicus/bromus-japonicu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152" y="548680"/>
            <a:ext cx="7227168" cy="5420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6069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a:bodyPr>
          <a:lstStyle/>
          <a:p>
            <a:r>
              <a:rPr lang="cs-CZ" sz="3200" i="1" dirty="0" err="1" smtClean="0"/>
              <a:t>Bromus</a:t>
            </a:r>
            <a:r>
              <a:rPr lang="cs-CZ" sz="3200" i="1" dirty="0" smtClean="0"/>
              <a:t> </a:t>
            </a:r>
            <a:r>
              <a:rPr lang="cs-CZ" sz="3200" i="1" dirty="0" err="1" smtClean="0"/>
              <a:t>japonicus</a:t>
            </a:r>
            <a:endParaRPr lang="cs-CZ" sz="3200" i="1" dirty="0"/>
          </a:p>
        </p:txBody>
      </p:sp>
      <p:sp>
        <p:nvSpPr>
          <p:cNvPr id="3" name="Zástupný symbol pro obsah 2"/>
          <p:cNvSpPr>
            <a:spLocks noGrp="1"/>
          </p:cNvSpPr>
          <p:nvPr>
            <p:ph idx="1"/>
          </p:nvPr>
        </p:nvSpPr>
        <p:spPr>
          <a:xfrm>
            <a:off x="457200" y="1196752"/>
            <a:ext cx="8147248" cy="5256585"/>
          </a:xfrm>
        </p:spPr>
        <p:txBody>
          <a:bodyPr>
            <a:normAutofit/>
          </a:bodyPr>
          <a:lstStyle/>
          <a:p>
            <a:pPr marL="0" indent="0">
              <a:buNone/>
            </a:pPr>
            <a:r>
              <a:rPr lang="cs-CZ" sz="2400" dirty="0"/>
              <a:t>Pole, úhory, vinice, suché stráně a křoviny, okraje cest, rumiště, pustá místa, nádraží a kolejiště, průmyslové objekty; na půdách hlinitých až hlinitopísčitých, někdy až jílovitých, propustných, čerstvě vlhkých až sušších, neutrálních až zásaditých, živinami chudších až středně bohatých, často vápnitých. Zejména na j. Moravě se uplatňuje jako polní plevel. Ve společenstvech tříd </a:t>
            </a:r>
            <a:r>
              <a:rPr lang="cs-CZ" sz="2400" i="1" dirty="0" err="1"/>
              <a:t>Festuca-Brometea</a:t>
            </a:r>
            <a:r>
              <a:rPr lang="cs-CZ" sz="2400" dirty="0"/>
              <a:t> (hlavně svaz </a:t>
            </a:r>
            <a:r>
              <a:rPr lang="cs-CZ" sz="2400" i="1" dirty="0" err="1"/>
              <a:t>Festucion</a:t>
            </a:r>
            <a:r>
              <a:rPr lang="cs-CZ" sz="2400" i="1" dirty="0"/>
              <a:t> </a:t>
            </a:r>
            <a:r>
              <a:rPr lang="cs-CZ" sz="2400" i="1" dirty="0" err="1"/>
              <a:t>valesiacae</a:t>
            </a:r>
            <a:r>
              <a:rPr lang="cs-CZ" sz="2400" dirty="0"/>
              <a:t>) a </a:t>
            </a:r>
            <a:r>
              <a:rPr lang="cs-CZ" sz="2400" i="1" dirty="0" err="1"/>
              <a:t>Artemisietea</a:t>
            </a:r>
            <a:r>
              <a:rPr lang="cs-CZ" sz="2400" i="1" dirty="0"/>
              <a:t> </a:t>
            </a:r>
            <a:r>
              <a:rPr lang="cs-CZ" sz="2400" i="1" dirty="0" err="1"/>
              <a:t>vulgaris</a:t>
            </a:r>
            <a:r>
              <a:rPr lang="cs-CZ" sz="2400" i="1" dirty="0"/>
              <a:t> </a:t>
            </a:r>
            <a:r>
              <a:rPr lang="cs-CZ" sz="2400" dirty="0"/>
              <a:t>(především svazy </a:t>
            </a:r>
            <a:r>
              <a:rPr lang="cs-CZ" sz="2400" i="1" dirty="0" err="1"/>
              <a:t>Onopordion</a:t>
            </a:r>
            <a:r>
              <a:rPr lang="cs-CZ" sz="2400" i="1" dirty="0"/>
              <a:t> </a:t>
            </a:r>
            <a:r>
              <a:rPr lang="cs-CZ" sz="2400" i="1" dirty="0" err="1"/>
              <a:t>acanthii</a:t>
            </a:r>
            <a:r>
              <a:rPr lang="cs-CZ" sz="2400" dirty="0"/>
              <a:t> a </a:t>
            </a:r>
            <a:r>
              <a:rPr lang="cs-CZ" sz="2400" i="1" dirty="0" err="1"/>
              <a:t>Dauco-Melilotion</a:t>
            </a:r>
            <a:r>
              <a:rPr lang="cs-CZ" sz="2400" dirty="0"/>
              <a:t>), méně často tříd </a:t>
            </a:r>
            <a:r>
              <a:rPr lang="cs-CZ" sz="2400" i="1" dirty="0" err="1"/>
              <a:t>Chenopodietea</a:t>
            </a:r>
            <a:r>
              <a:rPr lang="cs-CZ" sz="2400" dirty="0"/>
              <a:t>, </a:t>
            </a:r>
            <a:r>
              <a:rPr lang="cs-CZ" sz="2400" i="1" dirty="0" err="1"/>
              <a:t>Agropyretea</a:t>
            </a:r>
            <a:r>
              <a:rPr lang="cs-CZ" sz="2400" i="1" dirty="0"/>
              <a:t> </a:t>
            </a:r>
            <a:r>
              <a:rPr lang="cs-CZ" sz="2400" i="1" dirty="0" err="1"/>
              <a:t>repentis</a:t>
            </a:r>
            <a:r>
              <a:rPr lang="cs-CZ" sz="2400" dirty="0"/>
              <a:t> </a:t>
            </a:r>
            <a:r>
              <a:rPr lang="cs-CZ" sz="2400" dirty="0" smtClean="0"/>
              <a:t>a </a:t>
            </a:r>
            <a:r>
              <a:rPr lang="cs-CZ" sz="2400" i="1" dirty="0" err="1" smtClean="0"/>
              <a:t>Secalitea</a:t>
            </a:r>
            <a:r>
              <a:rPr lang="cs-CZ" sz="2400" dirty="0" smtClean="0"/>
              <a:t> (zejména svaz </a:t>
            </a:r>
            <a:r>
              <a:rPr lang="cs-CZ" sz="2400" i="1" dirty="0" err="1" smtClean="0"/>
              <a:t>Caucalidion</a:t>
            </a:r>
            <a:r>
              <a:rPr lang="cs-CZ" sz="2400" i="1" dirty="0" smtClean="0"/>
              <a:t> </a:t>
            </a:r>
            <a:r>
              <a:rPr lang="cs-CZ" sz="2400" i="1" dirty="0" err="1" smtClean="0"/>
              <a:t>lappulae</a:t>
            </a:r>
            <a:r>
              <a:rPr lang="cs-CZ" sz="2400" dirty="0" smtClean="0"/>
              <a:t>).</a:t>
            </a:r>
          </a:p>
          <a:p>
            <a:pPr marL="0" indent="0">
              <a:buNone/>
            </a:pPr>
            <a:endParaRPr lang="cs-CZ" sz="2400" dirty="0"/>
          </a:p>
          <a:p>
            <a:pPr marL="0" indent="0">
              <a:buNone/>
            </a:pPr>
            <a:r>
              <a:rPr lang="cs-CZ" altLang="cs-CZ" sz="2400" dirty="0"/>
              <a:t>Roztroušeně v teplejších územích, v poslední době se mírně </a:t>
            </a:r>
            <a:r>
              <a:rPr lang="cs-CZ" altLang="cs-CZ" sz="2400" dirty="0" smtClean="0"/>
              <a:t>šíří.</a:t>
            </a:r>
            <a:endParaRPr lang="cs-CZ" altLang="cs-CZ" sz="2400" dirty="0"/>
          </a:p>
          <a:p>
            <a:pPr marL="0" indent="0">
              <a:buNone/>
            </a:pPr>
            <a:endParaRPr lang="cs-CZ" sz="2400" dirty="0"/>
          </a:p>
        </p:txBody>
      </p:sp>
    </p:spTree>
    <p:extLst>
      <p:ext uri="{BB962C8B-B14F-4D97-AF65-F5344CB8AC3E}">
        <p14:creationId xmlns:p14="http://schemas.microsoft.com/office/powerpoint/2010/main" val="26915463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arte nicht gefund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3400" y="465533"/>
            <a:ext cx="7239000" cy="6419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0774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279719" y="6293552"/>
            <a:ext cx="3500193" cy="369332"/>
          </a:xfrm>
          <a:prstGeom prst="rect">
            <a:avLst/>
          </a:prstGeom>
          <a:noFill/>
        </p:spPr>
        <p:txBody>
          <a:bodyPr wrap="square" rtlCol="0">
            <a:spAutoFit/>
          </a:bodyPr>
          <a:lstStyle/>
          <a:p>
            <a:r>
              <a:rPr lang="cs-CZ" dirty="0" smtClean="0"/>
              <a:t>obsazeno 307 kvadrantů</a:t>
            </a:r>
            <a:endParaRPr lang="cs-CZ" dirty="0"/>
          </a:p>
        </p:txBody>
      </p:sp>
      <p:pic>
        <p:nvPicPr>
          <p:cNvPr id="2" name="Picture 2" descr="C:\Users\Jirka\Data\Bromus\Bromus_japonicus.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40000"/>
            <a:ext cx="9218201" cy="5578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3104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 descr="prouzek se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065714"/>
            <a:ext cx="91440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5641" y="141288"/>
            <a:ext cx="3881438" cy="663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0" name="TextovéPole 2"/>
          <p:cNvSpPr txBox="1">
            <a:spLocks noChangeArrowheads="1"/>
          </p:cNvSpPr>
          <p:nvPr/>
        </p:nvSpPr>
        <p:spPr bwMode="auto">
          <a:xfrm>
            <a:off x="5197078" y="5975350"/>
            <a:ext cx="37671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cs-CZ" altLang="cs-CZ" sz="1400"/>
              <a:t>Saarela et al. (2007): Molecular phylogenetics of </a:t>
            </a:r>
            <a:r>
              <a:rPr lang="cs-CZ" altLang="cs-CZ" sz="1400" i="1"/>
              <a:t>Bromus</a:t>
            </a:r>
            <a:r>
              <a:rPr lang="cs-CZ" altLang="cs-CZ" sz="1400"/>
              <a:t> (</a:t>
            </a:r>
            <a:r>
              <a:rPr lang="cs-CZ" altLang="cs-CZ" sz="1400" i="1"/>
              <a:t>Poaceae</a:t>
            </a:r>
            <a:r>
              <a:rPr lang="cs-CZ" altLang="cs-CZ" sz="1400"/>
              <a:t>; </a:t>
            </a:r>
            <a:r>
              <a:rPr lang="cs-CZ" altLang="cs-CZ" sz="1400" i="1"/>
              <a:t>Pooideae</a:t>
            </a:r>
            <a:r>
              <a:rPr lang="cs-CZ" altLang="cs-CZ" sz="1400"/>
              <a:t>) based on chloroplast and nuclear DNA sequence data. – Aliso 23: 450-467 (ITS sekvence, MP tree)</a:t>
            </a:r>
          </a:p>
        </p:txBody>
      </p:sp>
      <p:sp>
        <p:nvSpPr>
          <p:cNvPr id="4101" name="TextovéPole 5"/>
          <p:cNvSpPr txBox="1">
            <a:spLocks noChangeArrowheads="1"/>
          </p:cNvSpPr>
          <p:nvPr/>
        </p:nvSpPr>
        <p:spPr bwMode="auto">
          <a:xfrm>
            <a:off x="276225" y="554039"/>
            <a:ext cx="2077641"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cs-CZ" altLang="cs-CZ" sz="2000"/>
              <a:t>Neustálené infragenerické členění, rozlišováno několik skupin hodnocených jako sekce, podrody nebo samostatné rody</a:t>
            </a:r>
          </a:p>
        </p:txBody>
      </p:sp>
      <p:sp>
        <p:nvSpPr>
          <p:cNvPr id="4102" name="TextovéPole 6"/>
          <p:cNvSpPr txBox="1">
            <a:spLocks noChangeArrowheads="1"/>
          </p:cNvSpPr>
          <p:nvPr/>
        </p:nvSpPr>
        <p:spPr bwMode="auto">
          <a:xfrm>
            <a:off x="5263753" y="554039"/>
            <a:ext cx="3700463"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cs-CZ" altLang="cs-CZ" sz="2000"/>
              <a:t>V současnosti nejčastěji používané členění do sekcí:</a:t>
            </a:r>
          </a:p>
          <a:p>
            <a:r>
              <a:rPr lang="cs-CZ" altLang="cs-CZ" sz="2000"/>
              <a:t>sect. </a:t>
            </a:r>
            <a:r>
              <a:rPr lang="cs-CZ" altLang="cs-CZ" sz="2000" i="1"/>
              <a:t>Boissiera </a:t>
            </a:r>
            <a:r>
              <a:rPr lang="cs-CZ" altLang="cs-CZ" sz="2000"/>
              <a:t>(1 druh)</a:t>
            </a:r>
          </a:p>
          <a:p>
            <a:r>
              <a:rPr lang="cs-CZ" altLang="cs-CZ" sz="2000"/>
              <a:t>sect. </a:t>
            </a:r>
            <a:r>
              <a:rPr lang="cs-CZ" altLang="cs-CZ" sz="2000" i="1"/>
              <a:t>Bromus </a:t>
            </a:r>
            <a:r>
              <a:rPr lang="cs-CZ" altLang="cs-CZ" sz="2000"/>
              <a:t>(30-40)</a:t>
            </a:r>
          </a:p>
          <a:p>
            <a:r>
              <a:rPr lang="cs-CZ" altLang="cs-CZ" sz="2000"/>
              <a:t>sect. </a:t>
            </a:r>
            <a:r>
              <a:rPr lang="cs-CZ" altLang="cs-CZ" sz="2000" i="1"/>
              <a:t>Ceratochloa</a:t>
            </a:r>
            <a:r>
              <a:rPr lang="cs-CZ" altLang="cs-CZ" sz="2000"/>
              <a:t> (10-25)</a:t>
            </a:r>
          </a:p>
          <a:p>
            <a:r>
              <a:rPr lang="cs-CZ" altLang="cs-CZ" sz="2000"/>
              <a:t>sect. </a:t>
            </a:r>
            <a:r>
              <a:rPr lang="cs-CZ" altLang="cs-CZ" sz="2000" i="1"/>
              <a:t>Genea </a:t>
            </a:r>
            <a:r>
              <a:rPr lang="cs-CZ" altLang="cs-CZ" sz="2000"/>
              <a:t>(</a:t>
            </a:r>
            <a:r>
              <a:rPr lang="cs-CZ" altLang="cs-CZ" sz="2000" i="1"/>
              <a:t>Anisantha</a:t>
            </a:r>
            <a:r>
              <a:rPr lang="cs-CZ" altLang="cs-CZ" sz="2000"/>
              <a:t>)</a:t>
            </a:r>
            <a:r>
              <a:rPr lang="cs-CZ" altLang="cs-CZ" sz="2000" i="1"/>
              <a:t> </a:t>
            </a:r>
            <a:r>
              <a:rPr lang="cs-CZ" altLang="cs-CZ" sz="2000"/>
              <a:t>(6)</a:t>
            </a:r>
          </a:p>
          <a:p>
            <a:r>
              <a:rPr lang="cs-CZ" altLang="cs-CZ" sz="2000"/>
              <a:t>sect. </a:t>
            </a:r>
            <a:r>
              <a:rPr lang="cs-CZ" altLang="cs-CZ" sz="2000" i="1"/>
              <a:t>Neobromus </a:t>
            </a:r>
            <a:r>
              <a:rPr lang="cs-CZ" altLang="cs-CZ" sz="2000"/>
              <a:t>(2)</a:t>
            </a:r>
          </a:p>
          <a:p>
            <a:r>
              <a:rPr lang="cs-CZ" altLang="cs-CZ" sz="2000"/>
              <a:t>sect. </a:t>
            </a:r>
            <a:r>
              <a:rPr lang="cs-CZ" altLang="cs-CZ" sz="2000" i="1"/>
              <a:t>Nevskiella </a:t>
            </a:r>
            <a:r>
              <a:rPr lang="cs-CZ" altLang="cs-CZ" sz="2000"/>
              <a:t>(1)</a:t>
            </a:r>
          </a:p>
          <a:p>
            <a:r>
              <a:rPr lang="cs-CZ" altLang="cs-CZ" sz="2000"/>
              <a:t>sect. </a:t>
            </a:r>
            <a:r>
              <a:rPr lang="cs-CZ" altLang="cs-CZ" sz="2000" i="1"/>
              <a:t>Pnigma</a:t>
            </a:r>
            <a:r>
              <a:rPr lang="cs-CZ" altLang="cs-CZ" sz="2000"/>
              <a:t> (</a:t>
            </a:r>
            <a:r>
              <a:rPr lang="cs-CZ" altLang="cs-CZ" sz="2000" i="1"/>
              <a:t>Bromopsis</a:t>
            </a:r>
            <a:r>
              <a:rPr lang="cs-CZ" altLang="cs-CZ" sz="2000"/>
              <a:t>) (ca 60)</a:t>
            </a:r>
          </a:p>
          <a:p>
            <a:r>
              <a:rPr lang="cs-CZ" altLang="cs-CZ" sz="2000"/>
              <a:t>sect. </a:t>
            </a:r>
            <a:r>
              <a:rPr lang="cs-CZ" altLang="cs-CZ" sz="2000" i="1"/>
              <a:t>Triniusia </a:t>
            </a:r>
            <a:r>
              <a:rPr lang="cs-CZ" altLang="cs-CZ" sz="2000"/>
              <a:t>(2)</a:t>
            </a:r>
          </a:p>
        </p:txBody>
      </p:sp>
    </p:spTree>
    <p:extLst>
      <p:ext uri="{BB962C8B-B14F-4D97-AF65-F5344CB8AC3E}">
        <p14:creationId xmlns:p14="http://schemas.microsoft.com/office/powerpoint/2010/main" val="33553408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5891262"/>
            <a:ext cx="5616624" cy="706090"/>
          </a:xfrm>
        </p:spPr>
        <p:txBody>
          <a:bodyPr>
            <a:normAutofit/>
          </a:bodyPr>
          <a:lstStyle/>
          <a:p>
            <a:pPr algn="l"/>
            <a:r>
              <a:rPr lang="cs-CZ" sz="2800" i="1" dirty="0" smtClean="0"/>
              <a:t>Bromus </a:t>
            </a:r>
            <a:r>
              <a:rPr lang="cs-CZ" sz="2800" i="1" dirty="0" err="1" smtClean="0"/>
              <a:t>squarrosus</a:t>
            </a:r>
            <a:endParaRPr lang="cs-CZ" sz="2800" i="1" dirty="0"/>
          </a:p>
        </p:txBody>
      </p:sp>
      <p:pic>
        <p:nvPicPr>
          <p:cNvPr id="18434" name="Picture 2" descr="http://www.botanickafotogalerie.cz/highslide/images/large/167/Bromus_squarrosu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06288"/>
            <a:ext cx="4943475"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8580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5891262"/>
            <a:ext cx="5472608" cy="706090"/>
          </a:xfrm>
        </p:spPr>
        <p:txBody>
          <a:bodyPr>
            <a:normAutofit/>
          </a:bodyPr>
          <a:lstStyle/>
          <a:p>
            <a:pPr algn="l"/>
            <a:r>
              <a:rPr lang="cs-CZ" sz="2800" i="1" dirty="0" smtClean="0"/>
              <a:t>Bromus </a:t>
            </a:r>
            <a:r>
              <a:rPr lang="cs-CZ" sz="2800" i="1" dirty="0" err="1" smtClean="0"/>
              <a:t>squarrosus</a:t>
            </a:r>
            <a:endParaRPr lang="cs-CZ" sz="2800" i="1" dirty="0"/>
          </a:p>
        </p:txBody>
      </p:sp>
      <p:pic>
        <p:nvPicPr>
          <p:cNvPr id="19458" name="Picture 2" descr="http://www.biolib.cz/IMG/GAL/BIG/1577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72355"/>
            <a:ext cx="8572500" cy="587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3202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a:bodyPr>
          <a:lstStyle/>
          <a:p>
            <a:r>
              <a:rPr lang="cs-CZ" sz="3200" i="1" dirty="0" smtClean="0"/>
              <a:t>Bromus </a:t>
            </a:r>
            <a:r>
              <a:rPr lang="cs-CZ" sz="3200" i="1" dirty="0" err="1" smtClean="0"/>
              <a:t>squarrosus</a:t>
            </a:r>
            <a:endParaRPr lang="cs-CZ" sz="3200" i="1" dirty="0"/>
          </a:p>
        </p:txBody>
      </p:sp>
      <p:sp>
        <p:nvSpPr>
          <p:cNvPr id="3" name="Zástupný symbol pro obsah 2"/>
          <p:cNvSpPr>
            <a:spLocks noGrp="1"/>
          </p:cNvSpPr>
          <p:nvPr>
            <p:ph idx="1"/>
          </p:nvPr>
        </p:nvSpPr>
        <p:spPr>
          <a:xfrm>
            <a:off x="457200" y="1196752"/>
            <a:ext cx="8147248" cy="5256585"/>
          </a:xfrm>
        </p:spPr>
        <p:txBody>
          <a:bodyPr>
            <a:normAutofit lnSpcReduction="10000"/>
          </a:bodyPr>
          <a:lstStyle/>
          <a:p>
            <a:pPr marL="0" indent="0">
              <a:buNone/>
            </a:pPr>
            <a:r>
              <a:rPr lang="cs-CZ" sz="2400" dirty="0"/>
              <a:t>Travnaté a skalnaté svahy, skály, suché louky, písčiny, rumiště, nádraží a okolí železničních tratí, obilní sklady; na suchých propustných, obvykle neutrálních až bazických půdách. Doložen výskyt ve společenstvech třídy </a:t>
            </a:r>
            <a:r>
              <a:rPr lang="cs-CZ" sz="2400" i="1" dirty="0" err="1"/>
              <a:t>Festuco-Brometea</a:t>
            </a:r>
            <a:r>
              <a:rPr lang="cs-CZ" sz="2400" dirty="0"/>
              <a:t> (hlavně svaz </a:t>
            </a:r>
            <a:r>
              <a:rPr lang="cs-CZ" sz="2400" i="1" dirty="0" err="1"/>
              <a:t>Alysso-Festucion</a:t>
            </a:r>
            <a:r>
              <a:rPr lang="cs-CZ" sz="2400" i="1" dirty="0"/>
              <a:t> </a:t>
            </a:r>
            <a:r>
              <a:rPr lang="cs-CZ" sz="2400" i="1" dirty="0" err="1"/>
              <a:t>pallentis</a:t>
            </a:r>
            <a:r>
              <a:rPr lang="cs-CZ" sz="2400" dirty="0"/>
              <a:t>), druhotné výskyty byly zaznamenány v různých neklasifikovatelných typech </a:t>
            </a:r>
            <a:r>
              <a:rPr lang="cs-CZ" sz="2400" dirty="0" smtClean="0"/>
              <a:t>ruderální </a:t>
            </a:r>
            <a:r>
              <a:rPr lang="cs-CZ" sz="2400" dirty="0"/>
              <a:t>vegetace</a:t>
            </a:r>
            <a:r>
              <a:rPr lang="cs-CZ" sz="2400" dirty="0" smtClean="0"/>
              <a:t>. </a:t>
            </a:r>
          </a:p>
          <a:p>
            <a:pPr marL="0" indent="0">
              <a:buNone/>
            </a:pPr>
            <a:endParaRPr lang="cs-CZ" altLang="cs-CZ" sz="2400" dirty="0" smtClean="0"/>
          </a:p>
          <a:p>
            <a:pPr marL="0" indent="0">
              <a:buNone/>
            </a:pPr>
            <a:r>
              <a:rPr lang="cs-CZ" altLang="cs-CZ" sz="2400" dirty="0" smtClean="0"/>
              <a:t>Přirozený </a:t>
            </a:r>
            <a:r>
              <a:rPr lang="cs-CZ" altLang="cs-CZ" sz="2400" dirty="0"/>
              <a:t>výskyt pouze v okolí Znojma a </a:t>
            </a:r>
            <a:r>
              <a:rPr lang="cs-CZ" altLang="cs-CZ" sz="2400" dirty="0" err="1"/>
              <a:t>Štramberka</a:t>
            </a:r>
            <a:r>
              <a:rPr lang="cs-CZ" altLang="cs-CZ" sz="2400" dirty="0"/>
              <a:t>, občas přechodně zavlékán do dalších území. Nejstarší doklad o zavlečení Josefov u Jaroměře (1879), od 50. let 20. souvislost zejména s přepravou obilí po železnici a dovozem železné rudy z </a:t>
            </a:r>
            <a:r>
              <a:rPr lang="cs-CZ" altLang="cs-CZ" sz="2400" dirty="0" err="1" smtClean="0"/>
              <a:t>Krivojrohu</a:t>
            </a:r>
            <a:r>
              <a:rPr lang="cs-CZ" altLang="cs-CZ" sz="2400" dirty="0" smtClean="0"/>
              <a:t> a dalších míst bývalého </a:t>
            </a:r>
            <a:r>
              <a:rPr lang="cs-CZ" altLang="cs-CZ" sz="2400" dirty="0"/>
              <a:t>Sovětského svazu. Později byl zavlečen i na Liberecko, do Prahy a jejího okolí, Vodňan a na více míst na v. a sv. Moravě. </a:t>
            </a:r>
          </a:p>
        </p:txBody>
      </p:sp>
    </p:spTree>
    <p:extLst>
      <p:ext uri="{BB962C8B-B14F-4D97-AF65-F5344CB8AC3E}">
        <p14:creationId xmlns:p14="http://schemas.microsoft.com/office/powerpoint/2010/main" val="9118416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Karte nicht gefund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3400" y="360758"/>
            <a:ext cx="7239000" cy="6524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84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279719" y="6293552"/>
            <a:ext cx="3500193" cy="369332"/>
          </a:xfrm>
          <a:prstGeom prst="rect">
            <a:avLst/>
          </a:prstGeom>
          <a:noFill/>
        </p:spPr>
        <p:txBody>
          <a:bodyPr wrap="square" rtlCol="0">
            <a:spAutoFit/>
          </a:bodyPr>
          <a:lstStyle/>
          <a:p>
            <a:r>
              <a:rPr lang="cs-CZ" dirty="0" smtClean="0"/>
              <a:t>obsazeno 20 kvadrantů</a:t>
            </a:r>
            <a:endParaRPr lang="cs-CZ" dirty="0"/>
          </a:p>
        </p:txBody>
      </p:sp>
      <p:pic>
        <p:nvPicPr>
          <p:cNvPr id="5122" name="Picture 2" descr="C:\Users\Jirka\Data\Bromus\Bromus_squarrosus.E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40000"/>
            <a:ext cx="9218201" cy="5578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4847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descr="prouzek se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065714"/>
            <a:ext cx="91440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ovéPole 2"/>
          <p:cNvSpPr txBox="1">
            <a:spLocks noChangeArrowheads="1"/>
          </p:cNvSpPr>
          <p:nvPr/>
        </p:nvSpPr>
        <p:spPr bwMode="auto">
          <a:xfrm>
            <a:off x="1403649" y="-9524"/>
            <a:ext cx="735340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cs-CZ" altLang="cs-CZ" sz="4000" i="1" dirty="0"/>
              <a:t> </a:t>
            </a:r>
            <a:r>
              <a:rPr lang="cs-CZ" altLang="cs-CZ" sz="3200" i="1" dirty="0" err="1" smtClean="0"/>
              <a:t>Bromus</a:t>
            </a:r>
            <a:r>
              <a:rPr lang="cs-CZ" altLang="cs-CZ" sz="3200" dirty="0" smtClean="0"/>
              <a:t> </a:t>
            </a:r>
            <a:r>
              <a:rPr lang="cs-CZ" altLang="cs-CZ" sz="3200" i="1" dirty="0" err="1" smtClean="0"/>
              <a:t>hordeaceus</a:t>
            </a:r>
            <a:r>
              <a:rPr lang="cs-CZ" altLang="cs-CZ" sz="3200" dirty="0" smtClean="0"/>
              <a:t> a </a:t>
            </a:r>
            <a:r>
              <a:rPr lang="cs-CZ" altLang="cs-CZ" sz="3200" i="1" dirty="0" err="1" smtClean="0"/>
              <a:t>Bromus</a:t>
            </a:r>
            <a:r>
              <a:rPr lang="cs-CZ" altLang="cs-CZ" sz="3200" i="1" dirty="0" smtClean="0"/>
              <a:t> </a:t>
            </a:r>
            <a:r>
              <a:rPr lang="cs-CZ" altLang="cs-CZ" sz="3200" i="1" dirty="0" err="1" smtClean="0"/>
              <a:t>lepidus</a:t>
            </a:r>
            <a:endParaRPr lang="cs-CZ" altLang="cs-CZ" sz="3200" i="1" dirty="0"/>
          </a:p>
          <a:p>
            <a:r>
              <a:rPr lang="cs-CZ" altLang="cs-CZ" i="1" dirty="0"/>
              <a:t>                              </a:t>
            </a:r>
          </a:p>
        </p:txBody>
      </p:sp>
      <p:sp>
        <p:nvSpPr>
          <p:cNvPr id="22532" name="TextovéPole 3"/>
          <p:cNvSpPr txBox="1">
            <a:spLocks noChangeArrowheads="1"/>
          </p:cNvSpPr>
          <p:nvPr/>
        </p:nvSpPr>
        <p:spPr bwMode="auto">
          <a:xfrm>
            <a:off x="323528" y="714121"/>
            <a:ext cx="396044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cs-CZ" altLang="cs-CZ" sz="2000" b="1" i="1" dirty="0" err="1"/>
              <a:t>Bromus</a:t>
            </a:r>
            <a:r>
              <a:rPr lang="cs-CZ" altLang="cs-CZ" sz="2000" b="1" i="1" dirty="0"/>
              <a:t> </a:t>
            </a:r>
            <a:r>
              <a:rPr lang="cs-CZ" altLang="cs-CZ" sz="2000" b="1" i="1" dirty="0" err="1"/>
              <a:t>hordeaceus</a:t>
            </a:r>
            <a:r>
              <a:rPr lang="cs-CZ" altLang="cs-CZ" sz="2000" b="1" i="1" dirty="0"/>
              <a:t> </a:t>
            </a:r>
            <a:r>
              <a:rPr lang="cs-CZ" altLang="cs-CZ" sz="2000" dirty="0"/>
              <a:t>L. – </a:t>
            </a:r>
            <a:r>
              <a:rPr lang="cs-CZ" altLang="cs-CZ" sz="2000" dirty="0" smtClean="0"/>
              <a:t>s. </a:t>
            </a:r>
            <a:r>
              <a:rPr lang="cs-CZ" altLang="cs-CZ" sz="2000" dirty="0"/>
              <a:t>měkký</a:t>
            </a:r>
          </a:p>
          <a:p>
            <a:r>
              <a:rPr lang="cs-CZ" altLang="cs-CZ" dirty="0"/>
              <a:t>                          (</a:t>
            </a:r>
            <a:r>
              <a:rPr lang="cs-CZ" altLang="cs-CZ" i="1" dirty="0" err="1"/>
              <a:t>Bromus</a:t>
            </a:r>
            <a:r>
              <a:rPr lang="cs-CZ" altLang="cs-CZ" i="1" dirty="0"/>
              <a:t> </a:t>
            </a:r>
            <a:r>
              <a:rPr lang="cs-CZ" altLang="cs-CZ" i="1" dirty="0" err="1"/>
              <a:t>mollis</a:t>
            </a:r>
            <a:r>
              <a:rPr lang="cs-CZ" altLang="cs-CZ" dirty="0"/>
              <a:t>) </a:t>
            </a:r>
          </a:p>
        </p:txBody>
      </p:sp>
      <p:sp>
        <p:nvSpPr>
          <p:cNvPr id="22533" name="TextovéPole 4"/>
          <p:cNvSpPr txBox="1">
            <a:spLocks noChangeArrowheads="1"/>
          </p:cNvSpPr>
          <p:nvPr/>
        </p:nvSpPr>
        <p:spPr bwMode="auto">
          <a:xfrm>
            <a:off x="4822749" y="731808"/>
            <a:ext cx="36933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cs-CZ" altLang="cs-CZ" sz="2000" b="1" i="1" dirty="0" err="1"/>
              <a:t>Bromus</a:t>
            </a:r>
            <a:r>
              <a:rPr lang="cs-CZ" altLang="cs-CZ" sz="2000" b="1" i="1" dirty="0"/>
              <a:t> </a:t>
            </a:r>
            <a:r>
              <a:rPr lang="cs-CZ" altLang="cs-CZ" sz="2000" b="1" i="1" dirty="0" err="1"/>
              <a:t>lepidus</a:t>
            </a:r>
            <a:r>
              <a:rPr lang="cs-CZ" altLang="cs-CZ" sz="2000" b="1" i="1" dirty="0"/>
              <a:t> </a:t>
            </a:r>
            <a:r>
              <a:rPr lang="cs-CZ" altLang="cs-CZ" sz="2000" dirty="0" err="1"/>
              <a:t>Holmb</a:t>
            </a:r>
            <a:r>
              <a:rPr lang="cs-CZ" altLang="cs-CZ" sz="2000" dirty="0"/>
              <a:t>. – </a:t>
            </a:r>
            <a:r>
              <a:rPr lang="cs-CZ" altLang="cs-CZ" sz="2000" dirty="0" smtClean="0"/>
              <a:t>s. </a:t>
            </a:r>
            <a:r>
              <a:rPr lang="cs-CZ" altLang="cs-CZ" sz="2000" dirty="0"/>
              <a:t>ladný</a:t>
            </a:r>
          </a:p>
        </p:txBody>
      </p:sp>
      <p:sp>
        <p:nvSpPr>
          <p:cNvPr id="22534" name="TextovéPole 5"/>
          <p:cNvSpPr txBox="1">
            <a:spLocks noChangeArrowheads="1"/>
          </p:cNvSpPr>
          <p:nvPr/>
        </p:nvSpPr>
        <p:spPr bwMode="auto">
          <a:xfrm>
            <a:off x="395536" y="1465666"/>
            <a:ext cx="4032448"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cs-CZ" altLang="cs-CZ" dirty="0"/>
              <a:t>Pluška podlouhle eliptická, v 1/2 nejširší, </a:t>
            </a:r>
            <a:r>
              <a:rPr lang="cs-CZ" altLang="cs-CZ" dirty="0" err="1"/>
              <a:t>zdéli</a:t>
            </a:r>
            <a:r>
              <a:rPr lang="cs-CZ" altLang="cs-CZ" dirty="0"/>
              <a:t> obilky n. delší, na žilkách až k vrcholu brvitá </a:t>
            </a:r>
          </a:p>
          <a:p>
            <a:endParaRPr lang="cs-CZ" altLang="cs-CZ" dirty="0"/>
          </a:p>
          <a:p>
            <a:r>
              <a:rPr lang="cs-CZ" altLang="cs-CZ" dirty="0"/>
              <a:t>Plucha 6,5–11 mm dl., obvykle měkce chlupatá, s okrajovou linií tvořící v hor. 1/3 pouze málo výrazný tupý úhel, na vrcholu mělce vykrojená, se dvěma 0,2–0,3 mm dl. blanitými cípy, zářez zdaleka nedosahuje k místu inzerce osiny </a:t>
            </a:r>
          </a:p>
          <a:p>
            <a:endParaRPr lang="cs-CZ" altLang="cs-CZ" dirty="0"/>
          </a:p>
          <a:p>
            <a:r>
              <a:rPr lang="cs-CZ" altLang="cs-CZ" dirty="0"/>
              <a:t>Vřeteno klásku za zralosti obilek zakryté pluchami</a:t>
            </a:r>
          </a:p>
          <a:p>
            <a:endParaRPr lang="cs-CZ" altLang="cs-CZ" dirty="0"/>
          </a:p>
          <a:p>
            <a:r>
              <a:rPr lang="cs-CZ" altLang="cs-CZ" dirty="0"/>
              <a:t>Jazýček listů 1,2–2 mm dl.</a:t>
            </a:r>
          </a:p>
        </p:txBody>
      </p:sp>
      <p:sp>
        <p:nvSpPr>
          <p:cNvPr id="22535" name="Rectangle 3"/>
          <p:cNvSpPr>
            <a:spLocks noChangeArrowheads="1"/>
          </p:cNvSpPr>
          <p:nvPr/>
        </p:nvSpPr>
        <p:spPr bwMode="auto">
          <a:xfrm>
            <a:off x="4822748" y="1400575"/>
            <a:ext cx="3934299"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cs-CZ" altLang="cs-CZ" dirty="0">
                <a:cs typeface="Times New Roman" pitchFamily="18" charset="0"/>
              </a:rPr>
              <a:t>Pluška </a:t>
            </a:r>
            <a:r>
              <a:rPr lang="cs-CZ" altLang="cs-CZ" dirty="0" err="1">
                <a:cs typeface="Times New Roman" pitchFamily="18" charset="0"/>
              </a:rPr>
              <a:t>obkopinatá</a:t>
            </a:r>
            <a:r>
              <a:rPr lang="cs-CZ" altLang="cs-CZ" dirty="0">
                <a:cs typeface="Times New Roman" pitchFamily="18" charset="0"/>
              </a:rPr>
              <a:t>, v hor. 1/3 nejširší, o 1–2 mm kratší než obilka, na žilkách v </a:t>
            </a:r>
            <a:r>
              <a:rPr lang="cs-CZ" altLang="cs-CZ" dirty="0" err="1">
                <a:cs typeface="Times New Roman" pitchFamily="18" charset="0"/>
              </a:rPr>
              <a:t>dol</a:t>
            </a:r>
            <a:r>
              <a:rPr lang="cs-CZ" altLang="cs-CZ" dirty="0">
                <a:cs typeface="Times New Roman" pitchFamily="18" charset="0"/>
              </a:rPr>
              <a:t>. a </a:t>
            </a:r>
            <a:r>
              <a:rPr lang="cs-CZ" altLang="cs-CZ" dirty="0" err="1">
                <a:cs typeface="Times New Roman" pitchFamily="18" charset="0"/>
              </a:rPr>
              <a:t>stř</a:t>
            </a:r>
            <a:r>
              <a:rPr lang="cs-CZ" altLang="cs-CZ" dirty="0">
                <a:cs typeface="Times New Roman" pitchFamily="18" charset="0"/>
              </a:rPr>
              <a:t>. části brvitá, v horní lysá </a:t>
            </a:r>
          </a:p>
          <a:p>
            <a:pPr eaLnBrk="0" hangingPunct="0"/>
            <a:endParaRPr lang="cs-CZ" altLang="cs-CZ" dirty="0">
              <a:cs typeface="Times New Roman" pitchFamily="18" charset="0"/>
            </a:endParaRPr>
          </a:p>
          <a:p>
            <a:pPr eaLnBrk="0" hangingPunct="0"/>
            <a:r>
              <a:rPr lang="cs-CZ" altLang="cs-CZ" dirty="0">
                <a:cs typeface="Times New Roman" pitchFamily="18" charset="0"/>
              </a:rPr>
              <a:t>Plucha 4,5–6,5 mm dl., obvykle lysá, s okrajovou linií tvořící v hor. 1/3 výrazný úhel (zalomení), na vrcholu vykrojená, se dvěma ± 0,5 mm dl. blanitými cípy, zářez dosahuje k místu inzerce osiny</a:t>
            </a:r>
          </a:p>
          <a:p>
            <a:pPr eaLnBrk="0" hangingPunct="0"/>
            <a:endParaRPr lang="cs-CZ" altLang="cs-CZ" dirty="0">
              <a:cs typeface="Times New Roman" pitchFamily="18" charset="0"/>
            </a:endParaRPr>
          </a:p>
          <a:p>
            <a:pPr eaLnBrk="0" hangingPunct="0"/>
            <a:endParaRPr lang="cs-CZ" altLang="cs-CZ" dirty="0" smtClean="0">
              <a:cs typeface="Times New Roman" pitchFamily="18" charset="0"/>
            </a:endParaRPr>
          </a:p>
          <a:p>
            <a:pPr eaLnBrk="0" hangingPunct="0"/>
            <a:r>
              <a:rPr lang="cs-CZ" altLang="cs-CZ" dirty="0" smtClean="0">
                <a:cs typeface="Times New Roman" pitchFamily="18" charset="0"/>
              </a:rPr>
              <a:t>Vřeteno </a:t>
            </a:r>
            <a:r>
              <a:rPr lang="cs-CZ" altLang="cs-CZ" dirty="0">
                <a:cs typeface="Times New Roman" pitchFamily="18" charset="0"/>
              </a:rPr>
              <a:t>klásku za zralosti obilek viditelné</a:t>
            </a:r>
          </a:p>
          <a:p>
            <a:pPr eaLnBrk="0" hangingPunct="0"/>
            <a:endParaRPr lang="cs-CZ" altLang="cs-CZ" dirty="0">
              <a:cs typeface="Times New Roman" pitchFamily="18" charset="0"/>
            </a:endParaRPr>
          </a:p>
          <a:p>
            <a:pPr eaLnBrk="0" hangingPunct="0"/>
            <a:r>
              <a:rPr lang="cs-CZ" altLang="cs-CZ" dirty="0">
                <a:cs typeface="Times New Roman" pitchFamily="18" charset="0"/>
              </a:rPr>
              <a:t>Jazýček listů 0,7–1,3 mm dl. </a:t>
            </a:r>
            <a:endParaRPr lang="cs-CZ" altLang="cs-CZ" dirty="0"/>
          </a:p>
        </p:txBody>
      </p:sp>
    </p:spTree>
    <p:extLst>
      <p:ext uri="{BB962C8B-B14F-4D97-AF65-F5344CB8AC3E}">
        <p14:creationId xmlns:p14="http://schemas.microsoft.com/office/powerpoint/2010/main" val="12854855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5891262"/>
            <a:ext cx="6696744" cy="706090"/>
          </a:xfrm>
        </p:spPr>
        <p:txBody>
          <a:bodyPr>
            <a:normAutofit/>
          </a:bodyPr>
          <a:lstStyle/>
          <a:p>
            <a:pPr algn="l"/>
            <a:r>
              <a:rPr lang="cs-CZ" sz="2800" i="1" dirty="0" smtClean="0"/>
              <a:t>Bromus </a:t>
            </a:r>
            <a:r>
              <a:rPr lang="cs-CZ" sz="2800" i="1" dirty="0" err="1" smtClean="0"/>
              <a:t>hordeaceus</a:t>
            </a:r>
            <a:r>
              <a:rPr lang="cs-CZ" sz="2800" i="1" dirty="0" smtClean="0"/>
              <a:t> </a:t>
            </a:r>
            <a:r>
              <a:rPr lang="cs-CZ" sz="2800" dirty="0" smtClean="0"/>
              <a:t>subsp. </a:t>
            </a:r>
            <a:r>
              <a:rPr lang="cs-CZ" sz="2800" i="1" dirty="0" err="1" smtClean="0"/>
              <a:t>hordeaceus</a:t>
            </a:r>
            <a:endParaRPr lang="cs-CZ" sz="2800" i="1" dirty="0"/>
          </a:p>
        </p:txBody>
      </p:sp>
      <p:sp>
        <p:nvSpPr>
          <p:cNvPr id="3" name="AutoShape 2" descr="http://www.botanickafotogalerie.cz/highslide/images/large/167/Bromus_hordeaceus4.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21508" name="Picture 4" descr="http://www.botanickafotogalerie.cz/highslide/images/large/167/Bromus_hordeaceu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260648"/>
            <a:ext cx="4638675"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www.botanickafotogalerie.cz/highslide/images/large/167/Bromus_hordeaceus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1728" y="260648"/>
            <a:ext cx="428625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2121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6" name="Picture 6" descr="http://www.commanster.eu/commanster/Plants/Grasses/SpGrasses/Bromus.hordeace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 y="1707232"/>
            <a:ext cx="5715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251520" y="5891262"/>
            <a:ext cx="6696744" cy="706090"/>
          </a:xfrm>
        </p:spPr>
        <p:txBody>
          <a:bodyPr>
            <a:normAutofit/>
          </a:bodyPr>
          <a:lstStyle/>
          <a:p>
            <a:pPr algn="l"/>
            <a:r>
              <a:rPr lang="cs-CZ" sz="2800" i="1" dirty="0" smtClean="0"/>
              <a:t>Bromus </a:t>
            </a:r>
            <a:r>
              <a:rPr lang="cs-CZ" sz="2800" i="1" dirty="0" err="1" smtClean="0"/>
              <a:t>hordeaceus</a:t>
            </a:r>
            <a:r>
              <a:rPr lang="cs-CZ" sz="2800" i="1" dirty="0" smtClean="0"/>
              <a:t> </a:t>
            </a:r>
            <a:r>
              <a:rPr lang="cs-CZ" sz="2800" dirty="0" smtClean="0"/>
              <a:t>subsp. </a:t>
            </a:r>
            <a:r>
              <a:rPr lang="cs-CZ" sz="2800" i="1" dirty="0" err="1" smtClean="0"/>
              <a:t>hordeaceus</a:t>
            </a:r>
            <a:endParaRPr lang="cs-CZ" sz="2800" i="1" dirty="0"/>
          </a:p>
        </p:txBody>
      </p:sp>
      <p:pic>
        <p:nvPicPr>
          <p:cNvPr id="20482" name="Picture 2" descr="http://www.commanster.eu/commanster/Plants/Grasses/SpGrasses/Bromus.hordeaceus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509120" y="1475656"/>
            <a:ext cx="5561856" cy="3707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00700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pPr algn="l"/>
            <a:r>
              <a:rPr lang="cs-CZ" i="1" dirty="0" smtClean="0"/>
              <a:t>Bromus </a:t>
            </a:r>
            <a:r>
              <a:rPr lang="cs-CZ" i="1" dirty="0" err="1" smtClean="0"/>
              <a:t>hordeaceus</a:t>
            </a:r>
            <a:r>
              <a:rPr lang="cs-CZ" i="1" dirty="0" smtClean="0"/>
              <a:t> </a:t>
            </a:r>
            <a:r>
              <a:rPr lang="cs-CZ" dirty="0" smtClean="0"/>
              <a:t>subsp. </a:t>
            </a:r>
            <a:r>
              <a:rPr lang="cs-CZ" i="1" dirty="0" err="1" smtClean="0"/>
              <a:t>hordeaceus</a:t>
            </a:r>
            <a:endParaRPr lang="cs-CZ" dirty="0"/>
          </a:p>
        </p:txBody>
      </p:sp>
      <p:sp>
        <p:nvSpPr>
          <p:cNvPr id="3" name="Zástupný symbol pro obsah 2"/>
          <p:cNvSpPr>
            <a:spLocks noGrp="1"/>
          </p:cNvSpPr>
          <p:nvPr>
            <p:ph idx="1"/>
          </p:nvPr>
        </p:nvSpPr>
        <p:spPr>
          <a:xfrm>
            <a:off x="457200" y="1196752"/>
            <a:ext cx="8147248" cy="5256585"/>
          </a:xfrm>
        </p:spPr>
        <p:txBody>
          <a:bodyPr>
            <a:normAutofit lnSpcReduction="10000"/>
          </a:bodyPr>
          <a:lstStyle/>
          <a:p>
            <a:pPr marL="0" indent="0">
              <a:buNone/>
            </a:pPr>
            <a:r>
              <a:rPr lang="cs-CZ" sz="2800" dirty="0"/>
              <a:t>Ruderální stanoviště (okraje cest a silnic, chodníky, rumiště, nádraží apod.), travnaté plochy v sídlech, louky a pastviny (na místech s narušeným drnem může vytvářet rozsáhle porosty), pole, meze; na půdách </a:t>
            </a:r>
            <a:r>
              <a:rPr lang="cs-CZ" sz="2800" dirty="0" err="1"/>
              <a:t>hlinito</a:t>
            </a:r>
            <a:r>
              <a:rPr lang="cs-CZ" sz="2800" dirty="0"/>
              <a:t>-jílovitých, hlinitých až písčitých, lehčích, čerstvě vlhkých až sušších, slabě kyselých až slabě zásaditých, živinami středně bohatých až bohatých, </a:t>
            </a:r>
            <a:r>
              <a:rPr lang="cs-CZ" sz="2800" dirty="0" err="1"/>
              <a:t>humoznějších</a:t>
            </a:r>
            <a:r>
              <a:rPr lang="cs-CZ" sz="2800" dirty="0"/>
              <a:t>. Ve společenstvech tříd </a:t>
            </a:r>
            <a:r>
              <a:rPr lang="cs-CZ" sz="2800" i="1" dirty="0" err="1"/>
              <a:t>Arhenatheretea</a:t>
            </a:r>
            <a:r>
              <a:rPr lang="cs-CZ" sz="2800" dirty="0"/>
              <a:t> (svazy </a:t>
            </a:r>
            <a:r>
              <a:rPr lang="cs-CZ" sz="2800" i="1" dirty="0" err="1"/>
              <a:t>Arrhenatherion</a:t>
            </a:r>
            <a:r>
              <a:rPr lang="cs-CZ" sz="2800" i="1" dirty="0"/>
              <a:t>, </a:t>
            </a:r>
            <a:r>
              <a:rPr lang="cs-CZ" sz="2800" i="1" dirty="0" err="1"/>
              <a:t>Cynusurion</a:t>
            </a:r>
            <a:r>
              <a:rPr lang="cs-CZ" sz="2800" dirty="0"/>
              <a:t>, </a:t>
            </a:r>
            <a:r>
              <a:rPr lang="cs-CZ" sz="2800" i="1" dirty="0" err="1"/>
              <a:t>Alopecurion</a:t>
            </a:r>
            <a:r>
              <a:rPr lang="cs-CZ" sz="2800" i="1" dirty="0"/>
              <a:t> </a:t>
            </a:r>
            <a:r>
              <a:rPr lang="cs-CZ" sz="2800" i="1" dirty="0" err="1"/>
              <a:t>pratensis</a:t>
            </a:r>
            <a:r>
              <a:rPr lang="cs-CZ" sz="2800" dirty="0"/>
              <a:t>, </a:t>
            </a:r>
            <a:r>
              <a:rPr lang="cs-CZ" sz="2800" i="1" dirty="0" err="1"/>
              <a:t>Calthion</a:t>
            </a:r>
            <a:r>
              <a:rPr lang="cs-CZ" sz="2800" dirty="0"/>
              <a:t> a </a:t>
            </a:r>
            <a:r>
              <a:rPr lang="cs-CZ" sz="2800" i="1" dirty="0" err="1"/>
              <a:t>Molinion</a:t>
            </a:r>
            <a:r>
              <a:rPr lang="cs-CZ" sz="2800" dirty="0"/>
              <a:t>), </a:t>
            </a:r>
            <a:r>
              <a:rPr lang="cs-CZ" sz="2800" i="1" dirty="0" err="1"/>
              <a:t>Sedo-Scleranthetea</a:t>
            </a:r>
            <a:r>
              <a:rPr lang="cs-CZ" sz="2800" dirty="0"/>
              <a:t>, </a:t>
            </a:r>
            <a:r>
              <a:rPr lang="cs-CZ" sz="2800" i="1" dirty="0" err="1"/>
              <a:t>Festuco-Brometea</a:t>
            </a:r>
            <a:r>
              <a:rPr lang="cs-CZ" sz="2800" dirty="0"/>
              <a:t> </a:t>
            </a:r>
            <a:r>
              <a:rPr lang="cs-CZ" sz="2800" i="1" dirty="0" err="1" smtClean="0"/>
              <a:t>Chenopodietea</a:t>
            </a:r>
            <a:r>
              <a:rPr lang="cs-CZ" sz="2800" dirty="0" smtClean="0"/>
              <a:t>, </a:t>
            </a:r>
            <a:r>
              <a:rPr lang="cs-CZ" sz="2800" i="1" dirty="0" err="1"/>
              <a:t>Artemisietea</a:t>
            </a:r>
            <a:r>
              <a:rPr lang="cs-CZ" sz="2800" i="1" dirty="0"/>
              <a:t> </a:t>
            </a:r>
            <a:r>
              <a:rPr lang="cs-CZ" sz="2800" i="1" dirty="0" err="1" smtClean="0"/>
              <a:t>vulgaris</a:t>
            </a:r>
            <a:r>
              <a:rPr lang="cs-CZ" sz="2800" dirty="0" smtClean="0"/>
              <a:t>, </a:t>
            </a:r>
            <a:r>
              <a:rPr lang="cs-CZ" sz="2800" i="1" dirty="0" smtClean="0"/>
              <a:t>Galio-</a:t>
            </a:r>
            <a:r>
              <a:rPr lang="cs-CZ" sz="2800" i="1" dirty="0" err="1" smtClean="0"/>
              <a:t>Urticetea</a:t>
            </a:r>
            <a:r>
              <a:rPr lang="cs-CZ" sz="2800" dirty="0" smtClean="0"/>
              <a:t>, </a:t>
            </a:r>
            <a:r>
              <a:rPr lang="cs-CZ" sz="2800" i="1" dirty="0" err="1"/>
              <a:t>Plantaginetea</a:t>
            </a:r>
            <a:r>
              <a:rPr lang="cs-CZ" sz="2800" i="1" dirty="0"/>
              <a:t> </a:t>
            </a:r>
            <a:r>
              <a:rPr lang="cs-CZ" sz="2800" i="1" dirty="0" err="1" smtClean="0"/>
              <a:t>majoris</a:t>
            </a:r>
            <a:r>
              <a:rPr lang="cs-CZ" sz="2800" dirty="0" smtClean="0"/>
              <a:t>, </a:t>
            </a:r>
            <a:r>
              <a:rPr lang="cs-CZ" sz="2800" i="1" dirty="0" err="1"/>
              <a:t>Secalietea</a:t>
            </a:r>
            <a:r>
              <a:rPr lang="cs-CZ" sz="2800" dirty="0"/>
              <a:t> </a:t>
            </a:r>
            <a:r>
              <a:rPr lang="cs-CZ" sz="2800" dirty="0" smtClean="0"/>
              <a:t>a </a:t>
            </a:r>
            <a:r>
              <a:rPr lang="cs-CZ" sz="2800" i="1" dirty="0" err="1"/>
              <a:t>Aropyretea</a:t>
            </a:r>
            <a:r>
              <a:rPr lang="cs-CZ" sz="2800" i="1" dirty="0"/>
              <a:t> </a:t>
            </a:r>
            <a:r>
              <a:rPr lang="cs-CZ" sz="2800" i="1" dirty="0" err="1" smtClean="0"/>
              <a:t>repentis</a:t>
            </a:r>
            <a:r>
              <a:rPr lang="cs-CZ" sz="2800" dirty="0" smtClean="0"/>
              <a:t>.</a:t>
            </a:r>
            <a:endParaRPr lang="cs-CZ" sz="2800" dirty="0"/>
          </a:p>
        </p:txBody>
      </p:sp>
    </p:spTree>
    <p:extLst>
      <p:ext uri="{BB962C8B-B14F-4D97-AF65-F5344CB8AC3E}">
        <p14:creationId xmlns:p14="http://schemas.microsoft.com/office/powerpoint/2010/main" val="41466817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pPr algn="l"/>
            <a:r>
              <a:rPr lang="cs-CZ" i="1" dirty="0" smtClean="0"/>
              <a:t>Bromus </a:t>
            </a:r>
            <a:r>
              <a:rPr lang="cs-CZ" i="1" dirty="0" err="1" smtClean="0"/>
              <a:t>hordeaceus</a:t>
            </a:r>
            <a:r>
              <a:rPr lang="cs-CZ" i="1" dirty="0" smtClean="0"/>
              <a:t> </a:t>
            </a:r>
            <a:r>
              <a:rPr lang="cs-CZ" dirty="0" smtClean="0"/>
              <a:t>subsp. </a:t>
            </a:r>
            <a:r>
              <a:rPr lang="cs-CZ" i="1" dirty="0" err="1" smtClean="0"/>
              <a:t>hordeaceus</a:t>
            </a:r>
            <a:endParaRPr lang="cs-CZ" dirty="0"/>
          </a:p>
        </p:txBody>
      </p:sp>
      <p:sp>
        <p:nvSpPr>
          <p:cNvPr id="3" name="Zástupný symbol pro obsah 2"/>
          <p:cNvSpPr>
            <a:spLocks noGrp="1"/>
          </p:cNvSpPr>
          <p:nvPr>
            <p:ph idx="1"/>
          </p:nvPr>
        </p:nvSpPr>
        <p:spPr>
          <a:xfrm>
            <a:off x="457200" y="1196752"/>
            <a:ext cx="8147248" cy="5256585"/>
          </a:xfrm>
        </p:spPr>
        <p:txBody>
          <a:bodyPr>
            <a:normAutofit lnSpcReduction="10000"/>
          </a:bodyPr>
          <a:lstStyle/>
          <a:p>
            <a:pPr marL="0" indent="0">
              <a:buNone/>
            </a:pPr>
            <a:r>
              <a:rPr lang="cs-CZ" sz="2400" dirty="0"/>
              <a:t>Nepříliš obtížný polní plevel, vázaný převážně na okraje polí, a podřadná pícní tráva (do metání), v kulturních loukách považovaná za nepříjemný plevel. Dozrálé obilky mohou mechanicky poškodit trávicí ústrojí zvířat. Platí za nebezpečný plevel v kulturách trav na semeno a s travním semenem se také snadno šíří</a:t>
            </a:r>
            <a:r>
              <a:rPr lang="cs-CZ" sz="2400" dirty="0" smtClean="0"/>
              <a:t>.</a:t>
            </a:r>
          </a:p>
          <a:p>
            <a:pPr marL="0" indent="0">
              <a:buNone/>
            </a:pPr>
            <a:endParaRPr lang="cs-CZ" altLang="cs-CZ" sz="2400" dirty="0" smtClean="0"/>
          </a:p>
          <a:p>
            <a:pPr marL="0" indent="0">
              <a:buNone/>
            </a:pPr>
            <a:r>
              <a:rPr lang="cs-CZ" altLang="cs-CZ" sz="2400" dirty="0" smtClean="0"/>
              <a:t>Hojný </a:t>
            </a:r>
            <a:r>
              <a:rPr lang="cs-CZ" altLang="cs-CZ" sz="2400" dirty="0"/>
              <a:t>v </a:t>
            </a:r>
            <a:r>
              <a:rPr lang="cs-CZ" altLang="cs-CZ" sz="2400" dirty="0" err="1"/>
              <a:t>termofytiku</a:t>
            </a:r>
            <a:r>
              <a:rPr lang="cs-CZ" altLang="cs-CZ" sz="2400" dirty="0"/>
              <a:t> a teplejších územích </a:t>
            </a:r>
            <a:r>
              <a:rPr lang="cs-CZ" altLang="cs-CZ" sz="2400" dirty="0" err="1"/>
              <a:t>mezofytika</a:t>
            </a:r>
            <a:r>
              <a:rPr lang="cs-CZ" altLang="cs-CZ" sz="2400" dirty="0"/>
              <a:t>, ve výše položených a chladnějších územích </a:t>
            </a:r>
            <a:r>
              <a:rPr lang="cs-CZ" altLang="cs-CZ" sz="2400" dirty="0" err="1"/>
              <a:t>mezofytika</a:t>
            </a:r>
            <a:r>
              <a:rPr lang="cs-CZ" altLang="cs-CZ" sz="2400" dirty="0"/>
              <a:t> roztroušeně, vzácně nebo zcela chybí, do </a:t>
            </a:r>
            <a:r>
              <a:rPr lang="cs-CZ" altLang="cs-CZ" sz="2400" dirty="0" err="1"/>
              <a:t>oreofytika</a:t>
            </a:r>
            <a:r>
              <a:rPr lang="cs-CZ" altLang="cs-CZ" sz="2400" dirty="0"/>
              <a:t> většinou jen ojediněle zavlékán</a:t>
            </a:r>
          </a:p>
          <a:p>
            <a:pPr marL="0" indent="0">
              <a:buNone/>
            </a:pPr>
            <a:endParaRPr lang="cs-CZ" altLang="cs-CZ" sz="2400" dirty="0" smtClean="0"/>
          </a:p>
          <a:p>
            <a:pPr marL="0" indent="0">
              <a:buNone/>
            </a:pPr>
            <a:r>
              <a:rPr lang="cs-CZ" altLang="cs-CZ" sz="2400" dirty="0" smtClean="0"/>
              <a:t>Značně </a:t>
            </a:r>
            <a:r>
              <a:rPr lang="cs-CZ" altLang="cs-CZ" sz="2400" dirty="0"/>
              <a:t>proměnlivý – </a:t>
            </a:r>
            <a:r>
              <a:rPr lang="cs-CZ" altLang="cs-CZ" sz="2400" dirty="0" err="1"/>
              <a:t>subsp</a:t>
            </a:r>
            <a:r>
              <a:rPr lang="cs-CZ" altLang="cs-CZ" sz="2400" dirty="0"/>
              <a:t>. </a:t>
            </a:r>
            <a:r>
              <a:rPr lang="cs-CZ" altLang="cs-CZ" sz="2400" i="1" dirty="0" err="1"/>
              <a:t>molliformis</a:t>
            </a:r>
            <a:r>
              <a:rPr lang="cs-CZ" altLang="cs-CZ" sz="2400" dirty="0"/>
              <a:t>, </a:t>
            </a:r>
            <a:r>
              <a:rPr lang="cs-CZ" altLang="cs-CZ" sz="2400" dirty="0" err="1"/>
              <a:t>subsp</a:t>
            </a:r>
            <a:r>
              <a:rPr lang="cs-CZ" altLang="cs-CZ" sz="2400" dirty="0"/>
              <a:t>. </a:t>
            </a:r>
            <a:r>
              <a:rPr lang="cs-CZ" altLang="cs-CZ" sz="2400" i="1" dirty="0" err="1"/>
              <a:t>bicuspis</a:t>
            </a:r>
            <a:r>
              <a:rPr lang="cs-CZ" altLang="cs-CZ" sz="2400" dirty="0"/>
              <a:t>, </a:t>
            </a:r>
            <a:r>
              <a:rPr lang="cs-CZ" altLang="cs-CZ" sz="2400" dirty="0" err="1"/>
              <a:t>subsp</a:t>
            </a:r>
            <a:r>
              <a:rPr lang="cs-CZ" altLang="cs-CZ" sz="2400" dirty="0"/>
              <a:t>. </a:t>
            </a:r>
            <a:r>
              <a:rPr lang="cs-CZ" altLang="cs-CZ" sz="2400" i="1" dirty="0" err="1"/>
              <a:t>mediterraneus</a:t>
            </a:r>
            <a:r>
              <a:rPr lang="cs-CZ" altLang="cs-CZ" sz="2400" dirty="0"/>
              <a:t>, </a:t>
            </a:r>
            <a:r>
              <a:rPr lang="cs-CZ" altLang="cs-CZ" sz="2400" dirty="0" err="1"/>
              <a:t>subsp</a:t>
            </a:r>
            <a:r>
              <a:rPr lang="cs-CZ" altLang="cs-CZ" sz="2400" dirty="0"/>
              <a:t>. </a:t>
            </a:r>
            <a:r>
              <a:rPr lang="cs-CZ" altLang="cs-CZ" sz="2400" i="1" dirty="0" err="1"/>
              <a:t>thominei</a:t>
            </a:r>
            <a:r>
              <a:rPr lang="cs-CZ" altLang="cs-CZ" sz="2400" dirty="0"/>
              <a:t>, </a:t>
            </a:r>
            <a:r>
              <a:rPr lang="cs-CZ" altLang="cs-CZ" sz="2400" dirty="0" err="1"/>
              <a:t>subsp</a:t>
            </a:r>
            <a:r>
              <a:rPr lang="cs-CZ" altLang="cs-CZ" sz="2400" dirty="0"/>
              <a:t>. </a:t>
            </a:r>
            <a:r>
              <a:rPr lang="cs-CZ" altLang="cs-CZ" sz="2400" i="1" dirty="0" err="1"/>
              <a:t>pseudothominei</a:t>
            </a:r>
            <a:r>
              <a:rPr lang="cs-CZ" altLang="cs-CZ" sz="2400" dirty="0"/>
              <a:t>…</a:t>
            </a:r>
          </a:p>
          <a:p>
            <a:pPr marL="0" indent="0">
              <a:buNone/>
            </a:pPr>
            <a:endParaRPr lang="cs-CZ" sz="2400" dirty="0"/>
          </a:p>
        </p:txBody>
      </p:sp>
    </p:spTree>
    <p:extLst>
      <p:ext uri="{BB962C8B-B14F-4D97-AF65-F5344CB8AC3E}">
        <p14:creationId xmlns:p14="http://schemas.microsoft.com/office/powerpoint/2010/main" val="1815439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pPr algn="l"/>
            <a:r>
              <a:rPr lang="cs-CZ" dirty="0" smtClean="0"/>
              <a:t>Konspekt rodu 1</a:t>
            </a:r>
            <a:endParaRPr lang="cs-CZ" dirty="0"/>
          </a:p>
        </p:txBody>
      </p:sp>
      <p:sp>
        <p:nvSpPr>
          <p:cNvPr id="3" name="Zástupný symbol pro obsah 2"/>
          <p:cNvSpPr>
            <a:spLocks noGrp="1"/>
          </p:cNvSpPr>
          <p:nvPr>
            <p:ph idx="1"/>
          </p:nvPr>
        </p:nvSpPr>
        <p:spPr>
          <a:xfrm>
            <a:off x="457200" y="2276873"/>
            <a:ext cx="3682752" cy="4176464"/>
          </a:xfrm>
        </p:spPr>
        <p:txBody>
          <a:bodyPr>
            <a:normAutofit/>
          </a:bodyPr>
          <a:lstStyle/>
          <a:p>
            <a:r>
              <a:rPr lang="cs-CZ" sz="2800" b="1" i="1" dirty="0" smtClean="0"/>
              <a:t>Bromus </a:t>
            </a:r>
            <a:r>
              <a:rPr lang="cs-CZ" sz="2800" b="1" dirty="0" smtClean="0"/>
              <a:t>sect. </a:t>
            </a:r>
            <a:r>
              <a:rPr lang="cs-CZ" sz="2800" b="1" i="1" dirty="0" smtClean="0"/>
              <a:t>Bromus</a:t>
            </a:r>
          </a:p>
          <a:p>
            <a:pPr marL="0" indent="0">
              <a:buNone/>
            </a:pPr>
            <a:r>
              <a:rPr lang="cs-CZ" sz="2800" b="1" i="1" dirty="0" smtClean="0"/>
              <a:t>Bromus arvensis </a:t>
            </a:r>
          </a:p>
          <a:p>
            <a:pPr marL="0" indent="0">
              <a:buNone/>
            </a:pPr>
            <a:r>
              <a:rPr lang="cs-CZ" sz="2800" b="1" i="1" dirty="0" smtClean="0"/>
              <a:t>Bromus </a:t>
            </a:r>
            <a:r>
              <a:rPr lang="cs-CZ" sz="2800" b="1" i="1" dirty="0" err="1" smtClean="0"/>
              <a:t>japonicus</a:t>
            </a:r>
            <a:endParaRPr lang="cs-CZ" sz="2800" b="1" i="1" dirty="0" smtClean="0"/>
          </a:p>
          <a:p>
            <a:pPr marL="0" indent="0">
              <a:buNone/>
            </a:pPr>
            <a:r>
              <a:rPr lang="cs-CZ" sz="2800" b="1" i="1" dirty="0" smtClean="0"/>
              <a:t>Bromus </a:t>
            </a:r>
            <a:r>
              <a:rPr lang="cs-CZ" sz="2800" b="1" i="1" dirty="0" err="1" smtClean="0"/>
              <a:t>squarrosus</a:t>
            </a:r>
            <a:endParaRPr lang="cs-CZ" sz="2800" b="1" i="1" dirty="0" smtClean="0"/>
          </a:p>
          <a:p>
            <a:pPr marL="0" indent="0">
              <a:buNone/>
            </a:pPr>
            <a:r>
              <a:rPr lang="cs-CZ" sz="2800" b="1" i="1" dirty="0" smtClean="0"/>
              <a:t>Bromus </a:t>
            </a:r>
            <a:r>
              <a:rPr lang="cs-CZ" sz="2800" b="1" i="1" dirty="0" err="1" smtClean="0"/>
              <a:t>racemosus</a:t>
            </a:r>
            <a:endParaRPr lang="cs-CZ" sz="2800" b="1" i="1" dirty="0" smtClean="0"/>
          </a:p>
          <a:p>
            <a:pPr marL="0" indent="0">
              <a:buNone/>
            </a:pPr>
            <a:r>
              <a:rPr lang="cs-CZ" sz="2800" b="1" i="1" dirty="0" smtClean="0"/>
              <a:t>Bromus </a:t>
            </a:r>
            <a:r>
              <a:rPr lang="cs-CZ" sz="2800" b="1" i="1" dirty="0" err="1" smtClean="0"/>
              <a:t>commutatus</a:t>
            </a:r>
            <a:endParaRPr lang="cs-CZ" sz="2800" b="1" i="1" dirty="0" smtClean="0"/>
          </a:p>
          <a:p>
            <a:pPr marL="0" indent="0">
              <a:buNone/>
            </a:pPr>
            <a:r>
              <a:rPr lang="cs-CZ" sz="2800" b="1" i="1" dirty="0" smtClean="0"/>
              <a:t>Bromus secalinus</a:t>
            </a:r>
          </a:p>
        </p:txBody>
      </p:sp>
      <p:sp>
        <p:nvSpPr>
          <p:cNvPr id="4" name="Zástupný symbol pro obsah 2"/>
          <p:cNvSpPr txBox="1">
            <a:spLocks/>
          </p:cNvSpPr>
          <p:nvPr/>
        </p:nvSpPr>
        <p:spPr>
          <a:xfrm>
            <a:off x="609600" y="1268759"/>
            <a:ext cx="7715200" cy="100811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cs-CZ" sz="2800" dirty="0" smtClean="0"/>
              <a:t>Druhy rostoucí u nás lze rozdělit do čtyř sekcí, </a:t>
            </a:r>
            <a:br>
              <a:rPr lang="cs-CZ" sz="2800" dirty="0" smtClean="0"/>
            </a:br>
            <a:r>
              <a:rPr lang="cs-CZ" sz="2800" dirty="0" smtClean="0"/>
              <a:t>z nichž tři se někdy odčleňují jako samostatné rody.</a:t>
            </a:r>
          </a:p>
        </p:txBody>
      </p:sp>
      <p:sp>
        <p:nvSpPr>
          <p:cNvPr id="5" name="Zástupný symbol pro obsah 2"/>
          <p:cNvSpPr txBox="1">
            <a:spLocks/>
          </p:cNvSpPr>
          <p:nvPr/>
        </p:nvSpPr>
        <p:spPr>
          <a:xfrm>
            <a:off x="4849688" y="2780928"/>
            <a:ext cx="3682752" cy="32319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cs-CZ" sz="2800" b="1" i="1" dirty="0" smtClean="0"/>
              <a:t>Bromus </a:t>
            </a:r>
            <a:r>
              <a:rPr lang="cs-CZ" sz="2800" b="1" i="1" dirty="0" err="1"/>
              <a:t>hordeaceus</a:t>
            </a:r>
            <a:endParaRPr lang="cs-CZ" sz="2800" b="1" i="1" dirty="0"/>
          </a:p>
          <a:p>
            <a:pPr marL="0" indent="0">
              <a:buFont typeface="Arial" pitchFamily="34" charset="0"/>
              <a:buNone/>
            </a:pPr>
            <a:endParaRPr lang="cs-CZ" sz="2800" i="1" dirty="0" smtClean="0"/>
          </a:p>
          <a:p>
            <a:pPr marL="0" indent="0">
              <a:buNone/>
            </a:pPr>
            <a:r>
              <a:rPr lang="cs-CZ" sz="2800" i="1" dirty="0"/>
              <a:t>Bromus </a:t>
            </a:r>
            <a:r>
              <a:rPr lang="cs-CZ" sz="2800" i="1" dirty="0" err="1"/>
              <a:t>lepidus</a:t>
            </a:r>
            <a:endParaRPr lang="cs-CZ" sz="2800" i="1" dirty="0"/>
          </a:p>
          <a:p>
            <a:pPr marL="0" indent="0">
              <a:buFont typeface="Arial" pitchFamily="34" charset="0"/>
              <a:buNone/>
            </a:pPr>
            <a:r>
              <a:rPr lang="cs-CZ" sz="2800" i="1" dirty="0" smtClean="0"/>
              <a:t>Bromus </a:t>
            </a:r>
            <a:r>
              <a:rPr lang="cs-CZ" sz="2800" i="1" dirty="0" err="1" smtClean="0"/>
              <a:t>lanceolatus</a:t>
            </a:r>
            <a:endParaRPr lang="cs-CZ" sz="2800" i="1" dirty="0" smtClean="0"/>
          </a:p>
          <a:p>
            <a:pPr marL="0" indent="0">
              <a:buFont typeface="Arial" pitchFamily="34" charset="0"/>
              <a:buNone/>
            </a:pPr>
            <a:r>
              <a:rPr lang="cs-CZ" sz="2800" i="1" dirty="0" smtClean="0"/>
              <a:t>Bromus </a:t>
            </a:r>
            <a:r>
              <a:rPr lang="cs-CZ" sz="2800" i="1" dirty="0" err="1" smtClean="0"/>
              <a:t>briziformis</a:t>
            </a:r>
            <a:endParaRPr lang="cs-CZ" sz="2800" i="1" dirty="0" smtClean="0"/>
          </a:p>
          <a:p>
            <a:pPr marL="0" indent="0">
              <a:buFont typeface="Arial" pitchFamily="34" charset="0"/>
              <a:buNone/>
            </a:pPr>
            <a:r>
              <a:rPr lang="cs-CZ" sz="2800" i="1" dirty="0" smtClean="0"/>
              <a:t>Bromus </a:t>
            </a:r>
            <a:r>
              <a:rPr lang="cs-CZ" sz="2800" i="1" dirty="0" err="1" smtClean="0"/>
              <a:t>scoparius</a:t>
            </a:r>
            <a:endParaRPr lang="cs-CZ" sz="2800" i="1" dirty="0" smtClean="0"/>
          </a:p>
        </p:txBody>
      </p:sp>
    </p:spTree>
    <p:extLst>
      <p:ext uri="{BB962C8B-B14F-4D97-AF65-F5344CB8AC3E}">
        <p14:creationId xmlns:p14="http://schemas.microsoft.com/office/powerpoint/2010/main" val="14821449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irka\Data\Diplomanti\Bromus hordeaceus.E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40000"/>
            <a:ext cx="9150417" cy="5503599"/>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279719" y="6293552"/>
            <a:ext cx="3500193" cy="369332"/>
          </a:xfrm>
          <a:prstGeom prst="rect">
            <a:avLst/>
          </a:prstGeom>
          <a:noFill/>
        </p:spPr>
        <p:txBody>
          <a:bodyPr wrap="square" rtlCol="0">
            <a:spAutoFit/>
          </a:bodyPr>
          <a:lstStyle/>
          <a:p>
            <a:r>
              <a:rPr lang="cs-CZ" dirty="0" smtClean="0"/>
              <a:t>obsazeno 679 kvadrantů</a:t>
            </a:r>
            <a:endParaRPr lang="cs-CZ" dirty="0"/>
          </a:p>
        </p:txBody>
      </p:sp>
    </p:spTree>
    <p:extLst>
      <p:ext uri="{BB962C8B-B14F-4D97-AF65-F5344CB8AC3E}">
        <p14:creationId xmlns:p14="http://schemas.microsoft.com/office/powerpoint/2010/main" val="41632287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5891262"/>
            <a:ext cx="6696744" cy="706090"/>
          </a:xfrm>
        </p:spPr>
        <p:txBody>
          <a:bodyPr>
            <a:normAutofit/>
          </a:bodyPr>
          <a:lstStyle/>
          <a:p>
            <a:pPr algn="l"/>
            <a:r>
              <a:rPr lang="cs-CZ" sz="2800" i="1" dirty="0" smtClean="0"/>
              <a:t>Bromus </a:t>
            </a:r>
            <a:r>
              <a:rPr lang="cs-CZ" sz="2800" i="1" dirty="0" err="1" smtClean="0"/>
              <a:t>lepidus</a:t>
            </a:r>
            <a:endParaRPr lang="cs-CZ" sz="2800" i="1" dirty="0"/>
          </a:p>
        </p:txBody>
      </p:sp>
      <p:sp>
        <p:nvSpPr>
          <p:cNvPr id="3" name="AutoShape 2" descr="http://www.botanickafotogalerie.cz/highslide/images/large/167/Bromus_hordeaceus4.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22530" name="Picture 2" descr="Bromus lepidus, lem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1798290"/>
            <a:ext cx="1933575" cy="3790950"/>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Bromus lepidus, flor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80" y="1893539"/>
            <a:ext cx="1409700" cy="3695701"/>
          </a:xfrm>
          <a:prstGeom prst="rect">
            <a:avLst/>
          </a:prstGeom>
          <a:noFill/>
          <a:extLst>
            <a:ext uri="{909E8E84-426E-40DD-AFC4-6F175D3DCCD1}">
              <a14:hiddenFill xmlns:a14="http://schemas.microsoft.com/office/drawing/2010/main">
                <a:solidFill>
                  <a:srgbClr val="FFFFFF"/>
                </a:solidFill>
              </a14:hiddenFill>
            </a:ext>
          </a:extLst>
        </p:spPr>
      </p:pic>
      <p:pic>
        <p:nvPicPr>
          <p:cNvPr id="22536" name="Picture 8" descr="Bromus lepidus, lem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704" y="1712564"/>
            <a:ext cx="1724025" cy="3876676"/>
          </a:xfrm>
          <a:prstGeom prst="rect">
            <a:avLst/>
          </a:prstGeom>
          <a:noFill/>
          <a:extLst>
            <a:ext uri="{909E8E84-426E-40DD-AFC4-6F175D3DCCD1}">
              <a14:hiddenFill xmlns:a14="http://schemas.microsoft.com/office/drawing/2010/main">
                <a:solidFill>
                  <a:srgbClr val="FFFFFF"/>
                </a:solidFill>
              </a14:hiddenFill>
            </a:ext>
          </a:extLst>
        </p:spPr>
      </p:pic>
      <p:pic>
        <p:nvPicPr>
          <p:cNvPr id="22538" name="Picture 10" descr="http://linnaeus.nrm.se/flora/mono/poa/bromu/bromlep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2120" y="702914"/>
            <a:ext cx="3086100" cy="4886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7373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a:bodyPr>
          <a:lstStyle/>
          <a:p>
            <a:r>
              <a:rPr lang="cs-CZ" sz="3200" i="1" dirty="0" smtClean="0"/>
              <a:t>Bromus </a:t>
            </a:r>
            <a:r>
              <a:rPr lang="cs-CZ" sz="3200" i="1" dirty="0" err="1" smtClean="0"/>
              <a:t>lepidus</a:t>
            </a:r>
            <a:endParaRPr lang="cs-CZ" sz="3200" dirty="0"/>
          </a:p>
        </p:txBody>
      </p:sp>
      <p:sp>
        <p:nvSpPr>
          <p:cNvPr id="3" name="Zástupný symbol pro obsah 2"/>
          <p:cNvSpPr>
            <a:spLocks noGrp="1"/>
          </p:cNvSpPr>
          <p:nvPr>
            <p:ph idx="1"/>
          </p:nvPr>
        </p:nvSpPr>
        <p:spPr>
          <a:xfrm>
            <a:off x="457200" y="1196752"/>
            <a:ext cx="8147248" cy="5256585"/>
          </a:xfrm>
        </p:spPr>
        <p:txBody>
          <a:bodyPr>
            <a:normAutofit/>
          </a:bodyPr>
          <a:lstStyle/>
          <a:p>
            <a:pPr marL="0" indent="0">
              <a:buNone/>
            </a:pPr>
            <a:r>
              <a:rPr lang="cs-CZ" sz="2400" dirty="0"/>
              <a:t>Parkové a městské trávníky, zahrady, nábřeží, rumiště, výjimečně obilná pole. Je příkladem mimikry kulturních plodin (</a:t>
            </a:r>
            <a:r>
              <a:rPr lang="cs-CZ" sz="2400" dirty="0" err="1"/>
              <a:t>vavilovské</a:t>
            </a:r>
            <a:r>
              <a:rPr lang="cs-CZ" sz="2400" dirty="0"/>
              <a:t> mimikry) v širším slova smyslu a šíří se </a:t>
            </a:r>
            <a:r>
              <a:rPr lang="cs-CZ" sz="2400" dirty="0" err="1"/>
              <a:t>speirochoricky</a:t>
            </a:r>
            <a:r>
              <a:rPr lang="cs-CZ" sz="2400" dirty="0"/>
              <a:t> s travním semenem</a:t>
            </a:r>
            <a:r>
              <a:rPr lang="cs-CZ" sz="2400" dirty="0" smtClean="0"/>
              <a:t>.</a:t>
            </a:r>
            <a:r>
              <a:rPr lang="cs-CZ" sz="2400" dirty="0"/>
              <a:t> </a:t>
            </a:r>
          </a:p>
          <a:p>
            <a:pPr marL="0" indent="0">
              <a:buNone/>
            </a:pPr>
            <a:endParaRPr lang="cs-CZ" sz="2400" dirty="0" smtClean="0"/>
          </a:p>
          <a:p>
            <a:pPr marL="0" indent="0">
              <a:buNone/>
            </a:pPr>
            <a:r>
              <a:rPr lang="cs-CZ" sz="2400" dirty="0" smtClean="0"/>
              <a:t>Přechodně </a:t>
            </a:r>
            <a:r>
              <a:rPr lang="cs-CZ" sz="2400" dirty="0"/>
              <a:t>zavlékán do městských parků a trávníků, většinou s travním semenem ze z. nebo </a:t>
            </a:r>
            <a:r>
              <a:rPr lang="cs-CZ" sz="2400" dirty="0" err="1"/>
              <a:t>sz</a:t>
            </a:r>
            <a:r>
              <a:rPr lang="cs-CZ" sz="2400" dirty="0"/>
              <a:t>. Evropy. První nález je z r. 1883 z městského parku v Sedlčanech; zatím poslední nález z roku 1976, je však pravděpodobné, že druh uniká pozornosti. Od planárního do </a:t>
            </a:r>
            <a:r>
              <a:rPr lang="cs-CZ" sz="2400" dirty="0" err="1"/>
              <a:t>suprakolinního</a:t>
            </a:r>
            <a:r>
              <a:rPr lang="cs-CZ" sz="2400" dirty="0"/>
              <a:t> </a:t>
            </a:r>
            <a:r>
              <a:rPr lang="cs-CZ" sz="2400" dirty="0" smtClean="0"/>
              <a:t>stupně. </a:t>
            </a:r>
            <a:r>
              <a:rPr lang="cs-CZ" sz="2400" dirty="0"/>
              <a:t>Neofyt.</a:t>
            </a:r>
          </a:p>
        </p:txBody>
      </p:sp>
    </p:spTree>
    <p:extLst>
      <p:ext uri="{BB962C8B-B14F-4D97-AF65-F5344CB8AC3E}">
        <p14:creationId xmlns:p14="http://schemas.microsoft.com/office/powerpoint/2010/main" val="1091125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irka\Data\Diplomanti\Bromus lepidus.E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40000"/>
            <a:ext cx="9150417" cy="5503599"/>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279719" y="6293552"/>
            <a:ext cx="3500193" cy="369332"/>
          </a:xfrm>
          <a:prstGeom prst="rect">
            <a:avLst/>
          </a:prstGeom>
          <a:noFill/>
        </p:spPr>
        <p:txBody>
          <a:bodyPr wrap="square" rtlCol="0">
            <a:spAutoFit/>
          </a:bodyPr>
          <a:lstStyle/>
          <a:p>
            <a:r>
              <a:rPr lang="cs-CZ" dirty="0" smtClean="0"/>
              <a:t>obsazeno 13 kvadrantů</a:t>
            </a:r>
            <a:endParaRPr lang="cs-CZ" dirty="0"/>
          </a:p>
        </p:txBody>
      </p:sp>
    </p:spTree>
    <p:extLst>
      <p:ext uri="{BB962C8B-B14F-4D97-AF65-F5344CB8AC3E}">
        <p14:creationId xmlns:p14="http://schemas.microsoft.com/office/powerpoint/2010/main" val="4667699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descr="prouzek se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065714"/>
            <a:ext cx="91440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Obrázek 3"/>
          <p:cNvPicPr>
            <a:picLocks noChangeAspect="1"/>
          </p:cNvPicPr>
          <p:nvPr/>
        </p:nvPicPr>
        <p:blipFill>
          <a:blip r:embed="rId3" cstate="print">
            <a:extLst>
              <a:ext uri="{28A0092B-C50C-407E-A947-70E740481C1C}">
                <a14:useLocalDpi xmlns:a14="http://schemas.microsoft.com/office/drawing/2010/main" val="0"/>
              </a:ext>
            </a:extLst>
          </a:blip>
          <a:srcRect l="33333" t="6847" r="3175" b="34679"/>
          <a:stretch>
            <a:fillRect/>
          </a:stretch>
        </p:blipFill>
        <p:spPr bwMode="auto">
          <a:xfrm>
            <a:off x="5524500" y="742950"/>
            <a:ext cx="3332560" cy="578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ovéPole 4"/>
          <p:cNvSpPr txBox="1">
            <a:spLocks noChangeArrowheads="1"/>
          </p:cNvSpPr>
          <p:nvPr/>
        </p:nvSpPr>
        <p:spPr bwMode="auto">
          <a:xfrm>
            <a:off x="755576" y="46038"/>
            <a:ext cx="7281143"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cs-CZ" altLang="cs-CZ" sz="3200" i="1" dirty="0" smtClean="0"/>
              <a:t>    </a:t>
            </a:r>
            <a:r>
              <a:rPr lang="cs-CZ" altLang="cs-CZ" sz="3200" i="1" dirty="0" err="1" smtClean="0"/>
              <a:t>Bromus</a:t>
            </a:r>
            <a:r>
              <a:rPr lang="cs-CZ" altLang="cs-CZ" sz="3200" i="1" dirty="0" smtClean="0"/>
              <a:t> </a:t>
            </a:r>
            <a:r>
              <a:rPr lang="cs-CZ" altLang="cs-CZ" sz="3200" i="1" dirty="0" err="1"/>
              <a:t>secalinus</a:t>
            </a:r>
            <a:r>
              <a:rPr lang="cs-CZ" altLang="cs-CZ" sz="3200" dirty="0"/>
              <a:t> L. – sveřep stoklasa</a:t>
            </a:r>
          </a:p>
          <a:p>
            <a:r>
              <a:rPr lang="cs-CZ" altLang="cs-CZ" dirty="0"/>
              <a:t>                             </a:t>
            </a:r>
          </a:p>
        </p:txBody>
      </p:sp>
      <p:sp>
        <p:nvSpPr>
          <p:cNvPr id="18437" name="TextovéPole 1"/>
          <p:cNvSpPr txBox="1">
            <a:spLocks noChangeArrowheads="1"/>
          </p:cNvSpPr>
          <p:nvPr/>
        </p:nvSpPr>
        <p:spPr bwMode="auto">
          <a:xfrm>
            <a:off x="627459" y="1430337"/>
            <a:ext cx="4791075"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cs-CZ" altLang="cs-CZ" b="1" dirty="0"/>
              <a:t>Stéblo a listové pochvy lysé, </a:t>
            </a:r>
            <a:r>
              <a:rPr lang="cs-CZ" altLang="cs-CZ" b="1" dirty="0" err="1"/>
              <a:t>vz</a:t>
            </a:r>
            <a:r>
              <a:rPr lang="cs-CZ" altLang="cs-CZ" b="1" dirty="0"/>
              <a:t>. řídce chlupaté</a:t>
            </a:r>
          </a:p>
          <a:p>
            <a:endParaRPr lang="cs-CZ" altLang="cs-CZ" dirty="0"/>
          </a:p>
          <a:p>
            <a:r>
              <a:rPr lang="cs-CZ" altLang="cs-CZ" dirty="0"/>
              <a:t>Lata zprvu přímá, později obvykle alespoň v hor. části dolů ohnutá, v obrysu vejčitá až úzce podlouhle </a:t>
            </a:r>
            <a:r>
              <a:rPr lang="cs-CZ" altLang="cs-CZ" dirty="0" smtClean="0"/>
              <a:t>vejčitá, </a:t>
            </a:r>
            <a:r>
              <a:rPr lang="cs-CZ" altLang="cs-CZ" b="1" dirty="0" smtClean="0"/>
              <a:t>klásky  za zralosti nerozpadavé</a:t>
            </a:r>
            <a:endParaRPr lang="cs-CZ" altLang="cs-CZ" b="1" dirty="0"/>
          </a:p>
          <a:p>
            <a:endParaRPr lang="cs-CZ" altLang="cs-CZ" dirty="0"/>
          </a:p>
          <a:p>
            <a:r>
              <a:rPr lang="cs-CZ" altLang="cs-CZ" dirty="0"/>
              <a:t>Plucha široce eliptická, na vrcholu zaokrouhlená nebo s mělkým zářezem, ca v 1/2 nejširší, s okrajovou linií rovnoměrně obloukovitě zahnutou, </a:t>
            </a:r>
            <a:r>
              <a:rPr lang="cs-CZ" altLang="cs-CZ" b="1" dirty="0"/>
              <a:t>bez osiny </a:t>
            </a:r>
            <a:r>
              <a:rPr lang="cs-CZ" altLang="cs-CZ" dirty="0"/>
              <a:t>nebo </a:t>
            </a:r>
            <a:r>
              <a:rPr lang="cs-CZ" altLang="cs-CZ" dirty="0" smtClean="0"/>
              <a:t>osinatá (osina ale obvykle deformovaná), </a:t>
            </a:r>
            <a:r>
              <a:rPr lang="cs-CZ" altLang="cs-CZ" dirty="0"/>
              <a:t>kožovitá</a:t>
            </a:r>
          </a:p>
          <a:p>
            <a:endParaRPr lang="cs-CZ" altLang="cs-CZ" dirty="0"/>
          </a:p>
          <a:p>
            <a:r>
              <a:rPr lang="cs-CZ" altLang="cs-CZ" dirty="0"/>
              <a:t>Pluchy v době zralosti obilek podélně svinuté, kryjící obilky, navzájem se svými okraji nedotýkající (je viditelné vřeteno klásku)</a:t>
            </a:r>
          </a:p>
          <a:p>
            <a:endParaRPr lang="cs-CZ" altLang="cs-CZ" dirty="0"/>
          </a:p>
          <a:p>
            <a:r>
              <a:rPr lang="cs-CZ" altLang="cs-CZ" b="1" dirty="0"/>
              <a:t>Obilky tlusté</a:t>
            </a:r>
            <a:r>
              <a:rPr lang="cs-CZ" altLang="cs-CZ" dirty="0"/>
              <a:t>, na průřezu ve tvaru písmene V  </a:t>
            </a:r>
          </a:p>
          <a:p>
            <a:endParaRPr lang="cs-CZ" altLang="cs-CZ" dirty="0"/>
          </a:p>
          <a:p>
            <a:endParaRPr lang="cs-CZ" altLang="cs-CZ" dirty="0"/>
          </a:p>
        </p:txBody>
      </p:sp>
    </p:spTree>
    <p:extLst>
      <p:ext uri="{BB962C8B-B14F-4D97-AF65-F5344CB8AC3E}">
        <p14:creationId xmlns:p14="http://schemas.microsoft.com/office/powerpoint/2010/main" val="37819806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690455" y="6381328"/>
            <a:ext cx="1797415" cy="369332"/>
          </a:xfrm>
          <a:prstGeom prst="rect">
            <a:avLst/>
          </a:prstGeom>
          <a:noFill/>
        </p:spPr>
        <p:txBody>
          <a:bodyPr wrap="none" rtlCol="0">
            <a:spAutoFit/>
          </a:bodyPr>
          <a:lstStyle/>
          <a:p>
            <a:r>
              <a:rPr lang="cs-CZ" i="1" dirty="0" smtClean="0"/>
              <a:t>Bromus secalinus</a:t>
            </a:r>
            <a:endParaRPr lang="cs-CZ" i="1" dirty="0"/>
          </a:p>
        </p:txBody>
      </p:sp>
      <p:pic>
        <p:nvPicPr>
          <p:cNvPr id="4098" name="Picture 2" descr="C:\Users\Jirka\Data\M_snimky\Bromus_secalinus_179816_Maloch_196-07_02_df_upraven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804" y="504444"/>
            <a:ext cx="7708392" cy="5849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48211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690455" y="6381328"/>
            <a:ext cx="1797415" cy="369332"/>
          </a:xfrm>
          <a:prstGeom prst="rect">
            <a:avLst/>
          </a:prstGeom>
          <a:noFill/>
        </p:spPr>
        <p:txBody>
          <a:bodyPr wrap="none" rtlCol="0">
            <a:spAutoFit/>
          </a:bodyPr>
          <a:lstStyle/>
          <a:p>
            <a:r>
              <a:rPr lang="cs-CZ" i="1" dirty="0" smtClean="0"/>
              <a:t>Bromus secalinus</a:t>
            </a:r>
            <a:endParaRPr lang="cs-CZ" i="1" dirty="0"/>
          </a:p>
        </p:txBody>
      </p:sp>
      <p:pic>
        <p:nvPicPr>
          <p:cNvPr id="23554" name="Picture 2" descr="C:\Users\Jirka\Data\M_snimky\Bromus_secalinus_237639_Rican_1932-07_klasek_df_upraven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9138" y="504825"/>
            <a:ext cx="7705725" cy="584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4795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611560" y="6381328"/>
            <a:ext cx="1797415" cy="369332"/>
          </a:xfrm>
          <a:prstGeom prst="rect">
            <a:avLst/>
          </a:prstGeom>
          <a:noFill/>
        </p:spPr>
        <p:txBody>
          <a:bodyPr wrap="none" rtlCol="0">
            <a:spAutoFit/>
          </a:bodyPr>
          <a:lstStyle/>
          <a:p>
            <a:r>
              <a:rPr lang="cs-CZ" i="1" dirty="0" smtClean="0"/>
              <a:t>Bromus secalinus</a:t>
            </a:r>
            <a:endParaRPr lang="cs-CZ" i="1" dirty="0"/>
          </a:p>
        </p:txBody>
      </p:sp>
      <p:pic>
        <p:nvPicPr>
          <p:cNvPr id="24578" name="Picture 2" descr="http://botany.cz/foto/bromussecher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30" y="519502"/>
            <a:ext cx="7728794" cy="5789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7320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470329" y="6381328"/>
            <a:ext cx="1797415" cy="369332"/>
          </a:xfrm>
          <a:prstGeom prst="rect">
            <a:avLst/>
          </a:prstGeom>
          <a:noFill/>
        </p:spPr>
        <p:txBody>
          <a:bodyPr wrap="none" rtlCol="0">
            <a:spAutoFit/>
          </a:bodyPr>
          <a:lstStyle/>
          <a:p>
            <a:r>
              <a:rPr lang="cs-CZ" i="1" dirty="0" smtClean="0"/>
              <a:t>Bromus secalinus</a:t>
            </a:r>
            <a:endParaRPr lang="cs-CZ" i="1" dirty="0"/>
          </a:p>
        </p:txBody>
      </p:sp>
      <p:pic>
        <p:nvPicPr>
          <p:cNvPr id="26626" name="Picture 2" descr="http://www.botanickafotogalerie.cz/highslide/images/large/167/Bromus_secalinu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04664"/>
            <a:ext cx="7992888" cy="5994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6417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a:bodyPr>
          <a:lstStyle/>
          <a:p>
            <a:r>
              <a:rPr lang="cs-CZ" sz="3200" i="1" dirty="0" smtClean="0"/>
              <a:t>Bromus secalinus</a:t>
            </a:r>
            <a:endParaRPr lang="cs-CZ" sz="3200" dirty="0"/>
          </a:p>
        </p:txBody>
      </p:sp>
      <p:sp>
        <p:nvSpPr>
          <p:cNvPr id="3" name="Zástupný symbol pro obsah 2"/>
          <p:cNvSpPr>
            <a:spLocks noGrp="1"/>
          </p:cNvSpPr>
          <p:nvPr>
            <p:ph idx="1"/>
          </p:nvPr>
        </p:nvSpPr>
        <p:spPr>
          <a:xfrm>
            <a:off x="457200" y="1196752"/>
            <a:ext cx="8147248" cy="5256585"/>
          </a:xfrm>
        </p:spPr>
        <p:txBody>
          <a:bodyPr>
            <a:normAutofit fontScale="85000" lnSpcReduction="20000"/>
          </a:bodyPr>
          <a:lstStyle/>
          <a:p>
            <a:pPr marL="0" indent="0">
              <a:buNone/>
            </a:pPr>
            <a:r>
              <a:rPr lang="cs-CZ" sz="2800" dirty="0" smtClean="0"/>
              <a:t>Kultury </a:t>
            </a:r>
            <a:r>
              <a:rPr lang="cs-CZ" sz="2800" dirty="0"/>
              <a:t>ozimého žita a </a:t>
            </a:r>
            <a:r>
              <a:rPr lang="cs-CZ" sz="2800" dirty="0" smtClean="0"/>
              <a:t>pšenice, </a:t>
            </a:r>
            <a:r>
              <a:rPr lang="cs-CZ" sz="2800" dirty="0"/>
              <a:t>vzácněji úhory, meze, okraje komunikací a rumiště, v současnosti relativně přibývá </a:t>
            </a:r>
            <a:r>
              <a:rPr lang="cs-CZ" sz="2800" dirty="0" smtClean="0"/>
              <a:t>výskytů </a:t>
            </a:r>
            <a:r>
              <a:rPr lang="cs-CZ" sz="2800" dirty="0"/>
              <a:t>na ruderálních </a:t>
            </a:r>
            <a:r>
              <a:rPr lang="cs-CZ" sz="2800" dirty="0" smtClean="0"/>
              <a:t>místech; </a:t>
            </a:r>
            <a:r>
              <a:rPr lang="cs-CZ" sz="2800" dirty="0"/>
              <a:t>na půdách hlinitých až písčitých, propustných, čerstvě až střídavě vlhkých, kyselých až neutrálních, živinami bohatých, obvykle nevápnitých. </a:t>
            </a:r>
            <a:endParaRPr lang="cs-CZ" sz="2800" dirty="0" smtClean="0"/>
          </a:p>
          <a:p>
            <a:pPr marL="0" indent="0">
              <a:buNone/>
            </a:pPr>
            <a:r>
              <a:rPr lang="cs-CZ" sz="2800" dirty="0" smtClean="0"/>
              <a:t>Speirochorní </a:t>
            </a:r>
            <a:r>
              <a:rPr lang="cs-CZ" sz="2800" dirty="0"/>
              <a:t>druh (přenáší a šíří se s osivem), </a:t>
            </a:r>
            <a:r>
              <a:rPr lang="cs-CZ" sz="2800" dirty="0" smtClean="0"/>
              <a:t>přizpůsobený </a:t>
            </a:r>
            <a:r>
              <a:rPr lang="cs-CZ" sz="2800" dirty="0"/>
              <a:t>tradičním agrotechnickým postupům při pěstování ozimých obilnin. Projevem této adaptace jsou tlusté obilky (s </a:t>
            </a:r>
            <a:r>
              <a:rPr lang="cs-CZ" sz="2800" dirty="0" smtClean="0"/>
              <a:t>dostatkem </a:t>
            </a:r>
            <a:r>
              <a:rPr lang="cs-CZ" sz="2800" dirty="0"/>
              <a:t>zásobního škrobu), redukce osin, nerozpadavost vřetene klásku a převažující autogamie. </a:t>
            </a:r>
            <a:endParaRPr lang="cs-CZ" sz="2800" dirty="0" smtClean="0"/>
          </a:p>
          <a:p>
            <a:pPr marL="0" indent="0">
              <a:buNone/>
            </a:pPr>
            <a:r>
              <a:rPr lang="cs-CZ" sz="2800" dirty="0" smtClean="0"/>
              <a:t>Stoklasa nevytváří </a:t>
            </a:r>
            <a:r>
              <a:rPr lang="cs-CZ" sz="2800" dirty="0"/>
              <a:t>semennou banku, ale při uložení v suchu si obilky udržují po mnoho let klíčivost a po výsevu klíčí během několika dnů. Fenologie a stadijní vývoj rostlin </a:t>
            </a:r>
            <a:r>
              <a:rPr lang="cs-CZ" sz="2800" dirty="0" smtClean="0"/>
              <a:t>jsou </a:t>
            </a:r>
            <a:r>
              <a:rPr lang="cs-CZ" sz="2800" dirty="0"/>
              <a:t>sladěny s vývojem ozimých obilnin. Ve společenstvech třídy </a:t>
            </a:r>
            <a:r>
              <a:rPr lang="cs-CZ" sz="2800" i="1" dirty="0" err="1"/>
              <a:t>Secalietea</a:t>
            </a:r>
            <a:r>
              <a:rPr lang="cs-CZ" sz="2800" dirty="0"/>
              <a:t>, zejména svazu </a:t>
            </a:r>
            <a:r>
              <a:rPr lang="cs-CZ" sz="2800" i="1" dirty="0" err="1" smtClean="0"/>
              <a:t>Aphanion</a:t>
            </a:r>
            <a:r>
              <a:rPr lang="cs-CZ" sz="2800" dirty="0" smtClean="0"/>
              <a:t>, </a:t>
            </a:r>
            <a:r>
              <a:rPr lang="cs-CZ" sz="2800" dirty="0"/>
              <a:t>dnes též v různých typech ruderální vegetace třídy </a:t>
            </a:r>
            <a:r>
              <a:rPr lang="cs-CZ" sz="2800" i="1" dirty="0" err="1"/>
              <a:t>Chenopodietea</a:t>
            </a:r>
            <a:r>
              <a:rPr lang="cs-CZ" sz="2800" dirty="0"/>
              <a:t> a snad i </a:t>
            </a:r>
            <a:r>
              <a:rPr lang="cs-CZ" sz="2800" i="1" dirty="0" err="1"/>
              <a:t>Artemisietea</a:t>
            </a:r>
            <a:r>
              <a:rPr lang="cs-CZ" sz="2800" i="1" dirty="0"/>
              <a:t> </a:t>
            </a:r>
            <a:r>
              <a:rPr lang="cs-CZ" sz="2800" i="1" dirty="0" err="1"/>
              <a:t>vulgaris</a:t>
            </a:r>
            <a:r>
              <a:rPr lang="cs-CZ" sz="2800" dirty="0"/>
              <a:t>.</a:t>
            </a:r>
          </a:p>
        </p:txBody>
      </p:sp>
    </p:spTree>
    <p:extLst>
      <p:ext uri="{BB962C8B-B14F-4D97-AF65-F5344CB8AC3E}">
        <p14:creationId xmlns:p14="http://schemas.microsoft.com/office/powerpoint/2010/main" val="21251151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pPr algn="l"/>
            <a:r>
              <a:rPr lang="cs-CZ" dirty="0" smtClean="0"/>
              <a:t>Konspekt rodu 2</a:t>
            </a:r>
            <a:endParaRPr lang="cs-CZ" dirty="0"/>
          </a:p>
        </p:txBody>
      </p:sp>
      <p:sp>
        <p:nvSpPr>
          <p:cNvPr id="3" name="Zástupný symbol pro obsah 2"/>
          <p:cNvSpPr>
            <a:spLocks noGrp="1"/>
          </p:cNvSpPr>
          <p:nvPr>
            <p:ph idx="1"/>
          </p:nvPr>
        </p:nvSpPr>
        <p:spPr>
          <a:xfrm>
            <a:off x="457200" y="1268760"/>
            <a:ext cx="8147248" cy="4176464"/>
          </a:xfrm>
        </p:spPr>
        <p:txBody>
          <a:bodyPr>
            <a:normAutofit/>
          </a:bodyPr>
          <a:lstStyle/>
          <a:p>
            <a:r>
              <a:rPr lang="cs-CZ" sz="2800" b="1" i="1" dirty="0" smtClean="0"/>
              <a:t>Bromus </a:t>
            </a:r>
            <a:r>
              <a:rPr lang="cs-CZ" sz="2800" b="1" dirty="0" smtClean="0"/>
              <a:t>sect. </a:t>
            </a:r>
            <a:r>
              <a:rPr lang="cs-CZ" sz="2800" b="1" i="1" dirty="0" err="1" smtClean="0"/>
              <a:t>Pnigma</a:t>
            </a:r>
            <a:r>
              <a:rPr lang="cs-CZ" sz="2800" b="1" i="1" dirty="0" smtClean="0"/>
              <a:t> </a:t>
            </a:r>
            <a:r>
              <a:rPr lang="cs-CZ" sz="2800" dirty="0" smtClean="0"/>
              <a:t>(syn. </a:t>
            </a:r>
            <a:r>
              <a:rPr lang="cs-CZ" sz="2800" i="1" dirty="0" smtClean="0"/>
              <a:t>Bromus </a:t>
            </a:r>
            <a:r>
              <a:rPr lang="cs-CZ" sz="2800" dirty="0" smtClean="0"/>
              <a:t>sect. </a:t>
            </a:r>
            <a:r>
              <a:rPr lang="cs-CZ" sz="2800" i="1" dirty="0" err="1" smtClean="0"/>
              <a:t>Bromopsis</a:t>
            </a:r>
            <a:r>
              <a:rPr lang="cs-CZ" sz="2800" dirty="0" smtClean="0"/>
              <a:t>, </a:t>
            </a:r>
            <a:r>
              <a:rPr lang="cs-CZ" sz="2800" i="1" dirty="0" err="1" smtClean="0"/>
              <a:t>Bromopsis</a:t>
            </a:r>
            <a:r>
              <a:rPr lang="cs-CZ" sz="2800" dirty="0" smtClean="0"/>
              <a:t>, </a:t>
            </a:r>
            <a:r>
              <a:rPr lang="cs-CZ" sz="2800" i="1" dirty="0" err="1" smtClean="0"/>
              <a:t>Zerna</a:t>
            </a:r>
            <a:r>
              <a:rPr lang="cs-CZ" sz="2800" dirty="0" smtClean="0"/>
              <a:t>)</a:t>
            </a:r>
          </a:p>
          <a:p>
            <a:pPr marL="0" indent="0">
              <a:buNone/>
            </a:pPr>
            <a:r>
              <a:rPr lang="cs-CZ" sz="2800" b="1" i="1" dirty="0" smtClean="0"/>
              <a:t>Bromus </a:t>
            </a:r>
            <a:r>
              <a:rPr lang="cs-CZ" sz="2800" b="1" i="1" dirty="0" err="1" smtClean="0"/>
              <a:t>erectus</a:t>
            </a:r>
            <a:endParaRPr lang="cs-CZ" sz="2800" b="1" i="1" dirty="0" smtClean="0"/>
          </a:p>
          <a:p>
            <a:pPr marL="0" indent="0">
              <a:buNone/>
            </a:pPr>
            <a:r>
              <a:rPr lang="cs-CZ" sz="2800" b="1" i="1" dirty="0" smtClean="0"/>
              <a:t>Bromus </a:t>
            </a:r>
            <a:r>
              <a:rPr lang="cs-CZ" sz="2800" b="1" i="1" dirty="0" err="1" smtClean="0"/>
              <a:t>inermis</a:t>
            </a:r>
            <a:endParaRPr lang="cs-CZ" sz="2800" b="1" i="1" dirty="0" smtClean="0"/>
          </a:p>
          <a:p>
            <a:pPr marL="0" indent="0">
              <a:buNone/>
            </a:pPr>
            <a:r>
              <a:rPr lang="cs-CZ" sz="2800" b="1" i="1" dirty="0" smtClean="0"/>
              <a:t>Bromus </a:t>
            </a:r>
            <a:r>
              <a:rPr lang="cs-CZ" sz="2800" b="1" i="1" dirty="0" err="1" smtClean="0"/>
              <a:t>benekenii</a:t>
            </a:r>
            <a:endParaRPr lang="cs-CZ" sz="2800" b="1" i="1" dirty="0" smtClean="0"/>
          </a:p>
          <a:p>
            <a:pPr marL="0" indent="0">
              <a:buNone/>
            </a:pPr>
            <a:r>
              <a:rPr lang="cs-CZ" sz="2800" b="1" i="1" dirty="0" smtClean="0"/>
              <a:t>Bromus </a:t>
            </a:r>
            <a:r>
              <a:rPr lang="cs-CZ" sz="2800" b="1" i="1" dirty="0" err="1" smtClean="0"/>
              <a:t>ramosus</a:t>
            </a:r>
            <a:endParaRPr lang="cs-CZ" sz="2800" b="1" i="1" dirty="0" smtClean="0"/>
          </a:p>
          <a:p>
            <a:pPr marL="0" indent="0">
              <a:buNone/>
            </a:pPr>
            <a:endParaRPr lang="cs-CZ" sz="2800" i="1" dirty="0" smtClean="0"/>
          </a:p>
          <a:p>
            <a:pPr marL="0" indent="0">
              <a:buNone/>
            </a:pPr>
            <a:r>
              <a:rPr lang="cs-CZ" sz="2800" dirty="0" smtClean="0"/>
              <a:t>mylně uváděn </a:t>
            </a:r>
            <a:r>
              <a:rPr lang="cs-CZ" sz="2800" i="1" dirty="0" smtClean="0"/>
              <a:t>Bromus </a:t>
            </a:r>
            <a:r>
              <a:rPr lang="cs-CZ" sz="2800" i="1" dirty="0" err="1" smtClean="0"/>
              <a:t>pumpellianus</a:t>
            </a:r>
            <a:r>
              <a:rPr lang="cs-CZ" sz="2800" i="1" dirty="0" smtClean="0"/>
              <a:t> a B. riparius</a:t>
            </a:r>
          </a:p>
        </p:txBody>
      </p:sp>
    </p:spTree>
    <p:extLst>
      <p:ext uri="{BB962C8B-B14F-4D97-AF65-F5344CB8AC3E}">
        <p14:creationId xmlns:p14="http://schemas.microsoft.com/office/powerpoint/2010/main" val="29305389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a:bodyPr>
          <a:lstStyle/>
          <a:p>
            <a:r>
              <a:rPr lang="cs-CZ" sz="3200" i="1" dirty="0" smtClean="0"/>
              <a:t>Bromus secalinus</a:t>
            </a:r>
            <a:endParaRPr lang="cs-CZ" sz="3200" dirty="0"/>
          </a:p>
        </p:txBody>
      </p:sp>
      <p:sp>
        <p:nvSpPr>
          <p:cNvPr id="3" name="Zástupný symbol pro obsah 2"/>
          <p:cNvSpPr>
            <a:spLocks noGrp="1"/>
          </p:cNvSpPr>
          <p:nvPr>
            <p:ph idx="1"/>
          </p:nvPr>
        </p:nvSpPr>
        <p:spPr>
          <a:xfrm>
            <a:off x="457200" y="1196752"/>
            <a:ext cx="8147248" cy="5256585"/>
          </a:xfrm>
        </p:spPr>
        <p:txBody>
          <a:bodyPr>
            <a:normAutofit/>
          </a:bodyPr>
          <a:lstStyle/>
          <a:p>
            <a:pPr marL="0" indent="0">
              <a:buNone/>
            </a:pPr>
            <a:r>
              <a:rPr lang="cs-CZ" sz="2400" dirty="0"/>
              <a:t>Kdysi běžný plevel v ozimém obilí, zejména v </a:t>
            </a:r>
            <a:r>
              <a:rPr lang="cs-CZ" sz="2400" dirty="0" err="1"/>
              <a:t>mezofytiku</a:t>
            </a:r>
            <a:r>
              <a:rPr lang="cs-CZ" sz="2400" dirty="0"/>
              <a:t>, ale i v </a:t>
            </a:r>
            <a:r>
              <a:rPr lang="cs-CZ" sz="2400" dirty="0" err="1"/>
              <a:t>termofytiku</a:t>
            </a:r>
            <a:r>
              <a:rPr lang="cs-CZ" sz="2400" dirty="0"/>
              <a:t> a nižších polohách </a:t>
            </a:r>
            <a:r>
              <a:rPr lang="cs-CZ" sz="2400" dirty="0" err="1"/>
              <a:t>oreofytika</a:t>
            </a:r>
            <a:r>
              <a:rPr lang="cs-CZ" sz="2400" dirty="0"/>
              <a:t>. Výrazný a rychlý ústup začíná po 2. světové válce, v některých územích však už ve 30. letech v souvislosti se změnami agrotechnických postupů. Během krátké doby z krajiny téměř zmizel, ve větší míře přežíval díky tradičnějším způsobům hospodaření jen v Bílých Karpatech. V současné době vzácný, po roce 1980 je doložen pouze z okolí Žatce, vápenců u Strakonic, Budějovické a Třeboňské pánve, Moravskotřebovských vrchů, okolí Opavy a Brna, Bílých Karpat a ze Vsetínské kotliny. </a:t>
            </a:r>
          </a:p>
        </p:txBody>
      </p:sp>
    </p:spTree>
    <p:extLst>
      <p:ext uri="{BB962C8B-B14F-4D97-AF65-F5344CB8AC3E}">
        <p14:creationId xmlns:p14="http://schemas.microsoft.com/office/powerpoint/2010/main" val="33547562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279719" y="6293552"/>
            <a:ext cx="3500193" cy="369332"/>
          </a:xfrm>
          <a:prstGeom prst="rect">
            <a:avLst/>
          </a:prstGeom>
          <a:noFill/>
        </p:spPr>
        <p:txBody>
          <a:bodyPr wrap="square" rtlCol="0">
            <a:spAutoFit/>
          </a:bodyPr>
          <a:lstStyle/>
          <a:p>
            <a:r>
              <a:rPr lang="cs-CZ" dirty="0" smtClean="0"/>
              <a:t>obsazeno 349 kvadrantů</a:t>
            </a:r>
            <a:endParaRPr lang="cs-CZ" dirty="0"/>
          </a:p>
        </p:txBody>
      </p:sp>
      <p:pic>
        <p:nvPicPr>
          <p:cNvPr id="4098" name="Picture 2" descr="C:\Users\Jirka\Data\Bromus\Bromus_secalinus.E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40000"/>
            <a:ext cx="9218201" cy="5578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1967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prouzek se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065714"/>
            <a:ext cx="91440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ovéPole 2"/>
          <p:cNvSpPr txBox="1">
            <a:spLocks noChangeArrowheads="1"/>
          </p:cNvSpPr>
          <p:nvPr/>
        </p:nvSpPr>
        <p:spPr bwMode="auto">
          <a:xfrm>
            <a:off x="238869" y="180975"/>
            <a:ext cx="8518179"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cs-CZ" altLang="cs-CZ" sz="4000" i="1" dirty="0"/>
              <a:t>  </a:t>
            </a:r>
            <a:r>
              <a:rPr lang="cs-CZ" altLang="cs-CZ" sz="3200" i="1" dirty="0" err="1"/>
              <a:t>Bromus</a:t>
            </a:r>
            <a:r>
              <a:rPr lang="cs-CZ" altLang="cs-CZ" sz="3200" dirty="0"/>
              <a:t> </a:t>
            </a:r>
            <a:r>
              <a:rPr lang="cs-CZ" altLang="cs-CZ" sz="3200" i="1" dirty="0" err="1" smtClean="0"/>
              <a:t>commutatus</a:t>
            </a:r>
            <a:r>
              <a:rPr lang="cs-CZ" altLang="cs-CZ" sz="3200" dirty="0" smtClean="0"/>
              <a:t> a </a:t>
            </a:r>
            <a:r>
              <a:rPr lang="cs-CZ" altLang="cs-CZ" sz="3200" i="1" dirty="0" err="1" smtClean="0"/>
              <a:t>Bromus</a:t>
            </a:r>
            <a:r>
              <a:rPr lang="cs-CZ" altLang="cs-CZ" sz="3200" i="1" dirty="0" smtClean="0"/>
              <a:t> </a:t>
            </a:r>
            <a:r>
              <a:rPr lang="cs-CZ" altLang="cs-CZ" sz="3200" i="1" dirty="0" err="1" smtClean="0"/>
              <a:t>racemosus</a:t>
            </a:r>
            <a:endParaRPr lang="cs-CZ" altLang="cs-CZ" sz="3200" i="1" dirty="0"/>
          </a:p>
          <a:p>
            <a:r>
              <a:rPr lang="cs-CZ" altLang="cs-CZ" i="1" dirty="0"/>
              <a:t>                              </a:t>
            </a:r>
          </a:p>
        </p:txBody>
      </p:sp>
      <p:sp>
        <p:nvSpPr>
          <p:cNvPr id="32772" name="TextovéPole 3"/>
          <p:cNvSpPr txBox="1">
            <a:spLocks noChangeArrowheads="1"/>
          </p:cNvSpPr>
          <p:nvPr/>
        </p:nvSpPr>
        <p:spPr bwMode="auto">
          <a:xfrm>
            <a:off x="238869" y="912458"/>
            <a:ext cx="45395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cs-CZ" altLang="cs-CZ" sz="2000" b="1" i="1" dirty="0" err="1"/>
              <a:t>Bromus</a:t>
            </a:r>
            <a:r>
              <a:rPr lang="cs-CZ" altLang="cs-CZ" sz="2000" b="1" i="1" dirty="0"/>
              <a:t> </a:t>
            </a:r>
            <a:r>
              <a:rPr lang="cs-CZ" altLang="cs-CZ" sz="2000" b="1" i="1" dirty="0" err="1"/>
              <a:t>commutatus</a:t>
            </a:r>
            <a:r>
              <a:rPr lang="cs-CZ" altLang="cs-CZ" sz="2000" b="1" i="1" dirty="0"/>
              <a:t> </a:t>
            </a:r>
            <a:r>
              <a:rPr lang="cs-CZ" altLang="cs-CZ" sz="2000" dirty="0" err="1"/>
              <a:t>Schrader</a:t>
            </a:r>
            <a:r>
              <a:rPr lang="cs-CZ" altLang="cs-CZ" sz="2000" dirty="0"/>
              <a:t> – </a:t>
            </a:r>
            <a:r>
              <a:rPr lang="cs-CZ" altLang="cs-CZ" sz="2000" dirty="0" smtClean="0"/>
              <a:t>s. luční</a:t>
            </a:r>
            <a:endParaRPr lang="cs-CZ" altLang="cs-CZ" sz="2000" dirty="0"/>
          </a:p>
        </p:txBody>
      </p:sp>
      <p:sp>
        <p:nvSpPr>
          <p:cNvPr id="32773" name="TextovéPole 4"/>
          <p:cNvSpPr txBox="1">
            <a:spLocks noChangeArrowheads="1"/>
          </p:cNvSpPr>
          <p:nvPr/>
        </p:nvSpPr>
        <p:spPr bwMode="auto">
          <a:xfrm>
            <a:off x="4644007" y="912458"/>
            <a:ext cx="39409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cs-CZ" altLang="cs-CZ" sz="2000" b="1" i="1" dirty="0" err="1"/>
              <a:t>Bromus</a:t>
            </a:r>
            <a:r>
              <a:rPr lang="cs-CZ" altLang="cs-CZ" sz="2000" b="1" i="1" dirty="0"/>
              <a:t> </a:t>
            </a:r>
            <a:r>
              <a:rPr lang="cs-CZ" altLang="cs-CZ" sz="2000" b="1" i="1" dirty="0" err="1"/>
              <a:t>racemosus</a:t>
            </a:r>
            <a:r>
              <a:rPr lang="cs-CZ" altLang="cs-CZ" sz="2000" b="1" i="1" dirty="0"/>
              <a:t> </a:t>
            </a:r>
            <a:r>
              <a:rPr lang="cs-CZ" altLang="cs-CZ" sz="2000" dirty="0"/>
              <a:t>L. – </a:t>
            </a:r>
            <a:r>
              <a:rPr lang="cs-CZ" altLang="cs-CZ" sz="2000" dirty="0" smtClean="0"/>
              <a:t>s. </a:t>
            </a:r>
            <a:r>
              <a:rPr lang="cs-CZ" altLang="cs-CZ" sz="2000" dirty="0"/>
              <a:t>hroznatý</a:t>
            </a:r>
          </a:p>
        </p:txBody>
      </p:sp>
      <p:sp>
        <p:nvSpPr>
          <p:cNvPr id="32774" name="Rectangle 3"/>
          <p:cNvSpPr>
            <a:spLocks noChangeArrowheads="1"/>
          </p:cNvSpPr>
          <p:nvPr/>
        </p:nvSpPr>
        <p:spPr bwMode="auto">
          <a:xfrm>
            <a:off x="607586" y="1337658"/>
            <a:ext cx="3776663"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cs-CZ" altLang="cs-CZ" sz="1600" dirty="0">
                <a:latin typeface="Arial" charset="0"/>
                <a:cs typeface="Times New Roman" pitchFamily="18" charset="0"/>
              </a:rPr>
              <a:t>Prašníky (1–)1,2–1,6(–2) mm dl.</a:t>
            </a:r>
          </a:p>
          <a:p>
            <a:pPr eaLnBrk="0" hangingPunct="0"/>
            <a:endParaRPr lang="cs-CZ" altLang="cs-CZ" sz="1600" dirty="0">
              <a:latin typeface="Arial" charset="0"/>
              <a:cs typeface="Times New Roman" pitchFamily="18" charset="0"/>
            </a:endParaRPr>
          </a:p>
          <a:p>
            <a:pPr eaLnBrk="0" hangingPunct="0"/>
            <a:r>
              <a:rPr lang="cs-CZ" altLang="cs-CZ" sz="1600" dirty="0">
                <a:latin typeface="Arial" charset="0"/>
                <a:cs typeface="Times New Roman" pitchFamily="18" charset="0"/>
              </a:rPr>
              <a:t>Plucha 8–11(–12) mm dl., v obrysu široce </a:t>
            </a:r>
            <a:r>
              <a:rPr lang="cs-CZ" altLang="cs-CZ" sz="1600" dirty="0" err="1">
                <a:latin typeface="Arial" charset="0"/>
                <a:cs typeface="Times New Roman" pitchFamily="18" charset="0"/>
              </a:rPr>
              <a:t>kosníkovitě</a:t>
            </a:r>
            <a:r>
              <a:rPr lang="cs-CZ" altLang="cs-CZ" sz="1600" dirty="0">
                <a:latin typeface="Arial" charset="0"/>
                <a:cs typeface="Times New Roman" pitchFamily="18" charset="0"/>
              </a:rPr>
              <a:t> obvejčitá, s okrajovou linií vybíhající ve zřetelný tupý úhel (v obrysu téměř zaokrouhleně </a:t>
            </a:r>
            <a:r>
              <a:rPr lang="cs-CZ" altLang="cs-CZ" sz="1600" dirty="0" err="1">
                <a:latin typeface="Arial" charset="0"/>
                <a:cs typeface="Times New Roman" pitchFamily="18" charset="0"/>
              </a:rPr>
              <a:t>kosníkovitá</a:t>
            </a:r>
            <a:r>
              <a:rPr lang="cs-CZ" altLang="cs-CZ" sz="1600" dirty="0">
                <a:latin typeface="Arial" charset="0"/>
                <a:cs typeface="Times New Roman" pitchFamily="18" charset="0"/>
              </a:rPr>
              <a:t>), v hor. 1/3 nejširší </a:t>
            </a:r>
          </a:p>
          <a:p>
            <a:pPr eaLnBrk="0" hangingPunct="0"/>
            <a:endParaRPr lang="cs-CZ" altLang="cs-CZ" sz="1600" dirty="0">
              <a:latin typeface="Arial" charset="0"/>
              <a:cs typeface="Times New Roman" pitchFamily="18" charset="0"/>
            </a:endParaRPr>
          </a:p>
          <a:p>
            <a:pPr eaLnBrk="0" hangingPunct="0"/>
            <a:r>
              <a:rPr lang="cs-CZ" altLang="cs-CZ" sz="1600" dirty="0">
                <a:latin typeface="Arial" charset="0"/>
                <a:cs typeface="Times New Roman" pitchFamily="18" charset="0"/>
              </a:rPr>
              <a:t>Pluška o 0,7–1,5 mm kratší než plucha</a:t>
            </a:r>
          </a:p>
          <a:p>
            <a:pPr eaLnBrk="0" hangingPunct="0"/>
            <a:endParaRPr lang="cs-CZ" altLang="cs-CZ" sz="1600" dirty="0">
              <a:latin typeface="Arial" charset="0"/>
              <a:cs typeface="Times New Roman" pitchFamily="18" charset="0"/>
            </a:endParaRPr>
          </a:p>
          <a:p>
            <a:pPr eaLnBrk="0" hangingPunct="0"/>
            <a:endParaRPr lang="cs-CZ" altLang="cs-CZ" sz="1600" dirty="0" smtClean="0">
              <a:latin typeface="Arial" charset="0"/>
              <a:cs typeface="Times New Roman" pitchFamily="18" charset="0"/>
            </a:endParaRPr>
          </a:p>
          <a:p>
            <a:pPr eaLnBrk="0" hangingPunct="0"/>
            <a:r>
              <a:rPr lang="cs-CZ" altLang="cs-CZ" sz="1600" dirty="0" smtClean="0">
                <a:latin typeface="Arial" charset="0"/>
                <a:cs typeface="Times New Roman" pitchFamily="18" charset="0"/>
              </a:rPr>
              <a:t>Květenství </a:t>
            </a:r>
            <a:r>
              <a:rPr lang="cs-CZ" altLang="cs-CZ" sz="1600" dirty="0">
                <a:latin typeface="Arial" charset="0"/>
                <a:cs typeface="Times New Roman" pitchFamily="18" charset="0"/>
              </a:rPr>
              <a:t>obvykle latovité, větve 1. řádu dále větvené, stopky klásků až 7 cm dl.</a:t>
            </a:r>
          </a:p>
          <a:p>
            <a:pPr eaLnBrk="0" hangingPunct="0"/>
            <a:endParaRPr lang="cs-CZ" altLang="cs-CZ" sz="1600" dirty="0">
              <a:latin typeface="Arial" charset="0"/>
              <a:cs typeface="Times New Roman" pitchFamily="18" charset="0"/>
            </a:endParaRPr>
          </a:p>
          <a:p>
            <a:pPr eaLnBrk="0" hangingPunct="0"/>
            <a:r>
              <a:rPr lang="cs-CZ" altLang="cs-CZ" sz="1600" dirty="0">
                <a:latin typeface="Arial" charset="0"/>
                <a:cs typeface="Times New Roman" pitchFamily="18" charset="0"/>
              </a:rPr>
              <a:t>Osina nejdolejší pluchy v klásku kratší než osiny ostatních pluch</a:t>
            </a:r>
          </a:p>
          <a:p>
            <a:pPr eaLnBrk="0" hangingPunct="0"/>
            <a:endParaRPr lang="cs-CZ" altLang="cs-CZ" sz="1600" dirty="0">
              <a:latin typeface="Arial" charset="0"/>
              <a:cs typeface="Times New Roman" pitchFamily="18" charset="0"/>
            </a:endParaRPr>
          </a:p>
          <a:p>
            <a:pPr eaLnBrk="0" hangingPunct="0"/>
            <a:r>
              <a:rPr lang="cs-CZ" altLang="cs-CZ" sz="1600" dirty="0">
                <a:latin typeface="Arial" charset="0"/>
                <a:cs typeface="Times New Roman" pitchFamily="18" charset="0"/>
              </a:rPr>
              <a:t>Vřeteno klásku mezi květy 1,2–1,5 mm dl.</a:t>
            </a:r>
            <a:r>
              <a:rPr lang="cs-CZ" altLang="cs-CZ" sz="1600" dirty="0">
                <a:latin typeface="Arial" charset="0"/>
              </a:rPr>
              <a:t> </a:t>
            </a:r>
          </a:p>
        </p:txBody>
      </p:sp>
      <p:sp>
        <p:nvSpPr>
          <p:cNvPr id="32775" name="Rectangle 4"/>
          <p:cNvSpPr>
            <a:spLocks noChangeArrowheads="1"/>
          </p:cNvSpPr>
          <p:nvPr/>
        </p:nvSpPr>
        <p:spPr bwMode="auto">
          <a:xfrm>
            <a:off x="4644007" y="1412776"/>
            <a:ext cx="4192191"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cs-CZ" altLang="cs-CZ" sz="1600" dirty="0">
                <a:latin typeface="Arial" charset="0"/>
                <a:cs typeface="Times New Roman" pitchFamily="18" charset="0"/>
              </a:rPr>
              <a:t>Prašníky (1,5–)2–3 mm dl.</a:t>
            </a:r>
          </a:p>
          <a:p>
            <a:pPr eaLnBrk="0" hangingPunct="0"/>
            <a:endParaRPr lang="cs-CZ" altLang="cs-CZ" sz="1600" dirty="0">
              <a:latin typeface="Arial" charset="0"/>
              <a:cs typeface="Times New Roman" pitchFamily="18" charset="0"/>
            </a:endParaRPr>
          </a:p>
          <a:p>
            <a:pPr eaLnBrk="0" hangingPunct="0"/>
            <a:r>
              <a:rPr lang="cs-CZ" altLang="cs-CZ" sz="1600" dirty="0">
                <a:latin typeface="Arial" charset="0"/>
                <a:cs typeface="Times New Roman" pitchFamily="18" charset="0"/>
              </a:rPr>
              <a:t>Plucha (6,5–)7–8(–8,5) mm dl., v obrysu široce eliptická, s okrajovou linií obloukovitou</a:t>
            </a:r>
          </a:p>
          <a:p>
            <a:pPr eaLnBrk="0" hangingPunct="0"/>
            <a:endParaRPr lang="cs-CZ" altLang="cs-CZ" sz="1600" dirty="0" smtClean="0">
              <a:latin typeface="Arial" charset="0"/>
              <a:cs typeface="Times New Roman" pitchFamily="18" charset="0"/>
            </a:endParaRPr>
          </a:p>
          <a:p>
            <a:pPr eaLnBrk="0" hangingPunct="0"/>
            <a:r>
              <a:rPr lang="cs-CZ" altLang="cs-CZ" sz="1600" dirty="0" smtClean="0">
                <a:latin typeface="Arial" charset="0"/>
                <a:cs typeface="Times New Roman" pitchFamily="18" charset="0"/>
              </a:rPr>
              <a:t>Pluška </a:t>
            </a:r>
            <a:r>
              <a:rPr lang="cs-CZ" altLang="cs-CZ" sz="1600" dirty="0" err="1">
                <a:latin typeface="Arial" charset="0"/>
                <a:cs typeface="Times New Roman" pitchFamily="18" charset="0"/>
              </a:rPr>
              <a:t>zdéli</a:t>
            </a:r>
            <a:r>
              <a:rPr lang="cs-CZ" altLang="cs-CZ" sz="1600" dirty="0">
                <a:latin typeface="Arial" charset="0"/>
                <a:cs typeface="Times New Roman" pitchFamily="18" charset="0"/>
              </a:rPr>
              <a:t> pluchy n. nanejvýš o 0,5 mm kratší</a:t>
            </a:r>
          </a:p>
          <a:p>
            <a:pPr eaLnBrk="0" hangingPunct="0"/>
            <a:endParaRPr lang="cs-CZ" altLang="cs-CZ" sz="1600" dirty="0">
              <a:latin typeface="Arial" charset="0"/>
              <a:cs typeface="Times New Roman" pitchFamily="18" charset="0"/>
            </a:endParaRPr>
          </a:p>
          <a:p>
            <a:pPr eaLnBrk="0" hangingPunct="0"/>
            <a:r>
              <a:rPr lang="cs-CZ" altLang="cs-CZ" sz="1600" dirty="0">
                <a:latin typeface="Arial" charset="0"/>
                <a:cs typeface="Times New Roman" pitchFamily="18" charset="0"/>
              </a:rPr>
              <a:t>Květenství obvykle hroznovité (větve 1. řádu nevětvené), stopky klásků 1–3 cm dl.</a:t>
            </a:r>
          </a:p>
          <a:p>
            <a:pPr eaLnBrk="0" hangingPunct="0"/>
            <a:endParaRPr lang="cs-CZ" altLang="cs-CZ" sz="1600" dirty="0">
              <a:latin typeface="Arial" charset="0"/>
              <a:cs typeface="Times New Roman" pitchFamily="18" charset="0"/>
            </a:endParaRPr>
          </a:p>
          <a:p>
            <a:pPr eaLnBrk="0" hangingPunct="0"/>
            <a:r>
              <a:rPr lang="cs-CZ" altLang="cs-CZ" sz="1600" dirty="0">
                <a:latin typeface="Arial" charset="0"/>
                <a:cs typeface="Times New Roman" pitchFamily="18" charset="0"/>
              </a:rPr>
              <a:t>Osiny všech pluch v klásku stejně dlouhé</a:t>
            </a:r>
          </a:p>
          <a:p>
            <a:pPr eaLnBrk="0" hangingPunct="0"/>
            <a:endParaRPr lang="cs-CZ" altLang="cs-CZ" sz="1600" dirty="0">
              <a:latin typeface="Arial" charset="0"/>
              <a:cs typeface="Times New Roman" pitchFamily="18" charset="0"/>
            </a:endParaRPr>
          </a:p>
          <a:p>
            <a:pPr eaLnBrk="0" hangingPunct="0"/>
            <a:r>
              <a:rPr lang="cs-CZ" altLang="cs-CZ" sz="1600" dirty="0">
                <a:latin typeface="Arial" charset="0"/>
                <a:cs typeface="Times New Roman" pitchFamily="18" charset="0"/>
              </a:rPr>
              <a:t>Vřeteno klásku mezi květy 0,5–1 mm dl. </a:t>
            </a:r>
            <a:endParaRPr lang="cs-CZ" altLang="cs-CZ" sz="1600" dirty="0">
              <a:latin typeface="Arial" charset="0"/>
            </a:endParaRPr>
          </a:p>
        </p:txBody>
      </p:sp>
    </p:spTree>
    <p:extLst>
      <p:ext uri="{BB962C8B-B14F-4D97-AF65-F5344CB8AC3E}">
        <p14:creationId xmlns:p14="http://schemas.microsoft.com/office/powerpoint/2010/main" val="396762558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Jirka\Data\M_snimky\Bromus_racemosus_621134_Fajmon_df_upraven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6468" y="504444"/>
            <a:ext cx="7751064" cy="5849112"/>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614345" y="6381328"/>
            <a:ext cx="1952907" cy="369332"/>
          </a:xfrm>
          <a:prstGeom prst="rect">
            <a:avLst/>
          </a:prstGeom>
          <a:noFill/>
        </p:spPr>
        <p:txBody>
          <a:bodyPr wrap="none" rtlCol="0">
            <a:spAutoFit/>
          </a:bodyPr>
          <a:lstStyle/>
          <a:p>
            <a:r>
              <a:rPr lang="cs-CZ" i="1" dirty="0" smtClean="0"/>
              <a:t>Bromus </a:t>
            </a:r>
            <a:r>
              <a:rPr lang="cs-CZ" i="1" dirty="0" err="1" smtClean="0"/>
              <a:t>racemosus</a:t>
            </a:r>
            <a:endParaRPr lang="cs-CZ" i="1" dirty="0"/>
          </a:p>
        </p:txBody>
      </p:sp>
    </p:spTree>
    <p:extLst>
      <p:ext uri="{BB962C8B-B14F-4D97-AF65-F5344CB8AC3E}">
        <p14:creationId xmlns:p14="http://schemas.microsoft.com/office/powerpoint/2010/main" val="242843475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251520" y="6381328"/>
            <a:ext cx="1952907" cy="369332"/>
          </a:xfrm>
          <a:prstGeom prst="rect">
            <a:avLst/>
          </a:prstGeom>
          <a:noFill/>
        </p:spPr>
        <p:txBody>
          <a:bodyPr wrap="none" rtlCol="0">
            <a:spAutoFit/>
          </a:bodyPr>
          <a:lstStyle/>
          <a:p>
            <a:r>
              <a:rPr lang="cs-CZ" i="1" dirty="0" smtClean="0"/>
              <a:t>Bromus </a:t>
            </a:r>
            <a:r>
              <a:rPr lang="cs-CZ" i="1" dirty="0" err="1" smtClean="0"/>
              <a:t>racemosus</a:t>
            </a:r>
            <a:endParaRPr lang="cs-CZ" i="1" dirty="0"/>
          </a:p>
        </p:txBody>
      </p:sp>
      <p:pic>
        <p:nvPicPr>
          <p:cNvPr id="29698" name="Picture 2" descr="http://dbiodbs.units.it/quint/carso/foto/TS12419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620" y="188640"/>
            <a:ext cx="8625860" cy="6161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2553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a:bodyPr>
          <a:lstStyle/>
          <a:p>
            <a:r>
              <a:rPr lang="cs-CZ" sz="3200" i="1" dirty="0" smtClean="0"/>
              <a:t>Bromus </a:t>
            </a:r>
            <a:r>
              <a:rPr lang="cs-CZ" sz="3200" i="1" dirty="0" err="1" smtClean="0"/>
              <a:t>racemosus</a:t>
            </a:r>
            <a:endParaRPr lang="cs-CZ" sz="3200" dirty="0"/>
          </a:p>
        </p:txBody>
      </p:sp>
      <p:sp>
        <p:nvSpPr>
          <p:cNvPr id="3" name="Zástupný symbol pro obsah 2"/>
          <p:cNvSpPr>
            <a:spLocks noGrp="1"/>
          </p:cNvSpPr>
          <p:nvPr>
            <p:ph idx="1"/>
          </p:nvPr>
        </p:nvSpPr>
        <p:spPr>
          <a:xfrm>
            <a:off x="457200" y="1196752"/>
            <a:ext cx="8147248" cy="5256585"/>
          </a:xfrm>
        </p:spPr>
        <p:txBody>
          <a:bodyPr>
            <a:normAutofit/>
          </a:bodyPr>
          <a:lstStyle/>
          <a:p>
            <a:pPr marL="0" indent="0">
              <a:buNone/>
            </a:pPr>
            <a:r>
              <a:rPr lang="cs-CZ" sz="2400" dirty="0"/>
              <a:t>Vlhké až mokré louky, pastviny, vzácně vlhká pole a různá ruderální stanoviště; na půdách hlinitých až jílovitých, málo propustných, čerstvě vlhkých, střídavě vlhkých až mokrých, slabě kyselých až neutrálních, živinami středně bohatých, často s menším obsahem vápníku. Ve společenstvech třídy </a:t>
            </a:r>
            <a:r>
              <a:rPr lang="cs-CZ" sz="2400" i="1" dirty="0" err="1"/>
              <a:t>Molinio-Arrhenatheretea</a:t>
            </a:r>
            <a:r>
              <a:rPr lang="cs-CZ" sz="2400" dirty="0"/>
              <a:t> (hlavně svazů </a:t>
            </a:r>
            <a:r>
              <a:rPr lang="cs-CZ" sz="2400" i="1" dirty="0" err="1"/>
              <a:t>Arrhenatherion</a:t>
            </a:r>
            <a:r>
              <a:rPr lang="cs-CZ" sz="2400" dirty="0"/>
              <a:t>, </a:t>
            </a:r>
            <a:r>
              <a:rPr lang="cs-CZ" sz="2400" i="1" dirty="0" err="1"/>
              <a:t>Polygono-Trisetion</a:t>
            </a:r>
            <a:r>
              <a:rPr lang="cs-CZ" sz="2400" dirty="0"/>
              <a:t>, </a:t>
            </a:r>
            <a:r>
              <a:rPr lang="cs-CZ" sz="2400" i="1" dirty="0" err="1"/>
              <a:t>Cynosurion</a:t>
            </a:r>
            <a:r>
              <a:rPr lang="cs-CZ" sz="2400" dirty="0"/>
              <a:t>, </a:t>
            </a:r>
            <a:r>
              <a:rPr lang="cs-CZ" sz="2400" i="1" dirty="0" err="1"/>
              <a:t>Alopecurion</a:t>
            </a:r>
            <a:r>
              <a:rPr lang="cs-CZ" sz="2400" i="1" dirty="0"/>
              <a:t> </a:t>
            </a:r>
            <a:r>
              <a:rPr lang="cs-CZ" sz="2400" i="1" dirty="0" err="1"/>
              <a:t>pratensis</a:t>
            </a:r>
            <a:r>
              <a:rPr lang="cs-CZ" sz="2400" dirty="0"/>
              <a:t> a </a:t>
            </a:r>
            <a:r>
              <a:rPr lang="cs-CZ" sz="2400" i="1" dirty="0" err="1"/>
              <a:t>Calthion</a:t>
            </a:r>
            <a:r>
              <a:rPr lang="cs-CZ" sz="2400" dirty="0"/>
              <a:t>), méně často třídy </a:t>
            </a:r>
            <a:r>
              <a:rPr lang="cs-CZ" sz="2400" i="1" dirty="0" err="1"/>
              <a:t>Plantaginetea</a:t>
            </a:r>
            <a:r>
              <a:rPr lang="cs-CZ" sz="2400" i="1" dirty="0"/>
              <a:t> </a:t>
            </a:r>
            <a:r>
              <a:rPr lang="cs-CZ" sz="2400" i="1" dirty="0" err="1" smtClean="0"/>
              <a:t>majoris</a:t>
            </a:r>
            <a:r>
              <a:rPr lang="cs-CZ" sz="2400" dirty="0" smtClean="0"/>
              <a:t> a </a:t>
            </a:r>
            <a:r>
              <a:rPr lang="cs-CZ" sz="2400" dirty="0"/>
              <a:t>vzácně i třídy </a:t>
            </a:r>
            <a:r>
              <a:rPr lang="cs-CZ" sz="2400" i="1" dirty="0" err="1"/>
              <a:t>Secalietea</a:t>
            </a:r>
            <a:r>
              <a:rPr lang="cs-CZ" sz="2400" dirty="0"/>
              <a:t>.</a:t>
            </a:r>
          </a:p>
        </p:txBody>
      </p:sp>
    </p:spTree>
    <p:extLst>
      <p:ext uri="{BB962C8B-B14F-4D97-AF65-F5344CB8AC3E}">
        <p14:creationId xmlns:p14="http://schemas.microsoft.com/office/powerpoint/2010/main" val="81195885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a:bodyPr>
          <a:lstStyle/>
          <a:p>
            <a:r>
              <a:rPr lang="cs-CZ" sz="3200" i="1" dirty="0" smtClean="0"/>
              <a:t>Bromus </a:t>
            </a:r>
            <a:r>
              <a:rPr lang="cs-CZ" sz="3200" i="1" dirty="0" err="1" smtClean="0"/>
              <a:t>racemosus</a:t>
            </a:r>
            <a:endParaRPr lang="cs-CZ" sz="3200" dirty="0"/>
          </a:p>
        </p:txBody>
      </p:sp>
      <p:sp>
        <p:nvSpPr>
          <p:cNvPr id="3" name="Zástupný symbol pro obsah 2"/>
          <p:cNvSpPr>
            <a:spLocks noGrp="1"/>
          </p:cNvSpPr>
          <p:nvPr>
            <p:ph idx="1"/>
          </p:nvPr>
        </p:nvSpPr>
        <p:spPr>
          <a:xfrm>
            <a:off x="457200" y="1196752"/>
            <a:ext cx="8147248" cy="5256585"/>
          </a:xfrm>
        </p:spPr>
        <p:txBody>
          <a:bodyPr>
            <a:normAutofit/>
          </a:bodyPr>
          <a:lstStyle/>
          <a:p>
            <a:pPr marL="0" indent="0">
              <a:buNone/>
            </a:pPr>
            <a:r>
              <a:rPr lang="cs-CZ" sz="2400" dirty="0"/>
              <a:t>Dříve vzácně až místy roztroušeně téměř po celém území s výjimkou horských oblastí, pravděpodobně vždy chyběl nebo byl pouze ojedinělý v sušších kontinentálně laděných územích s malým zastoupením vlhkých luk. Rychlý ústup zejména po 2. světové válce je spojen se změnami v obhospodařování luk a s celkovou eutrofizací krajiny; v současnosti je s jistotou znám pouze z Bílých Karpat a údolí Botiče v Průhonickém parku. Od planárního do </a:t>
            </a:r>
            <a:r>
              <a:rPr lang="cs-CZ" sz="2400" dirty="0" err="1"/>
              <a:t>submontánního</a:t>
            </a:r>
            <a:r>
              <a:rPr lang="cs-CZ" sz="2400" dirty="0"/>
              <a:t> stupně (max.: Horní Moravice, 610 m).</a:t>
            </a:r>
          </a:p>
        </p:txBody>
      </p:sp>
    </p:spTree>
    <p:extLst>
      <p:ext uri="{BB962C8B-B14F-4D97-AF65-F5344CB8AC3E}">
        <p14:creationId xmlns:p14="http://schemas.microsoft.com/office/powerpoint/2010/main" val="242696670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Jirka\Data\Diplomanti\Bromus racemosus.E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40000"/>
            <a:ext cx="9150417" cy="5503599"/>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279719" y="6293552"/>
            <a:ext cx="3500193" cy="369332"/>
          </a:xfrm>
          <a:prstGeom prst="rect">
            <a:avLst/>
          </a:prstGeom>
          <a:noFill/>
        </p:spPr>
        <p:txBody>
          <a:bodyPr wrap="square" rtlCol="0">
            <a:spAutoFit/>
          </a:bodyPr>
          <a:lstStyle/>
          <a:p>
            <a:r>
              <a:rPr lang="cs-CZ" dirty="0" smtClean="0"/>
              <a:t>obsazeno 118 kvadrantů</a:t>
            </a:r>
            <a:endParaRPr lang="cs-CZ" dirty="0"/>
          </a:p>
        </p:txBody>
      </p:sp>
    </p:spTree>
    <p:extLst>
      <p:ext uri="{BB962C8B-B14F-4D97-AF65-F5344CB8AC3E}">
        <p14:creationId xmlns:p14="http://schemas.microsoft.com/office/powerpoint/2010/main" val="24888073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251520" y="6381328"/>
            <a:ext cx="2125647" cy="369332"/>
          </a:xfrm>
          <a:prstGeom prst="rect">
            <a:avLst/>
          </a:prstGeom>
          <a:noFill/>
        </p:spPr>
        <p:txBody>
          <a:bodyPr wrap="none" rtlCol="0">
            <a:spAutoFit/>
          </a:bodyPr>
          <a:lstStyle/>
          <a:p>
            <a:r>
              <a:rPr lang="cs-CZ" i="1" dirty="0" smtClean="0"/>
              <a:t>Bromus </a:t>
            </a:r>
            <a:r>
              <a:rPr lang="cs-CZ" i="1" dirty="0" err="1" smtClean="0"/>
              <a:t>commutatus</a:t>
            </a:r>
            <a:endParaRPr lang="cs-CZ" i="1" dirty="0"/>
          </a:p>
        </p:txBody>
      </p:sp>
      <p:pic>
        <p:nvPicPr>
          <p:cNvPr id="30722" name="Picture 2" descr="Bromus commutatus - Meadow Br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591" y="308197"/>
            <a:ext cx="8088833" cy="6061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21883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a:bodyPr>
          <a:lstStyle/>
          <a:p>
            <a:r>
              <a:rPr lang="cs-CZ" sz="3200" i="1" dirty="0" smtClean="0"/>
              <a:t>Bromus </a:t>
            </a:r>
            <a:r>
              <a:rPr lang="cs-CZ" sz="3200" i="1" dirty="0" err="1" smtClean="0"/>
              <a:t>commutatus</a:t>
            </a:r>
            <a:endParaRPr lang="cs-CZ" sz="3200" dirty="0"/>
          </a:p>
        </p:txBody>
      </p:sp>
      <p:sp>
        <p:nvSpPr>
          <p:cNvPr id="3" name="Zástupný symbol pro obsah 2"/>
          <p:cNvSpPr>
            <a:spLocks noGrp="1"/>
          </p:cNvSpPr>
          <p:nvPr>
            <p:ph idx="1"/>
          </p:nvPr>
        </p:nvSpPr>
        <p:spPr>
          <a:xfrm>
            <a:off x="457200" y="1196752"/>
            <a:ext cx="8147248" cy="5256585"/>
          </a:xfrm>
        </p:spPr>
        <p:txBody>
          <a:bodyPr>
            <a:normAutofit/>
          </a:bodyPr>
          <a:lstStyle/>
          <a:p>
            <a:pPr marL="0" indent="0">
              <a:buNone/>
            </a:pPr>
            <a:r>
              <a:rPr lang="cs-CZ" sz="2400" dirty="0"/>
              <a:t>Pole (dříve zejména v jeteli, vojtěšce a vičenci, dnes v ozimých obilninách), meze, úhory, okraje komunikací, náspy a příkopy, rumiště, pustá místa, vzácně louky; na půdách hlinitých až jílovitých, různě propustných, čerstvě vlhkých, slabě kyselých až slabě zásaditých, živinami středně bohatých, spíše nevápnitých. Ve společenstvech tříd </a:t>
            </a:r>
            <a:r>
              <a:rPr lang="cs-CZ" sz="2400" i="1" dirty="0" err="1"/>
              <a:t>Secalietea</a:t>
            </a:r>
            <a:r>
              <a:rPr lang="cs-CZ" sz="2400" dirty="0"/>
              <a:t>, </a:t>
            </a:r>
            <a:r>
              <a:rPr lang="cs-CZ" sz="2400" i="1" dirty="0" err="1"/>
              <a:t>Festuco-Brometea</a:t>
            </a:r>
            <a:r>
              <a:rPr lang="cs-CZ" sz="2400" dirty="0"/>
              <a:t> (nejčastěji svazu </a:t>
            </a:r>
            <a:r>
              <a:rPr lang="cs-CZ" sz="2400" i="1" dirty="0" err="1"/>
              <a:t>Arrhenatherion</a:t>
            </a:r>
            <a:r>
              <a:rPr lang="cs-CZ" sz="2400" dirty="0"/>
              <a:t>), případně v ruderálních společenstvech třídy </a:t>
            </a:r>
            <a:r>
              <a:rPr lang="cs-CZ" sz="2400" i="1" dirty="0" err="1"/>
              <a:t>Chenopodietea</a:t>
            </a:r>
            <a:r>
              <a:rPr lang="cs-CZ" sz="2400" dirty="0"/>
              <a:t>.</a:t>
            </a:r>
          </a:p>
        </p:txBody>
      </p:sp>
    </p:spTree>
    <p:extLst>
      <p:ext uri="{BB962C8B-B14F-4D97-AF65-F5344CB8AC3E}">
        <p14:creationId xmlns:p14="http://schemas.microsoft.com/office/powerpoint/2010/main" val="7067293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pPr algn="l"/>
            <a:r>
              <a:rPr lang="cs-CZ" dirty="0" smtClean="0"/>
              <a:t>Konspekt rodu 3</a:t>
            </a:r>
            <a:endParaRPr lang="cs-CZ" dirty="0"/>
          </a:p>
        </p:txBody>
      </p:sp>
      <p:sp>
        <p:nvSpPr>
          <p:cNvPr id="3" name="Zástupný symbol pro obsah 2"/>
          <p:cNvSpPr>
            <a:spLocks noGrp="1"/>
          </p:cNvSpPr>
          <p:nvPr>
            <p:ph idx="1"/>
          </p:nvPr>
        </p:nvSpPr>
        <p:spPr>
          <a:xfrm>
            <a:off x="457200" y="1268760"/>
            <a:ext cx="8147248" cy="2736304"/>
          </a:xfrm>
        </p:spPr>
        <p:txBody>
          <a:bodyPr>
            <a:normAutofit/>
          </a:bodyPr>
          <a:lstStyle/>
          <a:p>
            <a:r>
              <a:rPr lang="cs-CZ" sz="2800" b="1" i="1" dirty="0" smtClean="0"/>
              <a:t>Bromus </a:t>
            </a:r>
            <a:r>
              <a:rPr lang="cs-CZ" sz="2800" b="1" dirty="0" smtClean="0"/>
              <a:t>sect. </a:t>
            </a:r>
            <a:r>
              <a:rPr lang="cs-CZ" sz="2800" b="1" i="1" dirty="0" err="1" smtClean="0"/>
              <a:t>Genea</a:t>
            </a:r>
            <a:r>
              <a:rPr lang="cs-CZ" sz="2800" b="1" i="1" dirty="0" smtClean="0"/>
              <a:t> </a:t>
            </a:r>
            <a:r>
              <a:rPr lang="cs-CZ" sz="2800" dirty="0" smtClean="0"/>
              <a:t>(syn. </a:t>
            </a:r>
            <a:r>
              <a:rPr lang="cs-CZ" sz="2800" i="1" dirty="0" smtClean="0"/>
              <a:t>Bromus </a:t>
            </a:r>
            <a:r>
              <a:rPr lang="cs-CZ" sz="2800" dirty="0" err="1" smtClean="0"/>
              <a:t>subg</a:t>
            </a:r>
            <a:r>
              <a:rPr lang="cs-CZ" sz="2800" dirty="0" smtClean="0"/>
              <a:t>. </a:t>
            </a:r>
            <a:r>
              <a:rPr lang="cs-CZ" sz="2800" i="1" dirty="0" err="1" smtClean="0"/>
              <a:t>Stenobromus</a:t>
            </a:r>
            <a:r>
              <a:rPr lang="cs-CZ" sz="2800" dirty="0" smtClean="0"/>
              <a:t>, </a:t>
            </a:r>
            <a:r>
              <a:rPr lang="cs-CZ" sz="2800" i="1" dirty="0" err="1" smtClean="0"/>
              <a:t>Anisantha</a:t>
            </a:r>
            <a:r>
              <a:rPr lang="cs-CZ" sz="2800" dirty="0" smtClean="0"/>
              <a:t>)</a:t>
            </a:r>
          </a:p>
          <a:p>
            <a:pPr marL="0" indent="0">
              <a:buNone/>
            </a:pPr>
            <a:r>
              <a:rPr lang="cs-CZ" sz="2800" b="1" i="1" dirty="0" smtClean="0"/>
              <a:t>Bromus </a:t>
            </a:r>
            <a:r>
              <a:rPr lang="cs-CZ" sz="2800" b="1" i="1" dirty="0" err="1" smtClean="0"/>
              <a:t>sterilis</a:t>
            </a:r>
            <a:endParaRPr lang="cs-CZ" sz="2800" b="1" i="1" dirty="0" smtClean="0"/>
          </a:p>
          <a:p>
            <a:pPr marL="0" indent="0">
              <a:buNone/>
            </a:pPr>
            <a:r>
              <a:rPr lang="cs-CZ" sz="2800" b="1" i="1" dirty="0" smtClean="0"/>
              <a:t>Bromus </a:t>
            </a:r>
            <a:r>
              <a:rPr lang="cs-CZ" sz="2800" b="1" i="1" dirty="0" err="1" smtClean="0"/>
              <a:t>tectorum</a:t>
            </a:r>
            <a:endParaRPr lang="cs-CZ" sz="2800" b="1" i="1" dirty="0" smtClean="0"/>
          </a:p>
          <a:p>
            <a:pPr marL="0" indent="0">
              <a:buNone/>
            </a:pPr>
            <a:endParaRPr lang="cs-CZ" sz="1200" i="1" dirty="0" smtClean="0"/>
          </a:p>
          <a:p>
            <a:pPr marL="0" indent="0">
              <a:buNone/>
            </a:pPr>
            <a:r>
              <a:rPr lang="cs-CZ" sz="2800" i="1" dirty="0" smtClean="0"/>
              <a:t>Bromus </a:t>
            </a:r>
            <a:r>
              <a:rPr lang="cs-CZ" sz="2800" i="1" dirty="0" err="1" smtClean="0"/>
              <a:t>diandrus</a:t>
            </a:r>
            <a:r>
              <a:rPr lang="cs-CZ" sz="2800" i="1" dirty="0" smtClean="0"/>
              <a:t>, B. </a:t>
            </a:r>
            <a:r>
              <a:rPr lang="cs-CZ" sz="2800" i="1" dirty="0" err="1" smtClean="0"/>
              <a:t>madritensis</a:t>
            </a:r>
            <a:r>
              <a:rPr lang="cs-CZ" sz="2800" i="1" dirty="0" smtClean="0"/>
              <a:t>, B. rubens</a:t>
            </a:r>
          </a:p>
        </p:txBody>
      </p:sp>
      <p:sp>
        <p:nvSpPr>
          <p:cNvPr id="4" name="Zástupný symbol pro obsah 2"/>
          <p:cNvSpPr txBox="1">
            <a:spLocks/>
          </p:cNvSpPr>
          <p:nvPr/>
        </p:nvSpPr>
        <p:spPr>
          <a:xfrm>
            <a:off x="457200" y="4437112"/>
            <a:ext cx="8147248" cy="187220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cs-CZ" sz="2800" b="1" i="1" dirty="0" smtClean="0"/>
              <a:t>Bromus </a:t>
            </a:r>
            <a:r>
              <a:rPr lang="cs-CZ" sz="2800" b="1" dirty="0" smtClean="0"/>
              <a:t>sect. </a:t>
            </a:r>
            <a:r>
              <a:rPr lang="cs-CZ" sz="2800" b="1" i="1" dirty="0" err="1" smtClean="0"/>
              <a:t>Ceratochloa</a:t>
            </a:r>
            <a:r>
              <a:rPr lang="cs-CZ" sz="2800" b="1" i="1" dirty="0" smtClean="0"/>
              <a:t> </a:t>
            </a:r>
            <a:r>
              <a:rPr lang="cs-CZ" sz="2800" dirty="0" smtClean="0"/>
              <a:t>(syn. </a:t>
            </a:r>
            <a:r>
              <a:rPr lang="cs-CZ" sz="2800" i="1" dirty="0" err="1" smtClean="0"/>
              <a:t>Ceratochloa</a:t>
            </a:r>
            <a:r>
              <a:rPr lang="cs-CZ" sz="2800" dirty="0" smtClean="0"/>
              <a:t>)</a:t>
            </a:r>
          </a:p>
          <a:p>
            <a:pPr marL="0" indent="0">
              <a:buFont typeface="Arial" pitchFamily="34" charset="0"/>
              <a:buNone/>
            </a:pPr>
            <a:r>
              <a:rPr lang="cs-CZ" sz="2800" b="1" i="1" dirty="0" smtClean="0"/>
              <a:t>Bromus </a:t>
            </a:r>
            <a:r>
              <a:rPr lang="cs-CZ" sz="2800" b="1" i="1" dirty="0" err="1" smtClean="0"/>
              <a:t>carinatus</a:t>
            </a:r>
            <a:r>
              <a:rPr lang="cs-CZ" sz="2800" b="1" i="1" dirty="0" smtClean="0"/>
              <a:t> </a:t>
            </a:r>
            <a:r>
              <a:rPr lang="cs-CZ" sz="2800" b="1" dirty="0" smtClean="0"/>
              <a:t>(var. </a:t>
            </a:r>
            <a:r>
              <a:rPr lang="cs-CZ" sz="2800" b="1" i="1" dirty="0" err="1" smtClean="0"/>
              <a:t>marginatus</a:t>
            </a:r>
            <a:r>
              <a:rPr lang="cs-CZ" sz="2800" b="1" i="1" dirty="0" smtClean="0"/>
              <a:t>)</a:t>
            </a:r>
          </a:p>
          <a:p>
            <a:pPr marL="0" indent="0">
              <a:buFont typeface="Arial" pitchFamily="34" charset="0"/>
              <a:buNone/>
            </a:pPr>
            <a:endParaRPr lang="cs-CZ" sz="1200" i="1" dirty="0" smtClean="0"/>
          </a:p>
          <a:p>
            <a:pPr marL="0" indent="0">
              <a:buFont typeface="Arial" pitchFamily="34" charset="0"/>
              <a:buNone/>
            </a:pPr>
            <a:r>
              <a:rPr lang="cs-CZ" sz="2800" i="1" dirty="0" smtClean="0"/>
              <a:t>Bromus </a:t>
            </a:r>
            <a:r>
              <a:rPr lang="cs-CZ" sz="2800" i="1" dirty="0" err="1" smtClean="0"/>
              <a:t>catharticus</a:t>
            </a:r>
            <a:endParaRPr lang="cs-CZ" sz="2800" i="1" dirty="0" smtClean="0"/>
          </a:p>
          <a:p>
            <a:pPr marL="0" indent="0">
              <a:buFont typeface="Arial" pitchFamily="34" charset="0"/>
              <a:buNone/>
            </a:pPr>
            <a:endParaRPr lang="cs-CZ" sz="2800" i="1" dirty="0" smtClean="0"/>
          </a:p>
        </p:txBody>
      </p:sp>
    </p:spTree>
    <p:extLst>
      <p:ext uri="{BB962C8B-B14F-4D97-AF65-F5344CB8AC3E}">
        <p14:creationId xmlns:p14="http://schemas.microsoft.com/office/powerpoint/2010/main" val="380452608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a:bodyPr>
          <a:lstStyle/>
          <a:p>
            <a:r>
              <a:rPr lang="cs-CZ" sz="3200" i="1" dirty="0" smtClean="0"/>
              <a:t>Bromus </a:t>
            </a:r>
            <a:r>
              <a:rPr lang="cs-CZ" sz="3200" i="1" dirty="0" err="1" smtClean="0"/>
              <a:t>commutatus</a:t>
            </a:r>
            <a:endParaRPr lang="cs-CZ" sz="3200" dirty="0"/>
          </a:p>
        </p:txBody>
      </p:sp>
      <p:sp>
        <p:nvSpPr>
          <p:cNvPr id="3" name="Zástupný symbol pro obsah 2"/>
          <p:cNvSpPr>
            <a:spLocks noGrp="1"/>
          </p:cNvSpPr>
          <p:nvPr>
            <p:ph idx="1"/>
          </p:nvPr>
        </p:nvSpPr>
        <p:spPr>
          <a:xfrm>
            <a:off x="457200" y="1196752"/>
            <a:ext cx="8147248" cy="5256585"/>
          </a:xfrm>
        </p:spPr>
        <p:txBody>
          <a:bodyPr>
            <a:normAutofit/>
          </a:bodyPr>
          <a:lstStyle/>
          <a:p>
            <a:pPr marL="0" indent="0">
              <a:buNone/>
            </a:pPr>
            <a:r>
              <a:rPr lang="cs-CZ" sz="2400" dirty="0"/>
              <a:t>Kdysi vzácně až roztroušeně v </a:t>
            </a:r>
            <a:r>
              <a:rPr lang="cs-CZ" sz="2400" dirty="0" err="1"/>
              <a:t>termofytiku</a:t>
            </a:r>
            <a:r>
              <a:rPr lang="cs-CZ" sz="2400" dirty="0"/>
              <a:t> </a:t>
            </a:r>
            <a:r>
              <a:rPr lang="cs-CZ" sz="2400" dirty="0" err="1"/>
              <a:t>sz</a:t>
            </a:r>
            <a:r>
              <a:rPr lang="cs-CZ" sz="2400" dirty="0"/>
              <a:t>. a </a:t>
            </a:r>
            <a:r>
              <a:rPr lang="cs-CZ" sz="2400" dirty="0" err="1"/>
              <a:t>stř</a:t>
            </a:r>
            <a:r>
              <a:rPr lang="cs-CZ" sz="2400" dirty="0"/>
              <a:t>. Čech a ve v. Polabí a roztroušeně až místy hojně v </a:t>
            </a:r>
            <a:r>
              <a:rPr lang="cs-CZ" sz="2400" dirty="0" err="1"/>
              <a:t>termofytiku</a:t>
            </a:r>
            <a:r>
              <a:rPr lang="cs-CZ" sz="2400" dirty="0"/>
              <a:t> na j. a </a:t>
            </a:r>
            <a:r>
              <a:rPr lang="cs-CZ" sz="2400" dirty="0" err="1"/>
              <a:t>stř</a:t>
            </a:r>
            <a:r>
              <a:rPr lang="cs-CZ" sz="2400" dirty="0"/>
              <a:t>. Moravě; v </a:t>
            </a:r>
            <a:r>
              <a:rPr lang="cs-CZ" sz="2400" dirty="0" err="1"/>
              <a:t>mezofytiku</a:t>
            </a:r>
            <a:r>
              <a:rPr lang="cs-CZ" sz="2400" dirty="0"/>
              <a:t> trvaleji pouze v Orlickém podhůří, v nejnižších polohách moravského podhůří Českomoravské vrchoviny, Bílých Karpatech a Vsetínské kotlině, vzácně a obvykle přechodně zavlečen </a:t>
            </a:r>
            <a:r>
              <a:rPr lang="cs-CZ" sz="2400" dirty="0" smtClean="0"/>
              <a:t>jinam. </a:t>
            </a:r>
            <a:r>
              <a:rPr lang="cs-CZ" sz="2400" dirty="0"/>
              <a:t>V </a:t>
            </a:r>
            <a:r>
              <a:rPr lang="cs-CZ" sz="2400" dirty="0" err="1"/>
              <a:t>oreofytiku</a:t>
            </a:r>
            <a:r>
              <a:rPr lang="cs-CZ" sz="2400" dirty="0"/>
              <a:t> pouze velmi vzácně a přechodně. V poslední době (sběry a údaje od roku 1980) je vzácný. Trvale se vyskytuje v Bílých Karpatech (větší počet lokalit, často na loukách) a ve v. Polabí (Vlčí Habřina, Převýšov, </a:t>
            </a:r>
            <a:r>
              <a:rPr lang="cs-CZ" sz="2400" dirty="0" err="1"/>
              <a:t>Piletice</a:t>
            </a:r>
            <a:r>
              <a:rPr lang="cs-CZ" sz="2400" dirty="0"/>
              <a:t>, </a:t>
            </a:r>
            <a:r>
              <a:rPr lang="cs-CZ" sz="2400" dirty="0" err="1"/>
              <a:t>Svinary</a:t>
            </a:r>
            <a:r>
              <a:rPr lang="cs-CZ" sz="2400" dirty="0"/>
              <a:t>, vše okraje polí a cest), </a:t>
            </a:r>
            <a:r>
              <a:rPr lang="cs-CZ" sz="2400" dirty="0" smtClean="0"/>
              <a:t>jinde jen jednotlivé nálezy.</a:t>
            </a:r>
            <a:endParaRPr lang="cs-CZ" sz="2400" dirty="0"/>
          </a:p>
        </p:txBody>
      </p:sp>
    </p:spTree>
    <p:extLst>
      <p:ext uri="{BB962C8B-B14F-4D97-AF65-F5344CB8AC3E}">
        <p14:creationId xmlns:p14="http://schemas.microsoft.com/office/powerpoint/2010/main" val="415867039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279719" y="6293552"/>
            <a:ext cx="3500193" cy="369332"/>
          </a:xfrm>
          <a:prstGeom prst="rect">
            <a:avLst/>
          </a:prstGeom>
          <a:noFill/>
        </p:spPr>
        <p:txBody>
          <a:bodyPr wrap="square" rtlCol="0">
            <a:spAutoFit/>
          </a:bodyPr>
          <a:lstStyle/>
          <a:p>
            <a:r>
              <a:rPr lang="cs-CZ" dirty="0" smtClean="0"/>
              <a:t>obsazeno 246 kvadrantů</a:t>
            </a:r>
            <a:endParaRPr lang="cs-CZ" dirty="0"/>
          </a:p>
        </p:txBody>
      </p:sp>
      <p:pic>
        <p:nvPicPr>
          <p:cNvPr id="2" name="Picture 2" descr="C:\Users\Jirka\Data\Bromus\Bromus_commutatus.E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40000"/>
            <a:ext cx="9218201" cy="5578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4445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a:bodyPr>
          <a:lstStyle/>
          <a:p>
            <a:r>
              <a:rPr lang="cs-CZ" sz="3200" i="1" dirty="0" smtClean="0"/>
              <a:t>Bromus </a:t>
            </a:r>
            <a:r>
              <a:rPr lang="cs-CZ" sz="3200" i="1" dirty="0" err="1" smtClean="0"/>
              <a:t>lanceolatus</a:t>
            </a:r>
            <a:endParaRPr lang="cs-CZ" sz="3200" dirty="0"/>
          </a:p>
        </p:txBody>
      </p:sp>
      <p:sp>
        <p:nvSpPr>
          <p:cNvPr id="3" name="Zástupný symbol pro obsah 2"/>
          <p:cNvSpPr>
            <a:spLocks noGrp="1"/>
          </p:cNvSpPr>
          <p:nvPr>
            <p:ph idx="1"/>
          </p:nvPr>
        </p:nvSpPr>
        <p:spPr>
          <a:xfrm>
            <a:off x="457200" y="1196752"/>
            <a:ext cx="8147248" cy="5256585"/>
          </a:xfrm>
        </p:spPr>
        <p:txBody>
          <a:bodyPr>
            <a:normAutofit/>
          </a:bodyPr>
          <a:lstStyle/>
          <a:p>
            <a:pPr marL="0" indent="0">
              <a:buNone/>
            </a:pPr>
            <a:r>
              <a:rPr lang="cs-CZ" sz="2400" dirty="0" smtClean="0"/>
              <a:t>jednoleté</a:t>
            </a:r>
            <a:r>
              <a:rPr lang="cs-CZ" sz="2400" dirty="0"/>
              <a:t>, až 70 cm </a:t>
            </a:r>
            <a:r>
              <a:rPr lang="cs-CZ" sz="2400" dirty="0" err="1"/>
              <a:t>vys</a:t>
            </a:r>
            <a:r>
              <a:rPr lang="cs-CZ" sz="2400" dirty="0"/>
              <a:t>. byliny </a:t>
            </a:r>
            <a:endParaRPr lang="cs-CZ" sz="2400" dirty="0" smtClean="0"/>
          </a:p>
          <a:p>
            <a:pPr marL="0" indent="0">
              <a:buNone/>
            </a:pPr>
            <a:r>
              <a:rPr lang="cs-CZ" sz="2400" b="1" dirty="0" smtClean="0"/>
              <a:t>lata přímá,</a:t>
            </a:r>
            <a:r>
              <a:rPr lang="cs-CZ" sz="2400" dirty="0" smtClean="0"/>
              <a:t> </a:t>
            </a:r>
            <a:r>
              <a:rPr lang="cs-CZ" sz="2400" dirty="0"/>
              <a:t>v obrysu podlouhlá až podlouhle eliptická, 5–10(–15) cm dl., 2–7 cm </a:t>
            </a:r>
            <a:r>
              <a:rPr lang="cs-CZ" sz="2400" dirty="0" err="1"/>
              <a:t>šir</a:t>
            </a:r>
            <a:r>
              <a:rPr lang="cs-CZ" sz="2400" dirty="0"/>
              <a:t>., stažená, </a:t>
            </a:r>
            <a:r>
              <a:rPr lang="cs-CZ" sz="2400" b="1" dirty="0"/>
              <a:t>zprvu hustá, za zralosti volnější,</a:t>
            </a:r>
            <a:r>
              <a:rPr lang="cs-CZ" sz="2400" dirty="0"/>
              <a:t> větve šikmo </a:t>
            </a:r>
            <a:r>
              <a:rPr lang="cs-CZ" sz="2400" dirty="0" smtClean="0"/>
              <a:t>odstálé</a:t>
            </a:r>
          </a:p>
          <a:p>
            <a:pPr marL="0" indent="0">
              <a:buNone/>
            </a:pPr>
            <a:r>
              <a:rPr lang="cs-CZ" sz="2400" dirty="0" smtClean="0"/>
              <a:t>klásky </a:t>
            </a:r>
            <a:r>
              <a:rPr lang="cs-CZ" sz="2400" dirty="0"/>
              <a:t>v obrysu kopinaté až podlouhle kopinaté, včetně osin (12–)25–40 mm dl., </a:t>
            </a:r>
            <a:r>
              <a:rPr lang="cs-CZ" sz="2400" dirty="0" smtClean="0"/>
              <a:t>4–12květé</a:t>
            </a:r>
          </a:p>
          <a:p>
            <a:pPr marL="0" indent="0">
              <a:buNone/>
            </a:pPr>
            <a:r>
              <a:rPr lang="cs-CZ" sz="2400" b="1" dirty="0" smtClean="0"/>
              <a:t>plucha </a:t>
            </a:r>
            <a:r>
              <a:rPr lang="cs-CZ" sz="2400" b="1" dirty="0" err="1"/>
              <a:t>obkopinatá</a:t>
            </a:r>
            <a:r>
              <a:rPr lang="cs-CZ" sz="2400" b="1" dirty="0"/>
              <a:t>, 13–18 mm dl., </a:t>
            </a:r>
            <a:r>
              <a:rPr lang="cs-CZ" sz="2400" dirty="0"/>
              <a:t>po rozložení do plochy 3,0–3,4 mm </a:t>
            </a:r>
            <a:r>
              <a:rPr lang="cs-CZ" sz="2400" dirty="0" err="1"/>
              <a:t>šir</a:t>
            </a:r>
            <a:r>
              <a:rPr lang="cs-CZ" sz="2400" dirty="0"/>
              <a:t>., na vrcholu s dvěma cípy, lysá nebo </a:t>
            </a:r>
            <a:r>
              <a:rPr lang="cs-CZ" sz="2400" dirty="0" smtClean="0"/>
              <a:t>chlupatá </a:t>
            </a:r>
          </a:p>
          <a:p>
            <a:pPr marL="0" indent="0">
              <a:buNone/>
            </a:pPr>
            <a:r>
              <a:rPr lang="cs-CZ" sz="2400" b="1" dirty="0" smtClean="0"/>
              <a:t>osina</a:t>
            </a:r>
            <a:r>
              <a:rPr lang="cs-CZ" sz="2400" dirty="0" smtClean="0"/>
              <a:t> </a:t>
            </a:r>
            <a:r>
              <a:rPr lang="cs-CZ" sz="2400" dirty="0"/>
              <a:t>vyrůstající pod zářezem na vrcholu, </a:t>
            </a:r>
            <a:r>
              <a:rPr lang="cs-CZ" sz="2400" b="1" dirty="0"/>
              <a:t>12–15 mm dl., při bázi pentlicovitě stočená a za zralosti klásků ven </a:t>
            </a:r>
            <a:r>
              <a:rPr lang="cs-CZ" sz="2400" b="1" dirty="0" smtClean="0"/>
              <a:t>zahnutá</a:t>
            </a:r>
            <a:endParaRPr lang="cs-CZ" sz="2400" b="1" dirty="0"/>
          </a:p>
        </p:txBody>
      </p:sp>
    </p:spTree>
    <p:extLst>
      <p:ext uri="{BB962C8B-B14F-4D97-AF65-F5344CB8AC3E}">
        <p14:creationId xmlns:p14="http://schemas.microsoft.com/office/powerpoint/2010/main" val="2315702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http://3.bp.blogspot.com/_Ry3a3RhaOdE/TAUWS0VkxoI/AAAAAAAAGRw/OAqLlTsryMA/s1600/Bromus+lanceolat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4624"/>
            <a:ext cx="8496944" cy="6372708"/>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p:cNvSpPr txBox="1"/>
          <p:nvPr/>
        </p:nvSpPr>
        <p:spPr>
          <a:xfrm>
            <a:off x="251520" y="6381328"/>
            <a:ext cx="2021836" cy="369332"/>
          </a:xfrm>
          <a:prstGeom prst="rect">
            <a:avLst/>
          </a:prstGeom>
          <a:noFill/>
        </p:spPr>
        <p:txBody>
          <a:bodyPr wrap="none" rtlCol="0">
            <a:spAutoFit/>
          </a:bodyPr>
          <a:lstStyle/>
          <a:p>
            <a:r>
              <a:rPr lang="cs-CZ" i="1" dirty="0" smtClean="0"/>
              <a:t>Bromus </a:t>
            </a:r>
            <a:r>
              <a:rPr lang="cs-CZ" i="1" dirty="0" err="1" smtClean="0"/>
              <a:t>lanceolatus</a:t>
            </a:r>
            <a:endParaRPr lang="cs-CZ" i="1" dirty="0"/>
          </a:p>
        </p:txBody>
      </p:sp>
    </p:spTree>
    <p:extLst>
      <p:ext uri="{BB962C8B-B14F-4D97-AF65-F5344CB8AC3E}">
        <p14:creationId xmlns:p14="http://schemas.microsoft.com/office/powerpoint/2010/main" val="302311924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pPr algn="l"/>
            <a:r>
              <a:rPr lang="cs-CZ" i="1" dirty="0" smtClean="0"/>
              <a:t>Bromus </a:t>
            </a:r>
            <a:r>
              <a:rPr lang="cs-CZ" i="1" dirty="0" err="1" smtClean="0"/>
              <a:t>lanceolatus</a:t>
            </a:r>
            <a:endParaRPr lang="cs-CZ" dirty="0"/>
          </a:p>
        </p:txBody>
      </p:sp>
      <p:sp>
        <p:nvSpPr>
          <p:cNvPr id="3" name="Zástupný symbol pro obsah 2"/>
          <p:cNvSpPr>
            <a:spLocks noGrp="1"/>
          </p:cNvSpPr>
          <p:nvPr>
            <p:ph idx="1"/>
          </p:nvPr>
        </p:nvSpPr>
        <p:spPr>
          <a:xfrm>
            <a:off x="457200" y="1196752"/>
            <a:ext cx="8147248" cy="5256585"/>
          </a:xfrm>
        </p:spPr>
        <p:txBody>
          <a:bodyPr>
            <a:normAutofit lnSpcReduction="10000"/>
          </a:bodyPr>
          <a:lstStyle/>
          <a:p>
            <a:pPr marL="0" indent="0">
              <a:buNone/>
            </a:pPr>
            <a:r>
              <a:rPr lang="cs-CZ" sz="2800" dirty="0" smtClean="0"/>
              <a:t>U nás </a:t>
            </a:r>
            <a:r>
              <a:rPr lang="cs-CZ" sz="2800" dirty="0"/>
              <a:t>poprvé sbírán v Praze-Šárce (</a:t>
            </a:r>
            <a:r>
              <a:rPr lang="cs-CZ" sz="2800" dirty="0" smtClean="0"/>
              <a:t>1848) , ve </a:t>
            </a:r>
            <a:r>
              <a:rPr lang="cs-CZ" sz="2800" dirty="0"/>
              <a:t>20. letech byl nalezen krátkodobě zplanělý u železniční trati v </a:t>
            </a:r>
            <a:r>
              <a:rPr lang="cs-CZ" sz="2800" dirty="0" smtClean="0"/>
              <a:t>Praze-</a:t>
            </a:r>
            <a:r>
              <a:rPr lang="cs-CZ" sz="2800" dirty="0" err="1" smtClean="0"/>
              <a:t>Zlíchově</a:t>
            </a:r>
            <a:r>
              <a:rPr lang="cs-CZ" sz="2800" dirty="0" smtClean="0"/>
              <a:t>, </a:t>
            </a:r>
            <a:r>
              <a:rPr lang="cs-CZ" sz="2800" dirty="0"/>
              <a:t>v </a:t>
            </a:r>
            <a:r>
              <a:rPr lang="cs-CZ" sz="2800" dirty="0" smtClean="0"/>
              <a:t>letech </a:t>
            </a:r>
            <a:r>
              <a:rPr lang="cs-CZ" sz="2800" dirty="0"/>
              <a:t>1958–1961 je uveden ze zahrádek hnojených odpadem po třídění vlny v Brně na </a:t>
            </a:r>
            <a:r>
              <a:rPr lang="cs-CZ" sz="2800" dirty="0" err="1"/>
              <a:t>Radlase</a:t>
            </a:r>
            <a:r>
              <a:rPr lang="cs-CZ" sz="2800" dirty="0"/>
              <a:t> </a:t>
            </a:r>
            <a:r>
              <a:rPr lang="cs-CZ" sz="2800" dirty="0" smtClean="0"/>
              <a:t>a </a:t>
            </a:r>
            <a:r>
              <a:rPr lang="cs-CZ" sz="2800" dirty="0"/>
              <a:t>doložen z roku </a:t>
            </a:r>
            <a:r>
              <a:rPr lang="cs-CZ" sz="2800" dirty="0" smtClean="0"/>
              <a:t>1963 z</a:t>
            </a:r>
            <a:r>
              <a:rPr lang="cs-CZ" sz="2800" dirty="0"/>
              <a:t> Kuřimi ze zahrádky hnojené stejným odpadem. V poslední době byl sbírán v Olomouci-</a:t>
            </a:r>
            <a:r>
              <a:rPr lang="cs-CZ" sz="2800" dirty="0" err="1"/>
              <a:t>Holici</a:t>
            </a:r>
            <a:r>
              <a:rPr lang="cs-CZ" sz="2800" dirty="0"/>
              <a:t> (</a:t>
            </a:r>
            <a:r>
              <a:rPr lang="cs-CZ" sz="2800" dirty="0" smtClean="0"/>
              <a:t>2001), </a:t>
            </a:r>
            <a:r>
              <a:rPr lang="cs-CZ" sz="2800" dirty="0"/>
              <a:t>Javorníku nad Veličkou (</a:t>
            </a:r>
            <a:r>
              <a:rPr lang="cs-CZ" sz="2800" dirty="0" smtClean="0"/>
              <a:t>2005), </a:t>
            </a:r>
            <a:r>
              <a:rPr lang="cs-CZ" sz="2800" dirty="0"/>
              <a:t>Praze-Opatově (</a:t>
            </a:r>
            <a:r>
              <a:rPr lang="cs-CZ" sz="2800" dirty="0" smtClean="0"/>
              <a:t>2007), </a:t>
            </a:r>
            <a:r>
              <a:rPr lang="cs-CZ" sz="2800" dirty="0"/>
              <a:t>Brně-Bohunicích (</a:t>
            </a:r>
            <a:r>
              <a:rPr lang="cs-CZ" sz="2800" dirty="0" smtClean="0"/>
              <a:t>2007) </a:t>
            </a:r>
            <a:r>
              <a:rPr lang="cs-CZ" sz="2800" dirty="0"/>
              <a:t>a Znojmě-Příměticích (</a:t>
            </a:r>
            <a:r>
              <a:rPr lang="cs-CZ" sz="2800" dirty="0" smtClean="0"/>
              <a:t>2013). </a:t>
            </a:r>
          </a:p>
          <a:p>
            <a:pPr marL="0" indent="0">
              <a:buNone/>
            </a:pPr>
            <a:r>
              <a:rPr lang="cs-CZ" sz="2800" dirty="0"/>
              <a:t>Původní od Středozemí přes Malou Asii, Kavkaz, Blízký východ, Írán, Irák do </a:t>
            </a:r>
            <a:r>
              <a:rPr lang="cs-CZ" sz="2800" dirty="0" err="1"/>
              <a:t>stř</a:t>
            </a:r>
            <a:r>
              <a:rPr lang="cs-CZ" sz="2800" dirty="0"/>
              <a:t>. Asie a Číny, zavlečen do </a:t>
            </a:r>
            <a:r>
              <a:rPr lang="cs-CZ" sz="2800" dirty="0" err="1"/>
              <a:t>stř</a:t>
            </a:r>
            <a:r>
              <a:rPr lang="cs-CZ" sz="2800" dirty="0"/>
              <a:t>. Evropy a Severní Ameriky.</a:t>
            </a:r>
            <a:endParaRPr lang="cs-CZ" sz="2800" b="1" dirty="0"/>
          </a:p>
        </p:txBody>
      </p:sp>
    </p:spTree>
    <p:extLst>
      <p:ext uri="{BB962C8B-B14F-4D97-AF65-F5344CB8AC3E}">
        <p14:creationId xmlns:p14="http://schemas.microsoft.com/office/powerpoint/2010/main" val="368203904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pPr algn="l"/>
            <a:r>
              <a:rPr lang="cs-CZ" i="1" dirty="0" smtClean="0"/>
              <a:t>Bromus </a:t>
            </a:r>
            <a:r>
              <a:rPr lang="cs-CZ" i="1" dirty="0" err="1" smtClean="0"/>
              <a:t>briziformis</a:t>
            </a:r>
            <a:endParaRPr lang="cs-CZ" dirty="0"/>
          </a:p>
        </p:txBody>
      </p:sp>
      <p:sp>
        <p:nvSpPr>
          <p:cNvPr id="3" name="Zástupný symbol pro obsah 2"/>
          <p:cNvSpPr>
            <a:spLocks noGrp="1"/>
          </p:cNvSpPr>
          <p:nvPr>
            <p:ph idx="1"/>
          </p:nvPr>
        </p:nvSpPr>
        <p:spPr>
          <a:xfrm>
            <a:off x="457200" y="1196752"/>
            <a:ext cx="8147248" cy="5256585"/>
          </a:xfrm>
        </p:spPr>
        <p:txBody>
          <a:bodyPr>
            <a:normAutofit/>
          </a:bodyPr>
          <a:lstStyle/>
          <a:p>
            <a:pPr marL="0" indent="0">
              <a:buNone/>
            </a:pPr>
            <a:r>
              <a:rPr lang="cs-CZ" sz="2800" dirty="0" smtClean="0"/>
              <a:t>jednoleté </a:t>
            </a:r>
            <a:r>
              <a:rPr lang="cs-CZ" sz="2800" dirty="0"/>
              <a:t>20–40 cm </a:t>
            </a:r>
            <a:r>
              <a:rPr lang="cs-CZ" sz="2800" dirty="0" err="1"/>
              <a:t>vys</a:t>
            </a:r>
            <a:r>
              <a:rPr lang="cs-CZ" sz="2800" dirty="0"/>
              <a:t>. </a:t>
            </a:r>
            <a:r>
              <a:rPr lang="cs-CZ" sz="2800" dirty="0" smtClean="0"/>
              <a:t>byliny,</a:t>
            </a:r>
          </a:p>
          <a:p>
            <a:pPr marL="0" indent="0">
              <a:buNone/>
            </a:pPr>
            <a:r>
              <a:rPr lang="cs-CZ" sz="2800" dirty="0" smtClean="0"/>
              <a:t>dolní listové pochvy </a:t>
            </a:r>
            <a:r>
              <a:rPr lang="cs-CZ" sz="2800" dirty="0"/>
              <a:t>hustě měkce </a:t>
            </a:r>
            <a:r>
              <a:rPr lang="cs-CZ" sz="2800" dirty="0" smtClean="0"/>
              <a:t>chlupaté </a:t>
            </a:r>
          </a:p>
          <a:p>
            <a:pPr marL="0" indent="0">
              <a:buNone/>
            </a:pPr>
            <a:r>
              <a:rPr lang="cs-CZ" sz="2800" dirty="0" smtClean="0"/>
              <a:t>lata </a:t>
            </a:r>
            <a:r>
              <a:rPr lang="cs-CZ" sz="2800" dirty="0"/>
              <a:t>přímá, v obrysu eliptická, 5–15 cm dl., 3–7 cm </a:t>
            </a:r>
            <a:r>
              <a:rPr lang="cs-CZ" sz="2800" dirty="0" err="1"/>
              <a:t>šir</a:t>
            </a:r>
            <a:r>
              <a:rPr lang="cs-CZ" sz="2800" dirty="0"/>
              <a:t>., volná, řídká, </a:t>
            </a:r>
            <a:r>
              <a:rPr lang="cs-CZ" sz="2800" b="1" dirty="0"/>
              <a:t>větve jednostranně převislé, </a:t>
            </a:r>
            <a:r>
              <a:rPr lang="cs-CZ" sz="2800" b="1" dirty="0" smtClean="0"/>
              <a:t>s</a:t>
            </a:r>
            <a:r>
              <a:rPr lang="cs-CZ" sz="2800" b="1" dirty="0"/>
              <a:t> 1 nebo 2 </a:t>
            </a:r>
            <a:r>
              <a:rPr lang="cs-CZ" sz="2800" b="1" dirty="0" smtClean="0"/>
              <a:t>klásky </a:t>
            </a:r>
          </a:p>
          <a:p>
            <a:pPr marL="0" indent="0">
              <a:buNone/>
            </a:pPr>
            <a:r>
              <a:rPr lang="cs-CZ" sz="2800" b="1" dirty="0" smtClean="0"/>
              <a:t>klásky </a:t>
            </a:r>
            <a:r>
              <a:rPr lang="cs-CZ" sz="2800" b="1" dirty="0"/>
              <a:t>v obrysu vejčité, </a:t>
            </a:r>
            <a:r>
              <a:rPr lang="cs-CZ" sz="2800" dirty="0"/>
              <a:t>15–25 mm dl.,  </a:t>
            </a:r>
            <a:r>
              <a:rPr lang="cs-CZ" sz="2800" dirty="0" smtClean="0"/>
              <a:t>6–9květé</a:t>
            </a:r>
          </a:p>
          <a:p>
            <a:pPr marL="0" indent="0">
              <a:buNone/>
            </a:pPr>
            <a:r>
              <a:rPr lang="cs-CZ" sz="2800" b="1" dirty="0" smtClean="0"/>
              <a:t>plucha </a:t>
            </a:r>
            <a:r>
              <a:rPr lang="cs-CZ" sz="2800" dirty="0"/>
              <a:t>obvejčitě </a:t>
            </a:r>
            <a:r>
              <a:rPr lang="cs-CZ" sz="2800" dirty="0" err="1"/>
              <a:t>kosníkovitá</a:t>
            </a:r>
            <a:r>
              <a:rPr lang="cs-CZ" sz="2800" dirty="0"/>
              <a:t>, 7–8 mm dl., po rozložení do plochy 6–8 mm </a:t>
            </a:r>
            <a:r>
              <a:rPr lang="cs-CZ" sz="2800" dirty="0" err="1"/>
              <a:t>šir</a:t>
            </a:r>
            <a:r>
              <a:rPr lang="cs-CZ" sz="2800" dirty="0"/>
              <a:t>., </a:t>
            </a:r>
            <a:r>
              <a:rPr lang="cs-CZ" sz="2800" dirty="0" smtClean="0"/>
              <a:t>obvykle </a:t>
            </a:r>
            <a:r>
              <a:rPr lang="cs-CZ" sz="2800" dirty="0"/>
              <a:t>lysá, </a:t>
            </a:r>
            <a:r>
              <a:rPr lang="cs-CZ" sz="2800" b="1" dirty="0"/>
              <a:t>bez osiny nebo s osinou nanejvýš 1 mm dl., za zralosti nápadně břichatě </a:t>
            </a:r>
            <a:r>
              <a:rPr lang="cs-CZ" sz="2800" b="1" dirty="0" smtClean="0"/>
              <a:t>nafouklá</a:t>
            </a:r>
            <a:endParaRPr lang="cs-CZ" sz="2800" b="1" dirty="0"/>
          </a:p>
        </p:txBody>
      </p:sp>
    </p:spTree>
    <p:extLst>
      <p:ext uri="{BB962C8B-B14F-4D97-AF65-F5344CB8AC3E}">
        <p14:creationId xmlns:p14="http://schemas.microsoft.com/office/powerpoint/2010/main" val="290036502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251520" y="6381328"/>
            <a:ext cx="1935530" cy="369332"/>
          </a:xfrm>
          <a:prstGeom prst="rect">
            <a:avLst/>
          </a:prstGeom>
          <a:noFill/>
        </p:spPr>
        <p:txBody>
          <a:bodyPr wrap="none" rtlCol="0">
            <a:spAutoFit/>
          </a:bodyPr>
          <a:lstStyle/>
          <a:p>
            <a:r>
              <a:rPr lang="cs-CZ" i="1" dirty="0" smtClean="0"/>
              <a:t>Bromus </a:t>
            </a:r>
            <a:r>
              <a:rPr lang="cs-CZ" i="1" dirty="0" err="1" smtClean="0"/>
              <a:t>briziformis</a:t>
            </a:r>
            <a:endParaRPr lang="cs-CZ" i="1" dirty="0"/>
          </a:p>
        </p:txBody>
      </p:sp>
      <p:pic>
        <p:nvPicPr>
          <p:cNvPr id="31746" name="Picture 2" descr="http://www.forestryimages.org/images/768x512/52280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76131"/>
            <a:ext cx="7992888" cy="5994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64536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251520" y="6381328"/>
            <a:ext cx="1935530" cy="369332"/>
          </a:xfrm>
          <a:prstGeom prst="rect">
            <a:avLst/>
          </a:prstGeom>
          <a:noFill/>
        </p:spPr>
        <p:txBody>
          <a:bodyPr wrap="none" rtlCol="0">
            <a:spAutoFit/>
          </a:bodyPr>
          <a:lstStyle/>
          <a:p>
            <a:r>
              <a:rPr lang="cs-CZ" i="1" dirty="0" smtClean="0"/>
              <a:t>Bromus </a:t>
            </a:r>
            <a:r>
              <a:rPr lang="cs-CZ" i="1" dirty="0" err="1" smtClean="0"/>
              <a:t>briziformis</a:t>
            </a:r>
            <a:endParaRPr lang="cs-CZ" i="1" dirty="0"/>
          </a:p>
        </p:txBody>
      </p:sp>
      <p:pic>
        <p:nvPicPr>
          <p:cNvPr id="32770" name="Picture 2" descr="http://my-lassen-flora.net/wp-content/uploads/2012/07/IMG_1576-g-w-s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19" y="581336"/>
            <a:ext cx="8664897" cy="5776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05086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pPr algn="l"/>
            <a:r>
              <a:rPr lang="cs-CZ" i="1" dirty="0" smtClean="0"/>
              <a:t>Bromus </a:t>
            </a:r>
            <a:r>
              <a:rPr lang="cs-CZ" i="1" dirty="0" err="1" smtClean="0"/>
              <a:t>briziformis</a:t>
            </a:r>
            <a:endParaRPr lang="cs-CZ" dirty="0"/>
          </a:p>
        </p:txBody>
      </p:sp>
      <p:sp>
        <p:nvSpPr>
          <p:cNvPr id="3" name="Zástupný symbol pro obsah 2"/>
          <p:cNvSpPr>
            <a:spLocks noGrp="1"/>
          </p:cNvSpPr>
          <p:nvPr>
            <p:ph idx="1"/>
          </p:nvPr>
        </p:nvSpPr>
        <p:spPr>
          <a:xfrm>
            <a:off x="457200" y="1196752"/>
            <a:ext cx="8147248" cy="5256585"/>
          </a:xfrm>
        </p:spPr>
        <p:txBody>
          <a:bodyPr>
            <a:normAutofit/>
          </a:bodyPr>
          <a:lstStyle/>
          <a:p>
            <a:pPr marL="0" indent="0">
              <a:buNone/>
            </a:pPr>
            <a:r>
              <a:rPr lang="cs-CZ" sz="2800" dirty="0" smtClean="0"/>
              <a:t>Občas </a:t>
            </a:r>
            <a:r>
              <a:rPr lang="cs-CZ" sz="2800" dirty="0"/>
              <a:t>pěstuje jako okrasná rostlina do suchých vazeb (dříve zejména do tzv. Makartových kytic) a velmi vzácně zplaňuje: Brno (</a:t>
            </a:r>
            <a:r>
              <a:rPr lang="cs-CZ" sz="2800" dirty="0" smtClean="0"/>
              <a:t>1895), </a:t>
            </a:r>
            <a:r>
              <a:rPr lang="cs-CZ" sz="2800" dirty="0"/>
              <a:t>Mělník (</a:t>
            </a:r>
            <a:r>
              <a:rPr lang="cs-CZ" sz="2800" dirty="0" smtClean="0"/>
              <a:t>1901), </a:t>
            </a:r>
            <a:r>
              <a:rPr lang="cs-CZ" sz="2800" dirty="0"/>
              <a:t>Olomouc-Slavonín (</a:t>
            </a:r>
            <a:r>
              <a:rPr lang="cs-CZ" sz="2800" dirty="0" smtClean="0"/>
              <a:t>1912), </a:t>
            </a:r>
            <a:r>
              <a:rPr lang="cs-CZ" sz="2800" dirty="0"/>
              <a:t>Grygov (</a:t>
            </a:r>
            <a:r>
              <a:rPr lang="cs-CZ" sz="2800" dirty="0" smtClean="0"/>
              <a:t>1912), Třebíč, </a:t>
            </a:r>
            <a:r>
              <a:rPr lang="cs-CZ" sz="2800" dirty="0"/>
              <a:t>zaniklá ves Oleška v bývalém okrese </a:t>
            </a:r>
            <a:r>
              <a:rPr lang="cs-CZ" sz="2800" dirty="0" err="1"/>
              <a:t>Doupov</a:t>
            </a:r>
            <a:r>
              <a:rPr lang="cs-CZ" sz="2800" dirty="0"/>
              <a:t> (1921 a </a:t>
            </a:r>
            <a:r>
              <a:rPr lang="cs-CZ" sz="2800" dirty="0" smtClean="0"/>
              <a:t>1925), </a:t>
            </a:r>
            <a:r>
              <a:rPr lang="cs-CZ" sz="2800" dirty="0"/>
              <a:t>Bezděkov (</a:t>
            </a:r>
            <a:r>
              <a:rPr lang="cs-CZ" sz="2800" dirty="0" smtClean="0"/>
              <a:t>1959) a snad i u Rakovníka.</a:t>
            </a:r>
          </a:p>
          <a:p>
            <a:pPr marL="0" indent="0">
              <a:buNone/>
            </a:pPr>
            <a:r>
              <a:rPr lang="cs-CZ" sz="2800" dirty="0"/>
              <a:t>Původní ve v. části  Malé Asii, na Kavkaze, v s. Íránu a </a:t>
            </a:r>
            <a:r>
              <a:rPr lang="cs-CZ" sz="2800" dirty="0" err="1"/>
              <a:t>stř</a:t>
            </a:r>
            <a:r>
              <a:rPr lang="cs-CZ" sz="2800" dirty="0"/>
              <a:t>. Asii, ojediněle zavlékán do z., </a:t>
            </a:r>
            <a:r>
              <a:rPr lang="cs-CZ" sz="2800" dirty="0" err="1"/>
              <a:t>stř</a:t>
            </a:r>
            <a:r>
              <a:rPr lang="cs-CZ" sz="2800" dirty="0"/>
              <a:t>. a v. Evropy a Severní Ameriky </a:t>
            </a:r>
            <a:r>
              <a:rPr lang="cs-CZ" sz="2800" dirty="0" smtClean="0"/>
              <a:t>(z</a:t>
            </a:r>
            <a:r>
              <a:rPr lang="cs-CZ" sz="2800" dirty="0"/>
              <a:t>. část </a:t>
            </a:r>
            <a:r>
              <a:rPr lang="cs-CZ" sz="2800" dirty="0" smtClean="0"/>
              <a:t>USA).</a:t>
            </a:r>
            <a:endParaRPr lang="cs-CZ" sz="2800" b="1" dirty="0"/>
          </a:p>
        </p:txBody>
      </p:sp>
    </p:spTree>
    <p:extLst>
      <p:ext uri="{BB962C8B-B14F-4D97-AF65-F5344CB8AC3E}">
        <p14:creationId xmlns:p14="http://schemas.microsoft.com/office/powerpoint/2010/main" val="315147220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251520" y="6381328"/>
            <a:ext cx="1830629" cy="369332"/>
          </a:xfrm>
          <a:prstGeom prst="rect">
            <a:avLst/>
          </a:prstGeom>
          <a:noFill/>
        </p:spPr>
        <p:txBody>
          <a:bodyPr wrap="none" rtlCol="0">
            <a:spAutoFit/>
          </a:bodyPr>
          <a:lstStyle/>
          <a:p>
            <a:r>
              <a:rPr lang="cs-CZ" i="1" dirty="0" smtClean="0"/>
              <a:t>Bromus </a:t>
            </a:r>
            <a:r>
              <a:rPr lang="cs-CZ" i="1" dirty="0" err="1" smtClean="0"/>
              <a:t>scoparius</a:t>
            </a:r>
            <a:endParaRPr lang="cs-CZ" i="1" dirty="0"/>
          </a:p>
        </p:txBody>
      </p:sp>
      <p:sp>
        <p:nvSpPr>
          <p:cNvPr id="2" name="AutoShape 2"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AutoShape 4"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6"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8"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10"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12" descr="ברומית המטאטא Bromus scoparius L."/>
          <p:cNvSpPr>
            <a:spLocks noChangeAspect="1" noChangeArrowheads="1"/>
          </p:cNvSpPr>
          <p:nvPr/>
        </p:nvSpPr>
        <p:spPr bwMode="auto">
          <a:xfrm>
            <a:off x="155575" y="-1760538"/>
            <a:ext cx="3667125" cy="36671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33806" name="Picture 14" descr="Bromus scopari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674" y="73025"/>
            <a:ext cx="8375915" cy="6281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5070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prouzek se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065714"/>
            <a:ext cx="91440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ovéPole 4"/>
          <p:cNvSpPr txBox="1">
            <a:spLocks noChangeArrowheads="1"/>
          </p:cNvSpPr>
          <p:nvPr/>
        </p:nvSpPr>
        <p:spPr bwMode="auto">
          <a:xfrm>
            <a:off x="1303735" y="309564"/>
            <a:ext cx="733186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cs-CZ" altLang="cs-CZ" sz="4000" dirty="0"/>
              <a:t>     </a:t>
            </a:r>
            <a:r>
              <a:rPr lang="cs-CZ" altLang="cs-CZ" sz="3200" dirty="0"/>
              <a:t>Sekce rodu </a:t>
            </a:r>
            <a:r>
              <a:rPr lang="cs-CZ" altLang="cs-CZ" sz="3200" i="1" dirty="0" err="1"/>
              <a:t>Bromus</a:t>
            </a:r>
            <a:r>
              <a:rPr lang="cs-CZ" altLang="cs-CZ" sz="3200" dirty="0"/>
              <a:t> v české květeně</a:t>
            </a:r>
          </a:p>
        </p:txBody>
      </p:sp>
      <p:sp>
        <p:nvSpPr>
          <p:cNvPr id="6148" name="Rectangle 1"/>
          <p:cNvSpPr>
            <a:spLocks noChangeArrowheads="1"/>
          </p:cNvSpPr>
          <p:nvPr/>
        </p:nvSpPr>
        <p:spPr bwMode="auto">
          <a:xfrm>
            <a:off x="614729" y="1124744"/>
            <a:ext cx="7834313"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eaLnBrk="0" hangingPunct="0"/>
            <a:r>
              <a:rPr lang="cs-CZ" altLang="cs-CZ" dirty="0">
                <a:cs typeface="Times New Roman" pitchFamily="18" charset="0"/>
              </a:rPr>
              <a:t>1a Plucha alespoň v hor. části výrazně </a:t>
            </a:r>
            <a:r>
              <a:rPr lang="cs-CZ" altLang="cs-CZ" dirty="0" err="1">
                <a:cs typeface="Times New Roman" pitchFamily="18" charset="0"/>
              </a:rPr>
              <a:t>kýlnatá</a:t>
            </a:r>
            <a:r>
              <a:rPr lang="cs-CZ" altLang="cs-CZ" dirty="0">
                <a:cs typeface="Times New Roman" pitchFamily="18" charset="0"/>
              </a:rPr>
              <a:t>; klásky z boku silně </a:t>
            </a:r>
            <a:r>
              <a:rPr lang="cs-CZ" altLang="cs-CZ" dirty="0" err="1">
                <a:cs typeface="Times New Roman" pitchFamily="18" charset="0"/>
              </a:rPr>
              <a:t>smáčklé</a:t>
            </a:r>
            <a:r>
              <a:rPr lang="cs-CZ" altLang="cs-CZ" dirty="0">
                <a:cs typeface="Times New Roman" pitchFamily="18" charset="0"/>
              </a:rPr>
              <a:t>; </a:t>
            </a:r>
            <a:r>
              <a:rPr lang="cs-CZ" altLang="cs-CZ" dirty="0" err="1">
                <a:cs typeface="Times New Roman" pitchFamily="18" charset="0"/>
              </a:rPr>
              <a:t>dol</a:t>
            </a:r>
            <a:r>
              <a:rPr lang="cs-CZ" altLang="cs-CZ" dirty="0">
                <a:cs typeface="Times New Roman" pitchFamily="18" charset="0"/>
              </a:rPr>
              <a:t>. </a:t>
            </a:r>
            <a:r>
              <a:rPr lang="cs-CZ" altLang="cs-CZ" dirty="0" smtClean="0">
                <a:cs typeface="Times New Roman" pitchFamily="18" charset="0"/>
              </a:rPr>
              <a:t> </a:t>
            </a:r>
          </a:p>
          <a:p>
            <a:pPr algn="just" eaLnBrk="0" hangingPunct="0"/>
            <a:r>
              <a:rPr lang="cs-CZ" altLang="cs-CZ" dirty="0" smtClean="0">
                <a:cs typeface="Times New Roman" pitchFamily="18" charset="0"/>
              </a:rPr>
              <a:t>     pleva </a:t>
            </a:r>
            <a:r>
              <a:rPr lang="cs-CZ" altLang="cs-CZ" dirty="0">
                <a:cs typeface="Times New Roman" pitchFamily="18" charset="0"/>
              </a:rPr>
              <a:t>3–7(–9)žilná </a:t>
            </a:r>
            <a:r>
              <a:rPr lang="cs-CZ" altLang="cs-CZ" dirty="0" smtClean="0">
                <a:cs typeface="Times New Roman" pitchFamily="18" charset="0"/>
              </a:rPr>
              <a:t>… </a:t>
            </a:r>
            <a:r>
              <a:rPr lang="cs-CZ" altLang="cs-CZ" b="1" dirty="0" err="1" smtClean="0">
                <a:cs typeface="Times New Roman" pitchFamily="18" charset="0"/>
              </a:rPr>
              <a:t>sect</a:t>
            </a:r>
            <a:r>
              <a:rPr lang="cs-CZ" altLang="cs-CZ" b="1" dirty="0">
                <a:cs typeface="Times New Roman" pitchFamily="18" charset="0"/>
              </a:rPr>
              <a:t>. </a:t>
            </a:r>
            <a:r>
              <a:rPr lang="cs-CZ" altLang="cs-CZ" b="1" i="1" dirty="0" err="1">
                <a:cs typeface="Times New Roman" pitchFamily="18" charset="0"/>
              </a:rPr>
              <a:t>Ceratochloa</a:t>
            </a:r>
            <a:endParaRPr lang="cs-CZ" altLang="cs-CZ" b="1" i="1" dirty="0">
              <a:cs typeface="Times New Roman" pitchFamily="18" charset="0"/>
            </a:endParaRPr>
          </a:p>
          <a:p>
            <a:pPr algn="just" eaLnBrk="0" hangingPunct="0"/>
            <a:r>
              <a:rPr lang="cs-CZ" altLang="cs-CZ" dirty="0">
                <a:cs typeface="Times New Roman" pitchFamily="18" charset="0"/>
              </a:rPr>
              <a:t>  b </a:t>
            </a:r>
            <a:r>
              <a:rPr lang="cs-CZ" altLang="cs-CZ" dirty="0" smtClean="0">
                <a:cs typeface="Times New Roman" pitchFamily="18" charset="0"/>
              </a:rPr>
              <a:t>Plucha </a:t>
            </a:r>
            <a:r>
              <a:rPr lang="cs-CZ" altLang="cs-CZ" dirty="0">
                <a:cs typeface="Times New Roman" pitchFamily="18" charset="0"/>
              </a:rPr>
              <a:t>na hřbetě zaoblená n. nanejvýš v hor. části tupě až zaobleně </a:t>
            </a:r>
            <a:r>
              <a:rPr lang="cs-CZ" altLang="cs-CZ" dirty="0" err="1">
                <a:cs typeface="Times New Roman" pitchFamily="18" charset="0"/>
              </a:rPr>
              <a:t>kýlnatá</a:t>
            </a:r>
            <a:r>
              <a:rPr lang="cs-CZ" altLang="cs-CZ" dirty="0">
                <a:cs typeface="Times New Roman" pitchFamily="18" charset="0"/>
              </a:rPr>
              <a:t>; </a:t>
            </a:r>
            <a:endParaRPr lang="cs-CZ" altLang="cs-CZ" dirty="0" smtClean="0">
              <a:cs typeface="Times New Roman" pitchFamily="18" charset="0"/>
            </a:endParaRPr>
          </a:p>
          <a:p>
            <a:pPr algn="just" eaLnBrk="0" hangingPunct="0"/>
            <a:r>
              <a:rPr lang="cs-CZ" altLang="cs-CZ" dirty="0" smtClean="0">
                <a:cs typeface="Times New Roman" pitchFamily="18" charset="0"/>
              </a:rPr>
              <a:t>     klásky </a:t>
            </a:r>
            <a:r>
              <a:rPr lang="cs-CZ" altLang="cs-CZ" dirty="0">
                <a:cs typeface="Times New Roman" pitchFamily="18" charset="0"/>
              </a:rPr>
              <a:t>z boku nanejvýš mírně </a:t>
            </a:r>
            <a:r>
              <a:rPr lang="cs-CZ" altLang="cs-CZ" dirty="0" err="1" smtClean="0">
                <a:cs typeface="Times New Roman" pitchFamily="18" charset="0"/>
              </a:rPr>
              <a:t>smáčklé</a:t>
            </a:r>
            <a:r>
              <a:rPr lang="cs-CZ" altLang="cs-CZ" dirty="0">
                <a:cs typeface="Times New Roman" pitchFamily="18" charset="0"/>
              </a:rPr>
              <a:t>; </a:t>
            </a:r>
            <a:r>
              <a:rPr lang="cs-CZ" altLang="cs-CZ" dirty="0" err="1">
                <a:cs typeface="Times New Roman" pitchFamily="18" charset="0"/>
              </a:rPr>
              <a:t>dol</a:t>
            </a:r>
            <a:r>
              <a:rPr lang="cs-CZ" altLang="cs-CZ" dirty="0">
                <a:cs typeface="Times New Roman" pitchFamily="18" charset="0"/>
              </a:rPr>
              <a:t>. pleva 1–5(–7)žilná … 2</a:t>
            </a:r>
          </a:p>
          <a:p>
            <a:pPr algn="just" eaLnBrk="0" hangingPunct="0"/>
            <a:endParaRPr lang="cs-CZ" altLang="cs-CZ" dirty="0"/>
          </a:p>
          <a:p>
            <a:pPr algn="just" eaLnBrk="0" hangingPunct="0"/>
            <a:r>
              <a:rPr lang="cs-CZ" altLang="cs-CZ" dirty="0" smtClean="0">
                <a:cs typeface="Times New Roman" pitchFamily="18" charset="0"/>
              </a:rPr>
              <a:t>2a </a:t>
            </a:r>
            <a:r>
              <a:rPr lang="cs-CZ" altLang="cs-CZ" dirty="0" err="1" smtClean="0">
                <a:cs typeface="Times New Roman" pitchFamily="18" charset="0"/>
              </a:rPr>
              <a:t>Dol</a:t>
            </a:r>
            <a:r>
              <a:rPr lang="cs-CZ" altLang="cs-CZ" dirty="0">
                <a:cs typeface="Times New Roman" pitchFamily="18" charset="0"/>
              </a:rPr>
              <a:t>. pleva 3–5(–7)žilná, horní (5–)7–9(–11)žilná; plevy kopinaté, eliptické až </a:t>
            </a:r>
            <a:endParaRPr lang="cs-CZ" altLang="cs-CZ" dirty="0" smtClean="0">
              <a:cs typeface="Times New Roman" pitchFamily="18" charset="0"/>
            </a:endParaRPr>
          </a:p>
          <a:p>
            <a:pPr algn="just" eaLnBrk="0" hangingPunct="0"/>
            <a:r>
              <a:rPr lang="cs-CZ" altLang="cs-CZ" dirty="0" smtClean="0">
                <a:cs typeface="Times New Roman" pitchFamily="18" charset="0"/>
              </a:rPr>
              <a:t>      široce </a:t>
            </a:r>
            <a:r>
              <a:rPr lang="cs-CZ" altLang="cs-CZ" dirty="0">
                <a:cs typeface="Times New Roman" pitchFamily="18" charset="0"/>
              </a:rPr>
              <a:t>vejčitá ….. </a:t>
            </a:r>
            <a:r>
              <a:rPr lang="cs-CZ" altLang="cs-CZ" b="1" dirty="0" err="1">
                <a:cs typeface="Times New Roman" pitchFamily="18" charset="0"/>
              </a:rPr>
              <a:t>sect</a:t>
            </a:r>
            <a:r>
              <a:rPr lang="cs-CZ" altLang="cs-CZ" b="1" dirty="0">
                <a:cs typeface="Times New Roman" pitchFamily="18" charset="0"/>
              </a:rPr>
              <a:t>. </a:t>
            </a:r>
            <a:r>
              <a:rPr lang="cs-CZ" altLang="cs-CZ" b="1" i="1" dirty="0" err="1">
                <a:cs typeface="Times New Roman" pitchFamily="18" charset="0"/>
              </a:rPr>
              <a:t>Bromus</a:t>
            </a:r>
            <a:endParaRPr lang="cs-CZ" altLang="cs-CZ" b="1" i="1" dirty="0">
              <a:cs typeface="Times New Roman" pitchFamily="18" charset="0"/>
            </a:endParaRPr>
          </a:p>
          <a:p>
            <a:pPr algn="just" eaLnBrk="0" hangingPunct="0"/>
            <a:r>
              <a:rPr lang="cs-CZ" altLang="cs-CZ" dirty="0">
                <a:cs typeface="Times New Roman" pitchFamily="18" charset="0"/>
              </a:rPr>
              <a:t>  b </a:t>
            </a:r>
            <a:r>
              <a:rPr lang="cs-CZ" altLang="cs-CZ" dirty="0" err="1" smtClean="0">
                <a:cs typeface="Times New Roman" pitchFamily="18" charset="0"/>
              </a:rPr>
              <a:t>Dol</a:t>
            </a:r>
            <a:r>
              <a:rPr lang="cs-CZ" altLang="cs-CZ" dirty="0">
                <a:cs typeface="Times New Roman" pitchFamily="18" charset="0"/>
              </a:rPr>
              <a:t>. pleva </a:t>
            </a:r>
            <a:r>
              <a:rPr lang="cs-CZ" altLang="cs-CZ" dirty="0" err="1">
                <a:cs typeface="Times New Roman" pitchFamily="18" charset="0"/>
              </a:rPr>
              <a:t>jednožilná</a:t>
            </a:r>
            <a:r>
              <a:rPr lang="cs-CZ" altLang="cs-CZ" dirty="0">
                <a:cs typeface="Times New Roman" pitchFamily="18" charset="0"/>
              </a:rPr>
              <a:t>, horní 3žilná; plevy úzce kopinaté až kopinaté … 3</a:t>
            </a:r>
            <a:endParaRPr lang="cs-CZ" altLang="cs-CZ" dirty="0"/>
          </a:p>
          <a:p>
            <a:pPr algn="just" eaLnBrk="0" hangingPunct="0"/>
            <a:r>
              <a:rPr lang="cs-CZ" altLang="cs-CZ" dirty="0">
                <a:cs typeface="Times New Roman" pitchFamily="18" charset="0"/>
              </a:rPr>
              <a:t> </a:t>
            </a:r>
          </a:p>
          <a:p>
            <a:pPr algn="just" eaLnBrk="0" hangingPunct="0"/>
            <a:r>
              <a:rPr lang="cs-CZ" altLang="cs-CZ" dirty="0">
                <a:cs typeface="Times New Roman" pitchFamily="18" charset="0"/>
              </a:rPr>
              <a:t>3a  Klásky za květu klínovité, směrem k vrcholu rozšířené (otevřené); osina delší </a:t>
            </a:r>
            <a:endParaRPr lang="cs-CZ" altLang="cs-CZ" dirty="0" smtClean="0">
              <a:cs typeface="Times New Roman" pitchFamily="18" charset="0"/>
            </a:endParaRPr>
          </a:p>
          <a:p>
            <a:pPr algn="just" eaLnBrk="0" hangingPunct="0"/>
            <a:r>
              <a:rPr lang="cs-CZ" altLang="cs-CZ" dirty="0" smtClean="0">
                <a:cs typeface="Times New Roman" pitchFamily="18" charset="0"/>
              </a:rPr>
              <a:t>      než </a:t>
            </a:r>
            <a:r>
              <a:rPr lang="cs-CZ" altLang="cs-CZ" dirty="0">
                <a:cs typeface="Times New Roman" pitchFamily="18" charset="0"/>
              </a:rPr>
              <a:t>plucha; rostliny </a:t>
            </a:r>
            <a:r>
              <a:rPr lang="cs-CZ" altLang="cs-CZ" dirty="0" err="1" smtClean="0">
                <a:cs typeface="Times New Roman" pitchFamily="18" charset="0"/>
              </a:rPr>
              <a:t>jednoleté,pouze</a:t>
            </a:r>
            <a:r>
              <a:rPr lang="cs-CZ" altLang="cs-CZ" dirty="0" smtClean="0">
                <a:cs typeface="Times New Roman" pitchFamily="18" charset="0"/>
              </a:rPr>
              <a:t> </a:t>
            </a:r>
            <a:r>
              <a:rPr lang="cs-CZ" altLang="cs-CZ" dirty="0">
                <a:cs typeface="Times New Roman" pitchFamily="18" charset="0"/>
              </a:rPr>
              <a:t>se svazčitými kořeny … </a:t>
            </a:r>
            <a:r>
              <a:rPr lang="cs-CZ" altLang="cs-CZ" b="1" dirty="0" err="1">
                <a:cs typeface="Times New Roman" pitchFamily="18" charset="0"/>
              </a:rPr>
              <a:t>sect</a:t>
            </a:r>
            <a:r>
              <a:rPr lang="cs-CZ" altLang="cs-CZ" b="1" dirty="0">
                <a:cs typeface="Times New Roman" pitchFamily="18" charset="0"/>
              </a:rPr>
              <a:t>. </a:t>
            </a:r>
            <a:r>
              <a:rPr lang="cs-CZ" altLang="cs-CZ" b="1" i="1" dirty="0" err="1">
                <a:cs typeface="Times New Roman" pitchFamily="18" charset="0"/>
              </a:rPr>
              <a:t>Genea</a:t>
            </a:r>
            <a:r>
              <a:rPr lang="cs-CZ" altLang="cs-CZ" b="1" i="1" dirty="0">
                <a:cs typeface="Times New Roman" pitchFamily="18" charset="0"/>
              </a:rPr>
              <a:t> </a:t>
            </a:r>
            <a:endParaRPr lang="cs-CZ" altLang="cs-CZ" b="1" i="1" dirty="0" smtClean="0">
              <a:cs typeface="Times New Roman" pitchFamily="18" charset="0"/>
            </a:endParaRPr>
          </a:p>
          <a:p>
            <a:pPr algn="just" eaLnBrk="0" hangingPunct="0"/>
            <a:r>
              <a:rPr lang="cs-CZ" altLang="cs-CZ" b="1" i="1" dirty="0" smtClean="0">
                <a:cs typeface="Times New Roman" pitchFamily="18" charset="0"/>
              </a:rPr>
              <a:t>      </a:t>
            </a:r>
            <a:r>
              <a:rPr lang="cs-CZ" altLang="cs-CZ" b="1" dirty="0" smtClean="0">
                <a:cs typeface="Times New Roman" pitchFamily="18" charset="0"/>
              </a:rPr>
              <a:t>(</a:t>
            </a:r>
            <a:r>
              <a:rPr lang="cs-CZ" altLang="cs-CZ" b="1" i="1" dirty="0" err="1">
                <a:cs typeface="Times New Roman" pitchFamily="18" charset="0"/>
              </a:rPr>
              <a:t>Anisantha</a:t>
            </a:r>
            <a:r>
              <a:rPr lang="cs-CZ" altLang="cs-CZ" b="1" dirty="0">
                <a:cs typeface="Times New Roman" pitchFamily="18" charset="0"/>
              </a:rPr>
              <a:t>)</a:t>
            </a:r>
            <a:endParaRPr lang="cs-CZ" altLang="cs-CZ" b="1" dirty="0"/>
          </a:p>
          <a:p>
            <a:pPr algn="just" eaLnBrk="0" hangingPunct="0"/>
            <a:r>
              <a:rPr lang="cs-CZ" altLang="cs-CZ" dirty="0">
                <a:cs typeface="Times New Roman" pitchFamily="18" charset="0"/>
              </a:rPr>
              <a:t>  b </a:t>
            </a:r>
            <a:r>
              <a:rPr lang="cs-CZ" altLang="cs-CZ" dirty="0" smtClean="0">
                <a:cs typeface="Times New Roman" pitchFamily="18" charset="0"/>
              </a:rPr>
              <a:t>Klásky </a:t>
            </a:r>
            <a:r>
              <a:rPr lang="cs-CZ" altLang="cs-CZ" dirty="0">
                <a:cs typeface="Times New Roman" pitchFamily="18" charset="0"/>
              </a:rPr>
              <a:t>v obrysu podlouhlé, ve </a:t>
            </a:r>
            <a:r>
              <a:rPr lang="cs-CZ" altLang="cs-CZ" dirty="0" err="1">
                <a:cs typeface="Times New Roman" pitchFamily="18" charset="0"/>
              </a:rPr>
              <a:t>stř</a:t>
            </a:r>
            <a:r>
              <a:rPr lang="cs-CZ" altLang="cs-CZ" dirty="0">
                <a:cs typeface="Times New Roman" pitchFamily="18" charset="0"/>
              </a:rPr>
              <a:t>. části s rovnoběžnými okraji; osina kratší než </a:t>
            </a:r>
            <a:endParaRPr lang="cs-CZ" altLang="cs-CZ" dirty="0" smtClean="0">
              <a:cs typeface="Times New Roman" pitchFamily="18" charset="0"/>
            </a:endParaRPr>
          </a:p>
          <a:p>
            <a:pPr algn="just" eaLnBrk="0" hangingPunct="0"/>
            <a:r>
              <a:rPr lang="cs-CZ" altLang="cs-CZ" dirty="0" smtClean="0">
                <a:cs typeface="Times New Roman" pitchFamily="18" charset="0"/>
              </a:rPr>
              <a:t>     plucha</a:t>
            </a:r>
            <a:r>
              <a:rPr lang="cs-CZ" altLang="cs-CZ" dirty="0">
                <a:cs typeface="Times New Roman" pitchFamily="18" charset="0"/>
              </a:rPr>
              <a:t>; rostliny vytrvalé, </a:t>
            </a:r>
            <a:r>
              <a:rPr lang="cs-CZ" altLang="cs-CZ" dirty="0" smtClean="0">
                <a:cs typeface="Times New Roman" pitchFamily="18" charset="0"/>
              </a:rPr>
              <a:t>s krátkým </a:t>
            </a:r>
            <a:r>
              <a:rPr lang="cs-CZ" altLang="cs-CZ" dirty="0">
                <a:cs typeface="Times New Roman" pitchFamily="18" charset="0"/>
              </a:rPr>
              <a:t>oddenkem a krátkými n. dlouhými (až 50 </a:t>
            </a:r>
            <a:endParaRPr lang="cs-CZ" altLang="cs-CZ" dirty="0" smtClean="0">
              <a:cs typeface="Times New Roman" pitchFamily="18" charset="0"/>
            </a:endParaRPr>
          </a:p>
          <a:p>
            <a:pPr algn="just" eaLnBrk="0" hangingPunct="0"/>
            <a:r>
              <a:rPr lang="cs-CZ" altLang="cs-CZ" dirty="0" smtClean="0">
                <a:cs typeface="Times New Roman" pitchFamily="18" charset="0"/>
              </a:rPr>
              <a:t>     cm</a:t>
            </a:r>
            <a:r>
              <a:rPr lang="cs-CZ" altLang="cs-CZ" dirty="0">
                <a:cs typeface="Times New Roman" pitchFamily="18" charset="0"/>
              </a:rPr>
              <a:t>) výběžky … </a:t>
            </a:r>
            <a:r>
              <a:rPr lang="cs-CZ" altLang="cs-CZ" b="1" dirty="0" err="1">
                <a:cs typeface="Times New Roman" pitchFamily="18" charset="0"/>
              </a:rPr>
              <a:t>sect</a:t>
            </a:r>
            <a:r>
              <a:rPr lang="cs-CZ" altLang="cs-CZ" b="1" dirty="0">
                <a:cs typeface="Times New Roman" pitchFamily="18" charset="0"/>
              </a:rPr>
              <a:t>. </a:t>
            </a:r>
            <a:r>
              <a:rPr lang="cs-CZ" altLang="cs-CZ" b="1" i="1" dirty="0" err="1">
                <a:cs typeface="Times New Roman" pitchFamily="18" charset="0"/>
              </a:rPr>
              <a:t>Pnigma</a:t>
            </a:r>
            <a:r>
              <a:rPr lang="cs-CZ" altLang="cs-CZ" b="1" dirty="0">
                <a:cs typeface="Times New Roman" pitchFamily="18" charset="0"/>
              </a:rPr>
              <a:t> (</a:t>
            </a:r>
            <a:r>
              <a:rPr lang="cs-CZ" altLang="cs-CZ" b="1" i="1" dirty="0" err="1">
                <a:cs typeface="Times New Roman" pitchFamily="18" charset="0"/>
              </a:rPr>
              <a:t>Bromopsis</a:t>
            </a:r>
            <a:r>
              <a:rPr lang="cs-CZ" altLang="cs-CZ" b="1" dirty="0">
                <a:cs typeface="Times New Roman" pitchFamily="18" charset="0"/>
              </a:rPr>
              <a:t>)</a:t>
            </a:r>
            <a:endParaRPr lang="cs-CZ" altLang="cs-CZ" b="1" dirty="0"/>
          </a:p>
        </p:txBody>
      </p:sp>
    </p:spTree>
    <p:extLst>
      <p:ext uri="{BB962C8B-B14F-4D97-AF65-F5344CB8AC3E}">
        <p14:creationId xmlns:p14="http://schemas.microsoft.com/office/powerpoint/2010/main" val="93044081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pPr algn="l"/>
            <a:r>
              <a:rPr lang="cs-CZ" i="1" dirty="0" smtClean="0"/>
              <a:t>Bromus </a:t>
            </a:r>
            <a:r>
              <a:rPr lang="cs-CZ" i="1" dirty="0" err="1" smtClean="0"/>
              <a:t>scoparius</a:t>
            </a:r>
            <a:endParaRPr lang="cs-CZ" dirty="0"/>
          </a:p>
        </p:txBody>
      </p:sp>
      <p:sp>
        <p:nvSpPr>
          <p:cNvPr id="3" name="Zástupný symbol pro obsah 2"/>
          <p:cNvSpPr>
            <a:spLocks noGrp="1"/>
          </p:cNvSpPr>
          <p:nvPr>
            <p:ph idx="1"/>
          </p:nvPr>
        </p:nvSpPr>
        <p:spPr>
          <a:xfrm>
            <a:off x="457200" y="3829148"/>
            <a:ext cx="4258816" cy="1976116"/>
          </a:xfrm>
        </p:spPr>
        <p:txBody>
          <a:bodyPr>
            <a:normAutofit/>
          </a:bodyPr>
          <a:lstStyle/>
          <a:p>
            <a:pPr marL="0" indent="0">
              <a:buNone/>
            </a:pPr>
            <a:r>
              <a:rPr lang="cs-CZ" sz="2800" dirty="0" smtClean="0"/>
              <a:t>Mediteránně-západoasijský druh, byl sbírán v Praze-Smíchově (1927) a v Brně (1958–1961).</a:t>
            </a:r>
            <a:endParaRPr lang="cs-CZ" sz="2800" b="1" dirty="0"/>
          </a:p>
        </p:txBody>
      </p:sp>
      <p:pic>
        <p:nvPicPr>
          <p:cNvPr id="34818" name="Picture 2" descr="http://www.wildflowers.co.il/images/merged/1898-l-2.jpg?Bromus%20scopariu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1268760"/>
            <a:ext cx="3816424" cy="4906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48004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pPr algn="l"/>
            <a:r>
              <a:rPr lang="cs-CZ" i="1" dirty="0" smtClean="0"/>
              <a:t>Bromus </a:t>
            </a:r>
            <a:r>
              <a:rPr lang="cs-CZ" dirty="0" smtClean="0"/>
              <a:t>sect. </a:t>
            </a:r>
            <a:r>
              <a:rPr lang="cs-CZ" i="1" dirty="0" err="1" smtClean="0"/>
              <a:t>Genea</a:t>
            </a:r>
            <a:r>
              <a:rPr lang="cs-CZ" i="1" dirty="0" smtClean="0"/>
              <a:t>, </a:t>
            </a:r>
            <a:r>
              <a:rPr lang="cs-CZ" dirty="0" smtClean="0"/>
              <a:t>syn. </a:t>
            </a:r>
            <a:r>
              <a:rPr lang="cs-CZ" i="1" dirty="0" err="1" smtClean="0"/>
              <a:t>Anisantha</a:t>
            </a:r>
            <a:endParaRPr lang="cs-CZ" i="1" dirty="0"/>
          </a:p>
        </p:txBody>
      </p:sp>
      <p:sp>
        <p:nvSpPr>
          <p:cNvPr id="3" name="Zástupný symbol pro obsah 2"/>
          <p:cNvSpPr>
            <a:spLocks noGrp="1"/>
          </p:cNvSpPr>
          <p:nvPr>
            <p:ph idx="1"/>
          </p:nvPr>
        </p:nvSpPr>
        <p:spPr>
          <a:xfrm>
            <a:off x="457200" y="1196752"/>
            <a:ext cx="8147248" cy="5256585"/>
          </a:xfrm>
        </p:spPr>
        <p:txBody>
          <a:bodyPr>
            <a:normAutofit/>
          </a:bodyPr>
          <a:lstStyle/>
          <a:p>
            <a:pPr marL="0" indent="0">
              <a:buNone/>
            </a:pPr>
            <a:r>
              <a:rPr lang="cs-CZ" sz="2800" b="1" dirty="0" smtClean="0"/>
              <a:t>jednoleté </a:t>
            </a:r>
            <a:r>
              <a:rPr lang="cs-CZ" sz="2800" b="1" dirty="0"/>
              <a:t>(obvykle ozimé) </a:t>
            </a:r>
            <a:r>
              <a:rPr lang="cs-CZ" sz="2800" b="1" dirty="0" smtClean="0"/>
              <a:t>byliny</a:t>
            </a:r>
          </a:p>
          <a:p>
            <a:pPr marL="0" indent="0">
              <a:buNone/>
            </a:pPr>
            <a:r>
              <a:rPr lang="cs-CZ" sz="2800" b="1" dirty="0" smtClean="0"/>
              <a:t>klásky </a:t>
            </a:r>
            <a:r>
              <a:rPr lang="cs-CZ" sz="2800" b="1" dirty="0"/>
              <a:t>před rozkvětem v obrysu kopinaté</a:t>
            </a:r>
            <a:r>
              <a:rPr lang="cs-CZ" sz="2800" dirty="0"/>
              <a:t>, </a:t>
            </a:r>
            <a:r>
              <a:rPr lang="cs-CZ" sz="2800" b="1" dirty="0"/>
              <a:t>později klínovité, směrem k vrcholu se rozšiřující </a:t>
            </a:r>
            <a:r>
              <a:rPr lang="cs-CZ" sz="2800" dirty="0"/>
              <a:t>(otevřené), z boku mírně </a:t>
            </a:r>
            <a:r>
              <a:rPr lang="cs-CZ" sz="2800" dirty="0" smtClean="0"/>
              <a:t>zploštělé</a:t>
            </a:r>
          </a:p>
          <a:p>
            <a:pPr marL="0" indent="0">
              <a:buNone/>
            </a:pPr>
            <a:r>
              <a:rPr lang="cs-CZ" sz="2800" b="1" dirty="0" smtClean="0"/>
              <a:t>plevy </a:t>
            </a:r>
            <a:r>
              <a:rPr lang="cs-CZ" sz="2800" b="1" dirty="0"/>
              <a:t>výrazně nestejně dlouhé, </a:t>
            </a:r>
            <a:r>
              <a:rPr lang="cs-CZ" sz="2800" b="1" dirty="0" err="1"/>
              <a:t>dol</a:t>
            </a:r>
            <a:r>
              <a:rPr lang="cs-CZ" sz="2800" b="1" dirty="0"/>
              <a:t>. pleva </a:t>
            </a:r>
            <a:r>
              <a:rPr lang="cs-CZ" sz="2800" b="1" dirty="0" err="1"/>
              <a:t>jednožilná</a:t>
            </a:r>
            <a:r>
              <a:rPr lang="cs-CZ" sz="2800" b="1" dirty="0"/>
              <a:t>, horní </a:t>
            </a:r>
            <a:r>
              <a:rPr lang="cs-CZ" sz="2800" b="1" dirty="0" smtClean="0"/>
              <a:t>3žilná</a:t>
            </a:r>
          </a:p>
          <a:p>
            <a:pPr marL="0" indent="0">
              <a:buNone/>
            </a:pPr>
            <a:r>
              <a:rPr lang="cs-CZ" sz="2800" dirty="0" smtClean="0"/>
              <a:t>plucha </a:t>
            </a:r>
            <a:r>
              <a:rPr lang="cs-CZ" sz="2800" dirty="0"/>
              <a:t>mírně zploštělá (ale nikoliv </a:t>
            </a:r>
            <a:r>
              <a:rPr lang="cs-CZ" sz="2800" dirty="0" err="1"/>
              <a:t>kýlnatá</a:t>
            </a:r>
            <a:r>
              <a:rPr lang="cs-CZ" sz="2800" dirty="0"/>
              <a:t>), na vrcholu s dvěma </a:t>
            </a:r>
            <a:r>
              <a:rPr lang="cs-CZ" sz="2800" dirty="0" smtClean="0"/>
              <a:t>0,8–5 </a:t>
            </a:r>
            <a:r>
              <a:rPr lang="cs-CZ" sz="2800" dirty="0"/>
              <a:t>mm dl. blanitými </a:t>
            </a:r>
            <a:r>
              <a:rPr lang="cs-CZ" sz="2800" dirty="0" smtClean="0"/>
              <a:t>cípy</a:t>
            </a:r>
          </a:p>
          <a:p>
            <a:pPr marL="0" indent="0">
              <a:buNone/>
            </a:pPr>
            <a:r>
              <a:rPr lang="cs-CZ" sz="2800" dirty="0" smtClean="0"/>
              <a:t>osina </a:t>
            </a:r>
            <a:r>
              <a:rPr lang="cs-CZ" sz="2800" dirty="0"/>
              <a:t>rovná a přímá nebo ven </a:t>
            </a:r>
            <a:r>
              <a:rPr lang="cs-CZ" sz="2800" dirty="0" smtClean="0"/>
              <a:t>vyhnutá</a:t>
            </a:r>
            <a:endParaRPr lang="cs-CZ" sz="2800" dirty="0"/>
          </a:p>
        </p:txBody>
      </p:sp>
    </p:spTree>
    <p:extLst>
      <p:ext uri="{BB962C8B-B14F-4D97-AF65-F5344CB8AC3E}">
        <p14:creationId xmlns:p14="http://schemas.microsoft.com/office/powerpoint/2010/main" val="82501479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pPr algn="l"/>
            <a:r>
              <a:rPr lang="cs-CZ" i="1" dirty="0" smtClean="0"/>
              <a:t>Bromus </a:t>
            </a:r>
            <a:r>
              <a:rPr lang="cs-CZ" i="1" dirty="0" err="1" smtClean="0"/>
              <a:t>sterilis</a:t>
            </a:r>
            <a:r>
              <a:rPr lang="cs-CZ" i="1" dirty="0" smtClean="0"/>
              <a:t> </a:t>
            </a:r>
            <a:r>
              <a:rPr lang="en-US" dirty="0" smtClean="0"/>
              <a:t>&amp; </a:t>
            </a:r>
            <a:r>
              <a:rPr lang="en-US" i="1" dirty="0" smtClean="0"/>
              <a:t>B. </a:t>
            </a:r>
            <a:r>
              <a:rPr lang="cs-CZ" i="1" dirty="0" err="1" smtClean="0"/>
              <a:t>tectorum</a:t>
            </a:r>
            <a:endParaRPr lang="cs-CZ" i="1" dirty="0"/>
          </a:p>
        </p:txBody>
      </p:sp>
      <p:sp>
        <p:nvSpPr>
          <p:cNvPr id="3" name="Zástupný symbol pro obsah 2"/>
          <p:cNvSpPr>
            <a:spLocks noGrp="1"/>
          </p:cNvSpPr>
          <p:nvPr>
            <p:ph idx="1"/>
          </p:nvPr>
        </p:nvSpPr>
        <p:spPr>
          <a:xfrm>
            <a:off x="457200" y="1196752"/>
            <a:ext cx="8147248" cy="5256585"/>
          </a:xfrm>
        </p:spPr>
        <p:txBody>
          <a:bodyPr>
            <a:normAutofit/>
          </a:bodyPr>
          <a:lstStyle/>
          <a:p>
            <a:r>
              <a:rPr lang="cs-CZ" sz="2400" dirty="0" smtClean="0"/>
              <a:t> Lata </a:t>
            </a:r>
            <a:r>
              <a:rPr lang="cs-CZ" sz="2400" dirty="0"/>
              <a:t>mírně stažená, jednostranná, větve 2,0–3,0(–4,5) cm dl., zprohýbané, nejdelší s 4–8(–12) klásky (s výjimkou celkově nápadně drobných rostlin); stéblo pod latou a vřeteno laty chlupaté; plucha 9–14 mm dl., často chlupatá, s 10–18 mm dl. osinou … </a:t>
            </a:r>
            <a:r>
              <a:rPr lang="cs-CZ" sz="2400" b="1" i="1" dirty="0" smtClean="0"/>
              <a:t>B</a:t>
            </a:r>
            <a:r>
              <a:rPr lang="cs-CZ" sz="2400" b="1" dirty="0"/>
              <a:t>. </a:t>
            </a:r>
            <a:r>
              <a:rPr lang="cs-CZ" sz="2400" b="1" i="1" dirty="0" err="1"/>
              <a:t>tectorum</a:t>
            </a:r>
            <a:r>
              <a:rPr lang="cs-CZ" sz="2400" dirty="0"/>
              <a:t> </a:t>
            </a:r>
          </a:p>
          <a:p>
            <a:r>
              <a:rPr lang="cs-CZ" sz="2400" dirty="0" smtClean="0"/>
              <a:t>Lata </a:t>
            </a:r>
            <a:r>
              <a:rPr lang="cs-CZ" sz="2400" dirty="0"/>
              <a:t>volná, rozkladitá, ± všestranná, větve 5–12 cm dl., rovné nebo ohnuté (ale nikoliv zprohýbané) s 1(–4) klásky; stéblo a vřeteno laty lysé; plucha 14–20(–25) mm dl., obvykle lysá, s 15–30 mm dl. osinou </a:t>
            </a:r>
            <a:r>
              <a:rPr lang="cs-CZ" sz="2400" dirty="0" smtClean="0"/>
              <a:t>… </a:t>
            </a:r>
            <a:r>
              <a:rPr lang="cs-CZ" sz="2400" b="1" i="1" dirty="0" smtClean="0"/>
              <a:t>B</a:t>
            </a:r>
            <a:r>
              <a:rPr lang="cs-CZ" sz="2400" b="1" dirty="0"/>
              <a:t>. </a:t>
            </a:r>
            <a:r>
              <a:rPr lang="cs-CZ" sz="2400" b="1" i="1" dirty="0" err="1"/>
              <a:t>sterilis</a:t>
            </a:r>
            <a:r>
              <a:rPr lang="cs-CZ" sz="2400" dirty="0"/>
              <a:t> </a:t>
            </a:r>
          </a:p>
        </p:txBody>
      </p:sp>
    </p:spTree>
    <p:extLst>
      <p:ext uri="{BB962C8B-B14F-4D97-AF65-F5344CB8AC3E}">
        <p14:creationId xmlns:p14="http://schemas.microsoft.com/office/powerpoint/2010/main" val="420002142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251520" y="6381328"/>
            <a:ext cx="1550168" cy="369332"/>
          </a:xfrm>
          <a:prstGeom prst="rect">
            <a:avLst/>
          </a:prstGeom>
          <a:noFill/>
        </p:spPr>
        <p:txBody>
          <a:bodyPr wrap="none" rtlCol="0">
            <a:spAutoFit/>
          </a:bodyPr>
          <a:lstStyle/>
          <a:p>
            <a:r>
              <a:rPr lang="cs-CZ" i="1" dirty="0" smtClean="0"/>
              <a:t>Bromus </a:t>
            </a:r>
            <a:r>
              <a:rPr lang="cs-CZ" i="1" dirty="0" err="1" smtClean="0"/>
              <a:t>sterilis</a:t>
            </a:r>
            <a:endParaRPr lang="cs-CZ" i="1" dirty="0"/>
          </a:p>
        </p:txBody>
      </p:sp>
      <p:sp>
        <p:nvSpPr>
          <p:cNvPr id="2" name="AutoShape 2"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AutoShape 4"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6"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8"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10"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12" descr="ברומית המטאטא Bromus scoparius L."/>
          <p:cNvSpPr>
            <a:spLocks noChangeAspect="1" noChangeArrowheads="1"/>
          </p:cNvSpPr>
          <p:nvPr/>
        </p:nvSpPr>
        <p:spPr bwMode="auto">
          <a:xfrm>
            <a:off x="155575" y="-1760538"/>
            <a:ext cx="3667125" cy="36671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36866" name="Picture 2" descr="http://www.botanickafotogalerie.cz/highslide/images/large/167/Bromus_sterilis_kv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642" y="211492"/>
            <a:ext cx="8451830" cy="6169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26489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251520" y="6381328"/>
            <a:ext cx="1550168" cy="369332"/>
          </a:xfrm>
          <a:prstGeom prst="rect">
            <a:avLst/>
          </a:prstGeom>
          <a:noFill/>
        </p:spPr>
        <p:txBody>
          <a:bodyPr wrap="none" rtlCol="0">
            <a:spAutoFit/>
          </a:bodyPr>
          <a:lstStyle/>
          <a:p>
            <a:r>
              <a:rPr lang="cs-CZ" i="1" dirty="0" smtClean="0"/>
              <a:t>Bromus </a:t>
            </a:r>
            <a:r>
              <a:rPr lang="cs-CZ" i="1" dirty="0" err="1" smtClean="0"/>
              <a:t>sterilis</a:t>
            </a:r>
            <a:endParaRPr lang="cs-CZ" i="1" dirty="0"/>
          </a:p>
        </p:txBody>
      </p:sp>
      <p:sp>
        <p:nvSpPr>
          <p:cNvPr id="2" name="AutoShape 2"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AutoShape 4"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6"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8"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10"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12" descr="ברומית המטאטא Bromus scoparius L."/>
          <p:cNvSpPr>
            <a:spLocks noChangeAspect="1" noChangeArrowheads="1"/>
          </p:cNvSpPr>
          <p:nvPr/>
        </p:nvSpPr>
        <p:spPr bwMode="auto">
          <a:xfrm>
            <a:off x="155575" y="-1760538"/>
            <a:ext cx="3667125" cy="36671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37890" name="Picture 2" descr="http://i65.servimg.com/u/f65/13/25/48/78/bromus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231" y="172426"/>
            <a:ext cx="6670113" cy="6143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30782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pPr algn="l"/>
            <a:r>
              <a:rPr lang="cs-CZ" i="1" dirty="0" smtClean="0"/>
              <a:t>Bromus </a:t>
            </a:r>
            <a:r>
              <a:rPr lang="cs-CZ" i="1" dirty="0" err="1" smtClean="0"/>
              <a:t>sterilis</a:t>
            </a:r>
            <a:endParaRPr lang="cs-CZ" dirty="0"/>
          </a:p>
        </p:txBody>
      </p:sp>
      <p:sp>
        <p:nvSpPr>
          <p:cNvPr id="3" name="Zástupný symbol pro obsah 2"/>
          <p:cNvSpPr>
            <a:spLocks noGrp="1"/>
          </p:cNvSpPr>
          <p:nvPr>
            <p:ph idx="1"/>
          </p:nvPr>
        </p:nvSpPr>
        <p:spPr>
          <a:xfrm>
            <a:off x="457200" y="1196752"/>
            <a:ext cx="8147248" cy="5256585"/>
          </a:xfrm>
        </p:spPr>
        <p:txBody>
          <a:bodyPr>
            <a:normAutofit/>
          </a:bodyPr>
          <a:lstStyle/>
          <a:p>
            <a:pPr marL="0" indent="0">
              <a:buNone/>
            </a:pPr>
            <a:r>
              <a:rPr lang="cs-CZ" sz="2800" dirty="0" smtClean="0"/>
              <a:t>Křoviny</a:t>
            </a:r>
            <a:r>
              <a:rPr lang="cs-CZ" sz="2800" dirty="0"/>
              <a:t>, meze, akátiny, ruderalizované lesní okraje, sušší louky, zahrady, rumiště, zdi, železnice, okraje cest a polí; na půdách hlinitých až písčitých, lehčích, dobře propustných, čerstvě vlhkých až sušších, slabě kyselých až zásaditých, živinami bohatších, často vápnitých. Ve společenstvech tříd </a:t>
            </a:r>
            <a:r>
              <a:rPr lang="cs-CZ" sz="2800" i="1" dirty="0" err="1" smtClean="0"/>
              <a:t>Chenopodietea</a:t>
            </a:r>
            <a:r>
              <a:rPr lang="cs-CZ" sz="2800" dirty="0" smtClean="0"/>
              <a:t>, </a:t>
            </a:r>
            <a:r>
              <a:rPr lang="cs-CZ" sz="2800" i="1" dirty="0" err="1"/>
              <a:t>Artemisietea</a:t>
            </a:r>
            <a:r>
              <a:rPr lang="cs-CZ" sz="2800" i="1" dirty="0"/>
              <a:t> </a:t>
            </a:r>
            <a:r>
              <a:rPr lang="cs-CZ" sz="2800" i="1" dirty="0" err="1" smtClean="0"/>
              <a:t>vulgaris</a:t>
            </a:r>
            <a:r>
              <a:rPr lang="cs-CZ" sz="2800" dirty="0" smtClean="0"/>
              <a:t>, </a:t>
            </a:r>
            <a:r>
              <a:rPr lang="cs-CZ" sz="2800" i="1" dirty="0" smtClean="0"/>
              <a:t>Galio-</a:t>
            </a:r>
            <a:r>
              <a:rPr lang="cs-CZ" sz="2800" i="1" dirty="0" err="1" smtClean="0"/>
              <a:t>Urticetea</a:t>
            </a:r>
            <a:r>
              <a:rPr lang="cs-CZ" sz="2800" dirty="0" smtClean="0"/>
              <a:t>, </a:t>
            </a:r>
            <a:r>
              <a:rPr lang="cs-CZ" sz="2800" i="1" dirty="0" err="1"/>
              <a:t>Agropyretea</a:t>
            </a:r>
            <a:r>
              <a:rPr lang="cs-CZ" sz="2800" i="1" dirty="0"/>
              <a:t> </a:t>
            </a:r>
            <a:r>
              <a:rPr lang="cs-CZ" sz="2800" i="1" dirty="0" err="1" smtClean="0"/>
              <a:t>repentis</a:t>
            </a:r>
            <a:r>
              <a:rPr lang="cs-CZ" sz="2800" dirty="0" smtClean="0"/>
              <a:t>, </a:t>
            </a:r>
            <a:r>
              <a:rPr lang="cs-CZ" sz="2800" i="1" dirty="0" err="1" smtClean="0"/>
              <a:t>Molinio-Arrhenatheretea</a:t>
            </a:r>
            <a:r>
              <a:rPr lang="cs-CZ" sz="2800" dirty="0" smtClean="0"/>
              <a:t>, </a:t>
            </a:r>
            <a:r>
              <a:rPr lang="cs-CZ" sz="2800" i="1" dirty="0" err="1"/>
              <a:t>Sedo-Scleranthetea</a:t>
            </a:r>
            <a:r>
              <a:rPr lang="cs-CZ" sz="2800" dirty="0"/>
              <a:t>, </a:t>
            </a:r>
            <a:r>
              <a:rPr lang="cs-CZ" sz="2800" i="1" dirty="0" err="1"/>
              <a:t>Festuco-Brometea</a:t>
            </a:r>
            <a:r>
              <a:rPr lang="cs-CZ" sz="2800" dirty="0"/>
              <a:t>, </a:t>
            </a:r>
            <a:r>
              <a:rPr lang="cs-CZ" sz="2800" i="1" dirty="0" err="1"/>
              <a:t>Robinietea</a:t>
            </a:r>
            <a:r>
              <a:rPr lang="cs-CZ" sz="2800" dirty="0"/>
              <a:t>, </a:t>
            </a:r>
            <a:r>
              <a:rPr lang="cs-CZ" sz="2800" i="1" dirty="0" err="1"/>
              <a:t>Epilobietea</a:t>
            </a:r>
            <a:r>
              <a:rPr lang="cs-CZ" sz="2800" i="1" dirty="0"/>
              <a:t> </a:t>
            </a:r>
            <a:r>
              <a:rPr lang="cs-CZ" sz="2800" i="1" dirty="0" err="1"/>
              <a:t>angustifolii</a:t>
            </a:r>
            <a:r>
              <a:rPr lang="cs-CZ" sz="2800" dirty="0"/>
              <a:t>, </a:t>
            </a:r>
            <a:r>
              <a:rPr lang="cs-CZ" sz="2800" i="1" dirty="0" err="1"/>
              <a:t>Plantaginetea</a:t>
            </a:r>
            <a:r>
              <a:rPr lang="cs-CZ" sz="2800" i="1" dirty="0"/>
              <a:t> </a:t>
            </a:r>
            <a:r>
              <a:rPr lang="cs-CZ" sz="2800" i="1" dirty="0" err="1"/>
              <a:t>majoris</a:t>
            </a:r>
            <a:r>
              <a:rPr lang="cs-CZ" sz="2800" dirty="0"/>
              <a:t> a </a:t>
            </a:r>
            <a:r>
              <a:rPr lang="cs-CZ" sz="2800" i="1" dirty="0" err="1"/>
              <a:t>Secalietea</a:t>
            </a:r>
            <a:r>
              <a:rPr lang="cs-CZ" sz="2800" dirty="0"/>
              <a:t>. </a:t>
            </a:r>
            <a:endParaRPr lang="cs-CZ" sz="2800" b="1" dirty="0"/>
          </a:p>
        </p:txBody>
      </p:sp>
    </p:spTree>
    <p:extLst>
      <p:ext uri="{BB962C8B-B14F-4D97-AF65-F5344CB8AC3E}">
        <p14:creationId xmlns:p14="http://schemas.microsoft.com/office/powerpoint/2010/main" val="334313594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pPr algn="l"/>
            <a:r>
              <a:rPr lang="cs-CZ" i="1" dirty="0" smtClean="0"/>
              <a:t>Bromus </a:t>
            </a:r>
            <a:r>
              <a:rPr lang="cs-CZ" i="1" dirty="0" err="1" smtClean="0"/>
              <a:t>sterilis</a:t>
            </a:r>
            <a:endParaRPr lang="cs-CZ" dirty="0"/>
          </a:p>
        </p:txBody>
      </p:sp>
      <p:sp>
        <p:nvSpPr>
          <p:cNvPr id="3" name="Zástupný symbol pro obsah 2"/>
          <p:cNvSpPr>
            <a:spLocks noGrp="1"/>
          </p:cNvSpPr>
          <p:nvPr>
            <p:ph idx="1"/>
          </p:nvPr>
        </p:nvSpPr>
        <p:spPr>
          <a:xfrm>
            <a:off x="457200" y="1196752"/>
            <a:ext cx="8147248" cy="5256585"/>
          </a:xfrm>
        </p:spPr>
        <p:txBody>
          <a:bodyPr>
            <a:normAutofit fontScale="92500" lnSpcReduction="10000"/>
          </a:bodyPr>
          <a:lstStyle/>
          <a:p>
            <a:pPr marL="0" indent="0">
              <a:buNone/>
            </a:pPr>
            <a:r>
              <a:rPr lang="cs-CZ" sz="2800" dirty="0" smtClean="0"/>
              <a:t>Roztroušeně </a:t>
            </a:r>
            <a:r>
              <a:rPr lang="cs-CZ" sz="2800" dirty="0"/>
              <a:t>až hojně v </a:t>
            </a:r>
            <a:r>
              <a:rPr lang="cs-CZ" sz="2800" dirty="0" err="1"/>
              <a:t>termofytiku</a:t>
            </a:r>
            <a:r>
              <a:rPr lang="cs-CZ" sz="2800" dirty="0"/>
              <a:t>, v </a:t>
            </a:r>
            <a:r>
              <a:rPr lang="cs-CZ" sz="2800" dirty="0" err="1"/>
              <a:t>mezofytiku</a:t>
            </a:r>
            <a:r>
              <a:rPr lang="cs-CZ" sz="2800" dirty="0"/>
              <a:t> roztroušeně a místy až dosti hojně v teplejších územích významněji ovlivněných zemědělskou nebo průmyslovou činností, ve výše položených chladnějších územích vzácně </a:t>
            </a:r>
            <a:r>
              <a:rPr lang="cs-CZ" sz="2800" dirty="0" smtClean="0"/>
              <a:t>podél </a:t>
            </a:r>
            <a:r>
              <a:rPr lang="cs-CZ" sz="2800" dirty="0"/>
              <a:t>železnic a </a:t>
            </a:r>
            <a:r>
              <a:rPr lang="cs-CZ" sz="2800" dirty="0" smtClean="0"/>
              <a:t>silnic </a:t>
            </a:r>
            <a:r>
              <a:rPr lang="cs-CZ" sz="2800" dirty="0"/>
              <a:t>nebo chybí, v </a:t>
            </a:r>
            <a:r>
              <a:rPr lang="cs-CZ" sz="2800" dirty="0" err="1"/>
              <a:t>oreofytiku</a:t>
            </a:r>
            <a:r>
              <a:rPr lang="cs-CZ" sz="2800" dirty="0"/>
              <a:t> pouze vzácně zavlečen na Šumavě, v Beskydech a Žďárských vrších. Od planárního do </a:t>
            </a:r>
            <a:r>
              <a:rPr lang="cs-CZ" sz="2800" dirty="0" err="1"/>
              <a:t>suprakolinního</a:t>
            </a:r>
            <a:r>
              <a:rPr lang="cs-CZ" sz="2800" dirty="0"/>
              <a:t>, </a:t>
            </a:r>
            <a:r>
              <a:rPr lang="cs-CZ" sz="2800" dirty="0" smtClean="0"/>
              <a:t>velmi </a:t>
            </a:r>
            <a:r>
              <a:rPr lang="cs-CZ" sz="2800" dirty="0"/>
              <a:t>vzácně až do montánního </a:t>
            </a:r>
            <a:r>
              <a:rPr lang="cs-CZ" sz="2800" dirty="0" smtClean="0"/>
              <a:t>stupně.</a:t>
            </a:r>
          </a:p>
          <a:p>
            <a:pPr marL="0" indent="0">
              <a:buNone/>
            </a:pPr>
            <a:r>
              <a:rPr lang="cs-CZ" sz="2800" dirty="0"/>
              <a:t>V teplejších oblastech se vyskytuje jako příležitostný plevel ozimých plodin, </a:t>
            </a:r>
            <a:r>
              <a:rPr lang="cs-CZ" sz="2800" dirty="0" smtClean="0"/>
              <a:t>hlavně pšenice</a:t>
            </a:r>
            <a:r>
              <a:rPr lang="cs-CZ" sz="2800" dirty="0"/>
              <a:t>, ječmene a řepky. Expanduje se zaváděním minimálního zpracování půdy. Potlačuje jej hluboká orba a střídání plodin </a:t>
            </a:r>
            <a:r>
              <a:rPr lang="cs-CZ" sz="2800" dirty="0" smtClean="0"/>
              <a:t>(hlavně v ozimech). Zralé </a:t>
            </a:r>
            <a:r>
              <a:rPr lang="cs-CZ" sz="2800" dirty="0"/>
              <a:t>obilky mohou poškodit zažívací soustavu zvířat a pluchy s osinami snižují kvalitu ovčího rouna.</a:t>
            </a:r>
            <a:endParaRPr lang="cs-CZ" sz="2800" b="1" dirty="0"/>
          </a:p>
        </p:txBody>
      </p:sp>
    </p:spTree>
    <p:extLst>
      <p:ext uri="{BB962C8B-B14F-4D97-AF65-F5344CB8AC3E}">
        <p14:creationId xmlns:p14="http://schemas.microsoft.com/office/powerpoint/2010/main" val="22141912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79719" y="6293552"/>
            <a:ext cx="4508305" cy="369332"/>
          </a:xfrm>
          <a:prstGeom prst="rect">
            <a:avLst/>
          </a:prstGeom>
          <a:noFill/>
        </p:spPr>
        <p:txBody>
          <a:bodyPr wrap="square" rtlCol="0">
            <a:spAutoFit/>
          </a:bodyPr>
          <a:lstStyle/>
          <a:p>
            <a:r>
              <a:rPr lang="cs-CZ" dirty="0" smtClean="0"/>
              <a:t>obsazeno 464 kvadrantů</a:t>
            </a:r>
            <a:endParaRPr lang="cs-CZ" dirty="0"/>
          </a:p>
        </p:txBody>
      </p:sp>
      <p:pic>
        <p:nvPicPr>
          <p:cNvPr id="1026" name="Picture 2" descr="C:\Users\Jirka\Data\Bromus\Bromus_sterilis.E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14909"/>
            <a:ext cx="9218201" cy="5578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85723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251520" y="6237312"/>
            <a:ext cx="1804789" cy="369332"/>
          </a:xfrm>
          <a:prstGeom prst="rect">
            <a:avLst/>
          </a:prstGeom>
          <a:noFill/>
        </p:spPr>
        <p:txBody>
          <a:bodyPr wrap="none" rtlCol="0">
            <a:spAutoFit/>
          </a:bodyPr>
          <a:lstStyle/>
          <a:p>
            <a:r>
              <a:rPr lang="cs-CZ" i="1" dirty="0" smtClean="0"/>
              <a:t>Bromus </a:t>
            </a:r>
            <a:r>
              <a:rPr lang="cs-CZ" i="1" dirty="0" err="1" smtClean="0"/>
              <a:t>tectorum</a:t>
            </a:r>
            <a:endParaRPr lang="cs-CZ" i="1" dirty="0"/>
          </a:p>
        </p:txBody>
      </p:sp>
      <p:sp>
        <p:nvSpPr>
          <p:cNvPr id="2" name="AutoShape 2"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AutoShape 4"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6"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8"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10"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12" descr="ברומית המטאטא Bromus scoparius L."/>
          <p:cNvSpPr>
            <a:spLocks noChangeAspect="1" noChangeArrowheads="1"/>
          </p:cNvSpPr>
          <p:nvPr/>
        </p:nvSpPr>
        <p:spPr bwMode="auto">
          <a:xfrm>
            <a:off x="155575" y="-1760538"/>
            <a:ext cx="3667125" cy="36671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38916" name="Picture 4" descr="http://www.invasive.org/weedcd/images/768x512/52700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140862"/>
            <a:ext cx="8116948" cy="6087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32000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390947" y="6372036"/>
            <a:ext cx="1804789" cy="369332"/>
          </a:xfrm>
          <a:prstGeom prst="rect">
            <a:avLst/>
          </a:prstGeom>
          <a:noFill/>
        </p:spPr>
        <p:txBody>
          <a:bodyPr wrap="none" rtlCol="0">
            <a:spAutoFit/>
          </a:bodyPr>
          <a:lstStyle/>
          <a:p>
            <a:r>
              <a:rPr lang="cs-CZ" i="1" dirty="0" smtClean="0"/>
              <a:t>Bromus </a:t>
            </a:r>
            <a:r>
              <a:rPr lang="cs-CZ" i="1" dirty="0" err="1" smtClean="0"/>
              <a:t>tectorum</a:t>
            </a:r>
            <a:endParaRPr lang="cs-CZ" i="1" dirty="0"/>
          </a:p>
        </p:txBody>
      </p:sp>
      <p:sp>
        <p:nvSpPr>
          <p:cNvPr id="2" name="AutoShape 2"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AutoShape 4"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6"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8"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10"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12" descr="ברומית המטאטא Bromus scoparius L."/>
          <p:cNvSpPr>
            <a:spLocks noChangeAspect="1" noChangeArrowheads="1"/>
          </p:cNvSpPr>
          <p:nvPr/>
        </p:nvSpPr>
        <p:spPr bwMode="auto">
          <a:xfrm>
            <a:off x="155575" y="-1760538"/>
            <a:ext cx="3667125" cy="36671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40962" name="Picture 2" descr="DOWNY BROME / Bromus tector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136154"/>
            <a:ext cx="8288089" cy="6147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0219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pPr algn="l"/>
            <a:r>
              <a:rPr lang="cs-CZ" i="1" dirty="0" smtClean="0"/>
              <a:t>Bromus </a:t>
            </a:r>
            <a:r>
              <a:rPr lang="cs-CZ" dirty="0" smtClean="0"/>
              <a:t>sect. </a:t>
            </a:r>
            <a:r>
              <a:rPr lang="cs-CZ" i="1" dirty="0" smtClean="0"/>
              <a:t>Bromus</a:t>
            </a:r>
            <a:endParaRPr lang="cs-CZ" i="1" dirty="0"/>
          </a:p>
        </p:txBody>
      </p:sp>
      <p:sp>
        <p:nvSpPr>
          <p:cNvPr id="3" name="Zástupný symbol pro obsah 2"/>
          <p:cNvSpPr>
            <a:spLocks noGrp="1"/>
          </p:cNvSpPr>
          <p:nvPr>
            <p:ph idx="1"/>
          </p:nvPr>
        </p:nvSpPr>
        <p:spPr>
          <a:xfrm>
            <a:off x="457200" y="1196752"/>
            <a:ext cx="8147248" cy="5256585"/>
          </a:xfrm>
        </p:spPr>
        <p:txBody>
          <a:bodyPr>
            <a:normAutofit/>
          </a:bodyPr>
          <a:lstStyle/>
          <a:p>
            <a:pPr marL="0" indent="0">
              <a:buNone/>
            </a:pPr>
            <a:r>
              <a:rPr lang="cs-CZ" sz="2800" b="1" dirty="0" smtClean="0"/>
              <a:t>jednoleté </a:t>
            </a:r>
            <a:r>
              <a:rPr lang="cs-CZ" sz="2800" b="1" dirty="0"/>
              <a:t>(obvykle ozimé) </a:t>
            </a:r>
            <a:r>
              <a:rPr lang="cs-CZ" sz="2800" b="1" dirty="0" smtClean="0"/>
              <a:t>byliny</a:t>
            </a:r>
          </a:p>
          <a:p>
            <a:pPr marL="0" indent="0">
              <a:buNone/>
            </a:pPr>
            <a:r>
              <a:rPr lang="cs-CZ" sz="2800" dirty="0" smtClean="0"/>
              <a:t>klásky </a:t>
            </a:r>
            <a:r>
              <a:rPr lang="cs-CZ" sz="2800" dirty="0"/>
              <a:t>v obrysu podlouhle kopinaté až vejčité, z boku obvykle mírně </a:t>
            </a:r>
            <a:r>
              <a:rPr lang="cs-CZ" sz="2800" dirty="0" smtClean="0"/>
              <a:t>zploštělé</a:t>
            </a:r>
          </a:p>
          <a:p>
            <a:pPr marL="0" indent="0">
              <a:buNone/>
            </a:pPr>
            <a:r>
              <a:rPr lang="cs-CZ" sz="2800" dirty="0" smtClean="0"/>
              <a:t>plevy </a:t>
            </a:r>
            <a:r>
              <a:rPr lang="cs-CZ" sz="2800" dirty="0"/>
              <a:t>téměř stejně dlouhé, </a:t>
            </a:r>
            <a:r>
              <a:rPr lang="cs-CZ" sz="2800" b="1" dirty="0" err="1"/>
              <a:t>dol</a:t>
            </a:r>
            <a:r>
              <a:rPr lang="cs-CZ" sz="2800" b="1" dirty="0"/>
              <a:t>. pleva 3–5(–7)žilná, horní (5–)7–9(–</a:t>
            </a:r>
            <a:r>
              <a:rPr lang="cs-CZ" sz="2800" b="1" dirty="0" smtClean="0"/>
              <a:t>11)žilná</a:t>
            </a:r>
          </a:p>
          <a:p>
            <a:pPr marL="0" indent="0">
              <a:buNone/>
            </a:pPr>
            <a:r>
              <a:rPr lang="cs-CZ" sz="2800" b="1" dirty="0" smtClean="0"/>
              <a:t>plucha </a:t>
            </a:r>
            <a:r>
              <a:rPr lang="cs-CZ" sz="2800" b="1" dirty="0"/>
              <a:t>na hřbetě zaoblená</a:t>
            </a:r>
            <a:r>
              <a:rPr lang="cs-CZ" sz="2800" dirty="0"/>
              <a:t>, na vrcholu ± špičatá až zaokrouhlená nebo s dvěma nanejvýš 1 mm dl. blanitými </a:t>
            </a:r>
            <a:r>
              <a:rPr lang="cs-CZ" sz="2800" dirty="0" smtClean="0"/>
              <a:t>cípy</a:t>
            </a:r>
          </a:p>
          <a:p>
            <a:pPr marL="0" indent="0">
              <a:buNone/>
            </a:pPr>
            <a:r>
              <a:rPr lang="cs-CZ" sz="2800" dirty="0" smtClean="0"/>
              <a:t>osina </a:t>
            </a:r>
            <a:r>
              <a:rPr lang="cs-CZ" sz="2800" dirty="0"/>
              <a:t>rovná nebo zejména za plodu nápadně ven vyhnutá, </a:t>
            </a:r>
            <a:r>
              <a:rPr lang="cs-CZ" sz="2800" dirty="0" err="1"/>
              <a:t>vz</a:t>
            </a:r>
            <a:r>
              <a:rPr lang="cs-CZ" sz="2800" dirty="0"/>
              <a:t>. chybí nebo osiny </a:t>
            </a:r>
            <a:r>
              <a:rPr lang="cs-CZ" sz="2800" dirty="0" smtClean="0"/>
              <a:t>3 </a:t>
            </a:r>
            <a:endParaRPr lang="cs-CZ" sz="2800" i="1" dirty="0" smtClean="0"/>
          </a:p>
        </p:txBody>
      </p:sp>
    </p:spTree>
    <p:extLst>
      <p:ext uri="{BB962C8B-B14F-4D97-AF65-F5344CB8AC3E}">
        <p14:creationId xmlns:p14="http://schemas.microsoft.com/office/powerpoint/2010/main" val="423357294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251520" y="6237312"/>
            <a:ext cx="1804789" cy="369332"/>
          </a:xfrm>
          <a:prstGeom prst="rect">
            <a:avLst/>
          </a:prstGeom>
          <a:noFill/>
        </p:spPr>
        <p:txBody>
          <a:bodyPr wrap="none" rtlCol="0">
            <a:spAutoFit/>
          </a:bodyPr>
          <a:lstStyle/>
          <a:p>
            <a:r>
              <a:rPr lang="cs-CZ" i="1" dirty="0" smtClean="0"/>
              <a:t>Bromus </a:t>
            </a:r>
            <a:r>
              <a:rPr lang="cs-CZ" i="1" dirty="0" err="1" smtClean="0"/>
              <a:t>tectorum</a:t>
            </a:r>
            <a:endParaRPr lang="cs-CZ" i="1" dirty="0"/>
          </a:p>
        </p:txBody>
      </p:sp>
      <p:sp>
        <p:nvSpPr>
          <p:cNvPr id="2" name="AutoShape 2"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AutoShape 4"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6"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8"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10"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12" descr="ברומית המטאטא Bromus scoparius L."/>
          <p:cNvSpPr>
            <a:spLocks noChangeAspect="1" noChangeArrowheads="1"/>
          </p:cNvSpPr>
          <p:nvPr/>
        </p:nvSpPr>
        <p:spPr bwMode="auto">
          <a:xfrm>
            <a:off x="155575" y="-1760538"/>
            <a:ext cx="3667125" cy="36671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39938" name="Picture 2" descr="http://www.botanickafotogalerie.cz/highslide/images/large/167/Bromus_tectorum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445663"/>
            <a:ext cx="5153025"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http://swbiodiversity.org/imglib/seinet/Poaceae/photos/Bromus-tectorum-F-web-N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2032" y="744197"/>
            <a:ext cx="5092554" cy="5117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6848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pPr algn="l"/>
            <a:r>
              <a:rPr lang="cs-CZ" i="1" dirty="0" smtClean="0"/>
              <a:t>Bromus </a:t>
            </a:r>
            <a:r>
              <a:rPr lang="cs-CZ" i="1" dirty="0" err="1" smtClean="0"/>
              <a:t>tectorum</a:t>
            </a:r>
            <a:endParaRPr lang="cs-CZ" dirty="0"/>
          </a:p>
        </p:txBody>
      </p:sp>
      <p:sp>
        <p:nvSpPr>
          <p:cNvPr id="3" name="Zástupný symbol pro obsah 2"/>
          <p:cNvSpPr>
            <a:spLocks noGrp="1"/>
          </p:cNvSpPr>
          <p:nvPr>
            <p:ph idx="1"/>
          </p:nvPr>
        </p:nvSpPr>
        <p:spPr>
          <a:xfrm>
            <a:off x="457200" y="1196752"/>
            <a:ext cx="8147248" cy="5256585"/>
          </a:xfrm>
        </p:spPr>
        <p:txBody>
          <a:bodyPr>
            <a:normAutofit/>
          </a:bodyPr>
          <a:lstStyle/>
          <a:p>
            <a:pPr marL="0" indent="0">
              <a:buNone/>
            </a:pPr>
            <a:r>
              <a:rPr lang="cs-CZ" sz="2800" dirty="0"/>
              <a:t>Suchá ruderální stanoviště v </a:t>
            </a:r>
            <a:r>
              <a:rPr lang="cs-CZ" sz="2800" dirty="0" err="1"/>
              <a:t>intravilánech</a:t>
            </a:r>
            <a:r>
              <a:rPr lang="cs-CZ" sz="2800" dirty="0"/>
              <a:t> sídel a v jejich okolí, cesty, náspy, navážky, ruderalizované písčiny, železniční tratě, lomy, hradní zříceniny; na půdách písčitých až hlinitých, lehčích, často velmi mělkých dobře propustných, sušších a vysýchavých, slabě kyselých až zásaditých, živinami a humusem obvykle chudých. Ve společenstvech tříd </a:t>
            </a:r>
            <a:r>
              <a:rPr lang="cs-CZ" sz="2800" i="1" dirty="0" err="1" smtClean="0"/>
              <a:t>Chenopodietea</a:t>
            </a:r>
            <a:r>
              <a:rPr lang="cs-CZ" sz="2800" dirty="0" smtClean="0"/>
              <a:t>, </a:t>
            </a:r>
            <a:r>
              <a:rPr lang="cs-CZ" sz="2800" i="1" dirty="0" err="1"/>
              <a:t>Artemisietea</a:t>
            </a:r>
            <a:r>
              <a:rPr lang="cs-CZ" sz="2800" i="1" dirty="0"/>
              <a:t> </a:t>
            </a:r>
            <a:r>
              <a:rPr lang="cs-CZ" sz="2800" i="1" dirty="0" err="1" smtClean="0"/>
              <a:t>vulgaris</a:t>
            </a:r>
            <a:r>
              <a:rPr lang="cs-CZ" sz="2800" dirty="0" smtClean="0"/>
              <a:t>, </a:t>
            </a:r>
            <a:r>
              <a:rPr lang="cs-CZ" sz="2800" i="1" dirty="0" err="1"/>
              <a:t>Agropyretea</a:t>
            </a:r>
            <a:r>
              <a:rPr lang="cs-CZ" sz="2800" i="1" dirty="0"/>
              <a:t> </a:t>
            </a:r>
            <a:r>
              <a:rPr lang="cs-CZ" sz="2800" i="1" dirty="0" err="1" smtClean="0"/>
              <a:t>repentis</a:t>
            </a:r>
            <a:r>
              <a:rPr lang="cs-CZ" sz="2800" dirty="0" smtClean="0"/>
              <a:t>, </a:t>
            </a:r>
            <a:r>
              <a:rPr lang="cs-CZ" sz="2800" i="1" dirty="0" err="1"/>
              <a:t>Plantaginetea</a:t>
            </a:r>
            <a:r>
              <a:rPr lang="cs-CZ" sz="2800" i="1" dirty="0"/>
              <a:t> </a:t>
            </a:r>
            <a:r>
              <a:rPr lang="cs-CZ" sz="2800" i="1" dirty="0" err="1" smtClean="0"/>
              <a:t>majoris</a:t>
            </a:r>
            <a:r>
              <a:rPr lang="cs-CZ" sz="2800" dirty="0" smtClean="0"/>
              <a:t>, </a:t>
            </a:r>
            <a:r>
              <a:rPr lang="cs-CZ" sz="2800" i="1" dirty="0" err="1" smtClean="0"/>
              <a:t>Koelerio-Corynephoretea</a:t>
            </a:r>
            <a:r>
              <a:rPr lang="cs-CZ" sz="2800" dirty="0" smtClean="0"/>
              <a:t>, </a:t>
            </a:r>
            <a:r>
              <a:rPr lang="cs-CZ" sz="2800" i="1" dirty="0" err="1" smtClean="0"/>
              <a:t>Sedo-Scleranthetea</a:t>
            </a:r>
            <a:r>
              <a:rPr lang="cs-CZ" sz="2800" dirty="0" smtClean="0"/>
              <a:t>, </a:t>
            </a:r>
            <a:r>
              <a:rPr lang="cs-CZ" sz="2800" i="1" dirty="0" err="1" smtClean="0"/>
              <a:t>Festuco-Brometea</a:t>
            </a:r>
            <a:r>
              <a:rPr lang="cs-CZ" sz="2800" dirty="0" smtClean="0"/>
              <a:t>, </a:t>
            </a:r>
            <a:r>
              <a:rPr lang="cs-CZ" sz="2800" i="1" dirty="0"/>
              <a:t>Galio-</a:t>
            </a:r>
            <a:r>
              <a:rPr lang="cs-CZ" sz="2800" i="1" dirty="0" err="1"/>
              <a:t>Urticetea</a:t>
            </a:r>
            <a:r>
              <a:rPr lang="cs-CZ" sz="2800" dirty="0"/>
              <a:t> a </a:t>
            </a:r>
            <a:r>
              <a:rPr lang="cs-CZ" sz="2800" i="1" dirty="0" err="1" smtClean="0"/>
              <a:t>Secalietea</a:t>
            </a:r>
            <a:r>
              <a:rPr lang="cs-CZ" sz="2800" dirty="0" smtClean="0"/>
              <a:t>.</a:t>
            </a:r>
            <a:endParaRPr lang="cs-CZ" sz="2800" b="1" dirty="0"/>
          </a:p>
        </p:txBody>
      </p:sp>
    </p:spTree>
    <p:extLst>
      <p:ext uri="{BB962C8B-B14F-4D97-AF65-F5344CB8AC3E}">
        <p14:creationId xmlns:p14="http://schemas.microsoft.com/office/powerpoint/2010/main" val="389784421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pPr algn="l"/>
            <a:r>
              <a:rPr lang="cs-CZ" i="1" dirty="0" smtClean="0"/>
              <a:t>Bromus </a:t>
            </a:r>
            <a:r>
              <a:rPr lang="cs-CZ" i="1" dirty="0" err="1" smtClean="0"/>
              <a:t>tectorum</a:t>
            </a:r>
            <a:endParaRPr lang="cs-CZ" dirty="0"/>
          </a:p>
        </p:txBody>
      </p:sp>
      <p:sp>
        <p:nvSpPr>
          <p:cNvPr id="3" name="Zástupný symbol pro obsah 2"/>
          <p:cNvSpPr>
            <a:spLocks noGrp="1"/>
          </p:cNvSpPr>
          <p:nvPr>
            <p:ph idx="1"/>
          </p:nvPr>
        </p:nvSpPr>
        <p:spPr>
          <a:xfrm>
            <a:off x="457200" y="1196752"/>
            <a:ext cx="8147248" cy="5256585"/>
          </a:xfrm>
        </p:spPr>
        <p:txBody>
          <a:bodyPr>
            <a:normAutofit fontScale="92500" lnSpcReduction="10000"/>
          </a:bodyPr>
          <a:lstStyle/>
          <a:p>
            <a:pPr marL="0" indent="0">
              <a:buNone/>
            </a:pPr>
            <a:r>
              <a:rPr lang="cs-CZ" sz="2800" dirty="0"/>
              <a:t>Roztroušeně až hojně v </a:t>
            </a:r>
            <a:r>
              <a:rPr lang="cs-CZ" sz="2800" dirty="0" err="1"/>
              <a:t>termofytiku</a:t>
            </a:r>
            <a:r>
              <a:rPr lang="cs-CZ" sz="2800" dirty="0"/>
              <a:t>, v </a:t>
            </a:r>
            <a:r>
              <a:rPr lang="cs-CZ" sz="2800" dirty="0" err="1"/>
              <a:t>mezofytiku</a:t>
            </a:r>
            <a:r>
              <a:rPr lang="cs-CZ" sz="2800" dirty="0"/>
              <a:t> roztroušeně a místy až dosti hojně v teplejších územích na místech významněji ovlivněných lidskou činností (sídla, průmyslové oblasti, komunikace, hlavně železniční nádraží), ve výše položených chladnějších územích vzácně nebo chybí, v </a:t>
            </a:r>
            <a:r>
              <a:rPr lang="cs-CZ" sz="2800" dirty="0" err="1"/>
              <a:t>oreofytiku</a:t>
            </a:r>
            <a:r>
              <a:rPr lang="cs-CZ" sz="2800" dirty="0"/>
              <a:t> pouze velmi vzácně zavlečen na Šumavě, v Nízkém Jeseníku a Beskydech. Od planárního do </a:t>
            </a:r>
            <a:r>
              <a:rPr lang="cs-CZ" sz="2800" dirty="0" err="1"/>
              <a:t>suprakolinního</a:t>
            </a:r>
            <a:r>
              <a:rPr lang="cs-CZ" sz="2800" dirty="0"/>
              <a:t>, velmi vzácně až montánního </a:t>
            </a:r>
            <a:r>
              <a:rPr lang="cs-CZ" sz="2800" dirty="0" smtClean="0"/>
              <a:t>stupně. </a:t>
            </a:r>
            <a:r>
              <a:rPr lang="cs-CZ" sz="2800" dirty="0"/>
              <a:t>Archeofyt. </a:t>
            </a:r>
            <a:endParaRPr lang="cs-CZ" sz="2800" dirty="0" smtClean="0"/>
          </a:p>
          <a:p>
            <a:pPr marL="0" indent="0">
              <a:buNone/>
            </a:pPr>
            <a:r>
              <a:rPr lang="cs-CZ" sz="2800" dirty="0"/>
              <a:t>Na písčitých půdách teplých oblastí se vyskytuje jako </a:t>
            </a:r>
            <a:r>
              <a:rPr lang="cs-CZ" sz="2800" dirty="0" smtClean="0"/>
              <a:t>méně obtížný </a:t>
            </a:r>
            <a:r>
              <a:rPr lang="cs-CZ" sz="2800" dirty="0"/>
              <a:t>polní plevel, vázaný zejména na polní okraje. Potlačuje jej hluboká orba. Dozrálé obilky mohou poškodit zažívací soustavu zvířat a osinaté pluchy snižují kvalitu ovčího rouna.</a:t>
            </a:r>
            <a:endParaRPr lang="cs-CZ" sz="2800" b="1" dirty="0"/>
          </a:p>
        </p:txBody>
      </p:sp>
    </p:spTree>
    <p:extLst>
      <p:ext uri="{BB962C8B-B14F-4D97-AF65-F5344CB8AC3E}">
        <p14:creationId xmlns:p14="http://schemas.microsoft.com/office/powerpoint/2010/main" val="375693479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Karte nicht gefund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548680"/>
            <a:ext cx="7239000" cy="627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52405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79719" y="6293552"/>
            <a:ext cx="4364289" cy="369332"/>
          </a:xfrm>
          <a:prstGeom prst="rect">
            <a:avLst/>
          </a:prstGeom>
          <a:noFill/>
        </p:spPr>
        <p:txBody>
          <a:bodyPr wrap="square" rtlCol="0">
            <a:spAutoFit/>
          </a:bodyPr>
          <a:lstStyle/>
          <a:p>
            <a:r>
              <a:rPr lang="cs-CZ" dirty="0" smtClean="0"/>
              <a:t>obsazeno 506 kvadrantů</a:t>
            </a:r>
            <a:endParaRPr lang="cs-CZ" dirty="0"/>
          </a:p>
        </p:txBody>
      </p:sp>
      <p:pic>
        <p:nvPicPr>
          <p:cNvPr id="1026" name="Picture 2" descr="C:\Users\Jirka\Data\Bromus tectorum.E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48680"/>
            <a:ext cx="9144000" cy="5499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22735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251520" y="6237312"/>
            <a:ext cx="1585690" cy="369332"/>
          </a:xfrm>
          <a:prstGeom prst="rect">
            <a:avLst/>
          </a:prstGeom>
          <a:noFill/>
        </p:spPr>
        <p:txBody>
          <a:bodyPr wrap="none" rtlCol="0">
            <a:spAutoFit/>
          </a:bodyPr>
          <a:lstStyle/>
          <a:p>
            <a:r>
              <a:rPr lang="cs-CZ" i="1" dirty="0" smtClean="0"/>
              <a:t>Bromus rubens</a:t>
            </a:r>
            <a:endParaRPr lang="cs-CZ" i="1" dirty="0"/>
          </a:p>
        </p:txBody>
      </p:sp>
      <p:sp>
        <p:nvSpPr>
          <p:cNvPr id="2" name="AutoShape 2"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AutoShape 4"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6"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8"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10"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12" descr="ברומית המטאטא Bromus scoparius L."/>
          <p:cNvSpPr>
            <a:spLocks noChangeAspect="1" noChangeArrowheads="1"/>
          </p:cNvSpPr>
          <p:nvPr/>
        </p:nvSpPr>
        <p:spPr bwMode="auto">
          <a:xfrm>
            <a:off x="155575" y="-1760538"/>
            <a:ext cx="3667125" cy="36671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026" name="Picture 2" descr="http://www.botanickafotogalerie.cz/highslide/images/large/167/Bromus_ruben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548208"/>
            <a:ext cx="455295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botanickafotogalerie.cz/highslide/images/large/167/Bromus_rubens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733" y="548208"/>
            <a:ext cx="428625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61455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pPr algn="l"/>
            <a:r>
              <a:rPr lang="cs-CZ" i="1" dirty="0" smtClean="0"/>
              <a:t>Bromus rubens</a:t>
            </a:r>
            <a:endParaRPr lang="cs-CZ" dirty="0"/>
          </a:p>
        </p:txBody>
      </p:sp>
      <p:sp>
        <p:nvSpPr>
          <p:cNvPr id="3" name="Zástupný symbol pro obsah 2"/>
          <p:cNvSpPr>
            <a:spLocks noGrp="1"/>
          </p:cNvSpPr>
          <p:nvPr>
            <p:ph idx="1"/>
          </p:nvPr>
        </p:nvSpPr>
        <p:spPr>
          <a:xfrm>
            <a:off x="457200" y="1196752"/>
            <a:ext cx="8147248" cy="5256585"/>
          </a:xfrm>
        </p:spPr>
        <p:txBody>
          <a:bodyPr>
            <a:normAutofit/>
          </a:bodyPr>
          <a:lstStyle/>
          <a:p>
            <a:pPr marL="0" indent="0">
              <a:buNone/>
            </a:pPr>
            <a:r>
              <a:rPr lang="cs-CZ" sz="2800" dirty="0" smtClean="0"/>
              <a:t>jednoleté </a:t>
            </a:r>
            <a:r>
              <a:rPr lang="cs-CZ" sz="2800" dirty="0"/>
              <a:t>10–50 cm </a:t>
            </a:r>
            <a:r>
              <a:rPr lang="cs-CZ" sz="2800" dirty="0" err="1"/>
              <a:t>vys</a:t>
            </a:r>
            <a:r>
              <a:rPr lang="cs-CZ" sz="2800" dirty="0"/>
              <a:t>. </a:t>
            </a:r>
            <a:r>
              <a:rPr lang="cs-CZ" sz="2800" dirty="0" smtClean="0"/>
              <a:t>byliny</a:t>
            </a:r>
          </a:p>
          <a:p>
            <a:pPr marL="0" indent="0">
              <a:buNone/>
            </a:pPr>
            <a:r>
              <a:rPr lang="cs-CZ" sz="2800" dirty="0" smtClean="0"/>
              <a:t>lata </a:t>
            </a:r>
            <a:r>
              <a:rPr lang="cs-CZ" sz="2800" dirty="0"/>
              <a:t>přímá, v obrysu obvejčitá až eliptická, 4–10 cm dl., 2–5 cm </a:t>
            </a:r>
            <a:r>
              <a:rPr lang="cs-CZ" sz="2800" dirty="0" err="1"/>
              <a:t>šir</a:t>
            </a:r>
            <a:r>
              <a:rPr lang="cs-CZ" sz="2800" dirty="0"/>
              <a:t>., stažená, </a:t>
            </a:r>
            <a:r>
              <a:rPr lang="cs-CZ" sz="2800" dirty="0" smtClean="0"/>
              <a:t>hustá</a:t>
            </a:r>
          </a:p>
          <a:p>
            <a:pPr marL="0" indent="0">
              <a:buNone/>
            </a:pPr>
            <a:r>
              <a:rPr lang="cs-CZ" sz="2800" dirty="0" smtClean="0"/>
              <a:t>klásky </a:t>
            </a:r>
            <a:r>
              <a:rPr lang="cs-CZ" sz="2800" dirty="0"/>
              <a:t>v obrysu klínovité, </a:t>
            </a:r>
            <a:r>
              <a:rPr lang="cs-CZ" sz="2800" dirty="0" smtClean="0"/>
              <a:t>4–8květé</a:t>
            </a:r>
            <a:r>
              <a:rPr lang="cs-CZ" sz="2800" dirty="0"/>
              <a:t>, na vrcholu se svazečkem </a:t>
            </a:r>
            <a:r>
              <a:rPr lang="cs-CZ" sz="2800" dirty="0" smtClean="0"/>
              <a:t>aspoň </a:t>
            </a:r>
            <a:r>
              <a:rPr lang="cs-CZ" sz="2800" dirty="0"/>
              <a:t>3 samotných osinatých pluch (sterilních květů</a:t>
            </a:r>
            <a:r>
              <a:rPr lang="cs-CZ" sz="2800" dirty="0" smtClean="0"/>
              <a:t>)</a:t>
            </a:r>
          </a:p>
          <a:p>
            <a:pPr marL="0" indent="0">
              <a:buNone/>
            </a:pPr>
            <a:r>
              <a:rPr lang="cs-CZ" sz="2800" dirty="0" smtClean="0"/>
              <a:t>plucha </a:t>
            </a:r>
            <a:r>
              <a:rPr lang="cs-CZ" sz="2800" dirty="0"/>
              <a:t>kopinatá, 9–13 mm dl., </a:t>
            </a:r>
            <a:r>
              <a:rPr lang="cs-CZ" sz="2800" dirty="0" smtClean="0"/>
              <a:t>osina </a:t>
            </a:r>
            <a:r>
              <a:rPr lang="cs-CZ" sz="2800" dirty="0"/>
              <a:t>vyrůstající pod zářezem na vrcholu, 8–12(–16) mm dl., rovná, nápadně růžovofialová až </a:t>
            </a:r>
            <a:r>
              <a:rPr lang="cs-CZ" sz="2800" dirty="0" smtClean="0"/>
              <a:t>červená</a:t>
            </a:r>
            <a:endParaRPr lang="cs-CZ" sz="2800" b="1" dirty="0"/>
          </a:p>
        </p:txBody>
      </p:sp>
    </p:spTree>
    <p:extLst>
      <p:ext uri="{BB962C8B-B14F-4D97-AF65-F5344CB8AC3E}">
        <p14:creationId xmlns:p14="http://schemas.microsoft.com/office/powerpoint/2010/main" val="86565783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pPr algn="l"/>
            <a:r>
              <a:rPr lang="cs-CZ" i="1" dirty="0" smtClean="0"/>
              <a:t>Bromus rubens</a:t>
            </a:r>
            <a:endParaRPr lang="cs-CZ" dirty="0"/>
          </a:p>
        </p:txBody>
      </p:sp>
      <p:sp>
        <p:nvSpPr>
          <p:cNvPr id="3" name="Zástupný symbol pro obsah 2"/>
          <p:cNvSpPr>
            <a:spLocks noGrp="1"/>
          </p:cNvSpPr>
          <p:nvPr>
            <p:ph idx="1"/>
          </p:nvPr>
        </p:nvSpPr>
        <p:spPr>
          <a:xfrm>
            <a:off x="457200" y="1196752"/>
            <a:ext cx="8147248" cy="5256585"/>
          </a:xfrm>
        </p:spPr>
        <p:txBody>
          <a:bodyPr>
            <a:normAutofit/>
          </a:bodyPr>
          <a:lstStyle/>
          <a:p>
            <a:pPr marL="0" indent="0">
              <a:buNone/>
            </a:pPr>
            <a:r>
              <a:rPr lang="cs-CZ" sz="2800" dirty="0" smtClean="0"/>
              <a:t>původní od </a:t>
            </a:r>
            <a:r>
              <a:rPr lang="cs-CZ" sz="2800" dirty="0" err="1"/>
              <a:t>Makaronésie</a:t>
            </a:r>
            <a:r>
              <a:rPr lang="cs-CZ" sz="2800" dirty="0"/>
              <a:t> </a:t>
            </a:r>
            <a:r>
              <a:rPr lang="cs-CZ" sz="2800" dirty="0" smtClean="0"/>
              <a:t>a </a:t>
            </a:r>
            <a:r>
              <a:rPr lang="cs-CZ" sz="2800" dirty="0"/>
              <a:t>Středozemí po </a:t>
            </a:r>
            <a:r>
              <a:rPr lang="cs-CZ" sz="2800" dirty="0" err="1"/>
              <a:t>stř</a:t>
            </a:r>
            <a:r>
              <a:rPr lang="cs-CZ" sz="2800" dirty="0"/>
              <a:t>. </a:t>
            </a:r>
            <a:r>
              <a:rPr lang="cs-CZ" sz="2800" dirty="0" smtClean="0"/>
              <a:t>Asii</a:t>
            </a:r>
          </a:p>
          <a:p>
            <a:pPr marL="0" indent="0">
              <a:buNone/>
            </a:pPr>
            <a:r>
              <a:rPr lang="cs-CZ" sz="2800" dirty="0" smtClean="0"/>
              <a:t>zavlečený </a:t>
            </a:r>
            <a:r>
              <a:rPr lang="cs-CZ" sz="2800" dirty="0"/>
              <a:t>a místy zdomácnělý v dalších územích v Evropě, Asii, j. Africe a v Severní Americe a Austrálii, sbírán i na Novém </a:t>
            </a:r>
            <a:r>
              <a:rPr lang="cs-CZ" sz="2800" dirty="0" smtClean="0"/>
              <a:t>Zélandu</a:t>
            </a:r>
          </a:p>
          <a:p>
            <a:pPr marL="0" indent="0">
              <a:buNone/>
            </a:pPr>
            <a:r>
              <a:rPr lang="cs-CZ" sz="2800" dirty="0" smtClean="0"/>
              <a:t>u nás sbírán v Brně v letech 1958–1980, zavlečen </a:t>
            </a:r>
            <a:br>
              <a:rPr lang="cs-CZ" sz="2800" dirty="0" smtClean="0"/>
            </a:br>
            <a:r>
              <a:rPr lang="cs-CZ" sz="2800" dirty="0" smtClean="0"/>
              <a:t>s vlnou </a:t>
            </a:r>
            <a:endParaRPr lang="cs-CZ" sz="2800" dirty="0"/>
          </a:p>
        </p:txBody>
      </p:sp>
    </p:spTree>
    <p:extLst>
      <p:ext uri="{BB962C8B-B14F-4D97-AF65-F5344CB8AC3E}">
        <p14:creationId xmlns:p14="http://schemas.microsoft.com/office/powerpoint/2010/main" val="336450199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251520" y="6237312"/>
            <a:ext cx="2038443" cy="369332"/>
          </a:xfrm>
          <a:prstGeom prst="rect">
            <a:avLst/>
          </a:prstGeom>
          <a:noFill/>
        </p:spPr>
        <p:txBody>
          <a:bodyPr wrap="none" rtlCol="0">
            <a:spAutoFit/>
          </a:bodyPr>
          <a:lstStyle/>
          <a:p>
            <a:r>
              <a:rPr lang="cs-CZ" i="1" dirty="0" smtClean="0"/>
              <a:t>Bromus </a:t>
            </a:r>
            <a:r>
              <a:rPr lang="cs-CZ" i="1" dirty="0" err="1" smtClean="0"/>
              <a:t>madritensis</a:t>
            </a:r>
            <a:endParaRPr lang="cs-CZ" i="1" dirty="0"/>
          </a:p>
        </p:txBody>
      </p:sp>
      <p:sp>
        <p:nvSpPr>
          <p:cNvPr id="2" name="AutoShape 2"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AutoShape 4"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6"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8"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10"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12" descr="ברומית המטאטא Bromus scoparius L."/>
          <p:cNvSpPr>
            <a:spLocks noChangeAspect="1" noChangeArrowheads="1"/>
          </p:cNvSpPr>
          <p:nvPr/>
        </p:nvSpPr>
        <p:spPr bwMode="auto">
          <a:xfrm>
            <a:off x="155575" y="-1760538"/>
            <a:ext cx="3667125" cy="36671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2050" name="Picture 2" descr="http://alienplantsbelgium.be/files/Bromus%20madritensis%2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7" y="1412776"/>
            <a:ext cx="4600041" cy="30735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asturnatura.com/photo/_files/photogallery/abf9bed9659464424044618ef5b37be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803819"/>
            <a:ext cx="4583775" cy="5361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73643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251520" y="6237312"/>
            <a:ext cx="2038443" cy="369332"/>
          </a:xfrm>
          <a:prstGeom prst="rect">
            <a:avLst/>
          </a:prstGeom>
          <a:noFill/>
        </p:spPr>
        <p:txBody>
          <a:bodyPr wrap="none" rtlCol="0">
            <a:spAutoFit/>
          </a:bodyPr>
          <a:lstStyle/>
          <a:p>
            <a:r>
              <a:rPr lang="cs-CZ" i="1" dirty="0" smtClean="0"/>
              <a:t>Bromus </a:t>
            </a:r>
            <a:r>
              <a:rPr lang="cs-CZ" i="1" dirty="0" err="1" smtClean="0"/>
              <a:t>madritensis</a:t>
            </a:r>
            <a:endParaRPr lang="cs-CZ" i="1" dirty="0"/>
          </a:p>
        </p:txBody>
      </p:sp>
      <p:sp>
        <p:nvSpPr>
          <p:cNvPr id="2" name="AutoShape 2"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AutoShape 4"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6"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8"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10"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12" descr="ברומית המטאטא Bromus scoparius L."/>
          <p:cNvSpPr>
            <a:spLocks noChangeAspect="1" noChangeArrowheads="1"/>
          </p:cNvSpPr>
          <p:nvPr/>
        </p:nvSpPr>
        <p:spPr bwMode="auto">
          <a:xfrm>
            <a:off x="155575" y="-1760538"/>
            <a:ext cx="3667125" cy="36671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2054" name="Picture 6" descr="Bromus madritensis 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656" y="0"/>
            <a:ext cx="7928064" cy="623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9929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prouzek se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065714"/>
            <a:ext cx="91440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ovéPole 4"/>
          <p:cNvSpPr txBox="1">
            <a:spLocks noChangeArrowheads="1"/>
          </p:cNvSpPr>
          <p:nvPr/>
        </p:nvSpPr>
        <p:spPr bwMode="auto">
          <a:xfrm>
            <a:off x="1043608" y="46038"/>
            <a:ext cx="741682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cs-CZ" altLang="cs-CZ" sz="3200" i="1" dirty="0" err="1"/>
              <a:t>Bromus</a:t>
            </a:r>
            <a:r>
              <a:rPr lang="cs-CZ" altLang="cs-CZ" sz="3200" i="1" dirty="0"/>
              <a:t> </a:t>
            </a:r>
            <a:r>
              <a:rPr lang="cs-CZ" altLang="cs-CZ" sz="3200" i="1" dirty="0" err="1"/>
              <a:t>arvensis</a:t>
            </a:r>
            <a:r>
              <a:rPr lang="cs-CZ" altLang="cs-CZ" sz="3200" dirty="0"/>
              <a:t> L. – sveřep rolní</a:t>
            </a:r>
          </a:p>
          <a:p>
            <a:r>
              <a:rPr lang="cs-CZ" altLang="cs-CZ" sz="2000" dirty="0"/>
              <a:t>              </a:t>
            </a:r>
            <a:r>
              <a:rPr lang="cs-CZ" altLang="cs-CZ" sz="2000" dirty="0" smtClean="0"/>
              <a:t>Syn.:  </a:t>
            </a:r>
            <a:r>
              <a:rPr lang="cs-CZ" altLang="cs-CZ" sz="2000" i="1" dirty="0" err="1" smtClean="0"/>
              <a:t>Bromus</a:t>
            </a:r>
            <a:r>
              <a:rPr lang="cs-CZ" altLang="cs-CZ" sz="2000" i="1" dirty="0" smtClean="0"/>
              <a:t> </a:t>
            </a:r>
            <a:r>
              <a:rPr lang="cs-CZ" altLang="cs-CZ" sz="2000" i="1" dirty="0" err="1"/>
              <a:t>multiflorus</a:t>
            </a:r>
            <a:r>
              <a:rPr lang="cs-CZ" altLang="cs-CZ" sz="2000" i="1" dirty="0"/>
              <a:t> </a:t>
            </a:r>
            <a:r>
              <a:rPr lang="cs-CZ" altLang="cs-CZ" sz="2000" dirty="0" err="1"/>
              <a:t>Weigel</a:t>
            </a:r>
            <a:endParaRPr lang="cs-CZ" altLang="cs-CZ" sz="2000" dirty="0"/>
          </a:p>
        </p:txBody>
      </p:sp>
      <p:sp>
        <p:nvSpPr>
          <p:cNvPr id="15364" name="TextovéPole 5"/>
          <p:cNvSpPr txBox="1">
            <a:spLocks noChangeArrowheads="1"/>
          </p:cNvSpPr>
          <p:nvPr/>
        </p:nvSpPr>
        <p:spPr bwMode="auto">
          <a:xfrm>
            <a:off x="579835" y="1120775"/>
            <a:ext cx="4748213"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cs-CZ" altLang="cs-CZ" b="1" dirty="0" smtClean="0"/>
              <a:t>Pochvy </a:t>
            </a:r>
            <a:r>
              <a:rPr lang="cs-CZ" altLang="cs-CZ" b="1" dirty="0" err="1"/>
              <a:t>dol</a:t>
            </a:r>
            <a:r>
              <a:rPr lang="cs-CZ" altLang="cs-CZ" b="1" dirty="0"/>
              <a:t>. listů hustě krátce (0,3–0,5 mm) měkce sametově chlupaté</a:t>
            </a:r>
          </a:p>
          <a:p>
            <a:endParaRPr lang="cs-CZ" altLang="cs-CZ" dirty="0"/>
          </a:p>
          <a:p>
            <a:r>
              <a:rPr lang="cs-CZ" altLang="cs-CZ" dirty="0"/>
              <a:t>Lata přímá, za plodu obvykle </a:t>
            </a:r>
            <a:r>
              <a:rPr lang="cs-CZ" altLang="cs-CZ" dirty="0" err="1"/>
              <a:t>ohnutá,v</a:t>
            </a:r>
            <a:r>
              <a:rPr lang="cs-CZ" altLang="cs-CZ" dirty="0"/>
              <a:t> obrysu vejčitá až eliptická, rozkladitá, větve rovnovážně odstálé</a:t>
            </a:r>
          </a:p>
          <a:p>
            <a:endParaRPr lang="cs-CZ" altLang="cs-CZ" dirty="0"/>
          </a:p>
          <a:p>
            <a:r>
              <a:rPr lang="cs-CZ" altLang="cs-CZ" dirty="0"/>
              <a:t>Dolní pleva po rozložení do plochy kopinatá</a:t>
            </a:r>
          </a:p>
          <a:p>
            <a:endParaRPr lang="cs-CZ" altLang="cs-CZ" dirty="0"/>
          </a:p>
          <a:p>
            <a:r>
              <a:rPr lang="cs-CZ" altLang="cs-CZ" dirty="0"/>
              <a:t>Osina nasazená 1,3–1,6 mm pod vrcholem pluchy, přímá, ± rovná, 6–10 mm dl., u </a:t>
            </a:r>
            <a:r>
              <a:rPr lang="cs-CZ" altLang="cs-CZ" dirty="0" err="1"/>
              <a:t>dol</a:t>
            </a:r>
            <a:r>
              <a:rPr lang="cs-CZ" altLang="cs-CZ" dirty="0"/>
              <a:t>. květů v klásku kratší než u výše postavených, drsná dopředu směřujícími drobnými </a:t>
            </a:r>
            <a:r>
              <a:rPr lang="cs-CZ" altLang="cs-CZ" dirty="0" err="1"/>
              <a:t>osténky</a:t>
            </a:r>
            <a:r>
              <a:rPr lang="cs-CZ" altLang="cs-CZ" dirty="0"/>
              <a:t>, často fialově naběhlá až fialová</a:t>
            </a:r>
          </a:p>
          <a:p>
            <a:endParaRPr lang="cs-CZ" altLang="cs-CZ" dirty="0"/>
          </a:p>
          <a:p>
            <a:r>
              <a:rPr lang="cs-CZ" altLang="cs-CZ" dirty="0"/>
              <a:t>Pluška podlouhle </a:t>
            </a:r>
            <a:r>
              <a:rPr lang="cs-CZ" altLang="cs-CZ" dirty="0" err="1"/>
              <a:t>obkopinatá</a:t>
            </a:r>
            <a:r>
              <a:rPr lang="cs-CZ" altLang="cs-CZ" dirty="0"/>
              <a:t>, 6,5–8,0 mm dl., ± stejně dlouhá jako plucha</a:t>
            </a:r>
          </a:p>
          <a:p>
            <a:endParaRPr lang="cs-CZ" altLang="cs-CZ" dirty="0"/>
          </a:p>
          <a:p>
            <a:r>
              <a:rPr lang="cs-CZ" altLang="cs-CZ" b="1" dirty="0"/>
              <a:t>Prašníky (2,5–)3,0–4,0(–4,5) mm dl. </a:t>
            </a:r>
            <a:r>
              <a:rPr lang="cs-CZ" altLang="cs-CZ" dirty="0" smtClean="0"/>
              <a:t>(je třeba prohlédnout mladé klásky)</a:t>
            </a:r>
            <a:endParaRPr lang="cs-CZ" altLang="cs-CZ" dirty="0"/>
          </a:p>
          <a:p>
            <a:endParaRPr lang="cs-CZ" altLang="cs-CZ" dirty="0"/>
          </a:p>
          <a:p>
            <a:endParaRPr lang="cs-CZ" altLang="cs-CZ" dirty="0"/>
          </a:p>
        </p:txBody>
      </p:sp>
      <p:pic>
        <p:nvPicPr>
          <p:cNvPr id="15365" name="Obrázek 6"/>
          <p:cNvPicPr>
            <a:picLocks noChangeAspect="1"/>
          </p:cNvPicPr>
          <p:nvPr/>
        </p:nvPicPr>
        <p:blipFill>
          <a:blip r:embed="rId3" cstate="print">
            <a:extLst>
              <a:ext uri="{28A0092B-C50C-407E-A947-70E740481C1C}">
                <a14:useLocalDpi xmlns:a14="http://schemas.microsoft.com/office/drawing/2010/main" val="0"/>
              </a:ext>
            </a:extLst>
          </a:blip>
          <a:srcRect l="34123" t="7149" r="7530" b="37434"/>
          <a:stretch>
            <a:fillRect/>
          </a:stretch>
        </p:blipFill>
        <p:spPr bwMode="auto">
          <a:xfrm>
            <a:off x="5328048" y="644525"/>
            <a:ext cx="3615928" cy="598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066617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pPr algn="l"/>
            <a:r>
              <a:rPr lang="cs-CZ" i="1" dirty="0" smtClean="0"/>
              <a:t>Bromus </a:t>
            </a:r>
            <a:r>
              <a:rPr lang="cs-CZ" i="1" dirty="0" err="1" smtClean="0"/>
              <a:t>madritensis</a:t>
            </a:r>
            <a:endParaRPr lang="cs-CZ" dirty="0"/>
          </a:p>
        </p:txBody>
      </p:sp>
      <p:sp>
        <p:nvSpPr>
          <p:cNvPr id="3" name="Zástupný symbol pro obsah 2"/>
          <p:cNvSpPr>
            <a:spLocks noGrp="1"/>
          </p:cNvSpPr>
          <p:nvPr>
            <p:ph idx="1"/>
          </p:nvPr>
        </p:nvSpPr>
        <p:spPr>
          <a:xfrm>
            <a:off x="457200" y="1196752"/>
            <a:ext cx="8147248" cy="5256585"/>
          </a:xfrm>
        </p:spPr>
        <p:txBody>
          <a:bodyPr>
            <a:normAutofit/>
          </a:bodyPr>
          <a:lstStyle/>
          <a:p>
            <a:pPr marL="0" indent="0">
              <a:buNone/>
            </a:pPr>
            <a:r>
              <a:rPr lang="cs-CZ" sz="2800" dirty="0" smtClean="0"/>
              <a:t>jednoleté </a:t>
            </a:r>
            <a:r>
              <a:rPr lang="cs-CZ" sz="2800" dirty="0"/>
              <a:t>10–30(–50) cm </a:t>
            </a:r>
            <a:r>
              <a:rPr lang="cs-CZ" sz="2800" dirty="0" err="1"/>
              <a:t>vys</a:t>
            </a:r>
            <a:r>
              <a:rPr lang="cs-CZ" sz="2800" dirty="0"/>
              <a:t>. byliny </a:t>
            </a:r>
            <a:endParaRPr lang="cs-CZ" sz="2800" dirty="0" smtClean="0"/>
          </a:p>
          <a:p>
            <a:pPr marL="0" indent="0">
              <a:buNone/>
            </a:pPr>
            <a:r>
              <a:rPr lang="cs-CZ" sz="2800" dirty="0" smtClean="0"/>
              <a:t>lata </a:t>
            </a:r>
            <a:r>
              <a:rPr lang="cs-CZ" sz="2800" dirty="0"/>
              <a:t>přímá, v obrysu vejčitá až podlouhle vejčitá, 5–15 cm dl., 2–6 cm </a:t>
            </a:r>
            <a:r>
              <a:rPr lang="cs-CZ" sz="2800" dirty="0" err="1"/>
              <a:t>šir</a:t>
            </a:r>
            <a:r>
              <a:rPr lang="cs-CZ" sz="2800" dirty="0"/>
              <a:t>., stažená, ± hustá, větve šikmo odstálé, </a:t>
            </a:r>
            <a:r>
              <a:rPr lang="cs-CZ" sz="2800" dirty="0" smtClean="0"/>
              <a:t>většinou </a:t>
            </a:r>
            <a:r>
              <a:rPr lang="cs-CZ" sz="2800" dirty="0"/>
              <a:t>kratší než klásky, málo </a:t>
            </a:r>
            <a:r>
              <a:rPr lang="cs-CZ" sz="2800" dirty="0" smtClean="0"/>
              <a:t>větvené</a:t>
            </a:r>
          </a:p>
          <a:p>
            <a:pPr marL="0" indent="0">
              <a:buNone/>
            </a:pPr>
            <a:r>
              <a:rPr lang="cs-CZ" sz="2800" dirty="0" smtClean="0"/>
              <a:t>klásky </a:t>
            </a:r>
            <a:r>
              <a:rPr lang="cs-CZ" sz="2800" dirty="0"/>
              <a:t>v obrysu klínovité, včetně osin 35–60 mm dl., 5–12květé, na vrcholu s 1–2 samostatnými osinatými pluchami (sterilními květy</a:t>
            </a:r>
            <a:r>
              <a:rPr lang="cs-CZ" sz="2800" dirty="0" smtClean="0"/>
              <a:t>)</a:t>
            </a:r>
          </a:p>
          <a:p>
            <a:pPr marL="0" indent="0">
              <a:buNone/>
            </a:pPr>
            <a:r>
              <a:rPr lang="cs-CZ" sz="2800" dirty="0" smtClean="0"/>
              <a:t>osina 12–25 </a:t>
            </a:r>
            <a:r>
              <a:rPr lang="cs-CZ" sz="2800" dirty="0"/>
              <a:t>mm dl., rovná nebo mírně ven </a:t>
            </a:r>
            <a:r>
              <a:rPr lang="cs-CZ" sz="2800" dirty="0" smtClean="0"/>
              <a:t>vyhnutá</a:t>
            </a:r>
          </a:p>
        </p:txBody>
      </p:sp>
    </p:spTree>
    <p:extLst>
      <p:ext uri="{BB962C8B-B14F-4D97-AF65-F5344CB8AC3E}">
        <p14:creationId xmlns:p14="http://schemas.microsoft.com/office/powerpoint/2010/main" val="179750779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pPr algn="l"/>
            <a:r>
              <a:rPr lang="cs-CZ" i="1" dirty="0" smtClean="0"/>
              <a:t>Bromus </a:t>
            </a:r>
            <a:r>
              <a:rPr lang="cs-CZ" i="1" dirty="0" err="1" smtClean="0"/>
              <a:t>madritensis</a:t>
            </a:r>
            <a:endParaRPr lang="cs-CZ" dirty="0"/>
          </a:p>
        </p:txBody>
      </p:sp>
      <p:sp>
        <p:nvSpPr>
          <p:cNvPr id="3" name="Zástupný symbol pro obsah 2"/>
          <p:cNvSpPr>
            <a:spLocks noGrp="1"/>
          </p:cNvSpPr>
          <p:nvPr>
            <p:ph idx="1"/>
          </p:nvPr>
        </p:nvSpPr>
        <p:spPr>
          <a:xfrm>
            <a:off x="457200" y="1196752"/>
            <a:ext cx="8147248" cy="5256585"/>
          </a:xfrm>
        </p:spPr>
        <p:txBody>
          <a:bodyPr>
            <a:normAutofit/>
          </a:bodyPr>
          <a:lstStyle/>
          <a:p>
            <a:pPr marL="0" indent="0">
              <a:buNone/>
            </a:pPr>
            <a:r>
              <a:rPr lang="cs-CZ" sz="2800" dirty="0" smtClean="0"/>
              <a:t>původní </a:t>
            </a:r>
            <a:r>
              <a:rPr lang="cs-CZ" sz="2800" dirty="0"/>
              <a:t>je od </a:t>
            </a:r>
            <a:r>
              <a:rPr lang="cs-CZ" sz="2800" dirty="0" err="1"/>
              <a:t>Makaronésie</a:t>
            </a:r>
            <a:r>
              <a:rPr lang="cs-CZ" sz="2800" dirty="0"/>
              <a:t> a Středozemí přes Blízký východ (na sever ještě na Krymu) po </a:t>
            </a:r>
            <a:r>
              <a:rPr lang="cs-CZ" sz="2800" dirty="0" smtClean="0"/>
              <a:t>Afghánistán</a:t>
            </a:r>
          </a:p>
          <a:p>
            <a:pPr marL="0" indent="0">
              <a:buNone/>
            </a:pPr>
            <a:r>
              <a:rPr lang="cs-CZ" sz="2800" dirty="0" smtClean="0"/>
              <a:t>přechodně </a:t>
            </a:r>
            <a:r>
              <a:rPr lang="cs-CZ" sz="2800" dirty="0"/>
              <a:t>zavlečený nebo místy zdomácnělý v z., </a:t>
            </a:r>
            <a:r>
              <a:rPr lang="cs-CZ" sz="2800" dirty="0" err="1"/>
              <a:t>stř</a:t>
            </a:r>
            <a:r>
              <a:rPr lang="cs-CZ" sz="2800" dirty="0"/>
              <a:t>. a s. Evropě, j. Africe, Severní a Jižní Americe, Austrálii a na Novém Zélandu</a:t>
            </a:r>
            <a:endParaRPr lang="cs-CZ" sz="2800" dirty="0" smtClean="0"/>
          </a:p>
          <a:p>
            <a:pPr marL="0" indent="0">
              <a:buNone/>
            </a:pPr>
            <a:r>
              <a:rPr lang="cs-CZ" sz="2800" dirty="0" smtClean="0"/>
              <a:t>1926 </a:t>
            </a:r>
            <a:r>
              <a:rPr lang="cs-CZ" sz="2800" dirty="0"/>
              <a:t>a 1927 </a:t>
            </a:r>
            <a:r>
              <a:rPr lang="cs-CZ" sz="2800" dirty="0" smtClean="0"/>
              <a:t>sbírán na </a:t>
            </a:r>
            <a:r>
              <a:rPr lang="cs-CZ" sz="2800" dirty="0"/>
              <a:t>smíchovském nádraží v Praze </a:t>
            </a:r>
            <a:endParaRPr lang="cs-CZ" sz="2800" dirty="0" smtClean="0"/>
          </a:p>
          <a:p>
            <a:pPr marL="0" indent="0">
              <a:buNone/>
            </a:pPr>
            <a:r>
              <a:rPr lang="cs-CZ" sz="2800" dirty="0" smtClean="0"/>
              <a:t>1929 </a:t>
            </a:r>
            <a:r>
              <a:rPr lang="cs-CZ" sz="2800" dirty="0"/>
              <a:t>na rumišti v </a:t>
            </a:r>
            <a:r>
              <a:rPr lang="cs-CZ" sz="2800" dirty="0" smtClean="0"/>
              <a:t>Praze-</a:t>
            </a:r>
            <a:r>
              <a:rPr lang="cs-CZ" sz="2800" dirty="0" err="1" smtClean="0"/>
              <a:t>Zlíchově</a:t>
            </a:r>
            <a:r>
              <a:rPr lang="cs-CZ" sz="2800" dirty="0" smtClean="0"/>
              <a:t> </a:t>
            </a:r>
          </a:p>
          <a:p>
            <a:pPr marL="0" indent="0">
              <a:buNone/>
            </a:pPr>
            <a:r>
              <a:rPr lang="cs-CZ" sz="2800" dirty="0" smtClean="0"/>
              <a:t>1958–1961 v</a:t>
            </a:r>
            <a:r>
              <a:rPr lang="cs-CZ" sz="2800" dirty="0"/>
              <a:t> zahrádkářské kolonii v Brně na </a:t>
            </a:r>
            <a:r>
              <a:rPr lang="cs-CZ" sz="2800" dirty="0" err="1"/>
              <a:t>Radlasu</a:t>
            </a:r>
            <a:r>
              <a:rPr lang="cs-CZ" sz="2800" dirty="0"/>
              <a:t> na pozemku hnojeném odpadem po zpracování vlny </a:t>
            </a:r>
            <a:endParaRPr lang="cs-CZ" sz="2800" dirty="0" smtClean="0"/>
          </a:p>
          <a:p>
            <a:pPr marL="0" indent="0">
              <a:buNone/>
            </a:pPr>
            <a:r>
              <a:rPr lang="cs-CZ" sz="2800" dirty="0" smtClean="0"/>
              <a:t>1963 </a:t>
            </a:r>
            <a:r>
              <a:rPr lang="cs-CZ" sz="2800" dirty="0"/>
              <a:t>a 1964 v Kuřimi na pokusném pozemku hnojeném stejným odpadem </a:t>
            </a:r>
            <a:endParaRPr lang="cs-CZ" sz="2800" dirty="0" smtClean="0"/>
          </a:p>
        </p:txBody>
      </p:sp>
    </p:spTree>
    <p:extLst>
      <p:ext uri="{BB962C8B-B14F-4D97-AF65-F5344CB8AC3E}">
        <p14:creationId xmlns:p14="http://schemas.microsoft.com/office/powerpoint/2010/main" val="183137165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251520" y="6237312"/>
            <a:ext cx="1765227" cy="369332"/>
          </a:xfrm>
          <a:prstGeom prst="rect">
            <a:avLst/>
          </a:prstGeom>
          <a:noFill/>
        </p:spPr>
        <p:txBody>
          <a:bodyPr wrap="none" rtlCol="0">
            <a:spAutoFit/>
          </a:bodyPr>
          <a:lstStyle/>
          <a:p>
            <a:r>
              <a:rPr lang="cs-CZ" i="1" dirty="0" smtClean="0"/>
              <a:t>Bromus </a:t>
            </a:r>
            <a:r>
              <a:rPr lang="cs-CZ" i="1" dirty="0" err="1" smtClean="0"/>
              <a:t>diandrus</a:t>
            </a:r>
            <a:endParaRPr lang="cs-CZ" i="1" dirty="0"/>
          </a:p>
        </p:txBody>
      </p:sp>
      <p:sp>
        <p:nvSpPr>
          <p:cNvPr id="2" name="AutoShape 2"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AutoShape 4"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6"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8"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10"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12" descr="ברומית המטאטא Bromus scoparius L."/>
          <p:cNvSpPr>
            <a:spLocks noChangeAspect="1" noChangeArrowheads="1"/>
          </p:cNvSpPr>
          <p:nvPr/>
        </p:nvSpPr>
        <p:spPr bwMode="auto">
          <a:xfrm>
            <a:off x="155575" y="-1760538"/>
            <a:ext cx="3667125" cy="36671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3074" name="Picture 2" descr="http://biology.csusb.edu/PlantGuideFolder/BromusDiandrus/BromusDianrus800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748" y="9694"/>
            <a:ext cx="8303716" cy="6227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36191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251520" y="6237312"/>
            <a:ext cx="1765227" cy="369332"/>
          </a:xfrm>
          <a:prstGeom prst="rect">
            <a:avLst/>
          </a:prstGeom>
          <a:noFill/>
        </p:spPr>
        <p:txBody>
          <a:bodyPr wrap="none" rtlCol="0">
            <a:spAutoFit/>
          </a:bodyPr>
          <a:lstStyle/>
          <a:p>
            <a:r>
              <a:rPr lang="cs-CZ" i="1" dirty="0" smtClean="0"/>
              <a:t>Bromus </a:t>
            </a:r>
            <a:r>
              <a:rPr lang="cs-CZ" i="1" dirty="0" err="1" smtClean="0"/>
              <a:t>diandrus</a:t>
            </a:r>
            <a:endParaRPr lang="cs-CZ" i="1" dirty="0"/>
          </a:p>
        </p:txBody>
      </p:sp>
      <p:sp>
        <p:nvSpPr>
          <p:cNvPr id="2" name="AutoShape 2"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AutoShape 4"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6"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8"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10"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12" descr="ברומית המטאטא Bromus scoparius L."/>
          <p:cNvSpPr>
            <a:spLocks noChangeAspect="1" noChangeArrowheads="1"/>
          </p:cNvSpPr>
          <p:nvPr/>
        </p:nvSpPr>
        <p:spPr bwMode="auto">
          <a:xfrm>
            <a:off x="155575" y="-1760538"/>
            <a:ext cx="3667125" cy="36671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5122" name="Picture 2" descr="http://upload.wikimedia.org/wikipedia/commons/c/cf/Bromus_diandrus_%283857568009%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152" y="77317"/>
            <a:ext cx="8217839" cy="6159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19598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pPr algn="l"/>
            <a:r>
              <a:rPr lang="cs-CZ" i="1" dirty="0" smtClean="0"/>
              <a:t>Bromus </a:t>
            </a:r>
            <a:r>
              <a:rPr lang="cs-CZ" i="1" dirty="0" err="1" smtClean="0"/>
              <a:t>diandrus</a:t>
            </a:r>
            <a:r>
              <a:rPr lang="cs-CZ" i="1" dirty="0" smtClean="0"/>
              <a:t> </a:t>
            </a:r>
            <a:endParaRPr lang="cs-CZ" dirty="0"/>
          </a:p>
        </p:txBody>
      </p:sp>
      <p:sp>
        <p:nvSpPr>
          <p:cNvPr id="3" name="Zástupný symbol pro obsah 2"/>
          <p:cNvSpPr>
            <a:spLocks noGrp="1"/>
          </p:cNvSpPr>
          <p:nvPr>
            <p:ph idx="1"/>
          </p:nvPr>
        </p:nvSpPr>
        <p:spPr>
          <a:xfrm>
            <a:off x="457200" y="1196752"/>
            <a:ext cx="8147248" cy="5256585"/>
          </a:xfrm>
        </p:spPr>
        <p:txBody>
          <a:bodyPr>
            <a:normAutofit lnSpcReduction="10000"/>
          </a:bodyPr>
          <a:lstStyle/>
          <a:p>
            <a:pPr marL="0" indent="0">
              <a:buNone/>
            </a:pPr>
            <a:r>
              <a:rPr lang="cs-CZ" sz="2800" dirty="0" smtClean="0"/>
              <a:t>jednoleté </a:t>
            </a:r>
            <a:r>
              <a:rPr lang="cs-CZ" sz="2800" dirty="0"/>
              <a:t>35–80 cm </a:t>
            </a:r>
            <a:r>
              <a:rPr lang="cs-CZ" sz="2800" dirty="0" err="1"/>
              <a:t>vys</a:t>
            </a:r>
            <a:r>
              <a:rPr lang="cs-CZ" sz="2800" dirty="0"/>
              <a:t>. byliny s přímými, </a:t>
            </a:r>
            <a:r>
              <a:rPr lang="cs-CZ" sz="2800" dirty="0" smtClean="0"/>
              <a:t>aspoň </a:t>
            </a:r>
            <a:r>
              <a:rPr lang="cs-CZ" sz="2800" dirty="0"/>
              <a:t>v hor. části chlupatými </a:t>
            </a:r>
            <a:r>
              <a:rPr lang="cs-CZ" sz="2800" dirty="0" smtClean="0"/>
              <a:t>stébly</a:t>
            </a:r>
          </a:p>
          <a:p>
            <a:pPr marL="0" indent="0">
              <a:buNone/>
            </a:pPr>
            <a:r>
              <a:rPr lang="cs-CZ" sz="2800" dirty="0" smtClean="0"/>
              <a:t>lata </a:t>
            </a:r>
            <a:r>
              <a:rPr lang="cs-CZ" sz="2800" dirty="0"/>
              <a:t>přímá až převislá, v obrysu vejčitá až eliptická, 10–25 cm dl., volná nebo ± stažená, větve šikmo až rovnovážně odstálé, později někdy dolní dolů sehnuté, </a:t>
            </a:r>
            <a:r>
              <a:rPr lang="cs-CZ" sz="2800" dirty="0" smtClean="0"/>
              <a:t>až </a:t>
            </a:r>
            <a:r>
              <a:rPr lang="cs-CZ" sz="2800" dirty="0"/>
              <a:t>10 cm dl., nevětvené, s 1(–2) </a:t>
            </a:r>
            <a:r>
              <a:rPr lang="cs-CZ" sz="2800" dirty="0" smtClean="0"/>
              <a:t>klásky</a:t>
            </a:r>
          </a:p>
          <a:p>
            <a:pPr marL="0" indent="0">
              <a:buNone/>
            </a:pPr>
            <a:r>
              <a:rPr lang="cs-CZ" sz="2800" dirty="0" smtClean="0"/>
              <a:t>klásky </a:t>
            </a:r>
            <a:r>
              <a:rPr lang="cs-CZ" sz="2800" dirty="0"/>
              <a:t>v obrysu klínovité, včetně osin 60–90 mm dl., </a:t>
            </a:r>
            <a:r>
              <a:rPr lang="cs-CZ" sz="2800" dirty="0" smtClean="0"/>
              <a:t>3–8květé</a:t>
            </a:r>
          </a:p>
          <a:p>
            <a:pPr marL="0" indent="0">
              <a:buNone/>
            </a:pPr>
            <a:r>
              <a:rPr lang="cs-CZ" sz="2800" dirty="0"/>
              <a:t>o</a:t>
            </a:r>
            <a:r>
              <a:rPr lang="cs-CZ" sz="2800" dirty="0" smtClean="0"/>
              <a:t>sina </a:t>
            </a:r>
            <a:r>
              <a:rPr lang="cs-CZ" sz="2800" dirty="0"/>
              <a:t>vyrůstající pod zářezem na vrcholu, 25–75 mm dl., přímá, </a:t>
            </a:r>
            <a:r>
              <a:rPr lang="cs-CZ" sz="2800" dirty="0" smtClean="0"/>
              <a:t>rovná</a:t>
            </a:r>
          </a:p>
          <a:p>
            <a:pPr marL="0" indent="0">
              <a:buNone/>
            </a:pPr>
            <a:r>
              <a:rPr lang="cs-CZ" sz="2800" i="1" dirty="0" smtClean="0"/>
              <a:t>Bromus </a:t>
            </a:r>
            <a:r>
              <a:rPr lang="cs-CZ" sz="2800" i="1" dirty="0" err="1" smtClean="0"/>
              <a:t>diandrus</a:t>
            </a:r>
            <a:r>
              <a:rPr lang="cs-CZ" sz="2800" i="1" dirty="0" smtClean="0"/>
              <a:t> </a:t>
            </a:r>
            <a:r>
              <a:rPr lang="cs-CZ" sz="2800" dirty="0" smtClean="0"/>
              <a:t>var. </a:t>
            </a:r>
            <a:r>
              <a:rPr lang="cs-CZ" sz="2800" i="1" dirty="0" err="1" smtClean="0"/>
              <a:t>diandrus</a:t>
            </a:r>
            <a:r>
              <a:rPr lang="cs-CZ" sz="2800" i="1" dirty="0" smtClean="0"/>
              <a:t>  </a:t>
            </a:r>
            <a:r>
              <a:rPr lang="cs-CZ" sz="2800" dirty="0" smtClean="0"/>
              <a:t>/ </a:t>
            </a:r>
            <a:r>
              <a:rPr lang="cs-CZ" sz="2800" i="1" dirty="0" smtClean="0"/>
              <a:t>B. </a:t>
            </a:r>
            <a:r>
              <a:rPr lang="cs-CZ" sz="2800" i="1" dirty="0" err="1" smtClean="0"/>
              <a:t>diandrus</a:t>
            </a:r>
            <a:r>
              <a:rPr lang="cs-CZ" sz="2800" i="1" dirty="0" smtClean="0"/>
              <a:t> </a:t>
            </a:r>
            <a:r>
              <a:rPr lang="cs-CZ" sz="2800" dirty="0" smtClean="0"/>
              <a:t>var. </a:t>
            </a:r>
            <a:r>
              <a:rPr lang="cs-CZ" sz="2800" i="1" dirty="0" err="1" smtClean="0"/>
              <a:t>maximus</a:t>
            </a:r>
            <a:r>
              <a:rPr lang="cs-CZ" sz="2800" i="1" dirty="0" smtClean="0"/>
              <a:t> </a:t>
            </a:r>
            <a:r>
              <a:rPr lang="cs-CZ" sz="2800" dirty="0" smtClean="0"/>
              <a:t>nebo subsp. </a:t>
            </a:r>
            <a:r>
              <a:rPr lang="cs-CZ" sz="2800" i="1" dirty="0" err="1" smtClean="0"/>
              <a:t>rigidus</a:t>
            </a:r>
            <a:endParaRPr lang="cs-CZ" sz="2800" i="1" dirty="0" smtClean="0"/>
          </a:p>
        </p:txBody>
      </p:sp>
    </p:spTree>
    <p:extLst>
      <p:ext uri="{BB962C8B-B14F-4D97-AF65-F5344CB8AC3E}">
        <p14:creationId xmlns:p14="http://schemas.microsoft.com/office/powerpoint/2010/main" val="207881626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pPr algn="l"/>
            <a:r>
              <a:rPr lang="cs-CZ" i="1" dirty="0" smtClean="0"/>
              <a:t>Bromus </a:t>
            </a:r>
            <a:r>
              <a:rPr lang="cs-CZ" i="1" dirty="0" err="1" smtClean="0"/>
              <a:t>diandrus</a:t>
            </a:r>
            <a:endParaRPr lang="cs-CZ" dirty="0"/>
          </a:p>
        </p:txBody>
      </p:sp>
      <p:sp>
        <p:nvSpPr>
          <p:cNvPr id="3" name="Zástupný symbol pro obsah 2"/>
          <p:cNvSpPr>
            <a:spLocks noGrp="1"/>
          </p:cNvSpPr>
          <p:nvPr>
            <p:ph idx="1"/>
          </p:nvPr>
        </p:nvSpPr>
        <p:spPr>
          <a:xfrm>
            <a:off x="457200" y="1196752"/>
            <a:ext cx="8147248" cy="5256585"/>
          </a:xfrm>
        </p:spPr>
        <p:txBody>
          <a:bodyPr>
            <a:normAutofit fontScale="92500" lnSpcReduction="20000"/>
          </a:bodyPr>
          <a:lstStyle/>
          <a:p>
            <a:pPr marL="0" indent="0">
              <a:buNone/>
            </a:pPr>
            <a:r>
              <a:rPr lang="cs-CZ" sz="2800" dirty="0" smtClean="0"/>
              <a:t>původní </a:t>
            </a:r>
            <a:r>
              <a:rPr lang="cs-CZ" sz="2800" dirty="0"/>
              <a:t>v </a:t>
            </a:r>
            <a:r>
              <a:rPr lang="cs-CZ" sz="2800" dirty="0" err="1"/>
              <a:t>Makaronésii</a:t>
            </a:r>
            <a:r>
              <a:rPr lang="cs-CZ" sz="2800" dirty="0"/>
              <a:t>, ve Středozemí, při pobřeží Chorvatska, na jihu Maďarska, </a:t>
            </a:r>
            <a:r>
              <a:rPr lang="cs-CZ" sz="2800" dirty="0" smtClean="0"/>
              <a:t>na</a:t>
            </a:r>
            <a:r>
              <a:rPr lang="cs-CZ" sz="2800" dirty="0"/>
              <a:t> několika </a:t>
            </a:r>
            <a:r>
              <a:rPr lang="cs-CZ" sz="2800" dirty="0" smtClean="0"/>
              <a:t>místech u </a:t>
            </a:r>
            <a:r>
              <a:rPr lang="cs-CZ" sz="2800" dirty="0"/>
              <a:t>Černého moře, na Blízkém východě a Kavkazu </a:t>
            </a:r>
            <a:endParaRPr lang="cs-CZ" sz="2800" dirty="0" smtClean="0"/>
          </a:p>
          <a:p>
            <a:pPr marL="0" indent="0">
              <a:buNone/>
            </a:pPr>
            <a:r>
              <a:rPr lang="cs-CZ" sz="2800" dirty="0" smtClean="0"/>
              <a:t>zavlékán </a:t>
            </a:r>
            <a:r>
              <a:rPr lang="cs-CZ" sz="2800" dirty="0"/>
              <a:t>(a někde zdomácnělý) do z., </a:t>
            </a:r>
            <a:r>
              <a:rPr lang="cs-CZ" sz="2800" dirty="0" err="1"/>
              <a:t>stř</a:t>
            </a:r>
            <a:r>
              <a:rPr lang="cs-CZ" sz="2800" dirty="0"/>
              <a:t>. a s. Evropy, v. Asie (Čína, Dálný východ, Malajsie), j. Afriky, Severní a Jižní Ameriky, Austrálii a na Nový </a:t>
            </a:r>
            <a:r>
              <a:rPr lang="cs-CZ" sz="2800" dirty="0" smtClean="0"/>
              <a:t>Zéland</a:t>
            </a:r>
          </a:p>
          <a:p>
            <a:pPr marL="0" indent="0">
              <a:buNone/>
            </a:pPr>
            <a:r>
              <a:rPr lang="cs-CZ" sz="2800" dirty="0" smtClean="0"/>
              <a:t>1929 na navážce </a:t>
            </a:r>
            <a:r>
              <a:rPr lang="cs-CZ" sz="2800" dirty="0"/>
              <a:t>za smíchovským nádražím v Praze (Praha-</a:t>
            </a:r>
            <a:r>
              <a:rPr lang="cs-CZ" sz="2800" dirty="0" err="1"/>
              <a:t>Zlíchov</a:t>
            </a:r>
            <a:r>
              <a:rPr lang="cs-CZ" sz="2800" dirty="0" smtClean="0"/>
              <a:t>) </a:t>
            </a:r>
          </a:p>
          <a:p>
            <a:pPr marL="0" indent="0">
              <a:buNone/>
            </a:pPr>
            <a:r>
              <a:rPr lang="cs-CZ" sz="2800" dirty="0" smtClean="0"/>
              <a:t>1962–1977 </a:t>
            </a:r>
            <a:r>
              <a:rPr lang="cs-CZ" sz="2800" dirty="0"/>
              <a:t>v Kuřimi na pokusném pozemku hnojeném odpadem po zpracování surové </a:t>
            </a:r>
            <a:r>
              <a:rPr lang="cs-CZ" sz="2800" dirty="0" smtClean="0"/>
              <a:t>vlny</a:t>
            </a:r>
          </a:p>
          <a:p>
            <a:pPr marL="0" indent="0">
              <a:buNone/>
            </a:pPr>
            <a:r>
              <a:rPr lang="cs-CZ" sz="2800" dirty="0" smtClean="0"/>
              <a:t>1968–1975 </a:t>
            </a:r>
            <a:r>
              <a:rPr lang="cs-CZ" sz="2800" dirty="0"/>
              <a:t>na pozemcích hnojených stejným odpadem v zahrádkářské kolonii v Brně-Černých Polích </a:t>
            </a:r>
            <a:endParaRPr lang="cs-CZ" sz="2800" dirty="0" smtClean="0"/>
          </a:p>
          <a:p>
            <a:pPr marL="0" indent="0">
              <a:buNone/>
            </a:pPr>
            <a:r>
              <a:rPr lang="cs-CZ" sz="2800" dirty="0" smtClean="0"/>
              <a:t>1971 </a:t>
            </a:r>
            <a:r>
              <a:rPr lang="cs-CZ" sz="2800" dirty="0"/>
              <a:t>na skládce v Brněnských Ivanovicích </a:t>
            </a:r>
            <a:endParaRPr lang="cs-CZ" sz="2800" dirty="0" smtClean="0"/>
          </a:p>
          <a:p>
            <a:pPr marL="0" indent="0">
              <a:buNone/>
            </a:pPr>
            <a:r>
              <a:rPr lang="cs-CZ" sz="2800" dirty="0" smtClean="0"/>
              <a:t>1977 </a:t>
            </a:r>
            <a:r>
              <a:rPr lang="cs-CZ" sz="2800" dirty="0"/>
              <a:t>na železniční trati u </a:t>
            </a:r>
            <a:r>
              <a:rPr lang="cs-CZ" sz="2800" dirty="0" smtClean="0"/>
              <a:t>Kadaně </a:t>
            </a:r>
          </a:p>
        </p:txBody>
      </p:sp>
    </p:spTree>
    <p:extLst>
      <p:ext uri="{BB962C8B-B14F-4D97-AF65-F5344CB8AC3E}">
        <p14:creationId xmlns:p14="http://schemas.microsoft.com/office/powerpoint/2010/main" val="254919895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pPr algn="l"/>
            <a:r>
              <a:rPr lang="cs-CZ" i="1" dirty="0" smtClean="0"/>
              <a:t>Bromus </a:t>
            </a:r>
            <a:r>
              <a:rPr lang="cs-CZ" dirty="0" smtClean="0"/>
              <a:t>sect. </a:t>
            </a:r>
            <a:r>
              <a:rPr lang="cs-CZ" i="1" dirty="0" err="1" smtClean="0"/>
              <a:t>Pnigma</a:t>
            </a:r>
            <a:r>
              <a:rPr lang="cs-CZ" i="1" dirty="0" smtClean="0"/>
              <a:t>, </a:t>
            </a:r>
            <a:br>
              <a:rPr lang="cs-CZ" i="1" dirty="0" smtClean="0"/>
            </a:br>
            <a:r>
              <a:rPr lang="cs-CZ" dirty="0" smtClean="0"/>
              <a:t>syn. </a:t>
            </a:r>
            <a:r>
              <a:rPr lang="cs-CZ" dirty="0" err="1" smtClean="0"/>
              <a:t>Bromopsis</a:t>
            </a:r>
            <a:r>
              <a:rPr lang="cs-CZ" dirty="0" smtClean="0"/>
              <a:t>, </a:t>
            </a:r>
            <a:r>
              <a:rPr lang="cs-CZ" i="1" dirty="0" err="1" smtClean="0"/>
              <a:t>Zerna</a:t>
            </a:r>
            <a:endParaRPr lang="cs-CZ" i="1" dirty="0"/>
          </a:p>
        </p:txBody>
      </p:sp>
      <p:sp>
        <p:nvSpPr>
          <p:cNvPr id="3" name="Zástupný symbol pro obsah 2"/>
          <p:cNvSpPr>
            <a:spLocks noGrp="1"/>
          </p:cNvSpPr>
          <p:nvPr>
            <p:ph idx="1"/>
          </p:nvPr>
        </p:nvSpPr>
        <p:spPr>
          <a:xfrm>
            <a:off x="457200" y="1412776"/>
            <a:ext cx="8147248" cy="5040561"/>
          </a:xfrm>
        </p:spPr>
        <p:txBody>
          <a:bodyPr>
            <a:normAutofit/>
          </a:bodyPr>
          <a:lstStyle/>
          <a:p>
            <a:pPr marL="0" indent="0" hangingPunct="0">
              <a:buNone/>
            </a:pPr>
            <a:r>
              <a:rPr lang="cs-CZ" sz="2800" b="1" dirty="0" smtClean="0"/>
              <a:t>v</a:t>
            </a:r>
            <a:r>
              <a:rPr lang="x-none" sz="2800" b="1" smtClean="0"/>
              <a:t>ytrvalé</a:t>
            </a:r>
            <a:r>
              <a:rPr lang="x-none" sz="2800" b="1"/>
              <a:t>, trsnaté nebo výběžkaté </a:t>
            </a:r>
            <a:r>
              <a:rPr lang="x-none" sz="2800" b="1" smtClean="0"/>
              <a:t>byliny</a:t>
            </a:r>
            <a:endParaRPr lang="cs-CZ" sz="2800" b="1" dirty="0" smtClean="0"/>
          </a:p>
          <a:p>
            <a:pPr marL="0" indent="0" hangingPunct="0">
              <a:buNone/>
            </a:pPr>
            <a:r>
              <a:rPr lang="cs-CZ" sz="2800" b="1" dirty="0" smtClean="0"/>
              <a:t>k</a:t>
            </a:r>
            <a:r>
              <a:rPr lang="x-none" sz="2800" b="1" smtClean="0"/>
              <a:t>lásky </a:t>
            </a:r>
            <a:r>
              <a:rPr lang="x-none" sz="2800" b="1"/>
              <a:t>v obrysu úzce kopinaté, kopinaté, </a:t>
            </a:r>
            <a:r>
              <a:rPr lang="x-none" sz="2800"/>
              <a:t>podlouhlé až podlouhle eliptické, z boku </a:t>
            </a:r>
            <a:r>
              <a:rPr lang="cs-CZ" sz="2800" dirty="0"/>
              <a:t>mírně</a:t>
            </a:r>
            <a:r>
              <a:rPr lang="x-none" sz="2800"/>
              <a:t> </a:t>
            </a:r>
            <a:r>
              <a:rPr lang="x-none" sz="2800" smtClean="0"/>
              <a:t>zploštělé</a:t>
            </a:r>
            <a:endParaRPr lang="cs-CZ" sz="2800" dirty="0" smtClean="0"/>
          </a:p>
          <a:p>
            <a:pPr marL="0" indent="0" hangingPunct="0">
              <a:buNone/>
            </a:pPr>
            <a:r>
              <a:rPr lang="x-none" sz="2800" smtClean="0"/>
              <a:t>plevy </a:t>
            </a:r>
            <a:r>
              <a:rPr lang="cs-CZ" sz="2800" dirty="0"/>
              <a:t>nestejně dlouhé, </a:t>
            </a:r>
            <a:r>
              <a:rPr lang="x-none" sz="2800" b="1"/>
              <a:t>dol</a:t>
            </a:r>
            <a:r>
              <a:rPr lang="cs-CZ" sz="2800" b="1" dirty="0"/>
              <a:t>. pleva</a:t>
            </a:r>
            <a:r>
              <a:rPr lang="x-none" sz="2800" b="1"/>
              <a:t> jednožilná, horní </a:t>
            </a:r>
            <a:r>
              <a:rPr lang="cs-CZ" sz="2800" b="1" dirty="0"/>
              <a:t>3(–5)</a:t>
            </a:r>
            <a:r>
              <a:rPr lang="x-none" sz="2800" b="1"/>
              <a:t>žiln</a:t>
            </a:r>
            <a:r>
              <a:rPr lang="cs-CZ" sz="2800" b="1" dirty="0" smtClean="0"/>
              <a:t>á</a:t>
            </a:r>
          </a:p>
          <a:p>
            <a:pPr marL="0" indent="0" hangingPunct="0">
              <a:buNone/>
            </a:pPr>
            <a:r>
              <a:rPr lang="cs-CZ" sz="2800" dirty="0" smtClean="0"/>
              <a:t>p</a:t>
            </a:r>
            <a:r>
              <a:rPr lang="x-none" sz="2800" smtClean="0"/>
              <a:t>lucha </a:t>
            </a:r>
            <a:r>
              <a:rPr lang="x-none" sz="2800"/>
              <a:t>na hřbetě </a:t>
            </a:r>
            <a:r>
              <a:rPr lang="cs-CZ" sz="2800" dirty="0"/>
              <a:t>zaoblen</a:t>
            </a:r>
            <a:r>
              <a:rPr lang="x-none" sz="2800"/>
              <a:t>á nebo v hor. části ne</a:t>
            </a:r>
            <a:r>
              <a:rPr lang="cs-CZ" sz="2800" dirty="0"/>
              <a:t>zřetelně</a:t>
            </a:r>
            <a:r>
              <a:rPr lang="x-none" sz="2800"/>
              <a:t> kýlnatá, </a:t>
            </a:r>
            <a:r>
              <a:rPr lang="cs-CZ" sz="2800" dirty="0"/>
              <a:t>na vrcholu </a:t>
            </a:r>
            <a:r>
              <a:rPr lang="x-none" sz="2800"/>
              <a:t>± špičatá </a:t>
            </a:r>
            <a:r>
              <a:rPr lang="cs-CZ" sz="2800" dirty="0"/>
              <a:t>n</a:t>
            </a:r>
            <a:r>
              <a:rPr lang="x-none" sz="2800"/>
              <a:t>ebo s dvěma nanejvýš 1 mm dl. blanitými </a:t>
            </a:r>
            <a:r>
              <a:rPr lang="x-none" sz="2800" smtClean="0"/>
              <a:t>cípy</a:t>
            </a:r>
            <a:endParaRPr lang="cs-CZ" sz="2800" dirty="0" smtClean="0"/>
          </a:p>
          <a:p>
            <a:pPr marL="0" indent="0" hangingPunct="0">
              <a:buNone/>
            </a:pPr>
            <a:r>
              <a:rPr lang="cs-CZ" sz="2800" b="1" dirty="0" smtClean="0"/>
              <a:t>osina </a:t>
            </a:r>
            <a:r>
              <a:rPr lang="cs-CZ" sz="2800" b="1" dirty="0"/>
              <a:t>chybí nebo kratší než plucha, přímá, </a:t>
            </a:r>
            <a:r>
              <a:rPr lang="cs-CZ" sz="2800" b="1" dirty="0" smtClean="0"/>
              <a:t>rovná</a:t>
            </a:r>
            <a:endParaRPr lang="cs-CZ" sz="2800" b="1" dirty="0"/>
          </a:p>
        </p:txBody>
      </p:sp>
    </p:spTree>
    <p:extLst>
      <p:ext uri="{BB962C8B-B14F-4D97-AF65-F5344CB8AC3E}">
        <p14:creationId xmlns:p14="http://schemas.microsoft.com/office/powerpoint/2010/main" val="154091511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pPr algn="l"/>
            <a:r>
              <a:rPr lang="cs-CZ" i="1" dirty="0" smtClean="0"/>
              <a:t>Bromus </a:t>
            </a:r>
            <a:r>
              <a:rPr lang="cs-CZ" i="1" dirty="0" err="1" smtClean="0"/>
              <a:t>ramosus</a:t>
            </a:r>
            <a:r>
              <a:rPr lang="cs-CZ" i="1" dirty="0" smtClean="0"/>
              <a:t> </a:t>
            </a:r>
            <a:r>
              <a:rPr lang="en-US" dirty="0" smtClean="0"/>
              <a:t>&amp; </a:t>
            </a:r>
            <a:r>
              <a:rPr lang="en-US" i="1" dirty="0" smtClean="0"/>
              <a:t>B. </a:t>
            </a:r>
            <a:r>
              <a:rPr lang="en-US" i="1" dirty="0" err="1" smtClean="0"/>
              <a:t>benekenii</a:t>
            </a:r>
            <a:endParaRPr lang="cs-CZ" dirty="0"/>
          </a:p>
        </p:txBody>
      </p:sp>
      <p:sp>
        <p:nvSpPr>
          <p:cNvPr id="3" name="Zástupný symbol pro obsah 2"/>
          <p:cNvSpPr>
            <a:spLocks noGrp="1"/>
          </p:cNvSpPr>
          <p:nvPr>
            <p:ph idx="1"/>
          </p:nvPr>
        </p:nvSpPr>
        <p:spPr>
          <a:xfrm>
            <a:off x="457200" y="1196752"/>
            <a:ext cx="8147248" cy="5256585"/>
          </a:xfrm>
        </p:spPr>
        <p:txBody>
          <a:bodyPr>
            <a:normAutofit fontScale="92500" lnSpcReduction="20000"/>
          </a:bodyPr>
          <a:lstStyle/>
          <a:p>
            <a:r>
              <a:rPr lang="cs-CZ" sz="2800" dirty="0" smtClean="0"/>
              <a:t>pochva </a:t>
            </a:r>
            <a:r>
              <a:rPr lang="cs-CZ" sz="2800" dirty="0"/>
              <a:t>nejhořejšího stébelného listu pouze s roztroušenými, (2–)3–4 mm dl., nazpět až téměř rovnovážně odstálými chlupy; delší větev vyrůstající z nejdolejší uzliny laty až 20 cm dl., kratší (postranní) větev zpravidla jen jedna; prašníky nejprve nachové, po </a:t>
            </a:r>
            <a:r>
              <a:rPr lang="cs-CZ" sz="2800" dirty="0" err="1"/>
              <a:t>vypylení</a:t>
            </a:r>
            <a:r>
              <a:rPr lang="cs-CZ" sz="2800" dirty="0"/>
              <a:t> oranžové; šupinovitý listen podpírající nejdolejší uzlinu laty na vrcholu dl. brvitý … </a:t>
            </a:r>
            <a:r>
              <a:rPr lang="cs-CZ" sz="2800" b="1" i="1" dirty="0" smtClean="0"/>
              <a:t>B</a:t>
            </a:r>
            <a:r>
              <a:rPr lang="cs-CZ" sz="2800" b="1" i="1" dirty="0"/>
              <a:t>. </a:t>
            </a:r>
            <a:r>
              <a:rPr lang="cs-CZ" sz="2800" b="1" i="1" dirty="0" err="1"/>
              <a:t>ramosus</a:t>
            </a:r>
            <a:endParaRPr lang="cs-CZ" sz="2800" dirty="0"/>
          </a:p>
          <a:p>
            <a:r>
              <a:rPr lang="cs-CZ" sz="2800" dirty="0" smtClean="0"/>
              <a:t>pochva </a:t>
            </a:r>
            <a:r>
              <a:rPr lang="cs-CZ" sz="2800" dirty="0"/>
              <a:t>nejhořejšího stébelného listu s četnými kratičkými, 0,1–0,3 mm dl., rovnovážně odstálými chlupy, někdy (hlavně u ústí pochvy) také s roztroušenými dlouhými chlupy, </a:t>
            </a:r>
            <a:r>
              <a:rPr lang="cs-CZ" sz="2800" dirty="0" err="1"/>
              <a:t>vz</a:t>
            </a:r>
            <a:r>
              <a:rPr lang="cs-CZ" sz="2800" dirty="0"/>
              <a:t>. zcela lysá; delší větev vyrůstající z nejdolejší uzliny laty 3–8 cm dl., kratší (postranní větévky) 1–4; prašníky oranžové; šupinovitý listen podpírající nejdolejší uzlinu laty na vrcholu lysý nebo krátce brvitý … </a:t>
            </a:r>
            <a:r>
              <a:rPr lang="cs-CZ" sz="2800" b="1" i="1" dirty="0" smtClean="0"/>
              <a:t>B</a:t>
            </a:r>
            <a:r>
              <a:rPr lang="cs-CZ" sz="2800" b="1" i="1" dirty="0"/>
              <a:t>. </a:t>
            </a:r>
            <a:r>
              <a:rPr lang="cs-CZ" sz="2800" b="1" i="1" dirty="0" err="1"/>
              <a:t>benekenii</a:t>
            </a:r>
            <a:endParaRPr lang="cs-CZ" sz="2800" dirty="0"/>
          </a:p>
        </p:txBody>
      </p:sp>
    </p:spTree>
    <p:extLst>
      <p:ext uri="{BB962C8B-B14F-4D97-AF65-F5344CB8AC3E}">
        <p14:creationId xmlns:p14="http://schemas.microsoft.com/office/powerpoint/2010/main" val="363332946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251520" y="6237312"/>
            <a:ext cx="1747594" cy="369332"/>
          </a:xfrm>
          <a:prstGeom prst="rect">
            <a:avLst/>
          </a:prstGeom>
          <a:noFill/>
        </p:spPr>
        <p:txBody>
          <a:bodyPr wrap="none" rtlCol="0">
            <a:spAutoFit/>
          </a:bodyPr>
          <a:lstStyle/>
          <a:p>
            <a:r>
              <a:rPr lang="cs-CZ" i="1" dirty="0" smtClean="0"/>
              <a:t>Bromus </a:t>
            </a:r>
            <a:r>
              <a:rPr lang="en-US" i="1" dirty="0" err="1" smtClean="0"/>
              <a:t>ramosus</a:t>
            </a:r>
            <a:endParaRPr lang="cs-CZ" i="1" dirty="0"/>
          </a:p>
        </p:txBody>
      </p:sp>
      <p:sp>
        <p:nvSpPr>
          <p:cNvPr id="2" name="AutoShape 2"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AutoShape 4"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6"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8"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10"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12" descr="ברומית המטאטא Bromus scoparius L."/>
          <p:cNvSpPr>
            <a:spLocks noChangeAspect="1" noChangeArrowheads="1"/>
          </p:cNvSpPr>
          <p:nvPr/>
        </p:nvSpPr>
        <p:spPr bwMode="auto">
          <a:xfrm>
            <a:off x="155575" y="-1760538"/>
            <a:ext cx="3667125" cy="36671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026" name="Picture 2" descr="http://luirig.altervista.org/cpm/albums/fenaroli1/002-bromus-ramos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71087"/>
            <a:ext cx="4266254" cy="56844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plant-identification.co.uk/images/gramineae/bromus-ramosu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471088"/>
            <a:ext cx="4246936" cy="5658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81412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251520" y="6300028"/>
            <a:ext cx="1840889" cy="369332"/>
          </a:xfrm>
          <a:prstGeom prst="rect">
            <a:avLst/>
          </a:prstGeom>
          <a:noFill/>
        </p:spPr>
        <p:txBody>
          <a:bodyPr wrap="none" rtlCol="0">
            <a:spAutoFit/>
          </a:bodyPr>
          <a:lstStyle/>
          <a:p>
            <a:r>
              <a:rPr lang="cs-CZ" i="1" dirty="0" smtClean="0"/>
              <a:t>Bromus </a:t>
            </a:r>
            <a:r>
              <a:rPr lang="en-US" i="1" dirty="0" err="1" smtClean="0"/>
              <a:t>benekenii</a:t>
            </a:r>
            <a:endParaRPr lang="cs-CZ" i="1" dirty="0"/>
          </a:p>
        </p:txBody>
      </p:sp>
      <p:sp>
        <p:nvSpPr>
          <p:cNvPr id="2" name="AutoShape 2"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AutoShape 4"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6"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8"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10" descr="התפרחת מכבד צפוף המורכב משיבוליות קטנות הנישאות על עוקצים קצרים. המלענים מפושקים לאחר ההבשלה. | צילום © אבינעם דנין"/>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12" descr="ברומית המטאטא Bromus scoparius L."/>
          <p:cNvSpPr>
            <a:spLocks noChangeAspect="1" noChangeArrowheads="1"/>
          </p:cNvSpPr>
          <p:nvPr/>
        </p:nvSpPr>
        <p:spPr bwMode="auto">
          <a:xfrm>
            <a:off x="155575" y="-1760538"/>
            <a:ext cx="3667125" cy="36671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2050" name="Picture 2" descr="http://crdp.ac-besancon.fr/flore/Poaceae/photos/bromus_benekenii_nmk_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296" y="1412776"/>
            <a:ext cx="4657730" cy="31051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gerhard.nitter.de/Bilder/Bromus-benekenii-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1915" y="467862"/>
            <a:ext cx="3876109" cy="4738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646168"/>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1655</TotalTime>
  <Words>2720</Words>
  <Application>Microsoft Office PowerPoint</Application>
  <PresentationFormat>Předvádění na obrazovce (4:3)</PresentationFormat>
  <Paragraphs>401</Paragraphs>
  <Slides>121</Slides>
  <Notes>1</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121</vt:i4>
      </vt:variant>
    </vt:vector>
  </HeadingPairs>
  <TitlesOfParts>
    <vt:vector size="125" baseType="lpstr">
      <vt:lpstr>Arial</vt:lpstr>
      <vt:lpstr>Calibri</vt:lpstr>
      <vt:lpstr>Times New Roman</vt:lpstr>
      <vt:lpstr>Motiv systému Office</vt:lpstr>
      <vt:lpstr>Sveřep (Bromus)  v květeně České republiky</vt:lpstr>
      <vt:lpstr>Prezentace aplikace PowerPoint</vt:lpstr>
      <vt:lpstr>Prezentace aplikace PowerPoint</vt:lpstr>
      <vt:lpstr>Konspekt rodu 1</vt:lpstr>
      <vt:lpstr>Konspekt rodu 2</vt:lpstr>
      <vt:lpstr>Konspekt rodu 3</vt:lpstr>
      <vt:lpstr>Prezentace aplikace PowerPoint</vt:lpstr>
      <vt:lpstr>Bromus sect. Bromus</vt:lpstr>
      <vt:lpstr>Prezentace aplikace PowerPoint</vt:lpstr>
      <vt:lpstr>Prezentace aplikace PowerPoint</vt:lpstr>
      <vt:lpstr>Bromus arvensis (www. botany.cz)</vt:lpstr>
      <vt:lpstr>Bromus sect. Bromus</vt:lpstr>
      <vt:lpstr>Bromus sect. Bromus</vt:lpstr>
      <vt:lpstr>Bromus sect. Bromus</vt:lpstr>
      <vt:lpstr>Prezentace aplikace PowerPoint</vt:lpstr>
      <vt:lpstr>Prezentace aplikace PowerPoint</vt:lpstr>
      <vt:lpstr>Prezentace aplikace PowerPoint</vt:lpstr>
      <vt:lpstr>Prezentace aplikace PowerPoint</vt:lpstr>
      <vt:lpstr>Bromus arvensis (www. botany.cz)</vt:lpstr>
      <vt:lpstr>Bromus arvensis</vt:lpstr>
      <vt:lpstr>Prezentace aplikace PowerPoint</vt:lpstr>
      <vt:lpstr>Prezentace aplikace PowerPoint</vt:lpstr>
      <vt:lpstr>Prezentace aplikace PowerPoint</vt:lpstr>
      <vt:lpstr>Bromus japonicus</vt:lpstr>
      <vt:lpstr>Bromus japonicus</vt:lpstr>
      <vt:lpstr>Bromus japonicus</vt:lpstr>
      <vt:lpstr>Bromus japonicus</vt:lpstr>
      <vt:lpstr>Prezentace aplikace PowerPoint</vt:lpstr>
      <vt:lpstr>Prezentace aplikace PowerPoint</vt:lpstr>
      <vt:lpstr>Bromus squarrosus</vt:lpstr>
      <vt:lpstr>Bromus squarrosus</vt:lpstr>
      <vt:lpstr>Bromus squarrosus</vt:lpstr>
      <vt:lpstr>Prezentace aplikace PowerPoint</vt:lpstr>
      <vt:lpstr>Prezentace aplikace PowerPoint</vt:lpstr>
      <vt:lpstr>Prezentace aplikace PowerPoint</vt:lpstr>
      <vt:lpstr>Bromus hordeaceus subsp. hordeaceus</vt:lpstr>
      <vt:lpstr>Bromus hordeaceus subsp. hordeaceus</vt:lpstr>
      <vt:lpstr>Bromus hordeaceus subsp. hordeaceus</vt:lpstr>
      <vt:lpstr>Bromus hordeaceus subsp. hordeaceus</vt:lpstr>
      <vt:lpstr>Prezentace aplikace PowerPoint</vt:lpstr>
      <vt:lpstr>Bromus lepidus</vt:lpstr>
      <vt:lpstr>Bromus lepidus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Bromus secalinus</vt:lpstr>
      <vt:lpstr>Bromus secalinus</vt:lpstr>
      <vt:lpstr>Prezentace aplikace PowerPoint</vt:lpstr>
      <vt:lpstr>Prezentace aplikace PowerPoint</vt:lpstr>
      <vt:lpstr>Prezentace aplikace PowerPoint</vt:lpstr>
      <vt:lpstr>Prezentace aplikace PowerPoint</vt:lpstr>
      <vt:lpstr>Bromus racemosus</vt:lpstr>
      <vt:lpstr>Bromus racemosus</vt:lpstr>
      <vt:lpstr>Prezentace aplikace PowerPoint</vt:lpstr>
      <vt:lpstr>Prezentace aplikace PowerPoint</vt:lpstr>
      <vt:lpstr>Bromus commutatus</vt:lpstr>
      <vt:lpstr>Bromus commutatus</vt:lpstr>
      <vt:lpstr>Prezentace aplikace PowerPoint</vt:lpstr>
      <vt:lpstr>Bromus lanceolatus</vt:lpstr>
      <vt:lpstr>Prezentace aplikace PowerPoint</vt:lpstr>
      <vt:lpstr>Bromus lanceolatus</vt:lpstr>
      <vt:lpstr>Bromus briziformis</vt:lpstr>
      <vt:lpstr>Prezentace aplikace PowerPoint</vt:lpstr>
      <vt:lpstr>Prezentace aplikace PowerPoint</vt:lpstr>
      <vt:lpstr>Bromus briziformis</vt:lpstr>
      <vt:lpstr>Prezentace aplikace PowerPoint</vt:lpstr>
      <vt:lpstr>Bromus scoparius</vt:lpstr>
      <vt:lpstr>Bromus sect. Genea, syn. Anisantha</vt:lpstr>
      <vt:lpstr>Bromus sterilis &amp; B. tectorum</vt:lpstr>
      <vt:lpstr>Prezentace aplikace PowerPoint</vt:lpstr>
      <vt:lpstr>Prezentace aplikace PowerPoint</vt:lpstr>
      <vt:lpstr>Bromus sterilis</vt:lpstr>
      <vt:lpstr>Bromus sterilis</vt:lpstr>
      <vt:lpstr>Prezentace aplikace PowerPoint</vt:lpstr>
      <vt:lpstr>Prezentace aplikace PowerPoint</vt:lpstr>
      <vt:lpstr>Prezentace aplikace PowerPoint</vt:lpstr>
      <vt:lpstr>Prezentace aplikace PowerPoint</vt:lpstr>
      <vt:lpstr>Bromus tectorum</vt:lpstr>
      <vt:lpstr>Bromus tectorum</vt:lpstr>
      <vt:lpstr>Prezentace aplikace PowerPoint</vt:lpstr>
      <vt:lpstr>Prezentace aplikace PowerPoint</vt:lpstr>
      <vt:lpstr>Prezentace aplikace PowerPoint</vt:lpstr>
      <vt:lpstr>Bromus rubens</vt:lpstr>
      <vt:lpstr>Bromus rubens</vt:lpstr>
      <vt:lpstr>Prezentace aplikace PowerPoint</vt:lpstr>
      <vt:lpstr>Prezentace aplikace PowerPoint</vt:lpstr>
      <vt:lpstr>Bromus madritensis</vt:lpstr>
      <vt:lpstr>Bromus madritensis</vt:lpstr>
      <vt:lpstr>Prezentace aplikace PowerPoint</vt:lpstr>
      <vt:lpstr>Prezentace aplikace PowerPoint</vt:lpstr>
      <vt:lpstr>Bromus diandrus </vt:lpstr>
      <vt:lpstr>Bromus diandrus</vt:lpstr>
      <vt:lpstr>Bromus sect. Pnigma,  syn. Bromopsis, Zerna</vt:lpstr>
      <vt:lpstr>Bromus ramosus &amp; B. benekenii</vt:lpstr>
      <vt:lpstr>Prezentace aplikace PowerPoint</vt:lpstr>
      <vt:lpstr>Prezentace aplikace PowerPoint</vt:lpstr>
      <vt:lpstr>Prezentace aplikace PowerPoint</vt:lpstr>
      <vt:lpstr>Bromus ramosus</vt:lpstr>
      <vt:lpstr>Bromus benekenii</vt:lpstr>
      <vt:lpstr>Bromus inermis &amp; B. erectus</vt:lpstr>
      <vt:lpstr>Prezentace aplikace PowerPoint</vt:lpstr>
      <vt:lpstr>Prezentace aplikace PowerPoint</vt:lpstr>
      <vt:lpstr>Bromus inermis</vt:lpstr>
      <vt:lpstr>Bromus inermis</vt:lpstr>
      <vt:lpstr>Prezentace aplikace PowerPoint</vt:lpstr>
      <vt:lpstr>Prezentace aplikace PowerPoint</vt:lpstr>
      <vt:lpstr>Prezentace aplikace PowerPoint</vt:lpstr>
      <vt:lpstr>Bromus erectus</vt:lpstr>
      <vt:lpstr>Prezentace aplikace PowerPoint</vt:lpstr>
      <vt:lpstr>Bromus sect. Ceratochloa,  syn. Ceratochloa</vt:lpstr>
      <vt:lpstr>Bromus catharticus &amp; B. carinatus</vt:lpstr>
      <vt:lpstr>Prezentace aplikace PowerPoint</vt:lpstr>
      <vt:lpstr>Prezentace aplikace PowerPoint</vt:lpstr>
      <vt:lpstr>Prezentace aplikace PowerPoint</vt:lpstr>
      <vt:lpstr>Bromus carinatus</vt:lpstr>
      <vt:lpstr>Bromus carinatus</vt:lpstr>
      <vt:lpstr>Prezentace aplikace PowerPoint</vt:lpstr>
      <vt:lpstr>Bromus catharticus syn. Bromus unioloides, B. willdenowii, Ceratochloa cathartica, C. willdenowii</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Jirka</dc:creator>
  <cp:lastModifiedBy>JD</cp:lastModifiedBy>
  <cp:revision>87</cp:revision>
  <dcterms:created xsi:type="dcterms:W3CDTF">2013-03-08T16:11:48Z</dcterms:created>
  <dcterms:modified xsi:type="dcterms:W3CDTF">2017-10-16T10:50:15Z</dcterms:modified>
</cp:coreProperties>
</file>