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3" r:id="rId24"/>
  </p:sldIdLst>
  <p:sldSz cx="9144000" cy="5143500" type="screen16x9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30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11760" y="419400"/>
            <a:ext cx="8519760" cy="6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760" cy="1629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11760" y="2936520"/>
            <a:ext cx="8519760" cy="1629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11760" y="419400"/>
            <a:ext cx="8519760" cy="6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7120" y="2936520"/>
            <a:ext cx="4157280" cy="1629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11760" y="2936520"/>
            <a:ext cx="4157280" cy="1629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11760" y="419400"/>
            <a:ext cx="8519760" cy="6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73200" y="2936520"/>
            <a:ext cx="2743200" cy="1629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192480" y="2936520"/>
            <a:ext cx="2743200" cy="1629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311760" y="2936520"/>
            <a:ext cx="2743200" cy="1629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11760" y="419400"/>
            <a:ext cx="8519760" cy="6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19400"/>
            <a:ext cx="8519760" cy="6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19400"/>
            <a:ext cx="8519760" cy="6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341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341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11760" y="419400"/>
            <a:ext cx="8519760" cy="6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19760" cy="2652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19400"/>
            <a:ext cx="8519760" cy="6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11760" y="2936520"/>
            <a:ext cx="4157280" cy="1629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341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11760" y="419400"/>
            <a:ext cx="8519760" cy="6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341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7120" y="2936520"/>
            <a:ext cx="4157280" cy="1629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11760" y="419400"/>
            <a:ext cx="8519760" cy="6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11760" y="2936520"/>
            <a:ext cx="8519760" cy="1629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nadpisu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Analýza vzorků v medicíně</a:t>
            </a:r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Poskytuje pohled na fungování organismu z mikroskopického a molekulárního hlediska - zlepšení možností diagnostiky a terapie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získáme informace o faktech, která nejsou na první pohled vidět, když nemoc probíhá bezpříznakově (asymptomaticky)</a:t>
            </a:r>
          </a:p>
          <a:p>
            <a:pPr marL="686520" lvl="1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</a:pPr>
            <a:r>
              <a:rPr lang="cs-CZ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Odebírané vzorky z lidského </a:t>
            </a:r>
            <a:r>
              <a:rPr lang="cs-CZ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organismu: 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KREV – jeden z nejdůležitějších vzorků </a:t>
            </a: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tkáně - přímo odebrané tkáně, 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oč, stolice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liny, dech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cs-CZ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</a:t>
            </a:r>
            <a:r>
              <a:rPr lang="cs-CZ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ikvor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atd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Jak analyzujeme krev II</a:t>
            </a:r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Sérum, plazma - vzniknou po oddělení buněčné složky krve (v plazmě neproběhla koagulace)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klinická biochemie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koagulační vyšetření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toxikologie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serologie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imunologie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vzhledem k absenci krevních elementů (=”nečistot”) snadnější automatizace a možnost přesné analýzy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2"/>
          <p:cNvSpPr/>
          <p:nvPr/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424" y="66675"/>
            <a:ext cx="4666514" cy="262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6675"/>
            <a:ext cx="427269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681" y="2728910"/>
            <a:ext cx="26670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65210" y="3629025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Obrázky z klinických laboratoří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Příklady, jak využít analýzy krve v praxi</a:t>
            </a:r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311759" y="1017000"/>
            <a:ext cx="8632215" cy="34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Poškozená tkáň vyplavuje pro sebe charakteristické látky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srdce - myokard - při jeho ischemii nebo poškození se vyplavují srdeční troponiny - </a:t>
            </a:r>
            <a:r>
              <a:rPr lang="cs-CZ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cTnI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a </a:t>
            </a:r>
            <a:r>
              <a:rPr lang="cs-CZ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cTnT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34236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při jejich zvýšení v krvi zjistíme, že došlo k tomuto poškození a můžeme zahájit léčbu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34236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cTnI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a </a:t>
            </a:r>
            <a:r>
              <a:rPr lang="cs-CZ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cTnT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- specifické pro srdce, dřívější analyty byly méně specifické, diagnostikovaly i jiné poruchy - CK, AST...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34236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spolu s dalšími metodami určení poškození myokardu - např. srdeční infarkt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játra - žlučník a </a:t>
            </a:r>
            <a:r>
              <a:rPr lang="cs-CZ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žlučovody 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ALP a GGT - zvýšení při 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cholestáze 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(</a:t>
            </a:r>
            <a:r>
              <a:rPr lang="cs-CZ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porucha </a:t>
            </a:r>
            <a:r>
              <a:rPr lang="cs-CZ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tvorby a odtoku žluče, </a:t>
            </a:r>
            <a:r>
              <a:rPr lang="cs-CZ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akutní jaterní onemocnění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)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Analýze krve v praxi</a:t>
            </a:r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311760" y="1017000"/>
            <a:ext cx="8519760" cy="34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Určitý orgán přestane plnit svoji funkci - dochází ke zvýšení látek které odbourává nebo vylučuje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Ledviny - při jejich snížené funkci dochází ke kumulaci urey a kreatininu v krvi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34236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někdy je zjistí snížená funkce ledvin ještě před klinickými projevy - včasné zahájení léčby, oddálení komplikací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Játra - ztratí schopnost vychytávat bilirubin nebo jej vylučovat - žloutenka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34236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nutno najít příčinu žloutenky - infekce, ucpání žlučovodů, otrava (houby)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34236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amoniak - při těžkém </a:t>
            </a:r>
            <a:r>
              <a:rPr lang="cs-CZ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požkození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jater - smrtelné nebezpečí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Analýza krve v praxi II</a:t>
            </a:r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Dojde k poruše hormonálního systému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Diabetes mellitus - cukrovka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34236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I. typu - dojde k destrukci beta buněk ve slinivce - nedostatek inzulinu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34236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II. typu - nejdříve dojde ke snížení odpovědi tkání na inzulin - slinivka jej vyplavuje častěji - vyčerpání až destrukce beta buněk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34236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odlišíme dle C-peptidu - uvolňován při syntéze inzulinu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36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Štítná žláza - hormony štítné žlázy + regulační hormon TSH - dle těchto parametrů a zobrazovacích metod lze určit typ onemocnění štítné žlázy, dále kontrolovat úspěšnost terapie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Sledování úspěšnosti léčby onemocnění</a:t>
            </a:r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311760" y="1152359"/>
            <a:ext cx="8519760" cy="37339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Tumorové </a:t>
            </a:r>
            <a:r>
              <a:rPr lang="cs-CZ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markery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- látky uvolňované do oběhu při nádorových onemocněních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 </a:t>
            </a:r>
            <a:r>
              <a:rPr lang="cs-CZ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screening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používaný PSA </a:t>
            </a:r>
            <a:r>
              <a:rPr lang="cs-CZ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</a:t>
            </a:r>
            <a:r>
              <a:rPr lang="cs-CZ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</a:t>
            </a:r>
            <a:r>
              <a:rPr lang="cs-CZ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rostatický </a:t>
            </a:r>
            <a:r>
              <a:rPr lang="cs-CZ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specifický </a:t>
            </a:r>
            <a:r>
              <a:rPr lang="cs-CZ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antigen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)- 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karcinom prostaty, nutno doplnit </a:t>
            </a:r>
            <a:r>
              <a:rPr lang="cs-CZ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dalšímy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vyšetřeními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vždy v kombinaci s dalšími vyšetřeními, nelze říct - zvýšení určitého parametru = 100% nádor určitého orgánu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PSA - zvýšení např. po jízdě na kole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ideální použití - při nálezu nádoru naleznu </a:t>
            </a:r>
            <a:r>
              <a:rPr lang="cs-CZ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marker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který je pro něj charakteristický a zvýšený - podle něj pak sleduji úspěšnost terapie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Zánětlivé parametry - snížení při úspěšné léčbě - CRP, 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PCT(</a:t>
            </a:r>
            <a:r>
              <a:rPr lang="cs-CZ" sz="11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prokalcitonin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), 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Leukocyty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Sledování léků a jejich hladin</a:t>
            </a:r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Léky - ve vyšších dávkách toxické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mají svoje farmakologické vlastnosti, které jsou pro každého individuální dle jeho genetických dispozic a zdravotního stavu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Digoxin - lék hojně využívaný v kardiologii při léčbě srdečního selhávání a fibrilací síně, srdečních arytmií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terapeutická hodnota se udává jako 0,6-1,2 (0,5-0,9) ng/ml, hodnota nad 2ng/ml je toxická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vylučování - ovlivněno váhou, věkem, pohlavím a FUNKCÍ LEDVIN - z praxe i hodnoty přes 3,5ng/ml, starší lidé naštěstí lépe snáší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311760" y="235410"/>
            <a:ext cx="8519760" cy="57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Vznik zánětu, větší infekce, sepse, spáleniny, imunitní odpovědi</a:t>
            </a:r>
            <a:r>
              <a:rPr dirty="0"/>
              <a:t/>
            </a:r>
            <a:br>
              <a:rPr dirty="0"/>
            </a:b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311760" y="1223850"/>
            <a:ext cx="8519760" cy="34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Dojde k nárůstu látek odpovědných za obranyschopnost organismu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Leukocyty v KO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CRP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PCT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Reaktanty akutní fáze - pozitivní nebo negativní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Protilátky - i alergie, imunologie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Protilátky proti infekčním agens - </a:t>
            </a:r>
            <a:r>
              <a:rPr lang="cs-CZ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borelia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HIV, infekční žloutenky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kultivace hemokultury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Sledování a předpověď rizik u daného jedince</a:t>
            </a:r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pomocí analýzy krve sledujeme rizika vzniku a rozvoje některých onemocnění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genetika - BRCA 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I/II (</a:t>
            </a:r>
            <a:r>
              <a:rPr lang="cs-CZ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jsou tumor supresorové </a:t>
            </a:r>
            <a:r>
              <a:rPr lang="cs-CZ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geny, mutace </a:t>
            </a:r>
            <a:r>
              <a:rPr lang="cs-CZ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zvyšuje riziko vzniku nádorových onemocnění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), 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analýza DNA plodu v krvi matky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cholesterol a tuky v krvi (HDL, LDL)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přítomnost autoprotilátek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NT-</a:t>
            </a:r>
            <a:r>
              <a:rPr lang="cs-CZ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proBNP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 </a:t>
            </a:r>
            <a:r>
              <a:rPr lang="cs-CZ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(ukazatel </a:t>
            </a:r>
            <a:r>
              <a:rPr lang="cs-CZ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srdeční </a:t>
            </a:r>
            <a:r>
              <a:rPr lang="cs-CZ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dysfunkcehormonálně</a:t>
            </a:r>
            <a:r>
              <a:rPr lang="cs-CZ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 neaktivní fragment </a:t>
            </a:r>
            <a:r>
              <a:rPr lang="cs-CZ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prohormonu</a:t>
            </a:r>
            <a:r>
              <a:rPr lang="cs-CZ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 </a:t>
            </a:r>
            <a:r>
              <a:rPr lang="cs-CZ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proBNP</a:t>
            </a:r>
            <a:r>
              <a:rPr lang="cs-CZ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, který je ekvimolárně štěpen na hormon BNP a </a:t>
            </a:r>
            <a:r>
              <a:rPr lang="cs-CZ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NT-</a:t>
            </a:r>
            <a:r>
              <a:rPr lang="cs-CZ" sz="11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proBNP</a:t>
            </a:r>
            <a:r>
              <a:rPr lang="cs-CZ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)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 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srdeční selhávání, při negativní hodnotě jej lze vyloučit, </a:t>
            </a:r>
            <a:r>
              <a:rPr lang="cs-CZ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prognoza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u IM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novorozenecký </a:t>
            </a:r>
            <a:r>
              <a:rPr lang="cs-CZ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screening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- rozvoj geneticky podmíněných onemocnění u novorozenců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Hledání genetických onemocnění</a:t>
            </a:r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311760" y="968760"/>
            <a:ext cx="8519760" cy="30031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 základní principy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přímá analýza DNA - při jasném podezření - Down </a:t>
            </a:r>
            <a:r>
              <a:rPr lang="cs-CZ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syndrom (starší matky)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34236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cena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34236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pozitivní nebo negativní výsledek je až na pochybení laboratoře téměř jistý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36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hledání hromadících se látek v organismu - následně se potvrzuje pomocí </a:t>
            </a:r>
            <a:r>
              <a:rPr lang="cs-CZ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DNA</a:t>
            </a:r>
            <a:r>
              <a:rPr lang="cs-CZ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C+D</a:t>
            </a:r>
            <a:endParaRPr lang="cs-CZ" sz="1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652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</a:pPr>
            <a:r>
              <a:rPr lang="cs-CZ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		</a:t>
            </a:r>
            <a:endParaRPr lang="cs-CZ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Proč zrovna krev?</a:t>
            </a:r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311760" y="1152360"/>
            <a:ext cx="4047109" cy="34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Přichází do kontaktu s tkáněmi těla – vyplavené látky z buněk přechází do krve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Funguje jako transportní medium celé řady látek - přenáší je ke tkáním i od nich - zásobní i odpadní systém v jednom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Vlastnosti: snadný odběr, doplnění se děje fyziologicky, 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ožnost opakovaných odběrů v krátkém čase</a:t>
            </a:r>
          </a:p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Odebrání 1. sražené krve, 2. nesražené (plné) krve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                                                                </a:t>
            </a:r>
          </a:p>
          <a:p>
            <a:pPr>
              <a:lnSpc>
                <a:spcPct val="100000"/>
              </a:lnSpc>
              <a:spcAft>
                <a:spcPts val="1599"/>
              </a:spcAft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745191EB-04E6-40D4-9F1A-0EBB7120A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979" y="416304"/>
            <a:ext cx="3090940" cy="4151736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73B7EB79-ED20-4E0F-A1CD-2A96353A5156}"/>
              </a:ext>
            </a:extLst>
          </p:cNvPr>
          <p:cNvSpPr/>
          <p:nvPr/>
        </p:nvSpPr>
        <p:spPr>
          <a:xfrm>
            <a:off x="5728205" y="4649021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Složení krve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B7136ADE-E55A-4A7C-8733-C9CD0E585F3B}"/>
              </a:ext>
            </a:extLst>
          </p:cNvPr>
          <p:cNvSpPr/>
          <p:nvPr/>
        </p:nvSpPr>
        <p:spPr>
          <a:xfrm>
            <a:off x="7314783" y="4695187"/>
            <a:ext cx="13608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www.medicina.cz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Analýza vitamínů a stopových prvků a minerálů</a:t>
            </a:r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Se, Zn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Vitamín D - osteoporoza, poruchy růstu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Kyselina listová - krvetvorba, regenerace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B12 - krvetvorba, regenerace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Mg - křeče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Krevní diferenciál (obraz)</a:t>
            </a: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Hodnocení počtu, tvaru, velikosti a dalších vlastností jednotlivých krevních buněk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automaticky měřený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manuální zhotovení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3" name="Shape 197"/>
          <p:cNvPicPr/>
          <p:nvPr/>
        </p:nvPicPr>
        <p:blipFill>
          <a:blip r:embed="rId2"/>
          <a:stretch/>
        </p:blipFill>
        <p:spPr>
          <a:xfrm>
            <a:off x="4381560" y="2019240"/>
            <a:ext cx="4761720" cy="312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Jak se tedy k analýze krve postavit?</a:t>
            </a:r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Vždy 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nutno hodnotit ve spojení s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klinickým stavem pacienta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anamnézou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historií pacienta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 ostatními metodami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58404F5-6DFC-4340-9E93-9BC8EA4AA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600" dirty="0"/>
              <a:t>Zdroje: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i</a:t>
            </a:r>
            <a:r>
              <a:rPr lang="cs-CZ" sz="1600" dirty="0" smtClean="0"/>
              <a:t>ng</a:t>
            </a:r>
            <a:r>
              <a:rPr lang="cs-CZ" sz="1600" dirty="0"/>
              <a:t>. Petr Novák</a:t>
            </a:r>
            <a:br>
              <a:rPr lang="cs-CZ" sz="1600" dirty="0"/>
            </a:br>
            <a:r>
              <a:rPr lang="cs-CZ" sz="1600" dirty="0"/>
              <a:t>OKBH Nemocnice Žatec</a:t>
            </a:r>
            <a:br>
              <a:rPr lang="cs-CZ" sz="1600" dirty="0"/>
            </a:br>
            <a:endParaRPr lang="cs-CZ" sz="1600" dirty="0"/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26AE8FAD-7FC8-4DA6-A2BA-49154E614CFF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87349" y="1415863"/>
            <a:ext cx="8569302" cy="443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700" dirty="0"/>
              <a:t>www.medicina.cz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044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Odběr krve</a:t>
            </a:r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311760" y="903960"/>
            <a:ext cx="8519760" cy="34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Venózní - kapilární - podle charakteru stanovení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Venózní - klasicky z loketní jamky, ale i z jiných žil, provádí lékař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ideální je necvičit paží, u některých parametrů je to dokonce zakázáno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do různých zkumavek (různé přísady a objemy), podle toho, co chceme stanovit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před odběrem klid, po odběru pořádně mačkejte žílu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kapilární - z prstu, z ucha - vždy ovlivněno kontaminací tkáňovým mokem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Preanalytika před odběrem</a:t>
            </a:r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Doba a činnosti před odběrem silně ovlivňují výsledky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Některé parametry vyžadují pečlivou přípravu před odběrem - nutno dodržet, jinak dojde ke zkreslení výsledků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Zásady pro odběry</a:t>
            </a:r>
            <a:endParaRPr lang="cs-CZ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pokud se nejedná o okamžitý akutní odběr - před odběrem cca 8-10 hodin nejíst, ale pít je možné, vodu nebo hořký 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čaj (biorytmy)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-   Nekouřit, poslední jídlo před odběrem - lehké, ne tučné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zjistit užívané léky pacienta, případně zdravotní potíže související s odběrem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vynechat fyzickou zátěž den před odběrem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Které obory se věnují analýze krve?</a:t>
            </a:r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311760" y="1017000"/>
            <a:ext cx="8519760" cy="34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Hematologie - zkoumá vlastnosti krevních buněk, koagulační parametry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Transfúzní lékařství - analýza krevních skupin, protilátek proti krevním skupinám, HLA </a:t>
            </a:r>
            <a:r>
              <a:rPr lang="cs-CZ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Ag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Biochemie - analýza sloučenin v krvi pro sledování biochemických pochodů v těle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Serologie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- analýza protilátek proti cizorodým organismům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Imunologie - sledování imunitních reakcí v těle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Mikrobiologie - hledání cizorodých organismů v krvi nebo reakce těla na ně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Toxikologie - analýza cizorodých látek - farmakologie - léky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Genetika - hledání fragmentů i celých částí DNA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2" name="Shape 98"/>
          <p:cNvPicPr/>
          <p:nvPr/>
        </p:nvPicPr>
        <p:blipFill>
          <a:blip r:embed="rId2"/>
          <a:stretch/>
        </p:blipFill>
        <p:spPr>
          <a:xfrm>
            <a:off x="1206514" y="363378"/>
            <a:ext cx="6730252" cy="4780122"/>
          </a:xfrm>
          <a:prstGeom prst="rect">
            <a:avLst/>
          </a:prstGeom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88B1B475-194A-4038-9D6A-B8A7545CFCF5}"/>
              </a:ext>
            </a:extLst>
          </p:cNvPr>
          <p:cNvSpPr txBox="1"/>
          <p:nvPr/>
        </p:nvSpPr>
        <p:spPr>
          <a:xfrm>
            <a:off x="2178424" y="0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Příklad všech biochemických reakcí v těle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 všechno můžeme v krvi stanovovat?</a:t>
            </a:r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197460" y="988260"/>
            <a:ext cx="8748360" cy="34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indent="-2278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enzymy </a:t>
            </a:r>
            <a:r>
              <a:rPr lang="cs-CZ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– ALT (</a:t>
            </a:r>
            <a:r>
              <a:rPr lang="cs-CZ" sz="11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alaninaminotransferáza</a:t>
            </a:r>
            <a:r>
              <a:rPr lang="cs-CZ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), AST (</a:t>
            </a:r>
            <a:r>
              <a:rPr lang="cs-CZ" sz="11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alaninaspartát</a:t>
            </a:r>
            <a:r>
              <a:rPr lang="cs-CZ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 </a:t>
            </a:r>
            <a:r>
              <a:rPr lang="cs-CZ" sz="11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transf</a:t>
            </a:r>
            <a:r>
              <a:rPr lang="cs-CZ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), 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GGT(</a:t>
            </a:r>
            <a:r>
              <a:rPr lang="cs-CZ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Gama-</a:t>
            </a:r>
            <a:r>
              <a:rPr lang="cs-CZ" sz="11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glutamyltransferáza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, ALP</a:t>
            </a:r>
            <a:r>
              <a:rPr lang="cs-CZ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(alkalická fosfatáza – hydrolýza </a:t>
            </a:r>
            <a:r>
              <a:rPr lang="cs-CZ" sz="11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kys</a:t>
            </a:r>
            <a:r>
              <a:rPr lang="cs-CZ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. fosforečné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) </a:t>
            </a:r>
            <a:r>
              <a:rPr lang="cs-CZ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(enzymy – poškození jater, svalů), AMS (</a:t>
            </a:r>
            <a:r>
              <a:rPr lang="cs-CZ" sz="11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alfaamyláza</a:t>
            </a:r>
            <a:r>
              <a:rPr lang="cs-CZ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 slinivka, ledviny)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indent="-2278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minerály - včetně stopových prvků - Na, K, Cl, Se, </a:t>
            </a:r>
            <a:r>
              <a:rPr lang="cs-CZ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Zn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, Mg, </a:t>
            </a:r>
            <a:r>
              <a:rPr lang="cs-CZ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Fe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...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indent="-2278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metabolity, odpadní látky - amoniak, urea, laktát, </a:t>
            </a:r>
            <a:r>
              <a:rPr lang="cs-CZ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kreatinin (</a:t>
            </a:r>
            <a:r>
              <a:rPr lang="cs-CZ" sz="11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fce</a:t>
            </a:r>
            <a:r>
              <a:rPr lang="cs-CZ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 ledvin rozklad energie na svalový pohyb</a:t>
            </a:r>
            <a:r>
              <a:rPr lang="cs-CZ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)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indent="-2278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krevní plyny - pO</a:t>
            </a:r>
            <a:r>
              <a:rPr lang="cs-CZ" sz="18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2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, pCO</a:t>
            </a:r>
            <a:r>
              <a:rPr lang="cs-CZ" sz="18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2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indent="-2278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substráty chemických reakcí - </a:t>
            </a:r>
            <a:r>
              <a:rPr lang="cs-CZ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glukoza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, </a:t>
            </a:r>
            <a:r>
              <a:rPr lang="cs-CZ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TAG (</a:t>
            </a:r>
            <a:r>
              <a:rPr lang="cs-CZ" sz="11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triacylglycerol</a:t>
            </a:r>
            <a:r>
              <a:rPr lang="cs-CZ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)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indent="-2278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vitamíny - vitamín D, </a:t>
            </a:r>
            <a:r>
              <a:rPr lang="cs-CZ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foláty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, kyselina listová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indent="-2278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hormony </a:t>
            </a:r>
            <a:r>
              <a:rPr lang="cs-CZ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– 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TSH (</a:t>
            </a:r>
            <a:r>
              <a:rPr lang="cs-CZ" sz="11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Thyreotropní</a:t>
            </a:r>
            <a:r>
              <a:rPr lang="cs-CZ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 hormon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), </a:t>
            </a:r>
            <a:r>
              <a:rPr lang="cs-CZ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fT4 (</a:t>
            </a:r>
            <a:r>
              <a:rPr lang="cs-CZ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tyroxin</a:t>
            </a:r>
            <a:r>
              <a:rPr lang="cs-CZ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), 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testosteron, kortizol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indent="-2278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protilátky - autoimunitní i protilátková odpověď proti cizorodému agens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SzPct val="45000"/>
              <a:buFont typeface="Symbol"/>
              <a:buChar char="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protilátky - autoimunitní i protilátková odpověď proti cizorodému agens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SzPct val="45000"/>
              <a:buFont typeface="Symbol"/>
              <a:buChar char="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orgánově specifické látky </a:t>
            </a:r>
            <a:r>
              <a:rPr lang="cs-CZ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– </a:t>
            </a:r>
            <a:r>
              <a:rPr lang="cs-CZ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cTnT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, </a:t>
            </a:r>
            <a:r>
              <a:rPr lang="cs-CZ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pAMS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 </a:t>
            </a:r>
            <a:r>
              <a:rPr lang="cs-CZ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</a:t>
            </a:r>
            <a:r>
              <a:rPr lang="cs-CZ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troponin - infarkt myokardu</a:t>
            </a:r>
            <a:r>
              <a:rPr lang="cs-CZ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), </a:t>
            </a: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SzPct val="45000"/>
              <a:buFont typeface="Symbol"/>
              <a:buChar char=""/>
            </a:pPr>
            <a:r>
              <a:rPr lang="cs-CZ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cizorodé 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organismy - </a:t>
            </a:r>
            <a:r>
              <a:rPr lang="cs-CZ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baktrémie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viremie - HIV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SzPct val="45000"/>
              <a:buFont typeface="Symbol"/>
              <a:buChar char="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léky + drogy - digoxin, teofylin, antibiotika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SzPct val="45000"/>
              <a:buFont typeface="Symbol"/>
              <a:buChar char=""/>
            </a:pPr>
            <a:r>
              <a:rPr lang="cs-CZ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Buňky</a:t>
            </a:r>
          </a:p>
          <a:p>
            <a:pPr marL="22932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SzPct val="45000"/>
            </a:pP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Stanovení enzymů, jiných látek – fotometricky, pomocí </a:t>
            </a:r>
            <a:r>
              <a:rPr lang="cs-CZ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spec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protilátek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311760" y="321135"/>
            <a:ext cx="8519760" cy="57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Jak analyzujeme krev?</a:t>
            </a: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309195" y="913694"/>
            <a:ext cx="8519760" cy="38869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Podle toho, co chceme vyšetřovat používáme různé postupy, neexistuje jeden univerzální přístup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Vyšetření z plné krve  </a:t>
            </a:r>
            <a:r>
              <a:rPr lang="cs-CZ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krevní 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obraz, ze stejného odběru i glykovaný hemoglobin – </a:t>
            </a:r>
            <a:r>
              <a:rPr lang="cs-CZ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       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sledování terapie 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– (</a:t>
            </a:r>
            <a:r>
              <a:rPr lang="cs-CZ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informace </a:t>
            </a:r>
            <a:r>
              <a:rPr lang="cs-CZ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o průměrné hladině cukru v </a:t>
            </a:r>
            <a:r>
              <a:rPr lang="cs-CZ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krvi v delším období</a:t>
            </a:r>
            <a:r>
              <a:rPr lang="cs-CZ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)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transfuzní lékařství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genetika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kultivace cizorodých organismů - hemokultury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0" indent="-227880">
              <a:lnSpc>
                <a:spcPct val="100000"/>
              </a:lnSpc>
              <a:spcAft>
                <a:spcPts val="1599"/>
              </a:spcAft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urgentní vzorky - jen vybrané analyty na speciálních strojích - cena, acidobazická rovnováha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1416</Words>
  <Application>Microsoft Office PowerPoint</Application>
  <PresentationFormat>Předvádění na obrazovce (16:9)</PresentationFormat>
  <Paragraphs>144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Zdroje:  ing. Petr Novák OKBH Nemocnice Žatec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Máslo Aleš VITAR</dc:creator>
  <dc:description/>
  <cp:lastModifiedBy>Alena Žákovská</cp:lastModifiedBy>
  <cp:revision>19</cp:revision>
  <dcterms:modified xsi:type="dcterms:W3CDTF">2020-10-24T12:15:26Z</dcterms:modified>
  <dc:language>cs-CZ</dc:language>
</cp:coreProperties>
</file>