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45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5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39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66FF"/>
    <a:srgbClr val="3399FF"/>
    <a:srgbClr val="FF9900"/>
    <a:srgbClr val="FF0000"/>
    <a:srgbClr val="000099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0929"/>
  </p:normalViewPr>
  <p:slideViewPr>
    <p:cSldViewPr>
      <p:cViewPr varScale="1">
        <p:scale>
          <a:sx n="80" d="100"/>
          <a:sy n="80" d="100"/>
        </p:scale>
        <p:origin x="12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B1A167F-BF03-4426-9264-F005E15923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B278F36-858E-4719-99FA-2C80F04EC2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8F44AE3-DF3D-40CE-B659-AF133C7D31F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8DCA1EA-335C-464D-B2D2-2290052650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E1D1394-5662-4AF2-89EC-A6AB076345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C74491AD-F376-4A84-9B69-72F71014A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D21337-151B-4905-8096-21057687E5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316B2-A801-4CE4-876F-22EB4809B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7388A-52B1-458D-A43C-10B63EAD3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66E68-BF52-457B-A36F-312797787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E60C-749E-4437-8DDF-3FCE2F45C1A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342359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DF0EB-470B-4BF3-A292-AF5A7200C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667379-941A-4FAF-A307-F58F83E67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42CA9-4C87-4611-BCFD-A4583C242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DCB0-C8BE-4C9A-A2D2-2A77B306976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261543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45D1F-EB4A-4274-BB8F-0A109FAA8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DB9ECF-5AD1-40DA-B7E8-B1A2BE0D0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77791-BD81-4653-890F-E60A1D938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FEB2-7CAC-49D3-8ABB-097CF5CA087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69124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6EE541-00AF-4856-9974-8DB0E48F4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CF847C-6A5D-4D03-ACF7-0EE629C26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90E75-E26A-4693-A791-EB91FABD2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FF26-D389-4FF9-AA5D-B66D1F6F743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59966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F0A01-3EAA-47D5-AA5B-0608AA4E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E2BE37-FD0E-4B84-8EC3-6AEA0A872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88ACE2-1007-4F81-8E19-3607D8F4C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48C0-9842-4CBD-BC19-0CDF6292A236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09815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932FF-A464-4DCD-842E-6B3862DCA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1946E-9B04-4F6D-986C-5D997290F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1B3A-CE9D-46E5-97CF-545EC748C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58F2-13A8-4849-8A03-E992B434E3E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653344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EE736C-2761-4290-8B1E-0A904AFFB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01B062-2700-49EE-AE98-CE09948E9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A73925-3855-413C-A5E3-3ABD14EFD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4D26-DEDB-43C5-9665-E5DBC37D23C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195620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E9B287-CCD9-40EC-BCE6-6A1ABE349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53F522-8E8B-4785-94D5-4240F6668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E73A07-35C7-4C0E-9CE5-0F905C7DB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83A9-F5CA-41D7-810F-C117CB15DA5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7528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570DDE-0BC7-48FB-B69D-D81760313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9E8AA2-0715-4728-88AF-2769B539D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1BF607-B29D-4D7F-94C0-FECF1AC88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4EED-C6B9-4B1E-A6DF-D5BD20BC018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863441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E1AC4-E580-4B53-91DC-B70DA8F11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8B801-A867-4718-BC6F-B9DEC3C63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C8B6D-C3D4-476D-B170-6DE0AD8DE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A11F-CA02-443F-A084-BFF462812CD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39499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33420-44F7-43E2-98FF-6C0B3FF64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BCE4F-3618-4271-B1DE-DA5EFB00B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623B5-597A-4E55-8093-827A08C52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8F20-EEF2-43AB-93DD-53140EAD00C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93992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D2674E-618F-4EF7-AD2D-5C7EA059C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4F1A16-DE4A-4F6C-A2A5-1D42EA95A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B3FC65-DAFA-4CCF-A797-C46D44FDDE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326F92-5764-4960-A37E-2E8AA429F1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B8E195-F2B6-4E4A-AD3E-723CE0F53B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D4B31263-8BC6-40DC-A7FA-4FBDBEA32FA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F770D0-4DA4-4861-ADBE-326C6168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CC66"/>
                </a:solidFill>
                <a:latin typeface="Comic Sans MS" panose="030F0702030302020204" pitchFamily="66" charset="0"/>
              </a:rPr>
              <a:t>Eolické sedimenty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6" descr="Duny1">
            <a:extLst>
              <a:ext uri="{FF2B5EF4-FFF2-40B4-BE49-F238E27FC236}">
                <a16:creationId xmlns:a16="http://schemas.microsoft.com/office/drawing/2014/main" id="{453A62B9-88AC-4F23-9715-924B180B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61925"/>
            <a:ext cx="4572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7" descr="Duny2">
            <a:extLst>
              <a:ext uri="{FF2B5EF4-FFF2-40B4-BE49-F238E27FC236}">
                <a16:creationId xmlns:a16="http://schemas.microsoft.com/office/drawing/2014/main" id="{B72CFE00-C2F3-4703-BBDD-779F728D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39528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8">
            <a:extLst>
              <a:ext uri="{FF2B5EF4-FFF2-40B4-BE49-F238E27FC236}">
                <a16:creationId xmlns:a16="http://schemas.microsoft.com/office/drawing/2014/main" id="{42B45102-D32D-4202-9A63-1087080D5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71850"/>
            <a:ext cx="4495800" cy="32829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Morfologické tvary: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duny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akumulace eolického písku vlivem nerovností na povrchu (vegetace, kameny)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barchany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duny půlměsíčitého obrysu, návětrný svah má sklon 12°-15°, závětrný asi 30°. Výška 1-2 m, max. 10 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pouštní duny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výška až 200 m, rychlost pohybu 15-20 m / rok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barchany, duny podélné (lineární), příčné, složené, hvězdicovité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plošné pokryvy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mikroreliéf – čeřiny, stružky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extLst>
              <a:ext uri="{FF2B5EF4-FFF2-40B4-BE49-F238E27FC236}">
                <a16:creationId xmlns:a16="http://schemas.microsoft.com/office/drawing/2014/main" id="{966E583B-D96F-4B4A-A6B1-0D8FA572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4495800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Výskyt: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v Evropě průměrně do 300-400 m n.m.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humidní oblasti – do 200 m n.m. </a:t>
            </a:r>
          </a:p>
        </p:txBody>
      </p:sp>
      <p:sp>
        <p:nvSpPr>
          <p:cNvPr id="50179" name="Text Box 6">
            <a:extLst>
              <a:ext uri="{FF2B5EF4-FFF2-40B4-BE49-F238E27FC236}">
                <a16:creationId xmlns:a16="http://schemas.microsoft.com/office/drawing/2014/main" id="{B776C397-2354-4DDB-852B-E9A1D066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4495800" cy="3708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Výskyt u nás: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hlavně do výšek 260 m n.m., v již. Čechách do 410-430 m. n.m.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akumulace na terasách podél Labe, nejvíce střední Polabí (Travičský les jv. od Terezína, přesypová oblast 9 km</a:t>
            </a:r>
            <a:r>
              <a:rPr lang="cs-CZ" altLang="cs-CZ" sz="1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Železné hory + jižní Čechy (podél Lužnice, Třeboňská pánev)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sev. Morava – na glacigenních a glacifluviálních píscích (Ostravsko, Opavsko, Osoblažsko)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již. Morava – sv. od Hodonína (Bzenec, Milotice), jz. od Hodonína (Lanžhot, Velké Bílovice)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navátí větry ze Z a SZ (jako spraše)</a:t>
            </a:r>
          </a:p>
        </p:txBody>
      </p:sp>
      <p:pic>
        <p:nvPicPr>
          <p:cNvPr id="50180" name="Picture 9" descr="Vát_písk_Strach_2">
            <a:extLst>
              <a:ext uri="{FF2B5EF4-FFF2-40B4-BE49-F238E27FC236}">
                <a16:creationId xmlns:a16="http://schemas.microsoft.com/office/drawing/2014/main" id="{64B2D7FE-0E25-478A-BFDA-7B911368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38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Vát_písk_Strach_1">
            <a:extLst>
              <a:ext uri="{FF2B5EF4-FFF2-40B4-BE49-F238E27FC236}">
                <a16:creationId xmlns:a16="http://schemas.microsoft.com/office/drawing/2014/main" id="{311EACF5-DF48-49D1-8B79-3709AFB4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4725"/>
            <a:ext cx="4038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1">
            <a:extLst>
              <a:ext uri="{FF2B5EF4-FFF2-40B4-BE49-F238E27FC236}">
                <a16:creationId xmlns:a16="http://schemas.microsoft.com/office/drawing/2014/main" id="{A33A798B-1A06-47F8-B989-FF65E582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48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Svrchní část výchozu s vátými písky ve Strachotíně již vykazuje nestabilní sedimentační prostředí.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1">
            <a:extLst>
              <a:ext uri="{FF2B5EF4-FFF2-40B4-BE49-F238E27FC236}">
                <a16:creationId xmlns:a16="http://schemas.microsoft.com/office/drawing/2014/main" id="{0CF6353B-61EA-4F55-94DD-4E26CE56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52400"/>
            <a:ext cx="438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Smíšené sedimenty </a:t>
            </a:r>
            <a:r>
              <a:rPr lang="cs-CZ" altLang="cs-CZ" sz="2000" b="0">
                <a:solidFill>
                  <a:srgbClr val="FFFFFF"/>
                </a:solidFill>
                <a:latin typeface="Comic Sans MS" panose="030F0702030302020204" pitchFamily="66" charset="0"/>
              </a:rPr>
              <a:t>(vlhké oblasti)</a:t>
            </a:r>
          </a:p>
        </p:txBody>
      </p:sp>
      <p:sp>
        <p:nvSpPr>
          <p:cNvPr id="51203" name="Text Box 12">
            <a:extLst>
              <a:ext uri="{FF2B5EF4-FFF2-40B4-BE49-F238E27FC236}">
                <a16:creationId xmlns:a16="http://schemas.microsoft.com/office/drawing/2014/main" id="{A6874553-9DAE-4F37-8226-C88CF0CF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Deluvioeolické a eolickodeluviální sedimenty</a:t>
            </a:r>
            <a:endParaRPr lang="cs-CZ" altLang="cs-CZ" sz="20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4" name="Text Box 13">
            <a:extLst>
              <a:ext uri="{FF2B5EF4-FFF2-40B4-BE49-F238E27FC236}">
                <a16:creationId xmlns:a16="http://schemas.microsoft.com/office/drawing/2014/main" id="{B8C61F27-308E-4260-8D52-3D2557EF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5351463" cy="2047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Vlastnosti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endParaRPr lang="cs-CZ" altLang="cs-CZ" sz="1600" b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výskyt ve větší nadmořské výšce (300-350 m n.m.), hlavně na sv. svazích v tzv. studené expozici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pouze menší část eolického materiálu, zbytek tvoří svahové hlíny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zahrnovány jsou sem spraše pahorkatin (eolická + koluviální složka) a sprašové hlíny (nevápnité spraše) </a:t>
            </a:r>
          </a:p>
        </p:txBody>
      </p:sp>
      <p:sp>
        <p:nvSpPr>
          <p:cNvPr id="51205" name="Text Box 14">
            <a:extLst>
              <a:ext uri="{FF2B5EF4-FFF2-40B4-BE49-F238E27FC236}">
                <a16:creationId xmlns:a16="http://schemas.microsoft.com/office/drawing/2014/main" id="{B572CD66-C619-4B9F-95C0-05DEC061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44838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Niveoeolické sedimenty</a:t>
            </a:r>
            <a:endParaRPr lang="cs-CZ" altLang="cs-CZ" sz="20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6" name="Text Box 15">
            <a:extLst>
              <a:ext uri="{FF2B5EF4-FFF2-40B4-BE49-F238E27FC236}">
                <a16:creationId xmlns:a16="http://schemas.microsoft.com/office/drawing/2014/main" id="{6166470C-5B30-46D5-B531-71FDE7DF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02038"/>
            <a:ext cx="8686800" cy="2047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Vlastnosti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endParaRPr lang="cs-CZ" altLang="cs-CZ" sz="1600" b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vznik navátím písku a prachu na sníh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málo mocné závěje, netvoří duny, netvoří hřbety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mocnost 0,5-3 m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na bázi místy drobný štěrk (3-5 mm)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střídání prachu a písku ve vrstvách o mocnosti 0,2 až 60 cm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nízká vytříděnost, pokud odebrán písek z více vrstev</a:t>
            </a: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Mz – 0,5-2 mm, zrna písku jsou zaoblená</a:t>
            </a:r>
          </a:p>
        </p:txBody>
      </p:sp>
      <p:sp>
        <p:nvSpPr>
          <p:cNvPr id="51207" name="Text Box 16">
            <a:extLst>
              <a:ext uri="{FF2B5EF4-FFF2-40B4-BE49-F238E27FC236}">
                <a16:creationId xmlns:a16="http://schemas.microsoft.com/office/drawing/2014/main" id="{320046E1-9414-446D-B048-7DAC1AAC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03888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Fluvioeolické sedimenty</a:t>
            </a:r>
            <a:endParaRPr lang="cs-CZ" altLang="cs-CZ" sz="20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8" name="Text Box 17">
            <a:extLst>
              <a:ext uri="{FF2B5EF4-FFF2-40B4-BE49-F238E27FC236}">
                <a16:creationId xmlns:a16="http://schemas.microsoft.com/office/drawing/2014/main" id="{E07E2C5B-848A-4770-9850-B85B0086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61088"/>
            <a:ext cx="8686800" cy="581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Vlastnosti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endParaRPr lang="cs-CZ" altLang="cs-CZ" sz="1600" b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vznik přeplavením eolických písků proudící vodou (jižní Morava)</a:t>
            </a:r>
          </a:p>
        </p:txBody>
      </p:sp>
      <p:pic>
        <p:nvPicPr>
          <p:cNvPr id="51209" name="Picture 18" descr="PA280051">
            <a:extLst>
              <a:ext uri="{FF2B5EF4-FFF2-40B4-BE49-F238E27FC236}">
                <a16:creationId xmlns:a16="http://schemas.microsoft.com/office/drawing/2014/main" id="{0F475BD6-4283-4F4C-BDE9-09A49642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"/>
          <a:stretch>
            <a:fillRect/>
          </a:stretch>
        </p:blipFill>
        <p:spPr bwMode="auto">
          <a:xfrm>
            <a:off x="5788025" y="-7938"/>
            <a:ext cx="339248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ovéPole 9">
            <a:extLst>
              <a:ext uri="{FF2B5EF4-FFF2-40B4-BE49-F238E27FC236}">
                <a16:creationId xmlns:a16="http://schemas.microsoft.com/office/drawing/2014/main" id="{98B77BFE-E750-4CCE-810C-ACE41415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335463"/>
            <a:ext cx="1154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Pravlov, 2006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2F6D08E-84AC-4DAE-AD91-B3A7BBA3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CC66"/>
                </a:solidFill>
                <a:latin typeface="Comic Sans MS" panose="030F0702030302020204" pitchFamily="66" charset="0"/>
              </a:rPr>
              <a:t>Svahové sedimenty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20CA500A-19A0-41D2-9E05-2AA59081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38100"/>
            <a:ext cx="481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Comic Sans MS" panose="030F0702030302020204" pitchFamily="66" charset="0"/>
              </a:rPr>
              <a:t>Svahové (koluviální) sedimenty</a:t>
            </a:r>
            <a:endParaRPr lang="cs-CZ" altLang="cs-CZ" sz="24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10B7AA78-B548-4707-97D4-CC80E73B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348163" cy="1069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Svahové sedimenty – sedimenty, jejichž transport a uložení byly podmíněny gravitací. Různou měrou se spolupodíleli i další činitelé: voda (dešťová, sníh, led), vítr.</a:t>
            </a:r>
          </a:p>
        </p:txBody>
      </p:sp>
      <p:sp>
        <p:nvSpPr>
          <p:cNvPr id="53252" name="Text Box 7">
            <a:extLst>
              <a:ext uri="{FF2B5EF4-FFF2-40B4-BE49-F238E27FC236}">
                <a16:creationId xmlns:a16="http://schemas.microsoft.com/office/drawing/2014/main" id="{0554062A-89AC-4D04-8C16-ADDED2E66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7526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Základní dělení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3" name="Text Box 8">
            <a:extLst>
              <a:ext uri="{FF2B5EF4-FFF2-40B4-BE49-F238E27FC236}">
                <a16:creationId xmlns:a16="http://schemas.microsoft.com/office/drawing/2014/main" id="{6AA54742-94FB-446C-9134-06C22E68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187575"/>
            <a:ext cx="4330700" cy="25368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gravitační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(transport pádem, válením, posouváním)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gravitační sesuvové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(rychlý transport sesouváním za spoluúčasti vody)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gravitační ploužené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(transport za spoluúčasti především kryogenních procesů)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gravitační proudové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(rychlý transport ve viskózním stavu)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splachové</a:t>
            </a:r>
          </a:p>
        </p:txBody>
      </p:sp>
      <p:sp>
        <p:nvSpPr>
          <p:cNvPr id="53254" name="Text Box 9">
            <a:extLst>
              <a:ext uri="{FF2B5EF4-FFF2-40B4-BE49-F238E27FC236}">
                <a16:creationId xmlns:a16="http://schemas.microsoft.com/office/drawing/2014/main" id="{C9E2107A-D4ED-458B-9D4A-B2D7ADB7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97425"/>
            <a:ext cx="3240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1. Gravitační sedimenty s.s.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5" name="Text Box 10">
            <a:extLst>
              <a:ext uri="{FF2B5EF4-FFF2-40B4-BE49-F238E27FC236}">
                <a16:creationId xmlns:a16="http://schemas.microsoft.com/office/drawing/2014/main" id="{6710736C-6660-499B-A4A2-24942F3B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4249738" cy="825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edimenty transportované převážně gravitací (řícení, saltace, posouvání, kutálení)</a:t>
            </a:r>
          </a:p>
        </p:txBody>
      </p:sp>
      <p:sp>
        <p:nvSpPr>
          <p:cNvPr id="53256" name="Text Box 11">
            <a:extLst>
              <a:ext uri="{FF2B5EF4-FFF2-40B4-BE49-F238E27FC236}">
                <a16:creationId xmlns:a16="http://schemas.microsoft.com/office/drawing/2014/main" id="{A32C25C0-E5C2-46A5-95EB-00012DBE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260350"/>
            <a:ext cx="4151313" cy="25368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Hlavní typy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balvaniště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– řícením uvolněných bloků ze skalních stěn bez dalšího transportu (např. skalní města)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gravitační suché proudy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– další posun řícených hmot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kamenná lavina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 – rychlé přemístění velkých hmot (např. Obří důl, Krkonoše)</a:t>
            </a:r>
          </a:p>
          <a:p>
            <a:pPr>
              <a:buFontTx/>
              <a:buChar char="•"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suťová pole, osypy, suťové kužele</a:t>
            </a:r>
          </a:p>
        </p:txBody>
      </p:sp>
      <p:pic>
        <p:nvPicPr>
          <p:cNvPr id="53257" name="Picture 13" descr="kamenné more">
            <a:extLst>
              <a:ext uri="{FF2B5EF4-FFF2-40B4-BE49-F238E27FC236}">
                <a16:creationId xmlns:a16="http://schemas.microsoft.com/office/drawing/2014/main" id="{4EFDD299-BFA9-4202-B612-B37B6512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076575"/>
            <a:ext cx="4117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27">
            <a:extLst>
              <a:ext uri="{FF2B5EF4-FFF2-40B4-BE49-F238E27FC236}">
                <a16:creationId xmlns:a16="http://schemas.microsoft.com/office/drawing/2014/main" id="{A4A5B10F-11E6-4491-A7AC-07DEE883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350"/>
            <a:ext cx="4267200" cy="2857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chaotické uspořádání klastů, ploché bloky uloženy obvykle podle sklonu svahu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Chybí písčitá či hlinitá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Největší klasty na okrajích těles (třídění gravitací)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Limitní hodnota sklonu svahu – 35° až 40°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Zrnitost – závislost na zdrojovém materiálu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Klasty – ostrohranné, petrografické složení  je uniformní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5" name="Text Box 1028">
            <a:extLst>
              <a:ext uri="{FF2B5EF4-FFF2-40B4-BE49-F238E27FC236}">
                <a16:creationId xmlns:a16="http://schemas.microsoft.com/office/drawing/2014/main" id="{8E19C7C0-4C03-4D28-AE40-D3E98812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7863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2. Gravitační sesuvové sedimenty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" name="Text Box 1029">
            <a:extLst>
              <a:ext uri="{FF2B5EF4-FFF2-40B4-BE49-F238E27FC236}">
                <a16:creationId xmlns:a16="http://schemas.microsoft.com/office/drawing/2014/main" id="{37EDC452-88DE-4A10-81D8-4B96B75E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16325"/>
            <a:ext cx="4249737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Sedimenty přemístěné rychlým krátkodobým klouzavým pohybem horninových hmot na svahu podél jedné nebo více průběžných smykových ploch</a:t>
            </a:r>
          </a:p>
        </p:txBody>
      </p:sp>
      <p:sp>
        <p:nvSpPr>
          <p:cNvPr id="54277" name="Text Box 1030">
            <a:extLst>
              <a:ext uri="{FF2B5EF4-FFF2-40B4-BE49-F238E27FC236}">
                <a16:creationId xmlns:a16="http://schemas.microsoft.com/office/drawing/2014/main" id="{5E728035-AE5D-4798-853C-75D6EC57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35525"/>
            <a:ext cx="4267200" cy="19002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chaotické uspořádání bloků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Ploché nebo protažené bloky mohou být orientovány i příčně ke sklonu svahu, popř. i vztyčeny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Zrnitost – závisí na zdroji, bloky (klasty) různé velikosti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278" name="Picture 1032" descr="rockslidebasicAfter">
            <a:extLst>
              <a:ext uri="{FF2B5EF4-FFF2-40B4-BE49-F238E27FC236}">
                <a16:creationId xmlns:a16="http://schemas.microsoft.com/office/drawing/2014/main" id="{AC2BCBDB-12DB-4032-97D8-539E6250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 bwMode="auto">
          <a:xfrm>
            <a:off x="4643438" y="3573463"/>
            <a:ext cx="4321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33" descr="rockslidebasicBefore">
            <a:extLst>
              <a:ext uri="{FF2B5EF4-FFF2-40B4-BE49-F238E27FC236}">
                <a16:creationId xmlns:a16="http://schemas.microsoft.com/office/drawing/2014/main" id="{5E086DA8-1582-48EC-A2A3-334CEB35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"/>
          <a:stretch>
            <a:fillRect/>
          </a:stretch>
        </p:blipFill>
        <p:spPr bwMode="auto">
          <a:xfrm>
            <a:off x="4629150" y="260350"/>
            <a:ext cx="4321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30" descr="rock%20slide%20graves%20mtn">
            <a:extLst>
              <a:ext uri="{FF2B5EF4-FFF2-40B4-BE49-F238E27FC236}">
                <a16:creationId xmlns:a16="http://schemas.microsoft.com/office/drawing/2014/main" id="{73AC9771-51CD-4A82-80C6-A70DDD62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3926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034" descr="LaConchitaAerialPhota4AllenK">
            <a:extLst>
              <a:ext uri="{FF2B5EF4-FFF2-40B4-BE49-F238E27FC236}">
                <a16:creationId xmlns:a16="http://schemas.microsoft.com/office/drawing/2014/main" id="{9B0FCFAF-042F-4D7B-A46A-38A28896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035" descr="LaConchitaslump1995USGSS">
            <a:extLst>
              <a:ext uri="{FF2B5EF4-FFF2-40B4-BE49-F238E27FC236}">
                <a16:creationId xmlns:a16="http://schemas.microsoft.com/office/drawing/2014/main" id="{EB75DC2D-09DB-494B-BA5B-E274FEBC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8352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36" descr="rock%20slide%20graves%20mtn">
            <a:extLst>
              <a:ext uri="{FF2B5EF4-FFF2-40B4-BE49-F238E27FC236}">
                <a16:creationId xmlns:a16="http://schemas.microsoft.com/office/drawing/2014/main" id="{28043CC6-7A76-45E9-A371-6530C5C2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14813"/>
            <a:ext cx="39957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ovéPole 2">
            <a:extLst>
              <a:ext uri="{FF2B5EF4-FFF2-40B4-BE49-F238E27FC236}">
                <a16:creationId xmlns:a16="http://schemas.microsoft.com/office/drawing/2014/main" id="{AC7C11DA-B72C-4615-98DC-017EA32F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6453188"/>
            <a:ext cx="2289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Conchita, California, 2005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>
            <a:extLst>
              <a:ext uri="{FF2B5EF4-FFF2-40B4-BE49-F238E27FC236}">
                <a16:creationId xmlns:a16="http://schemas.microsoft.com/office/drawing/2014/main" id="{E87913EF-B7D6-4E0C-BE16-8F6CAB3E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4450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3. Gravitační ploužené sedimenty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006D12AE-6061-4E02-ADA9-82BE8559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2913"/>
            <a:ext cx="3744912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Sedimenty vznikající pomalým nezrychlujícím se tečením hmoty („creeping“). Na pohybech se podílí půdní led a voda. </a:t>
            </a:r>
          </a:p>
        </p:txBody>
      </p:sp>
      <p:sp>
        <p:nvSpPr>
          <p:cNvPr id="56324" name="Text Box 5">
            <a:extLst>
              <a:ext uri="{FF2B5EF4-FFF2-40B4-BE49-F238E27FC236}">
                <a16:creationId xmlns:a16="http://schemas.microsoft.com/office/drawing/2014/main" id="{102F230E-982B-4E7D-BC9B-4B078F9C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23863"/>
            <a:ext cx="4843463" cy="30003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ploužené sedimenty s.s.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chaotické uspořádání klastů, a-osa po spádnici, chybí vrstevnatost. Zrnitost – psefitové nevytříděné sedimenty, nízký stupeň zaoblení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sedimenty plošné soliflukce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paralelní zvrstvení, zvlněné, vrstvy vykliňují a naduřují se. Zrnitost – převážně pelity, aleurity, ale i psamity, klasty „plavou“ v matrix, u protažených klastů – a-osa ve směru sklonu svahu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skalní (kamenné) ledovce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chaotické uspořádání klastů, většinou bez zvrstvení. Klasty – blokové štěrky až bloky velikosti několika m</a:t>
            </a:r>
            <a:r>
              <a:rPr lang="cs-CZ" altLang="cs-CZ" sz="1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5" name="Text Box 8">
            <a:extLst>
              <a:ext uri="{FF2B5EF4-FFF2-40B4-BE49-F238E27FC236}">
                <a16:creationId xmlns:a16="http://schemas.microsoft.com/office/drawing/2014/main" id="{C5108ABE-7BA6-4E4F-88E5-6084077F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28775"/>
            <a:ext cx="3744912" cy="44005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Hlavní typy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bloková pole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bloky pevných hornin sunoucích se po svahu na nesoudržném podloží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ploužené sedimenty s.s.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písčité nebo hlinité kamenové až blokové štěrky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sedimenty plošné soliflukce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plošně jedny z nejrozšířenějších, při vzniku též hákování vrstev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sedimenty skalních (kamenných) ledovců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– kamenitá suť na dně horských údolí v periglaciálním klimatu pohybující se zvolna po svahu vzhledem k velkému obsahu meziprostorového ledu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sedimenty pasívních morén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ostrohranné bloky až 5 m velké, chaoticky uložené tvořící valy (Velká Studniční jáma, Krkonoše).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6326" name="Picture 9" descr="block_field">
            <a:extLst>
              <a:ext uri="{FF2B5EF4-FFF2-40B4-BE49-F238E27FC236}">
                <a16:creationId xmlns:a16="http://schemas.microsoft.com/office/drawing/2014/main" id="{40FD1874-4E8B-4266-9A6C-78788D5F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457575"/>
            <a:ext cx="44640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8">
            <a:extLst>
              <a:ext uri="{FF2B5EF4-FFF2-40B4-BE49-F238E27FC236}">
                <a16:creationId xmlns:a16="http://schemas.microsoft.com/office/drawing/2014/main" id="{6E224A94-B740-4453-8697-23130AC3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557338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Soliflukční polohy ve sprašové sérii na břehu Brněnské přehrady.</a:t>
            </a:r>
          </a:p>
        </p:txBody>
      </p:sp>
      <p:pic>
        <p:nvPicPr>
          <p:cNvPr id="57347" name="Picture 11" descr="solifluction">
            <a:extLst>
              <a:ext uri="{FF2B5EF4-FFF2-40B4-BE49-F238E27FC236}">
                <a16:creationId xmlns:a16="http://schemas.microsoft.com/office/drawing/2014/main" id="{56959061-377F-45FD-84E1-943CD568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9" descr="P3070822">
            <a:extLst>
              <a:ext uri="{FF2B5EF4-FFF2-40B4-BE49-F238E27FC236}">
                <a16:creationId xmlns:a16="http://schemas.microsoft.com/office/drawing/2014/main" id="{2AB231F2-7CA8-40BA-BDC5-3707F46B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51050"/>
            <a:ext cx="60483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" descr="solifluction1">
            <a:extLst>
              <a:ext uri="{FF2B5EF4-FFF2-40B4-BE49-F238E27FC236}">
                <a16:creationId xmlns:a16="http://schemas.microsoft.com/office/drawing/2014/main" id="{BBC92DB6-6385-4827-A192-F6924B72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005263"/>
            <a:ext cx="3136901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 descr="Rock_glacier_novy1">
            <a:extLst>
              <a:ext uri="{FF2B5EF4-FFF2-40B4-BE49-F238E27FC236}">
                <a16:creationId xmlns:a16="http://schemas.microsoft.com/office/drawing/2014/main" id="{F1394C6B-94BB-45D6-A76B-6FE846CC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12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8" descr="Rock_glacier_novy3">
            <a:extLst>
              <a:ext uri="{FF2B5EF4-FFF2-40B4-BE49-F238E27FC236}">
                <a16:creationId xmlns:a16="http://schemas.microsoft.com/office/drawing/2014/main" id="{706D2AF1-EB77-4F97-977F-30A7CC64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4643438" cy="3087687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6" descr="Rck_glacier_novy">
            <a:extLst>
              <a:ext uri="{FF2B5EF4-FFF2-40B4-BE49-F238E27FC236}">
                <a16:creationId xmlns:a16="http://schemas.microsoft.com/office/drawing/2014/main" id="{9CB31EF5-C127-450A-8F45-7091EE7A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9525"/>
            <a:ext cx="3995737" cy="2347913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0">
            <a:extLst>
              <a:ext uri="{FF2B5EF4-FFF2-40B4-BE49-F238E27FC236}">
                <a16:creationId xmlns:a16="http://schemas.microsoft.com/office/drawing/2014/main" id="{50745044-8B3D-4B43-831C-584AA5B9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76425"/>
            <a:ext cx="4572000" cy="11557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Vznik: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v oblastech s nedostatkem rostlinného pokryvu</a:t>
            </a:r>
          </a:p>
          <a:p>
            <a:pPr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aridní a semiaridní oblasti, aluviální náplavy, morény</a:t>
            </a:r>
          </a:p>
          <a:p>
            <a:pPr>
              <a:buFontTx/>
              <a:buChar char="•"/>
            </a:pPr>
            <a:endParaRPr lang="cs-CZ" altLang="cs-CZ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3" name="Text Box 21">
            <a:extLst>
              <a:ext uri="{FF2B5EF4-FFF2-40B4-BE49-F238E27FC236}">
                <a16:creationId xmlns:a16="http://schemas.microsoft.com/office/drawing/2014/main" id="{B8F15E87-6F9F-44FC-88F2-8EE80461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572000" cy="9429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Eolické sedimenty - sedimenty, které vznikají převážně činností větru. Transport prachových a pískových zrn, méně štěrků. Závislost na síle větru.</a:t>
            </a:r>
          </a:p>
        </p:txBody>
      </p:sp>
      <p:sp>
        <p:nvSpPr>
          <p:cNvPr id="40964" name="Text Box 22">
            <a:extLst>
              <a:ext uri="{FF2B5EF4-FFF2-40B4-BE49-F238E27FC236}">
                <a16:creationId xmlns:a16="http://schemas.microsoft.com/office/drawing/2014/main" id="{292E9B56-C3FA-4019-A485-8296005E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3733800" cy="28575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aleuritická frakce (0,002-0,063 mm) – 90%, dlouhý eolický transport ve vznosu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psamitická frakce – pohyb saltací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psefitická frakce – pouze extrémně silný vítr, např. bouře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Selektivní ukládání – blíže u zdroje hrubší materiál (váté písky), nejdále pak spraše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Druhy transportu</a:t>
            </a:r>
            <a:endParaRPr lang="cs-CZ" altLang="cs-CZ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1 - vznos; 2 – saltace; 3 - vlečení</a:t>
            </a:r>
          </a:p>
        </p:txBody>
      </p:sp>
      <p:sp>
        <p:nvSpPr>
          <p:cNvPr id="40965" name="Text Box 23">
            <a:extLst>
              <a:ext uri="{FF2B5EF4-FFF2-40B4-BE49-F238E27FC236}">
                <a16:creationId xmlns:a16="http://schemas.microsoft.com/office/drawing/2014/main" id="{395ACF52-E9AF-4C55-932D-13048071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88900"/>
            <a:ext cx="308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FFFFFF"/>
                </a:solidFill>
                <a:latin typeface="Comic Sans MS" panose="030F0702030302020204" pitchFamily="66" charset="0"/>
              </a:rPr>
              <a:t>Eolické sedimenty</a:t>
            </a:r>
          </a:p>
        </p:txBody>
      </p:sp>
      <p:sp>
        <p:nvSpPr>
          <p:cNvPr id="40966" name="Text Box 25">
            <a:extLst>
              <a:ext uri="{FF2B5EF4-FFF2-40B4-BE49-F238E27FC236}">
                <a16:creationId xmlns:a16="http://schemas.microsoft.com/office/drawing/2014/main" id="{F350BCE0-DD11-478A-AC2F-7B994E73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920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Základní dělení</a:t>
            </a:r>
          </a:p>
        </p:txBody>
      </p:sp>
      <p:sp>
        <p:nvSpPr>
          <p:cNvPr id="40967" name="Text Box 27">
            <a:extLst>
              <a:ext uri="{FF2B5EF4-FFF2-40B4-BE49-F238E27FC236}">
                <a16:creationId xmlns:a16="http://schemas.microsoft.com/office/drawing/2014/main" id="{635FB0D1-905F-4080-9ABA-68F5F860AB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14006" y="1664494"/>
            <a:ext cx="243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Eolické sedimenty</a:t>
            </a:r>
          </a:p>
        </p:txBody>
      </p:sp>
      <p:sp>
        <p:nvSpPr>
          <p:cNvPr id="40968" name="AutoShape 28">
            <a:extLst>
              <a:ext uri="{FF2B5EF4-FFF2-40B4-BE49-F238E27FC236}">
                <a16:creationId xmlns:a16="http://schemas.microsoft.com/office/drawing/2014/main" id="{21DC53D7-311E-4929-A2A8-39B71733A99E}"/>
              </a:ext>
            </a:extLst>
          </p:cNvPr>
          <p:cNvSpPr>
            <a:spLocks/>
          </p:cNvSpPr>
          <p:nvPr/>
        </p:nvSpPr>
        <p:spPr bwMode="auto">
          <a:xfrm>
            <a:off x="6273800" y="600075"/>
            <a:ext cx="2590800" cy="527050"/>
          </a:xfrm>
          <a:prstGeom prst="accentBorderCallout2">
            <a:avLst>
              <a:gd name="adj1" fmla="val 34338"/>
              <a:gd name="adj2" fmla="val -2940"/>
              <a:gd name="adj3" fmla="val 34338"/>
              <a:gd name="adj4" fmla="val -15745"/>
              <a:gd name="adj5" fmla="val 249398"/>
              <a:gd name="adj6" fmla="val -27449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Deflační reziduum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 - eolic. rezid. štěrky a hrub. písky.</a:t>
            </a:r>
          </a:p>
        </p:txBody>
      </p:sp>
      <p:sp>
        <p:nvSpPr>
          <p:cNvPr id="40969" name="AutoShape 29">
            <a:extLst>
              <a:ext uri="{FF2B5EF4-FFF2-40B4-BE49-F238E27FC236}">
                <a16:creationId xmlns:a16="http://schemas.microsoft.com/office/drawing/2014/main" id="{8FD289E3-2E8D-4517-904E-8EA8F06F1B31}"/>
              </a:ext>
            </a:extLst>
          </p:cNvPr>
          <p:cNvSpPr>
            <a:spLocks/>
          </p:cNvSpPr>
          <p:nvPr/>
        </p:nvSpPr>
        <p:spPr bwMode="auto">
          <a:xfrm>
            <a:off x="6273800" y="1955800"/>
            <a:ext cx="2590800" cy="739775"/>
          </a:xfrm>
          <a:prstGeom prst="accentBorderCallout2">
            <a:avLst>
              <a:gd name="adj1" fmla="val 24463"/>
              <a:gd name="adj2" fmla="val -2940"/>
              <a:gd name="adj3" fmla="val 24463"/>
              <a:gd name="adj4" fmla="val -15014"/>
              <a:gd name="adj5" fmla="val -5796"/>
              <a:gd name="adj6" fmla="val -26778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Spraše + příbuzné uloženiny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 - menší velikost zrn než váté písky.</a:t>
            </a:r>
          </a:p>
        </p:txBody>
      </p:sp>
      <p:sp>
        <p:nvSpPr>
          <p:cNvPr id="40970" name="AutoShape 30">
            <a:extLst>
              <a:ext uri="{FF2B5EF4-FFF2-40B4-BE49-F238E27FC236}">
                <a16:creationId xmlns:a16="http://schemas.microsoft.com/office/drawing/2014/main" id="{86BB877D-C30C-410F-806D-57C2E62F9680}"/>
              </a:ext>
            </a:extLst>
          </p:cNvPr>
          <p:cNvSpPr>
            <a:spLocks/>
          </p:cNvSpPr>
          <p:nvPr/>
        </p:nvSpPr>
        <p:spPr bwMode="auto">
          <a:xfrm>
            <a:off x="6273800" y="1311275"/>
            <a:ext cx="2590800" cy="527050"/>
          </a:xfrm>
          <a:prstGeom prst="accentBorderCallout2">
            <a:avLst>
              <a:gd name="adj1" fmla="val 34338"/>
              <a:gd name="adj2" fmla="val -2940"/>
              <a:gd name="adj3" fmla="val 34338"/>
              <a:gd name="adj4" fmla="val -15870"/>
              <a:gd name="adj5" fmla="val 117167"/>
              <a:gd name="adj6" fmla="val -2769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Váté písky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 - větší velikost zrn než spraše.</a:t>
            </a:r>
          </a:p>
        </p:txBody>
      </p:sp>
      <p:sp>
        <p:nvSpPr>
          <p:cNvPr id="40971" name="AutoShape 31">
            <a:extLst>
              <a:ext uri="{FF2B5EF4-FFF2-40B4-BE49-F238E27FC236}">
                <a16:creationId xmlns:a16="http://schemas.microsoft.com/office/drawing/2014/main" id="{F0992756-8951-4B08-8B29-7D29C6D31E67}"/>
              </a:ext>
            </a:extLst>
          </p:cNvPr>
          <p:cNvSpPr>
            <a:spLocks/>
          </p:cNvSpPr>
          <p:nvPr/>
        </p:nvSpPr>
        <p:spPr bwMode="auto">
          <a:xfrm>
            <a:off x="6273800" y="2901950"/>
            <a:ext cx="2590800" cy="314325"/>
          </a:xfrm>
          <a:prstGeom prst="accentBorderCallout2">
            <a:avLst>
              <a:gd name="adj1" fmla="val 57574"/>
              <a:gd name="adj2" fmla="val -2940"/>
              <a:gd name="adj3" fmla="val 57574"/>
              <a:gd name="adj4" fmla="val -15380"/>
              <a:gd name="adj5" fmla="val -320708"/>
              <a:gd name="adj6" fmla="val -27514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Smíšené sedimenty</a:t>
            </a:r>
            <a:endParaRPr lang="cs-CZ" altLang="cs-CZ" sz="1400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0972" name="Group 36">
            <a:extLst>
              <a:ext uri="{FF2B5EF4-FFF2-40B4-BE49-F238E27FC236}">
                <a16:creationId xmlns:a16="http://schemas.microsoft.com/office/drawing/2014/main" id="{E9884EE1-D3B0-4360-B9B0-0B94F33F719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422650"/>
            <a:ext cx="4837113" cy="3252788"/>
            <a:chOff x="2544" y="2156"/>
            <a:chExt cx="3047" cy="2049"/>
          </a:xfrm>
        </p:grpSpPr>
        <p:pic>
          <p:nvPicPr>
            <p:cNvPr id="40973" name="Picture 34" descr="sand_dunes_1">
              <a:extLst>
                <a:ext uri="{FF2B5EF4-FFF2-40B4-BE49-F238E27FC236}">
                  <a16:creationId xmlns:a16="http://schemas.microsoft.com/office/drawing/2014/main" id="{9BD09A3C-C1DD-4C3E-8493-A3084BA3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156"/>
              <a:ext cx="3047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Text Box 33">
              <a:extLst>
                <a:ext uri="{FF2B5EF4-FFF2-40B4-BE49-F238E27FC236}">
                  <a16:creationId xmlns:a16="http://schemas.microsoft.com/office/drawing/2014/main" id="{E36C8400-6197-47D1-AB16-87E736664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4032"/>
              <a:ext cx="2406" cy="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cs-CZ" sz="1200" b="0">
                  <a:solidFill>
                    <a:srgbClr val="FFFF00"/>
                  </a:solidFill>
                  <a:latin typeface="Arial" panose="020B0604020202020204" pitchFamily="34" charset="0"/>
                </a:rPr>
                <a:t>Charakteristické písečné přesypy a duny v pouštích.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rock_glacier2">
            <a:extLst>
              <a:ext uri="{FF2B5EF4-FFF2-40B4-BE49-F238E27FC236}">
                <a16:creationId xmlns:a16="http://schemas.microsoft.com/office/drawing/2014/main" id="{DC66D901-03B6-4DFB-8A3E-F4099121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0" descr="rock_glacier1">
            <a:extLst>
              <a:ext uri="{FF2B5EF4-FFF2-40B4-BE49-F238E27FC236}">
                <a16:creationId xmlns:a16="http://schemas.microsoft.com/office/drawing/2014/main" id="{83A3567E-7797-4350-9C17-1DCAB6CD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283527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12">
            <a:extLst>
              <a:ext uri="{FF2B5EF4-FFF2-40B4-BE49-F238E27FC236}">
                <a16:creationId xmlns:a16="http://schemas.microsoft.com/office/drawing/2014/main" id="{EBE6156D-F626-40E8-BFA5-315D3B0F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6586538"/>
            <a:ext cx="2447925" cy="274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Kamenné ledovce na dně údolí.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250D410C-97A8-4453-B557-1929721C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4450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4. Gravitační proudové sedimenty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908287FA-39AA-44DE-80A6-9F19070F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2913"/>
            <a:ext cx="3744912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Sedimenty transportované nasycené vodou ve viskózním stavu ve formě lineárního tělesa.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C766BE76-3C34-41FE-B167-5510700F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23863"/>
            <a:ext cx="4843463" cy="296386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mury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chaotické uspořádání klastické složky, bez orientace klastů, největší bloky na úpatí svahu. Zrnitost – většinou psefitické, nevytříděné kamenové až blokové štěrky s písčito-hlinitou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pískové proudy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subparalelní zvrstvení se sklonem po svahu, obsah jednotlivých psefitických klastů (či poloh), nerovné vrstevní plochy (stopy po hrnutí, zabořování)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soliflukční proudy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výplně depresí v terénu, ostré ohraničení proti podloží, sedimenty nevytříděné. Zrnitost – variabilní, různý tvar klastů (soliflukce neovlivňuje)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DBCAAEEC-B50F-478A-9938-30CBF361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3744912" cy="24320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Hlavní typy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mury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kamenné proudy v horských terénech, po jarním tání a přívalových deštích (Krkonoše, Hrubý Jeseník)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pískové proudy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pohyb po svazích s menšími sklony než bahnotoky či kamenné proudy</a:t>
            </a:r>
          </a:p>
          <a:p>
            <a:pPr>
              <a:buFontTx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soliflukční proudy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– vazba na mělké terénní deprese</a:t>
            </a:r>
          </a:p>
          <a:p>
            <a:pPr>
              <a:buFontTx/>
              <a:buChar char="•"/>
            </a:pP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22" name="Picture 12" descr="RockAvalancheAlaskaS">
            <a:extLst>
              <a:ext uri="{FF2B5EF4-FFF2-40B4-BE49-F238E27FC236}">
                <a16:creationId xmlns:a16="http://schemas.microsoft.com/office/drawing/2014/main" id="{6590C127-90E6-4086-8D5F-E0ED6736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83235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3" descr="RockAvalancheChuteSanGabMtnsFeb2004S">
            <a:extLst>
              <a:ext uri="{FF2B5EF4-FFF2-40B4-BE49-F238E27FC236}">
                <a16:creationId xmlns:a16="http://schemas.microsoft.com/office/drawing/2014/main" id="{8D049D1C-DB84-4E1F-A062-5D7D6394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86200"/>
            <a:ext cx="20669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14">
            <a:extLst>
              <a:ext uri="{FF2B5EF4-FFF2-40B4-BE49-F238E27FC236}">
                <a16:creationId xmlns:a16="http://schemas.microsoft.com/office/drawing/2014/main" id="{3C20571E-C3A7-4384-AEE4-76987FC4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6423025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Kamenné proudy (mury)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E1142A90-02E4-44EE-BFE0-D2663A76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44450"/>
            <a:ext cx="367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5. Splachové sedimenty</a:t>
            </a:r>
            <a:endParaRPr lang="cs-CZ" altLang="cs-CZ" sz="1600" b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D99DA20F-D5B0-4231-B9B9-C5EF74E4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3400"/>
            <a:ext cx="4321175" cy="5175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Sedimenty uložené stékajícími dešťovými vodami po povrchu terénu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423AA6BC-073D-4ED2-8FC1-84018226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88913"/>
            <a:ext cx="4162425" cy="30702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Mocnost – vlastní splachové sedimenty v současných depresích do 2 m, jediná splachová epizoda – do 20 cm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jemná vrstevnatost až laminace, erozní stružky mohou být vyplněny relativně hrubším sedimentem než okolní sedimenty, mírný sklon po svahu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Zrnitost – odpovídá bezprostřednímu okolí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Zaoblení klastů – v procesu splachu nedochází k dalšímu zaoblení, mohou být zachovány i agregáty (hlinopísky, hlinoštěrky)</a:t>
            </a:r>
          </a:p>
        </p:txBody>
      </p:sp>
      <p:sp>
        <p:nvSpPr>
          <p:cNvPr id="61445" name="Rectangle 12">
            <a:extLst>
              <a:ext uri="{FF2B5EF4-FFF2-40B4-BE49-F238E27FC236}">
                <a16:creationId xmlns:a16="http://schemas.microsoft.com/office/drawing/2014/main" id="{FB068E0A-5934-4F7F-8806-03C70CC4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43211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FF"/>
                </a:solidFill>
                <a:latin typeface="Comic Sans MS" panose="030F0702030302020204" pitchFamily="66" charset="0"/>
              </a:rPr>
              <a:t>ron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– proces eroze, transportu a ukládání</a:t>
            </a:r>
          </a:p>
        </p:txBody>
      </p:sp>
      <p:sp>
        <p:nvSpPr>
          <p:cNvPr id="61446" name="Rectangle 13">
            <a:extLst>
              <a:ext uri="{FF2B5EF4-FFF2-40B4-BE49-F238E27FC236}">
                <a16:creationId xmlns:a16="http://schemas.microsoft.com/office/drawing/2014/main" id="{CF2B6C5A-47B0-4B25-A4FF-2E85E275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43211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FF"/>
                </a:solidFill>
                <a:latin typeface="Comic Sans MS" panose="030F0702030302020204" pitchFamily="66" charset="0"/>
              </a:rPr>
              <a:t>splach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- voda stéká ve větším množství nejdříve v ploše (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plošný splach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), pak se tvoří celé proudy (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stružkový splach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), soustředí se na místa, kam stéká nejvíce vody </a:t>
            </a:r>
          </a:p>
        </p:txBody>
      </p:sp>
      <p:sp>
        <p:nvSpPr>
          <p:cNvPr id="61447" name="Text Box 14">
            <a:extLst>
              <a:ext uri="{FF2B5EF4-FFF2-40B4-BE49-F238E27FC236}">
                <a16:creationId xmlns:a16="http://schemas.microsoft.com/office/drawing/2014/main" id="{C45D2F0F-DBEB-4E82-AD63-4318FCC9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86050"/>
            <a:ext cx="4352925" cy="527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Deluviofluviální sedimenty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– splachové sedimenty vázané na mělké deprese a jejich vyústění do nivy.</a:t>
            </a:r>
          </a:p>
        </p:txBody>
      </p:sp>
      <p:pic>
        <p:nvPicPr>
          <p:cNvPr id="61448" name="Picture 15" descr="sheet_wash">
            <a:extLst>
              <a:ext uri="{FF2B5EF4-FFF2-40B4-BE49-F238E27FC236}">
                <a16:creationId xmlns:a16="http://schemas.microsoft.com/office/drawing/2014/main" id="{5933062B-0F76-4507-ACBF-42131C8A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46463"/>
            <a:ext cx="432117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6" descr="slope_wash">
            <a:extLst>
              <a:ext uri="{FF2B5EF4-FFF2-40B4-BE49-F238E27FC236}">
                <a16:creationId xmlns:a16="http://schemas.microsoft.com/office/drawing/2014/main" id="{8031A622-EA43-4A78-A292-790C4E24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9475"/>
            <a:ext cx="4392613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" descr="svahovina002">
            <a:extLst>
              <a:ext uri="{FF2B5EF4-FFF2-40B4-BE49-F238E27FC236}">
                <a16:creationId xmlns:a16="http://schemas.microsoft.com/office/drawing/2014/main" id="{81E41BF2-A4B1-4665-821E-E4FE099A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5888"/>
            <a:ext cx="41624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svahovina001">
            <a:extLst>
              <a:ext uri="{FF2B5EF4-FFF2-40B4-BE49-F238E27FC236}">
                <a16:creationId xmlns:a16="http://schemas.microsoft.com/office/drawing/2014/main" id="{A6CD1288-6C0B-4420-BDC1-A574F767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5888"/>
            <a:ext cx="373856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10">
            <a:extLst>
              <a:ext uri="{FF2B5EF4-FFF2-40B4-BE49-F238E27FC236}">
                <a16:creationId xmlns:a16="http://schemas.microsoft.com/office/drawing/2014/main" id="{6FE6531F-E2C3-46BB-8707-CCC0EAEC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941888"/>
            <a:ext cx="1831975" cy="15906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Přechody do jiných genetických typů sedimentů, např. eolických - splachy a soliflukční polohy ve sprašových komplexech.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>
            <a:extLst>
              <a:ext uri="{FF2B5EF4-FFF2-40B4-BE49-F238E27FC236}">
                <a16:creationId xmlns:a16="http://schemas.microsoft.com/office/drawing/2014/main" id="{8D2E69E0-290E-4801-97B8-865BEFB20DCE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3429000"/>
            <a:ext cx="7010400" cy="3294063"/>
            <a:chOff x="144" y="2535"/>
            <a:chExt cx="4416" cy="2075"/>
          </a:xfrm>
        </p:grpSpPr>
        <p:sp>
          <p:nvSpPr>
            <p:cNvPr id="129027" name="Rectangle 3">
              <a:extLst>
                <a:ext uri="{FF2B5EF4-FFF2-40B4-BE49-F238E27FC236}">
                  <a16:creationId xmlns:a16="http://schemas.microsoft.com/office/drawing/2014/main" id="{D0F9FBE7-75B6-4A56-A825-5D9177E8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591"/>
              <a:ext cx="42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200" b="0">
                <a:latin typeface="Arial" panose="020B0604020202020204" pitchFamily="34" charset="0"/>
              </a:endParaRPr>
            </a:p>
          </p:txBody>
        </p:sp>
        <p:sp>
          <p:nvSpPr>
            <p:cNvPr id="129028" name="Text Box 4">
              <a:extLst>
                <a:ext uri="{FF2B5EF4-FFF2-40B4-BE49-F238E27FC236}">
                  <a16:creationId xmlns:a16="http://schemas.microsoft.com/office/drawing/2014/main" id="{25A424F0-D397-46A2-9AC2-B9790F78F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535"/>
              <a:ext cx="4416" cy="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Použitá literatura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Bezvodová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B.,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Demek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J., Zeman, A., 1985: Metody kvartérně geologického a geomorfologického výzkumu. – 1-207, SPN, Praha.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Ehlers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J.,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Gibbard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P.L., 2004: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Quaternary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Glaciations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–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Extent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and Chronology. –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Developments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in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Quaternary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Science 2, 1-475,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Elsevier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. 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Gába, Z., Pek, I., 1999: Ledovcové souvky moravskoslezské oblasti. – 1-110, I-VIII tab., Okresní vlastivědné muzeum v Šumperku. Šumperk.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Karásek, J., 2001: Základy obecné geomorfologie. - 1-216. Učební texty,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PřF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MU, Brno.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Kukal, Z., 1986: Základy sedimentologie. - 1-466. Academia, Praha.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Lowe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J. J., 1997: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Reconstructing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Quaternary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Environment. - 1-446.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Prentice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Hall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Harlow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Essex.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Ložek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V., 1973: Příroda ve čtvrtohorách. - 1-372. Academia, Praha. 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Musil, R., 2000: Natural Environment. - </a:t>
              </a:r>
              <a:r>
                <a:rPr lang="cs-CZ" altLang="cs-CZ" sz="1200" b="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Anthropologie</a:t>
              </a: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, 38, 3, 307-310.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chemeClr val="bg1"/>
                  </a:solidFill>
                  <a:latin typeface="Arial" panose="020B0604020202020204" pitchFamily="34" charset="0"/>
                </a:rPr>
                <a:t>Nývlt, D. – poskytnuty některé fotografie a obrázky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6AF2E2B9-0BD4-451A-A441-E4CE1274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Spraše a příbuzné sedimenty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1F0B5A82-5D20-4CF9-BB5D-10C200D89F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73881" y="2523331"/>
            <a:ext cx="167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Vznik spraší</a:t>
            </a:r>
          </a:p>
        </p:txBody>
      </p:sp>
      <p:sp>
        <p:nvSpPr>
          <p:cNvPr id="41988" name="AutoShape 5">
            <a:extLst>
              <a:ext uri="{FF2B5EF4-FFF2-40B4-BE49-F238E27FC236}">
                <a16:creationId xmlns:a16="http://schemas.microsoft.com/office/drawing/2014/main" id="{C1E6B357-3E77-4F18-A367-C7B55A1A867F}"/>
              </a:ext>
            </a:extLst>
          </p:cNvPr>
          <p:cNvSpPr>
            <a:spLocks/>
          </p:cNvSpPr>
          <p:nvPr/>
        </p:nvSpPr>
        <p:spPr bwMode="auto">
          <a:xfrm>
            <a:off x="1209675" y="1552575"/>
            <a:ext cx="2971800" cy="952500"/>
          </a:xfrm>
          <a:prstGeom prst="accentBorderCallout2">
            <a:avLst>
              <a:gd name="adj1" fmla="val 12000"/>
              <a:gd name="adj2" fmla="val -2565"/>
              <a:gd name="adj3" fmla="val 12000"/>
              <a:gd name="adj4" fmla="val -14315"/>
              <a:gd name="adj5" fmla="val 98167"/>
              <a:gd name="adj6" fmla="val -25056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Transport a usazování větrem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 - ovlivňuje vytřídění zrna, úložné poměry, tvar sprašových nakupenin.</a:t>
            </a:r>
          </a:p>
        </p:txBody>
      </p:sp>
      <p:sp>
        <p:nvSpPr>
          <p:cNvPr id="41989" name="AutoShape 6">
            <a:extLst>
              <a:ext uri="{FF2B5EF4-FFF2-40B4-BE49-F238E27FC236}">
                <a16:creationId xmlns:a16="http://schemas.microsoft.com/office/drawing/2014/main" id="{124EE7D1-2622-43D4-B2AA-8FA8C62DB99C}"/>
              </a:ext>
            </a:extLst>
          </p:cNvPr>
          <p:cNvSpPr>
            <a:spLocks/>
          </p:cNvSpPr>
          <p:nvPr/>
        </p:nvSpPr>
        <p:spPr bwMode="auto">
          <a:xfrm>
            <a:off x="1212850" y="2646363"/>
            <a:ext cx="2968625" cy="1165225"/>
          </a:xfrm>
          <a:prstGeom prst="accentBorderCallout2">
            <a:avLst>
              <a:gd name="adj1" fmla="val 9810"/>
              <a:gd name="adj2" fmla="val -2565"/>
              <a:gd name="adj3" fmla="val 9810"/>
              <a:gd name="adj4" fmla="val -14009"/>
              <a:gd name="adj5" fmla="val -14167"/>
              <a:gd name="adj6" fmla="val -25185"/>
            </a:avLst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Arial" panose="020B0604020202020204" pitchFamily="34" charset="0"/>
              </a:rPr>
              <a:t>Zesprašení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 - dává spraši charakteristickou skladbu (poréznost), určuje formu (+ barvu) sloučenin železa a vápnitost + formu CaCO</a:t>
            </a:r>
            <a:r>
              <a:rPr lang="cs-CZ" altLang="cs-CZ" sz="1400" b="0" baseline="-25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cs-CZ" altLang="cs-CZ" sz="1400" b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6EE60B0D-F79A-40DA-9871-AC0C79079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5105400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Obrovské rozšíření spraší především na severní polokouli, z hlediska plošného výskytu jedny z nejrozšířenějších hornin na zemském povrchu.</a:t>
            </a:r>
          </a:p>
        </p:txBody>
      </p:sp>
      <p:pic>
        <p:nvPicPr>
          <p:cNvPr id="41991" name="Picture 11" descr="Spraš_Věst_2">
            <a:extLst>
              <a:ext uri="{FF2B5EF4-FFF2-40B4-BE49-F238E27FC236}">
                <a16:creationId xmlns:a16="http://schemas.microsoft.com/office/drawing/2014/main" id="{8E1F2297-9269-4108-82B7-B06947C5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413"/>
            <a:ext cx="36576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19">
            <a:extLst>
              <a:ext uri="{FF2B5EF4-FFF2-40B4-BE49-F238E27FC236}">
                <a16:creationId xmlns:a16="http://schemas.microsoft.com/office/drawing/2014/main" id="{A7FE6480-40AD-4840-9454-5DDA55C8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038600" cy="7302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Spraš – nezpevněný, pórovitý, slabě propustný eolický sediment, tvořený zrny převážně prachové frakce  </a:t>
            </a:r>
          </a:p>
        </p:txBody>
      </p:sp>
      <p:sp>
        <p:nvSpPr>
          <p:cNvPr id="41993" name="Text Box 21">
            <a:extLst>
              <a:ext uri="{FF2B5EF4-FFF2-40B4-BE49-F238E27FC236}">
                <a16:creationId xmlns:a16="http://schemas.microsoft.com/office/drawing/2014/main" id="{66B01225-E595-4C89-9DE8-B13C709B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33350"/>
            <a:ext cx="4572000" cy="383698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Mocnost – zpravidla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do 30 m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v Číně až okolo 100 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masivní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vznik kompakcí a smršťováním usazeného materiálu, na profilech svislá, hrubě hranolovitá odlučnost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Vertikální puklinky vyplněné CaCO</a:t>
            </a:r>
            <a:r>
              <a:rPr lang="cs-CZ" altLang="cs-CZ" sz="1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Mineralogicky obsah Q (40%-80%), živců (10%-20%), uhličitanů (0%-35%)</a:t>
            </a:r>
          </a:p>
          <a:p>
            <a:pPr eaLnBrk="1" hangingPunct="1"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barva okrově hnědá až šedavě žlutá, podmíněná železitými sloučeninami, jemně rozptýleným CaCO</a:t>
            </a:r>
            <a:r>
              <a:rPr lang="cs-CZ" altLang="cs-CZ" sz="1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a porézní stavbou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Běžné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cicváry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pseudomycélie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rhizolity</a:t>
            </a:r>
          </a:p>
          <a:p>
            <a:pPr eaLnBrk="1" hangingPunct="1"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Zrnitost - převážně silt (tj. částicemi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20 μm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- 60 μm, 70-95%) s nízkým podílem jílu (1-8%) a písku (200 μm - 500 μm, 5-17%), bez hrubších částic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E6E2D015-C805-4784-A175-C301AB69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000000"/>
                </a:solidFill>
                <a:latin typeface="Arial" panose="020B0604020202020204" pitchFamily="34" charset="0"/>
              </a:rPr>
              <a:t>Dolní Věstonice.</a:t>
            </a:r>
          </a:p>
        </p:txBody>
      </p:sp>
      <p:sp>
        <p:nvSpPr>
          <p:cNvPr id="41995" name="Text Box 24">
            <a:extLst>
              <a:ext uri="{FF2B5EF4-FFF2-40B4-BE49-F238E27FC236}">
                <a16:creationId xmlns:a16="http://schemas.microsoft.com/office/drawing/2014/main" id="{BB597614-B7A1-412D-9EA1-3A31FD99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91000"/>
            <a:ext cx="5105400" cy="15811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Výskyt: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do 350 m n.m., výše pak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sprašové hlíny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. Rozsah se kryje zhruba s rozsahem původních stepních oblastí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většinou souvislé pokryvy, závěje, výplně terénních nerovností. Mocné zvláště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na svazích jižní expozice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Vliv větrů ze Z a SZ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 descr="Spras_asym_udoli">
            <a:extLst>
              <a:ext uri="{FF2B5EF4-FFF2-40B4-BE49-F238E27FC236}">
                <a16:creationId xmlns:a16="http://schemas.microsoft.com/office/drawing/2014/main" id="{E9F47348-19DE-4B65-9976-0582C004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440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13">
            <a:extLst>
              <a:ext uri="{FF2B5EF4-FFF2-40B4-BE49-F238E27FC236}">
                <a16:creationId xmlns:a16="http://schemas.microsoft.com/office/drawing/2014/main" id="{65847495-8269-4908-BFB1-E867B417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86175"/>
            <a:ext cx="4191000" cy="25384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Výskyt u nás: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Polabí, Moravskoslezská oblast, většinou do 10 m, na svazích východní expozice až 40 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jz. od Brna – mocnost 15-20 m, většinou kopírují terén, nevytvářejí akumulační tvary, vyrovnávají terénní nerovnosti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Červený kopec v Brně – překrytí stupňovitých říčních teras sprašemi s fosilními půdami</a:t>
            </a:r>
            <a:endParaRPr lang="cs-CZ" altLang="cs-CZ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2" name="Picture 14" descr="PICT0028">
            <a:extLst>
              <a:ext uri="{FF2B5EF4-FFF2-40B4-BE49-F238E27FC236}">
                <a16:creationId xmlns:a16="http://schemas.microsoft.com/office/drawing/2014/main" id="{51E6A85B-A37D-4AEE-8EAB-1AC310A2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44100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5">
            <a:extLst>
              <a:ext uri="{FF2B5EF4-FFF2-40B4-BE49-F238E27FC236}">
                <a16:creationId xmlns:a16="http://schemas.microsoft.com/office/drawing/2014/main" id="{B70634F2-9EB7-4EA8-96CB-F8FB8469F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6545263"/>
            <a:ext cx="3276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Sprašová série se subfosilní půdou, Hranice.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2F7BDE9C-8E79-4636-B780-C6AC7B18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Vznik spraší</a:t>
            </a:r>
          </a:p>
        </p:txBody>
      </p:sp>
      <p:pic>
        <p:nvPicPr>
          <p:cNvPr id="44035" name="Picture 5" descr="Succinea_Lymnaea">
            <a:extLst>
              <a:ext uri="{FF2B5EF4-FFF2-40B4-BE49-F238E27FC236}">
                <a16:creationId xmlns:a16="http://schemas.microsoft.com/office/drawing/2014/main" id="{B9AD26B2-89A8-4AED-816B-463E6E1C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2781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>
            <a:extLst>
              <a:ext uri="{FF2B5EF4-FFF2-40B4-BE49-F238E27FC236}">
                <a16:creationId xmlns:a16="http://schemas.microsoft.com/office/drawing/2014/main" id="{517F8348-6738-4E7F-9BFB-E504D299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06738"/>
            <a:ext cx="28717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 i="1">
                <a:solidFill>
                  <a:srgbClr val="FFFF00"/>
                </a:solidFill>
                <a:latin typeface="Arial" panose="020B0604020202020204" pitchFamily="34" charset="0"/>
              </a:rPr>
              <a:t>Succinea oblonga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 - běžný sprašový druh; </a:t>
            </a:r>
            <a:r>
              <a:rPr lang="cs-CZ" altLang="cs-CZ" sz="1200" b="0" i="1">
                <a:solidFill>
                  <a:srgbClr val="FFFF00"/>
                </a:solidFill>
                <a:latin typeface="Arial" panose="020B0604020202020204" pitchFamily="34" charset="0"/>
              </a:rPr>
              <a:t>Lymnaea glabra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 - bažinné spraše (Podunají).</a:t>
            </a:r>
          </a:p>
        </p:txBody>
      </p:sp>
      <p:grpSp>
        <p:nvGrpSpPr>
          <p:cNvPr id="44037" name="Group 7">
            <a:extLst>
              <a:ext uri="{FF2B5EF4-FFF2-40B4-BE49-F238E27FC236}">
                <a16:creationId xmlns:a16="http://schemas.microsoft.com/office/drawing/2014/main" id="{6A3ED6FC-5773-4BC5-85C3-954E0D6F22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828800"/>
            <a:ext cx="3263900" cy="4356100"/>
            <a:chOff x="1928" y="1248"/>
            <a:chExt cx="2056" cy="2744"/>
          </a:xfrm>
        </p:grpSpPr>
        <p:sp>
          <p:nvSpPr>
            <p:cNvPr id="44045" name="Text Box 8">
              <a:extLst>
                <a:ext uri="{FF2B5EF4-FFF2-40B4-BE49-F238E27FC236}">
                  <a16:creationId xmlns:a16="http://schemas.microsoft.com/office/drawing/2014/main" id="{6CF661B3-7A0E-4DAF-8F27-3A8535F3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589"/>
              <a:ext cx="205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cs-CZ" altLang="cs-CZ" sz="1200" b="0">
                  <a:solidFill>
                    <a:srgbClr val="FFFF00"/>
                  </a:solidFill>
                  <a:latin typeface="Arial" panose="020B0604020202020204" pitchFamily="34" charset="0"/>
                </a:rPr>
                <a:t>Pupilly - význační měkkýši spraší. Horní řada představuje žijící druhy, spodní řada představuje druhy vymřelé.</a:t>
              </a:r>
            </a:p>
          </p:txBody>
        </p:sp>
        <p:pic>
          <p:nvPicPr>
            <p:cNvPr id="44046" name="Picture 9" descr="Pupilly">
              <a:extLst>
                <a:ext uri="{FF2B5EF4-FFF2-40B4-BE49-F238E27FC236}">
                  <a16:creationId xmlns:a16="http://schemas.microsoft.com/office/drawing/2014/main" id="{35DC9111-D6F0-40CD-BE91-F616B4F4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" y="1248"/>
              <a:ext cx="188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8" name="Rectangle 11">
            <a:extLst>
              <a:ext uri="{FF2B5EF4-FFF2-40B4-BE49-F238E27FC236}">
                <a16:creationId xmlns:a16="http://schemas.microsoft.com/office/drawing/2014/main" id="{133C3F1B-FF5C-48A4-A593-7C72AE5E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600"/>
            <a:ext cx="586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hlavními podmínkami vzniku spraší -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přítomnost deflačních ploch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bez uzavřeného prostoru + příznivé sedimentační prostředí</a:t>
            </a:r>
          </a:p>
        </p:txBody>
      </p:sp>
      <p:sp>
        <p:nvSpPr>
          <p:cNvPr id="44039" name="Rectangle 12">
            <a:extLst>
              <a:ext uri="{FF2B5EF4-FFF2-40B4-BE49-F238E27FC236}">
                <a16:creationId xmlns:a16="http://schemas.microsoft.com/office/drawing/2014/main" id="{9FCC6324-B457-4C9D-BB32-7F380F83D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95400"/>
            <a:ext cx="289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rgbClr val="FFFFFF"/>
                </a:solidFill>
                <a:latin typeface="Comic Sans MS" panose="030F0702030302020204" pitchFamily="66" charset="0"/>
              </a:rPr>
              <a:t>deflační plochy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(deflace =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odnos sypké zvětraliny větrem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) - především v pustinách: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pouště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, ale i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místa čerstvě nakupeného sedimentárního materiálu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(fluviální, glacigenní, proluviální, vulkanogenní)</a:t>
            </a:r>
          </a:p>
        </p:txBody>
      </p:sp>
      <p:sp>
        <p:nvSpPr>
          <p:cNvPr id="44040" name="Rectangle 13">
            <a:extLst>
              <a:ext uri="{FF2B5EF4-FFF2-40B4-BE49-F238E27FC236}">
                <a16:creationId xmlns:a16="http://schemas.microsoft.com/office/drawing/2014/main" id="{674912A8-F450-485A-918A-B53C1EC9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766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bujná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stepní vegetace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s tundrovými prvky a značným podílem prvků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slanomilných</a:t>
            </a:r>
          </a:p>
        </p:txBody>
      </p:sp>
      <p:sp>
        <p:nvSpPr>
          <p:cNvPr id="44041" name="Rectangle 14">
            <a:extLst>
              <a:ext uri="{FF2B5EF4-FFF2-40B4-BE49-F238E27FC236}">
                <a16:creationId xmlns:a16="http://schemas.microsoft.com/office/drawing/2014/main" id="{33902E96-5BC7-47FC-9A36-A46C596F1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114800"/>
            <a:ext cx="289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absence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mulového humusu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, přítomnost CaCO</a:t>
            </a:r>
            <a:r>
              <a:rPr lang="cs-CZ" altLang="cs-CZ" sz="1400" b="0" baseline="-25000">
                <a:solidFill>
                  <a:srgbClr val="FFFFFF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v povrchových vrstvách, minerální zrna pokryta hydroxidy železa okrově hnědé barvy</a:t>
            </a:r>
          </a:p>
        </p:txBody>
      </p:sp>
      <p:sp>
        <p:nvSpPr>
          <p:cNvPr id="44042" name="Rectangle 15">
            <a:extLst>
              <a:ext uri="{FF2B5EF4-FFF2-40B4-BE49-F238E27FC236}">
                <a16:creationId xmlns:a16="http://schemas.microsoft.com/office/drawing/2014/main" id="{2AF45FCB-C1B7-4F1E-9422-3AF68C9F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610225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vznik ve </a:t>
            </a:r>
            <a:r>
              <a:rPr lang="cs-CZ" altLang="cs-CZ" sz="1400" b="0">
                <a:solidFill>
                  <a:srgbClr val="FFCC66"/>
                </a:solidFill>
                <a:latin typeface="Comic Sans MS" panose="030F0702030302020204" pitchFamily="66" charset="0"/>
              </a:rPr>
              <a:t>studeném podnebí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s mrazivou, ale suchou zimou, vlhkým jarem, krátkým suchým létem</a:t>
            </a:r>
          </a:p>
        </p:txBody>
      </p:sp>
      <p:sp>
        <p:nvSpPr>
          <p:cNvPr id="44043" name="Text Box 16">
            <a:extLst>
              <a:ext uri="{FF2B5EF4-FFF2-40B4-BE49-F238E27FC236}">
                <a16:creationId xmlns:a16="http://schemas.microsoft.com/office/drawing/2014/main" id="{AF7AE834-1687-446C-9BFA-07E0CF73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67200"/>
            <a:ext cx="28194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Evropa</a:t>
            </a:r>
            <a:endParaRPr lang="cs-CZ" altLang="cs-CZ" sz="1400" b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Tvorba spraše je vázána na glaciální klima (</a:t>
            </a: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sprašová fáze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) a dokládá studená období</a:t>
            </a:r>
          </a:p>
        </p:txBody>
      </p:sp>
      <p:sp>
        <p:nvSpPr>
          <p:cNvPr id="44044" name="Text Box 17">
            <a:extLst>
              <a:ext uri="{FF2B5EF4-FFF2-40B4-BE49-F238E27FC236}">
                <a16:creationId xmlns:a16="http://schemas.microsoft.com/office/drawing/2014/main" id="{CB85B64C-7746-4567-A4AD-16DD6615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86400"/>
            <a:ext cx="2819400" cy="952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Spraši podobny sediment</a:t>
            </a: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 - primární spraš sekundárně přeměněná (přeplavení, vliv pedogenních procesů).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>
            <a:extLst>
              <a:ext uri="{FF2B5EF4-FFF2-40B4-BE49-F238E27FC236}">
                <a16:creationId xmlns:a16="http://schemas.microsoft.com/office/drawing/2014/main" id="{E2D015C6-B32C-4DCB-B094-3091B27B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524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Zonalita spraší, prachovice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3BB49E33-B816-454A-88B4-762788A3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4875213"/>
            <a:ext cx="51149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Pásemný vývoj sprašových sérií střední Evropy: A - suchá sprašová oblast, B - přechodná oblast, C - vlhká sprašová oblast, D - pásmo prachovic; 1 - spraš, 2 - humózní horizonty (černozemí a pseudočernozemí), 3 - B-horizonty parahnědozemí, 4 - B-horizonty hnědozemí, 5 - slabě vyvinuté B-horizonty (interstadiální „hnědozemě“), 6 - rubefikované B-horizonty, 7 - A</a:t>
            </a:r>
            <a:r>
              <a:rPr lang="cs-CZ" altLang="cs-CZ" sz="1200" b="0" baseline="-2500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-horizonty parahnědozemí, 8 - prachovice, 9 - pseudogleje (z parahnědozemí), 10 - slabé humózní horizonty, 11 - hlinopísky, 12 - svahové uloženiny, 13 - soliflukční polohy, 14 - pseudooglejení.</a:t>
            </a:r>
          </a:p>
        </p:txBody>
      </p:sp>
      <p:pic>
        <p:nvPicPr>
          <p:cNvPr id="45060" name="Picture 6" descr="Sprase_Zonalita">
            <a:extLst>
              <a:ext uri="{FF2B5EF4-FFF2-40B4-BE49-F238E27FC236}">
                <a16:creationId xmlns:a16="http://schemas.microsoft.com/office/drawing/2014/main" id="{652D82B4-107C-4301-A74C-6C0A2E0D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6063"/>
            <a:ext cx="494347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8">
            <a:extLst>
              <a:ext uri="{FF2B5EF4-FFF2-40B4-BE49-F238E27FC236}">
                <a16:creationId xmlns:a16="http://schemas.microsoft.com/office/drawing/2014/main" id="{379FE89E-F519-41CA-A55A-9AE25AFC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609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význačná zonalita - souvisí s půdní povahou spraší</a:t>
            </a:r>
          </a:p>
        </p:txBody>
      </p:sp>
      <p:sp>
        <p:nvSpPr>
          <p:cNvPr id="45062" name="Rectangle 9">
            <a:extLst>
              <a:ext uri="{FF2B5EF4-FFF2-40B4-BE49-F238E27FC236}">
                <a16:creationId xmlns:a16="http://schemas.microsoft.com/office/drawing/2014/main" id="{E119551A-4F63-4B67-9379-5F316A10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19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střední Evropa - nízké, teplé a suché polohy, horní hranice 300-400 m n. m.</a:t>
            </a:r>
          </a:p>
        </p:txBody>
      </p:sp>
      <p:sp>
        <p:nvSpPr>
          <p:cNvPr id="45063" name="Rectangle 10">
            <a:extLst>
              <a:ext uri="{FF2B5EF4-FFF2-40B4-BE49-F238E27FC236}">
                <a16:creationId xmlns:a16="http://schemas.microsoft.com/office/drawing/2014/main" id="{E88FB936-424E-4D95-B458-850711DB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82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střední Evropa - vlhké oblasti - výskyt spraší i pod 200 m n. m.</a:t>
            </a:r>
          </a:p>
        </p:txBody>
      </p:sp>
      <p:sp>
        <p:nvSpPr>
          <p:cNvPr id="45064" name="Text Box 11">
            <a:extLst>
              <a:ext uri="{FF2B5EF4-FFF2-40B4-BE49-F238E27FC236}">
                <a16:creationId xmlns:a16="http://schemas.microsoft.com/office/drawing/2014/main" id="{5EB1BD5E-99E3-4C5B-B6BD-8D0FF833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476500"/>
            <a:ext cx="3581400" cy="13684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Prachovice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Definice: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Prachovice se od spraší liší nedostatkem CaCO</a:t>
            </a:r>
            <a:r>
              <a:rPr lang="cs-CZ" altLang="cs-CZ" sz="1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mírným pseudooglejením, hydroxidy železa zastupují CaCO</a:t>
            </a:r>
            <a:r>
              <a:rPr lang="cs-CZ" altLang="cs-CZ" sz="1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vyšší podíl hrubších částic, časté vložky svahovin.</a:t>
            </a:r>
          </a:p>
        </p:txBody>
      </p:sp>
      <p:sp>
        <p:nvSpPr>
          <p:cNvPr id="45065" name="Rectangle 13">
            <a:extLst>
              <a:ext uri="{FF2B5EF4-FFF2-40B4-BE49-F238E27FC236}">
                <a16:creationId xmlns:a16="http://schemas.microsoft.com/office/drawing/2014/main" id="{5F297319-7000-4395-B193-7A1C927E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3962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svisle odlučné stěny prachovic se brzy rozrušují díky náchylnosti k drobným sesuvům</a:t>
            </a:r>
          </a:p>
        </p:txBody>
      </p:sp>
      <p:sp>
        <p:nvSpPr>
          <p:cNvPr id="45066" name="Rectangle 14">
            <a:extLst>
              <a:ext uri="{FF2B5EF4-FFF2-40B4-BE49-F238E27FC236}">
                <a16:creationId xmlns:a16="http://schemas.microsoft.com/office/drawing/2014/main" id="{F76BFBA9-6547-4318-ADBE-391A0E304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48260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mechanismy přenosu a akumulace prachovic shodné se spraší, avšak vznik ve vlhčím prostředí</a:t>
            </a:r>
          </a:p>
        </p:txBody>
      </p:sp>
      <p:sp>
        <p:nvSpPr>
          <p:cNvPr id="45067" name="Rectangle 15">
            <a:extLst>
              <a:ext uri="{FF2B5EF4-FFF2-40B4-BE49-F238E27FC236}">
                <a16:creationId xmlns:a16="http://schemas.microsoft.com/office/drawing/2014/main" id="{290D6324-FC85-4EBA-A29F-8557738F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715000"/>
            <a:ext cx="379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prachovice lemují zónu spraší, uplatnění svahových pochodů (soliflukce)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>
            <a:extLst>
              <a:ext uri="{FF2B5EF4-FFF2-40B4-BE49-F238E27FC236}">
                <a16:creationId xmlns:a16="http://schemas.microsoft.com/office/drawing/2014/main" id="{38E82186-D70B-451D-A892-03333EEE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Sprašové série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67528CCA-029C-4E37-9EE5-C08425FB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4648200"/>
            <a:ext cx="567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Sprašový komplex na lokalitě Dolní Věstonice zachycující sedimenty posledního glaciálu.</a:t>
            </a:r>
          </a:p>
        </p:txBody>
      </p:sp>
      <p:pic>
        <p:nvPicPr>
          <p:cNvPr id="46084" name="Picture 6" descr="Spraš_Věst_1">
            <a:extLst>
              <a:ext uri="{FF2B5EF4-FFF2-40B4-BE49-F238E27FC236}">
                <a16:creationId xmlns:a16="http://schemas.microsoft.com/office/drawing/2014/main" id="{6C31311C-A2A8-40F5-9ADA-528AE511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5250"/>
            <a:ext cx="56007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8">
            <a:extLst>
              <a:ext uri="{FF2B5EF4-FFF2-40B4-BE49-F238E27FC236}">
                <a16:creationId xmlns:a16="http://schemas.microsoft.com/office/drawing/2014/main" id="{AEAB338B-7945-4509-B4E7-49ABE75A047C}"/>
              </a:ext>
            </a:extLst>
          </p:cNvPr>
          <p:cNvSpPr>
            <a:spLocks/>
          </p:cNvSpPr>
          <p:nvPr/>
        </p:nvSpPr>
        <p:spPr bwMode="auto">
          <a:xfrm>
            <a:off x="1371600" y="639763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843435"/>
              <a:gd name="adj4" fmla="val -51176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Půdní horizont</a:t>
            </a:r>
          </a:p>
        </p:txBody>
      </p:sp>
      <p:sp>
        <p:nvSpPr>
          <p:cNvPr id="46086" name="AutoShape 9">
            <a:extLst>
              <a:ext uri="{FF2B5EF4-FFF2-40B4-BE49-F238E27FC236}">
                <a16:creationId xmlns:a16="http://schemas.microsoft.com/office/drawing/2014/main" id="{2B99511D-5EA8-49FE-A6EE-2AB5503C7809}"/>
              </a:ext>
            </a:extLst>
          </p:cNvPr>
          <p:cNvSpPr>
            <a:spLocks/>
          </p:cNvSpPr>
          <p:nvPr/>
        </p:nvSpPr>
        <p:spPr bwMode="auto">
          <a:xfrm>
            <a:off x="1371600" y="1143000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682829"/>
              <a:gd name="adj4" fmla="val -51176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Spraš</a:t>
            </a:r>
          </a:p>
        </p:txBody>
      </p:sp>
      <p:sp>
        <p:nvSpPr>
          <p:cNvPr id="46087" name="AutoShape 10">
            <a:extLst>
              <a:ext uri="{FF2B5EF4-FFF2-40B4-BE49-F238E27FC236}">
                <a16:creationId xmlns:a16="http://schemas.microsoft.com/office/drawing/2014/main" id="{7ADA44F5-7FCA-4ED4-8E5B-E8837D10E33A}"/>
              </a:ext>
            </a:extLst>
          </p:cNvPr>
          <p:cNvSpPr>
            <a:spLocks/>
          </p:cNvSpPr>
          <p:nvPr/>
        </p:nvSpPr>
        <p:spPr bwMode="auto">
          <a:xfrm>
            <a:off x="1371600" y="1676400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513130"/>
              <a:gd name="adj4" fmla="val -51176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Iniciální půdy</a:t>
            </a:r>
          </a:p>
        </p:txBody>
      </p:sp>
      <p:sp>
        <p:nvSpPr>
          <p:cNvPr id="46088" name="AutoShape 11">
            <a:extLst>
              <a:ext uri="{FF2B5EF4-FFF2-40B4-BE49-F238E27FC236}">
                <a16:creationId xmlns:a16="http://schemas.microsoft.com/office/drawing/2014/main" id="{76AD49BC-8F6A-432E-9B0A-AB7C50206F2F}"/>
              </a:ext>
            </a:extLst>
          </p:cNvPr>
          <p:cNvSpPr>
            <a:spLocks/>
          </p:cNvSpPr>
          <p:nvPr/>
        </p:nvSpPr>
        <p:spPr bwMode="auto">
          <a:xfrm>
            <a:off x="1371600" y="2190750"/>
            <a:ext cx="1752600" cy="517525"/>
          </a:xfrm>
          <a:prstGeom prst="accentBorderCallout1">
            <a:avLst>
              <a:gd name="adj1" fmla="val 36144"/>
              <a:gd name="adj2" fmla="val -4347"/>
              <a:gd name="adj3" fmla="val 207227"/>
              <a:gd name="adj4" fmla="val -51088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Autochtonní hnědé půdy (PK I)</a:t>
            </a:r>
          </a:p>
        </p:txBody>
      </p:sp>
      <p:sp>
        <p:nvSpPr>
          <p:cNvPr id="46089" name="AutoShape 12">
            <a:extLst>
              <a:ext uri="{FF2B5EF4-FFF2-40B4-BE49-F238E27FC236}">
                <a16:creationId xmlns:a16="http://schemas.microsoft.com/office/drawing/2014/main" id="{195854A3-4BD9-4DE1-9362-EC1904178D8F}"/>
              </a:ext>
            </a:extLst>
          </p:cNvPr>
          <p:cNvSpPr>
            <a:spLocks/>
          </p:cNvSpPr>
          <p:nvPr/>
        </p:nvSpPr>
        <p:spPr bwMode="auto">
          <a:xfrm>
            <a:off x="1371600" y="2921000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116162"/>
              <a:gd name="adj4" fmla="val -51269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Písčitá spraš</a:t>
            </a:r>
          </a:p>
        </p:txBody>
      </p:sp>
      <p:sp>
        <p:nvSpPr>
          <p:cNvPr id="46090" name="AutoShape 13">
            <a:extLst>
              <a:ext uri="{FF2B5EF4-FFF2-40B4-BE49-F238E27FC236}">
                <a16:creationId xmlns:a16="http://schemas.microsoft.com/office/drawing/2014/main" id="{318CA133-2EAD-4B2F-8652-00CAE40D1E0C}"/>
              </a:ext>
            </a:extLst>
          </p:cNvPr>
          <p:cNvSpPr>
            <a:spLocks/>
          </p:cNvSpPr>
          <p:nvPr/>
        </p:nvSpPr>
        <p:spPr bwMode="auto">
          <a:xfrm>
            <a:off x="1371600" y="3467100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-56060"/>
              <a:gd name="adj4" fmla="val -51088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Spraš</a:t>
            </a:r>
          </a:p>
        </p:txBody>
      </p:sp>
      <p:sp>
        <p:nvSpPr>
          <p:cNvPr id="46091" name="AutoShape 14">
            <a:extLst>
              <a:ext uri="{FF2B5EF4-FFF2-40B4-BE49-F238E27FC236}">
                <a16:creationId xmlns:a16="http://schemas.microsoft.com/office/drawing/2014/main" id="{14AD9E52-3A09-4774-982F-B3B397072622}"/>
              </a:ext>
            </a:extLst>
          </p:cNvPr>
          <p:cNvSpPr>
            <a:spLocks/>
          </p:cNvSpPr>
          <p:nvPr/>
        </p:nvSpPr>
        <p:spPr bwMode="auto">
          <a:xfrm>
            <a:off x="1371600" y="4013200"/>
            <a:ext cx="1752600" cy="304800"/>
          </a:xfrm>
          <a:prstGeom prst="accentBorderCallout1">
            <a:avLst>
              <a:gd name="adj1" fmla="val 60606"/>
              <a:gd name="adj2" fmla="val -4347"/>
              <a:gd name="adj3" fmla="val -231315"/>
              <a:gd name="adj4" fmla="val -51269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Iniciální půdy</a:t>
            </a:r>
          </a:p>
        </p:txBody>
      </p:sp>
      <p:sp>
        <p:nvSpPr>
          <p:cNvPr id="46092" name="AutoShape 15">
            <a:extLst>
              <a:ext uri="{FF2B5EF4-FFF2-40B4-BE49-F238E27FC236}">
                <a16:creationId xmlns:a16="http://schemas.microsoft.com/office/drawing/2014/main" id="{3A8D4552-C14C-4ADD-B7FF-FD21213F3A77}"/>
              </a:ext>
            </a:extLst>
          </p:cNvPr>
          <p:cNvSpPr>
            <a:spLocks/>
          </p:cNvSpPr>
          <p:nvPr/>
        </p:nvSpPr>
        <p:spPr bwMode="auto">
          <a:xfrm>
            <a:off x="1371600" y="4546600"/>
            <a:ext cx="1752600" cy="942975"/>
          </a:xfrm>
          <a:prstGeom prst="accentBorderCallout1">
            <a:avLst>
              <a:gd name="adj1" fmla="val 20000"/>
              <a:gd name="adj2" fmla="val -4347"/>
              <a:gd name="adj3" fmla="val -131833"/>
              <a:gd name="adj4" fmla="val -50907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Tři horizonty černozemě oddělené spraší (PK II)</a:t>
            </a:r>
          </a:p>
        </p:txBody>
      </p:sp>
      <p:sp>
        <p:nvSpPr>
          <p:cNvPr id="46093" name="AutoShape 16">
            <a:extLst>
              <a:ext uri="{FF2B5EF4-FFF2-40B4-BE49-F238E27FC236}">
                <a16:creationId xmlns:a16="http://schemas.microsoft.com/office/drawing/2014/main" id="{39A38202-710E-4E2C-BB56-2D526173D14C}"/>
              </a:ext>
            </a:extLst>
          </p:cNvPr>
          <p:cNvSpPr>
            <a:spLocks/>
          </p:cNvSpPr>
          <p:nvPr/>
        </p:nvSpPr>
        <p:spPr bwMode="auto">
          <a:xfrm>
            <a:off x="1371600" y="5702300"/>
            <a:ext cx="1752600" cy="517525"/>
          </a:xfrm>
          <a:prstGeom prst="accentBorderCallout1">
            <a:avLst>
              <a:gd name="adj1" fmla="val 36144"/>
              <a:gd name="adj2" fmla="val -4347"/>
              <a:gd name="adj3" fmla="val -457833"/>
              <a:gd name="adj4" fmla="val -51088"/>
            </a:avLst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Parahnědozem (PK III)</a:t>
            </a:r>
          </a:p>
        </p:txBody>
      </p:sp>
      <p:sp>
        <p:nvSpPr>
          <p:cNvPr id="46094" name="Text Box 17">
            <a:extLst>
              <a:ext uri="{FF2B5EF4-FFF2-40B4-BE49-F238E27FC236}">
                <a16:creationId xmlns:a16="http://schemas.microsoft.com/office/drawing/2014/main" id="{D59CB325-B682-44E0-A2D9-1034F309E5C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61962" y="3041650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Dolní Věstonice</a:t>
            </a:r>
          </a:p>
        </p:txBody>
      </p:sp>
      <p:sp>
        <p:nvSpPr>
          <p:cNvPr id="46095" name="Rectangle 19">
            <a:extLst>
              <a:ext uri="{FF2B5EF4-FFF2-40B4-BE49-F238E27FC236}">
                <a16:creationId xmlns:a16="http://schemas.microsoft.com/office/drawing/2014/main" id="{47A87A63-C68A-4737-8F9E-028E2518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33975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sprašové série vznikají tam, kde se mohly spraše kupit v průběhu několika studených výkyvů, poslední spraše 18 ky BP</a:t>
            </a:r>
          </a:p>
        </p:txBody>
      </p:sp>
      <p:sp>
        <p:nvSpPr>
          <p:cNvPr id="46096" name="Rectangle 20">
            <a:extLst>
              <a:ext uri="{FF2B5EF4-FFF2-40B4-BE49-F238E27FC236}">
                <a16:creationId xmlns:a16="http://schemas.microsoft.com/office/drawing/2014/main" id="{A7878E47-6E8E-407C-A623-04DE2EE8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943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ve složitých souvrstvích zachyceny polohy fosilních půdních komplexů, svahoviny, vše odráží kvartérní klimatický cyklus</a:t>
            </a:r>
          </a:p>
        </p:txBody>
      </p:sp>
      <p:sp>
        <p:nvSpPr>
          <p:cNvPr id="46097" name="Line 24">
            <a:extLst>
              <a:ext uri="{FF2B5EF4-FFF2-40B4-BE49-F238E27FC236}">
                <a16:creationId xmlns:a16="http://schemas.microsoft.com/office/drawing/2014/main" id="{07E29B42-6F85-4BD9-9FDC-6CBC4EF6E7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609600"/>
            <a:ext cx="0" cy="5715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>
            <a:extLst>
              <a:ext uri="{FF2B5EF4-FFF2-40B4-BE49-F238E27FC236}">
                <a16:creationId xmlns:a16="http://schemas.microsoft.com/office/drawing/2014/main" id="{CF264D4E-ECF4-4F89-9E52-F189E89B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Význam sprašových sérií</a:t>
            </a:r>
          </a:p>
        </p:txBody>
      </p:sp>
      <p:sp>
        <p:nvSpPr>
          <p:cNvPr id="47107" name="Text Box 1045">
            <a:extLst>
              <a:ext uri="{FF2B5EF4-FFF2-40B4-BE49-F238E27FC236}">
                <a16:creationId xmlns:a16="http://schemas.microsoft.com/office/drawing/2014/main" id="{91142B4B-C310-4FE2-BE99-853B89E0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4343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přítomnost fosilních půdních horizontů (klimatický význam)</a:t>
            </a:r>
          </a:p>
        </p:txBody>
      </p:sp>
      <p:sp>
        <p:nvSpPr>
          <p:cNvPr id="47108" name="Text Box 1046">
            <a:extLst>
              <a:ext uri="{FF2B5EF4-FFF2-40B4-BE49-F238E27FC236}">
                <a16:creationId xmlns:a16="http://schemas.microsoft.com/office/drawing/2014/main" id="{3F8E5CC8-F1ED-4357-8AE5-1255181D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4267200" cy="20066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PK I Stillfried B – hnědozem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PK II, III Stillfried A – černozemě (interstadiál) a parahnědozemě (R/W)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PK IV–VI ozemněné a braunlehmovité parahnědozemě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PK VII–XI braunlehm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PK XII ? zemitý braunlehm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7109" name="Text Box 1047">
            <a:extLst>
              <a:ext uri="{FF2B5EF4-FFF2-40B4-BE49-F238E27FC236}">
                <a16:creationId xmlns:a16="http://schemas.microsoft.com/office/drawing/2014/main" id="{BA9738C3-34A9-4AE5-9E80-A0CED3A2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267200" cy="5175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černozemě – interstadiály; hnědé půdy (kromě PK I) – interglaciály</a:t>
            </a:r>
          </a:p>
        </p:txBody>
      </p:sp>
      <p:sp>
        <p:nvSpPr>
          <p:cNvPr id="47110" name="Text Box 1048">
            <a:extLst>
              <a:ext uri="{FF2B5EF4-FFF2-40B4-BE49-F238E27FC236}">
                <a16:creationId xmlns:a16="http://schemas.microsoft.com/office/drawing/2014/main" id="{8256F2CC-D74A-48D0-B1CD-C692D8BE6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0"/>
            <a:ext cx="434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význam kulturní (archeologie)</a:t>
            </a:r>
          </a:p>
        </p:txBody>
      </p:sp>
      <p:sp>
        <p:nvSpPr>
          <p:cNvPr id="47111" name="Text Box 1049">
            <a:extLst>
              <a:ext uri="{FF2B5EF4-FFF2-40B4-BE49-F238E27FC236}">
                <a16:creationId xmlns:a16="http://schemas.microsoft.com/office/drawing/2014/main" id="{7420A1A5-B5FD-45BB-B25A-DC00EBE5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2209800" cy="13684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nálezy kamenné industrie a keramiky, např. gravettienské sídliště, Dolní Věstonice (venuše), Pavlov, Předmostí u Přerova… </a:t>
            </a:r>
          </a:p>
        </p:txBody>
      </p:sp>
      <p:sp>
        <p:nvSpPr>
          <p:cNvPr id="47112" name="Text Box 1053">
            <a:extLst>
              <a:ext uri="{FF2B5EF4-FFF2-40B4-BE49-F238E27FC236}">
                <a16:creationId xmlns:a16="http://schemas.microsoft.com/office/drawing/2014/main" id="{B884A22A-3FAB-4CED-9749-C3C3EE6B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cs-CZ" altLang="cs-CZ" sz="1600">
                <a:solidFill>
                  <a:srgbClr val="FFFFFF"/>
                </a:solidFill>
                <a:latin typeface="Comic Sans MS" panose="030F0702030302020204" pitchFamily="66" charset="0"/>
              </a:rPr>
              <a:t>Hospodářský, ekologický</a:t>
            </a:r>
          </a:p>
        </p:txBody>
      </p:sp>
      <p:sp>
        <p:nvSpPr>
          <p:cNvPr id="47113" name="Text Box 1054">
            <a:extLst>
              <a:ext uri="{FF2B5EF4-FFF2-40B4-BE49-F238E27FC236}">
                <a16:creationId xmlns:a16="http://schemas.microsoft.com/office/drawing/2014/main" id="{159CDDB1-3E06-4D13-ABDA-B06395F9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8400"/>
            <a:ext cx="4267200" cy="5175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Cihlářská hlína, hloubené sklepy (vinné) na již. Moravě, výskyt chráněného hmyzu, ptactva</a:t>
            </a:r>
          </a:p>
        </p:txBody>
      </p:sp>
      <p:pic>
        <p:nvPicPr>
          <p:cNvPr id="258080" name="Picture 1056" descr="fosil_pudy_spras004">
            <a:extLst>
              <a:ext uri="{FF2B5EF4-FFF2-40B4-BE49-F238E27FC236}">
                <a16:creationId xmlns:a16="http://schemas.microsoft.com/office/drawing/2014/main" id="{6B9E6EA3-9C23-4948-AE95-1A48D19F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6473" b="1541"/>
          <a:stretch>
            <a:fillRect/>
          </a:stretch>
        </p:blipFill>
        <p:spPr bwMode="auto">
          <a:xfrm>
            <a:off x="4552950" y="0"/>
            <a:ext cx="45910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051" descr="Malíř">
            <a:extLst>
              <a:ext uri="{FF2B5EF4-FFF2-40B4-BE49-F238E27FC236}">
                <a16:creationId xmlns:a16="http://schemas.microsoft.com/office/drawing/2014/main" id="{05CF987E-A2A6-41ED-8CA1-6D2649DD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191000"/>
            <a:ext cx="1336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>
            <a:extLst>
              <a:ext uri="{FF2B5EF4-FFF2-40B4-BE49-F238E27FC236}">
                <a16:creationId xmlns:a16="http://schemas.microsoft.com/office/drawing/2014/main" id="{E0AC63F7-2683-4BA9-BAB3-1E28976E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524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FFFF"/>
                </a:solidFill>
                <a:latin typeface="Comic Sans MS" panose="030F0702030302020204" pitchFamily="66" charset="0"/>
              </a:rPr>
              <a:t>Váté (eolické) písky</a:t>
            </a:r>
          </a:p>
        </p:txBody>
      </p:sp>
      <p:sp>
        <p:nvSpPr>
          <p:cNvPr id="48131" name="Text Box 15">
            <a:extLst>
              <a:ext uri="{FF2B5EF4-FFF2-40B4-BE49-F238E27FC236}">
                <a16:creationId xmlns:a16="http://schemas.microsoft.com/office/drawing/2014/main" id="{F8C8E72F-1165-4FE6-95CA-7895D3D6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4267200" cy="527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00"/>
                </a:solidFill>
                <a:latin typeface="Comic Sans MS" panose="030F0702030302020204" pitchFamily="66" charset="0"/>
              </a:rPr>
              <a:t>Hraniční plochy eolických forem jsou mírně ukloněny.</a:t>
            </a:r>
          </a:p>
        </p:txBody>
      </p:sp>
      <p:sp>
        <p:nvSpPr>
          <p:cNvPr id="48132" name="Text Box 17">
            <a:extLst>
              <a:ext uri="{FF2B5EF4-FFF2-40B4-BE49-F238E27FC236}">
                <a16:creationId xmlns:a16="http://schemas.microsoft.com/office/drawing/2014/main" id="{DF8A80F3-E658-4618-9C83-48E2B334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267200" cy="5810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Definice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cs-CZ" altLang="cs-CZ" sz="1600" b="0">
                <a:solidFill>
                  <a:srgbClr val="000000"/>
                </a:solidFill>
                <a:latin typeface="Comic Sans MS" panose="030F0702030302020204" pitchFamily="66" charset="0"/>
              </a:rPr>
              <a:t>Eolické písky – eolický sediment složený ze zrn psamitické frakce</a:t>
            </a:r>
          </a:p>
        </p:txBody>
      </p:sp>
      <p:sp>
        <p:nvSpPr>
          <p:cNvPr id="48133" name="Text Box 18">
            <a:extLst>
              <a:ext uri="{FF2B5EF4-FFF2-40B4-BE49-F238E27FC236}">
                <a16:creationId xmlns:a16="http://schemas.microsoft.com/office/drawing/2014/main" id="{024CE3AB-6DDF-4A1D-82A3-5F993304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4267200" cy="39211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Sediment: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Mocnost – většinou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do 10 m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vzácně 20-40 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Textura – laminovaná -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střídání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vrstviček siltu (0,06 mm) až středně zrnitého písku (1 mm)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na bázi až 2 mm, ojediněle valouny do 1,5 cm.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Mineralogicky - obsah Q (60%-70%), živců (5%-20%), v průměru nejlépe vytříděný sediment, příměs prachových částic snižuje vytříděnost eolických písků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Absence klastické slídy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 a v tělesech eolických písků nejsou rozesety valouny (bylo by typické pro fluviální sedimenty)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Zrnitost - Mz mezi 0,14 a 0,27 mm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Zaoblení – menší zrna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poloostrohranná</a:t>
            </a:r>
            <a:r>
              <a:rPr lang="cs-CZ" altLang="cs-CZ" sz="1400" b="0">
                <a:solidFill>
                  <a:srgbClr val="000000"/>
                </a:solidFill>
                <a:latin typeface="Comic Sans MS" panose="030F0702030302020204" pitchFamily="66" charset="0"/>
              </a:rPr>
              <a:t>, větší </a:t>
            </a:r>
            <a:r>
              <a:rPr lang="cs-CZ" altLang="cs-CZ" sz="1400">
                <a:solidFill>
                  <a:srgbClr val="000000"/>
                </a:solidFill>
                <a:latin typeface="Comic Sans MS" panose="030F0702030302020204" pitchFamily="66" charset="0"/>
              </a:rPr>
              <a:t>polooválená</a:t>
            </a:r>
          </a:p>
        </p:txBody>
      </p:sp>
      <p:graphicFrame>
        <p:nvGraphicFramePr>
          <p:cNvPr id="48134" name="Object 21">
            <a:extLst>
              <a:ext uri="{FF2B5EF4-FFF2-40B4-BE49-F238E27FC236}">
                <a16:creationId xmlns:a16="http://schemas.microsoft.com/office/drawing/2014/main" id="{DB4FE0CE-E07B-4D74-A751-38A6D2BBE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52400"/>
          <a:ext cx="22621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Rovnice" r:id="rId3" imgW="1358900" imgH="508000" progId="Equation.3">
                  <p:embed/>
                </p:oleObj>
              </mc:Choice>
              <mc:Fallback>
                <p:oleObj name="Rovnice" r:id="rId3" imgW="1358900" imgH="508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"/>
                        <a:ext cx="2262188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23">
            <a:extLst>
              <a:ext uri="{FF2B5EF4-FFF2-40B4-BE49-F238E27FC236}">
                <a16:creationId xmlns:a16="http://schemas.microsoft.com/office/drawing/2014/main" id="{DDFD67DC-B328-4440-9F93-8EE71752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4267200" cy="1581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V</a:t>
            </a:r>
            <a:r>
              <a:rPr lang="cs-CZ" altLang="cs-CZ" sz="1400" b="0" baseline="-25000">
                <a:solidFill>
                  <a:srgbClr val="FFFFFF"/>
                </a:solidFill>
                <a:latin typeface="Comic Sans MS" panose="030F0702030302020204" pitchFamily="66" charset="0"/>
              </a:rPr>
              <a:t>cr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– kritická unášecí rychlost, při které se zrna začnou pohybovat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δ – specifická váha písku (2,65 g.cm</a:t>
            </a:r>
            <a:r>
              <a:rPr lang="cs-CZ" altLang="cs-CZ" sz="1400" b="0" baseline="30000">
                <a:solidFill>
                  <a:srgbClr val="FFFFFF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 u Q)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P – specifická váha vzduchu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g – gravitační zrychlení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d – průměr zrn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FFFFFF"/>
                </a:solidFill>
                <a:latin typeface="Comic Sans MS" panose="030F0702030302020204" pitchFamily="66" charset="0"/>
              </a:rPr>
              <a:t>A – konstanta, asi 0,1</a:t>
            </a:r>
          </a:p>
        </p:txBody>
      </p:sp>
      <p:pic>
        <p:nvPicPr>
          <p:cNvPr id="48136" name="Picture 27" descr="21480036">
            <a:extLst>
              <a:ext uri="{FF2B5EF4-FFF2-40B4-BE49-F238E27FC236}">
                <a16:creationId xmlns:a16="http://schemas.microsoft.com/office/drawing/2014/main" id="{0B72ACC3-6020-4ECC-A920-EAFAD50E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28">
            <a:extLst>
              <a:ext uri="{FF2B5EF4-FFF2-40B4-BE49-F238E27FC236}">
                <a16:creationId xmlns:a16="http://schemas.microsoft.com/office/drawing/2014/main" id="{E6880FD8-E169-445D-B1E5-D3926B078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819775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rgbClr val="FFFF00"/>
                </a:solidFill>
                <a:latin typeface="Arial" panose="020B0604020202020204" pitchFamily="34" charset="0"/>
              </a:rPr>
              <a:t>Čeřiny, Tumbes, Peru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5915</TotalTime>
  <Words>2591</Words>
  <Application>Microsoft Office PowerPoint</Application>
  <PresentationFormat>Předvádění na obrazovce (4:3)</PresentationFormat>
  <Paragraphs>220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Comic Sans MS</vt:lpstr>
      <vt:lpstr>Wingdings</vt:lpstr>
      <vt:lpstr>Prázdná prezentace</vt:lpstr>
      <vt:lpstr>Microsoft Equation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Mgr. Martin Ivanov, Dr.</dc:creator>
  <cp:lastModifiedBy>Martin Ivanov</cp:lastModifiedBy>
  <cp:revision>129</cp:revision>
  <dcterms:created xsi:type="dcterms:W3CDTF">2003-04-09T18:36:01Z</dcterms:created>
  <dcterms:modified xsi:type="dcterms:W3CDTF">2020-11-17T15:20:59Z</dcterms:modified>
</cp:coreProperties>
</file>