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480" r:id="rId2"/>
    <p:sldId id="487" r:id="rId3"/>
    <p:sldId id="488" r:id="rId4"/>
    <p:sldId id="489" r:id="rId5"/>
    <p:sldId id="481" r:id="rId6"/>
    <p:sldId id="482" r:id="rId7"/>
    <p:sldId id="490" r:id="rId8"/>
    <p:sldId id="483" r:id="rId9"/>
    <p:sldId id="484" r:id="rId10"/>
    <p:sldId id="267" r:id="rId11"/>
    <p:sldId id="441" r:id="rId12"/>
    <p:sldId id="442" r:id="rId13"/>
    <p:sldId id="448" r:id="rId14"/>
    <p:sldId id="449" r:id="rId15"/>
    <p:sldId id="444" r:id="rId16"/>
    <p:sldId id="412" r:id="rId17"/>
    <p:sldId id="413" r:id="rId18"/>
    <p:sldId id="445" r:id="rId19"/>
    <p:sldId id="446" r:id="rId20"/>
    <p:sldId id="512" r:id="rId21"/>
    <p:sldId id="468" r:id="rId22"/>
    <p:sldId id="418" r:id="rId23"/>
    <p:sldId id="452" r:id="rId24"/>
    <p:sldId id="453" r:id="rId25"/>
    <p:sldId id="422" r:id="rId26"/>
    <p:sldId id="337" r:id="rId27"/>
    <p:sldId id="338" r:id="rId28"/>
    <p:sldId id="379" r:id="rId29"/>
    <p:sldId id="507" r:id="rId30"/>
    <p:sldId id="462" r:id="rId31"/>
    <p:sldId id="454" r:id="rId32"/>
    <p:sldId id="508" r:id="rId33"/>
    <p:sldId id="456" r:id="rId34"/>
    <p:sldId id="457" r:id="rId35"/>
    <p:sldId id="486" r:id="rId36"/>
    <p:sldId id="485" r:id="rId37"/>
    <p:sldId id="339" r:id="rId38"/>
    <p:sldId id="335" r:id="rId39"/>
    <p:sldId id="431" r:id="rId40"/>
    <p:sldId id="464" r:id="rId41"/>
    <p:sldId id="496" r:id="rId42"/>
    <p:sldId id="504" r:id="rId43"/>
    <p:sldId id="502" r:id="rId44"/>
    <p:sldId id="503" r:id="rId45"/>
    <p:sldId id="505" r:id="rId46"/>
    <p:sldId id="498" r:id="rId47"/>
    <p:sldId id="509" r:id="rId48"/>
    <p:sldId id="510" r:id="rId49"/>
    <p:sldId id="465" r:id="rId50"/>
    <p:sldId id="406" r:id="rId51"/>
    <p:sldId id="506" r:id="rId52"/>
    <p:sldId id="408" r:id="rId53"/>
    <p:sldId id="409" r:id="rId54"/>
    <p:sldId id="410" r:id="rId55"/>
    <p:sldId id="400" r:id="rId56"/>
    <p:sldId id="401" r:id="rId57"/>
    <p:sldId id="402" r:id="rId5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59" autoAdjust="0"/>
    <p:restoredTop sz="94671" autoAdjust="0"/>
  </p:normalViewPr>
  <p:slideViewPr>
    <p:cSldViewPr>
      <p:cViewPr varScale="1">
        <p:scale>
          <a:sx n="58" d="100"/>
          <a:sy n="58" d="100"/>
        </p:scale>
        <p:origin x="798"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A928DB-DD31-4E1F-92ED-1C4B9D1EB2F5}" type="datetimeFigureOut">
              <a:rPr lang="cs-CZ" smtClean="0"/>
              <a:t>27.10.2020</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6512F1-127F-4F98-9C95-FB52F8CF098A}" type="slidenum">
              <a:rPr lang="cs-CZ" smtClean="0"/>
              <a:t>‹#›</a:t>
            </a:fld>
            <a:endParaRPr lang="cs-CZ"/>
          </a:p>
        </p:txBody>
      </p:sp>
    </p:spTree>
    <p:extLst>
      <p:ext uri="{BB962C8B-B14F-4D97-AF65-F5344CB8AC3E}">
        <p14:creationId xmlns:p14="http://schemas.microsoft.com/office/powerpoint/2010/main" val="25714422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A6ABE4-26C6-44A9-9D6D-8F513E54B73F}" type="datetimeFigureOut">
              <a:rPr lang="cs-CZ" smtClean="0"/>
              <a:t>27.10.2020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9441E7-E33F-4CAB-B4D7-D002C22AE3AC}" type="slidenum">
              <a:rPr lang="cs-CZ" smtClean="0"/>
              <a:t>‹#›</a:t>
            </a:fld>
            <a:endParaRPr lang="cs-CZ"/>
          </a:p>
        </p:txBody>
      </p:sp>
    </p:spTree>
    <p:extLst>
      <p:ext uri="{BB962C8B-B14F-4D97-AF65-F5344CB8AC3E}">
        <p14:creationId xmlns:p14="http://schemas.microsoft.com/office/powerpoint/2010/main" val="27903349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7B9441E7-E33F-4CAB-B4D7-D002C22AE3AC}" type="slidenum">
              <a:rPr lang="cs-CZ" smtClean="0"/>
              <a:t>4</a:t>
            </a:fld>
            <a:endParaRPr lang="cs-CZ"/>
          </a:p>
        </p:txBody>
      </p:sp>
    </p:spTree>
    <p:extLst>
      <p:ext uri="{BB962C8B-B14F-4D97-AF65-F5344CB8AC3E}">
        <p14:creationId xmlns:p14="http://schemas.microsoft.com/office/powerpoint/2010/main" val="412899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B9441E7-E33F-4CAB-B4D7-D002C22AE3AC}" type="slidenum">
              <a:rPr lang="cs-CZ" smtClean="0"/>
              <a:t>29</a:t>
            </a:fld>
            <a:endParaRPr lang="cs-CZ"/>
          </a:p>
        </p:txBody>
      </p:sp>
    </p:spTree>
    <p:extLst>
      <p:ext uri="{BB962C8B-B14F-4D97-AF65-F5344CB8AC3E}">
        <p14:creationId xmlns:p14="http://schemas.microsoft.com/office/powerpoint/2010/main" val="1781365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B9441E7-E33F-4CAB-B4D7-D002C22AE3AC}" type="slidenum">
              <a:rPr lang="cs-CZ" smtClean="0"/>
              <a:t>38</a:t>
            </a:fld>
            <a:endParaRPr lang="cs-CZ"/>
          </a:p>
        </p:txBody>
      </p:sp>
    </p:spTree>
    <p:extLst>
      <p:ext uri="{BB962C8B-B14F-4D97-AF65-F5344CB8AC3E}">
        <p14:creationId xmlns:p14="http://schemas.microsoft.com/office/powerpoint/2010/main" val="2617255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7B9441E7-E33F-4CAB-B4D7-D002C22AE3AC}" type="slidenum">
              <a:rPr lang="cs-CZ" smtClean="0"/>
              <a:t>39</a:t>
            </a:fld>
            <a:endParaRPr lang="cs-CZ"/>
          </a:p>
        </p:txBody>
      </p:sp>
    </p:spTree>
    <p:extLst>
      <p:ext uri="{BB962C8B-B14F-4D97-AF65-F5344CB8AC3E}">
        <p14:creationId xmlns:p14="http://schemas.microsoft.com/office/powerpoint/2010/main" val="2617255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44E3235-D727-4F50-9EEB-047AAD3A7E1D}" type="datetime1">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2929039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1731C58-583F-4C80-BA80-FC241AEEF36B}" type="datetime1">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1042845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83EB0BB-0850-4CEA-AFB1-4C103F859751}" type="datetime1">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4293670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DEC36B7-2A14-4D3B-8196-E20B895BE059}" type="datetime1">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3282667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C1DA73E-02AA-48BF-9D00-243C129FA4FA}" type="datetime1">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407107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A14C411-E890-421D-A265-7822BE49534C}" type="datetime1">
              <a:rPr lang="cs-CZ" smtClean="0"/>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170609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F6F11D7-0200-4912-BBDF-32FE2908C4D2}" type="datetime1">
              <a:rPr lang="cs-CZ" smtClean="0"/>
              <a:t>27.10.2020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4074226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7103D9D-A0B5-4944-B938-9847A2EBED84}" type="datetime1">
              <a:rPr lang="cs-CZ" smtClean="0"/>
              <a:t>27.10.2020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1692724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D47732F-FD7F-41F4-B45B-49BBF58CB980}" type="datetime1">
              <a:rPr lang="cs-CZ" smtClean="0"/>
              <a:t>27.10.2020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1351029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B97680C-CD2D-49F0-A97A-949CBBD6A103}" type="datetime1">
              <a:rPr lang="cs-CZ" smtClean="0"/>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314961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62AD08F-4236-468E-8912-49E3809F0AAB}" type="datetime1">
              <a:rPr lang="cs-CZ" smtClean="0"/>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DB48B28-2DD8-4A23-84B0-89F928210886}" type="slidenum">
              <a:rPr lang="cs-CZ" smtClean="0"/>
              <a:t>‹#›</a:t>
            </a:fld>
            <a:endParaRPr lang="cs-CZ"/>
          </a:p>
        </p:txBody>
      </p:sp>
    </p:spTree>
    <p:extLst>
      <p:ext uri="{BB962C8B-B14F-4D97-AF65-F5344CB8AC3E}">
        <p14:creationId xmlns:p14="http://schemas.microsoft.com/office/powerpoint/2010/main" val="3844465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A76480-9FD8-4183-805D-0667F8DA36BB}" type="datetime1">
              <a:rPr lang="cs-CZ" smtClean="0"/>
              <a:t>27.10.2020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48B28-2DD8-4A23-84B0-89F928210886}" type="slidenum">
              <a:rPr lang="cs-CZ" smtClean="0"/>
              <a:t>‹#›</a:t>
            </a:fld>
            <a:endParaRPr lang="cs-CZ"/>
          </a:p>
        </p:txBody>
      </p:sp>
    </p:spTree>
    <p:extLst>
      <p:ext uri="{BB962C8B-B14F-4D97-AF65-F5344CB8AC3E}">
        <p14:creationId xmlns:p14="http://schemas.microsoft.com/office/powerpoint/2010/main" val="1136047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en-k.net/" TargetMode="External"/><Relationship Id="rId2" Type="http://schemas.openxmlformats.org/officeDocument/2006/relationships/hyperlink" Target="http://www.bdsminfo.eu/" TargetMode="Externa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38.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39.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45.xml.rels><?xml version="1.0" encoding="UTF-8" standalone="yes"?>
<Relationships xmlns="http://schemas.openxmlformats.org/package/2006/relationships"><Relationship Id="rId2" Type="http://schemas.openxmlformats.org/officeDocument/2006/relationships/image" Target="../media/image35.tif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researchgate.net/profile/Eva_Jozifkova2/contributions" TargetMode="External"/><Relationship Id="rId2" Type="http://schemas.openxmlformats.org/officeDocument/2006/relationships/hyperlink" Target="http://varias.cz/"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hyperlink" Target="http://www.bdsminfo.eu/" TargetMode="External"/><Relationship Id="rId4" Type="http://schemas.openxmlformats.org/officeDocument/2006/relationships/hyperlink" Target="http://www.en-k.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372356"/>
            <a:ext cx="7772400" cy="1902073"/>
          </a:xfrm>
        </p:spPr>
        <p:txBody>
          <a:bodyPr>
            <a:normAutofit/>
          </a:bodyPr>
          <a:lstStyle/>
          <a:p>
            <a:r>
              <a:rPr lang="cs-CZ" dirty="0" smtClean="0"/>
              <a:t>BDSM v České republice</a:t>
            </a:r>
            <a:endParaRPr lang="cs-CZ" b="1" dirty="0">
              <a:solidFill>
                <a:srgbClr val="0070C0"/>
              </a:solidFill>
            </a:endParaRPr>
          </a:p>
        </p:txBody>
      </p:sp>
      <p:sp>
        <p:nvSpPr>
          <p:cNvPr id="3" name="Podnadpis 2"/>
          <p:cNvSpPr>
            <a:spLocks noGrp="1"/>
          </p:cNvSpPr>
          <p:nvPr>
            <p:ph type="subTitle" idx="1"/>
          </p:nvPr>
        </p:nvSpPr>
        <p:spPr>
          <a:xfrm>
            <a:off x="539552" y="2924944"/>
            <a:ext cx="8384976" cy="3024336"/>
          </a:xfrm>
        </p:spPr>
        <p:txBody>
          <a:bodyPr>
            <a:normAutofit fontScale="85000" lnSpcReduction="20000"/>
          </a:bodyPr>
          <a:lstStyle/>
          <a:p>
            <a:r>
              <a:rPr lang="cs-CZ" dirty="0">
                <a:solidFill>
                  <a:srgbClr val="0070C0"/>
                </a:solidFill>
              </a:rPr>
              <a:t>Doc. RNDr. </a:t>
            </a:r>
            <a:r>
              <a:rPr lang="cs-CZ" b="1" dirty="0">
                <a:solidFill>
                  <a:srgbClr val="0070C0"/>
                </a:solidFill>
              </a:rPr>
              <a:t>Eva </a:t>
            </a:r>
            <a:r>
              <a:rPr lang="cs-CZ" b="1" dirty="0" smtClean="0">
                <a:solidFill>
                  <a:srgbClr val="0070C0"/>
                </a:solidFill>
              </a:rPr>
              <a:t>Jozífková</a:t>
            </a:r>
            <a:r>
              <a:rPr lang="cs-CZ" dirty="0" smtClean="0">
                <a:solidFill>
                  <a:srgbClr val="0070C0"/>
                </a:solidFill>
              </a:rPr>
              <a:t>, </a:t>
            </a:r>
            <a:r>
              <a:rPr lang="cs-CZ" dirty="0">
                <a:solidFill>
                  <a:srgbClr val="0070C0"/>
                </a:solidFill>
              </a:rPr>
              <a:t>Ph.D</a:t>
            </a:r>
            <a:r>
              <a:rPr lang="cs-CZ" dirty="0" smtClean="0">
                <a:solidFill>
                  <a:srgbClr val="0070C0"/>
                </a:solidFill>
              </a:rPr>
              <a:t>. et </a:t>
            </a:r>
            <a:r>
              <a:rPr lang="cs-CZ" dirty="0" err="1" smtClean="0">
                <a:solidFill>
                  <a:srgbClr val="0070C0"/>
                </a:solidFill>
              </a:rPr>
              <a:t>Ph.D</a:t>
            </a:r>
            <a:endParaRPr lang="cs-CZ" dirty="0">
              <a:solidFill>
                <a:srgbClr val="0070C0"/>
              </a:solidFill>
            </a:endParaRPr>
          </a:p>
          <a:p>
            <a:pPr algn="l"/>
            <a:r>
              <a:rPr lang="cs-CZ" dirty="0">
                <a:solidFill>
                  <a:srgbClr val="0070C0"/>
                </a:solidFill>
              </a:rPr>
              <a:t>	</a:t>
            </a:r>
            <a:r>
              <a:rPr lang="cs-CZ" dirty="0" smtClean="0">
                <a:solidFill>
                  <a:srgbClr val="0070C0"/>
                </a:solidFill>
              </a:rPr>
              <a:t>		katedra </a:t>
            </a:r>
            <a:r>
              <a:rPr lang="cs-CZ" dirty="0">
                <a:solidFill>
                  <a:srgbClr val="0070C0"/>
                </a:solidFill>
              </a:rPr>
              <a:t>biologie </a:t>
            </a:r>
            <a:endParaRPr lang="cs-CZ" dirty="0" smtClean="0">
              <a:solidFill>
                <a:srgbClr val="0070C0"/>
              </a:solidFill>
            </a:endParaRPr>
          </a:p>
          <a:p>
            <a:pPr algn="l"/>
            <a:r>
              <a:rPr lang="cs-CZ" dirty="0">
                <a:solidFill>
                  <a:srgbClr val="0070C0"/>
                </a:solidFill>
              </a:rPr>
              <a:t>	</a:t>
            </a:r>
            <a:r>
              <a:rPr lang="cs-CZ" dirty="0" smtClean="0">
                <a:solidFill>
                  <a:srgbClr val="0070C0"/>
                </a:solidFill>
              </a:rPr>
              <a:t>		Univerzita </a:t>
            </a:r>
            <a:r>
              <a:rPr lang="cs-CZ" dirty="0">
                <a:solidFill>
                  <a:srgbClr val="0070C0"/>
                </a:solidFill>
              </a:rPr>
              <a:t>J.E. Purkyně </a:t>
            </a:r>
            <a:endParaRPr lang="cs-CZ" dirty="0" smtClean="0">
              <a:solidFill>
                <a:srgbClr val="0070C0"/>
              </a:solidFill>
            </a:endParaRPr>
          </a:p>
          <a:p>
            <a:pPr algn="l"/>
            <a:r>
              <a:rPr lang="cs-CZ" dirty="0" smtClean="0">
                <a:solidFill>
                  <a:srgbClr val="0070C0"/>
                </a:solidFill>
              </a:rPr>
              <a:t>			v </a:t>
            </a:r>
            <a:r>
              <a:rPr lang="cs-CZ" dirty="0">
                <a:solidFill>
                  <a:srgbClr val="0070C0"/>
                </a:solidFill>
              </a:rPr>
              <a:t>Ústí </a:t>
            </a:r>
            <a:r>
              <a:rPr lang="cs-CZ" dirty="0" smtClean="0">
                <a:solidFill>
                  <a:srgbClr val="0070C0"/>
                </a:solidFill>
              </a:rPr>
              <a:t>nad Labem</a:t>
            </a:r>
          </a:p>
          <a:p>
            <a:pPr algn="l"/>
            <a:endParaRPr lang="cs-CZ" dirty="0" smtClean="0">
              <a:solidFill>
                <a:srgbClr val="0070C0"/>
              </a:solidFill>
            </a:endParaRPr>
          </a:p>
          <a:p>
            <a:pPr algn="l"/>
            <a:endParaRPr lang="cs-CZ" dirty="0" smtClean="0">
              <a:solidFill>
                <a:srgbClr val="0070C0"/>
              </a:solidFill>
            </a:endParaRPr>
          </a:p>
          <a:p>
            <a:pPr algn="l"/>
            <a:r>
              <a:rPr lang="cs-CZ" dirty="0" smtClean="0">
                <a:solidFill>
                  <a:srgbClr val="0070C0"/>
                </a:solidFill>
                <a:hlinkClick r:id="rId2"/>
              </a:rPr>
              <a:t>www.BDSMinfo.eu</a:t>
            </a:r>
            <a:r>
              <a:rPr lang="cs-CZ" dirty="0" smtClean="0">
                <a:solidFill>
                  <a:srgbClr val="0070C0"/>
                </a:solidFill>
              </a:rPr>
              <a:t>  			</a:t>
            </a:r>
            <a:r>
              <a:rPr lang="cs-CZ" dirty="0" smtClean="0">
                <a:solidFill>
                  <a:srgbClr val="0070C0"/>
                </a:solidFill>
                <a:hlinkClick r:id="rId3"/>
              </a:rPr>
              <a:t>www.en-k.net</a:t>
            </a:r>
            <a:endParaRPr lang="cs-CZ" dirty="0" smtClean="0">
              <a:solidFill>
                <a:srgbClr val="0070C0"/>
              </a:solidFill>
            </a:endParaRPr>
          </a:p>
          <a:p>
            <a:endParaRPr lang="cs-CZ" dirty="0"/>
          </a:p>
        </p:txBody>
      </p:sp>
      <p:pic>
        <p:nvPicPr>
          <p:cNvPr id="4" name="Picture 5" descr="MCNA01572_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31640" y="3429000"/>
            <a:ext cx="1504950" cy="1584325"/>
          </a:xfrm>
          <a:prstGeom prst="rect">
            <a:avLst/>
          </a:prstGeom>
          <a:noFill/>
          <a:extLst>
            <a:ext uri="{909E8E84-426E-40DD-AFC4-6F175D3DCCD1}">
              <a14:hiddenFill xmlns:a14="http://schemas.microsoft.com/office/drawing/2010/main">
                <a:solidFill>
                  <a:srgbClr val="FFFFFF"/>
                </a:solidFill>
              </a14:hiddenFill>
            </a:ext>
          </a:extLst>
        </p:spPr>
      </p:pic>
      <p:sp>
        <p:nvSpPr>
          <p:cNvPr id="5" name="Zástupný symbol pro číslo snímku 4"/>
          <p:cNvSpPr>
            <a:spLocks noGrp="1"/>
          </p:cNvSpPr>
          <p:nvPr>
            <p:ph type="sldNum" sz="quarter" idx="12"/>
          </p:nvPr>
        </p:nvSpPr>
        <p:spPr/>
        <p:txBody>
          <a:bodyPr/>
          <a:lstStyle/>
          <a:p>
            <a:fld id="{4DB48B28-2DD8-4A23-84B0-89F928210886}" type="slidenum">
              <a:rPr lang="cs-CZ" smtClean="0"/>
              <a:t>1</a:t>
            </a:fld>
            <a:endParaRPr lang="cs-CZ"/>
          </a:p>
        </p:txBody>
      </p:sp>
    </p:spTree>
    <p:extLst>
      <p:ext uri="{BB962C8B-B14F-4D97-AF65-F5344CB8AC3E}">
        <p14:creationId xmlns:p14="http://schemas.microsoft.com/office/powerpoint/2010/main" val="16626142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3231" y="476733"/>
            <a:ext cx="8229600" cy="720080"/>
          </a:xfrm>
        </p:spPr>
        <p:txBody>
          <a:bodyPr>
            <a:noAutofit/>
          </a:bodyPr>
          <a:lstStyle/>
          <a:p>
            <a:pPr lvl="0"/>
            <a:r>
              <a:rPr lang="cs-CZ" sz="3200" b="1" dirty="0" smtClean="0">
                <a:solidFill>
                  <a:srgbClr val="0070C0"/>
                </a:solidFill>
              </a:rPr>
              <a:t>BDSM: kolik v ČR? </a:t>
            </a:r>
            <a:endParaRPr lang="cs-CZ" sz="3200" b="1" dirty="0">
              <a:solidFill>
                <a:srgbClr val="0070C0"/>
              </a:solidFill>
            </a:endParaRPr>
          </a:p>
        </p:txBody>
      </p:sp>
      <p:sp>
        <p:nvSpPr>
          <p:cNvPr id="3" name="Zástupný symbol pro obsah 2"/>
          <p:cNvSpPr>
            <a:spLocks noGrp="1"/>
          </p:cNvSpPr>
          <p:nvPr>
            <p:ph idx="1"/>
          </p:nvPr>
        </p:nvSpPr>
        <p:spPr>
          <a:xfrm>
            <a:off x="95787" y="1340768"/>
            <a:ext cx="8964488" cy="4641820"/>
          </a:xfrm>
        </p:spPr>
        <p:txBody>
          <a:bodyPr>
            <a:normAutofit fontScale="92500" lnSpcReduction="10000"/>
          </a:bodyPr>
          <a:lstStyle/>
          <a:p>
            <a:pPr marL="0" lvl="0" indent="0">
              <a:buNone/>
            </a:pPr>
            <a:r>
              <a:rPr lang="cs-CZ" sz="2400" b="1" dirty="0" smtClean="0">
                <a:solidFill>
                  <a:srgbClr val="0070C0"/>
                </a:solidFill>
              </a:rPr>
              <a:t>obecná populace:</a:t>
            </a:r>
          </a:p>
          <a:p>
            <a:pPr marL="0" lvl="0" indent="0">
              <a:buNone/>
            </a:pPr>
            <a:r>
              <a:rPr lang="cs-CZ" sz="2400" dirty="0" smtClean="0"/>
              <a:t>v ČR dominance vzrušovala </a:t>
            </a:r>
            <a:r>
              <a:rPr lang="cs-CZ" sz="2400" i="1" dirty="0" smtClean="0"/>
              <a:t>(</a:t>
            </a:r>
            <a:r>
              <a:rPr lang="cs-CZ" sz="2400" i="1" dirty="0" err="1" smtClean="0"/>
              <a:t>Jozifkova</a:t>
            </a:r>
            <a:r>
              <a:rPr lang="cs-CZ" sz="2400" i="1" dirty="0" smtClean="0"/>
              <a:t> </a:t>
            </a:r>
            <a:r>
              <a:rPr lang="cs-CZ" sz="2400" i="1" dirty="0"/>
              <a:t>2018 </a:t>
            </a:r>
            <a:r>
              <a:rPr lang="cs-CZ" sz="2400" i="1" dirty="0" err="1"/>
              <a:t>Dev</a:t>
            </a:r>
            <a:r>
              <a:rPr lang="cs-CZ" sz="2400" i="1" dirty="0"/>
              <a:t>. </a:t>
            </a:r>
            <a:r>
              <a:rPr lang="cs-CZ" sz="2400" i="1" dirty="0" err="1"/>
              <a:t>Behav</a:t>
            </a:r>
            <a:r>
              <a:rPr lang="cs-CZ" sz="2400" i="1" dirty="0" smtClean="0"/>
              <a:t>., N = 673)</a:t>
            </a:r>
          </a:p>
          <a:p>
            <a:r>
              <a:rPr lang="cs-CZ" sz="2400" b="1" dirty="0" smtClean="0">
                <a:solidFill>
                  <a:srgbClr val="0070C0"/>
                </a:solidFill>
              </a:rPr>
              <a:t>45,9 %</a:t>
            </a:r>
            <a:r>
              <a:rPr lang="cs-CZ" sz="2400" dirty="0" smtClean="0"/>
              <a:t> respondentů ve věku 25-44 let z obecné populace</a:t>
            </a:r>
          </a:p>
          <a:p>
            <a:pPr marL="0" indent="0">
              <a:buNone/>
            </a:pPr>
            <a:r>
              <a:rPr lang="cs-CZ" sz="2400" dirty="0" smtClean="0"/>
              <a:t>		</a:t>
            </a:r>
            <a:r>
              <a:rPr lang="en-GB" sz="2400" dirty="0" smtClean="0"/>
              <a:t>51</a:t>
            </a:r>
            <a:r>
              <a:rPr lang="cs-CZ" sz="2400" dirty="0" smtClean="0"/>
              <a:t>,</a:t>
            </a:r>
            <a:r>
              <a:rPr lang="en-GB" sz="2400" dirty="0" smtClean="0"/>
              <a:t>4</a:t>
            </a:r>
            <a:r>
              <a:rPr lang="en-GB" sz="2400" dirty="0"/>
              <a:t>% </a:t>
            </a:r>
            <a:r>
              <a:rPr lang="cs-CZ" sz="2400" dirty="0"/>
              <a:t>mužů a</a:t>
            </a:r>
            <a:r>
              <a:rPr lang="en-GB" sz="2400" dirty="0"/>
              <a:t> </a:t>
            </a:r>
            <a:r>
              <a:rPr lang="en-GB" sz="2400" dirty="0" smtClean="0"/>
              <a:t>42</a:t>
            </a:r>
            <a:r>
              <a:rPr lang="cs-CZ" sz="2400" dirty="0" smtClean="0"/>
              <a:t>,</a:t>
            </a:r>
            <a:r>
              <a:rPr lang="en-GB" sz="2400" dirty="0" smtClean="0"/>
              <a:t>2</a:t>
            </a:r>
            <a:r>
              <a:rPr lang="en-GB" sz="2400" dirty="0"/>
              <a:t>% </a:t>
            </a:r>
            <a:r>
              <a:rPr lang="en-US" sz="2400" dirty="0" err="1"/>
              <a:t>sexuální</a:t>
            </a:r>
            <a:r>
              <a:rPr lang="en-US" sz="2400" dirty="0"/>
              <a:t> </a:t>
            </a:r>
            <a:r>
              <a:rPr lang="en-US" sz="2400" dirty="0" err="1"/>
              <a:t>vzrušení</a:t>
            </a:r>
            <a:r>
              <a:rPr lang="en-US" sz="2400" dirty="0"/>
              <a:t> </a:t>
            </a:r>
            <a:r>
              <a:rPr lang="en-US" sz="2400" dirty="0" err="1"/>
              <a:t>vlastní</a:t>
            </a:r>
            <a:r>
              <a:rPr lang="en-US" sz="2400" dirty="0"/>
              <a:t> </a:t>
            </a:r>
            <a:r>
              <a:rPr lang="en-US" sz="2400" dirty="0" err="1"/>
              <a:t>nebo</a:t>
            </a:r>
            <a:r>
              <a:rPr lang="en-US" sz="2400" dirty="0"/>
              <a:t> </a:t>
            </a:r>
            <a:r>
              <a:rPr lang="cs-CZ" sz="2400" dirty="0" smtClean="0"/>
              <a:t>			</a:t>
            </a:r>
            <a:r>
              <a:rPr lang="en-US" sz="2400" dirty="0" smtClean="0"/>
              <a:t>par</a:t>
            </a:r>
            <a:r>
              <a:rPr lang="cs-CZ" sz="2400" dirty="0"/>
              <a:t>t</a:t>
            </a:r>
            <a:r>
              <a:rPr lang="en-US" sz="2400" dirty="0" err="1"/>
              <a:t>nerovou</a:t>
            </a:r>
            <a:r>
              <a:rPr lang="en-US" sz="2400" dirty="0"/>
              <a:t> </a:t>
            </a:r>
            <a:r>
              <a:rPr lang="en-US" sz="2400" dirty="0" err="1"/>
              <a:t>submisivitou</a:t>
            </a:r>
            <a:r>
              <a:rPr lang="en-US" sz="2400" dirty="0"/>
              <a:t> </a:t>
            </a:r>
            <a:r>
              <a:rPr lang="cs-CZ" sz="2400" dirty="0"/>
              <a:t> </a:t>
            </a:r>
            <a:r>
              <a:rPr lang="cs-CZ" sz="2400" dirty="0" smtClean="0"/>
              <a:t>„…ano“</a:t>
            </a:r>
            <a:endParaRPr lang="cs-CZ" sz="2400" b="1" dirty="0">
              <a:solidFill>
                <a:schemeClr val="accent1">
                  <a:lumMod val="75000"/>
                </a:schemeClr>
              </a:solidFill>
            </a:endParaRPr>
          </a:p>
          <a:p>
            <a:endParaRPr lang="cs-CZ" sz="2400" dirty="0" smtClean="0"/>
          </a:p>
          <a:p>
            <a:r>
              <a:rPr lang="cs-CZ" sz="2400" b="1" dirty="0" smtClean="0">
                <a:solidFill>
                  <a:srgbClr val="0070C0"/>
                </a:solidFill>
              </a:rPr>
              <a:t>8,2%</a:t>
            </a:r>
            <a:r>
              <a:rPr lang="cs-CZ" sz="2400" dirty="0" smtClean="0"/>
              <a:t> vzrušuje silně</a:t>
            </a:r>
          </a:p>
          <a:p>
            <a:r>
              <a:rPr lang="cs-CZ" sz="2400" b="1" dirty="0" smtClean="0">
                <a:solidFill>
                  <a:srgbClr val="0070C0"/>
                </a:solidFill>
              </a:rPr>
              <a:t>6,1%</a:t>
            </a:r>
            <a:r>
              <a:rPr lang="cs-CZ" sz="2400" dirty="0" smtClean="0"/>
              <a:t> nevzrušuje rovnost partnerů</a:t>
            </a:r>
          </a:p>
          <a:p>
            <a:pPr marL="0" indent="0">
              <a:buNone/>
            </a:pPr>
            <a:r>
              <a:rPr lang="cs-CZ" sz="2600" b="1" dirty="0" smtClean="0"/>
              <a:t> </a:t>
            </a:r>
          </a:p>
          <a:p>
            <a:pPr marL="0" indent="0" algn="ctr">
              <a:buNone/>
            </a:pPr>
            <a:r>
              <a:rPr lang="cs-CZ" sz="2600" b="1" dirty="0" smtClean="0">
                <a:solidFill>
                  <a:srgbClr val="0070C0"/>
                </a:solidFill>
              </a:rPr>
              <a:t>Osoby v BDSM komunitách?</a:t>
            </a:r>
          </a:p>
          <a:p>
            <a:pPr marL="0" indent="0" algn="ctr">
              <a:buNone/>
            </a:pPr>
            <a:r>
              <a:rPr lang="cs-CZ" sz="2600" b="1" dirty="0" smtClean="0">
                <a:solidFill>
                  <a:srgbClr val="0070C0"/>
                </a:solidFill>
              </a:rPr>
              <a:t>Jaké sexuální preference?</a:t>
            </a:r>
          </a:p>
          <a:p>
            <a:pPr marL="0" indent="0">
              <a:buNone/>
            </a:pPr>
            <a:r>
              <a:rPr lang="cs-CZ" sz="2600" b="1" dirty="0" smtClean="0">
                <a:solidFill>
                  <a:srgbClr val="0070C0"/>
                </a:solidFill>
              </a:rPr>
              <a:t>				</a:t>
            </a:r>
            <a:endParaRPr lang="cs-CZ" dirty="0">
              <a:solidFill>
                <a:srgbClr val="0070C0"/>
              </a:solidFill>
            </a:endParaRPr>
          </a:p>
        </p:txBody>
      </p:sp>
      <p:sp>
        <p:nvSpPr>
          <p:cNvPr id="4" name="Šipka doprava 3"/>
          <p:cNvSpPr/>
          <p:nvPr/>
        </p:nvSpPr>
        <p:spPr>
          <a:xfrm>
            <a:off x="4124831" y="5740272"/>
            <a:ext cx="906400" cy="484632"/>
          </a:xfrm>
          <a:prstGeom prst="right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Zástupný symbol pro číslo snímku 4"/>
          <p:cNvSpPr>
            <a:spLocks noGrp="1"/>
          </p:cNvSpPr>
          <p:nvPr>
            <p:ph type="sldNum" sz="quarter" idx="12"/>
          </p:nvPr>
        </p:nvSpPr>
        <p:spPr/>
        <p:txBody>
          <a:bodyPr/>
          <a:lstStyle/>
          <a:p>
            <a:fld id="{4DB48B28-2DD8-4A23-84B0-89F928210886}" type="slidenum">
              <a:rPr lang="cs-CZ" smtClean="0"/>
              <a:t>10</a:t>
            </a:fld>
            <a:endParaRPr lang="cs-CZ" dirty="0"/>
          </a:p>
        </p:txBody>
      </p:sp>
    </p:spTree>
    <p:extLst>
      <p:ext uri="{BB962C8B-B14F-4D97-AF65-F5344CB8AC3E}">
        <p14:creationId xmlns:p14="http://schemas.microsoft.com/office/powerpoint/2010/main" val="4196170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504056"/>
          </a:xfrm>
        </p:spPr>
        <p:txBody>
          <a:bodyPr>
            <a:normAutofit fontScale="90000"/>
          </a:bodyPr>
          <a:lstStyle/>
          <a:p>
            <a:r>
              <a:rPr lang="cs-CZ" sz="3200" b="1" dirty="0" smtClean="0">
                <a:solidFill>
                  <a:srgbClr val="0070C0"/>
                </a:solidFill>
              </a:rPr>
              <a:t>Metodika</a:t>
            </a:r>
            <a:r>
              <a:rPr lang="cs-CZ" sz="3200" b="1" dirty="0" smtClean="0"/>
              <a:t> </a:t>
            </a:r>
            <a:endParaRPr lang="cs-CZ" sz="3200" b="1" dirty="0"/>
          </a:p>
        </p:txBody>
      </p:sp>
      <p:sp>
        <p:nvSpPr>
          <p:cNvPr id="3" name="Zástupný symbol pro obsah 2"/>
          <p:cNvSpPr>
            <a:spLocks noGrp="1"/>
          </p:cNvSpPr>
          <p:nvPr>
            <p:ph idx="1"/>
          </p:nvPr>
        </p:nvSpPr>
        <p:spPr>
          <a:xfrm>
            <a:off x="0" y="1003852"/>
            <a:ext cx="9141862" cy="5544616"/>
          </a:xfrm>
        </p:spPr>
        <p:txBody>
          <a:bodyPr>
            <a:normAutofit/>
          </a:bodyPr>
          <a:lstStyle/>
          <a:p>
            <a:pPr marL="0" indent="0">
              <a:buNone/>
            </a:pPr>
            <a:r>
              <a:rPr lang="cs-CZ" sz="2400" b="1" dirty="0" smtClean="0">
                <a:solidFill>
                  <a:schemeClr val="tx2"/>
                </a:solidFill>
              </a:rPr>
              <a:t>www.en-k.net</a:t>
            </a:r>
            <a:r>
              <a:rPr lang="cs-CZ" sz="2400" dirty="0" smtClean="0"/>
              <a:t>  </a:t>
            </a:r>
            <a:r>
              <a:rPr lang="cs-CZ" sz="2400" dirty="0" err="1" smtClean="0"/>
              <a:t>info</a:t>
            </a:r>
            <a:r>
              <a:rPr lang="cs-CZ" sz="2400" dirty="0" smtClean="0"/>
              <a:t> pro odborníky a veřejnost </a:t>
            </a:r>
            <a:r>
              <a:rPr lang="cs-CZ" sz="2400" dirty="0"/>
              <a:t>2012-2017 </a:t>
            </a:r>
            <a:endParaRPr lang="cs-CZ" sz="2400" dirty="0" smtClean="0"/>
          </a:p>
          <a:p>
            <a:pPr marL="0" indent="0">
              <a:buNone/>
            </a:pPr>
            <a:r>
              <a:rPr lang="cs-CZ" sz="2400" dirty="0" smtClean="0"/>
              <a:t>e-mail: přímé oslovení zástupců skupin i jednotlivců </a:t>
            </a:r>
          </a:p>
          <a:p>
            <a:pPr marL="0" indent="0">
              <a:buNone/>
            </a:pPr>
            <a:r>
              <a:rPr lang="cs-CZ" sz="2400" dirty="0" err="1" smtClean="0"/>
              <a:t>Facebook</a:t>
            </a:r>
            <a:r>
              <a:rPr lang="cs-CZ" sz="2400" dirty="0" smtClean="0"/>
              <a:t> a bdsmweb.cz </a:t>
            </a:r>
            <a:r>
              <a:rPr lang="cs-CZ" sz="2400" dirty="0"/>
              <a:t>2017 </a:t>
            </a:r>
            <a:endParaRPr lang="cs-CZ" sz="2400" dirty="0" smtClean="0"/>
          </a:p>
          <a:p>
            <a:pPr marL="0" indent="0">
              <a:buNone/>
            </a:pPr>
            <a:r>
              <a:rPr lang="cs-CZ" sz="2400" dirty="0" smtClean="0"/>
              <a:t>	preference </a:t>
            </a:r>
            <a:r>
              <a:rPr lang="cs-CZ" sz="2400" dirty="0"/>
              <a:t>v sexu, vztahy, komunity, bezpečí, dominance</a:t>
            </a:r>
          </a:p>
          <a:p>
            <a:pPr marL="0" indent="0">
              <a:buNone/>
            </a:pPr>
            <a:r>
              <a:rPr lang="cs-CZ" sz="2400" dirty="0" smtClean="0"/>
              <a:t>	506 dotazníků (43,6%; jinak většinou náhled, nezačali)</a:t>
            </a:r>
          </a:p>
          <a:p>
            <a:pPr marL="0" indent="0">
              <a:buNone/>
            </a:pPr>
            <a:r>
              <a:rPr lang="cs-CZ" sz="2400" dirty="0" smtClean="0"/>
              <a:t>	1 dotazník poškozený, 3% věk, 4 se jen chtěli podívat </a:t>
            </a:r>
            <a:r>
              <a:rPr lang="cs-CZ" sz="2400" dirty="0" smtClean="0">
                <a:latin typeface="Calibri"/>
              </a:rPr>
              <a:t>→ </a:t>
            </a:r>
            <a:r>
              <a:rPr lang="cs-CZ" sz="2400" b="1" dirty="0"/>
              <a:t>486</a:t>
            </a:r>
          </a:p>
          <a:p>
            <a:pPr marL="0" indent="0">
              <a:buNone/>
            </a:pPr>
            <a:r>
              <a:rPr lang="cs-CZ" sz="2400" dirty="0"/>
              <a:t>	</a:t>
            </a:r>
            <a:endParaRPr lang="cs-CZ" sz="2400" dirty="0" smtClean="0"/>
          </a:p>
          <a:p>
            <a:pPr marL="0" indent="0">
              <a:buNone/>
            </a:pPr>
            <a:r>
              <a:rPr lang="cs-CZ" sz="2400" dirty="0" smtClean="0"/>
              <a:t>485 </a:t>
            </a:r>
            <a:r>
              <a:rPr lang="cs-CZ" sz="2400" dirty="0"/>
              <a:t>BDSM a/nebo fetiš „rozhodně </a:t>
            </a:r>
            <a:r>
              <a:rPr lang="cs-CZ" sz="2400" dirty="0" smtClean="0"/>
              <a:t>ano, </a:t>
            </a:r>
            <a:r>
              <a:rPr lang="cs-CZ" sz="2400" dirty="0"/>
              <a:t>spíše </a:t>
            </a:r>
            <a:r>
              <a:rPr lang="cs-CZ" sz="2400" dirty="0" smtClean="0"/>
              <a:t>ano“</a:t>
            </a:r>
            <a:endParaRPr lang="cs-CZ" sz="2400" dirty="0"/>
          </a:p>
          <a:p>
            <a:pPr marL="0" indent="0">
              <a:buNone/>
            </a:pPr>
            <a:r>
              <a:rPr lang="cs-CZ" sz="2400" dirty="0" smtClean="0"/>
              <a:t>89,9% </a:t>
            </a:r>
            <a:r>
              <a:rPr lang="cs-CZ" sz="2400" dirty="0"/>
              <a:t>silný podnět, bolest, dom </a:t>
            </a:r>
            <a:r>
              <a:rPr lang="cs-CZ" sz="2400" dirty="0" smtClean="0"/>
              <a:t>sub „rozhodně ano“</a:t>
            </a:r>
          </a:p>
          <a:p>
            <a:pPr marL="0" indent="0">
              <a:buNone/>
            </a:pPr>
            <a:r>
              <a:rPr lang="cs-CZ" sz="2400" dirty="0"/>
              <a:t>41,3 % se v době výzkumu pravidelně účastnilo aktivit v BDSM komunitě</a:t>
            </a:r>
            <a:endParaRPr lang="cs-CZ" sz="2400" dirty="0" smtClean="0"/>
          </a:p>
          <a:p>
            <a:pPr marL="0" indent="0">
              <a:buNone/>
            </a:pPr>
            <a:r>
              <a:rPr lang="cs-CZ" sz="2400" dirty="0" smtClean="0"/>
              <a:t> 	</a:t>
            </a:r>
          </a:p>
          <a:p>
            <a:pPr marL="0" indent="0">
              <a:buNone/>
            </a:pPr>
            <a:r>
              <a:rPr lang="cs-CZ" sz="2400" dirty="0" err="1" smtClean="0"/>
              <a:t>Neparametrické</a:t>
            </a:r>
            <a:r>
              <a:rPr lang="cs-CZ" sz="2400" dirty="0" smtClean="0"/>
              <a:t> metody</a:t>
            </a:r>
            <a:r>
              <a:rPr lang="cs-CZ" sz="2400" dirty="0"/>
              <a:t>, Microsoft IBM SPSS </a:t>
            </a:r>
            <a:r>
              <a:rPr lang="cs-CZ" sz="2400" dirty="0" smtClean="0"/>
              <a:t>20,21</a:t>
            </a:r>
            <a:endParaRPr lang="cs-CZ" sz="24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11</a:t>
            </a:fld>
            <a:endParaRPr lang="cs-CZ"/>
          </a:p>
        </p:txBody>
      </p:sp>
    </p:spTree>
    <p:extLst>
      <p:ext uri="{BB962C8B-B14F-4D97-AF65-F5344CB8AC3E}">
        <p14:creationId xmlns:p14="http://schemas.microsoft.com/office/powerpoint/2010/main" val="1941141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1098"/>
            <a:ext cx="8229600" cy="648072"/>
          </a:xfrm>
        </p:spPr>
        <p:txBody>
          <a:bodyPr>
            <a:normAutofit/>
          </a:bodyPr>
          <a:lstStyle/>
          <a:p>
            <a:r>
              <a:rPr lang="cs-CZ" sz="3200" b="1" dirty="0" smtClean="0">
                <a:solidFill>
                  <a:srgbClr val="0070C0"/>
                </a:solidFill>
              </a:rPr>
              <a:t>Respondenti </a:t>
            </a:r>
            <a:r>
              <a:rPr lang="cs-CZ" sz="3200" dirty="0" smtClean="0">
                <a:solidFill>
                  <a:srgbClr val="0070C0"/>
                </a:solidFill>
              </a:rPr>
              <a:t> </a:t>
            </a:r>
            <a:r>
              <a:rPr lang="cs-CZ" sz="2400" dirty="0"/>
              <a:t>236 mužů, 243 žen, 7 jinak (1 </a:t>
            </a:r>
            <a:r>
              <a:rPr lang="cs-CZ" sz="2400" dirty="0" err="1"/>
              <a:t>FtM</a:t>
            </a:r>
            <a:r>
              <a:rPr lang="cs-CZ" sz="2400" dirty="0"/>
              <a:t>, 4 </a:t>
            </a:r>
            <a:r>
              <a:rPr lang="cs-CZ" sz="2400" dirty="0" err="1"/>
              <a:t>MtF</a:t>
            </a:r>
            <a:r>
              <a:rPr lang="cs-CZ" sz="2400" dirty="0"/>
              <a:t>)</a:t>
            </a:r>
          </a:p>
        </p:txBody>
      </p:sp>
      <p:sp>
        <p:nvSpPr>
          <p:cNvPr id="5" name="Obdélník 4"/>
          <p:cNvSpPr/>
          <p:nvPr/>
        </p:nvSpPr>
        <p:spPr>
          <a:xfrm>
            <a:off x="2286000" y="2967335"/>
            <a:ext cx="4572000" cy="923330"/>
          </a:xfrm>
          <a:prstGeom prst="rect">
            <a:avLst/>
          </a:prstGeom>
        </p:spPr>
        <p:txBody>
          <a:bodyPr>
            <a:spAutoFit/>
          </a:bodyPr>
          <a:lstStyle/>
          <a:p>
            <a:endParaRPr lang="cs-CZ" dirty="0"/>
          </a:p>
          <a:p>
            <a:endParaRPr lang="cs-CZ" dirty="0"/>
          </a:p>
          <a:p>
            <a:endParaRPr lang="cs-CZ" dirty="0"/>
          </a:p>
        </p:txBody>
      </p:sp>
      <p:sp>
        <p:nvSpPr>
          <p:cNvPr id="8" name="Obdélník 7"/>
          <p:cNvSpPr/>
          <p:nvPr/>
        </p:nvSpPr>
        <p:spPr>
          <a:xfrm>
            <a:off x="2286000" y="2967335"/>
            <a:ext cx="4572000" cy="923330"/>
          </a:xfrm>
          <a:prstGeom prst="rect">
            <a:avLst/>
          </a:prstGeom>
        </p:spPr>
        <p:txBody>
          <a:bodyPr>
            <a:spAutoFit/>
          </a:bodyPr>
          <a:lstStyle/>
          <a:p>
            <a:endParaRPr lang="cs-CZ" dirty="0"/>
          </a:p>
          <a:p>
            <a:endParaRPr lang="cs-CZ" dirty="0"/>
          </a:p>
          <a:p>
            <a:endParaRPr lang="cs-CZ" dirty="0"/>
          </a:p>
        </p:txBody>
      </p:sp>
      <p:pic>
        <p:nvPicPr>
          <p:cNvPr id="9" name="Obrázek 8"/>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83010"/>
            <a:ext cx="3582144" cy="2598917"/>
          </a:xfrm>
          <a:prstGeom prst="rect">
            <a:avLst/>
          </a:prstGeom>
          <a:noFill/>
          <a:ln>
            <a:noFill/>
          </a:ln>
        </p:spPr>
      </p:pic>
      <p:pic>
        <p:nvPicPr>
          <p:cNvPr id="10" name="Obrázek 9"/>
          <p:cNvPicPr/>
          <p:nvPr/>
        </p:nvPicPr>
        <p:blipFill>
          <a:blip r:embed="rId3">
            <a:extLst>
              <a:ext uri="{28A0092B-C50C-407E-A947-70E740481C1C}">
                <a14:useLocalDpi xmlns:a14="http://schemas.microsoft.com/office/drawing/2010/main" val="0"/>
              </a:ext>
            </a:extLst>
          </a:blip>
          <a:srcRect/>
          <a:stretch>
            <a:fillRect/>
          </a:stretch>
        </p:blipFill>
        <p:spPr bwMode="auto">
          <a:xfrm>
            <a:off x="3979948" y="1148212"/>
            <a:ext cx="3384376" cy="2598917"/>
          </a:xfrm>
          <a:prstGeom prst="rect">
            <a:avLst/>
          </a:prstGeom>
          <a:noFill/>
          <a:ln>
            <a:noFill/>
          </a:ln>
        </p:spPr>
      </p:pic>
      <p:pic>
        <p:nvPicPr>
          <p:cNvPr id="11" name="Obrázek 10"/>
          <p:cNvPicPr/>
          <p:nvPr/>
        </p:nvPicPr>
        <p:blipFill>
          <a:blip r:embed="rId4">
            <a:extLst>
              <a:ext uri="{28A0092B-C50C-407E-A947-70E740481C1C}">
                <a14:useLocalDpi xmlns:a14="http://schemas.microsoft.com/office/drawing/2010/main" val="0"/>
              </a:ext>
            </a:extLst>
          </a:blip>
          <a:srcRect/>
          <a:stretch>
            <a:fillRect/>
          </a:stretch>
        </p:blipFill>
        <p:spPr bwMode="auto">
          <a:xfrm>
            <a:off x="100680" y="4261462"/>
            <a:ext cx="4157495" cy="2586426"/>
          </a:xfrm>
          <a:prstGeom prst="rect">
            <a:avLst/>
          </a:prstGeom>
          <a:noFill/>
          <a:ln>
            <a:noFill/>
          </a:ln>
        </p:spPr>
      </p:pic>
      <p:pic>
        <p:nvPicPr>
          <p:cNvPr id="12" name="Obrázek 11"/>
          <p:cNvPicPr/>
          <p:nvPr/>
        </p:nvPicPr>
        <p:blipFill>
          <a:blip r:embed="rId5">
            <a:extLst>
              <a:ext uri="{28A0092B-C50C-407E-A947-70E740481C1C}">
                <a14:useLocalDpi xmlns:a14="http://schemas.microsoft.com/office/drawing/2010/main" val="0"/>
              </a:ext>
            </a:extLst>
          </a:blip>
          <a:srcRect/>
          <a:stretch>
            <a:fillRect/>
          </a:stretch>
        </p:blipFill>
        <p:spPr bwMode="auto">
          <a:xfrm>
            <a:off x="3995936" y="4271610"/>
            <a:ext cx="2793609" cy="2586426"/>
          </a:xfrm>
          <a:prstGeom prst="rect">
            <a:avLst/>
          </a:prstGeom>
          <a:noFill/>
          <a:ln>
            <a:noFill/>
          </a:ln>
        </p:spPr>
      </p:pic>
      <p:sp>
        <p:nvSpPr>
          <p:cNvPr id="13" name="Zástupný symbol pro obsah 12"/>
          <p:cNvSpPr>
            <a:spLocks noGrp="1"/>
          </p:cNvSpPr>
          <p:nvPr>
            <p:ph idx="1"/>
          </p:nvPr>
        </p:nvSpPr>
        <p:spPr>
          <a:xfrm>
            <a:off x="150932" y="811317"/>
            <a:ext cx="6059016" cy="558100"/>
          </a:xfrm>
          <a:solidFill>
            <a:schemeClr val="bg1"/>
          </a:solidFill>
        </p:spPr>
        <p:txBody>
          <a:bodyPr>
            <a:normAutofit/>
          </a:bodyPr>
          <a:lstStyle/>
          <a:p>
            <a:pPr marL="0" indent="0">
              <a:buNone/>
            </a:pPr>
            <a:r>
              <a:rPr lang="cs-CZ" sz="2400" dirty="0" smtClean="0"/>
              <a:t>VĚK				VZDĚLÁNÍ</a:t>
            </a:r>
            <a:endParaRPr lang="cs-CZ" sz="2400" dirty="0"/>
          </a:p>
        </p:txBody>
      </p:sp>
      <p:sp>
        <p:nvSpPr>
          <p:cNvPr id="14" name="Zástupný symbol pro obsah 12"/>
          <p:cNvSpPr txBox="1">
            <a:spLocks/>
          </p:cNvSpPr>
          <p:nvPr/>
        </p:nvSpPr>
        <p:spPr>
          <a:xfrm>
            <a:off x="107504" y="4021961"/>
            <a:ext cx="9043321" cy="454699"/>
          </a:xfrm>
          <a:prstGeom prst="rect">
            <a:avLst/>
          </a:prstGeom>
          <a:solidFill>
            <a:schemeClr val="bg1"/>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cs-CZ" sz="2400" dirty="0" smtClean="0"/>
              <a:t>FINANCE 			FYZ.  ATRAKTIVITA  	DOBRÉ POSTAVENÍ</a:t>
            </a:r>
            <a:endParaRPr lang="cs-CZ" sz="2400" dirty="0"/>
          </a:p>
        </p:txBody>
      </p:sp>
      <p:sp>
        <p:nvSpPr>
          <p:cNvPr id="17" name="Pěticípá hvězda 16"/>
          <p:cNvSpPr/>
          <p:nvPr/>
        </p:nvSpPr>
        <p:spPr>
          <a:xfrm>
            <a:off x="777790" y="812288"/>
            <a:ext cx="188445" cy="15845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Pěticípá hvězda 18"/>
          <p:cNvSpPr/>
          <p:nvPr/>
        </p:nvSpPr>
        <p:spPr>
          <a:xfrm>
            <a:off x="1403648" y="4094402"/>
            <a:ext cx="188445" cy="15845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Pěticípá hvězda 19"/>
          <p:cNvSpPr/>
          <p:nvPr/>
        </p:nvSpPr>
        <p:spPr>
          <a:xfrm>
            <a:off x="6106381" y="4085648"/>
            <a:ext cx="188445" cy="14597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2" name="Obrázek 21"/>
          <p:cNvPicPr/>
          <p:nvPr/>
        </p:nvPicPr>
        <p:blipFill>
          <a:blip r:embed="rId6">
            <a:extLst>
              <a:ext uri="{28A0092B-C50C-407E-A947-70E740481C1C}">
                <a14:useLocalDpi xmlns:a14="http://schemas.microsoft.com/office/drawing/2010/main" val="0"/>
              </a:ext>
            </a:extLst>
          </a:blip>
          <a:srcRect/>
          <a:stretch>
            <a:fillRect/>
          </a:stretch>
        </p:blipFill>
        <p:spPr bwMode="auto">
          <a:xfrm>
            <a:off x="6588224" y="4476660"/>
            <a:ext cx="2555776" cy="2182014"/>
          </a:xfrm>
          <a:prstGeom prst="rect">
            <a:avLst/>
          </a:prstGeom>
          <a:noFill/>
          <a:ln>
            <a:noFill/>
          </a:ln>
        </p:spPr>
      </p:pic>
      <p:sp>
        <p:nvSpPr>
          <p:cNvPr id="3" name="Zástupný symbol pro číslo snímku 2"/>
          <p:cNvSpPr>
            <a:spLocks noGrp="1"/>
          </p:cNvSpPr>
          <p:nvPr>
            <p:ph type="sldNum" sz="quarter" idx="12"/>
          </p:nvPr>
        </p:nvSpPr>
        <p:spPr/>
        <p:txBody>
          <a:bodyPr/>
          <a:lstStyle/>
          <a:p>
            <a:fld id="{4DB48B28-2DD8-4A23-84B0-89F928210886}" type="slidenum">
              <a:rPr lang="cs-CZ" smtClean="0"/>
              <a:t>12</a:t>
            </a:fld>
            <a:endParaRPr lang="cs-CZ"/>
          </a:p>
        </p:txBody>
      </p:sp>
    </p:spTree>
    <p:extLst>
      <p:ext uri="{BB962C8B-B14F-4D97-AF65-F5344CB8AC3E}">
        <p14:creationId xmlns:p14="http://schemas.microsoft.com/office/powerpoint/2010/main" val="20208871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44987" y="12177"/>
            <a:ext cx="8229600" cy="706090"/>
          </a:xfrm>
        </p:spPr>
        <p:txBody>
          <a:bodyPr>
            <a:normAutofit/>
          </a:bodyPr>
          <a:lstStyle/>
          <a:p>
            <a:r>
              <a:rPr lang="cs-CZ" sz="3200" dirty="0" smtClean="0"/>
              <a:t>Setkání v komunitě  </a:t>
            </a:r>
            <a:r>
              <a:rPr lang="cs-CZ" sz="3200" dirty="0"/>
              <a:t>(N = 486) </a:t>
            </a:r>
          </a:p>
        </p:txBody>
      </p:sp>
      <p:sp>
        <p:nvSpPr>
          <p:cNvPr id="3" name="Zástupný symbol pro obsah 2"/>
          <p:cNvSpPr>
            <a:spLocks noGrp="1"/>
          </p:cNvSpPr>
          <p:nvPr>
            <p:ph idx="1"/>
          </p:nvPr>
        </p:nvSpPr>
        <p:spPr>
          <a:xfrm>
            <a:off x="216387" y="718267"/>
            <a:ext cx="8686800" cy="6003208"/>
          </a:xfrm>
        </p:spPr>
        <p:txBody>
          <a:bodyPr>
            <a:noAutofit/>
          </a:bodyPr>
          <a:lstStyle/>
          <a:p>
            <a:pPr marL="0" indent="0">
              <a:buNone/>
            </a:pPr>
            <a:r>
              <a:rPr lang="cs-CZ" sz="2400" dirty="0" smtClean="0"/>
              <a:t>aktivita na </a:t>
            </a:r>
            <a:r>
              <a:rPr lang="cs-CZ" sz="2400" dirty="0"/>
              <a:t>internetu a setkání naživo v BDSM </a:t>
            </a:r>
            <a:r>
              <a:rPr lang="cs-CZ" sz="2400" dirty="0" smtClean="0"/>
              <a:t>komunitě:</a:t>
            </a:r>
          </a:p>
          <a:p>
            <a:r>
              <a:rPr lang="cs-CZ" sz="2400" dirty="0" smtClean="0"/>
              <a:t> </a:t>
            </a:r>
            <a:r>
              <a:rPr lang="cs-CZ" sz="2400" dirty="0"/>
              <a:t>19,5 % osob se pravidelně účastnilo srazů i sexuálních aktivit na srazech (scénka</a:t>
            </a:r>
            <a:r>
              <a:rPr lang="cs-CZ" sz="2400" dirty="0" smtClean="0"/>
              <a:t>)</a:t>
            </a:r>
          </a:p>
          <a:p>
            <a:r>
              <a:rPr lang="cs-CZ" sz="2400" dirty="0" smtClean="0"/>
              <a:t> </a:t>
            </a:r>
            <a:r>
              <a:rPr lang="cs-CZ" sz="2400" dirty="0"/>
              <a:t>21,8 % chodilo pravidelně na srazy, ale neúčastnilo se sexuálních aktivit (scének) na těchto srazech, </a:t>
            </a:r>
            <a:endParaRPr lang="cs-CZ" sz="2400" dirty="0" smtClean="0"/>
          </a:p>
          <a:p>
            <a:r>
              <a:rPr lang="cs-CZ" sz="2400" dirty="0" smtClean="0"/>
              <a:t>55,8 </a:t>
            </a:r>
            <a:r>
              <a:rPr lang="cs-CZ" sz="2400" dirty="0"/>
              <a:t>% se pravidelně neúčastnilo takových </a:t>
            </a:r>
            <a:r>
              <a:rPr lang="cs-CZ" sz="2400" dirty="0" smtClean="0"/>
              <a:t>aktivit </a:t>
            </a:r>
          </a:p>
          <a:p>
            <a:pPr marL="0" indent="0">
              <a:buNone/>
            </a:pPr>
            <a:r>
              <a:rPr lang="cs-CZ" sz="2400" dirty="0" smtClean="0"/>
              <a:t>(</a:t>
            </a:r>
            <a:r>
              <a:rPr lang="cs-CZ" sz="2400" dirty="0"/>
              <a:t>ve zbývajících 2,9 %; jeden respondent nevěděl a 13 nerozumělo otázce.) </a:t>
            </a:r>
          </a:p>
          <a:p>
            <a:pPr marL="0" indent="0">
              <a:buNone/>
            </a:pPr>
            <a:endParaRPr lang="cs-CZ" sz="2400" dirty="0" smtClean="0"/>
          </a:p>
          <a:p>
            <a:r>
              <a:rPr lang="cs-CZ" sz="2400" dirty="0" smtClean="0"/>
              <a:t>89,7 </a:t>
            </a:r>
            <a:r>
              <a:rPr lang="cs-CZ" sz="2400" dirty="0"/>
              <a:t>% respondentů si nenechalo za sex nikdy od někoho </a:t>
            </a:r>
            <a:r>
              <a:rPr lang="cs-CZ" sz="2400" dirty="0" smtClean="0"/>
              <a:t>zaplatit</a:t>
            </a:r>
          </a:p>
          <a:p>
            <a:r>
              <a:rPr lang="cs-CZ" sz="2400" dirty="0" smtClean="0"/>
              <a:t>4,1</a:t>
            </a:r>
            <a:r>
              <a:rPr lang="cs-CZ" sz="2400" dirty="0"/>
              <a:t>% si nechalo zaplatit </a:t>
            </a:r>
            <a:r>
              <a:rPr lang="cs-CZ" sz="2400" dirty="0" smtClean="0"/>
              <a:t>jednou</a:t>
            </a:r>
          </a:p>
          <a:p>
            <a:r>
              <a:rPr lang="cs-CZ" sz="2400" dirty="0" smtClean="0"/>
              <a:t>4,1%několikrát</a:t>
            </a:r>
          </a:p>
          <a:p>
            <a:r>
              <a:rPr lang="cs-CZ" sz="2400" dirty="0" smtClean="0"/>
              <a:t>1,4</a:t>
            </a:r>
            <a:r>
              <a:rPr lang="cs-CZ" sz="2400" dirty="0"/>
              <a:t>% nechtělo </a:t>
            </a:r>
            <a:r>
              <a:rPr lang="cs-CZ" sz="2400" dirty="0" smtClean="0"/>
              <a:t>odpovědět</a:t>
            </a:r>
          </a:p>
          <a:p>
            <a:pPr marL="0" indent="0">
              <a:buNone/>
            </a:pPr>
            <a:r>
              <a:rPr lang="cs-CZ" sz="2400" dirty="0" smtClean="0"/>
              <a:t>3 </a:t>
            </a:r>
            <a:r>
              <a:rPr lang="cs-CZ" sz="2400" dirty="0"/>
              <a:t>osoby (0,6 %) si nechávaly za sex platit </a:t>
            </a:r>
            <a:r>
              <a:rPr lang="cs-CZ" sz="2400" dirty="0" smtClean="0"/>
              <a:t>pravidelně </a:t>
            </a:r>
            <a:endParaRPr lang="cs-CZ" sz="2400" dirty="0"/>
          </a:p>
          <a:p>
            <a:endParaRPr lang="cs-CZ" sz="24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13</a:t>
            </a:fld>
            <a:endParaRPr lang="cs-CZ"/>
          </a:p>
        </p:txBody>
      </p:sp>
      <p:sp>
        <p:nvSpPr>
          <p:cNvPr id="5" name="Nadpis 1"/>
          <p:cNvSpPr txBox="1">
            <a:spLocks/>
          </p:cNvSpPr>
          <p:nvPr/>
        </p:nvSpPr>
        <p:spPr>
          <a:xfrm>
            <a:off x="415080" y="3861048"/>
            <a:ext cx="8229600" cy="70609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smtClean="0"/>
              <a:t>Placený sex  (N = 486) </a:t>
            </a:r>
            <a:endParaRPr lang="cs-CZ" sz="3200" dirty="0"/>
          </a:p>
        </p:txBody>
      </p:sp>
    </p:spTree>
    <p:extLst>
      <p:ext uri="{BB962C8B-B14F-4D97-AF65-F5344CB8AC3E}">
        <p14:creationId xmlns:p14="http://schemas.microsoft.com/office/powerpoint/2010/main" val="3120539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4DB48B28-2DD8-4A23-84B0-89F928210886}" type="slidenum">
              <a:rPr lang="cs-CZ" smtClean="0"/>
              <a:t>14</a:t>
            </a:fld>
            <a:endParaRPr lang="cs-CZ"/>
          </a:p>
        </p:txBody>
      </p:sp>
      <p:sp>
        <p:nvSpPr>
          <p:cNvPr id="5" name="Obdélník 4"/>
          <p:cNvSpPr/>
          <p:nvPr/>
        </p:nvSpPr>
        <p:spPr>
          <a:xfrm>
            <a:off x="251520" y="916009"/>
            <a:ext cx="8742875" cy="5632311"/>
          </a:xfrm>
          <a:prstGeom prst="rect">
            <a:avLst/>
          </a:prstGeom>
        </p:spPr>
        <p:txBody>
          <a:bodyPr wrap="square">
            <a:spAutoFit/>
          </a:bodyPr>
          <a:lstStyle/>
          <a:p>
            <a:r>
              <a:rPr lang="cs-CZ" sz="2400" dirty="0"/>
              <a:t>62,6% respondentů mělo v době výzkumu jednoho partnera</a:t>
            </a:r>
          </a:p>
          <a:p>
            <a:r>
              <a:rPr lang="cs-CZ" sz="2400" dirty="0"/>
              <a:t>11,3% mělo více než jednoho partnera</a:t>
            </a:r>
          </a:p>
          <a:p>
            <a:r>
              <a:rPr lang="cs-CZ" sz="2400" dirty="0"/>
              <a:t>22,4 % mělo partnera v minulosti</a:t>
            </a:r>
          </a:p>
          <a:p>
            <a:r>
              <a:rPr lang="cs-CZ" sz="2400" dirty="0"/>
              <a:t>3,7% nemělo partnera v době výzkumu ani před ním. </a:t>
            </a:r>
          </a:p>
          <a:p>
            <a:r>
              <a:rPr lang="cs-CZ" sz="2400" i="1" dirty="0" smtClean="0"/>
              <a:t>Partner </a:t>
            </a:r>
            <a:r>
              <a:rPr lang="cs-CZ" sz="2400" i="1" dirty="0"/>
              <a:t>byl definován jako osoba, kterou respondent vnímá jako partnera, bez ohledu na to, jestli s ním dotyčná osoba žije nebo zda má dotyčná osoba BDSM orientaci </a:t>
            </a:r>
          </a:p>
          <a:p>
            <a:r>
              <a:rPr lang="cs-CZ" sz="2400" dirty="0"/>
              <a:t> </a:t>
            </a:r>
            <a:endParaRPr lang="cs-CZ" sz="2400" dirty="0" smtClean="0"/>
          </a:p>
          <a:p>
            <a:endParaRPr lang="cs-CZ" sz="2400" dirty="0"/>
          </a:p>
          <a:p>
            <a:endParaRPr lang="cs-CZ" sz="2400" dirty="0"/>
          </a:p>
          <a:p>
            <a:r>
              <a:rPr lang="cs-CZ" sz="2400" dirty="0"/>
              <a:t>O dětech byly k dispozici údaje jen od 468 respondentů (jen od těch, kteří uvedli, že v době výzkumu nebo před ním měli partnera). </a:t>
            </a:r>
            <a:endParaRPr lang="cs-CZ" sz="2400" dirty="0" smtClean="0"/>
          </a:p>
          <a:p>
            <a:r>
              <a:rPr lang="cs-CZ" sz="2400" dirty="0" smtClean="0"/>
              <a:t>28,8 </a:t>
            </a:r>
            <a:r>
              <a:rPr lang="cs-CZ" sz="2400" dirty="0"/>
              <a:t>% mělo děti, </a:t>
            </a:r>
            <a:endParaRPr lang="cs-CZ" sz="2400" dirty="0" smtClean="0"/>
          </a:p>
          <a:p>
            <a:r>
              <a:rPr lang="cs-CZ" sz="2400" dirty="0" smtClean="0"/>
              <a:t>62,2 </a:t>
            </a:r>
            <a:r>
              <a:rPr lang="cs-CZ" sz="2400" dirty="0"/>
              <a:t>% děti </a:t>
            </a:r>
            <a:r>
              <a:rPr lang="cs-CZ" sz="2400" dirty="0" smtClean="0"/>
              <a:t>nemělo</a:t>
            </a:r>
          </a:p>
          <a:p>
            <a:r>
              <a:rPr lang="cs-CZ" sz="2400" dirty="0" smtClean="0"/>
              <a:t>9 </a:t>
            </a:r>
            <a:r>
              <a:rPr lang="cs-CZ" sz="2400" dirty="0"/>
              <a:t>% nechtělo na otázku o dětech odpovídat.</a:t>
            </a:r>
          </a:p>
        </p:txBody>
      </p:sp>
      <p:sp>
        <p:nvSpPr>
          <p:cNvPr id="6" name="Nadpis 1"/>
          <p:cNvSpPr>
            <a:spLocks noGrp="1"/>
          </p:cNvSpPr>
          <p:nvPr>
            <p:ph type="title"/>
          </p:nvPr>
        </p:nvSpPr>
        <p:spPr>
          <a:xfrm>
            <a:off x="457200" y="0"/>
            <a:ext cx="8229600" cy="706090"/>
          </a:xfrm>
        </p:spPr>
        <p:txBody>
          <a:bodyPr>
            <a:normAutofit/>
          </a:bodyPr>
          <a:lstStyle/>
          <a:p>
            <a:r>
              <a:rPr lang="cs-CZ" sz="3200" dirty="0" smtClean="0"/>
              <a:t>Partneři (N </a:t>
            </a:r>
            <a:r>
              <a:rPr lang="cs-CZ" sz="3200" dirty="0"/>
              <a:t>= 486) </a:t>
            </a:r>
          </a:p>
        </p:txBody>
      </p:sp>
      <p:sp>
        <p:nvSpPr>
          <p:cNvPr id="7" name="Nadpis 1"/>
          <p:cNvSpPr txBox="1">
            <a:spLocks/>
          </p:cNvSpPr>
          <p:nvPr/>
        </p:nvSpPr>
        <p:spPr>
          <a:xfrm>
            <a:off x="253698" y="3861048"/>
            <a:ext cx="8229600" cy="70609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smtClean="0"/>
              <a:t>… a děti  (N = 468) </a:t>
            </a:r>
            <a:endParaRPr lang="cs-CZ" sz="3200" dirty="0"/>
          </a:p>
        </p:txBody>
      </p:sp>
    </p:spTree>
    <p:extLst>
      <p:ext uri="{BB962C8B-B14F-4D97-AF65-F5344CB8AC3E}">
        <p14:creationId xmlns:p14="http://schemas.microsoft.com/office/powerpoint/2010/main" val="196688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8879"/>
            <a:ext cx="8229600" cy="648072"/>
          </a:xfrm>
        </p:spPr>
        <p:txBody>
          <a:bodyPr>
            <a:normAutofit/>
          </a:bodyPr>
          <a:lstStyle/>
          <a:p>
            <a:r>
              <a:rPr lang="cs-CZ" sz="3200" b="1" dirty="0" smtClean="0">
                <a:solidFill>
                  <a:srgbClr val="0070C0"/>
                </a:solidFill>
              </a:rPr>
              <a:t>Respondenti II. </a:t>
            </a:r>
            <a:endParaRPr lang="cs-CZ" sz="3200" b="1" dirty="0">
              <a:solidFill>
                <a:srgbClr val="0070C0"/>
              </a:solidFill>
            </a:endParaRPr>
          </a:p>
        </p:txBody>
      </p:sp>
      <p:sp>
        <p:nvSpPr>
          <p:cNvPr id="6" name="TextovéPole 5"/>
          <p:cNvSpPr txBox="1"/>
          <p:nvPr/>
        </p:nvSpPr>
        <p:spPr>
          <a:xfrm>
            <a:off x="10914" y="548680"/>
            <a:ext cx="9144000" cy="1200329"/>
          </a:xfrm>
          <a:prstGeom prst="rect">
            <a:avLst/>
          </a:prstGeom>
          <a:noFill/>
        </p:spPr>
        <p:txBody>
          <a:bodyPr wrap="square" rtlCol="0">
            <a:spAutoFit/>
          </a:bodyPr>
          <a:lstStyle/>
          <a:p>
            <a:r>
              <a:rPr lang="cs-CZ" sz="2400" dirty="0" smtClean="0"/>
              <a:t>Vzrušuje: muži, ženy, 4x </a:t>
            </a:r>
            <a:r>
              <a:rPr lang="cs-CZ" sz="2400" dirty="0" err="1"/>
              <a:t>translidé</a:t>
            </a:r>
            <a:r>
              <a:rPr lang="cs-CZ" sz="2400" dirty="0"/>
              <a:t>, 2x praktika, 1x pes, chlapci a mladí muži, </a:t>
            </a:r>
            <a:r>
              <a:rPr lang="cs-CZ" sz="2400" dirty="0" err="1"/>
              <a:t>hentai</a:t>
            </a:r>
            <a:r>
              <a:rPr lang="cs-CZ" sz="2400" dirty="0"/>
              <a:t>, starší ženy, víc </a:t>
            </a:r>
            <a:r>
              <a:rPr lang="cs-CZ" sz="2400" dirty="0" smtClean="0"/>
              <a:t>osob najednou</a:t>
            </a:r>
          </a:p>
          <a:p>
            <a:r>
              <a:rPr lang="cs-CZ" sz="2400" dirty="0"/>
              <a:t>Ženy se </a:t>
            </a:r>
            <a:r>
              <a:rPr lang="cs-CZ" sz="2400" dirty="0" smtClean="0"/>
              <a:t>lišily </a:t>
            </a:r>
            <a:r>
              <a:rPr lang="cs-CZ" sz="2400" dirty="0"/>
              <a:t>od mužů (</a:t>
            </a:r>
            <a:r>
              <a:rPr lang="cs-CZ" sz="2400" i="1" dirty="0"/>
              <a:t>χ2</a:t>
            </a:r>
            <a:r>
              <a:rPr lang="cs-CZ" sz="2400" dirty="0"/>
              <a:t> = 16.6; </a:t>
            </a:r>
            <a:r>
              <a:rPr lang="cs-CZ" sz="2400" dirty="0" err="1"/>
              <a:t>df</a:t>
            </a:r>
            <a:r>
              <a:rPr lang="cs-CZ" sz="2400" dirty="0"/>
              <a:t> = 2; p &lt;0.001</a:t>
            </a:r>
            <a:r>
              <a:rPr lang="cs-CZ" sz="2400" dirty="0" smtClean="0"/>
              <a:t>): tabulka</a:t>
            </a:r>
            <a:endParaRPr lang="cs-CZ" sz="2400" dirty="0"/>
          </a:p>
        </p:txBody>
      </p:sp>
      <p:graphicFrame>
        <p:nvGraphicFramePr>
          <p:cNvPr id="7" name="Tabulka 6"/>
          <p:cNvGraphicFramePr>
            <a:graphicFrameLocks noGrp="1"/>
          </p:cNvGraphicFramePr>
          <p:nvPr>
            <p:extLst/>
          </p:nvPr>
        </p:nvGraphicFramePr>
        <p:xfrm>
          <a:off x="0" y="1916832"/>
          <a:ext cx="9127104" cy="2204458"/>
        </p:xfrm>
        <a:graphic>
          <a:graphicData uri="http://schemas.openxmlformats.org/drawingml/2006/table">
            <a:tbl>
              <a:tblPr>
                <a:tableStyleId>{5C22544A-7EE6-4342-B048-85BDC9FD1C3A}</a:tableStyleId>
              </a:tblPr>
              <a:tblGrid>
                <a:gridCol w="594665">
                  <a:extLst>
                    <a:ext uri="{9D8B030D-6E8A-4147-A177-3AD203B41FA5}">
                      <a16:colId xmlns:a16="http://schemas.microsoft.com/office/drawing/2014/main" val="20000"/>
                    </a:ext>
                  </a:extLst>
                </a:gridCol>
                <a:gridCol w="1755878">
                  <a:extLst>
                    <a:ext uri="{9D8B030D-6E8A-4147-A177-3AD203B41FA5}">
                      <a16:colId xmlns:a16="http://schemas.microsoft.com/office/drawing/2014/main" val="20001"/>
                    </a:ext>
                  </a:extLst>
                </a:gridCol>
                <a:gridCol w="1530192">
                  <a:extLst>
                    <a:ext uri="{9D8B030D-6E8A-4147-A177-3AD203B41FA5}">
                      <a16:colId xmlns:a16="http://schemas.microsoft.com/office/drawing/2014/main" val="20002"/>
                    </a:ext>
                  </a:extLst>
                </a:gridCol>
                <a:gridCol w="1092994">
                  <a:extLst>
                    <a:ext uri="{9D8B030D-6E8A-4147-A177-3AD203B41FA5}">
                      <a16:colId xmlns:a16="http://schemas.microsoft.com/office/drawing/2014/main" val="20003"/>
                    </a:ext>
                  </a:extLst>
                </a:gridCol>
                <a:gridCol w="1748790">
                  <a:extLst>
                    <a:ext uri="{9D8B030D-6E8A-4147-A177-3AD203B41FA5}">
                      <a16:colId xmlns:a16="http://schemas.microsoft.com/office/drawing/2014/main" val="20004"/>
                    </a:ext>
                  </a:extLst>
                </a:gridCol>
                <a:gridCol w="947261">
                  <a:extLst>
                    <a:ext uri="{9D8B030D-6E8A-4147-A177-3AD203B41FA5}">
                      <a16:colId xmlns:a16="http://schemas.microsoft.com/office/drawing/2014/main" val="20005"/>
                    </a:ext>
                  </a:extLst>
                </a:gridCol>
                <a:gridCol w="1457324">
                  <a:extLst>
                    <a:ext uri="{9D8B030D-6E8A-4147-A177-3AD203B41FA5}">
                      <a16:colId xmlns:a16="http://schemas.microsoft.com/office/drawing/2014/main" val="20006"/>
                    </a:ext>
                  </a:extLst>
                </a:gridCol>
              </a:tblGrid>
              <a:tr h="405913">
                <a:tc rowSpan="2" gridSpan="2">
                  <a:txBody>
                    <a:bodyPr/>
                    <a:lstStyle/>
                    <a:p>
                      <a:pPr>
                        <a:lnSpc>
                          <a:spcPct val="115000"/>
                        </a:lnSpc>
                        <a:spcAft>
                          <a:spcPts val="0"/>
                        </a:spcAft>
                      </a:pPr>
                      <a:r>
                        <a:rPr lang="cs-CZ" sz="2000" baseline="0" dirty="0" smtClean="0">
                          <a:effectLst/>
                          <a:latin typeface="+mn-lt"/>
                          <a:ea typeface="Calibri"/>
                          <a:cs typeface="Times New Roman"/>
                        </a:rPr>
                        <a:t>JSEM ŽENA </a:t>
                      </a:r>
                    </a:p>
                    <a:p>
                      <a:pPr>
                        <a:lnSpc>
                          <a:spcPct val="115000"/>
                        </a:lnSpc>
                        <a:spcAft>
                          <a:spcPts val="0"/>
                        </a:spcAft>
                      </a:pPr>
                      <a:r>
                        <a:rPr lang="cs-CZ" sz="2000" baseline="0" dirty="0" smtClean="0">
                          <a:effectLst/>
                          <a:latin typeface="+mn-lt"/>
                          <a:ea typeface="Calibri"/>
                          <a:cs typeface="Times New Roman"/>
                        </a:rPr>
                        <a:t>Vzrušují mě</a:t>
                      </a:r>
                      <a:endParaRPr lang="cs-CZ" sz="2000" dirty="0">
                        <a:effectLst/>
                        <a:latin typeface="+mn-lt"/>
                        <a:ea typeface="Calibri"/>
                        <a:cs typeface="Arial"/>
                      </a:endParaRPr>
                    </a:p>
                  </a:txBody>
                  <a:tcPr marL="0" marR="0" marT="0" marB="0"/>
                </a:tc>
                <a:tc rowSpan="2" hMerge="1">
                  <a:txBody>
                    <a:bodyPr/>
                    <a:lstStyle/>
                    <a:p>
                      <a:endParaRPr lang="cs-CZ"/>
                    </a:p>
                  </a:txBody>
                  <a:tcPr/>
                </a:tc>
                <a:tc gridSpan="5">
                  <a:txBody>
                    <a:bodyPr/>
                    <a:lstStyle/>
                    <a:p>
                      <a:pPr marL="38100" marR="38100" algn="ctr">
                        <a:lnSpc>
                          <a:spcPct val="100000"/>
                        </a:lnSpc>
                        <a:spcAft>
                          <a:spcPts val="0"/>
                        </a:spcAft>
                      </a:pPr>
                      <a:r>
                        <a:rPr lang="cs-CZ" sz="2000" dirty="0">
                          <a:effectLst/>
                          <a:latin typeface="+mn-lt"/>
                        </a:rPr>
                        <a:t>muži</a:t>
                      </a:r>
                      <a:endParaRPr lang="cs-CZ" sz="2000" dirty="0">
                        <a:effectLst/>
                        <a:latin typeface="+mn-lt"/>
                        <a:ea typeface="Calibri"/>
                        <a:cs typeface="Arial"/>
                      </a:endParaRPr>
                    </a:p>
                  </a:txBody>
                  <a:tcPr marL="0" marR="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05130">
                <a:tc gridSpan="2" vMerge="1">
                  <a:txBody>
                    <a:bodyPr/>
                    <a:lstStyle/>
                    <a:p>
                      <a:endParaRPr lang="cs-CZ"/>
                    </a:p>
                  </a:txBody>
                  <a:tcPr/>
                </a:tc>
                <a:tc hMerge="1" vMerge="1">
                  <a:txBody>
                    <a:bodyPr/>
                    <a:lstStyle/>
                    <a:p>
                      <a:endParaRPr lang="cs-CZ"/>
                    </a:p>
                  </a:txBody>
                  <a:tcPr/>
                </a:tc>
                <a:tc>
                  <a:txBody>
                    <a:bodyPr/>
                    <a:lstStyle/>
                    <a:p>
                      <a:pPr marL="38100" marR="38100" algn="l">
                        <a:lnSpc>
                          <a:spcPts val="1600"/>
                        </a:lnSpc>
                        <a:spcAft>
                          <a:spcPts val="0"/>
                        </a:spcAft>
                      </a:pPr>
                      <a:r>
                        <a:rPr lang="cs-CZ" sz="2000" dirty="0">
                          <a:effectLst/>
                          <a:latin typeface="+mn-lt"/>
                        </a:rPr>
                        <a:t>rozhodně </a:t>
                      </a:r>
                      <a:r>
                        <a:rPr lang="cs-CZ" sz="2000" dirty="0" smtClean="0">
                          <a:effectLst/>
                          <a:latin typeface="+mn-lt"/>
                        </a:rPr>
                        <a:t>ano</a:t>
                      </a:r>
                      <a:endParaRPr lang="cs-CZ" sz="2000" dirty="0">
                        <a:effectLst/>
                        <a:latin typeface="+mn-lt"/>
                        <a:ea typeface="Calibri"/>
                        <a:cs typeface="Arial"/>
                      </a:endParaRPr>
                    </a:p>
                  </a:txBody>
                  <a:tcPr marL="0" marR="0" marT="0" marB="0"/>
                </a:tc>
                <a:tc>
                  <a:txBody>
                    <a:bodyPr/>
                    <a:lstStyle/>
                    <a:p>
                      <a:pPr marL="38100" marR="38100" algn="l">
                        <a:lnSpc>
                          <a:spcPts val="1600"/>
                        </a:lnSpc>
                        <a:spcAft>
                          <a:spcPts val="0"/>
                        </a:spcAft>
                      </a:pPr>
                      <a:r>
                        <a:rPr lang="cs-CZ" sz="2000" dirty="0">
                          <a:effectLst/>
                          <a:latin typeface="+mn-lt"/>
                        </a:rPr>
                        <a:t>spíše </a:t>
                      </a:r>
                      <a:r>
                        <a:rPr lang="cs-CZ" sz="2000" dirty="0" smtClean="0">
                          <a:effectLst/>
                          <a:latin typeface="+mn-lt"/>
                        </a:rPr>
                        <a:t>ano</a:t>
                      </a:r>
                      <a:endParaRPr lang="cs-CZ" sz="2000" dirty="0">
                        <a:effectLst/>
                        <a:latin typeface="+mn-lt"/>
                        <a:ea typeface="Calibri"/>
                        <a:cs typeface="Arial"/>
                      </a:endParaRPr>
                    </a:p>
                  </a:txBody>
                  <a:tcPr marL="0" marR="0" marT="0" marB="0"/>
                </a:tc>
                <a:tc>
                  <a:txBody>
                    <a:bodyPr/>
                    <a:lstStyle/>
                    <a:p>
                      <a:pPr marL="38100" marR="38100" algn="l">
                        <a:lnSpc>
                          <a:spcPts val="1600"/>
                        </a:lnSpc>
                        <a:spcAft>
                          <a:spcPts val="0"/>
                        </a:spcAft>
                      </a:pPr>
                      <a:r>
                        <a:rPr lang="cs-CZ" sz="2000" dirty="0">
                          <a:effectLst/>
                          <a:latin typeface="+mn-lt"/>
                        </a:rPr>
                        <a:t>ani tak, ani </a:t>
                      </a:r>
                      <a:r>
                        <a:rPr lang="cs-CZ" sz="2000" dirty="0" smtClean="0">
                          <a:effectLst/>
                          <a:latin typeface="+mn-lt"/>
                        </a:rPr>
                        <a:t>tak</a:t>
                      </a:r>
                      <a:endParaRPr lang="cs-CZ" sz="2000" dirty="0">
                        <a:effectLst/>
                        <a:latin typeface="+mn-lt"/>
                        <a:ea typeface="Calibri"/>
                        <a:cs typeface="Arial"/>
                      </a:endParaRPr>
                    </a:p>
                  </a:txBody>
                  <a:tcPr marL="0" marR="0" marT="0" marB="0"/>
                </a:tc>
                <a:tc>
                  <a:txBody>
                    <a:bodyPr/>
                    <a:lstStyle/>
                    <a:p>
                      <a:pPr marL="38100" marR="38100" algn="l">
                        <a:lnSpc>
                          <a:spcPts val="1600"/>
                        </a:lnSpc>
                        <a:spcAft>
                          <a:spcPts val="0"/>
                        </a:spcAft>
                      </a:pPr>
                      <a:r>
                        <a:rPr lang="cs-CZ" sz="2000" dirty="0">
                          <a:effectLst/>
                          <a:latin typeface="+mn-lt"/>
                        </a:rPr>
                        <a:t>spíše ne</a:t>
                      </a:r>
                      <a:endParaRPr lang="cs-CZ" sz="2000" dirty="0">
                        <a:effectLst/>
                        <a:latin typeface="+mn-lt"/>
                        <a:ea typeface="Calibri"/>
                        <a:cs typeface="Arial"/>
                      </a:endParaRPr>
                    </a:p>
                  </a:txBody>
                  <a:tcPr marL="0" marR="0" marT="0" marB="0"/>
                </a:tc>
                <a:tc>
                  <a:txBody>
                    <a:bodyPr/>
                    <a:lstStyle/>
                    <a:p>
                      <a:pPr marL="38100" marR="38100" algn="l">
                        <a:lnSpc>
                          <a:spcPts val="1600"/>
                        </a:lnSpc>
                        <a:spcAft>
                          <a:spcPts val="0"/>
                        </a:spcAft>
                      </a:pPr>
                      <a:r>
                        <a:rPr lang="cs-CZ" sz="2000" dirty="0">
                          <a:effectLst/>
                          <a:latin typeface="+mn-lt"/>
                        </a:rPr>
                        <a:t>rozhodně ne</a:t>
                      </a:r>
                      <a:endParaRPr lang="cs-CZ" sz="2000" dirty="0">
                        <a:effectLst/>
                        <a:latin typeface="+mn-lt"/>
                        <a:ea typeface="Calibri"/>
                        <a:cs typeface="Arial"/>
                      </a:endParaRPr>
                    </a:p>
                  </a:txBody>
                  <a:tcPr marL="0" marR="0" marT="0" marB="0"/>
                </a:tc>
                <a:extLst>
                  <a:ext uri="{0D108BD9-81ED-4DB2-BD59-A6C34878D82A}">
                    <a16:rowId xmlns:a16="http://schemas.microsoft.com/office/drawing/2014/main" val="10001"/>
                  </a:ext>
                </a:extLst>
              </a:tr>
              <a:tr h="298683">
                <a:tc rowSpan="5">
                  <a:txBody>
                    <a:bodyPr/>
                    <a:lstStyle/>
                    <a:p>
                      <a:pPr marL="38100" marR="38100">
                        <a:lnSpc>
                          <a:spcPts val="1600"/>
                        </a:lnSpc>
                        <a:spcAft>
                          <a:spcPts val="0"/>
                        </a:spcAft>
                      </a:pPr>
                      <a:r>
                        <a:rPr lang="cs-CZ" sz="2000" dirty="0">
                          <a:effectLst/>
                          <a:latin typeface="+mn-lt"/>
                        </a:rPr>
                        <a:t>ženy </a:t>
                      </a:r>
                      <a:endParaRPr lang="cs-CZ" sz="2000" dirty="0">
                        <a:effectLst/>
                        <a:latin typeface="+mn-lt"/>
                        <a:ea typeface="Calibri"/>
                        <a:cs typeface="Arial"/>
                      </a:endParaRPr>
                    </a:p>
                  </a:txBody>
                  <a:tcPr marL="0" marR="0" marT="0" marB="0" anchor="ctr"/>
                </a:tc>
                <a:tc>
                  <a:txBody>
                    <a:bodyPr/>
                    <a:lstStyle/>
                    <a:p>
                      <a:pPr marL="38100" marR="38100">
                        <a:lnSpc>
                          <a:spcPts val="1600"/>
                        </a:lnSpc>
                        <a:spcAft>
                          <a:spcPts val="0"/>
                        </a:spcAft>
                      </a:pPr>
                      <a:r>
                        <a:rPr lang="cs-CZ" sz="2000" dirty="0">
                          <a:effectLst/>
                          <a:latin typeface="+mn-lt"/>
                        </a:rPr>
                        <a:t>rozhodně </a:t>
                      </a:r>
                      <a:r>
                        <a:rPr lang="cs-CZ" sz="2000" dirty="0" smtClean="0">
                          <a:effectLst/>
                          <a:latin typeface="+mn-lt"/>
                        </a:rPr>
                        <a:t>ano</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25</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1</a:t>
                      </a:r>
                      <a:endParaRPr lang="cs-CZ" sz="2000" dirty="0">
                        <a:effectLst/>
                        <a:latin typeface="+mn-lt"/>
                        <a:ea typeface="Calibri"/>
                        <a:cs typeface="Arial"/>
                      </a:endParaRPr>
                    </a:p>
                  </a:txBody>
                  <a:tcPr marL="0" marR="0" marT="0" marB="0" anchor="ctr">
                    <a:solidFill>
                      <a:schemeClr val="accent2">
                        <a:lumMod val="20000"/>
                        <a:lumOff val="80000"/>
                      </a:schemeClr>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3</a:t>
                      </a:r>
                      <a:endParaRPr lang="cs-CZ" sz="2000" dirty="0">
                        <a:effectLst/>
                        <a:latin typeface="+mn-lt"/>
                        <a:ea typeface="Calibri"/>
                        <a:cs typeface="Arial"/>
                      </a:endParaRPr>
                    </a:p>
                  </a:txBody>
                  <a:tcPr marL="0" marR="0" marT="0" marB="0" anchor="ctr">
                    <a:solidFill>
                      <a:schemeClr val="accent2">
                        <a:lumMod val="20000"/>
                        <a:lumOff val="80000"/>
                      </a:schemeClr>
                    </a:solidFill>
                  </a:tcPr>
                </a:tc>
                <a:tc>
                  <a:txBody>
                    <a:bodyPr/>
                    <a:lstStyle/>
                    <a:p>
                      <a:pPr marL="38100" marR="38100" algn="ctr">
                        <a:lnSpc>
                          <a:spcPts val="1600"/>
                        </a:lnSpc>
                        <a:spcAft>
                          <a:spcPts val="0"/>
                        </a:spcAft>
                      </a:pPr>
                      <a:r>
                        <a:rPr lang="cs-CZ" sz="2000">
                          <a:solidFill>
                            <a:srgbClr val="000000"/>
                          </a:solidFill>
                          <a:effectLst/>
                          <a:latin typeface="+mn-lt"/>
                          <a:ea typeface="Calibri"/>
                          <a:cs typeface="Arial"/>
                        </a:rPr>
                        <a:t>2</a:t>
                      </a:r>
                      <a:endParaRPr lang="cs-CZ" sz="2000">
                        <a:effectLst/>
                        <a:latin typeface="+mn-lt"/>
                        <a:ea typeface="Calibri"/>
                        <a:cs typeface="Arial"/>
                      </a:endParaRPr>
                    </a:p>
                  </a:txBody>
                  <a:tcPr marL="0" marR="0" marT="0" marB="0" anchor="ctr">
                    <a:solidFill>
                      <a:schemeClr val="accent2">
                        <a:lumMod val="20000"/>
                        <a:lumOff val="80000"/>
                      </a:schemeClr>
                    </a:solidFill>
                  </a:tcPr>
                </a:tc>
                <a:tc>
                  <a:txBody>
                    <a:bodyPr/>
                    <a:lstStyle/>
                    <a:p>
                      <a:pPr marL="38100" marR="38100" algn="ctr">
                        <a:lnSpc>
                          <a:spcPts val="1600"/>
                        </a:lnSpc>
                        <a:spcAft>
                          <a:spcPts val="0"/>
                        </a:spcAft>
                      </a:pPr>
                      <a:r>
                        <a:rPr lang="cs-CZ" sz="2000">
                          <a:solidFill>
                            <a:srgbClr val="000000"/>
                          </a:solidFill>
                          <a:effectLst/>
                          <a:latin typeface="+mn-lt"/>
                          <a:ea typeface="Calibri"/>
                          <a:cs typeface="Arial"/>
                        </a:rPr>
                        <a:t>1</a:t>
                      </a:r>
                      <a:endParaRPr lang="cs-CZ" sz="2000">
                        <a:effectLst/>
                        <a:latin typeface="+mn-lt"/>
                        <a:ea typeface="Calibri"/>
                        <a:cs typeface="Arial"/>
                      </a:endParaRPr>
                    </a:p>
                  </a:txBody>
                  <a:tcPr marL="0" marR="0" marT="0" marB="0" anchor="ctr">
                    <a:solidFill>
                      <a:schemeClr val="accent2">
                        <a:lumMod val="20000"/>
                        <a:lumOff val="80000"/>
                      </a:schemeClr>
                    </a:solidFill>
                  </a:tcPr>
                </a:tc>
                <a:extLst>
                  <a:ext uri="{0D108BD9-81ED-4DB2-BD59-A6C34878D82A}">
                    <a16:rowId xmlns:a16="http://schemas.microsoft.com/office/drawing/2014/main" val="10002"/>
                  </a:ext>
                </a:extLst>
              </a:tr>
              <a:tr h="298683">
                <a:tc vMerge="1">
                  <a:txBody>
                    <a:bodyPr/>
                    <a:lstStyle/>
                    <a:p>
                      <a:endParaRPr lang="cs-CZ"/>
                    </a:p>
                  </a:txBody>
                  <a:tcPr/>
                </a:tc>
                <a:tc>
                  <a:txBody>
                    <a:bodyPr/>
                    <a:lstStyle/>
                    <a:p>
                      <a:pPr marL="38100" marR="38100">
                        <a:lnSpc>
                          <a:spcPts val="1600"/>
                        </a:lnSpc>
                        <a:spcAft>
                          <a:spcPts val="0"/>
                        </a:spcAft>
                      </a:pPr>
                      <a:r>
                        <a:rPr lang="cs-CZ" sz="2000" dirty="0">
                          <a:effectLst/>
                          <a:latin typeface="+mn-lt"/>
                        </a:rPr>
                        <a:t>spíše </a:t>
                      </a:r>
                      <a:r>
                        <a:rPr lang="cs-CZ" sz="2000" dirty="0" smtClean="0">
                          <a:effectLst/>
                          <a:latin typeface="+mn-lt"/>
                        </a:rPr>
                        <a:t>ano</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b="0" dirty="0">
                          <a:solidFill>
                            <a:schemeClr val="tx1"/>
                          </a:solidFill>
                          <a:effectLst/>
                          <a:latin typeface="+mn-lt"/>
                          <a:ea typeface="Calibri"/>
                          <a:cs typeface="Arial"/>
                        </a:rPr>
                        <a:t>67</a:t>
                      </a: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7</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extLst>
                  <a:ext uri="{0D108BD9-81ED-4DB2-BD59-A6C34878D82A}">
                    <a16:rowId xmlns:a16="http://schemas.microsoft.com/office/drawing/2014/main" val="10003"/>
                  </a:ext>
                </a:extLst>
              </a:tr>
              <a:tr h="298683">
                <a:tc vMerge="1">
                  <a:txBody>
                    <a:bodyPr/>
                    <a:lstStyle/>
                    <a:p>
                      <a:endParaRPr lang="cs-CZ"/>
                    </a:p>
                  </a:txBody>
                  <a:tcPr/>
                </a:tc>
                <a:tc>
                  <a:txBody>
                    <a:bodyPr/>
                    <a:lstStyle/>
                    <a:p>
                      <a:pPr marL="38100" marR="38100">
                        <a:lnSpc>
                          <a:spcPts val="1600"/>
                        </a:lnSpc>
                        <a:spcAft>
                          <a:spcPts val="0"/>
                        </a:spcAft>
                      </a:pPr>
                      <a:r>
                        <a:rPr lang="cs-CZ" sz="2000" dirty="0">
                          <a:effectLst/>
                          <a:latin typeface="+mn-lt"/>
                        </a:rPr>
                        <a:t>ani tak, ani </a:t>
                      </a:r>
                      <a:r>
                        <a:rPr lang="cs-CZ" sz="2000" dirty="0" smtClean="0">
                          <a:effectLst/>
                          <a:latin typeface="+mn-lt"/>
                        </a:rPr>
                        <a:t>tak</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29</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1</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a:solidFill>
                            <a:srgbClr val="000000"/>
                          </a:solidFill>
                          <a:effectLst/>
                          <a:latin typeface="+mn-lt"/>
                          <a:ea typeface="Calibri"/>
                          <a:cs typeface="Arial"/>
                        </a:rPr>
                        <a:t>0</a:t>
                      </a:r>
                      <a:endParaRPr lang="cs-CZ" sz="200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extLst>
                  <a:ext uri="{0D108BD9-81ED-4DB2-BD59-A6C34878D82A}">
                    <a16:rowId xmlns:a16="http://schemas.microsoft.com/office/drawing/2014/main" val="10004"/>
                  </a:ext>
                </a:extLst>
              </a:tr>
              <a:tr h="298683">
                <a:tc vMerge="1">
                  <a:txBody>
                    <a:bodyPr/>
                    <a:lstStyle/>
                    <a:p>
                      <a:endParaRPr lang="cs-CZ"/>
                    </a:p>
                  </a:txBody>
                  <a:tcPr/>
                </a:tc>
                <a:tc>
                  <a:txBody>
                    <a:bodyPr/>
                    <a:lstStyle/>
                    <a:p>
                      <a:pPr marL="38100" marR="38100">
                        <a:lnSpc>
                          <a:spcPts val="1600"/>
                        </a:lnSpc>
                        <a:spcAft>
                          <a:spcPts val="0"/>
                        </a:spcAft>
                      </a:pPr>
                      <a:r>
                        <a:rPr lang="cs-CZ" sz="2000">
                          <a:effectLst/>
                          <a:latin typeface="+mn-lt"/>
                        </a:rPr>
                        <a:t>spíše ne</a:t>
                      </a:r>
                      <a:endParaRPr lang="cs-CZ" sz="200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68</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5</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extLst>
                  <a:ext uri="{0D108BD9-81ED-4DB2-BD59-A6C34878D82A}">
                    <a16:rowId xmlns:a16="http://schemas.microsoft.com/office/drawing/2014/main" val="10005"/>
                  </a:ext>
                </a:extLst>
              </a:tr>
              <a:tr h="298683">
                <a:tc vMerge="1">
                  <a:txBody>
                    <a:bodyPr/>
                    <a:lstStyle/>
                    <a:p>
                      <a:endParaRPr lang="cs-CZ"/>
                    </a:p>
                  </a:txBody>
                  <a:tcPr/>
                </a:tc>
                <a:tc>
                  <a:txBody>
                    <a:bodyPr/>
                    <a:lstStyle/>
                    <a:p>
                      <a:pPr marL="38100" marR="38100">
                        <a:lnSpc>
                          <a:spcPts val="1600"/>
                        </a:lnSpc>
                        <a:spcAft>
                          <a:spcPts val="0"/>
                        </a:spcAft>
                      </a:pPr>
                      <a:r>
                        <a:rPr lang="cs-CZ" sz="2000" dirty="0">
                          <a:effectLst/>
                          <a:latin typeface="+mn-lt"/>
                        </a:rPr>
                        <a:t>rozhodně ne</a:t>
                      </a:r>
                      <a:endParaRPr lang="cs-CZ" sz="2000" dirty="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33</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a:solidFill>
                            <a:srgbClr val="000000"/>
                          </a:solidFill>
                          <a:effectLst/>
                          <a:latin typeface="+mn-lt"/>
                          <a:ea typeface="Calibri"/>
                          <a:cs typeface="Arial"/>
                        </a:rPr>
                        <a:t>0</a:t>
                      </a:r>
                      <a:endParaRPr lang="cs-CZ" sz="200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a:solidFill>
                            <a:srgbClr val="000000"/>
                          </a:solidFill>
                          <a:effectLst/>
                          <a:latin typeface="+mn-lt"/>
                          <a:ea typeface="Calibri"/>
                          <a:cs typeface="Arial"/>
                        </a:rPr>
                        <a:t>0</a:t>
                      </a:r>
                      <a:endParaRPr lang="cs-CZ" sz="2000">
                        <a:effectLst/>
                        <a:latin typeface="+mn-lt"/>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000000"/>
                          </a:solidFill>
                          <a:effectLst/>
                          <a:latin typeface="+mn-lt"/>
                          <a:ea typeface="Calibri"/>
                          <a:cs typeface="Arial"/>
                        </a:rPr>
                        <a:t>0</a:t>
                      </a:r>
                      <a:endParaRPr lang="cs-CZ" sz="2000" dirty="0">
                        <a:effectLst/>
                        <a:latin typeface="+mn-lt"/>
                        <a:ea typeface="Calibri"/>
                        <a:cs typeface="Arial"/>
                      </a:endParaRPr>
                    </a:p>
                  </a:txBody>
                  <a:tcPr marL="0" marR="0" marT="0" marB="0" anchor="ctr"/>
                </a:tc>
                <a:extLst>
                  <a:ext uri="{0D108BD9-81ED-4DB2-BD59-A6C34878D82A}">
                    <a16:rowId xmlns:a16="http://schemas.microsoft.com/office/drawing/2014/main" val="10006"/>
                  </a:ext>
                </a:extLst>
              </a:tr>
            </a:tbl>
          </a:graphicData>
        </a:graphic>
      </p:graphicFrame>
      <p:graphicFrame>
        <p:nvGraphicFramePr>
          <p:cNvPr id="8" name="Tabulka 7"/>
          <p:cNvGraphicFramePr>
            <a:graphicFrameLocks noGrp="1"/>
          </p:cNvGraphicFramePr>
          <p:nvPr>
            <p:extLst/>
          </p:nvPr>
        </p:nvGraphicFramePr>
        <p:xfrm>
          <a:off x="68239" y="4293096"/>
          <a:ext cx="9143999" cy="2273408"/>
        </p:xfrm>
        <a:graphic>
          <a:graphicData uri="http://schemas.openxmlformats.org/drawingml/2006/table">
            <a:tbl>
              <a:tblPr>
                <a:tableStyleId>{5C22544A-7EE6-4342-B048-85BDC9FD1C3A}</a:tableStyleId>
              </a:tblPr>
              <a:tblGrid>
                <a:gridCol w="611560">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800200">
                  <a:extLst>
                    <a:ext uri="{9D8B030D-6E8A-4147-A177-3AD203B41FA5}">
                      <a16:colId xmlns:a16="http://schemas.microsoft.com/office/drawing/2014/main" val="20004"/>
                    </a:ext>
                  </a:extLst>
                </a:gridCol>
                <a:gridCol w="936104">
                  <a:extLst>
                    <a:ext uri="{9D8B030D-6E8A-4147-A177-3AD203B41FA5}">
                      <a16:colId xmlns:a16="http://schemas.microsoft.com/office/drawing/2014/main" val="20005"/>
                    </a:ext>
                  </a:extLst>
                </a:gridCol>
                <a:gridCol w="1403647">
                  <a:extLst>
                    <a:ext uri="{9D8B030D-6E8A-4147-A177-3AD203B41FA5}">
                      <a16:colId xmlns:a16="http://schemas.microsoft.com/office/drawing/2014/main" val="20006"/>
                    </a:ext>
                  </a:extLst>
                </a:gridCol>
              </a:tblGrid>
              <a:tr h="291492">
                <a:tc rowSpan="2" gridSpan="2">
                  <a:txBody>
                    <a:bodyPr/>
                    <a:lstStyle/>
                    <a:p>
                      <a:pPr>
                        <a:lnSpc>
                          <a:spcPct val="115000"/>
                        </a:lnSpc>
                        <a:spcAft>
                          <a:spcPts val="0"/>
                        </a:spcAft>
                      </a:pPr>
                      <a:r>
                        <a:rPr lang="cs-CZ" sz="2000" dirty="0" smtClean="0">
                          <a:effectLst/>
                        </a:rPr>
                        <a:t>JSEM</a:t>
                      </a:r>
                      <a:r>
                        <a:rPr lang="cs-CZ" sz="2000" baseline="0" dirty="0" smtClean="0">
                          <a:effectLst/>
                        </a:rPr>
                        <a:t> MUŽ</a:t>
                      </a:r>
                      <a:endParaRPr lang="cs-CZ" sz="2000" dirty="0" smtClean="0">
                        <a:effectLst/>
                      </a:endParaRPr>
                    </a:p>
                    <a:p>
                      <a:pPr>
                        <a:lnSpc>
                          <a:spcPct val="115000"/>
                        </a:lnSpc>
                        <a:spcAft>
                          <a:spcPts val="0"/>
                        </a:spcAft>
                      </a:pPr>
                      <a:r>
                        <a:rPr lang="cs-CZ" sz="2000" dirty="0" smtClean="0">
                          <a:effectLst/>
                        </a:rPr>
                        <a:t>Vzrušují mě</a:t>
                      </a:r>
                      <a:endParaRPr lang="cs-CZ" sz="2000" dirty="0">
                        <a:effectLst/>
                        <a:latin typeface="Calibri"/>
                        <a:ea typeface="Calibri"/>
                        <a:cs typeface="Arial"/>
                      </a:endParaRPr>
                    </a:p>
                  </a:txBody>
                  <a:tcPr marL="0" marR="0" marT="0" marB="0"/>
                </a:tc>
                <a:tc rowSpan="2" hMerge="1">
                  <a:txBody>
                    <a:bodyPr/>
                    <a:lstStyle/>
                    <a:p>
                      <a:endParaRPr lang="cs-CZ"/>
                    </a:p>
                  </a:txBody>
                  <a:tcPr/>
                </a:tc>
                <a:tc gridSpan="5">
                  <a:txBody>
                    <a:bodyPr/>
                    <a:lstStyle/>
                    <a:p>
                      <a:pPr marL="38100" marR="38100" algn="ctr">
                        <a:lnSpc>
                          <a:spcPct val="100000"/>
                        </a:lnSpc>
                        <a:spcAft>
                          <a:spcPts val="0"/>
                        </a:spcAft>
                      </a:pPr>
                      <a:r>
                        <a:rPr lang="cs-CZ" sz="2000" dirty="0">
                          <a:effectLst/>
                        </a:rPr>
                        <a:t>ženy</a:t>
                      </a:r>
                      <a:endParaRPr lang="cs-CZ" sz="2000" dirty="0">
                        <a:effectLst/>
                        <a:latin typeface="Calibri"/>
                        <a:ea typeface="Calibri"/>
                        <a:cs typeface="Arial"/>
                      </a:endParaRPr>
                    </a:p>
                  </a:txBody>
                  <a:tcPr marL="0" marR="0" marT="0" marB="0"/>
                </a:tc>
                <a:tc hMerge="1">
                  <a:txBody>
                    <a:bodyPr/>
                    <a:lstStyle/>
                    <a:p>
                      <a:endParaRPr lang="cs-CZ"/>
                    </a:p>
                  </a:txBody>
                  <a:tcP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11896">
                <a:tc gridSpan="2" vMerge="1">
                  <a:txBody>
                    <a:bodyPr/>
                    <a:lstStyle/>
                    <a:p>
                      <a:endParaRPr lang="cs-CZ"/>
                    </a:p>
                  </a:txBody>
                  <a:tcPr/>
                </a:tc>
                <a:tc hMerge="1" vMerge="1">
                  <a:txBody>
                    <a:bodyPr/>
                    <a:lstStyle/>
                    <a:p>
                      <a:endParaRPr lang="cs-CZ"/>
                    </a:p>
                  </a:txBody>
                  <a:tcPr/>
                </a:tc>
                <a:tc>
                  <a:txBody>
                    <a:bodyPr/>
                    <a:lstStyle/>
                    <a:p>
                      <a:pPr marL="38100" marR="38100" algn="ctr">
                        <a:lnSpc>
                          <a:spcPts val="1600"/>
                        </a:lnSpc>
                        <a:spcAft>
                          <a:spcPts val="0"/>
                        </a:spcAft>
                      </a:pPr>
                      <a:r>
                        <a:rPr lang="cs-CZ" sz="2000" dirty="0">
                          <a:effectLst/>
                        </a:rPr>
                        <a:t>rozhodně </a:t>
                      </a:r>
                      <a:r>
                        <a:rPr lang="cs-CZ" sz="2000" dirty="0" smtClean="0">
                          <a:effectLst/>
                        </a:rPr>
                        <a:t>ano</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smtClean="0">
                          <a:effectLst/>
                        </a:rPr>
                        <a:t>spíše ano</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ani tak, ani onak</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a:effectLst/>
                        </a:rPr>
                        <a:t>spíše ne</a:t>
                      </a:r>
                      <a:endParaRPr lang="cs-CZ" sz="200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rozhodně ne</a:t>
                      </a:r>
                      <a:endParaRPr lang="cs-CZ" sz="2000" dirty="0">
                        <a:effectLst/>
                        <a:latin typeface="Calibri"/>
                        <a:ea typeface="Calibri"/>
                        <a:cs typeface="Arial"/>
                      </a:endParaRPr>
                    </a:p>
                  </a:txBody>
                  <a:tcPr marL="0" marR="0" marT="0" marB="0"/>
                </a:tc>
                <a:extLst>
                  <a:ext uri="{0D108BD9-81ED-4DB2-BD59-A6C34878D82A}">
                    <a16:rowId xmlns:a16="http://schemas.microsoft.com/office/drawing/2014/main" val="10001"/>
                  </a:ext>
                </a:extLst>
              </a:tr>
              <a:tr h="291492">
                <a:tc rowSpan="5">
                  <a:txBody>
                    <a:bodyPr/>
                    <a:lstStyle/>
                    <a:p>
                      <a:pPr marL="38100" marR="38100">
                        <a:lnSpc>
                          <a:spcPts val="1600"/>
                        </a:lnSpc>
                        <a:spcAft>
                          <a:spcPts val="0"/>
                        </a:spcAft>
                      </a:pPr>
                      <a:r>
                        <a:rPr lang="cs-CZ" sz="2000" dirty="0">
                          <a:effectLst/>
                        </a:rPr>
                        <a:t>muži</a:t>
                      </a:r>
                      <a:endParaRPr lang="cs-CZ" sz="2000" dirty="0">
                        <a:effectLst/>
                        <a:latin typeface="Calibri"/>
                        <a:ea typeface="Calibri"/>
                        <a:cs typeface="Arial"/>
                      </a:endParaRPr>
                    </a:p>
                  </a:txBody>
                  <a:tcPr marL="0" marR="0" marT="0" marB="0" anchor="ctr"/>
                </a:tc>
                <a:tc>
                  <a:txBody>
                    <a:bodyPr/>
                    <a:lstStyle/>
                    <a:p>
                      <a:pPr marL="38100" marR="38100">
                        <a:lnSpc>
                          <a:spcPts val="1600"/>
                        </a:lnSpc>
                        <a:spcAft>
                          <a:spcPts val="0"/>
                        </a:spcAft>
                      </a:pPr>
                      <a:r>
                        <a:rPr lang="cs-CZ" sz="2000" dirty="0">
                          <a:effectLst/>
                        </a:rPr>
                        <a:t>rozhodně </a:t>
                      </a:r>
                      <a:r>
                        <a:rPr lang="cs-CZ" sz="2000" dirty="0" smtClean="0">
                          <a:effectLst/>
                        </a:rPr>
                        <a:t>ano</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7</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effectLst/>
                        </a:rPr>
                        <a:t>1</a:t>
                      </a:r>
                      <a:endParaRPr lang="cs-CZ" sz="2000" dirty="0">
                        <a:effectLst/>
                        <a:latin typeface="Calibri"/>
                        <a:ea typeface="Calibri"/>
                        <a:cs typeface="Arial"/>
                      </a:endParaRPr>
                    </a:p>
                  </a:txBody>
                  <a:tcPr marL="0" marR="0" marT="0" marB="0" anchor="ctr">
                    <a:solidFill>
                      <a:schemeClr val="accent2">
                        <a:lumMod val="20000"/>
                        <a:lumOff val="80000"/>
                      </a:schemeClr>
                    </a:solidFill>
                  </a:tcPr>
                </a:tc>
                <a:tc>
                  <a:txBody>
                    <a:bodyPr/>
                    <a:lstStyle/>
                    <a:p>
                      <a:pPr marL="38100" marR="38100" algn="ctr">
                        <a:lnSpc>
                          <a:spcPts val="1600"/>
                        </a:lnSpc>
                        <a:spcAft>
                          <a:spcPts val="0"/>
                        </a:spcAft>
                      </a:pPr>
                      <a:r>
                        <a:rPr lang="cs-CZ" sz="2000" dirty="0">
                          <a:effectLst/>
                        </a:rPr>
                        <a:t>3</a:t>
                      </a:r>
                      <a:endParaRPr lang="cs-CZ" sz="2000" dirty="0">
                        <a:effectLst/>
                        <a:latin typeface="Calibri"/>
                        <a:ea typeface="Calibri"/>
                        <a:cs typeface="Arial"/>
                      </a:endParaRPr>
                    </a:p>
                  </a:txBody>
                  <a:tcPr marL="0" marR="0" marT="0" marB="0" anchor="ctr">
                    <a:solidFill>
                      <a:schemeClr val="accent2">
                        <a:lumMod val="20000"/>
                        <a:lumOff val="80000"/>
                      </a:schemeClr>
                    </a:solidFill>
                  </a:tcPr>
                </a:tc>
                <a:tc>
                  <a:txBody>
                    <a:bodyPr/>
                    <a:lstStyle/>
                    <a:p>
                      <a:pPr marL="38100" marR="38100" algn="ctr">
                        <a:lnSpc>
                          <a:spcPts val="1600"/>
                        </a:lnSpc>
                        <a:spcAft>
                          <a:spcPts val="0"/>
                        </a:spcAft>
                      </a:pPr>
                      <a:r>
                        <a:rPr lang="cs-CZ" sz="2000" dirty="0">
                          <a:effectLst/>
                        </a:rPr>
                        <a:t>4</a:t>
                      </a:r>
                      <a:endParaRPr lang="cs-CZ" sz="2000" dirty="0">
                        <a:effectLst/>
                        <a:latin typeface="Calibri"/>
                        <a:ea typeface="Calibri"/>
                        <a:cs typeface="Arial"/>
                      </a:endParaRPr>
                    </a:p>
                  </a:txBody>
                  <a:tcPr marL="0" marR="0" marT="0" marB="0" anchor="ctr">
                    <a:solidFill>
                      <a:schemeClr val="accent2">
                        <a:lumMod val="20000"/>
                        <a:lumOff val="80000"/>
                      </a:schemeClr>
                    </a:solidFill>
                  </a:tcPr>
                </a:tc>
                <a:tc>
                  <a:txBody>
                    <a:bodyPr/>
                    <a:lstStyle/>
                    <a:p>
                      <a:pPr marL="38100" marR="38100" algn="ctr">
                        <a:lnSpc>
                          <a:spcPts val="1600"/>
                        </a:lnSpc>
                        <a:spcAft>
                          <a:spcPts val="0"/>
                        </a:spcAft>
                      </a:pPr>
                      <a:r>
                        <a:rPr lang="cs-CZ" sz="2000" dirty="0">
                          <a:effectLst/>
                        </a:rPr>
                        <a:t>7</a:t>
                      </a:r>
                      <a:endParaRPr lang="cs-CZ" sz="2000" dirty="0">
                        <a:effectLst/>
                        <a:latin typeface="Calibri"/>
                        <a:ea typeface="Calibri"/>
                        <a:cs typeface="Arial"/>
                      </a:endParaRPr>
                    </a:p>
                  </a:txBody>
                  <a:tcPr marL="0" marR="0" marT="0" marB="0" anchor="ctr">
                    <a:solidFill>
                      <a:schemeClr val="accent2">
                        <a:lumMod val="20000"/>
                        <a:lumOff val="80000"/>
                      </a:schemeClr>
                    </a:solidFill>
                  </a:tcPr>
                </a:tc>
                <a:extLst>
                  <a:ext uri="{0D108BD9-81ED-4DB2-BD59-A6C34878D82A}">
                    <a16:rowId xmlns:a16="http://schemas.microsoft.com/office/drawing/2014/main" val="10002"/>
                  </a:ext>
                </a:extLst>
              </a:tr>
              <a:tr h="291492">
                <a:tc vMerge="1">
                  <a:txBody>
                    <a:bodyPr/>
                    <a:lstStyle/>
                    <a:p>
                      <a:endParaRPr lang="cs-CZ"/>
                    </a:p>
                  </a:txBody>
                  <a:tcPr/>
                </a:tc>
                <a:tc>
                  <a:txBody>
                    <a:bodyPr/>
                    <a:lstStyle/>
                    <a:p>
                      <a:pPr marL="38100" marR="38100">
                        <a:lnSpc>
                          <a:spcPts val="1600"/>
                        </a:lnSpc>
                        <a:spcAft>
                          <a:spcPts val="0"/>
                        </a:spcAft>
                      </a:pPr>
                      <a:r>
                        <a:rPr lang="cs-CZ" sz="2000" dirty="0">
                          <a:effectLst/>
                        </a:rPr>
                        <a:t>spíše </a:t>
                      </a:r>
                      <a:r>
                        <a:rPr lang="cs-CZ" sz="2000" dirty="0" smtClean="0">
                          <a:effectLst/>
                        </a:rPr>
                        <a:t>ano</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11</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effectLst/>
                        </a:rPr>
                        <a:t>2</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3"/>
                  </a:ext>
                </a:extLst>
              </a:tr>
              <a:tr h="291492">
                <a:tc vMerge="1">
                  <a:txBody>
                    <a:bodyPr/>
                    <a:lstStyle/>
                    <a:p>
                      <a:endParaRPr lang="cs-CZ"/>
                    </a:p>
                  </a:txBody>
                  <a:tcPr/>
                </a:tc>
                <a:tc>
                  <a:txBody>
                    <a:bodyPr/>
                    <a:lstStyle/>
                    <a:p>
                      <a:pPr marL="38100" marR="38100">
                        <a:lnSpc>
                          <a:spcPts val="1600"/>
                        </a:lnSpc>
                        <a:spcAft>
                          <a:spcPts val="0"/>
                        </a:spcAft>
                      </a:pPr>
                      <a:r>
                        <a:rPr lang="cs-CZ" sz="2000">
                          <a:effectLst/>
                        </a:rPr>
                        <a:t>ani tak, ani onak</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17</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effectLst/>
                        </a:rPr>
                        <a:t>1</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4"/>
                  </a:ext>
                </a:extLst>
              </a:tr>
              <a:tr h="291492">
                <a:tc vMerge="1">
                  <a:txBody>
                    <a:bodyPr/>
                    <a:lstStyle/>
                    <a:p>
                      <a:endParaRPr lang="cs-CZ"/>
                    </a:p>
                  </a:txBody>
                  <a:tcPr/>
                </a:tc>
                <a:tc>
                  <a:txBody>
                    <a:bodyPr/>
                    <a:lstStyle/>
                    <a:p>
                      <a:pPr marL="38100" marR="38100">
                        <a:lnSpc>
                          <a:spcPts val="1600"/>
                        </a:lnSpc>
                        <a:spcAft>
                          <a:spcPts val="0"/>
                        </a:spcAft>
                      </a:pPr>
                      <a:r>
                        <a:rPr lang="cs-CZ" sz="2000">
                          <a:effectLst/>
                        </a:rPr>
                        <a:t>spíše ne</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50</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effectLst/>
                        </a:rPr>
                        <a:t>1</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5"/>
                  </a:ext>
                </a:extLst>
              </a:tr>
              <a:tr h="291492">
                <a:tc vMerge="1">
                  <a:txBody>
                    <a:bodyPr/>
                    <a:lstStyle/>
                    <a:p>
                      <a:endParaRPr lang="cs-CZ"/>
                    </a:p>
                  </a:txBody>
                  <a:tcPr/>
                </a:tc>
                <a:tc>
                  <a:txBody>
                    <a:bodyPr/>
                    <a:lstStyle/>
                    <a:p>
                      <a:pPr marL="38100" marR="38100">
                        <a:lnSpc>
                          <a:spcPts val="1600"/>
                        </a:lnSpc>
                        <a:spcAft>
                          <a:spcPts val="0"/>
                        </a:spcAft>
                      </a:pPr>
                      <a:r>
                        <a:rPr lang="cs-CZ" sz="2000">
                          <a:effectLst/>
                        </a:rPr>
                        <a:t>rozhodně ne</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132</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solidFill>
                      <a:srgbClr val="00B0F0"/>
                    </a:solidFill>
                  </a:tcP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6"/>
                  </a:ext>
                </a:extLst>
              </a:tr>
            </a:tbl>
          </a:graphicData>
        </a:graphic>
      </p:graphicFrame>
      <p:sp>
        <p:nvSpPr>
          <p:cNvPr id="9" name="Šipka doprava 8"/>
          <p:cNvSpPr/>
          <p:nvPr/>
        </p:nvSpPr>
        <p:spPr>
          <a:xfrm rot="194927">
            <a:off x="1948158" y="5147921"/>
            <a:ext cx="978408" cy="34730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prava 9"/>
          <p:cNvSpPr/>
          <p:nvPr/>
        </p:nvSpPr>
        <p:spPr>
          <a:xfrm rot="194927">
            <a:off x="1948157" y="2880381"/>
            <a:ext cx="978408" cy="347303"/>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15</a:t>
            </a:fld>
            <a:endParaRPr lang="cs-CZ"/>
          </a:p>
        </p:txBody>
      </p:sp>
    </p:spTree>
    <p:extLst>
      <p:ext uri="{BB962C8B-B14F-4D97-AF65-F5344CB8AC3E}">
        <p14:creationId xmlns:p14="http://schemas.microsoft.com/office/powerpoint/2010/main" val="3016533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09361" y="623640"/>
            <a:ext cx="9775348" cy="868958"/>
          </a:xfrm>
        </p:spPr>
        <p:txBody>
          <a:bodyPr/>
          <a:lstStyle/>
          <a:p>
            <a:r>
              <a:rPr lang="cs-CZ" dirty="0" smtClean="0">
                <a:solidFill>
                  <a:schemeClr val="tx2"/>
                </a:solidFill>
              </a:rPr>
              <a:t>DS	</a:t>
            </a:r>
            <a:r>
              <a:rPr lang="cs-CZ" dirty="0" smtClean="0"/>
              <a:t>				</a:t>
            </a:r>
            <a:r>
              <a:rPr lang="cs-CZ" dirty="0" smtClean="0">
                <a:solidFill>
                  <a:srgbClr val="FFFF00"/>
                </a:solidFill>
                <a:effectLst>
                  <a:outerShdw blurRad="38100" dist="38100" dir="2700000" algn="tl">
                    <a:srgbClr val="000000">
                      <a:alpha val="43137"/>
                    </a:srgbClr>
                  </a:outerShdw>
                </a:effectLst>
              </a:rPr>
              <a:t>SM</a:t>
            </a:r>
            <a:endParaRPr lang="cs-CZ" dirty="0">
              <a:solidFill>
                <a:srgbClr val="FFFF00"/>
              </a:solidFill>
              <a:effectLst>
                <a:outerShdw blurRad="38100" dist="38100" dir="2700000" algn="tl">
                  <a:srgbClr val="000000">
                    <a:alpha val="43137"/>
                  </a:srgbClr>
                </a:outerShdw>
              </a:effectLst>
            </a:endParaRPr>
          </a:p>
        </p:txBody>
      </p:sp>
      <p:sp>
        <p:nvSpPr>
          <p:cNvPr id="4" name="Oval 9"/>
          <p:cNvSpPr>
            <a:spLocks noChangeArrowheads="1"/>
          </p:cNvSpPr>
          <p:nvPr/>
        </p:nvSpPr>
        <p:spPr bwMode="auto">
          <a:xfrm rot="16200000">
            <a:off x="4516784" y="-10598"/>
            <a:ext cx="2664293" cy="5511037"/>
          </a:xfrm>
          <a:prstGeom prst="ellipse">
            <a:avLst/>
          </a:prstGeom>
          <a:solidFill>
            <a:schemeClr val="bg1"/>
          </a:solidFill>
          <a:ln w="76200">
            <a:solidFill>
              <a:srgbClr val="FFFF00"/>
            </a:solidFill>
            <a:round/>
            <a:headEnd/>
            <a:tailEnd/>
          </a:ln>
          <a:effectLst/>
        </p:spPr>
        <p:txBody>
          <a:bodyPr vert="eaVert" wrap="none" anchor="ctr"/>
          <a:lstStyle/>
          <a:p>
            <a:pPr algn="ctr"/>
            <a:endParaRPr lang="cs-CZ" altLang="cs-CZ">
              <a:solidFill>
                <a:srgbClr val="FFFF00"/>
              </a:solidFill>
            </a:endParaRPr>
          </a:p>
        </p:txBody>
      </p:sp>
      <p:sp>
        <p:nvSpPr>
          <p:cNvPr id="5" name="Oval 10"/>
          <p:cNvSpPr>
            <a:spLocks noChangeArrowheads="1"/>
          </p:cNvSpPr>
          <p:nvPr/>
        </p:nvSpPr>
        <p:spPr bwMode="auto">
          <a:xfrm rot="16200000">
            <a:off x="3135138" y="-456577"/>
            <a:ext cx="2836997" cy="6230298"/>
          </a:xfrm>
          <a:prstGeom prst="ellipse">
            <a:avLst/>
          </a:prstGeom>
          <a:noFill/>
          <a:ln w="76200">
            <a:solidFill>
              <a:schemeClr val="tx2"/>
            </a:solidFill>
            <a:round/>
            <a:headEnd/>
            <a:tailEnd/>
          </a:ln>
          <a:effectLst/>
        </p:spPr>
        <p:txBody>
          <a:bodyPr wrap="none" anchor="ctr"/>
          <a:lstStyle/>
          <a:p>
            <a:endParaRPr lang="cs-CZ"/>
          </a:p>
        </p:txBody>
      </p:sp>
      <p:sp>
        <p:nvSpPr>
          <p:cNvPr id="12" name="TextovéPole 11"/>
          <p:cNvSpPr txBox="1"/>
          <p:nvPr/>
        </p:nvSpPr>
        <p:spPr>
          <a:xfrm>
            <a:off x="4845073" y="2258390"/>
            <a:ext cx="1696013" cy="584775"/>
          </a:xfrm>
          <a:prstGeom prst="rect">
            <a:avLst/>
          </a:prstGeom>
          <a:noFill/>
        </p:spPr>
        <p:txBody>
          <a:bodyPr wrap="square" rtlCol="0">
            <a:spAutoFit/>
          </a:bodyPr>
          <a:lstStyle/>
          <a:p>
            <a:r>
              <a:rPr lang="cs-CZ" sz="3200" dirty="0"/>
              <a:t>82,5</a:t>
            </a:r>
            <a:r>
              <a:rPr lang="cs-CZ" sz="3200" dirty="0" smtClean="0"/>
              <a:t>%</a:t>
            </a:r>
            <a:endParaRPr lang="cs-CZ" sz="3200" dirty="0"/>
          </a:p>
        </p:txBody>
      </p:sp>
      <p:sp>
        <p:nvSpPr>
          <p:cNvPr id="14" name="TextovéPole 13"/>
          <p:cNvSpPr txBox="1"/>
          <p:nvPr/>
        </p:nvSpPr>
        <p:spPr>
          <a:xfrm>
            <a:off x="1763688" y="2272528"/>
            <a:ext cx="1728192" cy="584775"/>
          </a:xfrm>
          <a:prstGeom prst="rect">
            <a:avLst/>
          </a:prstGeom>
          <a:noFill/>
        </p:spPr>
        <p:txBody>
          <a:bodyPr wrap="square" rtlCol="0">
            <a:spAutoFit/>
          </a:bodyPr>
          <a:lstStyle/>
          <a:p>
            <a:r>
              <a:rPr lang="cs-CZ" sz="3200" dirty="0"/>
              <a:t>13,9</a:t>
            </a:r>
            <a:r>
              <a:rPr lang="cs-CZ" sz="3200" dirty="0" smtClean="0"/>
              <a:t>%</a:t>
            </a:r>
            <a:endParaRPr lang="cs-CZ" sz="3200" dirty="0"/>
          </a:p>
        </p:txBody>
      </p:sp>
      <p:sp>
        <p:nvSpPr>
          <p:cNvPr id="15" name="TextovéPole 14"/>
          <p:cNvSpPr txBox="1"/>
          <p:nvPr/>
        </p:nvSpPr>
        <p:spPr>
          <a:xfrm>
            <a:off x="7668786" y="2366184"/>
            <a:ext cx="1440160" cy="584775"/>
          </a:xfrm>
          <a:prstGeom prst="rect">
            <a:avLst/>
          </a:prstGeom>
          <a:noFill/>
        </p:spPr>
        <p:txBody>
          <a:bodyPr wrap="square" rtlCol="0">
            <a:spAutoFit/>
          </a:bodyPr>
          <a:lstStyle/>
          <a:p>
            <a:r>
              <a:rPr lang="cs-CZ" sz="3200" dirty="0"/>
              <a:t>3,6</a:t>
            </a:r>
            <a:r>
              <a:rPr lang="cs-CZ" sz="3200" dirty="0" smtClean="0"/>
              <a:t>%</a:t>
            </a:r>
            <a:endParaRPr lang="cs-CZ" sz="3200" dirty="0"/>
          </a:p>
        </p:txBody>
      </p:sp>
      <p:sp>
        <p:nvSpPr>
          <p:cNvPr id="20" name="TextovéPole 19"/>
          <p:cNvSpPr txBox="1"/>
          <p:nvPr/>
        </p:nvSpPr>
        <p:spPr>
          <a:xfrm>
            <a:off x="-34690" y="5333139"/>
            <a:ext cx="1473178" cy="1569660"/>
          </a:xfrm>
          <a:prstGeom prst="rect">
            <a:avLst/>
          </a:prstGeom>
          <a:noFill/>
        </p:spPr>
        <p:txBody>
          <a:bodyPr wrap="square" rtlCol="0">
            <a:spAutoFit/>
          </a:bodyPr>
          <a:lstStyle/>
          <a:p>
            <a:r>
              <a:rPr lang="cs-CZ" sz="2400" dirty="0" smtClean="0"/>
              <a:t>N = 446</a:t>
            </a:r>
          </a:p>
          <a:p>
            <a:r>
              <a:rPr lang="el-GR" sz="2400" dirty="0" smtClean="0"/>
              <a:t>Χ</a:t>
            </a:r>
            <a:r>
              <a:rPr lang="cs-CZ" sz="2400" baseline="30000" dirty="0" smtClean="0"/>
              <a:t>2 </a:t>
            </a:r>
            <a:r>
              <a:rPr lang="cs-CZ" sz="2400" dirty="0" smtClean="0"/>
              <a:t>= 10,3</a:t>
            </a:r>
          </a:p>
          <a:p>
            <a:r>
              <a:rPr lang="cs-CZ" sz="2400" dirty="0" err="1" smtClean="0"/>
              <a:t>df</a:t>
            </a:r>
            <a:r>
              <a:rPr lang="cs-CZ" sz="2400" dirty="0" smtClean="0"/>
              <a:t> </a:t>
            </a:r>
            <a:r>
              <a:rPr lang="cs-CZ" sz="2400" dirty="0"/>
              <a:t>= </a:t>
            </a:r>
            <a:r>
              <a:rPr lang="cs-CZ" sz="2400" dirty="0" smtClean="0"/>
              <a:t>2</a:t>
            </a:r>
          </a:p>
          <a:p>
            <a:r>
              <a:rPr lang="cs-CZ" sz="2400" dirty="0" smtClean="0"/>
              <a:t> </a:t>
            </a:r>
            <a:r>
              <a:rPr lang="cs-CZ" sz="2400" dirty="0"/>
              <a:t>p &lt; </a:t>
            </a:r>
            <a:r>
              <a:rPr lang="cs-CZ" sz="2400" dirty="0" smtClean="0"/>
              <a:t>0,006</a:t>
            </a:r>
          </a:p>
        </p:txBody>
      </p:sp>
      <p:sp>
        <p:nvSpPr>
          <p:cNvPr id="7" name="TextovéPole 6"/>
          <p:cNvSpPr txBox="1"/>
          <p:nvPr/>
        </p:nvSpPr>
        <p:spPr>
          <a:xfrm>
            <a:off x="0" y="0"/>
            <a:ext cx="9108946" cy="584775"/>
          </a:xfrm>
          <a:prstGeom prst="rect">
            <a:avLst/>
          </a:prstGeom>
          <a:noFill/>
        </p:spPr>
        <p:txBody>
          <a:bodyPr wrap="square" rtlCol="0">
            <a:spAutoFit/>
          </a:bodyPr>
          <a:lstStyle/>
          <a:p>
            <a:r>
              <a:rPr lang="cs-CZ" sz="3200" dirty="0" smtClean="0"/>
              <a:t>Výsledky: </a:t>
            </a:r>
            <a:r>
              <a:rPr lang="cs-CZ" sz="3200" dirty="0" err="1" smtClean="0"/>
              <a:t>bi</a:t>
            </a:r>
            <a:r>
              <a:rPr lang="cs-CZ" sz="3200" dirty="0" smtClean="0"/>
              <a:t> a </a:t>
            </a:r>
            <a:r>
              <a:rPr lang="cs-CZ" sz="3200" dirty="0" err="1" smtClean="0"/>
              <a:t>hetero</a:t>
            </a:r>
            <a:r>
              <a:rPr lang="cs-CZ" sz="3200" dirty="0" smtClean="0"/>
              <a:t> </a:t>
            </a:r>
            <a:r>
              <a:rPr lang="cs-CZ" sz="3200" dirty="0" err="1" smtClean="0"/>
              <a:t>kinky</a:t>
            </a:r>
            <a:r>
              <a:rPr lang="cs-CZ" sz="3200" dirty="0" smtClean="0"/>
              <a:t>, ČR, web</a:t>
            </a:r>
            <a:r>
              <a:rPr lang="cs-CZ" sz="3200" dirty="0"/>
              <a:t>, N = </a:t>
            </a:r>
            <a:r>
              <a:rPr lang="cs-CZ" sz="3200" dirty="0" smtClean="0"/>
              <a:t>446 </a:t>
            </a:r>
            <a:endParaRPr lang="cs-CZ" sz="3200" dirty="0"/>
          </a:p>
        </p:txBody>
      </p:sp>
      <p:sp>
        <p:nvSpPr>
          <p:cNvPr id="19" name="Obdélník 18"/>
          <p:cNvSpPr/>
          <p:nvPr/>
        </p:nvSpPr>
        <p:spPr>
          <a:xfrm>
            <a:off x="673174" y="4056663"/>
            <a:ext cx="4572000" cy="923330"/>
          </a:xfrm>
          <a:prstGeom prst="rect">
            <a:avLst/>
          </a:prstGeom>
        </p:spPr>
        <p:txBody>
          <a:bodyPr>
            <a:spAutoFit/>
          </a:bodyPr>
          <a:lstStyle/>
          <a:p>
            <a:endParaRPr lang="cs-CZ" dirty="0"/>
          </a:p>
          <a:p>
            <a:endParaRPr lang="cs-CZ" dirty="0"/>
          </a:p>
          <a:p>
            <a:endParaRPr lang="cs-CZ" dirty="0"/>
          </a:p>
        </p:txBody>
      </p:sp>
      <p:pic>
        <p:nvPicPr>
          <p:cNvPr id="17" name="Obrázek 16"/>
          <p:cNvPicPr/>
          <p:nvPr/>
        </p:nvPicPr>
        <p:blipFill>
          <a:blip r:embed="rId2">
            <a:extLst>
              <a:ext uri="{28A0092B-C50C-407E-A947-70E740481C1C}">
                <a14:useLocalDpi xmlns:a14="http://schemas.microsoft.com/office/drawing/2010/main" val="0"/>
              </a:ext>
            </a:extLst>
          </a:blip>
          <a:srcRect/>
          <a:stretch>
            <a:fillRect/>
          </a:stretch>
        </p:blipFill>
        <p:spPr bwMode="auto">
          <a:xfrm>
            <a:off x="2123727" y="4437112"/>
            <a:ext cx="6480721" cy="2405454"/>
          </a:xfrm>
          <a:prstGeom prst="rect">
            <a:avLst/>
          </a:prstGeom>
          <a:noFill/>
          <a:ln>
            <a:noFill/>
          </a:ln>
        </p:spPr>
      </p:pic>
    </p:spTree>
    <p:extLst>
      <p:ext uri="{BB962C8B-B14F-4D97-AF65-F5344CB8AC3E}">
        <p14:creationId xmlns:p14="http://schemas.microsoft.com/office/powerpoint/2010/main" val="82732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868958"/>
          </a:xfrm>
        </p:spPr>
        <p:txBody>
          <a:bodyPr/>
          <a:lstStyle/>
          <a:p>
            <a:r>
              <a:rPr lang="cs-CZ" dirty="0" smtClean="0">
                <a:solidFill>
                  <a:schemeClr val="tx2"/>
                </a:solidFill>
              </a:rPr>
              <a:t>DS	</a:t>
            </a:r>
            <a:r>
              <a:rPr lang="cs-CZ" dirty="0" smtClean="0"/>
              <a:t>				</a:t>
            </a:r>
            <a:r>
              <a:rPr lang="cs-CZ" dirty="0" smtClean="0">
                <a:solidFill>
                  <a:srgbClr val="FFFF00"/>
                </a:solidFill>
                <a:effectLst>
                  <a:outerShdw blurRad="38100" dist="38100" dir="2700000" algn="tl">
                    <a:srgbClr val="000000">
                      <a:alpha val="43137"/>
                    </a:srgbClr>
                  </a:outerShdw>
                </a:effectLst>
              </a:rPr>
              <a:t>SM</a:t>
            </a:r>
            <a:endParaRPr lang="cs-CZ" dirty="0">
              <a:solidFill>
                <a:srgbClr val="FFFF00"/>
              </a:solidFill>
              <a:effectLst>
                <a:outerShdw blurRad="38100" dist="38100" dir="2700000" algn="tl">
                  <a:srgbClr val="000000">
                    <a:alpha val="43137"/>
                  </a:srgbClr>
                </a:outerShdw>
              </a:effectLst>
            </a:endParaRPr>
          </a:p>
        </p:txBody>
      </p:sp>
      <p:sp>
        <p:nvSpPr>
          <p:cNvPr id="4" name="Oval 9"/>
          <p:cNvSpPr>
            <a:spLocks noChangeArrowheads="1"/>
          </p:cNvSpPr>
          <p:nvPr/>
        </p:nvSpPr>
        <p:spPr bwMode="auto">
          <a:xfrm rot="16200000">
            <a:off x="4341118" y="-468955"/>
            <a:ext cx="3104729" cy="6340082"/>
          </a:xfrm>
          <a:prstGeom prst="ellipse">
            <a:avLst/>
          </a:prstGeom>
          <a:solidFill>
            <a:schemeClr val="bg1"/>
          </a:solidFill>
          <a:ln w="76200">
            <a:solidFill>
              <a:srgbClr val="FFFF00"/>
            </a:solidFill>
            <a:round/>
            <a:headEnd/>
            <a:tailEnd/>
          </a:ln>
          <a:effectLst/>
        </p:spPr>
        <p:txBody>
          <a:bodyPr vert="eaVert" wrap="none" anchor="ctr"/>
          <a:lstStyle/>
          <a:p>
            <a:pPr algn="ctr"/>
            <a:endParaRPr lang="cs-CZ" altLang="cs-CZ">
              <a:solidFill>
                <a:srgbClr val="FFFF00"/>
              </a:solidFill>
            </a:endParaRPr>
          </a:p>
        </p:txBody>
      </p:sp>
      <p:sp>
        <p:nvSpPr>
          <p:cNvPr id="5" name="Oval 10"/>
          <p:cNvSpPr>
            <a:spLocks noChangeArrowheads="1"/>
          </p:cNvSpPr>
          <p:nvPr/>
        </p:nvSpPr>
        <p:spPr bwMode="auto">
          <a:xfrm rot="16200000">
            <a:off x="1850939" y="-402667"/>
            <a:ext cx="3104728" cy="6447582"/>
          </a:xfrm>
          <a:prstGeom prst="ellipse">
            <a:avLst/>
          </a:prstGeom>
          <a:noFill/>
          <a:ln w="76200">
            <a:solidFill>
              <a:schemeClr val="tx2"/>
            </a:solidFill>
            <a:round/>
            <a:headEnd/>
            <a:tailEnd/>
          </a:ln>
          <a:effectLst/>
        </p:spPr>
        <p:txBody>
          <a:bodyPr wrap="none" anchor="ctr"/>
          <a:lstStyle/>
          <a:p>
            <a:endParaRPr lang="cs-CZ"/>
          </a:p>
        </p:txBody>
      </p:sp>
      <p:sp>
        <p:nvSpPr>
          <p:cNvPr id="6" name="Oval 13"/>
          <p:cNvSpPr>
            <a:spLocks noChangeArrowheads="1"/>
          </p:cNvSpPr>
          <p:nvPr/>
        </p:nvSpPr>
        <p:spPr bwMode="auto">
          <a:xfrm>
            <a:off x="1979712" y="2192994"/>
            <a:ext cx="5491318" cy="3705984"/>
          </a:xfrm>
          <a:prstGeom prst="ellipse">
            <a:avLst/>
          </a:prstGeom>
          <a:noFill/>
          <a:ln w="76200">
            <a:solidFill>
              <a:schemeClr val="accent2"/>
            </a:solidFill>
            <a:round/>
            <a:headEnd/>
            <a:tailEnd/>
          </a:ln>
          <a:effectLst/>
        </p:spPr>
        <p:txBody>
          <a:bodyPr wrap="none" anchor="ctr"/>
          <a:lstStyle/>
          <a:p>
            <a:pPr algn="ctr"/>
            <a:endParaRPr lang="cs-CZ" altLang="cs-CZ">
              <a:solidFill>
                <a:schemeClr val="accent2"/>
              </a:solidFill>
            </a:endParaRPr>
          </a:p>
        </p:txBody>
      </p:sp>
      <p:sp>
        <p:nvSpPr>
          <p:cNvPr id="10" name="TextovéPole 9"/>
          <p:cNvSpPr txBox="1"/>
          <p:nvPr/>
        </p:nvSpPr>
        <p:spPr>
          <a:xfrm>
            <a:off x="3635895" y="5898978"/>
            <a:ext cx="2232248" cy="769441"/>
          </a:xfrm>
          <a:prstGeom prst="rect">
            <a:avLst/>
          </a:prstGeom>
          <a:noFill/>
        </p:spPr>
        <p:txBody>
          <a:bodyPr wrap="square" rtlCol="0">
            <a:spAutoFit/>
          </a:bodyPr>
          <a:lstStyle/>
          <a:p>
            <a:r>
              <a:rPr lang="cs-CZ" sz="4400" dirty="0" err="1" smtClean="0">
                <a:solidFill>
                  <a:srgbClr val="C00000"/>
                </a:solidFill>
              </a:rPr>
              <a:t>bondage</a:t>
            </a:r>
            <a:endParaRPr lang="cs-CZ" sz="4400" dirty="0">
              <a:solidFill>
                <a:srgbClr val="C00000"/>
              </a:solidFill>
            </a:endParaRPr>
          </a:p>
        </p:txBody>
      </p:sp>
      <p:sp>
        <p:nvSpPr>
          <p:cNvPr id="11" name="TextovéPole 10"/>
          <p:cNvSpPr txBox="1"/>
          <p:nvPr/>
        </p:nvSpPr>
        <p:spPr>
          <a:xfrm>
            <a:off x="539552" y="4373488"/>
            <a:ext cx="1440160" cy="707886"/>
          </a:xfrm>
          <a:prstGeom prst="rect">
            <a:avLst/>
          </a:prstGeom>
          <a:noFill/>
        </p:spPr>
        <p:txBody>
          <a:bodyPr wrap="square" rtlCol="0">
            <a:spAutoFit/>
          </a:bodyPr>
          <a:lstStyle/>
          <a:p>
            <a:r>
              <a:rPr lang="cs-CZ" sz="4000" dirty="0" smtClean="0"/>
              <a:t>0,9%</a:t>
            </a:r>
            <a:endParaRPr lang="cs-CZ" sz="4000" dirty="0"/>
          </a:p>
        </p:txBody>
      </p:sp>
      <p:sp>
        <p:nvSpPr>
          <p:cNvPr id="12" name="TextovéPole 11"/>
          <p:cNvSpPr txBox="1"/>
          <p:nvPr/>
        </p:nvSpPr>
        <p:spPr>
          <a:xfrm>
            <a:off x="3803382" y="2994963"/>
            <a:ext cx="1696013" cy="707886"/>
          </a:xfrm>
          <a:prstGeom prst="rect">
            <a:avLst/>
          </a:prstGeom>
          <a:noFill/>
        </p:spPr>
        <p:txBody>
          <a:bodyPr wrap="square" rtlCol="0">
            <a:spAutoFit/>
          </a:bodyPr>
          <a:lstStyle/>
          <a:p>
            <a:r>
              <a:rPr lang="cs-CZ" sz="4000" dirty="0"/>
              <a:t>71,2</a:t>
            </a:r>
            <a:r>
              <a:rPr lang="cs-CZ" sz="4000" dirty="0" smtClean="0"/>
              <a:t>%</a:t>
            </a:r>
            <a:endParaRPr lang="cs-CZ" sz="4000" dirty="0"/>
          </a:p>
        </p:txBody>
      </p:sp>
      <p:sp>
        <p:nvSpPr>
          <p:cNvPr id="13" name="TextovéPole 12"/>
          <p:cNvSpPr txBox="1"/>
          <p:nvPr/>
        </p:nvSpPr>
        <p:spPr>
          <a:xfrm>
            <a:off x="6079743" y="3520912"/>
            <a:ext cx="1440160" cy="707886"/>
          </a:xfrm>
          <a:prstGeom prst="rect">
            <a:avLst/>
          </a:prstGeom>
          <a:noFill/>
        </p:spPr>
        <p:txBody>
          <a:bodyPr wrap="square" rtlCol="0">
            <a:spAutoFit/>
          </a:bodyPr>
          <a:lstStyle/>
          <a:p>
            <a:r>
              <a:rPr lang="cs-CZ" sz="4000" dirty="0" smtClean="0"/>
              <a:t>0,2%</a:t>
            </a:r>
            <a:endParaRPr lang="cs-CZ" sz="4000" dirty="0"/>
          </a:p>
        </p:txBody>
      </p:sp>
      <p:sp>
        <p:nvSpPr>
          <p:cNvPr id="14" name="TextovéPole 13"/>
          <p:cNvSpPr txBox="1"/>
          <p:nvPr/>
        </p:nvSpPr>
        <p:spPr>
          <a:xfrm>
            <a:off x="395536" y="2347143"/>
            <a:ext cx="1440160" cy="707886"/>
          </a:xfrm>
          <a:prstGeom prst="rect">
            <a:avLst/>
          </a:prstGeom>
          <a:noFill/>
        </p:spPr>
        <p:txBody>
          <a:bodyPr wrap="square" rtlCol="0">
            <a:spAutoFit/>
          </a:bodyPr>
          <a:lstStyle/>
          <a:p>
            <a:r>
              <a:rPr lang="cs-CZ" sz="4000" dirty="0" smtClean="0"/>
              <a:t>0,9%</a:t>
            </a:r>
            <a:endParaRPr lang="cs-CZ" sz="4000" dirty="0"/>
          </a:p>
        </p:txBody>
      </p:sp>
      <p:sp>
        <p:nvSpPr>
          <p:cNvPr id="15" name="TextovéPole 14"/>
          <p:cNvSpPr txBox="1"/>
          <p:nvPr/>
        </p:nvSpPr>
        <p:spPr>
          <a:xfrm>
            <a:off x="7680045" y="2347143"/>
            <a:ext cx="1440160" cy="707886"/>
          </a:xfrm>
          <a:prstGeom prst="rect">
            <a:avLst/>
          </a:prstGeom>
          <a:noFill/>
        </p:spPr>
        <p:txBody>
          <a:bodyPr wrap="square" rtlCol="0">
            <a:spAutoFit/>
          </a:bodyPr>
          <a:lstStyle/>
          <a:p>
            <a:r>
              <a:rPr lang="cs-CZ" sz="4000" dirty="0" smtClean="0"/>
              <a:t>1,5%</a:t>
            </a:r>
            <a:endParaRPr lang="cs-CZ" sz="4000" dirty="0"/>
          </a:p>
        </p:txBody>
      </p:sp>
      <p:sp>
        <p:nvSpPr>
          <p:cNvPr id="16" name="TextovéPole 15"/>
          <p:cNvSpPr txBox="1"/>
          <p:nvPr/>
        </p:nvSpPr>
        <p:spPr>
          <a:xfrm>
            <a:off x="4031939" y="1462648"/>
            <a:ext cx="1440160" cy="707886"/>
          </a:xfrm>
          <a:prstGeom prst="rect">
            <a:avLst/>
          </a:prstGeom>
          <a:noFill/>
        </p:spPr>
        <p:txBody>
          <a:bodyPr wrap="square" rtlCol="0">
            <a:spAutoFit/>
          </a:bodyPr>
          <a:lstStyle/>
          <a:p>
            <a:r>
              <a:rPr lang="cs-CZ" sz="4000" dirty="0" smtClean="0"/>
              <a:t>9,7%</a:t>
            </a:r>
            <a:endParaRPr lang="cs-CZ" sz="4000" dirty="0"/>
          </a:p>
        </p:txBody>
      </p:sp>
      <p:sp>
        <p:nvSpPr>
          <p:cNvPr id="18" name="TextovéPole 17"/>
          <p:cNvSpPr txBox="1"/>
          <p:nvPr/>
        </p:nvSpPr>
        <p:spPr>
          <a:xfrm>
            <a:off x="4023758" y="4702271"/>
            <a:ext cx="1440160" cy="707886"/>
          </a:xfrm>
          <a:prstGeom prst="rect">
            <a:avLst/>
          </a:prstGeom>
          <a:noFill/>
        </p:spPr>
        <p:txBody>
          <a:bodyPr wrap="square" rtlCol="0">
            <a:spAutoFit/>
          </a:bodyPr>
          <a:lstStyle/>
          <a:p>
            <a:r>
              <a:rPr lang="cs-CZ" sz="4000" dirty="0" smtClean="0"/>
              <a:t>1,1%</a:t>
            </a:r>
            <a:endParaRPr lang="cs-CZ" sz="4000" dirty="0"/>
          </a:p>
        </p:txBody>
      </p:sp>
      <p:sp>
        <p:nvSpPr>
          <p:cNvPr id="19" name="TextovéPole 18"/>
          <p:cNvSpPr txBox="1"/>
          <p:nvPr/>
        </p:nvSpPr>
        <p:spPr>
          <a:xfrm>
            <a:off x="1979712" y="3520912"/>
            <a:ext cx="1567408" cy="707886"/>
          </a:xfrm>
          <a:prstGeom prst="rect">
            <a:avLst/>
          </a:prstGeom>
          <a:noFill/>
        </p:spPr>
        <p:txBody>
          <a:bodyPr wrap="square" rtlCol="0">
            <a:spAutoFit/>
          </a:bodyPr>
          <a:lstStyle/>
          <a:p>
            <a:r>
              <a:rPr lang="cs-CZ" sz="4000" dirty="0" smtClean="0"/>
              <a:t>12,7%</a:t>
            </a:r>
            <a:endParaRPr lang="cs-CZ" sz="4000" dirty="0"/>
          </a:p>
        </p:txBody>
      </p:sp>
      <p:sp>
        <p:nvSpPr>
          <p:cNvPr id="20" name="TextovéPole 19"/>
          <p:cNvSpPr txBox="1"/>
          <p:nvPr/>
        </p:nvSpPr>
        <p:spPr>
          <a:xfrm>
            <a:off x="6175009" y="5683533"/>
            <a:ext cx="2946356" cy="1200329"/>
          </a:xfrm>
          <a:prstGeom prst="rect">
            <a:avLst/>
          </a:prstGeom>
          <a:noFill/>
        </p:spPr>
        <p:txBody>
          <a:bodyPr wrap="square" rtlCol="0">
            <a:spAutoFit/>
          </a:bodyPr>
          <a:lstStyle/>
          <a:p>
            <a:r>
              <a:rPr lang="cs-CZ" sz="2400" dirty="0" smtClean="0"/>
              <a:t>N = 455</a:t>
            </a:r>
          </a:p>
          <a:p>
            <a:r>
              <a:rPr lang="cs-CZ" sz="2400" dirty="0" smtClean="0"/>
              <a:t>mužů 220, žen 235</a:t>
            </a:r>
          </a:p>
          <a:p>
            <a:r>
              <a:rPr lang="cs-CZ" sz="2400" dirty="0" err="1" smtClean="0"/>
              <a:t>hetero</a:t>
            </a:r>
            <a:r>
              <a:rPr lang="cs-CZ" sz="2400" dirty="0" smtClean="0"/>
              <a:t> a </a:t>
            </a:r>
            <a:r>
              <a:rPr lang="cs-CZ" sz="2400" dirty="0" err="1" smtClean="0"/>
              <a:t>bi</a:t>
            </a:r>
            <a:endParaRPr lang="cs-CZ" sz="2400" dirty="0"/>
          </a:p>
        </p:txBody>
      </p:sp>
      <p:sp>
        <p:nvSpPr>
          <p:cNvPr id="3" name="TextovéPole 2"/>
          <p:cNvSpPr txBox="1"/>
          <p:nvPr/>
        </p:nvSpPr>
        <p:spPr>
          <a:xfrm>
            <a:off x="179510" y="5837422"/>
            <a:ext cx="3223791" cy="830997"/>
          </a:xfrm>
          <a:prstGeom prst="rect">
            <a:avLst/>
          </a:prstGeom>
          <a:noFill/>
        </p:spPr>
        <p:txBody>
          <a:bodyPr wrap="square" rtlCol="0">
            <a:spAutoFit/>
          </a:bodyPr>
          <a:lstStyle/>
          <a:p>
            <a:r>
              <a:rPr lang="cs-CZ" sz="2400" dirty="0" smtClean="0"/>
              <a:t>ano =</a:t>
            </a:r>
          </a:p>
          <a:p>
            <a:r>
              <a:rPr lang="cs-CZ" sz="2400" dirty="0" smtClean="0"/>
              <a:t>rozhodně ano, spíše ano</a:t>
            </a:r>
            <a:endParaRPr lang="cs-CZ" sz="2400" dirty="0"/>
          </a:p>
        </p:txBody>
      </p:sp>
      <p:sp>
        <p:nvSpPr>
          <p:cNvPr id="7" name="Zástupný symbol pro číslo snímku 6"/>
          <p:cNvSpPr>
            <a:spLocks noGrp="1"/>
          </p:cNvSpPr>
          <p:nvPr>
            <p:ph type="sldNum" sz="quarter" idx="12"/>
          </p:nvPr>
        </p:nvSpPr>
        <p:spPr/>
        <p:txBody>
          <a:bodyPr/>
          <a:lstStyle/>
          <a:p>
            <a:fld id="{4DB48B28-2DD8-4A23-84B0-89F928210886}" type="slidenum">
              <a:rPr lang="cs-CZ" smtClean="0"/>
              <a:t>17</a:t>
            </a:fld>
            <a:endParaRPr lang="cs-CZ"/>
          </a:p>
        </p:txBody>
      </p:sp>
    </p:spTree>
    <p:extLst>
      <p:ext uri="{BB962C8B-B14F-4D97-AF65-F5344CB8AC3E}">
        <p14:creationId xmlns:p14="http://schemas.microsoft.com/office/powerpoint/2010/main" val="339080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8820"/>
            <a:ext cx="8229600" cy="562074"/>
          </a:xfrm>
        </p:spPr>
        <p:txBody>
          <a:bodyPr>
            <a:noAutofit/>
          </a:bodyPr>
          <a:lstStyle/>
          <a:p>
            <a:r>
              <a:rPr lang="cs-CZ" sz="3200" dirty="0" smtClean="0"/>
              <a:t>BDSM podle pohlaví</a:t>
            </a:r>
            <a:endParaRPr lang="cs-CZ" sz="3200" dirty="0"/>
          </a:p>
        </p:txBody>
      </p:sp>
      <p:sp>
        <p:nvSpPr>
          <p:cNvPr id="3" name="Zástupný symbol pro obsah 2"/>
          <p:cNvSpPr>
            <a:spLocks noGrp="1"/>
          </p:cNvSpPr>
          <p:nvPr>
            <p:ph idx="1"/>
          </p:nvPr>
        </p:nvSpPr>
        <p:spPr>
          <a:xfrm>
            <a:off x="2806" y="469645"/>
            <a:ext cx="9141193" cy="871124"/>
          </a:xfrm>
        </p:spPr>
        <p:txBody>
          <a:bodyPr>
            <a:normAutofit/>
          </a:bodyPr>
          <a:lstStyle/>
          <a:p>
            <a:pPr marL="0" indent="0">
              <a:buNone/>
            </a:pPr>
            <a:r>
              <a:rPr lang="cs-CZ" sz="2400" dirty="0" smtClean="0"/>
              <a:t>preference </a:t>
            </a:r>
            <a:r>
              <a:rPr lang="cs-CZ" sz="2400" dirty="0"/>
              <a:t>pro různé frakce BDSM žen (</a:t>
            </a:r>
            <a:r>
              <a:rPr lang="cs-CZ" sz="2400" dirty="0" smtClean="0"/>
              <a:t>N=235</a:t>
            </a:r>
            <a:r>
              <a:rPr lang="cs-CZ" sz="2400" dirty="0"/>
              <a:t>) a mužů (</a:t>
            </a:r>
            <a:r>
              <a:rPr lang="cs-CZ" sz="2400" dirty="0" smtClean="0"/>
              <a:t>N=216) </a:t>
            </a:r>
            <a:r>
              <a:rPr lang="cs-CZ" sz="2400" dirty="0" err="1" smtClean="0"/>
              <a:t>hetero</a:t>
            </a:r>
            <a:r>
              <a:rPr lang="cs-CZ" sz="2400" dirty="0" smtClean="0"/>
              <a:t> a </a:t>
            </a:r>
            <a:r>
              <a:rPr lang="cs-CZ" sz="2400" dirty="0" err="1" smtClean="0"/>
              <a:t>bi</a:t>
            </a:r>
            <a:r>
              <a:rPr lang="cs-CZ" sz="2400" dirty="0" smtClean="0"/>
              <a:t>, muži a ženy se lišili, (</a:t>
            </a:r>
            <a:r>
              <a:rPr lang="cs-CZ" sz="2400" i="1" dirty="0" smtClean="0"/>
              <a:t>χ2</a:t>
            </a:r>
            <a:r>
              <a:rPr lang="cs-CZ" sz="2400" dirty="0" smtClean="0"/>
              <a:t>=13,0</a:t>
            </a:r>
            <a:r>
              <a:rPr lang="cs-CZ" sz="2400" dirty="0"/>
              <a:t>; </a:t>
            </a:r>
            <a:r>
              <a:rPr lang="cs-CZ" sz="2400" dirty="0" err="1" smtClean="0"/>
              <a:t>df</a:t>
            </a:r>
            <a:r>
              <a:rPr lang="cs-CZ" sz="2400" dirty="0" smtClean="0"/>
              <a:t>=6</a:t>
            </a:r>
            <a:r>
              <a:rPr lang="cs-CZ" sz="2400" dirty="0"/>
              <a:t>; </a:t>
            </a:r>
            <a:r>
              <a:rPr lang="cs-CZ" sz="2400" dirty="0" smtClean="0"/>
              <a:t>p&lt;0,043) </a:t>
            </a:r>
            <a:r>
              <a:rPr lang="cs-CZ" sz="2400" i="1" dirty="0" smtClean="0"/>
              <a:t>počet v buňkách </a:t>
            </a:r>
            <a:r>
              <a:rPr lang="cs-CZ" sz="2400" i="1" dirty="0" err="1" smtClean="0"/>
              <a:t>chi</a:t>
            </a:r>
            <a:endParaRPr lang="cs-CZ" sz="2400" i="1" dirty="0"/>
          </a:p>
        </p:txBody>
      </p:sp>
      <p:sp>
        <p:nvSpPr>
          <p:cNvPr id="4" name="Zástupný symbol pro číslo snímku 3"/>
          <p:cNvSpPr>
            <a:spLocks noGrp="1"/>
          </p:cNvSpPr>
          <p:nvPr>
            <p:ph type="sldNum" sz="quarter" idx="12"/>
          </p:nvPr>
        </p:nvSpPr>
        <p:spPr>
          <a:xfrm>
            <a:off x="6372200" y="5949280"/>
            <a:ext cx="2133600" cy="365125"/>
          </a:xfrm>
        </p:spPr>
        <p:txBody>
          <a:bodyPr/>
          <a:lstStyle/>
          <a:p>
            <a:fld id="{4DB48B28-2DD8-4A23-84B0-89F928210886}" type="slidenum">
              <a:rPr lang="cs-CZ" smtClean="0"/>
              <a:t>18</a:t>
            </a:fld>
            <a:endParaRPr lang="cs-CZ"/>
          </a:p>
        </p:txBody>
      </p:sp>
      <p:pic>
        <p:nvPicPr>
          <p:cNvPr id="5" name="Obrázek 4"/>
          <p:cNvPicPr/>
          <p:nvPr/>
        </p:nvPicPr>
        <p:blipFill>
          <a:blip r:embed="rId2">
            <a:extLst>
              <a:ext uri="{28A0092B-C50C-407E-A947-70E740481C1C}">
                <a14:useLocalDpi xmlns:a14="http://schemas.microsoft.com/office/drawing/2010/main" val="0"/>
              </a:ext>
            </a:extLst>
          </a:blip>
          <a:stretch>
            <a:fillRect/>
          </a:stretch>
        </p:blipFill>
        <p:spPr>
          <a:xfrm>
            <a:off x="4756591" y="1781594"/>
            <a:ext cx="4279905" cy="3165605"/>
          </a:xfrm>
          <a:prstGeom prst="rect">
            <a:avLst/>
          </a:prstGeom>
        </p:spPr>
      </p:pic>
      <p:pic>
        <p:nvPicPr>
          <p:cNvPr id="6" name="Obrázek 5"/>
          <p:cNvPicPr/>
          <p:nvPr/>
        </p:nvPicPr>
        <p:blipFill>
          <a:blip r:embed="rId3"/>
          <a:stretch>
            <a:fillRect/>
          </a:stretch>
        </p:blipFill>
        <p:spPr>
          <a:xfrm>
            <a:off x="2806" y="2019338"/>
            <a:ext cx="4085425" cy="3021055"/>
          </a:xfrm>
          <a:prstGeom prst="rect">
            <a:avLst/>
          </a:prstGeom>
        </p:spPr>
      </p:pic>
      <p:pic>
        <p:nvPicPr>
          <p:cNvPr id="9" name="Obrázek 8"/>
          <p:cNvPicPr/>
          <p:nvPr/>
        </p:nvPicPr>
        <p:blipFill>
          <a:blip r:embed="rId4">
            <a:extLst>
              <a:ext uri="{28A0092B-C50C-407E-A947-70E740481C1C}">
                <a14:useLocalDpi xmlns:a14="http://schemas.microsoft.com/office/drawing/2010/main" val="0"/>
              </a:ext>
            </a:extLst>
          </a:blip>
          <a:srcRect/>
          <a:stretch>
            <a:fillRect/>
          </a:stretch>
        </p:blipFill>
        <p:spPr bwMode="auto">
          <a:xfrm>
            <a:off x="2806" y="5321515"/>
            <a:ext cx="6721690" cy="1692621"/>
          </a:xfrm>
          <a:prstGeom prst="rect">
            <a:avLst/>
          </a:prstGeom>
          <a:noFill/>
          <a:ln>
            <a:noFill/>
          </a:ln>
        </p:spPr>
      </p:pic>
      <p:pic>
        <p:nvPicPr>
          <p:cNvPr id="10" name="Obrázek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19872" y="1269463"/>
            <a:ext cx="1841498" cy="1150080"/>
          </a:xfrm>
          <a:prstGeom prst="rect">
            <a:avLst/>
          </a:prstGeom>
        </p:spPr>
      </p:pic>
      <p:sp>
        <p:nvSpPr>
          <p:cNvPr id="7" name="TextovéPole 6"/>
          <p:cNvSpPr txBox="1"/>
          <p:nvPr/>
        </p:nvSpPr>
        <p:spPr>
          <a:xfrm>
            <a:off x="5831631" y="5657671"/>
            <a:ext cx="3312368" cy="1200329"/>
          </a:xfrm>
          <a:prstGeom prst="rect">
            <a:avLst/>
          </a:prstGeom>
          <a:noFill/>
        </p:spPr>
        <p:txBody>
          <a:bodyPr wrap="square" rtlCol="0">
            <a:spAutoFit/>
          </a:bodyPr>
          <a:lstStyle/>
          <a:p>
            <a:r>
              <a:rPr lang="cs-CZ" sz="2400" dirty="0" smtClean="0"/>
              <a:t>Proč tak málo SM?</a:t>
            </a:r>
          </a:p>
          <a:p>
            <a:r>
              <a:rPr lang="cs-CZ" sz="2400" dirty="0" smtClean="0"/>
              <a:t>Mohou se shromažďovat na jiných webech?</a:t>
            </a:r>
            <a:endParaRPr lang="cs-CZ" sz="2400" dirty="0"/>
          </a:p>
        </p:txBody>
      </p:sp>
    </p:spTree>
    <p:extLst>
      <p:ext uri="{BB962C8B-B14F-4D97-AF65-F5344CB8AC3E}">
        <p14:creationId xmlns:p14="http://schemas.microsoft.com/office/powerpoint/2010/main" val="2083390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22737"/>
            <a:ext cx="8229600" cy="634082"/>
          </a:xfrm>
        </p:spPr>
        <p:txBody>
          <a:bodyPr>
            <a:normAutofit/>
          </a:bodyPr>
          <a:lstStyle/>
          <a:p>
            <a:r>
              <a:rPr lang="cs-CZ" sz="3200" dirty="0" smtClean="0"/>
              <a:t>Jaké pozice vzrušují?</a:t>
            </a:r>
            <a:endParaRPr lang="cs-CZ" sz="32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205178205"/>
              </p:ext>
            </p:extLst>
          </p:nvPr>
        </p:nvGraphicFramePr>
        <p:xfrm>
          <a:off x="458652" y="1563278"/>
          <a:ext cx="8365104" cy="2806132"/>
        </p:xfrm>
        <a:graphic>
          <a:graphicData uri="http://schemas.openxmlformats.org/drawingml/2006/table">
            <a:tbl>
              <a:tblPr>
                <a:tableStyleId>{5C22544A-7EE6-4342-B048-85BDC9FD1C3A}</a:tableStyleId>
              </a:tblPr>
              <a:tblGrid>
                <a:gridCol w="1871310">
                  <a:extLst>
                    <a:ext uri="{9D8B030D-6E8A-4147-A177-3AD203B41FA5}">
                      <a16:colId xmlns:a16="http://schemas.microsoft.com/office/drawing/2014/main" val="464288367"/>
                    </a:ext>
                  </a:extLst>
                </a:gridCol>
                <a:gridCol w="1871310">
                  <a:extLst>
                    <a:ext uri="{9D8B030D-6E8A-4147-A177-3AD203B41FA5}">
                      <a16:colId xmlns:a16="http://schemas.microsoft.com/office/drawing/2014/main" val="1060543622"/>
                    </a:ext>
                  </a:extLst>
                </a:gridCol>
                <a:gridCol w="1540828">
                  <a:extLst>
                    <a:ext uri="{9D8B030D-6E8A-4147-A177-3AD203B41FA5}">
                      <a16:colId xmlns:a16="http://schemas.microsoft.com/office/drawing/2014/main" val="2458971862"/>
                    </a:ext>
                  </a:extLst>
                </a:gridCol>
                <a:gridCol w="1540828">
                  <a:extLst>
                    <a:ext uri="{9D8B030D-6E8A-4147-A177-3AD203B41FA5}">
                      <a16:colId xmlns:a16="http://schemas.microsoft.com/office/drawing/2014/main" val="4007972493"/>
                    </a:ext>
                  </a:extLst>
                </a:gridCol>
                <a:gridCol w="1540828">
                  <a:extLst>
                    <a:ext uri="{9D8B030D-6E8A-4147-A177-3AD203B41FA5}">
                      <a16:colId xmlns:a16="http://schemas.microsoft.com/office/drawing/2014/main" val="630130847"/>
                    </a:ext>
                  </a:extLst>
                </a:gridCol>
              </a:tblGrid>
              <a:tr h="188913">
                <a:tc gridSpan="2">
                  <a:txBody>
                    <a:bodyPr/>
                    <a:lstStyle/>
                    <a:p>
                      <a:pPr>
                        <a:lnSpc>
                          <a:spcPct val="107000"/>
                        </a:lnSpc>
                      </a:pPr>
                      <a:endParaRPr lang="cs-CZ" sz="2400" dirty="0">
                        <a:effectLst/>
                        <a:latin typeface="+mn-lt"/>
                        <a:cs typeface="Times New Roman" panose="02020603050405020304" pitchFamily="18" charset="0"/>
                      </a:endParaRPr>
                    </a:p>
                  </a:txBody>
                  <a:tcPr marL="9525" marR="9525" marT="9525" marB="0"/>
                </a:tc>
                <a:tc hMerge="1">
                  <a:txBody>
                    <a:bodyPr/>
                    <a:lstStyle/>
                    <a:p>
                      <a:endParaRPr lang="cs-CZ"/>
                    </a:p>
                  </a:txBody>
                  <a:tcPr/>
                </a:tc>
                <a:tc>
                  <a:txBody>
                    <a:bodyPr/>
                    <a:lstStyle/>
                    <a:p>
                      <a:pPr algn="ctr">
                        <a:lnSpc>
                          <a:spcPct val="107000"/>
                        </a:lnSpc>
                        <a:spcAft>
                          <a:spcPts val="0"/>
                        </a:spcAft>
                      </a:pPr>
                      <a:r>
                        <a:rPr lang="cs-CZ" sz="2400" dirty="0">
                          <a:effectLst/>
                          <a:latin typeface="+mn-lt"/>
                        </a:rPr>
                        <a:t>DS</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tc>
                <a:tc>
                  <a:txBody>
                    <a:bodyPr/>
                    <a:lstStyle/>
                    <a:p>
                      <a:pPr algn="ctr">
                        <a:lnSpc>
                          <a:spcPct val="107000"/>
                        </a:lnSpc>
                        <a:spcAft>
                          <a:spcPts val="0"/>
                        </a:spcAft>
                      </a:pPr>
                      <a:r>
                        <a:rPr lang="cs-CZ" sz="2400" dirty="0">
                          <a:effectLst/>
                          <a:latin typeface="+mn-lt"/>
                        </a:rPr>
                        <a:t>SM</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tc>
                <a:tc>
                  <a:txBody>
                    <a:bodyPr/>
                    <a:lstStyle/>
                    <a:p>
                      <a:pPr algn="ctr">
                        <a:lnSpc>
                          <a:spcPct val="107000"/>
                        </a:lnSpc>
                        <a:spcAft>
                          <a:spcPts val="0"/>
                        </a:spcAft>
                      </a:pPr>
                      <a:r>
                        <a:rPr lang="cs-CZ" sz="2400" dirty="0">
                          <a:solidFill>
                            <a:schemeClr val="tx1"/>
                          </a:solidFill>
                          <a:effectLst/>
                          <a:latin typeface="+mn-lt"/>
                        </a:rPr>
                        <a:t>bond</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tc>
                <a:extLst>
                  <a:ext uri="{0D108BD9-81ED-4DB2-BD59-A6C34878D82A}">
                    <a16:rowId xmlns:a16="http://schemas.microsoft.com/office/drawing/2014/main" val="2939590949"/>
                  </a:ext>
                </a:extLst>
              </a:tr>
              <a:tr h="188913">
                <a:tc rowSpan="3">
                  <a:txBody>
                    <a:bodyPr/>
                    <a:lstStyle/>
                    <a:p>
                      <a:pPr algn="ctr">
                        <a:lnSpc>
                          <a:spcPct val="107000"/>
                        </a:lnSpc>
                        <a:spcAft>
                          <a:spcPts val="0"/>
                        </a:spcAft>
                      </a:pPr>
                      <a:endParaRPr lang="cs-CZ" sz="2400" dirty="0" smtClean="0">
                        <a:effectLst/>
                        <a:latin typeface="+mn-lt"/>
                      </a:endParaRPr>
                    </a:p>
                    <a:p>
                      <a:pPr algn="ctr">
                        <a:lnSpc>
                          <a:spcPct val="107000"/>
                        </a:lnSpc>
                        <a:spcAft>
                          <a:spcPts val="0"/>
                        </a:spcAft>
                      </a:pPr>
                      <a:r>
                        <a:rPr lang="cs-CZ" sz="2400" b="1" dirty="0" smtClean="0">
                          <a:solidFill>
                            <a:schemeClr val="accent1">
                              <a:lumMod val="75000"/>
                            </a:schemeClr>
                          </a:solidFill>
                          <a:effectLst/>
                          <a:latin typeface="+mn-lt"/>
                        </a:rPr>
                        <a:t>muži</a:t>
                      </a:r>
                      <a:endParaRPr lang="cs-CZ" sz="2400" b="1" dirty="0">
                        <a:solidFill>
                          <a:schemeClr val="accent1">
                            <a:lumMod val="75000"/>
                          </a:schemeClr>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smtClean="0">
                          <a:effectLst/>
                          <a:latin typeface="+mn-lt"/>
                        </a:rPr>
                        <a:t>top</a:t>
                      </a:r>
                      <a:endParaRPr lang="cs-CZ" sz="2400" dirty="0">
                        <a:effectLst/>
                        <a:latin typeface="+mn-lt"/>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algn="ctr">
                        <a:lnSpc>
                          <a:spcPct val="107000"/>
                        </a:lnSpc>
                        <a:spcAft>
                          <a:spcPts val="0"/>
                        </a:spcAft>
                      </a:pPr>
                      <a:r>
                        <a:rPr lang="cs-CZ" sz="2400" dirty="0">
                          <a:solidFill>
                            <a:schemeClr val="tx1"/>
                          </a:solidFill>
                          <a:effectLst/>
                          <a:latin typeface="+mn-lt"/>
                        </a:rPr>
                        <a:t>38,6%</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a:effectLst/>
                          <a:latin typeface="+mn-lt"/>
                        </a:rPr>
                        <a:t>35,1%</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a:solidFill>
                            <a:schemeClr val="tx1"/>
                          </a:solidFill>
                          <a:effectLst/>
                          <a:latin typeface="+mn-lt"/>
                        </a:rPr>
                        <a:t>34,6%</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extLst>
                  <a:ext uri="{0D108BD9-81ED-4DB2-BD59-A6C34878D82A}">
                    <a16:rowId xmlns:a16="http://schemas.microsoft.com/office/drawing/2014/main" val="3516369907"/>
                  </a:ext>
                </a:extLst>
              </a:tr>
              <a:tr h="188913">
                <a:tc vMerge="1">
                  <a:txBody>
                    <a:bodyPr/>
                    <a:lstStyle/>
                    <a:p>
                      <a:endParaRPr lang="cs-CZ"/>
                    </a:p>
                  </a:txBody>
                  <a:tcPr/>
                </a:tc>
                <a:tc>
                  <a:txBody>
                    <a:bodyPr/>
                    <a:lstStyle/>
                    <a:p>
                      <a:pPr algn="ctr">
                        <a:lnSpc>
                          <a:spcPct val="107000"/>
                        </a:lnSpc>
                        <a:spcAft>
                          <a:spcPts val="0"/>
                        </a:spcAft>
                      </a:pPr>
                      <a:r>
                        <a:rPr lang="cs-CZ" sz="2400" dirty="0" err="1">
                          <a:effectLst/>
                          <a:latin typeface="+mn-lt"/>
                        </a:rPr>
                        <a:t>bottom</a:t>
                      </a:r>
                      <a:endParaRPr lang="cs-CZ" sz="2400" dirty="0">
                        <a:effectLst/>
                        <a:latin typeface="+mn-lt"/>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algn="ctr">
                        <a:lnSpc>
                          <a:spcPct val="107000"/>
                        </a:lnSpc>
                        <a:spcAft>
                          <a:spcPts val="0"/>
                        </a:spcAft>
                      </a:pPr>
                      <a:r>
                        <a:rPr lang="cs-CZ" sz="2400" dirty="0">
                          <a:solidFill>
                            <a:schemeClr val="tx1"/>
                          </a:solidFill>
                          <a:effectLst/>
                          <a:latin typeface="+mn-lt"/>
                        </a:rPr>
                        <a:t>28,2%</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a:effectLst/>
                          <a:latin typeface="+mn-lt"/>
                        </a:rPr>
                        <a:t>33,9%</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a:solidFill>
                            <a:schemeClr val="tx1"/>
                          </a:solidFill>
                          <a:effectLst/>
                          <a:latin typeface="+mn-lt"/>
                        </a:rPr>
                        <a:t>27,0%</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extLst>
                  <a:ext uri="{0D108BD9-81ED-4DB2-BD59-A6C34878D82A}">
                    <a16:rowId xmlns:a16="http://schemas.microsoft.com/office/drawing/2014/main" val="1889947373"/>
                  </a:ext>
                </a:extLst>
              </a:tr>
              <a:tr h="188913">
                <a:tc vMerge="1">
                  <a:txBody>
                    <a:bodyPr/>
                    <a:lstStyle/>
                    <a:p>
                      <a:endParaRPr lang="cs-CZ"/>
                    </a:p>
                  </a:txBody>
                  <a:tcPr/>
                </a:tc>
                <a:tc>
                  <a:txBody>
                    <a:bodyPr/>
                    <a:lstStyle/>
                    <a:p>
                      <a:pPr algn="ctr">
                        <a:lnSpc>
                          <a:spcPct val="107000"/>
                        </a:lnSpc>
                        <a:spcAft>
                          <a:spcPts val="0"/>
                        </a:spcAft>
                      </a:pPr>
                      <a:r>
                        <a:rPr lang="cs-CZ" sz="2400">
                          <a:effectLst/>
                          <a:latin typeface="+mn-lt"/>
                        </a:rPr>
                        <a:t>oboje</a:t>
                      </a:r>
                      <a:endParaRPr lang="cs-CZ" sz="2400">
                        <a:effectLst/>
                        <a:latin typeface="+mn-lt"/>
                        <a:ea typeface="Calibri" panose="020F0502020204030204" pitchFamily="34" charset="0"/>
                        <a:cs typeface="Times New Roman" panose="02020603050405020304" pitchFamily="18" charset="0"/>
                      </a:endParaRPr>
                    </a:p>
                  </a:txBody>
                  <a:tcPr marL="0" marR="0" marT="0" marB="0">
                    <a:solidFill>
                      <a:schemeClr val="tx2">
                        <a:lumMod val="40000"/>
                        <a:lumOff val="60000"/>
                      </a:schemeClr>
                    </a:solidFill>
                  </a:tcPr>
                </a:tc>
                <a:tc>
                  <a:txBody>
                    <a:bodyPr/>
                    <a:lstStyle/>
                    <a:p>
                      <a:pPr algn="ctr">
                        <a:lnSpc>
                          <a:spcPct val="107000"/>
                        </a:lnSpc>
                        <a:spcAft>
                          <a:spcPts val="0"/>
                        </a:spcAft>
                      </a:pPr>
                      <a:r>
                        <a:rPr lang="cs-CZ" sz="2400" dirty="0">
                          <a:solidFill>
                            <a:schemeClr val="tx1"/>
                          </a:solidFill>
                          <a:effectLst/>
                          <a:latin typeface="+mn-lt"/>
                        </a:rPr>
                        <a:t>33,2%</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a:effectLst/>
                          <a:latin typeface="+mn-lt"/>
                        </a:rPr>
                        <a:t>31,0%</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tc>
                  <a:txBody>
                    <a:bodyPr/>
                    <a:lstStyle/>
                    <a:p>
                      <a:pPr algn="ctr">
                        <a:lnSpc>
                          <a:spcPct val="107000"/>
                        </a:lnSpc>
                        <a:spcAft>
                          <a:spcPts val="0"/>
                        </a:spcAft>
                      </a:pPr>
                      <a:r>
                        <a:rPr lang="cs-CZ" sz="2400" dirty="0">
                          <a:solidFill>
                            <a:schemeClr val="tx1"/>
                          </a:solidFill>
                          <a:effectLst/>
                          <a:latin typeface="+mn-lt"/>
                        </a:rPr>
                        <a:t>38,4%</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tx2">
                        <a:lumMod val="40000"/>
                        <a:lumOff val="60000"/>
                      </a:schemeClr>
                    </a:solidFill>
                  </a:tcPr>
                </a:tc>
                <a:extLst>
                  <a:ext uri="{0D108BD9-81ED-4DB2-BD59-A6C34878D82A}">
                    <a16:rowId xmlns:a16="http://schemas.microsoft.com/office/drawing/2014/main" val="1769866078"/>
                  </a:ext>
                </a:extLst>
              </a:tr>
              <a:tr h="188913">
                <a:tc rowSpan="3">
                  <a:txBody>
                    <a:bodyPr/>
                    <a:lstStyle/>
                    <a:p>
                      <a:pPr algn="ctr">
                        <a:lnSpc>
                          <a:spcPct val="107000"/>
                        </a:lnSpc>
                        <a:spcAft>
                          <a:spcPts val="0"/>
                        </a:spcAft>
                      </a:pPr>
                      <a:endParaRPr lang="cs-CZ" sz="2400" dirty="0" smtClean="0">
                        <a:effectLst/>
                        <a:latin typeface="+mn-lt"/>
                      </a:endParaRPr>
                    </a:p>
                    <a:p>
                      <a:pPr algn="ctr">
                        <a:lnSpc>
                          <a:spcPct val="107000"/>
                        </a:lnSpc>
                        <a:spcAft>
                          <a:spcPts val="0"/>
                        </a:spcAft>
                      </a:pPr>
                      <a:r>
                        <a:rPr lang="cs-CZ" sz="2400" b="1" dirty="0" smtClean="0">
                          <a:solidFill>
                            <a:srgbClr val="FF0000"/>
                          </a:solidFill>
                          <a:effectLst/>
                          <a:latin typeface="+mn-lt"/>
                        </a:rPr>
                        <a:t>ženy</a:t>
                      </a:r>
                      <a:endParaRPr lang="cs-CZ" sz="2400" b="1" dirty="0">
                        <a:solidFill>
                          <a:srgbClr val="FF0000"/>
                        </a:solidFill>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top</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8,8%</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9,5%</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solidFill>
                            <a:schemeClr val="tx1"/>
                          </a:solidFill>
                          <a:effectLst/>
                          <a:latin typeface="+mn-lt"/>
                        </a:rPr>
                        <a:t>6,2%</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extLst>
                  <a:ext uri="{0D108BD9-81ED-4DB2-BD59-A6C34878D82A}">
                    <a16:rowId xmlns:a16="http://schemas.microsoft.com/office/drawing/2014/main" val="3803575207"/>
                  </a:ext>
                </a:extLst>
              </a:tr>
              <a:tr h="188913">
                <a:tc vMerge="1">
                  <a:txBody>
                    <a:bodyPr/>
                    <a:lstStyle/>
                    <a:p>
                      <a:endParaRPr lang="cs-CZ"/>
                    </a:p>
                  </a:txBody>
                  <a:tcPr/>
                </a:tc>
                <a:tc>
                  <a:txBody>
                    <a:bodyPr/>
                    <a:lstStyle/>
                    <a:p>
                      <a:pPr algn="ctr">
                        <a:lnSpc>
                          <a:spcPct val="107000"/>
                        </a:lnSpc>
                        <a:spcAft>
                          <a:spcPts val="0"/>
                        </a:spcAft>
                      </a:pPr>
                      <a:r>
                        <a:rPr lang="cs-CZ" sz="2400" dirty="0" err="1">
                          <a:effectLst/>
                          <a:latin typeface="+mn-lt"/>
                        </a:rPr>
                        <a:t>bottom</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63,2%</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60,5%</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solidFill>
                            <a:schemeClr val="tx1"/>
                          </a:solidFill>
                          <a:effectLst/>
                          <a:latin typeface="+mn-lt"/>
                        </a:rPr>
                        <a:t>66,8%</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extLst>
                  <a:ext uri="{0D108BD9-81ED-4DB2-BD59-A6C34878D82A}">
                    <a16:rowId xmlns:a16="http://schemas.microsoft.com/office/drawing/2014/main" val="1296541287"/>
                  </a:ext>
                </a:extLst>
              </a:tr>
              <a:tr h="188913">
                <a:tc vMerge="1">
                  <a:txBody>
                    <a:bodyPr/>
                    <a:lstStyle/>
                    <a:p>
                      <a:endParaRPr lang="cs-CZ"/>
                    </a:p>
                  </a:txBody>
                  <a:tcPr/>
                </a:tc>
                <a:tc>
                  <a:txBody>
                    <a:bodyPr/>
                    <a:lstStyle/>
                    <a:p>
                      <a:pPr algn="ctr">
                        <a:lnSpc>
                          <a:spcPct val="107000"/>
                        </a:lnSpc>
                        <a:spcAft>
                          <a:spcPts val="0"/>
                        </a:spcAft>
                      </a:pPr>
                      <a:r>
                        <a:rPr lang="cs-CZ" sz="2400" dirty="0">
                          <a:effectLst/>
                          <a:latin typeface="+mn-lt"/>
                        </a:rPr>
                        <a:t>oboje</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28,1%</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effectLst/>
                          <a:latin typeface="+mn-lt"/>
                        </a:rPr>
                        <a:t>30,0%</a:t>
                      </a:r>
                      <a:endParaRPr lang="cs-CZ" sz="2400" dirty="0">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tc>
                  <a:txBody>
                    <a:bodyPr/>
                    <a:lstStyle/>
                    <a:p>
                      <a:pPr algn="ctr">
                        <a:lnSpc>
                          <a:spcPct val="107000"/>
                        </a:lnSpc>
                        <a:spcAft>
                          <a:spcPts val="0"/>
                        </a:spcAft>
                      </a:pPr>
                      <a:r>
                        <a:rPr lang="cs-CZ" sz="2400" dirty="0">
                          <a:solidFill>
                            <a:schemeClr val="tx1"/>
                          </a:solidFill>
                          <a:effectLst/>
                          <a:latin typeface="+mn-lt"/>
                        </a:rPr>
                        <a:t>27,0%</a:t>
                      </a:r>
                      <a:endParaRPr lang="cs-CZ" sz="2400" dirty="0">
                        <a:solidFill>
                          <a:schemeClr val="tx1"/>
                        </a:solidFill>
                        <a:effectLst/>
                        <a:latin typeface="+mn-lt"/>
                        <a:ea typeface="Calibri" panose="020F0502020204030204" pitchFamily="34" charset="0"/>
                        <a:cs typeface="Times New Roman" panose="02020603050405020304" pitchFamily="18" charset="0"/>
                      </a:endParaRPr>
                    </a:p>
                  </a:txBody>
                  <a:tcPr marL="9525" marR="9525" marT="9525" marB="0">
                    <a:solidFill>
                      <a:schemeClr val="accent2">
                        <a:lumMod val="20000"/>
                        <a:lumOff val="80000"/>
                      </a:schemeClr>
                    </a:solidFill>
                  </a:tcPr>
                </a:tc>
                <a:extLst>
                  <a:ext uri="{0D108BD9-81ED-4DB2-BD59-A6C34878D82A}">
                    <a16:rowId xmlns:a16="http://schemas.microsoft.com/office/drawing/2014/main" val="2516640476"/>
                  </a:ext>
                </a:extLst>
              </a:tr>
            </a:tbl>
          </a:graphicData>
        </a:graphic>
      </p:graphicFrame>
      <p:sp>
        <p:nvSpPr>
          <p:cNvPr id="4" name="Zástupný symbol pro číslo snímku 3"/>
          <p:cNvSpPr>
            <a:spLocks noGrp="1"/>
          </p:cNvSpPr>
          <p:nvPr>
            <p:ph type="sldNum" sz="quarter" idx="12"/>
          </p:nvPr>
        </p:nvSpPr>
        <p:spPr/>
        <p:txBody>
          <a:bodyPr/>
          <a:lstStyle/>
          <a:p>
            <a:fld id="{4DB48B28-2DD8-4A23-84B0-89F928210886}" type="slidenum">
              <a:rPr lang="cs-CZ" smtClean="0"/>
              <a:t>19</a:t>
            </a:fld>
            <a:endParaRPr lang="cs-CZ"/>
          </a:p>
        </p:txBody>
      </p:sp>
      <p:sp>
        <p:nvSpPr>
          <p:cNvPr id="6" name="TextovéPole 5"/>
          <p:cNvSpPr txBox="1"/>
          <p:nvPr/>
        </p:nvSpPr>
        <p:spPr>
          <a:xfrm>
            <a:off x="322138" y="654727"/>
            <a:ext cx="8222918" cy="830997"/>
          </a:xfrm>
          <a:prstGeom prst="rect">
            <a:avLst/>
          </a:prstGeom>
          <a:noFill/>
        </p:spPr>
        <p:txBody>
          <a:bodyPr wrap="square" rtlCol="0">
            <a:spAutoFit/>
          </a:bodyPr>
          <a:lstStyle/>
          <a:p>
            <a:r>
              <a:rPr lang="cs-CZ" sz="2400" dirty="0" smtClean="0"/>
              <a:t>top = nahoře →</a:t>
            </a:r>
            <a:r>
              <a:rPr lang="cs-CZ" sz="2400" dirty="0"/>
              <a:t> </a:t>
            </a:r>
            <a:r>
              <a:rPr lang="cs-CZ" sz="2400" dirty="0" smtClean="0"/>
              <a:t>dominant, </a:t>
            </a:r>
            <a:r>
              <a:rPr lang="cs-CZ" sz="2400" dirty="0"/>
              <a:t>sadista, </a:t>
            </a:r>
            <a:r>
              <a:rPr lang="cs-CZ" sz="2400" dirty="0" err="1" smtClean="0"/>
              <a:t>rigger</a:t>
            </a:r>
            <a:endParaRPr lang="cs-CZ" sz="2400" dirty="0" smtClean="0"/>
          </a:p>
          <a:p>
            <a:r>
              <a:rPr lang="cs-CZ" sz="2400" dirty="0" err="1" smtClean="0"/>
              <a:t>bottom</a:t>
            </a:r>
            <a:r>
              <a:rPr lang="cs-CZ" sz="2400" dirty="0" smtClean="0"/>
              <a:t> = dole	</a:t>
            </a:r>
            <a:r>
              <a:rPr lang="cs-CZ" sz="2400" dirty="0"/>
              <a:t> → </a:t>
            </a:r>
            <a:r>
              <a:rPr lang="cs-CZ" sz="2400" dirty="0" err="1" smtClean="0"/>
              <a:t>submisiv</a:t>
            </a:r>
            <a:r>
              <a:rPr lang="cs-CZ" sz="2400" dirty="0" smtClean="0"/>
              <a:t>, masochista, model</a:t>
            </a:r>
            <a:endParaRPr lang="cs-CZ" sz="2400" dirty="0"/>
          </a:p>
        </p:txBody>
      </p:sp>
      <p:sp>
        <p:nvSpPr>
          <p:cNvPr id="9" name="TextovéPole 8"/>
          <p:cNvSpPr txBox="1"/>
          <p:nvPr/>
        </p:nvSpPr>
        <p:spPr>
          <a:xfrm>
            <a:off x="0" y="4576696"/>
            <a:ext cx="9144000" cy="2031325"/>
          </a:xfrm>
          <a:prstGeom prst="rect">
            <a:avLst/>
          </a:prstGeom>
          <a:noFill/>
        </p:spPr>
        <p:txBody>
          <a:bodyPr wrap="square" rtlCol="0">
            <a:spAutoFit/>
          </a:bodyPr>
          <a:lstStyle/>
          <a:p>
            <a:r>
              <a:rPr lang="cs-CZ" sz="2400" b="1" dirty="0"/>
              <a:t>Muži se od žen </a:t>
            </a:r>
            <a:r>
              <a:rPr lang="cs-CZ" sz="2400" b="1" dirty="0" smtClean="0">
                <a:solidFill>
                  <a:srgbClr val="7030A0"/>
                </a:solidFill>
              </a:rPr>
              <a:t>lišili </a:t>
            </a:r>
            <a:r>
              <a:rPr lang="cs-CZ" sz="2400" b="1" dirty="0"/>
              <a:t>v preferencích pro top, </a:t>
            </a:r>
            <a:r>
              <a:rPr lang="cs-CZ" sz="2400" b="1" dirty="0" err="1"/>
              <a:t>bottom</a:t>
            </a:r>
            <a:r>
              <a:rPr lang="cs-CZ" sz="2400" b="1" dirty="0"/>
              <a:t> nebo oboje</a:t>
            </a:r>
            <a:r>
              <a:rPr lang="cs-CZ" b="1" dirty="0" smtClean="0"/>
              <a:t>:</a:t>
            </a:r>
          </a:p>
          <a:p>
            <a:r>
              <a:rPr lang="cs-CZ" dirty="0" smtClean="0"/>
              <a:t> DS </a:t>
            </a:r>
            <a:r>
              <a:rPr lang="cs-CZ" i="1" dirty="0" smtClean="0"/>
              <a:t>χ2</a:t>
            </a:r>
            <a:r>
              <a:rPr lang="cs-CZ" dirty="0" smtClean="0"/>
              <a:t>=70.7</a:t>
            </a:r>
            <a:r>
              <a:rPr lang="cs-CZ" dirty="0"/>
              <a:t>; </a:t>
            </a:r>
            <a:r>
              <a:rPr lang="cs-CZ" dirty="0" err="1" smtClean="0"/>
              <a:t>df</a:t>
            </a:r>
            <a:r>
              <a:rPr lang="cs-CZ" dirty="0" smtClean="0"/>
              <a:t>=2</a:t>
            </a:r>
            <a:r>
              <a:rPr lang="cs-CZ" dirty="0"/>
              <a:t>; </a:t>
            </a:r>
            <a:r>
              <a:rPr lang="cs-CZ" dirty="0" smtClean="0"/>
              <a:t>p&lt; </a:t>
            </a:r>
            <a:r>
              <a:rPr lang="cs-CZ" dirty="0"/>
              <a:t>0,001; </a:t>
            </a:r>
            <a:r>
              <a:rPr lang="cs-CZ" dirty="0" smtClean="0"/>
              <a:t>SM </a:t>
            </a:r>
            <a:r>
              <a:rPr lang="cs-CZ" i="1" dirty="0" smtClean="0"/>
              <a:t>χ2</a:t>
            </a:r>
            <a:r>
              <a:rPr lang="cs-CZ" dirty="0" smtClean="0"/>
              <a:t>=43.3</a:t>
            </a:r>
            <a:r>
              <a:rPr lang="cs-CZ" dirty="0"/>
              <a:t>; </a:t>
            </a:r>
            <a:r>
              <a:rPr lang="cs-CZ" dirty="0" err="1" smtClean="0"/>
              <a:t>df</a:t>
            </a:r>
            <a:r>
              <a:rPr lang="cs-CZ" dirty="0" smtClean="0"/>
              <a:t>=2</a:t>
            </a:r>
            <a:r>
              <a:rPr lang="cs-CZ" dirty="0"/>
              <a:t>; </a:t>
            </a:r>
            <a:r>
              <a:rPr lang="cs-CZ" dirty="0" smtClean="0"/>
              <a:t>p&lt; </a:t>
            </a:r>
            <a:r>
              <a:rPr lang="cs-CZ" dirty="0"/>
              <a:t>0.001; </a:t>
            </a:r>
            <a:r>
              <a:rPr lang="cs-CZ" dirty="0" err="1" smtClean="0"/>
              <a:t>bondage</a:t>
            </a:r>
            <a:r>
              <a:rPr lang="cs-CZ" dirty="0" smtClean="0"/>
              <a:t> </a:t>
            </a:r>
            <a:r>
              <a:rPr lang="cs-CZ" dirty="0"/>
              <a:t>(</a:t>
            </a:r>
            <a:r>
              <a:rPr lang="cs-CZ" i="1" dirty="0" smtClean="0"/>
              <a:t>χ2</a:t>
            </a:r>
            <a:r>
              <a:rPr lang="cs-CZ" dirty="0" smtClean="0"/>
              <a:t>=77.3</a:t>
            </a:r>
            <a:r>
              <a:rPr lang="cs-CZ" dirty="0"/>
              <a:t>; </a:t>
            </a:r>
            <a:r>
              <a:rPr lang="cs-CZ" dirty="0" err="1" smtClean="0"/>
              <a:t>df</a:t>
            </a:r>
            <a:r>
              <a:rPr lang="cs-CZ" dirty="0" smtClean="0"/>
              <a:t>=2</a:t>
            </a:r>
            <a:r>
              <a:rPr lang="cs-CZ" dirty="0"/>
              <a:t>; </a:t>
            </a:r>
            <a:r>
              <a:rPr lang="cs-CZ" dirty="0" smtClean="0"/>
              <a:t>p&lt;0,001) </a:t>
            </a:r>
          </a:p>
          <a:p>
            <a:r>
              <a:rPr lang="cs-CZ" sz="2400" b="1" dirty="0" smtClean="0"/>
              <a:t>poměr </a:t>
            </a:r>
            <a:r>
              <a:rPr lang="cs-CZ" sz="2400" b="1" dirty="0"/>
              <a:t>osob na pozici top, </a:t>
            </a:r>
            <a:r>
              <a:rPr lang="cs-CZ" sz="2400" b="1" dirty="0" err="1"/>
              <a:t>bottom</a:t>
            </a:r>
            <a:r>
              <a:rPr lang="cs-CZ" sz="2400" b="1" dirty="0"/>
              <a:t> a oboje u DS, SM a </a:t>
            </a:r>
            <a:r>
              <a:rPr lang="cs-CZ" sz="2400" b="1" dirty="0" err="1"/>
              <a:t>bondage</a:t>
            </a:r>
            <a:r>
              <a:rPr lang="cs-CZ" sz="2400" b="1" dirty="0"/>
              <a:t> </a:t>
            </a:r>
            <a:endParaRPr lang="cs-CZ" sz="2400" b="1" dirty="0" smtClean="0"/>
          </a:p>
          <a:p>
            <a:r>
              <a:rPr lang="cs-CZ" sz="2400" b="1" dirty="0" smtClean="0">
                <a:solidFill>
                  <a:srgbClr val="7030A0"/>
                </a:solidFill>
              </a:rPr>
              <a:t>se </a:t>
            </a:r>
            <a:r>
              <a:rPr lang="cs-CZ" sz="2400" b="1" dirty="0">
                <a:solidFill>
                  <a:srgbClr val="7030A0"/>
                </a:solidFill>
              </a:rPr>
              <a:t>nelišil </a:t>
            </a:r>
            <a:r>
              <a:rPr lang="cs-CZ" sz="2400" b="1" dirty="0"/>
              <a:t>u mužů ani u </a:t>
            </a:r>
            <a:r>
              <a:rPr lang="cs-CZ" sz="2400" b="1" dirty="0" smtClean="0"/>
              <a:t>žen</a:t>
            </a:r>
            <a:r>
              <a:rPr lang="cs-CZ" sz="2400" dirty="0" smtClean="0"/>
              <a:t>: </a:t>
            </a:r>
          </a:p>
          <a:p>
            <a:r>
              <a:rPr lang="cs-CZ" dirty="0" smtClean="0"/>
              <a:t>muži </a:t>
            </a:r>
            <a:r>
              <a:rPr lang="cs-CZ" i="1" dirty="0" smtClean="0"/>
              <a:t>χ2</a:t>
            </a:r>
            <a:r>
              <a:rPr lang="cs-CZ" dirty="0" smtClean="0"/>
              <a:t>=3.7</a:t>
            </a:r>
            <a:r>
              <a:rPr lang="cs-CZ" dirty="0"/>
              <a:t>; </a:t>
            </a:r>
            <a:r>
              <a:rPr lang="cs-CZ" dirty="0" err="1" smtClean="0"/>
              <a:t>df</a:t>
            </a:r>
            <a:r>
              <a:rPr lang="cs-CZ" dirty="0" smtClean="0"/>
              <a:t>=4</a:t>
            </a:r>
            <a:r>
              <a:rPr lang="cs-CZ" dirty="0"/>
              <a:t>; </a:t>
            </a:r>
            <a:r>
              <a:rPr lang="cs-CZ" dirty="0" smtClean="0"/>
              <a:t>p&lt;0.45</a:t>
            </a:r>
            <a:r>
              <a:rPr lang="cs-CZ" dirty="0"/>
              <a:t>; ženy </a:t>
            </a:r>
            <a:r>
              <a:rPr lang="cs-CZ" i="1" dirty="0" smtClean="0"/>
              <a:t>χ2</a:t>
            </a:r>
            <a:r>
              <a:rPr lang="cs-CZ" dirty="0" smtClean="0"/>
              <a:t>=2.6</a:t>
            </a:r>
            <a:r>
              <a:rPr lang="cs-CZ" dirty="0"/>
              <a:t>; </a:t>
            </a:r>
            <a:r>
              <a:rPr lang="cs-CZ" dirty="0" err="1" smtClean="0"/>
              <a:t>df</a:t>
            </a:r>
            <a:r>
              <a:rPr lang="cs-CZ" dirty="0" smtClean="0"/>
              <a:t>=4</a:t>
            </a:r>
            <a:r>
              <a:rPr lang="cs-CZ" dirty="0"/>
              <a:t>; </a:t>
            </a:r>
            <a:r>
              <a:rPr lang="cs-CZ" dirty="0" smtClean="0"/>
              <a:t>p&lt;0.62 </a:t>
            </a:r>
          </a:p>
          <a:p>
            <a:r>
              <a:rPr lang="cs-CZ" dirty="0" smtClean="0"/>
              <a:t>muži </a:t>
            </a:r>
            <a:r>
              <a:rPr lang="cs-CZ" dirty="0"/>
              <a:t>DS </a:t>
            </a:r>
            <a:r>
              <a:rPr lang="cs-CZ" dirty="0" smtClean="0"/>
              <a:t>N= </a:t>
            </a:r>
            <a:r>
              <a:rPr lang="cs-CZ" dirty="0"/>
              <a:t>202, SM </a:t>
            </a:r>
            <a:r>
              <a:rPr lang="cs-CZ" dirty="0" smtClean="0"/>
              <a:t>N=174</a:t>
            </a:r>
            <a:r>
              <a:rPr lang="cs-CZ" dirty="0"/>
              <a:t>, </a:t>
            </a:r>
            <a:r>
              <a:rPr lang="cs-CZ" dirty="0" err="1"/>
              <a:t>bondage</a:t>
            </a:r>
            <a:r>
              <a:rPr lang="cs-CZ" dirty="0"/>
              <a:t> </a:t>
            </a:r>
            <a:r>
              <a:rPr lang="cs-CZ" dirty="0" smtClean="0"/>
              <a:t>N=185</a:t>
            </a:r>
            <a:r>
              <a:rPr lang="cs-CZ" dirty="0"/>
              <a:t>; ženy DS </a:t>
            </a:r>
            <a:r>
              <a:rPr lang="cs-CZ" dirty="0" smtClean="0"/>
              <a:t>N=228</a:t>
            </a:r>
            <a:r>
              <a:rPr lang="cs-CZ" dirty="0"/>
              <a:t>, SM </a:t>
            </a:r>
            <a:r>
              <a:rPr lang="cs-CZ" dirty="0" smtClean="0"/>
              <a:t>N=210</a:t>
            </a:r>
            <a:r>
              <a:rPr lang="cs-CZ" dirty="0"/>
              <a:t>, </a:t>
            </a:r>
            <a:r>
              <a:rPr lang="cs-CZ" dirty="0" err="1"/>
              <a:t>bondage</a:t>
            </a:r>
            <a:r>
              <a:rPr lang="cs-CZ" dirty="0"/>
              <a:t> </a:t>
            </a:r>
            <a:r>
              <a:rPr lang="cs-CZ" dirty="0" smtClean="0"/>
              <a:t>N=211</a:t>
            </a:r>
            <a:endParaRPr lang="cs-CZ" dirty="0"/>
          </a:p>
        </p:txBody>
      </p:sp>
      <p:sp>
        <p:nvSpPr>
          <p:cNvPr id="10" name="Obdélník 9"/>
          <p:cNvSpPr/>
          <p:nvPr/>
        </p:nvSpPr>
        <p:spPr>
          <a:xfrm>
            <a:off x="4211960" y="3165622"/>
            <a:ext cx="1512168" cy="1200958"/>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Obdélník 10"/>
          <p:cNvSpPr/>
          <p:nvPr/>
        </p:nvSpPr>
        <p:spPr>
          <a:xfrm>
            <a:off x="4211960" y="2017713"/>
            <a:ext cx="1512168" cy="1078363"/>
          </a:xfrm>
          <a:prstGeom prst="rect">
            <a:avLst/>
          </a:prstGeom>
          <a:noFill/>
          <a:ln w="762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30875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9"/>
          <p:cNvSpPr>
            <a:spLocks noChangeArrowheads="1"/>
          </p:cNvSpPr>
          <p:nvPr/>
        </p:nvSpPr>
        <p:spPr bwMode="auto">
          <a:xfrm rot="16200000">
            <a:off x="5493175" y="332117"/>
            <a:ext cx="1147646" cy="2486759"/>
          </a:xfrm>
          <a:prstGeom prst="ellipse">
            <a:avLst/>
          </a:prstGeom>
          <a:noFill/>
          <a:ln w="76200">
            <a:solidFill>
              <a:srgbClr val="FFFF00"/>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algn="ctr">
              <a:defRPr/>
            </a:pPr>
            <a:endParaRPr lang="en-US">
              <a:solidFill>
                <a:srgbClr val="FFFF00"/>
              </a:solidFill>
            </a:endParaRPr>
          </a:p>
        </p:txBody>
      </p:sp>
      <p:sp>
        <p:nvSpPr>
          <p:cNvPr id="5" name="Oval 10"/>
          <p:cNvSpPr>
            <a:spLocks noChangeArrowheads="1"/>
          </p:cNvSpPr>
          <p:nvPr/>
        </p:nvSpPr>
        <p:spPr bwMode="auto">
          <a:xfrm rot="16200000">
            <a:off x="4118045" y="471449"/>
            <a:ext cx="1123715" cy="2232026"/>
          </a:xfrm>
          <a:prstGeom prst="ellipse">
            <a:avLst/>
          </a:prstGeom>
          <a:noFill/>
          <a:ln w="76200">
            <a:solidFill>
              <a:srgbClr val="0070C0"/>
            </a:solidFill>
            <a:round/>
            <a:headEnd/>
            <a:tailEnd/>
          </a:ln>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endParaRPr lang="en-US" altLang="cs-CZ"/>
          </a:p>
        </p:txBody>
      </p:sp>
      <p:sp>
        <p:nvSpPr>
          <p:cNvPr id="6" name="Oval 13"/>
          <p:cNvSpPr>
            <a:spLocks noChangeArrowheads="1"/>
          </p:cNvSpPr>
          <p:nvPr/>
        </p:nvSpPr>
        <p:spPr bwMode="auto">
          <a:xfrm>
            <a:off x="3419474" y="606711"/>
            <a:ext cx="4032300" cy="2246225"/>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endParaRPr lang="en-US" altLang="cs-CZ">
              <a:solidFill>
                <a:schemeClr val="accent2"/>
              </a:solidFill>
            </a:endParaRPr>
          </a:p>
        </p:txBody>
      </p:sp>
      <p:sp>
        <p:nvSpPr>
          <p:cNvPr id="7" name="Text Box 33"/>
          <p:cNvSpPr txBox="1">
            <a:spLocks noChangeArrowheads="1"/>
          </p:cNvSpPr>
          <p:nvPr/>
        </p:nvSpPr>
        <p:spPr bwMode="auto">
          <a:xfrm>
            <a:off x="3959971" y="1316009"/>
            <a:ext cx="1439862" cy="584775"/>
          </a:xfrm>
          <a:prstGeom prst="rect">
            <a:avLst/>
          </a:prstGeom>
          <a:noFill/>
          <a:ln>
            <a:noFill/>
          </a:ln>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cs-CZ" altLang="cs-CZ" sz="3200" b="1" dirty="0">
                <a:solidFill>
                  <a:srgbClr val="0070C0"/>
                </a:solidFill>
              </a:rPr>
              <a:t>D/s</a:t>
            </a:r>
          </a:p>
        </p:txBody>
      </p:sp>
      <p:sp>
        <p:nvSpPr>
          <p:cNvPr id="8" name="Text Box 34"/>
          <p:cNvSpPr txBox="1">
            <a:spLocks noChangeArrowheads="1"/>
          </p:cNvSpPr>
          <p:nvPr/>
        </p:nvSpPr>
        <p:spPr bwMode="auto">
          <a:xfrm>
            <a:off x="6227763" y="1283109"/>
            <a:ext cx="9350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cs-CZ" altLang="cs-CZ" sz="3200" b="1" dirty="0">
                <a:solidFill>
                  <a:srgbClr val="FFFF00"/>
                </a:solidFill>
                <a:effectLst>
                  <a:outerShdw blurRad="38100" dist="38100" dir="2700000" algn="tl">
                    <a:srgbClr val="000000">
                      <a:alpha val="43137"/>
                    </a:srgbClr>
                  </a:outerShdw>
                </a:effectLst>
              </a:rPr>
              <a:t>SM</a:t>
            </a:r>
          </a:p>
        </p:txBody>
      </p:sp>
      <p:sp>
        <p:nvSpPr>
          <p:cNvPr id="9" name="Text Box 38"/>
          <p:cNvSpPr txBox="1">
            <a:spLocks noChangeArrowheads="1"/>
          </p:cNvSpPr>
          <p:nvPr/>
        </p:nvSpPr>
        <p:spPr bwMode="auto">
          <a:xfrm>
            <a:off x="7019926" y="314324"/>
            <a:ext cx="1584522" cy="58477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eaLnBrk="1" hangingPunct="1">
              <a:spcBef>
                <a:spcPct val="50000"/>
              </a:spcBef>
            </a:pPr>
            <a:r>
              <a:rPr lang="cs-CZ" altLang="cs-CZ" sz="3200" b="1" dirty="0"/>
              <a:t>BDSM</a:t>
            </a:r>
          </a:p>
        </p:txBody>
      </p:sp>
      <p:sp>
        <p:nvSpPr>
          <p:cNvPr id="10" name="Oval 9"/>
          <p:cNvSpPr>
            <a:spLocks noChangeArrowheads="1"/>
          </p:cNvSpPr>
          <p:nvPr/>
        </p:nvSpPr>
        <p:spPr bwMode="auto">
          <a:xfrm rot="16200000">
            <a:off x="4849617" y="1133664"/>
            <a:ext cx="1100432" cy="2156694"/>
          </a:xfrm>
          <a:prstGeom prst="ellipse">
            <a:avLst/>
          </a:prstGeom>
          <a:noFill/>
          <a:ln w="76200">
            <a:solidFill>
              <a:srgbClr val="C00000"/>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lvl1pPr eaLnBrk="0" hangingPunct="0">
              <a:defRPr sz="2800">
                <a:solidFill>
                  <a:schemeClr val="tx1"/>
                </a:solidFill>
                <a:latin typeface="Arial" charset="0"/>
              </a:defRPr>
            </a:lvl1pPr>
            <a:lvl2pPr marL="742950" indent="-285750" eaLnBrk="0" hangingPunct="0">
              <a:defRPr sz="2800">
                <a:solidFill>
                  <a:schemeClr val="tx1"/>
                </a:solidFill>
                <a:latin typeface="Arial" charset="0"/>
              </a:defRPr>
            </a:lvl2pPr>
            <a:lvl3pPr marL="1143000" indent="-228600" eaLnBrk="0" hangingPunct="0">
              <a:defRPr sz="2800">
                <a:solidFill>
                  <a:schemeClr val="tx1"/>
                </a:solidFill>
                <a:latin typeface="Arial" charset="0"/>
              </a:defRPr>
            </a:lvl3pPr>
            <a:lvl4pPr marL="1600200" indent="-228600" eaLnBrk="0" hangingPunct="0">
              <a:defRPr sz="2800">
                <a:solidFill>
                  <a:schemeClr val="tx1"/>
                </a:solidFill>
                <a:latin typeface="Arial" charset="0"/>
              </a:defRPr>
            </a:lvl4pPr>
            <a:lvl5pPr marL="2057400" indent="-228600" eaLnBrk="0" hangingPunct="0">
              <a:defRPr sz="2800">
                <a:solidFill>
                  <a:schemeClr val="tx1"/>
                </a:solidFill>
                <a:latin typeface="Arial" charset="0"/>
              </a:defRPr>
            </a:lvl5pPr>
            <a:lvl6pPr marL="2514600" indent="-228600" eaLnBrk="0" fontAlgn="base" hangingPunct="0">
              <a:spcBef>
                <a:spcPct val="0"/>
              </a:spcBef>
              <a:spcAft>
                <a:spcPct val="0"/>
              </a:spcAft>
              <a:defRPr sz="2800">
                <a:solidFill>
                  <a:schemeClr val="tx1"/>
                </a:solidFill>
                <a:latin typeface="Arial" charset="0"/>
              </a:defRPr>
            </a:lvl6pPr>
            <a:lvl7pPr marL="2971800" indent="-228600" eaLnBrk="0" fontAlgn="base" hangingPunct="0">
              <a:spcBef>
                <a:spcPct val="0"/>
              </a:spcBef>
              <a:spcAft>
                <a:spcPct val="0"/>
              </a:spcAft>
              <a:defRPr sz="2800">
                <a:solidFill>
                  <a:schemeClr val="tx1"/>
                </a:solidFill>
                <a:latin typeface="Arial" charset="0"/>
              </a:defRPr>
            </a:lvl7pPr>
            <a:lvl8pPr marL="3429000" indent="-228600" eaLnBrk="0" fontAlgn="base" hangingPunct="0">
              <a:spcBef>
                <a:spcPct val="0"/>
              </a:spcBef>
              <a:spcAft>
                <a:spcPct val="0"/>
              </a:spcAft>
              <a:defRPr sz="2800">
                <a:solidFill>
                  <a:schemeClr val="tx1"/>
                </a:solidFill>
                <a:latin typeface="Arial" charset="0"/>
              </a:defRPr>
            </a:lvl8pPr>
            <a:lvl9pPr marL="3886200" indent="-228600" eaLnBrk="0" fontAlgn="base" hangingPunct="0">
              <a:spcBef>
                <a:spcPct val="0"/>
              </a:spcBef>
              <a:spcAft>
                <a:spcPct val="0"/>
              </a:spcAft>
              <a:defRPr sz="2800">
                <a:solidFill>
                  <a:schemeClr val="tx1"/>
                </a:solidFill>
                <a:latin typeface="Arial" charset="0"/>
              </a:defRPr>
            </a:lvl9pPr>
          </a:lstStyle>
          <a:p>
            <a:pPr algn="ctr" eaLnBrk="1" hangingPunct="1"/>
            <a:endParaRPr lang="en-US" altLang="cs-CZ">
              <a:solidFill>
                <a:srgbClr val="FFFF00"/>
              </a:solidFill>
            </a:endParaRPr>
          </a:p>
        </p:txBody>
      </p:sp>
      <p:sp>
        <p:nvSpPr>
          <p:cNvPr id="11" name="TextovéPole 10"/>
          <p:cNvSpPr txBox="1"/>
          <p:nvPr/>
        </p:nvSpPr>
        <p:spPr>
          <a:xfrm>
            <a:off x="4550533" y="1587462"/>
            <a:ext cx="2086036" cy="1077218"/>
          </a:xfrm>
          <a:prstGeom prst="rect">
            <a:avLst/>
          </a:prstGeom>
          <a:noFill/>
          <a:ln>
            <a:noFill/>
          </a:ln>
        </p:spPr>
        <p:txBody>
          <a:bodyPr wrap="square">
            <a:spAutoFit/>
          </a:bodyPr>
          <a:lstStyle/>
          <a:p>
            <a:pPr>
              <a:defRPr/>
            </a:pPr>
            <a:r>
              <a:rPr lang="cs-CZ" sz="3200" b="1" dirty="0" smtClean="0">
                <a:solidFill>
                  <a:srgbClr val="C00000"/>
                </a:solidFill>
                <a:effectLst>
                  <a:outerShdw blurRad="38100" dist="38100" dir="2700000" algn="tl">
                    <a:srgbClr val="000000">
                      <a:alpha val="43137"/>
                    </a:srgbClr>
                  </a:outerShdw>
                </a:effectLst>
              </a:rPr>
              <a:t> </a:t>
            </a:r>
          </a:p>
          <a:p>
            <a:pPr>
              <a:defRPr/>
            </a:pPr>
            <a:r>
              <a:rPr lang="cs-CZ" sz="3200" b="1" dirty="0" smtClean="0">
                <a:solidFill>
                  <a:srgbClr val="C00000"/>
                </a:solidFill>
                <a:effectLst>
                  <a:outerShdw blurRad="38100" dist="38100" dir="2700000" algn="tl">
                    <a:srgbClr val="000000">
                      <a:alpha val="43137"/>
                    </a:srgbClr>
                  </a:outerShdw>
                </a:effectLst>
              </a:rPr>
              <a:t> </a:t>
            </a:r>
            <a:r>
              <a:rPr lang="cs-CZ" sz="3200" b="1" dirty="0" err="1">
                <a:solidFill>
                  <a:srgbClr val="C00000"/>
                </a:solidFill>
                <a:effectLst>
                  <a:outerShdw blurRad="38100" dist="38100" dir="2700000" algn="tl">
                    <a:srgbClr val="000000">
                      <a:alpha val="43137"/>
                    </a:srgbClr>
                  </a:outerShdw>
                </a:effectLst>
              </a:rPr>
              <a:t>bondage</a:t>
            </a:r>
            <a:endParaRPr lang="cs-CZ" sz="3200" b="1" dirty="0">
              <a:solidFill>
                <a:srgbClr val="C00000"/>
              </a:solidFill>
              <a:effectLst>
                <a:outerShdw blurRad="38100" dist="38100" dir="2700000" algn="tl">
                  <a:srgbClr val="000000">
                    <a:alpha val="43137"/>
                  </a:srgbClr>
                </a:outerShdw>
              </a:effectLst>
            </a:endParaRPr>
          </a:p>
        </p:txBody>
      </p:sp>
      <p:cxnSp>
        <p:nvCxnSpPr>
          <p:cNvPr id="14" name="Přímá spojnice 13"/>
          <p:cNvCxnSpPr>
            <a:endCxn id="9" idx="2"/>
          </p:cNvCxnSpPr>
          <p:nvPr/>
        </p:nvCxnSpPr>
        <p:spPr>
          <a:xfrm flipV="1">
            <a:off x="7341455" y="899099"/>
            <a:ext cx="470732" cy="469561"/>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ovéPole 19"/>
          <p:cNvSpPr txBox="1"/>
          <p:nvPr/>
        </p:nvSpPr>
        <p:spPr>
          <a:xfrm>
            <a:off x="0" y="1483874"/>
            <a:ext cx="9144000" cy="5262979"/>
          </a:xfrm>
          <a:prstGeom prst="rect">
            <a:avLst/>
          </a:prstGeom>
          <a:noFill/>
        </p:spPr>
        <p:txBody>
          <a:bodyPr wrap="square" rtlCol="0">
            <a:spAutoFit/>
          </a:bodyPr>
          <a:lstStyle/>
          <a:p>
            <a:r>
              <a:rPr lang="cs-CZ" sz="2400" b="1" dirty="0" smtClean="0"/>
              <a:t>BDSM</a:t>
            </a:r>
            <a:endParaRPr lang="cs-CZ" sz="2400" dirty="0"/>
          </a:p>
          <a:p>
            <a:r>
              <a:rPr lang="cs-CZ" sz="2400" dirty="0" smtClean="0"/>
              <a:t>konsensuální sex,</a:t>
            </a:r>
          </a:p>
          <a:p>
            <a:r>
              <a:rPr lang="cs-CZ" sz="2400" dirty="0" smtClean="0"/>
              <a:t> jedna </a:t>
            </a:r>
            <a:r>
              <a:rPr lang="cs-CZ" sz="2400" dirty="0"/>
              <a:t>nebo více aktivit</a:t>
            </a:r>
            <a:r>
              <a:rPr lang="cs-CZ" sz="2400" dirty="0" smtClean="0"/>
              <a:t>:</a:t>
            </a:r>
          </a:p>
          <a:p>
            <a:endParaRPr lang="cs-CZ" sz="2400" dirty="0" smtClean="0"/>
          </a:p>
          <a:p>
            <a:r>
              <a:rPr lang="cs-CZ" sz="2400" b="1" dirty="0" smtClean="0">
                <a:solidFill>
                  <a:srgbClr val="002060"/>
                </a:solidFill>
              </a:rPr>
              <a:t>S/M</a:t>
            </a:r>
            <a:r>
              <a:rPr lang="cs-CZ" sz="2400" dirty="0" smtClean="0">
                <a:solidFill>
                  <a:srgbClr val="002060"/>
                </a:solidFill>
              </a:rPr>
              <a:t> </a:t>
            </a:r>
            <a:r>
              <a:rPr lang="cs-CZ" sz="2400" dirty="0">
                <a:solidFill>
                  <a:srgbClr val="002060"/>
                </a:solidFill>
              </a:rPr>
              <a:t>sadismus a masochismus, </a:t>
            </a:r>
            <a:r>
              <a:rPr lang="cs-CZ" sz="2400" dirty="0"/>
              <a:t>užití silných podnětů či bolesti </a:t>
            </a:r>
            <a:endParaRPr lang="cs-CZ" sz="2400" dirty="0" smtClean="0"/>
          </a:p>
          <a:p>
            <a:r>
              <a:rPr lang="cs-CZ" sz="2400" b="1" dirty="0" smtClean="0">
                <a:solidFill>
                  <a:srgbClr val="0070C0"/>
                </a:solidFill>
              </a:rPr>
              <a:t>D/s</a:t>
            </a:r>
            <a:r>
              <a:rPr lang="cs-CZ" sz="2400" dirty="0" smtClean="0">
                <a:solidFill>
                  <a:srgbClr val="0070C0"/>
                </a:solidFill>
              </a:rPr>
              <a:t> projevy dominance </a:t>
            </a:r>
            <a:r>
              <a:rPr lang="cs-CZ" sz="2400" dirty="0">
                <a:solidFill>
                  <a:srgbClr val="0070C0"/>
                </a:solidFill>
              </a:rPr>
              <a:t>a </a:t>
            </a:r>
            <a:r>
              <a:rPr lang="cs-CZ" sz="2400" dirty="0" err="1" smtClean="0">
                <a:solidFill>
                  <a:srgbClr val="0070C0"/>
                </a:solidFill>
              </a:rPr>
              <a:t>submisivity</a:t>
            </a:r>
            <a:r>
              <a:rPr lang="cs-CZ" sz="2400" dirty="0" smtClean="0">
                <a:solidFill>
                  <a:srgbClr val="0070C0"/>
                </a:solidFill>
              </a:rPr>
              <a:t>, </a:t>
            </a:r>
            <a:r>
              <a:rPr lang="cs-CZ" sz="2400" dirty="0">
                <a:solidFill>
                  <a:srgbClr val="0070C0"/>
                </a:solidFill>
              </a:rPr>
              <a:t>zdůrazňování projevů hierarchické nerovnosti mezi </a:t>
            </a:r>
            <a:r>
              <a:rPr lang="cs-CZ" sz="2400" dirty="0" smtClean="0">
                <a:solidFill>
                  <a:srgbClr val="0070C0"/>
                </a:solidFill>
              </a:rPr>
              <a:t>partnery</a:t>
            </a:r>
          </a:p>
          <a:p>
            <a:r>
              <a:rPr lang="cs-CZ" sz="2400" b="1" dirty="0" err="1" smtClean="0">
                <a:solidFill>
                  <a:srgbClr val="C00000"/>
                </a:solidFill>
              </a:rPr>
              <a:t>bondage</a:t>
            </a:r>
            <a:r>
              <a:rPr lang="cs-CZ" sz="2400" dirty="0" smtClean="0">
                <a:solidFill>
                  <a:srgbClr val="C00000"/>
                </a:solidFill>
              </a:rPr>
              <a:t> svazování</a:t>
            </a:r>
            <a:r>
              <a:rPr lang="cs-CZ" sz="2400" dirty="0">
                <a:solidFill>
                  <a:srgbClr val="C00000"/>
                </a:solidFill>
              </a:rPr>
              <a:t>, užití fyzicky omezujících zařízení či pomůcek, které mají sexuální význam minimálně pro jednoho z </a:t>
            </a:r>
            <a:r>
              <a:rPr lang="cs-CZ" sz="2400" dirty="0" smtClean="0">
                <a:solidFill>
                  <a:srgbClr val="C00000"/>
                </a:solidFill>
              </a:rPr>
              <a:t>partnerů</a:t>
            </a:r>
          </a:p>
          <a:p>
            <a:r>
              <a:rPr lang="cs-CZ" sz="2400" b="1" dirty="0" smtClean="0">
                <a:solidFill>
                  <a:srgbClr val="C00000"/>
                </a:solidFill>
              </a:rPr>
              <a:t>B&amp;D</a:t>
            </a:r>
            <a:r>
              <a:rPr lang="cs-CZ" sz="2400" dirty="0" smtClean="0">
                <a:solidFill>
                  <a:srgbClr val="C00000"/>
                </a:solidFill>
              </a:rPr>
              <a:t> </a:t>
            </a:r>
            <a:r>
              <a:rPr lang="cs-CZ" sz="2400" dirty="0" err="1" smtClean="0">
                <a:solidFill>
                  <a:srgbClr val="C00000"/>
                </a:solidFill>
              </a:rPr>
              <a:t>bondage</a:t>
            </a:r>
            <a:r>
              <a:rPr lang="cs-CZ" sz="2400" dirty="0" smtClean="0">
                <a:solidFill>
                  <a:srgbClr val="C00000"/>
                </a:solidFill>
              </a:rPr>
              <a:t> + </a:t>
            </a:r>
            <a:r>
              <a:rPr lang="cs-CZ" sz="2400" dirty="0" err="1" smtClean="0">
                <a:solidFill>
                  <a:srgbClr val="C00000"/>
                </a:solidFill>
              </a:rPr>
              <a:t>discipline</a:t>
            </a:r>
            <a:r>
              <a:rPr lang="cs-CZ" sz="2400" dirty="0" smtClean="0">
                <a:solidFill>
                  <a:srgbClr val="C00000"/>
                </a:solidFill>
              </a:rPr>
              <a:t> (výcvik)</a:t>
            </a:r>
          </a:p>
          <a:p>
            <a:r>
              <a:rPr lang="cs-CZ" sz="2400" dirty="0" smtClean="0"/>
              <a:t>+ fetiš</a:t>
            </a:r>
          </a:p>
          <a:p>
            <a:r>
              <a:rPr lang="cs-CZ" sz="2400" dirty="0" smtClean="0"/>
              <a:t> </a:t>
            </a:r>
            <a:r>
              <a:rPr lang="cs-CZ" sz="2400" dirty="0" err="1" smtClean="0"/>
              <a:t>leathersex</a:t>
            </a:r>
            <a:r>
              <a:rPr lang="cs-CZ" sz="2400" dirty="0" smtClean="0"/>
              <a:t>;  pojem BDSM zastřešuje mnoho různých preferencí,</a:t>
            </a:r>
          </a:p>
          <a:p>
            <a:r>
              <a:rPr lang="cs-CZ" sz="2400" dirty="0" smtClean="0"/>
              <a:t>jednotlivé praktiky </a:t>
            </a:r>
            <a:r>
              <a:rPr lang="cs-CZ" sz="2400" dirty="0" err="1" smtClean="0"/>
              <a:t>spank</a:t>
            </a:r>
            <a:r>
              <a:rPr lang="cs-CZ" sz="2400" dirty="0" smtClean="0"/>
              <a:t>, atd. , role play, </a:t>
            </a:r>
            <a:r>
              <a:rPr lang="cs-CZ" sz="2400" dirty="0" err="1" smtClean="0"/>
              <a:t>primal</a:t>
            </a:r>
            <a:endParaRPr lang="cs-CZ" sz="2400" dirty="0" smtClean="0"/>
          </a:p>
          <a:p>
            <a:pPr lvl="0" algn="ctr"/>
            <a:r>
              <a:rPr lang="cs-CZ" sz="2400" i="1" dirty="0" smtClean="0"/>
              <a:t>pozor</a:t>
            </a:r>
            <a:r>
              <a:rPr lang="cs-CZ" sz="2400" i="1" dirty="0"/>
              <a:t>, rozdíl v čase, místě a konkrétní </a:t>
            </a:r>
            <a:r>
              <a:rPr lang="cs-CZ" sz="2400" i="1" dirty="0" smtClean="0"/>
              <a:t>komunitě</a:t>
            </a:r>
            <a:endParaRPr lang="cs-CZ" sz="2400" b="1" dirty="0" smtClean="0"/>
          </a:p>
        </p:txBody>
      </p:sp>
    </p:spTree>
    <p:extLst>
      <p:ext uri="{BB962C8B-B14F-4D97-AF65-F5344CB8AC3E}">
        <p14:creationId xmlns:p14="http://schemas.microsoft.com/office/powerpoint/2010/main" val="26619547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513" y="1052736"/>
            <a:ext cx="8784973" cy="587257"/>
          </a:xfrm>
        </p:spPr>
        <p:txBody>
          <a:bodyPr>
            <a:normAutofit/>
          </a:bodyPr>
          <a:lstStyle/>
          <a:p>
            <a:pPr algn="r"/>
            <a:r>
              <a:rPr lang="cs-CZ" sz="2400" dirty="0" err="1" smtClean="0"/>
              <a:t>Jozifkova</a:t>
            </a:r>
            <a:r>
              <a:rPr lang="cs-CZ" sz="2400" dirty="0" smtClean="0"/>
              <a:t> 2018, </a:t>
            </a:r>
            <a:r>
              <a:rPr lang="cs-CZ" sz="2400" dirty="0" err="1" smtClean="0"/>
              <a:t>Wismeijer</a:t>
            </a:r>
            <a:r>
              <a:rPr lang="cs-CZ" sz="2400" dirty="0" smtClean="0"/>
              <a:t> </a:t>
            </a:r>
            <a:r>
              <a:rPr lang="cs-CZ" sz="2400" dirty="0"/>
              <a:t> and </a:t>
            </a:r>
            <a:r>
              <a:rPr lang="cs-CZ" sz="2400" dirty="0" smtClean="0"/>
              <a:t>van Assen2013</a:t>
            </a:r>
            <a:endParaRPr lang="cs-CZ" sz="24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171092210"/>
              </p:ext>
            </p:extLst>
          </p:nvPr>
        </p:nvGraphicFramePr>
        <p:xfrm>
          <a:off x="179513" y="1639993"/>
          <a:ext cx="8784974" cy="4096779"/>
        </p:xfrm>
        <a:graphic>
          <a:graphicData uri="http://schemas.openxmlformats.org/drawingml/2006/table">
            <a:tbl>
              <a:tblPr firstRow="1" firstCol="1" bandRow="1">
                <a:tableStyleId>{5C22544A-7EE6-4342-B048-85BDC9FD1C3A}</a:tableStyleId>
              </a:tblPr>
              <a:tblGrid>
                <a:gridCol w="1196977">
                  <a:extLst>
                    <a:ext uri="{9D8B030D-6E8A-4147-A177-3AD203B41FA5}">
                      <a16:colId xmlns:a16="http://schemas.microsoft.com/office/drawing/2014/main" val="854113592"/>
                    </a:ext>
                  </a:extLst>
                </a:gridCol>
                <a:gridCol w="1226463">
                  <a:extLst>
                    <a:ext uri="{9D8B030D-6E8A-4147-A177-3AD203B41FA5}">
                      <a16:colId xmlns:a16="http://schemas.microsoft.com/office/drawing/2014/main" val="996383900"/>
                    </a:ext>
                  </a:extLst>
                </a:gridCol>
                <a:gridCol w="1895838">
                  <a:extLst>
                    <a:ext uri="{9D8B030D-6E8A-4147-A177-3AD203B41FA5}">
                      <a16:colId xmlns:a16="http://schemas.microsoft.com/office/drawing/2014/main" val="2052466019"/>
                    </a:ext>
                  </a:extLst>
                </a:gridCol>
                <a:gridCol w="2387529">
                  <a:extLst>
                    <a:ext uri="{9D8B030D-6E8A-4147-A177-3AD203B41FA5}">
                      <a16:colId xmlns:a16="http://schemas.microsoft.com/office/drawing/2014/main" val="297089371"/>
                    </a:ext>
                  </a:extLst>
                </a:gridCol>
                <a:gridCol w="2078167">
                  <a:extLst>
                    <a:ext uri="{9D8B030D-6E8A-4147-A177-3AD203B41FA5}">
                      <a16:colId xmlns:a16="http://schemas.microsoft.com/office/drawing/2014/main" val="2581969921"/>
                    </a:ext>
                  </a:extLst>
                </a:gridCol>
              </a:tblGrid>
              <a:tr h="1114437">
                <a:tc>
                  <a:txBody>
                    <a:bodyPr/>
                    <a:lstStyle/>
                    <a:p>
                      <a:pPr algn="ctr">
                        <a:lnSpc>
                          <a:spcPct val="107000"/>
                        </a:lnSpc>
                        <a:spcAft>
                          <a:spcPts val="0"/>
                        </a:spcAft>
                      </a:pPr>
                      <a:r>
                        <a:rPr lang="cs-CZ" sz="3200" dirty="0">
                          <a:effectLst/>
                        </a:rPr>
                        <a:t> </a:t>
                      </a:r>
                      <a:r>
                        <a:rPr lang="cs-CZ" sz="3200" dirty="0" smtClean="0">
                          <a:effectLst/>
                        </a:rPr>
                        <a:t>%</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cs-CZ" sz="3200" dirty="0">
                          <a:effectLst/>
                        </a:rPr>
                        <a:t> </a:t>
                      </a:r>
                      <a:r>
                        <a:rPr lang="cs-CZ" sz="3200" dirty="0" smtClean="0">
                          <a:effectLst/>
                        </a:rPr>
                        <a:t>DS</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smtClean="0">
                          <a:effectLst/>
                        </a:rPr>
                        <a:t>BDSM</a:t>
                      </a:r>
                      <a:endParaRPr lang="cs-CZ" sz="2400" dirty="0">
                        <a:effectLst/>
                      </a:endParaRPr>
                    </a:p>
                    <a:p>
                      <a:pPr algn="ctr">
                        <a:lnSpc>
                          <a:spcPct val="107000"/>
                        </a:lnSpc>
                        <a:spcAft>
                          <a:spcPts val="0"/>
                        </a:spcAft>
                      </a:pPr>
                      <a:r>
                        <a:rPr lang="cs-CZ" sz="2400" dirty="0">
                          <a:effectLst/>
                        </a:rPr>
                        <a:t>ČR</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Obecná populace ČR</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smtClean="0">
                          <a:effectLst/>
                        </a:rPr>
                        <a:t>BDSM</a:t>
                      </a:r>
                    </a:p>
                    <a:p>
                      <a:pPr algn="ctr">
                        <a:lnSpc>
                          <a:spcPct val="107000"/>
                        </a:lnSpc>
                        <a:spcAft>
                          <a:spcPts val="0"/>
                        </a:spcAft>
                      </a:pPr>
                      <a:r>
                        <a:rPr lang="cs-CZ" sz="2400" dirty="0" smtClean="0">
                          <a:effectLst/>
                          <a:latin typeface="Calibri" panose="020F0502020204030204" pitchFamily="34" charset="0"/>
                          <a:ea typeface="Calibri" panose="020F0502020204030204" pitchFamily="34" charset="0"/>
                          <a:cs typeface="Times New Roman" panose="02020603050405020304" pitchFamily="18" charset="0"/>
                        </a:rPr>
                        <a:t>Nizozemí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270060076"/>
                  </a:ext>
                </a:extLst>
              </a:tr>
              <a:tr h="497057">
                <a:tc>
                  <a:txBody>
                    <a:bodyPr/>
                    <a:lstStyle/>
                    <a:p>
                      <a:pPr algn="ctr">
                        <a:lnSpc>
                          <a:spcPct val="107000"/>
                        </a:lnSpc>
                        <a:spcAft>
                          <a:spcPts val="0"/>
                        </a:spcAft>
                      </a:pPr>
                      <a:r>
                        <a:rPr lang="cs-CZ" sz="2400" dirty="0" smtClean="0">
                          <a:effectLst/>
                        </a:rPr>
                        <a:t>Muži</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Dom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6000"/>
                        </a:lnSpc>
                        <a:spcAft>
                          <a:spcPts val="0"/>
                        </a:spcAft>
                      </a:pPr>
                      <a:r>
                        <a:rPr lang="cs-CZ" sz="2400" kern="1200" dirty="0">
                          <a:effectLst/>
                        </a:rPr>
                        <a:t>38,6</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ctr">
                        <a:lnSpc>
                          <a:spcPct val="107000"/>
                        </a:lnSpc>
                        <a:spcAft>
                          <a:spcPts val="0"/>
                        </a:spcAft>
                      </a:pPr>
                      <a:r>
                        <a:rPr lang="cs-CZ" sz="2400" dirty="0">
                          <a:effectLst/>
                        </a:rPr>
                        <a:t>56,2</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48,3</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60638946"/>
                  </a:ext>
                </a:extLst>
              </a:tr>
              <a:tr h="497057">
                <a:tc>
                  <a:txBody>
                    <a:bodyPr/>
                    <a:lstStyle/>
                    <a:p>
                      <a:pPr algn="ctr">
                        <a:lnSpc>
                          <a:spcPct val="107000"/>
                        </a:lnSpc>
                        <a:spcAft>
                          <a:spcPts val="0"/>
                        </a:spcAft>
                      </a:pPr>
                      <a:r>
                        <a:rPr lang="cs-CZ" sz="2400" dirty="0">
                          <a:effectLst/>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Sub</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6000"/>
                        </a:lnSpc>
                        <a:spcAft>
                          <a:spcPts val="0"/>
                        </a:spcAft>
                      </a:pPr>
                      <a:r>
                        <a:rPr lang="cs-CZ" sz="2400" kern="1200">
                          <a:effectLst/>
                        </a:rPr>
                        <a:t>28,2</a:t>
                      </a:r>
                      <a:endParaRPr lang="cs-CZ"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ctr">
                        <a:lnSpc>
                          <a:spcPct val="107000"/>
                        </a:lnSpc>
                        <a:spcAft>
                          <a:spcPts val="0"/>
                        </a:spcAft>
                      </a:pPr>
                      <a:r>
                        <a:rPr lang="cs-CZ" sz="2400" dirty="0">
                          <a:effectLst/>
                        </a:rPr>
                        <a:t>12,0</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33,4</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22404197"/>
                  </a:ext>
                </a:extLst>
              </a:tr>
              <a:tr h="497057">
                <a:tc>
                  <a:txBody>
                    <a:bodyPr/>
                    <a:lstStyle/>
                    <a:p>
                      <a:pPr algn="ctr">
                        <a:lnSpc>
                          <a:spcPct val="107000"/>
                        </a:lnSpc>
                        <a:spcAft>
                          <a:spcPts val="0"/>
                        </a:spcAft>
                      </a:pPr>
                      <a:r>
                        <a:rPr lang="cs-CZ" sz="2400" dirty="0">
                          <a:effectLst/>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smtClean="0">
                          <a:effectLst/>
                        </a:rPr>
                        <a:t>oboje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6000"/>
                        </a:lnSpc>
                        <a:spcAft>
                          <a:spcPts val="0"/>
                        </a:spcAft>
                      </a:pPr>
                      <a:r>
                        <a:rPr lang="cs-CZ" sz="2400" kern="1200" dirty="0">
                          <a:effectLst/>
                        </a:rPr>
                        <a:t>33,2</a:t>
                      </a:r>
                      <a:endParaRPr lang="cs-CZ"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ctr">
                        <a:lnSpc>
                          <a:spcPct val="107000"/>
                        </a:lnSpc>
                        <a:spcAft>
                          <a:spcPts val="0"/>
                        </a:spcAft>
                      </a:pPr>
                      <a:r>
                        <a:rPr lang="cs-CZ" sz="2400" dirty="0">
                          <a:effectLst/>
                        </a:rPr>
                        <a:t>31,8</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18,3</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264750721"/>
                  </a:ext>
                </a:extLst>
              </a:tr>
              <a:tr h="497057">
                <a:tc>
                  <a:txBody>
                    <a:bodyPr/>
                    <a:lstStyle/>
                    <a:p>
                      <a:pPr algn="ctr">
                        <a:lnSpc>
                          <a:spcPct val="107000"/>
                        </a:lnSpc>
                        <a:spcAft>
                          <a:spcPts val="0"/>
                        </a:spcAft>
                      </a:pPr>
                      <a:r>
                        <a:rPr lang="cs-CZ" sz="2400" dirty="0">
                          <a:effectLst/>
                        </a:rPr>
                        <a:t>Ženy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Dom</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6000"/>
                        </a:lnSpc>
                        <a:spcAft>
                          <a:spcPts val="0"/>
                        </a:spcAft>
                      </a:pPr>
                      <a:r>
                        <a:rPr lang="cs-CZ" sz="2400" kern="1200">
                          <a:effectLst/>
                        </a:rPr>
                        <a:t>8,8</a:t>
                      </a:r>
                      <a:endParaRPr lang="cs-CZ"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ctr">
                        <a:lnSpc>
                          <a:spcPct val="107000"/>
                        </a:lnSpc>
                        <a:spcAft>
                          <a:spcPts val="0"/>
                        </a:spcAft>
                      </a:pPr>
                      <a:r>
                        <a:rPr lang="cs-CZ" sz="2400" dirty="0">
                          <a:effectLst/>
                        </a:rPr>
                        <a:t>8,5</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8</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86643"/>
                  </a:ext>
                </a:extLst>
              </a:tr>
              <a:tr h="497057">
                <a:tc>
                  <a:txBody>
                    <a:bodyPr/>
                    <a:lstStyle/>
                    <a:p>
                      <a:pPr algn="ctr">
                        <a:lnSpc>
                          <a:spcPct val="107000"/>
                        </a:lnSpc>
                        <a:spcAft>
                          <a:spcPts val="0"/>
                        </a:spcAft>
                      </a:pPr>
                      <a:r>
                        <a:rPr lang="cs-CZ" sz="2400" dirty="0">
                          <a:effectLst/>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Sub</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6000"/>
                        </a:lnSpc>
                        <a:spcAft>
                          <a:spcPts val="0"/>
                        </a:spcAft>
                      </a:pPr>
                      <a:r>
                        <a:rPr lang="cs-CZ" sz="2400" kern="1200">
                          <a:effectLst/>
                        </a:rPr>
                        <a:t>63,2</a:t>
                      </a:r>
                      <a:endParaRPr lang="cs-CZ"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ctr">
                        <a:lnSpc>
                          <a:spcPct val="107000"/>
                        </a:lnSpc>
                        <a:spcAft>
                          <a:spcPts val="0"/>
                        </a:spcAft>
                      </a:pPr>
                      <a:r>
                        <a:rPr lang="cs-CZ" sz="2400" dirty="0">
                          <a:effectLst/>
                        </a:rPr>
                        <a:t>78,6</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75,6</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74997346"/>
                  </a:ext>
                </a:extLst>
              </a:tr>
              <a:tr h="497057">
                <a:tc>
                  <a:txBody>
                    <a:bodyPr/>
                    <a:lstStyle/>
                    <a:p>
                      <a:pPr algn="ctr">
                        <a:lnSpc>
                          <a:spcPct val="107000"/>
                        </a:lnSpc>
                        <a:spcAft>
                          <a:spcPts val="0"/>
                        </a:spcAft>
                      </a:pPr>
                      <a:r>
                        <a:rPr lang="cs-CZ" sz="2400" dirty="0">
                          <a:effectLst/>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smtClean="0">
                          <a:effectLst/>
                        </a:rPr>
                        <a:t>oboje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6000"/>
                        </a:lnSpc>
                        <a:spcAft>
                          <a:spcPts val="0"/>
                        </a:spcAft>
                      </a:pPr>
                      <a:r>
                        <a:rPr lang="cs-CZ" sz="2400" kern="1200">
                          <a:effectLst/>
                        </a:rPr>
                        <a:t>28,1</a:t>
                      </a:r>
                      <a:endParaRPr lang="cs-CZ" sz="24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tc>
                <a:tc>
                  <a:txBody>
                    <a:bodyPr/>
                    <a:lstStyle/>
                    <a:p>
                      <a:pPr algn="ctr">
                        <a:lnSpc>
                          <a:spcPct val="107000"/>
                        </a:lnSpc>
                        <a:spcAft>
                          <a:spcPts val="0"/>
                        </a:spcAft>
                      </a:pPr>
                      <a:r>
                        <a:rPr lang="cs-CZ" sz="2400" dirty="0">
                          <a:effectLst/>
                        </a:rPr>
                        <a:t>12,8</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cs-CZ" sz="2400" dirty="0">
                          <a:effectLst/>
                        </a:rPr>
                        <a:t>16,4</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88162309"/>
                  </a:ext>
                </a:extLst>
              </a:tr>
            </a:tbl>
          </a:graphicData>
        </a:graphic>
      </p:graphicFrame>
      <p:sp>
        <p:nvSpPr>
          <p:cNvPr id="4" name="Zástupný symbol pro číslo snímku 3"/>
          <p:cNvSpPr>
            <a:spLocks noGrp="1"/>
          </p:cNvSpPr>
          <p:nvPr>
            <p:ph type="sldNum" sz="quarter" idx="12"/>
          </p:nvPr>
        </p:nvSpPr>
        <p:spPr/>
        <p:txBody>
          <a:bodyPr/>
          <a:lstStyle/>
          <a:p>
            <a:fld id="{4DB48B28-2DD8-4A23-84B0-89F928210886}" type="slidenum">
              <a:rPr lang="cs-CZ" smtClean="0"/>
              <a:t>20</a:t>
            </a:fld>
            <a:endParaRPr lang="cs-CZ"/>
          </a:p>
        </p:txBody>
      </p:sp>
      <p:sp>
        <p:nvSpPr>
          <p:cNvPr id="6" name="Nadpis 1"/>
          <p:cNvSpPr txBox="1">
            <a:spLocks/>
          </p:cNvSpPr>
          <p:nvPr/>
        </p:nvSpPr>
        <p:spPr>
          <a:xfrm>
            <a:off x="323528" y="122736"/>
            <a:ext cx="8363272" cy="107401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dirty="0" smtClean="0"/>
              <a:t>Jaký je podíl DS preferencí  v BDSM komunitách a ve společnosti? </a:t>
            </a:r>
            <a:endParaRPr lang="cs-CZ" sz="3200" dirty="0"/>
          </a:p>
        </p:txBody>
      </p:sp>
      <p:sp>
        <p:nvSpPr>
          <p:cNvPr id="3" name="TextovéPole 2"/>
          <p:cNvSpPr txBox="1"/>
          <p:nvPr/>
        </p:nvSpPr>
        <p:spPr>
          <a:xfrm>
            <a:off x="329889" y="5862364"/>
            <a:ext cx="8244408" cy="646331"/>
          </a:xfrm>
          <a:prstGeom prst="rect">
            <a:avLst/>
          </a:prstGeom>
          <a:noFill/>
        </p:spPr>
        <p:txBody>
          <a:bodyPr wrap="square" rtlCol="0">
            <a:spAutoFit/>
          </a:bodyPr>
          <a:lstStyle/>
          <a:p>
            <a:r>
              <a:rPr lang="cs-CZ" dirty="0"/>
              <a:t>Muži z české populace se lišili od nizozemských </a:t>
            </a:r>
            <a:r>
              <a:rPr lang="cs-CZ" dirty="0" err="1" smtClean="0"/>
              <a:t>BDSMerů</a:t>
            </a:r>
            <a:r>
              <a:rPr lang="cs-CZ" dirty="0" smtClean="0"/>
              <a:t>, </a:t>
            </a:r>
            <a:r>
              <a:rPr lang="cs-CZ" dirty="0"/>
              <a:t>ale ženy se nelišily (muži </a:t>
            </a:r>
            <a:r>
              <a:rPr lang="cs-CZ" i="1" dirty="0"/>
              <a:t>n =</a:t>
            </a:r>
            <a:r>
              <a:rPr lang="cs-CZ" dirty="0"/>
              <a:t> 656; </a:t>
            </a:r>
            <a:r>
              <a:rPr lang="el-GR" i="1" dirty="0"/>
              <a:t>χ</a:t>
            </a:r>
            <a:r>
              <a:rPr lang="el-GR" i="1" baseline="30000" dirty="0"/>
              <a:t>2 </a:t>
            </a:r>
            <a:r>
              <a:rPr lang="el-GR" i="1" dirty="0"/>
              <a:t>=</a:t>
            </a:r>
            <a:r>
              <a:rPr lang="el-GR" dirty="0"/>
              <a:t> 35,724, </a:t>
            </a:r>
            <a:r>
              <a:rPr lang="cs-CZ" i="1" dirty="0" err="1"/>
              <a:t>d.f</a:t>
            </a:r>
            <a:r>
              <a:rPr lang="cs-CZ" i="1" dirty="0"/>
              <a:t>.</a:t>
            </a:r>
            <a:r>
              <a:rPr lang="cs-CZ" dirty="0"/>
              <a:t> </a:t>
            </a:r>
            <a:r>
              <a:rPr lang="cs-CZ" i="1" dirty="0"/>
              <a:t>=</a:t>
            </a:r>
            <a:r>
              <a:rPr lang="cs-CZ" dirty="0"/>
              <a:t> 2; </a:t>
            </a:r>
            <a:r>
              <a:rPr lang="cs-CZ" i="1" dirty="0"/>
              <a:t>p =</a:t>
            </a:r>
            <a:r>
              <a:rPr lang="cs-CZ" dirty="0"/>
              <a:t> 0.0001 a ženy:  </a:t>
            </a:r>
            <a:r>
              <a:rPr lang="cs-CZ" i="1" dirty="0"/>
              <a:t>n =</a:t>
            </a:r>
            <a:r>
              <a:rPr lang="cs-CZ" dirty="0"/>
              <a:t> 555; </a:t>
            </a:r>
            <a:r>
              <a:rPr lang="el-GR" i="1" dirty="0"/>
              <a:t>χ</a:t>
            </a:r>
            <a:r>
              <a:rPr lang="el-GR" i="1" baseline="30000" dirty="0"/>
              <a:t>2 </a:t>
            </a:r>
            <a:r>
              <a:rPr lang="el-GR" dirty="0"/>
              <a:t>= 0,920; </a:t>
            </a:r>
            <a:r>
              <a:rPr lang="cs-CZ" i="1" dirty="0" err="1"/>
              <a:t>d.f</a:t>
            </a:r>
            <a:r>
              <a:rPr lang="cs-CZ" dirty="0"/>
              <a:t>. = 2; </a:t>
            </a:r>
            <a:r>
              <a:rPr lang="cs-CZ" i="1" dirty="0"/>
              <a:t>p =</a:t>
            </a:r>
            <a:r>
              <a:rPr lang="cs-CZ" dirty="0"/>
              <a:t> 0,631).</a:t>
            </a:r>
          </a:p>
        </p:txBody>
      </p:sp>
    </p:spTree>
    <p:extLst>
      <p:ext uri="{BB962C8B-B14F-4D97-AF65-F5344CB8AC3E}">
        <p14:creationId xmlns:p14="http://schemas.microsoft.com/office/powerpoint/2010/main" val="3186813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188640"/>
            <a:ext cx="6552728" cy="6165304"/>
          </a:xfrm>
        </p:spPr>
        <p:txBody>
          <a:bodyPr>
            <a:normAutofit fontScale="77500" lnSpcReduction="20000"/>
          </a:bodyPr>
          <a:lstStyle/>
          <a:p>
            <a:pPr marL="0" indent="0">
              <a:buNone/>
            </a:pPr>
            <a:r>
              <a:rPr lang="cs-CZ" dirty="0" smtClean="0"/>
              <a:t>ŽENY N </a:t>
            </a:r>
            <a:r>
              <a:rPr lang="cs-CZ" dirty="0"/>
              <a:t>= 233</a:t>
            </a:r>
          </a:p>
          <a:p>
            <a:pPr marL="0" indent="0">
              <a:buNone/>
            </a:pPr>
            <a:r>
              <a:rPr lang="cs-CZ" dirty="0">
                <a:solidFill>
                  <a:srgbClr val="0070C0"/>
                </a:solidFill>
              </a:rPr>
              <a:t>domina 15% jen DS; 85% </a:t>
            </a:r>
            <a:r>
              <a:rPr lang="cs-CZ" dirty="0" err="1">
                <a:solidFill>
                  <a:srgbClr val="0070C0"/>
                </a:solidFill>
              </a:rPr>
              <a:t>Ds</a:t>
            </a:r>
            <a:r>
              <a:rPr lang="cs-CZ" dirty="0">
                <a:solidFill>
                  <a:srgbClr val="0070C0"/>
                </a:solidFill>
              </a:rPr>
              <a:t> </a:t>
            </a:r>
            <a:r>
              <a:rPr lang="cs-CZ" dirty="0" smtClean="0">
                <a:solidFill>
                  <a:srgbClr val="0070C0"/>
                </a:solidFill>
              </a:rPr>
              <a:t>i </a:t>
            </a:r>
            <a:r>
              <a:rPr lang="cs-CZ" dirty="0">
                <a:solidFill>
                  <a:srgbClr val="0070C0"/>
                </a:solidFill>
              </a:rPr>
              <a:t>SM</a:t>
            </a:r>
          </a:p>
          <a:p>
            <a:pPr marL="0" indent="0">
              <a:buNone/>
            </a:pPr>
            <a:r>
              <a:rPr lang="cs-CZ" dirty="0" err="1">
                <a:solidFill>
                  <a:srgbClr val="0070C0"/>
                </a:solidFill>
              </a:rPr>
              <a:t>subina</a:t>
            </a:r>
            <a:r>
              <a:rPr lang="cs-CZ" dirty="0">
                <a:solidFill>
                  <a:srgbClr val="0070C0"/>
                </a:solidFill>
              </a:rPr>
              <a:t> 11,1% jen DS; 88,9% </a:t>
            </a:r>
            <a:r>
              <a:rPr lang="cs-CZ" dirty="0" err="1">
                <a:solidFill>
                  <a:srgbClr val="0070C0"/>
                </a:solidFill>
              </a:rPr>
              <a:t>Ds</a:t>
            </a:r>
            <a:r>
              <a:rPr lang="cs-CZ" dirty="0">
                <a:solidFill>
                  <a:srgbClr val="0070C0"/>
                </a:solidFill>
              </a:rPr>
              <a:t> </a:t>
            </a:r>
            <a:r>
              <a:rPr lang="cs-CZ" dirty="0" smtClean="0">
                <a:solidFill>
                  <a:srgbClr val="0070C0"/>
                </a:solidFill>
              </a:rPr>
              <a:t>i SM</a:t>
            </a:r>
            <a:endParaRPr lang="cs-CZ" dirty="0">
              <a:solidFill>
                <a:srgbClr val="0070C0"/>
              </a:solidFill>
            </a:endParaRPr>
          </a:p>
          <a:p>
            <a:pPr marL="0" indent="0">
              <a:buNone/>
            </a:pPr>
            <a:r>
              <a:rPr lang="cs-CZ" dirty="0">
                <a:solidFill>
                  <a:srgbClr val="0070C0"/>
                </a:solidFill>
              </a:rPr>
              <a:t>ona-</a:t>
            </a:r>
            <a:r>
              <a:rPr lang="cs-CZ" dirty="0" err="1">
                <a:solidFill>
                  <a:srgbClr val="0070C0"/>
                </a:solidFill>
              </a:rPr>
              <a:t>switch</a:t>
            </a:r>
            <a:r>
              <a:rPr lang="cs-CZ" dirty="0">
                <a:solidFill>
                  <a:srgbClr val="0070C0"/>
                </a:solidFill>
              </a:rPr>
              <a:t> 6,2% </a:t>
            </a:r>
            <a:r>
              <a:rPr lang="cs-CZ" dirty="0" smtClean="0">
                <a:solidFill>
                  <a:srgbClr val="0070C0"/>
                </a:solidFill>
              </a:rPr>
              <a:t>jen DS</a:t>
            </a:r>
            <a:r>
              <a:rPr lang="cs-CZ" dirty="0">
                <a:solidFill>
                  <a:srgbClr val="0070C0"/>
                </a:solidFill>
              </a:rPr>
              <a:t>; 93,8% </a:t>
            </a:r>
            <a:r>
              <a:rPr lang="cs-CZ" dirty="0" err="1">
                <a:solidFill>
                  <a:srgbClr val="0070C0"/>
                </a:solidFill>
              </a:rPr>
              <a:t>Ds</a:t>
            </a:r>
            <a:r>
              <a:rPr lang="cs-CZ" dirty="0">
                <a:solidFill>
                  <a:srgbClr val="0070C0"/>
                </a:solidFill>
              </a:rPr>
              <a:t> </a:t>
            </a:r>
            <a:r>
              <a:rPr lang="cs-CZ" dirty="0" smtClean="0">
                <a:solidFill>
                  <a:srgbClr val="0070C0"/>
                </a:solidFill>
              </a:rPr>
              <a:t>i SM</a:t>
            </a:r>
            <a:endParaRPr lang="cs-CZ" dirty="0">
              <a:solidFill>
                <a:srgbClr val="0070C0"/>
              </a:solidFill>
            </a:endParaRPr>
          </a:p>
          <a:p>
            <a:pPr marL="0" indent="0">
              <a:buNone/>
            </a:pPr>
            <a:r>
              <a:rPr lang="cs-CZ" dirty="0" smtClean="0"/>
              <a:t>	sadistka 0 jen SM, 100</a:t>
            </a:r>
            <a:r>
              <a:rPr lang="cs-CZ" dirty="0"/>
              <a:t>% </a:t>
            </a:r>
            <a:r>
              <a:rPr lang="cs-CZ" dirty="0" err="1"/>
              <a:t>Ds</a:t>
            </a:r>
            <a:r>
              <a:rPr lang="cs-CZ" dirty="0"/>
              <a:t> </a:t>
            </a:r>
            <a:r>
              <a:rPr lang="cs-CZ" dirty="0" err="1"/>
              <a:t>iSM</a:t>
            </a:r>
            <a:endParaRPr lang="cs-CZ" dirty="0"/>
          </a:p>
          <a:p>
            <a:pPr marL="0" indent="0">
              <a:buNone/>
            </a:pPr>
            <a:r>
              <a:rPr lang="cs-CZ" dirty="0" smtClean="0"/>
              <a:t>	masochistka 3,1% </a:t>
            </a:r>
            <a:r>
              <a:rPr lang="cs-CZ" dirty="0"/>
              <a:t>jen SM; 96,9% </a:t>
            </a:r>
            <a:r>
              <a:rPr lang="cs-CZ" dirty="0" err="1"/>
              <a:t>Ds</a:t>
            </a:r>
            <a:r>
              <a:rPr lang="cs-CZ" dirty="0"/>
              <a:t> </a:t>
            </a:r>
            <a:r>
              <a:rPr lang="cs-CZ" dirty="0" smtClean="0"/>
              <a:t>i SM</a:t>
            </a:r>
            <a:endParaRPr lang="cs-CZ" dirty="0"/>
          </a:p>
          <a:p>
            <a:pPr marL="0" indent="0">
              <a:buNone/>
            </a:pPr>
            <a:r>
              <a:rPr lang="cs-CZ" dirty="0" smtClean="0"/>
              <a:t>	ona–</a:t>
            </a:r>
            <a:r>
              <a:rPr lang="cs-CZ" dirty="0" err="1" smtClean="0"/>
              <a:t>sadmas</a:t>
            </a:r>
            <a:r>
              <a:rPr lang="cs-CZ" dirty="0" smtClean="0"/>
              <a:t> </a:t>
            </a:r>
            <a:r>
              <a:rPr lang="cs-CZ" dirty="0"/>
              <a:t>1,6% jen </a:t>
            </a:r>
            <a:r>
              <a:rPr lang="cs-CZ" dirty="0" smtClean="0"/>
              <a:t>SM; </a:t>
            </a:r>
            <a:r>
              <a:rPr lang="cs-CZ" dirty="0"/>
              <a:t>98,4% </a:t>
            </a:r>
            <a:r>
              <a:rPr lang="cs-CZ" dirty="0" err="1"/>
              <a:t>Ds</a:t>
            </a:r>
            <a:r>
              <a:rPr lang="cs-CZ" dirty="0"/>
              <a:t> </a:t>
            </a:r>
            <a:r>
              <a:rPr lang="cs-CZ" dirty="0" smtClean="0"/>
              <a:t>i SM</a:t>
            </a:r>
          </a:p>
          <a:p>
            <a:pPr marL="0" indent="0">
              <a:buNone/>
            </a:pPr>
            <a:endParaRPr lang="cs-CZ" dirty="0"/>
          </a:p>
          <a:p>
            <a:pPr marL="0" indent="0">
              <a:buNone/>
            </a:pPr>
            <a:r>
              <a:rPr lang="cs-CZ" dirty="0" smtClean="0"/>
              <a:t>MUŽI N </a:t>
            </a:r>
            <a:r>
              <a:rPr lang="cs-CZ" dirty="0"/>
              <a:t>= 213</a:t>
            </a:r>
          </a:p>
          <a:p>
            <a:pPr marL="0" indent="0">
              <a:buNone/>
            </a:pPr>
            <a:r>
              <a:rPr lang="cs-CZ" dirty="0">
                <a:solidFill>
                  <a:schemeClr val="accent1">
                    <a:lumMod val="75000"/>
                  </a:schemeClr>
                </a:solidFill>
              </a:rPr>
              <a:t>dom 25,6% jen DS; 74,4% </a:t>
            </a:r>
            <a:r>
              <a:rPr lang="cs-CZ" dirty="0" err="1">
                <a:solidFill>
                  <a:schemeClr val="accent1">
                    <a:lumMod val="75000"/>
                  </a:schemeClr>
                </a:solidFill>
              </a:rPr>
              <a:t>Ds</a:t>
            </a:r>
            <a:r>
              <a:rPr lang="cs-CZ" dirty="0">
                <a:solidFill>
                  <a:schemeClr val="accent1">
                    <a:lumMod val="75000"/>
                  </a:schemeClr>
                </a:solidFill>
              </a:rPr>
              <a:t> </a:t>
            </a:r>
            <a:r>
              <a:rPr lang="cs-CZ" dirty="0" err="1">
                <a:solidFill>
                  <a:schemeClr val="accent1">
                    <a:lumMod val="75000"/>
                  </a:schemeClr>
                </a:solidFill>
              </a:rPr>
              <a:t>iSM</a:t>
            </a:r>
            <a:endParaRPr lang="cs-CZ" dirty="0">
              <a:solidFill>
                <a:schemeClr val="accent1">
                  <a:lumMod val="75000"/>
                </a:schemeClr>
              </a:solidFill>
            </a:endParaRPr>
          </a:p>
          <a:p>
            <a:pPr marL="0" indent="0">
              <a:buNone/>
            </a:pPr>
            <a:r>
              <a:rPr lang="cs-CZ" dirty="0">
                <a:solidFill>
                  <a:schemeClr val="accent1">
                    <a:lumMod val="75000"/>
                  </a:schemeClr>
                </a:solidFill>
              </a:rPr>
              <a:t>sub 10,5% jen DS; 89,5% </a:t>
            </a:r>
            <a:r>
              <a:rPr lang="cs-CZ" dirty="0" err="1">
                <a:solidFill>
                  <a:schemeClr val="accent1">
                    <a:lumMod val="75000"/>
                  </a:schemeClr>
                </a:solidFill>
              </a:rPr>
              <a:t>Ds</a:t>
            </a:r>
            <a:r>
              <a:rPr lang="cs-CZ" dirty="0">
                <a:solidFill>
                  <a:schemeClr val="accent1">
                    <a:lumMod val="75000"/>
                  </a:schemeClr>
                </a:solidFill>
              </a:rPr>
              <a:t> </a:t>
            </a:r>
            <a:r>
              <a:rPr lang="cs-CZ" dirty="0" err="1">
                <a:solidFill>
                  <a:schemeClr val="accent1">
                    <a:lumMod val="75000"/>
                  </a:schemeClr>
                </a:solidFill>
              </a:rPr>
              <a:t>iSM</a:t>
            </a:r>
            <a:endParaRPr lang="cs-CZ" dirty="0">
              <a:solidFill>
                <a:schemeClr val="accent1">
                  <a:lumMod val="75000"/>
                </a:schemeClr>
              </a:solidFill>
            </a:endParaRPr>
          </a:p>
          <a:p>
            <a:pPr marL="0" indent="0">
              <a:buNone/>
            </a:pPr>
            <a:r>
              <a:rPr lang="cs-CZ" dirty="0" smtClean="0">
                <a:solidFill>
                  <a:schemeClr val="accent1">
                    <a:lumMod val="75000"/>
                  </a:schemeClr>
                </a:solidFill>
              </a:rPr>
              <a:t>on-</a:t>
            </a:r>
            <a:r>
              <a:rPr lang="cs-CZ" dirty="0" err="1" smtClean="0">
                <a:solidFill>
                  <a:schemeClr val="accent1">
                    <a:lumMod val="75000"/>
                  </a:schemeClr>
                </a:solidFill>
              </a:rPr>
              <a:t>switch</a:t>
            </a:r>
            <a:r>
              <a:rPr lang="cs-CZ" dirty="0" smtClean="0">
                <a:solidFill>
                  <a:schemeClr val="accent1">
                    <a:lumMod val="75000"/>
                  </a:schemeClr>
                </a:solidFill>
              </a:rPr>
              <a:t> </a:t>
            </a:r>
            <a:r>
              <a:rPr lang="cs-CZ" dirty="0">
                <a:solidFill>
                  <a:schemeClr val="accent1">
                    <a:lumMod val="75000"/>
                  </a:schemeClr>
                </a:solidFill>
              </a:rPr>
              <a:t>19,4% jen DS, 80,6% </a:t>
            </a:r>
            <a:r>
              <a:rPr lang="cs-CZ" dirty="0" err="1">
                <a:solidFill>
                  <a:schemeClr val="accent1">
                    <a:lumMod val="75000"/>
                  </a:schemeClr>
                </a:solidFill>
              </a:rPr>
              <a:t>Ds</a:t>
            </a:r>
            <a:r>
              <a:rPr lang="cs-CZ" dirty="0">
                <a:solidFill>
                  <a:schemeClr val="accent1">
                    <a:lumMod val="75000"/>
                  </a:schemeClr>
                </a:solidFill>
              </a:rPr>
              <a:t> </a:t>
            </a:r>
            <a:r>
              <a:rPr lang="cs-CZ" dirty="0" err="1">
                <a:solidFill>
                  <a:schemeClr val="accent1">
                    <a:lumMod val="75000"/>
                  </a:schemeClr>
                </a:solidFill>
              </a:rPr>
              <a:t>iSM</a:t>
            </a:r>
            <a:endParaRPr lang="cs-CZ" dirty="0">
              <a:solidFill>
                <a:schemeClr val="accent1">
                  <a:lumMod val="75000"/>
                </a:schemeClr>
              </a:solidFill>
            </a:endParaRPr>
          </a:p>
          <a:p>
            <a:pPr marL="0" indent="0">
              <a:buNone/>
            </a:pPr>
            <a:r>
              <a:rPr lang="cs-CZ" dirty="0" smtClean="0"/>
              <a:t>	sadista </a:t>
            </a:r>
            <a:r>
              <a:rPr lang="cs-CZ" dirty="0"/>
              <a:t>4,9% jen SM; 95,1% </a:t>
            </a:r>
            <a:r>
              <a:rPr lang="cs-CZ" dirty="0" err="1"/>
              <a:t>Ds</a:t>
            </a:r>
            <a:r>
              <a:rPr lang="cs-CZ" dirty="0"/>
              <a:t> </a:t>
            </a:r>
            <a:r>
              <a:rPr lang="cs-CZ" dirty="0" err="1"/>
              <a:t>iSM</a:t>
            </a:r>
            <a:endParaRPr lang="cs-CZ" dirty="0"/>
          </a:p>
          <a:p>
            <a:pPr marL="0" indent="0">
              <a:buNone/>
            </a:pPr>
            <a:r>
              <a:rPr lang="cs-CZ" dirty="0" smtClean="0"/>
              <a:t>	masochista </a:t>
            </a:r>
            <a:r>
              <a:rPr lang="cs-CZ" dirty="0"/>
              <a:t>8,5% jen SM, 91,5% </a:t>
            </a:r>
            <a:r>
              <a:rPr lang="cs-CZ" dirty="0" err="1"/>
              <a:t>Ds</a:t>
            </a:r>
            <a:r>
              <a:rPr lang="cs-CZ" dirty="0"/>
              <a:t> </a:t>
            </a:r>
            <a:r>
              <a:rPr lang="cs-CZ" dirty="0" err="1"/>
              <a:t>iSM</a:t>
            </a:r>
            <a:endParaRPr lang="cs-CZ" dirty="0"/>
          </a:p>
          <a:p>
            <a:pPr marL="0" indent="0">
              <a:buNone/>
            </a:pPr>
            <a:r>
              <a:rPr lang="cs-CZ" dirty="0" smtClean="0"/>
              <a:t>	</a:t>
            </a:r>
            <a:r>
              <a:rPr lang="cs-CZ" dirty="0" err="1" smtClean="0"/>
              <a:t>sadmas</a:t>
            </a:r>
            <a:r>
              <a:rPr lang="cs-CZ" dirty="0" smtClean="0"/>
              <a:t> </a:t>
            </a:r>
            <a:r>
              <a:rPr lang="cs-CZ" dirty="0"/>
              <a:t>5,6% jen SM; 94,4% </a:t>
            </a:r>
            <a:r>
              <a:rPr lang="cs-CZ" dirty="0" err="1"/>
              <a:t>Ds</a:t>
            </a:r>
            <a:r>
              <a:rPr lang="cs-CZ" dirty="0"/>
              <a:t> </a:t>
            </a:r>
            <a:r>
              <a:rPr lang="cs-CZ" dirty="0" err="1"/>
              <a:t>iSM</a:t>
            </a:r>
            <a:endParaRPr lang="cs-CZ" dirty="0"/>
          </a:p>
          <a:p>
            <a:pPr marL="0" indent="0">
              <a:buNone/>
            </a:pPr>
            <a:endParaRPr lang="cs-CZ" dirty="0"/>
          </a:p>
          <a:p>
            <a:pPr marL="0" indent="0">
              <a:buNone/>
            </a:pPr>
            <a:endParaRPr lang="cs-CZ" dirty="0"/>
          </a:p>
        </p:txBody>
      </p:sp>
      <p:sp>
        <p:nvSpPr>
          <p:cNvPr id="4" name="Nadpis 1"/>
          <p:cNvSpPr txBox="1">
            <a:spLocks/>
          </p:cNvSpPr>
          <p:nvPr/>
        </p:nvSpPr>
        <p:spPr>
          <a:xfrm>
            <a:off x="6557319" y="188640"/>
            <a:ext cx="2412906" cy="43447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dirty="0" smtClean="0">
                <a:solidFill>
                  <a:schemeClr val="tx2"/>
                </a:solidFill>
              </a:rPr>
              <a:t>DS	</a:t>
            </a:r>
            <a:r>
              <a:rPr lang="cs-CZ" sz="2400" dirty="0" smtClean="0">
                <a:solidFill>
                  <a:srgbClr val="FFFF00"/>
                </a:solidFill>
                <a:effectLst>
                  <a:outerShdw blurRad="38100" dist="38100" dir="2700000" algn="tl">
                    <a:srgbClr val="000000">
                      <a:alpha val="43137"/>
                    </a:srgbClr>
                  </a:outerShdw>
                </a:effectLst>
              </a:rPr>
              <a:t>SM</a:t>
            </a:r>
            <a:endParaRPr lang="cs-CZ" sz="2400" dirty="0">
              <a:solidFill>
                <a:srgbClr val="FFFF00"/>
              </a:solidFill>
              <a:effectLst>
                <a:outerShdw blurRad="38100" dist="38100" dir="2700000" algn="tl">
                  <a:srgbClr val="000000">
                    <a:alpha val="43137"/>
                  </a:srgbClr>
                </a:outerShdw>
              </a:effectLst>
            </a:endParaRPr>
          </a:p>
        </p:txBody>
      </p:sp>
      <p:sp>
        <p:nvSpPr>
          <p:cNvPr id="5" name="Oval 9"/>
          <p:cNvSpPr>
            <a:spLocks noChangeArrowheads="1"/>
          </p:cNvSpPr>
          <p:nvPr/>
        </p:nvSpPr>
        <p:spPr bwMode="auto">
          <a:xfrm rot="16200000">
            <a:off x="7295014" y="469851"/>
            <a:ext cx="1552365" cy="1858902"/>
          </a:xfrm>
          <a:prstGeom prst="ellipse">
            <a:avLst/>
          </a:prstGeom>
          <a:solidFill>
            <a:schemeClr val="bg1"/>
          </a:solidFill>
          <a:ln w="76200">
            <a:solidFill>
              <a:srgbClr val="FFFF00"/>
            </a:solidFill>
            <a:round/>
            <a:headEnd/>
            <a:tailEnd/>
          </a:ln>
          <a:effectLst/>
        </p:spPr>
        <p:txBody>
          <a:bodyPr vert="eaVert" wrap="none" anchor="ctr"/>
          <a:lstStyle/>
          <a:p>
            <a:pPr algn="ctr"/>
            <a:endParaRPr lang="cs-CZ" altLang="cs-CZ">
              <a:solidFill>
                <a:srgbClr val="FFFF00"/>
              </a:solidFill>
            </a:endParaRPr>
          </a:p>
        </p:txBody>
      </p:sp>
      <p:sp>
        <p:nvSpPr>
          <p:cNvPr id="6" name="Oval 10"/>
          <p:cNvSpPr>
            <a:spLocks noChangeArrowheads="1"/>
          </p:cNvSpPr>
          <p:nvPr/>
        </p:nvSpPr>
        <p:spPr bwMode="auto">
          <a:xfrm rot="16200000">
            <a:off x="6655310" y="454091"/>
            <a:ext cx="1552364" cy="1890421"/>
          </a:xfrm>
          <a:prstGeom prst="ellipse">
            <a:avLst/>
          </a:prstGeom>
          <a:noFill/>
          <a:ln w="76200">
            <a:solidFill>
              <a:schemeClr val="tx2"/>
            </a:solidFill>
            <a:round/>
            <a:headEnd/>
            <a:tailEnd/>
          </a:ln>
          <a:effectLst/>
        </p:spPr>
        <p:txBody>
          <a:bodyPr wrap="none" anchor="ctr"/>
          <a:lstStyle/>
          <a:p>
            <a:endParaRPr lang="cs-CZ"/>
          </a:p>
        </p:txBody>
      </p:sp>
      <p:sp>
        <p:nvSpPr>
          <p:cNvPr id="7" name="TextovéPole 6"/>
          <p:cNvSpPr txBox="1"/>
          <p:nvPr/>
        </p:nvSpPr>
        <p:spPr>
          <a:xfrm>
            <a:off x="0" y="6226389"/>
            <a:ext cx="9073957" cy="830997"/>
          </a:xfrm>
          <a:prstGeom prst="rect">
            <a:avLst/>
          </a:prstGeom>
          <a:noFill/>
        </p:spPr>
        <p:txBody>
          <a:bodyPr wrap="square" rtlCol="0">
            <a:spAutoFit/>
          </a:bodyPr>
          <a:lstStyle/>
          <a:p>
            <a:r>
              <a:rPr lang="cs-CZ" sz="2400" i="1" dirty="0" smtClean="0"/>
              <a:t>Muži x ženy, </a:t>
            </a:r>
            <a:r>
              <a:rPr lang="cs-CZ" sz="2400" i="1" dirty="0" err="1" smtClean="0"/>
              <a:t>Chi</a:t>
            </a:r>
            <a:r>
              <a:rPr lang="cs-CZ" sz="2400" i="1" dirty="0" smtClean="0"/>
              <a:t>- square, DS nelišili se u sub, jinak ano, U SM se nelišili</a:t>
            </a:r>
          </a:p>
          <a:p>
            <a:endParaRPr lang="cs-CZ" sz="2400" i="1" dirty="0"/>
          </a:p>
        </p:txBody>
      </p:sp>
      <p:sp>
        <p:nvSpPr>
          <p:cNvPr id="2" name="Zástupný symbol pro číslo snímku 1"/>
          <p:cNvSpPr>
            <a:spLocks noGrp="1"/>
          </p:cNvSpPr>
          <p:nvPr>
            <p:ph type="sldNum" sz="quarter" idx="12"/>
          </p:nvPr>
        </p:nvSpPr>
        <p:spPr/>
        <p:txBody>
          <a:bodyPr/>
          <a:lstStyle/>
          <a:p>
            <a:fld id="{4DB48B28-2DD8-4A23-84B0-89F928210886}" type="slidenum">
              <a:rPr lang="cs-CZ" smtClean="0"/>
              <a:t>21</a:t>
            </a:fld>
            <a:endParaRPr lang="cs-CZ"/>
          </a:p>
        </p:txBody>
      </p:sp>
    </p:spTree>
    <p:extLst>
      <p:ext uri="{BB962C8B-B14F-4D97-AF65-F5344CB8AC3E}">
        <p14:creationId xmlns:p14="http://schemas.microsoft.com/office/powerpoint/2010/main" val="7661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550" y="0"/>
            <a:ext cx="8964487" cy="1080120"/>
          </a:xfrm>
        </p:spPr>
        <p:txBody>
          <a:bodyPr>
            <a:noAutofit/>
          </a:bodyPr>
          <a:lstStyle/>
          <a:p>
            <a:r>
              <a:rPr lang="cs-CZ" sz="3200" b="1" dirty="0" smtClean="0">
                <a:solidFill>
                  <a:schemeClr val="tx2">
                    <a:lumMod val="60000"/>
                    <a:lumOff val="40000"/>
                  </a:schemeClr>
                </a:solidFill>
              </a:rPr>
              <a:t>DS</a:t>
            </a:r>
            <a:r>
              <a:rPr lang="cs-CZ" sz="3200" dirty="0" smtClean="0"/>
              <a:t> a </a:t>
            </a:r>
            <a:r>
              <a:rPr lang="cs-CZ" sz="3200" b="1" dirty="0" smtClean="0">
                <a:solidFill>
                  <a:srgbClr val="FFFF00"/>
                </a:solidFill>
                <a:effectLst>
                  <a:outerShdw blurRad="38100" dist="38100" dir="2700000" algn="tl">
                    <a:srgbClr val="000000">
                      <a:alpha val="43137"/>
                    </a:srgbClr>
                  </a:outerShdw>
                </a:effectLst>
              </a:rPr>
              <a:t>SM</a:t>
            </a:r>
            <a:r>
              <a:rPr lang="cs-CZ" sz="3200" dirty="0" smtClean="0"/>
              <a:t> - když vzrušuje oboje:</a:t>
            </a:r>
            <a:br>
              <a:rPr lang="cs-CZ" sz="3200" dirty="0" smtClean="0"/>
            </a:br>
            <a:r>
              <a:rPr lang="cs-CZ" sz="3200" dirty="0" smtClean="0"/>
              <a:t>dominantní  sadisté a submisivní masochisté?</a:t>
            </a:r>
            <a:endParaRPr lang="cs-CZ" sz="3200" dirty="0"/>
          </a:p>
        </p:txBody>
      </p:sp>
      <p:sp>
        <p:nvSpPr>
          <p:cNvPr id="7" name="Obdélník 6"/>
          <p:cNvSpPr/>
          <p:nvPr/>
        </p:nvSpPr>
        <p:spPr>
          <a:xfrm>
            <a:off x="50550" y="1080120"/>
            <a:ext cx="9093450" cy="2677656"/>
          </a:xfrm>
          <a:prstGeom prst="rect">
            <a:avLst/>
          </a:prstGeom>
        </p:spPr>
        <p:txBody>
          <a:bodyPr wrap="square">
            <a:spAutoFit/>
          </a:bodyPr>
          <a:lstStyle/>
          <a:p>
            <a:pPr algn="ctr"/>
            <a:r>
              <a:rPr lang="cs-CZ" sz="2400" b="1" dirty="0" smtClean="0">
                <a:solidFill>
                  <a:srgbClr val="0070C0"/>
                </a:solidFill>
              </a:rPr>
              <a:t>Jen 81 % </a:t>
            </a:r>
            <a:r>
              <a:rPr lang="cs-CZ" sz="2400" b="1" dirty="0">
                <a:solidFill>
                  <a:srgbClr val="0070C0"/>
                </a:solidFill>
              </a:rPr>
              <a:t>osob, které vzrušovalo </a:t>
            </a:r>
            <a:r>
              <a:rPr lang="cs-CZ" sz="2400" b="1" dirty="0" smtClean="0">
                <a:solidFill>
                  <a:srgbClr val="0070C0"/>
                </a:solidFill>
              </a:rPr>
              <a:t>DS mělo </a:t>
            </a:r>
            <a:r>
              <a:rPr lang="cs-CZ" sz="2400" b="1" dirty="0">
                <a:solidFill>
                  <a:srgbClr val="0070C0"/>
                </a:solidFill>
              </a:rPr>
              <a:t>i </a:t>
            </a:r>
            <a:r>
              <a:rPr lang="cs-CZ" sz="2400" b="1" dirty="0" smtClean="0">
                <a:solidFill>
                  <a:srgbClr val="0070C0"/>
                </a:solidFill>
              </a:rPr>
              <a:t> SM  odpovídající preference</a:t>
            </a:r>
          </a:p>
          <a:p>
            <a:endParaRPr lang="cs-CZ" sz="2400" dirty="0" smtClean="0"/>
          </a:p>
          <a:p>
            <a:r>
              <a:rPr lang="cs-CZ" sz="2400" dirty="0" smtClean="0"/>
              <a:t>35% domin preferovalo sadismus i masochismus </a:t>
            </a:r>
          </a:p>
          <a:p>
            <a:r>
              <a:rPr lang="cs-CZ" sz="2400" dirty="0" smtClean="0"/>
              <a:t>Jen 8,6% domů-mužů preferovalo sadismus i masochismus</a:t>
            </a:r>
          </a:p>
          <a:p>
            <a:r>
              <a:rPr lang="cs-CZ" sz="2400" dirty="0"/>
              <a:t>	</a:t>
            </a:r>
            <a:r>
              <a:rPr lang="cs-CZ" sz="2400" dirty="0" smtClean="0"/>
              <a:t>		 (</a:t>
            </a:r>
            <a:r>
              <a:rPr lang="cs-CZ" sz="2400" dirty="0" err="1"/>
              <a:t>chi</a:t>
            </a:r>
            <a:r>
              <a:rPr lang="cs-CZ" sz="2400" dirty="0"/>
              <a:t>=7,65; </a:t>
            </a:r>
            <a:r>
              <a:rPr lang="cs-CZ" sz="2400" dirty="0" err="1"/>
              <a:t>df</a:t>
            </a:r>
            <a:r>
              <a:rPr lang="cs-CZ" sz="2400" dirty="0"/>
              <a:t>=2; p&lt; </a:t>
            </a:r>
            <a:r>
              <a:rPr lang="cs-CZ" sz="2400" dirty="0" smtClean="0"/>
              <a:t>0,022, 205 </a:t>
            </a:r>
            <a:r>
              <a:rPr lang="cs-CZ" sz="2400" dirty="0"/>
              <a:t>žen, 163 </a:t>
            </a:r>
            <a:r>
              <a:rPr lang="cs-CZ" sz="2400" dirty="0" smtClean="0"/>
              <a:t>mužů)</a:t>
            </a:r>
            <a:endParaRPr lang="cs-CZ" sz="2400" dirty="0"/>
          </a:p>
          <a:p>
            <a:r>
              <a:rPr lang="cs-CZ" sz="2400" dirty="0" smtClean="0">
                <a:solidFill>
                  <a:srgbClr val="FF0000"/>
                </a:solidFill>
              </a:rPr>
              <a:t>komplikace ve vztazích?</a:t>
            </a:r>
          </a:p>
          <a:p>
            <a:endParaRPr lang="cs-CZ" sz="2400" dirty="0"/>
          </a:p>
        </p:txBody>
      </p:sp>
      <p:graphicFrame>
        <p:nvGraphicFramePr>
          <p:cNvPr id="5" name="Zástupný symbol pro obsah 5"/>
          <p:cNvGraphicFramePr>
            <a:graphicFrameLocks noGrp="1"/>
          </p:cNvGraphicFramePr>
          <p:nvPr>
            <p:ph idx="1"/>
            <p:extLst>
              <p:ext uri="{D42A27DB-BD31-4B8C-83A1-F6EECF244321}">
                <p14:modId xmlns:p14="http://schemas.microsoft.com/office/powerpoint/2010/main" val="3063965476"/>
              </p:ext>
            </p:extLst>
          </p:nvPr>
        </p:nvGraphicFramePr>
        <p:xfrm>
          <a:off x="640930" y="3700243"/>
          <a:ext cx="8028892" cy="3168355"/>
        </p:xfrm>
        <a:graphic>
          <a:graphicData uri="http://schemas.openxmlformats.org/drawingml/2006/table">
            <a:tbl>
              <a:tblPr>
                <a:tableStyleId>{5C22544A-7EE6-4342-B048-85BDC9FD1C3A}</a:tableStyleId>
              </a:tblPr>
              <a:tblGrid>
                <a:gridCol w="501806">
                  <a:extLst>
                    <a:ext uri="{9D8B030D-6E8A-4147-A177-3AD203B41FA5}">
                      <a16:colId xmlns:a16="http://schemas.microsoft.com/office/drawing/2014/main" val="20000"/>
                    </a:ext>
                  </a:extLst>
                </a:gridCol>
                <a:gridCol w="931925">
                  <a:extLst>
                    <a:ext uri="{9D8B030D-6E8A-4147-A177-3AD203B41FA5}">
                      <a16:colId xmlns:a16="http://schemas.microsoft.com/office/drawing/2014/main" val="20001"/>
                    </a:ext>
                  </a:extLst>
                </a:gridCol>
                <a:gridCol w="788552">
                  <a:extLst>
                    <a:ext uri="{9D8B030D-6E8A-4147-A177-3AD203B41FA5}">
                      <a16:colId xmlns:a16="http://schemas.microsoft.com/office/drawing/2014/main" val="20002"/>
                    </a:ext>
                  </a:extLst>
                </a:gridCol>
                <a:gridCol w="2007223">
                  <a:extLst>
                    <a:ext uri="{9D8B030D-6E8A-4147-A177-3AD203B41FA5}">
                      <a16:colId xmlns:a16="http://schemas.microsoft.com/office/drawing/2014/main" val="20003"/>
                    </a:ext>
                  </a:extLst>
                </a:gridCol>
                <a:gridCol w="1720476">
                  <a:extLst>
                    <a:ext uri="{9D8B030D-6E8A-4147-A177-3AD203B41FA5}">
                      <a16:colId xmlns:a16="http://schemas.microsoft.com/office/drawing/2014/main" val="20004"/>
                    </a:ext>
                  </a:extLst>
                </a:gridCol>
                <a:gridCol w="2078910">
                  <a:extLst>
                    <a:ext uri="{9D8B030D-6E8A-4147-A177-3AD203B41FA5}">
                      <a16:colId xmlns:a16="http://schemas.microsoft.com/office/drawing/2014/main" val="20005"/>
                    </a:ext>
                  </a:extLst>
                </a:gridCol>
              </a:tblGrid>
              <a:tr h="396979">
                <a:tc rowSpan="3" gridSpan="3">
                  <a:txBody>
                    <a:bodyPr/>
                    <a:lstStyle/>
                    <a:p>
                      <a:pPr>
                        <a:lnSpc>
                          <a:spcPct val="115000"/>
                        </a:lnSpc>
                        <a:spcAft>
                          <a:spcPts val="0"/>
                        </a:spcAft>
                      </a:pPr>
                      <a:r>
                        <a:rPr lang="cs-CZ" sz="2000" dirty="0">
                          <a:effectLst/>
                        </a:rPr>
                        <a:t> </a:t>
                      </a:r>
                      <a:endParaRPr lang="cs-CZ" sz="2000" dirty="0">
                        <a:effectLst/>
                        <a:latin typeface="Calibri"/>
                        <a:ea typeface="Calibri"/>
                        <a:cs typeface="Arial"/>
                      </a:endParaRPr>
                    </a:p>
                  </a:txBody>
                  <a:tcPr marL="0" marR="0" marT="0" marB="0" anchor="ctr"/>
                </a:tc>
                <a:tc rowSpan="3" hMerge="1">
                  <a:txBody>
                    <a:bodyPr/>
                    <a:lstStyle/>
                    <a:p>
                      <a:endParaRPr lang="cs-CZ"/>
                    </a:p>
                  </a:txBody>
                  <a:tcPr/>
                </a:tc>
                <a:tc rowSpan="3" hMerge="1">
                  <a:txBody>
                    <a:bodyPr/>
                    <a:lstStyle/>
                    <a:p>
                      <a:endParaRPr lang="cs-CZ"/>
                    </a:p>
                  </a:txBody>
                  <a:tcPr/>
                </a:tc>
                <a:tc gridSpan="3">
                  <a:txBody>
                    <a:bodyPr/>
                    <a:lstStyle/>
                    <a:p>
                      <a:pPr marL="38100" marR="38100" algn="ctr">
                        <a:lnSpc>
                          <a:spcPts val="1600"/>
                        </a:lnSpc>
                        <a:spcAft>
                          <a:spcPts val="0"/>
                        </a:spcAft>
                      </a:pPr>
                      <a:r>
                        <a:rPr lang="cs-CZ" sz="2000" dirty="0">
                          <a:effectLst/>
                        </a:rPr>
                        <a:t>SM</a:t>
                      </a:r>
                      <a:endParaRPr lang="cs-CZ" sz="2000" dirty="0">
                        <a:effectLst/>
                        <a:latin typeface="Calibri"/>
                        <a:ea typeface="Calibri"/>
                        <a:cs typeface="Arial"/>
                      </a:endParaRPr>
                    </a:p>
                  </a:txBody>
                  <a:tcPr marL="0" marR="0" marT="0" marB="0" anchor="ct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346422">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a:txBody>
                    <a:bodyPr/>
                    <a:lstStyle/>
                    <a:p>
                      <a:pPr marL="38100" marR="38100" algn="ctr">
                        <a:lnSpc>
                          <a:spcPts val="1600"/>
                        </a:lnSpc>
                        <a:spcAft>
                          <a:spcPts val="0"/>
                        </a:spcAft>
                      </a:pPr>
                      <a:r>
                        <a:rPr lang="cs-CZ" sz="2000" dirty="0">
                          <a:effectLst/>
                        </a:rPr>
                        <a:t>sadista</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masochista</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sad mas</a:t>
                      </a:r>
                      <a:endParaRPr lang="cs-CZ" sz="2000">
                        <a:effectLst/>
                        <a:latin typeface="Calibri"/>
                        <a:ea typeface="Calibri"/>
                        <a:cs typeface="Arial"/>
                      </a:endParaRPr>
                    </a:p>
                  </a:txBody>
                  <a:tcPr marL="0" marR="0" marT="0" marB="0" anchor="ctr"/>
                </a:tc>
                <a:extLst>
                  <a:ext uri="{0D108BD9-81ED-4DB2-BD59-A6C34878D82A}">
                    <a16:rowId xmlns:a16="http://schemas.microsoft.com/office/drawing/2014/main" val="10001"/>
                  </a:ext>
                </a:extLst>
              </a:tr>
              <a:tr h="346422">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a:txBody>
                    <a:bodyPr/>
                    <a:lstStyle/>
                    <a:p>
                      <a:pPr marL="38100" marR="38100" algn="ctr">
                        <a:lnSpc>
                          <a:spcPts val="1600"/>
                        </a:lnSpc>
                        <a:spcAft>
                          <a:spcPts val="0"/>
                        </a:spcAft>
                      </a:pPr>
                      <a:r>
                        <a:rPr lang="cs-CZ" sz="2000" dirty="0" err="1">
                          <a:effectLst/>
                        </a:rPr>
                        <a:t>Row</a:t>
                      </a:r>
                      <a:r>
                        <a:rPr lang="cs-CZ" sz="2000" dirty="0">
                          <a:effectLst/>
                        </a:rPr>
                        <a:t> N %</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err="1">
                          <a:effectLst/>
                        </a:rPr>
                        <a:t>Row</a:t>
                      </a:r>
                      <a:r>
                        <a:rPr lang="cs-CZ" sz="2000" dirty="0">
                          <a:effectLst/>
                        </a:rPr>
                        <a:t> N %</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Row N %</a:t>
                      </a:r>
                      <a:endParaRPr lang="cs-CZ" sz="2000">
                        <a:effectLst/>
                        <a:latin typeface="Calibri"/>
                        <a:ea typeface="Calibri"/>
                        <a:cs typeface="Arial"/>
                      </a:endParaRPr>
                    </a:p>
                  </a:txBody>
                  <a:tcPr marL="0" marR="0" marT="0" marB="0" anchor="ctr"/>
                </a:tc>
                <a:extLst>
                  <a:ext uri="{0D108BD9-81ED-4DB2-BD59-A6C34878D82A}">
                    <a16:rowId xmlns:a16="http://schemas.microsoft.com/office/drawing/2014/main" val="10002"/>
                  </a:ext>
                </a:extLst>
              </a:tr>
              <a:tr h="346422">
                <a:tc rowSpan="6">
                  <a:txBody>
                    <a:bodyPr/>
                    <a:lstStyle/>
                    <a:p>
                      <a:pPr marL="38100" marR="38100">
                        <a:lnSpc>
                          <a:spcPts val="1600"/>
                        </a:lnSpc>
                        <a:spcAft>
                          <a:spcPts val="0"/>
                        </a:spcAft>
                      </a:pPr>
                      <a:r>
                        <a:rPr lang="cs-CZ" sz="2000" dirty="0" err="1">
                          <a:effectLst/>
                        </a:rPr>
                        <a:t>Ds</a:t>
                      </a:r>
                      <a:endParaRPr lang="cs-CZ" sz="2000" dirty="0">
                        <a:effectLst/>
                        <a:latin typeface="Calibri"/>
                        <a:ea typeface="Calibri"/>
                        <a:cs typeface="Arial"/>
                      </a:endParaRPr>
                    </a:p>
                  </a:txBody>
                  <a:tcPr marL="0" marR="0" marT="0" marB="0" anchor="ctr"/>
                </a:tc>
                <a:tc rowSpan="2">
                  <a:txBody>
                    <a:bodyPr/>
                    <a:lstStyle/>
                    <a:p>
                      <a:pPr marL="38100" marR="38100">
                        <a:lnSpc>
                          <a:spcPts val="1600"/>
                        </a:lnSpc>
                        <a:spcAft>
                          <a:spcPts val="0"/>
                        </a:spcAft>
                      </a:pPr>
                      <a:r>
                        <a:rPr lang="cs-CZ" sz="2000">
                          <a:effectLst/>
                        </a:rPr>
                        <a:t>dom</a:t>
                      </a:r>
                      <a:endParaRPr lang="cs-CZ" sz="2000">
                        <a:effectLst/>
                        <a:latin typeface="Calibri"/>
                        <a:ea typeface="Calibri"/>
                        <a:cs typeface="Arial"/>
                      </a:endParaRPr>
                    </a:p>
                  </a:txBody>
                  <a:tcPr marL="0" marR="0" marT="0" marB="0" anchor="ctr"/>
                </a:tc>
                <a:tc>
                  <a:txBody>
                    <a:bodyPr/>
                    <a:lstStyle/>
                    <a:p>
                      <a:pPr marL="38100" marR="38100">
                        <a:lnSpc>
                          <a:spcPts val="1600"/>
                        </a:lnSpc>
                        <a:spcAft>
                          <a:spcPts val="0"/>
                        </a:spcAft>
                      </a:pPr>
                      <a:r>
                        <a:rPr lang="cs-CZ" sz="2000" dirty="0">
                          <a:solidFill>
                            <a:srgbClr val="FF0000"/>
                          </a:solidFill>
                          <a:effectLst/>
                        </a:rPr>
                        <a:t>ženy</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64,7%</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0,0%</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35,3%</a:t>
                      </a:r>
                      <a:endParaRPr lang="cs-CZ" sz="2000" dirty="0">
                        <a:solidFill>
                          <a:srgbClr val="FF0000"/>
                        </a:solidFill>
                        <a:effectLst/>
                        <a:latin typeface="Calibri"/>
                        <a:ea typeface="Calibri"/>
                        <a:cs typeface="Arial"/>
                      </a:endParaRPr>
                    </a:p>
                  </a:txBody>
                  <a:tcPr marL="0" marR="0" marT="0" marB="0" anchor="ctr"/>
                </a:tc>
                <a:extLst>
                  <a:ext uri="{0D108BD9-81ED-4DB2-BD59-A6C34878D82A}">
                    <a16:rowId xmlns:a16="http://schemas.microsoft.com/office/drawing/2014/main" val="10003"/>
                  </a:ext>
                </a:extLst>
              </a:tr>
              <a:tr h="346422">
                <a:tc vMerge="1">
                  <a:txBody>
                    <a:bodyPr/>
                    <a:lstStyle/>
                    <a:p>
                      <a:endParaRPr lang="cs-CZ"/>
                    </a:p>
                  </a:txBody>
                  <a:tcPr/>
                </a:tc>
                <a:tc vMerge="1">
                  <a:txBody>
                    <a:bodyPr/>
                    <a:lstStyle/>
                    <a:p>
                      <a:endParaRPr lang="cs-CZ"/>
                    </a:p>
                  </a:txBody>
                  <a:tcPr/>
                </a:tc>
                <a:tc>
                  <a:txBody>
                    <a:bodyPr/>
                    <a:lstStyle/>
                    <a:p>
                      <a:pPr marL="38100" marR="38100">
                        <a:lnSpc>
                          <a:spcPts val="1600"/>
                        </a:lnSpc>
                        <a:spcAft>
                          <a:spcPts val="0"/>
                        </a:spcAft>
                      </a:pPr>
                      <a:r>
                        <a:rPr lang="cs-CZ" sz="2000">
                          <a:effectLst/>
                        </a:rPr>
                        <a:t>muži</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89,7%</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1,7%</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8,6%</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4"/>
                  </a:ext>
                </a:extLst>
              </a:tr>
              <a:tr h="346422">
                <a:tc vMerge="1">
                  <a:txBody>
                    <a:bodyPr/>
                    <a:lstStyle/>
                    <a:p>
                      <a:endParaRPr lang="cs-CZ"/>
                    </a:p>
                  </a:txBody>
                  <a:tcPr/>
                </a:tc>
                <a:tc rowSpan="2">
                  <a:txBody>
                    <a:bodyPr/>
                    <a:lstStyle/>
                    <a:p>
                      <a:pPr marL="38100" marR="38100">
                        <a:lnSpc>
                          <a:spcPts val="1600"/>
                        </a:lnSpc>
                        <a:spcAft>
                          <a:spcPts val="0"/>
                        </a:spcAft>
                      </a:pPr>
                      <a:r>
                        <a:rPr lang="cs-CZ" sz="2000">
                          <a:effectLst/>
                        </a:rPr>
                        <a:t>sub</a:t>
                      </a:r>
                      <a:endParaRPr lang="cs-CZ" sz="2000">
                        <a:effectLst/>
                        <a:latin typeface="Calibri"/>
                        <a:ea typeface="Calibri"/>
                        <a:cs typeface="Arial"/>
                      </a:endParaRPr>
                    </a:p>
                  </a:txBody>
                  <a:tcPr marL="0" marR="0" marT="0" marB="0" anchor="ctr"/>
                </a:tc>
                <a:tc>
                  <a:txBody>
                    <a:bodyPr/>
                    <a:lstStyle/>
                    <a:p>
                      <a:pPr marL="38100" marR="38100">
                        <a:lnSpc>
                          <a:spcPts val="1600"/>
                        </a:lnSpc>
                        <a:spcAft>
                          <a:spcPts val="0"/>
                        </a:spcAft>
                      </a:pPr>
                      <a:r>
                        <a:rPr lang="cs-CZ" sz="2000" dirty="0">
                          <a:solidFill>
                            <a:srgbClr val="FF0000"/>
                          </a:solidFill>
                          <a:effectLst/>
                        </a:rPr>
                        <a:t>ženy</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0,8%</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85,9%</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13,3%</a:t>
                      </a:r>
                      <a:endParaRPr lang="cs-CZ" sz="2000" dirty="0">
                        <a:solidFill>
                          <a:srgbClr val="FF0000"/>
                        </a:solidFill>
                        <a:effectLst/>
                        <a:latin typeface="Calibri"/>
                        <a:ea typeface="Calibri"/>
                        <a:cs typeface="Arial"/>
                      </a:endParaRPr>
                    </a:p>
                  </a:txBody>
                  <a:tcPr marL="0" marR="0" marT="0" marB="0" anchor="ctr"/>
                </a:tc>
                <a:extLst>
                  <a:ext uri="{0D108BD9-81ED-4DB2-BD59-A6C34878D82A}">
                    <a16:rowId xmlns:a16="http://schemas.microsoft.com/office/drawing/2014/main" val="10005"/>
                  </a:ext>
                </a:extLst>
              </a:tr>
              <a:tr h="346422">
                <a:tc vMerge="1">
                  <a:txBody>
                    <a:bodyPr/>
                    <a:lstStyle/>
                    <a:p>
                      <a:endParaRPr lang="cs-CZ"/>
                    </a:p>
                  </a:txBody>
                  <a:tcPr/>
                </a:tc>
                <a:tc vMerge="1">
                  <a:txBody>
                    <a:bodyPr/>
                    <a:lstStyle/>
                    <a:p>
                      <a:endParaRPr lang="cs-CZ"/>
                    </a:p>
                  </a:txBody>
                  <a:tcPr/>
                </a:tc>
                <a:tc>
                  <a:txBody>
                    <a:bodyPr/>
                    <a:lstStyle/>
                    <a:p>
                      <a:pPr marL="38100" marR="38100">
                        <a:lnSpc>
                          <a:spcPts val="1600"/>
                        </a:lnSpc>
                        <a:spcAft>
                          <a:spcPts val="0"/>
                        </a:spcAft>
                      </a:pPr>
                      <a:r>
                        <a:rPr lang="cs-CZ" sz="2000">
                          <a:effectLst/>
                        </a:rPr>
                        <a:t>muži</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2,0%</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88,2%</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9,8%</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6"/>
                  </a:ext>
                </a:extLst>
              </a:tr>
              <a:tr h="346422">
                <a:tc vMerge="1">
                  <a:txBody>
                    <a:bodyPr/>
                    <a:lstStyle/>
                    <a:p>
                      <a:endParaRPr lang="cs-CZ"/>
                    </a:p>
                  </a:txBody>
                  <a:tcPr/>
                </a:tc>
                <a:tc rowSpan="2">
                  <a:txBody>
                    <a:bodyPr/>
                    <a:lstStyle/>
                    <a:p>
                      <a:pPr marL="38100" marR="38100">
                        <a:lnSpc>
                          <a:spcPts val="1600"/>
                        </a:lnSpc>
                        <a:spcAft>
                          <a:spcPts val="0"/>
                        </a:spcAft>
                      </a:pPr>
                      <a:r>
                        <a:rPr lang="cs-CZ" sz="2000">
                          <a:effectLst/>
                        </a:rPr>
                        <a:t>switch</a:t>
                      </a:r>
                      <a:endParaRPr lang="cs-CZ" sz="2000">
                        <a:effectLst/>
                        <a:latin typeface="Calibri"/>
                        <a:ea typeface="Calibri"/>
                        <a:cs typeface="Arial"/>
                      </a:endParaRPr>
                    </a:p>
                  </a:txBody>
                  <a:tcPr marL="0" marR="0" marT="0" marB="0" anchor="ctr"/>
                </a:tc>
                <a:tc>
                  <a:txBody>
                    <a:bodyPr/>
                    <a:lstStyle/>
                    <a:p>
                      <a:pPr marL="38100" marR="38100">
                        <a:lnSpc>
                          <a:spcPts val="1600"/>
                        </a:lnSpc>
                        <a:spcAft>
                          <a:spcPts val="0"/>
                        </a:spcAft>
                      </a:pPr>
                      <a:r>
                        <a:rPr lang="cs-CZ" sz="2000" dirty="0">
                          <a:solidFill>
                            <a:srgbClr val="FF0000"/>
                          </a:solidFill>
                          <a:effectLst/>
                        </a:rPr>
                        <a:t>ženy</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13,3%</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21,7%</a:t>
                      </a:r>
                      <a:endParaRPr lang="cs-CZ" sz="2000"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solidFill>
                            <a:srgbClr val="FF0000"/>
                          </a:solidFill>
                          <a:effectLst/>
                        </a:rPr>
                        <a:t>65,0%</a:t>
                      </a:r>
                      <a:endParaRPr lang="cs-CZ" sz="2000" dirty="0">
                        <a:solidFill>
                          <a:srgbClr val="FF0000"/>
                        </a:solidFill>
                        <a:effectLst/>
                        <a:latin typeface="Calibri"/>
                        <a:ea typeface="Calibri"/>
                        <a:cs typeface="Arial"/>
                      </a:endParaRPr>
                    </a:p>
                  </a:txBody>
                  <a:tcPr marL="0" marR="0" marT="0" marB="0" anchor="ctr"/>
                </a:tc>
                <a:extLst>
                  <a:ext uri="{0D108BD9-81ED-4DB2-BD59-A6C34878D82A}">
                    <a16:rowId xmlns:a16="http://schemas.microsoft.com/office/drawing/2014/main" val="10007"/>
                  </a:ext>
                </a:extLst>
              </a:tr>
              <a:tr h="346422">
                <a:tc vMerge="1">
                  <a:txBody>
                    <a:bodyPr/>
                    <a:lstStyle/>
                    <a:p>
                      <a:endParaRPr lang="cs-CZ"/>
                    </a:p>
                  </a:txBody>
                  <a:tcPr/>
                </a:tc>
                <a:tc vMerge="1">
                  <a:txBody>
                    <a:bodyPr/>
                    <a:lstStyle/>
                    <a:p>
                      <a:endParaRPr lang="cs-CZ"/>
                    </a:p>
                  </a:txBody>
                  <a:tcPr/>
                </a:tc>
                <a:tc>
                  <a:txBody>
                    <a:bodyPr/>
                    <a:lstStyle/>
                    <a:p>
                      <a:pPr marL="38100" marR="38100">
                        <a:lnSpc>
                          <a:spcPts val="1600"/>
                        </a:lnSpc>
                        <a:spcAft>
                          <a:spcPts val="0"/>
                        </a:spcAft>
                      </a:pPr>
                      <a:r>
                        <a:rPr lang="cs-CZ" sz="2000">
                          <a:effectLst/>
                        </a:rPr>
                        <a:t>muži</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9,3%</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14,8%</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75,9%</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8"/>
                  </a:ext>
                </a:extLst>
              </a:tr>
            </a:tbl>
          </a:graphicData>
        </a:graphic>
      </p:graphicFrame>
      <p:sp>
        <p:nvSpPr>
          <p:cNvPr id="8" name="Šipka doleva 7"/>
          <p:cNvSpPr/>
          <p:nvPr/>
        </p:nvSpPr>
        <p:spPr>
          <a:xfrm flipV="1">
            <a:off x="4304036" y="4923744"/>
            <a:ext cx="702680" cy="3955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p>
        </p:txBody>
      </p:sp>
      <p:sp>
        <p:nvSpPr>
          <p:cNvPr id="9" name="Šipka doleva 8"/>
          <p:cNvSpPr/>
          <p:nvPr/>
        </p:nvSpPr>
        <p:spPr>
          <a:xfrm flipV="1">
            <a:off x="7982458" y="4888920"/>
            <a:ext cx="702680" cy="395500"/>
          </a:xfrm>
          <a:prstGeom prst="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812846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 y="645096"/>
            <a:ext cx="9166508" cy="1949918"/>
          </a:xfrm>
        </p:spPr>
        <p:txBody>
          <a:bodyPr>
            <a:noAutofit/>
          </a:bodyPr>
          <a:lstStyle/>
          <a:p>
            <a:pPr marL="0" indent="0">
              <a:buNone/>
            </a:pPr>
            <a:r>
              <a:rPr lang="cs-CZ" sz="2400" dirty="0" err="1" smtClean="0"/>
              <a:t>Switch</a:t>
            </a:r>
            <a:r>
              <a:rPr lang="cs-CZ" sz="2400" dirty="0" smtClean="0"/>
              <a:t> dominant i </a:t>
            </a:r>
            <a:r>
              <a:rPr lang="cs-CZ" sz="2400" dirty="0" err="1" smtClean="0"/>
              <a:t>submisiv</a:t>
            </a:r>
            <a:r>
              <a:rPr lang="cs-CZ" sz="2400" dirty="0" smtClean="0"/>
              <a:t>,  </a:t>
            </a:r>
            <a:r>
              <a:rPr lang="cs-CZ" sz="2400" dirty="0" err="1" smtClean="0"/>
              <a:t>switch</a:t>
            </a:r>
            <a:r>
              <a:rPr lang="cs-CZ" sz="2400" dirty="0" smtClean="0"/>
              <a:t> sadista i masochista</a:t>
            </a:r>
          </a:p>
          <a:p>
            <a:pPr marL="0" indent="0">
              <a:buNone/>
            </a:pPr>
            <a:r>
              <a:rPr lang="cs-CZ" sz="2400" i="1" dirty="0" smtClean="0"/>
              <a:t>N </a:t>
            </a:r>
            <a:r>
              <a:rPr lang="cs-CZ" sz="2400" i="1" dirty="0"/>
              <a:t>= </a:t>
            </a:r>
            <a:r>
              <a:rPr lang="cs-CZ" sz="2400" i="1" dirty="0" smtClean="0"/>
              <a:t>378, 373, </a:t>
            </a:r>
            <a:r>
              <a:rPr lang="cs-CZ" sz="2400" i="1" dirty="0" err="1" smtClean="0"/>
              <a:t>bi</a:t>
            </a:r>
            <a:r>
              <a:rPr lang="cs-CZ" sz="2400" i="1" dirty="0" smtClean="0"/>
              <a:t> a  </a:t>
            </a:r>
            <a:r>
              <a:rPr lang="cs-CZ" sz="2400" i="1" dirty="0" err="1" smtClean="0"/>
              <a:t>hetero</a:t>
            </a:r>
            <a:r>
              <a:rPr lang="cs-CZ" sz="2400" i="1" dirty="0" smtClean="0"/>
              <a:t> </a:t>
            </a:r>
            <a:r>
              <a:rPr lang="cs-CZ" sz="2400" i="1" dirty="0" err="1" smtClean="0"/>
              <a:t>kinky</a:t>
            </a:r>
            <a:r>
              <a:rPr lang="cs-CZ" sz="2400" i="1" dirty="0" smtClean="0"/>
              <a:t>,  </a:t>
            </a:r>
            <a:r>
              <a:rPr lang="cs-CZ" sz="2400" i="1" dirty="0" err="1" smtClean="0"/>
              <a:t>switch</a:t>
            </a:r>
            <a:r>
              <a:rPr lang="cs-CZ" sz="2400" i="1" dirty="0" smtClean="0"/>
              <a:t> DS</a:t>
            </a:r>
            <a:endParaRPr lang="cs-CZ" sz="2400" i="1" dirty="0"/>
          </a:p>
          <a:p>
            <a:pPr marL="0" indent="0">
              <a:buNone/>
            </a:pPr>
            <a:r>
              <a:rPr lang="cs-CZ" sz="2400" dirty="0" smtClean="0">
                <a:solidFill>
                  <a:srgbClr val="FF0000"/>
                </a:solidFill>
              </a:rPr>
              <a:t>vzrušuje </a:t>
            </a:r>
            <a:r>
              <a:rPr lang="cs-CZ" sz="2400" dirty="0" err="1">
                <a:solidFill>
                  <a:srgbClr val="FF0000"/>
                </a:solidFill>
              </a:rPr>
              <a:t>switchovat</a:t>
            </a:r>
            <a:r>
              <a:rPr lang="cs-CZ" sz="2400" dirty="0">
                <a:solidFill>
                  <a:srgbClr val="FF0000"/>
                </a:solidFill>
              </a:rPr>
              <a:t> s 1 partnerem 84,5% </a:t>
            </a:r>
            <a:r>
              <a:rPr lang="cs-CZ" sz="2400" dirty="0" smtClean="0">
                <a:solidFill>
                  <a:srgbClr val="FF0000"/>
                </a:solidFill>
              </a:rPr>
              <a:t>ano; </a:t>
            </a:r>
            <a:r>
              <a:rPr lang="cs-CZ" sz="2400" dirty="0">
                <a:solidFill>
                  <a:srgbClr val="FF0000"/>
                </a:solidFill>
              </a:rPr>
              <a:t>15,5</a:t>
            </a:r>
            <a:r>
              <a:rPr lang="cs-CZ" sz="2400" dirty="0" smtClean="0">
                <a:solidFill>
                  <a:srgbClr val="FF0000"/>
                </a:solidFill>
              </a:rPr>
              <a:t>% ne </a:t>
            </a:r>
            <a:endParaRPr lang="cs-CZ" sz="2400" dirty="0">
              <a:solidFill>
                <a:srgbClr val="FF0000"/>
              </a:solidFill>
            </a:endParaRPr>
          </a:p>
          <a:p>
            <a:pPr marL="0" indent="0">
              <a:buNone/>
            </a:pPr>
            <a:r>
              <a:rPr lang="cs-CZ" sz="2400" dirty="0">
                <a:solidFill>
                  <a:srgbClr val="FF0000"/>
                </a:solidFill>
              </a:rPr>
              <a:t>vzrušuje střídat během 1 scénky 49,1% </a:t>
            </a:r>
            <a:r>
              <a:rPr lang="cs-CZ" sz="2400" dirty="0" smtClean="0">
                <a:solidFill>
                  <a:srgbClr val="FF0000"/>
                </a:solidFill>
              </a:rPr>
              <a:t>ano; </a:t>
            </a:r>
            <a:r>
              <a:rPr lang="cs-CZ" sz="2400" dirty="0">
                <a:solidFill>
                  <a:srgbClr val="FF0000"/>
                </a:solidFill>
              </a:rPr>
              <a:t>50,9% ne </a:t>
            </a:r>
          </a:p>
          <a:p>
            <a:pPr marL="0" indent="0">
              <a:buNone/>
            </a:pPr>
            <a:endParaRPr lang="cs-CZ" sz="2400" dirty="0"/>
          </a:p>
        </p:txBody>
      </p:sp>
      <p:pic>
        <p:nvPicPr>
          <p:cNvPr id="4" name="Obrázek 3"/>
          <p:cNvPicPr/>
          <p:nvPr/>
        </p:nvPicPr>
        <p:blipFill>
          <a:blip r:embed="rId2">
            <a:extLst>
              <a:ext uri="{28A0092B-C50C-407E-A947-70E740481C1C}">
                <a14:useLocalDpi xmlns:a14="http://schemas.microsoft.com/office/drawing/2010/main" val="0"/>
              </a:ext>
            </a:extLst>
          </a:blip>
          <a:srcRect/>
          <a:stretch>
            <a:fillRect/>
          </a:stretch>
        </p:blipFill>
        <p:spPr bwMode="auto">
          <a:xfrm>
            <a:off x="0" y="2595014"/>
            <a:ext cx="5508104" cy="4217961"/>
          </a:xfrm>
          <a:prstGeom prst="rect">
            <a:avLst/>
          </a:prstGeom>
          <a:noFill/>
          <a:ln>
            <a:noFill/>
          </a:ln>
        </p:spPr>
      </p:pic>
      <p:sp>
        <p:nvSpPr>
          <p:cNvPr id="5" name="Obdélník 4"/>
          <p:cNvSpPr/>
          <p:nvPr/>
        </p:nvSpPr>
        <p:spPr>
          <a:xfrm>
            <a:off x="2286000" y="2967335"/>
            <a:ext cx="4572000" cy="923330"/>
          </a:xfrm>
          <a:prstGeom prst="rect">
            <a:avLst/>
          </a:prstGeom>
        </p:spPr>
        <p:txBody>
          <a:bodyPr>
            <a:spAutoFit/>
          </a:bodyPr>
          <a:lstStyle/>
          <a:p>
            <a:endParaRPr lang="cs-CZ" dirty="0"/>
          </a:p>
          <a:p>
            <a:endParaRPr lang="cs-CZ" dirty="0"/>
          </a:p>
          <a:p>
            <a:endParaRPr lang="cs-CZ" dirty="0"/>
          </a:p>
        </p:txBody>
      </p:sp>
      <p:pic>
        <p:nvPicPr>
          <p:cNvPr id="6" name="Obrázek 5"/>
          <p:cNvPicPr/>
          <p:nvPr/>
        </p:nvPicPr>
        <p:blipFill>
          <a:blip r:embed="rId3">
            <a:extLst>
              <a:ext uri="{28A0092B-C50C-407E-A947-70E740481C1C}">
                <a14:useLocalDpi xmlns:a14="http://schemas.microsoft.com/office/drawing/2010/main" val="0"/>
              </a:ext>
            </a:extLst>
          </a:blip>
          <a:srcRect/>
          <a:stretch>
            <a:fillRect/>
          </a:stretch>
        </p:blipFill>
        <p:spPr bwMode="auto">
          <a:xfrm>
            <a:off x="4139952" y="2456343"/>
            <a:ext cx="4849729" cy="4401657"/>
          </a:xfrm>
          <a:prstGeom prst="rect">
            <a:avLst/>
          </a:prstGeom>
          <a:noFill/>
          <a:ln>
            <a:noFill/>
          </a:ln>
        </p:spPr>
      </p:pic>
      <p:sp>
        <p:nvSpPr>
          <p:cNvPr id="7" name="Nadpis 1"/>
          <p:cNvSpPr>
            <a:spLocks noGrp="1"/>
          </p:cNvSpPr>
          <p:nvPr>
            <p:ph type="title"/>
          </p:nvPr>
        </p:nvSpPr>
        <p:spPr>
          <a:xfrm>
            <a:off x="457200" y="2704"/>
            <a:ext cx="8229600" cy="648072"/>
          </a:xfrm>
        </p:spPr>
        <p:txBody>
          <a:bodyPr>
            <a:normAutofit/>
          </a:bodyPr>
          <a:lstStyle/>
          <a:p>
            <a:r>
              <a:rPr lang="cs-CZ" sz="3200" dirty="0" err="1" smtClean="0">
                <a:solidFill>
                  <a:srgbClr val="FF0000"/>
                </a:solidFill>
              </a:rPr>
              <a:t>Switch</a:t>
            </a:r>
            <a:r>
              <a:rPr lang="cs-CZ" sz="3200" dirty="0" smtClean="0">
                <a:solidFill>
                  <a:srgbClr val="FF0000"/>
                </a:solidFill>
              </a:rPr>
              <a:t> podrobněji…</a:t>
            </a:r>
            <a:endParaRPr lang="cs-CZ" sz="3200" dirty="0">
              <a:solidFill>
                <a:srgbClr val="FF0000"/>
              </a:solidFill>
            </a:endParaRPr>
          </a:p>
        </p:txBody>
      </p:sp>
    </p:spTree>
    <p:extLst>
      <p:ext uri="{BB962C8B-B14F-4D97-AF65-F5344CB8AC3E}">
        <p14:creationId xmlns:p14="http://schemas.microsoft.com/office/powerpoint/2010/main" val="28936279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1"/>
            <a:ext cx="8229600" cy="748680"/>
          </a:xfrm>
        </p:spPr>
        <p:txBody>
          <a:bodyPr/>
          <a:lstStyle/>
          <a:p>
            <a:endParaRPr lang="cs-CZ" dirty="0"/>
          </a:p>
          <a:p>
            <a:endParaRPr lang="cs-CZ" dirty="0"/>
          </a:p>
          <a:p>
            <a:endParaRPr lang="cs-CZ" dirty="0"/>
          </a:p>
        </p:txBody>
      </p:sp>
      <p:pic>
        <p:nvPicPr>
          <p:cNvPr id="4" name="Obrázek 3"/>
          <p:cNvPicPr/>
          <p:nvPr/>
        </p:nvPicPr>
        <p:blipFill>
          <a:blip r:embed="rId2">
            <a:extLst>
              <a:ext uri="{28A0092B-C50C-407E-A947-70E740481C1C}">
                <a14:useLocalDpi xmlns:a14="http://schemas.microsoft.com/office/drawing/2010/main" val="0"/>
              </a:ext>
            </a:extLst>
          </a:blip>
          <a:srcRect/>
          <a:stretch>
            <a:fillRect/>
          </a:stretch>
        </p:blipFill>
        <p:spPr bwMode="auto">
          <a:xfrm>
            <a:off x="0" y="1412775"/>
            <a:ext cx="6516216" cy="5708727"/>
          </a:xfrm>
          <a:prstGeom prst="rect">
            <a:avLst/>
          </a:prstGeom>
          <a:noFill/>
          <a:ln>
            <a:noFill/>
          </a:ln>
        </p:spPr>
      </p:pic>
      <p:sp>
        <p:nvSpPr>
          <p:cNvPr id="5" name="TextovéPole 4"/>
          <p:cNvSpPr txBox="1"/>
          <p:nvPr/>
        </p:nvSpPr>
        <p:spPr>
          <a:xfrm rot="2622144">
            <a:off x="4273534" y="5867445"/>
            <a:ext cx="1592872" cy="400110"/>
          </a:xfrm>
          <a:prstGeom prst="rect">
            <a:avLst/>
          </a:prstGeom>
          <a:noFill/>
        </p:spPr>
        <p:txBody>
          <a:bodyPr wrap="square" rtlCol="0">
            <a:spAutoFit/>
          </a:bodyPr>
          <a:lstStyle/>
          <a:p>
            <a:r>
              <a:rPr lang="cs-CZ" sz="2000" dirty="0" smtClean="0"/>
              <a:t>Je to jinak</a:t>
            </a:r>
            <a:endParaRPr lang="cs-CZ" sz="2000" dirty="0"/>
          </a:p>
        </p:txBody>
      </p:sp>
      <p:sp>
        <p:nvSpPr>
          <p:cNvPr id="6" name="TextovéPole 5"/>
          <p:cNvSpPr txBox="1"/>
          <p:nvPr/>
        </p:nvSpPr>
        <p:spPr>
          <a:xfrm rot="3001748">
            <a:off x="1532178" y="5806867"/>
            <a:ext cx="1219179" cy="400110"/>
          </a:xfrm>
          <a:prstGeom prst="rect">
            <a:avLst/>
          </a:prstGeom>
          <a:noFill/>
        </p:spPr>
        <p:txBody>
          <a:bodyPr wrap="square" rtlCol="0">
            <a:spAutoFit/>
          </a:bodyPr>
          <a:lstStyle/>
          <a:p>
            <a:r>
              <a:rPr lang="cs-CZ" sz="2000" dirty="0" smtClean="0"/>
              <a:t>1-2 týdny</a:t>
            </a:r>
            <a:endParaRPr lang="cs-CZ" sz="2000" dirty="0"/>
          </a:p>
        </p:txBody>
      </p:sp>
      <p:sp>
        <p:nvSpPr>
          <p:cNvPr id="7" name="TextovéPole 6"/>
          <p:cNvSpPr txBox="1"/>
          <p:nvPr/>
        </p:nvSpPr>
        <p:spPr>
          <a:xfrm rot="2934615">
            <a:off x="2105802" y="5867445"/>
            <a:ext cx="1592872" cy="400110"/>
          </a:xfrm>
          <a:prstGeom prst="rect">
            <a:avLst/>
          </a:prstGeom>
          <a:noFill/>
        </p:spPr>
        <p:txBody>
          <a:bodyPr wrap="square" rtlCol="0">
            <a:spAutoFit/>
          </a:bodyPr>
          <a:lstStyle/>
          <a:p>
            <a:r>
              <a:rPr lang="cs-CZ" sz="2000" dirty="0" smtClean="0"/>
              <a:t>2-6 měsíců</a:t>
            </a:r>
            <a:endParaRPr lang="cs-CZ" sz="2000" dirty="0"/>
          </a:p>
        </p:txBody>
      </p:sp>
      <p:sp>
        <p:nvSpPr>
          <p:cNvPr id="8" name="TextovéPole 7"/>
          <p:cNvSpPr txBox="1"/>
          <p:nvPr/>
        </p:nvSpPr>
        <p:spPr>
          <a:xfrm rot="2856218">
            <a:off x="2747909" y="5992260"/>
            <a:ext cx="1854637" cy="400110"/>
          </a:xfrm>
          <a:prstGeom prst="rect">
            <a:avLst/>
          </a:prstGeom>
          <a:noFill/>
        </p:spPr>
        <p:txBody>
          <a:bodyPr wrap="square" rtlCol="0">
            <a:spAutoFit/>
          </a:bodyPr>
          <a:lstStyle/>
          <a:p>
            <a:r>
              <a:rPr lang="cs-CZ" sz="2000" dirty="0" smtClean="0"/>
              <a:t>Více než 2 orky</a:t>
            </a:r>
            <a:endParaRPr lang="cs-CZ" sz="2000" dirty="0"/>
          </a:p>
        </p:txBody>
      </p:sp>
      <p:sp>
        <p:nvSpPr>
          <p:cNvPr id="10" name="TextovéPole 9"/>
          <p:cNvSpPr txBox="1"/>
          <p:nvPr/>
        </p:nvSpPr>
        <p:spPr>
          <a:xfrm rot="3014554">
            <a:off x="3620874" y="5783043"/>
            <a:ext cx="1154900" cy="400110"/>
          </a:xfrm>
          <a:prstGeom prst="rect">
            <a:avLst/>
          </a:prstGeom>
          <a:noFill/>
        </p:spPr>
        <p:txBody>
          <a:bodyPr wrap="square" rtlCol="0">
            <a:spAutoFit/>
          </a:bodyPr>
          <a:lstStyle/>
          <a:p>
            <a:r>
              <a:rPr lang="cs-CZ" sz="2000" dirty="0" err="1" smtClean="0"/>
              <a:t>nevim</a:t>
            </a:r>
            <a:endParaRPr lang="cs-CZ" sz="2000" dirty="0"/>
          </a:p>
        </p:txBody>
      </p:sp>
      <p:sp>
        <p:nvSpPr>
          <p:cNvPr id="11" name="Nadpis 1"/>
          <p:cNvSpPr>
            <a:spLocks noGrp="1"/>
          </p:cNvSpPr>
          <p:nvPr>
            <p:ph type="title"/>
          </p:nvPr>
        </p:nvSpPr>
        <p:spPr>
          <a:xfrm>
            <a:off x="241175" y="116632"/>
            <a:ext cx="1996054" cy="720080"/>
          </a:xfrm>
        </p:spPr>
        <p:txBody>
          <a:bodyPr>
            <a:normAutofit fontScale="90000"/>
          </a:bodyPr>
          <a:lstStyle/>
          <a:p>
            <a:r>
              <a:rPr lang="cs-CZ" dirty="0" err="1" smtClean="0">
                <a:solidFill>
                  <a:srgbClr val="FF0000"/>
                </a:solidFill>
              </a:rPr>
              <a:t>Switch</a:t>
            </a:r>
            <a:r>
              <a:rPr lang="cs-CZ" dirty="0" smtClean="0">
                <a:solidFill>
                  <a:srgbClr val="FF0000"/>
                </a:solidFill>
              </a:rPr>
              <a:t>…</a:t>
            </a:r>
            <a:endParaRPr lang="cs-CZ" dirty="0">
              <a:solidFill>
                <a:srgbClr val="FF0000"/>
              </a:solidFill>
            </a:endParaRPr>
          </a:p>
        </p:txBody>
      </p:sp>
      <p:sp>
        <p:nvSpPr>
          <p:cNvPr id="12" name="TextovéPole 11"/>
          <p:cNvSpPr txBox="1"/>
          <p:nvPr/>
        </p:nvSpPr>
        <p:spPr>
          <a:xfrm>
            <a:off x="2141766" y="212447"/>
            <a:ext cx="7002233" cy="1200329"/>
          </a:xfrm>
          <a:prstGeom prst="rect">
            <a:avLst/>
          </a:prstGeom>
          <a:noFill/>
        </p:spPr>
        <p:txBody>
          <a:bodyPr wrap="square" rtlCol="0">
            <a:spAutoFit/>
          </a:bodyPr>
          <a:lstStyle/>
          <a:p>
            <a:r>
              <a:rPr lang="cs-CZ" sz="2400" dirty="0" smtClean="0"/>
              <a:t>V mém životě se střídají období, kdy mě vzrušuje  být v roli „dole“ a období, kdy mě naopak vzrušuje být nahoře a trvají…</a:t>
            </a:r>
            <a:endParaRPr lang="cs-CZ" sz="2400" dirty="0"/>
          </a:p>
        </p:txBody>
      </p:sp>
      <p:graphicFrame>
        <p:nvGraphicFramePr>
          <p:cNvPr id="14" name="Tabulka 13"/>
          <p:cNvGraphicFramePr>
            <a:graphicFrameLocks noGrp="1"/>
          </p:cNvGraphicFramePr>
          <p:nvPr>
            <p:extLst>
              <p:ext uri="{D42A27DB-BD31-4B8C-83A1-F6EECF244321}">
                <p14:modId xmlns:p14="http://schemas.microsoft.com/office/powerpoint/2010/main" val="2202498105"/>
              </p:ext>
            </p:extLst>
          </p:nvPr>
        </p:nvGraphicFramePr>
        <p:xfrm>
          <a:off x="6612646" y="1268760"/>
          <a:ext cx="2531353" cy="4784062"/>
        </p:xfrm>
        <a:graphic>
          <a:graphicData uri="http://schemas.openxmlformats.org/drawingml/2006/table">
            <a:tbl>
              <a:tblPr firstRow="1" firstCol="1" bandRow="1">
                <a:tableStyleId>{5C22544A-7EE6-4342-B048-85BDC9FD1C3A}</a:tableStyleId>
              </a:tblPr>
              <a:tblGrid>
                <a:gridCol w="897969">
                  <a:extLst>
                    <a:ext uri="{9D8B030D-6E8A-4147-A177-3AD203B41FA5}">
                      <a16:colId xmlns:a16="http://schemas.microsoft.com/office/drawing/2014/main" val="20000"/>
                    </a:ext>
                  </a:extLst>
                </a:gridCol>
                <a:gridCol w="1633384">
                  <a:extLst>
                    <a:ext uri="{9D8B030D-6E8A-4147-A177-3AD203B41FA5}">
                      <a16:colId xmlns:a16="http://schemas.microsoft.com/office/drawing/2014/main" val="20001"/>
                    </a:ext>
                  </a:extLst>
                </a:gridCol>
              </a:tblGrid>
              <a:tr h="397262">
                <a:tc>
                  <a:txBody>
                    <a:bodyPr/>
                    <a:lstStyle/>
                    <a:p>
                      <a:pPr algn="l">
                        <a:lnSpc>
                          <a:spcPct val="115000"/>
                        </a:lnSpc>
                        <a:spcAft>
                          <a:spcPts val="0"/>
                        </a:spcAft>
                      </a:pPr>
                      <a:r>
                        <a:rPr lang="cs-CZ" sz="2400" b="1" dirty="0" smtClean="0">
                          <a:solidFill>
                            <a:srgbClr val="FF0000"/>
                          </a:solidFill>
                          <a:effectLst/>
                          <a:latin typeface="+mn-lt"/>
                        </a:rPr>
                        <a:t>29,0%</a:t>
                      </a:r>
                      <a:endParaRPr lang="cs-CZ" sz="2400" b="1"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pPr>
                      <a:r>
                        <a:rPr lang="cs-CZ" sz="2400" b="1" dirty="0" smtClean="0">
                          <a:solidFill>
                            <a:srgbClr val="FF0000"/>
                          </a:solidFill>
                          <a:effectLst/>
                          <a:latin typeface="+mn-lt"/>
                        </a:rPr>
                        <a:t>den-dny</a:t>
                      </a:r>
                      <a:endParaRPr lang="cs-CZ" sz="2400" b="1" dirty="0">
                        <a:solidFill>
                          <a:srgbClr val="FF0000"/>
                        </a:solidFill>
                        <a:effectLst/>
                        <a:latin typeface="+mn-lt"/>
                      </a:endParaRPr>
                    </a:p>
                  </a:txBody>
                  <a:tcPr marL="44450" marR="44450" marT="0" marB="0" anchor="ctr">
                    <a:noFill/>
                  </a:tcPr>
                </a:tc>
                <a:extLst>
                  <a:ext uri="{0D108BD9-81ED-4DB2-BD59-A6C34878D82A}">
                    <a16:rowId xmlns:a16="http://schemas.microsoft.com/office/drawing/2014/main" val="10000"/>
                  </a:ext>
                </a:extLst>
              </a:tr>
              <a:tr h="379205">
                <a:tc>
                  <a:txBody>
                    <a:bodyPr/>
                    <a:lstStyle/>
                    <a:p>
                      <a:pPr algn="l">
                        <a:lnSpc>
                          <a:spcPct val="115000"/>
                        </a:lnSpc>
                        <a:spcAft>
                          <a:spcPts val="0"/>
                        </a:spcAft>
                      </a:pPr>
                      <a:r>
                        <a:rPr lang="cs-CZ" sz="2400" b="0" dirty="0" smtClean="0">
                          <a:solidFill>
                            <a:srgbClr val="FF0000"/>
                          </a:solidFill>
                          <a:effectLst/>
                          <a:latin typeface="+mn-lt"/>
                        </a:rPr>
                        <a:t>6,1%</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a:solidFill>
                            <a:srgbClr val="FF0000"/>
                          </a:solidFill>
                          <a:effectLst/>
                          <a:latin typeface="+mn-lt"/>
                        </a:rPr>
                        <a:t>1-2 týdny</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1"/>
                  </a:ext>
                </a:extLst>
              </a:tr>
              <a:tr h="379205">
                <a:tc>
                  <a:txBody>
                    <a:bodyPr/>
                    <a:lstStyle/>
                    <a:p>
                      <a:pPr algn="l">
                        <a:lnSpc>
                          <a:spcPct val="115000"/>
                        </a:lnSpc>
                        <a:spcAft>
                          <a:spcPts val="0"/>
                        </a:spcAft>
                      </a:pPr>
                      <a:r>
                        <a:rPr lang="cs-CZ" sz="2400" b="0" dirty="0" smtClean="0">
                          <a:solidFill>
                            <a:srgbClr val="FF0000"/>
                          </a:solidFill>
                          <a:effectLst/>
                          <a:latin typeface="+mn-lt"/>
                        </a:rPr>
                        <a:t>2,3%</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a:solidFill>
                            <a:srgbClr val="FF0000"/>
                          </a:solidFill>
                          <a:effectLst/>
                          <a:latin typeface="+mn-lt"/>
                        </a:rPr>
                        <a:t>3-4 týdny</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2"/>
                  </a:ext>
                </a:extLst>
              </a:tr>
              <a:tr h="709535">
                <a:tc>
                  <a:txBody>
                    <a:bodyPr/>
                    <a:lstStyle/>
                    <a:p>
                      <a:pPr algn="l">
                        <a:lnSpc>
                          <a:spcPct val="115000"/>
                        </a:lnSpc>
                        <a:spcAft>
                          <a:spcPts val="0"/>
                        </a:spcAft>
                      </a:pPr>
                      <a:r>
                        <a:rPr lang="cs-CZ" sz="2400" b="0" dirty="0" smtClean="0">
                          <a:solidFill>
                            <a:srgbClr val="FF0000"/>
                          </a:solidFill>
                          <a:effectLst/>
                          <a:latin typeface="+mn-lt"/>
                        </a:rPr>
                        <a:t>3,1%</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a:solidFill>
                            <a:srgbClr val="FF0000"/>
                          </a:solidFill>
                          <a:effectLst/>
                          <a:latin typeface="+mn-lt"/>
                        </a:rPr>
                        <a:t>2-6 měsíců</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3"/>
                  </a:ext>
                </a:extLst>
              </a:tr>
              <a:tr h="44817">
                <a:tc>
                  <a:txBody>
                    <a:bodyPr/>
                    <a:lstStyle/>
                    <a:p>
                      <a:pPr algn="l">
                        <a:lnSpc>
                          <a:spcPct val="115000"/>
                        </a:lnSpc>
                        <a:spcAft>
                          <a:spcPts val="0"/>
                        </a:spcAft>
                      </a:pPr>
                      <a:r>
                        <a:rPr lang="cs-CZ" sz="2400" b="0" dirty="0" smtClean="0">
                          <a:solidFill>
                            <a:srgbClr val="FF0000"/>
                          </a:solidFill>
                          <a:effectLst/>
                          <a:latin typeface="+mn-lt"/>
                        </a:rPr>
                        <a:t>1,5%</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a:solidFill>
                            <a:srgbClr val="FF0000"/>
                          </a:solidFill>
                          <a:effectLst/>
                          <a:latin typeface="+mn-lt"/>
                        </a:rPr>
                        <a:t>rok-dva</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4"/>
                  </a:ext>
                </a:extLst>
              </a:tr>
              <a:tr h="361147">
                <a:tc>
                  <a:txBody>
                    <a:bodyPr/>
                    <a:lstStyle/>
                    <a:p>
                      <a:pPr algn="l">
                        <a:lnSpc>
                          <a:spcPct val="115000"/>
                        </a:lnSpc>
                        <a:spcAft>
                          <a:spcPts val="0"/>
                        </a:spcAft>
                      </a:pPr>
                      <a:r>
                        <a:rPr lang="cs-CZ" sz="2400" b="0" dirty="0" smtClean="0">
                          <a:solidFill>
                            <a:srgbClr val="FF0000"/>
                          </a:solidFill>
                          <a:effectLst/>
                          <a:latin typeface="+mn-lt"/>
                        </a:rPr>
                        <a:t>2,3%</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a:solidFill>
                            <a:srgbClr val="FF0000"/>
                          </a:solidFill>
                          <a:effectLst/>
                          <a:latin typeface="+mn-lt"/>
                        </a:rPr>
                        <a:t>víc než 2</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5"/>
                  </a:ext>
                </a:extLst>
              </a:tr>
              <a:tr h="361147">
                <a:tc>
                  <a:txBody>
                    <a:bodyPr/>
                    <a:lstStyle/>
                    <a:p>
                      <a:pPr algn="l">
                        <a:lnSpc>
                          <a:spcPct val="115000"/>
                        </a:lnSpc>
                        <a:spcAft>
                          <a:spcPts val="0"/>
                        </a:spcAft>
                      </a:pPr>
                      <a:r>
                        <a:rPr lang="cs-CZ" sz="2400" b="1" dirty="0" smtClean="0">
                          <a:solidFill>
                            <a:srgbClr val="FF0000"/>
                          </a:solidFill>
                          <a:effectLst/>
                          <a:latin typeface="+mn-lt"/>
                        </a:rPr>
                        <a:t>19,1%</a:t>
                      </a:r>
                      <a:endParaRPr lang="cs-CZ" sz="2400" b="1"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1" dirty="0">
                          <a:solidFill>
                            <a:srgbClr val="FF0000"/>
                          </a:solidFill>
                          <a:effectLst/>
                          <a:latin typeface="+mn-lt"/>
                        </a:rPr>
                        <a:t>ne</a:t>
                      </a:r>
                      <a:endParaRPr lang="cs-CZ" sz="2400" b="1"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6"/>
                  </a:ext>
                </a:extLst>
              </a:tr>
              <a:tr h="361147">
                <a:tc>
                  <a:txBody>
                    <a:bodyPr/>
                    <a:lstStyle/>
                    <a:p>
                      <a:pPr algn="l">
                        <a:lnSpc>
                          <a:spcPct val="115000"/>
                        </a:lnSpc>
                        <a:spcAft>
                          <a:spcPts val="0"/>
                        </a:spcAft>
                      </a:pPr>
                      <a:r>
                        <a:rPr lang="cs-CZ" sz="2400" b="0" dirty="0" smtClean="0">
                          <a:solidFill>
                            <a:srgbClr val="FF0000"/>
                          </a:solidFill>
                          <a:effectLst/>
                          <a:latin typeface="+mn-lt"/>
                        </a:rPr>
                        <a:t>3,8%</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err="1">
                          <a:solidFill>
                            <a:srgbClr val="FF0000"/>
                          </a:solidFill>
                          <a:effectLst/>
                          <a:latin typeface="+mn-lt"/>
                        </a:rPr>
                        <a:t>nevim</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7"/>
                  </a:ext>
                </a:extLst>
              </a:tr>
              <a:tr h="709535">
                <a:tc>
                  <a:txBody>
                    <a:bodyPr/>
                    <a:lstStyle/>
                    <a:p>
                      <a:pPr algn="l">
                        <a:lnSpc>
                          <a:spcPct val="115000"/>
                        </a:lnSpc>
                        <a:spcAft>
                          <a:spcPts val="0"/>
                        </a:spcAft>
                      </a:pPr>
                      <a:r>
                        <a:rPr lang="cs-CZ" sz="2400" b="0" dirty="0" smtClean="0">
                          <a:solidFill>
                            <a:srgbClr val="FF0000"/>
                          </a:solidFill>
                          <a:effectLst/>
                          <a:latin typeface="+mn-lt"/>
                        </a:rPr>
                        <a:t>0,8%</a:t>
                      </a:r>
                      <a:endParaRPr lang="cs-CZ" sz="2400" b="0"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0" dirty="0" err="1">
                          <a:solidFill>
                            <a:srgbClr val="FF0000"/>
                          </a:solidFill>
                          <a:effectLst/>
                          <a:latin typeface="+mn-lt"/>
                        </a:rPr>
                        <a:t>nerozumim</a:t>
                      </a:r>
                      <a:endParaRPr lang="cs-CZ" sz="2400" b="0"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8"/>
                  </a:ext>
                </a:extLst>
              </a:tr>
              <a:tr h="361147">
                <a:tc>
                  <a:txBody>
                    <a:bodyPr/>
                    <a:lstStyle/>
                    <a:p>
                      <a:pPr algn="l">
                        <a:lnSpc>
                          <a:spcPct val="115000"/>
                        </a:lnSpc>
                        <a:spcAft>
                          <a:spcPts val="0"/>
                        </a:spcAft>
                      </a:pPr>
                      <a:r>
                        <a:rPr lang="cs-CZ" sz="2400" b="1" dirty="0" smtClean="0">
                          <a:solidFill>
                            <a:srgbClr val="FF0000"/>
                          </a:solidFill>
                          <a:effectLst/>
                          <a:latin typeface="+mn-lt"/>
                        </a:rPr>
                        <a:t>32,1%</a:t>
                      </a:r>
                      <a:endParaRPr lang="cs-CZ" sz="2400" b="1" dirty="0">
                        <a:solidFill>
                          <a:srgbClr val="FF0000"/>
                        </a:solidFill>
                        <a:effectLst/>
                        <a:latin typeface="+mn-lt"/>
                        <a:ea typeface="Calibri"/>
                        <a:cs typeface="Arial"/>
                      </a:endParaRPr>
                    </a:p>
                  </a:txBody>
                  <a:tcPr marL="44450" marR="44450" marT="0" marB="0" anchor="ctr">
                    <a:noFill/>
                  </a:tcPr>
                </a:tc>
                <a:tc>
                  <a:txBody>
                    <a:bodyPr/>
                    <a:lstStyle/>
                    <a:p>
                      <a:pPr algn="l">
                        <a:lnSpc>
                          <a:spcPct val="115000"/>
                        </a:lnSpc>
                        <a:spcAft>
                          <a:spcPts val="0"/>
                        </a:spcAft>
                      </a:pPr>
                      <a:r>
                        <a:rPr lang="cs-CZ" sz="2400" b="1" dirty="0">
                          <a:solidFill>
                            <a:srgbClr val="FF0000"/>
                          </a:solidFill>
                          <a:effectLst/>
                          <a:latin typeface="+mn-lt"/>
                        </a:rPr>
                        <a:t>jinak</a:t>
                      </a:r>
                      <a:endParaRPr lang="cs-CZ" sz="2400" b="1" dirty="0">
                        <a:solidFill>
                          <a:srgbClr val="FF0000"/>
                        </a:solidFill>
                        <a:effectLst/>
                        <a:latin typeface="+mn-lt"/>
                        <a:ea typeface="Calibri"/>
                        <a:cs typeface="Arial"/>
                      </a:endParaRPr>
                    </a:p>
                  </a:txBody>
                  <a:tcPr marL="44450" marR="44450" marT="0" marB="0" anchor="ctr">
                    <a:noFill/>
                  </a:tcPr>
                </a:tc>
                <a:extLst>
                  <a:ext uri="{0D108BD9-81ED-4DB2-BD59-A6C34878D82A}">
                    <a16:rowId xmlns:a16="http://schemas.microsoft.com/office/drawing/2014/main" val="10009"/>
                  </a:ext>
                </a:extLst>
              </a:tr>
            </a:tbl>
          </a:graphicData>
        </a:graphic>
      </p:graphicFrame>
      <p:sp>
        <p:nvSpPr>
          <p:cNvPr id="15" name="TextovéPole 14"/>
          <p:cNvSpPr txBox="1"/>
          <p:nvPr/>
        </p:nvSpPr>
        <p:spPr>
          <a:xfrm>
            <a:off x="6012161" y="6278425"/>
            <a:ext cx="3131838" cy="461665"/>
          </a:xfrm>
          <a:prstGeom prst="rect">
            <a:avLst/>
          </a:prstGeom>
          <a:noFill/>
        </p:spPr>
        <p:txBody>
          <a:bodyPr wrap="square" rtlCol="0">
            <a:spAutoFit/>
          </a:bodyPr>
          <a:lstStyle/>
          <a:p>
            <a:r>
              <a:rPr lang="cs-CZ" sz="2400" b="1" dirty="0" smtClean="0"/>
              <a:t>DS </a:t>
            </a:r>
            <a:r>
              <a:rPr lang="cs-CZ" sz="2400" b="1" dirty="0" err="1" smtClean="0"/>
              <a:t>switch</a:t>
            </a:r>
            <a:r>
              <a:rPr lang="cs-CZ" sz="2400" b="1" dirty="0" smtClean="0"/>
              <a:t>, N = 131 </a:t>
            </a:r>
            <a:endParaRPr lang="cs-CZ" sz="2400" b="1" dirty="0"/>
          </a:p>
        </p:txBody>
      </p:sp>
      <p:sp>
        <p:nvSpPr>
          <p:cNvPr id="2" name="Zástupný symbol pro číslo snímku 1"/>
          <p:cNvSpPr>
            <a:spLocks noGrp="1"/>
          </p:cNvSpPr>
          <p:nvPr>
            <p:ph type="sldNum" sz="quarter" idx="12"/>
          </p:nvPr>
        </p:nvSpPr>
        <p:spPr/>
        <p:txBody>
          <a:bodyPr/>
          <a:lstStyle/>
          <a:p>
            <a:fld id="{4DB48B28-2DD8-4A23-84B0-89F928210886}" type="slidenum">
              <a:rPr lang="cs-CZ" smtClean="0"/>
              <a:t>24</a:t>
            </a:fld>
            <a:endParaRPr lang="cs-CZ"/>
          </a:p>
        </p:txBody>
      </p:sp>
    </p:spTree>
    <p:extLst>
      <p:ext uri="{BB962C8B-B14F-4D97-AF65-F5344CB8AC3E}">
        <p14:creationId xmlns:p14="http://schemas.microsoft.com/office/powerpoint/2010/main" val="20361562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648072"/>
          </a:xfrm>
        </p:spPr>
        <p:txBody>
          <a:bodyPr>
            <a:normAutofit fontScale="90000"/>
          </a:bodyPr>
          <a:lstStyle/>
          <a:p>
            <a:r>
              <a:rPr lang="cs-CZ" b="1" dirty="0" err="1" smtClean="0">
                <a:solidFill>
                  <a:srgbClr val="0070C0"/>
                </a:solidFill>
              </a:rPr>
              <a:t>Switch</a:t>
            </a:r>
            <a:r>
              <a:rPr lang="cs-CZ" b="1" dirty="0" smtClean="0">
                <a:solidFill>
                  <a:srgbClr val="0070C0"/>
                </a:solidFill>
              </a:rPr>
              <a:t>…  DS</a:t>
            </a:r>
            <a:endParaRPr lang="cs-CZ" b="1" dirty="0">
              <a:solidFill>
                <a:srgbClr val="0070C0"/>
              </a:solidFill>
            </a:endParaRPr>
          </a:p>
        </p:txBody>
      </p:sp>
      <p:sp>
        <p:nvSpPr>
          <p:cNvPr id="3" name="Zástupný symbol pro obsah 2"/>
          <p:cNvSpPr>
            <a:spLocks noGrp="1"/>
          </p:cNvSpPr>
          <p:nvPr>
            <p:ph idx="1"/>
          </p:nvPr>
        </p:nvSpPr>
        <p:spPr>
          <a:xfrm>
            <a:off x="457200" y="908720"/>
            <a:ext cx="8229600" cy="288032"/>
          </a:xfrm>
        </p:spPr>
        <p:txBody>
          <a:bodyPr>
            <a:normAutofit fontScale="47500" lnSpcReduction="20000"/>
          </a:bodyPr>
          <a:lstStyle/>
          <a:p>
            <a:endParaRPr lang="cs-CZ" dirty="0"/>
          </a:p>
          <a:p>
            <a:endParaRPr lang="cs-CZ" dirty="0"/>
          </a:p>
          <a:p>
            <a:endParaRPr lang="cs-CZ" dirty="0"/>
          </a:p>
          <a:p>
            <a:endParaRPr lang="cs-CZ" dirty="0"/>
          </a:p>
        </p:txBody>
      </p:sp>
      <p:sp>
        <p:nvSpPr>
          <p:cNvPr id="7" name="Obdélník 6"/>
          <p:cNvSpPr/>
          <p:nvPr/>
        </p:nvSpPr>
        <p:spPr>
          <a:xfrm>
            <a:off x="2286000" y="2967335"/>
            <a:ext cx="4572000" cy="923330"/>
          </a:xfrm>
          <a:prstGeom prst="rect">
            <a:avLst/>
          </a:prstGeom>
        </p:spPr>
        <p:txBody>
          <a:bodyPr>
            <a:spAutoFit/>
          </a:bodyPr>
          <a:lstStyle/>
          <a:p>
            <a:endParaRPr lang="cs-CZ" dirty="0"/>
          </a:p>
          <a:p>
            <a:endParaRPr lang="cs-CZ" dirty="0"/>
          </a:p>
          <a:p>
            <a:endParaRPr lang="cs-CZ" dirty="0"/>
          </a:p>
        </p:txBody>
      </p:sp>
      <p:sp>
        <p:nvSpPr>
          <p:cNvPr id="12" name="TextovéPole 11"/>
          <p:cNvSpPr txBox="1"/>
          <p:nvPr/>
        </p:nvSpPr>
        <p:spPr>
          <a:xfrm>
            <a:off x="123011" y="1074509"/>
            <a:ext cx="8897978" cy="5632311"/>
          </a:xfrm>
          <a:prstGeom prst="rect">
            <a:avLst/>
          </a:prstGeom>
          <a:noFill/>
        </p:spPr>
        <p:txBody>
          <a:bodyPr wrap="square" rtlCol="0">
            <a:spAutoFit/>
          </a:bodyPr>
          <a:lstStyle/>
          <a:p>
            <a:pPr algn="r"/>
            <a:r>
              <a:rPr lang="cs-CZ" sz="2400" i="1" dirty="0" smtClean="0"/>
              <a:t>N </a:t>
            </a:r>
            <a:r>
              <a:rPr lang="cs-CZ" sz="2400" i="1" dirty="0"/>
              <a:t>= 338, 337, </a:t>
            </a:r>
            <a:r>
              <a:rPr lang="cs-CZ" sz="2400" i="1" dirty="0" err="1"/>
              <a:t>bi</a:t>
            </a:r>
            <a:r>
              <a:rPr lang="cs-CZ" sz="2400" i="1" dirty="0"/>
              <a:t> a  </a:t>
            </a:r>
            <a:r>
              <a:rPr lang="cs-CZ" sz="2400" i="1" dirty="0" err="1"/>
              <a:t>hetero</a:t>
            </a:r>
            <a:r>
              <a:rPr lang="cs-CZ" sz="2400" i="1" dirty="0"/>
              <a:t> </a:t>
            </a:r>
            <a:r>
              <a:rPr lang="cs-CZ" sz="2400" i="1" dirty="0" err="1"/>
              <a:t>kinky</a:t>
            </a:r>
            <a:r>
              <a:rPr lang="cs-CZ" sz="2400" i="1" dirty="0"/>
              <a:t>, </a:t>
            </a:r>
            <a:r>
              <a:rPr lang="cs-CZ" sz="2400" i="1" dirty="0" smtClean="0"/>
              <a:t>DS</a:t>
            </a:r>
          </a:p>
          <a:p>
            <a:r>
              <a:rPr lang="cs-CZ" sz="2400" b="1" dirty="0" smtClean="0"/>
              <a:t>Kdo  vzrušuje </a:t>
            </a:r>
            <a:r>
              <a:rPr lang="cs-CZ" sz="2400" b="1" dirty="0" err="1" smtClean="0"/>
              <a:t>switche</a:t>
            </a:r>
            <a:r>
              <a:rPr lang="cs-CZ" sz="2400" b="1" dirty="0" smtClean="0"/>
              <a:t>? </a:t>
            </a:r>
          </a:p>
          <a:p>
            <a:r>
              <a:rPr lang="cs-CZ" sz="2400" b="1" dirty="0" smtClean="0"/>
              <a:t>	většinou všichni </a:t>
            </a:r>
          </a:p>
          <a:p>
            <a:r>
              <a:rPr lang="cs-CZ" sz="2400" dirty="0" smtClean="0"/>
              <a:t>		86,7% </a:t>
            </a:r>
            <a:r>
              <a:rPr lang="cs-CZ" sz="2400" dirty="0" err="1" smtClean="0"/>
              <a:t>switchů</a:t>
            </a:r>
            <a:r>
              <a:rPr lang="cs-CZ" sz="2400" dirty="0" smtClean="0"/>
              <a:t> </a:t>
            </a:r>
            <a:r>
              <a:rPr lang="cs-CZ" sz="2400" dirty="0"/>
              <a:t>vzrušují </a:t>
            </a:r>
            <a:r>
              <a:rPr lang="cs-CZ" sz="2400" dirty="0" err="1"/>
              <a:t>switchující</a:t>
            </a:r>
            <a:r>
              <a:rPr lang="cs-CZ" sz="2400" dirty="0"/>
              <a:t> </a:t>
            </a:r>
            <a:r>
              <a:rPr lang="cs-CZ" sz="2400" dirty="0" smtClean="0"/>
              <a:t>osoby</a:t>
            </a:r>
            <a:endParaRPr lang="cs-CZ" sz="2400" dirty="0"/>
          </a:p>
          <a:p>
            <a:r>
              <a:rPr lang="cs-CZ" sz="2400" dirty="0" smtClean="0"/>
              <a:t> 		85,6</a:t>
            </a:r>
            <a:r>
              <a:rPr lang="cs-CZ" sz="2400" dirty="0"/>
              <a:t>% </a:t>
            </a:r>
            <a:r>
              <a:rPr lang="cs-CZ" sz="2400" dirty="0" smtClean="0"/>
              <a:t> </a:t>
            </a:r>
            <a:r>
              <a:rPr lang="cs-CZ" sz="2400" dirty="0" err="1" smtClean="0"/>
              <a:t>switchů</a:t>
            </a:r>
            <a:r>
              <a:rPr lang="cs-CZ" sz="2400" dirty="0" smtClean="0"/>
              <a:t>  vzrušují </a:t>
            </a:r>
            <a:r>
              <a:rPr lang="cs-CZ" sz="2400" dirty="0" err="1" smtClean="0"/>
              <a:t>neswitchující</a:t>
            </a:r>
            <a:r>
              <a:rPr lang="cs-CZ" sz="2400" dirty="0" smtClean="0"/>
              <a:t> osoby</a:t>
            </a:r>
          </a:p>
          <a:p>
            <a:r>
              <a:rPr lang="cs-CZ" sz="2400" b="1" dirty="0" smtClean="0"/>
              <a:t>ALE koho vzrušují </a:t>
            </a:r>
            <a:r>
              <a:rPr lang="cs-CZ" sz="2400" b="1" dirty="0" err="1" smtClean="0"/>
              <a:t>switchové</a:t>
            </a:r>
            <a:r>
              <a:rPr lang="cs-CZ" sz="2400" b="1" dirty="0" smtClean="0"/>
              <a:t>?</a:t>
            </a:r>
          </a:p>
          <a:p>
            <a:r>
              <a:rPr lang="cs-CZ" sz="2400" dirty="0" smtClean="0"/>
              <a:t>	</a:t>
            </a:r>
            <a:r>
              <a:rPr lang="cs-CZ" sz="2400" b="1" dirty="0" smtClean="0">
                <a:solidFill>
                  <a:srgbClr val="FF0000"/>
                </a:solidFill>
              </a:rPr>
              <a:t>tady je to horší</a:t>
            </a:r>
            <a:endParaRPr lang="cs-CZ" sz="2400" b="1" dirty="0">
              <a:solidFill>
                <a:srgbClr val="FF0000"/>
              </a:solidFill>
            </a:endParaRPr>
          </a:p>
          <a:p>
            <a:r>
              <a:rPr lang="cs-CZ" sz="2400" dirty="0" smtClean="0"/>
              <a:t>		65,8</a:t>
            </a:r>
            <a:r>
              <a:rPr lang="cs-CZ" sz="2400" dirty="0"/>
              <a:t>% </a:t>
            </a:r>
            <a:r>
              <a:rPr lang="cs-CZ" sz="2400" dirty="0" smtClean="0"/>
              <a:t>dominantních osob </a:t>
            </a:r>
            <a:r>
              <a:rPr lang="cs-CZ" sz="2400" dirty="0" err="1" smtClean="0"/>
              <a:t>switchové</a:t>
            </a:r>
            <a:r>
              <a:rPr lang="cs-CZ" sz="2400" dirty="0" smtClean="0"/>
              <a:t> nevzrušují </a:t>
            </a:r>
          </a:p>
          <a:p>
            <a:r>
              <a:rPr lang="cs-CZ" sz="2400" dirty="0" smtClean="0"/>
              <a:t>		73,3</a:t>
            </a:r>
            <a:r>
              <a:rPr lang="cs-CZ" sz="2400" dirty="0"/>
              <a:t>% </a:t>
            </a:r>
            <a:r>
              <a:rPr lang="cs-CZ" sz="2400" dirty="0" smtClean="0"/>
              <a:t>submisivních </a:t>
            </a:r>
            <a:r>
              <a:rPr lang="cs-CZ" sz="2400" dirty="0"/>
              <a:t>osob </a:t>
            </a:r>
            <a:r>
              <a:rPr lang="cs-CZ" sz="2400" dirty="0" err="1"/>
              <a:t>switchové</a:t>
            </a:r>
            <a:r>
              <a:rPr lang="cs-CZ" sz="2400" dirty="0"/>
              <a:t> nevzrušují </a:t>
            </a:r>
          </a:p>
          <a:p>
            <a:r>
              <a:rPr lang="cs-CZ" sz="2400" b="1" dirty="0" smtClean="0">
                <a:solidFill>
                  <a:srgbClr val="FF0000"/>
                </a:solidFill>
              </a:rPr>
              <a:t>	komplikace </a:t>
            </a:r>
            <a:r>
              <a:rPr lang="cs-CZ" sz="2400" b="1" dirty="0">
                <a:solidFill>
                  <a:srgbClr val="FF0000"/>
                </a:solidFill>
              </a:rPr>
              <a:t>ve vztazích?</a:t>
            </a:r>
          </a:p>
          <a:p>
            <a:endParaRPr lang="cs-CZ" sz="2400" i="1" dirty="0" smtClean="0"/>
          </a:p>
          <a:p>
            <a:r>
              <a:rPr lang="cs-CZ" sz="2400" b="1" dirty="0" smtClean="0"/>
              <a:t>Co vzrušuje </a:t>
            </a:r>
            <a:r>
              <a:rPr lang="cs-CZ" sz="2400" b="1" dirty="0" err="1" smtClean="0"/>
              <a:t>switche</a:t>
            </a:r>
            <a:r>
              <a:rPr lang="cs-CZ" sz="2400" b="1" dirty="0" smtClean="0"/>
              <a:t>?</a:t>
            </a:r>
          </a:p>
          <a:p>
            <a:r>
              <a:rPr lang="cs-CZ" sz="2400" dirty="0"/>
              <a:t>Vzrušuje mě střídat roli během jedné scénky </a:t>
            </a:r>
          </a:p>
          <a:p>
            <a:r>
              <a:rPr lang="cs-CZ" sz="2400" dirty="0" smtClean="0"/>
              <a:t>					</a:t>
            </a:r>
            <a:r>
              <a:rPr lang="cs-CZ" sz="2400" dirty="0"/>
              <a:t> 49,1% </a:t>
            </a:r>
            <a:r>
              <a:rPr lang="cs-CZ" sz="2400" dirty="0" smtClean="0"/>
              <a:t> ano</a:t>
            </a:r>
          </a:p>
          <a:p>
            <a:r>
              <a:rPr lang="cs-CZ" sz="2400" dirty="0" smtClean="0"/>
              <a:t> 					 50,9</a:t>
            </a:r>
            <a:r>
              <a:rPr lang="cs-CZ" sz="2400" dirty="0"/>
              <a:t>% </a:t>
            </a:r>
            <a:r>
              <a:rPr lang="cs-CZ" sz="2400" dirty="0" smtClean="0"/>
              <a:t>  NE</a:t>
            </a:r>
            <a:endParaRPr lang="cs-CZ" sz="2400" b="1"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25</a:t>
            </a:fld>
            <a:endParaRPr lang="cs-CZ" dirty="0"/>
          </a:p>
        </p:txBody>
      </p:sp>
    </p:spTree>
    <p:extLst>
      <p:ext uri="{BB962C8B-B14F-4D97-AF65-F5344CB8AC3E}">
        <p14:creationId xmlns:p14="http://schemas.microsoft.com/office/powerpoint/2010/main" val="29249078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6155" y="116632"/>
            <a:ext cx="8229600" cy="634082"/>
          </a:xfrm>
        </p:spPr>
        <p:txBody>
          <a:bodyPr>
            <a:normAutofit/>
          </a:bodyPr>
          <a:lstStyle/>
          <a:p>
            <a:r>
              <a:rPr lang="cs-CZ" sz="3200" dirty="0" smtClean="0"/>
              <a:t>Vybrané praktiky</a:t>
            </a:r>
            <a:endParaRPr lang="cs-CZ" sz="3200" dirty="0"/>
          </a:p>
        </p:txBody>
      </p:sp>
      <p:sp>
        <p:nvSpPr>
          <p:cNvPr id="3" name="Zástupný symbol pro obsah 2"/>
          <p:cNvSpPr>
            <a:spLocks noGrp="1"/>
          </p:cNvSpPr>
          <p:nvPr>
            <p:ph idx="1"/>
          </p:nvPr>
        </p:nvSpPr>
        <p:spPr>
          <a:xfrm>
            <a:off x="457200" y="1700808"/>
            <a:ext cx="8229600" cy="5015796"/>
          </a:xfrm>
        </p:spPr>
        <p:txBody>
          <a:bodyPr/>
          <a:lstStyle/>
          <a:p>
            <a:pPr marL="0" indent="0">
              <a:buNone/>
            </a:pPr>
            <a:endParaRPr lang="cs-CZ" dirty="0" smtClean="0"/>
          </a:p>
          <a:p>
            <a:pPr marL="0" indent="0">
              <a:buNone/>
            </a:pPr>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1655860048"/>
              </p:ext>
            </p:extLst>
          </p:nvPr>
        </p:nvGraphicFramePr>
        <p:xfrm>
          <a:off x="899592" y="1988840"/>
          <a:ext cx="6306924" cy="1358844"/>
        </p:xfrm>
        <a:graphic>
          <a:graphicData uri="http://schemas.openxmlformats.org/drawingml/2006/table">
            <a:tbl>
              <a:tblPr>
                <a:tableStyleId>{5C22544A-7EE6-4342-B048-85BDC9FD1C3A}</a:tableStyleId>
              </a:tblPr>
              <a:tblGrid>
                <a:gridCol w="1051154">
                  <a:extLst>
                    <a:ext uri="{9D8B030D-6E8A-4147-A177-3AD203B41FA5}">
                      <a16:colId xmlns:a16="http://schemas.microsoft.com/office/drawing/2014/main" val="20000"/>
                    </a:ext>
                  </a:extLst>
                </a:gridCol>
                <a:gridCol w="1051154">
                  <a:extLst>
                    <a:ext uri="{9D8B030D-6E8A-4147-A177-3AD203B41FA5}">
                      <a16:colId xmlns:a16="http://schemas.microsoft.com/office/drawing/2014/main" val="20001"/>
                    </a:ext>
                  </a:extLst>
                </a:gridCol>
                <a:gridCol w="1051154">
                  <a:extLst>
                    <a:ext uri="{9D8B030D-6E8A-4147-A177-3AD203B41FA5}">
                      <a16:colId xmlns:a16="http://schemas.microsoft.com/office/drawing/2014/main" val="20002"/>
                    </a:ext>
                  </a:extLst>
                </a:gridCol>
                <a:gridCol w="1051154">
                  <a:extLst>
                    <a:ext uri="{9D8B030D-6E8A-4147-A177-3AD203B41FA5}">
                      <a16:colId xmlns:a16="http://schemas.microsoft.com/office/drawing/2014/main" val="20003"/>
                    </a:ext>
                  </a:extLst>
                </a:gridCol>
                <a:gridCol w="1051154">
                  <a:extLst>
                    <a:ext uri="{9D8B030D-6E8A-4147-A177-3AD203B41FA5}">
                      <a16:colId xmlns:a16="http://schemas.microsoft.com/office/drawing/2014/main" val="20004"/>
                    </a:ext>
                  </a:extLst>
                </a:gridCol>
                <a:gridCol w="1051154">
                  <a:extLst>
                    <a:ext uri="{9D8B030D-6E8A-4147-A177-3AD203B41FA5}">
                      <a16:colId xmlns:a16="http://schemas.microsoft.com/office/drawing/2014/main" val="20005"/>
                    </a:ext>
                  </a:extLst>
                </a:gridCol>
              </a:tblGrid>
              <a:tr h="304959">
                <a:tc rowSpan="2" gridSpan="2">
                  <a:txBody>
                    <a:bodyPr/>
                    <a:lstStyle/>
                    <a:p>
                      <a:pPr algn="ctr">
                        <a:lnSpc>
                          <a:spcPct val="115000"/>
                        </a:lnSpc>
                        <a:spcAft>
                          <a:spcPts val="0"/>
                        </a:spcAft>
                      </a:pPr>
                      <a:r>
                        <a:rPr lang="cs-CZ" sz="2000" dirty="0">
                          <a:effectLst/>
                        </a:rPr>
                        <a:t> dech</a:t>
                      </a:r>
                      <a:endParaRPr lang="cs-CZ" sz="2000" dirty="0">
                        <a:effectLst/>
                        <a:latin typeface="Calibri"/>
                        <a:ea typeface="Calibri"/>
                        <a:cs typeface="Arial"/>
                      </a:endParaRPr>
                    </a:p>
                  </a:txBody>
                  <a:tcPr marL="0" marR="0" marT="0" marB="0"/>
                </a:tc>
                <a:tc rowSpan="2" hMerge="1">
                  <a:txBody>
                    <a:bodyPr/>
                    <a:lstStyle/>
                    <a:p>
                      <a:endParaRPr lang="cs-CZ"/>
                    </a:p>
                  </a:txBody>
                  <a:tcPr/>
                </a:tc>
                <a:tc>
                  <a:txBody>
                    <a:bodyPr/>
                    <a:lstStyle/>
                    <a:p>
                      <a:pPr marL="38100" marR="38100" algn="ctr">
                        <a:lnSpc>
                          <a:spcPts val="1600"/>
                        </a:lnSpc>
                        <a:spcAft>
                          <a:spcPts val="0"/>
                        </a:spcAft>
                      </a:pPr>
                      <a:r>
                        <a:rPr lang="cs-CZ" sz="2000" dirty="0" smtClean="0">
                          <a:effectLst/>
                        </a:rPr>
                        <a:t>neví </a:t>
                      </a:r>
                      <a:r>
                        <a:rPr lang="cs-CZ" sz="2000" dirty="0">
                          <a:effectLst/>
                        </a:rPr>
                        <a:t>se</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působit</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přijímat</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oboje</a:t>
                      </a:r>
                      <a:endParaRPr lang="cs-CZ" sz="2000" dirty="0">
                        <a:effectLst/>
                        <a:latin typeface="Calibri"/>
                        <a:ea typeface="Calibri"/>
                        <a:cs typeface="Arial"/>
                      </a:endParaRPr>
                    </a:p>
                  </a:txBody>
                  <a:tcPr marL="0" marR="0" marT="0" marB="0"/>
                </a:tc>
                <a:extLst>
                  <a:ext uri="{0D108BD9-81ED-4DB2-BD59-A6C34878D82A}">
                    <a16:rowId xmlns:a16="http://schemas.microsoft.com/office/drawing/2014/main" val="10000"/>
                  </a:ext>
                </a:extLst>
              </a:tr>
              <a:tr h="288032">
                <a:tc gridSpan="2" vMerge="1">
                  <a:txBody>
                    <a:bodyPr/>
                    <a:lstStyle/>
                    <a:p>
                      <a:endParaRPr lang="cs-CZ"/>
                    </a:p>
                  </a:txBody>
                  <a:tcPr/>
                </a:tc>
                <a:tc hMerge="1" vMerge="1">
                  <a:txBody>
                    <a:bodyPr/>
                    <a:lstStyle/>
                    <a:p>
                      <a:endParaRPr lang="cs-CZ"/>
                    </a:p>
                  </a:txBody>
                  <a:tcPr/>
                </a:tc>
                <a:tc>
                  <a:txBody>
                    <a:bodyPr/>
                    <a:lstStyle/>
                    <a:p>
                      <a:pPr marL="38100" marR="38100" algn="ctr">
                        <a:lnSpc>
                          <a:spcPts val="1600"/>
                        </a:lnSpc>
                        <a:spcAft>
                          <a:spcPts val="0"/>
                        </a:spcAft>
                      </a:pPr>
                      <a:r>
                        <a:rPr lang="cs-CZ" sz="2000" dirty="0">
                          <a:effectLst/>
                        </a:rPr>
                        <a:t>N</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N</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N</a:t>
                      </a:r>
                      <a:endParaRPr lang="cs-CZ" sz="2000" dirty="0">
                        <a:effectLst/>
                        <a:latin typeface="Calibri"/>
                        <a:ea typeface="Calibri"/>
                        <a:cs typeface="Arial"/>
                      </a:endParaRPr>
                    </a:p>
                  </a:txBody>
                  <a:tcPr marL="0" marR="0" marT="0" marB="0"/>
                </a:tc>
                <a:tc>
                  <a:txBody>
                    <a:bodyPr/>
                    <a:lstStyle/>
                    <a:p>
                      <a:pPr marL="38100" marR="38100" algn="ctr">
                        <a:lnSpc>
                          <a:spcPts val="1600"/>
                        </a:lnSpc>
                        <a:spcAft>
                          <a:spcPts val="0"/>
                        </a:spcAft>
                      </a:pPr>
                      <a:r>
                        <a:rPr lang="cs-CZ" sz="2000" dirty="0">
                          <a:effectLst/>
                        </a:rPr>
                        <a:t>N</a:t>
                      </a:r>
                      <a:endParaRPr lang="cs-CZ" sz="2000" dirty="0">
                        <a:effectLst/>
                        <a:latin typeface="Calibri"/>
                        <a:ea typeface="Calibri"/>
                        <a:cs typeface="Arial"/>
                      </a:endParaRPr>
                    </a:p>
                  </a:txBody>
                  <a:tcPr marL="0" marR="0" marT="0" marB="0"/>
                </a:tc>
                <a:extLst>
                  <a:ext uri="{0D108BD9-81ED-4DB2-BD59-A6C34878D82A}">
                    <a16:rowId xmlns:a16="http://schemas.microsoft.com/office/drawing/2014/main" val="10001"/>
                  </a:ext>
                </a:extLst>
              </a:tr>
              <a:tr h="360040">
                <a:tc rowSpan="2">
                  <a:txBody>
                    <a:bodyPr/>
                    <a:lstStyle/>
                    <a:p>
                      <a:pPr marL="38100" marR="38100" algn="ctr">
                        <a:lnSpc>
                          <a:spcPts val="1600"/>
                        </a:lnSpc>
                        <a:spcAft>
                          <a:spcPts val="0"/>
                        </a:spcAft>
                      </a:pP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žena</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1</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2</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11</a:t>
                      </a:r>
                      <a:endParaRPr lang="cs-CZ" sz="20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1</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2"/>
                  </a:ext>
                </a:extLst>
              </a:tr>
              <a:tr h="405813">
                <a:tc vMerge="1">
                  <a:txBody>
                    <a:bodyPr/>
                    <a:lstStyle/>
                    <a:p>
                      <a:endParaRPr lang="cs-CZ"/>
                    </a:p>
                  </a:txBody>
                  <a:tcPr/>
                </a:tc>
                <a:tc>
                  <a:txBody>
                    <a:bodyPr/>
                    <a:lstStyle/>
                    <a:p>
                      <a:pPr marL="38100" marR="38100" algn="ctr">
                        <a:lnSpc>
                          <a:spcPts val="1600"/>
                        </a:lnSpc>
                        <a:spcAft>
                          <a:spcPts val="0"/>
                        </a:spcAft>
                      </a:pPr>
                      <a:r>
                        <a:rPr lang="cs-CZ" sz="2000">
                          <a:effectLst/>
                        </a:rPr>
                        <a:t>muž</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0</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2</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a:effectLst/>
                        </a:rPr>
                        <a:t>2</a:t>
                      </a:r>
                      <a:endParaRPr lang="cs-CZ" sz="20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000" dirty="0">
                          <a:effectLst/>
                        </a:rPr>
                        <a:t>0</a:t>
                      </a:r>
                      <a:endParaRPr lang="cs-CZ" sz="2000" dirty="0">
                        <a:effectLst/>
                        <a:latin typeface="Calibri"/>
                        <a:ea typeface="Calibri"/>
                        <a:cs typeface="Arial"/>
                      </a:endParaRPr>
                    </a:p>
                  </a:txBody>
                  <a:tcPr marL="0" marR="0" marT="0" marB="0" anchor="ctr"/>
                </a:tc>
                <a:extLst>
                  <a:ext uri="{0D108BD9-81ED-4DB2-BD59-A6C34878D82A}">
                    <a16:rowId xmlns:a16="http://schemas.microsoft.com/office/drawing/2014/main" val="10003"/>
                  </a:ext>
                </a:extLst>
              </a:tr>
            </a:tbl>
          </a:graphicData>
        </a:graphic>
      </p:graphicFrame>
      <p:sp>
        <p:nvSpPr>
          <p:cNvPr id="5" name="TextovéPole 4"/>
          <p:cNvSpPr txBox="1"/>
          <p:nvPr/>
        </p:nvSpPr>
        <p:spPr>
          <a:xfrm>
            <a:off x="107504" y="692696"/>
            <a:ext cx="8928992" cy="1200329"/>
          </a:xfrm>
          <a:prstGeom prst="rect">
            <a:avLst/>
          </a:prstGeom>
          <a:noFill/>
        </p:spPr>
        <p:txBody>
          <a:bodyPr wrap="square" rtlCol="0">
            <a:spAutoFit/>
          </a:bodyPr>
          <a:lstStyle/>
          <a:p>
            <a:r>
              <a:rPr lang="cs-CZ" sz="2400" dirty="0" smtClean="0"/>
              <a:t>„Vzrušuje mě konkrétní sexuální praktika“ 139 osob </a:t>
            </a:r>
            <a:r>
              <a:rPr lang="cs-CZ" sz="2400" dirty="0"/>
              <a:t>z </a:t>
            </a:r>
            <a:r>
              <a:rPr lang="cs-CZ" sz="2400" dirty="0" smtClean="0"/>
              <a:t>486 odpovědělo: </a:t>
            </a:r>
          </a:p>
          <a:p>
            <a:r>
              <a:rPr lang="cs-CZ" sz="2400" dirty="0" smtClean="0"/>
              <a:t>19: dech škrcení</a:t>
            </a:r>
            <a:r>
              <a:rPr lang="cs-CZ" sz="2400" dirty="0"/>
              <a:t>, dušení, </a:t>
            </a:r>
            <a:r>
              <a:rPr lang="cs-CZ" sz="2400" dirty="0" err="1"/>
              <a:t>asfixie</a:t>
            </a:r>
            <a:r>
              <a:rPr lang="cs-CZ" sz="2400" dirty="0"/>
              <a:t>, </a:t>
            </a:r>
            <a:r>
              <a:rPr lang="cs-CZ" sz="2400" dirty="0" err="1"/>
              <a:t>breath</a:t>
            </a:r>
            <a:r>
              <a:rPr lang="cs-CZ" sz="2400" dirty="0"/>
              <a:t> play, kontrola dechu, přidušování, </a:t>
            </a:r>
            <a:r>
              <a:rPr lang="cs-CZ" sz="2400" dirty="0" err="1" smtClean="0"/>
              <a:t>waterboarding</a:t>
            </a:r>
            <a:r>
              <a:rPr lang="cs-CZ" sz="2400" dirty="0" smtClean="0"/>
              <a:t> (1)</a:t>
            </a:r>
            <a:endParaRPr lang="cs-CZ" sz="2400" dirty="0"/>
          </a:p>
        </p:txBody>
      </p:sp>
      <p:sp>
        <p:nvSpPr>
          <p:cNvPr id="6" name="TextovéPole 5"/>
          <p:cNvSpPr txBox="1"/>
          <p:nvPr/>
        </p:nvSpPr>
        <p:spPr>
          <a:xfrm>
            <a:off x="323528" y="3501008"/>
            <a:ext cx="8712968" cy="3168352"/>
          </a:xfrm>
          <a:prstGeom prst="rect">
            <a:avLst/>
          </a:prstGeom>
          <a:noFill/>
        </p:spPr>
        <p:txBody>
          <a:bodyPr wrap="square" rtlCol="0">
            <a:spAutoFit/>
          </a:bodyPr>
          <a:lstStyle/>
          <a:p>
            <a:r>
              <a:rPr lang="cs-CZ" sz="2400" dirty="0" smtClean="0"/>
              <a:t>6  </a:t>
            </a:r>
            <a:r>
              <a:rPr lang="cs-CZ" sz="2400" dirty="0"/>
              <a:t>krev, krvavé praktiky, skalpel, </a:t>
            </a:r>
            <a:r>
              <a:rPr lang="cs-CZ" sz="2400" dirty="0" err="1"/>
              <a:t>playpiercing</a:t>
            </a:r>
            <a:r>
              <a:rPr lang="cs-CZ" sz="2400" dirty="0"/>
              <a:t> a řezání, </a:t>
            </a:r>
            <a:r>
              <a:rPr lang="cs-CZ" sz="2400" dirty="0" err="1"/>
              <a:t>bloodplay</a:t>
            </a:r>
            <a:r>
              <a:rPr lang="cs-CZ" sz="2400" dirty="0"/>
              <a:t>, skarifikace</a:t>
            </a:r>
          </a:p>
          <a:p>
            <a:r>
              <a:rPr lang="cs-CZ" sz="2400" dirty="0" smtClean="0"/>
              <a:t>5 </a:t>
            </a:r>
            <a:r>
              <a:rPr lang="cs-CZ" sz="2400" dirty="0"/>
              <a:t>jehla</a:t>
            </a:r>
          </a:p>
          <a:p>
            <a:r>
              <a:rPr lang="cs-CZ" sz="2400" dirty="0" smtClean="0"/>
              <a:t>6 </a:t>
            </a:r>
            <a:r>
              <a:rPr lang="cs-CZ" sz="2400" dirty="0"/>
              <a:t>elektro, </a:t>
            </a:r>
            <a:r>
              <a:rPr lang="cs-CZ" sz="2400" dirty="0" smtClean="0"/>
              <a:t>elektřina</a:t>
            </a:r>
          </a:p>
          <a:p>
            <a:r>
              <a:rPr lang="cs-CZ" sz="2400" dirty="0"/>
              <a:t>34 </a:t>
            </a:r>
            <a:r>
              <a:rPr lang="cs-CZ" sz="2400" dirty="0" err="1"/>
              <a:t>spank</a:t>
            </a:r>
            <a:r>
              <a:rPr lang="cs-CZ" sz="2400" dirty="0"/>
              <a:t>, výprask 8 (jeden z toho byl přes chodidla</a:t>
            </a:r>
            <a:r>
              <a:rPr lang="cs-CZ" sz="2400" dirty="0" smtClean="0"/>
              <a:t>)</a:t>
            </a:r>
          </a:p>
          <a:p>
            <a:r>
              <a:rPr lang="cs-CZ" sz="2400" dirty="0" smtClean="0"/>
              <a:t>3 bití; 3 bič, důtky, bičování, </a:t>
            </a:r>
            <a:r>
              <a:rPr lang="cs-CZ" sz="2400" dirty="0" err="1" smtClean="0"/>
              <a:t>whipping</a:t>
            </a:r>
            <a:r>
              <a:rPr lang="cs-CZ" sz="2400" dirty="0" smtClean="0"/>
              <a:t>;  </a:t>
            </a:r>
            <a:r>
              <a:rPr lang="cs-CZ" sz="2400" dirty="0"/>
              <a:t>2 </a:t>
            </a:r>
            <a:r>
              <a:rPr lang="cs-CZ" sz="2400" dirty="0" smtClean="0"/>
              <a:t> důtky; 4 fackování </a:t>
            </a:r>
          </a:p>
          <a:p>
            <a:r>
              <a:rPr lang="cs-CZ" sz="2400" dirty="0" smtClean="0"/>
              <a:t> 5 fetiš (</a:t>
            </a:r>
            <a:r>
              <a:rPr lang="cs-CZ" sz="2400" dirty="0"/>
              <a:t>obojky, ruce, nohy, oblečení, „různé</a:t>
            </a:r>
            <a:r>
              <a:rPr lang="cs-CZ" sz="2400" dirty="0" smtClean="0"/>
              <a:t>“), 6 klinik</a:t>
            </a:r>
          </a:p>
          <a:p>
            <a:r>
              <a:rPr lang="cs-CZ" sz="2400" dirty="0"/>
              <a:t>6- </a:t>
            </a:r>
            <a:r>
              <a:rPr lang="cs-CZ" sz="2400" dirty="0" smtClean="0"/>
              <a:t>pony</a:t>
            </a:r>
            <a:r>
              <a:rPr lang="cs-CZ" sz="2400" dirty="0"/>
              <a:t>, </a:t>
            </a:r>
            <a:r>
              <a:rPr lang="cs-CZ" sz="2400" dirty="0" err="1" smtClean="0"/>
              <a:t>ponyplay</a:t>
            </a:r>
            <a:r>
              <a:rPr lang="cs-CZ" sz="2400" dirty="0" smtClean="0"/>
              <a:t>; 9 dog</a:t>
            </a:r>
            <a:r>
              <a:rPr lang="cs-CZ" sz="2400" dirty="0"/>
              <a:t>, pup, </a:t>
            </a:r>
            <a:r>
              <a:rPr lang="cs-CZ" sz="2400" dirty="0" smtClean="0"/>
              <a:t>pes; 1 </a:t>
            </a:r>
            <a:r>
              <a:rPr lang="cs-CZ" sz="2400" dirty="0" err="1" smtClean="0"/>
              <a:t>kitty</a:t>
            </a:r>
            <a:r>
              <a:rPr lang="cs-CZ" sz="2400" dirty="0" smtClean="0"/>
              <a:t> play </a:t>
            </a:r>
            <a:endParaRPr lang="cs-CZ" sz="2400" dirty="0"/>
          </a:p>
        </p:txBody>
      </p:sp>
      <p:sp>
        <p:nvSpPr>
          <p:cNvPr id="7" name="Zástupný symbol pro číslo snímku 6"/>
          <p:cNvSpPr>
            <a:spLocks noGrp="1"/>
          </p:cNvSpPr>
          <p:nvPr>
            <p:ph type="sldNum" sz="quarter" idx="12"/>
          </p:nvPr>
        </p:nvSpPr>
        <p:spPr/>
        <p:txBody>
          <a:bodyPr/>
          <a:lstStyle/>
          <a:p>
            <a:fld id="{4DB48B28-2DD8-4A23-84B0-89F928210886}" type="slidenum">
              <a:rPr lang="cs-CZ" smtClean="0"/>
              <a:t>26</a:t>
            </a:fld>
            <a:endParaRPr lang="cs-CZ"/>
          </a:p>
        </p:txBody>
      </p:sp>
    </p:spTree>
    <p:extLst>
      <p:ext uri="{BB962C8B-B14F-4D97-AF65-F5344CB8AC3E}">
        <p14:creationId xmlns:p14="http://schemas.microsoft.com/office/powerpoint/2010/main" val="39246086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504056"/>
          </a:xfrm>
        </p:spPr>
        <p:txBody>
          <a:bodyPr>
            <a:normAutofit fontScale="90000"/>
          </a:bodyPr>
          <a:lstStyle/>
          <a:p>
            <a:r>
              <a:rPr lang="cs-CZ" sz="3200" b="1" dirty="0" smtClean="0">
                <a:solidFill>
                  <a:schemeClr val="accent1"/>
                </a:solidFill>
              </a:rPr>
              <a:t>Zranění</a:t>
            </a:r>
            <a:endParaRPr lang="cs-CZ" sz="3200" b="1" dirty="0">
              <a:solidFill>
                <a:schemeClr val="accent1"/>
              </a:solidFill>
            </a:endParaRPr>
          </a:p>
        </p:txBody>
      </p:sp>
      <p:sp>
        <p:nvSpPr>
          <p:cNvPr id="3" name="Zástupný symbol pro obsah 2"/>
          <p:cNvSpPr>
            <a:spLocks noGrp="1"/>
          </p:cNvSpPr>
          <p:nvPr>
            <p:ph idx="1"/>
          </p:nvPr>
        </p:nvSpPr>
        <p:spPr>
          <a:xfrm>
            <a:off x="179512" y="692697"/>
            <a:ext cx="8784976" cy="1956852"/>
          </a:xfrm>
        </p:spPr>
        <p:txBody>
          <a:bodyPr>
            <a:normAutofit fontScale="92500" lnSpcReduction="20000"/>
          </a:bodyPr>
          <a:lstStyle/>
          <a:p>
            <a:pPr marL="0" indent="0">
              <a:buNone/>
            </a:pPr>
            <a:r>
              <a:rPr lang="cs-CZ" sz="2600" dirty="0" smtClean="0"/>
              <a:t>N= 469, ti kdo měli BDSM sex. Nevíme, jestli sami nebo s někým</a:t>
            </a:r>
          </a:p>
          <a:p>
            <a:pPr marL="0" indent="0">
              <a:buNone/>
            </a:pPr>
            <a:r>
              <a:rPr lang="cs-CZ" sz="2600" dirty="0"/>
              <a:t>Tetování a trvalý piercing nebyly považovány za poranění</a:t>
            </a:r>
          </a:p>
          <a:p>
            <a:pPr marL="0" indent="0">
              <a:buNone/>
            </a:pPr>
            <a:r>
              <a:rPr lang="cs-CZ" sz="2800" b="1" dirty="0" smtClean="0"/>
              <a:t>Při mém BDSM sexu obvykle k poranění neodchází…</a:t>
            </a:r>
            <a:r>
              <a:rPr lang="cs-CZ" sz="2800" b="1" dirty="0"/>
              <a:t> </a:t>
            </a:r>
            <a:endParaRPr lang="cs-CZ" sz="2800" b="1" dirty="0" smtClean="0"/>
          </a:p>
          <a:p>
            <a:pPr marL="0" indent="0">
              <a:buNone/>
            </a:pPr>
            <a:r>
              <a:rPr lang="cs-CZ" sz="2800" b="1" dirty="0" smtClean="0"/>
              <a:t>poranění </a:t>
            </a:r>
            <a:r>
              <a:rPr lang="cs-CZ" sz="2800" b="1" dirty="0"/>
              <a:t>mne nebo partnera/partnerky </a:t>
            </a:r>
            <a:r>
              <a:rPr lang="cs-CZ" sz="2800" b="1" dirty="0" smtClean="0"/>
              <a:t>se hojí…</a:t>
            </a:r>
          </a:p>
          <a:p>
            <a:pPr marL="0" indent="0">
              <a:buNone/>
            </a:pPr>
            <a:r>
              <a:rPr lang="cs-CZ" sz="2600" dirty="0" smtClean="0">
                <a:solidFill>
                  <a:srgbClr val="FF0000"/>
                </a:solidFill>
              </a:rPr>
              <a:t>Trvalá poranění – 1</a:t>
            </a:r>
            <a:r>
              <a:rPr lang="cs-CZ" sz="2600" dirty="0" smtClean="0"/>
              <a:t> trans; 7 nevědělo, zbytek:</a:t>
            </a:r>
            <a:endParaRPr lang="cs-CZ" sz="2400" b="1" dirty="0">
              <a:ea typeface="Calibri"/>
              <a:cs typeface="Arial"/>
            </a:endParaRPr>
          </a:p>
          <a:p>
            <a:pPr marL="0" indent="0">
              <a:buNone/>
            </a:pPr>
            <a:endParaRPr lang="cs-CZ" sz="2400" dirty="0" smtClean="0"/>
          </a:p>
        </p:txBody>
      </p:sp>
      <p:pic>
        <p:nvPicPr>
          <p:cNvPr id="7" name="Obrázek 6"/>
          <p:cNvPicPr/>
          <p:nvPr/>
        </p:nvPicPr>
        <p:blipFill>
          <a:blip r:embed="rId2">
            <a:extLst>
              <a:ext uri="{28A0092B-C50C-407E-A947-70E740481C1C}">
                <a14:useLocalDpi xmlns:a14="http://schemas.microsoft.com/office/drawing/2010/main" val="0"/>
              </a:ext>
            </a:extLst>
          </a:blip>
          <a:srcRect/>
          <a:stretch>
            <a:fillRect/>
          </a:stretch>
        </p:blipFill>
        <p:spPr bwMode="auto">
          <a:xfrm>
            <a:off x="0" y="2700102"/>
            <a:ext cx="5292079" cy="4157898"/>
          </a:xfrm>
          <a:prstGeom prst="rect">
            <a:avLst/>
          </a:prstGeom>
          <a:noFill/>
          <a:ln>
            <a:noFill/>
          </a:ln>
        </p:spPr>
      </p:pic>
      <p:sp>
        <p:nvSpPr>
          <p:cNvPr id="8" name="TextovéPole 7"/>
          <p:cNvSpPr txBox="1"/>
          <p:nvPr/>
        </p:nvSpPr>
        <p:spPr>
          <a:xfrm>
            <a:off x="4211960" y="2723088"/>
            <a:ext cx="3168352" cy="1938992"/>
          </a:xfrm>
          <a:prstGeom prst="rect">
            <a:avLst/>
          </a:prstGeom>
          <a:solidFill>
            <a:schemeClr val="bg1"/>
          </a:solidFill>
        </p:spPr>
        <p:txBody>
          <a:bodyPr wrap="square" rtlCol="0">
            <a:spAutoFit/>
          </a:bodyPr>
          <a:lstStyle/>
          <a:p>
            <a:r>
              <a:rPr lang="cs-CZ" sz="2400" b="1" dirty="0" smtClean="0"/>
              <a:t>Graf: </a:t>
            </a:r>
          </a:p>
          <a:p>
            <a:r>
              <a:rPr lang="cs-CZ" sz="2400" dirty="0" smtClean="0">
                <a:solidFill>
                  <a:srgbClr val="0070C0"/>
                </a:solidFill>
                <a:cs typeface="Arial" panose="020B0604020202020204" pitchFamily="34" charset="0"/>
              </a:rPr>
              <a:t>38% bez zranění	</a:t>
            </a:r>
          </a:p>
          <a:p>
            <a:r>
              <a:rPr lang="cs-CZ" sz="2400" dirty="0" smtClean="0">
                <a:solidFill>
                  <a:srgbClr val="0070C0"/>
                </a:solidFill>
                <a:cs typeface="Arial" panose="020B0604020202020204" pitchFamily="34" charset="0"/>
              </a:rPr>
              <a:t>21,3% 	do druhého dne</a:t>
            </a:r>
          </a:p>
          <a:p>
            <a:r>
              <a:rPr lang="cs-CZ" sz="2400" dirty="0">
                <a:cs typeface="Arial" panose="020B0604020202020204" pitchFamily="34" charset="0"/>
              </a:rPr>
              <a:t>36,4 % </a:t>
            </a:r>
            <a:r>
              <a:rPr lang="cs-CZ" sz="2400" dirty="0" smtClean="0">
                <a:cs typeface="Arial" panose="020B0604020202020204" pitchFamily="34" charset="0"/>
              </a:rPr>
              <a:t>	do týdne</a:t>
            </a:r>
          </a:p>
          <a:p>
            <a:r>
              <a:rPr lang="cs-CZ" sz="2400" dirty="0" smtClean="0">
                <a:cs typeface="Arial" panose="020B0604020202020204" pitchFamily="34" charset="0"/>
              </a:rPr>
              <a:t>4,3 %  hojí se </a:t>
            </a:r>
            <a:r>
              <a:rPr lang="cs-CZ" sz="2400" dirty="0" smtClean="0"/>
              <a:t>déle</a:t>
            </a:r>
            <a:endParaRPr lang="cs-CZ" sz="2400" dirty="0"/>
          </a:p>
        </p:txBody>
      </p:sp>
      <p:sp>
        <p:nvSpPr>
          <p:cNvPr id="5" name="Zástupný symbol pro číslo snímku 4"/>
          <p:cNvSpPr>
            <a:spLocks noGrp="1"/>
          </p:cNvSpPr>
          <p:nvPr>
            <p:ph type="sldNum" sz="quarter" idx="12"/>
          </p:nvPr>
        </p:nvSpPr>
        <p:spPr/>
        <p:txBody>
          <a:bodyPr/>
          <a:lstStyle/>
          <a:p>
            <a:fld id="{4DB48B28-2DD8-4A23-84B0-89F928210886}" type="slidenum">
              <a:rPr lang="cs-CZ" smtClean="0"/>
              <a:t>27</a:t>
            </a:fld>
            <a:endParaRPr lang="cs-CZ" dirty="0"/>
          </a:p>
        </p:txBody>
      </p:sp>
    </p:spTree>
    <p:extLst>
      <p:ext uri="{BB962C8B-B14F-4D97-AF65-F5344CB8AC3E}">
        <p14:creationId xmlns:p14="http://schemas.microsoft.com/office/powerpoint/2010/main" val="2911179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p>
            <a:r>
              <a:rPr lang="cs-CZ" sz="3200" b="1" dirty="0" smtClean="0">
                <a:solidFill>
                  <a:schemeClr val="accent1"/>
                </a:solidFill>
              </a:rPr>
              <a:t>Běžný sex vzrušuje?</a:t>
            </a:r>
            <a:endParaRPr lang="cs-CZ" sz="3200" b="1" dirty="0">
              <a:solidFill>
                <a:schemeClr val="accent1"/>
              </a:solidFill>
            </a:endParaRPr>
          </a:p>
        </p:txBody>
      </p:sp>
      <p:sp>
        <p:nvSpPr>
          <p:cNvPr id="3" name="Zástupný symbol pro obsah 2"/>
          <p:cNvSpPr>
            <a:spLocks noGrp="1"/>
          </p:cNvSpPr>
          <p:nvPr>
            <p:ph idx="1"/>
          </p:nvPr>
        </p:nvSpPr>
        <p:spPr>
          <a:xfrm>
            <a:off x="683568" y="1052736"/>
            <a:ext cx="7920880" cy="1152128"/>
          </a:xfrm>
        </p:spPr>
        <p:txBody>
          <a:bodyPr>
            <a:noAutofit/>
          </a:bodyPr>
          <a:lstStyle/>
          <a:p>
            <a:pPr marL="0" indent="0">
              <a:buNone/>
            </a:pPr>
            <a:r>
              <a:rPr lang="cs-CZ" sz="2400" b="1" dirty="0">
                <a:solidFill>
                  <a:srgbClr val="FF0000"/>
                </a:solidFill>
              </a:rPr>
              <a:t>ženy méně než muže</a:t>
            </a:r>
          </a:p>
          <a:p>
            <a:pPr marL="0" indent="0">
              <a:buNone/>
            </a:pPr>
            <a:r>
              <a:rPr lang="cs-CZ" sz="2400" dirty="0" smtClean="0"/>
              <a:t>N</a:t>
            </a:r>
            <a:r>
              <a:rPr lang="cs-CZ" sz="2400" dirty="0"/>
              <a:t>= 455, </a:t>
            </a:r>
            <a:r>
              <a:rPr lang="cs-CZ" sz="2400" dirty="0" err="1" smtClean="0"/>
              <a:t>Chi</a:t>
            </a:r>
            <a:r>
              <a:rPr lang="cs-CZ" sz="2400" dirty="0" smtClean="0"/>
              <a:t> </a:t>
            </a:r>
            <a:r>
              <a:rPr lang="cs-CZ" sz="2400" dirty="0"/>
              <a:t>= 11,3; </a:t>
            </a:r>
            <a:r>
              <a:rPr lang="cs-CZ" sz="2400" dirty="0" err="1"/>
              <a:t>df</a:t>
            </a:r>
            <a:r>
              <a:rPr lang="cs-CZ" sz="2400" dirty="0"/>
              <a:t> = </a:t>
            </a:r>
            <a:r>
              <a:rPr lang="cs-CZ" sz="2400" dirty="0" smtClean="0"/>
              <a:t>4; </a:t>
            </a:r>
            <a:r>
              <a:rPr lang="cs-CZ" sz="2400" dirty="0"/>
              <a:t>p &lt; </a:t>
            </a:r>
            <a:r>
              <a:rPr lang="cs-CZ" sz="2400" dirty="0" smtClean="0"/>
              <a:t>0,24</a:t>
            </a:r>
            <a:endParaRPr lang="cs-CZ" sz="2400" dirty="0"/>
          </a:p>
        </p:txBody>
      </p:sp>
      <p:graphicFrame>
        <p:nvGraphicFramePr>
          <p:cNvPr id="5" name="Tabulka 4"/>
          <p:cNvGraphicFramePr>
            <a:graphicFrameLocks noGrp="1"/>
          </p:cNvGraphicFramePr>
          <p:nvPr>
            <p:extLst>
              <p:ext uri="{D42A27DB-BD31-4B8C-83A1-F6EECF244321}">
                <p14:modId xmlns:p14="http://schemas.microsoft.com/office/powerpoint/2010/main" val="1088693233"/>
              </p:ext>
            </p:extLst>
          </p:nvPr>
        </p:nvGraphicFramePr>
        <p:xfrm>
          <a:off x="683568" y="2564903"/>
          <a:ext cx="7920879" cy="3744417"/>
        </p:xfrm>
        <a:graphic>
          <a:graphicData uri="http://schemas.openxmlformats.org/drawingml/2006/table">
            <a:tbl>
              <a:tblPr>
                <a:tableStyleId>{5C22544A-7EE6-4342-B048-85BDC9FD1C3A}</a:tableStyleId>
              </a:tblPr>
              <a:tblGrid>
                <a:gridCol w="618530">
                  <a:extLst>
                    <a:ext uri="{9D8B030D-6E8A-4147-A177-3AD203B41FA5}">
                      <a16:colId xmlns:a16="http://schemas.microsoft.com/office/drawing/2014/main" val="20000"/>
                    </a:ext>
                  </a:extLst>
                </a:gridCol>
                <a:gridCol w="2284593">
                  <a:extLst>
                    <a:ext uri="{9D8B030D-6E8A-4147-A177-3AD203B41FA5}">
                      <a16:colId xmlns:a16="http://schemas.microsoft.com/office/drawing/2014/main" val="20001"/>
                    </a:ext>
                  </a:extLst>
                </a:gridCol>
                <a:gridCol w="813690">
                  <a:extLst>
                    <a:ext uri="{9D8B030D-6E8A-4147-A177-3AD203B41FA5}">
                      <a16:colId xmlns:a16="http://schemas.microsoft.com/office/drawing/2014/main" val="20002"/>
                    </a:ext>
                  </a:extLst>
                </a:gridCol>
                <a:gridCol w="1559573">
                  <a:extLst>
                    <a:ext uri="{9D8B030D-6E8A-4147-A177-3AD203B41FA5}">
                      <a16:colId xmlns:a16="http://schemas.microsoft.com/office/drawing/2014/main" val="20003"/>
                    </a:ext>
                  </a:extLst>
                </a:gridCol>
                <a:gridCol w="881498">
                  <a:extLst>
                    <a:ext uri="{9D8B030D-6E8A-4147-A177-3AD203B41FA5}">
                      <a16:colId xmlns:a16="http://schemas.microsoft.com/office/drawing/2014/main" val="20004"/>
                    </a:ext>
                  </a:extLst>
                </a:gridCol>
                <a:gridCol w="1762995">
                  <a:extLst>
                    <a:ext uri="{9D8B030D-6E8A-4147-A177-3AD203B41FA5}">
                      <a16:colId xmlns:a16="http://schemas.microsoft.com/office/drawing/2014/main" val="20005"/>
                    </a:ext>
                  </a:extLst>
                </a:gridCol>
              </a:tblGrid>
              <a:tr h="755742">
                <a:tc rowSpan="2"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cs-CZ" sz="2400" b="1" dirty="0">
                          <a:effectLst/>
                        </a:rPr>
                        <a:t> </a:t>
                      </a:r>
                      <a:r>
                        <a:rPr lang="cs-CZ" sz="2400" b="1" dirty="0" smtClean="0">
                          <a:effectLst/>
                        </a:rPr>
                        <a:t>běžný sex</a:t>
                      </a:r>
                      <a:endParaRPr lang="cs-CZ" sz="2400" b="1" dirty="0" smtClean="0">
                        <a:effectLst/>
                        <a:latin typeface="+mn-lt"/>
                        <a:ea typeface="Calibri"/>
                        <a:cs typeface="Arial"/>
                      </a:endParaRPr>
                    </a:p>
                    <a:p>
                      <a:pPr algn="ctr">
                        <a:lnSpc>
                          <a:spcPct val="115000"/>
                        </a:lnSpc>
                        <a:spcAft>
                          <a:spcPts val="0"/>
                        </a:spcAft>
                      </a:pPr>
                      <a:endParaRPr lang="cs-CZ" sz="2400" b="1" dirty="0">
                        <a:effectLst/>
                        <a:latin typeface="Calibri"/>
                        <a:ea typeface="Calibri"/>
                        <a:cs typeface="Arial"/>
                      </a:endParaRPr>
                    </a:p>
                  </a:txBody>
                  <a:tcPr marL="0" marR="0" marT="0" marB="0" anchor="ctr"/>
                </a:tc>
                <a:tc rowSpan="2" hMerge="1">
                  <a:txBody>
                    <a:bodyPr/>
                    <a:lstStyle/>
                    <a:p>
                      <a:endParaRPr lang="cs-CZ"/>
                    </a:p>
                  </a:txBody>
                  <a:tcPr/>
                </a:tc>
                <a:tc gridSpan="2">
                  <a:txBody>
                    <a:bodyPr/>
                    <a:lstStyle/>
                    <a:p>
                      <a:pPr marL="38100" marR="38100" algn="ctr">
                        <a:lnSpc>
                          <a:spcPts val="1600"/>
                        </a:lnSpc>
                        <a:spcAft>
                          <a:spcPts val="0"/>
                        </a:spcAft>
                      </a:pPr>
                      <a:r>
                        <a:rPr lang="cs-CZ" sz="2400" b="1" dirty="0" smtClean="0">
                          <a:effectLst/>
                          <a:latin typeface="+mn-lt"/>
                          <a:ea typeface="+mn-ea"/>
                          <a:cs typeface="+mn-cs"/>
                        </a:rPr>
                        <a:t>ženy</a:t>
                      </a:r>
                      <a:endParaRPr lang="cs-CZ" sz="2400" b="1" dirty="0">
                        <a:effectLst/>
                        <a:latin typeface="Calibri"/>
                        <a:ea typeface="Calibri"/>
                        <a:cs typeface="Arial"/>
                      </a:endParaRPr>
                    </a:p>
                  </a:txBody>
                  <a:tcPr marL="0" marR="0" marT="0" marB="0" anchor="ctr"/>
                </a:tc>
                <a:tc hMerge="1">
                  <a:txBody>
                    <a:bodyPr/>
                    <a:lstStyle/>
                    <a:p>
                      <a:endParaRPr lang="cs-CZ"/>
                    </a:p>
                  </a:txBody>
                  <a:tcPr/>
                </a:tc>
                <a:tc gridSpan="2">
                  <a:txBody>
                    <a:bodyPr/>
                    <a:lstStyle/>
                    <a:p>
                      <a:pPr marL="38100" marR="38100" algn="ctr">
                        <a:lnSpc>
                          <a:spcPts val="1600"/>
                        </a:lnSpc>
                        <a:spcAft>
                          <a:spcPts val="0"/>
                        </a:spcAft>
                      </a:pPr>
                      <a:r>
                        <a:rPr lang="cs-CZ" sz="2400" b="1" dirty="0" smtClean="0">
                          <a:effectLst/>
                          <a:latin typeface="+mn-lt"/>
                          <a:ea typeface="+mn-ea"/>
                          <a:cs typeface="+mn-cs"/>
                        </a:rPr>
                        <a:t>muži</a:t>
                      </a:r>
                      <a:endParaRPr lang="cs-CZ" sz="2400" b="1" dirty="0">
                        <a:effectLst/>
                        <a:latin typeface="Calibri"/>
                        <a:ea typeface="Calibri"/>
                        <a:cs typeface="Arial"/>
                      </a:endParaRPr>
                    </a:p>
                  </a:txBody>
                  <a:tcPr marL="0" marR="0" marT="0" marB="0" anchor="ctr"/>
                </a:tc>
                <a:tc hMerge="1">
                  <a:txBody>
                    <a:bodyPr/>
                    <a:lstStyle/>
                    <a:p>
                      <a:endParaRPr lang="cs-CZ"/>
                    </a:p>
                  </a:txBody>
                  <a:tcPr/>
                </a:tc>
                <a:extLst>
                  <a:ext uri="{0D108BD9-81ED-4DB2-BD59-A6C34878D82A}">
                    <a16:rowId xmlns:a16="http://schemas.microsoft.com/office/drawing/2014/main" val="10000"/>
                  </a:ext>
                </a:extLst>
              </a:tr>
              <a:tr h="539814">
                <a:tc gridSpan="2" vMerge="1">
                  <a:txBody>
                    <a:bodyPr/>
                    <a:lstStyle/>
                    <a:p>
                      <a:endParaRPr lang="cs-CZ"/>
                    </a:p>
                  </a:txBody>
                  <a:tcPr/>
                </a:tc>
                <a:tc hMerge="1" vMerge="1">
                  <a:txBody>
                    <a:bodyPr/>
                    <a:lstStyle/>
                    <a:p>
                      <a:endParaRPr lang="cs-CZ"/>
                    </a:p>
                  </a:txBody>
                  <a:tcPr/>
                </a:tc>
                <a:tc>
                  <a:txBody>
                    <a:bodyPr/>
                    <a:lstStyle/>
                    <a:p>
                      <a:pPr marL="38100" marR="38100" algn="ctr">
                        <a:lnSpc>
                          <a:spcPts val="1600"/>
                        </a:lnSpc>
                        <a:spcAft>
                          <a:spcPts val="0"/>
                        </a:spcAft>
                      </a:pPr>
                      <a:r>
                        <a:rPr lang="cs-CZ" sz="2400" b="1" dirty="0">
                          <a:effectLst/>
                        </a:rPr>
                        <a:t>počet </a:t>
                      </a:r>
                      <a:endParaRPr lang="cs-CZ" sz="2400" b="1"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b="1" dirty="0" smtClean="0">
                          <a:effectLst/>
                        </a:rPr>
                        <a:t> </a:t>
                      </a:r>
                      <a:r>
                        <a:rPr lang="cs-CZ" sz="2400" b="1" dirty="0">
                          <a:effectLst/>
                        </a:rPr>
                        <a:t>%</a:t>
                      </a:r>
                      <a:endParaRPr lang="cs-CZ" sz="2400" b="1"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b="1">
                          <a:effectLst/>
                        </a:rPr>
                        <a:t>počet</a:t>
                      </a:r>
                      <a:endParaRPr lang="cs-CZ" sz="2400" b="1">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b="1" dirty="0" smtClean="0">
                          <a:effectLst/>
                        </a:rPr>
                        <a:t>N </a:t>
                      </a:r>
                      <a:r>
                        <a:rPr lang="cs-CZ" sz="2400" b="1" dirty="0">
                          <a:effectLst/>
                        </a:rPr>
                        <a:t>%</a:t>
                      </a:r>
                      <a:endParaRPr lang="cs-CZ" sz="2400" b="1" dirty="0">
                        <a:effectLst/>
                        <a:latin typeface="Calibri"/>
                        <a:ea typeface="Calibri"/>
                        <a:cs typeface="Arial"/>
                      </a:endParaRPr>
                    </a:p>
                  </a:txBody>
                  <a:tcPr marL="0" marR="0" marT="0" marB="0" anchor="ctr"/>
                </a:tc>
                <a:extLst>
                  <a:ext uri="{0D108BD9-81ED-4DB2-BD59-A6C34878D82A}">
                    <a16:rowId xmlns:a16="http://schemas.microsoft.com/office/drawing/2014/main" val="10001"/>
                  </a:ext>
                </a:extLst>
              </a:tr>
              <a:tr h="436616">
                <a:tc rowSpan="5">
                  <a:txBody>
                    <a:bodyPr/>
                    <a:lstStyle/>
                    <a:p>
                      <a:pPr marL="38100" marR="38100" algn="l">
                        <a:lnSpc>
                          <a:spcPts val="1600"/>
                        </a:lnSpc>
                        <a:spcAft>
                          <a:spcPts val="0"/>
                        </a:spcAft>
                      </a:pPr>
                      <a:endParaRPr lang="cs-CZ" sz="2400" dirty="0">
                        <a:effectLst/>
                        <a:latin typeface="Calibri"/>
                        <a:ea typeface="Calibri"/>
                        <a:cs typeface="Arial"/>
                      </a:endParaRPr>
                    </a:p>
                  </a:txBody>
                  <a:tcPr marL="0" marR="0" marT="0" marB="0" anchor="ctr"/>
                </a:tc>
                <a:tc>
                  <a:txBody>
                    <a:bodyPr/>
                    <a:lstStyle/>
                    <a:p>
                      <a:pPr marL="38100" marR="38100" algn="l">
                        <a:lnSpc>
                          <a:spcPts val="1600"/>
                        </a:lnSpc>
                        <a:spcAft>
                          <a:spcPts val="0"/>
                        </a:spcAft>
                      </a:pPr>
                      <a:r>
                        <a:rPr lang="cs-CZ" sz="2400" dirty="0">
                          <a:effectLst/>
                        </a:rPr>
                        <a:t>rozhodně </a:t>
                      </a:r>
                      <a:r>
                        <a:rPr lang="cs-CZ" sz="2400" dirty="0" smtClean="0">
                          <a:effectLst/>
                        </a:rPr>
                        <a:t>ano</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48</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20,4%</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54</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24,5%</a:t>
                      </a:r>
                      <a:endParaRPr lang="cs-CZ" sz="2400" dirty="0">
                        <a:effectLst/>
                        <a:latin typeface="Calibri"/>
                        <a:ea typeface="Calibri"/>
                        <a:cs typeface="Arial"/>
                      </a:endParaRPr>
                    </a:p>
                  </a:txBody>
                  <a:tcPr marL="0" marR="0" marT="0" marB="0" anchor="ctr"/>
                </a:tc>
                <a:extLst>
                  <a:ext uri="{0D108BD9-81ED-4DB2-BD59-A6C34878D82A}">
                    <a16:rowId xmlns:a16="http://schemas.microsoft.com/office/drawing/2014/main" val="10002"/>
                  </a:ext>
                </a:extLst>
              </a:tr>
              <a:tr h="436616">
                <a:tc vMerge="1">
                  <a:txBody>
                    <a:bodyPr/>
                    <a:lstStyle/>
                    <a:p>
                      <a:endParaRPr lang="cs-CZ"/>
                    </a:p>
                  </a:txBody>
                  <a:tcPr/>
                </a:tc>
                <a:tc>
                  <a:txBody>
                    <a:bodyPr/>
                    <a:lstStyle/>
                    <a:p>
                      <a:pPr marL="38100" marR="38100" algn="l">
                        <a:lnSpc>
                          <a:spcPts val="1600"/>
                        </a:lnSpc>
                        <a:spcAft>
                          <a:spcPts val="0"/>
                        </a:spcAft>
                      </a:pPr>
                      <a:r>
                        <a:rPr lang="cs-CZ" sz="2400" dirty="0">
                          <a:effectLst/>
                        </a:rPr>
                        <a:t>spíše </a:t>
                      </a:r>
                      <a:r>
                        <a:rPr lang="cs-CZ" sz="2400" dirty="0" smtClean="0">
                          <a:effectLst/>
                        </a:rPr>
                        <a:t>ano</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63</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26,8%</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74</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33,6%</a:t>
                      </a:r>
                      <a:endParaRPr lang="cs-CZ" sz="2400" dirty="0">
                        <a:effectLst/>
                        <a:latin typeface="Calibri"/>
                        <a:ea typeface="Calibri"/>
                        <a:cs typeface="Arial"/>
                      </a:endParaRPr>
                    </a:p>
                  </a:txBody>
                  <a:tcPr marL="0" marR="0" marT="0" marB="0" anchor="ctr"/>
                </a:tc>
                <a:extLst>
                  <a:ext uri="{0D108BD9-81ED-4DB2-BD59-A6C34878D82A}">
                    <a16:rowId xmlns:a16="http://schemas.microsoft.com/office/drawing/2014/main" val="10003"/>
                  </a:ext>
                </a:extLst>
              </a:tr>
              <a:tr h="702397">
                <a:tc vMerge="1">
                  <a:txBody>
                    <a:bodyPr/>
                    <a:lstStyle/>
                    <a:p>
                      <a:endParaRPr lang="cs-CZ"/>
                    </a:p>
                  </a:txBody>
                  <a:tcPr/>
                </a:tc>
                <a:tc>
                  <a:txBody>
                    <a:bodyPr/>
                    <a:lstStyle/>
                    <a:p>
                      <a:pPr marL="38100" marR="38100" algn="l">
                        <a:lnSpc>
                          <a:spcPts val="1600"/>
                        </a:lnSpc>
                        <a:spcAft>
                          <a:spcPts val="0"/>
                        </a:spcAft>
                      </a:pPr>
                      <a:r>
                        <a:rPr lang="cs-CZ" sz="2400">
                          <a:effectLst/>
                        </a:rPr>
                        <a:t>ani tak, ani onak</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29</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12,3%</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29</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13,2%</a:t>
                      </a:r>
                      <a:endParaRPr lang="cs-CZ" sz="2400" dirty="0">
                        <a:effectLst/>
                        <a:latin typeface="Calibri"/>
                        <a:ea typeface="Calibri"/>
                        <a:cs typeface="Arial"/>
                      </a:endParaRPr>
                    </a:p>
                  </a:txBody>
                  <a:tcPr marL="0" marR="0" marT="0" marB="0" anchor="ctr"/>
                </a:tc>
                <a:extLst>
                  <a:ext uri="{0D108BD9-81ED-4DB2-BD59-A6C34878D82A}">
                    <a16:rowId xmlns:a16="http://schemas.microsoft.com/office/drawing/2014/main" val="10004"/>
                  </a:ext>
                </a:extLst>
              </a:tr>
              <a:tr h="436616">
                <a:tc vMerge="1">
                  <a:txBody>
                    <a:bodyPr/>
                    <a:lstStyle/>
                    <a:p>
                      <a:endParaRPr lang="cs-CZ"/>
                    </a:p>
                  </a:txBody>
                  <a:tcPr/>
                </a:tc>
                <a:tc>
                  <a:txBody>
                    <a:bodyPr/>
                    <a:lstStyle/>
                    <a:p>
                      <a:pPr marL="38100" marR="38100" algn="l">
                        <a:lnSpc>
                          <a:spcPts val="1600"/>
                        </a:lnSpc>
                        <a:spcAft>
                          <a:spcPts val="0"/>
                        </a:spcAft>
                      </a:pPr>
                      <a:r>
                        <a:rPr lang="cs-CZ" sz="2400" b="1" dirty="0" smtClean="0">
                          <a:solidFill>
                            <a:srgbClr val="FF0000"/>
                          </a:solidFill>
                          <a:effectLst/>
                        </a:rPr>
                        <a:t>spíše </a:t>
                      </a:r>
                      <a:r>
                        <a:rPr lang="cs-CZ" sz="2400" b="1" dirty="0">
                          <a:solidFill>
                            <a:srgbClr val="FF0000"/>
                          </a:solidFill>
                          <a:effectLst/>
                        </a:rPr>
                        <a:t>ne</a:t>
                      </a:r>
                      <a:endParaRPr lang="cs-CZ" sz="2400" b="1"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77</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b="1" dirty="0">
                          <a:solidFill>
                            <a:srgbClr val="FF0000"/>
                          </a:solidFill>
                          <a:effectLst/>
                        </a:rPr>
                        <a:t>32,8%</a:t>
                      </a:r>
                      <a:endParaRPr lang="cs-CZ" sz="2400" b="1" dirty="0">
                        <a:solidFill>
                          <a:srgbClr val="FF0000"/>
                        </a:solidFill>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42</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b="1" dirty="0">
                          <a:solidFill>
                            <a:srgbClr val="FF0000"/>
                          </a:solidFill>
                          <a:effectLst/>
                        </a:rPr>
                        <a:t>19,1%</a:t>
                      </a:r>
                      <a:endParaRPr lang="cs-CZ" sz="2400" b="1" dirty="0">
                        <a:solidFill>
                          <a:srgbClr val="FF0000"/>
                        </a:solidFill>
                        <a:effectLst/>
                        <a:latin typeface="Calibri"/>
                        <a:ea typeface="Calibri"/>
                        <a:cs typeface="Arial"/>
                      </a:endParaRPr>
                    </a:p>
                  </a:txBody>
                  <a:tcPr marL="0" marR="0" marT="0" marB="0" anchor="ctr"/>
                </a:tc>
                <a:extLst>
                  <a:ext uri="{0D108BD9-81ED-4DB2-BD59-A6C34878D82A}">
                    <a16:rowId xmlns:a16="http://schemas.microsoft.com/office/drawing/2014/main" val="10005"/>
                  </a:ext>
                </a:extLst>
              </a:tr>
              <a:tr h="436616">
                <a:tc vMerge="1">
                  <a:txBody>
                    <a:bodyPr/>
                    <a:lstStyle/>
                    <a:p>
                      <a:endParaRPr lang="cs-CZ"/>
                    </a:p>
                  </a:txBody>
                  <a:tcPr/>
                </a:tc>
                <a:tc>
                  <a:txBody>
                    <a:bodyPr/>
                    <a:lstStyle/>
                    <a:p>
                      <a:pPr marL="38100" marR="38100" algn="l">
                        <a:lnSpc>
                          <a:spcPts val="1600"/>
                        </a:lnSpc>
                        <a:spcAft>
                          <a:spcPts val="0"/>
                        </a:spcAft>
                      </a:pPr>
                      <a:r>
                        <a:rPr lang="cs-CZ" sz="2400" dirty="0" smtClean="0">
                          <a:effectLst/>
                        </a:rPr>
                        <a:t>rozhodně ne</a:t>
                      </a:r>
                      <a:endParaRPr lang="cs-CZ" sz="2400" dirty="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18</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7,7%</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a:effectLst/>
                        </a:rPr>
                        <a:t>21</a:t>
                      </a:r>
                      <a:endParaRPr lang="cs-CZ" sz="2400">
                        <a:effectLst/>
                        <a:latin typeface="Calibri"/>
                        <a:ea typeface="Calibri"/>
                        <a:cs typeface="Arial"/>
                      </a:endParaRPr>
                    </a:p>
                  </a:txBody>
                  <a:tcPr marL="0" marR="0" marT="0" marB="0" anchor="ctr"/>
                </a:tc>
                <a:tc>
                  <a:txBody>
                    <a:bodyPr/>
                    <a:lstStyle/>
                    <a:p>
                      <a:pPr marL="38100" marR="38100" algn="ctr">
                        <a:lnSpc>
                          <a:spcPts val="1600"/>
                        </a:lnSpc>
                        <a:spcAft>
                          <a:spcPts val="0"/>
                        </a:spcAft>
                      </a:pPr>
                      <a:r>
                        <a:rPr lang="cs-CZ" sz="2400" dirty="0">
                          <a:effectLst/>
                        </a:rPr>
                        <a:t>9,5%</a:t>
                      </a:r>
                      <a:endParaRPr lang="cs-CZ" sz="2400" dirty="0">
                        <a:effectLst/>
                        <a:latin typeface="Calibri"/>
                        <a:ea typeface="Calibri"/>
                        <a:cs typeface="Arial"/>
                      </a:endParaRPr>
                    </a:p>
                  </a:txBody>
                  <a:tcPr marL="0" marR="0" marT="0" marB="0" anchor="ctr"/>
                </a:tc>
                <a:extLst>
                  <a:ext uri="{0D108BD9-81ED-4DB2-BD59-A6C34878D82A}">
                    <a16:rowId xmlns:a16="http://schemas.microsoft.com/office/drawing/2014/main" val="10006"/>
                  </a:ext>
                </a:extLst>
              </a:tr>
            </a:tbl>
          </a:graphicData>
        </a:graphic>
      </p:graphicFrame>
      <p:sp>
        <p:nvSpPr>
          <p:cNvPr id="4" name="Zástupný symbol pro číslo snímku 3"/>
          <p:cNvSpPr>
            <a:spLocks noGrp="1"/>
          </p:cNvSpPr>
          <p:nvPr>
            <p:ph type="sldNum" sz="quarter" idx="12"/>
          </p:nvPr>
        </p:nvSpPr>
        <p:spPr/>
        <p:txBody>
          <a:bodyPr/>
          <a:lstStyle/>
          <a:p>
            <a:fld id="{4DB48B28-2DD8-4A23-84B0-89F928210886}" type="slidenum">
              <a:rPr lang="cs-CZ" smtClean="0"/>
              <a:t>28</a:t>
            </a:fld>
            <a:endParaRPr lang="cs-CZ"/>
          </a:p>
        </p:txBody>
      </p:sp>
    </p:spTree>
    <p:extLst>
      <p:ext uri="{BB962C8B-B14F-4D97-AF65-F5344CB8AC3E}">
        <p14:creationId xmlns:p14="http://schemas.microsoft.com/office/powerpoint/2010/main" val="26091402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04048" y="0"/>
            <a:ext cx="3675086" cy="706090"/>
          </a:xfrm>
        </p:spPr>
        <p:txBody>
          <a:bodyPr>
            <a:normAutofit/>
          </a:bodyPr>
          <a:lstStyle/>
          <a:p>
            <a:r>
              <a:rPr lang="cs-CZ" sz="3200" b="1" dirty="0" smtClean="0">
                <a:solidFill>
                  <a:schemeClr val="accent1"/>
                </a:solidFill>
              </a:rPr>
              <a:t>Použít kondom…</a:t>
            </a:r>
            <a:endParaRPr lang="cs-CZ" sz="3200" b="1" dirty="0">
              <a:solidFill>
                <a:schemeClr val="accent1"/>
              </a:solidFill>
            </a:endParaRPr>
          </a:p>
        </p:txBody>
      </p:sp>
      <p:sp>
        <p:nvSpPr>
          <p:cNvPr id="3" name="Zástupný symbol pro obsah 2"/>
          <p:cNvSpPr>
            <a:spLocks noGrp="1"/>
          </p:cNvSpPr>
          <p:nvPr>
            <p:ph idx="1"/>
          </p:nvPr>
        </p:nvSpPr>
        <p:spPr>
          <a:xfrm>
            <a:off x="457200" y="5589240"/>
            <a:ext cx="8229600" cy="536923"/>
          </a:xfrm>
        </p:spPr>
        <p:txBody>
          <a:bodyPr>
            <a:normAutofit lnSpcReduction="10000"/>
          </a:bodyPr>
          <a:lstStyle/>
          <a:p>
            <a:endParaRPr lang="cs-CZ" dirty="0"/>
          </a:p>
          <a:p>
            <a:endParaRPr lang="cs-CZ" dirty="0"/>
          </a:p>
          <a:p>
            <a:endParaRPr lang="cs-CZ" dirty="0"/>
          </a:p>
        </p:txBody>
      </p:sp>
      <p:pic>
        <p:nvPicPr>
          <p:cNvPr id="4" name="Obrázek 3"/>
          <p:cNvPicPr/>
          <p:nvPr/>
        </p:nvPicPr>
        <p:blipFill>
          <a:blip r:embed="rId3">
            <a:extLst>
              <a:ext uri="{28A0092B-C50C-407E-A947-70E740481C1C}">
                <a14:useLocalDpi xmlns:a14="http://schemas.microsoft.com/office/drawing/2010/main" val="0"/>
              </a:ext>
            </a:extLst>
          </a:blip>
          <a:srcRect/>
          <a:stretch>
            <a:fillRect/>
          </a:stretch>
        </p:blipFill>
        <p:spPr bwMode="auto">
          <a:xfrm>
            <a:off x="1697309" y="2348880"/>
            <a:ext cx="5734050" cy="4591050"/>
          </a:xfrm>
          <a:prstGeom prst="rect">
            <a:avLst/>
          </a:prstGeom>
          <a:noFill/>
          <a:ln>
            <a:noFill/>
          </a:ln>
        </p:spPr>
      </p:pic>
      <p:sp>
        <p:nvSpPr>
          <p:cNvPr id="5" name="Zástupný symbol pro obsah 2"/>
          <p:cNvSpPr txBox="1">
            <a:spLocks/>
          </p:cNvSpPr>
          <p:nvPr/>
        </p:nvSpPr>
        <p:spPr>
          <a:xfrm>
            <a:off x="0" y="116668"/>
            <a:ext cx="9144000" cy="223221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dirty="0" err="1" smtClean="0"/>
              <a:t>Bi</a:t>
            </a:r>
            <a:r>
              <a:rPr lang="cs-CZ" sz="2400" dirty="0" smtClean="0"/>
              <a:t> a </a:t>
            </a:r>
            <a:r>
              <a:rPr lang="cs-CZ" sz="2400" dirty="0" err="1" smtClean="0"/>
              <a:t>hetero</a:t>
            </a:r>
            <a:r>
              <a:rPr lang="cs-CZ" sz="2400" dirty="0" smtClean="0"/>
              <a:t> „</a:t>
            </a:r>
            <a:r>
              <a:rPr lang="cs-CZ" sz="2400" dirty="0" err="1" smtClean="0"/>
              <a:t>kinky</a:t>
            </a:r>
            <a:r>
              <a:rPr lang="cs-CZ" sz="2400" dirty="0" smtClean="0"/>
              <a:t>“ N = 421; </a:t>
            </a:r>
          </a:p>
          <a:p>
            <a:pPr marL="0" indent="0">
              <a:buNone/>
            </a:pPr>
            <a:r>
              <a:rPr lang="cs-CZ" sz="2400" dirty="0" smtClean="0"/>
              <a:t>Použít kondom nebo požádat partnera o použití kondomu při BDSM jsem se…</a:t>
            </a:r>
            <a:r>
              <a:rPr lang="cs-CZ" sz="2400" dirty="0"/>
              <a:t> </a:t>
            </a:r>
            <a:r>
              <a:rPr lang="cs-CZ" sz="2400" dirty="0" smtClean="0"/>
              <a:t> </a:t>
            </a:r>
          </a:p>
          <a:p>
            <a:pPr marL="0" indent="0">
              <a:buNone/>
            </a:pPr>
            <a:r>
              <a:rPr lang="cs-CZ" sz="2400" dirty="0"/>
              <a:t>46,8% </a:t>
            </a:r>
            <a:r>
              <a:rPr lang="cs-CZ" sz="2400" dirty="0" smtClean="0"/>
              <a:t>nepotřebovalo </a:t>
            </a:r>
          </a:p>
          <a:p>
            <a:pPr marL="0" indent="0">
              <a:buNone/>
            </a:pPr>
            <a:r>
              <a:rPr lang="cs-CZ" sz="2400" dirty="0" smtClean="0"/>
              <a:t>potřebovali: </a:t>
            </a:r>
            <a:r>
              <a:rPr lang="cs-CZ" sz="2400" b="1" dirty="0" smtClean="0">
                <a:solidFill>
                  <a:schemeClr val="accent1"/>
                </a:solidFill>
              </a:rPr>
              <a:t>81,7</a:t>
            </a:r>
            <a:r>
              <a:rPr lang="cs-CZ" sz="2400" b="1" dirty="0">
                <a:solidFill>
                  <a:schemeClr val="accent1"/>
                </a:solidFill>
              </a:rPr>
              <a:t>%  vždy </a:t>
            </a:r>
            <a:r>
              <a:rPr lang="cs-CZ" sz="2400" b="1" dirty="0" smtClean="0">
                <a:solidFill>
                  <a:schemeClr val="accent1"/>
                </a:solidFill>
              </a:rPr>
              <a:t>OK, </a:t>
            </a:r>
            <a:r>
              <a:rPr lang="cs-CZ" sz="2400" dirty="0">
                <a:solidFill>
                  <a:srgbClr val="FF0000"/>
                </a:solidFill>
              </a:rPr>
              <a:t>18,3%  většinou odvážil – nikdy </a:t>
            </a:r>
            <a:r>
              <a:rPr lang="cs-CZ" sz="2400" dirty="0" smtClean="0">
                <a:solidFill>
                  <a:srgbClr val="FF0000"/>
                </a:solidFill>
              </a:rPr>
              <a:t>neodvážil</a:t>
            </a:r>
            <a:r>
              <a:rPr lang="cs-CZ" sz="2400" dirty="0" smtClean="0"/>
              <a:t> </a:t>
            </a:r>
            <a:endParaRPr lang="cs-CZ" sz="2400" dirty="0"/>
          </a:p>
        </p:txBody>
      </p:sp>
      <p:sp>
        <p:nvSpPr>
          <p:cNvPr id="6" name="Pravá složená závorka 5"/>
          <p:cNvSpPr/>
          <p:nvPr/>
        </p:nvSpPr>
        <p:spPr>
          <a:xfrm rot="16200000">
            <a:off x="3747971" y="2795843"/>
            <a:ext cx="1198984" cy="1313169"/>
          </a:xfrm>
          <a:prstGeom prst="rightBrace">
            <a:avLst/>
          </a:pr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7" name="TextovéPole 6"/>
          <p:cNvSpPr txBox="1"/>
          <p:nvPr/>
        </p:nvSpPr>
        <p:spPr>
          <a:xfrm>
            <a:off x="3690878" y="2437436"/>
            <a:ext cx="1817226" cy="830997"/>
          </a:xfrm>
          <a:prstGeom prst="rect">
            <a:avLst/>
          </a:prstGeom>
          <a:noFill/>
        </p:spPr>
        <p:txBody>
          <a:bodyPr wrap="square" rtlCol="0">
            <a:spAutoFit/>
          </a:bodyPr>
          <a:lstStyle/>
          <a:p>
            <a:r>
              <a:rPr lang="cs-CZ" sz="2400" dirty="0">
                <a:solidFill>
                  <a:srgbClr val="FF0000"/>
                </a:solidFill>
              </a:rPr>
              <a:t>18,3% </a:t>
            </a:r>
            <a:endParaRPr lang="cs-CZ" sz="2400" dirty="0" smtClean="0">
              <a:solidFill>
                <a:srgbClr val="FF0000"/>
              </a:solidFill>
            </a:endParaRPr>
          </a:p>
          <a:p>
            <a:r>
              <a:rPr lang="cs-CZ" sz="2400" dirty="0" smtClean="0">
                <a:solidFill>
                  <a:srgbClr val="FF0000"/>
                </a:solidFill>
              </a:rPr>
              <a:t>41	osob</a:t>
            </a:r>
            <a:endParaRPr lang="cs-CZ" dirty="0">
              <a:solidFill>
                <a:srgbClr val="FF0000"/>
              </a:solidFill>
            </a:endParaRPr>
          </a:p>
        </p:txBody>
      </p:sp>
      <p:sp>
        <p:nvSpPr>
          <p:cNvPr id="8" name="Zástupný symbol pro číslo snímku 7"/>
          <p:cNvSpPr>
            <a:spLocks noGrp="1"/>
          </p:cNvSpPr>
          <p:nvPr>
            <p:ph type="sldNum" sz="quarter" idx="12"/>
          </p:nvPr>
        </p:nvSpPr>
        <p:spPr/>
        <p:txBody>
          <a:bodyPr/>
          <a:lstStyle/>
          <a:p>
            <a:fld id="{4DB48B28-2DD8-4A23-84B0-89F928210886}" type="slidenum">
              <a:rPr lang="cs-CZ" smtClean="0"/>
              <a:t>29</a:t>
            </a:fld>
            <a:endParaRPr lang="cs-CZ"/>
          </a:p>
        </p:txBody>
      </p:sp>
    </p:spTree>
    <p:extLst>
      <p:ext uri="{BB962C8B-B14F-4D97-AF65-F5344CB8AC3E}">
        <p14:creationId xmlns:p14="http://schemas.microsoft.com/office/powerpoint/2010/main" val="162787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4DB48B28-2DD8-4A23-84B0-89F928210886}" type="slidenum">
              <a:rPr lang="cs-CZ" smtClean="0"/>
              <a:t>3</a:t>
            </a:fld>
            <a:endParaRPr lang="cs-CZ" dirty="0"/>
          </a:p>
        </p:txBody>
      </p:sp>
      <p:sp>
        <p:nvSpPr>
          <p:cNvPr id="5" name="Nadpis 1"/>
          <p:cNvSpPr>
            <a:spLocks noGrp="1"/>
          </p:cNvSpPr>
          <p:nvPr>
            <p:ph idx="1"/>
          </p:nvPr>
        </p:nvSpPr>
        <p:spPr>
          <a:xfrm>
            <a:off x="107504" y="887239"/>
            <a:ext cx="9036496" cy="5970761"/>
          </a:xfrm>
        </p:spPr>
        <p:txBody>
          <a:bodyPr>
            <a:normAutofit fontScale="90000"/>
          </a:bodyPr>
          <a:lstStyle/>
          <a:p>
            <a:pPr marL="0" indent="0">
              <a:buNone/>
            </a:pPr>
            <a:r>
              <a:rPr lang="cs-CZ" sz="2400" b="1" dirty="0" smtClean="0">
                <a:solidFill>
                  <a:srgbClr val="0070C0"/>
                </a:solidFill>
              </a:rPr>
              <a:t>nyní v  ČR:</a:t>
            </a:r>
          </a:p>
          <a:p>
            <a:pPr marL="0" indent="0">
              <a:buNone/>
            </a:pPr>
            <a:r>
              <a:rPr lang="cs-CZ" sz="2400" b="1" dirty="0" smtClean="0">
                <a:solidFill>
                  <a:srgbClr val="0070C0"/>
                </a:solidFill>
              </a:rPr>
              <a:t>dle ICD-10 </a:t>
            </a:r>
            <a:r>
              <a:rPr lang="cs-CZ" sz="2400" dirty="0" smtClean="0">
                <a:solidFill>
                  <a:srgbClr val="0070C0"/>
                </a:solidFill>
              </a:rPr>
              <a:t>International </a:t>
            </a:r>
            <a:r>
              <a:rPr lang="cs-CZ" sz="2400" dirty="0" err="1">
                <a:solidFill>
                  <a:srgbClr val="0070C0"/>
                </a:solidFill>
              </a:rPr>
              <a:t>Classification</a:t>
            </a:r>
            <a:r>
              <a:rPr lang="cs-CZ" sz="2400" dirty="0">
                <a:solidFill>
                  <a:srgbClr val="0070C0"/>
                </a:solidFill>
              </a:rPr>
              <a:t> </a:t>
            </a:r>
            <a:r>
              <a:rPr lang="cs-CZ" sz="2400" dirty="0" err="1">
                <a:solidFill>
                  <a:srgbClr val="0070C0"/>
                </a:solidFill>
              </a:rPr>
              <a:t>of</a:t>
            </a:r>
            <a:r>
              <a:rPr lang="cs-CZ" sz="2400" dirty="0">
                <a:solidFill>
                  <a:srgbClr val="0070C0"/>
                </a:solidFill>
              </a:rPr>
              <a:t> </a:t>
            </a:r>
            <a:r>
              <a:rPr lang="cs-CZ" sz="2400" dirty="0" err="1">
                <a:solidFill>
                  <a:srgbClr val="0070C0"/>
                </a:solidFill>
              </a:rPr>
              <a:t>Diseases</a:t>
            </a:r>
            <a:r>
              <a:rPr lang="cs-CZ" sz="2400" dirty="0">
                <a:solidFill>
                  <a:srgbClr val="0070C0"/>
                </a:solidFill>
              </a:rPr>
              <a:t> (ICD)</a:t>
            </a:r>
          </a:p>
          <a:p>
            <a:pPr marL="0" indent="0">
              <a:buNone/>
            </a:pPr>
            <a:r>
              <a:rPr lang="cs-CZ" sz="2400" b="1" dirty="0" smtClean="0">
                <a:solidFill>
                  <a:srgbClr val="0070C0"/>
                </a:solidFill>
              </a:rPr>
              <a:t>dle MKN-10 </a:t>
            </a:r>
            <a:r>
              <a:rPr lang="cs-CZ" sz="2400" dirty="0" smtClean="0">
                <a:solidFill>
                  <a:srgbClr val="0070C0"/>
                </a:solidFill>
              </a:rPr>
              <a:t>Mezinárodní </a:t>
            </a:r>
            <a:r>
              <a:rPr lang="cs-CZ" sz="2400" dirty="0">
                <a:solidFill>
                  <a:srgbClr val="0070C0"/>
                </a:solidFill>
              </a:rPr>
              <a:t>klasifikace nemocí (MKN-10)</a:t>
            </a:r>
          </a:p>
          <a:p>
            <a:pPr marL="0" indent="0">
              <a:buNone/>
            </a:pPr>
            <a:r>
              <a:rPr lang="pl-PL" sz="2400" dirty="0" smtClean="0"/>
              <a:t>F60-F69 </a:t>
            </a:r>
            <a:r>
              <a:rPr lang="pl-PL" sz="2400" dirty="0"/>
              <a:t>Poruchy osobnosti a chování u dospělých </a:t>
            </a:r>
            <a:endParaRPr lang="cs-CZ" sz="2400" dirty="0"/>
          </a:p>
          <a:p>
            <a:pPr marL="0" indent="0">
              <a:buNone/>
            </a:pPr>
            <a:r>
              <a:rPr lang="cs-CZ" sz="2400" dirty="0"/>
              <a:t>F65 poruchy sexuální preference</a:t>
            </a:r>
          </a:p>
          <a:p>
            <a:pPr marL="0" indent="0">
              <a:buNone/>
            </a:pPr>
            <a:r>
              <a:rPr lang="cs-CZ" sz="2400" dirty="0"/>
              <a:t>F65.5 sadomasochismus</a:t>
            </a:r>
          </a:p>
          <a:p>
            <a:pPr marL="0" indent="0">
              <a:buNone/>
            </a:pPr>
            <a:r>
              <a:rPr lang="cs-CZ" sz="2400" dirty="0" smtClean="0"/>
              <a:t>partnerský </a:t>
            </a:r>
            <a:r>
              <a:rPr lang="cs-CZ" sz="2400" dirty="0"/>
              <a:t>sadomasochismus, fetišistický sadomasochismus, </a:t>
            </a:r>
            <a:r>
              <a:rPr lang="cs-CZ" sz="2400" dirty="0" err="1" smtClean="0"/>
              <a:t>konsenzualita</a:t>
            </a:r>
            <a:endParaRPr lang="cs-CZ" sz="2400" dirty="0"/>
          </a:p>
          <a:p>
            <a:pPr marL="0" indent="0">
              <a:buNone/>
            </a:pPr>
            <a:endParaRPr lang="cs-CZ" sz="2400" b="1" dirty="0" smtClean="0">
              <a:solidFill>
                <a:srgbClr val="0070C0"/>
              </a:solidFill>
            </a:endParaRPr>
          </a:p>
          <a:p>
            <a:pPr marL="0" indent="0">
              <a:buNone/>
            </a:pPr>
            <a:r>
              <a:rPr lang="cs-CZ" sz="2400" b="1" dirty="0" smtClean="0">
                <a:solidFill>
                  <a:srgbClr val="0070C0"/>
                </a:solidFill>
              </a:rPr>
              <a:t>v severských zemích F65.5 (vyjmuto z ICD-10)</a:t>
            </a:r>
          </a:p>
          <a:p>
            <a:pPr marL="0" indent="0">
              <a:buNone/>
            </a:pPr>
            <a:r>
              <a:rPr lang="cs-CZ" sz="2400" b="1" dirty="0" smtClean="0">
                <a:solidFill>
                  <a:srgbClr val="0070C0"/>
                </a:solidFill>
              </a:rPr>
              <a:t>NE dle </a:t>
            </a:r>
            <a:r>
              <a:rPr lang="cs-CZ" sz="2400" b="1" dirty="0">
                <a:solidFill>
                  <a:srgbClr val="0070C0"/>
                </a:solidFill>
              </a:rPr>
              <a:t>DSM-5 </a:t>
            </a:r>
            <a:r>
              <a:rPr lang="cs-CZ" sz="2400" dirty="0" err="1">
                <a:solidFill>
                  <a:srgbClr val="0070C0"/>
                </a:solidFill>
                <a:cs typeface="Arial" panose="020B0604020202020204" pitchFamily="34" charset="0"/>
              </a:rPr>
              <a:t>Diagnostic</a:t>
            </a:r>
            <a:r>
              <a:rPr lang="cs-CZ" sz="2400" dirty="0">
                <a:solidFill>
                  <a:srgbClr val="0070C0"/>
                </a:solidFill>
                <a:cs typeface="Arial" panose="020B0604020202020204" pitchFamily="34" charset="0"/>
              </a:rPr>
              <a:t> and </a:t>
            </a:r>
            <a:r>
              <a:rPr lang="cs-CZ" sz="2400" dirty="0" err="1">
                <a:solidFill>
                  <a:srgbClr val="0070C0"/>
                </a:solidFill>
                <a:cs typeface="Arial" panose="020B0604020202020204" pitchFamily="34" charset="0"/>
              </a:rPr>
              <a:t>Statistical</a:t>
            </a:r>
            <a:r>
              <a:rPr lang="cs-CZ" sz="2400" dirty="0">
                <a:solidFill>
                  <a:srgbClr val="0070C0"/>
                </a:solidFill>
                <a:cs typeface="Arial" panose="020B0604020202020204" pitchFamily="34" charset="0"/>
              </a:rPr>
              <a:t> </a:t>
            </a:r>
            <a:r>
              <a:rPr lang="cs-CZ" sz="2400" dirty="0" err="1">
                <a:solidFill>
                  <a:srgbClr val="0070C0"/>
                </a:solidFill>
                <a:cs typeface="Arial" panose="020B0604020202020204" pitchFamily="34" charset="0"/>
              </a:rPr>
              <a:t>Manual</a:t>
            </a:r>
            <a:r>
              <a:rPr lang="cs-CZ" sz="2400" dirty="0">
                <a:solidFill>
                  <a:srgbClr val="0070C0"/>
                </a:solidFill>
                <a:cs typeface="Arial" panose="020B0604020202020204" pitchFamily="34" charset="0"/>
              </a:rPr>
              <a:t> </a:t>
            </a:r>
            <a:r>
              <a:rPr lang="cs-CZ" sz="2400" dirty="0" err="1">
                <a:solidFill>
                  <a:srgbClr val="0070C0"/>
                </a:solidFill>
                <a:cs typeface="Arial" panose="020B0604020202020204" pitchFamily="34" charset="0"/>
              </a:rPr>
              <a:t>of</a:t>
            </a:r>
            <a:r>
              <a:rPr lang="cs-CZ" sz="2400" dirty="0">
                <a:solidFill>
                  <a:srgbClr val="0070C0"/>
                </a:solidFill>
                <a:cs typeface="Arial" panose="020B0604020202020204" pitchFamily="34" charset="0"/>
              </a:rPr>
              <a:t> </a:t>
            </a:r>
            <a:r>
              <a:rPr lang="cs-CZ" sz="2400" dirty="0" err="1">
                <a:solidFill>
                  <a:srgbClr val="0070C0"/>
                </a:solidFill>
                <a:cs typeface="Arial" panose="020B0604020202020204" pitchFamily="34" charset="0"/>
              </a:rPr>
              <a:t>Mental</a:t>
            </a:r>
            <a:r>
              <a:rPr lang="cs-CZ" sz="2400" dirty="0">
                <a:solidFill>
                  <a:srgbClr val="0070C0"/>
                </a:solidFill>
                <a:cs typeface="Arial" panose="020B0604020202020204" pitchFamily="34" charset="0"/>
              </a:rPr>
              <a:t> </a:t>
            </a:r>
            <a:r>
              <a:rPr lang="cs-CZ" sz="2400" dirty="0" err="1" smtClean="0">
                <a:solidFill>
                  <a:srgbClr val="0070C0"/>
                </a:solidFill>
                <a:cs typeface="Arial" panose="020B0604020202020204" pitchFamily="34" charset="0"/>
              </a:rPr>
              <a:t>Disorders</a:t>
            </a:r>
            <a:r>
              <a:rPr lang="cs-CZ" sz="2400" dirty="0" smtClean="0">
                <a:solidFill>
                  <a:srgbClr val="0070C0"/>
                </a:solidFill>
                <a:cs typeface="Arial" panose="020B0604020202020204" pitchFamily="34" charset="0"/>
              </a:rPr>
              <a:t> </a:t>
            </a:r>
            <a:r>
              <a:rPr lang="cs-CZ" altLang="cs-CZ" sz="2400" dirty="0">
                <a:cs typeface="Arial" panose="020B0604020202020204" pitchFamily="34" charset="0"/>
              </a:rPr>
              <a:t>v U.S.A</a:t>
            </a:r>
          </a:p>
          <a:p>
            <a:pPr marL="0" indent="0">
              <a:buFontTx/>
              <a:buNone/>
              <a:defRPr/>
            </a:pPr>
            <a:r>
              <a:rPr lang="cs-CZ" altLang="cs-CZ" sz="2400" dirty="0" err="1" smtClean="0">
                <a:cs typeface="Arial" panose="020B0604020202020204" pitchFamily="34" charset="0"/>
              </a:rPr>
              <a:t>Sexual</a:t>
            </a:r>
            <a:r>
              <a:rPr lang="cs-CZ" altLang="cs-CZ" sz="2400" dirty="0" smtClean="0">
                <a:cs typeface="Arial" panose="020B0604020202020204" pitchFamily="34" charset="0"/>
              </a:rPr>
              <a:t> </a:t>
            </a:r>
            <a:r>
              <a:rPr lang="cs-CZ" altLang="cs-CZ" sz="2400" dirty="0" err="1" smtClean="0">
                <a:cs typeface="Arial" panose="020B0604020202020204" pitchFamily="34" charset="0"/>
              </a:rPr>
              <a:t>Masochism</a:t>
            </a:r>
            <a:r>
              <a:rPr lang="cs-CZ" altLang="cs-CZ" sz="2400" dirty="0" smtClean="0">
                <a:cs typeface="Arial" panose="020B0604020202020204" pitchFamily="34" charset="0"/>
              </a:rPr>
              <a:t> </a:t>
            </a:r>
            <a:r>
              <a:rPr lang="cs-CZ" altLang="cs-CZ" sz="2400" dirty="0" err="1" smtClean="0">
                <a:cs typeface="Arial" panose="020B0604020202020204" pitchFamily="34" charset="0"/>
              </a:rPr>
              <a:t>Disorder</a:t>
            </a:r>
            <a:r>
              <a:rPr lang="cs-CZ" altLang="cs-CZ" sz="2400" dirty="0" smtClean="0">
                <a:cs typeface="Arial" panose="020B0604020202020204" pitchFamily="34" charset="0"/>
              </a:rPr>
              <a:t>, </a:t>
            </a:r>
            <a:r>
              <a:rPr lang="cs-CZ" altLang="cs-CZ" sz="2400" dirty="0" err="1" smtClean="0">
                <a:cs typeface="Arial" panose="020B0604020202020204" pitchFamily="34" charset="0"/>
              </a:rPr>
              <a:t>Sexual</a:t>
            </a:r>
            <a:r>
              <a:rPr lang="cs-CZ" altLang="cs-CZ" sz="2400" dirty="0" smtClean="0">
                <a:cs typeface="Arial" panose="020B0604020202020204" pitchFamily="34" charset="0"/>
              </a:rPr>
              <a:t> </a:t>
            </a:r>
            <a:r>
              <a:rPr lang="cs-CZ" altLang="cs-CZ" sz="2400" dirty="0" err="1" smtClean="0">
                <a:cs typeface="Arial" panose="020B0604020202020204" pitchFamily="34" charset="0"/>
              </a:rPr>
              <a:t>Sadism</a:t>
            </a:r>
            <a:r>
              <a:rPr lang="cs-CZ" altLang="cs-CZ" sz="2400" dirty="0" smtClean="0">
                <a:cs typeface="Arial" panose="020B0604020202020204" pitchFamily="34" charset="0"/>
              </a:rPr>
              <a:t> </a:t>
            </a:r>
            <a:r>
              <a:rPr lang="cs-CZ" altLang="cs-CZ" sz="2400" dirty="0" err="1" smtClean="0">
                <a:cs typeface="Arial" panose="020B0604020202020204" pitchFamily="34" charset="0"/>
              </a:rPr>
              <a:t>Disorder</a:t>
            </a:r>
            <a:r>
              <a:rPr lang="cs-CZ" altLang="cs-CZ" sz="2400" dirty="0" smtClean="0">
                <a:cs typeface="Arial" panose="020B0604020202020204" pitchFamily="34" charset="0"/>
              </a:rPr>
              <a:t> </a:t>
            </a:r>
            <a:r>
              <a:rPr lang="cs-CZ" sz="2400" dirty="0">
                <a:cs typeface="Arial" panose="020B0604020202020204" pitchFamily="34" charset="0"/>
              </a:rPr>
              <a:t>→</a:t>
            </a:r>
            <a:r>
              <a:rPr lang="cs-CZ" altLang="cs-CZ" sz="2400" dirty="0">
                <a:cs typeface="Arial" panose="020B0604020202020204" pitchFamily="34" charset="0"/>
              </a:rPr>
              <a:t> </a:t>
            </a:r>
            <a:r>
              <a:rPr lang="cs-CZ" altLang="cs-CZ" sz="2400" dirty="0" smtClean="0">
                <a:cs typeface="Arial" panose="020B0604020202020204" pitchFamily="34" charset="0"/>
              </a:rPr>
              <a:t> </a:t>
            </a:r>
            <a:endParaRPr lang="cs-CZ" altLang="cs-CZ" sz="2400" dirty="0">
              <a:cs typeface="Arial" panose="020B0604020202020204" pitchFamily="34" charset="0"/>
            </a:endParaRPr>
          </a:p>
          <a:p>
            <a:pPr>
              <a:defRPr/>
            </a:pPr>
            <a:r>
              <a:rPr lang="cs-CZ" altLang="cs-CZ" sz="2400" dirty="0">
                <a:cs typeface="Arial" panose="020B0604020202020204" pitchFamily="34" charset="0"/>
              </a:rPr>
              <a:t>pociťovat tíseň (utrpení)  kvůli této preferenci, která nepramení jen z odmítání společností </a:t>
            </a:r>
            <a:r>
              <a:rPr lang="cs-CZ" altLang="cs-CZ" sz="2400" dirty="0">
                <a:solidFill>
                  <a:srgbClr val="7030A0"/>
                </a:solidFill>
                <a:cs typeface="Arial" panose="020B0604020202020204" pitchFamily="34" charset="0"/>
              </a:rPr>
              <a:t>nebo</a:t>
            </a:r>
            <a:r>
              <a:rPr lang="cs-CZ" altLang="cs-CZ" sz="2400" dirty="0">
                <a:cs typeface="Arial" panose="020B0604020202020204" pitchFamily="34" charset="0"/>
              </a:rPr>
              <a:t> </a:t>
            </a:r>
          </a:p>
          <a:p>
            <a:pPr>
              <a:defRPr/>
            </a:pPr>
            <a:r>
              <a:rPr lang="cs-CZ" altLang="cs-CZ" sz="2400" dirty="0">
                <a:cs typeface="Arial" panose="020B0604020202020204" pitchFamily="34" charset="0"/>
              </a:rPr>
              <a:t>mít sexuální touhu nebo projevit chování, které zahrnují nesouhlasící osoby nebo osoby neschopné poskytnout zákonný souhlas</a:t>
            </a:r>
            <a:endParaRPr lang="cs-CZ" altLang="cs-CZ" sz="2400" dirty="0"/>
          </a:p>
          <a:p>
            <a:pPr marL="0" indent="0">
              <a:buNone/>
            </a:pPr>
            <a:endParaRPr lang="cs-CZ" sz="2400" b="1" dirty="0" smtClean="0">
              <a:solidFill>
                <a:srgbClr val="0070C0"/>
              </a:solidFill>
            </a:endParaRPr>
          </a:p>
          <a:p>
            <a:pPr marL="0" indent="0">
              <a:buNone/>
            </a:pPr>
            <a:endParaRPr lang="cs-CZ" sz="2400" dirty="0" smtClean="0">
              <a:solidFill>
                <a:srgbClr val="0070C0"/>
              </a:solidFill>
            </a:endParaRPr>
          </a:p>
          <a:p>
            <a:pPr marL="0" indent="0">
              <a:buNone/>
            </a:pPr>
            <a:endParaRPr lang="cs-CZ" sz="2400" dirty="0" smtClean="0">
              <a:solidFill>
                <a:srgbClr val="0070C0"/>
              </a:solidFill>
            </a:endParaRPr>
          </a:p>
          <a:p>
            <a:pPr marL="0" indent="0">
              <a:buNone/>
            </a:pPr>
            <a:endParaRPr lang="cs-CZ" sz="2400" dirty="0" smtClean="0">
              <a:solidFill>
                <a:srgbClr val="0070C0"/>
              </a:solidFill>
            </a:endParaRPr>
          </a:p>
          <a:p>
            <a:pPr marL="0" indent="0">
              <a:buNone/>
            </a:pPr>
            <a:endParaRPr lang="cs-CZ" sz="2400" dirty="0">
              <a:solidFill>
                <a:srgbClr val="0070C0"/>
              </a:solidFill>
            </a:endParaRPr>
          </a:p>
        </p:txBody>
      </p:sp>
      <p:sp>
        <p:nvSpPr>
          <p:cNvPr id="6" name="Nadpis 1"/>
          <p:cNvSpPr>
            <a:spLocks noGrp="1"/>
          </p:cNvSpPr>
          <p:nvPr>
            <p:ph type="title"/>
          </p:nvPr>
        </p:nvSpPr>
        <p:spPr>
          <a:xfrm>
            <a:off x="457200" y="188640"/>
            <a:ext cx="8229600" cy="562074"/>
          </a:xfrm>
        </p:spPr>
        <p:txBody>
          <a:bodyPr>
            <a:noAutofit/>
          </a:bodyPr>
          <a:lstStyle/>
          <a:p>
            <a:r>
              <a:rPr lang="cs-CZ" sz="3200" b="1" dirty="0">
                <a:solidFill>
                  <a:srgbClr val="0070C0"/>
                </a:solidFill>
              </a:rPr>
              <a:t>Je BDSM </a:t>
            </a:r>
            <a:r>
              <a:rPr lang="cs-CZ" sz="3200" b="1" dirty="0" smtClean="0">
                <a:solidFill>
                  <a:srgbClr val="0070C0"/>
                </a:solidFill>
              </a:rPr>
              <a:t>porucha? Záleží </a:t>
            </a:r>
            <a:r>
              <a:rPr lang="cs-CZ" sz="3200" b="1" dirty="0">
                <a:solidFill>
                  <a:srgbClr val="0070C0"/>
                </a:solidFill>
              </a:rPr>
              <a:t>na tom, kde </a:t>
            </a:r>
            <a:r>
              <a:rPr lang="cs-CZ" sz="3200" b="1" dirty="0" smtClean="0">
                <a:solidFill>
                  <a:srgbClr val="0070C0"/>
                </a:solidFill>
              </a:rPr>
              <a:t>žijete.</a:t>
            </a:r>
            <a:endParaRPr lang="cs-CZ" sz="3200" b="1" dirty="0">
              <a:solidFill>
                <a:srgbClr val="0070C0"/>
              </a:solidFill>
            </a:endParaRPr>
          </a:p>
        </p:txBody>
      </p:sp>
    </p:spTree>
    <p:extLst>
      <p:ext uri="{BB962C8B-B14F-4D97-AF65-F5344CB8AC3E}">
        <p14:creationId xmlns:p14="http://schemas.microsoft.com/office/powerpoint/2010/main" val="25556904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980728"/>
            <a:ext cx="8363272" cy="5184576"/>
          </a:xfrm>
          <a:solidFill>
            <a:schemeClr val="bg1"/>
          </a:solidFill>
          <a:ln>
            <a:solidFill>
              <a:schemeClr val="bg1"/>
            </a:solidFill>
          </a:ln>
        </p:spPr>
        <p:txBody>
          <a:bodyPr>
            <a:normAutofit fontScale="92500" lnSpcReduction="10000"/>
          </a:bodyPr>
          <a:lstStyle/>
          <a:p>
            <a:pPr marL="0" indent="0">
              <a:buNone/>
            </a:pPr>
            <a:r>
              <a:rPr lang="cs-CZ" dirty="0" smtClean="0"/>
              <a:t>STOPKA</a:t>
            </a:r>
          </a:p>
          <a:p>
            <a:pPr marL="0" indent="0">
              <a:buNone/>
            </a:pPr>
            <a:endParaRPr lang="cs-CZ" dirty="0"/>
          </a:p>
          <a:p>
            <a:pPr marL="0" indent="0">
              <a:buNone/>
            </a:pPr>
            <a:r>
              <a:rPr lang="cs-CZ" sz="2600" dirty="0" smtClean="0"/>
              <a:t>neboli </a:t>
            </a:r>
            <a:r>
              <a:rPr lang="cs-CZ" sz="2600" dirty="0" err="1" smtClean="0"/>
              <a:t>safeword</a:t>
            </a:r>
            <a:r>
              <a:rPr lang="cs-CZ" sz="2600" dirty="0" smtClean="0"/>
              <a:t> </a:t>
            </a:r>
          </a:p>
          <a:p>
            <a:pPr marL="0" indent="0">
              <a:buNone/>
            </a:pPr>
            <a:r>
              <a:rPr lang="cs-CZ" sz="2600" dirty="0" smtClean="0"/>
              <a:t>může být i gesto</a:t>
            </a:r>
          </a:p>
          <a:p>
            <a:pPr marL="0" indent="0">
              <a:buNone/>
            </a:pPr>
            <a:r>
              <a:rPr lang="cs-CZ" sz="2600" dirty="0"/>
              <a:t>z</a:t>
            </a:r>
            <a:r>
              <a:rPr lang="cs-CZ" sz="2600" dirty="0" smtClean="0"/>
              <a:t>astavuje aktivitu (někdy více signálů pro stupně zastavit-přibrzdit)</a:t>
            </a:r>
          </a:p>
          <a:p>
            <a:pPr marL="0" indent="0">
              <a:buNone/>
            </a:pPr>
            <a:r>
              <a:rPr lang="cs-CZ" sz="2600" dirty="0" smtClean="0"/>
              <a:t>limity dopředu POZOR: </a:t>
            </a:r>
          </a:p>
          <a:p>
            <a:pPr marL="0" indent="0">
              <a:buNone/>
            </a:pPr>
            <a:r>
              <a:rPr lang="cs-CZ" sz="2600" dirty="0" smtClean="0">
                <a:solidFill>
                  <a:srgbClr val="FF0000"/>
                </a:solidFill>
              </a:rPr>
              <a:t>záleží na aktuální situaci při akci, proto </a:t>
            </a:r>
            <a:r>
              <a:rPr lang="cs-CZ" sz="2600" u="sng" dirty="0" smtClean="0">
                <a:solidFill>
                  <a:srgbClr val="FF0000"/>
                </a:solidFill>
              </a:rPr>
              <a:t>stopka nezbytná</a:t>
            </a:r>
          </a:p>
          <a:p>
            <a:pPr marL="0" indent="0">
              <a:buNone/>
            </a:pPr>
            <a:r>
              <a:rPr lang="cs-CZ" sz="2600" dirty="0" smtClean="0"/>
              <a:t>lidé se použití učí</a:t>
            </a:r>
          </a:p>
          <a:p>
            <a:pPr marL="0" indent="0">
              <a:buNone/>
            </a:pPr>
            <a:r>
              <a:rPr lang="cs-CZ" sz="2600" dirty="0" smtClean="0"/>
              <a:t>pozor na stavy, kdy nelze použít („</a:t>
            </a:r>
            <a:r>
              <a:rPr lang="cs-CZ" sz="2600" dirty="0" err="1" smtClean="0"/>
              <a:t>subspace</a:t>
            </a:r>
            <a:r>
              <a:rPr lang="cs-CZ" sz="2600" dirty="0" smtClean="0"/>
              <a:t>“, přidušení)</a:t>
            </a:r>
          </a:p>
          <a:p>
            <a:pPr marL="0" indent="0">
              <a:buNone/>
            </a:pPr>
            <a:r>
              <a:rPr lang="cs-CZ" sz="2600" dirty="0" smtClean="0"/>
              <a:t>pak zpětná vazba chybí</a:t>
            </a:r>
          </a:p>
          <a:p>
            <a:pPr marL="0" indent="0">
              <a:buNone/>
            </a:pPr>
            <a:endParaRPr lang="cs-CZ" sz="2600" dirty="0"/>
          </a:p>
          <a:p>
            <a:pPr marL="0" indent="0">
              <a:buNone/>
            </a:pPr>
            <a:r>
              <a:rPr lang="cs-CZ" sz="2600" dirty="0"/>
              <a:t>s</a:t>
            </a:r>
            <a:r>
              <a:rPr lang="cs-CZ" sz="2600" dirty="0" smtClean="0"/>
              <a:t>topku má mít i top (nezacházet dále, než chci)</a:t>
            </a:r>
          </a:p>
          <a:p>
            <a:pPr marL="0" indent="0">
              <a:buNone/>
            </a:pPr>
            <a:endParaRPr lang="cs-CZ" sz="26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30</a:t>
            </a:fld>
            <a:endParaRPr lang="cs-CZ"/>
          </a:p>
        </p:txBody>
      </p:sp>
    </p:spTree>
    <p:extLst>
      <p:ext uri="{BB962C8B-B14F-4D97-AF65-F5344CB8AC3E}">
        <p14:creationId xmlns:p14="http://schemas.microsoft.com/office/powerpoint/2010/main" val="25164965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6632"/>
            <a:ext cx="8640960" cy="634082"/>
          </a:xfrm>
        </p:spPr>
        <p:txBody>
          <a:bodyPr>
            <a:normAutofit/>
          </a:bodyPr>
          <a:lstStyle/>
          <a:p>
            <a:r>
              <a:rPr lang="cs-CZ" sz="3200" dirty="0" smtClean="0"/>
              <a:t>Při BDSM sexu jsem měl domluvenou stopku</a:t>
            </a:r>
            <a:endParaRPr lang="cs-CZ" sz="3200" dirty="0"/>
          </a:p>
        </p:txBody>
      </p:sp>
      <p:sp>
        <p:nvSpPr>
          <p:cNvPr id="4" name="Zástupný symbol pro obsah 2"/>
          <p:cNvSpPr>
            <a:spLocks noGrp="1"/>
          </p:cNvSpPr>
          <p:nvPr>
            <p:ph idx="1"/>
          </p:nvPr>
        </p:nvSpPr>
        <p:spPr>
          <a:xfrm>
            <a:off x="457200" y="980728"/>
            <a:ext cx="8229600" cy="2879973"/>
          </a:xfrm>
        </p:spPr>
        <p:txBody>
          <a:bodyPr>
            <a:noAutofit/>
          </a:bodyPr>
          <a:lstStyle/>
          <a:p>
            <a:pPr marL="0" indent="0">
              <a:buNone/>
            </a:pPr>
            <a:r>
              <a:rPr lang="cs-CZ" sz="2400" dirty="0" err="1"/>
              <a:t>bi</a:t>
            </a:r>
            <a:r>
              <a:rPr lang="cs-CZ" sz="2400" dirty="0"/>
              <a:t> a </a:t>
            </a:r>
            <a:r>
              <a:rPr lang="cs-CZ" sz="2400" dirty="0" err="1"/>
              <a:t>hetero</a:t>
            </a:r>
            <a:r>
              <a:rPr lang="cs-CZ" sz="2400" dirty="0"/>
              <a:t> „</a:t>
            </a:r>
            <a:r>
              <a:rPr lang="cs-CZ" sz="2400" dirty="0" err="1"/>
              <a:t>kinky</a:t>
            </a:r>
            <a:r>
              <a:rPr lang="cs-CZ" sz="2400" dirty="0"/>
              <a:t>“, N = 421; věděli, co to je; </a:t>
            </a:r>
            <a:endParaRPr lang="cs-CZ" sz="2400" dirty="0" smtClean="0"/>
          </a:p>
          <a:p>
            <a:pPr marL="0" indent="0">
              <a:buNone/>
            </a:pPr>
            <a:r>
              <a:rPr lang="cs-CZ" sz="2400" dirty="0" smtClean="0">
                <a:solidFill>
                  <a:srgbClr val="FF0000"/>
                </a:solidFill>
              </a:rPr>
              <a:t>nikdy </a:t>
            </a:r>
            <a:r>
              <a:rPr lang="cs-CZ" sz="2400" dirty="0">
                <a:solidFill>
                  <a:srgbClr val="FF0000"/>
                </a:solidFill>
              </a:rPr>
              <a:t>20 %</a:t>
            </a:r>
          </a:p>
          <a:p>
            <a:pPr marL="0" indent="0">
              <a:buNone/>
            </a:pPr>
            <a:r>
              <a:rPr lang="cs-CZ" sz="2400" dirty="0">
                <a:solidFill>
                  <a:srgbClr val="FF0000"/>
                </a:solidFill>
              </a:rPr>
              <a:t>spíš ne 19,2 %</a:t>
            </a:r>
          </a:p>
          <a:p>
            <a:pPr marL="0" indent="0">
              <a:buNone/>
            </a:pPr>
            <a:r>
              <a:rPr lang="cs-CZ" sz="2400" dirty="0"/>
              <a:t>v polovině případů 6,4 %</a:t>
            </a:r>
          </a:p>
          <a:p>
            <a:pPr marL="0" indent="0">
              <a:buNone/>
            </a:pPr>
            <a:r>
              <a:rPr lang="cs-CZ" sz="2400" dirty="0"/>
              <a:t>většinou 20,2 %</a:t>
            </a:r>
          </a:p>
          <a:p>
            <a:pPr marL="0" indent="0">
              <a:buNone/>
            </a:pPr>
            <a:r>
              <a:rPr lang="cs-CZ" sz="2400" dirty="0">
                <a:solidFill>
                  <a:srgbClr val="00B0F0"/>
                </a:solidFill>
              </a:rPr>
              <a:t>vždy 34,2 </a:t>
            </a:r>
            <a:r>
              <a:rPr lang="cs-CZ" sz="2400" dirty="0" smtClean="0">
                <a:solidFill>
                  <a:srgbClr val="00B0F0"/>
                </a:solidFill>
              </a:rPr>
              <a:t>% </a:t>
            </a:r>
            <a:endParaRPr lang="cs-CZ" sz="2400" dirty="0">
              <a:solidFill>
                <a:srgbClr val="00B0F0"/>
              </a:solidFill>
            </a:endParaRP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3937982" y="2060848"/>
            <a:ext cx="5229994" cy="4509120"/>
          </a:xfrm>
          <a:prstGeom prst="rect">
            <a:avLst/>
          </a:prstGeom>
          <a:noFill/>
          <a:ln>
            <a:noFill/>
          </a:ln>
        </p:spPr>
      </p:pic>
    </p:spTree>
    <p:extLst>
      <p:ext uri="{BB962C8B-B14F-4D97-AF65-F5344CB8AC3E}">
        <p14:creationId xmlns:p14="http://schemas.microsoft.com/office/powerpoint/2010/main" val="22547426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60648"/>
            <a:ext cx="8229600" cy="634082"/>
          </a:xfrm>
        </p:spPr>
        <p:txBody>
          <a:bodyPr>
            <a:noAutofit/>
          </a:bodyPr>
          <a:lstStyle/>
          <a:p>
            <a:r>
              <a:rPr lang="cs-CZ" sz="3600" dirty="0" smtClean="0"/>
              <a:t>Stopku jsem dodržoval</a:t>
            </a:r>
            <a:endParaRPr lang="cs-CZ" sz="3600" dirty="0"/>
          </a:p>
        </p:txBody>
      </p:sp>
      <p:sp>
        <p:nvSpPr>
          <p:cNvPr id="3" name="Zástupný symbol pro obsah 2"/>
          <p:cNvSpPr>
            <a:spLocks noGrp="1"/>
          </p:cNvSpPr>
          <p:nvPr>
            <p:ph idx="1"/>
          </p:nvPr>
        </p:nvSpPr>
        <p:spPr>
          <a:xfrm>
            <a:off x="0" y="940989"/>
            <a:ext cx="9144000" cy="4000179"/>
          </a:xfrm>
        </p:spPr>
        <p:txBody>
          <a:bodyPr>
            <a:normAutofit/>
          </a:bodyPr>
          <a:lstStyle/>
          <a:p>
            <a:pPr marL="0" indent="0">
              <a:buNone/>
            </a:pPr>
            <a:r>
              <a:rPr lang="cs-CZ" sz="2400" dirty="0" err="1" smtClean="0"/>
              <a:t>bi</a:t>
            </a:r>
            <a:r>
              <a:rPr lang="cs-CZ" sz="2400" dirty="0" smtClean="0"/>
              <a:t> a </a:t>
            </a:r>
            <a:r>
              <a:rPr lang="cs-CZ" sz="2400" dirty="0" err="1" smtClean="0"/>
              <a:t>hetero</a:t>
            </a:r>
            <a:r>
              <a:rPr lang="cs-CZ" sz="2400" dirty="0" smtClean="0"/>
              <a:t> „</a:t>
            </a:r>
            <a:r>
              <a:rPr lang="cs-CZ" sz="2400" dirty="0" err="1" smtClean="0"/>
              <a:t>kinky</a:t>
            </a:r>
            <a:r>
              <a:rPr lang="cs-CZ" sz="2400" dirty="0" smtClean="0"/>
              <a:t>“, </a:t>
            </a:r>
            <a:r>
              <a:rPr lang="cs-CZ" sz="2400" dirty="0"/>
              <a:t>N = </a:t>
            </a:r>
            <a:r>
              <a:rPr lang="cs-CZ" sz="2400" dirty="0" smtClean="0"/>
              <a:t>421; věděli, co to je; 21,5 % nebyla domluvená</a:t>
            </a:r>
          </a:p>
          <a:p>
            <a:pPr marL="0" indent="0">
              <a:buNone/>
            </a:pPr>
            <a:r>
              <a:rPr lang="cs-CZ" sz="2400" dirty="0" smtClean="0"/>
              <a:t>Pokud byla domluvená: </a:t>
            </a:r>
          </a:p>
          <a:p>
            <a:pPr marL="0" indent="0">
              <a:buNone/>
            </a:pPr>
            <a:r>
              <a:rPr lang="cs-CZ" sz="2400" dirty="0" smtClean="0"/>
              <a:t>33,7 % partner nepoužil  </a:t>
            </a:r>
          </a:p>
          <a:p>
            <a:pPr marL="0" indent="0">
              <a:buNone/>
            </a:pPr>
            <a:r>
              <a:rPr lang="cs-CZ" sz="2400" dirty="0" smtClean="0"/>
              <a:t>53,6 % vždy jsem dodržel</a:t>
            </a:r>
          </a:p>
          <a:p>
            <a:pPr marL="0" indent="0">
              <a:buNone/>
            </a:pPr>
            <a:r>
              <a:rPr lang="cs-CZ" sz="2400" dirty="0" smtClean="0"/>
              <a:t>12,6 % nedodržování</a:t>
            </a:r>
            <a:endParaRPr lang="cs-CZ" sz="2400" dirty="0"/>
          </a:p>
        </p:txBody>
      </p:sp>
      <p:sp>
        <p:nvSpPr>
          <p:cNvPr id="5" name="Obdélník 4"/>
          <p:cNvSpPr/>
          <p:nvPr/>
        </p:nvSpPr>
        <p:spPr>
          <a:xfrm>
            <a:off x="2286000" y="2967335"/>
            <a:ext cx="4572000" cy="923330"/>
          </a:xfrm>
          <a:prstGeom prst="rect">
            <a:avLst/>
          </a:prstGeom>
        </p:spPr>
        <p:txBody>
          <a:bodyPr>
            <a:spAutoFit/>
          </a:bodyPr>
          <a:lstStyle/>
          <a:p>
            <a:endParaRPr lang="cs-CZ" dirty="0"/>
          </a:p>
          <a:p>
            <a:endParaRPr lang="cs-CZ" dirty="0"/>
          </a:p>
          <a:p>
            <a:endParaRPr lang="cs-CZ" dirty="0"/>
          </a:p>
        </p:txBody>
      </p:sp>
      <p:pic>
        <p:nvPicPr>
          <p:cNvPr id="6" name="Obrázek 5"/>
          <p:cNvPicPr/>
          <p:nvPr/>
        </p:nvPicPr>
        <p:blipFill>
          <a:blip r:embed="rId2">
            <a:extLst>
              <a:ext uri="{28A0092B-C50C-407E-A947-70E740481C1C}">
                <a14:useLocalDpi xmlns:a14="http://schemas.microsoft.com/office/drawing/2010/main" val="0"/>
              </a:ext>
            </a:extLst>
          </a:blip>
          <a:srcRect/>
          <a:stretch>
            <a:fillRect/>
          </a:stretch>
        </p:blipFill>
        <p:spPr bwMode="auto">
          <a:xfrm>
            <a:off x="3851920" y="1463465"/>
            <a:ext cx="5294026" cy="4591050"/>
          </a:xfrm>
          <a:prstGeom prst="rect">
            <a:avLst/>
          </a:prstGeom>
          <a:noFill/>
          <a:ln>
            <a:noFill/>
          </a:ln>
        </p:spPr>
      </p:pic>
      <p:sp>
        <p:nvSpPr>
          <p:cNvPr id="7" name="Šipka dolů 6"/>
          <p:cNvSpPr/>
          <p:nvPr/>
        </p:nvSpPr>
        <p:spPr>
          <a:xfrm>
            <a:off x="6973182" y="1373408"/>
            <a:ext cx="181423" cy="835205"/>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Pravá složená závorka 8"/>
          <p:cNvSpPr/>
          <p:nvPr/>
        </p:nvSpPr>
        <p:spPr>
          <a:xfrm rot="16200000">
            <a:off x="5240706" y="2280661"/>
            <a:ext cx="745630" cy="1373347"/>
          </a:xfrm>
          <a:prstGeom prst="rightBrace">
            <a:avLst>
              <a:gd name="adj1" fmla="val 28467"/>
              <a:gd name="adj2" fmla="val 51511"/>
            </a:avLst>
          </a:pr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0" name="TextovéPole 9"/>
          <p:cNvSpPr txBox="1"/>
          <p:nvPr/>
        </p:nvSpPr>
        <p:spPr>
          <a:xfrm>
            <a:off x="0" y="3875289"/>
            <a:ext cx="4282022" cy="2308324"/>
          </a:xfrm>
          <a:prstGeom prst="rect">
            <a:avLst/>
          </a:prstGeom>
          <a:noFill/>
        </p:spPr>
        <p:txBody>
          <a:bodyPr wrap="square" rtlCol="0">
            <a:spAutoFit/>
          </a:bodyPr>
          <a:lstStyle/>
          <a:p>
            <a:r>
              <a:rPr lang="cs-CZ" sz="2400" dirty="0" smtClean="0">
                <a:solidFill>
                  <a:srgbClr val="7030A0"/>
                </a:solidFill>
              </a:rPr>
              <a:t>Pokud měli domluvenou stopku</a:t>
            </a:r>
          </a:p>
          <a:p>
            <a:r>
              <a:rPr lang="cs-CZ" sz="2400" dirty="0" smtClean="0">
                <a:solidFill>
                  <a:srgbClr val="7030A0"/>
                </a:solidFill>
              </a:rPr>
              <a:t>a partner jí použil</a:t>
            </a:r>
          </a:p>
          <a:p>
            <a:r>
              <a:rPr lang="cs-CZ" sz="2400" dirty="0" smtClean="0">
                <a:solidFill>
                  <a:srgbClr val="7030A0"/>
                </a:solidFill>
              </a:rPr>
              <a:t> 19%, (41 osob) </a:t>
            </a:r>
          </a:p>
          <a:p>
            <a:r>
              <a:rPr lang="cs-CZ" sz="2400" dirty="0" smtClean="0">
                <a:solidFill>
                  <a:srgbClr val="7030A0"/>
                </a:solidFill>
              </a:rPr>
              <a:t>různá nedodržení, </a:t>
            </a:r>
          </a:p>
          <a:p>
            <a:endParaRPr lang="cs-CZ" sz="2400" dirty="0" smtClean="0">
              <a:solidFill>
                <a:srgbClr val="7030A0"/>
              </a:solidFill>
            </a:endParaRPr>
          </a:p>
          <a:p>
            <a:r>
              <a:rPr lang="cs-CZ" sz="2400" dirty="0" smtClean="0">
                <a:solidFill>
                  <a:srgbClr val="00B0F0"/>
                </a:solidFill>
              </a:rPr>
              <a:t>(tj. cca 10% ze všech případů)</a:t>
            </a:r>
            <a:endParaRPr lang="cs-CZ" dirty="0"/>
          </a:p>
        </p:txBody>
      </p:sp>
      <p:sp>
        <p:nvSpPr>
          <p:cNvPr id="12" name="TextovéPole 11"/>
          <p:cNvSpPr txBox="1"/>
          <p:nvPr/>
        </p:nvSpPr>
        <p:spPr>
          <a:xfrm>
            <a:off x="50169" y="6312711"/>
            <a:ext cx="9043661" cy="461665"/>
          </a:xfrm>
          <a:prstGeom prst="rect">
            <a:avLst/>
          </a:prstGeom>
          <a:noFill/>
        </p:spPr>
        <p:txBody>
          <a:bodyPr wrap="square" rtlCol="0">
            <a:spAutoFit/>
          </a:bodyPr>
          <a:lstStyle/>
          <a:p>
            <a:r>
              <a:rPr lang="cs-CZ" sz="2400" i="1" dirty="0" smtClean="0">
                <a:solidFill>
                  <a:srgbClr val="FF0000"/>
                </a:solidFill>
              </a:rPr>
              <a:t>nutnost x předpoklad: dom pro sebe, u zážitkových praktik?</a:t>
            </a:r>
            <a:endParaRPr lang="cs-CZ" sz="24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32</a:t>
            </a:fld>
            <a:endParaRPr lang="cs-CZ"/>
          </a:p>
        </p:txBody>
      </p:sp>
    </p:spTree>
    <p:extLst>
      <p:ext uri="{BB962C8B-B14F-4D97-AF65-F5344CB8AC3E}">
        <p14:creationId xmlns:p14="http://schemas.microsoft.com/office/powerpoint/2010/main" val="37300462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sz="3600" dirty="0" smtClean="0"/>
              <a:t>Partner stopku dodržoval</a:t>
            </a:r>
            <a:endParaRPr lang="cs-CZ" sz="3600" dirty="0"/>
          </a:p>
        </p:txBody>
      </p:sp>
      <p:sp>
        <p:nvSpPr>
          <p:cNvPr id="3" name="Zástupný symbol pro obsah 2"/>
          <p:cNvSpPr>
            <a:spLocks noGrp="1"/>
          </p:cNvSpPr>
          <p:nvPr>
            <p:ph idx="1"/>
          </p:nvPr>
        </p:nvSpPr>
        <p:spPr>
          <a:xfrm>
            <a:off x="179512" y="1124744"/>
            <a:ext cx="8820472" cy="4608512"/>
          </a:xfrm>
          <a:noFill/>
        </p:spPr>
        <p:txBody>
          <a:bodyPr>
            <a:noAutofit/>
          </a:bodyPr>
          <a:lstStyle/>
          <a:p>
            <a:pPr marL="0" indent="0">
              <a:buNone/>
            </a:pPr>
            <a:r>
              <a:rPr lang="cs-CZ" sz="2400" dirty="0" err="1"/>
              <a:t>bi</a:t>
            </a:r>
            <a:r>
              <a:rPr lang="cs-CZ" sz="2400" dirty="0"/>
              <a:t> a </a:t>
            </a:r>
            <a:r>
              <a:rPr lang="cs-CZ" sz="2400" dirty="0" err="1"/>
              <a:t>hetero</a:t>
            </a:r>
            <a:r>
              <a:rPr lang="cs-CZ" sz="2400" dirty="0"/>
              <a:t> „</a:t>
            </a:r>
            <a:r>
              <a:rPr lang="cs-CZ" sz="2400" dirty="0" err="1"/>
              <a:t>kinky</a:t>
            </a:r>
            <a:r>
              <a:rPr lang="cs-CZ" sz="2400" dirty="0"/>
              <a:t>“, N = 421; věděli, co to je; </a:t>
            </a:r>
            <a:r>
              <a:rPr lang="cs-CZ" sz="2400" dirty="0" smtClean="0">
                <a:solidFill>
                  <a:srgbClr val="FF0000"/>
                </a:solidFill>
              </a:rPr>
              <a:t>26,6 % </a:t>
            </a:r>
            <a:r>
              <a:rPr lang="cs-CZ" sz="2400" dirty="0">
                <a:solidFill>
                  <a:srgbClr val="FF0000"/>
                </a:solidFill>
              </a:rPr>
              <a:t>nebyla domluvená</a:t>
            </a:r>
          </a:p>
          <a:p>
            <a:pPr marL="0" indent="0">
              <a:buNone/>
            </a:pPr>
            <a:r>
              <a:rPr lang="cs-CZ" sz="2400" dirty="0"/>
              <a:t>Pokud byla domluvená: </a:t>
            </a:r>
          </a:p>
          <a:p>
            <a:pPr marL="0" indent="0">
              <a:buNone/>
            </a:pPr>
            <a:r>
              <a:rPr lang="cs-CZ" sz="2400" dirty="0"/>
              <a:t>34,5</a:t>
            </a:r>
            <a:r>
              <a:rPr lang="cs-CZ" sz="2400" dirty="0" smtClean="0"/>
              <a:t>% já jsem nepoužil  </a:t>
            </a:r>
            <a:endParaRPr lang="cs-CZ" sz="2400" dirty="0"/>
          </a:p>
          <a:p>
            <a:pPr marL="0" indent="0">
              <a:buNone/>
            </a:pPr>
            <a:r>
              <a:rPr lang="cs-CZ" sz="2400" dirty="0"/>
              <a:t>50,2</a:t>
            </a:r>
            <a:r>
              <a:rPr lang="cs-CZ" sz="2400" dirty="0" smtClean="0"/>
              <a:t>% partner  </a:t>
            </a:r>
            <a:r>
              <a:rPr lang="cs-CZ" sz="2400" dirty="0"/>
              <a:t>dodržel</a:t>
            </a:r>
          </a:p>
          <a:p>
            <a:pPr marL="0" indent="0">
              <a:buNone/>
            </a:pPr>
            <a:r>
              <a:rPr lang="cs-CZ" sz="2400" dirty="0" smtClean="0"/>
              <a:t>15,3% nedodržování</a:t>
            </a:r>
          </a:p>
          <a:p>
            <a:pPr marL="0" indent="0">
              <a:buNone/>
            </a:pPr>
            <a:endParaRPr lang="cs-CZ" sz="2400" dirty="0"/>
          </a:p>
          <a:p>
            <a:pPr marL="0" indent="0">
              <a:buNone/>
            </a:pPr>
            <a:r>
              <a:rPr lang="cs-CZ" sz="2400" dirty="0" smtClean="0">
                <a:solidFill>
                  <a:srgbClr val="7030A0"/>
                </a:solidFill>
              </a:rPr>
              <a:t>Když jsme měli domluvenou stopku</a:t>
            </a:r>
          </a:p>
          <a:p>
            <a:pPr marL="0" indent="0">
              <a:buNone/>
            </a:pPr>
            <a:r>
              <a:rPr lang="cs-CZ" sz="2400" dirty="0" smtClean="0">
                <a:solidFill>
                  <a:srgbClr val="7030A0"/>
                </a:solidFill>
              </a:rPr>
              <a:t>a já jsem jí sem použil </a:t>
            </a:r>
          </a:p>
          <a:p>
            <a:pPr marL="0" indent="0">
              <a:buNone/>
            </a:pPr>
            <a:r>
              <a:rPr lang="cs-CZ" sz="2400" dirty="0" smtClean="0">
                <a:solidFill>
                  <a:srgbClr val="7030A0"/>
                </a:solidFill>
              </a:rPr>
              <a:t>v 76,5 % OK</a:t>
            </a:r>
          </a:p>
          <a:p>
            <a:pPr marL="0" indent="0">
              <a:buNone/>
            </a:pPr>
            <a:r>
              <a:rPr lang="cs-CZ" sz="2400" dirty="0" smtClean="0">
                <a:solidFill>
                  <a:srgbClr val="7030A0"/>
                </a:solidFill>
              </a:rPr>
              <a:t>v 23,5 % (50 osob)</a:t>
            </a:r>
          </a:p>
          <a:p>
            <a:pPr marL="0" indent="0">
              <a:buNone/>
            </a:pPr>
            <a:r>
              <a:rPr lang="cs-CZ" sz="2400" dirty="0" smtClean="0">
                <a:solidFill>
                  <a:srgbClr val="00B0F0"/>
                </a:solidFill>
              </a:rPr>
              <a:t>různá nedodržení</a:t>
            </a:r>
          </a:p>
          <a:p>
            <a:pPr marL="0" indent="0">
              <a:buNone/>
            </a:pPr>
            <a:r>
              <a:rPr lang="cs-CZ" sz="2400" dirty="0" smtClean="0">
                <a:solidFill>
                  <a:srgbClr val="00B0F0"/>
                </a:solidFill>
              </a:rPr>
              <a:t>(tj.12% ze všech případů)</a:t>
            </a:r>
            <a:endParaRPr lang="cs-CZ" sz="2400" dirty="0">
              <a:solidFill>
                <a:srgbClr val="00B0F0"/>
              </a:solidFill>
            </a:endParaRPr>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3568428" y="1988840"/>
            <a:ext cx="5734050" cy="4591050"/>
          </a:xfrm>
          <a:prstGeom prst="rect">
            <a:avLst/>
          </a:prstGeom>
          <a:noFill/>
          <a:ln>
            <a:noFill/>
          </a:ln>
        </p:spPr>
      </p:pic>
      <p:sp>
        <p:nvSpPr>
          <p:cNvPr id="6" name="Šipka dolů 5"/>
          <p:cNvSpPr/>
          <p:nvPr/>
        </p:nvSpPr>
        <p:spPr>
          <a:xfrm>
            <a:off x="6948264" y="1602338"/>
            <a:ext cx="288031" cy="1466622"/>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Pravá složená závorka 6"/>
          <p:cNvSpPr/>
          <p:nvPr/>
        </p:nvSpPr>
        <p:spPr>
          <a:xfrm rot="16200000">
            <a:off x="5101884" y="2584797"/>
            <a:ext cx="745630" cy="1373347"/>
          </a:xfrm>
          <a:prstGeom prst="rightBrace">
            <a:avLst>
              <a:gd name="adj1" fmla="val 28467"/>
              <a:gd name="adj2" fmla="val 51511"/>
            </a:avLst>
          </a:pr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38953500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Stopku jsem se odvážil použít</a:t>
            </a:r>
            <a:endParaRPr lang="cs-CZ" sz="3200" dirty="0"/>
          </a:p>
        </p:txBody>
      </p:sp>
      <p:sp>
        <p:nvSpPr>
          <p:cNvPr id="3" name="Zástupný symbol pro obsah 2"/>
          <p:cNvSpPr>
            <a:spLocks noGrp="1"/>
          </p:cNvSpPr>
          <p:nvPr>
            <p:ph idx="1"/>
          </p:nvPr>
        </p:nvSpPr>
        <p:spPr>
          <a:xfrm>
            <a:off x="107504" y="1412776"/>
            <a:ext cx="8928992" cy="5445224"/>
          </a:xfrm>
        </p:spPr>
        <p:txBody>
          <a:bodyPr>
            <a:normAutofit/>
          </a:bodyPr>
          <a:lstStyle/>
          <a:p>
            <a:pPr marL="0" indent="0">
              <a:buNone/>
            </a:pPr>
            <a:r>
              <a:rPr lang="cs-CZ" sz="2400" dirty="0" err="1"/>
              <a:t>bi</a:t>
            </a:r>
            <a:r>
              <a:rPr lang="cs-CZ" sz="2400" dirty="0"/>
              <a:t> a </a:t>
            </a:r>
            <a:r>
              <a:rPr lang="cs-CZ" sz="2400" dirty="0" err="1"/>
              <a:t>hetero</a:t>
            </a:r>
            <a:r>
              <a:rPr lang="cs-CZ" sz="2400" dirty="0"/>
              <a:t> „</a:t>
            </a:r>
            <a:r>
              <a:rPr lang="cs-CZ" sz="2400" dirty="0" err="1"/>
              <a:t>kinky</a:t>
            </a:r>
            <a:r>
              <a:rPr lang="cs-CZ" sz="2400" dirty="0"/>
              <a:t>“, N = 421; věděli, co to je; </a:t>
            </a:r>
            <a:endParaRPr lang="cs-CZ" sz="2400" dirty="0" smtClean="0"/>
          </a:p>
          <a:p>
            <a:pPr marL="0" indent="0">
              <a:buNone/>
            </a:pPr>
            <a:r>
              <a:rPr lang="cs-CZ" sz="2400" dirty="0" smtClean="0"/>
              <a:t>68,6 % nepotřeboval jsem použít </a:t>
            </a:r>
            <a:endParaRPr lang="cs-CZ" sz="2400" dirty="0"/>
          </a:p>
          <a:p>
            <a:pPr marL="0" indent="0">
              <a:buNone/>
            </a:pPr>
            <a:endParaRPr lang="cs-CZ" sz="2400" dirty="0" smtClean="0"/>
          </a:p>
          <a:p>
            <a:pPr marL="0" indent="0">
              <a:buNone/>
            </a:pPr>
            <a:r>
              <a:rPr lang="cs-CZ" sz="2400" dirty="0" smtClean="0">
                <a:solidFill>
                  <a:srgbClr val="7030A0"/>
                </a:solidFill>
              </a:rPr>
              <a:t>Pokud jsem potřeboval: </a:t>
            </a:r>
            <a:endParaRPr lang="cs-CZ" sz="2400" dirty="0">
              <a:solidFill>
                <a:srgbClr val="7030A0"/>
              </a:solidFill>
            </a:endParaRPr>
          </a:p>
          <a:p>
            <a:pPr marL="0" indent="0">
              <a:buNone/>
            </a:pPr>
            <a:r>
              <a:rPr lang="cs-CZ" sz="2400" dirty="0" smtClean="0">
                <a:solidFill>
                  <a:srgbClr val="7030A0"/>
                </a:solidFill>
              </a:rPr>
              <a:t>53,8 % OK</a:t>
            </a:r>
          </a:p>
          <a:p>
            <a:pPr marL="0" indent="0">
              <a:buNone/>
            </a:pPr>
            <a:r>
              <a:rPr lang="cs-CZ" sz="2400" dirty="0" smtClean="0">
                <a:solidFill>
                  <a:srgbClr val="7030A0"/>
                </a:solidFill>
              </a:rPr>
              <a:t>46,2 % bylo to složitější</a:t>
            </a:r>
            <a:endParaRPr lang="cs-CZ" sz="2400" dirty="0">
              <a:solidFill>
                <a:srgbClr val="7030A0"/>
              </a:solidFill>
            </a:endParaRPr>
          </a:p>
          <a:p>
            <a:pPr marL="0" indent="0">
              <a:buNone/>
            </a:pPr>
            <a:r>
              <a:rPr lang="cs-CZ" sz="2400" dirty="0" smtClean="0"/>
              <a:t>(celkem 61 osob)</a:t>
            </a:r>
          </a:p>
          <a:p>
            <a:pPr marL="0" indent="0">
              <a:buNone/>
            </a:pPr>
            <a:endParaRPr lang="cs-CZ" sz="2400" dirty="0" smtClean="0"/>
          </a:p>
          <a:p>
            <a:pPr marL="0" indent="0">
              <a:buNone/>
            </a:pPr>
            <a:r>
              <a:rPr lang="cs-CZ" sz="2400" dirty="0" smtClean="0">
                <a:solidFill>
                  <a:srgbClr val="00B0F0"/>
                </a:solidFill>
              </a:rPr>
              <a:t>tj.14,5 % ze všech případů</a:t>
            </a:r>
          </a:p>
          <a:p>
            <a:pPr marL="0" indent="0">
              <a:buNone/>
            </a:pPr>
            <a:r>
              <a:rPr lang="cs-CZ" sz="2400" dirty="0" smtClean="0">
                <a:solidFill>
                  <a:srgbClr val="00B0F0"/>
                </a:solidFill>
              </a:rPr>
              <a:t>problém</a:t>
            </a:r>
          </a:p>
          <a:p>
            <a:endParaRPr lang="cs-CZ" sz="2400" dirty="0"/>
          </a:p>
        </p:txBody>
      </p:sp>
      <p:pic>
        <p:nvPicPr>
          <p:cNvPr id="7" name="Obrázek 6"/>
          <p:cNvPicPr/>
          <p:nvPr/>
        </p:nvPicPr>
        <p:blipFill>
          <a:blip r:embed="rId2">
            <a:extLst>
              <a:ext uri="{28A0092B-C50C-407E-A947-70E740481C1C}">
                <a14:useLocalDpi xmlns:a14="http://schemas.microsoft.com/office/drawing/2010/main" val="0"/>
              </a:ext>
            </a:extLst>
          </a:blip>
          <a:srcRect/>
          <a:stretch>
            <a:fillRect/>
          </a:stretch>
        </p:blipFill>
        <p:spPr bwMode="auto">
          <a:xfrm>
            <a:off x="3563888" y="2245407"/>
            <a:ext cx="5734050" cy="4591050"/>
          </a:xfrm>
          <a:prstGeom prst="rect">
            <a:avLst/>
          </a:prstGeom>
          <a:noFill/>
          <a:ln>
            <a:noFill/>
          </a:ln>
        </p:spPr>
      </p:pic>
      <p:sp>
        <p:nvSpPr>
          <p:cNvPr id="8" name="Pravá složená závorka 7"/>
          <p:cNvSpPr/>
          <p:nvPr/>
        </p:nvSpPr>
        <p:spPr>
          <a:xfrm rot="16200000">
            <a:off x="5677947" y="3115142"/>
            <a:ext cx="745630" cy="1373347"/>
          </a:xfrm>
          <a:prstGeom prst="rightBrace">
            <a:avLst>
              <a:gd name="adj1" fmla="val 28467"/>
              <a:gd name="adj2" fmla="val 51511"/>
            </a:avLst>
          </a:pr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2593574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29506"/>
            <a:ext cx="8229600" cy="562074"/>
          </a:xfrm>
        </p:spPr>
        <p:txBody>
          <a:bodyPr>
            <a:normAutofit fontScale="90000"/>
          </a:bodyPr>
          <a:lstStyle/>
          <a:p>
            <a:r>
              <a:rPr lang="cs-CZ" dirty="0" smtClean="0"/>
              <a:t>Vzrušuje BDSM sex bez stopky? </a:t>
            </a:r>
            <a:endParaRPr lang="cs-CZ" dirty="0"/>
          </a:p>
        </p:txBody>
      </p:sp>
      <p:sp>
        <p:nvSpPr>
          <p:cNvPr id="3" name="Zástupný symbol pro obsah 2"/>
          <p:cNvSpPr>
            <a:spLocks noGrp="1"/>
          </p:cNvSpPr>
          <p:nvPr>
            <p:ph idx="1"/>
          </p:nvPr>
        </p:nvSpPr>
        <p:spPr>
          <a:xfrm>
            <a:off x="1043608" y="1988840"/>
            <a:ext cx="6480720" cy="3024336"/>
          </a:xfrm>
        </p:spPr>
        <p:txBody>
          <a:bodyPr>
            <a:normAutofit/>
          </a:bodyPr>
          <a:lstStyle/>
          <a:p>
            <a:pPr marL="0" indent="0">
              <a:buNone/>
            </a:pPr>
            <a:r>
              <a:rPr lang="cs-CZ" sz="2400" dirty="0" smtClean="0"/>
              <a:t>Odpovídali jen ti, co vědí a mají zkušenost N= 399</a:t>
            </a:r>
          </a:p>
          <a:p>
            <a:pPr marL="0" indent="0">
              <a:buNone/>
            </a:pPr>
            <a:r>
              <a:rPr lang="cs-CZ" sz="2400" dirty="0" smtClean="0"/>
              <a:t> </a:t>
            </a:r>
          </a:p>
          <a:p>
            <a:pPr marL="0" indent="0">
              <a:buNone/>
            </a:pPr>
            <a:r>
              <a:rPr lang="cs-CZ" sz="2400" dirty="0" smtClean="0"/>
              <a:t>Sex </a:t>
            </a:r>
            <a:r>
              <a:rPr lang="cs-CZ" sz="2400" dirty="0"/>
              <a:t>bez stopky mne vzrušuje</a:t>
            </a:r>
          </a:p>
          <a:p>
            <a:r>
              <a:rPr lang="cs-CZ" sz="2400" dirty="0"/>
              <a:t>o hodně méně/o něco méně 28,8%</a:t>
            </a:r>
          </a:p>
          <a:p>
            <a:r>
              <a:rPr lang="cs-CZ" sz="2400" dirty="0"/>
              <a:t>stejně 49,9% </a:t>
            </a:r>
          </a:p>
          <a:p>
            <a:r>
              <a:rPr lang="cs-CZ" sz="2400" dirty="0"/>
              <a:t>o něco více, o hodně více 21,8%</a:t>
            </a:r>
          </a:p>
          <a:p>
            <a:pPr marL="0" indent="0">
              <a:buNone/>
            </a:pPr>
            <a:endParaRPr lang="cs-CZ" sz="2400" dirty="0" smtClean="0"/>
          </a:p>
          <a:p>
            <a:pPr marL="0" indent="0">
              <a:buNone/>
            </a:pPr>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35</a:t>
            </a:fld>
            <a:endParaRPr lang="cs-CZ"/>
          </a:p>
        </p:txBody>
      </p:sp>
    </p:spTree>
    <p:extLst>
      <p:ext uri="{BB962C8B-B14F-4D97-AF65-F5344CB8AC3E}">
        <p14:creationId xmlns:p14="http://schemas.microsoft.com/office/powerpoint/2010/main" val="3211989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562074"/>
          </a:xfrm>
        </p:spPr>
        <p:txBody>
          <a:bodyPr>
            <a:normAutofit fontScale="90000"/>
          </a:bodyPr>
          <a:lstStyle/>
          <a:p>
            <a:r>
              <a:rPr lang="cs-CZ" b="1" dirty="0" smtClean="0">
                <a:solidFill>
                  <a:srgbClr val="0070C0"/>
                </a:solidFill>
              </a:rPr>
              <a:t>Vztahy</a:t>
            </a:r>
            <a:endParaRPr lang="cs-CZ" b="1" dirty="0">
              <a:solidFill>
                <a:srgbClr val="0070C0"/>
              </a:solidFill>
            </a:endParaRPr>
          </a:p>
        </p:txBody>
      </p:sp>
      <p:sp>
        <p:nvSpPr>
          <p:cNvPr id="3" name="Zástupný symbol pro obsah 2"/>
          <p:cNvSpPr>
            <a:spLocks noGrp="1"/>
          </p:cNvSpPr>
          <p:nvPr>
            <p:ph idx="1"/>
          </p:nvPr>
        </p:nvSpPr>
        <p:spPr>
          <a:xfrm>
            <a:off x="457200" y="1600201"/>
            <a:ext cx="8229600" cy="1036712"/>
          </a:xfrm>
        </p:spPr>
        <p:txBody>
          <a:bodyPr/>
          <a:lstStyle/>
          <a:p>
            <a:endParaRPr lang="cs-CZ" dirty="0"/>
          </a:p>
          <a:p>
            <a:endParaRPr lang="cs-CZ" dirty="0"/>
          </a:p>
          <a:p>
            <a:endParaRPr lang="cs-CZ" dirty="0"/>
          </a:p>
        </p:txBody>
      </p:sp>
      <p:pic>
        <p:nvPicPr>
          <p:cNvPr id="4" name="Obrázek 3"/>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610814"/>
            <a:ext cx="5730875" cy="4582795"/>
          </a:xfrm>
          <a:prstGeom prst="rect">
            <a:avLst/>
          </a:prstGeom>
          <a:noFill/>
          <a:ln>
            <a:noFill/>
          </a:ln>
        </p:spPr>
      </p:pic>
      <p:sp>
        <p:nvSpPr>
          <p:cNvPr id="5" name="TextovéPole 4"/>
          <p:cNvSpPr txBox="1"/>
          <p:nvPr/>
        </p:nvSpPr>
        <p:spPr>
          <a:xfrm>
            <a:off x="8575" y="764704"/>
            <a:ext cx="9036496" cy="830997"/>
          </a:xfrm>
          <a:prstGeom prst="rect">
            <a:avLst/>
          </a:prstGeom>
          <a:noFill/>
        </p:spPr>
        <p:txBody>
          <a:bodyPr wrap="square" rtlCol="0">
            <a:spAutoFit/>
          </a:bodyPr>
          <a:lstStyle/>
          <a:p>
            <a:r>
              <a:rPr lang="cs-CZ" sz="2400" dirty="0" err="1" smtClean="0"/>
              <a:t>Bi</a:t>
            </a:r>
            <a:r>
              <a:rPr lang="cs-CZ" sz="2400" dirty="0" smtClean="0"/>
              <a:t> a </a:t>
            </a:r>
            <a:r>
              <a:rPr lang="cs-CZ" sz="2400" dirty="0" err="1" smtClean="0"/>
              <a:t>hetero</a:t>
            </a:r>
            <a:r>
              <a:rPr lang="cs-CZ" sz="2400" dirty="0" smtClean="0"/>
              <a:t> „</a:t>
            </a:r>
            <a:r>
              <a:rPr lang="cs-CZ" sz="2400" dirty="0" err="1" smtClean="0"/>
              <a:t>kinky</a:t>
            </a:r>
            <a:r>
              <a:rPr lang="cs-CZ" sz="2400" dirty="0" smtClean="0"/>
              <a:t>“ N = 421</a:t>
            </a:r>
          </a:p>
          <a:p>
            <a:r>
              <a:rPr lang="cs-CZ" sz="2400" dirty="0" smtClean="0"/>
              <a:t>BDSM sex obvykle vztah mezi mnou a mým partnerem pro BDSM sex</a:t>
            </a:r>
            <a:endParaRPr lang="cs-CZ" sz="2400" dirty="0"/>
          </a:p>
        </p:txBody>
      </p:sp>
      <p:sp>
        <p:nvSpPr>
          <p:cNvPr id="6" name="Pravá složená závorka 5"/>
          <p:cNvSpPr/>
          <p:nvPr/>
        </p:nvSpPr>
        <p:spPr>
          <a:xfrm rot="16200000">
            <a:off x="4475653" y="2799889"/>
            <a:ext cx="1198984" cy="720080"/>
          </a:xfrm>
          <a:prstGeom prst="rightBrace">
            <a:avLst/>
          </a:prstGeom>
          <a:ln w="57150">
            <a:solidFill>
              <a:srgbClr val="00B0F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7" name="TextovéPole 6"/>
          <p:cNvSpPr txBox="1"/>
          <p:nvPr/>
        </p:nvSpPr>
        <p:spPr>
          <a:xfrm>
            <a:off x="4716016" y="2098772"/>
            <a:ext cx="936104" cy="461665"/>
          </a:xfrm>
          <a:prstGeom prst="rect">
            <a:avLst/>
          </a:prstGeom>
          <a:noFill/>
        </p:spPr>
        <p:txBody>
          <a:bodyPr wrap="square" rtlCol="0">
            <a:spAutoFit/>
          </a:bodyPr>
          <a:lstStyle/>
          <a:p>
            <a:r>
              <a:rPr lang="cs-CZ" sz="2400" b="1" dirty="0" smtClean="0">
                <a:solidFill>
                  <a:srgbClr val="00B0F0"/>
                </a:solidFill>
              </a:rPr>
              <a:t>2,9 %</a:t>
            </a:r>
            <a:endParaRPr lang="cs-CZ" sz="2400" b="1" dirty="0">
              <a:solidFill>
                <a:srgbClr val="00B0F0"/>
              </a:solidFill>
            </a:endParaRPr>
          </a:p>
        </p:txBody>
      </p:sp>
      <p:sp>
        <p:nvSpPr>
          <p:cNvPr id="8" name="TextovéPole 7"/>
          <p:cNvSpPr txBox="1"/>
          <p:nvPr/>
        </p:nvSpPr>
        <p:spPr>
          <a:xfrm>
            <a:off x="8575" y="6018462"/>
            <a:ext cx="9036496" cy="830997"/>
          </a:xfrm>
          <a:prstGeom prst="rect">
            <a:avLst/>
          </a:prstGeom>
          <a:noFill/>
        </p:spPr>
        <p:txBody>
          <a:bodyPr wrap="square" rtlCol="0">
            <a:spAutoFit/>
          </a:bodyPr>
          <a:lstStyle/>
          <a:p>
            <a:r>
              <a:rPr lang="cs-CZ" sz="2400" dirty="0" smtClean="0"/>
              <a:t>7 žen (DS: 1 dom, 5 sub 1 </a:t>
            </a:r>
            <a:r>
              <a:rPr lang="cs-CZ" sz="2400" dirty="0" err="1" smtClean="0"/>
              <a:t>switch</a:t>
            </a:r>
            <a:r>
              <a:rPr lang="cs-CZ" sz="2400" dirty="0" smtClean="0"/>
              <a:t>; SM: 1 sad, 4 mas, 2 </a:t>
            </a:r>
            <a:r>
              <a:rPr lang="cs-CZ" sz="2400" dirty="0" err="1" smtClean="0"/>
              <a:t>sadmas</a:t>
            </a:r>
            <a:r>
              <a:rPr lang="cs-CZ" sz="2400" dirty="0" smtClean="0"/>
              <a:t> </a:t>
            </a:r>
          </a:p>
          <a:p>
            <a:r>
              <a:rPr lang="cs-CZ" sz="2400" dirty="0" smtClean="0"/>
              <a:t>5 mužů (DS: 1 dom. 1 sub, 3 </a:t>
            </a:r>
            <a:r>
              <a:rPr lang="cs-CZ" sz="2400" dirty="0" err="1" smtClean="0"/>
              <a:t>switch</a:t>
            </a:r>
            <a:r>
              <a:rPr lang="cs-CZ" sz="2400" dirty="0" smtClean="0"/>
              <a:t>; SM: 1 nic, 1 sad, 1 mas, 2 </a:t>
            </a:r>
            <a:r>
              <a:rPr lang="cs-CZ" sz="2400" dirty="0" err="1" smtClean="0"/>
              <a:t>sadmas</a:t>
            </a:r>
            <a:r>
              <a:rPr lang="cs-CZ" sz="2400" dirty="0" smtClean="0"/>
              <a:t> </a:t>
            </a:r>
            <a:endParaRPr lang="cs-CZ" sz="2400" dirty="0"/>
          </a:p>
        </p:txBody>
      </p:sp>
      <p:sp>
        <p:nvSpPr>
          <p:cNvPr id="9" name="TextovéPole 8"/>
          <p:cNvSpPr txBox="1"/>
          <p:nvPr/>
        </p:nvSpPr>
        <p:spPr>
          <a:xfrm>
            <a:off x="6709112" y="3159929"/>
            <a:ext cx="2335959" cy="2677656"/>
          </a:xfrm>
          <a:prstGeom prst="rect">
            <a:avLst/>
          </a:prstGeom>
          <a:noFill/>
        </p:spPr>
        <p:txBody>
          <a:bodyPr wrap="square" rtlCol="0">
            <a:spAutoFit/>
          </a:bodyPr>
          <a:lstStyle/>
          <a:p>
            <a:r>
              <a:rPr lang="cs-CZ" sz="2400" dirty="0">
                <a:solidFill>
                  <a:srgbClr val="0070C0"/>
                </a:solidFill>
              </a:rPr>
              <a:t>8 </a:t>
            </a:r>
            <a:r>
              <a:rPr lang="cs-CZ" sz="2400" dirty="0" smtClean="0">
                <a:solidFill>
                  <a:srgbClr val="0070C0"/>
                </a:solidFill>
              </a:rPr>
              <a:t>z nich nemělo domluvenou stopku</a:t>
            </a:r>
            <a:r>
              <a:rPr lang="cs-CZ" sz="2400" dirty="0" smtClean="0"/>
              <a:t> (</a:t>
            </a:r>
            <a:r>
              <a:rPr lang="cs-CZ" sz="2400" dirty="0"/>
              <a:t>nikdy, spíše ne); </a:t>
            </a:r>
            <a:endParaRPr lang="cs-CZ" sz="2400" dirty="0" smtClean="0"/>
          </a:p>
          <a:p>
            <a:r>
              <a:rPr lang="cs-CZ" sz="2400" dirty="0" smtClean="0"/>
              <a:t>1 </a:t>
            </a:r>
            <a:r>
              <a:rPr lang="cs-CZ" sz="2400" dirty="0"/>
              <a:t>pul </a:t>
            </a:r>
            <a:r>
              <a:rPr lang="cs-CZ" sz="2400" dirty="0" smtClean="0"/>
              <a:t>napůl</a:t>
            </a:r>
            <a:r>
              <a:rPr lang="cs-CZ" sz="2400" dirty="0"/>
              <a:t>, </a:t>
            </a:r>
            <a:endParaRPr lang="cs-CZ" sz="2400" dirty="0" smtClean="0"/>
          </a:p>
          <a:p>
            <a:r>
              <a:rPr lang="cs-CZ" sz="2400" dirty="0" smtClean="0"/>
              <a:t>3 </a:t>
            </a:r>
            <a:r>
              <a:rPr lang="cs-CZ" sz="2400" dirty="0"/>
              <a:t>většinou a vždy </a:t>
            </a:r>
            <a:r>
              <a:rPr lang="cs-CZ" sz="2400" dirty="0" smtClean="0"/>
              <a:t> ano</a:t>
            </a:r>
            <a:endParaRPr lang="cs-CZ" sz="2400" dirty="0"/>
          </a:p>
        </p:txBody>
      </p:sp>
      <p:sp>
        <p:nvSpPr>
          <p:cNvPr id="10" name="Zástupný symbol pro číslo snímku 9"/>
          <p:cNvSpPr>
            <a:spLocks noGrp="1"/>
          </p:cNvSpPr>
          <p:nvPr>
            <p:ph type="sldNum" sz="quarter" idx="12"/>
          </p:nvPr>
        </p:nvSpPr>
        <p:spPr/>
        <p:txBody>
          <a:bodyPr/>
          <a:lstStyle/>
          <a:p>
            <a:fld id="{4DB48B28-2DD8-4A23-84B0-89F928210886}" type="slidenum">
              <a:rPr lang="cs-CZ" smtClean="0"/>
              <a:t>36</a:t>
            </a:fld>
            <a:endParaRPr lang="cs-CZ"/>
          </a:p>
        </p:txBody>
      </p:sp>
    </p:spTree>
    <p:extLst>
      <p:ext uri="{BB962C8B-B14F-4D97-AF65-F5344CB8AC3E}">
        <p14:creationId xmlns:p14="http://schemas.microsoft.com/office/powerpoint/2010/main" val="17252776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116632"/>
            <a:ext cx="8229600" cy="706090"/>
          </a:xfrm>
        </p:spPr>
        <p:txBody>
          <a:bodyPr>
            <a:normAutofit/>
          </a:bodyPr>
          <a:lstStyle/>
          <a:p>
            <a:r>
              <a:rPr lang="cs-CZ" sz="3600" b="1" dirty="0">
                <a:solidFill>
                  <a:schemeClr val="tx2">
                    <a:lumMod val="60000"/>
                    <a:lumOff val="40000"/>
                  </a:schemeClr>
                </a:solidFill>
              </a:rPr>
              <a:t>Po BDSM </a:t>
            </a:r>
            <a:r>
              <a:rPr lang="cs-CZ" sz="3600" b="1" dirty="0" smtClean="0">
                <a:solidFill>
                  <a:schemeClr val="tx2">
                    <a:lumMod val="60000"/>
                    <a:lumOff val="40000"/>
                  </a:schemeClr>
                </a:solidFill>
              </a:rPr>
              <a:t>sexu</a:t>
            </a:r>
            <a:endParaRPr lang="cs-CZ" sz="3600" b="1" dirty="0">
              <a:solidFill>
                <a:schemeClr val="tx2">
                  <a:lumMod val="60000"/>
                  <a:lumOff val="40000"/>
                </a:schemeClr>
              </a:solidFill>
            </a:endParaRPr>
          </a:p>
        </p:txBody>
      </p:sp>
      <p:sp>
        <p:nvSpPr>
          <p:cNvPr id="5" name="TextovéPole 4"/>
          <p:cNvSpPr txBox="1"/>
          <p:nvPr/>
        </p:nvSpPr>
        <p:spPr>
          <a:xfrm>
            <a:off x="251520" y="703004"/>
            <a:ext cx="8728955" cy="1569660"/>
          </a:xfrm>
          <a:prstGeom prst="rect">
            <a:avLst/>
          </a:prstGeom>
          <a:noFill/>
        </p:spPr>
        <p:txBody>
          <a:bodyPr wrap="square" rtlCol="0">
            <a:spAutoFit/>
          </a:bodyPr>
          <a:lstStyle/>
          <a:p>
            <a:r>
              <a:rPr lang="cs-CZ" sz="2400" i="1" dirty="0" err="1" smtClean="0"/>
              <a:t>bi</a:t>
            </a:r>
            <a:r>
              <a:rPr lang="cs-CZ" sz="2400" i="1" dirty="0" smtClean="0"/>
              <a:t> </a:t>
            </a:r>
            <a:r>
              <a:rPr lang="cs-CZ" sz="2400" i="1" dirty="0"/>
              <a:t>a </a:t>
            </a:r>
            <a:r>
              <a:rPr lang="cs-CZ" sz="2400" i="1" dirty="0" err="1"/>
              <a:t>hetero</a:t>
            </a:r>
            <a:r>
              <a:rPr lang="cs-CZ" sz="2400" i="1" dirty="0"/>
              <a:t> muži a ženy, „</a:t>
            </a:r>
            <a:r>
              <a:rPr lang="cs-CZ" sz="2400" i="1" dirty="0" err="1"/>
              <a:t>kinky</a:t>
            </a:r>
            <a:r>
              <a:rPr lang="cs-CZ" sz="2400" i="1" dirty="0" smtClean="0"/>
              <a:t>“, měli </a:t>
            </a:r>
            <a:r>
              <a:rPr lang="cs-CZ" sz="2400" i="1" dirty="0"/>
              <a:t>BDSM </a:t>
            </a:r>
            <a:r>
              <a:rPr lang="cs-CZ" sz="2400" i="1" dirty="0" smtClean="0"/>
              <a:t>sex, N</a:t>
            </a:r>
            <a:r>
              <a:rPr lang="cs-CZ" sz="2400" i="1" dirty="0"/>
              <a:t>= 439</a:t>
            </a:r>
          </a:p>
          <a:p>
            <a:r>
              <a:rPr lang="cs-CZ" sz="2400" dirty="0" smtClean="0"/>
              <a:t>A. se cítím </a:t>
            </a:r>
            <a:r>
              <a:rPr lang="cs-CZ" sz="2400" dirty="0" smtClean="0">
                <a:solidFill>
                  <a:srgbClr val="FF0000"/>
                </a:solidFill>
              </a:rPr>
              <a:t>3 % </a:t>
            </a:r>
            <a:r>
              <a:rPr lang="cs-CZ" sz="2400" dirty="0">
                <a:solidFill>
                  <a:srgbClr val="FF0000"/>
                </a:solidFill>
              </a:rPr>
              <a:t>více </a:t>
            </a:r>
            <a:r>
              <a:rPr lang="cs-CZ" sz="2400" dirty="0" smtClean="0">
                <a:solidFill>
                  <a:srgbClr val="FF0000"/>
                </a:solidFill>
              </a:rPr>
              <a:t>vystresovaný </a:t>
            </a:r>
            <a:r>
              <a:rPr lang="cs-CZ" sz="2400" dirty="0" smtClean="0">
                <a:solidFill>
                  <a:schemeClr val="accent1">
                    <a:lumMod val="75000"/>
                  </a:schemeClr>
                </a:solidFill>
              </a:rPr>
              <a:t>76,3 % </a:t>
            </a:r>
            <a:r>
              <a:rPr lang="cs-CZ" sz="2400" dirty="0">
                <a:solidFill>
                  <a:schemeClr val="accent1">
                    <a:lumMod val="75000"/>
                  </a:schemeClr>
                </a:solidFill>
              </a:rPr>
              <a:t>méně vystresovaný</a:t>
            </a:r>
            <a:endParaRPr lang="cs-CZ" sz="2400" dirty="0" smtClean="0">
              <a:solidFill>
                <a:schemeClr val="accent1">
                  <a:lumMod val="75000"/>
                </a:schemeClr>
              </a:solidFill>
            </a:endParaRPr>
          </a:p>
          <a:p>
            <a:r>
              <a:rPr lang="cs-CZ" sz="2400" dirty="0" smtClean="0"/>
              <a:t>B. jsem </a:t>
            </a:r>
            <a:r>
              <a:rPr lang="cs-CZ" sz="2400" dirty="0" smtClean="0">
                <a:solidFill>
                  <a:srgbClr val="FF0000"/>
                </a:solidFill>
              </a:rPr>
              <a:t>3,9 % </a:t>
            </a:r>
            <a:r>
              <a:rPr lang="cs-CZ" sz="2400" dirty="0">
                <a:solidFill>
                  <a:srgbClr val="FF0000"/>
                </a:solidFill>
              </a:rPr>
              <a:t>méně </a:t>
            </a:r>
            <a:r>
              <a:rPr lang="cs-CZ" sz="2400" dirty="0" smtClean="0">
                <a:solidFill>
                  <a:srgbClr val="FF0000"/>
                </a:solidFill>
              </a:rPr>
              <a:t>vyrovnaný </a:t>
            </a:r>
            <a:r>
              <a:rPr lang="cs-CZ" sz="2400" dirty="0" smtClean="0">
                <a:solidFill>
                  <a:schemeClr val="accent1">
                    <a:lumMod val="75000"/>
                  </a:schemeClr>
                </a:solidFill>
              </a:rPr>
              <a:t>67,2 % </a:t>
            </a:r>
            <a:r>
              <a:rPr lang="cs-CZ" sz="2400" dirty="0">
                <a:solidFill>
                  <a:schemeClr val="accent1">
                    <a:lumMod val="75000"/>
                  </a:schemeClr>
                </a:solidFill>
              </a:rPr>
              <a:t>jsem vyrovnanější</a:t>
            </a:r>
            <a:endParaRPr lang="cs-CZ" sz="2400" dirty="0" smtClean="0">
              <a:solidFill>
                <a:schemeClr val="accent1">
                  <a:lumMod val="75000"/>
                </a:schemeClr>
              </a:solidFill>
            </a:endParaRPr>
          </a:p>
          <a:p>
            <a:r>
              <a:rPr lang="cs-CZ" sz="2400" dirty="0" smtClean="0"/>
              <a:t>C. mám své sexuální potřeby pod kontrolou </a:t>
            </a:r>
            <a:r>
              <a:rPr lang="cs-CZ" sz="2400" dirty="0" smtClean="0">
                <a:solidFill>
                  <a:srgbClr val="FF0000"/>
                </a:solidFill>
              </a:rPr>
              <a:t>8,2 % </a:t>
            </a:r>
            <a:r>
              <a:rPr lang="cs-CZ" sz="2400" dirty="0">
                <a:solidFill>
                  <a:srgbClr val="FF0000"/>
                </a:solidFill>
              </a:rPr>
              <a:t>méně </a:t>
            </a:r>
            <a:r>
              <a:rPr lang="cs-CZ" sz="2400" dirty="0" smtClean="0">
                <a:solidFill>
                  <a:schemeClr val="accent1">
                    <a:lumMod val="75000"/>
                  </a:schemeClr>
                </a:solidFill>
              </a:rPr>
              <a:t>39 % </a:t>
            </a:r>
            <a:r>
              <a:rPr lang="cs-CZ" sz="2400" dirty="0">
                <a:solidFill>
                  <a:schemeClr val="accent1">
                    <a:lumMod val="75000"/>
                  </a:schemeClr>
                </a:solidFill>
              </a:rPr>
              <a:t>více </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57" y="2392905"/>
            <a:ext cx="3748411" cy="29995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Obrázek 14"/>
          <p:cNvPicPr/>
          <p:nvPr/>
        </p:nvPicPr>
        <p:blipFill>
          <a:blip r:embed="rId3">
            <a:extLst>
              <a:ext uri="{28A0092B-C50C-407E-A947-70E740481C1C}">
                <a14:useLocalDpi xmlns:a14="http://schemas.microsoft.com/office/drawing/2010/main" val="0"/>
              </a:ext>
            </a:extLst>
          </a:blip>
          <a:srcRect/>
          <a:stretch>
            <a:fillRect/>
          </a:stretch>
        </p:blipFill>
        <p:spPr bwMode="auto">
          <a:xfrm>
            <a:off x="2761683" y="2405641"/>
            <a:ext cx="3659113" cy="2986823"/>
          </a:xfrm>
          <a:prstGeom prst="rect">
            <a:avLst/>
          </a:prstGeom>
          <a:noFill/>
          <a:ln>
            <a:noFill/>
          </a:ln>
        </p:spPr>
      </p:pic>
      <p:pic>
        <p:nvPicPr>
          <p:cNvPr id="16" name="Zástupný symbol pro obsah 3"/>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5416588" y="2392905"/>
            <a:ext cx="3563888" cy="3030051"/>
          </a:xfrm>
          <a:prstGeom prst="rect">
            <a:avLst/>
          </a:prstGeom>
          <a:noFill/>
          <a:ln>
            <a:noFill/>
          </a:ln>
        </p:spPr>
      </p:pic>
      <p:sp>
        <p:nvSpPr>
          <p:cNvPr id="14" name="TextovéPole 13"/>
          <p:cNvSpPr txBox="1"/>
          <p:nvPr/>
        </p:nvSpPr>
        <p:spPr>
          <a:xfrm>
            <a:off x="63558" y="5392464"/>
            <a:ext cx="9124243" cy="1477328"/>
          </a:xfrm>
          <a:prstGeom prst="rect">
            <a:avLst/>
          </a:prstGeom>
          <a:noFill/>
        </p:spPr>
        <p:txBody>
          <a:bodyPr wrap="square" rtlCol="0">
            <a:spAutoFit/>
          </a:bodyPr>
          <a:lstStyle/>
          <a:p>
            <a:r>
              <a:rPr lang="cs-CZ" sz="2400" dirty="0" smtClean="0">
                <a:solidFill>
                  <a:srgbClr val="FF0000"/>
                </a:solidFill>
              </a:rPr>
              <a:t>Kdo?</a:t>
            </a:r>
            <a:r>
              <a:rPr lang="cs-CZ" sz="2400" dirty="0">
                <a:solidFill>
                  <a:srgbClr val="FF0000"/>
                </a:solidFill>
              </a:rPr>
              <a:t> </a:t>
            </a:r>
            <a:r>
              <a:rPr lang="cs-CZ" sz="2400" dirty="0" smtClean="0">
                <a:solidFill>
                  <a:srgbClr val="FF0000"/>
                </a:solidFill>
              </a:rPr>
              <a:t>	</a:t>
            </a:r>
            <a:r>
              <a:rPr lang="cs-CZ" sz="2400" i="1" dirty="0" smtClean="0"/>
              <a:t>Vynecháno nevím, </a:t>
            </a:r>
            <a:r>
              <a:rPr lang="cs-CZ" sz="2400" i="1" dirty="0" err="1" smtClean="0"/>
              <a:t>Kruskal-Wallis</a:t>
            </a:r>
            <a:r>
              <a:rPr lang="cs-CZ" sz="2400" i="1" dirty="0"/>
              <a:t>, 2-sided, </a:t>
            </a:r>
            <a:r>
              <a:rPr lang="cs-CZ" sz="2400" i="1" dirty="0" err="1"/>
              <a:t>df</a:t>
            </a:r>
            <a:r>
              <a:rPr lang="cs-CZ" sz="2400" i="1" dirty="0"/>
              <a:t>=2; </a:t>
            </a:r>
            <a:r>
              <a:rPr lang="cs-CZ" sz="2400" i="1" dirty="0" err="1" smtClean="0"/>
              <a:t>pairvise</a:t>
            </a:r>
            <a:r>
              <a:rPr lang="cs-CZ" sz="2400" i="1" dirty="0" smtClean="0"/>
              <a:t>, </a:t>
            </a:r>
          </a:p>
          <a:p>
            <a:pPr marL="342900" indent="-342900">
              <a:buAutoNum type="alphaUcPeriod"/>
            </a:pPr>
            <a:r>
              <a:rPr lang="cs-CZ" sz="2400" dirty="0" smtClean="0">
                <a:solidFill>
                  <a:srgbClr val="FF0000"/>
                </a:solidFill>
              </a:rPr>
              <a:t>Submisivnější v životě </a:t>
            </a:r>
            <a:r>
              <a:rPr lang="cs-CZ" sz="2400" dirty="0" smtClean="0"/>
              <a:t>více oproti stejně</a:t>
            </a:r>
          </a:p>
          <a:p>
            <a:pPr marL="342900" indent="-342900">
              <a:buAutoNum type="alphaUcPeriod" startAt="2"/>
            </a:pPr>
            <a:r>
              <a:rPr lang="cs-CZ" sz="2400" dirty="0" smtClean="0">
                <a:solidFill>
                  <a:srgbClr val="FF0000"/>
                </a:solidFill>
              </a:rPr>
              <a:t>Mladší  </a:t>
            </a:r>
            <a:r>
              <a:rPr lang="cs-CZ" sz="2400" dirty="0" smtClean="0"/>
              <a:t>méně oproti stejně, méně oproti více</a:t>
            </a:r>
          </a:p>
          <a:p>
            <a:endParaRPr lang="cs-CZ" dirty="0">
              <a:solidFill>
                <a:srgbClr val="FF0000"/>
              </a:solidFill>
            </a:endParaRPr>
          </a:p>
        </p:txBody>
      </p:sp>
      <p:sp>
        <p:nvSpPr>
          <p:cNvPr id="3" name="Zástupný symbol pro číslo snímku 2"/>
          <p:cNvSpPr>
            <a:spLocks noGrp="1"/>
          </p:cNvSpPr>
          <p:nvPr>
            <p:ph type="sldNum" sz="quarter" idx="12"/>
          </p:nvPr>
        </p:nvSpPr>
        <p:spPr/>
        <p:txBody>
          <a:bodyPr/>
          <a:lstStyle/>
          <a:p>
            <a:fld id="{4DB48B28-2DD8-4A23-84B0-89F928210886}" type="slidenum">
              <a:rPr lang="cs-CZ" smtClean="0"/>
              <a:t>37</a:t>
            </a:fld>
            <a:endParaRPr lang="cs-CZ" dirty="0"/>
          </a:p>
        </p:txBody>
      </p:sp>
    </p:spTree>
    <p:extLst>
      <p:ext uri="{BB962C8B-B14F-4D97-AF65-F5344CB8AC3E}">
        <p14:creationId xmlns:p14="http://schemas.microsoft.com/office/powerpoint/2010/main" val="9082978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15766"/>
            <a:ext cx="9252520" cy="552310"/>
          </a:xfrm>
        </p:spPr>
        <p:txBody>
          <a:bodyPr>
            <a:normAutofit/>
          </a:bodyPr>
          <a:lstStyle/>
          <a:p>
            <a:r>
              <a:rPr lang="cs-CZ" sz="2800" b="1" dirty="0" smtClean="0">
                <a:solidFill>
                  <a:srgbClr val="0070C0"/>
                </a:solidFill>
              </a:rPr>
              <a:t>Komu může pomoci změna v ICD-11? </a:t>
            </a:r>
            <a:endParaRPr lang="cs-CZ" sz="2800" b="1" dirty="0">
              <a:solidFill>
                <a:srgbClr val="0070C0"/>
              </a:solidFill>
            </a:endParaRPr>
          </a:p>
        </p:txBody>
      </p:sp>
      <p:pic>
        <p:nvPicPr>
          <p:cNvPr id="6" name="Obrázek 5"/>
          <p:cNvPicPr/>
          <p:nvPr/>
        </p:nvPicPr>
        <p:blipFill>
          <a:blip r:embed="rId3">
            <a:extLst>
              <a:ext uri="{28A0092B-C50C-407E-A947-70E740481C1C}">
                <a14:useLocalDpi xmlns:a14="http://schemas.microsoft.com/office/drawing/2010/main" val="0"/>
              </a:ext>
            </a:extLst>
          </a:blip>
          <a:srcRect/>
          <a:stretch>
            <a:fillRect/>
          </a:stretch>
        </p:blipFill>
        <p:spPr bwMode="auto">
          <a:xfrm>
            <a:off x="5988439" y="4271783"/>
            <a:ext cx="3131840" cy="2439715"/>
          </a:xfrm>
          <a:prstGeom prst="rect">
            <a:avLst/>
          </a:prstGeom>
          <a:noFill/>
          <a:ln>
            <a:noFill/>
          </a:ln>
        </p:spPr>
      </p:pic>
      <p:pic>
        <p:nvPicPr>
          <p:cNvPr id="7" name="Obrázek 6"/>
          <p:cNvPicPr/>
          <p:nvPr/>
        </p:nvPicPr>
        <p:blipFill>
          <a:blip r:embed="rId4">
            <a:extLst>
              <a:ext uri="{28A0092B-C50C-407E-A947-70E740481C1C}">
                <a14:useLocalDpi xmlns:a14="http://schemas.microsoft.com/office/drawing/2010/main" val="0"/>
              </a:ext>
            </a:extLst>
          </a:blip>
          <a:srcRect/>
          <a:stretch>
            <a:fillRect/>
          </a:stretch>
        </p:blipFill>
        <p:spPr bwMode="auto">
          <a:xfrm>
            <a:off x="122525" y="4274701"/>
            <a:ext cx="2919445" cy="2492896"/>
          </a:xfrm>
          <a:prstGeom prst="rect">
            <a:avLst/>
          </a:prstGeom>
          <a:noFill/>
          <a:ln>
            <a:noFill/>
          </a:ln>
        </p:spPr>
      </p:pic>
      <p:pic>
        <p:nvPicPr>
          <p:cNvPr id="8" name="Obrázek 7"/>
          <p:cNvPicPr/>
          <p:nvPr/>
        </p:nvPicPr>
        <p:blipFill>
          <a:blip r:embed="rId5">
            <a:extLst>
              <a:ext uri="{28A0092B-C50C-407E-A947-70E740481C1C}">
                <a14:useLocalDpi xmlns:a14="http://schemas.microsoft.com/office/drawing/2010/main" val="0"/>
              </a:ext>
            </a:extLst>
          </a:blip>
          <a:srcRect/>
          <a:stretch>
            <a:fillRect/>
          </a:stretch>
        </p:blipFill>
        <p:spPr bwMode="auto">
          <a:xfrm>
            <a:off x="2915816" y="4274701"/>
            <a:ext cx="3011594" cy="2439715"/>
          </a:xfrm>
          <a:prstGeom prst="rect">
            <a:avLst/>
          </a:prstGeom>
          <a:noFill/>
          <a:ln>
            <a:noFill/>
          </a:ln>
        </p:spPr>
      </p:pic>
      <p:pic>
        <p:nvPicPr>
          <p:cNvPr id="9" name="Obrázek 8"/>
          <p:cNvPicPr/>
          <p:nvPr/>
        </p:nvPicPr>
        <p:blipFill>
          <a:blip r:embed="rId6">
            <a:extLst>
              <a:ext uri="{28A0092B-C50C-407E-A947-70E740481C1C}">
                <a14:useLocalDpi xmlns:a14="http://schemas.microsoft.com/office/drawing/2010/main" val="0"/>
              </a:ext>
            </a:extLst>
          </a:blip>
          <a:srcRect/>
          <a:stretch>
            <a:fillRect/>
          </a:stretch>
        </p:blipFill>
        <p:spPr bwMode="auto">
          <a:xfrm>
            <a:off x="3758421" y="1147178"/>
            <a:ext cx="3432081" cy="2631769"/>
          </a:xfrm>
          <a:prstGeom prst="rect">
            <a:avLst/>
          </a:prstGeom>
          <a:noFill/>
          <a:ln>
            <a:noFill/>
          </a:ln>
        </p:spPr>
      </p:pic>
      <p:pic>
        <p:nvPicPr>
          <p:cNvPr id="10" name="Obrázek 9"/>
          <p:cNvPicPr/>
          <p:nvPr/>
        </p:nvPicPr>
        <p:blipFill>
          <a:blip r:embed="rId7">
            <a:extLst>
              <a:ext uri="{28A0092B-C50C-407E-A947-70E740481C1C}">
                <a14:useLocalDpi xmlns:a14="http://schemas.microsoft.com/office/drawing/2010/main" val="0"/>
              </a:ext>
            </a:extLst>
          </a:blip>
          <a:srcRect/>
          <a:stretch>
            <a:fillRect/>
          </a:stretch>
        </p:blipFill>
        <p:spPr bwMode="auto">
          <a:xfrm>
            <a:off x="122525" y="1130700"/>
            <a:ext cx="3635896" cy="2648247"/>
          </a:xfrm>
          <a:prstGeom prst="rect">
            <a:avLst/>
          </a:prstGeom>
          <a:noFill/>
          <a:ln>
            <a:noFill/>
          </a:ln>
        </p:spPr>
      </p:pic>
      <p:sp>
        <p:nvSpPr>
          <p:cNvPr id="11" name="TextovéPole 10"/>
          <p:cNvSpPr txBox="1"/>
          <p:nvPr/>
        </p:nvSpPr>
        <p:spPr>
          <a:xfrm>
            <a:off x="146962" y="898982"/>
            <a:ext cx="8913971" cy="461665"/>
          </a:xfrm>
          <a:prstGeom prst="rect">
            <a:avLst/>
          </a:prstGeom>
          <a:solidFill>
            <a:schemeClr val="bg1"/>
          </a:solidFill>
        </p:spPr>
        <p:txBody>
          <a:bodyPr wrap="square" rtlCol="0">
            <a:spAutoFit/>
          </a:bodyPr>
          <a:lstStyle/>
          <a:p>
            <a:r>
              <a:rPr lang="cs-CZ" sz="2400" dirty="0" smtClean="0"/>
              <a:t>Kvůli sexu? 			Kvůli zahnání pocitu samoty a vyloučení? </a:t>
            </a:r>
            <a:endParaRPr lang="cs-CZ" sz="2400" dirty="0"/>
          </a:p>
        </p:txBody>
      </p:sp>
      <p:sp>
        <p:nvSpPr>
          <p:cNvPr id="12" name="TextovéPole 11"/>
          <p:cNvSpPr txBox="1"/>
          <p:nvPr/>
        </p:nvSpPr>
        <p:spPr>
          <a:xfrm>
            <a:off x="45230" y="4023111"/>
            <a:ext cx="8913971" cy="461665"/>
          </a:xfrm>
          <a:prstGeom prst="rect">
            <a:avLst/>
          </a:prstGeom>
          <a:solidFill>
            <a:schemeClr val="bg1"/>
          </a:solidFill>
        </p:spPr>
        <p:txBody>
          <a:bodyPr wrap="square" rtlCol="0">
            <a:spAutoFit/>
          </a:bodyPr>
          <a:lstStyle/>
          <a:p>
            <a:r>
              <a:rPr lang="cs-CZ" sz="2400" dirty="0" smtClean="0"/>
              <a:t>Navazování vztahů? 	      Získávání přátel?            Získávání </a:t>
            </a:r>
            <a:r>
              <a:rPr lang="cs-CZ" sz="2400" b="1" dirty="0" smtClean="0">
                <a:solidFill>
                  <a:srgbClr val="FF0000"/>
                </a:solidFill>
              </a:rPr>
              <a:t>informací</a:t>
            </a:r>
            <a:r>
              <a:rPr lang="cs-CZ" sz="2400" dirty="0" smtClean="0"/>
              <a:t>?</a:t>
            </a:r>
            <a:endParaRPr lang="cs-CZ" sz="2400" dirty="0"/>
          </a:p>
        </p:txBody>
      </p:sp>
      <p:sp>
        <p:nvSpPr>
          <p:cNvPr id="18" name="TextovéPole 17"/>
          <p:cNvSpPr txBox="1"/>
          <p:nvPr/>
        </p:nvSpPr>
        <p:spPr>
          <a:xfrm>
            <a:off x="549966" y="6477854"/>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19" name="TextovéPole 18"/>
          <p:cNvSpPr txBox="1"/>
          <p:nvPr/>
        </p:nvSpPr>
        <p:spPr>
          <a:xfrm>
            <a:off x="3217161" y="6477854"/>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0" name="TextovéPole 19"/>
          <p:cNvSpPr txBox="1"/>
          <p:nvPr/>
        </p:nvSpPr>
        <p:spPr>
          <a:xfrm>
            <a:off x="6300192" y="6479315"/>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1" name="TextovéPole 20"/>
          <p:cNvSpPr txBox="1"/>
          <p:nvPr/>
        </p:nvSpPr>
        <p:spPr>
          <a:xfrm>
            <a:off x="4225273" y="3509961"/>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2" name="TextovéPole 21"/>
          <p:cNvSpPr txBox="1"/>
          <p:nvPr/>
        </p:nvSpPr>
        <p:spPr>
          <a:xfrm>
            <a:off x="702366" y="3503617"/>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3" name="Šipka dolů 22"/>
          <p:cNvSpPr/>
          <p:nvPr/>
        </p:nvSpPr>
        <p:spPr>
          <a:xfrm rot="2491860">
            <a:off x="8008328" y="3299814"/>
            <a:ext cx="484632" cy="872361"/>
          </a:xfrm>
          <a:prstGeom prst="downArrow">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lů 25"/>
          <p:cNvSpPr/>
          <p:nvPr/>
        </p:nvSpPr>
        <p:spPr>
          <a:xfrm rot="2418888">
            <a:off x="6186369" y="2079492"/>
            <a:ext cx="484632" cy="978408"/>
          </a:xfrm>
          <a:prstGeom prst="downArrow">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lů 26"/>
          <p:cNvSpPr/>
          <p:nvPr/>
        </p:nvSpPr>
        <p:spPr>
          <a:xfrm rot="2418888">
            <a:off x="2673500" y="2220018"/>
            <a:ext cx="484632" cy="978408"/>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p:cNvSpPr txBox="1"/>
          <p:nvPr/>
        </p:nvSpPr>
        <p:spPr>
          <a:xfrm>
            <a:off x="197828" y="540685"/>
            <a:ext cx="8812238" cy="461665"/>
          </a:xfrm>
          <a:prstGeom prst="rect">
            <a:avLst/>
          </a:prstGeom>
          <a:noFill/>
        </p:spPr>
        <p:txBody>
          <a:bodyPr wrap="square" rtlCol="0">
            <a:spAutoFit/>
          </a:bodyPr>
          <a:lstStyle/>
          <a:p>
            <a:r>
              <a:rPr lang="cs-CZ" sz="2400" dirty="0"/>
              <a:t>BDSM skupiny na sraze nebo na webech jsou pro mě </a:t>
            </a:r>
            <a:r>
              <a:rPr lang="cs-CZ" sz="2400" dirty="0" smtClean="0"/>
              <a:t>důležité, n=486</a:t>
            </a:r>
            <a:endParaRPr lang="cs-CZ" sz="2400" dirty="0"/>
          </a:p>
        </p:txBody>
      </p:sp>
      <p:sp>
        <p:nvSpPr>
          <p:cNvPr id="4" name="TextovéPole 3"/>
          <p:cNvSpPr txBox="1"/>
          <p:nvPr/>
        </p:nvSpPr>
        <p:spPr>
          <a:xfrm>
            <a:off x="6842189" y="1599200"/>
            <a:ext cx="2278090" cy="2308324"/>
          </a:xfrm>
          <a:prstGeom prst="rect">
            <a:avLst/>
          </a:prstGeom>
          <a:noFill/>
        </p:spPr>
        <p:txBody>
          <a:bodyPr wrap="square" rtlCol="0">
            <a:spAutoFit/>
          </a:bodyPr>
          <a:lstStyle/>
          <a:p>
            <a:r>
              <a:rPr lang="cs-CZ" sz="2400" b="1" dirty="0" smtClean="0">
                <a:solidFill>
                  <a:srgbClr val="FF0000"/>
                </a:solidFill>
              </a:rPr>
              <a:t>sociálně submisivní</a:t>
            </a:r>
          </a:p>
          <a:p>
            <a:r>
              <a:rPr lang="cs-CZ" sz="2400" dirty="0" smtClean="0"/>
              <a:t>r </a:t>
            </a:r>
            <a:r>
              <a:rPr lang="cs-CZ" sz="2400" dirty="0"/>
              <a:t>=</a:t>
            </a:r>
            <a:r>
              <a:rPr lang="cs-CZ" sz="2400" dirty="0" smtClean="0"/>
              <a:t>0,34</a:t>
            </a:r>
          </a:p>
          <a:p>
            <a:r>
              <a:rPr lang="cs-CZ" sz="2400" dirty="0" smtClean="0"/>
              <a:t> </a:t>
            </a:r>
            <a:r>
              <a:rPr lang="cs-CZ" sz="2400" dirty="0"/>
              <a:t>p &lt; </a:t>
            </a:r>
            <a:r>
              <a:rPr lang="cs-CZ" sz="2400" dirty="0" smtClean="0"/>
              <a:t>0,001</a:t>
            </a:r>
          </a:p>
          <a:p>
            <a:r>
              <a:rPr lang="cs-CZ" sz="2400" dirty="0" smtClean="0"/>
              <a:t> </a:t>
            </a:r>
            <a:r>
              <a:rPr lang="cs-CZ" sz="2400" dirty="0"/>
              <a:t>N = 455</a:t>
            </a:r>
          </a:p>
          <a:p>
            <a:r>
              <a:rPr lang="cs-CZ" sz="2400" dirty="0" smtClean="0"/>
              <a:t>.</a:t>
            </a:r>
            <a:endParaRPr lang="cs-CZ" sz="2400" dirty="0"/>
          </a:p>
        </p:txBody>
      </p:sp>
      <p:sp>
        <p:nvSpPr>
          <p:cNvPr id="5" name="Zástupný symbol pro číslo snímku 4"/>
          <p:cNvSpPr>
            <a:spLocks noGrp="1"/>
          </p:cNvSpPr>
          <p:nvPr>
            <p:ph type="sldNum" sz="quarter" idx="12"/>
          </p:nvPr>
        </p:nvSpPr>
        <p:spPr/>
        <p:txBody>
          <a:bodyPr/>
          <a:lstStyle/>
          <a:p>
            <a:fld id="{4DB48B28-2DD8-4A23-84B0-89F928210886}" type="slidenum">
              <a:rPr lang="cs-CZ" smtClean="0"/>
              <a:t>38</a:t>
            </a:fld>
            <a:endParaRPr lang="cs-CZ"/>
          </a:p>
        </p:txBody>
      </p:sp>
    </p:spTree>
    <p:extLst>
      <p:ext uri="{BB962C8B-B14F-4D97-AF65-F5344CB8AC3E}">
        <p14:creationId xmlns:p14="http://schemas.microsoft.com/office/powerpoint/2010/main" val="24144524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15766"/>
            <a:ext cx="9252520" cy="552310"/>
          </a:xfrm>
        </p:spPr>
        <p:txBody>
          <a:bodyPr>
            <a:normAutofit/>
          </a:bodyPr>
          <a:lstStyle/>
          <a:p>
            <a:r>
              <a:rPr lang="cs-CZ" sz="2800" b="1" dirty="0" smtClean="0">
                <a:solidFill>
                  <a:srgbClr val="0070C0"/>
                </a:solidFill>
              </a:rPr>
              <a:t>Komu může pomoci změna v ICD-11? </a:t>
            </a:r>
            <a:endParaRPr lang="cs-CZ" sz="2800" b="1" dirty="0">
              <a:solidFill>
                <a:srgbClr val="0070C0"/>
              </a:solidFill>
            </a:endParaRPr>
          </a:p>
        </p:txBody>
      </p:sp>
      <p:pic>
        <p:nvPicPr>
          <p:cNvPr id="6" name="Obrázek 5"/>
          <p:cNvPicPr/>
          <p:nvPr/>
        </p:nvPicPr>
        <p:blipFill>
          <a:blip r:embed="rId3">
            <a:extLst>
              <a:ext uri="{28A0092B-C50C-407E-A947-70E740481C1C}">
                <a14:useLocalDpi xmlns:a14="http://schemas.microsoft.com/office/drawing/2010/main" val="0"/>
              </a:ext>
            </a:extLst>
          </a:blip>
          <a:srcRect/>
          <a:stretch>
            <a:fillRect/>
          </a:stretch>
        </p:blipFill>
        <p:spPr bwMode="auto">
          <a:xfrm>
            <a:off x="5988439" y="4271783"/>
            <a:ext cx="3131840" cy="2439715"/>
          </a:xfrm>
          <a:prstGeom prst="rect">
            <a:avLst/>
          </a:prstGeom>
          <a:noFill/>
          <a:ln>
            <a:noFill/>
          </a:ln>
        </p:spPr>
      </p:pic>
      <p:pic>
        <p:nvPicPr>
          <p:cNvPr id="7" name="Obrázek 6"/>
          <p:cNvPicPr/>
          <p:nvPr/>
        </p:nvPicPr>
        <p:blipFill>
          <a:blip r:embed="rId4">
            <a:extLst>
              <a:ext uri="{28A0092B-C50C-407E-A947-70E740481C1C}">
                <a14:useLocalDpi xmlns:a14="http://schemas.microsoft.com/office/drawing/2010/main" val="0"/>
              </a:ext>
            </a:extLst>
          </a:blip>
          <a:srcRect/>
          <a:stretch>
            <a:fillRect/>
          </a:stretch>
        </p:blipFill>
        <p:spPr bwMode="auto">
          <a:xfrm>
            <a:off x="122525" y="4274701"/>
            <a:ext cx="2919445" cy="2492896"/>
          </a:xfrm>
          <a:prstGeom prst="rect">
            <a:avLst/>
          </a:prstGeom>
          <a:noFill/>
          <a:ln>
            <a:noFill/>
          </a:ln>
        </p:spPr>
      </p:pic>
      <p:pic>
        <p:nvPicPr>
          <p:cNvPr id="8" name="Obrázek 7"/>
          <p:cNvPicPr/>
          <p:nvPr/>
        </p:nvPicPr>
        <p:blipFill>
          <a:blip r:embed="rId5">
            <a:extLst>
              <a:ext uri="{28A0092B-C50C-407E-A947-70E740481C1C}">
                <a14:useLocalDpi xmlns:a14="http://schemas.microsoft.com/office/drawing/2010/main" val="0"/>
              </a:ext>
            </a:extLst>
          </a:blip>
          <a:srcRect/>
          <a:stretch>
            <a:fillRect/>
          </a:stretch>
        </p:blipFill>
        <p:spPr bwMode="auto">
          <a:xfrm>
            <a:off x="2915816" y="4274701"/>
            <a:ext cx="3011594" cy="2439715"/>
          </a:xfrm>
          <a:prstGeom prst="rect">
            <a:avLst/>
          </a:prstGeom>
          <a:noFill/>
          <a:ln>
            <a:noFill/>
          </a:ln>
        </p:spPr>
      </p:pic>
      <p:pic>
        <p:nvPicPr>
          <p:cNvPr id="9" name="Obrázek 8"/>
          <p:cNvPicPr/>
          <p:nvPr/>
        </p:nvPicPr>
        <p:blipFill>
          <a:blip r:embed="rId6">
            <a:extLst>
              <a:ext uri="{28A0092B-C50C-407E-A947-70E740481C1C}">
                <a14:useLocalDpi xmlns:a14="http://schemas.microsoft.com/office/drawing/2010/main" val="0"/>
              </a:ext>
            </a:extLst>
          </a:blip>
          <a:srcRect/>
          <a:stretch>
            <a:fillRect/>
          </a:stretch>
        </p:blipFill>
        <p:spPr bwMode="auto">
          <a:xfrm>
            <a:off x="3758421" y="1147178"/>
            <a:ext cx="3432081" cy="2631769"/>
          </a:xfrm>
          <a:prstGeom prst="rect">
            <a:avLst/>
          </a:prstGeom>
          <a:noFill/>
          <a:ln>
            <a:noFill/>
          </a:ln>
        </p:spPr>
      </p:pic>
      <p:pic>
        <p:nvPicPr>
          <p:cNvPr id="10" name="Obrázek 9"/>
          <p:cNvPicPr/>
          <p:nvPr/>
        </p:nvPicPr>
        <p:blipFill>
          <a:blip r:embed="rId7">
            <a:extLst>
              <a:ext uri="{28A0092B-C50C-407E-A947-70E740481C1C}">
                <a14:useLocalDpi xmlns:a14="http://schemas.microsoft.com/office/drawing/2010/main" val="0"/>
              </a:ext>
            </a:extLst>
          </a:blip>
          <a:srcRect/>
          <a:stretch>
            <a:fillRect/>
          </a:stretch>
        </p:blipFill>
        <p:spPr bwMode="auto">
          <a:xfrm>
            <a:off x="122525" y="1130700"/>
            <a:ext cx="3635896" cy="2648247"/>
          </a:xfrm>
          <a:prstGeom prst="rect">
            <a:avLst/>
          </a:prstGeom>
          <a:noFill/>
          <a:ln>
            <a:noFill/>
          </a:ln>
        </p:spPr>
      </p:pic>
      <p:sp>
        <p:nvSpPr>
          <p:cNvPr id="11" name="TextovéPole 10"/>
          <p:cNvSpPr txBox="1"/>
          <p:nvPr/>
        </p:nvSpPr>
        <p:spPr>
          <a:xfrm>
            <a:off x="146962" y="898982"/>
            <a:ext cx="8913971" cy="461665"/>
          </a:xfrm>
          <a:prstGeom prst="rect">
            <a:avLst/>
          </a:prstGeom>
          <a:solidFill>
            <a:schemeClr val="bg1"/>
          </a:solidFill>
        </p:spPr>
        <p:txBody>
          <a:bodyPr wrap="square" rtlCol="0">
            <a:spAutoFit/>
          </a:bodyPr>
          <a:lstStyle/>
          <a:p>
            <a:r>
              <a:rPr lang="cs-CZ" sz="2400" dirty="0" smtClean="0"/>
              <a:t>Kvůli sexu? 			Kvůli zahnání pocitu samoty a vyloučení? </a:t>
            </a:r>
            <a:endParaRPr lang="cs-CZ" sz="2400" dirty="0"/>
          </a:p>
        </p:txBody>
      </p:sp>
      <p:sp>
        <p:nvSpPr>
          <p:cNvPr id="12" name="TextovéPole 11"/>
          <p:cNvSpPr txBox="1"/>
          <p:nvPr/>
        </p:nvSpPr>
        <p:spPr>
          <a:xfrm>
            <a:off x="45230" y="4023111"/>
            <a:ext cx="8913971" cy="461665"/>
          </a:xfrm>
          <a:prstGeom prst="rect">
            <a:avLst/>
          </a:prstGeom>
          <a:solidFill>
            <a:schemeClr val="bg1"/>
          </a:solidFill>
        </p:spPr>
        <p:txBody>
          <a:bodyPr wrap="square" rtlCol="0">
            <a:spAutoFit/>
          </a:bodyPr>
          <a:lstStyle/>
          <a:p>
            <a:r>
              <a:rPr lang="cs-CZ" sz="2400" dirty="0" smtClean="0"/>
              <a:t>Navazování vztahů? 	      Získávání přátel?            Získávání </a:t>
            </a:r>
            <a:r>
              <a:rPr lang="cs-CZ" sz="2400" b="1" dirty="0" smtClean="0">
                <a:solidFill>
                  <a:srgbClr val="FF0000"/>
                </a:solidFill>
              </a:rPr>
              <a:t>informací</a:t>
            </a:r>
            <a:r>
              <a:rPr lang="cs-CZ" sz="2400" dirty="0" smtClean="0"/>
              <a:t>?</a:t>
            </a:r>
            <a:endParaRPr lang="cs-CZ" sz="2400" dirty="0"/>
          </a:p>
        </p:txBody>
      </p:sp>
      <p:sp>
        <p:nvSpPr>
          <p:cNvPr id="18" name="TextovéPole 17"/>
          <p:cNvSpPr txBox="1"/>
          <p:nvPr/>
        </p:nvSpPr>
        <p:spPr>
          <a:xfrm>
            <a:off x="549966" y="6477854"/>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19" name="TextovéPole 18"/>
          <p:cNvSpPr txBox="1"/>
          <p:nvPr/>
        </p:nvSpPr>
        <p:spPr>
          <a:xfrm>
            <a:off x="3217161" y="6477854"/>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0" name="TextovéPole 19"/>
          <p:cNvSpPr txBox="1"/>
          <p:nvPr/>
        </p:nvSpPr>
        <p:spPr>
          <a:xfrm>
            <a:off x="6300192" y="6479315"/>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1" name="TextovéPole 20"/>
          <p:cNvSpPr txBox="1"/>
          <p:nvPr/>
        </p:nvSpPr>
        <p:spPr>
          <a:xfrm>
            <a:off x="4225273" y="3509961"/>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2" name="TextovéPole 21"/>
          <p:cNvSpPr txBox="1"/>
          <p:nvPr/>
        </p:nvSpPr>
        <p:spPr>
          <a:xfrm>
            <a:off x="702366" y="3503617"/>
            <a:ext cx="2016224" cy="400110"/>
          </a:xfrm>
          <a:prstGeom prst="rect">
            <a:avLst/>
          </a:prstGeom>
          <a:solidFill>
            <a:schemeClr val="bg1"/>
          </a:solidFill>
        </p:spPr>
        <p:txBody>
          <a:bodyPr wrap="square" rtlCol="0">
            <a:spAutoFit/>
          </a:bodyPr>
          <a:lstStyle/>
          <a:p>
            <a:r>
              <a:rPr lang="cs-CZ" sz="2000" dirty="0" smtClean="0"/>
              <a:t>NE </a:t>
            </a:r>
            <a:r>
              <a:rPr lang="cs-CZ" sz="2000" dirty="0">
                <a:latin typeface="Arial"/>
                <a:cs typeface="Arial"/>
              </a:rPr>
              <a:t>◄ </a:t>
            </a:r>
            <a:r>
              <a:rPr lang="cs-CZ" sz="2000" dirty="0" smtClean="0"/>
              <a:t>	</a:t>
            </a:r>
            <a:r>
              <a:rPr lang="cs-CZ" sz="2000" dirty="0" smtClean="0">
                <a:latin typeface="Arial"/>
                <a:cs typeface="Arial"/>
              </a:rPr>
              <a:t>► </a:t>
            </a:r>
            <a:r>
              <a:rPr lang="cs-CZ" sz="2000" dirty="0" smtClean="0"/>
              <a:t>ano</a:t>
            </a:r>
            <a:endParaRPr lang="cs-CZ" sz="2000" dirty="0"/>
          </a:p>
        </p:txBody>
      </p:sp>
      <p:sp>
        <p:nvSpPr>
          <p:cNvPr id="23" name="Šipka dolů 22"/>
          <p:cNvSpPr/>
          <p:nvPr/>
        </p:nvSpPr>
        <p:spPr>
          <a:xfrm>
            <a:off x="7577840" y="3446516"/>
            <a:ext cx="484632" cy="664861"/>
          </a:xfrm>
          <a:prstGeom prst="downArrow">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Šipka dolů 25"/>
          <p:cNvSpPr/>
          <p:nvPr/>
        </p:nvSpPr>
        <p:spPr>
          <a:xfrm rot="2728140">
            <a:off x="6186369" y="2079492"/>
            <a:ext cx="484632" cy="978408"/>
          </a:xfrm>
          <a:prstGeom prst="downArrow">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7" name="Šipka dolů 26"/>
          <p:cNvSpPr/>
          <p:nvPr/>
        </p:nvSpPr>
        <p:spPr>
          <a:xfrm rot="2418888">
            <a:off x="2673500" y="2220018"/>
            <a:ext cx="484632" cy="978408"/>
          </a:xfrm>
          <a:prstGeom prst="downArrow">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TextovéPole 2"/>
          <p:cNvSpPr txBox="1"/>
          <p:nvPr/>
        </p:nvSpPr>
        <p:spPr>
          <a:xfrm>
            <a:off x="0" y="489661"/>
            <a:ext cx="8812238" cy="461665"/>
          </a:xfrm>
          <a:prstGeom prst="rect">
            <a:avLst/>
          </a:prstGeom>
          <a:noFill/>
        </p:spPr>
        <p:txBody>
          <a:bodyPr wrap="square" rtlCol="0">
            <a:spAutoFit/>
          </a:bodyPr>
          <a:lstStyle/>
          <a:p>
            <a:r>
              <a:rPr lang="cs-CZ" sz="2400" dirty="0"/>
              <a:t>BDSM skupiny na sraze nebo na webech jsou pro mě </a:t>
            </a:r>
            <a:r>
              <a:rPr lang="cs-CZ" sz="2400" dirty="0" smtClean="0"/>
              <a:t>důležité, n=486</a:t>
            </a:r>
            <a:endParaRPr lang="cs-CZ" sz="2400" dirty="0"/>
          </a:p>
        </p:txBody>
      </p:sp>
      <p:sp>
        <p:nvSpPr>
          <p:cNvPr id="4" name="TextovéPole 3"/>
          <p:cNvSpPr txBox="1"/>
          <p:nvPr/>
        </p:nvSpPr>
        <p:spPr>
          <a:xfrm>
            <a:off x="6681111" y="1721805"/>
            <a:ext cx="2278090" cy="461665"/>
          </a:xfrm>
          <a:prstGeom prst="rect">
            <a:avLst/>
          </a:prstGeom>
          <a:noFill/>
        </p:spPr>
        <p:txBody>
          <a:bodyPr wrap="square" rtlCol="0">
            <a:spAutoFit/>
          </a:bodyPr>
          <a:lstStyle/>
          <a:p>
            <a:r>
              <a:rPr lang="cs-CZ" sz="2400" b="1" dirty="0" smtClean="0">
                <a:solidFill>
                  <a:srgbClr val="FF0000"/>
                </a:solidFill>
              </a:rPr>
              <a:t>Sociálně sub víc</a:t>
            </a:r>
            <a:r>
              <a:rPr lang="cs-CZ" sz="2400" dirty="0" smtClean="0"/>
              <a:t>.</a:t>
            </a:r>
            <a:endParaRPr lang="cs-CZ" sz="2400" dirty="0"/>
          </a:p>
        </p:txBody>
      </p:sp>
      <p:sp>
        <p:nvSpPr>
          <p:cNvPr id="5" name="Zástupný symbol pro číslo snímku 4"/>
          <p:cNvSpPr>
            <a:spLocks noGrp="1"/>
          </p:cNvSpPr>
          <p:nvPr>
            <p:ph type="sldNum" sz="quarter" idx="12"/>
          </p:nvPr>
        </p:nvSpPr>
        <p:spPr/>
        <p:txBody>
          <a:bodyPr/>
          <a:lstStyle/>
          <a:p>
            <a:fld id="{4DB48B28-2DD8-4A23-84B0-89F928210886}" type="slidenum">
              <a:rPr lang="cs-CZ" smtClean="0"/>
              <a:t>39</a:t>
            </a:fld>
            <a:endParaRPr lang="cs-CZ"/>
          </a:p>
        </p:txBody>
      </p:sp>
      <p:sp>
        <p:nvSpPr>
          <p:cNvPr id="29" name="TextovéPole 28"/>
          <p:cNvSpPr txBox="1"/>
          <p:nvPr/>
        </p:nvSpPr>
        <p:spPr>
          <a:xfrm>
            <a:off x="45230" y="879132"/>
            <a:ext cx="5943209" cy="6001643"/>
          </a:xfrm>
          <a:prstGeom prst="rect">
            <a:avLst/>
          </a:prstGeom>
          <a:solidFill>
            <a:schemeClr val="tx2">
              <a:lumMod val="60000"/>
              <a:lumOff val="40000"/>
            </a:schemeClr>
          </a:solidFill>
          <a:ln>
            <a:noFill/>
          </a:ln>
        </p:spPr>
        <p:txBody>
          <a:bodyPr wrap="square" rtlCol="0">
            <a:spAutoFit/>
          </a:bodyPr>
          <a:lstStyle/>
          <a:p>
            <a:r>
              <a:rPr lang="cs-CZ" sz="2400" b="1" dirty="0" smtClean="0">
                <a:solidFill>
                  <a:schemeClr val="bg1"/>
                </a:solidFill>
              </a:rPr>
              <a:t>Porušení konsensu (limity, </a:t>
            </a:r>
            <a:r>
              <a:rPr lang="cs-CZ" sz="2400" b="1" dirty="0" err="1" smtClean="0">
                <a:solidFill>
                  <a:schemeClr val="bg1"/>
                </a:solidFill>
              </a:rPr>
              <a:t>safeword</a:t>
            </a:r>
            <a:r>
              <a:rPr lang="cs-CZ" sz="2400" b="1" dirty="0" smtClean="0">
                <a:solidFill>
                  <a:schemeClr val="bg1"/>
                </a:solidFill>
              </a:rPr>
              <a:t>)</a:t>
            </a:r>
          </a:p>
          <a:p>
            <a:r>
              <a:rPr lang="cs-CZ" sz="2400" b="1" dirty="0" smtClean="0">
                <a:solidFill>
                  <a:schemeClr val="bg1"/>
                </a:solidFill>
              </a:rPr>
              <a:t>29</a:t>
            </a:r>
            <a:r>
              <a:rPr lang="cs-CZ" sz="2400" b="1" dirty="0">
                <a:solidFill>
                  <a:schemeClr val="bg1"/>
                </a:solidFill>
              </a:rPr>
              <a:t>% </a:t>
            </a:r>
            <a:r>
              <a:rPr lang="cs-CZ" sz="2400" b="1" dirty="0" err="1" smtClean="0">
                <a:solidFill>
                  <a:schemeClr val="bg1"/>
                </a:solidFill>
              </a:rPr>
              <a:t>respondnetů</a:t>
            </a:r>
            <a:r>
              <a:rPr lang="cs-CZ" sz="2400" b="1" dirty="0" smtClean="0">
                <a:solidFill>
                  <a:schemeClr val="bg1"/>
                </a:solidFill>
              </a:rPr>
              <a:t>, </a:t>
            </a:r>
          </a:p>
          <a:p>
            <a:r>
              <a:rPr lang="cs-CZ" sz="2400" b="1" dirty="0" smtClean="0">
                <a:solidFill>
                  <a:schemeClr val="bg1"/>
                </a:solidFill>
              </a:rPr>
              <a:t>z nich 26 </a:t>
            </a:r>
            <a:r>
              <a:rPr lang="cs-CZ" sz="2400" b="1" dirty="0">
                <a:solidFill>
                  <a:schemeClr val="bg1"/>
                </a:solidFill>
              </a:rPr>
              <a:t>% </a:t>
            </a:r>
            <a:r>
              <a:rPr lang="cs-CZ" sz="2400" b="1" dirty="0" smtClean="0">
                <a:solidFill>
                  <a:schemeClr val="bg1"/>
                </a:solidFill>
              </a:rPr>
              <a:t>predátor a 33% manipulace/nátlak</a:t>
            </a:r>
          </a:p>
          <a:p>
            <a:r>
              <a:rPr lang="cs-CZ" sz="2400" b="1" dirty="0">
                <a:solidFill>
                  <a:schemeClr val="bg1"/>
                </a:solidFill>
              </a:rPr>
              <a:t>1 z 5 </a:t>
            </a:r>
            <a:r>
              <a:rPr lang="cs-CZ" sz="2400" b="1" dirty="0" smtClean="0">
                <a:solidFill>
                  <a:schemeClr val="bg1"/>
                </a:solidFill>
              </a:rPr>
              <a:t>–</a:t>
            </a:r>
            <a:r>
              <a:rPr lang="cs-CZ" sz="2400" b="1" dirty="0" err="1" smtClean="0">
                <a:solidFill>
                  <a:schemeClr val="bg1"/>
                </a:solidFill>
              </a:rPr>
              <a:t>proxies</a:t>
            </a:r>
            <a:r>
              <a:rPr lang="cs-CZ" sz="2400" b="1" dirty="0" smtClean="0">
                <a:solidFill>
                  <a:schemeClr val="bg1"/>
                </a:solidFill>
              </a:rPr>
              <a:t> </a:t>
            </a:r>
          </a:p>
          <a:p>
            <a:r>
              <a:rPr lang="cs-CZ" sz="2400" i="1" dirty="0" err="1" smtClean="0">
                <a:solidFill>
                  <a:schemeClr val="bg1"/>
                </a:solidFill>
              </a:rPr>
              <a:t>Wright</a:t>
            </a:r>
            <a:r>
              <a:rPr lang="cs-CZ" sz="2400" i="1" dirty="0" smtClean="0">
                <a:solidFill>
                  <a:schemeClr val="bg1"/>
                </a:solidFill>
              </a:rPr>
              <a:t> 2015</a:t>
            </a:r>
          </a:p>
          <a:p>
            <a:endParaRPr lang="cs-CZ" sz="2400" b="1" dirty="0" smtClean="0">
              <a:solidFill>
                <a:schemeClr val="bg1"/>
              </a:solidFill>
            </a:endParaRPr>
          </a:p>
          <a:p>
            <a:r>
              <a:rPr lang="cs-CZ" sz="2400" b="1" dirty="0" smtClean="0">
                <a:solidFill>
                  <a:schemeClr val="bg1"/>
                </a:solidFill>
              </a:rPr>
              <a:t>Vědomí odlišných preferencí </a:t>
            </a:r>
            <a:endParaRPr lang="cs-CZ" sz="2400" b="1" dirty="0">
              <a:solidFill>
                <a:schemeClr val="bg1"/>
              </a:solidFill>
            </a:endParaRPr>
          </a:p>
          <a:p>
            <a:r>
              <a:rPr lang="cs-CZ" sz="2400" b="1" dirty="0" smtClean="0">
                <a:solidFill>
                  <a:schemeClr val="bg1"/>
                </a:solidFill>
              </a:rPr>
              <a:t>22 </a:t>
            </a:r>
            <a:r>
              <a:rPr lang="cs-CZ" sz="2400" b="1" dirty="0">
                <a:solidFill>
                  <a:schemeClr val="bg1"/>
                </a:solidFill>
              </a:rPr>
              <a:t>% do 13 </a:t>
            </a:r>
            <a:r>
              <a:rPr lang="cs-CZ" sz="2400" b="1" dirty="0" smtClean="0">
                <a:solidFill>
                  <a:schemeClr val="bg1"/>
                </a:solidFill>
              </a:rPr>
              <a:t>let </a:t>
            </a:r>
            <a:r>
              <a:rPr lang="cs-CZ" sz="2400" i="1" dirty="0" err="1" smtClean="0">
                <a:solidFill>
                  <a:schemeClr val="bg1"/>
                </a:solidFill>
              </a:rPr>
              <a:t>Sandnabba</a:t>
            </a:r>
            <a:r>
              <a:rPr lang="cs-CZ" sz="2400" i="1" dirty="0" smtClean="0">
                <a:solidFill>
                  <a:schemeClr val="bg1"/>
                </a:solidFill>
              </a:rPr>
              <a:t> 1999</a:t>
            </a:r>
            <a:endParaRPr lang="cs-CZ" sz="2400" b="1" dirty="0">
              <a:solidFill>
                <a:schemeClr val="bg1"/>
              </a:solidFill>
            </a:endParaRPr>
          </a:p>
          <a:p>
            <a:r>
              <a:rPr lang="cs-CZ" sz="2400" b="1" dirty="0" smtClean="0">
                <a:solidFill>
                  <a:schemeClr val="bg1"/>
                </a:solidFill>
              </a:rPr>
              <a:t>40,7 % před </a:t>
            </a:r>
            <a:r>
              <a:rPr lang="cs-CZ" sz="2400" b="1" dirty="0">
                <a:solidFill>
                  <a:schemeClr val="bg1"/>
                </a:solidFill>
              </a:rPr>
              <a:t>18 rokem </a:t>
            </a:r>
          </a:p>
          <a:p>
            <a:pPr algn="ctr"/>
            <a:r>
              <a:rPr lang="cs-CZ" sz="2400" i="1" dirty="0" err="1">
                <a:solidFill>
                  <a:schemeClr val="bg1"/>
                </a:solidFill>
              </a:rPr>
              <a:t>Sandnabba</a:t>
            </a:r>
            <a:r>
              <a:rPr lang="cs-CZ" sz="2400" i="1" dirty="0">
                <a:solidFill>
                  <a:schemeClr val="bg1"/>
                </a:solidFill>
              </a:rPr>
              <a:t> al 1999, </a:t>
            </a:r>
            <a:r>
              <a:rPr lang="cs-CZ" sz="2400" i="1" dirty="0" err="1">
                <a:solidFill>
                  <a:schemeClr val="bg1"/>
                </a:solidFill>
              </a:rPr>
              <a:t>Bezreh</a:t>
            </a:r>
            <a:r>
              <a:rPr lang="cs-CZ" sz="2400" i="1" dirty="0">
                <a:solidFill>
                  <a:schemeClr val="bg1"/>
                </a:solidFill>
              </a:rPr>
              <a:t> al 2012</a:t>
            </a:r>
          </a:p>
          <a:p>
            <a:endParaRPr lang="cs-CZ" sz="2400" b="1" dirty="0" smtClean="0">
              <a:solidFill>
                <a:schemeClr val="bg1"/>
              </a:solidFill>
            </a:endParaRPr>
          </a:p>
          <a:p>
            <a:r>
              <a:rPr lang="cs-CZ" sz="2400" b="1" dirty="0" smtClean="0">
                <a:solidFill>
                  <a:schemeClr val="bg1"/>
                </a:solidFill>
              </a:rPr>
              <a:t>Sebevražda: </a:t>
            </a:r>
          </a:p>
          <a:p>
            <a:r>
              <a:rPr lang="cs-CZ" sz="2400" b="1" dirty="0" smtClean="0">
                <a:solidFill>
                  <a:schemeClr val="bg1"/>
                </a:solidFill>
              </a:rPr>
              <a:t>37 % </a:t>
            </a:r>
            <a:r>
              <a:rPr lang="cs-CZ" sz="2400" b="1" dirty="0">
                <a:solidFill>
                  <a:schemeClr val="bg1"/>
                </a:solidFill>
              </a:rPr>
              <a:t>myšlenka </a:t>
            </a:r>
            <a:r>
              <a:rPr lang="cs-CZ" sz="2400" i="1" dirty="0" err="1">
                <a:solidFill>
                  <a:schemeClr val="bg1"/>
                </a:solidFill>
              </a:rPr>
              <a:t>Roush</a:t>
            </a:r>
            <a:r>
              <a:rPr lang="cs-CZ" sz="2400" i="1" dirty="0">
                <a:solidFill>
                  <a:schemeClr val="bg1"/>
                </a:solidFill>
              </a:rPr>
              <a:t> 2016</a:t>
            </a:r>
            <a:endParaRPr lang="cs-CZ" sz="2400" b="1" dirty="0" smtClean="0">
              <a:solidFill>
                <a:schemeClr val="bg1"/>
              </a:solidFill>
            </a:endParaRPr>
          </a:p>
          <a:p>
            <a:r>
              <a:rPr lang="cs-CZ" sz="2400" b="1" dirty="0" smtClean="0">
                <a:solidFill>
                  <a:schemeClr val="bg1"/>
                </a:solidFill>
              </a:rPr>
              <a:t>r=0,74 </a:t>
            </a:r>
            <a:r>
              <a:rPr lang="cs-CZ" sz="2400" b="1" dirty="0">
                <a:solidFill>
                  <a:schemeClr val="bg1"/>
                </a:solidFill>
              </a:rPr>
              <a:t>*** hanba </a:t>
            </a:r>
          </a:p>
          <a:p>
            <a:r>
              <a:rPr lang="cs-CZ" sz="2400" b="1" dirty="0" smtClean="0">
                <a:solidFill>
                  <a:schemeClr val="bg1"/>
                </a:solidFill>
              </a:rPr>
              <a:t>12 % 1-x pokus </a:t>
            </a:r>
            <a:r>
              <a:rPr lang="cs-CZ" sz="2400" i="1" dirty="0">
                <a:solidFill>
                  <a:schemeClr val="bg1"/>
                </a:solidFill>
              </a:rPr>
              <a:t>Brown 2017</a:t>
            </a:r>
            <a:endParaRPr lang="cs-CZ" sz="2400" b="1" dirty="0">
              <a:solidFill>
                <a:schemeClr val="bg1"/>
              </a:solidFill>
            </a:endParaRPr>
          </a:p>
        </p:txBody>
      </p:sp>
    </p:spTree>
    <p:extLst>
      <p:ext uri="{BB962C8B-B14F-4D97-AF65-F5344CB8AC3E}">
        <p14:creationId xmlns:p14="http://schemas.microsoft.com/office/powerpoint/2010/main" val="3707989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63062"/>
            <a:ext cx="9144000" cy="6794938"/>
          </a:xfrm>
        </p:spPr>
        <p:txBody>
          <a:bodyPr>
            <a:normAutofit fontScale="92500" lnSpcReduction="20000"/>
          </a:bodyPr>
          <a:lstStyle/>
          <a:p>
            <a:pPr marL="0" indent="0" algn="ctr">
              <a:buNone/>
            </a:pPr>
            <a:r>
              <a:rPr lang="cs-CZ" sz="2400" b="1" dirty="0" smtClean="0">
                <a:solidFill>
                  <a:srgbClr val="0070C0"/>
                </a:solidFill>
              </a:rPr>
              <a:t>  v roce </a:t>
            </a:r>
            <a:r>
              <a:rPr lang="cs-CZ" b="1" dirty="0" smtClean="0">
                <a:solidFill>
                  <a:srgbClr val="0070C0"/>
                </a:solidFill>
              </a:rPr>
              <a:t>2018 WHO </a:t>
            </a:r>
            <a:r>
              <a:rPr lang="cs-CZ" b="1" dirty="0">
                <a:solidFill>
                  <a:srgbClr val="0070C0"/>
                </a:solidFill>
              </a:rPr>
              <a:t>vyjmula z ICD-11</a:t>
            </a:r>
            <a:endParaRPr lang="cs-CZ" dirty="0"/>
          </a:p>
          <a:p>
            <a:pPr marL="0" lvl="0" indent="0" algn="ctr">
              <a:buNone/>
            </a:pPr>
            <a:r>
              <a:rPr lang="cs-CZ" sz="2600" b="1" dirty="0" smtClean="0">
                <a:solidFill>
                  <a:srgbClr val="0070C0"/>
                </a:solidFill>
              </a:rPr>
              <a:t>konsensuální </a:t>
            </a:r>
            <a:r>
              <a:rPr lang="cs-CZ" sz="2600" b="1" dirty="0">
                <a:solidFill>
                  <a:srgbClr val="0070C0"/>
                </a:solidFill>
              </a:rPr>
              <a:t>partnerský sadismus a masochismus </a:t>
            </a:r>
            <a:r>
              <a:rPr lang="cs-CZ" sz="2600" b="1" dirty="0" smtClean="0">
                <a:solidFill>
                  <a:srgbClr val="0070C0"/>
                </a:solidFill>
              </a:rPr>
              <a:t>(BDSM)  </a:t>
            </a:r>
          </a:p>
          <a:p>
            <a:pPr marL="0" lvl="0" indent="0" algn="ctr">
              <a:buNone/>
            </a:pPr>
            <a:r>
              <a:rPr lang="cs-CZ" sz="2600" b="1" dirty="0" smtClean="0">
                <a:solidFill>
                  <a:srgbClr val="0070C0"/>
                </a:solidFill>
              </a:rPr>
              <a:t>a </a:t>
            </a:r>
            <a:r>
              <a:rPr lang="cs-CZ" sz="2600" b="1" dirty="0">
                <a:solidFill>
                  <a:srgbClr val="0070C0"/>
                </a:solidFill>
              </a:rPr>
              <a:t>fetišismus </a:t>
            </a:r>
            <a:endParaRPr lang="cs-CZ" sz="2600" b="1" dirty="0" smtClean="0">
              <a:solidFill>
                <a:srgbClr val="0070C0"/>
              </a:solidFill>
            </a:endParaRPr>
          </a:p>
          <a:p>
            <a:pPr marL="0" indent="0">
              <a:buNone/>
            </a:pPr>
            <a:r>
              <a:rPr lang="cs-CZ" sz="2400" b="1" dirty="0"/>
              <a:t>změny v </a:t>
            </a:r>
            <a:r>
              <a:rPr lang="cs-CZ" sz="2400" b="1" dirty="0" smtClean="0"/>
              <a:t>MKN-11, dle ICD-11:</a:t>
            </a:r>
            <a:endParaRPr lang="cs-CZ" sz="2400" b="1" dirty="0"/>
          </a:p>
          <a:p>
            <a:pPr marL="0" lvl="0" indent="0">
              <a:buNone/>
            </a:pPr>
            <a:r>
              <a:rPr lang="cs-CZ" sz="2600" dirty="0" err="1" smtClean="0"/>
              <a:t>Parafilní</a:t>
            </a:r>
            <a:r>
              <a:rPr lang="cs-CZ" sz="2600" dirty="0" smtClean="0"/>
              <a:t> </a:t>
            </a:r>
            <a:r>
              <a:rPr lang="cs-CZ" sz="2600" dirty="0"/>
              <a:t>poruchy mohou zahrnovat vzorce vzrušení, kterých obsahem je chování konané o samotě nebo souhlasící osoby jen pokud jsou spojeny s výrazným </a:t>
            </a:r>
            <a:r>
              <a:rPr lang="cs-CZ" sz="2600" dirty="0" err="1" smtClean="0"/>
              <a:t>disstresem</a:t>
            </a:r>
            <a:r>
              <a:rPr lang="cs-CZ" sz="2600" dirty="0"/>
              <a:t>, který není pouze výsledkem odmítnutí nebo obavy z odmítnutí tohoto vzorce vzrušení okolím, nebo ty, u nichž je významné riziko zranění nebo smrti. </a:t>
            </a:r>
          </a:p>
          <a:p>
            <a:pPr marL="0" lvl="0" indent="0">
              <a:buNone/>
            </a:pPr>
            <a:endParaRPr lang="cs-CZ" sz="2600" b="1" i="1" dirty="0" smtClean="0"/>
          </a:p>
          <a:p>
            <a:pPr marL="0" lvl="0" indent="0">
              <a:buNone/>
            </a:pPr>
            <a:r>
              <a:rPr lang="cs-CZ" sz="2600" b="1" i="1" dirty="0" err="1" smtClean="0"/>
              <a:t>Parafilní</a:t>
            </a:r>
            <a:r>
              <a:rPr lang="cs-CZ" sz="2600" b="1" i="1" dirty="0" smtClean="0"/>
              <a:t> </a:t>
            </a:r>
            <a:r>
              <a:rPr lang="cs-CZ" sz="2600" b="1" i="1" dirty="0"/>
              <a:t>porucha zahrnující chování o samotě nebo </a:t>
            </a:r>
            <a:r>
              <a:rPr lang="cs-CZ" sz="2600" b="1" i="1" dirty="0" smtClean="0"/>
              <a:t>souhlasící jedince</a:t>
            </a:r>
            <a:endParaRPr lang="cs-CZ" sz="2600" b="1" dirty="0" smtClean="0"/>
          </a:p>
          <a:p>
            <a:pPr marL="0" indent="0">
              <a:buNone/>
            </a:pPr>
            <a:r>
              <a:rPr lang="cs-CZ" sz="2600" dirty="0"/>
              <a:t>aktivity, které jedinci působí </a:t>
            </a:r>
            <a:r>
              <a:rPr lang="cs-CZ" sz="2600" dirty="0" err="1"/>
              <a:t>distress</a:t>
            </a:r>
            <a:r>
              <a:rPr lang="cs-CZ" sz="2600" dirty="0"/>
              <a:t> nebo je při nich významné riziko úmrtí či zranění (např. </a:t>
            </a:r>
            <a:r>
              <a:rPr lang="cs-CZ" sz="2600" dirty="0" err="1"/>
              <a:t>asfyxifilie</a:t>
            </a:r>
            <a:r>
              <a:rPr lang="cs-CZ" sz="2600" dirty="0"/>
              <a:t>), </a:t>
            </a:r>
          </a:p>
          <a:p>
            <a:pPr marL="0" lvl="0" indent="0">
              <a:buNone/>
            </a:pPr>
            <a:r>
              <a:rPr lang="cs-CZ" sz="2600" b="1" i="1" dirty="0" smtClean="0"/>
              <a:t>Nátlakově </a:t>
            </a:r>
            <a:r>
              <a:rPr lang="cs-CZ" sz="2600" b="1" i="1" dirty="0"/>
              <a:t>sexuálně sadistická </a:t>
            </a:r>
            <a:r>
              <a:rPr lang="cs-CZ" sz="2600" b="1" i="1" dirty="0" smtClean="0"/>
              <a:t>porucha </a:t>
            </a:r>
          </a:p>
          <a:p>
            <a:pPr marL="0" lvl="0" indent="0">
              <a:buNone/>
            </a:pPr>
            <a:r>
              <a:rPr lang="cs-CZ" sz="2600" dirty="0" smtClean="0"/>
              <a:t>na </a:t>
            </a:r>
            <a:r>
              <a:rPr lang="cs-CZ" sz="2600" dirty="0"/>
              <a:t>původce nekonsensuálních </a:t>
            </a:r>
            <a:r>
              <a:rPr lang="cs-CZ" sz="2600" dirty="0" smtClean="0"/>
              <a:t>aktivit, </a:t>
            </a:r>
            <a:r>
              <a:rPr lang="cs-CZ" sz="2600" b="1" dirty="0" smtClean="0">
                <a:solidFill>
                  <a:srgbClr val="0070C0"/>
                </a:solidFill>
              </a:rPr>
              <a:t>„</a:t>
            </a:r>
            <a:r>
              <a:rPr lang="cs-CZ" sz="2600" b="1" dirty="0" err="1" smtClean="0">
                <a:solidFill>
                  <a:srgbClr val="0070C0"/>
                </a:solidFill>
              </a:rPr>
              <a:t>consensual</a:t>
            </a:r>
            <a:r>
              <a:rPr lang="cs-CZ" sz="2600" b="1" dirty="0" smtClean="0">
                <a:solidFill>
                  <a:srgbClr val="0070C0"/>
                </a:solidFill>
              </a:rPr>
              <a:t> </a:t>
            </a:r>
            <a:r>
              <a:rPr lang="cs-CZ" sz="2600" b="1" dirty="0" err="1" smtClean="0">
                <a:solidFill>
                  <a:srgbClr val="0070C0"/>
                </a:solidFill>
              </a:rPr>
              <a:t>sexual</a:t>
            </a:r>
            <a:r>
              <a:rPr lang="cs-CZ" sz="2600" b="1" dirty="0" smtClean="0">
                <a:solidFill>
                  <a:srgbClr val="0070C0"/>
                </a:solidFill>
              </a:rPr>
              <a:t> </a:t>
            </a:r>
            <a:r>
              <a:rPr lang="cs-CZ" sz="2600" b="1" dirty="0" err="1" smtClean="0">
                <a:solidFill>
                  <a:srgbClr val="0070C0"/>
                </a:solidFill>
              </a:rPr>
              <a:t>sadism</a:t>
            </a:r>
            <a:r>
              <a:rPr lang="cs-CZ" sz="2600" b="1" dirty="0" smtClean="0">
                <a:solidFill>
                  <a:srgbClr val="0070C0"/>
                </a:solidFill>
              </a:rPr>
              <a:t> and </a:t>
            </a:r>
            <a:r>
              <a:rPr lang="cs-CZ" sz="2600" b="1" dirty="0" err="1" smtClean="0">
                <a:solidFill>
                  <a:srgbClr val="0070C0"/>
                </a:solidFill>
              </a:rPr>
              <a:t>masochism</a:t>
            </a:r>
            <a:r>
              <a:rPr lang="cs-CZ" sz="2600" b="1" dirty="0" smtClean="0">
                <a:solidFill>
                  <a:srgbClr val="0070C0"/>
                </a:solidFill>
              </a:rPr>
              <a:t>“  </a:t>
            </a:r>
            <a:r>
              <a:rPr lang="cs-CZ" sz="2600" b="1" dirty="0">
                <a:solidFill>
                  <a:srgbClr val="0070C0"/>
                </a:solidFill>
              </a:rPr>
              <a:t>výslovně </a:t>
            </a:r>
            <a:r>
              <a:rPr lang="cs-CZ" sz="2600" b="1" dirty="0" smtClean="0">
                <a:solidFill>
                  <a:srgbClr val="0070C0"/>
                </a:solidFill>
              </a:rPr>
              <a:t>vyjmut</a:t>
            </a:r>
          </a:p>
          <a:p>
            <a:pPr marL="0" lvl="0" indent="0">
              <a:buNone/>
            </a:pPr>
            <a:r>
              <a:rPr lang="cs-CZ" sz="2600" i="1" dirty="0" smtClean="0"/>
              <a:t>více </a:t>
            </a:r>
            <a:r>
              <a:rPr lang="cs-CZ" sz="2600" i="1" dirty="0"/>
              <a:t>na https://free41194.wordpress.com/</a:t>
            </a:r>
            <a:endParaRPr lang="cs-CZ" sz="2600" i="1" dirty="0" smtClean="0"/>
          </a:p>
          <a:p>
            <a:pPr marL="0" lvl="0" indent="0" algn="ctr">
              <a:buNone/>
            </a:pPr>
            <a:endParaRPr lang="cs-CZ" sz="2600" b="1" dirty="0" smtClean="0">
              <a:solidFill>
                <a:srgbClr val="0070C0"/>
              </a:solidFill>
            </a:endParaRPr>
          </a:p>
          <a:p>
            <a:pPr marL="0" lvl="0" indent="0" algn="ctr">
              <a:buNone/>
            </a:pPr>
            <a:r>
              <a:rPr lang="cs-CZ" sz="2600" b="1" dirty="0" smtClean="0">
                <a:solidFill>
                  <a:srgbClr val="0070C0"/>
                </a:solidFill>
              </a:rPr>
              <a:t>až bude přijata ICD-11 v ČR – změna</a:t>
            </a:r>
            <a:endParaRPr lang="cs-CZ" sz="2600" b="1" dirty="0" smtClean="0"/>
          </a:p>
        </p:txBody>
      </p:sp>
      <p:sp>
        <p:nvSpPr>
          <p:cNvPr id="5" name="Zástupný symbol pro číslo snímku 4"/>
          <p:cNvSpPr>
            <a:spLocks noGrp="1"/>
          </p:cNvSpPr>
          <p:nvPr>
            <p:ph type="sldNum" sz="quarter" idx="12"/>
          </p:nvPr>
        </p:nvSpPr>
        <p:spPr/>
        <p:txBody>
          <a:bodyPr/>
          <a:lstStyle/>
          <a:p>
            <a:fld id="{4DB48B28-2DD8-4A23-84B0-89F928210886}" type="slidenum">
              <a:rPr lang="cs-CZ" smtClean="0"/>
              <a:t>4</a:t>
            </a:fld>
            <a:endParaRPr lang="cs-CZ" dirty="0"/>
          </a:p>
        </p:txBody>
      </p:sp>
    </p:spTree>
    <p:extLst>
      <p:ext uri="{BB962C8B-B14F-4D97-AF65-F5344CB8AC3E}">
        <p14:creationId xmlns:p14="http://schemas.microsoft.com/office/powerpoint/2010/main" val="210818587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0696" y="306988"/>
            <a:ext cx="8892480" cy="706090"/>
          </a:xfrm>
        </p:spPr>
        <p:txBody>
          <a:bodyPr>
            <a:normAutofit fontScale="90000"/>
          </a:bodyPr>
          <a:lstStyle/>
          <a:p>
            <a:r>
              <a:rPr lang="cs-CZ" dirty="0" smtClean="0"/>
              <a:t>Hlouběji a podrobněji</a:t>
            </a:r>
            <a:endParaRPr lang="cs-CZ" dirty="0"/>
          </a:p>
        </p:txBody>
      </p:sp>
      <p:sp>
        <p:nvSpPr>
          <p:cNvPr id="3" name="Zástupný symbol pro obsah 2"/>
          <p:cNvSpPr>
            <a:spLocks noGrp="1"/>
          </p:cNvSpPr>
          <p:nvPr>
            <p:ph idx="1"/>
          </p:nvPr>
        </p:nvSpPr>
        <p:spPr>
          <a:xfrm>
            <a:off x="323528" y="1374229"/>
            <a:ext cx="8699648" cy="4982121"/>
          </a:xfrm>
        </p:spPr>
        <p:txBody>
          <a:bodyPr>
            <a:normAutofit fontScale="85000" lnSpcReduction="20000"/>
          </a:bodyPr>
          <a:lstStyle/>
          <a:p>
            <a:pPr marL="0" indent="0">
              <a:buNone/>
            </a:pPr>
            <a:endParaRPr lang="cs-CZ" sz="2800" dirty="0" smtClean="0"/>
          </a:p>
          <a:p>
            <a:pPr marL="0" indent="0" algn="ctr">
              <a:buNone/>
            </a:pPr>
            <a:r>
              <a:rPr lang="cs-CZ" sz="2800" dirty="0" smtClean="0"/>
              <a:t>vztahy  typu  24/7 sub/dom X jen sexuální praktiky</a:t>
            </a:r>
          </a:p>
          <a:p>
            <a:pPr marL="0" indent="0" algn="ctr">
              <a:buNone/>
            </a:pPr>
            <a:endParaRPr lang="cs-CZ" sz="2800" dirty="0"/>
          </a:p>
          <a:p>
            <a:pPr marL="0" indent="0">
              <a:buNone/>
            </a:pPr>
            <a:r>
              <a:rPr lang="cs-CZ" sz="2800" dirty="0" smtClean="0"/>
              <a:t>existuje tedy další </a:t>
            </a:r>
            <a:r>
              <a:rPr lang="cs-CZ" sz="2800" dirty="0" err="1" smtClean="0"/>
              <a:t>pattern</a:t>
            </a:r>
            <a:r>
              <a:rPr lang="cs-CZ" sz="2800" dirty="0" smtClean="0"/>
              <a:t> – vzorec chování, kterým je prožitek DS ve vztahu nebo jen jako „play“</a:t>
            </a:r>
          </a:p>
          <a:p>
            <a:pPr marL="0" indent="0">
              <a:buNone/>
            </a:pPr>
            <a:endParaRPr lang="cs-CZ" sz="2800" dirty="0"/>
          </a:p>
          <a:p>
            <a:pPr marL="0" indent="0">
              <a:buNone/>
            </a:pPr>
            <a:r>
              <a:rPr lang="cs-CZ" sz="2800" b="1" dirty="0" smtClean="0"/>
              <a:t>Otázka: existuje?  Pokud ano, proč existuje? </a:t>
            </a:r>
          </a:p>
          <a:p>
            <a:pPr marL="0" indent="0">
              <a:buNone/>
            </a:pPr>
            <a:endParaRPr lang="cs-CZ" sz="2800" dirty="0"/>
          </a:p>
          <a:p>
            <a:pPr marL="0" indent="0">
              <a:buNone/>
            </a:pPr>
            <a:r>
              <a:rPr lang="cs-CZ" sz="2800" dirty="0"/>
              <a:t>výše postavený  =„kvalitní“ geny, a </a:t>
            </a:r>
            <a:r>
              <a:rPr lang="cs-CZ" sz="2800" dirty="0" smtClean="0"/>
              <a:t>zdroje</a:t>
            </a:r>
          </a:p>
          <a:p>
            <a:pPr marL="0" indent="0">
              <a:buNone/>
            </a:pPr>
            <a:r>
              <a:rPr lang="cs-CZ" sz="2800" dirty="0" smtClean="0"/>
              <a:t>níže </a:t>
            </a:r>
            <a:r>
              <a:rPr lang="cs-CZ" sz="2800" dirty="0"/>
              <a:t>postavený  poskytuje příležitost k reprodukci</a:t>
            </a:r>
          </a:p>
          <a:p>
            <a:pPr marL="0" indent="0">
              <a:buNone/>
            </a:pPr>
            <a:endParaRPr lang="cs-CZ" sz="2800" dirty="0"/>
          </a:p>
          <a:p>
            <a:pPr marL="0" indent="0">
              <a:buNone/>
            </a:pPr>
            <a:r>
              <a:rPr lang="cs-CZ" sz="2800" dirty="0" smtClean="0">
                <a:solidFill>
                  <a:srgbClr val="FF0000"/>
                </a:solidFill>
              </a:rPr>
              <a:t>Play DS: vzrušení </a:t>
            </a:r>
            <a:r>
              <a:rPr lang="cs-CZ" sz="2800" dirty="0">
                <a:solidFill>
                  <a:srgbClr val="FF0000"/>
                </a:solidFill>
              </a:rPr>
              <a:t>– geny?</a:t>
            </a:r>
          </a:p>
          <a:p>
            <a:pPr marL="0" indent="0">
              <a:buNone/>
            </a:pPr>
            <a:r>
              <a:rPr lang="cs-CZ" sz="2800" dirty="0" smtClean="0">
                <a:solidFill>
                  <a:srgbClr val="FF0000"/>
                </a:solidFill>
              </a:rPr>
              <a:t>24/7 DS: nerovnost – geny + investice?  </a:t>
            </a:r>
            <a:r>
              <a:rPr lang="cs-CZ" sz="2800" dirty="0">
                <a:solidFill>
                  <a:srgbClr val="FF0000"/>
                </a:solidFill>
              </a:rPr>
              <a:t>kooperace? </a:t>
            </a:r>
            <a:endParaRPr lang="cs-CZ" sz="24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40</a:t>
            </a:fld>
            <a:endParaRPr lang="cs-CZ"/>
          </a:p>
        </p:txBody>
      </p:sp>
    </p:spTree>
    <p:extLst>
      <p:ext uri="{BB962C8B-B14F-4D97-AF65-F5344CB8AC3E}">
        <p14:creationId xmlns:p14="http://schemas.microsoft.com/office/powerpoint/2010/main" val="4166437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9" y="116632"/>
            <a:ext cx="8568951" cy="634082"/>
          </a:xfrm>
        </p:spPr>
        <p:txBody>
          <a:bodyPr>
            <a:normAutofit fontScale="90000"/>
          </a:bodyPr>
          <a:lstStyle/>
          <a:p>
            <a:r>
              <a:rPr lang="cs-CZ" sz="3200" dirty="0"/>
              <a:t>Rozdíly mezi třemi skupinami </a:t>
            </a:r>
            <a:r>
              <a:rPr lang="cs-CZ" sz="3200" dirty="0" smtClean="0"/>
              <a:t>žen submisivních v sexu</a:t>
            </a:r>
            <a:endParaRPr lang="cs-CZ" sz="3200"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324600913"/>
              </p:ext>
            </p:extLst>
          </p:nvPr>
        </p:nvGraphicFramePr>
        <p:xfrm>
          <a:off x="323529" y="2000299"/>
          <a:ext cx="8568951" cy="4651199"/>
        </p:xfrm>
        <a:graphic>
          <a:graphicData uri="http://schemas.openxmlformats.org/drawingml/2006/table">
            <a:tbl>
              <a:tblPr firstRow="1" firstCol="1" bandRow="1">
                <a:tableStyleId>{5C22544A-7EE6-4342-B048-85BDC9FD1C3A}</a:tableStyleId>
              </a:tblPr>
              <a:tblGrid>
                <a:gridCol w="3888431">
                  <a:extLst>
                    <a:ext uri="{9D8B030D-6E8A-4147-A177-3AD203B41FA5}">
                      <a16:colId xmlns:a16="http://schemas.microsoft.com/office/drawing/2014/main" val="3931453932"/>
                    </a:ext>
                  </a:extLst>
                </a:gridCol>
                <a:gridCol w="1728192">
                  <a:extLst>
                    <a:ext uri="{9D8B030D-6E8A-4147-A177-3AD203B41FA5}">
                      <a16:colId xmlns:a16="http://schemas.microsoft.com/office/drawing/2014/main" val="2182497112"/>
                    </a:ext>
                  </a:extLst>
                </a:gridCol>
                <a:gridCol w="1687488">
                  <a:extLst>
                    <a:ext uri="{9D8B030D-6E8A-4147-A177-3AD203B41FA5}">
                      <a16:colId xmlns:a16="http://schemas.microsoft.com/office/drawing/2014/main" val="2786757999"/>
                    </a:ext>
                  </a:extLst>
                </a:gridCol>
                <a:gridCol w="1264840">
                  <a:extLst>
                    <a:ext uri="{9D8B030D-6E8A-4147-A177-3AD203B41FA5}">
                      <a16:colId xmlns:a16="http://schemas.microsoft.com/office/drawing/2014/main" val="2375770590"/>
                    </a:ext>
                  </a:extLst>
                </a:gridCol>
              </a:tblGrid>
              <a:tr h="1003252">
                <a:tc>
                  <a:txBody>
                    <a:bodyPr/>
                    <a:lstStyle/>
                    <a:p>
                      <a:pPr algn="ctr">
                        <a:lnSpc>
                          <a:spcPct val="115000"/>
                        </a:lnSpc>
                        <a:spcAft>
                          <a:spcPts val="1000"/>
                        </a:spcAft>
                      </a:pPr>
                      <a:endParaRPr lang="cs-CZ" sz="240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2800" b="1" kern="1200" dirty="0" smtClean="0">
                          <a:solidFill>
                            <a:srgbClr val="7030A0"/>
                          </a:solidFill>
                          <a:effectLst/>
                          <a:latin typeface="+mn-lt"/>
                          <a:ea typeface="+mn-ea"/>
                          <a:cs typeface="+mn-cs"/>
                        </a:rPr>
                        <a:t>Vztah</a:t>
                      </a:r>
                      <a:r>
                        <a:rPr lang="en-US" sz="2800" b="1" kern="1200" dirty="0" smtClean="0">
                          <a:solidFill>
                            <a:srgbClr val="7030A0"/>
                          </a:solidFill>
                          <a:effectLst/>
                          <a:latin typeface="+mn-lt"/>
                          <a:ea typeface="+mn-ea"/>
                          <a:cs typeface="+mn-cs"/>
                        </a:rPr>
                        <a:t>Sub</a:t>
                      </a:r>
                      <a:endParaRPr lang="cs-CZ" sz="2800" b="1" kern="1200" dirty="0" smtClean="0">
                        <a:solidFill>
                          <a:srgbClr val="7030A0"/>
                        </a:solidFill>
                        <a:effectLst/>
                        <a:latin typeface="+mn-lt"/>
                        <a:ea typeface="+mn-ea"/>
                        <a:cs typeface="+mn-cs"/>
                      </a:endParaRPr>
                    </a:p>
                    <a:p>
                      <a:pPr algn="ctr">
                        <a:lnSpc>
                          <a:spcPct val="115000"/>
                        </a:lnSpc>
                        <a:spcAft>
                          <a:spcPts val="1000"/>
                        </a:spcAft>
                      </a:pPr>
                      <a:r>
                        <a:rPr lang="cs-CZ" sz="2800" b="1" kern="1200" dirty="0" smtClean="0">
                          <a:solidFill>
                            <a:srgbClr val="7030A0"/>
                          </a:solidFill>
                          <a:effectLst/>
                          <a:latin typeface="+mn-lt"/>
                          <a:ea typeface="+mn-ea"/>
                          <a:cs typeface="+mn-cs"/>
                        </a:rPr>
                        <a:t>N = </a:t>
                      </a:r>
                      <a:r>
                        <a:rPr lang="en-GB" sz="2800" b="1" kern="1200" dirty="0" smtClean="0">
                          <a:solidFill>
                            <a:srgbClr val="7030A0"/>
                          </a:solidFill>
                          <a:effectLst/>
                          <a:latin typeface="+mn-lt"/>
                          <a:ea typeface="+mn-ea"/>
                          <a:cs typeface="+mn-cs"/>
                        </a:rPr>
                        <a:t>48</a:t>
                      </a:r>
                      <a:endParaRPr lang="cs-CZ" sz="28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2800" b="1" kern="1200" dirty="0" err="1" smtClean="0">
                          <a:solidFill>
                            <a:srgbClr val="7030A0"/>
                          </a:solidFill>
                          <a:effectLst/>
                          <a:latin typeface="+mn-lt"/>
                          <a:ea typeface="+mn-ea"/>
                          <a:cs typeface="+mn-cs"/>
                        </a:rPr>
                        <a:t>PlayS</a:t>
                      </a:r>
                      <a:r>
                        <a:rPr lang="en-US" sz="2800" b="1" kern="1200" dirty="0" err="1" smtClean="0">
                          <a:solidFill>
                            <a:srgbClr val="7030A0"/>
                          </a:solidFill>
                          <a:effectLst/>
                          <a:latin typeface="+mn-lt"/>
                          <a:ea typeface="+mn-ea"/>
                          <a:cs typeface="+mn-cs"/>
                        </a:rPr>
                        <a:t>ub</a:t>
                      </a:r>
                      <a:endParaRPr lang="cs-CZ" sz="2800" b="1" kern="1200" dirty="0" smtClean="0">
                        <a:solidFill>
                          <a:srgbClr val="7030A0"/>
                        </a:solidFill>
                        <a:effectLst/>
                        <a:latin typeface="+mn-lt"/>
                        <a:ea typeface="+mn-ea"/>
                        <a:cs typeface="+mn-cs"/>
                      </a:endParaRPr>
                    </a:p>
                    <a:p>
                      <a:pPr marL="0" marR="0" indent="0" algn="ctr" defTabSz="914400" rtl="0" eaLnBrk="1" fontAlgn="auto" latinLnBrk="0" hangingPunct="1">
                        <a:lnSpc>
                          <a:spcPct val="115000"/>
                        </a:lnSpc>
                        <a:spcBef>
                          <a:spcPts val="0"/>
                        </a:spcBef>
                        <a:spcAft>
                          <a:spcPts val="1000"/>
                        </a:spcAft>
                        <a:buClrTx/>
                        <a:buSzTx/>
                        <a:buFontTx/>
                        <a:buNone/>
                        <a:tabLst/>
                        <a:defRPr/>
                      </a:pPr>
                      <a:r>
                        <a:rPr lang="cs-CZ" sz="2800" b="1" kern="1200" dirty="0" smtClean="0">
                          <a:solidFill>
                            <a:srgbClr val="7030A0"/>
                          </a:solidFill>
                          <a:effectLst/>
                          <a:latin typeface="+mn-lt"/>
                          <a:ea typeface="+mn-ea"/>
                          <a:cs typeface="+mn-cs"/>
                        </a:rPr>
                        <a:t>N = </a:t>
                      </a:r>
                      <a:r>
                        <a:rPr lang="en-GB" sz="2800" b="1" kern="1200" dirty="0" smtClean="0">
                          <a:solidFill>
                            <a:srgbClr val="7030A0"/>
                          </a:solidFill>
                          <a:effectLst/>
                          <a:latin typeface="+mn-lt"/>
                          <a:ea typeface="+mn-ea"/>
                          <a:cs typeface="+mn-cs"/>
                        </a:rPr>
                        <a:t>33</a:t>
                      </a:r>
                      <a:endParaRPr lang="cs-CZ" sz="280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en-US" sz="2800" b="1" kern="1200" dirty="0" smtClean="0">
                          <a:solidFill>
                            <a:srgbClr val="7030A0"/>
                          </a:solidFill>
                          <a:effectLst/>
                          <a:latin typeface="+mn-lt"/>
                          <a:ea typeface="+mn-ea"/>
                          <a:cs typeface="+mn-cs"/>
                        </a:rPr>
                        <a:t>Switch</a:t>
                      </a:r>
                      <a:endParaRPr lang="cs-CZ" sz="2800" b="1" kern="1200" dirty="0" smtClean="0">
                        <a:solidFill>
                          <a:srgbClr val="7030A0"/>
                        </a:solidFill>
                        <a:effectLst/>
                        <a:latin typeface="+mn-lt"/>
                        <a:ea typeface="+mn-ea"/>
                        <a:cs typeface="+mn-cs"/>
                      </a:endParaRPr>
                    </a:p>
                    <a:p>
                      <a:pPr marL="0" marR="0" indent="0" algn="ctr" defTabSz="914400" rtl="0" eaLnBrk="1" fontAlgn="auto" latinLnBrk="0" hangingPunct="1">
                        <a:lnSpc>
                          <a:spcPct val="115000"/>
                        </a:lnSpc>
                        <a:spcBef>
                          <a:spcPts val="0"/>
                        </a:spcBef>
                        <a:spcAft>
                          <a:spcPts val="1000"/>
                        </a:spcAft>
                        <a:buClrTx/>
                        <a:buSzTx/>
                        <a:buFontTx/>
                        <a:buNone/>
                        <a:tabLst/>
                        <a:defRPr/>
                      </a:pPr>
                      <a:r>
                        <a:rPr lang="cs-CZ" sz="2800" b="1" kern="1200" dirty="0" smtClean="0">
                          <a:solidFill>
                            <a:srgbClr val="7030A0"/>
                          </a:solidFill>
                          <a:effectLst/>
                          <a:latin typeface="+mn-lt"/>
                          <a:ea typeface="+mn-ea"/>
                          <a:cs typeface="+mn-cs"/>
                        </a:rPr>
                        <a:t>N = </a:t>
                      </a:r>
                      <a:r>
                        <a:rPr lang="en-GB" sz="2800" b="1" kern="1200" dirty="0" smtClean="0">
                          <a:solidFill>
                            <a:srgbClr val="7030A0"/>
                          </a:solidFill>
                          <a:effectLst/>
                          <a:latin typeface="+mn-lt"/>
                          <a:ea typeface="+mn-ea"/>
                          <a:cs typeface="+mn-cs"/>
                        </a:rPr>
                        <a:t>20</a:t>
                      </a:r>
                      <a:endParaRPr lang="cs-CZ" sz="280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extLst>
                  <a:ext uri="{0D108BD9-81ED-4DB2-BD59-A6C34878D82A}">
                    <a16:rowId xmlns:a16="http://schemas.microsoft.com/office/drawing/2014/main" val="3733557879"/>
                  </a:ext>
                </a:extLst>
              </a:tr>
              <a:tr h="815809">
                <a:tc>
                  <a:txBody>
                    <a:bodyPr/>
                    <a:lstStyle/>
                    <a:p>
                      <a:pPr algn="l">
                        <a:lnSpc>
                          <a:spcPct val="115000"/>
                        </a:lnSpc>
                        <a:spcAft>
                          <a:spcPts val="1000"/>
                        </a:spcAft>
                      </a:pPr>
                      <a:r>
                        <a:rPr lang="cs-CZ" sz="2400" b="0" dirty="0" smtClean="0">
                          <a:solidFill>
                            <a:srgbClr val="7030A0"/>
                          </a:solidFill>
                          <a:effectLst/>
                          <a:latin typeface="+mn-lt"/>
                          <a:ea typeface="Times New Roman" panose="02020603050405020304" pitchFamily="18" charset="0"/>
                          <a:cs typeface="Arial" panose="020B0604020202020204" pitchFamily="34" charset="0"/>
                        </a:rPr>
                        <a:t>Sexuálně submisivní</a:t>
                      </a:r>
                      <a:endParaRPr lang="cs-CZ" sz="2400" b="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4000" b="1" dirty="0" smtClean="0">
                          <a:solidFill>
                            <a:srgbClr val="7030A0"/>
                          </a:solidFill>
                          <a:effectLst/>
                          <a:latin typeface="+mn-lt"/>
                          <a:ea typeface="Times New Roman" panose="02020603050405020304" pitchFamily="18" charset="0"/>
                          <a:cs typeface="Arial" panose="020B0604020202020204" pitchFamily="34" charset="0"/>
                        </a:rPr>
                        <a:t>+</a:t>
                      </a: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4000" b="1" dirty="0" smtClean="0">
                          <a:solidFill>
                            <a:srgbClr val="7030A0"/>
                          </a:solidFill>
                          <a:effectLst/>
                          <a:latin typeface="+mn-lt"/>
                        </a:rPr>
                        <a:t>+</a:t>
                      </a: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4000" b="1" dirty="0" smtClean="0">
                          <a:solidFill>
                            <a:srgbClr val="7030A0"/>
                          </a:solidFill>
                          <a:effectLst/>
                          <a:latin typeface="+mn-lt"/>
                          <a:ea typeface="Times New Roman" panose="02020603050405020304" pitchFamily="18" charset="0"/>
                          <a:cs typeface="Arial" panose="020B0604020202020204" pitchFamily="34" charset="0"/>
                        </a:rPr>
                        <a:t>+</a:t>
                      </a: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extLst>
                  <a:ext uri="{0D108BD9-81ED-4DB2-BD59-A6C34878D82A}">
                    <a16:rowId xmlns:a16="http://schemas.microsoft.com/office/drawing/2014/main" val="4257511041"/>
                  </a:ext>
                </a:extLst>
              </a:tr>
              <a:tr h="768005">
                <a:tc>
                  <a:txBody>
                    <a:bodyPr/>
                    <a:lstStyle/>
                    <a:p>
                      <a:pPr algn="l">
                        <a:lnSpc>
                          <a:spcPct val="115000"/>
                        </a:lnSpc>
                        <a:spcAft>
                          <a:spcPts val="1000"/>
                        </a:spcAft>
                      </a:pPr>
                      <a:r>
                        <a:rPr lang="cs-CZ" sz="2400" b="0" dirty="0" smtClean="0">
                          <a:solidFill>
                            <a:srgbClr val="7030A0"/>
                          </a:solidFill>
                          <a:effectLst/>
                          <a:latin typeface="+mn-lt"/>
                          <a:ea typeface="Times New Roman" panose="02020603050405020304" pitchFamily="18" charset="0"/>
                          <a:cs typeface="Arial" panose="020B0604020202020204" pitchFamily="34" charset="0"/>
                        </a:rPr>
                        <a:t>Prožitek </a:t>
                      </a:r>
                      <a:r>
                        <a:rPr lang="cs-CZ" sz="2400" b="0" dirty="0" err="1" smtClean="0">
                          <a:solidFill>
                            <a:srgbClr val="7030A0"/>
                          </a:solidFill>
                          <a:effectLst/>
                          <a:latin typeface="+mn-lt"/>
                          <a:ea typeface="Times New Roman" panose="02020603050405020304" pitchFamily="18" charset="0"/>
                          <a:cs typeface="Arial" panose="020B0604020202020204" pitchFamily="34" charset="0"/>
                        </a:rPr>
                        <a:t>submisivity</a:t>
                      </a:r>
                      <a:r>
                        <a:rPr lang="cs-CZ" sz="2400" b="0" dirty="0" smtClean="0">
                          <a:solidFill>
                            <a:srgbClr val="7030A0"/>
                          </a:solidFill>
                          <a:effectLst/>
                          <a:latin typeface="+mn-lt"/>
                          <a:ea typeface="Times New Roman" panose="02020603050405020304" pitchFamily="18" charset="0"/>
                          <a:cs typeface="Arial" panose="020B0604020202020204" pitchFamily="34" charset="0"/>
                        </a:rPr>
                        <a:t> v sexu</a:t>
                      </a:r>
                      <a:endParaRPr lang="cs-CZ" sz="2400" b="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r>
                        <a:rPr lang="cs-CZ" sz="4000" b="1" dirty="0" smtClean="0">
                          <a:solidFill>
                            <a:srgbClr val="7030A0"/>
                          </a:solidFill>
                          <a:latin typeface="+mn-lt"/>
                        </a:rPr>
                        <a:t>+</a:t>
                      </a:r>
                      <a:endParaRPr lang="cs-CZ" sz="4000" b="1" dirty="0">
                        <a:solidFill>
                          <a:srgbClr val="7030A0"/>
                        </a:solidFill>
                        <a:latin typeface="+mn-lt"/>
                      </a:endParaRPr>
                    </a:p>
                  </a:txBody>
                  <a:tcPr marL="108000" marR="0" marT="180000" marB="0">
                    <a:solidFill>
                      <a:schemeClr val="tx2">
                        <a:lumMod val="20000"/>
                        <a:lumOff val="80000"/>
                      </a:schemeClr>
                    </a:solidFill>
                  </a:tcPr>
                </a:tc>
                <a:tc>
                  <a:txBody>
                    <a:bodyPr/>
                    <a:lstStyle/>
                    <a:p>
                      <a:pPr algn="ctr"/>
                      <a:r>
                        <a:rPr lang="cs-CZ" sz="4000" b="1" dirty="0" smtClean="0">
                          <a:solidFill>
                            <a:srgbClr val="7030A0"/>
                          </a:solidFill>
                          <a:latin typeface="+mn-lt"/>
                        </a:rPr>
                        <a:t>+</a:t>
                      </a:r>
                      <a:endParaRPr lang="cs-CZ" sz="4000" b="1" dirty="0">
                        <a:solidFill>
                          <a:srgbClr val="7030A0"/>
                        </a:solidFill>
                        <a:latin typeface="+mn-lt"/>
                      </a:endParaRPr>
                    </a:p>
                  </a:txBody>
                  <a:tcPr marL="108000" marR="0" marT="180000" marB="0">
                    <a:solidFill>
                      <a:schemeClr val="tx2">
                        <a:lumMod val="20000"/>
                        <a:lumOff val="80000"/>
                      </a:schemeClr>
                    </a:solidFill>
                  </a:tcPr>
                </a:tc>
                <a:tc>
                  <a:txBody>
                    <a:bodyPr/>
                    <a:lstStyle/>
                    <a:p>
                      <a:pPr algn="ctr"/>
                      <a:r>
                        <a:rPr lang="cs-CZ" sz="4000" b="1" dirty="0" smtClean="0">
                          <a:solidFill>
                            <a:srgbClr val="7030A0"/>
                          </a:solidFill>
                          <a:latin typeface="+mn-lt"/>
                        </a:rPr>
                        <a:t>+</a:t>
                      </a:r>
                      <a:endParaRPr lang="cs-CZ" sz="4000" b="1" dirty="0">
                        <a:solidFill>
                          <a:srgbClr val="7030A0"/>
                        </a:solidFill>
                        <a:latin typeface="+mn-lt"/>
                      </a:endParaRPr>
                    </a:p>
                  </a:txBody>
                  <a:tcPr marL="108000" marR="0" marT="180000" marB="0">
                    <a:solidFill>
                      <a:schemeClr val="tx2">
                        <a:lumMod val="20000"/>
                        <a:lumOff val="80000"/>
                      </a:schemeClr>
                    </a:solidFill>
                  </a:tcPr>
                </a:tc>
                <a:extLst>
                  <a:ext uri="{0D108BD9-81ED-4DB2-BD59-A6C34878D82A}">
                    <a16:rowId xmlns:a16="http://schemas.microsoft.com/office/drawing/2014/main" val="3021845480"/>
                  </a:ext>
                </a:extLst>
              </a:tr>
              <a:tr h="770493">
                <a:tc>
                  <a:txBody>
                    <a:bodyPr/>
                    <a:lstStyle/>
                    <a:p>
                      <a:pPr algn="l">
                        <a:lnSpc>
                          <a:spcPct val="115000"/>
                        </a:lnSpc>
                        <a:spcAft>
                          <a:spcPts val="1000"/>
                        </a:spcAft>
                      </a:pPr>
                      <a:r>
                        <a:rPr lang="cs-CZ" sz="2400" b="0" dirty="0" smtClean="0">
                          <a:solidFill>
                            <a:srgbClr val="7030A0"/>
                          </a:solidFill>
                          <a:effectLst/>
                          <a:latin typeface="+mn-lt"/>
                          <a:ea typeface="Times New Roman" panose="02020603050405020304" pitchFamily="18" charset="0"/>
                          <a:cs typeface="Arial" panose="020B0604020202020204" pitchFamily="34" charset="0"/>
                        </a:rPr>
                        <a:t>Prožitek </a:t>
                      </a:r>
                      <a:r>
                        <a:rPr lang="cs-CZ" sz="2400" b="0" dirty="0" err="1" smtClean="0">
                          <a:solidFill>
                            <a:srgbClr val="7030A0"/>
                          </a:solidFill>
                          <a:effectLst/>
                          <a:latin typeface="+mn-lt"/>
                          <a:ea typeface="Times New Roman" panose="02020603050405020304" pitchFamily="18" charset="0"/>
                          <a:cs typeface="Arial" panose="020B0604020202020204" pitchFamily="34" charset="0"/>
                        </a:rPr>
                        <a:t>submisivity</a:t>
                      </a:r>
                      <a:r>
                        <a:rPr lang="cs-CZ" sz="2400" b="0" dirty="0" smtClean="0">
                          <a:solidFill>
                            <a:srgbClr val="7030A0"/>
                          </a:solidFill>
                          <a:effectLst/>
                          <a:latin typeface="+mn-lt"/>
                          <a:ea typeface="Times New Roman" panose="02020603050405020304" pitchFamily="18" charset="0"/>
                          <a:cs typeface="Arial" panose="020B0604020202020204" pitchFamily="34" charset="0"/>
                        </a:rPr>
                        <a:t> ve vztahu</a:t>
                      </a:r>
                      <a:endParaRPr lang="cs-CZ" sz="2400" b="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4000" b="1" dirty="0" smtClean="0">
                          <a:solidFill>
                            <a:srgbClr val="7030A0"/>
                          </a:solidFill>
                          <a:effectLst/>
                          <a:latin typeface="+mn-lt"/>
                          <a:ea typeface="Times New Roman" panose="02020603050405020304" pitchFamily="18" charset="0"/>
                          <a:cs typeface="Arial" panose="020B0604020202020204" pitchFamily="34" charset="0"/>
                        </a:rPr>
                        <a:t>+</a:t>
                      </a: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extLst>
                  <a:ext uri="{0D108BD9-81ED-4DB2-BD59-A6C34878D82A}">
                    <a16:rowId xmlns:a16="http://schemas.microsoft.com/office/drawing/2014/main" val="160674938"/>
                  </a:ext>
                </a:extLst>
              </a:tr>
              <a:tr h="787901">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cs-CZ" sz="2400" b="0" dirty="0" smtClean="0">
                          <a:solidFill>
                            <a:srgbClr val="7030A0"/>
                          </a:solidFill>
                          <a:effectLst/>
                          <a:latin typeface="+mn-lt"/>
                        </a:rPr>
                        <a:t>Sexuálně dominantní</a:t>
                      </a:r>
                      <a:endParaRPr lang="cs-CZ" sz="2400" b="0"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tc>
                  <a:txBody>
                    <a:bodyPr/>
                    <a:lstStyle/>
                    <a:p>
                      <a:pPr algn="ctr">
                        <a:lnSpc>
                          <a:spcPct val="115000"/>
                        </a:lnSpc>
                        <a:spcAft>
                          <a:spcPts val="1000"/>
                        </a:spcAft>
                      </a:pPr>
                      <a:r>
                        <a:rPr lang="cs-CZ" sz="4000" b="1" dirty="0" smtClean="0">
                          <a:solidFill>
                            <a:srgbClr val="7030A0"/>
                          </a:solidFill>
                          <a:effectLst/>
                          <a:latin typeface="+mn-lt"/>
                          <a:ea typeface="Times New Roman" panose="02020603050405020304" pitchFamily="18" charset="0"/>
                          <a:cs typeface="Arial" panose="020B0604020202020204" pitchFamily="34" charset="0"/>
                        </a:rPr>
                        <a:t>+</a:t>
                      </a:r>
                      <a:endParaRPr lang="cs-CZ" sz="4000" b="1" dirty="0">
                        <a:solidFill>
                          <a:srgbClr val="7030A0"/>
                        </a:solidFill>
                        <a:effectLst/>
                        <a:latin typeface="+mn-lt"/>
                        <a:ea typeface="Times New Roman" panose="02020603050405020304" pitchFamily="18" charset="0"/>
                        <a:cs typeface="Arial" panose="020B0604020202020204" pitchFamily="34" charset="0"/>
                      </a:endParaRPr>
                    </a:p>
                  </a:txBody>
                  <a:tcPr marL="108000" marR="0" marT="180000" marB="0">
                    <a:solidFill>
                      <a:schemeClr val="tx2">
                        <a:lumMod val="20000"/>
                        <a:lumOff val="80000"/>
                      </a:schemeClr>
                    </a:solidFill>
                  </a:tcPr>
                </a:tc>
                <a:extLst>
                  <a:ext uri="{0D108BD9-81ED-4DB2-BD59-A6C34878D82A}">
                    <a16:rowId xmlns:a16="http://schemas.microsoft.com/office/drawing/2014/main" val="2925107438"/>
                  </a:ext>
                </a:extLst>
              </a:tr>
            </a:tbl>
          </a:graphicData>
        </a:graphic>
      </p:graphicFrame>
      <p:sp>
        <p:nvSpPr>
          <p:cNvPr id="4" name="Zástupný symbol pro číslo snímku 3"/>
          <p:cNvSpPr>
            <a:spLocks noGrp="1"/>
          </p:cNvSpPr>
          <p:nvPr>
            <p:ph type="sldNum" sz="quarter" idx="12"/>
          </p:nvPr>
        </p:nvSpPr>
        <p:spPr/>
        <p:txBody>
          <a:bodyPr/>
          <a:lstStyle/>
          <a:p>
            <a:fld id="{4DB48B28-2DD8-4A23-84B0-89F928210886}" type="slidenum">
              <a:rPr lang="cs-CZ" smtClean="0"/>
              <a:t>41</a:t>
            </a:fld>
            <a:endParaRPr lang="cs-CZ"/>
          </a:p>
        </p:txBody>
      </p:sp>
      <p:sp>
        <p:nvSpPr>
          <p:cNvPr id="6" name="TextovéPole 5"/>
          <p:cNvSpPr txBox="1"/>
          <p:nvPr/>
        </p:nvSpPr>
        <p:spPr>
          <a:xfrm>
            <a:off x="323529" y="775342"/>
            <a:ext cx="8694601" cy="1200329"/>
          </a:xfrm>
          <a:prstGeom prst="rect">
            <a:avLst/>
          </a:prstGeom>
          <a:noFill/>
        </p:spPr>
        <p:txBody>
          <a:bodyPr wrap="square" rtlCol="0">
            <a:spAutoFit/>
          </a:bodyPr>
          <a:lstStyle/>
          <a:p>
            <a:r>
              <a:rPr lang="cs-CZ" sz="2400" dirty="0"/>
              <a:t>Liší v sexuálních </a:t>
            </a:r>
            <a:r>
              <a:rPr lang="cs-CZ" sz="2400" dirty="0" err="1"/>
              <a:t>patternech</a:t>
            </a:r>
            <a:r>
              <a:rPr lang="cs-CZ" sz="2400" dirty="0" smtClean="0"/>
              <a:t>?</a:t>
            </a:r>
          </a:p>
          <a:p>
            <a:r>
              <a:rPr lang="cs-CZ" sz="2400" dirty="0"/>
              <a:t>Liší se liší v sociální </a:t>
            </a:r>
            <a:r>
              <a:rPr lang="cs-CZ" sz="2400" dirty="0" err="1"/>
              <a:t>submisivitě</a:t>
            </a:r>
            <a:r>
              <a:rPr lang="cs-CZ" sz="2400" dirty="0"/>
              <a:t>?</a:t>
            </a:r>
          </a:p>
          <a:p>
            <a:r>
              <a:rPr lang="cs-CZ" sz="2400" dirty="0" smtClean="0"/>
              <a:t>Liší </a:t>
            </a:r>
            <a:r>
              <a:rPr lang="cs-CZ" sz="2400" dirty="0"/>
              <a:t>se v </a:t>
            </a:r>
            <a:r>
              <a:rPr lang="cs-CZ" sz="2400" dirty="0" smtClean="0"/>
              <a:t>chování </a:t>
            </a:r>
            <a:r>
              <a:rPr lang="cs-CZ" sz="2400" dirty="0"/>
              <a:t>ve vztahu</a:t>
            </a:r>
            <a:r>
              <a:rPr lang="cs-CZ" sz="2400" dirty="0" smtClean="0"/>
              <a:t>?			</a:t>
            </a:r>
            <a:r>
              <a:rPr lang="cs-CZ" sz="2400" dirty="0"/>
              <a:t>Soubor  BDSM ČR,   </a:t>
            </a:r>
          </a:p>
        </p:txBody>
      </p:sp>
    </p:spTree>
    <p:extLst>
      <p:ext uri="{BB962C8B-B14F-4D97-AF65-F5344CB8AC3E}">
        <p14:creationId xmlns:p14="http://schemas.microsoft.com/office/powerpoint/2010/main" val="13394073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634082"/>
          </a:xfrm>
        </p:spPr>
        <p:txBody>
          <a:bodyPr>
            <a:normAutofit fontScale="90000"/>
          </a:bodyPr>
          <a:lstStyle/>
          <a:p>
            <a:r>
              <a:rPr lang="cs-CZ" dirty="0" smtClean="0"/>
              <a:t>Metoda</a:t>
            </a:r>
            <a:endParaRPr lang="cs-CZ" dirty="0"/>
          </a:p>
        </p:txBody>
      </p:sp>
      <p:sp>
        <p:nvSpPr>
          <p:cNvPr id="3" name="Zástupný symbol pro obsah 2"/>
          <p:cNvSpPr>
            <a:spLocks noGrp="1"/>
          </p:cNvSpPr>
          <p:nvPr>
            <p:ph idx="1"/>
          </p:nvPr>
        </p:nvSpPr>
        <p:spPr>
          <a:xfrm>
            <a:off x="457200" y="887403"/>
            <a:ext cx="8363272" cy="5668739"/>
          </a:xfrm>
        </p:spPr>
        <p:txBody>
          <a:bodyPr>
            <a:normAutofit fontScale="92500" lnSpcReduction="10000"/>
          </a:bodyPr>
          <a:lstStyle/>
          <a:p>
            <a:pPr marL="0" indent="0">
              <a:buNone/>
            </a:pPr>
            <a:r>
              <a:rPr lang="cs-CZ" sz="2400" dirty="0" err="1" smtClean="0"/>
              <a:t>Dendrogram</a:t>
            </a:r>
            <a:r>
              <a:rPr lang="cs-CZ" sz="2400" dirty="0" smtClean="0"/>
              <a:t> </a:t>
            </a:r>
            <a:r>
              <a:rPr lang="cs-CZ" sz="2400" dirty="0" err="1" smtClean="0"/>
              <a:t>Average</a:t>
            </a:r>
            <a:r>
              <a:rPr lang="cs-CZ" sz="2400" dirty="0" smtClean="0"/>
              <a:t> </a:t>
            </a:r>
            <a:r>
              <a:rPr lang="cs-CZ" sz="2400" dirty="0" err="1" smtClean="0"/>
              <a:t>Linkage</a:t>
            </a:r>
            <a:r>
              <a:rPr lang="cs-CZ" sz="2400" dirty="0" smtClean="0"/>
              <a:t> (</a:t>
            </a:r>
            <a:r>
              <a:rPr lang="cs-CZ" sz="2400" dirty="0" err="1" smtClean="0"/>
              <a:t>Between</a:t>
            </a:r>
            <a:r>
              <a:rPr lang="cs-CZ" sz="2400" dirty="0" smtClean="0"/>
              <a:t> </a:t>
            </a:r>
            <a:r>
              <a:rPr lang="cs-CZ" sz="2400" dirty="0" err="1" smtClean="0"/>
              <a:t>Groups</a:t>
            </a:r>
            <a:r>
              <a:rPr lang="cs-CZ" sz="2400" dirty="0" smtClean="0"/>
              <a:t>)</a:t>
            </a:r>
          </a:p>
          <a:p>
            <a:pPr marL="0" indent="0">
              <a:buNone/>
            </a:pPr>
            <a:endParaRPr lang="cs-CZ" sz="2400" dirty="0" smtClean="0"/>
          </a:p>
          <a:p>
            <a:pPr marL="0" indent="0">
              <a:buNone/>
            </a:pPr>
            <a:r>
              <a:rPr lang="cs-CZ" sz="2400" dirty="0" smtClean="0"/>
              <a:t>testy rozdělení, </a:t>
            </a:r>
            <a:r>
              <a:rPr lang="cs-CZ" sz="2400" dirty="0" err="1" smtClean="0"/>
              <a:t>neparametrické</a:t>
            </a:r>
            <a:r>
              <a:rPr lang="cs-CZ" sz="2400" dirty="0" smtClean="0"/>
              <a:t> metody</a:t>
            </a:r>
          </a:p>
          <a:p>
            <a:pPr marL="0" indent="0">
              <a:buNone/>
            </a:pPr>
            <a:r>
              <a:rPr lang="en-US" sz="2400" dirty="0" smtClean="0"/>
              <a:t>SPSS </a:t>
            </a:r>
            <a:r>
              <a:rPr lang="en-US" sz="2400" dirty="0"/>
              <a:t>21, GLMM, proc. GENLINMIXED</a:t>
            </a:r>
            <a:endParaRPr lang="cs-CZ" sz="2400" dirty="0"/>
          </a:p>
          <a:p>
            <a:pPr marL="0" indent="0">
              <a:buNone/>
            </a:pPr>
            <a:r>
              <a:rPr lang="en-US" sz="2400" dirty="0"/>
              <a:t>Generalized Linear Mixed Models, procedure GENLINMIXED</a:t>
            </a:r>
            <a:endParaRPr lang="cs-CZ" sz="2400" dirty="0"/>
          </a:p>
          <a:p>
            <a:pPr marL="0" indent="0">
              <a:buNone/>
            </a:pPr>
            <a:r>
              <a:rPr lang="en-US" sz="2400" dirty="0"/>
              <a:t>Poisson pro </a:t>
            </a:r>
            <a:r>
              <a:rPr lang="en-US" sz="2400" dirty="0" err="1"/>
              <a:t>targed</a:t>
            </a:r>
            <a:r>
              <a:rPr lang="en-US" sz="2400" dirty="0"/>
              <a:t> Submissiveness, </a:t>
            </a:r>
            <a:r>
              <a:rPr lang="en-US" sz="2400" dirty="0" err="1"/>
              <a:t>Multinominal</a:t>
            </a:r>
            <a:r>
              <a:rPr lang="en-US" sz="2400" dirty="0"/>
              <a:t> pro </a:t>
            </a:r>
            <a:r>
              <a:rPr lang="en-US" sz="2400" dirty="0" err="1"/>
              <a:t>ostatní</a:t>
            </a:r>
            <a:endParaRPr lang="cs-CZ" sz="2400" dirty="0"/>
          </a:p>
          <a:p>
            <a:pPr marL="0" indent="0">
              <a:buNone/>
            </a:pPr>
            <a:r>
              <a:rPr lang="en-US" sz="2400" dirty="0" err="1"/>
              <a:t>věk</a:t>
            </a:r>
            <a:r>
              <a:rPr lang="en-US" sz="2400" dirty="0"/>
              <a:t>, </a:t>
            </a:r>
            <a:r>
              <a:rPr lang="en-US" sz="2400" dirty="0" err="1"/>
              <a:t>atraktivita</a:t>
            </a:r>
            <a:r>
              <a:rPr lang="en-US" sz="2400" dirty="0"/>
              <a:t>, finance, </a:t>
            </a:r>
            <a:r>
              <a:rPr lang="en-US" sz="2400" dirty="0" err="1"/>
              <a:t>vzdělání</a:t>
            </a:r>
            <a:r>
              <a:rPr lang="en-US" sz="2400" dirty="0"/>
              <a:t>, status random </a:t>
            </a:r>
            <a:r>
              <a:rPr lang="en-US" sz="2400" dirty="0" smtClean="0"/>
              <a:t>effect</a:t>
            </a:r>
            <a:endParaRPr lang="cs-CZ" sz="2400" dirty="0" smtClean="0"/>
          </a:p>
          <a:p>
            <a:pPr marL="0" indent="0">
              <a:buNone/>
            </a:pPr>
            <a:r>
              <a:rPr lang="cs-CZ" sz="2400" dirty="0" smtClean="0"/>
              <a:t>= žádný vliv </a:t>
            </a:r>
            <a:r>
              <a:rPr lang="cs-CZ" sz="2400" dirty="0" err="1" smtClean="0"/>
              <a:t>random</a:t>
            </a:r>
            <a:r>
              <a:rPr lang="cs-CZ" sz="2400" dirty="0" smtClean="0"/>
              <a:t> efektu, proto: </a:t>
            </a:r>
          </a:p>
          <a:p>
            <a:pPr marL="0" indent="0">
              <a:buNone/>
            </a:pPr>
            <a:endParaRPr lang="cs-CZ" sz="2400" dirty="0" smtClean="0"/>
          </a:p>
          <a:p>
            <a:pPr marL="0" indent="0">
              <a:buNone/>
            </a:pPr>
            <a:r>
              <a:rPr lang="en-US" sz="2400" dirty="0" err="1"/>
              <a:t>Kruskal</a:t>
            </a:r>
            <a:r>
              <a:rPr lang="en-US" sz="2400" dirty="0"/>
              <a:t>-Wallis test </a:t>
            </a:r>
            <a:r>
              <a:rPr lang="en-US" sz="2400" dirty="0" smtClean="0"/>
              <a:t>(2-sides </a:t>
            </a:r>
            <a:r>
              <a:rPr lang="en-US" sz="2400" dirty="0"/>
              <a:t>test, </a:t>
            </a:r>
            <a:r>
              <a:rPr lang="en-US" sz="2400" dirty="0" smtClean="0"/>
              <a:t>adjusted </a:t>
            </a:r>
            <a:r>
              <a:rPr lang="en-US" sz="2400" dirty="0"/>
              <a:t>for ties</a:t>
            </a:r>
            <a:r>
              <a:rPr lang="en-US" sz="2400" dirty="0" smtClean="0"/>
              <a:t>)</a:t>
            </a:r>
            <a:endParaRPr lang="cs-CZ" sz="2400" dirty="0" smtClean="0"/>
          </a:p>
          <a:p>
            <a:pPr marL="0" indent="0">
              <a:buNone/>
            </a:pPr>
            <a:endParaRPr lang="cs-CZ" sz="2400" dirty="0"/>
          </a:p>
          <a:p>
            <a:pPr marL="0" indent="0">
              <a:buNone/>
            </a:pPr>
            <a:r>
              <a:rPr lang="cs-CZ" sz="2400" dirty="0"/>
              <a:t>v socioekonomických charakteristikách </a:t>
            </a:r>
            <a:r>
              <a:rPr lang="cs-CZ" sz="2400" dirty="0" smtClean="0"/>
              <a:t>se nelišily </a:t>
            </a:r>
            <a:endParaRPr lang="cs-CZ" sz="2400" dirty="0"/>
          </a:p>
          <a:p>
            <a:pPr marL="0" indent="0">
              <a:buNone/>
            </a:pPr>
            <a:r>
              <a:rPr lang="cs-CZ" sz="2400" dirty="0"/>
              <a:t>věk, atraktivita, finance, sociální status</a:t>
            </a:r>
            <a:r>
              <a:rPr lang="en-US" sz="2400" dirty="0"/>
              <a:t> </a:t>
            </a:r>
            <a:r>
              <a:rPr lang="en-US" sz="2400" i="1" dirty="0"/>
              <a:t>((</a:t>
            </a:r>
            <a:r>
              <a:rPr lang="en-US" sz="2400" i="1" dirty="0" err="1"/>
              <a:t>Kruskal</a:t>
            </a:r>
            <a:r>
              <a:rPr lang="en-US" sz="2400" i="1" dirty="0"/>
              <a:t>-Wallis; 2-sides; </a:t>
            </a:r>
            <a:r>
              <a:rPr lang="en-US" sz="2400" i="1" dirty="0" err="1"/>
              <a:t>df</a:t>
            </a:r>
            <a:r>
              <a:rPr lang="en-US" sz="2400" i="1" dirty="0"/>
              <a:t>=2; n=101: Age p=</a:t>
            </a:r>
            <a:r>
              <a:rPr lang="en-GB" sz="2400" i="1" dirty="0"/>
              <a:t>.356; Education p=</a:t>
            </a:r>
            <a:r>
              <a:rPr lang="en-US" sz="2400" i="1" dirty="0"/>
              <a:t>.396; Finances p=</a:t>
            </a:r>
            <a:r>
              <a:rPr lang="en-GB" sz="2400" i="1" dirty="0"/>
              <a:t>.967; Attractiveness p=.181; Status p=.626</a:t>
            </a:r>
            <a:r>
              <a:rPr lang="en-GB" sz="2400" i="1" dirty="0" smtClean="0"/>
              <a:t>)</a:t>
            </a:r>
            <a:endParaRPr lang="cs-CZ" sz="2400" i="1" dirty="0" smtClean="0"/>
          </a:p>
          <a:p>
            <a:pPr marL="0" indent="0">
              <a:buNone/>
            </a:pPr>
            <a:endParaRPr lang="cs-CZ" sz="2400" i="1" dirty="0"/>
          </a:p>
          <a:p>
            <a:pPr marL="0" indent="0">
              <a:buNone/>
            </a:pPr>
            <a:endParaRPr lang="cs-CZ" sz="24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42</a:t>
            </a:fld>
            <a:endParaRPr lang="cs-CZ"/>
          </a:p>
        </p:txBody>
      </p:sp>
    </p:spTree>
    <p:extLst>
      <p:ext uri="{BB962C8B-B14F-4D97-AF65-F5344CB8AC3E}">
        <p14:creationId xmlns:p14="http://schemas.microsoft.com/office/powerpoint/2010/main" val="678557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0"/>
            <a:ext cx="8229600" cy="562074"/>
          </a:xfrm>
        </p:spPr>
        <p:txBody>
          <a:bodyPr>
            <a:noAutofit/>
          </a:bodyPr>
          <a:lstStyle/>
          <a:p>
            <a:r>
              <a:rPr lang="cs-CZ" sz="3200" dirty="0" smtClean="0"/>
              <a:t>Celý soubor: BDSM, fetiš, a ostatní </a:t>
            </a:r>
            <a:endParaRPr lang="cs-CZ" sz="3200" dirty="0"/>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endParaRPr lang="cs-CZ" dirty="0"/>
          </a:p>
          <a:p>
            <a:endParaRPr lang="cs-CZ" dirty="0"/>
          </a:p>
          <a:p>
            <a:endParaRPr lang="cs-CZ" dirty="0"/>
          </a:p>
        </p:txBody>
      </p:sp>
      <p:pic>
        <p:nvPicPr>
          <p:cNvPr id="4" name="Obrázek 3"/>
          <p:cNvPicPr/>
          <p:nvPr/>
        </p:nvPicPr>
        <p:blipFill>
          <a:blip r:embed="rId2">
            <a:extLst>
              <a:ext uri="{28A0092B-C50C-407E-A947-70E740481C1C}">
                <a14:useLocalDpi xmlns:a14="http://schemas.microsoft.com/office/drawing/2010/main" val="0"/>
              </a:ext>
            </a:extLst>
          </a:blip>
          <a:srcRect/>
          <a:stretch>
            <a:fillRect/>
          </a:stretch>
        </p:blipFill>
        <p:spPr bwMode="auto">
          <a:xfrm>
            <a:off x="2332597" y="760932"/>
            <a:ext cx="6681667" cy="5949280"/>
          </a:xfrm>
          <a:prstGeom prst="rect">
            <a:avLst/>
          </a:prstGeom>
          <a:noFill/>
          <a:ln>
            <a:noFill/>
          </a:ln>
        </p:spPr>
      </p:pic>
      <p:sp>
        <p:nvSpPr>
          <p:cNvPr id="5" name="TextovéPole 4"/>
          <p:cNvSpPr txBox="1"/>
          <p:nvPr/>
        </p:nvSpPr>
        <p:spPr>
          <a:xfrm>
            <a:off x="280525" y="1276759"/>
            <a:ext cx="2228748" cy="5632311"/>
          </a:xfrm>
          <a:prstGeom prst="rect">
            <a:avLst/>
          </a:prstGeom>
          <a:solidFill>
            <a:schemeClr val="bg1"/>
          </a:solidFill>
        </p:spPr>
        <p:txBody>
          <a:bodyPr wrap="square" rtlCol="0">
            <a:spAutoFit/>
          </a:bodyPr>
          <a:lstStyle/>
          <a:p>
            <a:pPr algn="r"/>
            <a:r>
              <a:rPr lang="cs-CZ" sz="2000" dirty="0" smtClean="0">
                <a:solidFill>
                  <a:srgbClr val="FF0000"/>
                </a:solidFill>
              </a:rPr>
              <a:t>Představa bolesti</a:t>
            </a:r>
            <a:endParaRPr lang="cs-CZ" sz="2000" dirty="0">
              <a:solidFill>
                <a:srgbClr val="FF0000"/>
              </a:solidFill>
            </a:endParaRPr>
          </a:p>
          <a:p>
            <a:pPr algn="r"/>
            <a:r>
              <a:rPr lang="cs-CZ" sz="2000" dirty="0" smtClean="0">
                <a:solidFill>
                  <a:srgbClr val="FF0000"/>
                </a:solidFill>
              </a:rPr>
              <a:t>Pocit bolesti mně</a:t>
            </a:r>
          </a:p>
          <a:p>
            <a:pPr algn="r"/>
            <a:r>
              <a:rPr lang="cs-CZ" sz="2000" dirty="0" smtClean="0">
                <a:solidFill>
                  <a:srgbClr val="FF0000"/>
                </a:solidFill>
              </a:rPr>
              <a:t>Silné podněty mně</a:t>
            </a:r>
          </a:p>
          <a:p>
            <a:pPr algn="r"/>
            <a:r>
              <a:rPr lang="cs-CZ" sz="2000" dirty="0" smtClean="0">
                <a:solidFill>
                  <a:srgbClr val="FF0000"/>
                </a:solidFill>
              </a:rPr>
              <a:t>Podřizuji se já</a:t>
            </a:r>
          </a:p>
          <a:p>
            <a:pPr algn="r"/>
            <a:r>
              <a:rPr lang="cs-CZ" sz="2000" dirty="0" smtClean="0">
                <a:solidFill>
                  <a:srgbClr val="FF0000"/>
                </a:solidFill>
              </a:rPr>
              <a:t>Svázat mě</a:t>
            </a:r>
          </a:p>
          <a:p>
            <a:pPr algn="r"/>
            <a:r>
              <a:rPr lang="cs-CZ" sz="2000" dirty="0" smtClean="0"/>
              <a:t>Běžný sex</a:t>
            </a:r>
          </a:p>
          <a:p>
            <a:pPr algn="r"/>
            <a:r>
              <a:rPr lang="cs-CZ" sz="2000" dirty="0"/>
              <a:t>Hladit </a:t>
            </a:r>
          </a:p>
          <a:p>
            <a:pPr algn="r"/>
            <a:r>
              <a:rPr lang="cs-CZ" sz="2000" dirty="0" smtClean="0">
                <a:solidFill>
                  <a:srgbClr val="00B050"/>
                </a:solidFill>
              </a:rPr>
              <a:t>Představa bolesti</a:t>
            </a:r>
          </a:p>
          <a:p>
            <a:pPr algn="r"/>
            <a:r>
              <a:rPr lang="cs-CZ" sz="2000" dirty="0" smtClean="0">
                <a:solidFill>
                  <a:srgbClr val="00B050"/>
                </a:solidFill>
              </a:rPr>
              <a:t>Pocit bol.  někomu</a:t>
            </a:r>
          </a:p>
          <a:p>
            <a:pPr algn="r"/>
            <a:r>
              <a:rPr lang="cs-CZ" sz="2000" dirty="0">
                <a:solidFill>
                  <a:srgbClr val="00B050"/>
                </a:solidFill>
              </a:rPr>
              <a:t>Silné podněty jemu</a:t>
            </a:r>
          </a:p>
          <a:p>
            <a:pPr algn="r"/>
            <a:r>
              <a:rPr lang="cs-CZ" sz="2000" dirty="0" smtClean="0">
                <a:solidFill>
                  <a:srgbClr val="00B050"/>
                </a:solidFill>
              </a:rPr>
              <a:t>Podřizuje se on</a:t>
            </a:r>
          </a:p>
          <a:p>
            <a:pPr algn="r"/>
            <a:r>
              <a:rPr lang="cs-CZ" sz="2000" dirty="0" smtClean="0">
                <a:solidFill>
                  <a:srgbClr val="00B050"/>
                </a:solidFill>
              </a:rPr>
              <a:t>Svazuji já</a:t>
            </a:r>
          </a:p>
          <a:p>
            <a:pPr algn="r"/>
            <a:r>
              <a:rPr lang="cs-CZ" sz="2000" dirty="0" smtClean="0">
                <a:solidFill>
                  <a:srgbClr val="FFC000"/>
                </a:solidFill>
              </a:rPr>
              <a:t>Fetiš já</a:t>
            </a:r>
          </a:p>
          <a:p>
            <a:pPr algn="r"/>
            <a:r>
              <a:rPr lang="cs-CZ" sz="2000" dirty="0" smtClean="0">
                <a:solidFill>
                  <a:srgbClr val="FFC000"/>
                </a:solidFill>
              </a:rPr>
              <a:t>Fetiš on</a:t>
            </a:r>
          </a:p>
          <a:p>
            <a:pPr algn="r"/>
            <a:r>
              <a:rPr lang="cs-CZ" sz="2000" dirty="0" smtClean="0">
                <a:solidFill>
                  <a:schemeClr val="tx2">
                    <a:lumMod val="60000"/>
                    <a:lumOff val="40000"/>
                  </a:schemeClr>
                </a:solidFill>
              </a:rPr>
              <a:t>Vyprávějí</a:t>
            </a:r>
          </a:p>
          <a:p>
            <a:pPr algn="r"/>
            <a:r>
              <a:rPr lang="cs-CZ" sz="2000" dirty="0" smtClean="0">
                <a:solidFill>
                  <a:schemeClr val="tx2">
                    <a:lumMod val="60000"/>
                    <a:lumOff val="40000"/>
                  </a:schemeClr>
                </a:solidFill>
              </a:rPr>
              <a:t>Vyprávím</a:t>
            </a:r>
          </a:p>
          <a:p>
            <a:pPr algn="r"/>
            <a:r>
              <a:rPr lang="cs-CZ" sz="2000" dirty="0" smtClean="0">
                <a:solidFill>
                  <a:schemeClr val="tx2">
                    <a:lumMod val="60000"/>
                    <a:lumOff val="40000"/>
                  </a:schemeClr>
                </a:solidFill>
              </a:rPr>
              <a:t>Přihlížím</a:t>
            </a:r>
          </a:p>
          <a:p>
            <a:pPr algn="r"/>
            <a:r>
              <a:rPr lang="cs-CZ" sz="2000" dirty="0" err="1" smtClean="0">
                <a:solidFill>
                  <a:schemeClr val="tx2">
                    <a:lumMod val="60000"/>
                    <a:lumOff val="40000"/>
                  </a:schemeClr>
                </a:solidFill>
              </a:rPr>
              <a:t>Příhlíží</a:t>
            </a:r>
            <a:r>
              <a:rPr lang="cs-CZ" sz="2000" dirty="0" smtClean="0">
                <a:solidFill>
                  <a:schemeClr val="tx2">
                    <a:lumMod val="60000"/>
                    <a:lumOff val="40000"/>
                  </a:schemeClr>
                </a:solidFill>
              </a:rPr>
              <a:t> on</a:t>
            </a:r>
            <a:r>
              <a:rPr lang="cs-CZ" sz="2000" dirty="0" smtClean="0">
                <a:solidFill>
                  <a:schemeClr val="accent3">
                    <a:lumMod val="50000"/>
                  </a:schemeClr>
                </a:solidFill>
              </a:rPr>
              <a:t> </a:t>
            </a:r>
          </a:p>
        </p:txBody>
      </p:sp>
      <p:sp>
        <p:nvSpPr>
          <p:cNvPr id="6" name="Pěticípá hvězda 5"/>
          <p:cNvSpPr/>
          <p:nvPr/>
        </p:nvSpPr>
        <p:spPr>
          <a:xfrm>
            <a:off x="6748944" y="6115451"/>
            <a:ext cx="457200" cy="32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Pěticípá hvězda 6"/>
          <p:cNvSpPr/>
          <p:nvPr/>
        </p:nvSpPr>
        <p:spPr>
          <a:xfrm>
            <a:off x="6681160" y="4904509"/>
            <a:ext cx="457200" cy="32008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Pěticípá hvězda 7"/>
          <p:cNvSpPr/>
          <p:nvPr/>
        </p:nvSpPr>
        <p:spPr>
          <a:xfrm>
            <a:off x="5306354" y="1863922"/>
            <a:ext cx="457200" cy="3200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obsah 2"/>
          <p:cNvSpPr txBox="1">
            <a:spLocks/>
          </p:cNvSpPr>
          <p:nvPr/>
        </p:nvSpPr>
        <p:spPr>
          <a:xfrm>
            <a:off x="611560" y="481780"/>
            <a:ext cx="8229600" cy="50405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cs-CZ" sz="2400" dirty="0" err="1" smtClean="0"/>
              <a:t>hetero</a:t>
            </a:r>
            <a:r>
              <a:rPr lang="cs-CZ" sz="2400" dirty="0" smtClean="0"/>
              <a:t> a </a:t>
            </a:r>
            <a:r>
              <a:rPr lang="cs-CZ" sz="2400" dirty="0" err="1" smtClean="0"/>
              <a:t>bi</a:t>
            </a:r>
            <a:r>
              <a:rPr lang="cs-CZ" sz="2400" dirty="0" smtClean="0"/>
              <a:t> muži a ženy;  s „</a:t>
            </a:r>
            <a:r>
              <a:rPr lang="cs-CZ" sz="2400" dirty="0" err="1" smtClean="0"/>
              <a:t>kink</a:t>
            </a:r>
            <a:r>
              <a:rPr lang="cs-CZ" sz="2400" dirty="0" smtClean="0"/>
              <a:t>“ preferencí, 235 žen, 221 mužů</a:t>
            </a:r>
            <a:endParaRPr lang="cs-CZ" sz="2400" dirty="0"/>
          </a:p>
        </p:txBody>
      </p:sp>
      <p:sp>
        <p:nvSpPr>
          <p:cNvPr id="9" name="Zástupný symbol pro číslo snímku 8"/>
          <p:cNvSpPr>
            <a:spLocks noGrp="1"/>
          </p:cNvSpPr>
          <p:nvPr>
            <p:ph type="sldNum" sz="quarter" idx="12"/>
          </p:nvPr>
        </p:nvSpPr>
        <p:spPr/>
        <p:txBody>
          <a:bodyPr/>
          <a:lstStyle/>
          <a:p>
            <a:fld id="{4DB48B28-2DD8-4A23-84B0-89F928210886}" type="slidenum">
              <a:rPr lang="cs-CZ" smtClean="0"/>
              <a:t>43</a:t>
            </a:fld>
            <a:endParaRPr lang="cs-CZ"/>
          </a:p>
        </p:txBody>
      </p:sp>
      <p:sp>
        <p:nvSpPr>
          <p:cNvPr id="11" name="Pěticípá hvězda 10"/>
          <p:cNvSpPr/>
          <p:nvPr/>
        </p:nvSpPr>
        <p:spPr>
          <a:xfrm>
            <a:off x="5868144" y="4041844"/>
            <a:ext cx="457200" cy="32008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Pěticípá hvězda 11"/>
          <p:cNvSpPr/>
          <p:nvPr/>
        </p:nvSpPr>
        <p:spPr>
          <a:xfrm>
            <a:off x="4366320" y="2798837"/>
            <a:ext cx="457200" cy="32008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3" name="Pěticípá hvězda 12"/>
          <p:cNvSpPr/>
          <p:nvPr/>
        </p:nvSpPr>
        <p:spPr>
          <a:xfrm>
            <a:off x="4636890" y="3094584"/>
            <a:ext cx="457200" cy="32008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250390062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02710" y="429232"/>
            <a:ext cx="3059832" cy="1843364"/>
          </a:xfrm>
        </p:spPr>
        <p:txBody>
          <a:bodyPr>
            <a:noAutofit/>
          </a:bodyPr>
          <a:lstStyle/>
          <a:p>
            <a:pPr algn="l"/>
            <a:r>
              <a:rPr lang="cs-CZ" sz="2400" dirty="0" smtClean="0"/>
              <a:t>sub, maso, být svázán, </a:t>
            </a:r>
            <a:br>
              <a:rPr lang="cs-CZ" sz="2400" dirty="0" smtClean="0"/>
            </a:br>
            <a:r>
              <a:rPr lang="cs-CZ" sz="2400" dirty="0" smtClean="0"/>
              <a:t>dom, sado, svázat </a:t>
            </a:r>
            <a:br>
              <a:rPr lang="cs-CZ" sz="2400" dirty="0" smtClean="0"/>
            </a:br>
            <a:r>
              <a:rPr lang="cs-CZ" sz="2400" dirty="0" smtClean="0"/>
              <a:t>fetiš</a:t>
            </a:r>
            <a:br>
              <a:rPr lang="cs-CZ" sz="2400" dirty="0" smtClean="0"/>
            </a:br>
            <a:r>
              <a:rPr lang="cs-CZ" sz="2400" dirty="0" smtClean="0"/>
              <a:t>vyprávět, přihlížet</a:t>
            </a:r>
            <a:br>
              <a:rPr lang="cs-CZ" sz="2400" dirty="0" smtClean="0"/>
            </a:br>
            <a:r>
              <a:rPr lang="cs-CZ" sz="2400" dirty="0" smtClean="0"/>
              <a:t>běžný sex</a:t>
            </a:r>
            <a:br>
              <a:rPr lang="cs-CZ" sz="2400" dirty="0" smtClean="0"/>
            </a:br>
            <a:r>
              <a:rPr lang="cs-CZ" sz="2400" dirty="0" smtClean="0"/>
              <a:t>hladit</a:t>
            </a:r>
            <a:br>
              <a:rPr lang="cs-CZ" sz="2400" dirty="0" smtClean="0"/>
            </a:br>
            <a:endParaRPr lang="cs-CZ" sz="2400"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44</a:t>
            </a:fld>
            <a:endParaRPr lang="cs-CZ"/>
          </a:p>
        </p:txBody>
      </p:sp>
      <p:pic>
        <p:nvPicPr>
          <p:cNvPr id="5" name="Obrázek 4"/>
          <p:cNvPicPr/>
          <p:nvPr/>
        </p:nvPicPr>
        <p:blipFill>
          <a:blip r:embed="rId2">
            <a:extLst>
              <a:ext uri="{28A0092B-C50C-407E-A947-70E740481C1C}">
                <a14:useLocalDpi xmlns:a14="http://schemas.microsoft.com/office/drawing/2010/main" val="0"/>
              </a:ext>
            </a:extLst>
          </a:blip>
          <a:srcRect/>
          <a:stretch>
            <a:fillRect/>
          </a:stretch>
        </p:blipFill>
        <p:spPr bwMode="auto">
          <a:xfrm>
            <a:off x="0" y="274638"/>
            <a:ext cx="4266828" cy="3156768"/>
          </a:xfrm>
          <a:prstGeom prst="rect">
            <a:avLst/>
          </a:prstGeom>
          <a:noFill/>
          <a:ln>
            <a:noFill/>
          </a:ln>
        </p:spPr>
      </p:pic>
      <p:pic>
        <p:nvPicPr>
          <p:cNvPr id="6" name="Zástupný symbol pro obsah 5"/>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3690903"/>
            <a:ext cx="4266828" cy="3139752"/>
          </a:xfrm>
          <a:prstGeom prst="rect">
            <a:avLst/>
          </a:prstGeom>
          <a:noFill/>
          <a:ln>
            <a:noFill/>
          </a:ln>
        </p:spPr>
      </p:pic>
      <p:pic>
        <p:nvPicPr>
          <p:cNvPr id="7" name="Obrázek 6"/>
          <p:cNvPicPr/>
          <p:nvPr/>
        </p:nvPicPr>
        <p:blipFill>
          <a:blip r:embed="rId4">
            <a:extLst>
              <a:ext uri="{28A0092B-C50C-407E-A947-70E740481C1C}">
                <a14:useLocalDpi xmlns:a14="http://schemas.microsoft.com/office/drawing/2010/main" val="0"/>
              </a:ext>
            </a:extLst>
          </a:blip>
          <a:srcRect/>
          <a:stretch>
            <a:fillRect/>
          </a:stretch>
        </p:blipFill>
        <p:spPr bwMode="auto">
          <a:xfrm>
            <a:off x="4474840" y="3669214"/>
            <a:ext cx="4377630" cy="3151956"/>
          </a:xfrm>
          <a:prstGeom prst="rect">
            <a:avLst/>
          </a:prstGeom>
          <a:noFill/>
          <a:ln>
            <a:noFill/>
          </a:ln>
        </p:spPr>
      </p:pic>
      <p:sp>
        <p:nvSpPr>
          <p:cNvPr id="8" name="TextovéPole 7"/>
          <p:cNvSpPr txBox="1"/>
          <p:nvPr/>
        </p:nvSpPr>
        <p:spPr>
          <a:xfrm>
            <a:off x="4526282" y="2655301"/>
            <a:ext cx="4379962" cy="1077218"/>
          </a:xfrm>
          <a:prstGeom prst="rect">
            <a:avLst/>
          </a:prstGeom>
          <a:noFill/>
        </p:spPr>
        <p:txBody>
          <a:bodyPr wrap="square" rtlCol="0">
            <a:spAutoFit/>
          </a:bodyPr>
          <a:lstStyle/>
          <a:p>
            <a:r>
              <a:rPr lang="cs-CZ" sz="3200" b="1" dirty="0">
                <a:solidFill>
                  <a:srgbClr val="7030A0"/>
                </a:solidFill>
              </a:rPr>
              <a:t>Vztah</a:t>
            </a:r>
            <a:r>
              <a:rPr lang="en-US" sz="3200" b="1" dirty="0" smtClean="0">
                <a:solidFill>
                  <a:srgbClr val="7030A0"/>
                </a:solidFill>
              </a:rPr>
              <a:t>Sub</a:t>
            </a:r>
            <a:endParaRPr lang="cs-CZ" sz="3200" b="1" dirty="0" smtClean="0">
              <a:solidFill>
                <a:srgbClr val="7030A0"/>
              </a:solidFill>
            </a:endParaRPr>
          </a:p>
          <a:p>
            <a:r>
              <a:rPr lang="cs-CZ" sz="3200" b="1" dirty="0" err="1">
                <a:solidFill>
                  <a:srgbClr val="7030A0"/>
                </a:solidFill>
              </a:rPr>
              <a:t>PlayS</a:t>
            </a:r>
            <a:r>
              <a:rPr lang="en-US" sz="3200" b="1" dirty="0" err="1" smtClean="0">
                <a:solidFill>
                  <a:srgbClr val="7030A0"/>
                </a:solidFill>
              </a:rPr>
              <a:t>ub</a:t>
            </a:r>
            <a:r>
              <a:rPr lang="cs-CZ" sz="3200" b="1" dirty="0" smtClean="0">
                <a:solidFill>
                  <a:srgbClr val="7030A0"/>
                </a:solidFill>
              </a:rPr>
              <a:t> 	</a:t>
            </a:r>
            <a:r>
              <a:rPr lang="cs-CZ" sz="3200" b="1" dirty="0" err="1" smtClean="0">
                <a:solidFill>
                  <a:srgbClr val="7030A0"/>
                </a:solidFill>
              </a:rPr>
              <a:t>Switch</a:t>
            </a:r>
            <a:endParaRPr lang="cs-CZ" sz="3200" b="1" dirty="0" smtClean="0">
              <a:solidFill>
                <a:srgbClr val="7030A0"/>
              </a:solidFill>
            </a:endParaRPr>
          </a:p>
        </p:txBody>
      </p:sp>
      <p:sp>
        <p:nvSpPr>
          <p:cNvPr id="9" name="Pěticípá hvězda 8"/>
          <p:cNvSpPr/>
          <p:nvPr/>
        </p:nvSpPr>
        <p:spPr>
          <a:xfrm>
            <a:off x="107504" y="820688"/>
            <a:ext cx="457200" cy="3200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Pěticípá hvězda 10"/>
          <p:cNvSpPr/>
          <p:nvPr/>
        </p:nvSpPr>
        <p:spPr>
          <a:xfrm>
            <a:off x="13393" y="4343725"/>
            <a:ext cx="457200" cy="3200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Pěticípá hvězda 11"/>
          <p:cNvSpPr/>
          <p:nvPr/>
        </p:nvSpPr>
        <p:spPr>
          <a:xfrm>
            <a:off x="4535905" y="4041971"/>
            <a:ext cx="457200" cy="3200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Pěticípá hvězda 12"/>
          <p:cNvSpPr/>
          <p:nvPr/>
        </p:nvSpPr>
        <p:spPr>
          <a:xfrm>
            <a:off x="75915" y="6036270"/>
            <a:ext cx="457200" cy="32008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Pěticípá hvězda 13"/>
          <p:cNvSpPr/>
          <p:nvPr/>
        </p:nvSpPr>
        <p:spPr>
          <a:xfrm>
            <a:off x="4535905" y="5041103"/>
            <a:ext cx="457200" cy="32008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5" name="Pěticípá hvězda 14"/>
          <p:cNvSpPr/>
          <p:nvPr/>
        </p:nvSpPr>
        <p:spPr>
          <a:xfrm>
            <a:off x="0" y="1723375"/>
            <a:ext cx="457200" cy="32008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Pěticípá hvězda 15"/>
          <p:cNvSpPr/>
          <p:nvPr/>
        </p:nvSpPr>
        <p:spPr>
          <a:xfrm>
            <a:off x="40398" y="5654637"/>
            <a:ext cx="457200" cy="32008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7" name="Pěticípá hvězda 16"/>
          <p:cNvSpPr/>
          <p:nvPr/>
        </p:nvSpPr>
        <p:spPr>
          <a:xfrm>
            <a:off x="0" y="2186231"/>
            <a:ext cx="457200" cy="32437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8" name="Pěticípá hvězda 17"/>
          <p:cNvSpPr/>
          <p:nvPr/>
        </p:nvSpPr>
        <p:spPr>
          <a:xfrm>
            <a:off x="0" y="2886519"/>
            <a:ext cx="457200" cy="32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0" name="Pěticípá hvězda 19"/>
          <p:cNvSpPr/>
          <p:nvPr/>
        </p:nvSpPr>
        <p:spPr>
          <a:xfrm>
            <a:off x="13393" y="5094480"/>
            <a:ext cx="457200" cy="32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1" name="Pěticípá hvězda 20"/>
          <p:cNvSpPr/>
          <p:nvPr/>
        </p:nvSpPr>
        <p:spPr>
          <a:xfrm>
            <a:off x="4474840" y="5730783"/>
            <a:ext cx="457200" cy="32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2" name="Pěticípá hvězda 21"/>
          <p:cNvSpPr/>
          <p:nvPr/>
        </p:nvSpPr>
        <p:spPr>
          <a:xfrm>
            <a:off x="4474840" y="6093412"/>
            <a:ext cx="457200" cy="320080"/>
          </a:xfrm>
          <a:prstGeom prst="star5">
            <a:avLst>
              <a:gd name="adj" fmla="val 16851"/>
              <a:gd name="hf" fmla="val 105146"/>
              <a:gd name="vf" fmla="val 110557"/>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3" name="Pěticípá hvězda 22"/>
          <p:cNvSpPr/>
          <p:nvPr/>
        </p:nvSpPr>
        <p:spPr>
          <a:xfrm>
            <a:off x="40398" y="3260657"/>
            <a:ext cx="457200" cy="32008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5" name="Pěticípá hvězda 24"/>
          <p:cNvSpPr/>
          <p:nvPr/>
        </p:nvSpPr>
        <p:spPr>
          <a:xfrm>
            <a:off x="107504" y="6481207"/>
            <a:ext cx="457200" cy="32008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6" name="Pěticípá hvězda 25"/>
          <p:cNvSpPr/>
          <p:nvPr/>
        </p:nvSpPr>
        <p:spPr>
          <a:xfrm>
            <a:off x="4644008" y="6481207"/>
            <a:ext cx="457200" cy="32008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8" name="Pěticípá hvězda 27"/>
          <p:cNvSpPr/>
          <p:nvPr/>
        </p:nvSpPr>
        <p:spPr>
          <a:xfrm>
            <a:off x="5745510" y="17821"/>
            <a:ext cx="457200" cy="320080"/>
          </a:xfrm>
          <a:prstGeom prst="star5">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9" name="Pěticípá hvězda 28"/>
          <p:cNvSpPr/>
          <p:nvPr/>
        </p:nvSpPr>
        <p:spPr>
          <a:xfrm>
            <a:off x="5745510" y="368051"/>
            <a:ext cx="457200" cy="320080"/>
          </a:xfrm>
          <a:prstGeom prst="star5">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0" name="Pěticípá hvězda 29"/>
          <p:cNvSpPr/>
          <p:nvPr/>
        </p:nvSpPr>
        <p:spPr>
          <a:xfrm>
            <a:off x="5757827" y="777317"/>
            <a:ext cx="457200" cy="32437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1" name="Pěticípá hvězda 30"/>
          <p:cNvSpPr/>
          <p:nvPr/>
        </p:nvSpPr>
        <p:spPr>
          <a:xfrm>
            <a:off x="5694260" y="1190874"/>
            <a:ext cx="457200" cy="32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2" name="Pěticípá hvězda 31"/>
          <p:cNvSpPr/>
          <p:nvPr/>
        </p:nvSpPr>
        <p:spPr>
          <a:xfrm>
            <a:off x="5660614" y="1571255"/>
            <a:ext cx="457200" cy="320080"/>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3" name="Pěticípá hvězda 32"/>
          <p:cNvSpPr/>
          <p:nvPr/>
        </p:nvSpPr>
        <p:spPr>
          <a:xfrm>
            <a:off x="66390" y="4620175"/>
            <a:ext cx="457200" cy="32008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4" name="Pěticípá hvězda 33"/>
          <p:cNvSpPr/>
          <p:nvPr/>
        </p:nvSpPr>
        <p:spPr>
          <a:xfrm>
            <a:off x="4535905" y="4351423"/>
            <a:ext cx="457200" cy="32008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5" name="Pěticípá hvězda 34"/>
          <p:cNvSpPr/>
          <p:nvPr/>
        </p:nvSpPr>
        <p:spPr>
          <a:xfrm>
            <a:off x="107504" y="1151443"/>
            <a:ext cx="457200" cy="32008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6" name="Pěticípá hvězda 35"/>
          <p:cNvSpPr/>
          <p:nvPr/>
        </p:nvSpPr>
        <p:spPr>
          <a:xfrm>
            <a:off x="5683604" y="2008395"/>
            <a:ext cx="457200" cy="320080"/>
          </a:xfrm>
          <a:prstGeom prst="star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37" name="Šipka dolů 36"/>
          <p:cNvSpPr/>
          <p:nvPr/>
        </p:nvSpPr>
        <p:spPr>
          <a:xfrm rot="5400000">
            <a:off x="4193507" y="2778442"/>
            <a:ext cx="325280" cy="317405"/>
          </a:xfrm>
          <a:prstGeom prst="down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Šipka dolů 37"/>
          <p:cNvSpPr/>
          <p:nvPr/>
        </p:nvSpPr>
        <p:spPr>
          <a:xfrm rot="3290685">
            <a:off x="4221103" y="3547168"/>
            <a:ext cx="344416" cy="370701"/>
          </a:xfrm>
          <a:prstGeom prst="down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Šipka dolů 38"/>
          <p:cNvSpPr/>
          <p:nvPr/>
        </p:nvSpPr>
        <p:spPr>
          <a:xfrm rot="19175850">
            <a:off x="7694673" y="3379204"/>
            <a:ext cx="337483" cy="422629"/>
          </a:xfrm>
          <a:prstGeom prst="down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8802145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40568" y="-243408"/>
            <a:ext cx="7965504" cy="7965504"/>
          </a:xfrm>
        </p:spPr>
      </p:pic>
      <p:sp>
        <p:nvSpPr>
          <p:cNvPr id="4" name="Zástupný symbol pro číslo snímku 3"/>
          <p:cNvSpPr>
            <a:spLocks noGrp="1"/>
          </p:cNvSpPr>
          <p:nvPr>
            <p:ph type="sldNum" sz="quarter" idx="12"/>
          </p:nvPr>
        </p:nvSpPr>
        <p:spPr/>
        <p:txBody>
          <a:bodyPr/>
          <a:lstStyle/>
          <a:p>
            <a:fld id="{4DB48B28-2DD8-4A23-84B0-89F928210886}" type="slidenum">
              <a:rPr lang="cs-CZ" smtClean="0"/>
              <a:t>45</a:t>
            </a:fld>
            <a:endParaRPr lang="cs-CZ"/>
          </a:p>
        </p:txBody>
      </p:sp>
      <p:sp>
        <p:nvSpPr>
          <p:cNvPr id="6" name="TextovéPole 5"/>
          <p:cNvSpPr txBox="1"/>
          <p:nvPr/>
        </p:nvSpPr>
        <p:spPr>
          <a:xfrm>
            <a:off x="843014" y="5745498"/>
            <a:ext cx="5198340" cy="461665"/>
          </a:xfrm>
          <a:prstGeom prst="rect">
            <a:avLst/>
          </a:prstGeom>
          <a:solidFill>
            <a:schemeClr val="bg1"/>
          </a:solidFill>
        </p:spPr>
        <p:txBody>
          <a:bodyPr wrap="square" rtlCol="0">
            <a:spAutoFit/>
          </a:bodyPr>
          <a:lstStyle/>
          <a:p>
            <a:r>
              <a:rPr lang="cs-CZ" sz="2400" b="1" dirty="0">
                <a:solidFill>
                  <a:srgbClr val="7030A0"/>
                </a:solidFill>
              </a:rPr>
              <a:t>Vztah</a:t>
            </a:r>
            <a:r>
              <a:rPr lang="en-US" sz="2400" b="1" dirty="0" smtClean="0">
                <a:solidFill>
                  <a:srgbClr val="7030A0"/>
                </a:solidFill>
              </a:rPr>
              <a:t>Sub</a:t>
            </a:r>
            <a:r>
              <a:rPr lang="cs-CZ" sz="2400" b="1" dirty="0" smtClean="0">
                <a:solidFill>
                  <a:srgbClr val="7030A0"/>
                </a:solidFill>
              </a:rPr>
              <a:t>      </a:t>
            </a:r>
            <a:r>
              <a:rPr lang="cs-CZ" sz="2400" b="1" dirty="0" err="1" smtClean="0">
                <a:solidFill>
                  <a:srgbClr val="7030A0"/>
                </a:solidFill>
              </a:rPr>
              <a:t>PlayS</a:t>
            </a:r>
            <a:r>
              <a:rPr lang="en-US" sz="2400" b="1" dirty="0" err="1">
                <a:solidFill>
                  <a:srgbClr val="7030A0"/>
                </a:solidFill>
              </a:rPr>
              <a:t>ub</a:t>
            </a:r>
            <a:r>
              <a:rPr lang="cs-CZ" sz="2400" b="1" dirty="0">
                <a:solidFill>
                  <a:srgbClr val="7030A0"/>
                </a:solidFill>
              </a:rPr>
              <a:t> </a:t>
            </a:r>
            <a:r>
              <a:rPr lang="cs-CZ" sz="2400" b="1" dirty="0" smtClean="0">
                <a:solidFill>
                  <a:srgbClr val="7030A0"/>
                </a:solidFill>
              </a:rPr>
              <a:t>     </a:t>
            </a:r>
            <a:r>
              <a:rPr lang="cs-CZ" sz="2400" b="1" dirty="0" err="1" smtClean="0">
                <a:solidFill>
                  <a:srgbClr val="7030A0"/>
                </a:solidFill>
              </a:rPr>
              <a:t>Switch</a:t>
            </a:r>
            <a:r>
              <a:rPr lang="cs-CZ" sz="2400" b="1" dirty="0" smtClean="0">
                <a:solidFill>
                  <a:srgbClr val="7030A0"/>
                </a:solidFill>
              </a:rPr>
              <a:t>   </a:t>
            </a:r>
          </a:p>
        </p:txBody>
      </p:sp>
      <p:sp>
        <p:nvSpPr>
          <p:cNvPr id="7" name="TextovéPole 6"/>
          <p:cNvSpPr txBox="1"/>
          <p:nvPr/>
        </p:nvSpPr>
        <p:spPr>
          <a:xfrm rot="16200000">
            <a:off x="-1018964" y="3508511"/>
            <a:ext cx="2952328" cy="461665"/>
          </a:xfrm>
          <a:prstGeom prst="rect">
            <a:avLst/>
          </a:prstGeom>
          <a:solidFill>
            <a:schemeClr val="bg1"/>
          </a:solidFill>
        </p:spPr>
        <p:txBody>
          <a:bodyPr wrap="square" rtlCol="0">
            <a:spAutoFit/>
          </a:bodyPr>
          <a:lstStyle/>
          <a:p>
            <a:r>
              <a:rPr lang="cs-CZ" sz="2400" b="1" dirty="0" err="1" smtClean="0">
                <a:solidFill>
                  <a:srgbClr val="7030A0"/>
                </a:solidFill>
              </a:rPr>
              <a:t>Submisivita</a:t>
            </a:r>
            <a:r>
              <a:rPr lang="cs-CZ" sz="2400" b="1" dirty="0" smtClean="0">
                <a:solidFill>
                  <a:srgbClr val="7030A0"/>
                </a:solidFill>
              </a:rPr>
              <a:t>  v societě   </a:t>
            </a:r>
          </a:p>
        </p:txBody>
      </p:sp>
      <p:sp>
        <p:nvSpPr>
          <p:cNvPr id="3" name="TextovéPole 2"/>
          <p:cNvSpPr txBox="1"/>
          <p:nvPr/>
        </p:nvSpPr>
        <p:spPr>
          <a:xfrm>
            <a:off x="5154452" y="1089164"/>
            <a:ext cx="3995936" cy="5632311"/>
          </a:xfrm>
          <a:prstGeom prst="rect">
            <a:avLst/>
          </a:prstGeom>
          <a:noFill/>
        </p:spPr>
        <p:txBody>
          <a:bodyPr wrap="square" rtlCol="0">
            <a:spAutoFit/>
          </a:bodyPr>
          <a:lstStyle/>
          <a:p>
            <a:r>
              <a:rPr lang="cs-CZ" sz="2400" b="1" dirty="0" err="1" smtClean="0">
                <a:solidFill>
                  <a:srgbClr val="7030A0"/>
                </a:solidFill>
              </a:rPr>
              <a:t>VztahSub</a:t>
            </a:r>
            <a:r>
              <a:rPr lang="cs-CZ" sz="2400" b="1" dirty="0" smtClean="0">
                <a:solidFill>
                  <a:srgbClr val="7030A0"/>
                </a:solidFill>
              </a:rPr>
              <a:t> </a:t>
            </a:r>
          </a:p>
          <a:p>
            <a:r>
              <a:rPr lang="cs-CZ" sz="2400" b="1" dirty="0" smtClean="0">
                <a:solidFill>
                  <a:srgbClr val="7030A0"/>
                </a:solidFill>
              </a:rPr>
              <a:t>více </a:t>
            </a:r>
            <a:r>
              <a:rPr lang="cs-CZ" sz="2400" b="1" dirty="0">
                <a:solidFill>
                  <a:srgbClr val="7030A0"/>
                </a:solidFill>
              </a:rPr>
              <a:t>submisivní než </a:t>
            </a:r>
            <a:r>
              <a:rPr lang="cs-CZ" sz="2400" b="1" dirty="0" err="1" smtClean="0">
                <a:solidFill>
                  <a:srgbClr val="7030A0"/>
                </a:solidFill>
              </a:rPr>
              <a:t>PlaySub</a:t>
            </a:r>
            <a:endParaRPr lang="cs-CZ" sz="2400" b="1" dirty="0" smtClean="0">
              <a:solidFill>
                <a:srgbClr val="7030A0"/>
              </a:solidFill>
            </a:endParaRPr>
          </a:p>
          <a:p>
            <a:r>
              <a:rPr lang="cs-CZ" sz="2400" dirty="0" smtClean="0"/>
              <a:t>tendence  </a:t>
            </a:r>
            <a:r>
              <a:rPr lang="cs-CZ" sz="2400" dirty="0"/>
              <a:t>více </a:t>
            </a:r>
            <a:r>
              <a:rPr lang="cs-CZ" sz="2400" dirty="0" smtClean="0"/>
              <a:t>sub než  </a:t>
            </a:r>
            <a:r>
              <a:rPr lang="cs-CZ" sz="2400" dirty="0" err="1"/>
              <a:t>Switch</a:t>
            </a:r>
            <a:r>
              <a:rPr lang="cs-CZ" sz="2400" dirty="0"/>
              <a:t> </a:t>
            </a:r>
            <a:endParaRPr lang="cs-CZ" sz="2400" dirty="0" smtClean="0"/>
          </a:p>
          <a:p>
            <a:endParaRPr lang="cs-CZ" sz="2400" dirty="0" smtClean="0"/>
          </a:p>
          <a:p>
            <a:r>
              <a:rPr lang="cs-CZ" sz="2400" dirty="0" err="1" smtClean="0">
                <a:solidFill>
                  <a:srgbClr val="FF0000"/>
                </a:solidFill>
              </a:rPr>
              <a:t>PlaySub</a:t>
            </a:r>
            <a:r>
              <a:rPr lang="cs-CZ" sz="2400" dirty="0" smtClean="0">
                <a:solidFill>
                  <a:srgbClr val="FF0000"/>
                </a:solidFill>
              </a:rPr>
              <a:t> a </a:t>
            </a:r>
            <a:r>
              <a:rPr lang="cs-CZ" sz="2400" dirty="0" err="1" smtClean="0">
                <a:solidFill>
                  <a:srgbClr val="FF0000"/>
                </a:solidFill>
              </a:rPr>
              <a:t>Switch</a:t>
            </a:r>
            <a:r>
              <a:rPr lang="cs-CZ" sz="2400" dirty="0" smtClean="0">
                <a:solidFill>
                  <a:srgbClr val="FF0000"/>
                </a:solidFill>
              </a:rPr>
              <a:t> nebyl rozdíl</a:t>
            </a:r>
            <a:endParaRPr lang="cs-CZ" sz="2400" dirty="0">
              <a:solidFill>
                <a:srgbClr val="FF0000"/>
              </a:solidFill>
            </a:endParaRPr>
          </a:p>
          <a:p>
            <a:r>
              <a:rPr lang="en-US" sz="2400" dirty="0" err="1" smtClean="0"/>
              <a:t>Kruskal</a:t>
            </a:r>
            <a:r>
              <a:rPr lang="en-US" sz="2400" dirty="0" smtClean="0"/>
              <a:t>-Wallis</a:t>
            </a:r>
            <a:r>
              <a:rPr lang="cs-CZ" sz="2400" dirty="0" smtClean="0"/>
              <a:t> test</a:t>
            </a:r>
            <a:r>
              <a:rPr lang="en-US" sz="2400" dirty="0" smtClean="0"/>
              <a:t>; </a:t>
            </a:r>
            <a:r>
              <a:rPr lang="en-US" sz="2400" dirty="0"/>
              <a:t>2-sides; </a:t>
            </a:r>
            <a:r>
              <a:rPr lang="en-US" sz="2400" dirty="0" err="1"/>
              <a:t>df</a:t>
            </a:r>
            <a:r>
              <a:rPr lang="en-US" sz="2400" dirty="0"/>
              <a:t>=2; n=101, </a:t>
            </a:r>
            <a:r>
              <a:rPr lang="cs-CZ" sz="2400" dirty="0" smtClean="0"/>
              <a:t>test </a:t>
            </a:r>
            <a:r>
              <a:rPr lang="cs-CZ" sz="2400" dirty="0" err="1" smtClean="0"/>
              <a:t>statistics</a:t>
            </a:r>
            <a:r>
              <a:rPr lang="cs-CZ" sz="2400" dirty="0" smtClean="0"/>
              <a:t>=11,38; </a:t>
            </a:r>
            <a:r>
              <a:rPr lang="en-US" sz="2400" dirty="0" smtClean="0"/>
              <a:t>p=0</a:t>
            </a:r>
            <a:r>
              <a:rPr lang="cs-CZ" sz="2400" dirty="0" smtClean="0"/>
              <a:t>,</a:t>
            </a:r>
            <a:r>
              <a:rPr lang="en-US" sz="2400" dirty="0" smtClean="0"/>
              <a:t>00</a:t>
            </a:r>
            <a:r>
              <a:rPr lang="cs-CZ" sz="2400" dirty="0" smtClean="0"/>
              <a:t>3</a:t>
            </a:r>
          </a:p>
          <a:p>
            <a:r>
              <a:rPr lang="cs-CZ" sz="2400" dirty="0" err="1" smtClean="0"/>
              <a:t>VztahSub</a:t>
            </a:r>
            <a:r>
              <a:rPr lang="cs-CZ" sz="2400" dirty="0" smtClean="0"/>
              <a:t> x </a:t>
            </a:r>
            <a:r>
              <a:rPr lang="cs-CZ" sz="2400" dirty="0" err="1" smtClean="0"/>
              <a:t>PlaySub</a:t>
            </a:r>
            <a:endParaRPr lang="cs-CZ" sz="2400" dirty="0" smtClean="0"/>
          </a:p>
          <a:p>
            <a:r>
              <a:rPr lang="cs-CZ" sz="2400" dirty="0"/>
              <a:t>test </a:t>
            </a:r>
            <a:r>
              <a:rPr lang="cs-CZ" sz="2400" dirty="0" err="1" smtClean="0"/>
              <a:t>statistics</a:t>
            </a:r>
            <a:r>
              <a:rPr lang="cs-CZ" sz="2400" dirty="0" smtClean="0"/>
              <a:t>=20,4; p=0,006</a:t>
            </a:r>
            <a:endParaRPr lang="cs-CZ" sz="2400" dirty="0"/>
          </a:p>
          <a:p>
            <a:r>
              <a:rPr lang="cs-CZ" sz="2400" dirty="0" err="1" smtClean="0"/>
              <a:t>VztahSub</a:t>
            </a:r>
            <a:r>
              <a:rPr lang="cs-CZ" sz="2400" dirty="0" smtClean="0"/>
              <a:t> x </a:t>
            </a:r>
            <a:r>
              <a:rPr lang="cs-CZ" sz="2400" dirty="0" err="1" smtClean="0"/>
              <a:t>Switch</a:t>
            </a:r>
            <a:endParaRPr lang="cs-CZ" sz="2400" dirty="0" smtClean="0"/>
          </a:p>
          <a:p>
            <a:r>
              <a:rPr lang="cs-CZ" sz="2400" dirty="0"/>
              <a:t>test </a:t>
            </a:r>
            <a:r>
              <a:rPr lang="cs-CZ" sz="2400" dirty="0" err="1" smtClean="0"/>
              <a:t>statistics</a:t>
            </a:r>
            <a:r>
              <a:rPr lang="cs-CZ" sz="2400" dirty="0" smtClean="0"/>
              <a:t>=18,3; p=0,055</a:t>
            </a:r>
          </a:p>
          <a:p>
            <a:endParaRPr lang="cs-CZ" sz="2400" dirty="0"/>
          </a:p>
          <a:p>
            <a:r>
              <a:rPr lang="cs-CZ" sz="2400" dirty="0"/>
              <a:t>Měřeno adaptovaný </a:t>
            </a:r>
            <a:r>
              <a:rPr lang="en-US" sz="2400" dirty="0" smtClean="0"/>
              <a:t>Gilbert </a:t>
            </a:r>
            <a:r>
              <a:rPr lang="en-US" sz="2400" dirty="0"/>
              <a:t>et al. </a:t>
            </a:r>
            <a:r>
              <a:rPr lang="en-US" sz="2400" dirty="0" smtClean="0"/>
              <a:t>2003</a:t>
            </a:r>
            <a:r>
              <a:rPr lang="cs-CZ" sz="2400" dirty="0" smtClean="0"/>
              <a:t>, Early </a:t>
            </a:r>
            <a:r>
              <a:rPr lang="cs-CZ" sz="2400" dirty="0" err="1" smtClean="0"/>
              <a:t>Event</a:t>
            </a:r>
            <a:r>
              <a:rPr lang="cs-CZ" sz="2400" dirty="0" smtClean="0"/>
              <a:t> </a:t>
            </a:r>
            <a:r>
              <a:rPr lang="cs-CZ" sz="2400" dirty="0" err="1" smtClean="0"/>
              <a:t>Scale</a:t>
            </a:r>
            <a:endParaRPr lang="cs-CZ" dirty="0" smtClean="0"/>
          </a:p>
        </p:txBody>
      </p:sp>
      <p:sp>
        <p:nvSpPr>
          <p:cNvPr id="9" name="Nadpis 1"/>
          <p:cNvSpPr txBox="1">
            <a:spLocks/>
          </p:cNvSpPr>
          <p:nvPr/>
        </p:nvSpPr>
        <p:spPr>
          <a:xfrm>
            <a:off x="-108520" y="303796"/>
            <a:ext cx="9252520" cy="70609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b="1" dirty="0" err="1" smtClean="0"/>
              <a:t>Submisivita</a:t>
            </a:r>
            <a:r>
              <a:rPr lang="cs-CZ" sz="3200" b="1" dirty="0" smtClean="0"/>
              <a:t> v societě</a:t>
            </a:r>
            <a:endParaRPr lang="cs-CZ" sz="3200" b="1" dirty="0"/>
          </a:p>
        </p:txBody>
      </p:sp>
    </p:spTree>
    <p:extLst>
      <p:ext uri="{BB962C8B-B14F-4D97-AF65-F5344CB8AC3E}">
        <p14:creationId xmlns:p14="http://schemas.microsoft.com/office/powerpoint/2010/main" val="417489595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2484806538"/>
              </p:ext>
            </p:extLst>
          </p:nvPr>
        </p:nvGraphicFramePr>
        <p:xfrm>
          <a:off x="52264" y="1149556"/>
          <a:ext cx="9087349" cy="5725920"/>
        </p:xfrm>
        <a:graphic>
          <a:graphicData uri="http://schemas.openxmlformats.org/drawingml/2006/table">
            <a:tbl>
              <a:tblPr firstRow="1" firstCol="1" bandRow="1">
                <a:tableStyleId>{5C22544A-7EE6-4342-B048-85BDC9FD1C3A}</a:tableStyleId>
              </a:tblPr>
              <a:tblGrid>
                <a:gridCol w="4783935">
                  <a:extLst>
                    <a:ext uri="{9D8B030D-6E8A-4147-A177-3AD203B41FA5}">
                      <a16:colId xmlns:a16="http://schemas.microsoft.com/office/drawing/2014/main" val="1471263628"/>
                    </a:ext>
                  </a:extLst>
                </a:gridCol>
                <a:gridCol w="4303414">
                  <a:extLst>
                    <a:ext uri="{9D8B030D-6E8A-4147-A177-3AD203B41FA5}">
                      <a16:colId xmlns:a16="http://schemas.microsoft.com/office/drawing/2014/main" val="3192779951"/>
                    </a:ext>
                  </a:extLst>
                </a:gridCol>
              </a:tblGrid>
              <a:tr h="979805">
                <a:tc>
                  <a:txBody>
                    <a:bodyPr/>
                    <a:lstStyle/>
                    <a:p>
                      <a:pPr>
                        <a:lnSpc>
                          <a:spcPct val="115000"/>
                        </a:lnSpc>
                        <a:spcAft>
                          <a:spcPts val="1000"/>
                        </a:spcAft>
                      </a:pPr>
                      <a:r>
                        <a:rPr lang="cs-CZ" sz="2400" b="1" dirty="0" smtClean="0">
                          <a:solidFill>
                            <a:srgbClr val="7030A0"/>
                          </a:solidFill>
                          <a:effectLst/>
                          <a:latin typeface="+mn-lt"/>
                          <a:ea typeface="+mn-ea"/>
                          <a:cs typeface="+mn-cs"/>
                        </a:rPr>
                        <a:t>já se budu podřizovat</a:t>
                      </a:r>
                    </a:p>
                    <a:p>
                      <a:pPr>
                        <a:lnSpc>
                          <a:spcPct val="115000"/>
                        </a:lnSpc>
                        <a:spcAft>
                          <a:spcPts val="1000"/>
                        </a:spcAft>
                      </a:pPr>
                      <a:r>
                        <a:rPr lang="cs-CZ" sz="2400" b="1" dirty="0" smtClean="0">
                          <a:solidFill>
                            <a:srgbClr val="7030A0"/>
                          </a:solidFill>
                          <a:effectLst/>
                          <a:latin typeface="+mn-lt"/>
                          <a:ea typeface="+mn-ea"/>
                          <a:cs typeface="+mn-cs"/>
                        </a:rPr>
                        <a:t>on mi bude nadřízený</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cs-CZ" sz="2400" b="1" dirty="0" smtClean="0">
                          <a:solidFill>
                            <a:srgbClr val="7030A0"/>
                          </a:solidFill>
                          <a:effectLst/>
                        </a:rPr>
                        <a:t>Vztah</a:t>
                      </a:r>
                      <a:r>
                        <a:rPr lang="en-US" sz="2400" b="1" dirty="0" smtClean="0">
                          <a:solidFill>
                            <a:srgbClr val="7030A0"/>
                          </a:solidFill>
                          <a:effectLst/>
                        </a:rPr>
                        <a:t>Sub </a:t>
                      </a:r>
                      <a:r>
                        <a:rPr lang="cs-CZ" sz="2400" b="1" dirty="0" smtClean="0">
                          <a:solidFill>
                            <a:srgbClr val="7030A0"/>
                          </a:solidFill>
                          <a:effectLst/>
                        </a:rPr>
                        <a:t>nejvíc ze všech</a:t>
                      </a:r>
                      <a:endParaRPr lang="cs-CZ" sz="2400" b="1" dirty="0" smtClean="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p>
                      <a:pPr algn="l">
                        <a:lnSpc>
                          <a:spcPct val="107000"/>
                        </a:lnSpc>
                        <a:spcAft>
                          <a:spcPts val="0"/>
                        </a:spcAft>
                      </a:pPr>
                      <a:r>
                        <a:rPr lang="cs-CZ" sz="2400" b="1" dirty="0" err="1"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VztahSub</a:t>
                      </a:r>
                      <a:r>
                        <a:rPr lang="cs-CZ" sz="2400" b="1"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 víc</a:t>
                      </a:r>
                      <a:r>
                        <a:rPr lang="cs-CZ" sz="2400" b="1" baseline="0" dirty="0"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 než </a:t>
                      </a:r>
                      <a:r>
                        <a:rPr lang="cs-CZ" sz="2400" b="1" baseline="0" dirty="0" err="1" smtClean="0">
                          <a:solidFill>
                            <a:srgbClr val="7030A0"/>
                          </a:solidFill>
                          <a:effectLst/>
                          <a:latin typeface="Calibri" panose="020F0502020204030204" pitchFamily="34" charset="0"/>
                          <a:ea typeface="Calibri" panose="020F0502020204030204" pitchFamily="34" charset="0"/>
                          <a:cs typeface="Arial" panose="020B0604020202020204" pitchFamily="34" charset="0"/>
                        </a:rPr>
                        <a:t>Switch</a:t>
                      </a:r>
                      <a:endParaRPr lang="cs-CZ" sz="2400" b="1" dirty="0">
                        <a:solidFill>
                          <a:srgbClr val="7030A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440684646"/>
                  </a:ext>
                </a:extLst>
              </a:tr>
              <a:tr h="911588">
                <a:tc>
                  <a:txBody>
                    <a:bodyPr/>
                    <a:lstStyle/>
                    <a:p>
                      <a:pPr>
                        <a:lnSpc>
                          <a:spcPct val="115000"/>
                        </a:lnSpc>
                        <a:spcAft>
                          <a:spcPts val="1000"/>
                        </a:spcAft>
                      </a:pPr>
                      <a:r>
                        <a:rPr lang="cs-CZ" sz="2400" b="0" dirty="0" smtClean="0">
                          <a:solidFill>
                            <a:schemeClr val="tx1"/>
                          </a:solidFill>
                          <a:effectLst/>
                        </a:rPr>
                        <a:t>pevná vazba</a:t>
                      </a:r>
                    </a:p>
                    <a:p>
                      <a:pPr>
                        <a:lnSpc>
                          <a:spcPct val="115000"/>
                        </a:lnSpc>
                        <a:spcAft>
                          <a:spcPts val="1000"/>
                        </a:spcAft>
                      </a:pPr>
                      <a:r>
                        <a:rPr lang="cs-CZ" sz="2400" b="0" dirty="0" smtClean="0">
                          <a:solidFill>
                            <a:schemeClr val="tx1"/>
                          </a:solidFill>
                          <a:effectLst/>
                        </a:rPr>
                        <a:t>jednota  s partnerem </a:t>
                      </a:r>
                      <a:endParaRPr lang="cs-CZ" sz="2400" b="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solidFill>
                  </a:tcPr>
                </a:tc>
                <a:tc>
                  <a:txBody>
                    <a:bodyPr/>
                    <a:lstStyle/>
                    <a:p>
                      <a:pPr algn="l">
                        <a:lnSpc>
                          <a:spcPct val="115000"/>
                        </a:lnSpc>
                        <a:spcAft>
                          <a:spcPts val="1000"/>
                        </a:spcAft>
                      </a:pPr>
                      <a:endParaRPr lang="cs-CZ" sz="2400" b="0"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solidFill>
                  </a:tcPr>
                </a:tc>
                <a:extLst>
                  <a:ext uri="{0D108BD9-81ED-4DB2-BD59-A6C34878D82A}">
                    <a16:rowId xmlns:a16="http://schemas.microsoft.com/office/drawing/2014/main" val="1533034554"/>
                  </a:ext>
                </a:extLst>
              </a:tr>
              <a:tr h="208581">
                <a:tc>
                  <a:txBody>
                    <a:bodyPr/>
                    <a:lstStyle/>
                    <a:p>
                      <a:pPr>
                        <a:lnSpc>
                          <a:spcPct val="115000"/>
                        </a:lnSpc>
                        <a:spcAft>
                          <a:spcPts val="1000"/>
                        </a:spcAft>
                      </a:pPr>
                      <a:r>
                        <a:rPr lang="cs-CZ" sz="2400" b="0" dirty="0" smtClean="0">
                          <a:solidFill>
                            <a:schemeClr val="tx1"/>
                          </a:solidFill>
                          <a:effectLst/>
                        </a:rPr>
                        <a:t>partner investuje do vztahu</a:t>
                      </a:r>
                      <a:endParaRPr lang="cs-CZ" sz="2400" b="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solidFill>
                  </a:tcPr>
                </a:tc>
                <a:tc>
                  <a:txBody>
                    <a:bodyPr/>
                    <a:lstStyle/>
                    <a:p>
                      <a:pPr algn="l">
                        <a:lnSpc>
                          <a:spcPct val="115000"/>
                        </a:lnSpc>
                        <a:spcAft>
                          <a:spcPts val="1000"/>
                        </a:spcAft>
                      </a:pPr>
                      <a:endParaRPr lang="cs-CZ" sz="2400" b="0"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solidFill>
                  </a:tcPr>
                </a:tc>
                <a:extLst>
                  <a:ext uri="{0D108BD9-81ED-4DB2-BD59-A6C34878D82A}">
                    <a16:rowId xmlns:a16="http://schemas.microsoft.com/office/drawing/2014/main" val="3150616470"/>
                  </a:ext>
                </a:extLst>
              </a:tr>
              <a:tr h="396010">
                <a:tc>
                  <a:txBody>
                    <a:bodyPr/>
                    <a:lstStyle/>
                    <a:p>
                      <a:pPr>
                        <a:lnSpc>
                          <a:spcPct val="115000"/>
                        </a:lnSpc>
                        <a:spcAft>
                          <a:spcPts val="1000"/>
                        </a:spcAft>
                      </a:pPr>
                      <a:r>
                        <a:rPr lang="cs-CZ" sz="2400" b="1" dirty="0" smtClean="0">
                          <a:solidFill>
                            <a:srgbClr val="7030A0"/>
                          </a:solidFill>
                          <a:effectLst/>
                          <a:latin typeface="Calibri" panose="020F0502020204030204" pitchFamily="34" charset="0"/>
                          <a:ea typeface="Times New Roman" panose="02020603050405020304" pitchFamily="18" charset="0"/>
                          <a:cs typeface="Arial" panose="020B0604020202020204" pitchFamily="34" charset="0"/>
                        </a:rPr>
                        <a:t>investuji do vztahu</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algn="l">
                        <a:lnSpc>
                          <a:spcPct val="115000"/>
                        </a:lnSpc>
                        <a:spcAft>
                          <a:spcPts val="1000"/>
                        </a:spcAft>
                      </a:pPr>
                      <a:r>
                        <a:rPr lang="cs-CZ" sz="2400" b="1" dirty="0" smtClean="0">
                          <a:solidFill>
                            <a:srgbClr val="7030A0"/>
                          </a:solidFill>
                          <a:effectLst/>
                        </a:rPr>
                        <a:t>Vztah</a:t>
                      </a:r>
                      <a:r>
                        <a:rPr lang="en-US" sz="2400" b="1" dirty="0" smtClean="0">
                          <a:solidFill>
                            <a:srgbClr val="7030A0"/>
                          </a:solidFill>
                          <a:effectLst/>
                        </a:rPr>
                        <a:t>Sub </a:t>
                      </a:r>
                      <a:r>
                        <a:rPr lang="cs-CZ" sz="2400" b="1" dirty="0" smtClean="0">
                          <a:solidFill>
                            <a:srgbClr val="7030A0"/>
                          </a:solidFill>
                          <a:effectLst/>
                        </a:rPr>
                        <a:t>nejvíc ze všech</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922156846"/>
                  </a:ext>
                </a:extLst>
              </a:tr>
              <a:tr h="452499">
                <a:tc>
                  <a:txBody>
                    <a:bodyPr/>
                    <a:lstStyle/>
                    <a:p>
                      <a:pPr>
                        <a:lnSpc>
                          <a:spcPct val="115000"/>
                        </a:lnSpc>
                        <a:spcAft>
                          <a:spcPts val="1000"/>
                        </a:spcAft>
                      </a:pPr>
                      <a:r>
                        <a:rPr lang="cs-CZ" sz="2400" b="1" dirty="0" smtClean="0">
                          <a:solidFill>
                            <a:srgbClr val="7030A0"/>
                          </a:solidFill>
                          <a:effectLst/>
                        </a:rPr>
                        <a:t>postrádám partnera,</a:t>
                      </a:r>
                      <a:r>
                        <a:rPr lang="cs-CZ" sz="2400" b="1" baseline="0" dirty="0" smtClean="0">
                          <a:solidFill>
                            <a:srgbClr val="7030A0"/>
                          </a:solidFill>
                          <a:effectLst/>
                        </a:rPr>
                        <a:t> když není vztah </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algn="l">
                        <a:lnSpc>
                          <a:spcPct val="115000"/>
                        </a:lnSpc>
                        <a:spcAft>
                          <a:spcPts val="1000"/>
                        </a:spcAft>
                      </a:pPr>
                      <a:r>
                        <a:rPr lang="cs-CZ" sz="2400" b="1" dirty="0" smtClean="0">
                          <a:solidFill>
                            <a:srgbClr val="7030A0"/>
                          </a:solidFill>
                          <a:effectLst/>
                        </a:rPr>
                        <a:t>Vztah</a:t>
                      </a:r>
                      <a:r>
                        <a:rPr lang="en-US" sz="2400" b="1" dirty="0" smtClean="0">
                          <a:solidFill>
                            <a:srgbClr val="7030A0"/>
                          </a:solidFill>
                          <a:effectLst/>
                        </a:rPr>
                        <a:t>Sub  </a:t>
                      </a:r>
                      <a:r>
                        <a:rPr lang="cs-CZ" sz="2400" b="1" dirty="0" smtClean="0">
                          <a:solidFill>
                            <a:srgbClr val="7030A0"/>
                          </a:solidFill>
                          <a:effectLst/>
                        </a:rPr>
                        <a:t>víc než </a:t>
                      </a:r>
                      <a:r>
                        <a:rPr lang="en-US" sz="2400" b="1" dirty="0" smtClean="0">
                          <a:solidFill>
                            <a:srgbClr val="7030A0"/>
                          </a:solidFill>
                          <a:effectLst/>
                        </a:rPr>
                        <a:t>Switch</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151924471"/>
                  </a:ext>
                </a:extLst>
              </a:tr>
              <a:tr h="396010">
                <a:tc>
                  <a:txBody>
                    <a:bodyPr/>
                    <a:lstStyle/>
                    <a:p>
                      <a:pPr>
                        <a:lnSpc>
                          <a:spcPct val="115000"/>
                        </a:lnSpc>
                        <a:spcAft>
                          <a:spcPts val="1000"/>
                        </a:spcAft>
                      </a:pPr>
                      <a:r>
                        <a:rPr lang="cs-CZ" sz="2400" b="0" dirty="0" smtClean="0">
                          <a:solidFill>
                            <a:schemeClr val="tx1"/>
                          </a:solidFill>
                          <a:effectLst/>
                        </a:rPr>
                        <a:t>chci dlouhodobý vztah </a:t>
                      </a:r>
                      <a:endParaRPr lang="cs-CZ" sz="2400" b="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solidFill>
                  </a:tcPr>
                </a:tc>
                <a:tc>
                  <a:txBody>
                    <a:bodyPr/>
                    <a:lstStyle/>
                    <a:p>
                      <a:pPr algn="l">
                        <a:lnSpc>
                          <a:spcPct val="115000"/>
                        </a:lnSpc>
                        <a:spcAft>
                          <a:spcPts val="1000"/>
                        </a:spcAft>
                      </a:pPr>
                      <a:r>
                        <a:rPr lang="cs-CZ" sz="2400" b="0" dirty="0" smtClean="0">
                          <a:solidFill>
                            <a:srgbClr val="7030A0"/>
                          </a:solidFill>
                          <a:effectLst/>
                          <a:latin typeface="Calibri" panose="020F0502020204030204" pitchFamily="34" charset="0"/>
                          <a:ea typeface="Times New Roman" panose="02020603050405020304" pitchFamily="18" charset="0"/>
                          <a:cs typeface="Arial" panose="020B0604020202020204" pitchFamily="34" charset="0"/>
                        </a:rPr>
                        <a:t> </a:t>
                      </a:r>
                      <a:endParaRPr lang="cs-CZ" sz="2400" b="0"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bg1"/>
                    </a:solidFill>
                  </a:tcPr>
                </a:tc>
                <a:extLst>
                  <a:ext uri="{0D108BD9-81ED-4DB2-BD59-A6C34878D82A}">
                    <a16:rowId xmlns:a16="http://schemas.microsoft.com/office/drawing/2014/main" val="2545995565"/>
                  </a:ext>
                </a:extLst>
              </a:tr>
              <a:tr h="1955046">
                <a:tc>
                  <a:txBody>
                    <a:bodyPr/>
                    <a:lstStyle/>
                    <a:p>
                      <a:pPr>
                        <a:lnSpc>
                          <a:spcPct val="115000"/>
                        </a:lnSpc>
                        <a:spcAft>
                          <a:spcPts val="1000"/>
                        </a:spcAft>
                      </a:pPr>
                      <a:r>
                        <a:rPr lang="cs-CZ" sz="2400" b="1" dirty="0" smtClean="0">
                          <a:solidFill>
                            <a:srgbClr val="7030A0"/>
                          </a:solidFill>
                          <a:effectLst/>
                        </a:rPr>
                        <a:t>otevřený</a:t>
                      </a:r>
                      <a:r>
                        <a:rPr lang="cs-CZ" sz="2400" b="1" baseline="0" dirty="0" smtClean="0">
                          <a:solidFill>
                            <a:srgbClr val="7030A0"/>
                          </a:solidFill>
                          <a:effectLst/>
                        </a:rPr>
                        <a:t> vztah </a:t>
                      </a:r>
                      <a:r>
                        <a:rPr lang="en-US" sz="2400" b="1" dirty="0" smtClean="0">
                          <a:solidFill>
                            <a:srgbClr val="7030A0"/>
                          </a:solidFill>
                          <a:effectLst/>
                        </a:rPr>
                        <a:t> </a:t>
                      </a:r>
                      <a:r>
                        <a:rPr lang="cs-CZ" sz="2400" b="1" dirty="0" smtClean="0">
                          <a:solidFill>
                            <a:srgbClr val="7030A0"/>
                          </a:solidFill>
                          <a:effectLst/>
                        </a:rPr>
                        <a:t>je přínosem</a:t>
                      </a:r>
                      <a:endParaRPr lang="cs-CZ" sz="2400" b="1" dirty="0">
                        <a:solidFill>
                          <a:srgbClr val="7030A0"/>
                        </a:solidFill>
                        <a:effectLst/>
                      </a:endParaRPr>
                    </a:p>
                    <a:p>
                      <a:pPr>
                        <a:lnSpc>
                          <a:spcPct val="115000"/>
                        </a:lnSpc>
                        <a:spcAft>
                          <a:spcPts val="1000"/>
                        </a:spcAft>
                      </a:pPr>
                      <a:r>
                        <a:rPr lang="cs-CZ" sz="2400" b="1" dirty="0" smtClean="0">
                          <a:solidFill>
                            <a:srgbClr val="7030A0"/>
                          </a:solidFill>
                          <a:effectLst/>
                        </a:rPr>
                        <a:t>jednorázový sex je přínosem</a:t>
                      </a:r>
                      <a:r>
                        <a:rPr lang="en-US" sz="2400" b="1" dirty="0" smtClean="0">
                          <a:solidFill>
                            <a:srgbClr val="7030A0"/>
                          </a:solidFill>
                          <a:effectLst/>
                        </a:rPr>
                        <a:t> </a:t>
                      </a:r>
                      <a:endParaRPr lang="cs-CZ" sz="2400" b="1" dirty="0">
                        <a:solidFill>
                          <a:srgbClr val="7030A0"/>
                        </a:solidFill>
                        <a:effectLst/>
                      </a:endParaRPr>
                    </a:p>
                    <a:p>
                      <a:pPr>
                        <a:lnSpc>
                          <a:spcPct val="115000"/>
                        </a:lnSpc>
                        <a:spcAft>
                          <a:spcPts val="1000"/>
                        </a:spcAft>
                      </a:pPr>
                      <a:r>
                        <a:rPr lang="cs-CZ" sz="2400" b="1" dirty="0" smtClean="0">
                          <a:solidFill>
                            <a:srgbClr val="7030A0"/>
                          </a:solidFill>
                          <a:effectLst/>
                        </a:rPr>
                        <a:t>krátkodobý vztah je přínosem</a:t>
                      </a:r>
                      <a:r>
                        <a:rPr lang="en-US" sz="2400" b="1" dirty="0" smtClean="0">
                          <a:solidFill>
                            <a:srgbClr val="7030A0"/>
                          </a:solidFill>
                          <a:effectLst/>
                        </a:rPr>
                        <a:t> </a:t>
                      </a:r>
                      <a:endParaRPr lang="cs-CZ" sz="2400" b="1" dirty="0">
                        <a:solidFill>
                          <a:srgbClr val="7030A0"/>
                        </a:solidFill>
                        <a:effectLst/>
                      </a:endParaRPr>
                    </a:p>
                    <a:p>
                      <a:pPr>
                        <a:lnSpc>
                          <a:spcPct val="115000"/>
                        </a:lnSpc>
                        <a:spcAft>
                          <a:spcPts val="1000"/>
                        </a:spcAft>
                      </a:pPr>
                      <a:r>
                        <a:rPr lang="cs-CZ" sz="2400" b="1" baseline="0" dirty="0" smtClean="0">
                          <a:solidFill>
                            <a:srgbClr val="7030A0"/>
                          </a:solidFill>
                          <a:effectLst/>
                        </a:rPr>
                        <a:t>paralelní vztah  je přínosem</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tc>
                  <a:txBody>
                    <a:bodyPr/>
                    <a:lstStyle/>
                    <a:p>
                      <a:pPr algn="l">
                        <a:lnSpc>
                          <a:spcPct val="115000"/>
                        </a:lnSpc>
                        <a:spcAft>
                          <a:spcPts val="1000"/>
                        </a:spcAft>
                      </a:pPr>
                      <a:r>
                        <a:rPr lang="cs-CZ" sz="2400" b="1" dirty="0" smtClean="0">
                          <a:solidFill>
                            <a:srgbClr val="7030A0"/>
                          </a:solidFill>
                          <a:effectLst/>
                        </a:rPr>
                        <a:t>Vztah</a:t>
                      </a:r>
                      <a:r>
                        <a:rPr lang="en-US" sz="2400" b="1" dirty="0" smtClean="0">
                          <a:solidFill>
                            <a:srgbClr val="7030A0"/>
                          </a:solidFill>
                          <a:effectLst/>
                        </a:rPr>
                        <a:t>Sub </a:t>
                      </a:r>
                      <a:r>
                        <a:rPr lang="cs-CZ" sz="2400" b="1" dirty="0" smtClean="0">
                          <a:solidFill>
                            <a:srgbClr val="7030A0"/>
                          </a:solidFill>
                          <a:effectLst/>
                        </a:rPr>
                        <a:t>méně než</a:t>
                      </a:r>
                      <a:r>
                        <a:rPr lang="en-US" sz="2400" b="1" dirty="0" smtClean="0">
                          <a:solidFill>
                            <a:srgbClr val="7030A0"/>
                          </a:solidFill>
                          <a:effectLst/>
                        </a:rPr>
                        <a:t>Switch</a:t>
                      </a:r>
                      <a:endParaRPr lang="cs-CZ" sz="2400" b="1" dirty="0">
                        <a:solidFill>
                          <a:srgbClr val="7030A0"/>
                        </a:solidFill>
                        <a:effectLst/>
                      </a:endParaRPr>
                    </a:p>
                    <a:p>
                      <a:pPr algn="l">
                        <a:lnSpc>
                          <a:spcPct val="115000"/>
                        </a:lnSpc>
                        <a:spcAft>
                          <a:spcPts val="1000"/>
                        </a:spcAft>
                      </a:pPr>
                      <a:r>
                        <a:rPr lang="cs-CZ" sz="2400" b="1" dirty="0" smtClean="0">
                          <a:solidFill>
                            <a:srgbClr val="7030A0"/>
                          </a:solidFill>
                          <a:effectLst/>
                        </a:rPr>
                        <a:t>Vztah</a:t>
                      </a:r>
                      <a:r>
                        <a:rPr lang="en-US" sz="2400" b="1" dirty="0" smtClean="0">
                          <a:solidFill>
                            <a:srgbClr val="7030A0"/>
                          </a:solidFill>
                          <a:effectLst/>
                        </a:rPr>
                        <a:t>Sub </a:t>
                      </a:r>
                      <a:r>
                        <a:rPr lang="cs-CZ" sz="2400" b="1" dirty="0" smtClean="0">
                          <a:solidFill>
                            <a:srgbClr val="7030A0"/>
                          </a:solidFill>
                          <a:effectLst/>
                        </a:rPr>
                        <a:t>méně než</a:t>
                      </a:r>
                      <a:r>
                        <a:rPr lang="cs-CZ" sz="2400" b="1" baseline="0" dirty="0" smtClean="0">
                          <a:solidFill>
                            <a:srgbClr val="7030A0"/>
                          </a:solidFill>
                          <a:effectLst/>
                        </a:rPr>
                        <a:t> </a:t>
                      </a:r>
                      <a:r>
                        <a:rPr lang="cs-CZ" sz="2400" b="1" dirty="0" smtClean="0">
                          <a:solidFill>
                            <a:srgbClr val="7030A0"/>
                          </a:solidFill>
                          <a:effectLst/>
                        </a:rPr>
                        <a:t>Play</a:t>
                      </a:r>
                      <a:r>
                        <a:rPr lang="en-US" sz="2400" b="1" dirty="0" smtClean="0">
                          <a:solidFill>
                            <a:srgbClr val="7030A0"/>
                          </a:solidFill>
                          <a:effectLst/>
                        </a:rPr>
                        <a:t>Sub</a:t>
                      </a:r>
                      <a:endParaRPr lang="cs-CZ" sz="2400" b="1" dirty="0">
                        <a:solidFill>
                          <a:srgbClr val="7030A0"/>
                        </a:solidFill>
                        <a:effectLst/>
                      </a:endParaRPr>
                    </a:p>
                    <a:p>
                      <a:pPr algn="l">
                        <a:lnSpc>
                          <a:spcPct val="115000"/>
                        </a:lnSpc>
                        <a:spcAft>
                          <a:spcPts val="1000"/>
                        </a:spcAft>
                      </a:pPr>
                      <a:r>
                        <a:rPr lang="cs-CZ" sz="2400" b="1" dirty="0" smtClean="0">
                          <a:solidFill>
                            <a:srgbClr val="7030A0"/>
                          </a:solidFill>
                          <a:effectLst/>
                        </a:rPr>
                        <a:t>Vztah</a:t>
                      </a:r>
                      <a:r>
                        <a:rPr lang="en-US" sz="2400" b="1" dirty="0" smtClean="0">
                          <a:solidFill>
                            <a:srgbClr val="7030A0"/>
                          </a:solidFill>
                          <a:effectLst/>
                        </a:rPr>
                        <a:t>Sub</a:t>
                      </a:r>
                      <a:r>
                        <a:rPr lang="cs-CZ" sz="2400" b="1" dirty="0" smtClean="0">
                          <a:solidFill>
                            <a:srgbClr val="7030A0"/>
                          </a:solidFill>
                          <a:effectLst/>
                        </a:rPr>
                        <a:t> méně</a:t>
                      </a:r>
                      <a:r>
                        <a:rPr lang="cs-CZ" sz="2400" b="1" baseline="0" dirty="0" smtClean="0">
                          <a:solidFill>
                            <a:srgbClr val="7030A0"/>
                          </a:solidFill>
                          <a:effectLst/>
                        </a:rPr>
                        <a:t> než </a:t>
                      </a:r>
                      <a:r>
                        <a:rPr lang="en-US" sz="2400" b="1" dirty="0" smtClean="0">
                          <a:solidFill>
                            <a:srgbClr val="7030A0"/>
                          </a:solidFill>
                          <a:effectLst/>
                        </a:rPr>
                        <a:t>Switch</a:t>
                      </a:r>
                      <a:endParaRPr lang="cs-CZ" sz="2400" b="1" dirty="0">
                        <a:solidFill>
                          <a:srgbClr val="7030A0"/>
                        </a:solidFill>
                        <a:effectLst/>
                      </a:endParaRPr>
                    </a:p>
                    <a:p>
                      <a:pPr algn="l">
                        <a:lnSpc>
                          <a:spcPct val="115000"/>
                        </a:lnSpc>
                        <a:spcAft>
                          <a:spcPts val="1000"/>
                        </a:spcAft>
                      </a:pPr>
                      <a:r>
                        <a:rPr lang="cs-CZ" sz="2400" b="1" dirty="0" smtClean="0">
                          <a:solidFill>
                            <a:srgbClr val="7030A0"/>
                          </a:solidFill>
                          <a:effectLst/>
                        </a:rPr>
                        <a:t>Vztah</a:t>
                      </a:r>
                      <a:r>
                        <a:rPr lang="en-US" sz="2400" b="1" dirty="0" smtClean="0">
                          <a:solidFill>
                            <a:srgbClr val="7030A0"/>
                          </a:solidFill>
                          <a:effectLst/>
                        </a:rPr>
                        <a:t>Sub</a:t>
                      </a:r>
                      <a:r>
                        <a:rPr lang="cs-CZ" sz="2400" b="1" dirty="0" smtClean="0">
                          <a:solidFill>
                            <a:srgbClr val="7030A0"/>
                          </a:solidFill>
                          <a:effectLst/>
                        </a:rPr>
                        <a:t> méně</a:t>
                      </a:r>
                      <a:r>
                        <a:rPr lang="cs-CZ" sz="2400" b="1" baseline="0" dirty="0" smtClean="0">
                          <a:solidFill>
                            <a:srgbClr val="7030A0"/>
                          </a:solidFill>
                          <a:effectLst/>
                        </a:rPr>
                        <a:t> než ostatní</a:t>
                      </a:r>
                      <a:endParaRPr lang="cs-CZ" sz="2400" b="1" dirty="0">
                        <a:solidFill>
                          <a:srgbClr val="7030A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386654407"/>
                  </a:ext>
                </a:extLst>
              </a:tr>
            </a:tbl>
          </a:graphicData>
        </a:graphic>
      </p:graphicFrame>
      <p:sp>
        <p:nvSpPr>
          <p:cNvPr id="4" name="Zástupný symbol pro číslo snímku 3"/>
          <p:cNvSpPr>
            <a:spLocks noGrp="1"/>
          </p:cNvSpPr>
          <p:nvPr>
            <p:ph type="sldNum" sz="quarter" idx="12"/>
          </p:nvPr>
        </p:nvSpPr>
        <p:spPr>
          <a:xfrm>
            <a:off x="6625208" y="7273147"/>
            <a:ext cx="2495314" cy="262912"/>
          </a:xfrm>
        </p:spPr>
        <p:txBody>
          <a:bodyPr/>
          <a:lstStyle/>
          <a:p>
            <a:fld id="{4DB48B28-2DD8-4A23-84B0-89F928210886}" type="slidenum">
              <a:rPr lang="cs-CZ" smtClean="0"/>
              <a:t>46</a:t>
            </a:fld>
            <a:endParaRPr lang="cs-CZ"/>
          </a:p>
        </p:txBody>
      </p:sp>
      <p:sp>
        <p:nvSpPr>
          <p:cNvPr id="6" name="Nadpis 1"/>
          <p:cNvSpPr txBox="1">
            <a:spLocks noGrp="1"/>
          </p:cNvSpPr>
          <p:nvPr>
            <p:ph type="title"/>
          </p:nvPr>
        </p:nvSpPr>
        <p:spPr>
          <a:xfrm>
            <a:off x="0" y="43764"/>
            <a:ext cx="9120522" cy="107443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200" b="1" dirty="0" smtClean="0"/>
              <a:t>Chování ve vztahu	</a:t>
            </a:r>
            <a:r>
              <a:rPr lang="cs-CZ" sz="3200" b="1" dirty="0" err="1" smtClean="0">
                <a:solidFill>
                  <a:srgbClr val="FF0000"/>
                </a:solidFill>
              </a:rPr>
              <a:t>PlaySub</a:t>
            </a:r>
            <a:r>
              <a:rPr lang="cs-CZ" sz="3200" b="1" dirty="0" smtClean="0">
                <a:solidFill>
                  <a:srgbClr val="FF0000"/>
                </a:solidFill>
              </a:rPr>
              <a:t> a </a:t>
            </a:r>
            <a:r>
              <a:rPr lang="cs-CZ" sz="3200" b="1" dirty="0" err="1" smtClean="0">
                <a:solidFill>
                  <a:srgbClr val="FF0000"/>
                </a:solidFill>
              </a:rPr>
              <a:t>Switch</a:t>
            </a:r>
            <a:r>
              <a:rPr lang="cs-CZ" sz="3200" b="1" dirty="0" smtClean="0">
                <a:solidFill>
                  <a:srgbClr val="FF0000"/>
                </a:solidFill>
              </a:rPr>
              <a:t> nebyl rozdíl</a:t>
            </a:r>
            <a:r>
              <a:rPr lang="cs-CZ" sz="3200" b="1" dirty="0" smtClean="0"/>
              <a:t/>
            </a:r>
            <a:br>
              <a:rPr lang="cs-CZ" sz="3200" b="1" dirty="0" smtClean="0"/>
            </a:br>
            <a:r>
              <a:rPr lang="cs-CZ" sz="3200" b="1" dirty="0" smtClean="0"/>
              <a:t>			</a:t>
            </a:r>
            <a:r>
              <a:rPr lang="cs-CZ" sz="3200" b="1" dirty="0" err="1" smtClean="0">
                <a:solidFill>
                  <a:srgbClr val="7030A0"/>
                </a:solidFill>
              </a:rPr>
              <a:t>VztahSub</a:t>
            </a:r>
            <a:r>
              <a:rPr lang="cs-CZ" sz="3200" b="1" dirty="0" smtClean="0">
                <a:solidFill>
                  <a:srgbClr val="7030A0"/>
                </a:solidFill>
              </a:rPr>
              <a:t> se lišily takto:</a:t>
            </a:r>
            <a:endParaRPr lang="cs-CZ" sz="3200" b="1" dirty="0">
              <a:solidFill>
                <a:srgbClr val="7030A0"/>
              </a:solidFill>
            </a:endParaRPr>
          </a:p>
        </p:txBody>
      </p:sp>
    </p:spTree>
    <p:extLst>
      <p:ext uri="{BB962C8B-B14F-4D97-AF65-F5344CB8AC3E}">
        <p14:creationId xmlns:p14="http://schemas.microsoft.com/office/powerpoint/2010/main" val="1982054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8229600" cy="1060679"/>
          </a:xfrm>
        </p:spPr>
        <p:txBody>
          <a:bodyPr>
            <a:noAutofit/>
          </a:bodyPr>
          <a:lstStyle/>
          <a:p>
            <a:r>
              <a:rPr lang="cs-CZ" sz="3200" i="1" dirty="0" smtClean="0"/>
              <a:t>Statistika k </a:t>
            </a:r>
            <a:r>
              <a:rPr lang="cs-CZ" sz="3200" i="1" dirty="0"/>
              <a:t>chování ve vztahu </a:t>
            </a:r>
            <a:r>
              <a:rPr lang="cs-CZ" sz="3200" i="1" dirty="0" smtClean="0"/>
              <a:t/>
            </a:r>
            <a:br>
              <a:rPr lang="cs-CZ" sz="3200" i="1" dirty="0" smtClean="0"/>
            </a:br>
            <a:r>
              <a:rPr lang="en-GB" sz="3200" i="1" dirty="0" err="1" smtClean="0"/>
              <a:t>Kruskal</a:t>
            </a:r>
            <a:r>
              <a:rPr lang="en-GB" sz="3200" i="1" dirty="0" smtClean="0"/>
              <a:t>-Wallis test</a:t>
            </a:r>
            <a:r>
              <a:rPr lang="cs-CZ" sz="3200" i="1" dirty="0" smtClean="0"/>
              <a:t> I.</a:t>
            </a:r>
            <a:endParaRPr lang="cs-CZ" sz="3200" i="1"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112518183"/>
              </p:ext>
            </p:extLst>
          </p:nvPr>
        </p:nvGraphicFramePr>
        <p:xfrm>
          <a:off x="2" y="1517880"/>
          <a:ext cx="9143998" cy="5021032"/>
        </p:xfrm>
        <a:graphic>
          <a:graphicData uri="http://schemas.openxmlformats.org/drawingml/2006/table">
            <a:tbl>
              <a:tblPr firstRow="1" firstCol="1" bandRow="1">
                <a:tableStyleId>{5C22544A-7EE6-4342-B048-85BDC9FD1C3A}</a:tableStyleId>
              </a:tblPr>
              <a:tblGrid>
                <a:gridCol w="2555775">
                  <a:extLst>
                    <a:ext uri="{9D8B030D-6E8A-4147-A177-3AD203B41FA5}">
                      <a16:colId xmlns:a16="http://schemas.microsoft.com/office/drawing/2014/main" val="220817189"/>
                    </a:ext>
                  </a:extLst>
                </a:gridCol>
                <a:gridCol w="838461">
                  <a:extLst>
                    <a:ext uri="{9D8B030D-6E8A-4147-A177-3AD203B41FA5}">
                      <a16:colId xmlns:a16="http://schemas.microsoft.com/office/drawing/2014/main" val="3833651009"/>
                    </a:ext>
                  </a:extLst>
                </a:gridCol>
                <a:gridCol w="1049764">
                  <a:extLst>
                    <a:ext uri="{9D8B030D-6E8A-4147-A177-3AD203B41FA5}">
                      <a16:colId xmlns:a16="http://schemas.microsoft.com/office/drawing/2014/main" val="3700784895"/>
                    </a:ext>
                  </a:extLst>
                </a:gridCol>
                <a:gridCol w="782717">
                  <a:extLst>
                    <a:ext uri="{9D8B030D-6E8A-4147-A177-3AD203B41FA5}">
                      <a16:colId xmlns:a16="http://schemas.microsoft.com/office/drawing/2014/main" val="2009359240"/>
                    </a:ext>
                  </a:extLst>
                </a:gridCol>
                <a:gridCol w="782717">
                  <a:extLst>
                    <a:ext uri="{9D8B030D-6E8A-4147-A177-3AD203B41FA5}">
                      <a16:colId xmlns:a16="http://schemas.microsoft.com/office/drawing/2014/main" val="4086354651"/>
                    </a:ext>
                  </a:extLst>
                </a:gridCol>
                <a:gridCol w="783641">
                  <a:extLst>
                    <a:ext uri="{9D8B030D-6E8A-4147-A177-3AD203B41FA5}">
                      <a16:colId xmlns:a16="http://schemas.microsoft.com/office/drawing/2014/main" val="3563058162"/>
                    </a:ext>
                  </a:extLst>
                </a:gridCol>
                <a:gridCol w="783641">
                  <a:extLst>
                    <a:ext uri="{9D8B030D-6E8A-4147-A177-3AD203B41FA5}">
                      <a16:colId xmlns:a16="http://schemas.microsoft.com/office/drawing/2014/main" val="2002112632"/>
                    </a:ext>
                  </a:extLst>
                </a:gridCol>
                <a:gridCol w="783641">
                  <a:extLst>
                    <a:ext uri="{9D8B030D-6E8A-4147-A177-3AD203B41FA5}">
                      <a16:colId xmlns:a16="http://schemas.microsoft.com/office/drawing/2014/main" val="3727314749"/>
                    </a:ext>
                  </a:extLst>
                </a:gridCol>
                <a:gridCol w="783641">
                  <a:extLst>
                    <a:ext uri="{9D8B030D-6E8A-4147-A177-3AD203B41FA5}">
                      <a16:colId xmlns:a16="http://schemas.microsoft.com/office/drawing/2014/main" val="1210131839"/>
                    </a:ext>
                  </a:extLst>
                </a:gridCol>
              </a:tblGrid>
              <a:tr h="282873">
                <a:tc rowSpan="2">
                  <a:txBody>
                    <a:bodyPr/>
                    <a:lstStyle/>
                    <a:p>
                      <a:pPr>
                        <a:lnSpc>
                          <a:spcPct val="200000"/>
                        </a:lnSpc>
                        <a:spcAft>
                          <a:spcPts val="0"/>
                        </a:spcAft>
                      </a:pPr>
                      <a:r>
                        <a:rPr lang="en-US" sz="1200" dirty="0">
                          <a:effectLst/>
                        </a:rPr>
                        <a:t>Abbreviation</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rowSpan="2">
                  <a:txBody>
                    <a:bodyPr/>
                    <a:lstStyle/>
                    <a:p>
                      <a:pPr>
                        <a:lnSpc>
                          <a:spcPct val="200000"/>
                        </a:lnSpc>
                        <a:spcAft>
                          <a:spcPts val="0"/>
                        </a:spcAft>
                      </a:pPr>
                      <a:r>
                        <a:rPr lang="en-GB" sz="1200" dirty="0">
                          <a:effectLst/>
                        </a:rPr>
                        <a:t>Asymptotic Sig.</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rowSpan="2">
                  <a:txBody>
                    <a:bodyPr/>
                    <a:lstStyle/>
                    <a:p>
                      <a:pPr>
                        <a:lnSpc>
                          <a:spcPct val="200000"/>
                        </a:lnSpc>
                        <a:spcAft>
                          <a:spcPts val="0"/>
                        </a:spcAft>
                      </a:pPr>
                      <a:r>
                        <a:rPr lang="en-GB" sz="1200" dirty="0">
                          <a:effectLst/>
                        </a:rPr>
                        <a:t>Test statistic</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gridSpan="2">
                  <a:txBody>
                    <a:bodyPr/>
                    <a:lstStyle/>
                    <a:p>
                      <a:pPr>
                        <a:lnSpc>
                          <a:spcPct val="200000"/>
                        </a:lnSpc>
                        <a:spcAft>
                          <a:spcPts val="0"/>
                        </a:spcAft>
                      </a:pPr>
                      <a:r>
                        <a:rPr lang="en-GB" sz="1200">
                          <a:effectLst/>
                        </a:rPr>
                        <a:t>AlwaysSub</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hMerge="1">
                  <a:txBody>
                    <a:bodyPr/>
                    <a:lstStyle/>
                    <a:p>
                      <a:endParaRPr lang="cs-CZ"/>
                    </a:p>
                  </a:txBody>
                  <a:tcPr/>
                </a:tc>
                <a:tc gridSpan="2">
                  <a:txBody>
                    <a:bodyPr/>
                    <a:lstStyle/>
                    <a:p>
                      <a:pPr>
                        <a:lnSpc>
                          <a:spcPct val="200000"/>
                        </a:lnSpc>
                        <a:spcAft>
                          <a:spcPts val="0"/>
                        </a:spcAft>
                      </a:pPr>
                      <a:r>
                        <a:rPr lang="en-GB" sz="1200">
                          <a:effectLst/>
                        </a:rPr>
                        <a:t>SexSub</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hMerge="1">
                  <a:txBody>
                    <a:bodyPr/>
                    <a:lstStyle/>
                    <a:p>
                      <a:endParaRPr lang="cs-CZ"/>
                    </a:p>
                  </a:txBody>
                  <a:tcPr/>
                </a:tc>
                <a:tc gridSpan="2">
                  <a:txBody>
                    <a:bodyPr/>
                    <a:lstStyle/>
                    <a:p>
                      <a:pPr>
                        <a:lnSpc>
                          <a:spcPct val="200000"/>
                        </a:lnSpc>
                        <a:spcAft>
                          <a:spcPts val="0"/>
                        </a:spcAft>
                      </a:pPr>
                      <a:r>
                        <a:rPr lang="en-GB" sz="1200">
                          <a:effectLst/>
                        </a:rPr>
                        <a:t>SexSwitch</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hMerge="1">
                  <a:txBody>
                    <a:bodyPr/>
                    <a:lstStyle/>
                    <a:p>
                      <a:endParaRPr lang="cs-CZ"/>
                    </a:p>
                  </a:txBody>
                  <a:tcPr/>
                </a:tc>
                <a:extLst>
                  <a:ext uri="{0D108BD9-81ED-4DB2-BD59-A6C34878D82A}">
                    <a16:rowId xmlns:a16="http://schemas.microsoft.com/office/drawing/2014/main" val="3509876155"/>
                  </a:ext>
                </a:extLst>
              </a:tr>
              <a:tr h="282873">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nSpc>
                          <a:spcPct val="200000"/>
                        </a:lnSpc>
                        <a:spcAft>
                          <a:spcPts val="0"/>
                        </a:spcAft>
                      </a:pPr>
                      <a:r>
                        <a:rPr lang="cs-CZ" sz="1200" dirty="0" err="1">
                          <a:effectLst/>
                        </a:rPr>
                        <a:t>Mdn</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err="1">
                          <a:effectLst/>
                        </a:rPr>
                        <a:t>Range</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err="1">
                          <a:effectLst/>
                        </a:rPr>
                        <a:t>Mdn</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Range</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Mdn</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Range</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991479856"/>
                  </a:ext>
                </a:extLst>
              </a:tr>
              <a:tr h="282873">
                <a:tc>
                  <a:txBody>
                    <a:bodyPr/>
                    <a:lstStyle/>
                    <a:p>
                      <a:pPr>
                        <a:lnSpc>
                          <a:spcPct val="200000"/>
                        </a:lnSpc>
                        <a:spcAft>
                          <a:spcPts val="0"/>
                        </a:spcAft>
                      </a:pPr>
                      <a:r>
                        <a:rPr lang="en-GB" sz="1200">
                          <a:effectLst/>
                        </a:rPr>
                        <a:t>Submissiveness</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.003</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11.378</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17</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9-30</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13</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8-24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14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7-21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363326502"/>
                  </a:ext>
                </a:extLst>
              </a:tr>
              <a:tr h="282873">
                <a:tc>
                  <a:txBody>
                    <a:bodyPr/>
                    <a:lstStyle/>
                    <a:p>
                      <a:pPr>
                        <a:lnSpc>
                          <a:spcPct val="200000"/>
                        </a:lnSpc>
                        <a:spcAft>
                          <a:spcPts val="1000"/>
                        </a:spcAft>
                      </a:pPr>
                      <a:r>
                        <a:rPr lang="en-GB" sz="1200" dirty="0">
                          <a:effectLst/>
                        </a:rPr>
                        <a:t>He never submits</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.001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18.684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3-5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2-5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3</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2-5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2706982130"/>
                  </a:ext>
                </a:extLst>
              </a:tr>
              <a:tr h="282873">
                <a:tc>
                  <a:txBody>
                    <a:bodyPr/>
                    <a:lstStyle/>
                    <a:p>
                      <a:pPr marR="38100">
                        <a:lnSpc>
                          <a:spcPct val="200000"/>
                        </a:lnSpc>
                        <a:spcAft>
                          <a:spcPts val="0"/>
                        </a:spcAft>
                      </a:pPr>
                      <a:r>
                        <a:rPr lang="en-GB" sz="1200">
                          <a:effectLst/>
                        </a:rPr>
                        <a:t>I never submit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.001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45.843</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1-4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2-5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dirty="0">
                          <a:effectLst/>
                        </a:rPr>
                        <a:t>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559517718"/>
                  </a:ext>
                </a:extLst>
              </a:tr>
              <a:tr h="282873">
                <a:tc>
                  <a:txBody>
                    <a:bodyPr/>
                    <a:lstStyle/>
                    <a:p>
                      <a:pPr>
                        <a:lnSpc>
                          <a:spcPct val="200000"/>
                        </a:lnSpc>
                        <a:spcAft>
                          <a:spcPts val="0"/>
                        </a:spcAft>
                      </a:pPr>
                      <a:r>
                        <a:rPr lang="en-GB" sz="1200">
                          <a:effectLst/>
                        </a:rPr>
                        <a:t>Bond</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.648</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0.869</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4-5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3-5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3649254025"/>
                  </a:ext>
                </a:extLst>
              </a:tr>
              <a:tr h="282873">
                <a:tc>
                  <a:txBody>
                    <a:bodyPr/>
                    <a:lstStyle/>
                    <a:p>
                      <a:pPr>
                        <a:lnSpc>
                          <a:spcPct val="200000"/>
                        </a:lnSpc>
                        <a:spcAft>
                          <a:spcPts val="0"/>
                        </a:spcAft>
                      </a:pPr>
                      <a:r>
                        <a:rPr lang="en-GB" sz="1200">
                          <a:effectLst/>
                        </a:rPr>
                        <a:t>Unit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.396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1.850</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3399691192"/>
                  </a:ext>
                </a:extLst>
              </a:tr>
              <a:tr h="282873">
                <a:tc>
                  <a:txBody>
                    <a:bodyPr/>
                    <a:lstStyle/>
                    <a:p>
                      <a:pPr>
                        <a:lnSpc>
                          <a:spcPct val="200000"/>
                        </a:lnSpc>
                        <a:spcAft>
                          <a:spcPts val="0"/>
                        </a:spcAft>
                      </a:pPr>
                      <a:r>
                        <a:rPr lang="cs-CZ" sz="1200">
                          <a:effectLst/>
                        </a:rPr>
                        <a:t>He’ll not invest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.396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3.721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1806145326"/>
                  </a:ext>
                </a:extLst>
              </a:tr>
              <a:tr h="282873">
                <a:tc>
                  <a:txBody>
                    <a:bodyPr/>
                    <a:lstStyle/>
                    <a:p>
                      <a:pPr>
                        <a:lnSpc>
                          <a:spcPct val="200000"/>
                        </a:lnSpc>
                        <a:spcAft>
                          <a:spcPts val="0"/>
                        </a:spcAft>
                        <a:tabLst>
                          <a:tab pos="4123690" algn="l"/>
                        </a:tabLst>
                      </a:pPr>
                      <a:r>
                        <a:rPr lang="en-GB" sz="1200">
                          <a:effectLst/>
                        </a:rPr>
                        <a:t>I’ll not invest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.014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8.601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209254193"/>
                  </a:ext>
                </a:extLst>
              </a:tr>
              <a:tr h="282873">
                <a:tc>
                  <a:txBody>
                    <a:bodyPr/>
                    <a:lstStyle/>
                    <a:p>
                      <a:pPr>
                        <a:lnSpc>
                          <a:spcPct val="200000"/>
                        </a:lnSpc>
                        <a:spcAft>
                          <a:spcPts val="0"/>
                        </a:spcAft>
                      </a:pPr>
                      <a:r>
                        <a:rPr lang="cs-CZ" sz="1200">
                          <a:effectLst/>
                        </a:rPr>
                        <a:t>I miss him</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.002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12.327</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2-5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3894046802"/>
                  </a:ext>
                </a:extLst>
              </a:tr>
              <a:tr h="565745">
                <a:tc>
                  <a:txBody>
                    <a:bodyPr/>
                    <a:lstStyle/>
                    <a:p>
                      <a:pPr>
                        <a:lnSpc>
                          <a:spcPct val="200000"/>
                        </a:lnSpc>
                        <a:spcAft>
                          <a:spcPts val="0"/>
                        </a:spcAft>
                      </a:pPr>
                      <a:r>
                        <a:rPr lang="en-GB" sz="1200">
                          <a:effectLst/>
                        </a:rPr>
                        <a:t>Long-Term </a:t>
                      </a:r>
                      <a:r>
                        <a:rPr lang="cs-CZ" sz="1200">
                          <a:effectLst/>
                        </a:rPr>
                        <a:t>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5.639</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4-5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2-5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595640281"/>
                  </a:ext>
                </a:extLst>
              </a:tr>
              <a:tr h="282873">
                <a:tc>
                  <a:txBody>
                    <a:bodyPr/>
                    <a:lstStyle/>
                    <a:p>
                      <a:pPr>
                        <a:lnSpc>
                          <a:spcPct val="200000"/>
                        </a:lnSpc>
                        <a:spcAft>
                          <a:spcPts val="0"/>
                        </a:spcAft>
                      </a:pPr>
                      <a:r>
                        <a:rPr lang="en-GB" sz="1200">
                          <a:effectLst/>
                        </a:rPr>
                        <a:t>Open </a:t>
                      </a:r>
                      <a:r>
                        <a:rPr lang="cs-CZ" sz="1200">
                          <a:effectLst/>
                        </a:rPr>
                        <a:t>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.031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6.955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1173263680"/>
                  </a:ext>
                </a:extLst>
              </a:tr>
              <a:tr h="282873">
                <a:tc>
                  <a:txBody>
                    <a:bodyPr/>
                    <a:lstStyle/>
                    <a:p>
                      <a:pPr>
                        <a:lnSpc>
                          <a:spcPct val="200000"/>
                        </a:lnSpc>
                        <a:spcAft>
                          <a:spcPts val="0"/>
                        </a:spcAft>
                      </a:pPr>
                      <a:r>
                        <a:rPr lang="en-GB" sz="1200" dirty="0">
                          <a:effectLst/>
                        </a:rPr>
                        <a:t>Encounter </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.008</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9.756</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2078114810"/>
                  </a:ext>
                </a:extLst>
              </a:tr>
              <a:tr h="282873">
                <a:tc>
                  <a:txBody>
                    <a:bodyPr/>
                    <a:lstStyle/>
                    <a:p>
                      <a:pPr>
                        <a:lnSpc>
                          <a:spcPct val="200000"/>
                        </a:lnSpc>
                        <a:spcAft>
                          <a:spcPts val="0"/>
                        </a:spcAft>
                      </a:pPr>
                      <a:r>
                        <a:rPr lang="en-GB" sz="1200">
                          <a:effectLst/>
                        </a:rPr>
                        <a:t>Short 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.007</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dirty="0">
                          <a:effectLst/>
                        </a:rPr>
                        <a:t>9.942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2943245231"/>
                  </a:ext>
                </a:extLst>
              </a:tr>
              <a:tr h="282873">
                <a:tc>
                  <a:txBody>
                    <a:bodyPr/>
                    <a:lstStyle/>
                    <a:p>
                      <a:pPr>
                        <a:lnSpc>
                          <a:spcPct val="200000"/>
                        </a:lnSpc>
                        <a:spcAft>
                          <a:spcPts val="0"/>
                        </a:spcAft>
                      </a:pPr>
                      <a:r>
                        <a:rPr lang="en-GB" sz="1200">
                          <a:effectLst/>
                        </a:rPr>
                        <a:t>Parallel </a:t>
                      </a:r>
                      <a:r>
                        <a:rPr lang="cs-CZ" sz="1200">
                          <a:effectLst/>
                        </a:rPr>
                        <a:t>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.002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a:lnSpc>
                          <a:spcPct val="200000"/>
                        </a:lnSpc>
                        <a:spcAft>
                          <a:spcPts val="0"/>
                        </a:spcAft>
                      </a:pPr>
                      <a:r>
                        <a:rPr lang="en-GB" sz="1200">
                          <a:effectLst/>
                        </a:rPr>
                        <a:t>12.454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1-4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a:effectLst/>
                        </a:rPr>
                        <a:t>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tc>
                  <a:txBody>
                    <a:bodyPr/>
                    <a:lstStyle/>
                    <a:p>
                      <a:pPr marL="38100" marR="38100">
                        <a:lnSpc>
                          <a:spcPct val="200000"/>
                        </a:lnSpc>
                        <a:spcAft>
                          <a:spcPts val="0"/>
                        </a:spcAft>
                      </a:pPr>
                      <a:r>
                        <a:rPr lang="cs-CZ" sz="1200" dirty="0">
                          <a:effectLst/>
                        </a:rPr>
                        <a:t>1-5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63646" marR="63646" marT="0" marB="0"/>
                </a:tc>
                <a:extLst>
                  <a:ext uri="{0D108BD9-81ED-4DB2-BD59-A6C34878D82A}">
                    <a16:rowId xmlns:a16="http://schemas.microsoft.com/office/drawing/2014/main" val="1694309489"/>
                  </a:ext>
                </a:extLst>
              </a:tr>
            </a:tbl>
          </a:graphicData>
        </a:graphic>
      </p:graphicFrame>
      <p:sp>
        <p:nvSpPr>
          <p:cNvPr id="4" name="Zástupný symbol pro číslo snímku 3"/>
          <p:cNvSpPr>
            <a:spLocks noGrp="1"/>
          </p:cNvSpPr>
          <p:nvPr>
            <p:ph type="sldNum" sz="quarter" idx="12"/>
          </p:nvPr>
        </p:nvSpPr>
        <p:spPr/>
        <p:txBody>
          <a:bodyPr/>
          <a:lstStyle/>
          <a:p>
            <a:fld id="{4DB48B28-2DD8-4A23-84B0-89F928210886}" type="slidenum">
              <a:rPr lang="cs-CZ" smtClean="0"/>
              <a:t>47</a:t>
            </a:fld>
            <a:endParaRPr lang="cs-CZ"/>
          </a:p>
        </p:txBody>
      </p:sp>
    </p:spTree>
    <p:extLst>
      <p:ext uri="{BB962C8B-B14F-4D97-AF65-F5344CB8AC3E}">
        <p14:creationId xmlns:p14="http://schemas.microsoft.com/office/powerpoint/2010/main" val="1543732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 y="0"/>
            <a:ext cx="9144000" cy="846138"/>
          </a:xfrm>
        </p:spPr>
        <p:txBody>
          <a:bodyPr>
            <a:normAutofit/>
          </a:bodyPr>
          <a:lstStyle/>
          <a:p>
            <a:r>
              <a:rPr lang="cs-CZ" sz="3200" i="1" dirty="0" smtClean="0"/>
              <a:t>Statistika k chování </a:t>
            </a:r>
            <a:r>
              <a:rPr lang="cs-CZ" sz="3200" i="1" dirty="0"/>
              <a:t>ve vztahu </a:t>
            </a:r>
            <a:r>
              <a:rPr lang="en-GB" sz="3200" i="1" dirty="0" err="1" smtClean="0"/>
              <a:t>Kruskal</a:t>
            </a:r>
            <a:r>
              <a:rPr lang="en-GB" sz="3200" i="1" dirty="0" smtClean="0"/>
              <a:t>-Wallis test</a:t>
            </a:r>
            <a:r>
              <a:rPr lang="cs-CZ" sz="3200" i="1" dirty="0" smtClean="0"/>
              <a:t> II. </a:t>
            </a:r>
            <a:endParaRPr lang="cs-CZ" sz="3200" i="1"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118318160"/>
              </p:ext>
            </p:extLst>
          </p:nvPr>
        </p:nvGraphicFramePr>
        <p:xfrm>
          <a:off x="143508" y="846138"/>
          <a:ext cx="8856984" cy="5981508"/>
        </p:xfrm>
        <a:graphic>
          <a:graphicData uri="http://schemas.openxmlformats.org/drawingml/2006/table">
            <a:tbl>
              <a:tblPr firstRow="1" firstCol="1" bandRow="1">
                <a:tableStyleId>{5C22544A-7EE6-4342-B048-85BDC9FD1C3A}</a:tableStyleId>
              </a:tblPr>
              <a:tblGrid>
                <a:gridCol w="4131466">
                  <a:extLst>
                    <a:ext uri="{9D8B030D-6E8A-4147-A177-3AD203B41FA5}">
                      <a16:colId xmlns:a16="http://schemas.microsoft.com/office/drawing/2014/main" val="3127674"/>
                    </a:ext>
                  </a:extLst>
                </a:gridCol>
                <a:gridCol w="1995958">
                  <a:extLst>
                    <a:ext uri="{9D8B030D-6E8A-4147-A177-3AD203B41FA5}">
                      <a16:colId xmlns:a16="http://schemas.microsoft.com/office/drawing/2014/main" val="2956801966"/>
                    </a:ext>
                  </a:extLst>
                </a:gridCol>
                <a:gridCol w="1270039">
                  <a:extLst>
                    <a:ext uri="{9D8B030D-6E8A-4147-A177-3AD203B41FA5}">
                      <a16:colId xmlns:a16="http://schemas.microsoft.com/office/drawing/2014/main" val="1602582174"/>
                    </a:ext>
                  </a:extLst>
                </a:gridCol>
                <a:gridCol w="1459521">
                  <a:extLst>
                    <a:ext uri="{9D8B030D-6E8A-4147-A177-3AD203B41FA5}">
                      <a16:colId xmlns:a16="http://schemas.microsoft.com/office/drawing/2014/main" val="2593260132"/>
                    </a:ext>
                  </a:extLst>
                </a:gridCol>
              </a:tblGrid>
              <a:tr h="332306">
                <a:tc>
                  <a:txBody>
                    <a:bodyPr/>
                    <a:lstStyle/>
                    <a:p>
                      <a:pPr>
                        <a:lnSpc>
                          <a:spcPct val="200000"/>
                        </a:lnSpc>
                        <a:spcAft>
                          <a:spcPts val="0"/>
                        </a:spcAft>
                      </a:pPr>
                      <a:r>
                        <a:rPr lang="en-GB" sz="1200" dirty="0">
                          <a:effectLst/>
                        </a:rPr>
                        <a:t> </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Test statistic</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Sig.</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Adj. Sig</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1541713574"/>
                  </a:ext>
                </a:extLst>
              </a:tr>
              <a:tr h="332306">
                <a:tc>
                  <a:txBody>
                    <a:bodyPr/>
                    <a:lstStyle/>
                    <a:p>
                      <a:pPr>
                        <a:lnSpc>
                          <a:spcPct val="200000"/>
                        </a:lnSpc>
                        <a:spcAft>
                          <a:spcPts val="0"/>
                        </a:spcAft>
                      </a:pPr>
                      <a:r>
                        <a:rPr lang="en-GB" sz="1200" dirty="0" err="1">
                          <a:effectLst/>
                        </a:rPr>
                        <a:t>AlwaysSub</a:t>
                      </a:r>
                      <a:r>
                        <a:rPr lang="en-GB" sz="1200" dirty="0">
                          <a:effectLst/>
                        </a:rPr>
                        <a:t> and </a:t>
                      </a:r>
                      <a:r>
                        <a:rPr lang="en-GB" sz="1200" dirty="0" err="1">
                          <a:effectLst/>
                        </a:rPr>
                        <a:t>SexSub</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 </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 </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 </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1132678167"/>
                  </a:ext>
                </a:extLst>
              </a:tr>
              <a:tr h="332306">
                <a:tc>
                  <a:txBody>
                    <a:bodyPr/>
                    <a:lstStyle/>
                    <a:p>
                      <a:pPr>
                        <a:lnSpc>
                          <a:spcPct val="200000"/>
                        </a:lnSpc>
                        <a:spcAft>
                          <a:spcPts val="0"/>
                        </a:spcAft>
                      </a:pPr>
                      <a:r>
                        <a:rPr lang="en-GB" sz="1200">
                          <a:effectLst/>
                        </a:rPr>
                        <a:t>Submissiveness</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20.357</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.002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.006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146979127"/>
                  </a:ext>
                </a:extLst>
              </a:tr>
              <a:tr h="332306">
                <a:tc>
                  <a:txBody>
                    <a:bodyPr/>
                    <a:lstStyle/>
                    <a:p>
                      <a:pPr>
                        <a:lnSpc>
                          <a:spcPct val="200000"/>
                        </a:lnSpc>
                        <a:spcAft>
                          <a:spcPts val="0"/>
                        </a:spcAft>
                      </a:pPr>
                      <a:r>
                        <a:rPr lang="en-GB" sz="1200">
                          <a:effectLst/>
                        </a:rPr>
                        <a:t>He never submits</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16.473</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.008</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.023</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4166881934"/>
                  </a:ext>
                </a:extLst>
              </a:tr>
              <a:tr h="332306">
                <a:tc>
                  <a:txBody>
                    <a:bodyPr/>
                    <a:lstStyle/>
                    <a:p>
                      <a:pPr marR="38100">
                        <a:lnSpc>
                          <a:spcPct val="200000"/>
                        </a:lnSpc>
                        <a:spcAft>
                          <a:spcPts val="0"/>
                        </a:spcAft>
                      </a:pPr>
                      <a:r>
                        <a:rPr lang="en-GB" sz="1200">
                          <a:effectLst/>
                        </a:rPr>
                        <a:t>I never submit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-35.583</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  &lt;.001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&lt;.001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3453122265"/>
                  </a:ext>
                </a:extLst>
              </a:tr>
              <a:tr h="332306">
                <a:tc>
                  <a:txBody>
                    <a:bodyPr/>
                    <a:lstStyle/>
                    <a:p>
                      <a:pPr>
                        <a:lnSpc>
                          <a:spcPct val="200000"/>
                        </a:lnSpc>
                        <a:spcAft>
                          <a:spcPts val="0"/>
                        </a:spcAft>
                      </a:pPr>
                      <a:r>
                        <a:rPr lang="en-GB" sz="1200">
                          <a:effectLst/>
                        </a:rPr>
                        <a:t>I’ll not invest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-17.466</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.003</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.010</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1287590893"/>
                  </a:ext>
                </a:extLst>
              </a:tr>
              <a:tr h="332306">
                <a:tc>
                  <a:txBody>
                    <a:bodyPr/>
                    <a:lstStyle/>
                    <a:p>
                      <a:pPr>
                        <a:lnSpc>
                          <a:spcPct val="200000"/>
                        </a:lnSpc>
                        <a:spcAft>
                          <a:spcPts val="0"/>
                        </a:spcAft>
                      </a:pPr>
                      <a:r>
                        <a:rPr lang="en-GB" sz="1200">
                          <a:effectLst/>
                        </a:rPr>
                        <a:t>I miss him</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13.509</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.031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.094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433354412"/>
                  </a:ext>
                </a:extLst>
              </a:tr>
              <a:tr h="332306">
                <a:tc>
                  <a:txBody>
                    <a:bodyPr/>
                    <a:lstStyle/>
                    <a:p>
                      <a:pPr>
                        <a:lnSpc>
                          <a:spcPct val="200000"/>
                        </a:lnSpc>
                        <a:spcAft>
                          <a:spcPts val="0"/>
                        </a:spcAft>
                      </a:pPr>
                      <a:r>
                        <a:rPr lang="en-GB" sz="1200">
                          <a:effectLst/>
                        </a:rPr>
                        <a:t>Encounter </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-18.650</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.006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760289191"/>
                  </a:ext>
                </a:extLst>
              </a:tr>
              <a:tr h="332306">
                <a:tc>
                  <a:txBody>
                    <a:bodyPr/>
                    <a:lstStyle/>
                    <a:p>
                      <a:pPr>
                        <a:lnSpc>
                          <a:spcPct val="200000"/>
                        </a:lnSpc>
                        <a:spcAft>
                          <a:spcPts val="0"/>
                        </a:spcAft>
                      </a:pPr>
                      <a:r>
                        <a:rPr lang="en-GB" sz="1200">
                          <a:effectLst/>
                        </a:rPr>
                        <a:t>Short 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-14.354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.021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.064</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3558083284"/>
                  </a:ext>
                </a:extLst>
              </a:tr>
              <a:tr h="332306">
                <a:tc>
                  <a:txBody>
                    <a:bodyPr/>
                    <a:lstStyle/>
                    <a:p>
                      <a:pPr>
                        <a:lnSpc>
                          <a:spcPct val="200000"/>
                        </a:lnSpc>
                        <a:spcAft>
                          <a:spcPts val="0"/>
                        </a:spcAft>
                      </a:pPr>
                      <a:r>
                        <a:rPr lang="en-GB" sz="1200">
                          <a:effectLst/>
                        </a:rPr>
                        <a:t>Parallel 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-15.031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.012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.036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541053804"/>
                  </a:ext>
                </a:extLst>
              </a:tr>
              <a:tr h="332306">
                <a:tc>
                  <a:txBody>
                    <a:bodyPr/>
                    <a:lstStyle/>
                    <a:p>
                      <a:pPr>
                        <a:lnSpc>
                          <a:spcPct val="200000"/>
                        </a:lnSpc>
                        <a:spcAft>
                          <a:spcPts val="0"/>
                        </a:spcAft>
                      </a:pPr>
                      <a:r>
                        <a:rPr lang="cs-CZ" sz="1200">
                          <a:effectLst/>
                        </a:rPr>
                        <a:t>AlwaysSub and SexSwitch</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 </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 </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 </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373964126"/>
                  </a:ext>
                </a:extLst>
              </a:tr>
              <a:tr h="332306">
                <a:tc>
                  <a:txBody>
                    <a:bodyPr/>
                    <a:lstStyle/>
                    <a:p>
                      <a:pPr>
                        <a:lnSpc>
                          <a:spcPct val="200000"/>
                        </a:lnSpc>
                        <a:spcAft>
                          <a:spcPts val="0"/>
                        </a:spcAft>
                      </a:pPr>
                      <a:r>
                        <a:rPr lang="en-GB" sz="1200">
                          <a:effectLst/>
                        </a:rPr>
                        <a:t>Submissiveness</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18.331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.018</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.055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963129603"/>
                  </a:ext>
                </a:extLst>
              </a:tr>
              <a:tr h="332306">
                <a:tc>
                  <a:txBody>
                    <a:bodyPr/>
                    <a:lstStyle/>
                    <a:p>
                      <a:pPr>
                        <a:lnSpc>
                          <a:spcPct val="200000"/>
                        </a:lnSpc>
                        <a:spcAft>
                          <a:spcPts val="0"/>
                        </a:spcAft>
                      </a:pPr>
                      <a:r>
                        <a:rPr lang="en-GB" sz="1200">
                          <a:effectLst/>
                        </a:rPr>
                        <a:t>He never submits</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29.842</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&lt;.001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&lt;.001</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1578257484"/>
                  </a:ext>
                </a:extLst>
              </a:tr>
              <a:tr h="332306">
                <a:tc>
                  <a:txBody>
                    <a:bodyPr/>
                    <a:lstStyle/>
                    <a:p>
                      <a:pPr marR="38100">
                        <a:lnSpc>
                          <a:spcPct val="200000"/>
                        </a:lnSpc>
                        <a:spcAft>
                          <a:spcPts val="0"/>
                        </a:spcAft>
                      </a:pPr>
                      <a:r>
                        <a:rPr lang="en-GB" sz="1200">
                          <a:effectLst/>
                        </a:rPr>
                        <a:t>I never submit</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-41.025</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&lt;.001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&lt;.001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255340574"/>
                  </a:ext>
                </a:extLst>
              </a:tr>
              <a:tr h="332306">
                <a:tc>
                  <a:txBody>
                    <a:bodyPr/>
                    <a:lstStyle/>
                    <a:p>
                      <a:pPr>
                        <a:lnSpc>
                          <a:spcPct val="200000"/>
                        </a:lnSpc>
                        <a:spcAft>
                          <a:spcPts val="0"/>
                        </a:spcAft>
                      </a:pPr>
                      <a:r>
                        <a:rPr lang="en-GB" sz="1200">
                          <a:effectLst/>
                        </a:rPr>
                        <a:t>I miss him</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24.736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.002</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3490751928"/>
                  </a:ext>
                </a:extLst>
              </a:tr>
              <a:tr h="332306">
                <a:tc>
                  <a:txBody>
                    <a:bodyPr/>
                    <a:lstStyle/>
                    <a:p>
                      <a:pPr>
                        <a:lnSpc>
                          <a:spcPct val="200000"/>
                        </a:lnSpc>
                        <a:spcAft>
                          <a:spcPts val="0"/>
                        </a:spcAft>
                      </a:pPr>
                      <a:r>
                        <a:rPr lang="en-GB" sz="1200">
                          <a:effectLst/>
                        </a:rPr>
                        <a:t>Open 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-18.246</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.009</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.026</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2896385507"/>
                  </a:ext>
                </a:extLst>
              </a:tr>
              <a:tr h="332306">
                <a:tc>
                  <a:txBody>
                    <a:bodyPr/>
                    <a:lstStyle/>
                    <a:p>
                      <a:pPr>
                        <a:lnSpc>
                          <a:spcPct val="200000"/>
                        </a:lnSpc>
                        <a:spcAft>
                          <a:spcPts val="0"/>
                        </a:spcAft>
                      </a:pPr>
                      <a:r>
                        <a:rPr lang="en-GB" sz="1200">
                          <a:effectLst/>
                        </a:rPr>
                        <a:t>Short Relationship</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-20.717</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.005</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.014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882361111"/>
                  </a:ext>
                </a:extLst>
              </a:tr>
              <a:tr h="332306">
                <a:tc>
                  <a:txBody>
                    <a:bodyPr/>
                    <a:lstStyle/>
                    <a:p>
                      <a:pPr>
                        <a:lnSpc>
                          <a:spcPct val="200000"/>
                        </a:lnSpc>
                        <a:spcAft>
                          <a:spcPts val="0"/>
                        </a:spcAft>
                      </a:pPr>
                      <a:r>
                        <a:rPr lang="en-GB" sz="1200" dirty="0">
                          <a:effectLst/>
                        </a:rPr>
                        <a:t>Parallel Relationship</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a:effectLst/>
                        </a:rPr>
                        <a:t>-22.490</a:t>
                      </a:r>
                      <a:endParaRPr lang="cs-CZ" sz="120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.001</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tc>
                  <a:txBody>
                    <a:bodyPr/>
                    <a:lstStyle/>
                    <a:p>
                      <a:pPr>
                        <a:lnSpc>
                          <a:spcPct val="200000"/>
                        </a:lnSpc>
                        <a:spcAft>
                          <a:spcPts val="0"/>
                        </a:spcAft>
                      </a:pPr>
                      <a:r>
                        <a:rPr lang="en-GB" sz="1200" dirty="0">
                          <a:effectLst/>
                        </a:rPr>
                        <a:t>.004</a:t>
                      </a:r>
                      <a:endParaRPr lang="cs-CZ" sz="1200" dirty="0">
                        <a:effectLst/>
                        <a:latin typeface="Calibri" panose="020F0502020204030204" pitchFamily="34" charset="0"/>
                        <a:ea typeface="Times New Roman" panose="02020603050405020304" pitchFamily="18" charset="0"/>
                        <a:cs typeface="Arial" panose="020B0604020202020204" pitchFamily="34" charset="0"/>
                      </a:endParaRPr>
                    </a:p>
                  </a:txBody>
                  <a:tcPr marL="56575" marR="56575" marT="0" marB="0"/>
                </a:tc>
                <a:extLst>
                  <a:ext uri="{0D108BD9-81ED-4DB2-BD59-A6C34878D82A}">
                    <a16:rowId xmlns:a16="http://schemas.microsoft.com/office/drawing/2014/main" val="1645655454"/>
                  </a:ext>
                </a:extLst>
              </a:tr>
            </a:tbl>
          </a:graphicData>
        </a:graphic>
      </p:graphicFrame>
      <p:sp>
        <p:nvSpPr>
          <p:cNvPr id="4" name="Zástupný symbol pro číslo snímku 3"/>
          <p:cNvSpPr>
            <a:spLocks noGrp="1"/>
          </p:cNvSpPr>
          <p:nvPr>
            <p:ph type="sldNum" sz="quarter" idx="12"/>
          </p:nvPr>
        </p:nvSpPr>
        <p:spPr/>
        <p:txBody>
          <a:bodyPr/>
          <a:lstStyle/>
          <a:p>
            <a:fld id="{4DB48B28-2DD8-4A23-84B0-89F928210886}" type="slidenum">
              <a:rPr lang="cs-CZ" smtClean="0"/>
              <a:t>48</a:t>
            </a:fld>
            <a:endParaRPr lang="cs-CZ"/>
          </a:p>
        </p:txBody>
      </p:sp>
    </p:spTree>
    <p:extLst>
      <p:ext uri="{BB962C8B-B14F-4D97-AF65-F5344CB8AC3E}">
        <p14:creationId xmlns:p14="http://schemas.microsoft.com/office/powerpoint/2010/main" val="9463237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3640" y="91654"/>
            <a:ext cx="9036496" cy="6766346"/>
          </a:xfrm>
        </p:spPr>
        <p:txBody>
          <a:bodyPr>
            <a:normAutofit lnSpcReduction="10000"/>
          </a:bodyPr>
          <a:lstStyle/>
          <a:p>
            <a:pPr marL="0" indent="0">
              <a:buNone/>
            </a:pPr>
            <a:r>
              <a:rPr lang="cs-CZ" sz="2400" b="1" dirty="0" smtClean="0"/>
              <a:t>Ty, které pociťovaly  </a:t>
            </a:r>
            <a:r>
              <a:rPr lang="cs-CZ" sz="2400" b="1" dirty="0" err="1" smtClean="0"/>
              <a:t>submisivitu</a:t>
            </a:r>
            <a:r>
              <a:rPr lang="cs-CZ" sz="2400" b="1" dirty="0" smtClean="0"/>
              <a:t> v sexu i ve vztahu: </a:t>
            </a:r>
          </a:p>
          <a:p>
            <a:r>
              <a:rPr lang="cs-CZ" sz="2400" dirty="0" smtClean="0"/>
              <a:t>více sociálně submisivní</a:t>
            </a:r>
          </a:p>
          <a:p>
            <a:r>
              <a:rPr lang="cs-CZ" sz="2400" dirty="0" smtClean="0"/>
              <a:t>očekávají, že se více budou podřizovat  partnerovi</a:t>
            </a:r>
          </a:p>
          <a:p>
            <a:endParaRPr lang="cs-CZ" sz="2400" dirty="0"/>
          </a:p>
          <a:p>
            <a:r>
              <a:rPr lang="cs-CZ" sz="2400" dirty="0" smtClean="0"/>
              <a:t>vyšší investice do vztahu</a:t>
            </a:r>
          </a:p>
          <a:p>
            <a:r>
              <a:rPr lang="cs-CZ" sz="2400" dirty="0" smtClean="0"/>
              <a:t>více postrádají vztah</a:t>
            </a:r>
          </a:p>
          <a:p>
            <a:r>
              <a:rPr lang="cs-CZ" sz="2400" dirty="0" smtClean="0"/>
              <a:t>nespatřují přínos v krátkodobých vztazích a aférkách</a:t>
            </a:r>
          </a:p>
          <a:p>
            <a:pPr marL="0" indent="0">
              <a:buNone/>
            </a:pPr>
            <a:r>
              <a:rPr lang="cs-CZ" sz="2400" dirty="0" smtClean="0"/>
              <a:t>	</a:t>
            </a:r>
          </a:p>
          <a:p>
            <a:pPr marL="0" indent="0">
              <a:buNone/>
            </a:pPr>
            <a:r>
              <a:rPr lang="cs-CZ" sz="2400" b="1" dirty="0" smtClean="0"/>
              <a:t>		</a:t>
            </a:r>
            <a:r>
              <a:rPr lang="cs-CZ" sz="2400" b="1" dirty="0" smtClean="0">
                <a:solidFill>
                  <a:srgbClr val="7030A0"/>
                </a:solidFill>
              </a:rPr>
              <a:t>typicky long-term strategie</a:t>
            </a:r>
            <a:r>
              <a:rPr lang="cs-CZ" sz="2400" b="1" dirty="0" smtClean="0"/>
              <a:t>,  </a:t>
            </a:r>
          </a:p>
          <a:p>
            <a:pPr marL="0" indent="0">
              <a:buNone/>
            </a:pPr>
            <a:endParaRPr lang="cs-CZ" sz="2400" b="1" dirty="0"/>
          </a:p>
          <a:p>
            <a:pPr marL="0" indent="0">
              <a:buNone/>
            </a:pPr>
            <a:r>
              <a:rPr lang="cs-CZ" sz="2400" b="1" dirty="0" smtClean="0"/>
              <a:t>Co tento jev znamená obecně?</a:t>
            </a:r>
          </a:p>
          <a:p>
            <a:pPr marL="0" indent="0">
              <a:buNone/>
            </a:pPr>
            <a:r>
              <a:rPr lang="cs-CZ" sz="2400" b="1" dirty="0" smtClean="0">
                <a:solidFill>
                  <a:srgbClr val="7030A0"/>
                </a:solidFill>
              </a:rPr>
              <a:t>nerovnost partnerů = pevnější vztah u některých?</a:t>
            </a:r>
          </a:p>
          <a:p>
            <a:pPr marL="0" indent="0">
              <a:buNone/>
            </a:pPr>
            <a:r>
              <a:rPr lang="cs-CZ" sz="2400" i="1" dirty="0" smtClean="0"/>
              <a:t>Ovlivňují tuto strategii okolnosti (postavení v societě) nebo je dána?</a:t>
            </a:r>
          </a:p>
          <a:p>
            <a:pPr marL="0" indent="0">
              <a:buNone/>
            </a:pPr>
            <a:r>
              <a:rPr lang="cs-CZ" sz="2400" i="1" dirty="0" smtClean="0"/>
              <a:t>Význam uspořádání society? </a:t>
            </a:r>
            <a:r>
              <a:rPr lang="cs-CZ" sz="2400" i="1" smtClean="0"/>
              <a:t>Snaha monopolizovat </a:t>
            </a:r>
            <a:r>
              <a:rPr lang="cs-CZ" sz="2400" i="1" dirty="0" smtClean="0"/>
              <a:t>si partnera v DN?</a:t>
            </a:r>
          </a:p>
          <a:p>
            <a:pPr marL="0" indent="0">
              <a:buNone/>
            </a:pPr>
            <a:r>
              <a:rPr lang="cs-CZ" sz="2400" b="1" dirty="0" smtClean="0"/>
              <a:t>Co znamená nyní pro nás: </a:t>
            </a:r>
            <a:r>
              <a:rPr lang="cs-CZ" sz="2400" b="1" dirty="0" smtClean="0">
                <a:solidFill>
                  <a:srgbClr val="7030A0"/>
                </a:solidFill>
              </a:rPr>
              <a:t>zranitelná skupina, pozor na manipulace</a:t>
            </a:r>
          </a:p>
          <a:p>
            <a:pPr marL="0" indent="0">
              <a:buNone/>
            </a:pPr>
            <a:r>
              <a:rPr lang="cs-CZ" sz="2400" i="1" dirty="0" smtClean="0">
                <a:solidFill>
                  <a:srgbClr val="7030A0"/>
                </a:solidFill>
              </a:rPr>
              <a:t>pravděpodobně platí i pro sub muže</a:t>
            </a:r>
            <a:endParaRPr lang="cs-CZ" dirty="0">
              <a:solidFill>
                <a:srgbClr val="7030A0"/>
              </a:solidFill>
            </a:endParaRPr>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49</a:t>
            </a:fld>
            <a:endParaRPr lang="cs-CZ" dirty="0"/>
          </a:p>
        </p:txBody>
      </p:sp>
      <p:sp>
        <p:nvSpPr>
          <p:cNvPr id="6" name="Šipka dolů 5"/>
          <p:cNvSpPr/>
          <p:nvPr/>
        </p:nvSpPr>
        <p:spPr>
          <a:xfrm rot="16200000">
            <a:off x="1343998" y="3052278"/>
            <a:ext cx="244318" cy="845097"/>
          </a:xfrm>
          <a:prstGeom prst="down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47761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38062" cy="822722"/>
          </a:xfrm>
        </p:spPr>
        <p:txBody>
          <a:bodyPr>
            <a:normAutofit fontScale="90000"/>
          </a:bodyPr>
          <a:lstStyle/>
          <a:p>
            <a:r>
              <a:rPr lang="cs-CZ" sz="3200" b="1" dirty="0" smtClean="0">
                <a:solidFill>
                  <a:srgbClr val="0070C0"/>
                </a:solidFill>
              </a:rPr>
              <a:t>Proč existuje BDSM: odvozeno z reprodukčních strategií</a:t>
            </a:r>
            <a:endParaRPr lang="cs-CZ" sz="3200" b="1" dirty="0">
              <a:solidFill>
                <a:srgbClr val="0070C0"/>
              </a:solidFill>
            </a:endParaRPr>
          </a:p>
        </p:txBody>
      </p:sp>
      <p:sp>
        <p:nvSpPr>
          <p:cNvPr id="3" name="Zástupný symbol pro obsah 2"/>
          <p:cNvSpPr>
            <a:spLocks noGrp="1"/>
          </p:cNvSpPr>
          <p:nvPr>
            <p:ph idx="1"/>
          </p:nvPr>
        </p:nvSpPr>
        <p:spPr>
          <a:xfrm>
            <a:off x="0" y="822722"/>
            <a:ext cx="9144000" cy="5898753"/>
          </a:xfrm>
        </p:spPr>
        <p:txBody>
          <a:bodyPr>
            <a:normAutofit fontScale="92500"/>
          </a:bodyPr>
          <a:lstStyle/>
          <a:p>
            <a:pPr marL="0" indent="0">
              <a:buNone/>
            </a:pPr>
            <a:r>
              <a:rPr lang="cs-CZ" sz="2600" b="1" dirty="0"/>
              <a:t>Silné </a:t>
            </a:r>
            <a:r>
              <a:rPr lang="cs-CZ" sz="2600" b="1" dirty="0" smtClean="0"/>
              <a:t>podněty	</a:t>
            </a:r>
            <a:r>
              <a:rPr lang="cs-CZ" sz="2600" dirty="0" smtClean="0"/>
              <a:t>směřované </a:t>
            </a:r>
            <a:r>
              <a:rPr lang="cs-CZ" sz="2600" dirty="0"/>
              <a:t>na konkrétní místa: znehybnění u savců</a:t>
            </a:r>
          </a:p>
          <a:p>
            <a:pPr marL="0" indent="0">
              <a:buNone/>
            </a:pPr>
            <a:r>
              <a:rPr lang="cs-CZ" sz="2600" dirty="0" smtClean="0"/>
              <a:t>		a/nebo strategie typu </a:t>
            </a:r>
            <a:r>
              <a:rPr lang="cs-CZ" sz="2600" dirty="0"/>
              <a:t>provokovaná ovulace</a:t>
            </a:r>
            <a:r>
              <a:rPr lang="cs-CZ" sz="2600" dirty="0" smtClean="0"/>
              <a:t>?</a:t>
            </a:r>
          </a:p>
          <a:p>
            <a:pPr marL="0" indent="0">
              <a:buNone/>
            </a:pPr>
            <a:r>
              <a:rPr lang="cs-CZ" sz="2600" dirty="0" smtClean="0"/>
              <a:t>		studie o změně hladin hormonů při praktikách			</a:t>
            </a:r>
            <a:r>
              <a:rPr lang="cs-CZ" sz="2600" dirty="0" err="1" smtClean="0"/>
              <a:t>Tsimane</a:t>
            </a:r>
            <a:r>
              <a:rPr lang="cs-CZ" sz="2600" dirty="0" smtClean="0"/>
              <a:t> </a:t>
            </a:r>
            <a:r>
              <a:rPr lang="cs-CZ" sz="2600" dirty="0"/>
              <a:t>(</a:t>
            </a:r>
            <a:r>
              <a:rPr lang="en-GB" sz="2600" dirty="0">
                <a:solidFill>
                  <a:srgbClr val="0070C0"/>
                </a:solidFill>
              </a:rPr>
              <a:t>Stieglitz</a:t>
            </a:r>
            <a:r>
              <a:rPr lang="cs-CZ" sz="2600" dirty="0">
                <a:solidFill>
                  <a:srgbClr val="0070C0"/>
                </a:solidFill>
              </a:rPr>
              <a:t> et al. 2018</a:t>
            </a:r>
            <a:r>
              <a:rPr lang="cs-CZ" sz="2600" dirty="0"/>
              <a:t>), ženy vystavené intimnímu </a:t>
            </a:r>
            <a:r>
              <a:rPr lang="cs-CZ" sz="2600" dirty="0" smtClean="0"/>
              <a:t>		násilí více </a:t>
            </a:r>
            <a:r>
              <a:rPr lang="cs-CZ" sz="2600" dirty="0"/>
              <a:t>potomků, i když odfiltrována preference pro </a:t>
            </a:r>
            <a:r>
              <a:rPr lang="cs-CZ" sz="2600" dirty="0" smtClean="0"/>
              <a:t>		dominantní muže</a:t>
            </a:r>
            <a:r>
              <a:rPr lang="cs-CZ" sz="2600" dirty="0"/>
              <a:t>, </a:t>
            </a:r>
            <a:r>
              <a:rPr lang="cs-CZ" sz="2600" dirty="0" smtClean="0"/>
              <a:t>kteří </a:t>
            </a:r>
            <a:r>
              <a:rPr lang="cs-CZ" sz="2600" dirty="0"/>
              <a:t>by mohli být agresivnější </a:t>
            </a:r>
          </a:p>
          <a:p>
            <a:pPr marL="0" indent="0">
              <a:buNone/>
            </a:pPr>
            <a:endParaRPr lang="cs-CZ" sz="2600" dirty="0"/>
          </a:p>
          <a:p>
            <a:pPr marL="0" indent="0">
              <a:buNone/>
            </a:pPr>
            <a:r>
              <a:rPr lang="cs-CZ" sz="2600" b="1" dirty="0" err="1" smtClean="0"/>
              <a:t>Bondage</a:t>
            </a:r>
            <a:r>
              <a:rPr lang="cs-CZ" sz="2600" dirty="0" smtClean="0"/>
              <a:t> </a:t>
            </a:r>
            <a:r>
              <a:rPr lang="cs-CZ" sz="2600" dirty="0"/>
              <a:t>alternativní strategie </a:t>
            </a:r>
            <a:r>
              <a:rPr lang="cs-CZ" sz="2600" dirty="0" smtClean="0"/>
              <a:t>(využití příležitosti)? </a:t>
            </a:r>
            <a:r>
              <a:rPr lang="cs-CZ" sz="2600" i="1" dirty="0" err="1" smtClean="0">
                <a:solidFill>
                  <a:srgbClr val="0070C0"/>
                </a:solidFill>
              </a:rPr>
              <a:t>Jozifkova</a:t>
            </a:r>
            <a:r>
              <a:rPr lang="cs-CZ" sz="2600" i="1" dirty="0" smtClean="0">
                <a:solidFill>
                  <a:srgbClr val="0070C0"/>
                </a:solidFill>
              </a:rPr>
              <a:t> </a:t>
            </a:r>
            <a:r>
              <a:rPr lang="cs-CZ" sz="2600" i="1" dirty="0">
                <a:solidFill>
                  <a:srgbClr val="0070C0"/>
                </a:solidFill>
              </a:rPr>
              <a:t>et al. 2012</a:t>
            </a:r>
            <a:endParaRPr lang="cs-CZ" sz="2600" dirty="0">
              <a:solidFill>
                <a:srgbClr val="0070C0"/>
              </a:solidFill>
            </a:endParaRPr>
          </a:p>
          <a:p>
            <a:pPr marL="0" indent="0">
              <a:buNone/>
            </a:pPr>
            <a:r>
              <a:rPr lang="cs-CZ" sz="2600" dirty="0" smtClean="0"/>
              <a:t>		odpovědi na otázky týkající se hierarchie korelovaly se s		ex. vzrušením hierarchií, ale ne vzrušením </a:t>
            </a:r>
            <a:r>
              <a:rPr lang="cs-CZ" sz="2600" dirty="0" err="1" smtClean="0"/>
              <a:t>bondage</a:t>
            </a:r>
            <a:endParaRPr lang="cs-CZ" sz="2600" dirty="0" smtClean="0"/>
          </a:p>
          <a:p>
            <a:pPr marL="0" indent="0">
              <a:buNone/>
            </a:pPr>
            <a:endParaRPr lang="cs-CZ" sz="2600" b="1" dirty="0" smtClean="0"/>
          </a:p>
          <a:p>
            <a:pPr marL="0" indent="0">
              <a:buNone/>
            </a:pPr>
            <a:r>
              <a:rPr lang="cs-CZ" sz="2600" b="1" dirty="0" smtClean="0"/>
              <a:t>Dominance a </a:t>
            </a:r>
            <a:r>
              <a:rPr lang="cs-CZ" sz="2600" b="1" dirty="0" err="1" smtClean="0"/>
              <a:t>submisivita</a:t>
            </a:r>
            <a:r>
              <a:rPr lang="cs-CZ" sz="2600" b="1" dirty="0" smtClean="0"/>
              <a:t> </a:t>
            </a:r>
            <a:r>
              <a:rPr lang="cs-CZ" sz="2600" dirty="0" smtClean="0"/>
              <a:t>výše postavený  =„kvalitní“ geny, a zdroje,</a:t>
            </a:r>
          </a:p>
          <a:p>
            <a:pPr marL="0" indent="0">
              <a:buNone/>
            </a:pPr>
            <a:r>
              <a:rPr lang="cs-CZ" sz="2600" dirty="0" smtClean="0"/>
              <a:t> 			níže postavený  poskytuje příležitost k reprodukci </a:t>
            </a:r>
          </a:p>
          <a:p>
            <a:pPr marL="0" indent="0">
              <a:buNone/>
            </a:pPr>
            <a:r>
              <a:rPr lang="cs-CZ" sz="2600" dirty="0" smtClean="0"/>
              <a:t>			a/nebo soudržnost, pevnost vztahu</a:t>
            </a:r>
            <a:r>
              <a:rPr lang="cs-CZ" sz="2400" dirty="0" smtClean="0"/>
              <a:t>  </a:t>
            </a:r>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a:t>
            </a:fld>
            <a:endParaRPr lang="cs-CZ" dirty="0"/>
          </a:p>
        </p:txBody>
      </p:sp>
    </p:spTree>
    <p:extLst>
      <p:ext uri="{BB962C8B-B14F-4D97-AF65-F5344CB8AC3E}">
        <p14:creationId xmlns:p14="http://schemas.microsoft.com/office/powerpoint/2010/main" val="394440893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394" y="0"/>
            <a:ext cx="9144000" cy="854969"/>
          </a:xfrm>
        </p:spPr>
        <p:txBody>
          <a:bodyPr/>
          <a:lstStyle/>
          <a:p>
            <a:r>
              <a:rPr lang="cs-CZ" dirty="0" smtClean="0">
                <a:solidFill>
                  <a:srgbClr val="0070C0"/>
                </a:solidFill>
              </a:rPr>
              <a:t>Děkuji za pozornost</a:t>
            </a:r>
            <a:endParaRPr lang="cs-CZ" dirty="0">
              <a:solidFill>
                <a:srgbClr val="0070C0"/>
              </a:solidFill>
            </a:endParaRPr>
          </a:p>
        </p:txBody>
      </p:sp>
      <p:sp>
        <p:nvSpPr>
          <p:cNvPr id="3" name="Zástupný symbol pro obsah 2"/>
          <p:cNvSpPr>
            <a:spLocks noGrp="1"/>
          </p:cNvSpPr>
          <p:nvPr>
            <p:ph idx="1"/>
          </p:nvPr>
        </p:nvSpPr>
        <p:spPr>
          <a:xfrm>
            <a:off x="251519" y="814401"/>
            <a:ext cx="8892481" cy="5949280"/>
          </a:xfrm>
        </p:spPr>
        <p:txBody>
          <a:bodyPr>
            <a:normAutofit fontScale="85000" lnSpcReduction="20000"/>
          </a:bodyPr>
          <a:lstStyle/>
          <a:p>
            <a:pPr marL="0" indent="0" algn="ctr">
              <a:buNone/>
            </a:pPr>
            <a:r>
              <a:rPr lang="cs-CZ" dirty="0" smtClean="0">
                <a:solidFill>
                  <a:srgbClr val="0070C0"/>
                </a:solidFill>
              </a:rPr>
              <a:t>eva.jozifkova@ujep.cz</a:t>
            </a:r>
          </a:p>
          <a:p>
            <a:pPr marL="0" indent="0">
              <a:buNone/>
            </a:pPr>
            <a:r>
              <a:rPr lang="cs-CZ" dirty="0" smtClean="0">
                <a:solidFill>
                  <a:srgbClr val="0070C0"/>
                </a:solidFill>
              </a:rPr>
              <a:t>Zdroje česky:</a:t>
            </a:r>
          </a:p>
          <a:p>
            <a:pPr marL="0" indent="0">
              <a:buNone/>
            </a:pPr>
            <a:r>
              <a:rPr lang="cs-CZ" dirty="0" smtClean="0"/>
              <a:t>www.BDSMinfo.eu</a:t>
            </a:r>
          </a:p>
          <a:p>
            <a:pPr marL="0" indent="0">
              <a:buNone/>
            </a:pPr>
            <a:r>
              <a:rPr lang="cs-CZ" dirty="0" smtClean="0"/>
              <a:t>www.en-k.net</a:t>
            </a:r>
            <a:endParaRPr lang="cs-CZ" dirty="0"/>
          </a:p>
          <a:p>
            <a:pPr marL="0" indent="0">
              <a:buNone/>
            </a:pPr>
            <a:r>
              <a:rPr lang="cs-CZ" dirty="0" smtClean="0">
                <a:solidFill>
                  <a:srgbClr val="0070C0"/>
                </a:solidFill>
              </a:rPr>
              <a:t>Česky i anglicky: </a:t>
            </a:r>
          </a:p>
          <a:p>
            <a:pPr marL="0" indent="0">
              <a:buNone/>
            </a:pPr>
            <a:r>
              <a:rPr lang="cs-CZ" dirty="0" smtClean="0"/>
              <a:t>www.researchgate.net</a:t>
            </a:r>
          </a:p>
          <a:p>
            <a:pPr marL="0" indent="0">
              <a:buNone/>
            </a:pPr>
            <a:endParaRPr lang="cs-CZ" dirty="0" smtClean="0"/>
          </a:p>
          <a:p>
            <a:pPr marL="0" indent="0">
              <a:buNone/>
            </a:pPr>
            <a:r>
              <a:rPr lang="cs-CZ" dirty="0" smtClean="0">
                <a:solidFill>
                  <a:srgbClr val="0070C0"/>
                </a:solidFill>
              </a:rPr>
              <a:t>Vybrané články: </a:t>
            </a:r>
          </a:p>
          <a:p>
            <a:pPr marL="0" indent="0">
              <a:buNone/>
            </a:pPr>
            <a:r>
              <a:rPr lang="cs-CZ" dirty="0" smtClean="0"/>
              <a:t>Problémy a zdroje </a:t>
            </a:r>
            <a:r>
              <a:rPr lang="cs-CZ" dirty="0" err="1" smtClean="0"/>
              <a:t>info</a:t>
            </a:r>
            <a:r>
              <a:rPr lang="cs-CZ" dirty="0"/>
              <a:t> </a:t>
            </a:r>
            <a:r>
              <a:rPr lang="cs-CZ" i="1" dirty="0">
                <a:solidFill>
                  <a:srgbClr val="0070C0"/>
                </a:solidFill>
              </a:rPr>
              <a:t>Jozífková E. 2016. BDSM: rizika v číslech, další vývoj a zdroje informací </a:t>
            </a:r>
            <a:r>
              <a:rPr lang="cs-CZ" i="1" dirty="0" err="1">
                <a:solidFill>
                  <a:srgbClr val="0070C0"/>
                </a:solidFill>
              </a:rPr>
              <a:t>Sexuológia</a:t>
            </a:r>
            <a:r>
              <a:rPr lang="cs-CZ" i="1" dirty="0">
                <a:solidFill>
                  <a:srgbClr val="0070C0"/>
                </a:solidFill>
              </a:rPr>
              <a:t>. </a:t>
            </a:r>
            <a:r>
              <a:rPr lang="cs-CZ" i="1" dirty="0" err="1">
                <a:solidFill>
                  <a:srgbClr val="0070C0"/>
                </a:solidFill>
              </a:rPr>
              <a:t>Sexology</a:t>
            </a:r>
            <a:r>
              <a:rPr lang="cs-CZ" i="1" dirty="0">
                <a:solidFill>
                  <a:srgbClr val="0070C0"/>
                </a:solidFill>
              </a:rPr>
              <a:t>. </a:t>
            </a:r>
            <a:r>
              <a:rPr lang="cs-CZ" b="1" i="1" dirty="0">
                <a:solidFill>
                  <a:srgbClr val="0070C0"/>
                </a:solidFill>
              </a:rPr>
              <a:t>16</a:t>
            </a:r>
            <a:r>
              <a:rPr lang="cs-CZ" i="1" dirty="0">
                <a:solidFill>
                  <a:srgbClr val="0070C0"/>
                </a:solidFill>
              </a:rPr>
              <a:t>(2), 24-31. </a:t>
            </a:r>
            <a:endParaRPr lang="cs-CZ" i="1" dirty="0" smtClean="0">
              <a:solidFill>
                <a:srgbClr val="0070C0"/>
              </a:solidFill>
            </a:endParaRPr>
          </a:p>
          <a:p>
            <a:pPr marL="0" indent="0">
              <a:buNone/>
            </a:pPr>
            <a:r>
              <a:rPr lang="cs-CZ" dirty="0" smtClean="0"/>
              <a:t>BDSM a násilí, rozdíl a rizika </a:t>
            </a:r>
            <a:r>
              <a:rPr lang="en-GB" i="1" dirty="0" err="1">
                <a:solidFill>
                  <a:srgbClr val="0070C0"/>
                </a:solidFill>
              </a:rPr>
              <a:t>Jozifkova</a:t>
            </a:r>
            <a:r>
              <a:rPr lang="en-GB" i="1" dirty="0">
                <a:solidFill>
                  <a:srgbClr val="0070C0"/>
                </a:solidFill>
              </a:rPr>
              <a:t> E. Consensual Sadomasochistic Sex (BDSM): The Roots, the Risks, and the Distinctions Between BDSM and Violence. Current Psychiatry Reports. 2013;15(9):</a:t>
            </a:r>
            <a:r>
              <a:rPr lang="en-GB" i="1" dirty="0" smtClean="0">
                <a:solidFill>
                  <a:srgbClr val="0070C0"/>
                </a:solidFill>
              </a:rPr>
              <a:t>392</a:t>
            </a:r>
            <a:endParaRPr lang="cs-CZ" dirty="0" smtClean="0"/>
          </a:p>
          <a:p>
            <a:pPr marL="0" indent="0">
              <a:buNone/>
            </a:pPr>
            <a:endParaRPr lang="cs-CZ" dirty="0"/>
          </a:p>
          <a:p>
            <a:pPr marL="0" indent="0">
              <a:buNone/>
            </a:pPr>
            <a:endParaRPr lang="cs-CZ" dirty="0" smtClean="0"/>
          </a:p>
          <a:p>
            <a:pPr marL="0" indent="0">
              <a:buNone/>
            </a:pPr>
            <a:endParaRPr lang="cs-CZ" dirty="0" smtClean="0"/>
          </a:p>
          <a:p>
            <a:pPr marL="0" indent="0">
              <a:buNone/>
            </a:pPr>
            <a:endParaRPr lang="cs-CZ" dirty="0" smtClean="0">
              <a:solidFill>
                <a:srgbClr val="0070C0"/>
              </a:solidFill>
            </a:endParaRPr>
          </a:p>
          <a:p>
            <a:endParaRPr lang="cs-CZ" sz="2400" dirty="0"/>
          </a:p>
          <a:p>
            <a:pPr marL="0" indent="0" algn="ctr">
              <a:buNone/>
            </a:pPr>
            <a:endParaRPr lang="cs-CZ" sz="2400" dirty="0" smtClean="0"/>
          </a:p>
          <a:p>
            <a:pPr marL="0" indent="0">
              <a:buNone/>
            </a:pPr>
            <a:endParaRPr lang="cs-CZ" sz="2400" dirty="0"/>
          </a:p>
          <a:p>
            <a:pPr marL="0" indent="0">
              <a:buNone/>
            </a:pPr>
            <a:endParaRPr lang="cs-CZ" dirty="0"/>
          </a:p>
        </p:txBody>
      </p:sp>
      <p:pic>
        <p:nvPicPr>
          <p:cNvPr id="7" name="Picture 8" descr="romantickavever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340768"/>
            <a:ext cx="3995100" cy="2448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Zástupný symbol pro číslo snímku 4"/>
          <p:cNvSpPr>
            <a:spLocks noGrp="1"/>
          </p:cNvSpPr>
          <p:nvPr>
            <p:ph type="sldNum" sz="quarter" idx="12"/>
          </p:nvPr>
        </p:nvSpPr>
        <p:spPr/>
        <p:txBody>
          <a:bodyPr/>
          <a:lstStyle/>
          <a:p>
            <a:fld id="{4DB48B28-2DD8-4A23-84B0-89F928210886}" type="slidenum">
              <a:rPr lang="cs-CZ" smtClean="0"/>
              <a:t>50</a:t>
            </a:fld>
            <a:endParaRPr lang="cs-CZ" dirty="0"/>
          </a:p>
        </p:txBody>
      </p:sp>
    </p:spTree>
    <p:extLst>
      <p:ext uri="{BB962C8B-B14F-4D97-AF65-F5344CB8AC3E}">
        <p14:creationId xmlns:p14="http://schemas.microsoft.com/office/powerpoint/2010/main" val="33001943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solidFill>
                  <a:srgbClr val="0070C0"/>
                </a:solidFill>
              </a:rPr>
              <a:t>tato studie byla podpořena Grantovou agenturou České republiky </a:t>
            </a:r>
            <a:r>
              <a:rPr lang="en-US" dirty="0">
                <a:solidFill>
                  <a:srgbClr val="0070C0"/>
                </a:solidFill>
              </a:rPr>
              <a:t>GACR</a:t>
            </a:r>
            <a:r>
              <a:rPr lang="cs-CZ" dirty="0">
                <a:solidFill>
                  <a:srgbClr val="0070C0"/>
                </a:solidFill>
              </a:rPr>
              <a:t> </a:t>
            </a:r>
            <a:r>
              <a:rPr lang="cs-CZ" dirty="0">
                <a:solidFill>
                  <a:srgbClr val="0070C0"/>
                </a:solidFill>
                <a:cs typeface="Arial" panose="020B0604020202020204" pitchFamily="34" charset="0"/>
              </a:rPr>
              <a:t>16-01845S</a:t>
            </a:r>
            <a:endParaRPr lang="cs-CZ" dirty="0">
              <a:solidFill>
                <a:srgbClr val="0070C0"/>
              </a:solidFill>
            </a:endParaRPr>
          </a:p>
          <a:p>
            <a:pPr marL="0" indent="0">
              <a:buNone/>
            </a:pPr>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51</a:t>
            </a:fld>
            <a:endParaRPr lang="cs-CZ"/>
          </a:p>
        </p:txBody>
      </p:sp>
    </p:spTree>
    <p:extLst>
      <p:ext uri="{BB962C8B-B14F-4D97-AF65-F5344CB8AC3E}">
        <p14:creationId xmlns:p14="http://schemas.microsoft.com/office/powerpoint/2010/main" val="102108760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a:bodyPr>
          <a:lstStyle/>
          <a:p>
            <a:pPr marL="0" indent="0">
              <a:buNone/>
            </a:pPr>
            <a:r>
              <a:rPr lang="cs-CZ" dirty="0"/>
              <a:t>6D33 </a:t>
            </a:r>
            <a:r>
              <a:rPr lang="cs-CZ" dirty="0" err="1"/>
              <a:t>Coercive</a:t>
            </a:r>
            <a:r>
              <a:rPr lang="cs-CZ" dirty="0"/>
              <a:t> </a:t>
            </a:r>
            <a:r>
              <a:rPr lang="cs-CZ" dirty="0" err="1"/>
              <a:t>sexual</a:t>
            </a:r>
            <a:r>
              <a:rPr lang="cs-CZ" dirty="0"/>
              <a:t> </a:t>
            </a:r>
            <a:r>
              <a:rPr lang="cs-CZ" dirty="0" err="1"/>
              <a:t>sadism</a:t>
            </a:r>
            <a:r>
              <a:rPr lang="cs-CZ" dirty="0"/>
              <a:t> </a:t>
            </a:r>
            <a:r>
              <a:rPr lang="cs-CZ" dirty="0" err="1"/>
              <a:t>disorder</a:t>
            </a:r>
            <a:r>
              <a:rPr lang="cs-CZ" dirty="0"/>
              <a:t> </a:t>
            </a:r>
            <a:endParaRPr lang="cs-CZ" dirty="0" smtClean="0"/>
          </a:p>
          <a:p>
            <a:pPr marL="0" indent="0">
              <a:buNone/>
            </a:pPr>
            <a:endParaRPr lang="cs-CZ" dirty="0" smtClean="0"/>
          </a:p>
          <a:p>
            <a:pPr marL="0" indent="0">
              <a:buNone/>
            </a:pPr>
            <a:r>
              <a:rPr lang="en-US" sz="2600" dirty="0"/>
              <a:t>Coercive sexual sadism disorder is characterized by a sustained, focused and intense pattern of sexual arousal—as manifested by persistent sexual thoughts, fantasies, urges or </a:t>
            </a:r>
            <a:r>
              <a:rPr lang="en-US" sz="2600" dirty="0" err="1"/>
              <a:t>behaviours</a:t>
            </a:r>
            <a:r>
              <a:rPr lang="en-US" sz="2600" dirty="0"/>
              <a:t>—that involves the infliction of physical or psychological suffering on a non-consenting person. In addition, in order for Coercive Sexual Sadism Disorder to be diagnosed, the individual must have acted on these thoughts, fantasies or urges or be markedly distressed by them. </a:t>
            </a:r>
            <a:r>
              <a:rPr lang="en-US" sz="2600" b="1" dirty="0">
                <a:solidFill>
                  <a:srgbClr val="FF0000"/>
                </a:solidFill>
              </a:rPr>
              <a:t>Coercive Sexual Sadism Disorder specifically excludes consensual sexual sadism and masochism. </a:t>
            </a:r>
            <a:endParaRPr lang="cs-CZ" sz="2600" b="1" dirty="0">
              <a:solidFill>
                <a:srgbClr val="FF0000"/>
              </a:solidFill>
            </a:endParaRPr>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52</a:t>
            </a:fld>
            <a:endParaRPr lang="cs-CZ"/>
          </a:p>
        </p:txBody>
      </p:sp>
    </p:spTree>
    <p:extLst>
      <p:ext uri="{BB962C8B-B14F-4D97-AF65-F5344CB8AC3E}">
        <p14:creationId xmlns:p14="http://schemas.microsoft.com/office/powerpoint/2010/main" val="39733950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712968" cy="6192688"/>
          </a:xfrm>
        </p:spPr>
        <p:txBody>
          <a:bodyPr>
            <a:normAutofit fontScale="85000" lnSpcReduction="10000"/>
          </a:bodyPr>
          <a:lstStyle/>
          <a:p>
            <a:pPr marL="0" indent="0">
              <a:buNone/>
            </a:pPr>
            <a:r>
              <a:rPr lang="en-US" dirty="0"/>
              <a:t>6D35 Other paraphilic disorder involving non-consenting individuals</a:t>
            </a:r>
            <a:endParaRPr lang="cs-CZ" dirty="0" smtClean="0"/>
          </a:p>
          <a:p>
            <a:pPr marL="0" indent="0">
              <a:buNone/>
            </a:pPr>
            <a:endParaRPr lang="cs-CZ" dirty="0" smtClean="0"/>
          </a:p>
          <a:p>
            <a:pPr marL="0" indent="0">
              <a:buNone/>
            </a:pPr>
            <a:r>
              <a:rPr lang="en-US" dirty="0" smtClean="0"/>
              <a:t>Other </a:t>
            </a:r>
            <a:r>
              <a:rPr lang="en-US" dirty="0"/>
              <a:t>paraphilic disorder involving non-consenting individuals is characterized by a persistent and intense pattern of atypical sexual arousal— manifested by sexual thoughts, fantasies, urges, or </a:t>
            </a:r>
            <a:r>
              <a:rPr lang="en-US" dirty="0" err="1"/>
              <a:t>behaviours</a:t>
            </a:r>
            <a:r>
              <a:rPr lang="en-US" dirty="0"/>
              <a:t>— in which the focus of the arousal pattern involves others who are unwilling or unable to consent but that is not specifically described in any of the other named Paraphilic Disorders categories (e.g., arousal patterns involving corpses or animals). The individual must have acted on these thoughts, fantasies or urges or be markedly distressed by them. The disorder specifically excludes sexual </a:t>
            </a:r>
            <a:r>
              <a:rPr lang="en-US" dirty="0" err="1"/>
              <a:t>behaviours</a:t>
            </a:r>
            <a:r>
              <a:rPr lang="en-US" dirty="0"/>
              <a:t> that occur with the consent of the person or persons involved, provided that they are considered able to provide such consent. </a:t>
            </a:r>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53</a:t>
            </a:fld>
            <a:endParaRPr lang="cs-CZ"/>
          </a:p>
        </p:txBody>
      </p:sp>
    </p:spTree>
    <p:extLst>
      <p:ext uri="{BB962C8B-B14F-4D97-AF65-F5344CB8AC3E}">
        <p14:creationId xmlns:p14="http://schemas.microsoft.com/office/powerpoint/2010/main" val="32764755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3200" dirty="0"/>
              <a:t>6D36 Paraphilic disorder involving solitary </a:t>
            </a:r>
            <a:r>
              <a:rPr lang="en-US" sz="3200" dirty="0" err="1"/>
              <a:t>behaviour</a:t>
            </a:r>
            <a:r>
              <a:rPr lang="en-US" sz="3200" dirty="0"/>
              <a:t> or consenting individuals</a:t>
            </a:r>
            <a:endParaRPr lang="cs-CZ" sz="3200" dirty="0"/>
          </a:p>
        </p:txBody>
      </p:sp>
      <p:sp>
        <p:nvSpPr>
          <p:cNvPr id="3" name="Zástupný symbol pro obsah 2"/>
          <p:cNvSpPr>
            <a:spLocks noGrp="1"/>
          </p:cNvSpPr>
          <p:nvPr>
            <p:ph idx="1"/>
          </p:nvPr>
        </p:nvSpPr>
        <p:spPr>
          <a:xfrm>
            <a:off x="179512" y="1600200"/>
            <a:ext cx="8856984" cy="5141168"/>
          </a:xfrm>
        </p:spPr>
        <p:txBody>
          <a:bodyPr>
            <a:normAutofit fontScale="92500" lnSpcReduction="20000"/>
          </a:bodyPr>
          <a:lstStyle/>
          <a:p>
            <a:pPr marL="0" indent="0">
              <a:buNone/>
            </a:pPr>
            <a:r>
              <a:rPr lang="en-US" dirty="0"/>
              <a:t>Paraphilic disorder involving solitary </a:t>
            </a:r>
            <a:r>
              <a:rPr lang="en-US" dirty="0" err="1"/>
              <a:t>behaviour</a:t>
            </a:r>
            <a:r>
              <a:rPr lang="en-US" dirty="0"/>
              <a:t> or consenting individuals is characterized by a persistent and intense pattern of atypical sexual arousal— manifested by sexual thoughts, fantasies, urges, or </a:t>
            </a:r>
            <a:r>
              <a:rPr lang="en-US" dirty="0" err="1"/>
              <a:t>behaviours</a:t>
            </a:r>
            <a:r>
              <a:rPr lang="en-US" dirty="0"/>
              <a:t>— that involves consenting adults or solitary </a:t>
            </a:r>
            <a:r>
              <a:rPr lang="en-US" dirty="0" err="1"/>
              <a:t>behaviours</a:t>
            </a:r>
            <a:r>
              <a:rPr lang="en-US" dirty="0"/>
              <a:t>. One of the following two elements must be present: 1) the person is markedly distressed by the nature of the arousal pattern and the distress is not simply a consequence of rejection or feared rejection of the arousal pattern by others; or 2) the nature of the paraphilic </a:t>
            </a:r>
            <a:r>
              <a:rPr lang="en-US" dirty="0" err="1"/>
              <a:t>behaviour</a:t>
            </a:r>
            <a:r>
              <a:rPr lang="en-US" dirty="0"/>
              <a:t> involves significant risk of injury or death either to the individual or to the partner (e.g., </a:t>
            </a:r>
            <a:r>
              <a:rPr lang="en-US" dirty="0" err="1"/>
              <a:t>asphyxophilia</a:t>
            </a:r>
            <a:r>
              <a:rPr lang="en-US" dirty="0"/>
              <a:t>). </a:t>
            </a:r>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54</a:t>
            </a:fld>
            <a:endParaRPr lang="cs-CZ"/>
          </a:p>
        </p:txBody>
      </p:sp>
    </p:spTree>
    <p:extLst>
      <p:ext uri="{BB962C8B-B14F-4D97-AF65-F5344CB8AC3E}">
        <p14:creationId xmlns:p14="http://schemas.microsoft.com/office/powerpoint/2010/main" val="2236619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16632"/>
            <a:ext cx="8229600" cy="6552728"/>
          </a:xfrm>
        </p:spPr>
        <p:txBody>
          <a:bodyPr>
            <a:normAutofit fontScale="85000" lnSpcReduction="20000"/>
          </a:bodyPr>
          <a:lstStyle/>
          <a:p>
            <a:pPr marL="0" indent="0">
              <a:buNone/>
            </a:pPr>
            <a:r>
              <a:rPr lang="cs-CZ" b="1" dirty="0"/>
              <a:t>ICD-11</a:t>
            </a:r>
            <a:endParaRPr lang="cs-CZ" dirty="0"/>
          </a:p>
          <a:p>
            <a:pPr marL="0" indent="0">
              <a:buNone/>
            </a:pPr>
            <a:r>
              <a:rPr lang="cs-CZ" b="1" dirty="0"/>
              <a:t>překlad Petr</a:t>
            </a:r>
            <a:endParaRPr lang="cs-CZ" dirty="0"/>
          </a:p>
          <a:p>
            <a:pPr marL="0" indent="0">
              <a:buNone/>
            </a:pPr>
            <a:r>
              <a:rPr lang="cs-CZ" b="1" dirty="0" err="1"/>
              <a:t>Parafilní</a:t>
            </a:r>
            <a:r>
              <a:rPr lang="cs-CZ" b="1" dirty="0"/>
              <a:t> poruchy</a:t>
            </a:r>
            <a:endParaRPr lang="cs-CZ" dirty="0"/>
          </a:p>
          <a:p>
            <a:pPr marL="0" indent="0">
              <a:buNone/>
            </a:pPr>
            <a:r>
              <a:rPr lang="cs-CZ" dirty="0" err="1"/>
              <a:t>Parafilní</a:t>
            </a:r>
            <a:r>
              <a:rPr lang="cs-CZ" dirty="0"/>
              <a:t> poruchy jsou charakterizovány přetrvávajícími a intenzivními vzorci neobvyklého sexuálního vzrušení, které se projevují v sexuálních představách, fantaziích, potřebách nebo způsobech jednání, jejichž zaměření zahrnuje objekty, které kvůli svému věku nebo stavu nechtějí nebo nejsou schopné dát souhlas a kterým jedinec způsobuje výrazný </a:t>
            </a:r>
            <a:r>
              <a:rPr lang="cs-CZ" dirty="0" err="1"/>
              <a:t>distres</a:t>
            </a:r>
            <a:r>
              <a:rPr lang="cs-CZ" dirty="0"/>
              <a:t>. </a:t>
            </a:r>
            <a:r>
              <a:rPr lang="cs-CZ" dirty="0" err="1"/>
              <a:t>Parafilní</a:t>
            </a:r>
            <a:r>
              <a:rPr lang="cs-CZ" dirty="0"/>
              <a:t> poruchy mohou zahrnovat vzorce vzrušení, kterých obsahem je chování konané o samotě nebo souhlasící osoby jen pokud jsou spojeny s výrazným </a:t>
            </a:r>
            <a:r>
              <a:rPr lang="cs-CZ" dirty="0" err="1"/>
              <a:t>distresem</a:t>
            </a:r>
            <a:r>
              <a:rPr lang="cs-CZ" dirty="0"/>
              <a:t>, který není pouze výsledkem odmítnutí nebo obavy z odmítnutí tohoto vzorce vzrušení okolím, nebo ty, u nichž je významné riziko zranění nebo smrti. </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55</a:t>
            </a:fld>
            <a:endParaRPr lang="cs-CZ"/>
          </a:p>
        </p:txBody>
      </p:sp>
    </p:spTree>
    <p:extLst>
      <p:ext uri="{BB962C8B-B14F-4D97-AF65-F5344CB8AC3E}">
        <p14:creationId xmlns:p14="http://schemas.microsoft.com/office/powerpoint/2010/main" val="4620754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88640"/>
            <a:ext cx="8229600" cy="6552728"/>
          </a:xfrm>
        </p:spPr>
        <p:txBody>
          <a:bodyPr>
            <a:normAutofit fontScale="85000" lnSpcReduction="20000"/>
          </a:bodyPr>
          <a:lstStyle/>
          <a:p>
            <a:pPr marL="0" indent="0">
              <a:buNone/>
            </a:pPr>
            <a:r>
              <a:rPr lang="cs-CZ" b="1" dirty="0"/>
              <a:t>překlad Petr</a:t>
            </a:r>
            <a:endParaRPr lang="cs-CZ" dirty="0"/>
          </a:p>
          <a:p>
            <a:pPr marL="0" indent="0">
              <a:buNone/>
            </a:pPr>
            <a:r>
              <a:rPr lang="cs-CZ" b="1" dirty="0"/>
              <a:t>6D36 </a:t>
            </a:r>
            <a:r>
              <a:rPr lang="cs-CZ" b="1" dirty="0" err="1"/>
              <a:t>Parafilní</a:t>
            </a:r>
            <a:r>
              <a:rPr lang="cs-CZ" b="1" dirty="0"/>
              <a:t> porucha zahrnující chování o samotě nebo souhlasící jedince</a:t>
            </a:r>
            <a:endParaRPr lang="cs-CZ" dirty="0"/>
          </a:p>
          <a:p>
            <a:pPr marL="0" indent="0">
              <a:buNone/>
            </a:pPr>
            <a:r>
              <a:rPr lang="cs-CZ" dirty="0" err="1"/>
              <a:t>Parafilní</a:t>
            </a:r>
            <a:r>
              <a:rPr lang="cs-CZ" dirty="0"/>
              <a:t> porucha zahrnující jednání o samotě nebo zahrnující souhlasící osoby je charakterizována přetrvávajícími a intenzivními vzorci neobvyklého sexuálního vzrušení, které se projevují v sexuálních představách, fantaziích, potřebách nebo způsobech jednání, které zahrnují souhlasící dospělé osoby nebo jednání </a:t>
            </a:r>
            <a:r>
              <a:rPr lang="cs-CZ" dirty="0" err="1"/>
              <a:t>osamotě</a:t>
            </a:r>
            <a:r>
              <a:rPr lang="cs-CZ" dirty="0"/>
              <a:t>. Podmínkou je výskyt jednoho z následujících dvou charakteristik 1) jedinec pociťuje výrazný </a:t>
            </a:r>
            <a:r>
              <a:rPr lang="cs-CZ" dirty="0" err="1"/>
              <a:t>distres</a:t>
            </a:r>
            <a:r>
              <a:rPr lang="cs-CZ" dirty="0"/>
              <a:t> kvůli charakteru tohoto povaha vzorce vzrušení a tento </a:t>
            </a:r>
            <a:r>
              <a:rPr lang="cs-CZ" dirty="0" err="1"/>
              <a:t>distres</a:t>
            </a:r>
            <a:r>
              <a:rPr lang="cs-CZ" dirty="0"/>
              <a:t> není pouze následkem odsouzení nebo obavy  z odsouzení okolím, nebo 2) povaha </a:t>
            </a:r>
            <a:r>
              <a:rPr lang="cs-CZ" dirty="0" err="1"/>
              <a:t>parafilního</a:t>
            </a:r>
            <a:r>
              <a:rPr lang="cs-CZ" dirty="0"/>
              <a:t> chování zahrnuje významné riziko zranění nebo smrti buď jedince nebo partnera (např. </a:t>
            </a:r>
            <a:r>
              <a:rPr lang="cs-CZ" dirty="0" err="1"/>
              <a:t>asfyxifilie</a:t>
            </a:r>
            <a:r>
              <a:rPr lang="cs-CZ" dirty="0"/>
              <a:t> </a:t>
            </a:r>
            <a:r>
              <a:rPr lang="cs-CZ" i="1" dirty="0"/>
              <a:t>(praktika erotická asfyxie, pozn. </a:t>
            </a:r>
            <a:r>
              <a:rPr lang="cs-CZ" i="1" dirty="0" err="1"/>
              <a:t>překl</a:t>
            </a:r>
            <a:r>
              <a:rPr lang="cs-CZ" i="1" dirty="0"/>
              <a:t>.)</a:t>
            </a:r>
            <a:r>
              <a:rPr lang="cs-CZ" dirty="0"/>
              <a:t>). </a:t>
            </a:r>
          </a:p>
          <a:p>
            <a:pPr marL="0" indent="0">
              <a:buNone/>
            </a:pPr>
            <a:r>
              <a:rPr lang="cs-CZ" dirty="0"/>
              <a:t> </a:t>
            </a:r>
          </a:p>
          <a:p>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56</a:t>
            </a:fld>
            <a:endParaRPr lang="cs-CZ"/>
          </a:p>
        </p:txBody>
      </p:sp>
    </p:spTree>
    <p:extLst>
      <p:ext uri="{BB962C8B-B14F-4D97-AF65-F5344CB8AC3E}">
        <p14:creationId xmlns:p14="http://schemas.microsoft.com/office/powerpoint/2010/main" val="21095456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672"/>
            <a:ext cx="8229600" cy="6264696"/>
          </a:xfrm>
        </p:spPr>
        <p:txBody>
          <a:bodyPr>
            <a:normAutofit fontScale="85000" lnSpcReduction="20000"/>
          </a:bodyPr>
          <a:lstStyle/>
          <a:p>
            <a:pPr marL="0" indent="0">
              <a:buNone/>
            </a:pPr>
            <a:r>
              <a:rPr lang="cs-CZ" b="1" dirty="0"/>
              <a:t>překlad Eva dle vzoru Petr</a:t>
            </a:r>
            <a:endParaRPr lang="cs-CZ" dirty="0"/>
          </a:p>
          <a:p>
            <a:pPr marL="0" indent="0">
              <a:buNone/>
            </a:pPr>
            <a:r>
              <a:rPr lang="cs-CZ" b="1" dirty="0"/>
              <a:t>6D33 Nátlakově sexuálně sadistická porucha</a:t>
            </a:r>
            <a:endParaRPr lang="cs-CZ" dirty="0"/>
          </a:p>
          <a:p>
            <a:pPr marL="0" indent="0">
              <a:buNone/>
            </a:pPr>
            <a:r>
              <a:rPr lang="cs-CZ" dirty="0"/>
              <a:t>Pro nátlakově sexuálně sadistickou poruchu je příznačný trvalý, cílený a silný vzorec sexuálního vzrušení, který se projevuje přetrvávajícími sexuálními nápady, fantaziemi, nutkáním nebo chováním a tento vzorec zahrnuje působení fyzického nebo duševního (psychického) utrpení nesouhlasícím osobám (osobám, které s takovým jednáním nesouhlasí, proti souhlasu osob). K tomu, aby byla diagnostikována nátlakově sexuálně sadistická porucha, jedinec musí jednat podle těchto nápadů, fantazií nebo nutkání nebo se kvůli nim výrazně trápit. Konsensuální sadismus a masochismus </a:t>
            </a:r>
            <a:r>
              <a:rPr lang="cs-CZ" i="1" dirty="0"/>
              <a:t>(konsensuální = konaný se souhlasem zúčastněných)</a:t>
            </a:r>
            <a:r>
              <a:rPr lang="cs-CZ" dirty="0"/>
              <a:t> je z nátlakově sexuálně sadistické poruchy výslovně vyloučen (</a:t>
            </a:r>
            <a:r>
              <a:rPr lang="cs-CZ" i="1" dirty="0"/>
              <a:t>tj. konsensuální sadismus a masochismus výslovně do této kategorie nespadá.)</a:t>
            </a:r>
            <a:endParaRPr lang="cs-CZ" dirty="0"/>
          </a:p>
          <a:p>
            <a:pPr marL="0" indent="0">
              <a:buNone/>
            </a:pPr>
            <a:r>
              <a:rPr lang="cs-CZ" dirty="0"/>
              <a:t>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57</a:t>
            </a:fld>
            <a:endParaRPr lang="cs-CZ"/>
          </a:p>
        </p:txBody>
      </p:sp>
    </p:spTree>
    <p:extLst>
      <p:ext uri="{BB962C8B-B14F-4D97-AF65-F5344CB8AC3E}">
        <p14:creationId xmlns:p14="http://schemas.microsoft.com/office/powerpoint/2010/main" val="1694410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76724"/>
            <a:ext cx="9138062" cy="1057964"/>
          </a:xfrm>
        </p:spPr>
        <p:txBody>
          <a:bodyPr>
            <a:normAutofit fontScale="90000"/>
          </a:bodyPr>
          <a:lstStyle/>
          <a:p>
            <a:r>
              <a:rPr lang="cs-CZ" sz="3200" b="1" dirty="0">
                <a:solidFill>
                  <a:srgbClr val="0070C0"/>
                </a:solidFill>
              </a:rPr>
              <a:t>Dominance a </a:t>
            </a:r>
            <a:r>
              <a:rPr lang="cs-CZ" sz="3200" b="1" dirty="0" err="1">
                <a:solidFill>
                  <a:srgbClr val="0070C0"/>
                </a:solidFill>
              </a:rPr>
              <a:t>submisivita</a:t>
            </a:r>
            <a:r>
              <a:rPr lang="cs-CZ" sz="3200" b="1" dirty="0">
                <a:solidFill>
                  <a:srgbClr val="0070C0"/>
                </a:solidFill>
              </a:rPr>
              <a:t> v sexu jako projev reprodukční strategie</a:t>
            </a:r>
            <a:r>
              <a:rPr lang="cs-CZ" sz="3200" i="1" dirty="0"/>
              <a:t/>
            </a:r>
            <a:br>
              <a:rPr lang="cs-CZ" sz="3200" i="1" dirty="0"/>
            </a:br>
            <a:endParaRPr lang="cs-CZ" sz="3200" b="1" dirty="0">
              <a:solidFill>
                <a:srgbClr val="0070C0"/>
              </a:solidFill>
            </a:endParaRPr>
          </a:p>
        </p:txBody>
      </p:sp>
      <p:sp>
        <p:nvSpPr>
          <p:cNvPr id="3" name="Zástupný symbol pro obsah 2"/>
          <p:cNvSpPr>
            <a:spLocks noGrp="1"/>
          </p:cNvSpPr>
          <p:nvPr>
            <p:ph idx="1"/>
          </p:nvPr>
        </p:nvSpPr>
        <p:spPr>
          <a:xfrm>
            <a:off x="179512" y="1628800"/>
            <a:ext cx="8964488" cy="4104456"/>
          </a:xfrm>
        </p:spPr>
        <p:txBody>
          <a:bodyPr>
            <a:noAutofit/>
          </a:bodyPr>
          <a:lstStyle/>
          <a:p>
            <a:pPr marL="0" indent="0">
              <a:buNone/>
            </a:pPr>
            <a:r>
              <a:rPr lang="cs-CZ" sz="2400" i="1" dirty="0" smtClean="0"/>
              <a:t>muži</a:t>
            </a:r>
            <a:r>
              <a:rPr lang="cs-CZ" sz="2400" i="1" dirty="0"/>
              <a:t>, které vzrušují sub. ženy více synů </a:t>
            </a:r>
            <a:r>
              <a:rPr lang="cs-CZ" sz="2400" i="1" dirty="0" err="1">
                <a:solidFill>
                  <a:srgbClr val="0070C0"/>
                </a:solidFill>
              </a:rPr>
              <a:t>Jozifkova</a:t>
            </a:r>
            <a:r>
              <a:rPr lang="cs-CZ" sz="2400" i="1" dirty="0">
                <a:solidFill>
                  <a:srgbClr val="0070C0"/>
                </a:solidFill>
              </a:rPr>
              <a:t> </a:t>
            </a:r>
            <a:r>
              <a:rPr lang="cs-CZ" sz="2400" i="1" dirty="0" err="1">
                <a:solidFill>
                  <a:srgbClr val="0070C0"/>
                </a:solidFill>
              </a:rPr>
              <a:t>Kolackova</a:t>
            </a:r>
            <a:r>
              <a:rPr lang="cs-CZ" sz="2400" i="1" dirty="0">
                <a:solidFill>
                  <a:srgbClr val="0070C0"/>
                </a:solidFill>
              </a:rPr>
              <a:t> </a:t>
            </a:r>
            <a:r>
              <a:rPr lang="cs-CZ" sz="2400" i="1" dirty="0" smtClean="0">
                <a:solidFill>
                  <a:srgbClr val="0070C0"/>
                </a:solidFill>
              </a:rPr>
              <a:t>2017</a:t>
            </a:r>
          </a:p>
          <a:p>
            <a:pPr marL="0" indent="0">
              <a:buNone/>
            </a:pPr>
            <a:endParaRPr lang="cs-CZ" sz="2400" i="1" dirty="0">
              <a:solidFill>
                <a:srgbClr val="0070C0"/>
              </a:solidFill>
            </a:endParaRPr>
          </a:p>
          <a:p>
            <a:pPr marL="0" indent="0">
              <a:buNone/>
            </a:pPr>
            <a:r>
              <a:rPr lang="cs-CZ" sz="2400" i="1" dirty="0"/>
              <a:t>ti, které vzrušuje sub partner, víc příbuzných  mužů </a:t>
            </a:r>
            <a:r>
              <a:rPr lang="cs-CZ" sz="2400" i="1" dirty="0" err="1">
                <a:solidFill>
                  <a:srgbClr val="0070C0"/>
                </a:solidFill>
              </a:rPr>
              <a:t>Jozifkova</a:t>
            </a:r>
            <a:r>
              <a:rPr lang="cs-CZ" sz="2400" i="1" dirty="0">
                <a:solidFill>
                  <a:srgbClr val="0070C0"/>
                </a:solidFill>
              </a:rPr>
              <a:t> </a:t>
            </a:r>
            <a:r>
              <a:rPr lang="cs-CZ" sz="2400" i="1" dirty="0" smtClean="0">
                <a:solidFill>
                  <a:srgbClr val="0070C0"/>
                </a:solidFill>
              </a:rPr>
              <a:t>et al. 2009</a:t>
            </a:r>
          </a:p>
          <a:p>
            <a:pPr marL="0" indent="0">
              <a:buNone/>
            </a:pPr>
            <a:endParaRPr lang="cs-CZ" sz="2400" i="1" dirty="0">
              <a:solidFill>
                <a:srgbClr val="0070C0"/>
              </a:solidFill>
            </a:endParaRPr>
          </a:p>
          <a:p>
            <a:pPr marL="0" indent="0">
              <a:buNone/>
            </a:pPr>
            <a:r>
              <a:rPr lang="cs-CZ" sz="2400" i="1" dirty="0" smtClean="0"/>
              <a:t>hierarchicky rozdílné páry </a:t>
            </a:r>
            <a:r>
              <a:rPr lang="cs-CZ" sz="2400" i="1" dirty="0"/>
              <a:t>více dětí, více synů </a:t>
            </a:r>
            <a:r>
              <a:rPr lang="cs-CZ" sz="2400" i="1" dirty="0" err="1">
                <a:solidFill>
                  <a:srgbClr val="0070C0"/>
                </a:solidFill>
              </a:rPr>
              <a:t>Jozifkova</a:t>
            </a:r>
            <a:r>
              <a:rPr lang="cs-CZ" sz="2400" i="1" dirty="0">
                <a:solidFill>
                  <a:srgbClr val="0070C0"/>
                </a:solidFill>
              </a:rPr>
              <a:t> et al. 2014</a:t>
            </a:r>
            <a:endParaRPr lang="cs-CZ" sz="2400" b="1" i="1" dirty="0"/>
          </a:p>
          <a:p>
            <a:pPr marL="0" indent="0">
              <a:buNone/>
            </a:pPr>
            <a:endParaRPr lang="cs-CZ" sz="2400" b="1" dirty="0" smtClean="0"/>
          </a:p>
          <a:p>
            <a:pPr marL="0" indent="0">
              <a:buNone/>
            </a:pPr>
            <a:r>
              <a:rPr lang="cs-CZ" sz="2400" b="1" dirty="0" smtClean="0"/>
              <a:t>Souvislost mezi hierarchií a pevností vztahu? </a:t>
            </a:r>
            <a:r>
              <a:rPr lang="cs-CZ" sz="2400" b="1" dirty="0"/>
              <a:t>	</a:t>
            </a:r>
            <a:r>
              <a:rPr lang="cs-CZ" sz="2400" b="1" dirty="0" smtClean="0">
                <a:solidFill>
                  <a:srgbClr val="0070C0"/>
                </a:solidFill>
              </a:rPr>
              <a:t>další výzkum</a:t>
            </a:r>
          </a:p>
          <a:p>
            <a:pPr marL="0" indent="0">
              <a:buNone/>
            </a:pPr>
            <a:r>
              <a:rPr lang="cs-CZ" sz="2400" dirty="0" smtClean="0"/>
              <a:t> 	</a:t>
            </a:r>
          </a:p>
        </p:txBody>
      </p:sp>
      <p:sp>
        <p:nvSpPr>
          <p:cNvPr id="7" name="Šipka doprava 6"/>
          <p:cNvSpPr/>
          <p:nvPr/>
        </p:nvSpPr>
        <p:spPr>
          <a:xfrm flipV="1">
            <a:off x="6018479" y="4293096"/>
            <a:ext cx="534721" cy="360040"/>
          </a:xfrm>
          <a:prstGeom prst="rightArrow">
            <a:avLst>
              <a:gd name="adj1" fmla="val 50000"/>
              <a:gd name="adj2" fmla="val 5683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Zástupný symbol pro číslo snímku 3"/>
          <p:cNvSpPr>
            <a:spLocks noGrp="1"/>
          </p:cNvSpPr>
          <p:nvPr>
            <p:ph type="sldNum" sz="quarter" idx="12"/>
          </p:nvPr>
        </p:nvSpPr>
        <p:spPr/>
        <p:txBody>
          <a:bodyPr/>
          <a:lstStyle/>
          <a:p>
            <a:fld id="{4DB48B28-2DD8-4A23-84B0-89F928210886}" type="slidenum">
              <a:rPr lang="cs-CZ" smtClean="0"/>
              <a:t>6</a:t>
            </a:fld>
            <a:endParaRPr lang="cs-CZ" dirty="0"/>
          </a:p>
        </p:txBody>
      </p:sp>
    </p:spTree>
    <p:extLst>
      <p:ext uri="{BB962C8B-B14F-4D97-AF65-F5344CB8AC3E}">
        <p14:creationId xmlns:p14="http://schemas.microsoft.com/office/powerpoint/2010/main" val="40816019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4DB48B28-2DD8-4A23-84B0-89F928210886}" type="slidenum">
              <a:rPr lang="cs-CZ" smtClean="0"/>
              <a:t>7</a:t>
            </a:fld>
            <a:endParaRPr lang="cs-CZ"/>
          </a:p>
        </p:txBody>
      </p:sp>
      <p:sp>
        <p:nvSpPr>
          <p:cNvPr id="5" name="TextovéPole 4"/>
          <p:cNvSpPr txBox="1"/>
          <p:nvPr/>
        </p:nvSpPr>
        <p:spPr>
          <a:xfrm>
            <a:off x="323528" y="1844824"/>
            <a:ext cx="8463909" cy="2554545"/>
          </a:xfrm>
          <a:prstGeom prst="rect">
            <a:avLst/>
          </a:prstGeom>
          <a:noFill/>
        </p:spPr>
        <p:txBody>
          <a:bodyPr wrap="square" rtlCol="0">
            <a:spAutoFit/>
          </a:bodyPr>
          <a:lstStyle/>
          <a:p>
            <a:r>
              <a:rPr lang="cs-CZ" sz="3200" b="1" dirty="0" smtClean="0">
                <a:solidFill>
                  <a:srgbClr val="003548"/>
                </a:solidFill>
              </a:rPr>
              <a:t>BDSM: </a:t>
            </a:r>
            <a:r>
              <a:rPr lang="cs-CZ" sz="3200" b="1" dirty="0" err="1" smtClean="0">
                <a:solidFill>
                  <a:srgbClr val="003548"/>
                </a:solidFill>
              </a:rPr>
              <a:t>variaty</a:t>
            </a:r>
            <a:r>
              <a:rPr lang="cs-CZ" sz="3200" b="1" dirty="0" smtClean="0">
                <a:solidFill>
                  <a:srgbClr val="003548"/>
                </a:solidFill>
              </a:rPr>
              <a:t> sexuálního chování</a:t>
            </a:r>
          </a:p>
          <a:p>
            <a:endParaRPr lang="cs-CZ" sz="3200" b="1" dirty="0" smtClean="0">
              <a:solidFill>
                <a:srgbClr val="003548"/>
              </a:solidFill>
            </a:endParaRPr>
          </a:p>
          <a:p>
            <a:pPr marL="342900" indent="-342900">
              <a:buFont typeface="Arial" panose="020B0604020202020204" pitchFamily="34" charset="0"/>
              <a:buChar char="•"/>
            </a:pPr>
            <a:r>
              <a:rPr lang="cs-CZ" sz="3200" b="1" dirty="0" smtClean="0">
                <a:solidFill>
                  <a:srgbClr val="003548"/>
                </a:solidFill>
              </a:rPr>
              <a:t>zesílený projev přirozené reprodukční strategie </a:t>
            </a:r>
          </a:p>
          <a:p>
            <a:pPr marL="342900" indent="-342900">
              <a:buFont typeface="Arial" panose="020B0604020202020204" pitchFamily="34" charset="0"/>
              <a:buChar char="•"/>
            </a:pPr>
            <a:endParaRPr lang="cs-CZ" sz="3200" b="1" dirty="0" smtClean="0">
              <a:solidFill>
                <a:srgbClr val="003548"/>
              </a:solidFill>
            </a:endParaRPr>
          </a:p>
          <a:p>
            <a:pPr marL="342900" indent="-342900">
              <a:buFont typeface="Arial" panose="020B0604020202020204" pitchFamily="34" charset="0"/>
              <a:buChar char="•"/>
            </a:pPr>
            <a:r>
              <a:rPr lang="cs-CZ" sz="3200" b="1" dirty="0" smtClean="0">
                <a:solidFill>
                  <a:srgbClr val="003548"/>
                </a:solidFill>
              </a:rPr>
              <a:t>nebo odvozené z reprodukčních strategií</a:t>
            </a:r>
            <a:endParaRPr lang="cs-CZ" sz="3200" b="1" dirty="0"/>
          </a:p>
        </p:txBody>
      </p:sp>
    </p:spTree>
    <p:extLst>
      <p:ext uri="{BB962C8B-B14F-4D97-AF65-F5344CB8AC3E}">
        <p14:creationId xmlns:p14="http://schemas.microsoft.com/office/powerpoint/2010/main" val="1418982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07504" y="767657"/>
            <a:ext cx="8910358" cy="6124754"/>
          </a:xfrm>
          <a:prstGeom prst="rect">
            <a:avLst/>
          </a:prstGeom>
        </p:spPr>
        <p:txBody>
          <a:bodyPr wrap="square">
            <a:spAutoFit/>
          </a:bodyPr>
          <a:lstStyle/>
          <a:p>
            <a:r>
              <a:rPr lang="cs-CZ" sz="2400" b="1" dirty="0">
                <a:cs typeface="Arial" panose="020B0604020202020204" pitchFamily="34" charset="0"/>
              </a:rPr>
              <a:t>BDSM dnes, „</a:t>
            </a:r>
            <a:r>
              <a:rPr lang="cs-CZ" sz="2400" b="1" dirty="0" err="1">
                <a:cs typeface="Arial" panose="020B0604020202020204" pitchFamily="34" charset="0"/>
              </a:rPr>
              <a:t>vanily</a:t>
            </a:r>
            <a:r>
              <a:rPr lang="cs-CZ" sz="2400" b="1" dirty="0">
                <a:cs typeface="Arial" panose="020B0604020202020204" pitchFamily="34" charset="0"/>
              </a:rPr>
              <a:t>“, </a:t>
            </a:r>
            <a:r>
              <a:rPr lang="cs-CZ" sz="2400" b="1" dirty="0" smtClean="0">
                <a:cs typeface="Arial" panose="020B0604020202020204" pitchFamily="34" charset="0"/>
              </a:rPr>
              <a:t>„predátoři“, silná </a:t>
            </a:r>
            <a:r>
              <a:rPr lang="cs-CZ" sz="2400" b="1" dirty="0">
                <a:cs typeface="Arial" panose="020B0604020202020204" pitchFamily="34" charset="0"/>
              </a:rPr>
              <a:t>komerce </a:t>
            </a:r>
            <a:endParaRPr lang="cs-CZ" sz="2400" b="1" dirty="0" smtClean="0"/>
          </a:p>
          <a:p>
            <a:r>
              <a:rPr lang="cs-CZ" sz="2400" dirty="0" smtClean="0"/>
              <a:t>od </a:t>
            </a:r>
            <a:r>
              <a:rPr lang="cs-CZ" sz="2400" dirty="0"/>
              <a:t>užití pomůcek pro obohacení sexu v běžných </a:t>
            </a:r>
            <a:r>
              <a:rPr lang="cs-CZ" sz="2400" dirty="0" smtClean="0"/>
              <a:t>vztazích</a:t>
            </a:r>
            <a:endParaRPr lang="cs-CZ" sz="2400" dirty="0"/>
          </a:p>
          <a:p>
            <a:r>
              <a:rPr lang="cs-CZ" sz="2400" dirty="0" smtClean="0"/>
              <a:t>přes  </a:t>
            </a:r>
            <a:r>
              <a:rPr lang="cs-CZ" sz="2400" dirty="0"/>
              <a:t>praktiky a způsoby vztahu u osob, které jiný sex nebo jiný partner </a:t>
            </a:r>
            <a:r>
              <a:rPr lang="cs-CZ" sz="2400" dirty="0" smtClean="0"/>
              <a:t>nevzrušuje </a:t>
            </a:r>
            <a:endParaRPr lang="cs-CZ" sz="2400" dirty="0"/>
          </a:p>
          <a:p>
            <a:r>
              <a:rPr lang="cs-CZ" sz="2400" dirty="0" smtClean="0"/>
              <a:t>od symbolů a her po nehody a ublížení </a:t>
            </a:r>
          </a:p>
          <a:p>
            <a:endParaRPr lang="cs-CZ" sz="2400" dirty="0"/>
          </a:p>
          <a:p>
            <a:r>
              <a:rPr lang="cs-CZ" sz="2400" dirty="0"/>
              <a:t>od sexuálních aktivit (jen v ložnici)  po </a:t>
            </a:r>
            <a:r>
              <a:rPr lang="cs-CZ" sz="2400" dirty="0" err="1"/>
              <a:t>lifestyle</a:t>
            </a:r>
            <a:r>
              <a:rPr lang="cs-CZ" sz="2400" dirty="0"/>
              <a:t> - životní styl </a:t>
            </a:r>
          </a:p>
          <a:p>
            <a:endParaRPr lang="cs-CZ" sz="2400" dirty="0" smtClean="0"/>
          </a:p>
          <a:p>
            <a:r>
              <a:rPr lang="cs-CZ" sz="2400" dirty="0" smtClean="0"/>
              <a:t>sex </a:t>
            </a:r>
            <a:r>
              <a:rPr lang="cs-CZ" sz="2400" dirty="0"/>
              <a:t>s někým (praktika, účastníci bez společného dlouhodobého partnerského vztahu)</a:t>
            </a:r>
          </a:p>
          <a:p>
            <a:r>
              <a:rPr lang="cs-CZ" sz="2400" dirty="0" smtClean="0"/>
              <a:t>vztah </a:t>
            </a:r>
            <a:r>
              <a:rPr lang="cs-CZ" sz="2400" dirty="0"/>
              <a:t>s někým </a:t>
            </a:r>
            <a:r>
              <a:rPr lang="cs-CZ" sz="2400" dirty="0" smtClean="0"/>
              <a:t>+ sex (dlouhodobé </a:t>
            </a:r>
            <a:r>
              <a:rPr lang="cs-CZ" sz="2400" dirty="0"/>
              <a:t>láskyplné </a:t>
            </a:r>
            <a:r>
              <a:rPr lang="cs-CZ" sz="2400" dirty="0" smtClean="0"/>
              <a:t>vztahy)</a:t>
            </a:r>
            <a:endParaRPr lang="cs-CZ" sz="2400" dirty="0"/>
          </a:p>
          <a:p>
            <a:endParaRPr lang="cs-CZ" sz="2400" dirty="0"/>
          </a:p>
          <a:p>
            <a:r>
              <a:rPr lang="cs-CZ" sz="2400" b="1" dirty="0" smtClean="0"/>
              <a:t>Praktiky, odpovídající role a situace (scénky), interakce </a:t>
            </a:r>
            <a:r>
              <a:rPr lang="cs-CZ" sz="2400" b="1" dirty="0"/>
              <a:t>(</a:t>
            </a:r>
            <a:r>
              <a:rPr lang="cs-CZ" sz="2400" b="1" dirty="0" smtClean="0"/>
              <a:t>play)</a:t>
            </a:r>
            <a:endParaRPr lang="cs-CZ" sz="2400" b="1" dirty="0"/>
          </a:p>
          <a:p>
            <a:r>
              <a:rPr lang="cs-CZ" sz="2400" dirty="0"/>
              <a:t>ve fázi  „flirt</a:t>
            </a:r>
            <a:r>
              <a:rPr lang="cs-CZ" sz="2400" dirty="0" smtClean="0"/>
              <a:t>“, ve </a:t>
            </a:r>
            <a:r>
              <a:rPr lang="cs-CZ" sz="2400" dirty="0"/>
              <a:t>fázi </a:t>
            </a:r>
            <a:r>
              <a:rPr lang="cs-CZ" sz="2400" dirty="0" smtClean="0"/>
              <a:t>„předehra“ , i bez </a:t>
            </a:r>
            <a:r>
              <a:rPr lang="cs-CZ" sz="2400" dirty="0" err="1" smtClean="0"/>
              <a:t>intromise</a:t>
            </a:r>
            <a:r>
              <a:rPr lang="cs-CZ" sz="2400" dirty="0" smtClean="0"/>
              <a:t> </a:t>
            </a:r>
          </a:p>
          <a:p>
            <a:r>
              <a:rPr lang="cs-CZ" sz="2400" dirty="0"/>
              <a:t>často: silné fantasie – slabší </a:t>
            </a:r>
            <a:r>
              <a:rPr lang="cs-CZ" sz="2400" dirty="0" smtClean="0"/>
              <a:t>praktikování</a:t>
            </a:r>
          </a:p>
          <a:p>
            <a:r>
              <a:rPr lang="cs-CZ" sz="2400" b="1" dirty="0" smtClean="0"/>
              <a:t>Bezpečnost a informace</a:t>
            </a:r>
            <a:r>
              <a:rPr lang="cs-CZ" sz="2400" dirty="0" smtClean="0"/>
              <a:t>: </a:t>
            </a:r>
            <a:r>
              <a:rPr lang="cs-CZ" sz="2400" dirty="0" err="1" smtClean="0"/>
              <a:t>konsenzualita</a:t>
            </a:r>
            <a:r>
              <a:rPr lang="cs-CZ" sz="2400" dirty="0" smtClean="0"/>
              <a:t>, </a:t>
            </a:r>
            <a:r>
              <a:rPr lang="cs-CZ" sz="2400" dirty="0" err="1" smtClean="0"/>
              <a:t>safeword</a:t>
            </a:r>
            <a:r>
              <a:rPr lang="cs-CZ" sz="2400" dirty="0" smtClean="0"/>
              <a:t> – stopka, zdroje</a:t>
            </a:r>
            <a:endParaRPr lang="cs-CZ" sz="2400" dirty="0"/>
          </a:p>
        </p:txBody>
      </p:sp>
      <p:sp>
        <p:nvSpPr>
          <p:cNvPr id="3" name="Nadpis 1"/>
          <p:cNvSpPr>
            <a:spLocks noGrp="1"/>
          </p:cNvSpPr>
          <p:nvPr>
            <p:ph type="title"/>
          </p:nvPr>
        </p:nvSpPr>
        <p:spPr>
          <a:xfrm>
            <a:off x="107504" y="116632"/>
            <a:ext cx="8856984" cy="576064"/>
          </a:xfrm>
        </p:spPr>
        <p:txBody>
          <a:bodyPr>
            <a:noAutofit/>
          </a:bodyPr>
          <a:lstStyle/>
          <a:p>
            <a:r>
              <a:rPr lang="cs-CZ" sz="3200" b="1" dirty="0" smtClean="0">
                <a:solidFill>
                  <a:srgbClr val="002060"/>
                </a:solidFill>
                <a:latin typeface="+mn-lt"/>
                <a:cs typeface="Arial" panose="020B0604020202020204" pitchFamily="34" charset="0"/>
              </a:rPr>
              <a:t>BDSM v realitě</a:t>
            </a:r>
            <a:endParaRPr lang="cs-CZ" sz="3200" b="1" dirty="0">
              <a:solidFill>
                <a:srgbClr val="002060"/>
              </a:solidFill>
              <a:latin typeface="+mn-lt"/>
              <a:cs typeface="Arial" panose="020B0604020202020204" pitchFamily="34" charset="0"/>
            </a:endParaRPr>
          </a:p>
        </p:txBody>
      </p:sp>
    </p:spTree>
    <p:extLst>
      <p:ext uri="{BB962C8B-B14F-4D97-AF65-F5344CB8AC3E}">
        <p14:creationId xmlns:p14="http://schemas.microsoft.com/office/powerpoint/2010/main" val="140306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9512" y="692696"/>
            <a:ext cx="8964488" cy="6165304"/>
          </a:xfrm>
        </p:spPr>
        <p:txBody>
          <a:bodyPr>
            <a:normAutofit fontScale="85000" lnSpcReduction="20000"/>
          </a:bodyPr>
          <a:lstStyle/>
          <a:p>
            <a:pPr marL="0" indent="0">
              <a:buNone/>
            </a:pPr>
            <a:r>
              <a:rPr lang="cs-CZ" sz="2900" dirty="0" smtClean="0"/>
              <a:t>Poradny</a:t>
            </a:r>
            <a:r>
              <a:rPr lang="cs-CZ" sz="2900" dirty="0"/>
              <a:t>, specialisté: </a:t>
            </a:r>
          </a:p>
          <a:p>
            <a:pPr marL="0" indent="0">
              <a:buNone/>
            </a:pPr>
            <a:r>
              <a:rPr lang="cs-CZ" sz="2900" dirty="0">
                <a:hlinkClick r:id="rId2"/>
              </a:rPr>
              <a:t>http://varias.cz/</a:t>
            </a:r>
            <a:endParaRPr lang="cs-CZ" sz="2900" dirty="0"/>
          </a:p>
          <a:p>
            <a:pPr marL="0" indent="0">
              <a:buNone/>
            </a:pPr>
            <a:r>
              <a:rPr lang="cs-CZ" sz="2900" dirty="0"/>
              <a:t>https://parafilik.cz/</a:t>
            </a:r>
          </a:p>
          <a:p>
            <a:pPr marL="0" indent="0">
              <a:buNone/>
            </a:pPr>
            <a:endParaRPr lang="cs-CZ" sz="2900" dirty="0" smtClean="0"/>
          </a:p>
          <a:p>
            <a:pPr marL="0" indent="0">
              <a:buNone/>
            </a:pPr>
            <a:endParaRPr lang="cs-CZ" sz="2900" dirty="0"/>
          </a:p>
          <a:p>
            <a:pPr marL="0" indent="0">
              <a:buNone/>
            </a:pPr>
            <a:r>
              <a:rPr lang="cs-CZ" sz="2900" dirty="0" smtClean="0"/>
              <a:t>články Jozífková (např. BDSM zdravé/nezdravé vztahy, rozdíl </a:t>
            </a:r>
            <a:r>
              <a:rPr lang="cs-CZ" sz="2900" dirty="0" err="1" smtClean="0"/>
              <a:t>BDSMx</a:t>
            </a:r>
            <a:r>
              <a:rPr lang="cs-CZ" sz="2900" dirty="0" smtClean="0"/>
              <a:t> násilí, na co dát pozor, výzkum)</a:t>
            </a:r>
            <a:endParaRPr lang="cs-CZ" sz="2900" dirty="0"/>
          </a:p>
          <a:p>
            <a:pPr marL="0" indent="0">
              <a:buNone/>
            </a:pPr>
            <a:r>
              <a:rPr lang="cs-CZ" sz="2900" u="sng" dirty="0" smtClean="0">
                <a:solidFill>
                  <a:srgbClr val="002060"/>
                </a:solidFill>
                <a:hlinkClick r:id="rId3"/>
              </a:rPr>
              <a:t>https</a:t>
            </a:r>
            <a:r>
              <a:rPr lang="cs-CZ" sz="2900" u="sng" dirty="0">
                <a:solidFill>
                  <a:srgbClr val="002060"/>
                </a:solidFill>
                <a:hlinkClick r:id="rId3"/>
              </a:rPr>
              <a:t>://</a:t>
            </a:r>
            <a:r>
              <a:rPr lang="cs-CZ" sz="2900" u="sng" dirty="0" smtClean="0">
                <a:solidFill>
                  <a:srgbClr val="002060"/>
                </a:solidFill>
                <a:hlinkClick r:id="rId3"/>
              </a:rPr>
              <a:t>www.researchgate.net/profile/Eva_Jozifkova2/contributions</a:t>
            </a:r>
            <a:endParaRPr lang="cs-CZ" sz="2900" u="sng" dirty="0" smtClean="0">
              <a:solidFill>
                <a:srgbClr val="002060"/>
              </a:solidFill>
            </a:endParaRPr>
          </a:p>
          <a:p>
            <a:pPr marL="0" indent="0">
              <a:buNone/>
            </a:pPr>
            <a:endParaRPr lang="cs-CZ" sz="2900" dirty="0" smtClean="0"/>
          </a:p>
          <a:p>
            <a:pPr marL="0" indent="0">
              <a:buNone/>
            </a:pPr>
            <a:r>
              <a:rPr lang="cs-CZ" sz="2900" dirty="0" smtClean="0">
                <a:solidFill>
                  <a:srgbClr val="002060"/>
                </a:solidFill>
              </a:rPr>
              <a:t>Co se v BDSM stává a jak to přežít</a:t>
            </a:r>
            <a:endParaRPr lang="cs-CZ" sz="2900" dirty="0">
              <a:solidFill>
                <a:srgbClr val="002060"/>
              </a:solidFill>
            </a:endParaRPr>
          </a:p>
          <a:p>
            <a:pPr marL="0" indent="0">
              <a:buNone/>
            </a:pPr>
            <a:r>
              <a:rPr lang="cs-CZ" sz="2900" dirty="0" smtClean="0"/>
              <a:t>zdroje, odkazy, texty a některé odborné články</a:t>
            </a:r>
          </a:p>
          <a:p>
            <a:pPr marL="0" indent="0">
              <a:buNone/>
            </a:pPr>
            <a:r>
              <a:rPr lang="cs-CZ" sz="2900" dirty="0" smtClean="0"/>
              <a:t>jak se některým věcem vyhnout</a:t>
            </a:r>
          </a:p>
          <a:p>
            <a:pPr marL="0" indent="0">
              <a:buNone/>
            </a:pPr>
            <a:r>
              <a:rPr lang="cs-CZ" sz="2900" dirty="0" smtClean="0"/>
              <a:t>a jak z nich ven… </a:t>
            </a:r>
          </a:p>
          <a:p>
            <a:pPr marL="0" indent="0">
              <a:buNone/>
            </a:pPr>
            <a:r>
              <a:rPr lang="cs-CZ" sz="2900" dirty="0" err="1" smtClean="0"/>
              <a:t>info</a:t>
            </a:r>
            <a:r>
              <a:rPr lang="cs-CZ" sz="2900" dirty="0" smtClean="0"/>
              <a:t> pro lékaře…</a:t>
            </a:r>
            <a:endParaRPr lang="cs-CZ" sz="2900" dirty="0"/>
          </a:p>
          <a:p>
            <a:pPr marL="0" indent="0">
              <a:buNone/>
            </a:pPr>
            <a:r>
              <a:rPr lang="cs-CZ" sz="2900" dirty="0" smtClean="0">
                <a:solidFill>
                  <a:srgbClr val="002060"/>
                </a:solidFill>
                <a:hlinkClick r:id="rId4"/>
              </a:rPr>
              <a:t>www.en-k.net</a:t>
            </a:r>
            <a:endParaRPr lang="cs-CZ" sz="2900" dirty="0" smtClean="0">
              <a:solidFill>
                <a:srgbClr val="002060"/>
              </a:solidFill>
            </a:endParaRPr>
          </a:p>
          <a:p>
            <a:pPr marL="0" indent="0">
              <a:buNone/>
            </a:pPr>
            <a:r>
              <a:rPr lang="cs-CZ" sz="2800" dirty="0" smtClean="0">
                <a:solidFill>
                  <a:srgbClr val="002060"/>
                </a:solidFill>
                <a:hlinkClick r:id="rId5"/>
              </a:rPr>
              <a:t>www.BDSMinfo.eu</a:t>
            </a:r>
            <a:endParaRPr lang="cs-CZ" sz="2800" dirty="0" smtClean="0">
              <a:solidFill>
                <a:srgbClr val="002060"/>
              </a:solidFill>
            </a:endParaRPr>
          </a:p>
          <a:p>
            <a:pPr marL="0" indent="0">
              <a:buNone/>
            </a:pPr>
            <a:endParaRPr lang="cs-CZ" sz="2800" dirty="0">
              <a:solidFill>
                <a:srgbClr val="002060"/>
              </a:solidFill>
            </a:endParaRPr>
          </a:p>
        </p:txBody>
      </p:sp>
      <p:pic>
        <p:nvPicPr>
          <p:cNvPr id="8" name="Picture 8" descr="romantickaveverka"/>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28184" y="4989910"/>
            <a:ext cx="2749241" cy="168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9941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8923</TotalTime>
  <Words>3953</Words>
  <Application>Microsoft Office PowerPoint</Application>
  <PresentationFormat>Předvádění na obrazovce (4:3)</PresentationFormat>
  <Paragraphs>1099</Paragraphs>
  <Slides>57</Slides>
  <Notes>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57</vt:i4>
      </vt:variant>
    </vt:vector>
  </HeadingPairs>
  <TitlesOfParts>
    <vt:vector size="61" baseType="lpstr">
      <vt:lpstr>Arial</vt:lpstr>
      <vt:lpstr>Calibri</vt:lpstr>
      <vt:lpstr>Times New Roman</vt:lpstr>
      <vt:lpstr>Motiv systému Office</vt:lpstr>
      <vt:lpstr>BDSM v České republice</vt:lpstr>
      <vt:lpstr>Prezentace aplikace PowerPoint</vt:lpstr>
      <vt:lpstr>Je BDSM porucha? Záleží na tom, kde žijete.</vt:lpstr>
      <vt:lpstr>Prezentace aplikace PowerPoint</vt:lpstr>
      <vt:lpstr>Proč existuje BDSM: odvozeno z reprodukčních strategií</vt:lpstr>
      <vt:lpstr>Dominance a submisivita v sexu jako projev reprodukční strategie </vt:lpstr>
      <vt:lpstr>Prezentace aplikace PowerPoint</vt:lpstr>
      <vt:lpstr>BDSM v realitě</vt:lpstr>
      <vt:lpstr>Prezentace aplikace PowerPoint</vt:lpstr>
      <vt:lpstr>BDSM: kolik v ČR? </vt:lpstr>
      <vt:lpstr>Metodika </vt:lpstr>
      <vt:lpstr>Respondenti  236 mužů, 243 žen, 7 jinak (1 FtM, 4 MtF)</vt:lpstr>
      <vt:lpstr>Setkání v komunitě  (N = 486) </vt:lpstr>
      <vt:lpstr>Partneři (N = 486) </vt:lpstr>
      <vt:lpstr>Respondenti II. </vt:lpstr>
      <vt:lpstr>DS     SM</vt:lpstr>
      <vt:lpstr>DS     SM</vt:lpstr>
      <vt:lpstr>BDSM podle pohlaví</vt:lpstr>
      <vt:lpstr>Jaké pozice vzrušují?</vt:lpstr>
      <vt:lpstr>Jozifkova 2018, Wismeijer  and van Assen2013</vt:lpstr>
      <vt:lpstr>Prezentace aplikace PowerPoint</vt:lpstr>
      <vt:lpstr>DS a SM - když vzrušuje oboje: dominantní  sadisté a submisivní masochisté?</vt:lpstr>
      <vt:lpstr>Switch podrobněji…</vt:lpstr>
      <vt:lpstr>Switch…</vt:lpstr>
      <vt:lpstr>Switch…  DS</vt:lpstr>
      <vt:lpstr>Vybrané praktiky</vt:lpstr>
      <vt:lpstr>Zranění</vt:lpstr>
      <vt:lpstr>Běžný sex vzrušuje?</vt:lpstr>
      <vt:lpstr>Použít kondom…</vt:lpstr>
      <vt:lpstr>Prezentace aplikace PowerPoint</vt:lpstr>
      <vt:lpstr>Při BDSM sexu jsem měl domluvenou stopku</vt:lpstr>
      <vt:lpstr>Stopku jsem dodržoval</vt:lpstr>
      <vt:lpstr>Partner stopku dodržoval</vt:lpstr>
      <vt:lpstr>Stopku jsem se odvážil použít</vt:lpstr>
      <vt:lpstr>Vzrušuje BDSM sex bez stopky? </vt:lpstr>
      <vt:lpstr>Vztahy</vt:lpstr>
      <vt:lpstr>Po BDSM sexu</vt:lpstr>
      <vt:lpstr>Komu může pomoci změna v ICD-11? </vt:lpstr>
      <vt:lpstr>Komu může pomoci změna v ICD-11? </vt:lpstr>
      <vt:lpstr>Hlouběji a podrobněji</vt:lpstr>
      <vt:lpstr>Rozdíly mezi třemi skupinami žen submisivních v sexu</vt:lpstr>
      <vt:lpstr>Metoda</vt:lpstr>
      <vt:lpstr>Celý soubor: BDSM, fetiš, a ostatní </vt:lpstr>
      <vt:lpstr>sub, maso, být svázán,  dom, sado, svázat  fetiš vyprávět, přihlížet běžný sex hladit </vt:lpstr>
      <vt:lpstr>Prezentace aplikace PowerPoint</vt:lpstr>
      <vt:lpstr>Chování ve vztahu PlaySub a Switch nebyl rozdíl    VztahSub se lišily takto:</vt:lpstr>
      <vt:lpstr>Statistika k chování ve vztahu  Kruskal-Wallis test I.</vt:lpstr>
      <vt:lpstr>Statistika k chování ve vztahu Kruskal-Wallis test II. </vt:lpstr>
      <vt:lpstr>Prezentace aplikace PowerPoint</vt:lpstr>
      <vt:lpstr>Děkuji za pozornost</vt:lpstr>
      <vt:lpstr>Prezentace aplikace PowerPoint</vt:lpstr>
      <vt:lpstr>Prezentace aplikace PowerPoint</vt:lpstr>
      <vt:lpstr>Prezentace aplikace PowerPoint</vt:lpstr>
      <vt:lpstr>6D36 Paraphilic disorder involving solitary behaviour or consenting individuals</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Jozifkova</dc:creator>
  <cp:lastModifiedBy>evasmid@centrum.cz</cp:lastModifiedBy>
  <cp:revision>522</cp:revision>
  <dcterms:created xsi:type="dcterms:W3CDTF">2018-09-02T13:28:29Z</dcterms:created>
  <dcterms:modified xsi:type="dcterms:W3CDTF">2020-10-27T10:50:46Z</dcterms:modified>
</cp:coreProperties>
</file>