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411" r:id="rId2"/>
    <p:sldId id="399" r:id="rId3"/>
    <p:sldId id="405" r:id="rId4"/>
    <p:sldId id="400" r:id="rId5"/>
    <p:sldId id="401" r:id="rId6"/>
    <p:sldId id="404" r:id="rId7"/>
    <p:sldId id="402" r:id="rId8"/>
    <p:sldId id="403" r:id="rId9"/>
    <p:sldId id="406" r:id="rId10"/>
    <p:sldId id="407" r:id="rId11"/>
    <p:sldId id="408" r:id="rId12"/>
    <p:sldId id="409" r:id="rId13"/>
    <p:sldId id="410" r:id="rId14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FF0000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4" y="3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 smtClean="0"/>
              <a:t>Click to edit Master text styles</a:t>
            </a:r>
          </a:p>
          <a:p>
            <a:pPr lvl="1"/>
            <a:r>
              <a:rPr lang="sk-SK" noProof="0" smtClean="0"/>
              <a:t>Second level</a:t>
            </a:r>
          </a:p>
          <a:p>
            <a:pPr lvl="2"/>
            <a:r>
              <a:rPr lang="sk-SK" noProof="0" smtClean="0"/>
              <a:t>Third level</a:t>
            </a:r>
          </a:p>
          <a:p>
            <a:pPr lvl="3"/>
            <a:r>
              <a:rPr lang="sk-SK" noProof="0" smtClean="0"/>
              <a:t>Fourth level</a:t>
            </a:r>
          </a:p>
          <a:p>
            <a:pPr lvl="4"/>
            <a:r>
              <a:rPr lang="sk-SK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AA020E8-AC26-45A2-8DDA-4796D5812D2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17. 10. 2018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MU 4_ 2018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159F9-13B7-4B9F-BAF9-1E91E2B4D07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17. 10. 2018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MU 4_ 2018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AE0EF-75A2-445F-BA42-21AAA1105D5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17. 10. 2018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MU 4_ 2018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D0A45-28A5-461E-8B92-945FC723D89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17. 10. 2018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MU 4_ 2018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F317E-C5B4-4DAB-9674-AFCC279BEA9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17. 10. 2018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MU 4_ 2018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1B0DE-FA74-4AFF-A5C7-1440790630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17. 10. 2018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MU 4_ 2018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162C-1DBC-4BD0-B3FA-CB1FC3ECB06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17. 10. 2018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MU 4_ 2018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68248-660C-447C-855D-37CBFB62877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17. 10. 2018</a:t>
            </a: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MU 4_ 2018</a:t>
            </a: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1800-BFC7-4E22-8964-B8A4E143B63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17. 10. 2018</a:t>
            </a: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MU 4_ 2018</a:t>
            </a: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65BE-C659-4ABD-A817-DED046766B3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17. 10. 2018</a:t>
            </a: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MU 4_ 2018</a:t>
            </a: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AE1EA-64DE-4526-BF42-981E8B573A5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17. 10. 2018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MU 4_ 2018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94A2-FC15-4664-8301-AA3F984E846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17. 10. 2018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MU 4_ 2018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01612-7D2C-4A80-B82F-FB90E81E0EC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cs-CZ" smtClean="0"/>
              <a:t>17. 10. 2018</a:t>
            </a: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pl-PL" smtClean="0"/>
              <a:t>PŘÍRODNÍ POLYMERY MU 4_ 2018</a:t>
            </a: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5CD623B-DDD8-4A6A-9C50-793E8D3E8A3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pl-PL" smtClean="0"/>
              <a:t>PŘÍRODNÍ POLYMERY MU 4_ 2018</a:t>
            </a:r>
            <a:endParaRPr lang="sk-SK" dirty="0"/>
          </a:p>
        </p:txBody>
      </p:sp>
      <p:sp>
        <p:nvSpPr>
          <p:cNvPr id="307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0CBC22-831C-497A-92CA-C8075AB01A1C}" type="slidenum">
              <a:rPr lang="sk-SK" smtClean="0"/>
              <a:pPr/>
              <a:t>1</a:t>
            </a:fld>
            <a:endParaRPr lang="sk-SK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188640"/>
            <a:ext cx="8856984" cy="2880320"/>
          </a:xfrm>
        </p:spPr>
        <p:txBody>
          <a:bodyPr/>
          <a:lstStyle/>
          <a:p>
            <a:pPr eaLnBrk="1" hangingPunct="1"/>
            <a:r>
              <a:rPr lang="sk-SK" b="1" smtClean="0">
                <a:solidFill>
                  <a:srgbClr val="FF0000"/>
                </a:solidFill>
                <a:latin typeface="Arial Black" pitchFamily="34" charset="0"/>
              </a:rPr>
              <a:t>PŘÍRODNÍ POLYMERY </a:t>
            </a:r>
            <a:r>
              <a:rPr lang="sk-SK" b="1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sk-SK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sk-SK" b="1" dirty="0" smtClean="0">
                <a:solidFill>
                  <a:srgbClr val="0000FF"/>
                </a:solidFill>
                <a:latin typeface="Arial Black" pitchFamily="34" charset="0"/>
              </a:rPr>
              <a:t> POLYTERPENES </a:t>
            </a:r>
            <a:r>
              <a:rPr lang="sk-SK" b="1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sk-SK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sk-SK" b="1" dirty="0" smtClean="0">
                <a:solidFill>
                  <a:srgbClr val="008000"/>
                </a:solidFill>
                <a:latin typeface="Arial Black" pitchFamily="34" charset="0"/>
              </a:rPr>
              <a:t>NADĚJNÁ BYLINA</a:t>
            </a:r>
            <a:r>
              <a:rPr lang="en-GB" b="1" i="1" dirty="0" smtClean="0">
                <a:solidFill>
                  <a:srgbClr val="008000"/>
                </a:solidFill>
              </a:rPr>
              <a:t>: </a:t>
            </a:r>
            <a:r>
              <a:rPr lang="cs-CZ" b="1" i="1" dirty="0" smtClean="0">
                <a:solidFill>
                  <a:srgbClr val="008000"/>
                </a:solidFill>
              </a:rPr>
              <a:t/>
            </a:r>
            <a:br>
              <a:rPr lang="cs-CZ" b="1" i="1" dirty="0" smtClean="0">
                <a:solidFill>
                  <a:srgbClr val="008000"/>
                </a:solidFill>
              </a:rPr>
            </a:br>
            <a:r>
              <a:rPr lang="en-GB" b="1" i="1" dirty="0" err="1" smtClean="0">
                <a:solidFill>
                  <a:srgbClr val="008000"/>
                </a:solidFill>
              </a:rPr>
              <a:t>Taraxanum</a:t>
            </a:r>
            <a:r>
              <a:rPr lang="en-GB" b="1" i="1" dirty="0" smtClean="0">
                <a:solidFill>
                  <a:srgbClr val="008000"/>
                </a:solidFill>
              </a:rPr>
              <a:t> </a:t>
            </a:r>
            <a:r>
              <a:rPr lang="en-GB" b="1" i="1" dirty="0" err="1" smtClean="0">
                <a:solidFill>
                  <a:srgbClr val="008000"/>
                </a:solidFill>
              </a:rPr>
              <a:t>koksagyz</a:t>
            </a:r>
            <a:endParaRPr lang="sk-SK" b="1" dirty="0" smtClean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3645024"/>
            <a:ext cx="8640960" cy="2592288"/>
          </a:xfrm>
        </p:spPr>
        <p:txBody>
          <a:bodyPr/>
          <a:lstStyle/>
          <a:p>
            <a:pPr eaLnBrk="1" hangingPunct="1"/>
            <a:r>
              <a:rPr lang="cs-CZ" sz="4000" b="1" dirty="0" smtClean="0">
                <a:solidFill>
                  <a:srgbClr val="008000"/>
                </a:solidFill>
                <a:latin typeface="Arial Black" pitchFamily="34" charset="0"/>
              </a:rPr>
              <a:t>Dr. Ladislav Pospíšil</a:t>
            </a:r>
          </a:p>
          <a:p>
            <a:pPr eaLnBrk="1" hangingPunct="1"/>
            <a:r>
              <a:rPr lang="cs-CZ" sz="3600" b="1" dirty="0" smtClean="0">
                <a:solidFill>
                  <a:srgbClr val="C00000"/>
                </a:solidFill>
              </a:rPr>
              <a:t>29716@mail.</a:t>
            </a:r>
            <a:r>
              <a:rPr lang="cs-CZ" sz="3600" b="1" dirty="0" err="1" smtClean="0">
                <a:solidFill>
                  <a:srgbClr val="C00000"/>
                </a:solidFill>
              </a:rPr>
              <a:t>muni.cz</a:t>
            </a:r>
            <a:endParaRPr lang="cs-CZ" sz="3600" b="1" dirty="0" smtClean="0">
              <a:solidFill>
                <a:srgbClr val="C00000"/>
              </a:solidFill>
            </a:endParaRPr>
          </a:p>
          <a:p>
            <a:pPr eaLnBrk="1" hangingPunct="1"/>
            <a:endParaRPr lang="sk-SK" sz="3600" b="1" dirty="0" smtClean="0">
              <a:solidFill>
                <a:srgbClr val="C00000"/>
              </a:solidFill>
            </a:endParaRPr>
          </a:p>
        </p:txBody>
      </p:sp>
      <p:sp>
        <p:nvSpPr>
          <p:cNvPr id="3078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17. 10. 2018</a:t>
            </a:r>
            <a:endParaRPr lang="sk-SK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MU 4_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10</a:t>
            </a:fld>
            <a:endParaRPr lang="sk-SK"/>
          </a:p>
        </p:txBody>
      </p:sp>
      <p:pic>
        <p:nvPicPr>
          <p:cNvPr id="6" name="Obrázek 5" descr="KAUČUK Z KOKSAGHYZU 18112017 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44703"/>
            <a:ext cx="8640960" cy="602465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MU 4_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11</a:t>
            </a:fld>
            <a:endParaRPr lang="sk-SK"/>
          </a:p>
        </p:txBody>
      </p:sp>
      <p:pic>
        <p:nvPicPr>
          <p:cNvPr id="7" name="Obrázek 6" descr="KAUČUK Z KOKSAGHYZU 18112017 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17366"/>
            <a:ext cx="8784976" cy="606002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MU 4_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12</a:t>
            </a:fld>
            <a:endParaRPr lang="sk-SK"/>
          </a:p>
        </p:txBody>
      </p:sp>
      <p:pic>
        <p:nvPicPr>
          <p:cNvPr id="6" name="Obrázek 5" descr="img5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44653"/>
            <a:ext cx="8568952" cy="634075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MU 4_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13</a:t>
            </a:fld>
            <a:endParaRPr lang="sk-SK"/>
          </a:p>
        </p:txBody>
      </p:sp>
      <p:pic>
        <p:nvPicPr>
          <p:cNvPr id="6" name="Obrázek 5" descr="img5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95074"/>
            <a:ext cx="8640960" cy="65865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cs-CZ" sz="2800" b="1" dirty="0" smtClean="0"/>
              <a:t>Jsou obsaženy v cca. 2000 rostlinách z různých geografických oblastí</a:t>
            </a:r>
          </a:p>
          <a:p>
            <a:r>
              <a:rPr lang="cs-CZ" sz="2800" b="1" dirty="0" smtClean="0"/>
              <a:t>Stromy, keře, byliny</a:t>
            </a:r>
          </a:p>
          <a:p>
            <a:r>
              <a:rPr lang="cs-CZ" sz="2800" b="1" u="sng" dirty="0" smtClean="0">
                <a:solidFill>
                  <a:srgbClr val="FF0000"/>
                </a:solidFill>
              </a:rPr>
              <a:t>NEJDŮLEŽITĚJŠÍ JE STROM</a:t>
            </a:r>
            <a:r>
              <a:rPr lang="cs-CZ" sz="2800" b="1" dirty="0" smtClean="0">
                <a:solidFill>
                  <a:srgbClr val="FF0000"/>
                </a:solidFill>
              </a:rPr>
              <a:t>: kaučukovník </a:t>
            </a:r>
            <a:r>
              <a:rPr lang="cs-CZ" sz="2800" b="1" i="1" dirty="0" err="1" smtClean="0">
                <a:solidFill>
                  <a:srgbClr val="FF0000"/>
                </a:solidFill>
              </a:rPr>
              <a:t>Hevea</a:t>
            </a:r>
            <a:r>
              <a:rPr lang="cs-CZ" sz="2800" b="1" i="1" dirty="0" smtClean="0">
                <a:solidFill>
                  <a:srgbClr val="FF0000"/>
                </a:solidFill>
              </a:rPr>
              <a:t> </a:t>
            </a:r>
            <a:r>
              <a:rPr lang="cs-CZ" sz="2800" b="1" i="1" dirty="0" err="1" smtClean="0">
                <a:solidFill>
                  <a:srgbClr val="FF0000"/>
                </a:solidFill>
              </a:rPr>
              <a:t>brasiliensis</a:t>
            </a:r>
            <a:endParaRPr lang="cs-CZ" sz="2800" b="1" i="1" dirty="0" smtClean="0">
              <a:solidFill>
                <a:srgbClr val="FF0000"/>
              </a:solidFill>
            </a:endParaRPr>
          </a:p>
          <a:p>
            <a:r>
              <a:rPr lang="cs-CZ" sz="2800" b="1" i="1" u="sng" dirty="0" smtClean="0">
                <a:solidFill>
                  <a:srgbClr val="008000"/>
                </a:solidFill>
              </a:rPr>
              <a:t>NADĚJNÁ BYLINA</a:t>
            </a:r>
            <a:r>
              <a:rPr lang="cs-CZ" sz="2800" b="1" i="1" dirty="0" smtClean="0">
                <a:solidFill>
                  <a:srgbClr val="008000"/>
                </a:solidFill>
              </a:rPr>
              <a:t>: </a:t>
            </a:r>
            <a:r>
              <a:rPr lang="cs-CZ" sz="2800" b="1" i="1" dirty="0" err="1" smtClean="0">
                <a:solidFill>
                  <a:srgbClr val="008000"/>
                </a:solidFill>
              </a:rPr>
              <a:t>Taraxacum</a:t>
            </a:r>
            <a:r>
              <a:rPr lang="cs-CZ" sz="2800" b="1" i="1" dirty="0" smtClean="0">
                <a:solidFill>
                  <a:srgbClr val="008000"/>
                </a:solidFill>
              </a:rPr>
              <a:t> kok-</a:t>
            </a:r>
            <a:r>
              <a:rPr lang="cs-CZ" sz="2800" b="1" i="1" dirty="0" err="1" smtClean="0">
                <a:solidFill>
                  <a:srgbClr val="008000"/>
                </a:solidFill>
              </a:rPr>
              <a:t>saghyz</a:t>
            </a:r>
            <a:r>
              <a:rPr lang="cs-CZ" sz="2800" b="1" i="1" dirty="0" smtClean="0">
                <a:solidFill>
                  <a:srgbClr val="008000"/>
                </a:solidFill>
              </a:rPr>
              <a:t> (s ním bylo experimentováno i na VÚMCH,  nyní PIB a políčka byla v Brně na Riviéře)</a:t>
            </a:r>
          </a:p>
          <a:p>
            <a:endParaRPr lang="cs-CZ" sz="2800" b="1" dirty="0" smtClean="0"/>
          </a:p>
          <a:p>
            <a:endParaRPr lang="cs-CZ" sz="2800" b="1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17. 10. 2018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MU 4_ 2018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2</a:t>
            </a:fld>
            <a:endParaRPr lang="sk-SK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57200" y="274638"/>
            <a:ext cx="82296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cs-CZ" sz="2800" b="1" dirty="0" smtClean="0">
                <a:solidFill>
                  <a:srgbClr val="FF0000"/>
                </a:solidFill>
              </a:rPr>
              <a:t>POLYTERPENY = POLYISOPRENY</a:t>
            </a:r>
          </a:p>
          <a:p>
            <a:pPr algn="ctr" eaLnBrk="0" hangingPunct="0"/>
            <a:r>
              <a:rPr kumimoji="0" lang="cs-CZ" sz="2800" b="1" i="0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Výskyt v přírodě</a:t>
            </a:r>
            <a:endParaRPr kumimoji="0" lang="cs-CZ" sz="2800" b="0" i="0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MU 4_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</a:t>
            </a:fld>
            <a:endParaRPr lang="sk-SK"/>
          </a:p>
        </p:txBody>
      </p:sp>
      <p:pic>
        <p:nvPicPr>
          <p:cNvPr id="5" name="Obrázek 4" descr="str 7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433316" y="-921148"/>
            <a:ext cx="6344352" cy="88519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17. 10. 2018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MU 4_ 2018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4</a:t>
            </a:fld>
            <a:endParaRPr lang="sk-SK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57200" y="274638"/>
            <a:ext cx="82296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0" lang="cs-CZ" sz="2800" b="0" i="0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Obrázek 9" descr="708px-Taraxacum_kok-saghy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7560840" cy="6396812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635896" y="6021288"/>
            <a:ext cx="5328592" cy="584775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b="1" dirty="0" err="1" smtClean="0">
                <a:solidFill>
                  <a:srgbClr val="FF0000"/>
                </a:solidFill>
                <a:latin typeface="Arial Black" pitchFamily="34" charset="0"/>
              </a:rPr>
              <a:t>Taraxacum</a:t>
            </a:r>
            <a:r>
              <a:rPr lang="cs-CZ" sz="3200" b="1" dirty="0" smtClean="0">
                <a:solidFill>
                  <a:srgbClr val="FF0000"/>
                </a:solidFill>
                <a:latin typeface="Arial Black" pitchFamily="34" charset="0"/>
              </a:rPr>
              <a:t> kok-</a:t>
            </a:r>
            <a:r>
              <a:rPr lang="cs-CZ" sz="3200" b="1" dirty="0" err="1" smtClean="0">
                <a:solidFill>
                  <a:srgbClr val="FF0000"/>
                </a:solidFill>
                <a:latin typeface="Arial Black" pitchFamily="34" charset="0"/>
              </a:rPr>
              <a:t>saghyz</a:t>
            </a:r>
            <a:endParaRPr lang="cs-CZ" sz="3200" dirty="0">
              <a:latin typeface="Arial Black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23528" y="4869160"/>
            <a:ext cx="2232248" cy="1815882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! Pravítko je asi v palcích (</a:t>
            </a:r>
            <a:r>
              <a:rPr lang="cs-CZ" sz="2800" b="1" dirty="0" err="1" smtClean="0">
                <a:solidFill>
                  <a:srgbClr val="FFFF00"/>
                </a:solidFill>
              </a:rPr>
              <a:t>inch</a:t>
            </a:r>
            <a:r>
              <a:rPr lang="cs-CZ" sz="2800" b="1" dirty="0" smtClean="0">
                <a:solidFill>
                  <a:srgbClr val="FFFF00"/>
                </a:solidFill>
              </a:rPr>
              <a:t>)!</a:t>
            </a:r>
            <a:endParaRPr lang="cs-CZ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17. 10. 2018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MU 4_ 2018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5</a:t>
            </a:fld>
            <a:endParaRPr lang="sk-SK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57200" y="274638"/>
            <a:ext cx="82296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0" lang="cs-CZ" sz="2800" b="0" i="0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Obrázek 6" descr="img6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539552" y="260648"/>
            <a:ext cx="4968552" cy="6022035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5868144" y="548680"/>
            <a:ext cx="28803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i="1" dirty="0" err="1" smtClean="0">
                <a:solidFill>
                  <a:srgbClr val="FF0000"/>
                </a:solidFill>
              </a:rPr>
              <a:t>Taraxacum</a:t>
            </a:r>
            <a:r>
              <a:rPr lang="cs-CZ" sz="2400" b="1" i="1" dirty="0" smtClean="0">
                <a:solidFill>
                  <a:srgbClr val="FF0000"/>
                </a:solidFill>
              </a:rPr>
              <a:t> kok-</a:t>
            </a:r>
            <a:r>
              <a:rPr lang="cs-CZ" sz="2400" b="1" i="1" dirty="0" err="1" smtClean="0">
                <a:solidFill>
                  <a:srgbClr val="FF0000"/>
                </a:solidFill>
              </a:rPr>
              <a:t>saghyz</a:t>
            </a:r>
            <a:endParaRPr lang="cs-CZ" sz="2400" b="1" i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2400" b="1" i="1" dirty="0" smtClean="0">
                <a:solidFill>
                  <a:srgbClr val="008000"/>
                </a:solidFill>
              </a:rPr>
              <a:t> Není žádná pampeliška, ač vypadá podobně</a:t>
            </a:r>
          </a:p>
          <a:p>
            <a:pPr>
              <a:buFont typeface="Arial" pitchFamily="34" charset="0"/>
              <a:buChar char="•"/>
            </a:pPr>
            <a:r>
              <a:rPr lang="cs-CZ" sz="2400" b="1" i="1" dirty="0" smtClean="0">
                <a:solidFill>
                  <a:srgbClr val="008000"/>
                </a:solidFill>
              </a:rPr>
              <a:t> Latex je v kořenu (tvoří v něm 10 - 20 %)</a:t>
            </a:r>
          </a:p>
          <a:p>
            <a:pPr>
              <a:buFont typeface="Arial" pitchFamily="34" charset="0"/>
              <a:buChar char="•"/>
            </a:pPr>
            <a:r>
              <a:rPr lang="cs-CZ" sz="2400" b="1" i="1" dirty="0" smtClean="0">
                <a:solidFill>
                  <a:srgbClr val="008000"/>
                </a:solidFill>
              </a:rPr>
              <a:t> Výnos je udáván cca. 200 kg/ha (hektar)</a:t>
            </a:r>
          </a:p>
          <a:p>
            <a:pPr>
              <a:buFont typeface="Arial" pitchFamily="34" charset="0"/>
              <a:buChar char="•"/>
            </a:pPr>
            <a:r>
              <a:rPr lang="cs-CZ" sz="2400" b="1" i="1" dirty="0" smtClean="0">
                <a:solidFill>
                  <a:srgbClr val="008000"/>
                </a:solidFill>
              </a:rPr>
              <a:t> Experimenty probíhaly hlavně v bývalém SSSR a v USA</a:t>
            </a:r>
            <a:endParaRPr lang="cs-CZ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17. 10. 2018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MU 4_ 2018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6</a:t>
            </a:fld>
            <a:endParaRPr lang="sk-SK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57200" y="274638"/>
            <a:ext cx="82296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0" lang="cs-CZ" sz="2800" b="0" i="0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Obrázek 8" descr="img5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7"/>
            <a:ext cx="8208912" cy="640871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17. 10. 2018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MU 4_ 2018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7</a:t>
            </a:fld>
            <a:endParaRPr lang="sk-SK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57200" y="274638"/>
            <a:ext cx="82296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0" lang="cs-CZ" sz="2800" b="0" i="0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Obrázek 8" descr=" 4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64496" cy="3465747"/>
          </a:xfrm>
          <a:prstGeom prst="rect">
            <a:avLst/>
          </a:prstGeom>
        </p:spPr>
      </p:pic>
      <p:pic>
        <p:nvPicPr>
          <p:cNvPr id="10" name="Obrázek 9" descr=" 4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7062" y="3356992"/>
            <a:ext cx="4780560" cy="3240360"/>
          </a:xfrm>
          <a:prstGeom prst="rect">
            <a:avLst/>
          </a:prstGeom>
        </p:spPr>
      </p:pic>
      <p:pic>
        <p:nvPicPr>
          <p:cNvPr id="12" name="Obrázek 11" descr=" 4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311840" y="4744944"/>
            <a:ext cx="472440" cy="2161032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4572000" y="260648"/>
            <a:ext cx="41764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i="1" dirty="0" err="1" smtClean="0">
                <a:solidFill>
                  <a:srgbClr val="FF0000"/>
                </a:solidFill>
              </a:rPr>
              <a:t>Taraxacum</a:t>
            </a:r>
            <a:r>
              <a:rPr lang="cs-CZ" sz="3200" b="1" i="1" dirty="0" smtClean="0">
                <a:solidFill>
                  <a:srgbClr val="FF0000"/>
                </a:solidFill>
              </a:rPr>
              <a:t> kok-</a:t>
            </a:r>
            <a:r>
              <a:rPr lang="cs-CZ" sz="3200" b="1" i="1" dirty="0" err="1" smtClean="0">
                <a:solidFill>
                  <a:srgbClr val="FF0000"/>
                </a:solidFill>
              </a:rPr>
              <a:t>saghyz</a:t>
            </a:r>
            <a:endParaRPr lang="cs-CZ" sz="3200" b="1" i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3200" b="1" i="1" dirty="0" smtClean="0">
                <a:solidFill>
                  <a:srgbClr val="008000"/>
                </a:solidFill>
              </a:rPr>
              <a:t> Není žádná pampeliška, ač vypadá podobně</a:t>
            </a:r>
          </a:p>
          <a:p>
            <a:endParaRPr lang="cs-CZ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17. 10. 2018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MU 4_ 2018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8</a:t>
            </a:fld>
            <a:endParaRPr lang="sk-SK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57200" y="274638"/>
            <a:ext cx="82296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0" lang="cs-CZ" sz="2800" b="0" i="0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436096" y="260648"/>
            <a:ext cx="33123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i="1" dirty="0" err="1" smtClean="0">
                <a:solidFill>
                  <a:srgbClr val="FF0000"/>
                </a:solidFill>
              </a:rPr>
              <a:t>Taraxacum</a:t>
            </a:r>
            <a:r>
              <a:rPr lang="cs-CZ" sz="2800" b="1" i="1" dirty="0" smtClean="0">
                <a:solidFill>
                  <a:srgbClr val="FF0000"/>
                </a:solidFill>
              </a:rPr>
              <a:t> kok-</a:t>
            </a:r>
            <a:r>
              <a:rPr lang="cs-CZ" sz="2800" b="1" i="1" dirty="0" err="1" smtClean="0">
                <a:solidFill>
                  <a:srgbClr val="FF0000"/>
                </a:solidFill>
              </a:rPr>
              <a:t>saghyz</a:t>
            </a:r>
            <a:endParaRPr lang="cs-CZ" sz="2800" b="1" i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2800" b="1" i="1" dirty="0" smtClean="0">
                <a:solidFill>
                  <a:srgbClr val="008000"/>
                </a:solidFill>
              </a:rPr>
              <a:t> Není žádná pampeliška, ač vypadá podobně</a:t>
            </a:r>
            <a:endParaRPr lang="cs-CZ" sz="2800" dirty="0"/>
          </a:p>
        </p:txBody>
      </p:sp>
      <p:pic>
        <p:nvPicPr>
          <p:cNvPr id="11" name="Obrázek 10" descr="Kokza-ghyz 2015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4299446" cy="2952328"/>
          </a:xfrm>
          <a:prstGeom prst="rect">
            <a:avLst/>
          </a:prstGeom>
        </p:spPr>
      </p:pic>
      <p:pic>
        <p:nvPicPr>
          <p:cNvPr id="14" name="Obrázek 13" descr="Kokza-ghyz 2015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482880"/>
            <a:ext cx="4130788" cy="3876772"/>
          </a:xfrm>
          <a:prstGeom prst="rect">
            <a:avLst/>
          </a:prstGeom>
        </p:spPr>
      </p:pic>
      <p:pic>
        <p:nvPicPr>
          <p:cNvPr id="15" name="Obrázek 14" descr="img8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808897" y="1511583"/>
            <a:ext cx="1080120" cy="4338891"/>
          </a:xfrm>
          <a:prstGeom prst="rect">
            <a:avLst/>
          </a:prstGeom>
        </p:spPr>
      </p:pic>
      <p:sp>
        <p:nvSpPr>
          <p:cNvPr id="16" name="Obdélník 15"/>
          <p:cNvSpPr/>
          <p:nvPr/>
        </p:nvSpPr>
        <p:spPr>
          <a:xfrm>
            <a:off x="4788024" y="5229200"/>
            <a:ext cx="4176464" cy="79208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323528" y="4005064"/>
            <a:ext cx="3888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Normálně se tomu říká &gt;</a:t>
            </a:r>
          </a:p>
          <a:p>
            <a:r>
              <a:rPr lang="cs-CZ" sz="2800" b="1" dirty="0" smtClean="0">
                <a:solidFill>
                  <a:srgbClr val="0000FF"/>
                </a:solidFill>
              </a:rPr>
              <a:t>Silentblok</a:t>
            </a:r>
            <a:r>
              <a:rPr lang="cs-CZ" sz="2800" dirty="0" smtClean="0">
                <a:solidFill>
                  <a:srgbClr val="0000FF"/>
                </a:solidFill>
              </a:rPr>
              <a:t> </a:t>
            </a:r>
            <a:r>
              <a:rPr lang="cs-CZ" sz="2000" dirty="0" smtClean="0">
                <a:solidFill>
                  <a:srgbClr val="0000FF"/>
                </a:solidFill>
              </a:rPr>
              <a:t>je součástka vyrobená ze směsi gumy, která slouží pro pružné uchycení pohyblivých částí. </a:t>
            </a:r>
            <a:endParaRPr lang="cs-CZ" sz="2000" dirty="0">
              <a:solidFill>
                <a:srgbClr val="0000FF"/>
              </a:solidFill>
            </a:endParaRPr>
          </a:p>
        </p:txBody>
      </p:sp>
      <p:cxnSp>
        <p:nvCxnSpPr>
          <p:cNvPr id="18" name="Přímá spojovací šipka 17"/>
          <p:cNvCxnSpPr/>
          <p:nvPr/>
        </p:nvCxnSpPr>
        <p:spPr>
          <a:xfrm flipV="1">
            <a:off x="3707904" y="3789040"/>
            <a:ext cx="1296144" cy="129614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MU 4_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9</a:t>
            </a:fld>
            <a:endParaRPr lang="sk-SK"/>
          </a:p>
        </p:txBody>
      </p:sp>
      <p:pic>
        <p:nvPicPr>
          <p:cNvPr id="5" name="Obrázek 4" descr="KAUČUK Z KOKSAGHYZU 18112017 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640960" cy="639962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3113</TotalTime>
  <Words>312</Words>
  <Application>Microsoft Office PowerPoint</Application>
  <PresentationFormat>Předvádění na obrazovce (4:3)</PresentationFormat>
  <Paragraphs>61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Default Design</vt:lpstr>
      <vt:lpstr>PŘÍRODNÍ POLYMERY   POLYTERPENES  NADĚJNÁ BYLINA:  Taraxanum koksagyz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</vt:vector>
  </TitlesOfParts>
  <Company>Home Studio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NAVRHOVÁNÍ VÝROBKŮ Z PLASTŮ</dc:title>
  <dc:creator>LP</dc:creator>
  <cp:lastModifiedBy>ladapospa</cp:lastModifiedBy>
  <cp:revision>345</cp:revision>
  <dcterms:created xsi:type="dcterms:W3CDTF">2008-02-10T16:41:08Z</dcterms:created>
  <dcterms:modified xsi:type="dcterms:W3CDTF">2019-10-15T16:09:40Z</dcterms:modified>
</cp:coreProperties>
</file>