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599" r:id="rId3"/>
    <p:sldId id="600" r:id="rId4"/>
    <p:sldId id="462" r:id="rId5"/>
    <p:sldId id="461" r:id="rId6"/>
    <p:sldId id="549" r:id="rId7"/>
    <p:sldId id="496" r:id="rId8"/>
    <p:sldId id="486" r:id="rId9"/>
    <p:sldId id="543" r:id="rId10"/>
    <p:sldId id="611" r:id="rId11"/>
    <p:sldId id="569" r:id="rId12"/>
    <p:sldId id="570" r:id="rId13"/>
    <p:sldId id="544" r:id="rId14"/>
    <p:sldId id="463" r:id="rId15"/>
    <p:sldId id="583" r:id="rId16"/>
    <p:sldId id="550" r:id="rId17"/>
    <p:sldId id="498" r:id="rId18"/>
    <p:sldId id="584" r:id="rId19"/>
    <p:sldId id="500" r:id="rId20"/>
    <p:sldId id="537" r:id="rId21"/>
    <p:sldId id="538" r:id="rId22"/>
    <p:sldId id="540" r:id="rId23"/>
    <p:sldId id="542" r:id="rId24"/>
    <p:sldId id="635" r:id="rId25"/>
    <p:sldId id="541" r:id="rId26"/>
    <p:sldId id="565" r:id="rId27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90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alts" TargetMode="External"/><Relationship Id="rId3" Type="http://schemas.openxmlformats.org/officeDocument/2006/relationships/hyperlink" Target="https://en.wikipedia.org/wiki/Cellulose" TargetMode="External"/><Relationship Id="rId7" Type="http://schemas.openxmlformats.org/officeDocument/2006/relationships/hyperlink" Target="https://en.wikipedia.org/wiki/Waxe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Pectins" TargetMode="External"/><Relationship Id="rId5" Type="http://schemas.openxmlformats.org/officeDocument/2006/relationships/hyperlink" Target="https://en.wikipedia.org/wiki/Protoplasm" TargetMode="External"/><Relationship Id="rId4" Type="http://schemas.openxmlformats.org/officeDocument/2006/relationships/hyperlink" Target="https://en.wikipedia.org/wiki/Wat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axes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en.wikipedia.org/wiki/Pectin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Protoplasm" TargetMode="External"/><Relationship Id="rId5" Type="http://schemas.openxmlformats.org/officeDocument/2006/relationships/hyperlink" Target="https://en.wikipedia.org/wiki/Water" TargetMode="External"/><Relationship Id="rId4" Type="http://schemas.openxmlformats.org/officeDocument/2006/relationships/hyperlink" Target="https://en.wikipedia.org/wiki/Cellulose" TargetMode="External"/><Relationship Id="rId9" Type="http://schemas.openxmlformats.org/officeDocument/2006/relationships/hyperlink" Target="https://en.wikipedia.org/wiki/Sal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2952328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II  CELULÓZA 5</a:t>
            </a:r>
            <a:endParaRPr lang="sk-SK" sz="4000" b="1" dirty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5661248"/>
            <a:ext cx="6400800" cy="576064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0000FF"/>
                </a:solidFill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16. 11. 2020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179512" y="260648"/>
            <a:ext cx="83529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VLASTNOSTI ELEMENTÁRNÍHO VLÁKNA BAVLNY</a:t>
            </a:r>
          </a:p>
          <a:p>
            <a:r>
              <a:rPr lang="cs-CZ" sz="2000" dirty="0" err="1">
                <a:latin typeface="Arial Black" pitchFamily="34" charset="0"/>
                <a:ea typeface="Times New Roman"/>
                <a:cs typeface="Times New Roman"/>
              </a:rPr>
              <a:t>Fairly</a:t>
            </a:r>
            <a:r>
              <a:rPr lang="cs-CZ" sz="2000" dirty="0"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2000" dirty="0" err="1">
                <a:latin typeface="Arial Black" pitchFamily="34" charset="0"/>
                <a:ea typeface="Times New Roman"/>
                <a:cs typeface="Times New Roman"/>
              </a:rPr>
              <a:t>uniform</a:t>
            </a:r>
            <a:r>
              <a:rPr lang="cs-CZ" sz="2000" dirty="0">
                <a:latin typeface="Arial Black" pitchFamily="34" charset="0"/>
                <a:ea typeface="Times New Roman"/>
                <a:cs typeface="Times New Roman"/>
              </a:rPr>
              <a:t> in </a:t>
            </a:r>
            <a:r>
              <a:rPr lang="cs-CZ" sz="2000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width</a:t>
            </a:r>
            <a:r>
              <a:rPr lang="cs-CZ" sz="2000" dirty="0">
                <a:latin typeface="Arial Black" pitchFamily="34" charset="0"/>
                <a:ea typeface="Times New Roman"/>
                <a:cs typeface="Times New Roman"/>
              </a:rPr>
              <a:t>, 12–20 </a:t>
            </a:r>
            <a:r>
              <a:rPr lang="cs-CZ" sz="2000" dirty="0" err="1">
                <a:latin typeface="Arial Black" pitchFamily="34" charset="0"/>
                <a:ea typeface="Times New Roman"/>
                <a:cs typeface="Times New Roman"/>
              </a:rPr>
              <a:t>micrometers</a:t>
            </a:r>
            <a:r>
              <a:rPr lang="cs-CZ" sz="2000" dirty="0">
                <a:latin typeface="Arial Black" pitchFamily="34" charset="0"/>
                <a:ea typeface="Times New Roman"/>
                <a:cs typeface="Times New Roman"/>
              </a:rPr>
              <a:t>;</a:t>
            </a:r>
            <a:br>
              <a:rPr lang="cs-CZ" sz="2000" dirty="0"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2000" dirty="0" err="1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length</a:t>
            </a:r>
            <a:r>
              <a:rPr lang="cs-CZ" sz="2000" dirty="0"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2000" dirty="0" err="1">
                <a:latin typeface="Arial Black" pitchFamily="34" charset="0"/>
                <a:ea typeface="Times New Roman"/>
                <a:cs typeface="Times New Roman"/>
              </a:rPr>
              <a:t>varies</a:t>
            </a:r>
            <a:r>
              <a:rPr lang="cs-CZ" sz="2000" dirty="0"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2000" dirty="0" err="1">
                <a:latin typeface="Arial Black" pitchFamily="34" charset="0"/>
                <a:ea typeface="Times New Roman"/>
                <a:cs typeface="Times New Roman"/>
              </a:rPr>
              <a:t>from</a:t>
            </a:r>
            <a:r>
              <a:rPr lang="cs-CZ" sz="2000" dirty="0">
                <a:latin typeface="Arial Black" pitchFamily="34" charset="0"/>
                <a:ea typeface="Times New Roman"/>
                <a:cs typeface="Times New Roman"/>
              </a:rPr>
              <a:t> 1 cm to 6 cm (½ to 2½ </a:t>
            </a:r>
            <a:r>
              <a:rPr lang="cs-CZ" sz="2000" dirty="0" err="1">
                <a:latin typeface="Arial Black" pitchFamily="34" charset="0"/>
                <a:ea typeface="Times New Roman"/>
                <a:cs typeface="Times New Roman"/>
              </a:rPr>
              <a:t>inches</a:t>
            </a:r>
            <a:r>
              <a:rPr lang="cs-CZ" sz="2000" dirty="0">
                <a:latin typeface="Arial Black" pitchFamily="34" charset="0"/>
                <a:ea typeface="Times New Roman"/>
                <a:cs typeface="Times New Roman"/>
              </a:rPr>
              <a:t>);</a:t>
            </a:r>
            <a:br>
              <a:rPr lang="cs-CZ" sz="2000" dirty="0"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2000" dirty="0" err="1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typical</a:t>
            </a:r>
            <a:r>
              <a:rPr lang="cs-CZ" sz="2000" dirty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2000" dirty="0" err="1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length</a:t>
            </a:r>
            <a:r>
              <a:rPr lang="cs-CZ" sz="2000" dirty="0">
                <a:solidFill>
                  <a:srgbClr val="0000FF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2000" dirty="0" err="1">
                <a:latin typeface="Arial Black" pitchFamily="34" charset="0"/>
                <a:ea typeface="Times New Roman"/>
                <a:cs typeface="Times New Roman"/>
              </a:rPr>
              <a:t>is</a:t>
            </a:r>
            <a:r>
              <a:rPr lang="cs-CZ" sz="2000" dirty="0">
                <a:latin typeface="Arial Black" pitchFamily="34" charset="0"/>
                <a:ea typeface="Times New Roman"/>
                <a:cs typeface="Times New Roman"/>
              </a:rPr>
              <a:t> 2.2 cm to 3.3 cm (⅞ to 1¼ </a:t>
            </a:r>
            <a:r>
              <a:rPr lang="cs-CZ" sz="2000" dirty="0" err="1">
                <a:latin typeface="Arial Black" pitchFamily="34" charset="0"/>
                <a:ea typeface="Times New Roman"/>
                <a:cs typeface="Times New Roman"/>
              </a:rPr>
              <a:t>inches</a:t>
            </a:r>
            <a:r>
              <a:rPr lang="cs-CZ" sz="2000" dirty="0">
                <a:latin typeface="Arial Black" pitchFamily="34" charset="0"/>
                <a:ea typeface="Times New Roman"/>
                <a:cs typeface="Times New Roman"/>
              </a:rPr>
              <a:t>).</a:t>
            </a:r>
            <a:endParaRPr lang="cs-CZ" dirty="0"/>
          </a:p>
        </p:txBody>
      </p:sp>
      <p:pic>
        <p:nvPicPr>
          <p:cNvPr id="8" name="Obrázek 7" descr="SEM VLÁKEN C2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844879"/>
            <a:ext cx="4968552" cy="388168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76056" y="2564904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dirty="0" err="1">
                <a:latin typeface="Arial Black" pitchFamily="34" charset="0"/>
                <a:hlinkClick r:id="rId3" tooltip="Cellulose"/>
              </a:rPr>
              <a:t>cellulose</a:t>
            </a:r>
            <a:r>
              <a:rPr lang="cs-CZ" sz="2000" dirty="0">
                <a:latin typeface="Arial Black" pitchFamily="34" charset="0"/>
              </a:rPr>
              <a:t> 91.00%</a:t>
            </a:r>
          </a:p>
          <a:p>
            <a:pPr lvl="0"/>
            <a:r>
              <a:rPr lang="cs-CZ" sz="2000" dirty="0" err="1">
                <a:latin typeface="Arial Black" pitchFamily="34" charset="0"/>
                <a:hlinkClick r:id="rId4" tooltip="Water"/>
              </a:rPr>
              <a:t>water</a:t>
            </a:r>
            <a:r>
              <a:rPr lang="cs-CZ" sz="2000" dirty="0">
                <a:latin typeface="Arial Black" pitchFamily="34" charset="0"/>
              </a:rPr>
              <a:t> 7.85%</a:t>
            </a:r>
          </a:p>
          <a:p>
            <a:pPr lvl="0"/>
            <a:r>
              <a:rPr lang="cs-CZ" sz="2000" dirty="0" err="1">
                <a:latin typeface="Arial Black" pitchFamily="34" charset="0"/>
                <a:hlinkClick r:id="rId5" tooltip="Protoplasm"/>
              </a:rPr>
              <a:t>protoplasm</a:t>
            </a:r>
            <a:r>
              <a:rPr lang="cs-CZ" sz="2000" dirty="0">
                <a:latin typeface="Arial Black" pitchFamily="34" charset="0"/>
              </a:rPr>
              <a:t>, </a:t>
            </a:r>
            <a:r>
              <a:rPr lang="cs-CZ" sz="2000" dirty="0" err="1">
                <a:latin typeface="Arial Black" pitchFamily="34" charset="0"/>
                <a:hlinkClick r:id="rId6" tooltip="Pectins"/>
              </a:rPr>
              <a:t>pectins</a:t>
            </a:r>
            <a:r>
              <a:rPr lang="cs-CZ" sz="2000" dirty="0">
                <a:latin typeface="Arial Black" pitchFamily="34" charset="0"/>
              </a:rPr>
              <a:t> 0.55%</a:t>
            </a:r>
          </a:p>
          <a:p>
            <a:pPr lvl="0"/>
            <a:r>
              <a:rPr lang="cs-CZ" sz="2000" dirty="0" err="1">
                <a:latin typeface="Arial Black" pitchFamily="34" charset="0"/>
                <a:hlinkClick r:id="rId7" tooltip="Waxes"/>
              </a:rPr>
              <a:t>waxes</a:t>
            </a:r>
            <a:r>
              <a:rPr lang="cs-CZ" sz="2000" dirty="0">
                <a:latin typeface="Arial Black" pitchFamily="34" charset="0"/>
              </a:rPr>
              <a:t>, </a:t>
            </a:r>
            <a:r>
              <a:rPr lang="cs-CZ" sz="2000" dirty="0" err="1">
                <a:latin typeface="Arial Black" pitchFamily="34" charset="0"/>
              </a:rPr>
              <a:t>fatty</a:t>
            </a:r>
            <a:r>
              <a:rPr lang="cs-CZ" sz="2000" dirty="0">
                <a:latin typeface="Arial Black" pitchFamily="34" charset="0"/>
              </a:rPr>
              <a:t> </a:t>
            </a:r>
            <a:r>
              <a:rPr lang="cs-CZ" sz="2000" dirty="0" err="1">
                <a:latin typeface="Arial Black" pitchFamily="34" charset="0"/>
              </a:rPr>
              <a:t>substances</a:t>
            </a:r>
            <a:r>
              <a:rPr lang="cs-CZ" sz="2000" dirty="0">
                <a:latin typeface="Arial Black" pitchFamily="34" charset="0"/>
              </a:rPr>
              <a:t> 0.40%</a:t>
            </a:r>
          </a:p>
          <a:p>
            <a:pPr lvl="0"/>
            <a:r>
              <a:rPr lang="cs-CZ" sz="2000" dirty="0" err="1">
                <a:latin typeface="Arial Black" pitchFamily="34" charset="0"/>
              </a:rPr>
              <a:t>mineral</a:t>
            </a:r>
            <a:r>
              <a:rPr lang="cs-CZ" sz="2000" dirty="0">
                <a:latin typeface="Arial Black" pitchFamily="34" charset="0"/>
              </a:rPr>
              <a:t> </a:t>
            </a:r>
            <a:r>
              <a:rPr lang="cs-CZ" sz="2000" dirty="0" err="1">
                <a:latin typeface="Arial Black" pitchFamily="34" charset="0"/>
                <a:hlinkClick r:id="rId8" tooltip="Salts"/>
              </a:rPr>
              <a:t>salts</a:t>
            </a:r>
            <a:r>
              <a:rPr lang="cs-CZ" sz="2000" dirty="0">
                <a:latin typeface="Arial Black" pitchFamily="34" charset="0"/>
              </a:rPr>
              <a:t> 0.20%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148064" y="4581128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SEM,  zvětšení cca. 1000x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90066"/>
          </a:xfrm>
        </p:spPr>
        <p:txBody>
          <a:bodyPr/>
          <a:lstStyle/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Morfologie dřeva 1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9" name="Obrázek 8" descr="buňka dřev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3943040" cy="2160240"/>
          </a:xfrm>
          <a:prstGeom prst="rect">
            <a:avLst/>
          </a:prstGeom>
          <a:ln w="63500">
            <a:solidFill>
              <a:srgbClr val="008000"/>
            </a:solidFill>
          </a:ln>
        </p:spPr>
      </p:pic>
      <p:pic>
        <p:nvPicPr>
          <p:cNvPr id="10" name="Obrázek 9" descr="buňka dřev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717232"/>
            <a:ext cx="5004048" cy="314076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0" y="2852936"/>
            <a:ext cx="3851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O – střední lamela (LIGNIN)</a:t>
            </a:r>
          </a:p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I – primární stěna (P)</a:t>
            </a:r>
          </a:p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II – sekundární stěna (S)</a:t>
            </a:r>
          </a:p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III –terciární stěna (T)</a:t>
            </a:r>
          </a:p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L – lumen buňky 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(VZDUCH)</a:t>
            </a:r>
          </a:p>
        </p:txBody>
      </p:sp>
      <p:cxnSp>
        <p:nvCxnSpPr>
          <p:cNvPr id="15" name="Přímá spojovací čára 14"/>
          <p:cNvCxnSpPr/>
          <p:nvPr/>
        </p:nvCxnSpPr>
        <p:spPr>
          <a:xfrm flipV="1">
            <a:off x="5364088" y="3573016"/>
            <a:ext cx="1368152" cy="216024"/>
          </a:xfrm>
          <a:prstGeom prst="line">
            <a:avLst/>
          </a:prstGeom>
          <a:ln w="635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804248" y="33569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L</a:t>
            </a:r>
          </a:p>
        </p:txBody>
      </p:sp>
      <p:cxnSp>
        <p:nvCxnSpPr>
          <p:cNvPr id="18" name="Přímá spojovací čára 17"/>
          <p:cNvCxnSpPr/>
          <p:nvPr/>
        </p:nvCxnSpPr>
        <p:spPr>
          <a:xfrm flipH="1" flipV="1">
            <a:off x="4427984" y="3573016"/>
            <a:ext cx="720080" cy="288032"/>
          </a:xfrm>
          <a:prstGeom prst="line">
            <a:avLst/>
          </a:prstGeom>
          <a:ln w="635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995936" y="32129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B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427984" y="692696"/>
            <a:ext cx="4716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L – lumen buňky </a:t>
            </a: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(VZDUCH)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SL – střední lamela (LIGNIN)</a:t>
            </a:r>
          </a:p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P – primární stěna</a:t>
            </a:r>
          </a:p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S1, S2 – sekundární stěna</a:t>
            </a:r>
          </a:p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T (S3) – terciární stěna</a:t>
            </a:r>
          </a:p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B – bradavičnatá vrstva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3960440" cy="490066"/>
          </a:xfrm>
        </p:spPr>
        <p:txBody>
          <a:bodyPr/>
          <a:lstStyle/>
          <a:p>
            <a:pPr algn="l"/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Morfologie dřeva 2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14" name="Obrázek 13" descr="buňka dřev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" y="3789040"/>
            <a:ext cx="5830047" cy="3068960"/>
          </a:xfrm>
          <a:prstGeom prst="rect">
            <a:avLst/>
          </a:prstGeom>
        </p:spPr>
      </p:pic>
      <p:pic>
        <p:nvPicPr>
          <p:cNvPr id="17" name="Obrázek 16" descr="buňka dřeva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076056" y="0"/>
            <a:ext cx="4067944" cy="4051466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251520" y="764704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>
                <a:solidFill>
                  <a:srgbClr val="FF0000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 RŮZNÉ orientace fibril  v různých stěnách S1, S2 a S3  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580112" y="44371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Tracheidy </a:t>
            </a:r>
          </a:p>
        </p:txBody>
      </p:sp>
      <p:cxnSp>
        <p:nvCxnSpPr>
          <p:cNvPr id="24" name="Přímá spojovací šipka 23"/>
          <p:cNvCxnSpPr>
            <a:stCxn id="22" idx="1"/>
          </p:cNvCxnSpPr>
          <p:nvPr/>
        </p:nvCxnSpPr>
        <p:spPr>
          <a:xfrm flipH="1" flipV="1">
            <a:off x="4427984" y="4077072"/>
            <a:ext cx="1152128" cy="683206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H="1">
            <a:off x="4283968" y="4912678"/>
            <a:ext cx="1448544" cy="172506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9006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Morfologie celulózového vlákna 4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9" name="Obrázek 8" descr="BAVLN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33379" y="-2317155"/>
            <a:ext cx="2448272" cy="8756006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4644008" y="3501008"/>
            <a:ext cx="4392488" cy="1508105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sz="3200" u="sng" dirty="0">
                <a:solidFill>
                  <a:srgbClr val="0000FF"/>
                </a:solidFill>
                <a:latin typeface="Arial Black" pitchFamily="34" charset="0"/>
              </a:rPr>
              <a:t>STARÉ JEDNOTKY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p = </a:t>
            </a:r>
            <a:r>
              <a:rPr lang="cs-CZ" sz="2800" dirty="0" err="1">
                <a:solidFill>
                  <a:srgbClr val="0000FF"/>
                </a:solidFill>
                <a:latin typeface="Arial Black" pitchFamily="34" charset="0"/>
              </a:rPr>
              <a:t>pond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 = g*9,81 = 0,0098 N = 0,98 </a:t>
            </a:r>
            <a:r>
              <a:rPr lang="cs-CZ" sz="2800" dirty="0" err="1">
                <a:solidFill>
                  <a:srgbClr val="0000FF"/>
                </a:solidFill>
                <a:latin typeface="Arial Black" pitchFamily="34" charset="0"/>
              </a:rPr>
              <a:t>cN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 </a:t>
            </a:r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7596336" y="2204864"/>
            <a:ext cx="216024" cy="1296144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 flipV="1">
            <a:off x="5940152" y="2204864"/>
            <a:ext cx="1368152" cy="28803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H="1" flipV="1">
            <a:off x="7308304" y="2492896"/>
            <a:ext cx="288032" cy="100811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107504" y="3501008"/>
            <a:ext cx="4392488" cy="144655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3200" u="sng" dirty="0">
                <a:solidFill>
                  <a:srgbClr val="008000"/>
                </a:solidFill>
                <a:latin typeface="Arial Black" pitchFamily="34" charset="0"/>
              </a:rPr>
              <a:t>NOVÉ JEDNOTKY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2800" dirty="0" err="1">
                <a:solidFill>
                  <a:srgbClr val="008000"/>
                </a:solidFill>
                <a:latin typeface="Arial Black" pitchFamily="34" charset="0"/>
              </a:rPr>
              <a:t>cN</a:t>
            </a:r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2800" dirty="0" err="1">
                <a:solidFill>
                  <a:srgbClr val="008000"/>
                </a:solidFill>
                <a:latin typeface="Arial Black" pitchFamily="34" charset="0"/>
              </a:rPr>
              <a:t>dtex</a:t>
            </a:r>
            <a:r>
              <a:rPr lang="cs-CZ" sz="2800" baseline="30000" dirty="0">
                <a:solidFill>
                  <a:srgbClr val="008000"/>
                </a:solidFill>
                <a:latin typeface="Arial Black" pitchFamily="34" charset="0"/>
              </a:rPr>
              <a:t>-1 </a:t>
            </a:r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= </a:t>
            </a:r>
          </a:p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cca. p </a:t>
            </a:r>
            <a:r>
              <a:rPr lang="cs-CZ" sz="2800" dirty="0" err="1">
                <a:solidFill>
                  <a:srgbClr val="008000"/>
                </a:solidFill>
                <a:latin typeface="Arial Black" pitchFamily="34" charset="0"/>
              </a:rPr>
              <a:t>dtex</a:t>
            </a:r>
            <a:r>
              <a:rPr lang="cs-CZ" sz="2800" baseline="30000" dirty="0">
                <a:solidFill>
                  <a:srgbClr val="008000"/>
                </a:solidFill>
                <a:latin typeface="Arial Black" pitchFamily="34" charset="0"/>
              </a:rPr>
              <a:t>-1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51520" y="5157192"/>
            <a:ext cx="8712968" cy="10772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C00000"/>
                </a:solidFill>
                <a:latin typeface="Arial Black" pitchFamily="34" charset="0"/>
              </a:rPr>
              <a:t>dtex</a:t>
            </a:r>
            <a:r>
              <a:rPr lang="cs-CZ" sz="3200" dirty="0">
                <a:solidFill>
                  <a:srgbClr val="C00000"/>
                </a:solidFill>
                <a:latin typeface="Arial Black" pitchFamily="34" charset="0"/>
              </a:rPr>
              <a:t> = hmotnost 10 km vlákna vyjádřená v gramech (g)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Výroba celulózy III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Stonky bylin – len, konopí, juta</a:t>
            </a:r>
          </a:p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Nutno BIOLOGICKY odstranit dřevovinu </a:t>
            </a:r>
          </a:p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Vlákno je dlouhé, ale hrubé</a:t>
            </a:r>
          </a:p>
          <a:p>
            <a:r>
              <a:rPr lang="cs-CZ" sz="2800" dirty="0">
                <a:latin typeface="Arial Black" pitchFamily="34" charset="0"/>
              </a:rPr>
              <a:t>Pevnější než bavlna </a:t>
            </a:r>
          </a:p>
          <a:p>
            <a:r>
              <a:rPr lang="cs-CZ" sz="2800" dirty="0">
                <a:latin typeface="Arial Black" pitchFamily="34" charset="0"/>
              </a:rPr>
              <a:t>Nutno pro textilní účely  ZJEMNIT</a:t>
            </a:r>
          </a:p>
          <a:p>
            <a:r>
              <a:rPr lang="cs-CZ" sz="2800" dirty="0">
                <a:latin typeface="Arial Black" pitchFamily="34" charset="0"/>
              </a:rPr>
              <a:t>VÝTĚŽNOST VLÁKNA JEN cca. 10 % </a:t>
            </a:r>
          </a:p>
          <a:p>
            <a:r>
              <a:rPr lang="cs-CZ" sz="2800" dirty="0">
                <a:latin typeface="Arial Black" pitchFamily="34" charset="0"/>
              </a:rPr>
              <a:t> v tuzemsku se už nepěstuje</a:t>
            </a:r>
          </a:p>
          <a:p>
            <a:pPr lvl="1"/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Stonek lnu – příčný řez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8" name="Obrázek 7" descr="http://www.rootsweb.ancestry.com/~belghist/Flanders/Picts/flaxStem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09121"/>
            <a:ext cx="770485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107504" y="476672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The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stem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varies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from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60 to 120 cm in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length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and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consists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of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fiber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bundles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lying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between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the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outer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BARK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and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a WOODY CORE.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The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INDIVIDUAL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FIBERS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, 10 to 40, are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held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together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in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the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bundles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by </a:t>
            </a: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PECTINS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.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The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bundles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lie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around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the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core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and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are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attached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to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it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and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one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another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 by </a:t>
            </a:r>
            <a:r>
              <a:rPr lang="cs-CZ" sz="2400" dirty="0" err="1">
                <a:solidFill>
                  <a:srgbClr val="0000FF"/>
                </a:solidFill>
                <a:latin typeface="Arial Black" pitchFamily="34" charset="0"/>
              </a:rPr>
              <a:t>pectins</a:t>
            </a:r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. </a:t>
            </a:r>
          </a:p>
        </p:txBody>
      </p:sp>
      <p:pic>
        <p:nvPicPr>
          <p:cNvPr id="1026" name="Picture 2" descr="C:\Users\ladapospa\Documents\Lada\Přírodní polymery MU 2013\POLYSACHARIDY (mimo škrob)\PEKTIN 1501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90" y="2780928"/>
            <a:ext cx="8478281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5" name="Obrázek 4" descr="plant_03_DRa157 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762500" cy="3571875"/>
          </a:xfrm>
          <a:prstGeom prst="rect">
            <a:avLst/>
          </a:prstGeom>
        </p:spPr>
      </p:pic>
      <p:pic>
        <p:nvPicPr>
          <p:cNvPr id="6" name="Obrázek 5" descr="plant_03_DRb042 LEN ROSEN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3286125"/>
            <a:ext cx="4762500" cy="35718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04048" y="18864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Arial Black" pitchFamily="34" charset="0"/>
              </a:rPr>
              <a:t>LEN PŘADNÝ  v době květu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1520" y="486916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ROSENÍ LNU na poli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148064" y="1484784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V Evropě pěstován už od přelomu tisíciletí, možná i dříve </a:t>
            </a:r>
            <a:r>
              <a:rPr lang="cs-CZ" sz="2400" i="1" u="sng" dirty="0">
                <a:solidFill>
                  <a:srgbClr val="C00000"/>
                </a:solidFill>
                <a:latin typeface="Arial Black" pitchFamily="34" charset="0"/>
              </a:rPr>
              <a:t>(ROZDÍL PROTI BAVLNĚ)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066130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Výroba celulózy III A </a:t>
            </a:r>
            <a:br>
              <a:rPr lang="cs-CZ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historický způsob získávání lněného vlákna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8" name="Zástupný symbol pro obsah 7" descr="img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55216" y="-728927"/>
            <a:ext cx="4824538" cy="896392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Výroba celulózy III B </a:t>
            </a:r>
            <a:br>
              <a:rPr lang="cs-CZ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i="1" u="sng" dirty="0">
                <a:solidFill>
                  <a:srgbClr val="0000FF"/>
                </a:solidFill>
                <a:latin typeface="Arial Black" pitchFamily="34" charset="0"/>
              </a:rPr>
              <a:t>HISTORICKÝ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 způsob získávání lněného vlákna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9" name="Obrázek 8" descr="http://www.rootsweb.ancestry.com/~belghist/Flanders/Picts/scutchingTool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248472" cy="388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http://www.rootsweb.ancestry.com/~belghist/Flanders/Picts/flaxHackling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4536504" cy="38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4716016" y="1556792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Tření lnu</a:t>
            </a:r>
          </a:p>
          <a:p>
            <a:pPr algn="ctr"/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na </a:t>
            </a:r>
            <a:r>
              <a:rPr lang="cs-CZ" sz="2800" dirty="0" err="1">
                <a:solidFill>
                  <a:srgbClr val="008000"/>
                </a:solidFill>
                <a:latin typeface="Arial Black" pitchFamily="34" charset="0"/>
              </a:rPr>
              <a:t>měďlici</a:t>
            </a:r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, může to být už i </a:t>
            </a:r>
            <a:r>
              <a:rPr lang="cs-CZ" sz="2800" dirty="0" err="1">
                <a:solidFill>
                  <a:srgbClr val="008000"/>
                </a:solidFill>
                <a:latin typeface="Arial Black" pitchFamily="34" charset="0"/>
              </a:rPr>
              <a:t>hachlování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3528" y="177281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>
                <a:solidFill>
                  <a:srgbClr val="C00000"/>
                </a:solidFill>
                <a:latin typeface="Arial Black" pitchFamily="34" charset="0"/>
              </a:rPr>
              <a:t>Potěrání</a:t>
            </a:r>
            <a:r>
              <a:rPr lang="cs-CZ" sz="3200" dirty="0">
                <a:solidFill>
                  <a:srgbClr val="C00000"/>
                </a:solidFill>
                <a:latin typeface="Arial Black" pitchFamily="34" charset="0"/>
              </a:rPr>
              <a:t> lnu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49006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Výroba 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lněného vlákna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v České republice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24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Výroba lněného vlákna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v České republice ZANIKLA</a:t>
            </a:r>
          </a:p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Podniky jako byly:</a:t>
            </a:r>
          </a:p>
          <a:p>
            <a:pPr lvl="1"/>
            <a:r>
              <a:rPr lang="cs-CZ" dirty="0" err="1">
                <a:solidFill>
                  <a:srgbClr val="008000"/>
                </a:solidFill>
                <a:latin typeface="Arial Black" pitchFamily="34" charset="0"/>
              </a:rPr>
              <a:t>Čemolen</a:t>
            </a:r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,</a:t>
            </a:r>
          </a:p>
          <a:p>
            <a:pPr lvl="1"/>
            <a:r>
              <a:rPr lang="cs-CZ" dirty="0" err="1">
                <a:solidFill>
                  <a:srgbClr val="008000"/>
                </a:solidFill>
                <a:latin typeface="Arial Black" pitchFamily="34" charset="0"/>
              </a:rPr>
              <a:t>Moravolen</a:t>
            </a:r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,</a:t>
            </a:r>
          </a:p>
          <a:p>
            <a:pPr lvl="1"/>
            <a:r>
              <a:rPr lang="cs-CZ" dirty="0" err="1">
                <a:solidFill>
                  <a:srgbClr val="008000"/>
                </a:solidFill>
                <a:latin typeface="Arial Black" pitchFamily="34" charset="0"/>
              </a:rPr>
              <a:t>Technolen</a:t>
            </a:r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, </a:t>
            </a:r>
          </a:p>
          <a:p>
            <a:pPr lvl="1"/>
            <a:r>
              <a:rPr lang="cs-CZ" i="1" dirty="0" err="1">
                <a:solidFill>
                  <a:srgbClr val="008000"/>
                </a:solidFill>
                <a:latin typeface="Arial Black" pitchFamily="34" charset="0"/>
              </a:rPr>
              <a:t>Tatralan</a:t>
            </a:r>
            <a:r>
              <a:rPr lang="cs-CZ" i="1" dirty="0">
                <a:solidFill>
                  <a:srgbClr val="008000"/>
                </a:solidFill>
                <a:latin typeface="Arial Black" pitchFamily="34" charset="0"/>
              </a:rPr>
              <a:t> (Kežmarok, Slovensko)</a:t>
            </a:r>
          </a:p>
          <a:p>
            <a:pPr lvl="1"/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UŽ NEEXISTUJÍ</a:t>
            </a:r>
          </a:p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LEN  je pěstován pouze jako olejnina &gt; FERMEŽ</a:t>
            </a:r>
          </a:p>
          <a:p>
            <a:r>
              <a:rPr lang="cs-CZ" sz="2400" u="sng" dirty="0">
                <a:solidFill>
                  <a:srgbClr val="C00000"/>
                </a:solidFill>
                <a:latin typeface="Arial Black" pitchFamily="34" charset="0"/>
              </a:rPr>
              <a:t>Bude problém se zachováním kulturního dědictví </a:t>
            </a:r>
            <a:endParaRPr lang="cs-CZ" sz="24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CELULÓZA -  termická degradace 1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pic>
        <p:nvPicPr>
          <p:cNvPr id="9" name="Obrázek 8" descr="CELULÓZA - TERMICKÁ DEGRADACE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33180" y="-900932"/>
            <a:ext cx="5040560" cy="88038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744416" cy="129614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Získávání vlákna ze stonku lnu</a:t>
            </a:r>
            <a:br>
              <a:rPr lang="cs-CZ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i="1" u="sng" dirty="0">
                <a:solidFill>
                  <a:srgbClr val="008000"/>
                </a:solidFill>
                <a:latin typeface="Arial Black" pitchFamily="34" charset="0"/>
              </a:rPr>
              <a:t>PRŮMYSLOVĚ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6" name="Obrázek 5" descr="Zpracování lnu 3011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88640"/>
            <a:ext cx="5078288" cy="655272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504" y="1412776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>
                <a:solidFill>
                  <a:srgbClr val="0000FF"/>
                </a:solidFill>
                <a:latin typeface="Arial Black" pitchFamily="34" charset="0"/>
              </a:rPr>
              <a:t>NENÍ OBSAŽENO: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 ODSEMENĚNÍ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 ROSENÍ CELÉHO STONKU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5" name="Obrázek 4" descr="LEN stonek, vlákno, tkanina Textielmuseum-cabinet-02 WIKI ENG 3011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902943" y="1127079"/>
            <a:ext cx="6701417" cy="46805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932040" y="188640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LEN: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 stonek,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 vlákno,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 příze,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600">
                <a:solidFill>
                  <a:srgbClr val="0000FF"/>
                </a:solidFill>
                <a:latin typeface="Arial Black" pitchFamily="34" charset="0"/>
              </a:rPr>
              <a:t>tkanina.</a:t>
            </a:r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5" name="Obrázek 4" descr="PAZDEŘÍ 1280px-Hemp_shives  WIKI CZ 3011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419872" y="692696"/>
            <a:ext cx="252028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Pazdeří KONOPNÉ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7" name="Obrázek 6" descr="PAZDEŘOVÁ DESKA KONOPÍ 1280px-Spanplatte WIKI CZ 3011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14537"/>
            <a:ext cx="9144000" cy="484346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51520" y="188640"/>
            <a:ext cx="8568952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>
                <a:solidFill>
                  <a:srgbClr val="FF0000"/>
                </a:solidFill>
                <a:latin typeface="Arial Black" pitchFamily="34" charset="0"/>
              </a:rPr>
              <a:t>Pazdeřová</a:t>
            </a:r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 deska KONOPNÁ</a:t>
            </a:r>
          </a:p>
          <a:p>
            <a:pPr algn="ctr"/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Má lepší mechanické vlastnosti než dřevo-vláknitá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5" name="Obrázek 4" descr="tĚSNĚNÍ PŘIVADĚČE VODY Z bŘEZOVÉ - OLOVO &amp; KONOPÍ S OLEJEM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9144000" cy="17301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508518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 Black" pitchFamily="34" charset="0"/>
              </a:rPr>
              <a:t>Mazaný patrně fermeží nebo minerálním olejem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95936" y="4509120"/>
            <a:ext cx="504056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95536" y="4509120"/>
            <a:ext cx="3456384" cy="576064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9" name="Obrázek 8" descr="LNĚNÁ KOUDEL WIKI CZ 3011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332098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427984" y="18864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KOUDEL LNĚNÁ</a:t>
            </a:r>
          </a:p>
        </p:txBody>
      </p:sp>
      <p:pic>
        <p:nvPicPr>
          <p:cNvPr id="12" name="Obrázek 11" descr="KONOPNÁ KOUDEL1280px-Hennepvezel_Cannabis_sativa_fibre  WIKI CZ 3011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8366" y="3140968"/>
            <a:ext cx="4757801" cy="371703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0" y="6021288"/>
            <a:ext cx="4572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00"/>
                </a:solidFill>
                <a:latin typeface="Arial Black" pitchFamily="34" charset="0"/>
              </a:rPr>
              <a:t>KOUDEL KONOPNÁ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427984" y="2204864"/>
            <a:ext cx="471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Podobná vlákna, ale </a:t>
            </a:r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konopí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má jinou barvu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Výroba a zpracování bavlněných tkanin &amp; </a:t>
            </a:r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ODPADNÍ VODY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9" name="Obrázek 8" descr="str 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821496" y="391480"/>
            <a:ext cx="3501008" cy="9144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07504" y="1412776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7030A0"/>
                </a:solidFill>
                <a:latin typeface="Arial Black" pitchFamily="34" charset="0"/>
              </a:rPr>
              <a:t>VŠECHNY VODY JSOU SILNĚ ZNEČIŠTĚNÉ A MAJÍ VYSOKÉ HODNOTY </a:t>
            </a:r>
            <a:r>
              <a:rPr lang="cs-CZ" sz="4000" cap="all" dirty="0" err="1">
                <a:solidFill>
                  <a:srgbClr val="7030A0"/>
                </a:solidFill>
                <a:latin typeface="Arial Black" pitchFamily="34" charset="0"/>
              </a:rPr>
              <a:t>bsk</a:t>
            </a:r>
            <a:r>
              <a:rPr lang="cs-CZ" sz="4000" cap="all" dirty="0">
                <a:solidFill>
                  <a:srgbClr val="7030A0"/>
                </a:solidFill>
                <a:latin typeface="Arial Black" pitchFamily="34" charset="0"/>
              </a:rPr>
              <a:t> I </a:t>
            </a:r>
            <a:r>
              <a:rPr lang="cs-CZ" sz="4000" cap="all" dirty="0" err="1">
                <a:solidFill>
                  <a:srgbClr val="7030A0"/>
                </a:solidFill>
                <a:latin typeface="Arial Black" pitchFamily="34" charset="0"/>
              </a:rPr>
              <a:t>chsk</a:t>
            </a:r>
            <a:endParaRPr lang="cs-CZ" sz="4000" cap="all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1520" y="5589240"/>
            <a:ext cx="889248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CELULÓZA -  termická degradace 2 TGA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7" name="Obrázek 6" descr="Fig-2-Pyrolysis-curves-of-hemicellulose-cellulose-and-lignin-from-TGA-Adapted-wi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29856"/>
            <a:ext cx="8712968" cy="5855925"/>
          </a:xfrm>
          <a:prstGeom prst="rect">
            <a:avLst/>
          </a:prstGeom>
        </p:spPr>
      </p:pic>
      <p:cxnSp>
        <p:nvCxnSpPr>
          <p:cNvPr id="10" name="Přímá spojovací šipka 9"/>
          <p:cNvCxnSpPr/>
          <p:nvPr/>
        </p:nvCxnSpPr>
        <p:spPr>
          <a:xfrm flipH="1" flipV="1">
            <a:off x="3563888" y="1412776"/>
            <a:ext cx="1512168" cy="144016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>
            <a:off x="7164288" y="1340768"/>
            <a:ext cx="288032" cy="2952328"/>
          </a:xfrm>
          <a:prstGeom prst="straightConnector1">
            <a:avLst/>
          </a:prstGeom>
          <a:ln w="635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5292080" y="2060848"/>
            <a:ext cx="864096" cy="792088"/>
          </a:xfrm>
          <a:prstGeom prst="straightConnector1">
            <a:avLst/>
          </a:prstGeom>
          <a:ln w="6350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Výroba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celulózy I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7" name="Obrázek 6" descr="img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980728"/>
            <a:ext cx="8103389" cy="26642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3933056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Stonky bylin – len, konopí, juta</a:t>
            </a:r>
          </a:p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Listy bylin – sisal</a:t>
            </a:r>
          </a:p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Semenná vlákna – bavlna</a:t>
            </a:r>
          </a:p>
          <a:p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Kmeny dřevin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Výroba celulózy II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u="sng" dirty="0">
                <a:solidFill>
                  <a:srgbClr val="0000FF"/>
                </a:solidFill>
                <a:latin typeface="Arial Black" pitchFamily="34" charset="0"/>
              </a:rPr>
              <a:t>Semenná vlákna </a:t>
            </a:r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– bavlna &gt; jen sběr a přečištění</a:t>
            </a:r>
          </a:p>
          <a:p>
            <a:pPr>
              <a:buNone/>
            </a:pP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Vlákno má už </a:t>
            </a:r>
          </a:p>
          <a:p>
            <a:pPr>
              <a:buNone/>
            </a:pP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dostatečnou </a:t>
            </a:r>
          </a:p>
          <a:p>
            <a:pPr>
              <a:buNone/>
            </a:pP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jemnost, tj. průměr</a:t>
            </a:r>
          </a:p>
          <a:p>
            <a:pPr>
              <a:buNone/>
            </a:pPr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vláken</a:t>
            </a:r>
          </a:p>
          <a:p>
            <a:pPr>
              <a:buNone/>
            </a:pP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Délka vláken i jemnost</a:t>
            </a:r>
          </a:p>
          <a:p>
            <a:pPr>
              <a:buNone/>
            </a:pP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Se liší podle místa</a:t>
            </a:r>
          </a:p>
          <a:p>
            <a:pPr>
              <a:buNone/>
            </a:pPr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Pěstování (Egypt, Asie)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5946"/>
            <a:ext cx="3530327" cy="460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5" name="Obrázek 4" descr="plant_cotton-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968552" cy="3279244"/>
          </a:xfrm>
          <a:prstGeom prst="rect">
            <a:avLst/>
          </a:prstGeom>
        </p:spPr>
      </p:pic>
      <p:pic>
        <p:nvPicPr>
          <p:cNvPr id="6" name="Obrázek 5" descr="plant_cotton-pl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6549" y="3429001"/>
            <a:ext cx="5117911" cy="3429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580112" y="18864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Arial Black" pitchFamily="34" charset="0"/>
              </a:rPr>
              <a:t>Pole s bavlníkem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504" y="357301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SBĚR  ručně nebo strojově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148064" y="1484784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Do Evropy pronikala postupně až na přelomu 18. a 19. století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9006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Morfologie celulózového vlákna 1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8" name="Obrázek 7" descr="img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136904" cy="535895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7668344" y="3573016"/>
            <a:ext cx="576064" cy="57606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123728" y="5805264"/>
            <a:ext cx="2376264" cy="2880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499992" y="58052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Zkroucení „do vrtule“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9006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Morfologie celulózového vlákna 2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pic>
        <p:nvPicPr>
          <p:cNvPr id="9" name="Obrázek 8" descr="img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3"/>
            <a:ext cx="3888432" cy="3704960"/>
          </a:xfrm>
          <a:prstGeom prst="rect">
            <a:avLst/>
          </a:prstGeom>
        </p:spPr>
      </p:pic>
      <p:pic>
        <p:nvPicPr>
          <p:cNvPr id="10" name="Obrázek 9" descr="img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5669" y="4149080"/>
            <a:ext cx="6888819" cy="207644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283968" y="620688"/>
            <a:ext cx="4680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800" dirty="0" err="1">
                <a:latin typeface="Arial Black" pitchFamily="34" charset="0"/>
                <a:hlinkClick r:id="rId4" tooltip="Cellulose"/>
              </a:rPr>
              <a:t>cellulose</a:t>
            </a:r>
            <a:r>
              <a:rPr lang="cs-CZ" sz="2800" dirty="0">
                <a:latin typeface="Arial Black" pitchFamily="34" charset="0"/>
              </a:rPr>
              <a:t> 91.00%</a:t>
            </a:r>
          </a:p>
          <a:p>
            <a:pPr lvl="0"/>
            <a:r>
              <a:rPr lang="cs-CZ" sz="2800" dirty="0" err="1">
                <a:latin typeface="Arial Black" pitchFamily="34" charset="0"/>
                <a:hlinkClick r:id="rId5" tooltip="Water"/>
              </a:rPr>
              <a:t>water</a:t>
            </a:r>
            <a:r>
              <a:rPr lang="cs-CZ" sz="2800" dirty="0">
                <a:latin typeface="Arial Black" pitchFamily="34" charset="0"/>
              </a:rPr>
              <a:t> 7.85%</a:t>
            </a:r>
          </a:p>
          <a:p>
            <a:pPr lvl="0"/>
            <a:r>
              <a:rPr lang="cs-CZ" sz="2800" dirty="0" err="1">
                <a:latin typeface="Arial Black" pitchFamily="34" charset="0"/>
                <a:hlinkClick r:id="rId6" tooltip="Protoplasm"/>
              </a:rPr>
              <a:t>protoplasm</a:t>
            </a:r>
            <a:r>
              <a:rPr lang="cs-CZ" sz="2800" dirty="0">
                <a:latin typeface="Arial Black" pitchFamily="34" charset="0"/>
              </a:rPr>
              <a:t>, </a:t>
            </a:r>
            <a:r>
              <a:rPr lang="cs-CZ" sz="2800" dirty="0" err="1">
                <a:latin typeface="Arial Black" pitchFamily="34" charset="0"/>
                <a:hlinkClick r:id="rId7" tooltip="Pectins"/>
              </a:rPr>
              <a:t>pectins</a:t>
            </a:r>
            <a:r>
              <a:rPr lang="cs-CZ" sz="2800" dirty="0">
                <a:latin typeface="Arial Black" pitchFamily="34" charset="0"/>
              </a:rPr>
              <a:t> 0.55%</a:t>
            </a:r>
          </a:p>
          <a:p>
            <a:pPr lvl="0"/>
            <a:r>
              <a:rPr lang="cs-CZ" sz="2800" dirty="0" err="1">
                <a:latin typeface="Arial Black" pitchFamily="34" charset="0"/>
                <a:hlinkClick r:id="rId8" tooltip="Waxes"/>
              </a:rPr>
              <a:t>waxes</a:t>
            </a:r>
            <a:r>
              <a:rPr lang="cs-CZ" sz="2800" dirty="0">
                <a:latin typeface="Arial Black" pitchFamily="34" charset="0"/>
              </a:rPr>
              <a:t>, </a:t>
            </a:r>
            <a:r>
              <a:rPr lang="cs-CZ" sz="2800" dirty="0" err="1">
                <a:latin typeface="Arial Black" pitchFamily="34" charset="0"/>
              </a:rPr>
              <a:t>fatty</a:t>
            </a:r>
            <a:r>
              <a:rPr lang="cs-CZ" sz="2800" dirty="0">
                <a:latin typeface="Arial Black" pitchFamily="34" charset="0"/>
              </a:rPr>
              <a:t> </a:t>
            </a:r>
            <a:r>
              <a:rPr lang="cs-CZ" sz="2800" dirty="0" err="1">
                <a:latin typeface="Arial Black" pitchFamily="34" charset="0"/>
              </a:rPr>
              <a:t>substances</a:t>
            </a:r>
            <a:r>
              <a:rPr lang="cs-CZ" sz="2800" dirty="0">
                <a:latin typeface="Arial Black" pitchFamily="34" charset="0"/>
              </a:rPr>
              <a:t> 0.40%</a:t>
            </a:r>
          </a:p>
          <a:p>
            <a:pPr lvl="0"/>
            <a:r>
              <a:rPr lang="cs-CZ" sz="2800" dirty="0" err="1">
                <a:latin typeface="Arial Black" pitchFamily="34" charset="0"/>
              </a:rPr>
              <a:t>mineral</a:t>
            </a:r>
            <a:r>
              <a:rPr lang="cs-CZ" sz="2800" dirty="0">
                <a:latin typeface="Arial Black" pitchFamily="34" charset="0"/>
              </a:rPr>
              <a:t> </a:t>
            </a:r>
          </a:p>
          <a:p>
            <a:pPr lvl="0"/>
            <a:r>
              <a:rPr lang="cs-CZ" sz="2800" dirty="0" err="1">
                <a:latin typeface="Arial Black" pitchFamily="34" charset="0"/>
                <a:hlinkClick r:id="rId9" tooltip="Salts"/>
              </a:rPr>
              <a:t>salts</a:t>
            </a:r>
            <a:r>
              <a:rPr lang="cs-CZ" sz="2800" dirty="0">
                <a:latin typeface="Arial Black" pitchFamily="34" charset="0"/>
              </a:rPr>
              <a:t> 0.20%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9006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Morfologie celulózového vlákna 3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16. 11. 2020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CELULÓZA PŘF MU  7 2020 část 5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8" name="Obrázek 7" descr="BAVLN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836712"/>
            <a:ext cx="8453511" cy="2592288"/>
          </a:xfrm>
          <a:prstGeom prst="rect">
            <a:avLst/>
          </a:prstGeom>
        </p:spPr>
      </p:pic>
      <p:pic>
        <p:nvPicPr>
          <p:cNvPr id="11" name="Obrázek 10" descr="BAVLN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187839" y="564691"/>
            <a:ext cx="2696313" cy="85689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8981</TotalTime>
  <Words>1024</Words>
  <Application>Microsoft Office PowerPoint</Application>
  <PresentationFormat>Předvádění na obrazovce (4:3)</PresentationFormat>
  <Paragraphs>189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Arial Black</vt:lpstr>
      <vt:lpstr>Default Design</vt:lpstr>
      <vt:lpstr>PŘÍRODNÍ POLYMERY Polysacharidy II  CELULÓZA 5</vt:lpstr>
      <vt:lpstr>CELULÓZA -  termická degradace 1 </vt:lpstr>
      <vt:lpstr>CELULÓZA -  termická degradace 2 TGA </vt:lpstr>
      <vt:lpstr>Výroba celulózy I</vt:lpstr>
      <vt:lpstr>Výroba celulózy II</vt:lpstr>
      <vt:lpstr>Prezentace aplikace PowerPoint</vt:lpstr>
      <vt:lpstr>Morfologie celulózového vlákna 1</vt:lpstr>
      <vt:lpstr>Morfologie celulózového vlákna 2</vt:lpstr>
      <vt:lpstr>Morfologie celulózového vlákna 3</vt:lpstr>
      <vt:lpstr>Prezentace aplikace PowerPoint</vt:lpstr>
      <vt:lpstr>Morfologie dřeva 1</vt:lpstr>
      <vt:lpstr>Morfologie dřeva 2</vt:lpstr>
      <vt:lpstr>Morfologie celulózového vlákna 4</vt:lpstr>
      <vt:lpstr>Výroba celulózy III</vt:lpstr>
      <vt:lpstr>Stonek lnu – příčný řez</vt:lpstr>
      <vt:lpstr>Prezentace aplikace PowerPoint</vt:lpstr>
      <vt:lpstr>Výroba celulózy III A  historický způsob získávání lněného vlákna </vt:lpstr>
      <vt:lpstr>Výroba celulózy III B  HISTORICKÝ způsob získávání lněného vlákna </vt:lpstr>
      <vt:lpstr>Výroba lněného vlákna v České republice</vt:lpstr>
      <vt:lpstr>Získávání vlákna ze stonku lnu PRŮMYSLOVĚ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Výroba a zpracování bavlněných tkanin &amp; ODPADNÍ VODY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826</cp:revision>
  <dcterms:created xsi:type="dcterms:W3CDTF">2008-02-10T16:41:08Z</dcterms:created>
  <dcterms:modified xsi:type="dcterms:W3CDTF">2020-11-16T18:02:01Z</dcterms:modified>
</cp:coreProperties>
</file>