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8" r:id="rId3"/>
    <p:sldId id="397" r:id="rId4"/>
    <p:sldId id="556" r:id="rId5"/>
    <p:sldId id="557" r:id="rId6"/>
    <p:sldId id="558" r:id="rId7"/>
    <p:sldId id="568" r:id="rId8"/>
    <p:sldId id="569" r:id="rId9"/>
    <p:sldId id="559" r:id="rId10"/>
    <p:sldId id="560" r:id="rId11"/>
    <p:sldId id="572" r:id="rId12"/>
    <p:sldId id="561" r:id="rId13"/>
    <p:sldId id="570" r:id="rId14"/>
    <p:sldId id="562" r:id="rId15"/>
    <p:sldId id="563" r:id="rId16"/>
    <p:sldId id="564" r:id="rId17"/>
    <p:sldId id="566" r:id="rId18"/>
    <p:sldId id="567" r:id="rId19"/>
    <p:sldId id="571" r:id="rId20"/>
    <p:sldId id="565" r:id="rId21"/>
    <p:sldId id="573" r:id="rId22"/>
  </p:sldIdLst>
  <p:sldSz cx="9144000" cy="6858000" type="screen4x3"/>
  <p:notesSz cx="6858000" cy="9144000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00FF"/>
    <a:srgbClr val="FFFF99"/>
    <a:srgbClr val="FF0000"/>
    <a:srgbClr val="FFFF00"/>
    <a:srgbClr val="FF99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90" autoAdjust="0"/>
  </p:normalViewPr>
  <p:slideViewPr>
    <p:cSldViewPr>
      <p:cViewPr varScale="1">
        <p:scale>
          <a:sx n="85" d="100"/>
          <a:sy n="85" d="100"/>
        </p:scale>
        <p:origin x="155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123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noProof="0"/>
              <a:t>Click to edit Master text styles</a:t>
            </a:r>
          </a:p>
          <a:p>
            <a:pPr lvl="1"/>
            <a:r>
              <a:rPr lang="sk-SK" noProof="0"/>
              <a:t>Second level</a:t>
            </a:r>
          </a:p>
          <a:p>
            <a:pPr lvl="2"/>
            <a:r>
              <a:rPr lang="sk-SK" noProof="0"/>
              <a:t>Third level</a:t>
            </a:r>
          </a:p>
          <a:p>
            <a:pPr lvl="3"/>
            <a:r>
              <a:rPr lang="sk-SK" noProof="0"/>
              <a:t>Fourth level</a:t>
            </a:r>
          </a:p>
          <a:p>
            <a:pPr lvl="4"/>
            <a:r>
              <a:rPr lang="sk-SK" noProof="0"/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AA020E8-AC26-45A2-8DDA-4796D5812D2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04012021</a:t>
            </a: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PŘÍRODNÍ POLYMERY PŘF MU  BÍLKOVINNÁ VLÁKNA III ELASTIN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159F9-13B7-4B9F-BAF9-1E91E2B4D075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04012021</a:t>
            </a: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PŘÍRODNÍ POLYMERY PŘF MU  BÍLKOVINNÁ VLÁKNA III ELASTIN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AE0EF-75A2-445F-BA42-21AAA1105D5A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04012021</a:t>
            </a: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PŘÍRODNÍ POLYMERY PŘF MU  BÍLKOVINNÁ VLÁKNA III ELASTIN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CD0A45-28A5-461E-8B92-945FC723D892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04012021</a:t>
            </a: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PŘÍRODNÍ POLYMERY PŘF MU  BÍLKOVINNÁ VLÁKNA III ELASTIN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AF317E-C5B4-4DAB-9674-AFCC279BEA9B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04012021</a:t>
            </a: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PŘÍRODNÍ POLYMERY PŘF MU  BÍLKOVINNÁ VLÁKNA III ELASTIN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41B0DE-FA74-4AFF-A5C7-1440790630ED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04012021</a:t>
            </a: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PŘÍRODNÍ POLYMERY PŘF MU  BÍLKOVINNÁ VLÁKNA III ELASTIN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3F162C-1DBC-4BD0-B3FA-CB1FC3ECB061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04012021</a:t>
            </a:r>
            <a:endParaRPr 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PŘÍRODNÍ POLYMERY PŘF MU  BÍLKOVINNÁ VLÁKNA III ELASTIN</a:t>
            </a:r>
            <a:endParaRPr lang="sk-S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668248-660C-447C-855D-37CBFB62877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04012021</a:t>
            </a:r>
            <a:endParaRPr lang="sk-SK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PŘÍRODNÍ POLYMERY PŘF MU  BÍLKOVINNÁ VLÁKNA III ELASTIN</a:t>
            </a:r>
            <a:endParaRPr lang="sk-SK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2A1800-BFC7-4E22-8964-B8A4E143B637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04012021</a:t>
            </a:r>
            <a:endParaRPr lang="sk-SK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PŘÍRODNÍ POLYMERY PŘF MU  BÍLKOVINNÁ VLÁKNA III ELASTIN</a:t>
            </a:r>
            <a:endParaRPr lang="sk-SK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865BE-C659-4ABD-A817-DED046766B31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04012021</a:t>
            </a:r>
            <a:endParaRPr lang="sk-SK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PŘÍRODNÍ POLYMERY PŘF MU  BÍLKOVINNÁ VLÁKNA III ELASTIN</a:t>
            </a:r>
            <a:endParaRPr lang="sk-SK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DAE1EA-64DE-4526-BF42-981E8B573A5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04012021</a:t>
            </a:r>
            <a:endParaRPr 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PŘÍRODNÍ POLYMERY PŘF MU  BÍLKOVINNÁ VLÁKNA III ELASTIN</a:t>
            </a:r>
            <a:endParaRPr lang="sk-S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294A2-FC15-4664-8301-AA3F984E846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04012021</a:t>
            </a:r>
            <a:endParaRPr 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PŘÍRODNÍ POLYMERY PŘF MU  BÍLKOVINNÁ VLÁKNA III ELASTIN</a:t>
            </a:r>
            <a:endParaRPr lang="sk-S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F01612-7D2C-4A80-B82F-FB90E81E0ECC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r>
              <a:rPr lang="cs-CZ"/>
              <a:t>04012021</a:t>
            </a:r>
            <a:endParaRPr lang="sk-SK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r>
              <a:rPr lang="pl-PL"/>
              <a:t>PŘÍRODNÍ POLYMERY PŘF MU  BÍLKOVINNÁ VLÁKNA III ELASTIN</a:t>
            </a:r>
            <a:endParaRPr lang="sk-SK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5CD623B-DDD8-4A6A-9C50-793E8D3E8A3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Keratin" TargetMode="External"/><Relationship Id="rId2" Type="http://schemas.openxmlformats.org/officeDocument/2006/relationships/hyperlink" Target="http://cs.wikipedia.org/wiki/B%C3%ADlkovin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s.wikipedia.org/w/index.php?title=Fibroin&amp;action=edit&amp;redlink=1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cs.wikipedia.org/wiki/Lysin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http://cs.wikipedia.org/wiki/Alanin" TargetMode="External"/><Relationship Id="rId7" Type="http://schemas.openxmlformats.org/officeDocument/2006/relationships/image" Target="../media/image4.png"/><Relationship Id="rId2" Type="http://schemas.openxmlformats.org/officeDocument/2006/relationships/hyperlink" Target="http://cs.wikipedia.org/wiki/Glycin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cs.wikipedia.org/wiki/Leucin" TargetMode="External"/><Relationship Id="rId11" Type="http://schemas.openxmlformats.org/officeDocument/2006/relationships/image" Target="../media/image8.png"/><Relationship Id="rId5" Type="http://schemas.openxmlformats.org/officeDocument/2006/relationships/hyperlink" Target="http://cs.wikipedia.org/wiki/Prolin" TargetMode="External"/><Relationship Id="rId10" Type="http://schemas.openxmlformats.org/officeDocument/2006/relationships/image" Target="../media/image7.png"/><Relationship Id="rId4" Type="http://schemas.openxmlformats.org/officeDocument/2006/relationships/hyperlink" Target="http://cs.wikipedia.org/wiki/Valin" TargetMode="External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547813" y="6245225"/>
            <a:ext cx="6696075" cy="476250"/>
          </a:xfrm>
          <a:noFill/>
        </p:spPr>
        <p:txBody>
          <a:bodyPr/>
          <a:lstStyle/>
          <a:p>
            <a:r>
              <a:rPr lang="pl-PL"/>
              <a:t>PŘÍRODNÍ POLYMERY PŘF MU  BÍLKOVINNÁ VLÁKNA III ELASTIN</a:t>
            </a:r>
            <a:endParaRPr lang="sk-SK"/>
          </a:p>
        </p:txBody>
      </p:sp>
      <p:sp>
        <p:nvSpPr>
          <p:cNvPr id="3075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C0CBC22-831C-497A-92CA-C8075AB01A1C}" type="slidenum">
              <a:rPr lang="sk-SK" smtClean="0"/>
              <a:pPr/>
              <a:t>1</a:t>
            </a:fld>
            <a:endParaRPr lang="sk-SK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512" y="188640"/>
            <a:ext cx="8784976" cy="4680520"/>
          </a:xfrm>
        </p:spPr>
        <p:txBody>
          <a:bodyPr/>
          <a:lstStyle/>
          <a:p>
            <a:pPr eaLnBrk="1" hangingPunct="1"/>
            <a:r>
              <a:rPr lang="sk-SK" sz="4800" b="1" dirty="0">
                <a:solidFill>
                  <a:srgbClr val="FF0000"/>
                </a:solidFill>
                <a:latin typeface="Arial Black" pitchFamily="34" charset="0"/>
              </a:rPr>
              <a:t>PŘÍRODNÍ POLYMERY</a:t>
            </a:r>
            <a:br>
              <a:rPr lang="sk-SK" sz="4000" b="1" dirty="0">
                <a:solidFill>
                  <a:srgbClr val="FF0000"/>
                </a:solidFill>
              </a:rPr>
            </a:br>
            <a:r>
              <a:rPr lang="sk-SK" sz="5400" b="1" kern="1200" dirty="0">
                <a:solidFill>
                  <a:srgbClr val="000000"/>
                </a:solidFill>
                <a:ea typeface="Times New Roman"/>
                <a:cs typeface="Times New Roman"/>
              </a:rPr>
              <a:t> </a:t>
            </a:r>
            <a:br>
              <a:rPr lang="cs-CZ" sz="5400" dirty="0">
                <a:latin typeface="Calibri"/>
                <a:ea typeface="Calibri"/>
                <a:cs typeface="Times New Roman"/>
              </a:rPr>
            </a:br>
            <a:r>
              <a:rPr lang="cs-CZ" sz="5400" b="1" kern="1200" dirty="0">
                <a:solidFill>
                  <a:srgbClr val="008000"/>
                </a:solidFill>
                <a:latin typeface="Arial Black" pitchFamily="34" charset="0"/>
              </a:rPr>
              <a:t>Bílkovinná vlákna III </a:t>
            </a:r>
            <a:br>
              <a:rPr lang="cs-CZ" sz="5400" b="1" kern="1200" dirty="0">
                <a:solidFill>
                  <a:srgbClr val="008000"/>
                </a:solidFill>
                <a:latin typeface="Arial Black" pitchFamily="34" charset="0"/>
              </a:rPr>
            </a:br>
            <a:r>
              <a:rPr lang="cs-CZ" sz="5400" b="1" kern="1200" dirty="0">
                <a:solidFill>
                  <a:srgbClr val="008000"/>
                </a:solidFill>
                <a:latin typeface="Arial Black" pitchFamily="34" charset="0"/>
              </a:rPr>
              <a:t>ELASTIN </a:t>
            </a:r>
            <a:br>
              <a:rPr lang="cs-CZ" sz="6600" b="1" kern="1200" dirty="0">
                <a:solidFill>
                  <a:srgbClr val="008000"/>
                </a:solidFill>
                <a:latin typeface="Arial Black" pitchFamily="34" charset="0"/>
              </a:rPr>
            </a:br>
            <a:endParaRPr lang="sk-SK" sz="4000" b="1" dirty="0">
              <a:solidFill>
                <a:srgbClr val="008000"/>
              </a:solidFill>
              <a:latin typeface="Arial Black" pitchFamily="34" charset="0"/>
            </a:endParaRP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640" y="4941168"/>
            <a:ext cx="6400800" cy="1296144"/>
          </a:xfrm>
        </p:spPr>
        <p:txBody>
          <a:bodyPr/>
          <a:lstStyle/>
          <a:p>
            <a:pPr eaLnBrk="1" hangingPunct="1"/>
            <a:r>
              <a:rPr lang="cs-CZ" sz="2400" b="1" dirty="0"/>
              <a:t>RNDr. Ladislav Pospíšil, CSc.</a:t>
            </a:r>
          </a:p>
          <a:p>
            <a:pPr eaLnBrk="1" hangingPunct="1"/>
            <a:r>
              <a:rPr lang="cs-CZ" sz="2400" b="1" dirty="0"/>
              <a:t>POLYMER INSTITUTE BRNO </a:t>
            </a:r>
          </a:p>
          <a:p>
            <a:pPr eaLnBrk="1" hangingPunct="1"/>
            <a:r>
              <a:rPr lang="cs-CZ" sz="2400" b="1" dirty="0"/>
              <a:t>spol. s r.o. </a:t>
            </a:r>
            <a:endParaRPr lang="sk-SK" sz="2400" b="1" dirty="0">
              <a:solidFill>
                <a:srgbClr val="C00000"/>
              </a:solidFill>
            </a:endParaRPr>
          </a:p>
        </p:txBody>
      </p:sp>
      <p:sp>
        <p:nvSpPr>
          <p:cNvPr id="3078" name="Zástupný symbol pro datum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cs-CZ"/>
              <a:t>04012021</a:t>
            </a:r>
            <a:endParaRPr lang="sk-SK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cs-CZ" sz="2800" dirty="0">
                <a:solidFill>
                  <a:srgbClr val="FF0000"/>
                </a:solidFill>
                <a:latin typeface="Arial Black" pitchFamily="34" charset="0"/>
              </a:rPr>
              <a:t>Co vytváří síťování v ELASTINU</a:t>
            </a:r>
            <a:endParaRPr lang="cs-CZ" sz="2800" dirty="0">
              <a:solidFill>
                <a:srgbClr val="0000FF"/>
              </a:solidFill>
              <a:latin typeface="Arial Black" pitchFamily="34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04012021</a:t>
            </a:r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PŘÍRODNÍ POLYMERY PŘF MU  BÍLKOVINNÁ VLÁKNA III ELASTIN</a:t>
            </a: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1B0DE-FA74-4AFF-A5C7-1440790630ED}" type="slidenum">
              <a:rPr lang="sk-SK" smtClean="0"/>
              <a:pPr>
                <a:defRPr/>
              </a:pPr>
              <a:t>10</a:t>
            </a:fld>
            <a:endParaRPr lang="sk-SK"/>
          </a:p>
        </p:txBody>
      </p:sp>
      <p:sp>
        <p:nvSpPr>
          <p:cNvPr id="8" name="TextovéPole 7"/>
          <p:cNvSpPr txBox="1"/>
          <p:nvPr/>
        </p:nvSpPr>
        <p:spPr>
          <a:xfrm>
            <a:off x="323528" y="1340768"/>
            <a:ext cx="22322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cap="all" dirty="0" err="1">
                <a:solidFill>
                  <a:srgbClr val="0000FF"/>
                </a:solidFill>
              </a:rPr>
              <a:t>Tropolelastin</a:t>
            </a:r>
            <a:r>
              <a:rPr lang="cs-CZ" b="1" dirty="0">
                <a:solidFill>
                  <a:srgbClr val="0000FF"/>
                </a:solidFill>
              </a:rPr>
              <a:t> si zachovává částečně </a:t>
            </a:r>
            <a:r>
              <a:rPr lang="cs-CZ" b="1" cap="all" dirty="0" err="1">
                <a:solidFill>
                  <a:srgbClr val="0000FF"/>
                </a:solidFill>
              </a:rPr>
              <a:t>globulární</a:t>
            </a:r>
            <a:r>
              <a:rPr lang="cs-CZ" b="1" dirty="0">
                <a:solidFill>
                  <a:srgbClr val="0000FF"/>
                </a:solidFill>
              </a:rPr>
              <a:t> strukturu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251520" y="3861048"/>
            <a:ext cx="19442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  <a:latin typeface="Arial Black" pitchFamily="34" charset="0"/>
              </a:rPr>
              <a:t>Po </a:t>
            </a:r>
            <a:r>
              <a:rPr lang="cs-CZ" cap="all" dirty="0" err="1">
                <a:solidFill>
                  <a:srgbClr val="FF0000"/>
                </a:solidFill>
                <a:latin typeface="Arial Black" pitchFamily="34" charset="0"/>
              </a:rPr>
              <a:t>sesíťování</a:t>
            </a:r>
            <a:r>
              <a:rPr lang="cs-CZ" dirty="0">
                <a:solidFill>
                  <a:srgbClr val="FF0000"/>
                </a:solidFill>
                <a:latin typeface="Arial Black" pitchFamily="34" charset="0"/>
              </a:rPr>
              <a:t> má elastin již hlavně </a:t>
            </a:r>
            <a:r>
              <a:rPr lang="cs-CZ" cap="all" dirty="0">
                <a:solidFill>
                  <a:srgbClr val="FF0000"/>
                </a:solidFill>
                <a:latin typeface="Arial Black" pitchFamily="34" charset="0"/>
              </a:rPr>
              <a:t>fibrilární</a:t>
            </a:r>
            <a:r>
              <a:rPr lang="cs-CZ" dirty="0">
                <a:solidFill>
                  <a:srgbClr val="FF0000"/>
                </a:solidFill>
                <a:latin typeface="Arial Black" pitchFamily="34" charset="0"/>
              </a:rPr>
              <a:t> strukturu</a:t>
            </a:r>
          </a:p>
        </p:txBody>
      </p:sp>
      <p:pic>
        <p:nvPicPr>
          <p:cNvPr id="15" name="Obrázek 14" descr="ELASTIN 6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43808" y="1196752"/>
            <a:ext cx="6067395" cy="4815392"/>
          </a:xfrm>
          <a:prstGeom prst="rect">
            <a:avLst/>
          </a:prstGeom>
        </p:spPr>
      </p:pic>
      <p:cxnSp>
        <p:nvCxnSpPr>
          <p:cNvPr id="16" name="Přímá spojovací šipka 15"/>
          <p:cNvCxnSpPr/>
          <p:nvPr/>
        </p:nvCxnSpPr>
        <p:spPr>
          <a:xfrm>
            <a:off x="2483768" y="1556792"/>
            <a:ext cx="1800200" cy="288032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šipka 17"/>
          <p:cNvCxnSpPr/>
          <p:nvPr/>
        </p:nvCxnSpPr>
        <p:spPr>
          <a:xfrm flipV="1">
            <a:off x="2123728" y="3861048"/>
            <a:ext cx="4680520" cy="72008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cs-CZ" sz="2800" dirty="0">
                <a:solidFill>
                  <a:srgbClr val="FF0000"/>
                </a:solidFill>
                <a:latin typeface="Arial Black" pitchFamily="34" charset="0"/>
              </a:rPr>
              <a:t>Vratná deformace ELASTINU</a:t>
            </a:r>
            <a:endParaRPr lang="cs-CZ" sz="2800" dirty="0">
              <a:solidFill>
                <a:srgbClr val="0000FF"/>
              </a:solidFill>
              <a:latin typeface="Arial Black" pitchFamily="34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04012021</a:t>
            </a:r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PŘÍRODNÍ POLYMERY PŘF MU  BÍLKOVINNÁ VLÁKNA III ELASTIN</a:t>
            </a: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1B0DE-FA74-4AFF-A5C7-1440790630ED}" type="slidenum">
              <a:rPr lang="sk-SK" smtClean="0"/>
              <a:pPr>
                <a:defRPr/>
              </a:pPr>
              <a:t>11</a:t>
            </a:fld>
            <a:endParaRPr lang="sk-SK"/>
          </a:p>
        </p:txBody>
      </p:sp>
      <p:sp>
        <p:nvSpPr>
          <p:cNvPr id="8" name="TextovéPole 7"/>
          <p:cNvSpPr txBox="1"/>
          <p:nvPr/>
        </p:nvSpPr>
        <p:spPr>
          <a:xfrm>
            <a:off x="323528" y="1340768"/>
            <a:ext cx="22322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000FF"/>
                </a:solidFill>
              </a:rPr>
              <a:t>Před DEFORMACÍ si zachovává ELASTIN částečně </a:t>
            </a:r>
            <a:r>
              <a:rPr lang="cs-CZ" b="1" cap="all" dirty="0" err="1">
                <a:solidFill>
                  <a:srgbClr val="0000FF"/>
                </a:solidFill>
              </a:rPr>
              <a:t>globulární</a:t>
            </a:r>
            <a:r>
              <a:rPr lang="cs-CZ" b="1" dirty="0">
                <a:solidFill>
                  <a:srgbClr val="0000FF"/>
                </a:solidFill>
              </a:rPr>
              <a:t> strukturu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251520" y="3861048"/>
            <a:ext cx="19442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  <a:latin typeface="Arial Black" pitchFamily="34" charset="0"/>
              </a:rPr>
              <a:t>Po DEFORMACI má elastin již hlavně </a:t>
            </a:r>
            <a:r>
              <a:rPr lang="cs-CZ" cap="all" dirty="0">
                <a:solidFill>
                  <a:srgbClr val="FF0000"/>
                </a:solidFill>
                <a:latin typeface="Arial Black" pitchFamily="34" charset="0"/>
              </a:rPr>
              <a:t>fibrilární</a:t>
            </a:r>
            <a:r>
              <a:rPr lang="cs-CZ" dirty="0">
                <a:solidFill>
                  <a:srgbClr val="FF0000"/>
                </a:solidFill>
                <a:latin typeface="Arial Black" pitchFamily="34" charset="0"/>
              </a:rPr>
              <a:t> strukturu</a:t>
            </a:r>
          </a:p>
        </p:txBody>
      </p:sp>
      <p:pic>
        <p:nvPicPr>
          <p:cNvPr id="11" name="Obrázek 10" descr="ELASTIN 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59832" y="980728"/>
            <a:ext cx="5675709" cy="5285961"/>
          </a:xfrm>
          <a:prstGeom prst="rect">
            <a:avLst/>
          </a:prstGeom>
        </p:spPr>
      </p:pic>
      <p:cxnSp>
        <p:nvCxnSpPr>
          <p:cNvPr id="13" name="Přímá spojovací šipka 12"/>
          <p:cNvCxnSpPr/>
          <p:nvPr/>
        </p:nvCxnSpPr>
        <p:spPr>
          <a:xfrm>
            <a:off x="2483768" y="1556792"/>
            <a:ext cx="2376264" cy="216024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šipka 16"/>
          <p:cNvCxnSpPr/>
          <p:nvPr/>
        </p:nvCxnSpPr>
        <p:spPr>
          <a:xfrm>
            <a:off x="1979712" y="4365104"/>
            <a:ext cx="2088232" cy="43204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ovéPole 19"/>
          <p:cNvSpPr txBox="1"/>
          <p:nvPr/>
        </p:nvSpPr>
        <p:spPr>
          <a:xfrm>
            <a:off x="827584" y="2924944"/>
            <a:ext cx="4032448" cy="923330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C00000"/>
                </a:solidFill>
              </a:rPr>
              <a:t>ELASTIN  je elastický pouze v HYDRATOVANÉM STAVU, nikoli suchý. Voda působí jako lubrikant.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cs-CZ" sz="2800" dirty="0">
                <a:solidFill>
                  <a:srgbClr val="FF0000"/>
                </a:solidFill>
                <a:latin typeface="Arial Black" pitchFamily="34" charset="0"/>
              </a:rPr>
              <a:t>V čem spočívá elasticita ELASTINU</a:t>
            </a:r>
            <a:endParaRPr lang="cs-CZ" sz="2800" dirty="0">
              <a:solidFill>
                <a:srgbClr val="0000FF"/>
              </a:solidFill>
              <a:latin typeface="Arial Black" pitchFamily="34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r>
              <a:rPr lang="cs-CZ" sz="2400" b="1" dirty="0">
                <a:solidFill>
                  <a:srgbClr val="0000FF"/>
                </a:solidFill>
              </a:rPr>
              <a:t>Menší molekuly tzv</a:t>
            </a:r>
            <a:r>
              <a:rPr lang="cs-CZ" sz="2400" dirty="0"/>
              <a:t>. </a:t>
            </a:r>
            <a:r>
              <a:rPr lang="cs-CZ" sz="2400" dirty="0">
                <a:solidFill>
                  <a:srgbClr val="0000FF"/>
                </a:solidFill>
                <a:latin typeface="Arial Black" pitchFamily="34" charset="0"/>
              </a:rPr>
              <a:t>TROPOELASTINU</a:t>
            </a:r>
            <a:r>
              <a:rPr lang="cs-CZ" sz="2400" dirty="0">
                <a:solidFill>
                  <a:srgbClr val="0000FF"/>
                </a:solidFill>
              </a:rPr>
              <a:t> jsou za </a:t>
            </a:r>
            <a:r>
              <a:rPr lang="cs-CZ" sz="2400" b="1" dirty="0">
                <a:solidFill>
                  <a:srgbClr val="0000FF"/>
                </a:solidFill>
                <a:latin typeface="Arial Black" pitchFamily="34" charset="0"/>
              </a:rPr>
              <a:t>ENZYMATICKÉ KATALÝZY </a:t>
            </a:r>
            <a:r>
              <a:rPr lang="cs-CZ" sz="2400" b="1" dirty="0" err="1">
                <a:solidFill>
                  <a:srgbClr val="0000FF"/>
                </a:solidFill>
              </a:rPr>
              <a:t>sesíťovány</a:t>
            </a:r>
            <a:r>
              <a:rPr lang="cs-CZ" sz="2400" b="1" dirty="0">
                <a:solidFill>
                  <a:srgbClr val="0000FF"/>
                </a:solidFill>
              </a:rPr>
              <a:t> molekulami </a:t>
            </a:r>
            <a:r>
              <a:rPr lang="cs-CZ" sz="2400" b="1" dirty="0" err="1">
                <a:solidFill>
                  <a:srgbClr val="0000FF"/>
                </a:solidFill>
                <a:latin typeface="Arial Black" pitchFamily="34" charset="0"/>
              </a:rPr>
              <a:t>desmosinu</a:t>
            </a:r>
            <a:r>
              <a:rPr lang="cs-CZ" sz="2400" b="1" dirty="0">
                <a:solidFill>
                  <a:srgbClr val="0000FF"/>
                </a:solidFill>
              </a:rPr>
              <a:t> a </a:t>
            </a:r>
            <a:r>
              <a:rPr lang="cs-CZ" sz="2400" b="1" dirty="0" err="1">
                <a:solidFill>
                  <a:srgbClr val="0000FF"/>
                </a:solidFill>
                <a:latin typeface="Arial Black" pitchFamily="34" charset="0"/>
              </a:rPr>
              <a:t>isodesmosinu</a:t>
            </a:r>
            <a:endParaRPr lang="cs-CZ" sz="2400" b="1" dirty="0">
              <a:solidFill>
                <a:srgbClr val="0000FF"/>
              </a:solidFill>
              <a:latin typeface="Arial Black" pitchFamily="34" charset="0"/>
            </a:endParaRPr>
          </a:p>
          <a:p>
            <a:pPr>
              <a:buNone/>
            </a:pPr>
            <a:endParaRPr lang="cs-CZ" sz="2400" b="1" dirty="0">
              <a:solidFill>
                <a:srgbClr val="0000FF"/>
              </a:solidFill>
              <a:latin typeface="Arial Black" pitchFamily="34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04012021</a:t>
            </a:r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PŘÍRODNÍ POLYMERY PŘF MU  BÍLKOVINNÁ VLÁKNA III ELASTIN</a:t>
            </a: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1B0DE-FA74-4AFF-A5C7-1440790630ED}" type="slidenum">
              <a:rPr lang="sk-SK" smtClean="0"/>
              <a:pPr>
                <a:defRPr/>
              </a:pPr>
              <a:t>12</a:t>
            </a:fld>
            <a:endParaRPr lang="sk-SK"/>
          </a:p>
        </p:txBody>
      </p:sp>
      <p:pic>
        <p:nvPicPr>
          <p:cNvPr id="9" name="Obrázek 8" descr="300px-Desmosine_Structural_Formulae_V_1_sv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2132856"/>
            <a:ext cx="4176464" cy="3800582"/>
          </a:xfrm>
          <a:prstGeom prst="rect">
            <a:avLst/>
          </a:prstGeom>
        </p:spPr>
      </p:pic>
      <p:pic>
        <p:nvPicPr>
          <p:cNvPr id="11" name="Obrázek 10" descr="200px-Isodesmosine_sv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38800" y="1988840"/>
            <a:ext cx="3705200" cy="3705200"/>
          </a:xfrm>
          <a:prstGeom prst="rect">
            <a:avLst/>
          </a:prstGeom>
        </p:spPr>
      </p:pic>
      <p:cxnSp>
        <p:nvCxnSpPr>
          <p:cNvPr id="13" name="Přímá spojovací šipka 12"/>
          <p:cNvCxnSpPr/>
          <p:nvPr/>
        </p:nvCxnSpPr>
        <p:spPr>
          <a:xfrm flipH="1">
            <a:off x="3203848" y="2132856"/>
            <a:ext cx="648072" cy="504056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šipka 14"/>
          <p:cNvCxnSpPr/>
          <p:nvPr/>
        </p:nvCxnSpPr>
        <p:spPr>
          <a:xfrm>
            <a:off x="6300192" y="2132856"/>
            <a:ext cx="792088" cy="576064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3995936" y="2204864"/>
            <a:ext cx="2448272" cy="1631216"/>
          </a:xfrm>
          <a:prstGeom prst="rect">
            <a:avLst/>
          </a:prstGeom>
          <a:noFill/>
          <a:ln w="38100">
            <a:solidFill>
              <a:srgbClr val="008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rgbClr val="008000"/>
                </a:solidFill>
              </a:rPr>
              <a:t>Síťování jde přes LYSIN v molekule ELASTINU, který vytváří tyto síťující sloučeniny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296144"/>
          </a:xfrm>
        </p:spPr>
        <p:txBody>
          <a:bodyPr/>
          <a:lstStyle/>
          <a:p>
            <a:r>
              <a:rPr lang="cs-CZ" sz="2800" b="1" dirty="0">
                <a:solidFill>
                  <a:srgbClr val="FF0000"/>
                </a:solidFill>
                <a:latin typeface="Arial Black" pitchFamily="34" charset="0"/>
              </a:rPr>
              <a:t>Síťování přes LYSIN v molekule ELASTINU, který vytváří síťující sloučeniny</a:t>
            </a:r>
            <a:endParaRPr lang="cs-CZ" sz="28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04012021</a:t>
            </a:r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PŘÍRODNÍ POLYMERY PŘF MU  BÍLKOVINNÁ VLÁKNA III ELASTIN</a:t>
            </a: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1B0DE-FA74-4AFF-A5C7-1440790630ED}" type="slidenum">
              <a:rPr lang="sk-SK" smtClean="0"/>
              <a:pPr>
                <a:defRPr/>
              </a:pPr>
              <a:t>13</a:t>
            </a:fld>
            <a:endParaRPr lang="sk-SK"/>
          </a:p>
        </p:txBody>
      </p:sp>
      <p:pic>
        <p:nvPicPr>
          <p:cNvPr id="14" name="Obrázek 13" descr="img94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0800000">
            <a:off x="200002" y="1556792"/>
            <a:ext cx="8785341" cy="4680520"/>
          </a:xfrm>
          <a:prstGeom prst="rect">
            <a:avLst/>
          </a:prstGeom>
        </p:spPr>
      </p:pic>
      <p:sp>
        <p:nvSpPr>
          <p:cNvPr id="16" name="TextovéPole 15"/>
          <p:cNvSpPr txBox="1"/>
          <p:nvPr/>
        </p:nvSpPr>
        <p:spPr>
          <a:xfrm>
            <a:off x="4499992" y="4005064"/>
            <a:ext cx="2520280" cy="1569660"/>
          </a:xfrm>
          <a:prstGeom prst="rect">
            <a:avLst/>
          </a:prstGeom>
          <a:noFill/>
          <a:ln w="635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00FF"/>
                </a:solidFill>
                <a:latin typeface="Arial Black" pitchFamily="34" charset="0"/>
              </a:rPr>
              <a:t>Lyzin</a:t>
            </a:r>
            <a:r>
              <a:rPr lang="cs-CZ" sz="2400" dirty="0">
                <a:solidFill>
                  <a:srgbClr val="FF0000"/>
                </a:solidFill>
                <a:latin typeface="Arial Black" pitchFamily="34" charset="0"/>
              </a:rPr>
              <a:t>  ZDE MÁ SPRÁVNÉ ZNAČENÍ:</a:t>
            </a:r>
          </a:p>
          <a:p>
            <a:r>
              <a:rPr lang="cs-CZ" sz="2400" dirty="0">
                <a:solidFill>
                  <a:srgbClr val="0000FF"/>
                </a:solidFill>
                <a:latin typeface="Arial Black" pitchFamily="34" charset="0"/>
              </a:rPr>
              <a:t>K</a:t>
            </a:r>
            <a:r>
              <a:rPr lang="cs-CZ" sz="2400" dirty="0">
                <a:solidFill>
                  <a:srgbClr val="FF0000"/>
                </a:solidFill>
                <a:latin typeface="Arial Black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cs-CZ" sz="2800" dirty="0">
                <a:solidFill>
                  <a:srgbClr val="FF0000"/>
                </a:solidFill>
                <a:latin typeface="Arial Black" pitchFamily="34" charset="0"/>
              </a:rPr>
              <a:t>Co vytváří VLASTNÍ ELASTICKÉ VLÁKNO</a:t>
            </a:r>
            <a:endParaRPr lang="cs-CZ" sz="2800" dirty="0">
              <a:solidFill>
                <a:srgbClr val="0000FF"/>
              </a:solidFill>
              <a:latin typeface="Arial Black" pitchFamily="34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04012021</a:t>
            </a:r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PŘÍRODNÍ POLYMERY PŘF MU  BÍLKOVINNÁ VLÁKNA III ELASTIN</a:t>
            </a: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1B0DE-FA74-4AFF-A5C7-1440790630ED}" type="slidenum">
              <a:rPr lang="sk-SK" smtClean="0"/>
              <a:pPr>
                <a:defRPr/>
              </a:pPr>
              <a:t>14</a:t>
            </a:fld>
            <a:endParaRPr lang="sk-SK"/>
          </a:p>
        </p:txBody>
      </p:sp>
      <p:pic>
        <p:nvPicPr>
          <p:cNvPr id="8" name="Obrázek 7" descr="800px-2W86_(Fibrillin)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908720"/>
            <a:ext cx="3673816" cy="1942530"/>
          </a:xfrm>
          <a:prstGeom prst="rect">
            <a:avLst/>
          </a:prstGeom>
        </p:spPr>
      </p:pic>
      <p:pic>
        <p:nvPicPr>
          <p:cNvPr id="11" name="Obrázek 10" descr="img91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6200000">
            <a:off x="4117122" y="1723638"/>
            <a:ext cx="2065020" cy="6339840"/>
          </a:xfrm>
          <a:prstGeom prst="rect">
            <a:avLst/>
          </a:prstGeom>
        </p:spPr>
      </p:pic>
      <p:sp>
        <p:nvSpPr>
          <p:cNvPr id="12" name="TextovéPole 11"/>
          <p:cNvSpPr txBox="1"/>
          <p:nvPr/>
        </p:nvSpPr>
        <p:spPr>
          <a:xfrm>
            <a:off x="3779912" y="836712"/>
            <a:ext cx="4248472" cy="2232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Arial Black" pitchFamily="34" charset="0"/>
              </a:rPr>
              <a:t>Fibrillin</a:t>
            </a:r>
            <a:r>
              <a:rPr lang="en-US" sz="2800" b="1" dirty="0"/>
              <a:t> </a:t>
            </a:r>
            <a:r>
              <a:rPr lang="en-US" b="1" dirty="0"/>
              <a:t>is a glycoprotein, which is essential for the formation of elastic fibers found in connective tissue.</a:t>
            </a:r>
            <a:r>
              <a:rPr lang="cs-CZ" b="1" dirty="0"/>
              <a:t> </a:t>
            </a:r>
            <a:r>
              <a:rPr lang="en-US" b="1" dirty="0" err="1"/>
              <a:t>Fibrillin</a:t>
            </a:r>
            <a:r>
              <a:rPr lang="en-US" b="1" dirty="0"/>
              <a:t> is a major component of the </a:t>
            </a:r>
            <a:r>
              <a:rPr lang="en-US" b="1" dirty="0" err="1"/>
              <a:t>microfibrils</a:t>
            </a:r>
            <a:r>
              <a:rPr lang="en-US" b="1" dirty="0"/>
              <a:t> that form a </a:t>
            </a:r>
            <a:r>
              <a:rPr lang="en-US" b="1" dirty="0">
                <a:solidFill>
                  <a:srgbClr val="FF0000"/>
                </a:solidFill>
                <a:latin typeface="Arial Black" pitchFamily="34" charset="0"/>
              </a:rPr>
              <a:t>sheath</a:t>
            </a:r>
            <a:r>
              <a:rPr lang="en-US" b="1" dirty="0"/>
              <a:t> surrounding the amorphous </a:t>
            </a:r>
            <a:r>
              <a:rPr lang="en-US" b="1" dirty="0" err="1"/>
              <a:t>elastin</a:t>
            </a:r>
            <a:r>
              <a:rPr lang="en-US" b="1" dirty="0"/>
              <a:t>. </a:t>
            </a:r>
            <a:endParaRPr lang="cs-CZ" b="1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179512" y="3212976"/>
            <a:ext cx="19442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Arial Black" pitchFamily="34" charset="0"/>
              </a:rPr>
              <a:t>Fibrillin</a:t>
            </a:r>
            <a:r>
              <a:rPr lang="cs-CZ" sz="2800" b="1" dirty="0">
                <a:solidFill>
                  <a:srgbClr val="FF0000"/>
                </a:solidFill>
                <a:latin typeface="Arial Black" pitchFamily="34" charset="0"/>
              </a:rPr>
              <a:t> + Elastin</a:t>
            </a:r>
            <a:endParaRPr lang="cs-CZ" sz="2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cs-CZ" sz="2800" dirty="0">
                <a:solidFill>
                  <a:srgbClr val="FF0000"/>
                </a:solidFill>
                <a:latin typeface="Arial Black" pitchFamily="34" charset="0"/>
              </a:rPr>
              <a:t>ELASTINU v lidské pokožce</a:t>
            </a:r>
            <a:endParaRPr lang="cs-CZ" sz="2800" dirty="0">
              <a:solidFill>
                <a:srgbClr val="0000FF"/>
              </a:solidFill>
              <a:latin typeface="Arial Black" pitchFamily="34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04012021</a:t>
            </a:r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PŘÍRODNÍ POLYMERY PŘF MU  BÍLKOVINNÁ VLÁKNA III ELASTIN</a:t>
            </a: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1B0DE-FA74-4AFF-A5C7-1440790630ED}" type="slidenum">
              <a:rPr lang="sk-SK" smtClean="0"/>
              <a:pPr>
                <a:defRPr/>
              </a:pPr>
              <a:t>15</a:t>
            </a:fld>
            <a:endParaRPr lang="sk-SK"/>
          </a:p>
        </p:txBody>
      </p:sp>
      <p:pic>
        <p:nvPicPr>
          <p:cNvPr id="9" name="Obrázek 8" descr="ELASTIN  1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836712"/>
            <a:ext cx="2160240" cy="3478353"/>
          </a:xfrm>
          <a:prstGeom prst="rect">
            <a:avLst/>
          </a:prstGeom>
        </p:spPr>
      </p:pic>
      <p:pic>
        <p:nvPicPr>
          <p:cNvPr id="11" name="Obrázek 10" descr="ELASTIN 1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27784" y="908720"/>
            <a:ext cx="2247900" cy="2028825"/>
          </a:xfrm>
          <a:prstGeom prst="rect">
            <a:avLst/>
          </a:prstGeom>
        </p:spPr>
      </p:pic>
      <p:pic>
        <p:nvPicPr>
          <p:cNvPr id="12" name="Obrázek 11" descr="ELASTIN 16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868144" y="836712"/>
            <a:ext cx="3016822" cy="3168352"/>
          </a:xfrm>
          <a:prstGeom prst="rect">
            <a:avLst/>
          </a:prstGeom>
        </p:spPr>
      </p:pic>
      <p:pic>
        <p:nvPicPr>
          <p:cNvPr id="13" name="Obrázek 12" descr="ELASTIN 10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55776" y="2996952"/>
            <a:ext cx="2736304" cy="3304416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cs-CZ" sz="2800" dirty="0">
                <a:solidFill>
                  <a:srgbClr val="FF0000"/>
                </a:solidFill>
                <a:latin typeface="Arial Black" pitchFamily="34" charset="0"/>
              </a:rPr>
              <a:t>ELASTINU v lidské pokožce</a:t>
            </a:r>
            <a:endParaRPr lang="cs-CZ" sz="2800" dirty="0">
              <a:solidFill>
                <a:srgbClr val="0000FF"/>
              </a:solidFill>
              <a:latin typeface="Arial Black" pitchFamily="34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04012021</a:t>
            </a:r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PŘÍRODNÍ POLYMERY PŘF MU  BÍLKOVINNÁ VLÁKNA III ELASTIN</a:t>
            </a: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1B0DE-FA74-4AFF-A5C7-1440790630ED}" type="slidenum">
              <a:rPr lang="sk-SK" smtClean="0"/>
              <a:pPr>
                <a:defRPr/>
              </a:pPr>
              <a:t>16</a:t>
            </a:fld>
            <a:endParaRPr lang="sk-SK"/>
          </a:p>
        </p:txBody>
      </p:sp>
      <p:pic>
        <p:nvPicPr>
          <p:cNvPr id="10" name="Obrázek 9" descr="ELASTIN 6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1052736"/>
            <a:ext cx="4082854" cy="3240360"/>
          </a:xfrm>
          <a:prstGeom prst="rect">
            <a:avLst/>
          </a:prstGeom>
        </p:spPr>
      </p:pic>
      <p:pic>
        <p:nvPicPr>
          <p:cNvPr id="14" name="Obrázek 13" descr="ELASTIN 9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16015" y="2996952"/>
            <a:ext cx="4135937" cy="3240360"/>
          </a:xfrm>
          <a:prstGeom prst="rect">
            <a:avLst/>
          </a:prstGeom>
        </p:spPr>
      </p:pic>
      <p:sp>
        <p:nvSpPr>
          <p:cNvPr id="15" name="TextovéPole 14"/>
          <p:cNvSpPr txBox="1"/>
          <p:nvPr/>
        </p:nvSpPr>
        <p:spPr>
          <a:xfrm>
            <a:off x="4860032" y="908720"/>
            <a:ext cx="396044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Stárnoucí či stará pokožka už nestačí znovu vytvářet elastická vlákna elastinu, která jsou enzymem ELASTÁZOU štěpena. Pokožka ztrácí pružnost na vytvářejí se napřed vrásky a pak ………….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cs-CZ" sz="2800" dirty="0">
                <a:solidFill>
                  <a:srgbClr val="FF0000"/>
                </a:solidFill>
                <a:latin typeface="Arial Black" pitchFamily="34" charset="0"/>
              </a:rPr>
              <a:t>KOACERVACE</a:t>
            </a:r>
            <a:endParaRPr lang="cs-CZ" sz="2800" dirty="0">
              <a:solidFill>
                <a:srgbClr val="0000FF"/>
              </a:solidFill>
              <a:latin typeface="Arial Black" pitchFamily="34" charset="0"/>
            </a:endParaRPr>
          </a:p>
        </p:txBody>
      </p:sp>
      <p:sp>
        <p:nvSpPr>
          <p:cNvPr id="17" name="Zástupný symbol pro obsah 16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r>
              <a:rPr lang="cs-CZ" sz="2800" dirty="0">
                <a:solidFill>
                  <a:srgbClr val="FF0000"/>
                </a:solidFill>
                <a:latin typeface="Arial Black" pitchFamily="34" charset="0"/>
              </a:rPr>
              <a:t>KOACERVACE </a:t>
            </a:r>
            <a:r>
              <a:rPr lang="cs-CZ" sz="2800" b="1" dirty="0">
                <a:solidFill>
                  <a:srgbClr val="FF0000"/>
                </a:solidFill>
              </a:rPr>
              <a:t>je REVERZIBILNÍ PROCES,  kdy se změní sekundární struktura polymerního řetězce </a:t>
            </a:r>
          </a:p>
          <a:p>
            <a:r>
              <a:rPr lang="cs-CZ" sz="2800" b="1" dirty="0">
                <a:solidFill>
                  <a:srgbClr val="0000FF"/>
                </a:solidFill>
              </a:rPr>
              <a:t>Tyto změněné struktury pak mohou vytvářet agregací reverzibilní terciární struktury</a:t>
            </a:r>
          </a:p>
          <a:p>
            <a:r>
              <a:rPr lang="cs-CZ" sz="2800" b="1" dirty="0">
                <a:solidFill>
                  <a:srgbClr val="008000"/>
                </a:solidFill>
              </a:rPr>
              <a:t>Změněné</a:t>
            </a:r>
            <a:r>
              <a:rPr lang="cs-CZ" sz="2800" b="1" dirty="0">
                <a:solidFill>
                  <a:srgbClr val="0000FF"/>
                </a:solidFill>
              </a:rPr>
              <a:t> </a:t>
            </a:r>
            <a:r>
              <a:rPr lang="cs-CZ" sz="2800" b="1" dirty="0">
                <a:solidFill>
                  <a:srgbClr val="008000"/>
                </a:solidFill>
              </a:rPr>
              <a:t>struktury se nazývají KOACERVÁT 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04012021</a:t>
            </a:r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PŘÍRODNÍ POLYMERY PŘF MU  BÍLKOVINNÁ VLÁKNA III ELASTIN</a:t>
            </a: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1B0DE-FA74-4AFF-A5C7-1440790630ED}" type="slidenum">
              <a:rPr lang="sk-SK" smtClean="0"/>
              <a:pPr>
                <a:defRPr/>
              </a:pPr>
              <a:t>17</a:t>
            </a:fld>
            <a:endParaRPr lang="sk-SK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cs-CZ" sz="2800" dirty="0">
                <a:solidFill>
                  <a:srgbClr val="FF0000"/>
                </a:solidFill>
                <a:latin typeface="Arial Black" pitchFamily="34" charset="0"/>
              </a:rPr>
              <a:t>KOACERVACE </a:t>
            </a:r>
            <a:r>
              <a:rPr lang="cs-CZ" sz="2800" u="sng" dirty="0">
                <a:solidFill>
                  <a:srgbClr val="FF0000"/>
                </a:solidFill>
                <a:latin typeface="Arial Black" pitchFamily="34" charset="0"/>
              </a:rPr>
              <a:t>TROPOELASTINU</a:t>
            </a:r>
            <a:endParaRPr lang="cs-CZ" sz="2800" u="sng" dirty="0">
              <a:solidFill>
                <a:srgbClr val="0000FF"/>
              </a:solidFill>
              <a:latin typeface="Arial Black" pitchFamily="34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04012021</a:t>
            </a:r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PŘÍRODNÍ POLYMERY PŘF MU  BÍLKOVINNÁ VLÁKNA III ELASTIN</a:t>
            </a: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1B0DE-FA74-4AFF-A5C7-1440790630ED}" type="slidenum">
              <a:rPr lang="sk-SK" smtClean="0"/>
              <a:pPr>
                <a:defRPr/>
              </a:pPr>
              <a:t>18</a:t>
            </a:fld>
            <a:endParaRPr lang="sk-SK"/>
          </a:p>
        </p:txBody>
      </p:sp>
      <p:pic>
        <p:nvPicPr>
          <p:cNvPr id="9" name="Obrázek 8" descr="KOACERVACE ELASTINU imagesLFPVH87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836712"/>
            <a:ext cx="3384376" cy="4437677"/>
          </a:xfrm>
          <a:prstGeom prst="rect">
            <a:avLst/>
          </a:prstGeom>
        </p:spPr>
      </p:pic>
      <p:pic>
        <p:nvPicPr>
          <p:cNvPr id="11" name="Obrázek 10" descr="KOACERVACE ELASTINU imagesMHXJXL9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11960" y="980728"/>
            <a:ext cx="4451404" cy="2448272"/>
          </a:xfrm>
          <a:prstGeom prst="rect">
            <a:avLst/>
          </a:prstGeom>
        </p:spPr>
      </p:pic>
      <p:sp>
        <p:nvSpPr>
          <p:cNvPr id="16" name="TextovéPole 15"/>
          <p:cNvSpPr txBox="1"/>
          <p:nvPr/>
        </p:nvSpPr>
        <p:spPr>
          <a:xfrm>
            <a:off x="3491880" y="4581128"/>
            <a:ext cx="547260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err="1">
                <a:solidFill>
                  <a:srgbClr val="FF0000"/>
                </a:solidFill>
              </a:rPr>
              <a:t>Tropoelastin</a:t>
            </a:r>
            <a:r>
              <a:rPr lang="en-US" sz="2000" b="1" dirty="0"/>
              <a:t> </a:t>
            </a:r>
            <a:r>
              <a:rPr lang="en-US" sz="2000" b="1" dirty="0">
                <a:solidFill>
                  <a:srgbClr val="0000FF"/>
                </a:solidFill>
              </a:rPr>
              <a:t>aggregates</a:t>
            </a:r>
            <a:r>
              <a:rPr lang="en-US" sz="2000" b="1" dirty="0"/>
              <a:t> at physiological temperature due to interactions </a:t>
            </a:r>
            <a:r>
              <a:rPr lang="en-US" sz="2000" b="1" dirty="0">
                <a:solidFill>
                  <a:srgbClr val="0000FF"/>
                </a:solidFill>
              </a:rPr>
              <a:t>between hydrophobic domains</a:t>
            </a:r>
            <a:r>
              <a:rPr lang="en-US" sz="2000" b="1" dirty="0"/>
              <a:t>. This process is reversible and thermodynamically controlled. </a:t>
            </a:r>
            <a:endParaRPr lang="cs-CZ" sz="2000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364088" y="1052736"/>
            <a:ext cx="20882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Změna SEKUNDÁRNÍ STRUKTURY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467544" y="5301208"/>
            <a:ext cx="2520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000FF"/>
                </a:solidFill>
                <a:latin typeface="Arial Black" pitchFamily="34" charset="0"/>
              </a:rPr>
              <a:t>Změna TERCIÁRNÍ STRUKTURY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3779912" y="3501008"/>
            <a:ext cx="49685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FFC000"/>
                </a:solidFill>
              </a:rPr>
              <a:t>TYTO OBRÁZKY JSOU ILUSTRACÍ POJMU </a:t>
            </a:r>
            <a:r>
              <a:rPr lang="cs-CZ" sz="2400" b="1" u="sng" dirty="0">
                <a:solidFill>
                  <a:srgbClr val="FFC000"/>
                </a:solidFill>
              </a:rPr>
              <a:t>KOACERVACE</a:t>
            </a:r>
            <a:r>
              <a:rPr lang="cs-CZ" sz="2400" b="1" dirty="0">
                <a:solidFill>
                  <a:srgbClr val="FFC000"/>
                </a:solidFill>
              </a:rPr>
              <a:t> </a:t>
            </a:r>
            <a:r>
              <a:rPr lang="cs-CZ" b="1" dirty="0">
                <a:solidFill>
                  <a:srgbClr val="FFC000"/>
                </a:solidFill>
              </a:rPr>
              <a:t>A </a:t>
            </a:r>
            <a:r>
              <a:rPr lang="cs-CZ" sz="2800" b="1" u="sng" dirty="0">
                <a:solidFill>
                  <a:srgbClr val="FFC000"/>
                </a:solidFill>
              </a:rPr>
              <a:t>KOACERVÁT</a:t>
            </a:r>
            <a:endParaRPr lang="cs-CZ" b="1" u="sng" dirty="0">
              <a:solidFill>
                <a:srgbClr val="FFC000"/>
              </a:solidFill>
            </a:endParaRPr>
          </a:p>
          <a:p>
            <a:r>
              <a:rPr lang="cs-CZ" b="1" dirty="0">
                <a:solidFill>
                  <a:srgbClr val="C00000"/>
                </a:solidFill>
                <a:latin typeface="Arial Black" pitchFamily="34" charset="0"/>
              </a:rPr>
              <a:t>NEVZTAHUJÍ SE PŘÍMO K ELASTINU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cs-CZ" sz="2800" b="1" cap="all" dirty="0" err="1">
                <a:solidFill>
                  <a:srgbClr val="0000FF"/>
                </a:solidFill>
                <a:latin typeface="Arial Black" pitchFamily="34" charset="0"/>
              </a:rPr>
              <a:t>Tropolelastin</a:t>
            </a:r>
            <a:r>
              <a:rPr lang="cs-CZ" sz="2800" b="1" dirty="0">
                <a:solidFill>
                  <a:srgbClr val="0000FF"/>
                </a:solidFill>
              </a:rPr>
              <a:t> &gt; </a:t>
            </a:r>
            <a:r>
              <a:rPr lang="cs-CZ" sz="2800" dirty="0">
                <a:solidFill>
                  <a:srgbClr val="FF0000"/>
                </a:solidFill>
                <a:latin typeface="Arial Black" pitchFamily="34" charset="0"/>
              </a:rPr>
              <a:t>ELASTIN &gt; </a:t>
            </a:r>
            <a:r>
              <a:rPr lang="cs-CZ" sz="2800" dirty="0">
                <a:solidFill>
                  <a:srgbClr val="008000"/>
                </a:solidFill>
                <a:latin typeface="Symbol" pitchFamily="18" charset="2"/>
              </a:rPr>
              <a:t>a </a:t>
            </a:r>
            <a:r>
              <a:rPr lang="cs-CZ" sz="2800" dirty="0">
                <a:solidFill>
                  <a:srgbClr val="008000"/>
                </a:solidFill>
                <a:latin typeface="Arial Black" pitchFamily="34" charset="0"/>
              </a:rPr>
              <a:t>ELASTIN 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04012021</a:t>
            </a:r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PŘÍRODNÍ POLYMERY PŘF MU  BÍLKOVINNÁ VLÁKNA III ELASTIN</a:t>
            </a: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1B0DE-FA74-4AFF-A5C7-1440790630ED}" type="slidenum">
              <a:rPr lang="sk-SK" smtClean="0"/>
              <a:pPr>
                <a:defRPr/>
              </a:pPr>
              <a:t>19</a:t>
            </a:fld>
            <a:endParaRPr lang="sk-SK"/>
          </a:p>
        </p:txBody>
      </p:sp>
      <p:pic>
        <p:nvPicPr>
          <p:cNvPr id="11" name="Obrázek 10" descr="ELASTIN 6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9370" y="1052736"/>
            <a:ext cx="4355044" cy="3456384"/>
          </a:xfrm>
          <a:prstGeom prst="rect">
            <a:avLst/>
          </a:prstGeom>
        </p:spPr>
      </p:pic>
      <p:sp>
        <p:nvSpPr>
          <p:cNvPr id="15" name="Obdélník 14"/>
          <p:cNvSpPr/>
          <p:nvPr/>
        </p:nvSpPr>
        <p:spPr>
          <a:xfrm>
            <a:off x="2339752" y="2996952"/>
            <a:ext cx="2376264" cy="15121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TextovéPole 16"/>
          <p:cNvSpPr txBox="1"/>
          <p:nvPr/>
        </p:nvSpPr>
        <p:spPr>
          <a:xfrm>
            <a:off x="4644008" y="1052736"/>
            <a:ext cx="4104456" cy="4524315"/>
          </a:xfrm>
          <a:prstGeom prst="rect">
            <a:avLst/>
          </a:prstGeom>
          <a:noFill/>
          <a:ln w="38100">
            <a:solidFill>
              <a:srgbClr val="008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FF0000"/>
                </a:solidFill>
                <a:latin typeface="Arial Black" pitchFamily="34" charset="0"/>
              </a:rPr>
              <a:t>ELASTIN</a:t>
            </a:r>
            <a:r>
              <a:rPr lang="cs-CZ" sz="2400" dirty="0">
                <a:solidFill>
                  <a:srgbClr val="FF0000"/>
                </a:solidFill>
                <a:latin typeface="+mn-lt"/>
              </a:rPr>
              <a:t>  </a:t>
            </a:r>
            <a:r>
              <a:rPr lang="cs-CZ" sz="2400" b="1" dirty="0">
                <a:solidFill>
                  <a:srgbClr val="FF0000"/>
                </a:solidFill>
                <a:latin typeface="+mn-lt"/>
              </a:rPr>
              <a:t>je chemicky relativně velmi odolný. Je třeba např. krátkodobě působit 80 % H</a:t>
            </a:r>
            <a:r>
              <a:rPr lang="cs-CZ" sz="2400" b="1" baseline="-25000" dirty="0">
                <a:solidFill>
                  <a:srgbClr val="FF0000"/>
                </a:solidFill>
                <a:latin typeface="+mn-lt"/>
              </a:rPr>
              <a:t>2</a:t>
            </a:r>
            <a:r>
              <a:rPr lang="cs-CZ" sz="2400" b="1" dirty="0">
                <a:solidFill>
                  <a:srgbClr val="FF0000"/>
                </a:solidFill>
                <a:latin typeface="+mn-lt"/>
              </a:rPr>
              <a:t>SO</a:t>
            </a:r>
            <a:r>
              <a:rPr lang="cs-CZ" sz="2400" b="1" baseline="-25000" dirty="0">
                <a:solidFill>
                  <a:srgbClr val="FF0000"/>
                </a:solidFill>
                <a:latin typeface="+mn-lt"/>
              </a:rPr>
              <a:t>4</a:t>
            </a:r>
            <a:r>
              <a:rPr lang="cs-CZ" sz="2400" b="1" dirty="0">
                <a:solidFill>
                  <a:srgbClr val="FF0000"/>
                </a:solidFill>
                <a:latin typeface="+mn-lt"/>
              </a:rPr>
              <a:t> nebo 4-N </a:t>
            </a:r>
            <a:r>
              <a:rPr lang="cs-CZ" sz="2400" b="1" dirty="0" err="1">
                <a:solidFill>
                  <a:srgbClr val="FF0000"/>
                </a:solidFill>
                <a:latin typeface="+mn-lt"/>
              </a:rPr>
              <a:t>NaOH</a:t>
            </a:r>
            <a:r>
              <a:rPr lang="cs-CZ" sz="2400" b="1" dirty="0">
                <a:solidFill>
                  <a:srgbClr val="FF0000"/>
                </a:solidFill>
                <a:latin typeface="+mn-lt"/>
              </a:rPr>
              <a:t>.</a:t>
            </a:r>
          </a:p>
          <a:p>
            <a:r>
              <a:rPr lang="cs-CZ" sz="2400" b="1" dirty="0">
                <a:solidFill>
                  <a:srgbClr val="008000"/>
                </a:solidFill>
                <a:latin typeface="+mn-lt"/>
              </a:rPr>
              <a:t>Po částečné hydrolýze vzniká ve vodě rozpustný tzv.</a:t>
            </a:r>
            <a:r>
              <a:rPr lang="cs-CZ" sz="2400" dirty="0">
                <a:solidFill>
                  <a:srgbClr val="008000"/>
                </a:solidFill>
                <a:latin typeface="+mn-lt"/>
              </a:rPr>
              <a:t> </a:t>
            </a:r>
            <a:r>
              <a:rPr lang="cs-CZ" sz="2400" dirty="0">
                <a:solidFill>
                  <a:srgbClr val="008000"/>
                </a:solidFill>
                <a:latin typeface="Symbol" pitchFamily="18" charset="2"/>
              </a:rPr>
              <a:t>a </a:t>
            </a:r>
            <a:r>
              <a:rPr lang="cs-CZ" sz="2400" dirty="0">
                <a:solidFill>
                  <a:srgbClr val="008000"/>
                </a:solidFill>
                <a:latin typeface="Arial Black" pitchFamily="34" charset="0"/>
              </a:rPr>
              <a:t>ELASTIN </a:t>
            </a:r>
            <a:r>
              <a:rPr lang="cs-CZ" sz="2400" b="1" u="sng" dirty="0">
                <a:solidFill>
                  <a:srgbClr val="008000"/>
                </a:solidFill>
                <a:latin typeface="+mn-lt"/>
              </a:rPr>
              <a:t>(MW » 60000 - 80000) .</a:t>
            </a:r>
          </a:p>
          <a:p>
            <a:r>
              <a:rPr lang="cs-CZ" sz="2400" dirty="0">
                <a:solidFill>
                  <a:srgbClr val="008000"/>
                </a:solidFill>
                <a:latin typeface="Symbol" pitchFamily="18" charset="2"/>
              </a:rPr>
              <a:t>a </a:t>
            </a:r>
            <a:r>
              <a:rPr lang="cs-CZ" sz="2400" dirty="0">
                <a:solidFill>
                  <a:srgbClr val="008000"/>
                </a:solidFill>
                <a:latin typeface="Arial Black" pitchFamily="34" charset="0"/>
              </a:rPr>
              <a:t>ELASTIN </a:t>
            </a:r>
            <a:r>
              <a:rPr lang="cs-CZ" sz="2400" dirty="0">
                <a:solidFill>
                  <a:srgbClr val="008000"/>
                </a:solidFill>
                <a:latin typeface="+mn-lt"/>
              </a:rPr>
              <a:t>pak může asociovat části řetězce &gt; </a:t>
            </a:r>
            <a:r>
              <a:rPr lang="cs-CZ" sz="2400" dirty="0">
                <a:solidFill>
                  <a:srgbClr val="008000"/>
                </a:solidFill>
                <a:latin typeface="Arial Black" pitchFamily="34" charset="0"/>
              </a:rPr>
              <a:t>KOACERVACE </a:t>
            </a:r>
            <a:r>
              <a:rPr lang="cs-CZ" sz="2400" dirty="0">
                <a:solidFill>
                  <a:srgbClr val="FF0000"/>
                </a:solidFill>
                <a:latin typeface="Arial Black" pitchFamily="34" charset="0"/>
              </a:rPr>
              <a:t> </a:t>
            </a:r>
            <a:endParaRPr lang="cs-CZ" sz="2400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323528" y="3212976"/>
            <a:ext cx="4032448" cy="286232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>
              <a:buFont typeface="Symbol"/>
              <a:buChar char="b"/>
            </a:pPr>
            <a:r>
              <a:rPr lang="cs-CZ" sz="2000" dirty="0">
                <a:solidFill>
                  <a:srgbClr val="C00000"/>
                </a:solidFill>
                <a:latin typeface="Arial Black" pitchFamily="34" charset="0"/>
              </a:rPr>
              <a:t>ELASTIN  </a:t>
            </a:r>
            <a:r>
              <a:rPr lang="cs-CZ" sz="2000" dirty="0">
                <a:solidFill>
                  <a:srgbClr val="C00000"/>
                </a:solidFill>
                <a:latin typeface="+mn-lt"/>
              </a:rPr>
              <a:t>vzniká z</a:t>
            </a:r>
            <a:r>
              <a:rPr lang="cs-CZ" sz="2000" dirty="0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cs-CZ" sz="2000" dirty="0" err="1">
                <a:solidFill>
                  <a:srgbClr val="FF0000"/>
                </a:solidFill>
                <a:latin typeface="Arial Black" pitchFamily="34" charset="0"/>
              </a:rPr>
              <a:t>ELASTINu</a:t>
            </a:r>
            <a:r>
              <a:rPr lang="cs-CZ" sz="2000" dirty="0">
                <a:solidFill>
                  <a:srgbClr val="FF0000"/>
                </a:solidFill>
              </a:rPr>
              <a:t>  </a:t>
            </a:r>
            <a:r>
              <a:rPr lang="cs-CZ" sz="2000" dirty="0">
                <a:solidFill>
                  <a:srgbClr val="C00000"/>
                </a:solidFill>
              </a:rPr>
              <a:t>po zvláště intenzivním štěpení vedle </a:t>
            </a:r>
            <a:r>
              <a:rPr lang="cs-CZ" sz="2000" dirty="0">
                <a:solidFill>
                  <a:srgbClr val="008000"/>
                </a:solidFill>
                <a:latin typeface="Symbol" pitchFamily="18" charset="2"/>
              </a:rPr>
              <a:t>a </a:t>
            </a:r>
            <a:r>
              <a:rPr lang="cs-CZ" sz="2000" dirty="0" err="1">
                <a:solidFill>
                  <a:srgbClr val="008000"/>
                </a:solidFill>
                <a:latin typeface="Arial Black" pitchFamily="34" charset="0"/>
              </a:rPr>
              <a:t>ELASTINu</a:t>
            </a:r>
            <a:r>
              <a:rPr lang="cs-CZ" sz="2000" dirty="0">
                <a:solidFill>
                  <a:srgbClr val="008000"/>
                </a:solidFill>
                <a:latin typeface="Arial Black" pitchFamily="34" charset="0"/>
              </a:rPr>
              <a:t>.</a:t>
            </a:r>
          </a:p>
          <a:p>
            <a:r>
              <a:rPr lang="cs-CZ" sz="2000" dirty="0">
                <a:solidFill>
                  <a:srgbClr val="C00000"/>
                </a:solidFill>
                <a:latin typeface="Arial Black" pitchFamily="34" charset="0"/>
              </a:rPr>
              <a:t>Není u něj KOACERVACE,  protože asi jsou molekuly moc krátké </a:t>
            </a:r>
            <a:r>
              <a:rPr lang="cs-CZ" sz="2000" b="1" u="sng" dirty="0">
                <a:solidFill>
                  <a:srgbClr val="C00000"/>
                </a:solidFill>
                <a:latin typeface="+mn-lt"/>
              </a:rPr>
              <a:t>(MW </a:t>
            </a:r>
            <a:r>
              <a:rPr lang="cs-CZ" sz="2000" u="sng" dirty="0">
                <a:solidFill>
                  <a:srgbClr val="C00000"/>
                </a:solidFill>
                <a:latin typeface="Symbol" pitchFamily="18" charset="2"/>
              </a:rPr>
              <a:t>» </a:t>
            </a:r>
            <a:r>
              <a:rPr lang="cs-CZ" sz="2000" b="1" u="sng" dirty="0">
                <a:solidFill>
                  <a:srgbClr val="C00000"/>
                </a:solidFill>
                <a:latin typeface="+mn-lt"/>
              </a:rPr>
              <a:t>5000)</a:t>
            </a:r>
            <a:r>
              <a:rPr lang="cs-CZ" sz="2000" u="sng" dirty="0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cs-CZ" sz="2000" dirty="0">
                <a:solidFill>
                  <a:srgbClr val="C00000"/>
                </a:solidFill>
                <a:latin typeface="Arial Black" pitchFamily="34" charset="0"/>
              </a:rPr>
              <a:t>a není na nich dost sekvencí schopných asociace </a:t>
            </a:r>
            <a:endParaRPr lang="cs-CZ" sz="2000" dirty="0">
              <a:solidFill>
                <a:srgbClr val="C00000"/>
              </a:solidFill>
              <a:latin typeface="Symbol" pitchFamily="18" charset="2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3923928" y="5229200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4860032" y="5373216"/>
            <a:ext cx="3672408" cy="830997"/>
          </a:xfrm>
          <a:prstGeom prst="rect">
            <a:avLst/>
          </a:prstGeom>
          <a:solidFill>
            <a:srgbClr val="FFFF00"/>
          </a:solidFill>
          <a:ln w="635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FF0000"/>
                </a:solidFill>
                <a:latin typeface="Arial Black" pitchFamily="34" charset="0"/>
              </a:rPr>
              <a:t>ELASTIN NEJEVÍ KOACERVACI </a:t>
            </a:r>
            <a:endParaRPr lang="cs-CZ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7" name="Zástupný symbol pro datum 5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cs-CZ"/>
              <a:t>04012021</a:t>
            </a:r>
            <a:endParaRPr lang="sk-SK"/>
          </a:p>
        </p:txBody>
      </p:sp>
      <p:sp>
        <p:nvSpPr>
          <p:cNvPr id="5122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267744" y="6245225"/>
            <a:ext cx="5544616" cy="352127"/>
          </a:xfrm>
          <a:noFill/>
        </p:spPr>
        <p:txBody>
          <a:bodyPr/>
          <a:lstStyle/>
          <a:p>
            <a:r>
              <a:rPr lang="pl-PL"/>
              <a:t>PŘÍRODNÍ POLYMERY PŘF MU  BÍLKOVINNÁ VLÁKNA III ELASTIN</a:t>
            </a:r>
            <a:endParaRPr lang="sk-SK" dirty="0"/>
          </a:p>
        </p:txBody>
      </p:sp>
      <p:sp>
        <p:nvSpPr>
          <p:cNvPr id="5123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FF5703E-1236-4214-9588-EAFBC0DC33A4}" type="slidenum">
              <a:rPr lang="sk-SK" smtClean="0"/>
              <a:pPr/>
              <a:t>2</a:t>
            </a:fld>
            <a:endParaRPr lang="sk-SK"/>
          </a:p>
        </p:txBody>
      </p:sp>
      <p:graphicFrame>
        <p:nvGraphicFramePr>
          <p:cNvPr id="8" name="Tabulka 7"/>
          <p:cNvGraphicFramePr>
            <a:graphicFrameLocks noGrp="1"/>
          </p:cNvGraphicFramePr>
          <p:nvPr/>
        </p:nvGraphicFramePr>
        <p:xfrm>
          <a:off x="179512" y="332657"/>
          <a:ext cx="8784976" cy="5519915"/>
        </p:xfrm>
        <a:graphic>
          <a:graphicData uri="http://schemas.openxmlformats.org/drawingml/2006/table">
            <a:tbl>
              <a:tblPr/>
              <a:tblGrid>
                <a:gridCol w="6687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4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127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4010"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b="1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LEKCE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kern="1200" dirty="0" err="1">
                          <a:solidFill>
                            <a:srgbClr val="000000"/>
                          </a:solidFill>
                          <a:latin typeface="Arial Black"/>
                          <a:ea typeface="Times New Roman"/>
                          <a:cs typeface="Arial"/>
                        </a:rPr>
                        <a:t>datum</a:t>
                      </a:r>
                      <a:r>
                        <a:rPr lang="sk-SK" sz="1400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kern="1200" dirty="0">
                          <a:solidFill>
                            <a:srgbClr val="000000"/>
                          </a:solidFill>
                          <a:latin typeface="Arial Black"/>
                          <a:ea typeface="Times New Roman"/>
                          <a:cs typeface="Arial"/>
                        </a:rPr>
                        <a:t>téma 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777"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b="1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cs-CZ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b="1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19.IX. </a:t>
                      </a:r>
                      <a:endParaRPr lang="cs-CZ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7345" indent="-347345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b="1" kern="1200" dirty="0">
                          <a:solidFill>
                            <a:srgbClr val="008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Úvod do </a:t>
                      </a:r>
                      <a:r>
                        <a:rPr lang="sk-SK" sz="1400" b="1" kern="1200" dirty="0" err="1">
                          <a:solidFill>
                            <a:srgbClr val="008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předmětu</a:t>
                      </a:r>
                      <a:r>
                        <a:rPr lang="sk-SK" sz="1400" b="1" kern="1200" dirty="0">
                          <a:solidFill>
                            <a:srgbClr val="008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sk-SK" sz="14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cs-CZ" sz="1400" b="1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Struktura a názvosloví přírodních polymerů, literatura </a:t>
                      </a: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5777"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b="1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cs-CZ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b="1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26. IX.</a:t>
                      </a:r>
                      <a:endParaRPr lang="cs-CZ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7345" indent="-347345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b="1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Deriváty </a:t>
                      </a:r>
                      <a:r>
                        <a:rPr lang="sk-SK" sz="1400" b="1" kern="12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kyselin</a:t>
                      </a:r>
                      <a:r>
                        <a:rPr lang="sk-SK" sz="1400" b="1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 - </a:t>
                      </a:r>
                      <a:r>
                        <a:rPr lang="sk-SK" sz="1400" b="1" kern="12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přírodní</a:t>
                      </a:r>
                      <a:r>
                        <a:rPr lang="sk-SK" sz="1400" b="1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sk-SK" sz="1400" b="1" kern="12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pryskyřice</a:t>
                      </a:r>
                      <a:r>
                        <a:rPr lang="sk-SK" sz="1400" b="1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sk-SK" sz="1400" b="1" kern="12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vysýchavé</a:t>
                      </a:r>
                      <a:r>
                        <a:rPr lang="sk-SK" sz="1400" b="1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oleje, šelak</a:t>
                      </a: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5613"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b="1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cs-CZ" sz="12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b="1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 X.</a:t>
                      </a:r>
                      <a:endParaRPr lang="cs-CZ" sz="12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Vosky</a:t>
                      </a:r>
                      <a:endParaRPr lang="cs-CZ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5777"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b="1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cs-CZ" sz="12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b="1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10. X.</a:t>
                      </a:r>
                      <a:endParaRPr lang="cs-CZ" sz="12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Přírodní</a:t>
                      </a:r>
                      <a:r>
                        <a:rPr lang="cs-CZ" sz="1400" b="1" kern="1200" baseline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gumy.</a:t>
                      </a:r>
                      <a:r>
                        <a:rPr lang="cs-CZ" sz="1400" b="1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endParaRPr lang="cs-CZ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5777"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b="1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cs-CZ" sz="12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200" b="1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10. X.</a:t>
                      </a:r>
                      <a:endParaRPr lang="cs-CZ" sz="1200" dirty="0">
                        <a:solidFill>
                          <a:schemeClr val="tx1"/>
                        </a:solidFill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Polyterpeny</a:t>
                      </a:r>
                      <a:r>
                        <a:rPr lang="cs-CZ" sz="1400" b="1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– přírodní kaučuk, získávání, zpracování a modifikace 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5777"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b="1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cs-CZ" sz="12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b="1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17. X.</a:t>
                      </a:r>
                      <a:endParaRPr lang="cs-CZ" sz="12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kern="1200" dirty="0" err="1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Polyfenoly</a:t>
                      </a:r>
                      <a:r>
                        <a:rPr lang="cs-CZ" sz="1400" b="1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– lignin, </a:t>
                      </a:r>
                      <a:r>
                        <a:rPr lang="cs-CZ" sz="1400" b="1" kern="1200" dirty="0" err="1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huminové</a:t>
                      </a:r>
                      <a:r>
                        <a:rPr lang="cs-CZ" sz="1400" b="1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kyseliny, třísloviny </a:t>
                      </a:r>
                      <a:endParaRPr lang="cs-CZ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8930"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b="1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cs-CZ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b="1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24. X.</a:t>
                      </a:r>
                      <a:endParaRPr lang="cs-CZ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Polysacharidy I – škrob </a:t>
                      </a:r>
                      <a:endParaRPr lang="cs-CZ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5777"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b="1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cs-CZ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b="1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31. X.</a:t>
                      </a:r>
                      <a:endParaRPr lang="cs-CZ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Polysacharidy II –  celulóza </a:t>
                      </a:r>
                      <a:endParaRPr lang="cs-CZ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4751"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b="1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cs-CZ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b="1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7. XI.</a:t>
                      </a:r>
                      <a:endParaRPr lang="cs-CZ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b="1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Kasein</a:t>
                      </a:r>
                      <a:r>
                        <a:rPr lang="sk-SK" sz="1400" b="1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sk-SK" sz="1400" b="1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syrovátka</a:t>
                      </a:r>
                      <a:r>
                        <a:rPr lang="sk-SK" sz="1400" b="1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, vaječné </a:t>
                      </a:r>
                      <a:r>
                        <a:rPr lang="sk-SK" sz="1400" b="1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proteiny</a:t>
                      </a:r>
                      <a:r>
                        <a:rPr lang="sk-SK" sz="1400" b="1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endParaRPr lang="cs-CZ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4751"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b="1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10</a:t>
                      </a:r>
                      <a:endParaRPr lang="cs-CZ" sz="1400" b="1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b="1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14. XI.</a:t>
                      </a:r>
                      <a:endParaRPr lang="cs-CZ" sz="1400" b="1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b="1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Identifikace</a:t>
                      </a:r>
                      <a:r>
                        <a:rPr lang="sk-SK" sz="1400" b="1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sk-SK" sz="1400" b="1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přírodních</a:t>
                      </a:r>
                      <a:r>
                        <a:rPr lang="sk-SK" sz="1400" b="1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sk-SK" sz="1400" b="1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látek</a:t>
                      </a:r>
                      <a:endParaRPr lang="cs-CZ" sz="1400" b="1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5300"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b="1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cs-CZ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b="1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21. XI.</a:t>
                      </a:r>
                      <a:endParaRPr lang="cs-CZ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7345" marR="0" indent="-347345" algn="l" defTabSz="914400" rtl="0" eaLnBrk="1" fontAlgn="b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Laboratorní</a:t>
                      </a:r>
                      <a:r>
                        <a:rPr lang="sk-SK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k-SK" sz="14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metody</a:t>
                      </a:r>
                      <a:r>
                        <a:rPr lang="sk-SK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k-SK" sz="14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hodnocení</a:t>
                      </a:r>
                      <a:r>
                        <a:rPr lang="sk-SK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k-SK" sz="14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přírodních</a:t>
                      </a:r>
                      <a:r>
                        <a:rPr lang="sk-SK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k-SK" sz="14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polymerů</a:t>
                      </a:r>
                      <a:endParaRPr lang="cs-CZ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2616"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29. XI.</a:t>
                      </a:r>
                      <a:r>
                        <a:rPr lang="cs-CZ" sz="1400" b="1" baseline="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cs-CZ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7345" indent="-347345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b="1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EXKURZE –  KLIHÁRNA</a:t>
                      </a:r>
                      <a:endParaRPr lang="cs-CZ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8139"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b="1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13</a:t>
                      </a:r>
                      <a:endParaRPr lang="cs-CZ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5. XII. </a:t>
                      </a:r>
                      <a:endParaRPr lang="cs-CZ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7345" marR="0" indent="-347345" algn="l" defTabSz="914400" rtl="0" eaLnBrk="1" fontAlgn="b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Bílkovinná vlákna I</a:t>
                      </a:r>
                      <a:endParaRPr lang="cs-CZ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11747"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12. 12. </a:t>
                      </a: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7345" marR="0" indent="-347345" algn="l" defTabSz="914400" rtl="0" eaLnBrk="1" fontAlgn="b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Bílkovinná vlákna II</a:t>
                      </a:r>
                      <a:endParaRPr lang="cs-CZ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11747"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19. 12.</a:t>
                      </a: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7345" marR="0" indent="-347345" algn="l" defTabSz="914400" rtl="0" eaLnBrk="1" fontAlgn="b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Bílkovinná vlákna III -  ELASTIN</a:t>
                      </a:r>
                    </a:p>
                    <a:p>
                      <a:pPr marL="347345" marR="0" indent="-347345" algn="l" defTabSz="914400" rtl="0" eaLnBrk="1" fontAlgn="b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kern="1200" dirty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Polysacharidy III – KYSELINA HYALURONOVÁ</a:t>
                      </a:r>
                      <a:endParaRPr lang="cs-CZ" sz="2400" b="1" cap="all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r>
              <a:rPr lang="cs-CZ" sz="2800" dirty="0">
                <a:solidFill>
                  <a:srgbClr val="FF0000"/>
                </a:solidFill>
                <a:latin typeface="Arial Black" pitchFamily="34" charset="0"/>
              </a:rPr>
              <a:t>ELASTINU v KŮŽI &amp; USNI</a:t>
            </a:r>
            <a:endParaRPr lang="cs-CZ" sz="2800" dirty="0">
              <a:solidFill>
                <a:srgbClr val="0000FF"/>
              </a:solidFill>
              <a:latin typeface="Arial Black" pitchFamily="34" charset="0"/>
            </a:endParaRPr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r>
              <a:rPr lang="cs-CZ" sz="2400" b="1" dirty="0">
                <a:solidFill>
                  <a:srgbClr val="FF0000"/>
                </a:solidFill>
                <a:latin typeface="Arial Black" pitchFamily="34" charset="0"/>
              </a:rPr>
              <a:t>Obecně je </a:t>
            </a:r>
            <a:r>
              <a:rPr lang="cs-CZ" sz="2400" b="1" u="sng" dirty="0">
                <a:solidFill>
                  <a:srgbClr val="FF0000"/>
                </a:solidFill>
                <a:latin typeface="Arial Black" pitchFamily="34" charset="0"/>
              </a:rPr>
              <a:t>TECHNICKÝ VÝZNAM  </a:t>
            </a:r>
            <a:r>
              <a:rPr lang="cs-CZ" sz="2400" b="1" dirty="0">
                <a:solidFill>
                  <a:srgbClr val="FF0000"/>
                </a:solidFill>
                <a:latin typeface="Arial Black" pitchFamily="34" charset="0"/>
              </a:rPr>
              <a:t>elastinu málo významným</a:t>
            </a:r>
          </a:p>
          <a:p>
            <a:r>
              <a:rPr lang="cs-CZ" sz="2400" b="1" dirty="0">
                <a:solidFill>
                  <a:srgbClr val="0000FF"/>
                </a:solidFill>
              </a:rPr>
              <a:t>TVOŘÍ V KŮŽI MENŠÍ ČÁST NEŽ KOLAGEN, nachází se v lícní části kůže a v podkožním vazivu</a:t>
            </a:r>
          </a:p>
          <a:p>
            <a:r>
              <a:rPr lang="cs-CZ" sz="2400" b="1" dirty="0">
                <a:solidFill>
                  <a:srgbClr val="C00000"/>
                </a:solidFill>
              </a:rPr>
              <a:t>Odolává většině kroků v přeměně kůže na useň, kromě enzymatického MOŘENÍ</a:t>
            </a:r>
          </a:p>
          <a:p>
            <a:r>
              <a:rPr lang="cs-CZ" sz="2400" b="1" dirty="0">
                <a:solidFill>
                  <a:srgbClr val="008000"/>
                </a:solidFill>
              </a:rPr>
              <a:t>MŮŽE PŘISPÍVAT K ELASTICITĚ USNĚ,  ale názory na toto nejsou jednotné, jsou i názory, že má být při činění odstraněn</a:t>
            </a:r>
          </a:p>
          <a:p>
            <a:r>
              <a:rPr lang="cs-CZ" sz="2400" b="1" dirty="0">
                <a:solidFill>
                  <a:srgbClr val="7030A0"/>
                </a:solidFill>
              </a:rPr>
              <a:t>Analytické sledování  obsahu ELASTINU po činění je založeno na analýze aminokyselin po hydrolýze usně, protože v ELASTINU je 18 % hmot. valinu (</a:t>
            </a:r>
            <a:r>
              <a:rPr lang="cs-CZ" sz="2400" b="1" u="sng" dirty="0">
                <a:solidFill>
                  <a:srgbClr val="7030A0"/>
                </a:solidFill>
              </a:rPr>
              <a:t>nejvíce ze všech bílkovin</a:t>
            </a:r>
            <a:r>
              <a:rPr lang="cs-CZ" sz="2400" b="1" dirty="0">
                <a:solidFill>
                  <a:srgbClr val="7030A0"/>
                </a:solidFill>
              </a:rPr>
              <a:t>)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04012021</a:t>
            </a:r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PŘÍRODNÍ POLYMERY PŘF MU  BÍLKOVINNÁ VLÁKNA III ELASTIN</a:t>
            </a: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1B0DE-FA74-4AFF-A5C7-1440790630ED}" type="slidenum">
              <a:rPr lang="sk-SK" smtClean="0"/>
              <a:pPr>
                <a:defRPr/>
              </a:pPr>
              <a:t>20</a:t>
            </a:fld>
            <a:endParaRPr lang="sk-SK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r>
              <a:rPr lang="cs-CZ" sz="2800" dirty="0">
                <a:solidFill>
                  <a:srgbClr val="FF0000"/>
                </a:solidFill>
                <a:latin typeface="Arial Black" pitchFamily="34" charset="0"/>
              </a:rPr>
              <a:t>Význam ELASTINU ve VÝŽIVĚ</a:t>
            </a:r>
            <a:endParaRPr lang="cs-CZ" sz="2800" dirty="0">
              <a:solidFill>
                <a:srgbClr val="0000FF"/>
              </a:solidFill>
              <a:latin typeface="Arial Black" pitchFamily="34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04012021</a:t>
            </a:r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PŘÍRODNÍ POLYMERY PŘF MU  BÍLKOVINNÁ VLÁKNA III ELASTIN</a:t>
            </a: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1B0DE-FA74-4AFF-A5C7-1440790630ED}" type="slidenum">
              <a:rPr lang="sk-SK" smtClean="0"/>
              <a:pPr>
                <a:defRPr/>
              </a:pPr>
              <a:t>21</a:t>
            </a:fld>
            <a:endParaRPr lang="sk-SK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r>
              <a:rPr lang="cs-CZ" b="1" dirty="0">
                <a:solidFill>
                  <a:srgbClr val="0000FF"/>
                </a:solidFill>
              </a:rPr>
              <a:t>Následkem chemické a enzymatické odolnosti je význam malý, je to těžko stravitelná  bílkovina</a:t>
            </a:r>
          </a:p>
          <a:p>
            <a:r>
              <a:rPr lang="cs-CZ" b="1" dirty="0">
                <a:solidFill>
                  <a:srgbClr val="008000"/>
                </a:solidFill>
              </a:rPr>
              <a:t>Pro krmné účely se musí částečně </a:t>
            </a:r>
            <a:r>
              <a:rPr lang="cs-CZ" b="1" dirty="0" err="1">
                <a:solidFill>
                  <a:srgbClr val="008000"/>
                </a:solidFill>
              </a:rPr>
              <a:t>naštěpit</a:t>
            </a:r>
            <a:r>
              <a:rPr lang="cs-CZ" b="1" dirty="0">
                <a:solidFill>
                  <a:srgbClr val="008000"/>
                </a:solidFill>
              </a:rPr>
              <a:t> chemicky nebo enzymy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323528" y="260648"/>
            <a:ext cx="8568952" cy="5865515"/>
          </a:xfrm>
        </p:spPr>
        <p:txBody>
          <a:bodyPr/>
          <a:lstStyle/>
          <a:p>
            <a:r>
              <a:rPr lang="cs-CZ" sz="2400" dirty="0"/>
              <a:t>Ing. J. Dvořáková: </a:t>
            </a:r>
            <a:r>
              <a:rPr lang="cs-CZ" sz="2400" b="1" dirty="0">
                <a:solidFill>
                  <a:srgbClr val="C00000"/>
                </a:solidFill>
              </a:rPr>
              <a:t>PŘÍRODNÍ POLYMERY</a:t>
            </a:r>
            <a:r>
              <a:rPr lang="cs-CZ" sz="2400" dirty="0"/>
              <a:t>, VŠCHT Praha, Katedra polymerů, skripta 1990</a:t>
            </a:r>
          </a:p>
          <a:p>
            <a:r>
              <a:rPr lang="cs-CZ" sz="2400" dirty="0"/>
              <a:t>A. Blažej, V. </a:t>
            </a:r>
            <a:r>
              <a:rPr lang="cs-CZ" sz="2400" dirty="0" err="1"/>
              <a:t>Szilvová</a:t>
            </a:r>
            <a:r>
              <a:rPr lang="cs-CZ" sz="2400" dirty="0"/>
              <a:t>: </a:t>
            </a:r>
            <a:r>
              <a:rPr lang="cs-CZ" sz="2400" b="1" dirty="0" err="1">
                <a:solidFill>
                  <a:srgbClr val="C00000"/>
                </a:solidFill>
              </a:rPr>
              <a:t>Prírodné</a:t>
            </a:r>
            <a:r>
              <a:rPr lang="cs-CZ" sz="2400" b="1" dirty="0">
                <a:solidFill>
                  <a:srgbClr val="C00000"/>
                </a:solidFill>
              </a:rPr>
              <a:t> a syntetické polymery</a:t>
            </a:r>
            <a:r>
              <a:rPr lang="cs-CZ" sz="2400" dirty="0"/>
              <a:t>, SVŠT Bratislava, skripta 1985</a:t>
            </a:r>
          </a:p>
          <a:p>
            <a:r>
              <a:rPr lang="cs-CZ" sz="2400" dirty="0"/>
              <a:t>A. Blažej a kol.:</a:t>
            </a:r>
            <a:br>
              <a:rPr lang="cs-CZ" sz="2400" dirty="0"/>
            </a:br>
            <a:r>
              <a:rPr lang="cs-CZ" sz="2400" b="1" dirty="0" err="1">
                <a:solidFill>
                  <a:srgbClr val="C00000"/>
                </a:solidFill>
              </a:rPr>
              <a:t>Štruktúra</a:t>
            </a:r>
            <a:r>
              <a:rPr lang="cs-CZ" sz="2400" b="1" dirty="0">
                <a:solidFill>
                  <a:srgbClr val="C00000"/>
                </a:solidFill>
              </a:rPr>
              <a:t> a vlastnosti vláknitých </a:t>
            </a:r>
            <a:r>
              <a:rPr lang="cs-CZ" sz="2400" b="1" dirty="0" err="1">
                <a:solidFill>
                  <a:srgbClr val="C00000"/>
                </a:solidFill>
              </a:rPr>
              <a:t>bielkovín</a:t>
            </a:r>
            <a:r>
              <a:rPr lang="cs-CZ" sz="2400" b="1" dirty="0">
                <a:solidFill>
                  <a:srgbClr val="C00000"/>
                </a:solidFill>
              </a:rPr>
              <a:t>, </a:t>
            </a:r>
          </a:p>
          <a:p>
            <a:endParaRPr lang="cs-CZ" sz="2400" b="1" dirty="0">
              <a:solidFill>
                <a:srgbClr val="C00000"/>
              </a:solidFill>
            </a:endParaRPr>
          </a:p>
          <a:p>
            <a:endParaRPr lang="cs-CZ" sz="2400" b="1" dirty="0">
              <a:solidFill>
                <a:srgbClr val="C00000"/>
              </a:solidFill>
            </a:endParaRPr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04012021</a:t>
            </a:r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PŘÍRODNÍ POLYMERY PŘF MU  BÍLKOVINNÁ VLÁKNA III ELASTIN</a:t>
            </a:r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DAE1EA-64DE-4526-BF42-981E8B573A59}" type="slidenum">
              <a:rPr lang="sk-SK" smtClean="0"/>
              <a:pPr>
                <a:defRPr/>
              </a:pPr>
              <a:t>3</a:t>
            </a:fld>
            <a:endParaRPr lang="sk-SK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cs-CZ" sz="2800" dirty="0">
                <a:solidFill>
                  <a:srgbClr val="FF0000"/>
                </a:solidFill>
                <a:latin typeface="Arial Black" pitchFamily="34" charset="0"/>
              </a:rPr>
              <a:t>Kde se vyskytuje ELASTIN v těle?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  <a:solidFill>
            <a:srgbClr val="FFFF99"/>
          </a:solidFill>
        </p:spPr>
        <p:txBody>
          <a:bodyPr/>
          <a:lstStyle/>
          <a:p>
            <a:r>
              <a:rPr lang="cs-CZ" sz="2800" b="1" dirty="0"/>
              <a:t>Velké množství elastinu se vyskytuje v cévách poblíž srdce, dále ve vazech, </a:t>
            </a:r>
            <a:r>
              <a:rPr lang="cs-CZ" sz="2800" b="1" dirty="0">
                <a:solidFill>
                  <a:srgbClr val="FF0000"/>
                </a:solidFill>
                <a:latin typeface="Arial Black" pitchFamily="34" charset="0"/>
              </a:rPr>
              <a:t>v kůži</a:t>
            </a:r>
            <a:r>
              <a:rPr lang="cs-CZ" sz="2800" b="1" dirty="0"/>
              <a:t> a v šlachách.</a:t>
            </a:r>
          </a:p>
          <a:p>
            <a:r>
              <a:rPr lang="cs-CZ" sz="2800" b="1" dirty="0">
                <a:solidFill>
                  <a:srgbClr val="FF0000"/>
                </a:solidFill>
                <a:latin typeface="Arial Black" pitchFamily="34" charset="0"/>
              </a:rPr>
              <a:t>Elastin</a:t>
            </a:r>
            <a:r>
              <a:rPr lang="cs-CZ" sz="2800" b="1" dirty="0"/>
              <a:t> je nerozpustný </a:t>
            </a:r>
            <a:r>
              <a:rPr lang="cs-CZ" sz="2800" b="1" dirty="0">
                <a:solidFill>
                  <a:srgbClr val="FF0000"/>
                </a:solidFill>
                <a:latin typeface="Arial Black" pitchFamily="34" charset="0"/>
              </a:rPr>
              <a:t>skleroprotein</a:t>
            </a:r>
            <a:r>
              <a:rPr lang="cs-CZ" sz="2800" b="1" dirty="0"/>
              <a:t>, jehož jméno je odvozeno od jeho  elastických vlastností</a:t>
            </a:r>
          </a:p>
          <a:p>
            <a:r>
              <a:rPr lang="cs-CZ" sz="2800" b="1" dirty="0">
                <a:solidFill>
                  <a:srgbClr val="FF0000"/>
                </a:solidFill>
                <a:latin typeface="Arial Black" pitchFamily="34" charset="0"/>
              </a:rPr>
              <a:t>Skleroprotein</a:t>
            </a:r>
            <a:r>
              <a:rPr lang="cs-CZ" sz="2800" dirty="0"/>
              <a:t> </a:t>
            </a:r>
            <a:r>
              <a:rPr lang="cs-CZ" sz="2800" b="1" dirty="0"/>
              <a:t>je označení pro jakýkoliv </a:t>
            </a:r>
            <a:r>
              <a:rPr lang="cs-CZ" sz="2800" b="1" dirty="0">
                <a:hlinkClick r:id="rId2" tooltip="Bílkovina"/>
              </a:rPr>
              <a:t>protein</a:t>
            </a:r>
            <a:r>
              <a:rPr lang="cs-CZ" sz="2800" b="1" dirty="0"/>
              <a:t> přibližně vláknitého tvaru.</a:t>
            </a:r>
          </a:p>
          <a:p>
            <a:r>
              <a:rPr lang="cs-CZ" sz="2800" b="1" dirty="0"/>
              <a:t>Jsou nerozpustné ve vodním prostředí a patří k nim například </a:t>
            </a:r>
            <a:r>
              <a:rPr lang="cs-CZ" sz="2800" b="1" dirty="0">
                <a:hlinkClick r:id="rId3" tooltip="Keratin"/>
              </a:rPr>
              <a:t>keratin</a:t>
            </a:r>
            <a:r>
              <a:rPr lang="cs-CZ" sz="2800" b="1" dirty="0"/>
              <a:t> či </a:t>
            </a:r>
            <a:r>
              <a:rPr lang="cs-CZ" sz="2800" b="1" dirty="0">
                <a:hlinkClick r:id="rId4" tooltip="Fibroin (stránka neexistuje)"/>
              </a:rPr>
              <a:t>fibroin</a:t>
            </a:r>
            <a:r>
              <a:rPr lang="cs-CZ" sz="2800" b="1" dirty="0"/>
              <a:t> a </a:t>
            </a:r>
            <a:r>
              <a:rPr lang="cs-CZ" sz="2800" b="1" dirty="0">
                <a:solidFill>
                  <a:srgbClr val="FF0000"/>
                </a:solidFill>
                <a:latin typeface="Arial Black" pitchFamily="34" charset="0"/>
              </a:rPr>
              <a:t>Elastin</a:t>
            </a:r>
            <a:r>
              <a:rPr lang="cs-CZ" sz="2800" b="1" dirty="0"/>
              <a:t> </a:t>
            </a:r>
            <a:endParaRPr lang="cs-CZ" sz="2800" b="1" dirty="0">
              <a:solidFill>
                <a:srgbClr val="C00000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04012021</a:t>
            </a:r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PŘÍRODNÍ POLYMERY PŘF MU  BÍLKOVINNÁ VLÁKNA III ELASTIN</a:t>
            </a: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1B0DE-FA74-4AFF-A5C7-1440790630ED}" type="slidenum">
              <a:rPr lang="sk-SK" smtClean="0"/>
              <a:pPr>
                <a:defRPr/>
              </a:pPr>
              <a:t>4</a:t>
            </a:fld>
            <a:endParaRPr lang="sk-SK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cs-CZ" sz="2800" dirty="0">
                <a:solidFill>
                  <a:srgbClr val="FF0000"/>
                </a:solidFill>
                <a:latin typeface="Arial Black" pitchFamily="34" charset="0"/>
              </a:rPr>
              <a:t>Čím se liší ELASTIN od </a:t>
            </a:r>
            <a:r>
              <a:rPr lang="cs-CZ" sz="2800" dirty="0">
                <a:solidFill>
                  <a:srgbClr val="0000FF"/>
                </a:solidFill>
                <a:latin typeface="Arial Black" pitchFamily="34" charset="0"/>
              </a:rPr>
              <a:t>KOLAGENU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  <a:solidFill>
            <a:srgbClr val="FFFF99"/>
          </a:solidFill>
        </p:spPr>
        <p:txBody>
          <a:bodyPr/>
          <a:lstStyle/>
          <a:p>
            <a:r>
              <a:rPr lang="cs-CZ" sz="2800" dirty="0">
                <a:solidFill>
                  <a:srgbClr val="0000FF"/>
                </a:solidFill>
                <a:latin typeface="Arial Black" pitchFamily="34" charset="0"/>
              </a:rPr>
              <a:t>KOLAGEN </a:t>
            </a:r>
            <a:r>
              <a:rPr lang="cs-CZ" sz="2800" b="1" dirty="0">
                <a:solidFill>
                  <a:srgbClr val="0000FF"/>
                </a:solidFill>
              </a:rPr>
              <a:t>je</a:t>
            </a:r>
            <a:r>
              <a:rPr lang="cs-CZ" sz="2800" dirty="0">
                <a:solidFill>
                  <a:srgbClr val="0000FF"/>
                </a:solidFill>
                <a:latin typeface="Arial Black" pitchFamily="34" charset="0"/>
              </a:rPr>
              <a:t> </a:t>
            </a:r>
            <a:r>
              <a:rPr lang="cs-CZ" sz="2800" b="1" u="sng" dirty="0">
                <a:solidFill>
                  <a:srgbClr val="0000FF"/>
                </a:solidFill>
              </a:rPr>
              <a:t>krystalický </a:t>
            </a:r>
            <a:r>
              <a:rPr lang="cs-CZ" sz="2800" b="1" u="sng" dirty="0">
                <a:solidFill>
                  <a:srgbClr val="0000FF"/>
                </a:solidFill>
                <a:latin typeface="Symbol" pitchFamily="18" charset="2"/>
              </a:rPr>
              <a:t>a </a:t>
            </a:r>
            <a:r>
              <a:rPr lang="cs-CZ" sz="2800" b="1" u="sng" dirty="0" err="1">
                <a:solidFill>
                  <a:srgbClr val="0000FF"/>
                </a:solidFill>
              </a:rPr>
              <a:t>helix</a:t>
            </a:r>
            <a:r>
              <a:rPr lang="cs-CZ" sz="2800" b="1" dirty="0">
                <a:solidFill>
                  <a:srgbClr val="0000FF"/>
                </a:solidFill>
              </a:rPr>
              <a:t>, vytvářející celou hierarchii struktur od primární &gt; sekundární &gt; terciární &gt; kvartérní</a:t>
            </a:r>
          </a:p>
          <a:p>
            <a:r>
              <a:rPr lang="cs-CZ" sz="2800" dirty="0">
                <a:solidFill>
                  <a:srgbClr val="FF0000"/>
                </a:solidFill>
                <a:latin typeface="Arial Black" pitchFamily="34" charset="0"/>
              </a:rPr>
              <a:t>ELASTIN </a:t>
            </a:r>
            <a:r>
              <a:rPr lang="cs-CZ" sz="2800" b="1" dirty="0">
                <a:solidFill>
                  <a:srgbClr val="FF0000"/>
                </a:solidFill>
              </a:rPr>
              <a:t>je </a:t>
            </a:r>
            <a:r>
              <a:rPr lang="cs-CZ" sz="2800" b="1" u="sng" dirty="0">
                <a:solidFill>
                  <a:srgbClr val="FF0000"/>
                </a:solidFill>
              </a:rPr>
              <a:t>AMORFNÍ SESÍŤOVANÝ </a:t>
            </a:r>
            <a:r>
              <a:rPr lang="cs-CZ" sz="2800" b="1" dirty="0">
                <a:solidFill>
                  <a:srgbClr val="FF0000"/>
                </a:solidFill>
              </a:rPr>
              <a:t>skleroprotein, nevytváří </a:t>
            </a:r>
            <a:r>
              <a:rPr lang="cs-CZ" sz="2800" b="1" dirty="0" err="1">
                <a:solidFill>
                  <a:srgbClr val="FF0000"/>
                </a:solidFill>
              </a:rPr>
              <a:t>helixy</a:t>
            </a:r>
            <a:r>
              <a:rPr lang="cs-CZ" sz="2800" b="1" dirty="0">
                <a:solidFill>
                  <a:srgbClr val="FF0000"/>
                </a:solidFill>
              </a:rPr>
              <a:t> (ani </a:t>
            </a:r>
            <a:r>
              <a:rPr lang="cs-CZ" sz="2800" b="1" dirty="0">
                <a:solidFill>
                  <a:srgbClr val="FF0000"/>
                </a:solidFill>
                <a:latin typeface="Symbol" pitchFamily="18" charset="2"/>
              </a:rPr>
              <a:t>a </a:t>
            </a:r>
            <a:r>
              <a:rPr lang="cs-CZ" sz="2800" b="1" dirty="0">
                <a:solidFill>
                  <a:srgbClr val="FF0000"/>
                </a:solidFill>
              </a:rPr>
              <a:t>ani </a:t>
            </a:r>
            <a:r>
              <a:rPr lang="cs-CZ" sz="2800" b="1" dirty="0">
                <a:solidFill>
                  <a:srgbClr val="FF0000"/>
                </a:solidFill>
                <a:latin typeface="Symbol" pitchFamily="18" charset="2"/>
              </a:rPr>
              <a:t>b</a:t>
            </a:r>
            <a:r>
              <a:rPr lang="cs-CZ" sz="2800" b="1" dirty="0">
                <a:solidFill>
                  <a:srgbClr val="FF0000"/>
                </a:solidFill>
              </a:rPr>
              <a:t>) ani </a:t>
            </a:r>
            <a:r>
              <a:rPr lang="cs-CZ" sz="2800" b="1" dirty="0">
                <a:solidFill>
                  <a:srgbClr val="FF0000"/>
                </a:solidFill>
                <a:latin typeface="Symbol" pitchFamily="18" charset="2"/>
              </a:rPr>
              <a:t>b </a:t>
            </a:r>
            <a:r>
              <a:rPr lang="cs-CZ" sz="2800" b="1" dirty="0">
                <a:solidFill>
                  <a:srgbClr val="FF0000"/>
                </a:solidFill>
              </a:rPr>
              <a:t>listy (</a:t>
            </a:r>
            <a:r>
              <a:rPr lang="cs-CZ" sz="2800" b="1" dirty="0" err="1">
                <a:solidFill>
                  <a:srgbClr val="FF0000"/>
                </a:solidFill>
              </a:rPr>
              <a:t>sheets</a:t>
            </a:r>
            <a:r>
              <a:rPr lang="cs-CZ" sz="2800" b="1" dirty="0">
                <a:solidFill>
                  <a:srgbClr val="FF0000"/>
                </a:solidFill>
              </a:rPr>
              <a:t>)</a:t>
            </a:r>
            <a:r>
              <a:rPr lang="cs-CZ" sz="2800" dirty="0">
                <a:solidFill>
                  <a:srgbClr val="FF0000"/>
                </a:solidFill>
                <a:latin typeface="Arial Black" pitchFamily="34" charset="0"/>
              </a:rPr>
              <a:t> </a:t>
            </a:r>
            <a:endParaRPr lang="cs-CZ" sz="2800" b="1" dirty="0">
              <a:solidFill>
                <a:srgbClr val="0000FF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04012021</a:t>
            </a:r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PŘÍRODNÍ POLYMERY PŘF MU  BÍLKOVINNÁ VLÁKNA III ELASTIN</a:t>
            </a: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1B0DE-FA74-4AFF-A5C7-1440790630ED}" type="slidenum">
              <a:rPr lang="sk-SK" smtClean="0"/>
              <a:pPr>
                <a:defRPr/>
              </a:pPr>
              <a:t>5</a:t>
            </a:fld>
            <a:endParaRPr lang="sk-SK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cs-CZ" sz="2800" dirty="0">
                <a:solidFill>
                  <a:srgbClr val="FF0000"/>
                </a:solidFill>
                <a:latin typeface="Arial Black" pitchFamily="34" charset="0"/>
              </a:rPr>
              <a:t>ELASTIN – primární struktura 1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  <a:solidFill>
            <a:srgbClr val="FFFF99"/>
          </a:solidFill>
        </p:spPr>
        <p:txBody>
          <a:bodyPr/>
          <a:lstStyle/>
          <a:p>
            <a:r>
              <a:rPr lang="cs-CZ" sz="2800" b="1" dirty="0"/>
              <a:t>Složení elastinu je bohaté zejména na aminokyseliny glycin, alanin, prolin, valin a leucin. </a:t>
            </a:r>
          </a:p>
          <a:p>
            <a:r>
              <a:rPr lang="cs-CZ" sz="2800" b="1" dirty="0"/>
              <a:t>Obsahuje také poměrně mnoho bazických </a:t>
            </a:r>
            <a:r>
              <a:rPr lang="cs-CZ" sz="2800" b="1" dirty="0" err="1"/>
              <a:t>lysinových</a:t>
            </a:r>
            <a:r>
              <a:rPr lang="cs-CZ" sz="2800" b="1" dirty="0"/>
              <a:t> zbytků a elastin má proto izoelektrický bod 10.</a:t>
            </a:r>
            <a:endParaRPr lang="cs-CZ" sz="2800" b="1" dirty="0">
              <a:solidFill>
                <a:srgbClr val="0000FF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04012021</a:t>
            </a:r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PŘÍRODNÍ POLYMERY PŘF MU  BÍLKOVINNÁ VLÁKNA III ELASTIN</a:t>
            </a: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1B0DE-FA74-4AFF-A5C7-1440790630ED}" type="slidenum">
              <a:rPr lang="sk-SK" smtClean="0"/>
              <a:pPr>
                <a:defRPr/>
              </a:pPr>
              <a:t>6</a:t>
            </a:fld>
            <a:endParaRPr lang="sk-SK"/>
          </a:p>
        </p:txBody>
      </p:sp>
      <p:sp>
        <p:nvSpPr>
          <p:cNvPr id="11" name="TextovéPole 10"/>
          <p:cNvSpPr txBox="1"/>
          <p:nvPr/>
        </p:nvSpPr>
        <p:spPr>
          <a:xfrm>
            <a:off x="899592" y="4005064"/>
            <a:ext cx="23762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hlinkClick r:id="rId2" tooltip="Lysin"/>
              </a:rPr>
              <a:t>Lysin</a:t>
            </a:r>
            <a:r>
              <a:rPr lang="cs-CZ" sz="2000" b="1" dirty="0"/>
              <a:t> (</a:t>
            </a:r>
            <a:r>
              <a:rPr lang="cs-CZ" sz="2000" b="1" dirty="0" err="1"/>
              <a:t>Lys</a:t>
            </a:r>
            <a:r>
              <a:rPr lang="cs-CZ" sz="2000" b="1" dirty="0"/>
              <a:t>, K)</a:t>
            </a:r>
          </a:p>
        </p:txBody>
      </p:sp>
      <p:pic>
        <p:nvPicPr>
          <p:cNvPr id="12" name="Obrázek 11" descr="Amminoacido_lisina_formula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75856" y="4077072"/>
            <a:ext cx="2333625" cy="9144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cs-CZ" sz="2800" dirty="0">
                <a:solidFill>
                  <a:srgbClr val="FF0000"/>
                </a:solidFill>
                <a:latin typeface="Arial Black" pitchFamily="34" charset="0"/>
              </a:rPr>
              <a:t>ELASTIN – primární struktura 2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04012021</a:t>
            </a:r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PŘÍRODNÍ POLYMERY PŘF MU  BÍLKOVINNÁ VLÁKNA III ELASTIN</a:t>
            </a: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1B0DE-FA74-4AFF-A5C7-1440790630ED}" type="slidenum">
              <a:rPr lang="sk-SK" smtClean="0"/>
              <a:pPr>
                <a:defRPr/>
              </a:pPr>
              <a:t>7</a:t>
            </a:fld>
            <a:endParaRPr lang="sk-SK"/>
          </a:p>
        </p:txBody>
      </p:sp>
      <p:pic>
        <p:nvPicPr>
          <p:cNvPr id="10" name="Obrázek 9" descr="img93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3" y="980728"/>
            <a:ext cx="7948443" cy="2160240"/>
          </a:xfrm>
          <a:prstGeom prst="rect">
            <a:avLst/>
          </a:prstGeom>
        </p:spPr>
      </p:pic>
      <p:sp>
        <p:nvSpPr>
          <p:cNvPr id="13" name="Obdélník 12"/>
          <p:cNvSpPr/>
          <p:nvPr/>
        </p:nvSpPr>
        <p:spPr>
          <a:xfrm>
            <a:off x="3347864" y="2060848"/>
            <a:ext cx="2448272" cy="64807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5796136" y="2564904"/>
            <a:ext cx="2448272" cy="21602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cs-CZ" sz="2800" dirty="0">
                <a:solidFill>
                  <a:srgbClr val="FF0000"/>
                </a:solidFill>
                <a:latin typeface="Arial Black" pitchFamily="34" charset="0"/>
              </a:rPr>
              <a:t>ELASTIN – primární struktura 3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04012021</a:t>
            </a:r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PŘÍRODNÍ POLYMERY PŘF MU  BÍLKOVINNÁ VLÁKNA III ELASTIN</a:t>
            </a: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1B0DE-FA74-4AFF-A5C7-1440790630ED}" type="slidenum">
              <a:rPr lang="sk-SK" smtClean="0"/>
              <a:pPr>
                <a:defRPr/>
              </a:pPr>
              <a:t>8</a:t>
            </a:fld>
            <a:endParaRPr lang="sk-SK"/>
          </a:p>
        </p:txBody>
      </p:sp>
      <p:sp>
        <p:nvSpPr>
          <p:cNvPr id="14" name="Obdélník 13"/>
          <p:cNvSpPr/>
          <p:nvPr/>
        </p:nvSpPr>
        <p:spPr>
          <a:xfrm>
            <a:off x="2051720" y="2708920"/>
            <a:ext cx="1368152" cy="36004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5" name="Obrázek 14" descr="img93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0800000">
            <a:off x="539552" y="2348880"/>
            <a:ext cx="7848872" cy="2592288"/>
          </a:xfrm>
          <a:prstGeom prst="rect">
            <a:avLst/>
          </a:prstGeom>
        </p:spPr>
      </p:pic>
      <p:sp>
        <p:nvSpPr>
          <p:cNvPr id="11" name="TextovéPole 10"/>
          <p:cNvSpPr txBox="1"/>
          <p:nvPr/>
        </p:nvSpPr>
        <p:spPr>
          <a:xfrm>
            <a:off x="683568" y="1052736"/>
            <a:ext cx="78488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8000"/>
                </a:solidFill>
                <a:latin typeface="Arial Black" pitchFamily="34" charset="0"/>
              </a:rPr>
              <a:t>Dvě sekvence LAAALAAL nebo  LAALAAAL jsou potřeba pro vytvoření vazby mezi molekulami elastinu  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467544" y="4797152"/>
            <a:ext cx="4320480" cy="1200329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b="1" u="sng" dirty="0">
                <a:solidFill>
                  <a:srgbClr val="7030A0"/>
                </a:solidFill>
              </a:rPr>
              <a:t>POZOR! Tady není použito správné jednopísmenné značení lyzinu!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5436096" y="4869160"/>
            <a:ext cx="3240360" cy="923330"/>
          </a:xfrm>
          <a:prstGeom prst="rect">
            <a:avLst/>
          </a:prstGeom>
          <a:noFill/>
          <a:ln w="635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  <a:latin typeface="Arial Black" pitchFamily="34" charset="0"/>
              </a:rPr>
              <a:t>SPRÁVNÉ ZNAČENÍ:</a:t>
            </a:r>
          </a:p>
          <a:p>
            <a:r>
              <a:rPr lang="cs-CZ" dirty="0">
                <a:solidFill>
                  <a:srgbClr val="FF0000"/>
                </a:solidFill>
                <a:latin typeface="Arial Black" pitchFamily="34" charset="0"/>
              </a:rPr>
              <a:t>Lyzin K, a ne L!</a:t>
            </a:r>
          </a:p>
          <a:p>
            <a:r>
              <a:rPr lang="cs-CZ" dirty="0">
                <a:solidFill>
                  <a:srgbClr val="FF0000"/>
                </a:solidFill>
                <a:latin typeface="Arial Black" pitchFamily="34" charset="0"/>
              </a:rPr>
              <a:t>L je značení pro LEUCIN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5796136" y="1772816"/>
            <a:ext cx="3024336" cy="646331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000FF"/>
                </a:solidFill>
              </a:rPr>
              <a:t>Molekulu ELASTINU  tvoří cca. 400 aminokyselin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755576" y="3212976"/>
            <a:ext cx="4176464" cy="92333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000FF"/>
                </a:solidFill>
              </a:rPr>
              <a:t>Sekvence schopné vytvářet vazby mezi molekulami elastinu jsou odděleny cca. 150 aminokyselinami</a:t>
            </a:r>
          </a:p>
        </p:txBody>
      </p:sp>
      <p:sp>
        <p:nvSpPr>
          <p:cNvPr id="20" name="Elipsa 19"/>
          <p:cNvSpPr/>
          <p:nvPr/>
        </p:nvSpPr>
        <p:spPr>
          <a:xfrm>
            <a:off x="7740352" y="4221088"/>
            <a:ext cx="504056" cy="432048"/>
          </a:xfrm>
          <a:prstGeom prst="ellipse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Elipsa 20"/>
          <p:cNvSpPr/>
          <p:nvPr/>
        </p:nvSpPr>
        <p:spPr>
          <a:xfrm>
            <a:off x="539552" y="4437112"/>
            <a:ext cx="792088" cy="360040"/>
          </a:xfrm>
          <a:prstGeom prst="ellipse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04012021</a:t>
            </a:r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PŘÍRODNÍ POLYMERY PŘF MU  BÍLKOVINNÁ VLÁKNA III ELASTIN</a:t>
            </a: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1B0DE-FA74-4AFF-A5C7-1440790630ED}" type="slidenum">
              <a:rPr lang="sk-SK" smtClean="0"/>
              <a:pPr>
                <a:defRPr/>
              </a:pPr>
              <a:t>9</a:t>
            </a:fld>
            <a:endParaRPr lang="sk-SK"/>
          </a:p>
        </p:txBody>
      </p:sp>
      <p:graphicFrame>
        <p:nvGraphicFramePr>
          <p:cNvPr id="17" name="Tabulka 16"/>
          <p:cNvGraphicFramePr>
            <a:graphicFrameLocks noGrp="1"/>
          </p:cNvGraphicFramePr>
          <p:nvPr/>
        </p:nvGraphicFramePr>
        <p:xfrm>
          <a:off x="539552" y="188641"/>
          <a:ext cx="8352928" cy="6048671"/>
        </p:xfrm>
        <a:graphic>
          <a:graphicData uri="http://schemas.openxmlformats.org/drawingml/2006/table">
            <a:tbl>
              <a:tblPr/>
              <a:tblGrid>
                <a:gridCol w="19516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13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6524">
                <a:tc gridSpan="2">
                  <a:txBody>
                    <a:bodyPr/>
                    <a:lstStyle/>
                    <a:p>
                      <a:pPr algn="ctr"/>
                      <a:r>
                        <a:rPr lang="cs-CZ" sz="1200" b="1" dirty="0">
                          <a:solidFill>
                            <a:srgbClr val="FF0000"/>
                          </a:solidFill>
                          <a:latin typeface="Arial Black" pitchFamily="34" charset="0"/>
                        </a:rPr>
                        <a:t>Biogenní aminokyseliny</a:t>
                      </a:r>
                    </a:p>
                  </a:txBody>
                  <a:tcPr marL="12285" marR="12285" marT="12285" marB="1228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7190">
                <a:tc>
                  <a:txBody>
                    <a:bodyPr/>
                    <a:lstStyle/>
                    <a:p>
                      <a:pPr algn="ctr"/>
                      <a:br>
                        <a:rPr lang="cs-CZ" sz="1800" dirty="0"/>
                      </a:br>
                      <a:r>
                        <a:rPr lang="cs-CZ" sz="1800" dirty="0">
                          <a:hlinkClick r:id="rId2" tooltip="Glycin"/>
                        </a:rPr>
                        <a:t>Glycin</a:t>
                      </a:r>
                      <a:r>
                        <a:rPr lang="cs-CZ" sz="1800" dirty="0"/>
                        <a:t> (</a:t>
                      </a:r>
                      <a:r>
                        <a:rPr lang="cs-CZ" sz="1800" dirty="0" err="1"/>
                        <a:t>Gly</a:t>
                      </a:r>
                      <a:r>
                        <a:rPr lang="cs-CZ" sz="1800" dirty="0"/>
                        <a:t>, G)</a:t>
                      </a:r>
                      <a:br>
                        <a:rPr lang="cs-CZ" sz="1800" dirty="0"/>
                      </a:br>
                      <a:endParaRPr lang="cs-CZ" sz="1800" dirty="0"/>
                    </a:p>
                  </a:txBody>
                  <a:tcPr marL="12285" marR="12285" marT="12285" marB="1228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 marL="58970" marR="58970" marT="29485" marB="294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17190">
                <a:tc>
                  <a:txBody>
                    <a:bodyPr/>
                    <a:lstStyle/>
                    <a:p>
                      <a:pPr algn="ctr"/>
                      <a:br>
                        <a:rPr lang="cs-CZ" sz="1800" dirty="0"/>
                      </a:br>
                      <a:r>
                        <a:rPr lang="cs-CZ" sz="1800" dirty="0">
                          <a:hlinkClick r:id="rId3" tooltip="Alanin"/>
                        </a:rPr>
                        <a:t>Alanin</a:t>
                      </a:r>
                      <a:r>
                        <a:rPr lang="cs-CZ" sz="1800" dirty="0"/>
                        <a:t> (Ala, A)</a:t>
                      </a:r>
                      <a:br>
                        <a:rPr lang="cs-CZ" sz="1800" dirty="0"/>
                      </a:br>
                      <a:endParaRPr lang="cs-CZ" sz="1800" dirty="0"/>
                    </a:p>
                  </a:txBody>
                  <a:tcPr marL="12285" marR="12285" marT="12285" marB="1228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 marL="58970" marR="58970" marT="29485" marB="294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3387">
                <a:tc>
                  <a:txBody>
                    <a:bodyPr/>
                    <a:lstStyle/>
                    <a:p>
                      <a:pPr algn="ctr"/>
                      <a:br>
                        <a:rPr lang="cs-CZ" sz="1800" dirty="0"/>
                      </a:br>
                      <a:r>
                        <a:rPr lang="cs-CZ" sz="1800" dirty="0">
                          <a:hlinkClick r:id="rId4" tooltip="Valin"/>
                        </a:rPr>
                        <a:t>Valin</a:t>
                      </a:r>
                      <a:r>
                        <a:rPr lang="cs-CZ" sz="1800" dirty="0"/>
                        <a:t> (Val, V)</a:t>
                      </a:r>
                      <a:br>
                        <a:rPr lang="cs-CZ" sz="1800" dirty="0"/>
                      </a:br>
                      <a:endParaRPr lang="cs-CZ" sz="1800" dirty="0"/>
                    </a:p>
                  </a:txBody>
                  <a:tcPr marL="12285" marR="12285" marT="12285" marB="1228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 marL="58970" marR="58970" marT="29485" marB="294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1719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>
                          <a:hlinkClick r:id="rId5" tooltip="Prolin"/>
                        </a:rPr>
                        <a:t>Prolin</a:t>
                      </a:r>
                      <a:r>
                        <a:rPr lang="cs-CZ" dirty="0"/>
                        <a:t> (Pro, P)</a:t>
                      </a:r>
                    </a:p>
                    <a:p>
                      <a:pPr algn="ctr"/>
                      <a:br>
                        <a:rPr lang="cs-CZ" sz="1800" dirty="0"/>
                      </a:br>
                      <a:endParaRPr lang="cs-CZ" sz="1800" dirty="0"/>
                    </a:p>
                  </a:txBody>
                  <a:tcPr marL="12285" marR="12285" marT="12285" marB="1228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 marL="58970" marR="58970" marT="29485" marB="294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17190">
                <a:tc>
                  <a:txBody>
                    <a:bodyPr/>
                    <a:lstStyle/>
                    <a:p>
                      <a:pPr algn="ctr"/>
                      <a:br>
                        <a:rPr lang="cs-CZ" sz="1800" dirty="0"/>
                      </a:br>
                      <a:r>
                        <a:rPr lang="cs-CZ" sz="1800" dirty="0">
                          <a:hlinkClick r:id="rId6" tooltip="Leucin"/>
                        </a:rPr>
                        <a:t>Leucin</a:t>
                      </a:r>
                      <a:r>
                        <a:rPr lang="cs-CZ" sz="1800" dirty="0"/>
                        <a:t> (Leu, L)</a:t>
                      </a:r>
                      <a:br>
                        <a:rPr lang="cs-CZ" sz="1800" dirty="0"/>
                      </a:br>
                      <a:endParaRPr lang="cs-CZ" sz="1800" dirty="0"/>
                    </a:p>
                  </a:txBody>
                  <a:tcPr marL="12285" marR="12285" marT="12285" marB="1228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 marL="58970" marR="58970" marT="29485" marB="294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24" name="Obrázek 23" descr="Amminoacido_glicina_formula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491880" y="548680"/>
            <a:ext cx="1104900" cy="914400"/>
          </a:xfrm>
          <a:prstGeom prst="rect">
            <a:avLst/>
          </a:prstGeom>
        </p:spPr>
      </p:pic>
      <p:pic>
        <p:nvPicPr>
          <p:cNvPr id="25" name="Obrázek 24" descr="Amminoacido_alanina_formula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3491880" y="1772816"/>
            <a:ext cx="1247775" cy="914400"/>
          </a:xfrm>
          <a:prstGeom prst="rect">
            <a:avLst/>
          </a:prstGeom>
        </p:spPr>
      </p:pic>
      <p:pic>
        <p:nvPicPr>
          <p:cNvPr id="26" name="Obrázek 25" descr="Amminoacido_valina_formula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3491880" y="2924944"/>
            <a:ext cx="1266825" cy="914400"/>
          </a:xfrm>
          <a:prstGeom prst="rect">
            <a:avLst/>
          </a:prstGeom>
        </p:spPr>
      </p:pic>
      <p:pic>
        <p:nvPicPr>
          <p:cNvPr id="11" name="Obrázek 10" descr="800px-Amminoacido_prolina_formula_svg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580112" y="4077072"/>
            <a:ext cx="1440160" cy="1018914"/>
          </a:xfrm>
          <a:prstGeom prst="rect">
            <a:avLst/>
          </a:prstGeom>
        </p:spPr>
      </p:pic>
      <p:pic>
        <p:nvPicPr>
          <p:cNvPr id="12" name="Obrázek 11" descr="Amminoacido_leucina_formula.pn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3563888" y="5229200"/>
            <a:ext cx="1552575" cy="914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7575</TotalTime>
  <Words>1180</Words>
  <Application>Microsoft Office PowerPoint</Application>
  <PresentationFormat>Předvádění na obrazovce (4:3)</PresentationFormat>
  <Paragraphs>195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6" baseType="lpstr">
      <vt:lpstr>Arial</vt:lpstr>
      <vt:lpstr>Arial Black</vt:lpstr>
      <vt:lpstr>Calibri</vt:lpstr>
      <vt:lpstr>Symbol</vt:lpstr>
      <vt:lpstr>Default Design</vt:lpstr>
      <vt:lpstr>PŘÍRODNÍ POLYMERY   Bílkovinná vlákna III  ELASTIN  </vt:lpstr>
      <vt:lpstr>Prezentace aplikace PowerPoint</vt:lpstr>
      <vt:lpstr>Prezentace aplikace PowerPoint</vt:lpstr>
      <vt:lpstr>Kde se vyskytuje ELASTIN v těle?</vt:lpstr>
      <vt:lpstr>Čím se liší ELASTIN od KOLAGENU</vt:lpstr>
      <vt:lpstr>ELASTIN – primární struktura 1</vt:lpstr>
      <vt:lpstr>ELASTIN – primární struktura 2</vt:lpstr>
      <vt:lpstr>ELASTIN – primární struktura 3</vt:lpstr>
      <vt:lpstr>Prezentace aplikace PowerPoint</vt:lpstr>
      <vt:lpstr>Co vytváří síťování v ELASTINU</vt:lpstr>
      <vt:lpstr>Vratná deformace ELASTINU</vt:lpstr>
      <vt:lpstr>V čem spočívá elasticita ELASTINU</vt:lpstr>
      <vt:lpstr>Síťování přes LYSIN v molekule ELASTINU, který vytváří síťující sloučeniny</vt:lpstr>
      <vt:lpstr>Co vytváří VLASTNÍ ELASTICKÉ VLÁKNO</vt:lpstr>
      <vt:lpstr>ELASTINU v lidské pokožce</vt:lpstr>
      <vt:lpstr>ELASTINU v lidské pokožce</vt:lpstr>
      <vt:lpstr>KOACERVACE</vt:lpstr>
      <vt:lpstr>KOACERVACE TROPOELASTINU</vt:lpstr>
      <vt:lpstr>Tropolelastin &gt; ELASTIN &gt; a ELASTIN </vt:lpstr>
      <vt:lpstr>ELASTINU v KŮŽI &amp; USNI</vt:lpstr>
      <vt:lpstr>Význam ELASTINU ve VÝŽIVĚ</vt:lpstr>
    </vt:vector>
  </TitlesOfParts>
  <Company>Home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NAVRHOVÁNÍ VÝROBKŮ Z PLASTŮ</dc:title>
  <dc:creator>LP</dc:creator>
  <cp:lastModifiedBy>ladapospa@icloud.com</cp:lastModifiedBy>
  <cp:revision>810</cp:revision>
  <dcterms:created xsi:type="dcterms:W3CDTF">2008-02-10T16:41:08Z</dcterms:created>
  <dcterms:modified xsi:type="dcterms:W3CDTF">2021-01-04T08:28:10Z</dcterms:modified>
</cp:coreProperties>
</file>