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6" r:id="rId2"/>
    <p:sldId id="493" r:id="rId3"/>
    <p:sldId id="494" r:id="rId4"/>
    <p:sldId id="524" r:id="rId5"/>
    <p:sldId id="421" r:id="rId6"/>
    <p:sldId id="463" r:id="rId7"/>
    <p:sldId id="464" r:id="rId8"/>
    <p:sldId id="465" r:id="rId9"/>
    <p:sldId id="404" r:id="rId10"/>
    <p:sldId id="403" r:id="rId11"/>
    <p:sldId id="432" r:id="rId12"/>
    <p:sldId id="559" r:id="rId13"/>
    <p:sldId id="484" r:id="rId14"/>
    <p:sldId id="406" r:id="rId15"/>
    <p:sldId id="405" r:id="rId16"/>
    <p:sldId id="402" r:id="rId17"/>
    <p:sldId id="407" r:id="rId18"/>
    <p:sldId id="409" r:id="rId19"/>
    <p:sldId id="410" r:id="rId20"/>
    <p:sldId id="427" r:id="rId21"/>
    <p:sldId id="549" r:id="rId22"/>
    <p:sldId id="426" r:id="rId23"/>
    <p:sldId id="500" r:id="rId24"/>
    <p:sldId id="545" r:id="rId25"/>
    <p:sldId id="547" r:id="rId26"/>
    <p:sldId id="548" r:id="rId27"/>
    <p:sldId id="476" r:id="rId28"/>
    <p:sldId id="551" r:id="rId29"/>
    <p:sldId id="544" r:id="rId30"/>
    <p:sldId id="477" r:id="rId31"/>
    <p:sldId id="417" r:id="rId32"/>
    <p:sldId id="468" r:id="rId33"/>
    <p:sldId id="412" r:id="rId34"/>
    <p:sldId id="436" r:id="rId35"/>
    <p:sldId id="470" r:id="rId36"/>
    <p:sldId id="433" r:id="rId37"/>
    <p:sldId id="437" r:id="rId38"/>
    <p:sldId id="482" r:id="rId39"/>
    <p:sldId id="434" r:id="rId40"/>
    <p:sldId id="573" r:id="rId41"/>
    <p:sldId id="526" r:id="rId42"/>
    <p:sldId id="488" r:id="rId43"/>
    <p:sldId id="496" r:id="rId44"/>
    <p:sldId id="574" r:id="rId45"/>
    <p:sldId id="485" r:id="rId46"/>
    <p:sldId id="486" r:id="rId47"/>
    <p:sldId id="487" r:id="rId48"/>
    <p:sldId id="435" r:id="rId49"/>
    <p:sldId id="558" r:id="rId50"/>
    <p:sldId id="563" r:id="rId51"/>
    <p:sldId id="438" r:id="rId52"/>
    <p:sldId id="440" r:id="rId53"/>
    <p:sldId id="444" r:id="rId54"/>
    <p:sldId id="445" r:id="rId55"/>
    <p:sldId id="564" r:id="rId56"/>
    <p:sldId id="442" r:id="rId57"/>
    <p:sldId id="441" r:id="rId58"/>
    <p:sldId id="443" r:id="rId59"/>
    <p:sldId id="446" r:id="rId60"/>
    <p:sldId id="447" r:id="rId61"/>
    <p:sldId id="503" r:id="rId62"/>
    <p:sldId id="504" r:id="rId63"/>
    <p:sldId id="448" r:id="rId64"/>
    <p:sldId id="449" r:id="rId65"/>
    <p:sldId id="450" r:id="rId66"/>
    <p:sldId id="527" r:id="rId67"/>
    <p:sldId id="451" r:id="rId68"/>
    <p:sldId id="575" r:id="rId69"/>
    <p:sldId id="550" r:id="rId70"/>
    <p:sldId id="567" r:id="rId71"/>
    <p:sldId id="568" r:id="rId72"/>
    <p:sldId id="569" r:id="rId73"/>
    <p:sldId id="570" r:id="rId74"/>
    <p:sldId id="571" r:id="rId75"/>
    <p:sldId id="572" r:id="rId76"/>
    <p:sldId id="452" r:id="rId77"/>
    <p:sldId id="453" r:id="rId78"/>
    <p:sldId id="540" r:id="rId79"/>
    <p:sldId id="454" r:id="rId80"/>
    <p:sldId id="455" r:id="rId81"/>
    <p:sldId id="456" r:id="rId82"/>
    <p:sldId id="457" r:id="rId83"/>
    <p:sldId id="539" r:id="rId84"/>
    <p:sldId id="458" r:id="rId85"/>
    <p:sldId id="541" r:id="rId86"/>
    <p:sldId id="459" r:id="rId87"/>
    <p:sldId id="460" r:id="rId88"/>
    <p:sldId id="565" r:id="rId89"/>
    <p:sldId id="528" r:id="rId90"/>
    <p:sldId id="566" r:id="rId91"/>
    <p:sldId id="505" r:id="rId92"/>
    <p:sldId id="506" r:id="rId93"/>
    <p:sldId id="507" r:id="rId94"/>
    <p:sldId id="529" r:id="rId95"/>
    <p:sldId id="461" r:id="rId96"/>
    <p:sldId id="516" r:id="rId97"/>
    <p:sldId id="517" r:id="rId98"/>
    <p:sldId id="439" r:id="rId99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0033CC"/>
    <a:srgbClr val="9900CC"/>
    <a:srgbClr val="FFFFCC"/>
    <a:srgbClr val="FFFF99"/>
    <a:srgbClr val="FF0000"/>
    <a:srgbClr val="000099"/>
    <a:srgbClr val="CC3300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8" autoAdjust="0"/>
  </p:normalViewPr>
  <p:slideViewPr>
    <p:cSldViewPr>
      <p:cViewPr>
        <p:scale>
          <a:sx n="50" d="100"/>
          <a:sy n="50" d="100"/>
        </p:scale>
        <p:origin x="-109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xmlns="" val="6632456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A020E8-AC26-45A2-8DDA-4796D5812D29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Chemik" TargetMode="External"/><Relationship Id="rId3" Type="http://schemas.openxmlformats.org/officeDocument/2006/relationships/hyperlink" Target="https://cs.wikipedia.org/wiki/1872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image" Target="../media/image3.png"/><Relationship Id="rId2" Type="http://schemas.openxmlformats.org/officeDocument/2006/relationships/hyperlink" Target="https://cs.wikipedia.org/wiki/5._%C5%99%C3%ADjen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s.wikipedia.org/wiki/11._%C5%99%C3%ADjen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Hudebn%C3%AD_skladatel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%C4%8Cesko" TargetMode="External"/><Relationship Id="rId13" Type="http://schemas.openxmlformats.org/officeDocument/2006/relationships/hyperlink" Target="https://cs.wikipedia.org/wiki/Pedagogika" TargetMode="External"/><Relationship Id="rId18" Type="http://schemas.openxmlformats.org/officeDocument/2006/relationships/hyperlink" Target="https://cs.wikipedia.org/wiki/%C4%8Cesk%C3%A9_vysok%C3%A9_u%C4%8Den%C3%AD_technick%C3%A9_v_Praze" TargetMode="External"/><Relationship Id="rId26" Type="http://schemas.openxmlformats.org/officeDocument/2006/relationships/hyperlink" Target="https://cs.wikipedia.org/wiki/Nacismus" TargetMode="External"/><Relationship Id="rId3" Type="http://schemas.openxmlformats.org/officeDocument/2006/relationships/hyperlink" Target="https://cs.wikipedia.org/wiki/1872" TargetMode="External"/><Relationship Id="rId21" Type="http://schemas.openxmlformats.org/officeDocument/2006/relationships/hyperlink" Target="https://cs.wikipedia.org/wiki/1895" TargetMode="External"/><Relationship Id="rId7" Type="http://schemas.openxmlformats.org/officeDocument/2006/relationships/hyperlink" Target="https://cs.wikipedia.org/wiki/Praha" TargetMode="External"/><Relationship Id="rId12" Type="http://schemas.openxmlformats.org/officeDocument/2006/relationships/hyperlink" Target="https://cs.wikipedia.org/w/index.php?title=%C4%8Cesk%C3%A9_chemick%C3%A9_n%C3%A1zvoslov%C3%AD&amp;action=edit&amp;redlink=1" TargetMode="External"/><Relationship Id="rId17" Type="http://schemas.openxmlformats.org/officeDocument/2006/relationships/hyperlink" Target="https://cs.wikipedia.org/wiki/Obchodn%C3%AD_akademie" TargetMode="External"/><Relationship Id="rId25" Type="http://schemas.openxmlformats.org/officeDocument/2006/relationships/hyperlink" Target="https://cs.wikipedia.org/wiki/1939" TargetMode="External"/><Relationship Id="rId2" Type="http://schemas.openxmlformats.org/officeDocument/2006/relationships/hyperlink" Target="https://cs.wikipedia.org/wiki/5._%C5%99%C3%ADjen" TargetMode="External"/><Relationship Id="rId16" Type="http://schemas.openxmlformats.org/officeDocument/2006/relationships/hyperlink" Target="https://cs.wikipedia.org/wiki/Slovn%C3%ADk" TargetMode="External"/><Relationship Id="rId20" Type="http://schemas.openxmlformats.org/officeDocument/2006/relationships/hyperlink" Target="https://cs.wikipedia.org/wiki/G%C3%B6ttingen" TargetMode="External"/><Relationship Id="rId29" Type="http://schemas.openxmlformats.org/officeDocument/2006/relationships/hyperlink" Target="https://cs.wikipedia.org/wiki/Alexandr_Sommer_Bat%C4%9B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1950" TargetMode="External"/><Relationship Id="rId11" Type="http://schemas.openxmlformats.org/officeDocument/2006/relationships/hyperlink" Target="https://cs.wikipedia.org/wiki/Monosacharidy" TargetMode="External"/><Relationship Id="rId24" Type="http://schemas.openxmlformats.org/officeDocument/2006/relationships/hyperlink" Target="https://cs.wikipedia.org/wiki/1907" TargetMode="External"/><Relationship Id="rId5" Type="http://schemas.openxmlformats.org/officeDocument/2006/relationships/hyperlink" Target="https://cs.wikipedia.org/wiki/11._%C5%99%C3%ADjen" TargetMode="External"/><Relationship Id="rId15" Type="http://schemas.openxmlformats.org/officeDocument/2006/relationships/hyperlink" Target="https://cs.wikipedia.org/wiki/Hudebn%C3%AD_teorie" TargetMode="External"/><Relationship Id="rId23" Type="http://schemas.openxmlformats.org/officeDocument/2006/relationships/hyperlink" Target="https://cs.wikipedia.org/wiki/Docent" TargetMode="External"/><Relationship Id="rId28" Type="http://schemas.openxmlformats.org/officeDocument/2006/relationships/hyperlink" Target="https://cs.wikipedia.org/wiki/Voto%C4%8Dkovo_%C4%8Dinidlo" TargetMode="External"/><Relationship Id="rId10" Type="http://schemas.openxmlformats.org/officeDocument/2006/relationships/hyperlink" Target="https://cs.wikipedia.org/wiki/Organick%C3%A1_chemie" TargetMode="External"/><Relationship Id="rId19" Type="http://schemas.openxmlformats.org/officeDocument/2006/relationships/hyperlink" Target="https://cs.wikipedia.org/wiki/Mulhouse" TargetMode="External"/><Relationship Id="rId4" Type="http://schemas.openxmlformats.org/officeDocument/2006/relationships/hyperlink" Target="https://cs.wikipedia.org/wiki/Hostinn%C3%A9" TargetMode="External"/><Relationship Id="rId9" Type="http://schemas.openxmlformats.org/officeDocument/2006/relationships/hyperlink" Target="https://cs.wikipedia.org/wiki/Chemie" TargetMode="External"/><Relationship Id="rId14" Type="http://schemas.openxmlformats.org/officeDocument/2006/relationships/hyperlink" Target="https://cs.wikipedia.org/wiki/Hudebn%C3%AD_skladatel" TargetMode="External"/><Relationship Id="rId22" Type="http://schemas.openxmlformats.org/officeDocument/2006/relationships/hyperlink" Target="https://cs.wikipedia.org/wiki/1905" TargetMode="External"/><Relationship Id="rId27" Type="http://schemas.openxmlformats.org/officeDocument/2006/relationships/hyperlink" Target="https://cs.wikipedia.org/wiki/Profesor" TargetMode="External"/><Relationship Id="rId30" Type="http://schemas.openxmlformats.org/officeDocument/2006/relationships/hyperlink" Target="https://cs.wikipedia.org/wiki/Hudba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Gluk%C3%B3za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88640"/>
            <a:ext cx="9144000" cy="4320480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92D050"/>
                </a:solidFill>
                <a:latin typeface="Arial Black" pitchFamily="34" charset="0"/>
                <a:ea typeface="Times New Roman"/>
                <a:cs typeface="Times New Roman"/>
              </a:rPr>
              <a:t>Polysacharidy II  škrob</a:t>
            </a:r>
            <a:br>
              <a:rPr lang="cs-CZ" sz="5400" b="1" kern="1200" dirty="0" smtClean="0">
                <a:solidFill>
                  <a:srgbClr val="92D050"/>
                </a:solidFill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5400" b="1" kern="1200" dirty="0" smtClean="0">
                <a:solidFill>
                  <a:srgbClr val="92D050"/>
                </a:solidFill>
                <a:latin typeface="Arial Black" pitchFamily="34" charset="0"/>
                <a:ea typeface="Times New Roman"/>
                <a:cs typeface="Times New Roman"/>
              </a:rPr>
              <a:t>VÝROBA &amp; MODIFIKACE </a:t>
            </a:r>
            <a:r>
              <a:rPr lang="cs-CZ" sz="3200" dirty="0" smtClean="0">
                <a:solidFill>
                  <a:srgbClr val="92D05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cs-CZ" sz="3200" dirty="0" smtClean="0">
                <a:solidFill>
                  <a:srgbClr val="92D050"/>
                </a:solidFill>
                <a:latin typeface="Calibri"/>
                <a:ea typeface="Calibri"/>
                <a:cs typeface="Times New Roman"/>
              </a:rPr>
            </a:br>
            <a:endParaRPr lang="sk-SK" sz="4000" b="1" dirty="0" smtClean="0">
              <a:solidFill>
                <a:srgbClr val="92D05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06112019</a:t>
            </a:r>
            <a:endParaRPr lang="sk-SK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331640" y="6453335"/>
            <a:ext cx="7128792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pic>
        <p:nvPicPr>
          <p:cNvPr id="9" name="Zástupný symbol pro obsah 8" descr="img66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426432" y="-914264"/>
            <a:ext cx="6292080" cy="8497888"/>
          </a:xfrm>
        </p:spPr>
      </p:pic>
      <p:sp>
        <p:nvSpPr>
          <p:cNvPr id="7" name="TextovéPole 6"/>
          <p:cNvSpPr txBox="1"/>
          <p:nvPr/>
        </p:nvSpPr>
        <p:spPr>
          <a:xfrm>
            <a:off x="323528" y="1412776"/>
            <a:ext cx="4824536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Brambory se transportují plavením vodou, proto recyklace vody přes usazovák hlíny a písku 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979712" y="1196752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6732240" y="1628800"/>
            <a:ext cx="1944216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Drť se nazývá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TŘENKA</a:t>
            </a:r>
            <a:endParaRPr lang="cs-CZ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270892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PLODOVÁ VODA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164288" y="3933056"/>
            <a:ext cx="1800200" cy="646331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KOAGULACE</a:t>
            </a:r>
          </a:p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bílkovin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7812360" y="3140968"/>
            <a:ext cx="1152128" cy="792088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395536" y="458112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ZDRTKY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>
          <a:xfrm>
            <a:off x="5148064" y="5373216"/>
            <a:ext cx="1440160" cy="0"/>
          </a:xfrm>
          <a:prstGeom prst="straightConnector1">
            <a:avLst/>
          </a:prstGeom>
          <a:ln w="38100">
            <a:solidFill>
              <a:srgbClr val="9900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6516216" y="5157192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9900CC"/>
                </a:solidFill>
                <a:latin typeface="Arial Black" pitchFamily="34" charset="0"/>
              </a:rPr>
              <a:t>Malozrnný škrob</a:t>
            </a:r>
            <a:endParaRPr lang="cs-CZ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95536" y="2924944"/>
            <a:ext cx="252028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C000"/>
                </a:solidFill>
                <a:latin typeface="Arial Black" pitchFamily="34" charset="0"/>
              </a:rPr>
              <a:t>Další mletí &gt; PŘESTRUHOVÁNÍ</a:t>
            </a:r>
            <a:endParaRPr lang="cs-CZ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ethanolu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8000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80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/>
          <a:lstStyle/>
          <a:p>
            <a:r>
              <a:rPr lang="cs-CZ" sz="4000" b="1" cap="all" dirty="0" smtClean="0">
                <a:solidFill>
                  <a:srgbClr val="008000"/>
                </a:solidFill>
                <a:latin typeface="Arial Black" pitchFamily="34" charset="0"/>
              </a:rPr>
              <a:t>Od škrobu k </a:t>
            </a:r>
            <a:r>
              <a:rPr lang="cs-CZ" sz="4000" b="1" cap="all" dirty="0" err="1" smtClean="0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4000" dirty="0">
              <a:solidFill>
                <a:srgbClr val="9900CC"/>
              </a:solidFill>
            </a:endParaRPr>
          </a:p>
        </p:txBody>
      </p:sp>
      <p:sp>
        <p:nvSpPr>
          <p:cNvPr id="12" name="Zástupný symbol pro obsah 11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ŠKROB</a:t>
            </a:r>
          </a:p>
          <a:p>
            <a:pPr lvl="1"/>
            <a:r>
              <a:rPr lang="cs-CZ" sz="3200" b="1" dirty="0" smtClean="0">
                <a:solidFill>
                  <a:srgbClr val="C00000"/>
                </a:solidFill>
              </a:rPr>
              <a:t>ENZYMY  z obilného sladu</a:t>
            </a:r>
          </a:p>
          <a:p>
            <a:pPr lvl="2"/>
            <a:r>
              <a:rPr lang="cs-CZ" dirty="0" smtClean="0"/>
              <a:t>  </a:t>
            </a:r>
            <a:r>
              <a:rPr lang="cs-CZ" sz="2800" b="1" dirty="0" smtClean="0">
                <a:solidFill>
                  <a:srgbClr val="0000FF"/>
                </a:solidFill>
              </a:rPr>
              <a:t>jednoduché cukry</a:t>
            </a:r>
          </a:p>
          <a:p>
            <a:pPr lvl="3"/>
            <a:r>
              <a:rPr lang="cs-CZ" sz="4000" dirty="0" smtClean="0">
                <a:solidFill>
                  <a:srgbClr val="FFC000"/>
                </a:solidFill>
                <a:latin typeface="Arial Black" pitchFamily="34" charset="0"/>
              </a:rPr>
              <a:t> ENZYMY  z kvasinek</a:t>
            </a:r>
          </a:p>
          <a:p>
            <a:pPr lvl="4"/>
            <a:r>
              <a:rPr lang="cs-CZ" sz="32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Ethanol</a:t>
            </a:r>
            <a:endParaRPr lang="cs-CZ" sz="3200" b="1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lvl="5"/>
            <a:r>
              <a:rPr lang="cs-CZ" sz="3200" b="1" cap="all" dirty="0" err="1" smtClean="0">
                <a:solidFill>
                  <a:srgbClr val="008000"/>
                </a:solidFill>
                <a:latin typeface="Arial Black" pitchFamily="34" charset="0"/>
              </a:rPr>
              <a:t>Ethylen</a:t>
            </a:r>
            <a:endParaRPr lang="cs-CZ" sz="3200" b="1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lvl="6"/>
            <a:r>
              <a:rPr lang="cs-CZ" sz="3200" b="1" cap="all" dirty="0" err="1" smtClean="0">
                <a:solidFill>
                  <a:srgbClr val="9900CC"/>
                </a:solidFill>
                <a:latin typeface="Arial Black" pitchFamily="34" charset="0"/>
              </a:rPr>
              <a:t>polyethylenu</a:t>
            </a:r>
            <a:endParaRPr lang="cs-CZ" sz="3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2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179512" y="764704"/>
            <a:ext cx="8712968" cy="5400600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Bramborová škrobárna se obvykle kombinuje s lihovarem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LIHOVARNICKÉ SUROVINY  (v tomto případě):</a:t>
            </a:r>
          </a:p>
          <a:p>
            <a:pPr lvl="1"/>
            <a:r>
              <a:rPr lang="cs-CZ" sz="2400" b="1" u="sng" dirty="0" smtClean="0">
                <a:solidFill>
                  <a:srgbClr val="008000"/>
                </a:solidFill>
                <a:latin typeface="Arial Black" pitchFamily="34" charset="0"/>
              </a:rPr>
              <a:t>Jemná frakce škrobu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získaná tzv. RAFINACÍ ŠKROBU</a:t>
            </a:r>
          </a:p>
          <a:p>
            <a:pPr lvl="1"/>
            <a:r>
              <a:rPr lang="cs-CZ" sz="2400" b="1" u="sng" dirty="0" smtClean="0">
                <a:solidFill>
                  <a:srgbClr val="C00000"/>
                </a:solidFill>
                <a:latin typeface="Arial Black" pitchFamily="34" charset="0"/>
              </a:rPr>
              <a:t>Buněčná šťáva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získaná při odstřeďování škrobu</a:t>
            </a:r>
          </a:p>
          <a:p>
            <a:pPr lvl="1"/>
            <a:r>
              <a:rPr lang="cs-CZ" sz="2400" b="1" u="sng" dirty="0" smtClean="0">
                <a:latin typeface="Arial Black" pitchFamily="34" charset="0"/>
              </a:rPr>
              <a:t>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r>
              <a:rPr lang="cs-CZ" sz="2400" b="1" u="sng" dirty="0" smtClean="0">
                <a:latin typeface="Arial Black" pitchFamily="34" charset="0"/>
              </a:rPr>
              <a:t> </a:t>
            </a:r>
            <a:r>
              <a:rPr lang="cs-CZ" sz="2400" b="1" dirty="0" smtClean="0">
                <a:latin typeface="Arial Black" pitchFamily="34" charset="0"/>
              </a:rPr>
              <a:t>- po očistění a nastrouhání brambor se vypírá škrob pomocí vody. Po oddělení škrobových zrn od ostatní hmoty zůstávají jako krmné zbytky bramborové </a:t>
            </a:r>
            <a:r>
              <a:rPr lang="cs-CZ" sz="2400" b="1" u="sng" dirty="0" err="1" smtClean="0">
                <a:latin typeface="Arial Black" pitchFamily="34" charset="0"/>
              </a:rPr>
              <a:t>zdrtky</a:t>
            </a:r>
            <a:endParaRPr lang="cs-CZ" sz="2400" b="1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pšenice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395536" y="548680"/>
            <a:ext cx="8229600" cy="561662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Pšeničná mouka obsahuje cca. 68 % hmot. škrobu, což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je hodně oproti bramborám</a:t>
            </a:r>
            <a:endParaRPr lang="cs-CZ" sz="28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cs-CZ" sz="2800" b="1" dirty="0" smtClean="0"/>
              <a:t>Z 1 ha lze získat průměrně </a:t>
            </a:r>
            <a:r>
              <a:rPr lang="cs-CZ" sz="2800" b="1" strike="sngStrike" dirty="0" smtClean="0"/>
              <a:t>4</a:t>
            </a:r>
            <a:r>
              <a:rPr lang="cs-CZ" sz="2800" b="1" dirty="0" smtClean="0"/>
              <a:t> t škrobu, tedy cca.  tolik co u brambor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Lze ale využít i škrob B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&gt; lihovar &gt; obilný líh 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Odpadní bílkovin (lepek) &gt; pekárny na zlepšení vaznosti těsta</a:t>
            </a:r>
            <a:endParaRPr lang="cs-CZ" sz="28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800" b="1" dirty="0" smtClean="0"/>
              <a:t>Spotřeba vody je u nových technologií 3,5 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mouky</a:t>
            </a:r>
          </a:p>
          <a:p>
            <a:r>
              <a:rPr lang="cs-CZ" sz="2800" b="1" dirty="0" smtClean="0"/>
              <a:t>Sušina škrobu je cca. 84 % hmot.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8" name="Obrázek 7" descr="img6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981234" y="-981236"/>
            <a:ext cx="6857999" cy="882047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119664" y="0"/>
            <a:ext cx="3024336" cy="193899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Nic zde nepřijde nazmar!</a:t>
            </a:r>
            <a:endParaRPr lang="cs-CZ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27984" y="2636912"/>
            <a:ext cx="4716016" cy="26776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Malá zrna B škrobu se separují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(síta, odstředivka) a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zpracovávají v oddělených větvích I a J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kukuřice</a:t>
            </a: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72608"/>
          </a:xfrm>
        </p:spPr>
        <p:txBody>
          <a:bodyPr/>
          <a:lstStyle/>
          <a:p>
            <a:r>
              <a:rPr lang="cs-CZ" sz="2800" b="1" dirty="0" smtClean="0"/>
              <a:t>Kukuřičné zrno pro výrobu škrobu má toto složení:</a:t>
            </a:r>
          </a:p>
          <a:p>
            <a:endParaRPr lang="cs-CZ" sz="2800" b="1" dirty="0" smtClean="0"/>
          </a:p>
        </p:txBody>
      </p:sp>
      <p:pic>
        <p:nvPicPr>
          <p:cNvPr id="15" name="Obrázek 14" descr="img6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743908" y="-1359532"/>
            <a:ext cx="1584176" cy="8280920"/>
          </a:xfrm>
          <a:prstGeom prst="rect">
            <a:avLst/>
          </a:prstGeom>
        </p:spPr>
      </p:pic>
      <p:sp>
        <p:nvSpPr>
          <p:cNvPr id="16" name="TextovéPole 15"/>
          <p:cNvSpPr txBox="1"/>
          <p:nvPr/>
        </p:nvSpPr>
        <p:spPr>
          <a:xfrm>
            <a:off x="395536" y="3789040"/>
            <a:ext cx="83529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b="1" dirty="0" smtClean="0">
                <a:solidFill>
                  <a:srgbClr val="008000"/>
                </a:solidFill>
              </a:rPr>
              <a:t>Byly vyšlechtěny odrůdy obsahují buď převážně AMYLÓZU  nebo převážně  AMYLOPEKTIN</a:t>
            </a:r>
          </a:p>
          <a:p>
            <a:r>
              <a:rPr lang="cs-CZ" sz="2700" b="1" dirty="0" smtClean="0">
                <a:solidFill>
                  <a:srgbClr val="FF0000"/>
                </a:solidFill>
              </a:rPr>
              <a:t>Špičkové odrůdy mají v zrnu až 90 % hmot. škrobu</a:t>
            </a:r>
          </a:p>
          <a:p>
            <a:r>
              <a:rPr lang="cs-CZ" sz="2700" b="1" dirty="0" smtClean="0">
                <a:solidFill>
                  <a:srgbClr val="7030A0"/>
                </a:solidFill>
              </a:rPr>
              <a:t>Spotřebu vody  na 1 t zrna NEVÍM</a:t>
            </a:r>
          </a:p>
          <a:p>
            <a:r>
              <a:rPr lang="cs-CZ" sz="2700" b="1" dirty="0" smtClean="0">
                <a:solidFill>
                  <a:srgbClr val="0000FF"/>
                </a:solidFill>
              </a:rPr>
              <a:t>Sušina škrobu je cca. 84 % hmot.</a:t>
            </a:r>
            <a:endParaRPr lang="cs-CZ" sz="2700" b="1" dirty="0">
              <a:solidFill>
                <a:srgbClr val="0000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411760" y="1340768"/>
            <a:ext cx="673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C00000"/>
                </a:solidFill>
              </a:rPr>
              <a:t>Běžné odrůdy, ne speciální vyšlechtěné na škrob</a:t>
            </a:r>
            <a:endParaRPr lang="cs-CZ" sz="2400" b="1" dirty="0">
              <a:solidFill>
                <a:srgbClr val="C00000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2483768" y="1988840"/>
            <a:ext cx="576064" cy="648072"/>
          </a:xfrm>
          <a:prstGeom prst="straightConnector1">
            <a:avLst/>
          </a:prstGeom>
          <a:ln w="508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1331640" y="1988840"/>
            <a:ext cx="1152128" cy="576064"/>
          </a:xfrm>
          <a:prstGeom prst="straightConnector1">
            <a:avLst/>
          </a:prstGeom>
          <a:ln w="508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971600" y="6453335"/>
            <a:ext cx="741682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7" name="Obrázek 6" descr="img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119664" y="0"/>
            <a:ext cx="3024336" cy="397031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Podobné jako výroba z pšenice, až namáčení</a:t>
            </a:r>
          </a:p>
          <a:p>
            <a:r>
              <a:rPr lang="cs-CZ" sz="3600" b="1" dirty="0" smtClean="0">
                <a:solidFill>
                  <a:srgbClr val="FF0000"/>
                </a:solidFill>
              </a:rPr>
              <a:t>Nic zde nepřijde nazmar!</a:t>
            </a:r>
            <a:endParaRPr lang="cs-CZ" sz="3600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84168" y="3933056"/>
            <a:ext cx="30598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C000"/>
                </a:solidFill>
                <a:latin typeface="Arial Black" pitchFamily="34" charset="0"/>
              </a:rPr>
              <a:t>Kvůli tuku v klíčcích, který by žluknul</a:t>
            </a:r>
            <a:endParaRPr lang="cs-CZ" sz="2800" dirty="0">
              <a:solidFill>
                <a:srgbClr val="FFC000"/>
              </a:solidFill>
              <a:latin typeface="Arial Black" pitchFamily="34" charset="0"/>
            </a:endParaRPr>
          </a:p>
        </p:txBody>
      </p:sp>
      <p:cxnSp>
        <p:nvCxnSpPr>
          <p:cNvPr id="11" name="Přímá spojovací šipka 10"/>
          <p:cNvCxnSpPr>
            <a:stCxn id="8" idx="1"/>
          </p:cNvCxnSpPr>
          <p:nvPr/>
        </p:nvCxnSpPr>
        <p:spPr>
          <a:xfrm flipH="1" flipV="1">
            <a:off x="3275856" y="1052736"/>
            <a:ext cx="2808312" cy="3572818"/>
          </a:xfrm>
          <a:prstGeom prst="straightConnector1">
            <a:avLst/>
          </a:prstGeom>
          <a:ln w="762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>
            <a:stCxn id="8" idx="1"/>
          </p:cNvCxnSpPr>
          <p:nvPr/>
        </p:nvCxnSpPr>
        <p:spPr>
          <a:xfrm flipH="1" flipV="1">
            <a:off x="3203848" y="1628800"/>
            <a:ext cx="2880320" cy="2996754"/>
          </a:xfrm>
          <a:prstGeom prst="straightConnector1">
            <a:avLst/>
          </a:prstGeom>
          <a:ln w="762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potravinářství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Cukrovinky, džemy a marmelády, nápoje, pečivo atd.</a:t>
            </a:r>
          </a:p>
          <a:p>
            <a:r>
              <a:rPr lang="cs-CZ" b="1" dirty="0" smtClean="0"/>
              <a:t>Mléčné výrobky, masné výrobky, polévky, omáčky, salátové dresinky atd.</a:t>
            </a:r>
          </a:p>
          <a:p>
            <a:r>
              <a:rPr lang="cs-CZ" b="1" dirty="0" smtClean="0"/>
              <a:t>Zmrzliny, kojenecká výživa, cukrovinky</a:t>
            </a:r>
          </a:p>
          <a:p>
            <a:endParaRPr lang="cs-CZ" b="1" dirty="0" smtClean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Výrobky ze škrobu pro průmysl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PAPÍRENSKÝ PRŮMYSL</a:t>
            </a:r>
          </a:p>
          <a:p>
            <a:r>
              <a:rPr lang="cs-CZ" b="1" cap="all" dirty="0" smtClean="0">
                <a:solidFill>
                  <a:srgbClr val="008000"/>
                </a:solidFill>
              </a:rPr>
              <a:t>Klížení vnitřní ve hmotě, povrchové klížení, natírání papíru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TEXTILNÍ PRŮMYSL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ŠLICHTOVÁNÍ,  TISK, KONEČNÉ ÚPRAVY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LEPENÍ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LEPENKA, VLNITÝ PAPÍR, VÍCEVRSTVÉ PYTLE, LAMINOVÁNÍ, </a:t>
            </a:r>
          </a:p>
          <a:p>
            <a:pPr algn="ctr">
              <a:buNone/>
            </a:pPr>
            <a:endParaRPr lang="cs-CZ" b="1" dirty="0" smtClean="0"/>
          </a:p>
          <a:p>
            <a:endParaRPr lang="cs-CZ" b="1" dirty="0" smtClean="0"/>
          </a:p>
          <a:p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245225"/>
            <a:ext cx="6768752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</a:t>
            </a:fld>
            <a:endParaRPr lang="sk-SK"/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4499992" y="260648"/>
          <a:ext cx="4439816" cy="3960439"/>
        </p:xfrm>
        <a:graphic>
          <a:graphicData uri="http://schemas.openxmlformats.org/drawingml/2006/table">
            <a:tbl>
              <a:tblPr/>
              <a:tblGrid>
                <a:gridCol w="1253803"/>
                <a:gridCol w="3186013"/>
              </a:tblGrid>
              <a:tr h="666788">
                <a:tc grid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Emil </a:t>
                      </a:r>
                      <a:r>
                        <a:rPr lang="cs-CZ" b="1" dirty="0" err="1"/>
                        <a:t>Votoček</a:t>
                      </a:r>
                      <a:endParaRPr lang="cs-CZ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40885">
                <a:tc gridSpan="2">
                  <a:txBody>
                    <a:bodyPr/>
                    <a:lstStyle/>
                    <a:p>
                      <a:pPr algn="ctr"/>
                      <a:r>
                        <a:rPr lang="cs-CZ"/>
                        <a:t/>
                      </a:r>
                      <a:br>
                        <a:rPr lang="cs-CZ"/>
                      </a:br>
                      <a:r>
                        <a:rPr lang="cs-CZ"/>
                        <a:t>Emil Votoček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53474">
                <a:tc>
                  <a:txBody>
                    <a:bodyPr/>
                    <a:lstStyle/>
                    <a:p>
                      <a:r>
                        <a:rPr lang="cs-CZ" dirty="0"/>
                        <a:t>Narození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2" tooltip="5. říjen"/>
                        </a:rPr>
                        <a:t>5. 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3" tooltip="1872"/>
                        </a:rPr>
                        <a:t>1872</a:t>
                      </a:r>
                      <a:r>
                        <a:rPr lang="cs-CZ" dirty="0"/>
                        <a:t/>
                      </a:r>
                      <a:br>
                        <a:rPr lang="cs-CZ" dirty="0"/>
                      </a:br>
                      <a:r>
                        <a:rPr lang="cs-CZ" dirty="0">
                          <a:hlinkClick r:id="rId4" tooltip="Hostinné"/>
                        </a:rPr>
                        <a:t>Hostinné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407">
                <a:tc>
                  <a:txBody>
                    <a:bodyPr/>
                    <a:lstStyle/>
                    <a:p>
                      <a:r>
                        <a:rPr lang="cs-CZ"/>
                        <a:t>Úmrtí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5" tooltip="11. říjen"/>
                        </a:rPr>
                        <a:t>11. října</a:t>
                      </a:r>
                      <a:r>
                        <a:rPr lang="cs-CZ" dirty="0"/>
                        <a:t> </a:t>
                      </a:r>
                      <a:r>
                        <a:rPr lang="cs-CZ" dirty="0">
                          <a:hlinkClick r:id="rId6" tooltip="1950"/>
                        </a:rPr>
                        <a:t>1950</a:t>
                      </a:r>
                      <a:r>
                        <a:rPr lang="cs-CZ" dirty="0"/>
                        <a:t> (ve věku 78 let)</a:t>
                      </a:r>
                      <a:br>
                        <a:rPr lang="cs-CZ" dirty="0"/>
                      </a:br>
                      <a:r>
                        <a:rPr lang="cs-CZ" dirty="0">
                          <a:hlinkClick r:id="rId7" tooltip="Praha"/>
                        </a:rPr>
                        <a:t>Praha</a:t>
                      </a:r>
                      <a:r>
                        <a:rPr lang="cs-CZ" dirty="0"/>
                        <a:t>,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0885">
                <a:tc>
                  <a:txBody>
                    <a:bodyPr/>
                    <a:lstStyle/>
                    <a:p>
                      <a:r>
                        <a:rPr lang="cs-CZ"/>
                        <a:t>Povolání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>
                          <a:hlinkClick r:id="rId8" tooltip="Chemik"/>
                        </a:rPr>
                        <a:t>chemik</a:t>
                      </a:r>
                      <a:r>
                        <a:rPr lang="cs-CZ" dirty="0"/>
                        <a:t>, 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  <a:hlinkClick r:id="rId9" tooltip="Hudební skladatel"/>
                        </a:rPr>
                        <a:t>hudební skladatel</a:t>
                      </a:r>
                      <a:r>
                        <a:rPr lang="cs-CZ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</a:t>
                      </a:r>
                      <a:r>
                        <a:rPr lang="cs-CZ" dirty="0"/>
                        <a:t>a pedagog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Emil Votoček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037953"/>
            <a:ext cx="4392488" cy="5820047"/>
          </a:xfrm>
          <a:prstGeom prst="rect">
            <a:avLst/>
          </a:prstGeom>
          <a:noFill/>
        </p:spPr>
      </p:pic>
      <p:pic>
        <p:nvPicPr>
          <p:cNvPr id="1027" name="Picture 3" descr="Rakousko-Uhersk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  <p:pic>
        <p:nvPicPr>
          <p:cNvPr id="1028" name="Picture 4" descr="Československo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0"/>
            <a:ext cx="209550" cy="142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Chování škrobového mazu ve vodě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548680"/>
            <a:ext cx="8712968" cy="5976664"/>
          </a:xfrm>
          <a:solidFill>
            <a:schemeClr val="bg1"/>
          </a:solidFill>
        </p:spPr>
        <p:txBody>
          <a:bodyPr/>
          <a:lstStyle/>
          <a:p>
            <a:r>
              <a:rPr lang="cs-CZ" sz="3000" b="1" dirty="0" smtClean="0">
                <a:solidFill>
                  <a:srgbClr val="008000"/>
                </a:solidFill>
              </a:rPr>
              <a:t>Snižování teploty: </a:t>
            </a:r>
            <a:r>
              <a:rPr lang="cs-CZ" sz="3000" dirty="0" smtClean="0">
                <a:solidFill>
                  <a:srgbClr val="008000"/>
                </a:solidFill>
              </a:rPr>
              <a:t>postupné obnovování vodíkových můstků, hlavně u  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AMYLÓZY</a:t>
            </a:r>
            <a:r>
              <a:rPr lang="cs-CZ" sz="3000" dirty="0" smtClean="0">
                <a:solidFill>
                  <a:srgbClr val="008000"/>
                </a:solidFill>
              </a:rPr>
              <a:t>, 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škrob s vysokým podílem AMYLOPEKTINU </a:t>
            </a:r>
            <a:r>
              <a:rPr lang="cs-CZ" sz="3000" u="sng" dirty="0" smtClean="0">
                <a:solidFill>
                  <a:srgbClr val="C00000"/>
                </a:solidFill>
                <a:latin typeface="Arial Black" pitchFamily="34" charset="0"/>
              </a:rPr>
              <a:t>(VĚTVENÁ MAKROMOLEKULA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) má menší tendenci k </a:t>
            </a:r>
            <a:r>
              <a:rPr lang="cs-CZ" sz="3000" b="1" u="sng" dirty="0" smtClean="0">
                <a:solidFill>
                  <a:srgbClr val="FF0000"/>
                </a:solidFill>
                <a:latin typeface="Arial Black" pitchFamily="34" charset="0"/>
              </a:rPr>
              <a:t>RETROGRADACI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U nízkých koncentrací do cca. 3 % </a:t>
            </a:r>
            <a:r>
              <a:rPr lang="cs-CZ" sz="3000" dirty="0" smtClean="0">
                <a:solidFill>
                  <a:srgbClr val="0000FF"/>
                </a:solidFill>
              </a:rPr>
              <a:t>vypadávání z roztoku ve formě vloček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U vyšších koncentrací </a:t>
            </a:r>
            <a:r>
              <a:rPr lang="cs-CZ" sz="3000" dirty="0" smtClean="0">
                <a:solidFill>
                  <a:srgbClr val="FF0000"/>
                </a:solidFill>
              </a:rPr>
              <a:t>vznik </a:t>
            </a:r>
            <a:r>
              <a:rPr lang="cs-CZ" sz="3000" b="1" dirty="0" smtClean="0">
                <a:solidFill>
                  <a:srgbClr val="FF0000"/>
                </a:solidFill>
              </a:rPr>
              <a:t>GELU</a:t>
            </a:r>
            <a:r>
              <a:rPr lang="cs-CZ" sz="3000" dirty="0" smtClean="0">
                <a:solidFill>
                  <a:srgbClr val="FF0000"/>
                </a:solidFill>
              </a:rPr>
              <a:t>  s vysokou viskozitou</a:t>
            </a:r>
          </a:p>
          <a:p>
            <a:r>
              <a:rPr lang="cs-CZ" sz="3000" dirty="0" smtClean="0">
                <a:solidFill>
                  <a:srgbClr val="FF0000"/>
                </a:solidFill>
              </a:rPr>
              <a:t>Tento proces se nazývá </a:t>
            </a:r>
            <a:r>
              <a:rPr lang="cs-CZ" sz="3000" b="1" dirty="0" smtClean="0">
                <a:solidFill>
                  <a:srgbClr val="FF0000"/>
                </a:solidFill>
              </a:rPr>
              <a:t>RETROGRADACE </a:t>
            </a:r>
            <a:r>
              <a:rPr lang="cs-CZ" sz="3000" dirty="0" smtClean="0">
                <a:solidFill>
                  <a:srgbClr val="FF0000"/>
                </a:solidFill>
              </a:rPr>
              <a:t>a lze ho omezit přídavkem glukózy, tuků, NaNO</a:t>
            </a:r>
            <a:r>
              <a:rPr lang="cs-CZ" sz="3000" baseline="-25000" dirty="0" smtClean="0">
                <a:solidFill>
                  <a:srgbClr val="FF0000"/>
                </a:solidFill>
              </a:rPr>
              <a:t>3</a:t>
            </a:r>
            <a:r>
              <a:rPr lang="cs-CZ" sz="3000" dirty="0" smtClean="0">
                <a:solidFill>
                  <a:srgbClr val="FF0000"/>
                </a:solidFill>
              </a:rPr>
              <a:t> </a:t>
            </a:r>
          </a:p>
          <a:p>
            <a:endParaRPr lang="cs-CZ" sz="3000" b="1" dirty="0" smtClean="0">
              <a:solidFill>
                <a:srgbClr val="FF0000"/>
              </a:solidFill>
            </a:endParaRPr>
          </a:p>
          <a:p>
            <a:endParaRPr lang="cs-CZ" sz="3000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5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1979712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mazovatění Google 0511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9144000" cy="521402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4427984" y="1124744"/>
            <a:ext cx="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8172400" y="2708920"/>
            <a:ext cx="360040" cy="100811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228184" y="371703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0" y="630932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0000"/>
                </a:solidFill>
              </a:rPr>
              <a:t>Toto musí být tlaková voda nebo něco s </a:t>
            </a:r>
            <a:r>
              <a:rPr lang="cs-CZ" sz="2400" b="1" dirty="0" err="1" smtClean="0">
                <a:solidFill>
                  <a:srgbClr val="FF0000"/>
                </a:solidFill>
              </a:rPr>
              <a:t>b.v</a:t>
            </a:r>
            <a:r>
              <a:rPr lang="cs-CZ" sz="2400" b="1" dirty="0" smtClean="0">
                <a:solidFill>
                  <a:srgbClr val="FF0000"/>
                </a:solidFill>
              </a:rPr>
              <a:t>. nad 100 °C!</a:t>
            </a:r>
            <a:endParaRPr lang="cs-CZ" sz="2400" b="1" dirty="0">
              <a:solidFill>
                <a:srgbClr val="FF0000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5868144" y="5661248"/>
            <a:ext cx="216024" cy="720080"/>
          </a:xfrm>
          <a:prstGeom prst="straightConnector1">
            <a:avLst/>
          </a:prstGeom>
          <a:ln w="1270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3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933" y="836712"/>
            <a:ext cx="6598672" cy="602128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11560" y="5565338"/>
            <a:ext cx="5400600" cy="1292662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008000"/>
                </a:solidFill>
              </a:rPr>
              <a:t>Všimněte si  PRŮBĚHU TEPLOTY MĚŘENÍ  a bodů jejích změn!</a:t>
            </a:r>
            <a:endParaRPr lang="cs-CZ" sz="2600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284984"/>
            <a:ext cx="360040" cy="230425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V="1">
            <a:off x="3995936" y="3140968"/>
            <a:ext cx="216024" cy="244827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216024" cy="1584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444208" y="908720"/>
            <a:ext cx="2699792" cy="13234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RETROGRADACE</a:t>
            </a:r>
            <a:r>
              <a:rPr lang="cs-CZ" sz="2000" b="1" dirty="0" smtClean="0">
                <a:solidFill>
                  <a:srgbClr val="C0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= zvyšování viskozity se snižující se teplotou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&gt; VZNIK GELU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5004048" y="2204864"/>
            <a:ext cx="1944216" cy="86409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623720" y="2924944"/>
            <a:ext cx="25202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312368" cy="115212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Křivky MAZOVATĚNÍ škrobu ve vodě 4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8" name="Obrázek 7" descr="Micro-Visco-Amylo-Graph-Diagramm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5760640" cy="525658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0" y="4653136"/>
            <a:ext cx="2771800" cy="156966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Postupné rozpouštění kratších řetězců a jejich difůze do vody + BOBTNÁNÍ ZRN 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&gt;&gt;&gt;</a:t>
            </a:r>
            <a:r>
              <a:rPr lang="cs-CZ" b="1" dirty="0" smtClean="0">
                <a:solidFill>
                  <a:srgbClr val="008000"/>
                </a:solidFill>
              </a:rPr>
              <a:t> ZVYŠOVÁNÍ VISKOZITY 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55776" y="3356992"/>
            <a:ext cx="144016" cy="1296144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2843808" y="2636912"/>
            <a:ext cx="1296144" cy="20162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23528" y="836712"/>
            <a:ext cx="3312368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BOD MAZOVATĚNÍ ŠKROBU</a:t>
            </a:r>
            <a:endParaRPr lang="cs-CZ" dirty="0"/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2483768" y="1268760"/>
            <a:ext cx="360040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6588224" y="908720"/>
            <a:ext cx="2304256" cy="184665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RETROGRADACE = zvyšování viskozity se snižující se teplotou &gt; 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VZNIK GELU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4932040" y="2636912"/>
            <a:ext cx="1728192" cy="7200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a 19"/>
          <p:cNvSpPr/>
          <p:nvPr/>
        </p:nvSpPr>
        <p:spPr>
          <a:xfrm>
            <a:off x="2699792" y="1700808"/>
            <a:ext cx="504056" cy="360040"/>
          </a:xfrm>
          <a:prstGeom prst="ellipse">
            <a:avLst/>
          </a:prstGeom>
          <a:noFill/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TextovéPole 21"/>
          <p:cNvSpPr txBox="1"/>
          <p:nvPr/>
        </p:nvSpPr>
        <p:spPr>
          <a:xfrm>
            <a:off x="6372200" y="2996952"/>
            <a:ext cx="2520280" cy="175432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00FF"/>
                </a:solidFill>
              </a:rPr>
              <a:t>SETRVAČNOST PŘI VYPNUTÍ NÁRŮSTU TEPLOTY A PŘEPNUTÍ NA KONSTANTNÍ TEPLOTU</a:t>
            </a:r>
            <a:endParaRPr lang="cs-CZ" b="1" i="1" dirty="0">
              <a:solidFill>
                <a:srgbClr val="0000FF"/>
              </a:solidFill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 flipH="1" flipV="1">
            <a:off x="3203848" y="1988840"/>
            <a:ext cx="316835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2843808" y="4653136"/>
            <a:ext cx="2808312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Rozpad vodíkových můstků mezi řetězci škrobu a hydratace celého zrna, POSTUPNĚ 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&gt;&gt;&gt;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SOL</a:t>
            </a:r>
            <a:endParaRPr lang="cs-CZ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>
            <a:off x="4283968" y="3140968"/>
            <a:ext cx="1728192" cy="1656184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ovéPole 32"/>
          <p:cNvSpPr txBox="1"/>
          <p:nvPr/>
        </p:nvSpPr>
        <p:spPr>
          <a:xfrm>
            <a:off x="5724128" y="4869160"/>
            <a:ext cx="3168352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C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C000"/>
                </a:solidFill>
              </a:rPr>
              <a:t>Uvolňování zbytku menších hydratovaných útvarů </a:t>
            </a:r>
            <a:r>
              <a:rPr lang="cs-CZ" sz="2800" b="1" dirty="0" smtClean="0">
                <a:solidFill>
                  <a:srgbClr val="FFC000"/>
                </a:solidFill>
                <a:latin typeface="Arial Black" pitchFamily="34" charset="0"/>
              </a:rPr>
              <a:t>&gt;&gt;&gt;</a:t>
            </a:r>
            <a:r>
              <a:rPr lang="cs-CZ" sz="2800" b="1" dirty="0" smtClean="0">
                <a:solidFill>
                  <a:srgbClr val="FFC000"/>
                </a:solidFill>
              </a:rPr>
              <a:t> </a:t>
            </a:r>
            <a:r>
              <a:rPr lang="cs-CZ" sz="2800" b="1" dirty="0" smtClean="0">
                <a:solidFill>
                  <a:srgbClr val="FFC000"/>
                </a:solidFill>
                <a:latin typeface="Arial Black" pitchFamily="34" charset="0"/>
              </a:rPr>
              <a:t>SOL</a:t>
            </a:r>
            <a:endParaRPr lang="cs-CZ" sz="2800" b="1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6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51520" y="620688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6" name="Obrázek 15" descr="MAZOVATĚNÍ RŮZNÝCH ŠKROBŮ foods-05-00030-g003_05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15119"/>
            <a:ext cx="8964488" cy="5742882"/>
          </a:xfrm>
          <a:prstGeom prst="rect">
            <a:avLst/>
          </a:prstGeom>
        </p:spPr>
      </p:pic>
      <p:cxnSp>
        <p:nvCxnSpPr>
          <p:cNvPr id="18" name="Přímá spojovací šipka 17"/>
          <p:cNvCxnSpPr/>
          <p:nvPr/>
        </p:nvCxnSpPr>
        <p:spPr>
          <a:xfrm flipH="1">
            <a:off x="2915816" y="1052736"/>
            <a:ext cx="1080120" cy="21602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>
            <a:off x="3059832" y="1124744"/>
            <a:ext cx="864096" cy="288032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563888" y="1124744"/>
            <a:ext cx="432048" cy="38884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923928" y="1124744"/>
            <a:ext cx="72008" cy="446449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/>
          <p:nvPr/>
        </p:nvCxnSpPr>
        <p:spPr>
          <a:xfrm flipH="1">
            <a:off x="3059832" y="1124744"/>
            <a:ext cx="864096" cy="345638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5508104" y="3645024"/>
            <a:ext cx="3096344" cy="216024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/>
          <p:cNvSpPr txBox="1"/>
          <p:nvPr/>
        </p:nvSpPr>
        <p:spPr>
          <a:xfrm>
            <a:off x="5292080" y="263691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2" name="Přímá spojovací šipka 31"/>
          <p:cNvCxnSpPr/>
          <p:nvPr/>
        </p:nvCxnSpPr>
        <p:spPr>
          <a:xfrm flipH="1">
            <a:off x="6516216" y="3068960"/>
            <a:ext cx="86409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 flipH="1">
            <a:off x="6804248" y="3140968"/>
            <a:ext cx="504056" cy="108012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ovací šipka 37"/>
          <p:cNvCxnSpPr/>
          <p:nvPr/>
        </p:nvCxnSpPr>
        <p:spPr>
          <a:xfrm flipH="1">
            <a:off x="6660232" y="3068960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7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6" name="Obrázek 15" descr="MAZOVATĚNÍ ŠKROBU KŘIVK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11013"/>
            <a:ext cx="8928992" cy="5746987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2987824" y="23488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 flipV="1">
            <a:off x="2555776" y="1916832"/>
            <a:ext cx="432048" cy="43204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2627784" y="2780928"/>
            <a:ext cx="64807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2987824" y="2924944"/>
            <a:ext cx="288032" cy="180020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275856" y="2852936"/>
            <a:ext cx="720080" cy="23042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/>
          <p:cNvSpPr txBox="1"/>
          <p:nvPr/>
        </p:nvSpPr>
        <p:spPr>
          <a:xfrm>
            <a:off x="4644008" y="3429000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6156176" y="37890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8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2987824" y="188640"/>
            <a:ext cx="1152128" cy="21602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brázek 14" descr="MAZOVATĚNÍ ŠKROBU KŘIVK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908720"/>
            <a:ext cx="8820472" cy="5801468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2411760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1835696" y="980728"/>
            <a:ext cx="2016224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6228184" y="2924944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 flipH="1">
            <a:off x="5292080" y="3284984"/>
            <a:ext cx="936104" cy="57606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MAZOVATĚNÍ škrobu v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TĚSTĚ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9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  <p:pic>
        <p:nvPicPr>
          <p:cNvPr id="9" name="Obrázek 8" descr="stages_of_starch_conversion 05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836712"/>
            <a:ext cx="8954007" cy="593023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67544" y="1196752"/>
            <a:ext cx="2016224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008000"/>
                </a:solidFill>
                <a:latin typeface="Arial Black" pitchFamily="34" charset="0"/>
              </a:rPr>
              <a:t>Těsto</a:t>
            </a:r>
            <a:r>
              <a:rPr lang="cs-CZ" sz="3200" dirty="0" smtClean="0"/>
              <a:t> </a:t>
            </a:r>
            <a:endParaRPr lang="cs-CZ" sz="32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292080" y="5661248"/>
            <a:ext cx="3672408" cy="10772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63500">
            <a:solidFill>
              <a:srgbClr val="9900CC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9900CC"/>
                </a:solidFill>
                <a:latin typeface="Arial Black" pitchFamily="34" charset="0"/>
              </a:rPr>
              <a:t>Postupné štěpení </a:t>
            </a:r>
            <a:r>
              <a:rPr lang="cs-CZ" sz="3600" dirty="0" smtClean="0">
                <a:solidFill>
                  <a:srgbClr val="9900CC"/>
                </a:solidFill>
                <a:latin typeface="Arial Black" pitchFamily="34" charset="0"/>
              </a:rPr>
              <a:t>ENZYMY</a:t>
            </a:r>
            <a:endParaRPr lang="cs-CZ" sz="2800" dirty="0">
              <a:solidFill>
                <a:srgbClr val="9900CC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27584" y="5589240"/>
            <a:ext cx="2448272" cy="461665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MAZOVATĚNÍ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2" idx="3"/>
          </p:cNvCxnSpPr>
          <p:nvPr/>
        </p:nvCxnSpPr>
        <p:spPr>
          <a:xfrm>
            <a:off x="3275856" y="5820073"/>
            <a:ext cx="648072" cy="57199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6588224" y="4869160"/>
            <a:ext cx="360040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6948264" y="4869160"/>
            <a:ext cx="504056" cy="792088"/>
          </a:xfrm>
          <a:prstGeom prst="straightConnector1">
            <a:avLst/>
          </a:prstGeom>
          <a:ln w="63500">
            <a:solidFill>
              <a:srgbClr val="9900CC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18058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Křivka MAZOVATĚNÍ škrobu ve vodě 11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7380312" y="908720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635896" y="548680"/>
            <a:ext cx="5112568" cy="461665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BOD MAZOVATĚNÍ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5" name="Obrázek 14" descr="želatice škrobu scan 18112017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8474"/>
            <a:ext cx="7668344" cy="5523506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6156176" y="4797152"/>
            <a:ext cx="2699792" cy="369332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RETROGRADATION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>
            <a:stCxn id="17" idx="1"/>
          </p:cNvCxnSpPr>
          <p:nvPr/>
        </p:nvCxnSpPr>
        <p:spPr>
          <a:xfrm flipH="1" flipV="1">
            <a:off x="6012160" y="4005064"/>
            <a:ext cx="144016" cy="97675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H="1">
            <a:off x="3563888" y="980728"/>
            <a:ext cx="504056" cy="93610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ovací šipka 28"/>
          <p:cNvCxnSpPr/>
          <p:nvPr/>
        </p:nvCxnSpPr>
        <p:spPr>
          <a:xfrm flipH="1">
            <a:off x="4139952" y="1052736"/>
            <a:ext cx="720080" cy="24482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pic>
        <p:nvPicPr>
          <p:cNvPr id="7" name="Obrázek 6" descr="img6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3131840" cy="4423368"/>
          </a:xfrm>
          <a:prstGeom prst="rect">
            <a:avLst/>
          </a:prstGeom>
        </p:spPr>
      </p:pic>
      <p:pic>
        <p:nvPicPr>
          <p:cNvPr id="8" name="Obrázek 7" descr="img6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980728"/>
            <a:ext cx="6228184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323528" y="1340768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>
                <a:latin typeface="Arial Black" pitchFamily="34" charset="0"/>
              </a:rPr>
              <a:t>Emil </a:t>
            </a:r>
            <a:r>
              <a:rPr lang="cs-CZ" sz="2400" b="1" dirty="0" err="1" smtClean="0">
                <a:latin typeface="Arial Black" pitchFamily="34" charset="0"/>
              </a:rPr>
              <a:t>Votoček</a:t>
            </a:r>
            <a:r>
              <a:rPr lang="cs-CZ" sz="2400" dirty="0" smtClean="0">
                <a:latin typeface="Arial Black" pitchFamily="34" charset="0"/>
              </a:rPr>
              <a:t> </a:t>
            </a:r>
            <a:r>
              <a:rPr lang="cs-CZ" dirty="0" smtClean="0"/>
              <a:t>(</a:t>
            </a:r>
            <a:r>
              <a:rPr lang="cs-CZ" dirty="0" smtClean="0">
                <a:hlinkClick r:id="rId2" tooltip="5. říjen"/>
              </a:rPr>
              <a:t>5. října</a:t>
            </a:r>
            <a:r>
              <a:rPr lang="cs-CZ" dirty="0" smtClean="0"/>
              <a:t> </a:t>
            </a:r>
            <a:r>
              <a:rPr lang="cs-CZ" dirty="0" smtClean="0">
                <a:hlinkClick r:id="rId3" tooltip="1872"/>
              </a:rPr>
              <a:t>1872</a:t>
            </a:r>
            <a:r>
              <a:rPr lang="cs-CZ" dirty="0" smtClean="0"/>
              <a:t> </a:t>
            </a:r>
            <a:r>
              <a:rPr lang="cs-CZ" dirty="0" smtClean="0">
                <a:hlinkClick r:id="rId4" tooltip="Hostinné"/>
              </a:rPr>
              <a:t>Hostinné</a:t>
            </a:r>
            <a:r>
              <a:rPr lang="cs-CZ" dirty="0" smtClean="0"/>
              <a:t> – </a:t>
            </a:r>
            <a:r>
              <a:rPr lang="cs-CZ" dirty="0" smtClean="0">
                <a:hlinkClick r:id="rId5" tooltip="11. říjen"/>
              </a:rPr>
              <a:t>11. října</a:t>
            </a:r>
            <a:r>
              <a:rPr lang="cs-CZ" dirty="0" smtClean="0"/>
              <a:t> </a:t>
            </a:r>
            <a:r>
              <a:rPr lang="cs-CZ" dirty="0" smtClean="0">
                <a:hlinkClick r:id="rId6" tooltip="1950"/>
              </a:rPr>
              <a:t>1950</a:t>
            </a:r>
            <a:r>
              <a:rPr lang="cs-CZ" dirty="0" smtClean="0"/>
              <a:t> </a:t>
            </a:r>
            <a:r>
              <a:rPr lang="cs-CZ" dirty="0" smtClean="0">
                <a:hlinkClick r:id="rId7" tooltip="Praha"/>
              </a:rPr>
              <a:t>Praha</a:t>
            </a:r>
            <a:r>
              <a:rPr lang="cs-CZ" dirty="0" smtClean="0"/>
              <a:t>) byl jeden z nejvýznamnějších </a:t>
            </a:r>
            <a:r>
              <a:rPr lang="cs-CZ" dirty="0" smtClean="0">
                <a:hlinkClick r:id="rId8" tooltip="Česko"/>
              </a:rPr>
              <a:t>českých</a:t>
            </a:r>
            <a:r>
              <a:rPr lang="cs-CZ" dirty="0" smtClean="0"/>
              <a:t> </a:t>
            </a:r>
            <a:r>
              <a:rPr lang="cs-CZ" dirty="0" smtClean="0">
                <a:hlinkClick r:id="rId9" tooltip="Chemie"/>
              </a:rPr>
              <a:t>chemiků</a:t>
            </a:r>
            <a:r>
              <a:rPr lang="cs-CZ" dirty="0" smtClean="0"/>
              <a:t>. Jeho specializací byla </a:t>
            </a:r>
            <a:r>
              <a:rPr lang="cs-CZ" dirty="0" smtClean="0">
                <a:hlinkClick r:id="rId10" tooltip="Organická chemie"/>
              </a:rPr>
              <a:t>organická chemie</a:t>
            </a:r>
            <a:r>
              <a:rPr lang="cs-CZ" dirty="0" smtClean="0"/>
              <a:t>, konkrétně </a:t>
            </a:r>
            <a:r>
              <a:rPr lang="cs-CZ" dirty="0" smtClean="0">
                <a:latin typeface="Arial Black" pitchFamily="34" charset="0"/>
                <a:hlinkClick r:id="rId11" tooltip="Monosacharidy"/>
              </a:rPr>
              <a:t>monosacharidy</a:t>
            </a:r>
            <a:r>
              <a:rPr lang="cs-CZ" dirty="0" smtClean="0"/>
              <a:t>, ale byl i spoluautorem </a:t>
            </a:r>
            <a:r>
              <a:rPr lang="cs-CZ" dirty="0" smtClean="0">
                <a:hlinkClick r:id="rId12" tooltip="České chemické názvosloví (stránka neexistuje)"/>
              </a:rPr>
              <a:t>českého chemického názvosloví</a:t>
            </a:r>
            <a:r>
              <a:rPr lang="cs-CZ" dirty="0" smtClean="0"/>
              <a:t> a byl významně </a:t>
            </a:r>
            <a:r>
              <a:rPr lang="cs-CZ" dirty="0" smtClean="0">
                <a:hlinkClick r:id="rId13" tooltip="Pedagogika"/>
              </a:rPr>
              <a:t>pedagogicky</a:t>
            </a:r>
            <a:r>
              <a:rPr lang="cs-CZ" dirty="0" smtClean="0"/>
              <a:t> činný. Kromě toho byl i </a:t>
            </a:r>
            <a:r>
              <a:rPr lang="cs-CZ" dirty="0" smtClean="0">
                <a:hlinkClick r:id="rId14" tooltip="Hudební skladatel"/>
              </a:rPr>
              <a:t>hudebním skladatelem</a:t>
            </a:r>
            <a:r>
              <a:rPr lang="cs-CZ" dirty="0" smtClean="0"/>
              <a:t> a </a:t>
            </a:r>
            <a:r>
              <a:rPr lang="cs-CZ" dirty="0" smtClean="0">
                <a:hlinkClick r:id="rId15" tooltip="Hudební teorie"/>
              </a:rPr>
              <a:t>hudebním teoretikem</a:t>
            </a:r>
            <a:r>
              <a:rPr lang="cs-CZ" dirty="0" smtClean="0"/>
              <a:t>. Významné jsou jeho učebnice chemie a mnohojazyčné </a:t>
            </a:r>
            <a:r>
              <a:rPr lang="cs-CZ" dirty="0" smtClean="0">
                <a:hlinkClick r:id="rId16" tooltip="Slovník"/>
              </a:rPr>
              <a:t>slovníky</a:t>
            </a:r>
            <a:r>
              <a:rPr lang="cs-CZ" dirty="0" smtClean="0"/>
              <a:t> – chemické i hudební.</a:t>
            </a:r>
          </a:p>
          <a:p>
            <a:r>
              <a:rPr lang="cs-CZ" dirty="0" smtClean="0"/>
              <a:t>Narodil se v rodině velkoobchodníka s papírem. Přes přání otce nešel studovat </a:t>
            </a:r>
            <a:r>
              <a:rPr lang="cs-CZ" dirty="0" smtClean="0">
                <a:hlinkClick r:id="rId17" tooltip="Obchodní akademie"/>
              </a:rPr>
              <a:t>obchodní akademii</a:t>
            </a:r>
            <a:r>
              <a:rPr lang="cs-CZ" dirty="0" smtClean="0"/>
              <a:t>, ale studoval nejprve </a:t>
            </a:r>
            <a:r>
              <a:rPr lang="cs-CZ" dirty="0" smtClean="0">
                <a:hlinkClick r:id="rId18" tooltip="České vysoké učení technické v Praze"/>
              </a:rPr>
              <a:t>pražskou techniku</a:t>
            </a:r>
            <a:r>
              <a:rPr lang="cs-CZ" dirty="0" smtClean="0"/>
              <a:t>, poté dva roky barvířskou školu ve francouzském </a:t>
            </a:r>
            <a:r>
              <a:rPr lang="cs-CZ" dirty="0" err="1" smtClean="0">
                <a:hlinkClick r:id="rId19" tooltip="Mulhouse"/>
              </a:rPr>
              <a:t>Mulhouse</a:t>
            </a:r>
            <a:r>
              <a:rPr lang="cs-CZ" dirty="0" smtClean="0"/>
              <a:t> a pak několik měsíců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chemii cukrů v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  <a:hlinkClick r:id="rId20" tooltip="Göttingen"/>
              </a:rPr>
              <a:t>Göttingenu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. </a:t>
            </a:r>
            <a:r>
              <a:rPr lang="cs-CZ" dirty="0" smtClean="0"/>
              <a:t>V roce </a:t>
            </a:r>
            <a:r>
              <a:rPr lang="cs-CZ" dirty="0" smtClean="0">
                <a:hlinkClick r:id="rId21" tooltip="1895"/>
              </a:rPr>
              <a:t>1895</a:t>
            </a:r>
            <a:r>
              <a:rPr lang="cs-CZ" dirty="0" smtClean="0"/>
              <a:t> se stal asistentem na pražské technice, v roce </a:t>
            </a:r>
            <a:r>
              <a:rPr lang="cs-CZ" dirty="0" smtClean="0">
                <a:hlinkClick r:id="rId22" tooltip="1905"/>
              </a:rPr>
              <a:t>1905</a:t>
            </a:r>
            <a:r>
              <a:rPr lang="cs-CZ" dirty="0" smtClean="0"/>
              <a:t> </a:t>
            </a:r>
            <a:r>
              <a:rPr lang="cs-CZ" dirty="0" smtClean="0">
                <a:hlinkClick r:id="rId23" tooltip="Docent"/>
              </a:rPr>
              <a:t>docentem</a:t>
            </a:r>
            <a:r>
              <a:rPr lang="cs-CZ" dirty="0" smtClean="0"/>
              <a:t> a od roku </a:t>
            </a:r>
            <a:r>
              <a:rPr lang="cs-CZ" dirty="0" smtClean="0">
                <a:hlinkClick r:id="rId24" tooltip="1907"/>
              </a:rPr>
              <a:t>1907</a:t>
            </a:r>
            <a:r>
              <a:rPr lang="cs-CZ" dirty="0" smtClean="0"/>
              <a:t> do roku </a:t>
            </a:r>
            <a:r>
              <a:rPr lang="cs-CZ" dirty="0" smtClean="0">
                <a:hlinkClick r:id="rId25" tooltip="1939"/>
              </a:rPr>
              <a:t>1939</a:t>
            </a:r>
            <a:r>
              <a:rPr lang="cs-CZ" dirty="0" smtClean="0"/>
              <a:t> (kdy </a:t>
            </a:r>
            <a:r>
              <a:rPr lang="cs-CZ" dirty="0" smtClean="0">
                <a:hlinkClick r:id="rId26" tooltip="Nacismus"/>
              </a:rPr>
              <a:t>nacisté</a:t>
            </a:r>
            <a:r>
              <a:rPr lang="cs-CZ" dirty="0" smtClean="0"/>
              <a:t> uzavřeli české vysoké školy) byl </a:t>
            </a:r>
            <a:r>
              <a:rPr lang="cs-CZ" dirty="0" smtClean="0">
                <a:hlinkClick r:id="rId27" tooltip="Profesor"/>
              </a:rPr>
              <a:t>profesorem</a:t>
            </a:r>
            <a:r>
              <a:rPr lang="cs-CZ" dirty="0" smtClean="0"/>
              <a:t> experimentální anorganické a organické chemie.</a:t>
            </a:r>
          </a:p>
          <a:p>
            <a:r>
              <a:rPr lang="cs-CZ" dirty="0" smtClean="0"/>
              <a:t>V době svého působení v </a:t>
            </a:r>
            <a:r>
              <a:rPr lang="cs-CZ" dirty="0" err="1" smtClean="0"/>
              <a:t>Mulhouse</a:t>
            </a:r>
            <a:r>
              <a:rPr lang="cs-CZ" dirty="0" smtClean="0"/>
              <a:t> vytvořil po něm pojmenované </a:t>
            </a:r>
            <a:r>
              <a:rPr lang="cs-CZ" dirty="0" err="1" smtClean="0">
                <a:hlinkClick r:id="rId28" tooltip="Votočkovo činidlo"/>
              </a:rPr>
              <a:t>Votočkovo</a:t>
            </a:r>
            <a:r>
              <a:rPr lang="cs-CZ" dirty="0" smtClean="0">
                <a:hlinkClick r:id="rId28" tooltip="Votočkovo činidlo"/>
              </a:rPr>
              <a:t> činidlo</a:t>
            </a:r>
            <a:r>
              <a:rPr lang="cs-CZ" dirty="0" smtClean="0"/>
              <a:t>. Společně s </a:t>
            </a:r>
            <a:r>
              <a:rPr lang="cs-CZ" dirty="0" smtClean="0">
                <a:hlinkClick r:id="rId29" tooltip="Alexandr Sommer Batěk"/>
              </a:rPr>
              <a:t>A. Sommerem </a:t>
            </a:r>
            <a:r>
              <a:rPr lang="cs-CZ" dirty="0" err="1" smtClean="0">
                <a:hlinkClick r:id="rId29" tooltip="Alexandr Sommer Batěk"/>
              </a:rPr>
              <a:t>Baťkem</a:t>
            </a:r>
            <a:r>
              <a:rPr lang="cs-CZ" dirty="0" smtClean="0"/>
              <a:t> se podílel na tvorbě českého chemického názvosloví. Sepsal </a:t>
            </a:r>
            <a:r>
              <a:rPr lang="cs-CZ" i="1" dirty="0" smtClean="0"/>
              <a:t>Šestijazyčný chemický slovník</a:t>
            </a:r>
            <a:r>
              <a:rPr lang="cs-CZ" dirty="0" smtClean="0"/>
              <a:t>, učebnice </a:t>
            </a:r>
            <a:r>
              <a:rPr lang="cs-CZ" i="1" dirty="0" smtClean="0"/>
              <a:t>Chemie anorganická</a:t>
            </a:r>
            <a:r>
              <a:rPr lang="cs-CZ" dirty="0" smtClean="0"/>
              <a:t> a </a:t>
            </a:r>
            <a:r>
              <a:rPr lang="cs-CZ" i="1" dirty="0" smtClean="0"/>
              <a:t>Chemie organická</a:t>
            </a:r>
            <a:r>
              <a:rPr lang="cs-CZ" dirty="0" smtClean="0"/>
              <a:t>, které byly používány řadu desetiletí.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Složil také asi 70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  <a:hlinkClick r:id="rId30" tooltip="Hudba"/>
              </a:rPr>
              <a:t>hudebních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děl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1663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Zakladatel chemie cukrů v České republice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Jiný typ viskozimetru na měření bodu mazovatění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pic>
        <p:nvPicPr>
          <p:cNvPr id="9" name="Obrázek 8" descr="img6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0728"/>
            <a:ext cx="8784976" cy="46085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0" y="5733256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VISKOZITA UDÁNA V JEDNOTKÁCH SI!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141277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RŮZNÉ DRUHY KUKUŘICE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419872" y="1916832"/>
            <a:ext cx="266429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Přechod GEL &gt; SOL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2051720" y="2276872"/>
            <a:ext cx="1368152" cy="86409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835696" y="2276872"/>
            <a:ext cx="1584176" cy="2016224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Proč modifikujeme škrob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solidFill>
                  <a:srgbClr val="008000"/>
                </a:solidFill>
              </a:rPr>
              <a:t>Vysoká viskozita i při nízkých koncentracích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Nízká </a:t>
            </a:r>
            <a:r>
              <a:rPr lang="cs-CZ" b="1" dirty="0" err="1" smtClean="0">
                <a:solidFill>
                  <a:srgbClr val="FF0000"/>
                </a:solidFill>
              </a:rPr>
              <a:t>dispergovatelnost</a:t>
            </a:r>
            <a:r>
              <a:rPr lang="cs-CZ" b="1" dirty="0" smtClean="0">
                <a:solidFill>
                  <a:srgbClr val="FF0000"/>
                </a:solidFill>
              </a:rPr>
              <a:t> a rozpustnost škrobových zrn</a:t>
            </a:r>
          </a:p>
          <a:p>
            <a:r>
              <a:rPr lang="cs-CZ" b="1" dirty="0" smtClean="0"/>
              <a:t>Silná tendence vytvářet tuhý, trojrozměrně provázaný gel </a:t>
            </a:r>
            <a:r>
              <a:rPr lang="cs-CZ" dirty="0" smtClean="0"/>
              <a:t>(</a:t>
            </a:r>
            <a:r>
              <a:rPr lang="cs-CZ" b="1" u="sng" dirty="0" smtClean="0">
                <a:solidFill>
                  <a:srgbClr val="0000FF"/>
                </a:solidFill>
              </a:rPr>
              <a:t>někdy je toto ale výhodné &gt; PUDINK</a:t>
            </a:r>
            <a:r>
              <a:rPr lang="cs-CZ" dirty="0" smtClean="0"/>
              <a:t>) 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6" name="Obrázek 5" descr="img7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63791" y="-1935597"/>
            <a:ext cx="3600400" cy="81369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789040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AmyloPEKTIN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u="sng" cap="all" dirty="0" err="1" smtClean="0">
                <a:solidFill>
                  <a:srgbClr val="FF0000"/>
                </a:solidFill>
                <a:latin typeface="Arial Black" pitchFamily="34" charset="0"/>
              </a:rPr>
              <a:t>neVytváří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šroubovici </a:t>
            </a: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neboli</a:t>
            </a: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cap="all" dirty="0" err="1" smtClean="0">
                <a:solidFill>
                  <a:srgbClr val="FF0000"/>
                </a:solidFill>
                <a:latin typeface="Arial Black" pitchFamily="34" charset="0"/>
              </a:rPr>
              <a:t>helix</a:t>
            </a:r>
            <a:endParaRPr lang="cs-CZ" sz="2200" cap="all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cap="all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8000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6 přes –OH a přes – CH</a:t>
            </a:r>
            <a:r>
              <a:rPr lang="cs-CZ" sz="22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200" dirty="0" smtClean="0">
                <a:solidFill>
                  <a:srgbClr val="008000"/>
                </a:solidFill>
                <a:latin typeface="Arial Black" pitchFamily="34" charset="0"/>
              </a:rPr>
              <a:t>OH v místě rozvětvení</a:t>
            </a:r>
            <a:endParaRPr lang="cs-CZ" sz="2200" cap="all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Vazba 1</a:t>
            </a:r>
            <a:r>
              <a:rPr lang="cs-CZ" sz="2200" dirty="0" smtClean="0">
                <a:solidFill>
                  <a:srgbClr val="0000FF"/>
                </a:solidFill>
                <a:latin typeface="Symbol" pitchFamily="18" charset="2"/>
              </a:rPr>
              <a:t> ® 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4 přes –OH v hlavním i bočních řetězcích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15 – 25 jednotek ve větvích</a:t>
            </a:r>
          </a:p>
          <a:p>
            <a:endParaRPr lang="cs-CZ" sz="2200" dirty="0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452320" y="3140968"/>
            <a:ext cx="0" cy="151216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323528" y="2132856"/>
            <a:ext cx="432048" cy="316835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755576" y="2492896"/>
            <a:ext cx="792088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4572000" y="2204864"/>
            <a:ext cx="1368152" cy="3456384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2051720" y="2708920"/>
            <a:ext cx="2448272" cy="28803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7452320" y="332656"/>
            <a:ext cx="144016" cy="4320480"/>
          </a:xfrm>
          <a:prstGeom prst="straightConnector1">
            <a:avLst/>
          </a:prstGeom>
          <a:ln w="38100">
            <a:solidFill>
              <a:srgbClr val="008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339752" y="404664"/>
            <a:ext cx="5256584" cy="100811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V="1">
            <a:off x="827584" y="1916832"/>
            <a:ext cx="201622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11" name="Zástupný symbol pro obsah 10" descr="img6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575556" y="944724"/>
            <a:ext cx="4968552" cy="5472608"/>
          </a:xfrm>
        </p:spPr>
      </p:pic>
      <p:sp>
        <p:nvSpPr>
          <p:cNvPr id="12" name="Elipsa 11"/>
          <p:cNvSpPr/>
          <p:nvPr/>
        </p:nvSpPr>
        <p:spPr>
          <a:xfrm>
            <a:off x="3707904" y="5661248"/>
            <a:ext cx="1440160" cy="504056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868144" y="1268760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8000"/>
                </a:solidFill>
              </a:rPr>
              <a:t>PRUDKÝ POKLES VISKOZITY ROZTOKU (MAZU)</a:t>
            </a:r>
            <a:endParaRPr lang="cs-CZ" sz="36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>
            <a:stCxn id="12" idx="6"/>
          </p:cNvCxnSpPr>
          <p:nvPr/>
        </p:nvCxnSpPr>
        <p:spPr>
          <a:xfrm flipV="1">
            <a:off x="5148064" y="5733256"/>
            <a:ext cx="648072" cy="18002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5796136" y="5517232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ENZYM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Štěpení na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enzymy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a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a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Symbol" pitchFamily="18" charset="2"/>
              </a:rPr>
              <a:t>b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AMYLÓZAMI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525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MALTÓZU</a:t>
            </a:r>
            <a:r>
              <a:rPr lang="cs-CZ" sz="2800" b="1" dirty="0" smtClean="0">
                <a:solidFill>
                  <a:srgbClr val="008000"/>
                </a:solidFill>
              </a:rPr>
              <a:t> 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dále rozštěpit enzymem </a:t>
            </a:r>
            <a:r>
              <a:rPr lang="cs-CZ" sz="2800" b="1" i="1" u="sng" dirty="0" smtClean="0">
                <a:solidFill>
                  <a:srgbClr val="C00000"/>
                </a:solidFill>
                <a:latin typeface="Arial Black" pitchFamily="34" charset="0"/>
              </a:rPr>
              <a:t>MALTÁZOU</a:t>
            </a:r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 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pic>
        <p:nvPicPr>
          <p:cNvPr id="7" name="Obrázek 6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96947" y="-1140764"/>
            <a:ext cx="5478097" cy="842493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14" name="Zástupný symbol pro obsah 13" descr="img6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761910" y="910498"/>
            <a:ext cx="2088232" cy="4820980"/>
          </a:xfrm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15" name="TextovéPole 14"/>
          <p:cNvSpPr txBox="1"/>
          <p:nvPr/>
        </p:nvSpPr>
        <p:spPr>
          <a:xfrm>
            <a:off x="467544" y="1340768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Katalýza pomocí </a:t>
            </a:r>
            <a:r>
              <a:rPr lang="cs-CZ" sz="2800" b="1" dirty="0" err="1" smtClean="0">
                <a:solidFill>
                  <a:srgbClr val="008000"/>
                </a:solidFill>
                <a:latin typeface="+mn-lt"/>
              </a:rPr>
              <a:t>HCl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nebo H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2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SO</a:t>
            </a:r>
            <a:r>
              <a:rPr lang="cs-CZ" sz="2800" b="1" baseline="-25000" dirty="0" smtClean="0">
                <a:solidFill>
                  <a:srgbClr val="008000"/>
                </a:solidFill>
                <a:latin typeface="+mn-lt"/>
              </a:rPr>
              <a:t>4</a:t>
            </a:r>
            <a:r>
              <a:rPr lang="cs-CZ" sz="2800" b="1" dirty="0" smtClean="0">
                <a:solidFill>
                  <a:srgbClr val="008000"/>
                </a:solidFill>
                <a:latin typeface="+mn-lt"/>
              </a:rPr>
              <a:t> s neutralizací na konci procesu</a:t>
            </a:r>
            <a:endParaRPr lang="cs-CZ" sz="2800" b="1" dirty="0">
              <a:solidFill>
                <a:srgbClr val="008000"/>
              </a:solidFill>
              <a:latin typeface="+mn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39552" y="4581128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+mn-lt"/>
              </a:rPr>
              <a:t>Lze kombinovat s enzymatickým procesem  a dostat se </a:t>
            </a:r>
            <a:r>
              <a:rPr lang="cs-CZ" sz="2800" b="1" dirty="0" smtClean="0">
                <a:solidFill>
                  <a:srgbClr val="0000FF"/>
                </a:solidFill>
              </a:rPr>
              <a:t>na 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GLUKÓZU 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588224" y="1340768"/>
            <a:ext cx="21602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smtClean="0">
                <a:solidFill>
                  <a:srgbClr val="FF0000"/>
                </a:solidFill>
              </a:rPr>
              <a:t>Podle stupně konverze dělíme produkty na: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Kapalné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Sušené nebo zahuštěné sirupy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400" b="1" dirty="0" smtClean="0">
                <a:solidFill>
                  <a:srgbClr val="FF0000"/>
                </a:solidFill>
              </a:rPr>
              <a:t> Glukózu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Postupy </a:t>
            </a:r>
            <a:r>
              <a:rPr lang="cs-CZ" sz="3600" b="1" cap="all" dirty="0" err="1" smtClean="0">
                <a:solidFill>
                  <a:srgbClr val="008000"/>
                </a:solidFill>
                <a:latin typeface="Arial Black" pitchFamily="34" charset="0"/>
              </a:rPr>
              <a:t>HyDROLYtické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pic>
        <p:nvPicPr>
          <p:cNvPr id="11" name="Obrázek 10" descr="img6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44555" y="1014860"/>
            <a:ext cx="3384378" cy="4180210"/>
          </a:xfrm>
          <a:prstGeom prst="rect">
            <a:avLst/>
          </a:prstGeom>
        </p:spPr>
      </p:pic>
      <p:pic>
        <p:nvPicPr>
          <p:cNvPr id="12" name="Obrázek 11" descr="img6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97592" y="1907264"/>
            <a:ext cx="3774928" cy="451414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797152"/>
            <a:ext cx="3779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Nejsou informace o tom, zda proces probíhá </a:t>
            </a:r>
            <a:r>
              <a:rPr lang="cs-CZ" sz="2000" b="1" u="sng" dirty="0" smtClean="0">
                <a:solidFill>
                  <a:srgbClr val="008000"/>
                </a:solidFill>
              </a:rPr>
              <a:t>náhodně</a:t>
            </a:r>
            <a:r>
              <a:rPr lang="cs-CZ" sz="2000" b="1" dirty="0" smtClean="0">
                <a:solidFill>
                  <a:srgbClr val="008000"/>
                </a:solidFill>
              </a:rPr>
              <a:t> či zda je některé místo v řetězci při hydrolýze </a:t>
            </a:r>
            <a:r>
              <a:rPr lang="cs-CZ" sz="2000" b="1" i="1" u="sng" dirty="0" smtClean="0">
                <a:solidFill>
                  <a:srgbClr val="008000"/>
                </a:solidFill>
              </a:rPr>
              <a:t>preferováno</a:t>
            </a:r>
            <a:endParaRPr lang="cs-CZ" sz="2000" b="1" i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Enzymatické VYUŽITÍ GLUKÓZY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120208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pic>
        <p:nvPicPr>
          <p:cNvPr id="19" name="Obrázek 18" descr="Alpha-D-Glucopyranos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96752"/>
            <a:ext cx="1495425" cy="1619250"/>
          </a:xfrm>
          <a:prstGeom prst="rect">
            <a:avLst/>
          </a:prstGeom>
        </p:spPr>
      </p:pic>
      <p:pic>
        <p:nvPicPr>
          <p:cNvPr id="20" name="Obrázek 19" descr="120px-Pyruva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276872"/>
            <a:ext cx="1637233" cy="1296144"/>
          </a:xfrm>
          <a:prstGeom prst="rect">
            <a:avLst/>
          </a:prstGeom>
        </p:spPr>
      </p:pic>
      <p:pic>
        <p:nvPicPr>
          <p:cNvPr id="21" name="Obrázek 20" descr="120px-Acetaldehyde-2D-flat_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4984"/>
            <a:ext cx="1677856" cy="1440160"/>
          </a:xfrm>
          <a:prstGeom prst="rect">
            <a:avLst/>
          </a:prstGeom>
        </p:spPr>
      </p:pic>
      <p:pic>
        <p:nvPicPr>
          <p:cNvPr id="22" name="Obrázek 21" descr="Ethanol-structure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09479" y="4725144"/>
            <a:ext cx="2629857" cy="1512168"/>
          </a:xfrm>
          <a:prstGeom prst="rect">
            <a:avLst/>
          </a:prstGeom>
          <a:solidFill>
            <a:srgbClr val="DDDDDD"/>
          </a:solidFill>
          <a:ln w="38100">
            <a:solidFill>
              <a:srgbClr val="FF0000"/>
            </a:solidFill>
          </a:ln>
        </p:spPr>
      </p:pic>
      <p:sp>
        <p:nvSpPr>
          <p:cNvPr id="23" name="TextovéPole 22"/>
          <p:cNvSpPr txBox="1"/>
          <p:nvPr/>
        </p:nvSpPr>
        <p:spPr>
          <a:xfrm>
            <a:off x="4355976" y="1988840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</a:rPr>
              <a:t>Pyruvát</a:t>
            </a:r>
            <a:r>
              <a:rPr lang="cs-CZ" b="1" dirty="0" smtClean="0">
                <a:solidFill>
                  <a:srgbClr val="C00000"/>
                </a:solidFill>
              </a:rPr>
              <a:t> konjugovaná báze od kyseliny </a:t>
            </a:r>
            <a:r>
              <a:rPr lang="cs-CZ" b="1" dirty="0" err="1" smtClean="0">
                <a:solidFill>
                  <a:srgbClr val="C00000"/>
                </a:solidFill>
              </a:rPr>
              <a:t>pyrohroznové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07504" y="4293096"/>
            <a:ext cx="4968552" cy="19389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Vodka (</a:t>
            </a:r>
            <a:r>
              <a:rPr lang="cs-CZ" sz="2000" b="1" i="1" u="sng" dirty="0" smtClean="0">
                <a:solidFill>
                  <a:srgbClr val="0000FF"/>
                </a:solidFill>
                <a:latin typeface="Arial Black" pitchFamily="34" charset="0"/>
              </a:rPr>
              <a:t>RUSKY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solidFill>
                  <a:srgbClr val="008000"/>
                </a:solidFill>
                <a:latin typeface="Arial Black" pitchFamily="34" charset="0"/>
              </a:rPr>
              <a:t>Gorilka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 (</a:t>
            </a:r>
            <a:r>
              <a:rPr lang="cs-CZ" sz="2000" b="1" i="1" u="sng" dirty="0" smtClean="0">
                <a:solidFill>
                  <a:srgbClr val="008000"/>
                </a:solidFill>
                <a:latin typeface="Arial Black" pitchFamily="34" charset="0"/>
              </a:rPr>
              <a:t>UKRAJINSKY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err="1" smtClean="0">
                <a:latin typeface="Arial Black" pitchFamily="34" charset="0"/>
              </a:rPr>
              <a:t>Schnaps</a:t>
            </a:r>
            <a:r>
              <a:rPr lang="cs-CZ" sz="2000" b="1" dirty="0" smtClean="0">
                <a:latin typeface="Arial Black" pitchFamily="34" charset="0"/>
              </a:rPr>
              <a:t> (</a:t>
            </a:r>
            <a:r>
              <a:rPr lang="cs-CZ" sz="2000" b="1" i="1" u="sng" dirty="0" smtClean="0">
                <a:latin typeface="Arial Black" pitchFamily="34" charset="0"/>
              </a:rPr>
              <a:t>NĚMECKY</a:t>
            </a:r>
            <a:r>
              <a:rPr lang="cs-CZ" sz="2000" b="1" dirty="0" smtClean="0"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Prostějovská </a:t>
            </a:r>
            <a:r>
              <a:rPr lang="cs-CZ" sz="2000" b="1" dirty="0" err="1" smtClean="0">
                <a:solidFill>
                  <a:srgbClr val="FF0000"/>
                </a:solidFill>
                <a:latin typeface="Arial Black" pitchFamily="34" charset="0"/>
              </a:rPr>
              <a:t>starorežná</a:t>
            </a:r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 (ŽITNÁ)</a:t>
            </a:r>
          </a:p>
          <a:p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Whisky (</a:t>
            </a:r>
            <a:r>
              <a:rPr lang="cs-CZ" sz="2000" b="1" i="1" u="sng" dirty="0" smtClean="0">
                <a:solidFill>
                  <a:srgbClr val="FFC000"/>
                </a:solidFill>
                <a:latin typeface="Arial Black" pitchFamily="34" charset="0"/>
              </a:rPr>
              <a:t>ANGLICKY</a:t>
            </a:r>
            <a:r>
              <a:rPr lang="cs-CZ" sz="2000" b="1" dirty="0" smtClean="0">
                <a:solidFill>
                  <a:srgbClr val="FFC000"/>
                </a:solidFill>
                <a:latin typeface="Arial Black" pitchFamily="34" charset="0"/>
              </a:rPr>
              <a:t>)</a:t>
            </a:r>
          </a:p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Bramborový líh &gt; TUZEMSKÝ RUM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2800" b="1" cap="all" dirty="0" smtClean="0">
                <a:solidFill>
                  <a:srgbClr val="008000"/>
                </a:solidFill>
                <a:latin typeface="Arial Black" pitchFamily="34" charset="0"/>
              </a:rPr>
              <a:t>Enzymatická 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(</a:t>
            </a:r>
            <a:r>
              <a:rPr lang="cs-CZ" sz="2800" b="1" i="1" u="sng" dirty="0" smtClean="0">
                <a:solidFill>
                  <a:srgbClr val="008000"/>
                </a:solidFill>
              </a:rPr>
              <a:t>Xylose </a:t>
            </a:r>
            <a:r>
              <a:rPr lang="cs-CZ" sz="2800" b="1" i="1" u="sng" dirty="0" err="1" smtClean="0">
                <a:solidFill>
                  <a:srgbClr val="008000"/>
                </a:solidFill>
              </a:rPr>
              <a:t>isomerase</a:t>
            </a:r>
            <a:r>
              <a:rPr lang="cs-CZ" sz="2800" b="1" i="1" u="sng" dirty="0" smtClean="0">
                <a:solidFill>
                  <a:srgbClr val="008000"/>
                </a:solidFill>
              </a:rPr>
              <a:t>)</a:t>
            </a:r>
            <a:r>
              <a:rPr lang="cs-CZ" sz="2800" b="1" i="1" u="sng" cap="all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</a:rPr>
              <a:t/>
            </a:r>
            <a:br>
              <a:rPr lang="cs-CZ" sz="2800" b="1" dirty="0" smtClean="0">
                <a:solidFill>
                  <a:srgbClr val="008000"/>
                </a:solidFill>
              </a:rPr>
            </a:b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izomerizace GLUKÓZY na </a:t>
            </a:r>
            <a:r>
              <a:rPr lang="cs-CZ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  <a:endParaRPr lang="cs-CZ" sz="2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11" name="Obrázek 10" descr="490px-D-Fructose_vs__D-Glucose_Structural_Formulae_V_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772816"/>
            <a:ext cx="4667250" cy="3724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6948264" y="3573016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GLUKÓZY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(ALDÓZA)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79512" y="3645024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FRUKTÓZU</a:t>
            </a:r>
          </a:p>
          <a:p>
            <a:r>
              <a:rPr lang="cs-CZ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(KETÓZA)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1907704" y="5661248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8000"/>
                </a:solidFill>
              </a:rPr>
              <a:t>D-xylose </a:t>
            </a:r>
            <a:r>
              <a:rPr lang="cs-CZ" sz="2400" b="1" dirty="0" err="1" smtClean="0">
                <a:solidFill>
                  <a:srgbClr val="008000"/>
                </a:solidFill>
              </a:rPr>
              <a:t>aldose</a:t>
            </a:r>
            <a:r>
              <a:rPr lang="cs-CZ" sz="2400" b="1" dirty="0" smtClean="0">
                <a:solidFill>
                  <a:srgbClr val="008000"/>
                </a:solidFill>
              </a:rPr>
              <a:t>-ketose-</a:t>
            </a:r>
            <a:r>
              <a:rPr lang="cs-CZ" sz="2400" b="1" dirty="0" err="1" smtClean="0">
                <a:solidFill>
                  <a:srgbClr val="008000"/>
                </a:solidFill>
              </a:rPr>
              <a:t>isomerase</a:t>
            </a:r>
            <a:endParaRPr lang="cs-CZ" sz="2400" dirty="0">
              <a:solidFill>
                <a:srgbClr val="008000"/>
              </a:solidFill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707904" y="1556792"/>
            <a:ext cx="1800200" cy="0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>
            <a:stCxn id="12" idx="0"/>
          </p:cNvCxnSpPr>
          <p:nvPr/>
        </p:nvCxnSpPr>
        <p:spPr>
          <a:xfrm flipH="1" flipV="1">
            <a:off x="6156176" y="2204864"/>
            <a:ext cx="158417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 flipV="1">
            <a:off x="1331640" y="2996952"/>
            <a:ext cx="1728192" cy="576064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251520" y="1340768"/>
            <a:ext cx="2304256" cy="163121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Fruktóza je asi o 1/5 sladší než </a:t>
            </a:r>
            <a:r>
              <a:rPr lang="cs-CZ" sz="2000" b="1" cap="all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  <a:hlinkClick r:id="rId3" tooltip="Glukóza"/>
              </a:rPr>
              <a:t>glukóza</a:t>
            </a:r>
            <a:endParaRPr lang="cs-CZ" sz="2000" b="1" cap="all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 Black" pitchFamily="34" charset="0"/>
            </a:endParaRPr>
          </a:p>
          <a:p>
            <a:r>
              <a:rPr lang="cs-CZ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Vyskytuje se hlavně v ovoci</a:t>
            </a:r>
            <a:endParaRPr lang="cs-CZ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txBody>
          <a:bodyPr/>
          <a:lstStyle/>
          <a:p>
            <a:r>
              <a:rPr lang="sk-SK" sz="40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LITERATURA KNIHY 2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361459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Modifikované škroby, dextriny a lepidla</a:t>
            </a:r>
          </a:p>
          <a:p>
            <a:pPr lvl="1"/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ISBN: 80-03-00554-X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Modifikované škroby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Kodet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J</a:t>
            </a:r>
            <a:r>
              <a:rPr lang="cs-CZ" smtClean="0">
                <a:solidFill>
                  <a:srgbClr val="FF0000"/>
                </a:solidFill>
                <a:latin typeface="Arial Black" pitchFamily="34" charset="0"/>
              </a:rPr>
              <a:t>., Štěrba S., Šlechta L.)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ISBN nemá, je to příručka pro pracovníky škrobáren</a:t>
            </a:r>
          </a:p>
          <a:p>
            <a:pPr lvl="1"/>
            <a:endParaRPr lang="cs-CZ" dirty="0" smtClean="0">
              <a:solidFill>
                <a:srgbClr val="008000"/>
              </a:solidFill>
              <a:latin typeface="Arial Black" pitchFamily="34" charset="0"/>
            </a:endParaRPr>
          </a:p>
          <a:p>
            <a:endParaRPr lang="cs-CZ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Sorbitol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 NENÍ </a:t>
            </a:r>
            <a:r>
              <a:rPr lang="cs-CZ" sz="4000" dirty="0" smtClean="0">
                <a:solidFill>
                  <a:srgbClr val="0033CC"/>
                </a:solidFill>
                <a:latin typeface="Arial Black" pitchFamily="34" charset="0"/>
              </a:rPr>
              <a:t>sacharin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2952328" cy="639762"/>
          </a:xfrm>
        </p:spPr>
        <p:txBody>
          <a:bodyPr/>
          <a:lstStyle/>
          <a:p>
            <a:pPr algn="ctr"/>
            <a:r>
              <a:rPr lang="cs-CZ" sz="4000" dirty="0" err="1" smtClean="0">
                <a:solidFill>
                  <a:srgbClr val="008000"/>
                </a:solidFill>
                <a:latin typeface="Arial Black" pitchFamily="34" charset="0"/>
              </a:rPr>
              <a:t>Sorbitol</a:t>
            </a:r>
            <a:endParaRPr lang="cs-CZ" sz="4000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6110337" y="2924944"/>
            <a:ext cx="3033663" cy="639762"/>
          </a:xfrm>
        </p:spPr>
        <p:txBody>
          <a:bodyPr/>
          <a:lstStyle/>
          <a:p>
            <a:pPr algn="ctr"/>
            <a:r>
              <a:rPr lang="cs-CZ" sz="4000" dirty="0" smtClean="0">
                <a:solidFill>
                  <a:srgbClr val="0033CC"/>
                </a:solidFill>
                <a:latin typeface="Arial Black" pitchFamily="34" charset="0"/>
              </a:rPr>
              <a:t>Sacharin</a:t>
            </a:r>
            <a:endParaRPr lang="cs-CZ" sz="4000" dirty="0"/>
          </a:p>
        </p:txBody>
      </p:sp>
      <p:pic>
        <p:nvPicPr>
          <p:cNvPr id="10" name="Zástupný symbol pro obsah 9" descr="372px-Saccharin.svg.pn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868144" y="3645024"/>
            <a:ext cx="3085296" cy="3027239"/>
          </a:xfrm>
        </p:spPr>
      </p:pic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5658678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0" y="4149080"/>
            <a:ext cx="5796136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C00000"/>
                </a:solidFill>
              </a:rPr>
              <a:t>Ani jedna z těchto látek </a:t>
            </a:r>
            <a:r>
              <a:rPr lang="cs-CZ" sz="4000" b="1" dirty="0" smtClean="0">
                <a:solidFill>
                  <a:srgbClr val="C00000"/>
                </a:solidFill>
                <a:latin typeface="Arial Black" pitchFamily="34" charset="0"/>
              </a:rPr>
              <a:t>NENÍ</a:t>
            </a:r>
            <a:r>
              <a:rPr lang="cs-CZ" sz="4000" b="1" dirty="0" smtClean="0">
                <a:solidFill>
                  <a:srgbClr val="C00000"/>
                </a:solidFill>
              </a:rPr>
              <a:t> klasifikována jako </a:t>
            </a:r>
            <a:r>
              <a:rPr lang="cs-CZ" sz="4000" b="1" dirty="0" smtClean="0">
                <a:solidFill>
                  <a:srgbClr val="C00000"/>
                </a:solidFill>
                <a:latin typeface="Arial Black" pitchFamily="34" charset="0"/>
              </a:rPr>
              <a:t>RAKOVINOTVORNÁ</a:t>
            </a:r>
            <a:endParaRPr lang="cs-CZ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OBECNÉ ROZDĚLENÍ REAKCÍ POLYMERŮ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/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Nedochází </a:t>
            </a:r>
            <a:r>
              <a:rPr lang="cs-CZ" i="1" u="sng" dirty="0" smtClean="0">
                <a:solidFill>
                  <a:srgbClr val="008000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 ke štěpení hlavního řetězce</a:t>
            </a:r>
          </a:p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DESTRUKČNÍ (ŠTĚPÍCÍ ŘETĚZEC)</a:t>
            </a:r>
          </a:p>
          <a:p>
            <a:pPr lvl="1"/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Dochází </a:t>
            </a:r>
            <a:r>
              <a:rPr lang="cs-CZ" i="1" u="sng" dirty="0" smtClean="0">
                <a:solidFill>
                  <a:srgbClr val="0000FF"/>
                </a:solidFill>
                <a:latin typeface="Arial Black" pitchFamily="34" charset="0"/>
              </a:rPr>
              <a:t>ZÁMĚRNĚ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 ke štěpení hlavního řetězce</a:t>
            </a:r>
          </a:p>
          <a:p>
            <a:pPr lvl="1"/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5536" y="4869160"/>
            <a:ext cx="8424936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7030A0"/>
                </a:solidFill>
                <a:latin typeface="Arial Black" pitchFamily="34" charset="0"/>
              </a:rPr>
              <a:t>U POLYSACHARIDŮ  jsou obvyklé oba typy reakcí</a:t>
            </a:r>
            <a:endParaRPr lang="cs-CZ" sz="4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PŘEHLED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518457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Enzymatický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Termický </a:t>
            </a:r>
          </a:p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Chemický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Hydrolýza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</a:p>
          <a:p>
            <a:pPr lvl="1"/>
            <a:r>
              <a:rPr lang="cs-CZ" sz="2400" b="1" u="sng" dirty="0" smtClean="0">
                <a:solidFill>
                  <a:srgbClr val="FF0000"/>
                </a:solidFill>
                <a:latin typeface="Arial Black" pitchFamily="34" charset="0"/>
              </a:rPr>
              <a:t>Esterifikace (několik variant)</a:t>
            </a: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Xantace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Karbamace</a:t>
            </a:r>
            <a:endParaRPr lang="cs-CZ" sz="2400" b="1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Škrobové étery</a:t>
            </a:r>
          </a:p>
          <a:p>
            <a:r>
              <a:rPr lang="cs-CZ" sz="2800" b="1" dirty="0" smtClean="0">
                <a:latin typeface="Arial Black" pitchFamily="34" charset="0"/>
              </a:rPr>
              <a:t>Síťování</a:t>
            </a:r>
          </a:p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Roubování </a:t>
            </a:r>
          </a:p>
          <a:p>
            <a:pPr lvl="1"/>
            <a:endParaRPr lang="cs-CZ" sz="2400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ŠROBU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3" name="Obrázek 12" descr="img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764704"/>
            <a:ext cx="8595888" cy="532859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23528" y="1844824"/>
            <a:ext cx="7272808" cy="1872208"/>
          </a:xfrm>
          <a:prstGeom prst="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ŠROBU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pic>
        <p:nvPicPr>
          <p:cNvPr id="8" name="Obrázek 7" descr="využití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548680"/>
            <a:ext cx="9144169" cy="630932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716016" y="486916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BIOTECHNOLOGIE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987824" y="378904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  <a:latin typeface="Arial Black" pitchFamily="34" charset="0"/>
              </a:rPr>
              <a:t>PO ŠTĚPENÍ NA CUKRY</a:t>
            </a:r>
            <a:endParaRPr lang="cs-CZ" dirty="0">
              <a:solidFill>
                <a:srgbClr val="00B05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64088" y="38610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CHEMIE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7" name="Obrázek 6" descr="MODIFIKACE ŠKROBU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61355" y="-724645"/>
            <a:ext cx="6021288" cy="914400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156176" y="764704"/>
            <a:ext cx="28083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Může být mechanická (velikost zrn) nebo 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roztoková (oddělení </a:t>
            </a:r>
            <a:r>
              <a:rPr lang="cs-CZ" sz="2400" i="1" dirty="0" err="1" smtClean="0">
                <a:solidFill>
                  <a:srgbClr val="008000"/>
                </a:solidFill>
                <a:latin typeface="Arial Black" pitchFamily="34" charset="0"/>
              </a:rPr>
              <a:t>amylosy</a:t>
            </a:r>
            <a:r>
              <a:rPr lang="cs-CZ" sz="2400" i="1" dirty="0" smtClean="0">
                <a:solidFill>
                  <a:srgbClr val="008000"/>
                </a:solidFill>
                <a:latin typeface="Arial Black" pitchFamily="34" charset="0"/>
              </a:rPr>
              <a:t> od amylopektinu)</a:t>
            </a:r>
            <a:endParaRPr lang="cs-CZ" sz="2400" i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5292080" y="908720"/>
            <a:ext cx="936104" cy="360040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580112" y="5013176"/>
            <a:ext cx="3563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TECHNICKÉ DEXTRINY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771800" y="5229200"/>
            <a:ext cx="2808312" cy="57606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9" name="Obrázek 8" descr="MODIFIKACE ŠKROBU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801937" y="-785713"/>
            <a:ext cx="5180086" cy="8424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206084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Obvykle mechanická (velikost zrn)</a:t>
            </a:r>
            <a:endParaRPr lang="cs-CZ" sz="2400" dirty="0">
              <a:solidFill>
                <a:srgbClr val="C0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5292080" y="2348880"/>
            <a:ext cx="1008112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95536" y="3861048"/>
            <a:ext cx="2880320" cy="18158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Jedná se tedy většinou o HETEROGENNÍ REAKCE</a:t>
            </a:r>
            <a:endParaRPr lang="cs-CZ" sz="2800" b="1" dirty="0">
              <a:solidFill>
                <a:srgbClr val="0000FF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012160" y="4365104"/>
            <a:ext cx="2808312" cy="144655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Je </a:t>
            </a:r>
            <a:r>
              <a:rPr lang="cs-CZ" sz="2000" b="1" u="sng" dirty="0" smtClean="0">
                <a:solidFill>
                  <a:srgbClr val="008000"/>
                </a:solidFill>
              </a:rPr>
              <a:t>snaha</a:t>
            </a:r>
            <a:r>
              <a:rPr lang="cs-CZ" sz="2000" b="1" dirty="0" smtClean="0">
                <a:solidFill>
                  <a:srgbClr val="008000"/>
                </a:solidFill>
              </a:rPr>
              <a:t> provádět procesy v suspenzi a ne v roztoku</a:t>
            </a:r>
          </a:p>
          <a:p>
            <a:pPr algn="ctr"/>
            <a:r>
              <a:rPr lang="cs-CZ" sz="2800" b="1" u="sng" dirty="0" smtClean="0">
                <a:solidFill>
                  <a:srgbClr val="008000"/>
                </a:solidFill>
              </a:rPr>
              <a:t>PROČ ?</a:t>
            </a:r>
            <a:endParaRPr lang="cs-CZ" sz="2800" b="1" u="sng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245225"/>
            <a:ext cx="648072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10" name="Obrázek 9" descr="MODIFIKACE ŠKROBU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87826" y="-627587"/>
            <a:ext cx="5352324" cy="82809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1340768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8000"/>
                </a:solidFill>
                <a:latin typeface="Arial Black" pitchFamily="34" charset="0"/>
              </a:rPr>
              <a:t>PREFEROVÁNO</a:t>
            </a:r>
            <a:endParaRPr lang="cs-CZ" sz="40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1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904656"/>
          </a:xfrm>
          <a:solidFill>
            <a:schemeClr val="accent3">
              <a:lumMod val="95000"/>
            </a:schemeClr>
          </a:solidFill>
        </p:spPr>
        <p:txBody>
          <a:bodyPr/>
          <a:lstStyle/>
          <a:p>
            <a:r>
              <a:rPr lang="cs-CZ" sz="3000" b="1" dirty="0" smtClean="0"/>
              <a:t>Nános škrobové suspenze na vyhřívaný válec</a:t>
            </a:r>
          </a:p>
          <a:p>
            <a:r>
              <a:rPr lang="cs-CZ" sz="3000" b="1" dirty="0" smtClean="0"/>
              <a:t>Vznik mazu a rozrušení vodíkových můstků mezi molekulami škrobu</a:t>
            </a:r>
          </a:p>
          <a:p>
            <a:r>
              <a:rPr lang="cs-CZ" sz="3000" b="1" dirty="0" smtClean="0"/>
              <a:t>Voda se </a:t>
            </a:r>
            <a:r>
              <a:rPr lang="cs-CZ" sz="3000" b="1" dirty="0" smtClean="0">
                <a:latin typeface="Arial Black" pitchFamily="34" charset="0"/>
              </a:rPr>
              <a:t>ČÁSTEČNĚ</a:t>
            </a:r>
            <a:r>
              <a:rPr lang="cs-CZ" sz="3000" b="1" dirty="0" smtClean="0"/>
              <a:t> tak rychle </a:t>
            </a:r>
            <a:r>
              <a:rPr lang="cs-CZ" sz="3000" b="1" dirty="0" err="1" smtClean="0"/>
              <a:t>odsuší</a:t>
            </a:r>
            <a:r>
              <a:rPr lang="cs-CZ" sz="3000" b="1" dirty="0" smtClean="0"/>
              <a:t>, že nestačí dojít ke vzniku (</a:t>
            </a:r>
            <a:r>
              <a:rPr lang="cs-CZ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3000" b="1" dirty="0" smtClean="0"/>
              <a:t>) vodíkových můstků mezi molekulami škrobu</a:t>
            </a:r>
          </a:p>
          <a:p>
            <a:r>
              <a:rPr lang="cs-CZ" sz="3000" b="1" dirty="0" smtClean="0"/>
              <a:t>Suchý škrob je složený z neasociovaných molekul,  ale část molekul vody tam zůstane</a:t>
            </a:r>
          </a:p>
          <a:p>
            <a:r>
              <a:rPr lang="cs-CZ" sz="3000" b="1" dirty="0" smtClean="0"/>
              <a:t>Snadná rozpustnost i ve studené vodě</a:t>
            </a:r>
            <a:endParaRPr lang="cs-CZ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2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9" name="Obrázek 8" descr="termická modifikace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956212" y="1464676"/>
            <a:ext cx="4243751" cy="6156175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115616" y="1268760"/>
            <a:ext cx="18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Vznik mazu a rozrušení vodíkových můstků mezi molekulami škrobu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96136" y="177281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Voda se tak rychle </a:t>
            </a:r>
            <a:r>
              <a:rPr lang="cs-CZ" sz="2000" b="1" dirty="0" err="1" smtClean="0">
                <a:solidFill>
                  <a:srgbClr val="008000"/>
                </a:solidFill>
              </a:rPr>
              <a:t>odsuší</a:t>
            </a:r>
            <a:r>
              <a:rPr lang="cs-CZ" sz="2000" b="1" dirty="0" smtClean="0">
                <a:solidFill>
                  <a:srgbClr val="008000"/>
                </a:solidFill>
              </a:rPr>
              <a:t>, že 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NESTAČÍ DOJÍT </a:t>
            </a:r>
            <a:r>
              <a:rPr lang="cs-CZ" sz="2000" b="1" dirty="0" smtClean="0">
                <a:solidFill>
                  <a:srgbClr val="008000"/>
                </a:solidFill>
              </a:rPr>
              <a:t>ke vzniku (</a:t>
            </a:r>
            <a:r>
              <a:rPr lang="cs-CZ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obnovení</a:t>
            </a:r>
            <a:r>
              <a:rPr lang="cs-CZ" sz="2000" b="1" dirty="0" smtClean="0">
                <a:solidFill>
                  <a:srgbClr val="008000"/>
                </a:solidFill>
              </a:rPr>
              <a:t>) vodíkových můstků mezi molekulami </a:t>
            </a:r>
            <a:r>
              <a:rPr lang="cs-CZ" sz="2000" b="1" dirty="0" smtClean="0">
                <a:solidFill>
                  <a:srgbClr val="008000"/>
                </a:solidFill>
                <a:latin typeface="Arial Black" pitchFamily="34" charset="0"/>
              </a:rPr>
              <a:t>ŠKROBU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4067944" y="3645024"/>
            <a:ext cx="2088232" cy="86409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228184" y="3933056"/>
            <a:ext cx="2915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Suchý škrob složený z NEASOCIOVANÝCH MOLEKUL a proto může být rychleji znovu dispergován ve vodě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>
            <a:off x="5796136" y="5517232"/>
            <a:ext cx="504056" cy="50405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ovéPole 20"/>
          <p:cNvSpPr txBox="1"/>
          <p:nvPr/>
        </p:nvSpPr>
        <p:spPr>
          <a:xfrm>
            <a:off x="0" y="5949280"/>
            <a:ext cx="2987824" cy="800219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ASOCIOVANÉ 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MOLEKULY ŠKROBU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634082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Výroba a použití </a:t>
            </a:r>
            <a:r>
              <a:rPr lang="sk-SK" sz="2800" b="1" kern="1200" dirty="0" err="1" smtClean="0">
                <a:solidFill>
                  <a:srgbClr val="FF0000"/>
                </a:solidFill>
                <a:ea typeface="Times New Roman"/>
                <a:cs typeface="Times New Roman"/>
              </a:rPr>
              <a:t>škrobů</a:t>
            </a:r>
            <a:r>
              <a:rPr lang="sk-SK" sz="2800" b="1" kern="1200" dirty="0" smtClean="0">
                <a:solidFill>
                  <a:srgbClr val="FF0000"/>
                </a:solidFill>
                <a:ea typeface="Times New Roman"/>
                <a:cs typeface="Times New Roman"/>
              </a:rPr>
              <a:t> </a:t>
            </a:r>
            <a:r>
              <a:rPr lang="sk-SK" sz="2800" b="1" i="1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(</a:t>
            </a:r>
            <a:r>
              <a:rPr lang="sk-SK" sz="2800" b="1" i="1" u="sng" kern="1200" dirty="0" err="1" smtClean="0">
                <a:solidFill>
                  <a:srgbClr val="008000"/>
                </a:solidFill>
                <a:ea typeface="Times New Roman"/>
                <a:cs typeface="Times New Roman"/>
              </a:rPr>
              <a:t>data</a:t>
            </a:r>
            <a:r>
              <a:rPr lang="sk-SK" sz="2800" b="1" i="1" u="sng" kern="1200" dirty="0" smtClean="0">
                <a:solidFill>
                  <a:srgbClr val="008000"/>
                </a:solidFill>
                <a:ea typeface="Times New Roman"/>
                <a:cs typeface="Times New Roman"/>
              </a:rPr>
              <a:t> z roku 1991 &amp; 2011)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908720"/>
            <a:ext cx="8568952" cy="5217443"/>
          </a:xfrm>
        </p:spPr>
        <p:txBody>
          <a:bodyPr/>
          <a:lstStyle/>
          <a:p>
            <a:r>
              <a:rPr lang="cs-CZ" sz="3000" dirty="0" smtClean="0">
                <a:solidFill>
                  <a:srgbClr val="008000"/>
                </a:solidFill>
              </a:rPr>
              <a:t>Světová výroba(1991): 22 milionů tun</a:t>
            </a:r>
          </a:p>
          <a:p>
            <a:r>
              <a:rPr lang="cs-CZ" sz="3000" b="1" u="sng" dirty="0" smtClean="0">
                <a:solidFill>
                  <a:srgbClr val="008000"/>
                </a:solidFill>
                <a:latin typeface="Arial Black" pitchFamily="34" charset="0"/>
              </a:rPr>
              <a:t>Světová výroba(2011): 70</a:t>
            </a:r>
            <a:r>
              <a:rPr lang="cs-CZ" sz="3000" u="sng" dirty="0" smtClean="0">
                <a:solidFill>
                  <a:srgbClr val="008000"/>
                </a:solidFill>
                <a:latin typeface="Arial Black" pitchFamily="34" charset="0"/>
              </a:rPr>
              <a:t> milionů tun</a:t>
            </a:r>
          </a:p>
          <a:p>
            <a:r>
              <a:rPr lang="cs-CZ" sz="3000" b="1" dirty="0" smtClean="0">
                <a:solidFill>
                  <a:srgbClr val="FF0000"/>
                </a:solidFill>
              </a:rPr>
              <a:t>Kukuřičný škrob</a:t>
            </a:r>
            <a:r>
              <a:rPr lang="cs-CZ" sz="3000" dirty="0" smtClean="0">
                <a:solidFill>
                  <a:srgbClr val="FF0000"/>
                </a:solidFill>
              </a:rPr>
              <a:t>: 15 milionů tun</a:t>
            </a:r>
          </a:p>
          <a:p>
            <a:r>
              <a:rPr lang="cs-CZ" sz="3000" b="1" dirty="0" smtClean="0">
                <a:solidFill>
                  <a:srgbClr val="0000FF"/>
                </a:solidFill>
              </a:rPr>
              <a:t>Nejvýznamnější plodiny pro výrobu škrobů: </a:t>
            </a:r>
            <a:r>
              <a:rPr lang="cs-CZ" sz="3000" u="sng" dirty="0" smtClean="0">
                <a:solidFill>
                  <a:srgbClr val="0000FF"/>
                </a:solidFill>
                <a:latin typeface="Arial Black" pitchFamily="34" charset="0"/>
              </a:rPr>
              <a:t>kukuřice</a:t>
            </a:r>
            <a:r>
              <a:rPr lang="cs-CZ" sz="3000" dirty="0" smtClean="0">
                <a:solidFill>
                  <a:srgbClr val="0000FF"/>
                </a:solidFill>
              </a:rPr>
              <a:t>, brambory, rýže, maniok</a:t>
            </a:r>
          </a:p>
          <a:p>
            <a:r>
              <a:rPr lang="cs-CZ" sz="3000" b="1" dirty="0" smtClean="0"/>
              <a:t>Největší výrobci škrobů: </a:t>
            </a:r>
            <a:r>
              <a:rPr lang="cs-CZ" sz="3000" dirty="0" smtClean="0"/>
              <a:t>USA (</a:t>
            </a:r>
            <a:r>
              <a:rPr lang="cs-CZ" sz="3000" u="sng" dirty="0" smtClean="0">
                <a:latin typeface="Arial Black" pitchFamily="34" charset="0"/>
              </a:rPr>
              <a:t>kukuřice</a:t>
            </a:r>
            <a:r>
              <a:rPr lang="cs-CZ" sz="3000" dirty="0" smtClean="0"/>
              <a:t>), státy bývalého SSSR, Nizozemsko, Německo, Polsko (</a:t>
            </a:r>
            <a:r>
              <a:rPr lang="cs-CZ" sz="3000" u="sng" dirty="0" smtClean="0"/>
              <a:t>brambory</a:t>
            </a:r>
            <a:r>
              <a:rPr lang="cs-CZ" sz="3000" dirty="0" smtClean="0"/>
              <a:t>)</a:t>
            </a:r>
          </a:p>
          <a:p>
            <a:r>
              <a:rPr lang="cs-CZ" sz="3000" b="1" dirty="0" smtClean="0">
                <a:solidFill>
                  <a:srgbClr val="C00000"/>
                </a:solidFill>
              </a:rPr>
              <a:t>Použití pro výživu: </a:t>
            </a:r>
            <a:r>
              <a:rPr lang="cs-CZ" sz="3000" dirty="0" smtClean="0">
                <a:solidFill>
                  <a:srgbClr val="C00000"/>
                </a:solidFill>
              </a:rPr>
              <a:t>cca. 70 %</a:t>
            </a:r>
          </a:p>
          <a:p>
            <a:r>
              <a:rPr lang="cs-CZ" sz="3000" b="1" dirty="0" smtClean="0">
                <a:solidFill>
                  <a:srgbClr val="FFC000"/>
                </a:solidFill>
              </a:rPr>
              <a:t>Modifikované škroby: </a:t>
            </a:r>
            <a:r>
              <a:rPr lang="cs-CZ" sz="3000" dirty="0" smtClean="0">
                <a:solidFill>
                  <a:srgbClr val="FFC000"/>
                </a:solidFill>
              </a:rPr>
              <a:t>cca. 5 milionů tun</a:t>
            </a:r>
          </a:p>
          <a:p>
            <a:endParaRPr lang="cs-CZ" sz="30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5" name="Obrázek 4" descr="výklad RETROGRADACE škrobu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311860" y="-2655677"/>
            <a:ext cx="2376265" cy="8640962"/>
          </a:xfrm>
          <a:prstGeom prst="rect">
            <a:avLst/>
          </a:prstGeom>
        </p:spPr>
      </p:pic>
      <p:cxnSp>
        <p:nvCxnSpPr>
          <p:cNvPr id="7" name="Přímá spojovací čára 6"/>
          <p:cNvCxnSpPr/>
          <p:nvPr/>
        </p:nvCxnSpPr>
        <p:spPr>
          <a:xfrm>
            <a:off x="467544" y="2564904"/>
            <a:ext cx="8280920" cy="72008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čára 7"/>
          <p:cNvCxnSpPr/>
          <p:nvPr/>
        </p:nvCxnSpPr>
        <p:spPr>
          <a:xfrm>
            <a:off x="7740352" y="1484784"/>
            <a:ext cx="1160512" cy="83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10"/>
          <p:cNvCxnSpPr/>
          <p:nvPr/>
        </p:nvCxnSpPr>
        <p:spPr>
          <a:xfrm>
            <a:off x="467544" y="1484784"/>
            <a:ext cx="1160512" cy="8384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Termická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modifikace škrobu 3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10" name="Zástupný symbol pro obsah 9" descr="img68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23528" y="836712"/>
            <a:ext cx="8568951" cy="5417518"/>
          </a:xfrm>
        </p:spPr>
      </p:pic>
      <p:sp>
        <p:nvSpPr>
          <p:cNvPr id="8" name="Elipsa 7"/>
          <p:cNvSpPr/>
          <p:nvPr/>
        </p:nvSpPr>
        <p:spPr>
          <a:xfrm>
            <a:off x="4139952" y="3645024"/>
            <a:ext cx="1512168" cy="129614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3635896" y="1556792"/>
            <a:ext cx="2160240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  <a:latin typeface="Arial Black" pitchFamily="34" charset="0"/>
              </a:rPr>
              <a:t>Zde probíhá vlastní proces</a:t>
            </a:r>
            <a:endParaRPr lang="cs-CZ" sz="2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>
            <a:stCxn id="9" idx="2"/>
            <a:endCxn id="8" idx="0"/>
          </p:cNvCxnSpPr>
          <p:nvPr/>
        </p:nvCxnSpPr>
        <p:spPr>
          <a:xfrm>
            <a:off x="4716016" y="2264678"/>
            <a:ext cx="180020" cy="138034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ipsa 12"/>
          <p:cNvSpPr/>
          <p:nvPr/>
        </p:nvSpPr>
        <p:spPr>
          <a:xfrm>
            <a:off x="2339752" y="5661248"/>
            <a:ext cx="1656184" cy="3600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508104" y="1052736"/>
            <a:ext cx="324036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Seškrábnutí suchého filmu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5364088" y="1412776"/>
            <a:ext cx="720080" cy="30243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453335"/>
            <a:ext cx="5048200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10" name="Zástupný symbol pro obsah 9" descr="img6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27304" y="464985"/>
            <a:ext cx="5040560" cy="6360079"/>
          </a:xfrm>
        </p:spPr>
      </p:pic>
      <p:sp>
        <p:nvSpPr>
          <p:cNvPr id="12" name="TextovéPole 11"/>
          <p:cNvSpPr txBox="1"/>
          <p:nvPr/>
        </p:nvSpPr>
        <p:spPr>
          <a:xfrm>
            <a:off x="6372200" y="908720"/>
            <a:ext cx="1872208" cy="120032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Oxidace </a:t>
            </a:r>
            <a:r>
              <a:rPr lang="cs-CZ" b="1" cap="all" dirty="0" smtClean="0">
                <a:solidFill>
                  <a:srgbClr val="C00000"/>
                </a:solidFill>
              </a:rPr>
              <a:t>karbonylu</a:t>
            </a:r>
            <a:r>
              <a:rPr lang="cs-CZ" b="1" dirty="0" smtClean="0">
                <a:solidFill>
                  <a:srgbClr val="C00000"/>
                </a:solidFill>
              </a:rPr>
              <a:t> v  otevřené formy glukózy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804248" y="3212976"/>
            <a:ext cx="2088232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Oxidace – OH v CYKLICKÉ formě glukózy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2915816" y="2780928"/>
            <a:ext cx="38884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3707904" y="3212976"/>
            <a:ext cx="309634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6804248" y="4797152"/>
            <a:ext cx="2088232" cy="14773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Oxidace v CYKLICKÉ formě glukózy otevřením mezi C2 a C3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2339752" y="6021288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C2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179512" y="594928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C3</a:t>
            </a:r>
            <a:endParaRPr lang="cs-CZ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 flipV="1">
            <a:off x="1763688" y="5805264"/>
            <a:ext cx="576064" cy="2160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ovací šipka 26"/>
          <p:cNvCxnSpPr/>
          <p:nvPr/>
        </p:nvCxnSpPr>
        <p:spPr>
          <a:xfrm flipV="1">
            <a:off x="755576" y="5805264"/>
            <a:ext cx="216024" cy="1440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79512" y="4437112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C6</a:t>
            </a:r>
            <a:endParaRPr lang="cs-CZ" sz="2000" b="1" dirty="0">
              <a:latin typeface="+mn-lt"/>
            </a:endParaRPr>
          </a:p>
        </p:txBody>
      </p:sp>
      <p:cxnSp>
        <p:nvCxnSpPr>
          <p:cNvPr id="31" name="Přímá spojovací šipka 30"/>
          <p:cNvCxnSpPr/>
          <p:nvPr/>
        </p:nvCxnSpPr>
        <p:spPr>
          <a:xfrm>
            <a:off x="755576" y="4797152"/>
            <a:ext cx="216024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b="1" dirty="0" smtClean="0"/>
              <a:t>Nejdůležitější z modifikačních reakcí</a:t>
            </a:r>
          </a:p>
          <a:p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CÍLE JSOU: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Stabilita roztoků (odolnost proti RETROGRADACI)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nižší viskozita roztoků</a:t>
            </a:r>
          </a:p>
          <a:p>
            <a:r>
              <a:rPr lang="cs-CZ" b="1" dirty="0" smtClean="0"/>
              <a:t>Může probíhat v oblasti nízkých nebo vyšších pH</a:t>
            </a:r>
          </a:p>
          <a:p>
            <a:r>
              <a:rPr lang="cs-CZ" b="1" dirty="0" smtClean="0"/>
              <a:t>Nejdůležitější je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oxidace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chlornanen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sodným</a:t>
            </a:r>
            <a:r>
              <a:rPr lang="cs-CZ" b="1" dirty="0" smtClean="0"/>
              <a:t> v oblasti pH cca. 8 – 9 (mírně zásadité prostředí)</a:t>
            </a:r>
          </a:p>
          <a:p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4000" b="1" dirty="0" smtClean="0">
                <a:solidFill>
                  <a:srgbClr val="FF0000"/>
                </a:solidFill>
                <a:latin typeface="Arial Black" pitchFamily="34" charset="0"/>
              </a:rPr>
              <a:t>Oxidace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škrobu - </a:t>
            </a:r>
            <a:r>
              <a:rPr lang="cs-CZ" sz="40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4000" cap="all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Vyšší míra oxidace &gt; vyšší je i míra štěpení řetězců &gt; nižší viskozita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Vyšší je míra štěpení řetězců &gt; NIŽŠÍ POJIVÁ SCHOPNOST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Vyšší míra oxidace &gt; vyšší disperzní stabilita, tj. nižší sklon k RETROGRADACI 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Pro heterogenní reakci jsou vhodné škroby s velkým počtem kapilár &gt; vyšší povrch 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0" y="980728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Používají se </a:t>
            </a:r>
            <a:r>
              <a:rPr lang="cs-CZ" sz="3200" b="1" dirty="0" smtClean="0"/>
              <a:t>hlavně </a:t>
            </a:r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bramborové škroby </a:t>
            </a:r>
            <a:r>
              <a:rPr lang="cs-CZ" sz="3200" b="1" dirty="0" smtClean="0">
                <a:latin typeface="Arial Black" pitchFamily="34" charset="0"/>
              </a:rPr>
              <a:t>(</a:t>
            </a:r>
            <a:r>
              <a:rPr lang="cs-CZ" sz="3200" b="1" i="1" u="sng" dirty="0" smtClean="0">
                <a:solidFill>
                  <a:srgbClr val="008000"/>
                </a:solidFill>
                <a:latin typeface="Arial Black" pitchFamily="34" charset="0"/>
              </a:rPr>
              <a:t>kapilarita zrna</a:t>
            </a:r>
            <a:r>
              <a:rPr lang="cs-CZ" sz="3200" b="1" dirty="0" smtClean="0">
                <a:latin typeface="Arial Black" pitchFamily="34" charset="0"/>
              </a:rPr>
              <a:t>)</a:t>
            </a:r>
            <a:r>
              <a:rPr lang="cs-CZ" sz="3200" b="1" dirty="0" smtClean="0"/>
              <a:t>, s malým sklonem k RETROGRADACI</a:t>
            </a:r>
          </a:p>
          <a:p>
            <a:endParaRPr lang="cs-CZ" sz="3200" b="1" dirty="0" smtClean="0"/>
          </a:p>
          <a:p>
            <a:r>
              <a:rPr lang="cs-CZ" sz="3200" b="1" dirty="0" smtClean="0">
                <a:solidFill>
                  <a:srgbClr val="C00000"/>
                </a:solidFill>
                <a:latin typeface="Arial Black" pitchFamily="34" charset="0"/>
              </a:rPr>
              <a:t>NEPOUŽÍVAJÍ SE: </a:t>
            </a:r>
            <a:r>
              <a:rPr lang="cs-CZ" sz="3200" b="1" dirty="0" smtClean="0">
                <a:solidFill>
                  <a:srgbClr val="C00000"/>
                </a:solidFill>
              </a:rPr>
              <a:t>OBILNÉ ŠKROBY,  protože mají vyšší sklon k RETROGRADACI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NESELEKTIVNÍ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-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10" name="Zástupný symbol pro obsah 9" descr="img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5616624" cy="5239269"/>
          </a:xfrm>
        </p:spPr>
      </p:pic>
      <p:sp>
        <p:nvSpPr>
          <p:cNvPr id="11" name="TextovéPole 10"/>
          <p:cNvSpPr txBox="1"/>
          <p:nvPr/>
        </p:nvSpPr>
        <p:spPr>
          <a:xfrm>
            <a:off x="6084168" y="1124744"/>
            <a:ext cx="2808312" cy="23083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FF0000"/>
                </a:solidFill>
              </a:rPr>
              <a:t>TYPICKÁ RECEPTURA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pH = 8 – 9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008000"/>
                </a:solidFill>
              </a:rPr>
              <a:t>Teplota = 35 – 43 °C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</a:rPr>
              <a:t> reakční doba = 2 – 8 hodin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>
                <a:solidFill>
                  <a:srgbClr val="C00000"/>
                </a:solidFill>
              </a:rPr>
              <a:t>aktivní chlór (</a:t>
            </a:r>
            <a:r>
              <a:rPr lang="cs-CZ" b="1" dirty="0" err="1" smtClean="0">
                <a:solidFill>
                  <a:srgbClr val="C00000"/>
                </a:solidFill>
              </a:rPr>
              <a:t>NaClO</a:t>
            </a:r>
            <a:r>
              <a:rPr lang="cs-CZ" b="1" dirty="0" smtClean="0">
                <a:solidFill>
                  <a:srgbClr val="C00000"/>
                </a:solidFill>
              </a:rPr>
              <a:t>) = 3 – 45 g/kg škrobu</a:t>
            </a:r>
          </a:p>
          <a:p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724128" y="3789040"/>
            <a:ext cx="3240360" cy="138499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Nastavení pH a jeho udržování během oxidace</a:t>
            </a:r>
            <a:endParaRPr lang="cs-CZ" sz="28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860032" y="2636912"/>
            <a:ext cx="1296144" cy="115212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0" y="5517232"/>
            <a:ext cx="2267744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Oddělení rozpustných látek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251520" y="4725144"/>
            <a:ext cx="2088232" cy="72008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251520" y="5301208"/>
            <a:ext cx="1944216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C 6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 –OH na – COOH pomocí HNO</a:t>
            </a:r>
            <a:r>
              <a:rPr lang="cs-CZ" sz="2800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endParaRPr lang="cs-CZ" sz="2800" baseline="-25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12" name="Zástupný symbol pro obsah 11" descr="Alpha-D-Glucopyranose_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2708920"/>
            <a:ext cx="3816424" cy="2884906"/>
          </a:xfrm>
        </p:spPr>
      </p:pic>
      <p:sp>
        <p:nvSpPr>
          <p:cNvPr id="13" name="TextovéPole 12"/>
          <p:cNvSpPr txBox="1"/>
          <p:nvPr/>
        </p:nvSpPr>
        <p:spPr>
          <a:xfrm>
            <a:off x="467544" y="1412776"/>
            <a:ext cx="936104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 6</a:t>
            </a:r>
            <a:endParaRPr lang="cs-CZ" sz="2800" dirty="0"/>
          </a:p>
        </p:txBody>
      </p:sp>
      <p:cxnSp>
        <p:nvCxnSpPr>
          <p:cNvPr id="15" name="Přímá spojovací šipka 14"/>
          <p:cNvCxnSpPr/>
          <p:nvPr/>
        </p:nvCxnSpPr>
        <p:spPr>
          <a:xfrm>
            <a:off x="1403648" y="1916832"/>
            <a:ext cx="360040" cy="86409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572000" y="1628800"/>
            <a:ext cx="4464496" cy="2862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0000FF"/>
                </a:solidFill>
              </a:rPr>
              <a:t>Při takové oxidaci  se nemění polymerační stupeň &gt; </a:t>
            </a:r>
            <a:r>
              <a:rPr lang="cs-CZ" sz="3600" b="1" dirty="0" smtClean="0">
                <a:solidFill>
                  <a:srgbClr val="FF0000"/>
                </a:solidFill>
              </a:rPr>
              <a:t>přeměna </a:t>
            </a:r>
            <a:r>
              <a:rPr lang="cs-CZ" sz="3600" b="1" dirty="0" err="1" smtClean="0">
                <a:solidFill>
                  <a:srgbClr val="FF0000"/>
                </a:solidFill>
              </a:rPr>
              <a:t>polymeranalogická</a:t>
            </a:r>
            <a:endParaRPr lang="cs-CZ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SELEKTIVNÍ Oxidace</a:t>
            </a:r>
            <a:r>
              <a:rPr lang="cs-CZ" sz="2800" b="1" dirty="0" smtClean="0">
                <a:solidFill>
                  <a:srgbClr val="FF0000"/>
                </a:solidFill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škrobu na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dialdehyd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9" name="Zástupný symbol pro obsah 8" descr="img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682595" y="61821"/>
            <a:ext cx="3634796" cy="7488834"/>
          </a:xfrm>
        </p:spPr>
      </p:pic>
      <p:sp>
        <p:nvSpPr>
          <p:cNvPr id="8" name="TextovéPole 7"/>
          <p:cNvSpPr txBox="1"/>
          <p:nvPr/>
        </p:nvSpPr>
        <p:spPr>
          <a:xfrm>
            <a:off x="4572000" y="4149080"/>
            <a:ext cx="457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V </a:t>
            </a:r>
            <a:r>
              <a:rPr lang="cs-CZ" sz="3200" i="1" u="sng" cap="all" dirty="0" smtClean="0">
                <a:solidFill>
                  <a:srgbClr val="0000FF"/>
                </a:solidFill>
                <a:latin typeface="Arial Black" pitchFamily="34" charset="0"/>
              </a:rPr>
              <a:t>IDEÁLNÍM PŘÍPADĚ </a:t>
            </a:r>
            <a:r>
              <a:rPr lang="cs-CZ" sz="3200" cap="all" dirty="0" smtClean="0">
                <a:solidFill>
                  <a:srgbClr val="0000FF"/>
                </a:solidFill>
                <a:latin typeface="Arial Black" pitchFamily="34" charset="0"/>
              </a:rPr>
              <a:t>je makromolekula ZACHOVÁNA</a:t>
            </a:r>
            <a:endParaRPr lang="cs-CZ" sz="3200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1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10" name="Zástupný symbol pro obsah 9" descr="img6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35869" y="908720"/>
            <a:ext cx="5626792" cy="5112568"/>
          </a:xfrm>
        </p:spPr>
      </p:pic>
      <p:pic>
        <p:nvPicPr>
          <p:cNvPr id="11" name="Obrázek 10" descr="img6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1340768"/>
            <a:ext cx="2867903" cy="108012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635896" y="2492896"/>
            <a:ext cx="2880320" cy="1200329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12 – 24 hodin, aby kyseliny &amp; roztoky přísad prostoupily zrno škrobu</a:t>
            </a:r>
            <a:endParaRPr lang="cs-CZ" b="1" dirty="0">
              <a:solidFill>
                <a:srgbClr val="008000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6516216" y="2492896"/>
            <a:ext cx="43204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5" name="Obrázek 4" descr="img7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784976" cy="55115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4046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Cassava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= MANIOK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Wheat</a:t>
            </a:r>
            <a:r>
              <a:rPr lang="cs-CZ" dirty="0" smtClean="0"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= PŠENICE česky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VÝROBA DEXTRINŮ 2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pic>
        <p:nvPicPr>
          <p:cNvPr id="9" name="Zástupný symbol pro obsah 8" descr="img69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514551" y="-1354311"/>
            <a:ext cx="4104456" cy="8630518"/>
          </a:xfrm>
        </p:spPr>
      </p:pic>
      <p:sp>
        <p:nvSpPr>
          <p:cNvPr id="12" name="TextovéPole 11"/>
          <p:cNvSpPr txBox="1"/>
          <p:nvPr/>
        </p:nvSpPr>
        <p:spPr>
          <a:xfrm>
            <a:off x="251520" y="5229200"/>
            <a:ext cx="8568952" cy="8925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600" b="1" dirty="0" smtClean="0">
                <a:solidFill>
                  <a:srgbClr val="FF0000"/>
                </a:solidFill>
              </a:rPr>
              <a:t>Je to vlastně HYDROLÝZA ŠKROBU  následovaná POLYMERACÍ (KOMBINACÍ) FRAGMENTŮ</a:t>
            </a:r>
            <a:endParaRPr lang="cs-CZ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33670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5" name="Obrázek 4" descr="img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1328" y="-382387"/>
            <a:ext cx="4680985" cy="5688634"/>
          </a:xfrm>
          <a:prstGeom prst="rect">
            <a:avLst/>
          </a:prstGeom>
        </p:spPr>
      </p:pic>
      <p:pic>
        <p:nvPicPr>
          <p:cNvPr id="6" name="Obrázek 5" descr="img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652870" y="2554928"/>
            <a:ext cx="2061962" cy="6544183"/>
          </a:xfrm>
          <a:prstGeom prst="rect">
            <a:avLst/>
          </a:prstGeom>
        </p:spPr>
      </p:pic>
      <p:cxnSp>
        <p:nvCxnSpPr>
          <p:cNvPr id="8" name="Přímá spojovací šipka 7"/>
          <p:cNvCxnSpPr/>
          <p:nvPr/>
        </p:nvCxnSpPr>
        <p:spPr>
          <a:xfrm flipH="1" flipV="1">
            <a:off x="4211960" y="2276872"/>
            <a:ext cx="4104456" cy="410445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868144" y="188640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VÝROBA DEXTRINU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619672" y="6453335"/>
            <a:ext cx="6624736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pic>
        <p:nvPicPr>
          <p:cNvPr id="5" name="Obrázek 4" descr="img1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46782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51520" y="3212976"/>
            <a:ext cx="8712968" cy="360040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179512" y="4797152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DE – Dextrose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Equivalent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= GLUKOZOVÝ EKVIVALENT = % hm. redukujících sacharidů v sušině dextrinu 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ŠKROB SAMOTNÝ NENÍ REDUKUJÍCÍ SACHARID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 flipV="1">
            <a:off x="2699792" y="3429000"/>
            <a:ext cx="1224136" cy="2592288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/>
          <p:cNvSpPr/>
          <p:nvPr/>
        </p:nvSpPr>
        <p:spPr>
          <a:xfrm>
            <a:off x="1907704" y="476672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8028384" y="2060848"/>
            <a:ext cx="216024" cy="720080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8172400" y="2060848"/>
            <a:ext cx="216024" cy="1224136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Struktura DEXTRINŮ 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10" name="Obrázek 9" descr="320px-Dextrin_skeletal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944724"/>
            <a:ext cx="4104456" cy="513057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860032" y="1052736"/>
            <a:ext cx="39604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C00000"/>
                </a:solidFill>
              </a:rPr>
              <a:t>Proces DEXTRINACE  nastává i při pečení např. chleba a je to ona hnědá kůrka</a:t>
            </a:r>
            <a:endParaRPr lang="cs-CZ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VLASTNOSTI DEXTRINŮ &amp; </a:t>
            </a: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Barva od bílé přes </a:t>
            </a:r>
            <a:r>
              <a:rPr lang="cs-CZ" sz="2800" b="1" dirty="0" smtClean="0">
                <a:solidFill>
                  <a:srgbClr val="FFC000"/>
                </a:solidFill>
              </a:rPr>
              <a:t>žlutou</a:t>
            </a:r>
            <a:r>
              <a:rPr lang="cs-CZ" sz="2800" b="1" dirty="0" smtClean="0">
                <a:solidFill>
                  <a:srgbClr val="FF0000"/>
                </a:solidFill>
              </a:rPr>
              <a:t> po </a:t>
            </a:r>
            <a:r>
              <a:rPr lang="cs-CZ" sz="2800" b="1" dirty="0" smtClean="0">
                <a:solidFill>
                  <a:srgbClr val="C00000"/>
                </a:solidFill>
              </a:rPr>
              <a:t>hnědou</a:t>
            </a:r>
          </a:p>
          <a:p>
            <a:r>
              <a:rPr lang="cs-CZ" sz="2800" b="1" dirty="0" smtClean="0">
                <a:solidFill>
                  <a:srgbClr val="FF0000"/>
                </a:solidFill>
              </a:rPr>
              <a:t>Většinou zcela rozpustné ve vodě </a:t>
            </a:r>
          </a:p>
          <a:p>
            <a:pPr algn="ctr">
              <a:buNone/>
            </a:pPr>
            <a:r>
              <a:rPr lang="cs-CZ" sz="2800" cap="all" dirty="0" smtClean="0">
                <a:solidFill>
                  <a:srgbClr val="008000"/>
                </a:solidFill>
                <a:latin typeface="Arial Black" pitchFamily="34" charset="0"/>
              </a:rPr>
              <a:t>DALŠÍ TYPY DEXTRINŮ </a:t>
            </a:r>
          </a:p>
          <a:p>
            <a:pPr algn="ctr">
              <a:buNone/>
            </a:pP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 algn="just"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is a </a:t>
            </a:r>
            <a:r>
              <a:rPr lang="en-US" sz="1600" dirty="0" err="1" smtClean="0">
                <a:solidFill>
                  <a:srgbClr val="008000"/>
                </a:solidFill>
              </a:rPr>
              <a:t>shortchain</a:t>
            </a:r>
            <a:r>
              <a:rPr lang="en-US" sz="1600" dirty="0" smtClean="0">
                <a:solidFill>
                  <a:srgbClr val="008000"/>
                </a:solidFill>
              </a:rPr>
              <a:t> starch sugar used as a food additive. It is produced also by enzymatic hydrolysis from</a:t>
            </a:r>
            <a:r>
              <a:rPr lang="cs-CZ" sz="1600" dirty="0" smtClean="0">
                <a:solidFill>
                  <a:srgbClr val="008000"/>
                </a:solidFill>
              </a:rPr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gelled starch and is usually found as a creamy-white hygroscopic </a:t>
            </a:r>
            <a:r>
              <a:rPr lang="en-US" sz="1600" dirty="0" err="1" smtClean="0">
                <a:solidFill>
                  <a:srgbClr val="008000"/>
                </a:solidFill>
              </a:rPr>
              <a:t>spraydried</a:t>
            </a:r>
            <a:r>
              <a:rPr lang="en-US" sz="1600" dirty="0" smtClean="0">
                <a:solidFill>
                  <a:srgbClr val="008000"/>
                </a:solidFill>
              </a:rPr>
              <a:t> powder. </a:t>
            </a:r>
            <a:r>
              <a:rPr lang="en-US" sz="1600" u="sng" dirty="0" err="1" smtClean="0">
                <a:solidFill>
                  <a:srgbClr val="008000"/>
                </a:solidFill>
                <a:latin typeface="Arial Black" pitchFamily="34" charset="0"/>
              </a:rPr>
              <a:t>Maltodextrin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 is easily</a:t>
            </a:r>
            <a:r>
              <a:rPr lang="cs-CZ" sz="1600" u="sng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1600" u="sng" dirty="0" smtClean="0">
                <a:solidFill>
                  <a:srgbClr val="008000"/>
                </a:solidFill>
                <a:latin typeface="Arial Black" pitchFamily="34" charset="0"/>
              </a:rPr>
              <a:t>digestible</a:t>
            </a:r>
            <a:r>
              <a:rPr lang="en-US" sz="1600" dirty="0" smtClean="0">
                <a:solidFill>
                  <a:srgbClr val="008000"/>
                </a:solidFill>
              </a:rPr>
              <a:t>, being absorbed as rapidly as glucose, and might either be moderately sweet or have hardly any flavor at</a:t>
            </a:r>
          </a:p>
          <a:p>
            <a:pPr algn="just">
              <a:buNone/>
            </a:pPr>
            <a:r>
              <a:rPr lang="cs-CZ" sz="1600" dirty="0" err="1" smtClean="0">
                <a:solidFill>
                  <a:srgbClr val="008000"/>
                </a:solidFill>
              </a:rPr>
              <a:t>all</a:t>
            </a:r>
            <a:r>
              <a:rPr lang="cs-CZ" sz="1600" dirty="0" smtClean="0">
                <a:solidFill>
                  <a:srgbClr val="008000"/>
                </a:solidFill>
              </a:rPr>
              <a:t>.</a:t>
            </a:r>
          </a:p>
          <a:p>
            <a:pPr algn="ctr">
              <a:buNone/>
            </a:pPr>
            <a:r>
              <a:rPr lang="cs-CZ" sz="2400" b="1" dirty="0" err="1" smtClean="0">
                <a:solidFill>
                  <a:srgbClr val="008000"/>
                </a:solidFill>
                <a:latin typeface="Arial Black" pitchFamily="34" charset="0"/>
              </a:rPr>
              <a:t>Cyclodextrin</a:t>
            </a:r>
            <a:endParaRPr lang="cs-CZ" sz="12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The cyclical </a:t>
            </a:r>
            <a:r>
              <a:rPr lang="en-US" sz="1600" dirty="0" err="1" smtClean="0">
                <a:solidFill>
                  <a:srgbClr val="008000"/>
                </a:solidFill>
              </a:rPr>
              <a:t>dextrins</a:t>
            </a:r>
            <a:r>
              <a:rPr lang="en-US" sz="1600" dirty="0" smtClean="0">
                <a:solidFill>
                  <a:srgbClr val="008000"/>
                </a:solidFill>
              </a:rPr>
              <a:t> are known as </a:t>
            </a:r>
            <a:r>
              <a:rPr lang="en-US" sz="1600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dirty="0" smtClean="0">
                <a:solidFill>
                  <a:srgbClr val="008000"/>
                </a:solidFill>
              </a:rPr>
              <a:t>. They are formed by enzymatic degradation of starch by certain</a:t>
            </a:r>
          </a:p>
          <a:p>
            <a:pPr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bacteria, for example, </a:t>
            </a:r>
            <a:r>
              <a:rPr lang="en-US" sz="1600" i="1" dirty="0" smtClean="0">
                <a:solidFill>
                  <a:srgbClr val="008000"/>
                </a:solidFill>
              </a:rPr>
              <a:t>Bacillus </a:t>
            </a:r>
            <a:r>
              <a:rPr lang="en-US" sz="1600" i="1" dirty="0" err="1" smtClean="0">
                <a:solidFill>
                  <a:srgbClr val="008000"/>
                </a:solidFill>
              </a:rPr>
              <a:t>macerans</a:t>
            </a:r>
            <a:r>
              <a:rPr lang="en-US" sz="1600" i="1" dirty="0" smtClean="0">
                <a:solidFill>
                  <a:srgbClr val="008000"/>
                </a:solidFill>
              </a:rPr>
              <a:t>. </a:t>
            </a:r>
            <a:r>
              <a:rPr lang="en-US" sz="1600" i="1" dirty="0" err="1" smtClean="0">
                <a:solidFill>
                  <a:srgbClr val="008000"/>
                </a:solidFill>
              </a:rPr>
              <a:t>Cyclodextrins</a:t>
            </a:r>
            <a:r>
              <a:rPr lang="en-US" sz="1600" i="1" dirty="0" smtClean="0">
                <a:solidFill>
                  <a:srgbClr val="008000"/>
                </a:solidFill>
              </a:rPr>
              <a:t> have </a:t>
            </a:r>
            <a:r>
              <a:rPr lang="en-US" sz="1600" i="1" dirty="0" err="1" smtClean="0">
                <a:solidFill>
                  <a:srgbClr val="008000"/>
                </a:solidFill>
              </a:rPr>
              <a:t>toroidal</a:t>
            </a:r>
            <a:r>
              <a:rPr lang="en-US" sz="1600" i="1" dirty="0" smtClean="0">
                <a:solidFill>
                  <a:srgbClr val="008000"/>
                </a:solidFill>
              </a:rPr>
              <a:t> structures formed by 6-8 glucose residues</a:t>
            </a:r>
            <a:r>
              <a:rPr lang="en-US" sz="1200" i="1" dirty="0" smtClean="0"/>
              <a:t>.</a:t>
            </a:r>
            <a:endParaRPr lang="cs-CZ" sz="12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490418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7380312" y="836712"/>
            <a:ext cx="1512168" cy="92333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Energetické gely a tyčinky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>
            <a:off x="5436096" y="1772816"/>
            <a:ext cx="1872208" cy="20162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lvl="1"/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Použití DEXTRINŮ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algn="ctr">
              <a:buNone/>
            </a:pPr>
            <a:r>
              <a:rPr lang="en-US" sz="2000" b="1" dirty="0" smtClean="0">
                <a:solidFill>
                  <a:srgbClr val="FFC000"/>
                </a:solidFill>
              </a:rPr>
              <a:t>Yellow </a:t>
            </a:r>
            <a:r>
              <a:rPr lang="en-US" sz="2000" b="1" dirty="0" err="1" smtClean="0">
                <a:solidFill>
                  <a:srgbClr val="FFC000"/>
                </a:solidFill>
              </a:rPr>
              <a:t>dextrins</a:t>
            </a:r>
            <a:r>
              <a:rPr lang="en-US" sz="2000" b="1" dirty="0" smtClean="0">
                <a:solidFill>
                  <a:srgbClr val="FFC000"/>
                </a:solidFill>
              </a:rPr>
              <a:t> </a:t>
            </a:r>
            <a:endParaRPr lang="cs-CZ" sz="2000" b="1" dirty="0" smtClean="0">
              <a:solidFill>
                <a:srgbClr val="FFC000"/>
              </a:solidFill>
            </a:endParaRPr>
          </a:p>
          <a:p>
            <a:r>
              <a:rPr lang="en-US" sz="1800" b="1" dirty="0" smtClean="0"/>
              <a:t>water-soluble glues in </a:t>
            </a:r>
            <a:r>
              <a:rPr lang="en-US" sz="1800" b="1" dirty="0" err="1" smtClean="0"/>
              <a:t>remoistable</a:t>
            </a:r>
            <a:r>
              <a:rPr lang="cs-CZ" sz="1800" b="1" dirty="0" smtClean="0"/>
              <a:t> </a:t>
            </a:r>
            <a:r>
              <a:rPr lang="en-US" sz="1800" b="1" dirty="0" smtClean="0"/>
              <a:t>envelope adhesives and paper tubes, </a:t>
            </a:r>
            <a:endParaRPr lang="cs-CZ" sz="1800" b="1" dirty="0" smtClean="0"/>
          </a:p>
          <a:p>
            <a:r>
              <a:rPr lang="en-US" sz="1800" b="1" dirty="0" smtClean="0"/>
              <a:t>in the mining industry as additives</a:t>
            </a:r>
            <a:r>
              <a:rPr lang="cs-CZ" sz="1800" b="1" dirty="0" smtClean="0"/>
              <a:t> </a:t>
            </a:r>
            <a:r>
              <a:rPr lang="en-US" sz="1800" b="1" dirty="0" smtClean="0"/>
              <a:t>in froth flotation, in the foundry industry as green strength additives in</a:t>
            </a:r>
          </a:p>
          <a:p>
            <a:r>
              <a:rPr lang="en-US" sz="1800" b="1" dirty="0" smtClean="0"/>
              <a:t>sand casting, as printing thickener for batik resist dyeing, and as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binders</a:t>
            </a:r>
            <a:r>
              <a:rPr lang="cs-CZ" sz="1800" b="1" dirty="0" smtClean="0"/>
              <a:t> in gouache </a:t>
            </a:r>
            <a:r>
              <a:rPr lang="cs-CZ" sz="1800" b="1" dirty="0" err="1" smtClean="0"/>
              <a:t>paint</a:t>
            </a:r>
            <a:r>
              <a:rPr lang="cs-CZ" sz="1800" b="1" dirty="0" smtClean="0"/>
              <a:t>.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White </a:t>
            </a:r>
            <a:r>
              <a:rPr lang="en-US" sz="2000" b="1" dirty="0" err="1" smtClean="0">
                <a:solidFill>
                  <a:srgbClr val="FF0000"/>
                </a:solidFill>
              </a:rPr>
              <a:t>dextrins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1600" b="1" dirty="0" smtClean="0"/>
              <a:t>a crispness enhancer for food processing, in food batters, coatings,</a:t>
            </a:r>
            <a:r>
              <a:rPr lang="cs-CZ" sz="1600" b="1" dirty="0" smtClean="0"/>
              <a:t> </a:t>
            </a:r>
            <a:r>
              <a:rPr lang="en-US" sz="1600" b="1" dirty="0" smtClean="0"/>
              <a:t>and glazes, (E number 1400)</a:t>
            </a:r>
          </a:p>
          <a:p>
            <a:r>
              <a:rPr lang="en-US" sz="1600" b="1" dirty="0" smtClean="0"/>
              <a:t>a textile finishing and coating agent to increase weight and stiffness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of</a:t>
            </a:r>
            <a:r>
              <a:rPr lang="cs-CZ" sz="1600" b="1" dirty="0" smtClean="0"/>
              <a:t> textile </a:t>
            </a:r>
            <a:r>
              <a:rPr lang="cs-CZ" sz="1600" b="1" dirty="0" err="1" smtClean="0"/>
              <a:t>fabrics</a:t>
            </a:r>
            <a:endParaRPr lang="cs-CZ" sz="1600" b="1" dirty="0" smtClean="0"/>
          </a:p>
          <a:p>
            <a:r>
              <a:rPr lang="en-US" sz="1600" b="1" dirty="0" smtClean="0"/>
              <a:t>a thickening and binding agent in pharmaceuticals and paper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coatings</a:t>
            </a:r>
            <a:r>
              <a:rPr lang="cs-CZ" sz="1600" b="1" dirty="0" smtClean="0"/>
              <a:t>.</a:t>
            </a:r>
          </a:p>
          <a:p>
            <a:r>
              <a:rPr lang="en-US" sz="1600" b="1" dirty="0" smtClean="0"/>
              <a:t>As pyrotechnic binder and fuel, they are added to fireworks and</a:t>
            </a:r>
            <a:r>
              <a:rPr lang="cs-CZ" sz="1600" b="1" dirty="0" smtClean="0"/>
              <a:t> </a:t>
            </a:r>
            <a:r>
              <a:rPr lang="en-US" sz="1600" b="1" dirty="0" smtClean="0"/>
              <a:t>sparklers, allowing them to solidify as pellets or "stars."</a:t>
            </a:r>
          </a:p>
          <a:p>
            <a:r>
              <a:rPr lang="en-US" sz="1600" b="1" dirty="0" smtClean="0"/>
              <a:t>Due to the </a:t>
            </a:r>
            <a:r>
              <a:rPr lang="en-US" sz="1600" b="1" dirty="0" err="1" smtClean="0"/>
              <a:t>rebranching</a:t>
            </a:r>
            <a:r>
              <a:rPr lang="en-US" sz="1600" b="1" dirty="0" smtClean="0"/>
              <a:t>, </a:t>
            </a:r>
            <a:r>
              <a:rPr lang="en-US" sz="1600" b="1" dirty="0" err="1" smtClean="0"/>
              <a:t>dextrins</a:t>
            </a:r>
            <a:r>
              <a:rPr lang="en-US" sz="1600" b="1" dirty="0" smtClean="0"/>
              <a:t> are less digestible; indigestible dextrin are developed as soluble fiber supplements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for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food</a:t>
            </a:r>
            <a:r>
              <a:rPr lang="cs-CZ" sz="1600" b="1" dirty="0" smtClean="0"/>
              <a:t> </a:t>
            </a:r>
            <a:r>
              <a:rPr lang="cs-CZ" sz="1600" b="1" dirty="0" err="1" smtClean="0"/>
              <a:t>products</a:t>
            </a:r>
            <a:r>
              <a:rPr lang="cs-CZ" sz="1600" b="1" dirty="0" smtClean="0"/>
              <a:t>.</a:t>
            </a:r>
            <a:endParaRPr lang="cs-CZ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Maltodextrin v tuzemsku</a:t>
            </a:r>
            <a:endParaRPr lang="cs-CZ" sz="2800" cap="all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Jako složku energetických gelů pro sportovce to vyvinul </a:t>
            </a:r>
          </a:p>
          <a:p>
            <a:pPr algn="just">
              <a:buNone/>
            </a:pPr>
            <a:r>
              <a:rPr lang="cs-CZ" sz="2800" b="1" u="sng" dirty="0" smtClean="0">
                <a:solidFill>
                  <a:srgbClr val="008000"/>
                </a:solidFill>
                <a:latin typeface="Arial Black" pitchFamily="34" charset="0"/>
              </a:rPr>
              <a:t>ing. Josef KODET, CSc.</a:t>
            </a:r>
          </a:p>
          <a:p>
            <a:pPr algn="ctr">
              <a:buNone/>
            </a:pP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Testovali to na hokejistech Kladna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48072"/>
          </a:xfrm>
        </p:spPr>
        <p:txBody>
          <a:bodyPr/>
          <a:lstStyle/>
          <a:p>
            <a:pPr lvl="1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CYKLO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552728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10" name="Obrázek 9" descr="820px-Cyclodextri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580" y="2924944"/>
            <a:ext cx="8990420" cy="350671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836712"/>
            <a:ext cx="903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 molekule CYKLODEXTRINU  může být absorbován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ethanol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(alkohol) a tak vzniká „alkohol v prášku“, který ve vodě uvolní alkohol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6" name="Obrázek 5" descr="cyklodextriny nová aplikace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48549"/>
            <a:ext cx="9144000" cy="600945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To jsou tzv. SELFHEALING MATERIALS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DEXTRINY - </a:t>
            </a:r>
            <a:r>
              <a:rPr lang="cs-CZ" sz="2800" cap="all" dirty="0" smtClean="0">
                <a:solidFill>
                  <a:srgbClr val="FF0000"/>
                </a:solidFill>
                <a:latin typeface="Arial Black" pitchFamily="34" charset="0"/>
              </a:rPr>
              <a:t>shrnutí</a:t>
            </a:r>
            <a:endParaRPr lang="cs-CZ" sz="2800" cap="all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b="1" dirty="0" smtClean="0">
                <a:solidFill>
                  <a:srgbClr val="FF0000"/>
                </a:solidFill>
              </a:rPr>
              <a:t>PATRNĚ  nejrozšířenější produkt modifikace škrobu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Hluboká chemická přeměna škrobu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Široká škála typů a použití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Dobře propracované kontinuální i diskontinuální technologie</a:t>
            </a:r>
          </a:p>
          <a:p>
            <a:r>
              <a:rPr lang="cs-CZ" b="1" dirty="0" smtClean="0"/>
              <a:t>Proces je používaný již minimálně od 19. století 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26422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5" name="Obrázek 4" descr="img7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021" y="404664"/>
            <a:ext cx="8738471" cy="5400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868144" y="1124744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Cukrovinky, sladkosti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pic>
        <p:nvPicPr>
          <p:cNvPr id="5" name="Obrázek 4" descr="Stärkeacetat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4128" cy="309684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652120" y="0"/>
            <a:ext cx="3491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 smtClean="0">
                <a:solidFill>
                  <a:srgbClr val="FF0000"/>
                </a:solidFill>
                <a:latin typeface="Arial Black" pitchFamily="34" charset="0"/>
              </a:rPr>
              <a:t>ACETÁT ŠKROBU</a:t>
            </a:r>
            <a:endParaRPr lang="cs-CZ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Hydroxypropylstärke WIKI ENG 1511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14877" y="3212976"/>
            <a:ext cx="5708612" cy="3456384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</p:pic>
      <p:sp>
        <p:nvSpPr>
          <p:cNvPr id="8" name="TextovéPole 7"/>
          <p:cNvSpPr txBox="1"/>
          <p:nvPr/>
        </p:nvSpPr>
        <p:spPr>
          <a:xfrm>
            <a:off x="0" y="4869160"/>
            <a:ext cx="3203848" cy="1754326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33CC"/>
                </a:solidFill>
                <a:latin typeface="Arial Black" pitchFamily="34" charset="0"/>
              </a:rPr>
              <a:t>HYDROXY</a:t>
            </a:r>
          </a:p>
          <a:p>
            <a:r>
              <a:rPr lang="cs-CZ" sz="3600" dirty="0" smtClean="0">
                <a:solidFill>
                  <a:srgbClr val="0033CC"/>
                </a:solidFill>
                <a:latin typeface="Arial Black" pitchFamily="34" charset="0"/>
              </a:rPr>
              <a:t>PROPYL ŠKROB</a:t>
            </a:r>
            <a:endParaRPr lang="cs-CZ" sz="3600" dirty="0">
              <a:solidFill>
                <a:srgbClr val="0033CC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5" name="Obrázek 4" descr="Kationische_Stärke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445769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4869160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 KATIONICKÝ ŠKROB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C00000"/>
                </a:solidFill>
                <a:latin typeface="Arial Black" pitchFamily="34" charset="0"/>
              </a:rPr>
              <a:t>KARBOXYMETHYL ŠKROB</a:t>
            </a:r>
            <a:endParaRPr lang="cs-CZ" sz="3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Carboxymethylstärke WIKI ENG 151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32654"/>
            <a:ext cx="9023200" cy="577167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oktenyl anhydrid kyseliny jantarové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" name="Obrázek 9" descr="octenal succinic acid anhydride for the  STARCH CROSSLINK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3731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04048" y="0"/>
            <a:ext cx="41399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33CC"/>
                </a:solidFill>
                <a:latin typeface="Arial Black" pitchFamily="34" charset="0"/>
              </a:rPr>
              <a:t>OKTENYL  pak dává modifikovanému škrobu HYDROFOBICITU, tj. afinitu k tukům </a:t>
            </a:r>
            <a:endParaRPr lang="cs-CZ" sz="3200" dirty="0">
              <a:solidFill>
                <a:srgbClr val="0033CC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067944" y="332656"/>
            <a:ext cx="936104" cy="1584176"/>
          </a:xfrm>
          <a:prstGeom prst="straightConnector1">
            <a:avLst/>
          </a:prstGeom>
          <a:ln w="63500">
            <a:solidFill>
              <a:srgbClr val="0033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6211669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ŠKROB substituovaný oktenyl anhydridem kyseliny jantarové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9" name="Obrázek 8" descr="OCTENYL SUCCINIC ANHYDRIDE STARCH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60032" cy="617580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88024" y="0"/>
            <a:ext cx="4355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 smtClean="0">
                <a:solidFill>
                  <a:srgbClr val="7030A0"/>
                </a:solidFill>
                <a:latin typeface="Arial Black" pitchFamily="34" charset="0"/>
              </a:rPr>
              <a:t>Síťování škrobu 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pak jde přes kationt </a:t>
            </a:r>
            <a:r>
              <a:rPr lang="cs-CZ" sz="3600" dirty="0" err="1" smtClean="0">
                <a:solidFill>
                  <a:srgbClr val="7030A0"/>
                </a:solidFill>
                <a:latin typeface="Arial Black" pitchFamily="34" charset="0"/>
              </a:rPr>
              <a:t>Me</a:t>
            </a:r>
            <a:r>
              <a:rPr lang="cs-CZ" sz="4000" b="1" baseline="30000" dirty="0" smtClean="0">
                <a:solidFill>
                  <a:srgbClr val="7030A0"/>
                </a:solidFill>
                <a:latin typeface="Arial Black" pitchFamily="34" charset="0"/>
              </a:rPr>
              <a:t>+2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, která interaguje se dvěma –COO</a:t>
            </a:r>
            <a:r>
              <a:rPr lang="cs-CZ" sz="6000" b="1" baseline="30000" dirty="0" smtClean="0">
                <a:solidFill>
                  <a:srgbClr val="7030A0"/>
                </a:solidFill>
                <a:latin typeface="Arial Black" pitchFamily="34" charset="0"/>
              </a:rPr>
              <a:t>-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 skupinami dvou makromolekul škrobu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5" name="Obrázek 4" descr="komplexa kationtu Ca+2 alginátem 0508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53444" y="67444"/>
            <a:ext cx="4437112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u="sng" dirty="0" smtClean="0">
                <a:solidFill>
                  <a:srgbClr val="7030A0"/>
                </a:solidFill>
                <a:latin typeface="Arial Black" pitchFamily="34" charset="0"/>
              </a:rPr>
              <a:t>Síťování škrobu 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pak jde přes kationt </a:t>
            </a:r>
            <a:r>
              <a:rPr lang="cs-CZ" sz="3600" dirty="0" err="1" smtClean="0">
                <a:solidFill>
                  <a:srgbClr val="7030A0"/>
                </a:solidFill>
                <a:latin typeface="Arial Black" pitchFamily="34" charset="0"/>
              </a:rPr>
              <a:t>Me</a:t>
            </a:r>
            <a:r>
              <a:rPr lang="cs-CZ" sz="4000" b="1" baseline="30000" dirty="0" smtClean="0">
                <a:solidFill>
                  <a:srgbClr val="7030A0"/>
                </a:solidFill>
                <a:latin typeface="Arial Black" pitchFamily="34" charset="0"/>
              </a:rPr>
              <a:t>+2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, která interaguje se dvěma –COO</a:t>
            </a:r>
            <a:r>
              <a:rPr lang="cs-CZ" sz="6000" b="1" baseline="30000" dirty="0" smtClean="0">
                <a:solidFill>
                  <a:srgbClr val="7030A0"/>
                </a:solidFill>
                <a:latin typeface="Arial Black" pitchFamily="34" charset="0"/>
              </a:rPr>
              <a:t>-</a:t>
            </a:r>
            <a:r>
              <a:rPr lang="cs-CZ" sz="3600" dirty="0" smtClean="0">
                <a:solidFill>
                  <a:srgbClr val="7030A0"/>
                </a:solidFill>
                <a:latin typeface="Arial Black" pitchFamily="34" charset="0"/>
              </a:rPr>
              <a:t> skupinami dvou makromolekul škrobu</a:t>
            </a:r>
            <a:endParaRPr lang="cs-CZ" sz="3600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3347864" y="764704"/>
            <a:ext cx="3816424" cy="3600400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šipka 8"/>
          <p:cNvCxnSpPr/>
          <p:nvPr/>
        </p:nvCxnSpPr>
        <p:spPr>
          <a:xfrm>
            <a:off x="3059832" y="1628800"/>
            <a:ext cx="3456384" cy="3168352"/>
          </a:xfrm>
          <a:prstGeom prst="straightConnector1">
            <a:avLst/>
          </a:prstGeom>
          <a:ln w="63500">
            <a:solidFill>
              <a:srgbClr val="0033CC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Acetylace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10" name="Zástupný symbol pro obsah 9" descr="img6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35294" y="-2486739"/>
            <a:ext cx="1368154" cy="8735136"/>
          </a:xfrm>
        </p:spPr>
      </p:pic>
      <p:pic>
        <p:nvPicPr>
          <p:cNvPr id="11" name="Obrázek 10" descr="img6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07100" y="-381469"/>
            <a:ext cx="1255000" cy="838216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827584" y="4653136"/>
            <a:ext cx="4608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Vedlejší reakce snižující výtěžek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274042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Monofosfát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13" name="Obrázek 12" descr="img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87665" y="-2739494"/>
            <a:ext cx="2520279" cy="909662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07504" y="3284985"/>
            <a:ext cx="9036496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Výsledkem je ANIONICKÝ ŠKROB  s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nízkým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400" cap="all" dirty="0" smtClean="0">
                <a:solidFill>
                  <a:srgbClr val="C00000"/>
                </a:solidFill>
                <a:latin typeface="Arial Black" pitchFamily="34" charset="0"/>
              </a:rPr>
              <a:t>stupněm substituce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0,02 – 0,1 g substitučního činidla na 1000 g suchého škrobu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), což stačí na dobrou rozpustnost zastudena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Souběžně může probíhat </a:t>
            </a:r>
            <a:r>
              <a:rPr lang="cs-CZ" sz="2400" cap="all" dirty="0" err="1" smtClean="0">
                <a:solidFill>
                  <a:srgbClr val="FFC000"/>
                </a:solidFill>
                <a:latin typeface="Arial Black" pitchFamily="34" charset="0"/>
              </a:rPr>
              <a:t>sesíťování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 škrobu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, kde je ale vysoký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(0,1 – 0,2 g substitučního činidla na 1000 g suchého škrobu), někdy až nad 1 (kukuřičné škroby </a:t>
            </a:r>
            <a:r>
              <a:rPr lang="cs-CZ" sz="2400" dirty="0" err="1" smtClean="0">
                <a:solidFill>
                  <a:srgbClr val="FFC000"/>
                </a:solidFill>
                <a:latin typeface="Arial Black" pitchFamily="34" charset="0"/>
              </a:rPr>
              <a:t>nebotnající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ani varem ve vodě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355976" y="404664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Zde je použit fosforečnan MONOSODNÝ!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1763688" y="0"/>
            <a:ext cx="54212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Xantát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5" name="Obrázek 14" descr="img6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089251" y="-2612576"/>
            <a:ext cx="2808311" cy="89868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Alkylétery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395536" y="335699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Karbamát 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6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195834" y="522883"/>
            <a:ext cx="1008113" cy="8260508"/>
          </a:xfrm>
          <a:prstGeom prst="rect">
            <a:avLst/>
          </a:prstGeom>
        </p:spPr>
      </p:pic>
      <p:pic>
        <p:nvPicPr>
          <p:cNvPr id="11" name="Obrázek 10" descr="img7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27884" y="-2151620"/>
            <a:ext cx="1800200" cy="8208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5" name="Obrázek 4" descr="img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568952" cy="561662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Hydroxymetyléter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2996952"/>
            <a:ext cx="8229600" cy="70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1" name="Obrázek 10" descr="img6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71900" y="-2223628"/>
            <a:ext cx="1800200" cy="8352928"/>
          </a:xfrm>
          <a:prstGeom prst="rect">
            <a:avLst/>
          </a:prstGeom>
        </p:spPr>
      </p:pic>
      <p:pic>
        <p:nvPicPr>
          <p:cNvPr id="12" name="Obrázek 11" descr="img7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635896" y="404664"/>
            <a:ext cx="1512168" cy="7992888"/>
          </a:xfrm>
          <a:prstGeom prst="rect">
            <a:avLst/>
          </a:prstGeom>
        </p:spPr>
      </p:pic>
      <p:pic>
        <p:nvPicPr>
          <p:cNvPr id="13" name="Obrázek 12" descr="img7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95935" y="1700808"/>
            <a:ext cx="1152128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Kyanoéter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sp>
        <p:nvSpPr>
          <p:cNvPr id="14" name="Nadpis 6"/>
          <p:cNvSpPr txBox="1">
            <a:spLocks/>
          </p:cNvSpPr>
          <p:nvPr/>
        </p:nvSpPr>
        <p:spPr bwMode="auto">
          <a:xfrm>
            <a:off x="467544" y="3212976"/>
            <a:ext cx="822960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lvl="1"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Karboxymetyléter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škrobu – reakce v </a:t>
            </a: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</a:rPr>
              <a:t>ethanolu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pic>
        <p:nvPicPr>
          <p:cNvPr id="10" name="Obrázek 9" descr="img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07124" y="1081508"/>
            <a:ext cx="1857744" cy="7992888"/>
          </a:xfrm>
          <a:prstGeom prst="rect">
            <a:avLst/>
          </a:prstGeom>
        </p:spPr>
      </p:pic>
      <p:pic>
        <p:nvPicPr>
          <p:cNvPr id="16" name="Obrázek 15" descr="img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16699" y="-2652403"/>
            <a:ext cx="576064" cy="81303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9" name="Obrázek 8" descr="img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515313" y="-591174"/>
            <a:ext cx="6041364" cy="885698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499992" y="4221088"/>
            <a:ext cx="3600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+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5" name="Přímá spojovací šipka 14"/>
          <p:cNvCxnSpPr/>
          <p:nvPr/>
        </p:nvCxnSpPr>
        <p:spPr>
          <a:xfrm flipH="1" flipV="1">
            <a:off x="3923928" y="3861048"/>
            <a:ext cx="57606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>
            <a:off x="4427984" y="4581128"/>
            <a:ext cx="43204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418058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Kationtové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2 -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10" name="Obrázek 9" descr="škroby katio a anio v papírovině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56593" y="2461457"/>
            <a:ext cx="4653137" cy="413995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251520" y="4869160"/>
            <a:ext cx="3816424" cy="523220"/>
          </a:xfrm>
          <a:prstGeom prst="rect">
            <a:avLst/>
          </a:prstGeom>
          <a:solidFill>
            <a:schemeClr val="accent3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Z CELULÓZY!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V="1">
            <a:off x="2051720" y="4509120"/>
            <a:ext cx="504056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 flipV="1">
            <a:off x="1331640" y="4509120"/>
            <a:ext cx="720080" cy="360040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škroby katio a anio v papírovině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24218" y="2838217"/>
            <a:ext cx="2996952" cy="5042613"/>
          </a:xfrm>
          <a:prstGeom prst="rect">
            <a:avLst/>
          </a:prstGeom>
        </p:spPr>
      </p:pic>
      <p:sp>
        <p:nvSpPr>
          <p:cNvPr id="23" name="TextovéPole 22"/>
          <p:cNvSpPr txBox="1"/>
          <p:nvPr/>
        </p:nvSpPr>
        <p:spPr>
          <a:xfrm>
            <a:off x="4067944" y="476672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Přídavek KATIONICKÉHO ŠKROBU  zlepšuje retenci tzv. NULITNÍCH VLÁKEN, která pocházejí jak ze sběrového papíru, tak z odpadu při výrobě 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139952" y="2780928"/>
            <a:ext cx="4824536" cy="923330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ANIONTOVÝ ŠKROB  potřebuje k účinku kationt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Al</a:t>
            </a:r>
            <a:r>
              <a:rPr lang="cs-CZ" baseline="30000" dirty="0" smtClean="0">
                <a:solidFill>
                  <a:srgbClr val="C00000"/>
                </a:solidFill>
                <a:latin typeface="Arial Black" pitchFamily="34" charset="0"/>
              </a:rPr>
              <a:t>+3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, obvykle z </a:t>
            </a:r>
            <a:r>
              <a:rPr lang="cs-CZ" dirty="0" err="1" smtClean="0">
                <a:solidFill>
                  <a:srgbClr val="C00000"/>
                </a:solidFill>
                <a:latin typeface="Arial Black" pitchFamily="34" charset="0"/>
              </a:rPr>
              <a:t>KAl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(SO</a:t>
            </a:r>
            <a:r>
              <a:rPr lang="cs-CZ" baseline="-25000" dirty="0" smtClean="0">
                <a:solidFill>
                  <a:srgbClr val="C00000"/>
                </a:solidFill>
                <a:latin typeface="Arial Black" pitchFamily="34" charset="0"/>
              </a:rPr>
              <a:t>4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)</a:t>
            </a:r>
            <a:r>
              <a:rPr lang="cs-CZ" baseline="-25000" dirty="0" smtClean="0">
                <a:solidFill>
                  <a:srgbClr val="C00000"/>
                </a:solidFill>
                <a:latin typeface="Arial Black" pitchFamily="34" charset="0"/>
              </a:rPr>
              <a:t>4 </a:t>
            </a:r>
            <a:r>
              <a:rPr lang="cs-CZ" i="1" u="sng" dirty="0" smtClean="0">
                <a:solidFill>
                  <a:srgbClr val="C00000"/>
                </a:solidFill>
                <a:latin typeface="Arial Black" pitchFamily="34" charset="0"/>
              </a:rPr>
              <a:t>(kamenec hlinitodraselný)</a:t>
            </a:r>
            <a:endParaRPr lang="cs-CZ" i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25" name="Přímá spojovací šipka 24"/>
          <p:cNvCxnSpPr/>
          <p:nvPr/>
        </p:nvCxnSpPr>
        <p:spPr>
          <a:xfrm flipH="1" flipV="1">
            <a:off x="3203848" y="3789040"/>
            <a:ext cx="2520280" cy="720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/>
          <p:cNvCxnSpPr/>
          <p:nvPr/>
        </p:nvCxnSpPr>
        <p:spPr>
          <a:xfrm>
            <a:off x="5804520" y="3869432"/>
            <a:ext cx="2295872" cy="1791816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10" name="Obrázek 9" descr="img7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46098" y="-917906"/>
            <a:ext cx="5707790" cy="86409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46050"/>
          </a:xfrm>
        </p:spPr>
        <p:txBody>
          <a:bodyPr/>
          <a:lstStyle/>
          <a:p>
            <a:pPr lvl="1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škroby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8" name="Obrázek 7" descr="síťování škrobu trifosfátem sodným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659011" y="373435"/>
            <a:ext cx="3753969" cy="8856986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0" y="548680"/>
            <a:ext cx="9036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Sesíťované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škroby mají VYSOKÝ </a:t>
            </a:r>
            <a:r>
              <a:rPr lang="cs-CZ" sz="2400" cap="all" dirty="0" smtClean="0">
                <a:solidFill>
                  <a:srgbClr val="FF0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někdy až nad 1 (kukuřičné škroby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nebotnající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ani varem ve vodě)  &gt;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</a:rPr>
              <a:t>zasypávací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prášky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 Souběžně může probíhat ANIONIZACE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škrobu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, kde je ale NÍZKÝ </a:t>
            </a:r>
            <a:r>
              <a:rPr lang="cs-CZ" sz="2400" cap="all" dirty="0" smtClean="0">
                <a:solidFill>
                  <a:srgbClr val="FFC000"/>
                </a:solidFill>
                <a:latin typeface="Arial Black" pitchFamily="34" charset="0"/>
              </a:rPr>
              <a:t>stupeň substituce </a:t>
            </a:r>
            <a:r>
              <a:rPr lang="cs-CZ" sz="2400" dirty="0" smtClean="0">
                <a:solidFill>
                  <a:srgbClr val="FFC000"/>
                </a:solidFill>
                <a:latin typeface="Arial Black" pitchFamily="34" charset="0"/>
              </a:rPr>
              <a:t>(0,02 – 0,1 g substitučního činidla na 1000 g suchého škrobu), </a:t>
            </a:r>
            <a:endParaRPr lang="cs-CZ" sz="2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07504" y="4077072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Zde je použit fosforečnan TRISODNÝ!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Roubované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blokové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kopolymery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20208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8" name="Obrázek 7" descr="img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82760" y="1741576"/>
            <a:ext cx="2651760" cy="2426208"/>
          </a:xfrm>
          <a:prstGeom prst="rect">
            <a:avLst/>
          </a:prstGeom>
        </p:spPr>
      </p:pic>
      <p:pic>
        <p:nvPicPr>
          <p:cNvPr id="9" name="Obrázek 8" descr="img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24033" y="1008815"/>
            <a:ext cx="1915077" cy="2723000"/>
          </a:xfrm>
          <a:prstGeom prst="rect">
            <a:avLst/>
          </a:prstGeom>
        </p:spPr>
      </p:pic>
      <p:pic>
        <p:nvPicPr>
          <p:cNvPr id="12" name="Obrázek 11" descr="img7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14392" y="3018656"/>
            <a:ext cx="2127504" cy="3956304"/>
          </a:xfrm>
          <a:prstGeom prst="rect">
            <a:avLst/>
          </a:prstGeom>
        </p:spPr>
      </p:pic>
      <p:cxnSp>
        <p:nvCxnSpPr>
          <p:cNvPr id="16" name="Přímá spojovací šipka 15"/>
          <p:cNvCxnSpPr/>
          <p:nvPr/>
        </p:nvCxnSpPr>
        <p:spPr>
          <a:xfrm>
            <a:off x="4716016" y="764704"/>
            <a:ext cx="3384376" cy="381642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>
            <a:off x="1691680" y="764704"/>
            <a:ext cx="504056" cy="10081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>
            <a:off x="1547664" y="764704"/>
            <a:ext cx="0" cy="10801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4716016" y="764704"/>
            <a:ext cx="2088232" cy="122413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lvl="1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modifikovaných 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>
                <a:latin typeface="Arial Black" pitchFamily="34" charset="0"/>
              </a:rPr>
              <a:t>Výroba a úpravy papíru</a:t>
            </a:r>
          </a:p>
          <a:p>
            <a:r>
              <a:rPr lang="cs-CZ" b="1" dirty="0" smtClean="0">
                <a:latin typeface="Arial Black" pitchFamily="34" charset="0"/>
              </a:rPr>
              <a:t>Potraviny</a:t>
            </a:r>
          </a:p>
          <a:p>
            <a:r>
              <a:rPr lang="cs-CZ" b="1" dirty="0" smtClean="0">
                <a:latin typeface="Arial Black" pitchFamily="34" charset="0"/>
              </a:rPr>
              <a:t>Textilní průmysl</a:t>
            </a:r>
          </a:p>
          <a:p>
            <a:r>
              <a:rPr lang="cs-CZ" b="1" dirty="0" smtClean="0">
                <a:latin typeface="Arial Black" pitchFamily="34" charset="0"/>
              </a:rPr>
              <a:t>Lepidla</a:t>
            </a:r>
          </a:p>
          <a:p>
            <a:r>
              <a:rPr lang="cs-CZ" b="1" dirty="0" smtClean="0">
                <a:latin typeface="Arial Black" pitchFamily="34" charset="0"/>
              </a:rPr>
              <a:t>Farmacie</a:t>
            </a:r>
          </a:p>
          <a:p>
            <a:r>
              <a:rPr lang="cs-CZ" b="1" dirty="0" err="1" smtClean="0">
                <a:latin typeface="Arial Black" pitchFamily="34" charset="0"/>
              </a:rPr>
              <a:t>Flokulanty</a:t>
            </a:r>
            <a:r>
              <a:rPr lang="cs-CZ" b="1" dirty="0" smtClean="0">
                <a:latin typeface="Arial Black" pitchFamily="34" charset="0"/>
              </a:rPr>
              <a:t> při </a:t>
            </a:r>
            <a:r>
              <a:rPr lang="cs-CZ" b="1" smtClean="0">
                <a:latin typeface="Arial Black" pitchFamily="34" charset="0"/>
              </a:rPr>
              <a:t>čištění vod</a:t>
            </a:r>
            <a:endParaRPr lang="cs-CZ" b="1" dirty="0" smtClean="0">
              <a:latin typeface="Arial Black" pitchFamily="34" charset="0"/>
            </a:endParaRPr>
          </a:p>
          <a:p>
            <a:r>
              <a:rPr lang="cs-CZ" b="1" dirty="0" smtClean="0">
                <a:latin typeface="Arial Black" pitchFamily="34" charset="0"/>
              </a:rPr>
              <a:t>……………..</a:t>
            </a:r>
            <a:endParaRPr lang="cs-CZ" b="1" dirty="0"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195736" y="6245225"/>
            <a:ext cx="5976664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5" name="Obrázek 4" descr="škrobová a dextrinová lepidl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32048"/>
          </a:xfrm>
        </p:spPr>
        <p:txBody>
          <a:bodyPr/>
          <a:lstStyle/>
          <a:p>
            <a:pPr lvl="1"/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Lepidla ze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škrobů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pic>
        <p:nvPicPr>
          <p:cNvPr id="10" name="Obrázek 9" descr="škrob + NaO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8712968" cy="5400600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251520" y="2564904"/>
            <a:ext cx="864096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51520" y="5373216"/>
            <a:ext cx="856895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Výroba škrobu z </a:t>
            </a:r>
            <a:r>
              <a:rPr lang="sk-SK" sz="2800" b="1" kern="12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brambor</a:t>
            </a:r>
            <a:r>
              <a:rPr lang="sk-SK" sz="2800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 1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192216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11" name="Zástupný symbol pro obsah 10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sz="2800" b="1" dirty="0" smtClean="0"/>
              <a:t>Brambory obsahují 14 – 21 % hmot. škrobu, což není mnoho</a:t>
            </a:r>
          </a:p>
          <a:p>
            <a:r>
              <a:rPr lang="cs-CZ" sz="2800" b="1" dirty="0" smtClean="0"/>
              <a:t>Z 1 ha lze získat průměrně 4 t škrobu</a:t>
            </a:r>
          </a:p>
          <a:p>
            <a:r>
              <a:rPr lang="cs-CZ" sz="2800" b="1" dirty="0" smtClean="0"/>
              <a:t>Spotřeba vody je vysoká, 3,5 – 8 m</a:t>
            </a:r>
            <a:r>
              <a:rPr lang="cs-CZ" sz="2800" b="1" baseline="30000" dirty="0" smtClean="0"/>
              <a:t>3</a:t>
            </a:r>
            <a:r>
              <a:rPr lang="cs-CZ" sz="2800" b="1" dirty="0" smtClean="0"/>
              <a:t>/t brambor, ale moderní postupy jsou nižší</a:t>
            </a:r>
          </a:p>
          <a:p>
            <a:r>
              <a:rPr lang="cs-CZ" sz="2800" b="1" dirty="0" smtClean="0"/>
              <a:t>Sušina škrobu je cca. 84 % hmot.</a:t>
            </a:r>
          </a:p>
          <a:p>
            <a:r>
              <a:rPr lang="cs-CZ" sz="2800" b="1" dirty="0" smtClean="0"/>
              <a:t>Ostatní složky jsou:</a:t>
            </a:r>
            <a:endParaRPr lang="cs-CZ" sz="2800" b="1" dirty="0"/>
          </a:p>
        </p:txBody>
      </p:sp>
      <p:pic>
        <p:nvPicPr>
          <p:cNvPr id="13" name="Obrázek 12" descr="img6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53937" y="1650718"/>
            <a:ext cx="1844037" cy="7416824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539552" y="4581128"/>
            <a:ext cx="3312368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63688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pic>
        <p:nvPicPr>
          <p:cNvPr id="11" name="Obrázek 10" descr="lepidlo ze škrob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0"/>
            <a:ext cx="8352928" cy="685800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395536" y="5445224"/>
            <a:ext cx="8280920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Obvykle se PRŮMYSLOVĚ používá směs bramborového a kukuřičného škrobu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95536" y="3717032"/>
            <a:ext cx="82809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04664"/>
            <a:ext cx="8280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Výrobu dextrinů asi dám do </a:t>
            </a:r>
            <a:r>
              <a:rPr lang="cs-CZ" sz="4000" dirty="0" err="1" smtClean="0">
                <a:solidFill>
                  <a:srgbClr val="FF0000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9552" y="2204864"/>
            <a:ext cx="8280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0000FF"/>
                </a:solidFill>
                <a:latin typeface="Arial Black" pitchFamily="34" charset="0"/>
              </a:rPr>
              <a:t>Výrobu ŠKROBOVÉHO LEPIDLA asi také dám do </a:t>
            </a:r>
            <a:r>
              <a:rPr lang="cs-CZ" sz="4000" dirty="0" err="1" smtClean="0">
                <a:solidFill>
                  <a:srgbClr val="0000FF"/>
                </a:solidFill>
                <a:latin typeface="Arial Black" pitchFamily="34" charset="0"/>
              </a:rPr>
              <a:t>laborek</a:t>
            </a:r>
            <a:endParaRPr lang="cs-CZ" sz="4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100811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Příklad technologie výrobku ze škrobu</a:t>
            </a:r>
            <a:b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ŠKROB NA PRÁDLO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112474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 Black" pitchFamily="34" charset="0"/>
              </a:rPr>
              <a:t>Nativní škrob se musí vařit a proto jsou používány MODIFIKOVANÉ ŠKROBY</a:t>
            </a:r>
            <a:endParaRPr lang="cs-CZ" sz="2400" dirty="0">
              <a:latin typeface="Arial Black" pitchFamily="34" charset="0"/>
            </a:endParaRPr>
          </a:p>
        </p:txBody>
      </p:sp>
      <p:pic>
        <p:nvPicPr>
          <p:cNvPr id="7" name="Obrázek 6" descr="img1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83496" y="-1387151"/>
            <a:ext cx="2232250" cy="884021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4149080"/>
            <a:ext cx="885698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  <a:endParaRPr lang="cs-CZ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Na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zvyšuje rozpustnost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PEO (polyethylenový oxidovaný) vosk </a:t>
            </a:r>
            <a:r>
              <a:rPr lang="cs-CZ" b="1" dirty="0" smtClean="0">
                <a:solidFill>
                  <a:srgbClr val="0000FF"/>
                </a:solidFill>
              </a:rPr>
              <a:t>– proti shlukování při rozpouštění, regulace lepivosti při žehlení</a:t>
            </a:r>
          </a:p>
          <a:p>
            <a:r>
              <a:rPr lang="cs-CZ" sz="2000" b="1" dirty="0" smtClean="0">
                <a:solidFill>
                  <a:srgbClr val="008000"/>
                </a:solidFill>
              </a:rPr>
              <a:t>Může se přidat i PARAFÍNOVÝ VOSK &gt; regulace lepivosti při žehlení</a:t>
            </a:r>
            <a:endParaRPr lang="cs-CZ" sz="2000" b="1" dirty="0">
              <a:solidFill>
                <a:srgbClr val="008000"/>
              </a:solidFill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2051720" y="2492896"/>
            <a:ext cx="2808312" cy="136815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4716016" y="2204864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Modřidlo, pro potlačení žlutého odstínu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547664" y="6453335"/>
            <a:ext cx="6696744" cy="268139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6" name="Obrázek 5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14157" y="-3318014"/>
            <a:ext cx="1843677" cy="8856984"/>
          </a:xfrm>
          <a:prstGeom prst="rect">
            <a:avLst/>
          </a:prstGeom>
        </p:spPr>
      </p:pic>
      <p:pic>
        <p:nvPicPr>
          <p:cNvPr id="7" name="Obrázek 6" descr="img1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5267" y="-1294908"/>
            <a:ext cx="2001457" cy="8712968"/>
          </a:xfrm>
          <a:prstGeom prst="rect">
            <a:avLst/>
          </a:prstGeom>
        </p:spPr>
      </p:pic>
      <p:pic>
        <p:nvPicPr>
          <p:cNvPr id="8" name="Obrázek 7" descr="img1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46622" y="937954"/>
            <a:ext cx="2506741" cy="86409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547664" y="162880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HEREROGENNÍ REAKCE &gt; PROČ???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059832" y="407707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Běžná sušina škrobu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07504" y="476672"/>
            <a:ext cx="88569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BORAX</a:t>
            </a:r>
            <a:r>
              <a:rPr lang="cs-CZ" sz="2400" dirty="0" smtClean="0"/>
              <a:t> </a:t>
            </a:r>
            <a:r>
              <a:rPr lang="cs-CZ" b="1" dirty="0" smtClean="0">
                <a:solidFill>
                  <a:srgbClr val="0000FF"/>
                </a:solidFill>
              </a:rPr>
              <a:t>– rozrušuje vodíkové můstky mezi makromolekulami a tak zvyšuje rozpustnost zastudena, vytváří </a:t>
            </a:r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DIESTER ŠKROBU</a:t>
            </a:r>
          </a:p>
          <a:p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BORAX se proto přidává do lepidla při výrobě VLNITÉ LEPENKY</a:t>
            </a:r>
            <a:endParaRPr lang="cs-CZ" sz="20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ŠKROBY JAKO BIODEGRADABILNÍ ADITIVA DO SYNTETICKÝCH TERMOPLASTŮ</a:t>
            </a:r>
            <a:endParaRPr lang="cs-CZ" sz="28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50482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VĚTŠINOU NUTNO „POPOHNAT“ </a:t>
            </a:r>
            <a:r>
              <a:rPr lang="cs-CZ" b="1" dirty="0" err="1" smtClean="0">
                <a:solidFill>
                  <a:srgbClr val="0000FF"/>
                </a:solidFill>
              </a:rPr>
              <a:t>termooxidací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</a:p>
          <a:p>
            <a:pPr algn="ctr">
              <a:buNone/>
            </a:pPr>
            <a:r>
              <a:rPr lang="cs-CZ" sz="6000" b="1" dirty="0" smtClean="0">
                <a:solidFill>
                  <a:srgbClr val="FF0000"/>
                </a:solidFill>
              </a:rPr>
              <a:t>Co jsem dělal já</a:t>
            </a:r>
          </a:p>
          <a:p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LDPE fólie (až 40 % škrobu kukuřičného) – vzorek nemůžu najít</a:t>
            </a:r>
          </a:p>
          <a:p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Části brokového střeliva</a:t>
            </a:r>
          </a:p>
          <a:p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Vlákna</a:t>
            </a:r>
            <a:r>
              <a:rPr lang="cs-CZ" b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cs-CZ" b="1" dirty="0" smtClean="0">
                <a:solidFill>
                  <a:srgbClr val="9900CC"/>
                </a:solidFill>
                <a:latin typeface="Arial Black" pitchFamily="34" charset="0"/>
              </a:rPr>
              <a:t>- vzorek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pic>
        <p:nvPicPr>
          <p:cNvPr id="6" name="Obrázek 5" descr="PP skrob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68760"/>
            <a:ext cx="4317885" cy="3744416"/>
          </a:xfrm>
          <a:prstGeom prst="rect">
            <a:avLst/>
          </a:prstGeom>
        </p:spPr>
      </p:pic>
      <p:pic>
        <p:nvPicPr>
          <p:cNvPr id="7" name="Obrázek 6" descr="PP skrob 2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820308"/>
            <a:ext cx="4541118" cy="393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Polypropylénová vlákna s kukuřičným škrobem 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polysacharidy škrob PŘF MU 6_II 2019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pic>
        <p:nvPicPr>
          <p:cNvPr id="8" name="Obrázek 7" descr="PP skrob 5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42642"/>
            <a:ext cx="4392488" cy="3809110"/>
          </a:xfrm>
          <a:prstGeom prst="rect">
            <a:avLst/>
          </a:prstGeom>
        </p:spPr>
      </p:pic>
      <p:pic>
        <p:nvPicPr>
          <p:cNvPr id="9" name="Obrázek 8" descr="PP skrob 5kx 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5472" y="2492896"/>
            <a:ext cx="4835637" cy="419340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1124744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FIBRILACE PP vlákna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4788024" y="1412776"/>
            <a:ext cx="1368152" cy="1656184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 flipV="1">
            <a:off x="971600" y="1268760"/>
            <a:ext cx="5184576" cy="144016"/>
          </a:xfrm>
          <a:prstGeom prst="straightConnector1">
            <a:avLst/>
          </a:prstGeom>
          <a:ln w="38100">
            <a:solidFill>
              <a:srgbClr val="FFFF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Škrob 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0" y="692696"/>
          <a:ext cx="9144000" cy="6597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421904"/>
                <a:gridCol w="2232248"/>
                <a:gridCol w="3203848"/>
              </a:tblGrid>
              <a:tr h="865320"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Typ škrobu nebo jeho derivátu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043633">
                <a:tc>
                  <a:txBody>
                    <a:bodyPr/>
                    <a:lstStyle/>
                    <a:p>
                      <a:r>
                        <a:rPr lang="cs-CZ" sz="3600" b="1" dirty="0" smtClean="0">
                          <a:solidFill>
                            <a:srgbClr val="92D050"/>
                          </a:solidFill>
                          <a:latin typeface="Arial Black" pitchFamily="34" charset="0"/>
                        </a:rPr>
                        <a:t>Nativní škrob</a:t>
                      </a:r>
                      <a:endParaRPr lang="cs-CZ" sz="3600" b="1" dirty="0">
                        <a:solidFill>
                          <a:srgbClr val="92D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Maz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Rentoaláž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Přídavek formalínu proti napadení plísněmi</a:t>
                      </a:r>
                    </a:p>
                    <a:p>
                      <a:r>
                        <a:rPr lang="cs-CZ" sz="2400" dirty="0" smtClean="0"/>
                        <a:t>Emulgace s balzámy &gt; vyšší lepivost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98275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Dextrin</a:t>
                      </a:r>
                      <a:endParaRPr lang="cs-CZ" sz="32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Roztok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Lepidlo na papír a knihy (</a:t>
                      </a:r>
                      <a:r>
                        <a:rPr lang="cs-CZ" sz="2400" b="1" dirty="0" smtClean="0">
                          <a:solidFill>
                            <a:srgbClr val="C00000"/>
                          </a:solidFill>
                        </a:rPr>
                        <a:t>UMĚLÁ KLOVATINA</a:t>
                      </a:r>
                      <a:r>
                        <a:rPr lang="cs-CZ" sz="2400" dirty="0" smtClean="0"/>
                        <a:t>)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rgbClr val="FF0000"/>
                          </a:solidFill>
                        </a:rPr>
                        <a:t>Křehké filmy &gt; MĚKČENÍ GLYCERINEM NEBO MEDEM</a:t>
                      </a:r>
                      <a:endParaRPr lang="cs-CZ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871">
                <a:tc>
                  <a:txBody>
                    <a:bodyPr/>
                    <a:lstStyle/>
                    <a:p>
                      <a:pPr algn="ctr"/>
                      <a:r>
                        <a:rPr lang="cs-CZ" sz="32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Dextrin</a:t>
                      </a:r>
                      <a:endParaRPr lang="cs-CZ" sz="32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Roztok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Pojivo</a:t>
                      </a:r>
                      <a:r>
                        <a:rPr lang="cs-CZ" sz="2400" baseline="0" dirty="0" smtClean="0"/>
                        <a:t> barev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308205">
                <a:tc>
                  <a:txBody>
                    <a:bodyPr/>
                    <a:lstStyle/>
                    <a:p>
                      <a:r>
                        <a:rPr lang="cs-CZ" sz="3600" b="1" dirty="0" smtClean="0">
                          <a:solidFill>
                            <a:srgbClr val="92D050"/>
                          </a:solidFill>
                          <a:latin typeface="Arial Black" pitchFamily="34" charset="0"/>
                        </a:rPr>
                        <a:t>Nativní škrob</a:t>
                      </a:r>
                      <a:endParaRPr lang="cs-CZ" sz="3600" b="1" dirty="0">
                        <a:solidFill>
                          <a:srgbClr val="92D05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Maz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400" dirty="0" smtClean="0"/>
                        <a:t>Pojivo</a:t>
                      </a:r>
                      <a:r>
                        <a:rPr lang="cs-CZ" sz="2400" baseline="0" dirty="0" smtClean="0"/>
                        <a:t> barev (kvaš, tempera)</a:t>
                      </a:r>
                      <a:endParaRPr lang="cs-CZ" sz="2400" dirty="0" smtClean="0"/>
                    </a:p>
                    <a:p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/>
                        <a:t>Přídavek formalínu proti napadení plísněmi</a:t>
                      </a:r>
                      <a:endParaRPr lang="cs-CZ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06112019</a:t>
            </a:r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>
          <a:xfrm>
            <a:off x="179512" y="6858000"/>
            <a:ext cx="8964488" cy="315416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PŘÍRODNÍ POLYMERY polysacharidy škrob PŘF MU 6_II 2019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13852</TotalTime>
  <Words>3723</Words>
  <Application>Microsoft Office PowerPoint</Application>
  <PresentationFormat>Předvádění na obrazovce (4:3)</PresentationFormat>
  <Paragraphs>693</Paragraphs>
  <Slides>98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99" baseType="lpstr">
      <vt:lpstr>Default Design</vt:lpstr>
      <vt:lpstr>PŘÍRODNÍ POLYMERY Polysacharidy II  škrob VÝROBA &amp; MODIFIKACE  </vt:lpstr>
      <vt:lpstr>Snímek 2</vt:lpstr>
      <vt:lpstr>Snímek 3</vt:lpstr>
      <vt:lpstr>LITERATURA KNIHY 2</vt:lpstr>
      <vt:lpstr>Výroba a použití škrobů (data z roku 1991 &amp; 2011)</vt:lpstr>
      <vt:lpstr>Snímek 6</vt:lpstr>
      <vt:lpstr>Snímek 7</vt:lpstr>
      <vt:lpstr>Snímek 8</vt:lpstr>
      <vt:lpstr>Výroba škrobu z brambor 1</vt:lpstr>
      <vt:lpstr>Snímek 10</vt:lpstr>
      <vt:lpstr>Od škrobu k ethanolu</vt:lpstr>
      <vt:lpstr>Od škrobu k polyethylenu</vt:lpstr>
      <vt:lpstr>Výroba škrobu z brambor 2</vt:lpstr>
      <vt:lpstr>Výroba škrobu z pšenice</vt:lpstr>
      <vt:lpstr>Snímek 15</vt:lpstr>
      <vt:lpstr>Výroba škrobu z kukuřice</vt:lpstr>
      <vt:lpstr>Snímek 17</vt:lpstr>
      <vt:lpstr>Výrobky ze škrobu pro potravinářství</vt:lpstr>
      <vt:lpstr>Výrobky ze škrobu pro průmysl</vt:lpstr>
      <vt:lpstr>Chování škrobového mazu ve vodě</vt:lpstr>
      <vt:lpstr>Křivka MAZOVATĚNÍ škrobu ve vodě 5</vt:lpstr>
      <vt:lpstr>Křivky MAZOVATĚNÍ škrobu ve vodě 3</vt:lpstr>
      <vt:lpstr>Křivky MAZOVATĚNÍ škrobu ve vodě 4</vt:lpstr>
      <vt:lpstr>Křivka MAZOVATĚNÍ škrobu ve vodě 6</vt:lpstr>
      <vt:lpstr>Křivka MAZOVATĚNÍ škrobu ve vodě 7</vt:lpstr>
      <vt:lpstr>Křivka MAZOVATĚNÍ škrobu ve vodě 8</vt:lpstr>
      <vt:lpstr>MAZOVATĚNÍ škrobu v TĚSTĚ 9</vt:lpstr>
      <vt:lpstr>Křivka MAZOVATĚNÍ škrobu ve vodě 11</vt:lpstr>
      <vt:lpstr>Jiný typ viskozimetru na měření bodu mazovatění škrobu 1</vt:lpstr>
      <vt:lpstr>Jiný typ viskozimetru na měření bodu mazovatění škrobu 2</vt:lpstr>
      <vt:lpstr>Proč modifikujeme škrob</vt:lpstr>
      <vt:lpstr>Snímek 32</vt:lpstr>
      <vt:lpstr>Postupy Enzymatické modifikace škrobu</vt:lpstr>
      <vt:lpstr>Postupy Enzymatické  modifikace škrobu</vt:lpstr>
      <vt:lpstr>Snímek 35</vt:lpstr>
      <vt:lpstr>Postupy HyDROLYtické modifikace škrobu</vt:lpstr>
      <vt:lpstr>Postupy HyDROLYtické modifikace škrobu</vt:lpstr>
      <vt:lpstr>Enzymatické VYUŽITÍ GLUKÓZY</vt:lpstr>
      <vt:lpstr>Enzymatická (Xylose isomerase)  izomerizace GLUKÓZY na FRUKTÓZU</vt:lpstr>
      <vt:lpstr>Sorbitol NENÍ sacharin!</vt:lpstr>
      <vt:lpstr>OBECNÉ ROZDĚLENÍ REAKCÍ POLYMERŮ</vt:lpstr>
      <vt:lpstr>PŘEHLED modifikace škrobu</vt:lpstr>
      <vt:lpstr>POUŽITÍ ŠROBU 1</vt:lpstr>
      <vt:lpstr>POUŽITÍ ŠROBU 2</vt:lpstr>
      <vt:lpstr>MODIFIKACE ŠKROBU 1</vt:lpstr>
      <vt:lpstr>MODIFIKACE ŠKROBU 2</vt:lpstr>
      <vt:lpstr>MODIFIKACE ŠKROBU 3</vt:lpstr>
      <vt:lpstr>Termická modifikace škrobu 1</vt:lpstr>
      <vt:lpstr>Termická modifikace škrobu 2</vt:lpstr>
      <vt:lpstr>Snímek 50</vt:lpstr>
      <vt:lpstr>Termická modifikace škrobu 3</vt:lpstr>
      <vt:lpstr>NESELEKTIVNÍ Oxidace škrobu</vt:lpstr>
      <vt:lpstr>Oxidace škrobu</vt:lpstr>
      <vt:lpstr>Oxidace škrobu - shrnutí</vt:lpstr>
      <vt:lpstr>Snímek 55</vt:lpstr>
      <vt:lpstr>NESELEKTIVNÍ Oxidace škrobu - schéma</vt:lpstr>
      <vt:lpstr>SELEKTIVNÍ Oxidace škrobu na C 6 z –OH na – COOH pomocí HNO3</vt:lpstr>
      <vt:lpstr>SELEKTIVNÍ Oxidace škrobu na dialdehyd škrobu</vt:lpstr>
      <vt:lpstr>VÝROBA DEXTRINŮ 1</vt:lpstr>
      <vt:lpstr>VÝROBA DEXTRINŮ 2</vt:lpstr>
      <vt:lpstr>Snímek 61</vt:lpstr>
      <vt:lpstr>Snímek 62</vt:lpstr>
      <vt:lpstr>Struktura DEXTRINŮ </vt:lpstr>
      <vt:lpstr>VLASTNOSTI DEXTRINŮ &amp; DALŠÍ TYPY DEXTRINŮ </vt:lpstr>
      <vt:lpstr>Použití DEXTRINŮ</vt:lpstr>
      <vt:lpstr>Maltodextrin v tuzemsku</vt:lpstr>
      <vt:lpstr>CYKLODEXTRINY</vt:lpstr>
      <vt:lpstr>Snímek 68</vt:lpstr>
      <vt:lpstr>DEXTRINY - shrnutí</vt:lpstr>
      <vt:lpstr>Snímek 70</vt:lpstr>
      <vt:lpstr>Snímek 71</vt:lpstr>
      <vt:lpstr>Snímek 72</vt:lpstr>
      <vt:lpstr>Snímek 73</vt:lpstr>
      <vt:lpstr>Snímek 74</vt:lpstr>
      <vt:lpstr>Snímek 75</vt:lpstr>
      <vt:lpstr>Acetylace škrobu</vt:lpstr>
      <vt:lpstr>Monofosfát škrobu</vt:lpstr>
      <vt:lpstr>Snímek 78</vt:lpstr>
      <vt:lpstr>Alkylétery škrobu</vt:lpstr>
      <vt:lpstr>Hydroxymetyléter škrobu</vt:lpstr>
      <vt:lpstr>Kyanoéter škrobu</vt:lpstr>
      <vt:lpstr>Kationtové škroby 1</vt:lpstr>
      <vt:lpstr>Kationtové škroby 2 - VÝROBA PAPÍRU</vt:lpstr>
      <vt:lpstr>Sesíťované škroby 1</vt:lpstr>
      <vt:lpstr>Sesíťované škroby 2</vt:lpstr>
      <vt:lpstr>Roubované &amp; blokové kopolymery škrobů</vt:lpstr>
      <vt:lpstr>Použití modifikovaných škrobů</vt:lpstr>
      <vt:lpstr>Snímek 88</vt:lpstr>
      <vt:lpstr>Lepidla ze škrobů</vt:lpstr>
      <vt:lpstr>Snímek 90</vt:lpstr>
      <vt:lpstr>Snímek 91</vt:lpstr>
      <vt:lpstr>Příklad technologie výrobku ze škrobu ŠKROB NA PRÁDLO</vt:lpstr>
      <vt:lpstr>Snímek 93</vt:lpstr>
      <vt:lpstr>Snímek 94</vt:lpstr>
      <vt:lpstr>ŠKROBY JAKO BIODEGRADABILNÍ ADITIVA DO SYNTETICKÝCH TERMOPLASTŮ</vt:lpstr>
      <vt:lpstr>Polypropylénová vlákna s kukuřičným škrobem 1</vt:lpstr>
      <vt:lpstr>Polypropylénová vlákna s kukuřičným škrobem 1</vt:lpstr>
      <vt:lpstr>Škrob v práci konzervátora a restaurátora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810</cp:revision>
  <dcterms:created xsi:type="dcterms:W3CDTF">2008-02-10T16:41:08Z</dcterms:created>
  <dcterms:modified xsi:type="dcterms:W3CDTF">2020-01-11T19:43:00Z</dcterms:modified>
</cp:coreProperties>
</file>