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Default Extension="gif" ContentType="image/gif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7"/>
  </p:notesMasterIdLst>
  <p:sldIdLst>
    <p:sldId id="256" r:id="rId2"/>
    <p:sldId id="578" r:id="rId3"/>
    <p:sldId id="601" r:id="rId4"/>
    <p:sldId id="575" r:id="rId5"/>
    <p:sldId id="577" r:id="rId6"/>
    <p:sldId id="574" r:id="rId7"/>
    <p:sldId id="579" r:id="rId8"/>
    <p:sldId id="580" r:id="rId9"/>
    <p:sldId id="581" r:id="rId10"/>
    <p:sldId id="582" r:id="rId11"/>
    <p:sldId id="602" r:id="rId12"/>
    <p:sldId id="603" r:id="rId13"/>
    <p:sldId id="604" r:id="rId14"/>
    <p:sldId id="605" r:id="rId15"/>
    <p:sldId id="606" r:id="rId16"/>
    <p:sldId id="607" r:id="rId17"/>
    <p:sldId id="608" r:id="rId18"/>
    <p:sldId id="609" r:id="rId19"/>
    <p:sldId id="610" r:id="rId20"/>
    <p:sldId id="611" r:id="rId21"/>
    <p:sldId id="612" r:id="rId22"/>
    <p:sldId id="587" r:id="rId23"/>
    <p:sldId id="626" r:id="rId24"/>
    <p:sldId id="592" r:id="rId25"/>
    <p:sldId id="600" r:id="rId26"/>
    <p:sldId id="490" r:id="rId27"/>
    <p:sldId id="416" r:id="rId28"/>
    <p:sldId id="475" r:id="rId29"/>
    <p:sldId id="624" r:id="rId30"/>
    <p:sldId id="615" r:id="rId31"/>
    <p:sldId id="471" r:id="rId32"/>
    <p:sldId id="414" r:id="rId33"/>
    <p:sldId id="413" r:id="rId34"/>
    <p:sldId id="415" r:id="rId35"/>
    <p:sldId id="495" r:id="rId36"/>
    <p:sldId id="532" r:id="rId37"/>
    <p:sldId id="613" r:id="rId38"/>
    <p:sldId id="614" r:id="rId39"/>
    <p:sldId id="537" r:id="rId40"/>
    <p:sldId id="552" r:id="rId41"/>
    <p:sldId id="553" r:id="rId42"/>
    <p:sldId id="554" r:id="rId43"/>
    <p:sldId id="411" r:id="rId44"/>
    <p:sldId id="533" r:id="rId45"/>
    <p:sldId id="472" r:id="rId46"/>
    <p:sldId id="538" r:id="rId47"/>
    <p:sldId id="418" r:id="rId48"/>
    <p:sldId id="419" r:id="rId49"/>
    <p:sldId id="423" r:id="rId50"/>
    <p:sldId id="562" r:id="rId51"/>
    <p:sldId id="502" r:id="rId52"/>
    <p:sldId id="501" r:id="rId53"/>
    <p:sldId id="623" r:id="rId54"/>
    <p:sldId id="422" r:id="rId55"/>
    <p:sldId id="424" r:id="rId56"/>
    <p:sldId id="425" r:id="rId57"/>
    <p:sldId id="428" r:id="rId58"/>
    <p:sldId id="427" r:id="rId59"/>
    <p:sldId id="426" r:id="rId60"/>
    <p:sldId id="622" r:id="rId61"/>
    <p:sldId id="549" r:id="rId62"/>
    <p:sldId id="545" r:id="rId63"/>
    <p:sldId id="547" r:id="rId64"/>
    <p:sldId id="548" r:id="rId65"/>
    <p:sldId id="476" r:id="rId66"/>
    <p:sldId id="551" r:id="rId67"/>
    <p:sldId id="616" r:id="rId68"/>
    <p:sldId id="618" r:id="rId69"/>
    <p:sldId id="619" r:id="rId70"/>
    <p:sldId id="620" r:id="rId71"/>
    <p:sldId id="621" r:id="rId72"/>
    <p:sldId id="617" r:id="rId73"/>
    <p:sldId id="544" r:id="rId74"/>
    <p:sldId id="477" r:id="rId75"/>
    <p:sldId id="467" r:id="rId76"/>
    <p:sldId id="625" r:id="rId77"/>
    <p:sldId id="479" r:id="rId78"/>
    <p:sldId id="481" r:id="rId79"/>
    <p:sldId id="489" r:id="rId80"/>
    <p:sldId id="480" r:id="rId81"/>
    <p:sldId id="417" r:id="rId82"/>
    <p:sldId id="431" r:id="rId83"/>
    <p:sldId id="469" r:id="rId84"/>
    <p:sldId id="536" r:id="rId85"/>
    <p:sldId id="468" r:id="rId86"/>
  </p:sldIdLst>
  <p:sldSz cx="9144000" cy="6858000" type="screen4x3"/>
  <p:notesSz cx="6858000" cy="9144000"/>
  <p:defaultTextStyle>
    <a:defPPr>
      <a:defRPr lang="sk-SK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CC"/>
    <a:srgbClr val="CC0000"/>
    <a:srgbClr val="000000"/>
    <a:srgbClr val="0000FF"/>
    <a:srgbClr val="DD234F"/>
    <a:srgbClr val="CA364B"/>
    <a:srgbClr val="0033CC"/>
    <a:srgbClr val="008000"/>
    <a:srgbClr val="FFFFCC"/>
    <a:srgbClr val="FFFF99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708" autoAdjust="0"/>
  </p:normalViewPr>
  <p:slideViewPr>
    <p:cSldViewPr>
      <p:cViewPr>
        <p:scale>
          <a:sx n="50" d="100"/>
          <a:sy n="50" d="100"/>
        </p:scale>
        <p:origin x="-1090" y="-16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7781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399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k-SK" noProof="0" smtClean="0"/>
              <a:t>Click to edit Master text styles</a:t>
            </a:r>
          </a:p>
          <a:p>
            <a:pPr lvl="1"/>
            <a:r>
              <a:rPr lang="sk-SK" noProof="0" smtClean="0"/>
              <a:t>Second level</a:t>
            </a:r>
          </a:p>
          <a:p>
            <a:pPr lvl="2"/>
            <a:r>
              <a:rPr lang="sk-SK" noProof="0" smtClean="0"/>
              <a:t>Third level</a:t>
            </a:r>
          </a:p>
          <a:p>
            <a:pPr lvl="3"/>
            <a:r>
              <a:rPr lang="sk-SK" noProof="0" smtClean="0"/>
              <a:t>Fourth level</a:t>
            </a:r>
          </a:p>
          <a:p>
            <a:pPr lvl="4"/>
            <a:r>
              <a:rPr lang="sk-SK" noProof="0" smtClean="0"/>
              <a:t>Fifth level</a:t>
            </a:r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163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0AA020E8-AC26-45A2-8DDA-4796D5812D29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  <p:extLst>
      <p:ext uri="{BB962C8B-B14F-4D97-AF65-F5344CB8AC3E}">
        <p14:creationId xmlns="" xmlns:p14="http://schemas.microsoft.com/office/powerpoint/2010/main" val="66324564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AA020E8-AC26-45A2-8DDA-4796D5812D29}" type="slidenum">
              <a:rPr lang="sk-SK" smtClean="0"/>
              <a:pPr>
                <a:defRPr/>
              </a:pPr>
              <a:t>30</a:t>
            </a:fld>
            <a:endParaRPr lang="sk-SK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AA020E8-AC26-45A2-8DDA-4796D5812D29}" type="slidenum">
              <a:rPr lang="sk-SK" smtClean="0"/>
              <a:pPr>
                <a:defRPr/>
              </a:pPr>
              <a:t>36</a:t>
            </a:fld>
            <a:endParaRPr lang="sk-SK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AA020E8-AC26-45A2-8DDA-4796D5812D29}" type="slidenum">
              <a:rPr lang="sk-SK" smtClean="0"/>
              <a:pPr>
                <a:defRPr/>
              </a:pPr>
              <a:t>37</a:t>
            </a:fld>
            <a:endParaRPr lang="sk-SK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AA020E8-AC26-45A2-8DDA-4796D5812D29}" type="slidenum">
              <a:rPr lang="sk-SK" smtClean="0"/>
              <a:pPr>
                <a:defRPr/>
              </a:pPr>
              <a:t>38</a:t>
            </a:fld>
            <a:endParaRPr lang="sk-SK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AA020E8-AC26-45A2-8DDA-4796D5812D29}" type="slidenum">
              <a:rPr lang="sk-SK" smtClean="0"/>
              <a:pPr>
                <a:defRPr/>
              </a:pPr>
              <a:t>39</a:t>
            </a:fld>
            <a:endParaRPr lang="sk-SK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AA020E8-AC26-45A2-8DDA-4796D5812D29}" type="slidenum">
              <a:rPr lang="sk-SK" smtClean="0"/>
              <a:pPr>
                <a:defRPr/>
              </a:pPr>
              <a:t>40</a:t>
            </a:fld>
            <a:endParaRPr lang="sk-SK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AA020E8-AC26-45A2-8DDA-4796D5812D29}" type="slidenum">
              <a:rPr lang="sk-SK" smtClean="0"/>
              <a:pPr>
                <a:defRPr/>
              </a:pPr>
              <a:t>41</a:t>
            </a:fld>
            <a:endParaRPr lang="sk-SK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AA020E8-AC26-45A2-8DDA-4796D5812D29}" type="slidenum">
              <a:rPr lang="sk-SK" smtClean="0"/>
              <a:pPr>
                <a:defRPr/>
              </a:pPr>
              <a:t>42</a:t>
            </a:fld>
            <a:endParaRPr lang="sk-SK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27122019</a:t>
            </a:r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polysacharidy škrob STRUKTURA &amp; VLASTNOSTI 6 DOPLNĚNO 2019</a:t>
            </a: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2159F9-13B7-4B9F-BAF9-1E91E2B4D075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27122019</a:t>
            </a:r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polysacharidy škrob STRUKTURA &amp; VLASTNOSTI 6 DOPLNĚNO 2019</a:t>
            </a: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5AE0EF-75A2-445F-BA42-21AAA1105D5A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27122019</a:t>
            </a:r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polysacharidy škrob STRUKTURA &amp; VLASTNOSTI 6 DOPLNĚNO 2019</a:t>
            </a: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CD0A45-28A5-461E-8B92-945FC723D892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Nadpis a tabul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abulku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cs-CZ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27122019</a:t>
            </a:r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polysacharidy škrob STRUKTURA &amp; VLASTNOSTI 6 DOPLNĚNO 2019</a:t>
            </a: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AF317E-C5B4-4DAB-9674-AFCC279BEA9B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27122019</a:t>
            </a:r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polysacharidy škrob STRUKTURA &amp; VLASTNOSTI 6 DOPLNĚNO 2019</a:t>
            </a: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41B0DE-FA74-4AFF-A5C7-1440790630ED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27122019</a:t>
            </a:r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polysacharidy škrob STRUKTURA &amp; VLASTNOSTI 6 DOPLNĚNO 2019</a:t>
            </a: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3F162C-1DBC-4BD0-B3FA-CB1FC3ECB061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27122019</a:t>
            </a:r>
            <a:endParaRPr lang="sk-SK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polysacharidy škrob STRUKTURA &amp; VLASTNOSTI 6 DOPLNĚNO 2019</a:t>
            </a:r>
            <a:endParaRPr lang="sk-SK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668248-660C-447C-855D-37CBFB628770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27122019</a:t>
            </a:r>
            <a:endParaRPr lang="sk-SK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polysacharidy škrob STRUKTURA &amp; VLASTNOSTI 6 DOPLNĚNO 2019</a:t>
            </a:r>
            <a:endParaRPr lang="sk-SK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2A1800-BFC7-4E22-8964-B8A4E143B637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27122019</a:t>
            </a:r>
            <a:endParaRPr lang="sk-SK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polysacharidy škrob STRUKTURA &amp; VLASTNOSTI 6 DOPLNĚNO 2019</a:t>
            </a:r>
            <a:endParaRPr lang="sk-SK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7865BE-C659-4ABD-A817-DED046766B31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27122019</a:t>
            </a:r>
            <a:endParaRPr lang="sk-SK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polysacharidy škrob STRUKTURA &amp; VLASTNOSTI 6 DOPLNĚNO 2019</a:t>
            </a:r>
            <a:endParaRPr lang="sk-SK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DAE1EA-64DE-4526-BF42-981E8B573A59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27122019</a:t>
            </a:r>
            <a:endParaRPr lang="sk-SK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polysacharidy škrob STRUKTURA &amp; VLASTNOSTI 6 DOPLNĚNO 2019</a:t>
            </a:r>
            <a:endParaRPr lang="sk-SK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4294A2-FC15-4664-8301-AA3F984E8460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27122019</a:t>
            </a:r>
            <a:endParaRPr lang="sk-SK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polysacharidy škrob STRUKTURA &amp; VLASTNOSTI 6 DOPLNĚNO 2019</a:t>
            </a:r>
            <a:endParaRPr lang="sk-SK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F01612-7D2C-4A80-B82F-FB90E81E0ECC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k-SK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k-SK" smtClean="0"/>
              <a:t>Click to edit Master text styles</a:t>
            </a:r>
          </a:p>
          <a:p>
            <a:pPr lvl="1"/>
            <a:r>
              <a:rPr lang="sk-SK" smtClean="0"/>
              <a:t>Second level</a:t>
            </a:r>
          </a:p>
          <a:p>
            <a:pPr lvl="2"/>
            <a:r>
              <a:rPr lang="sk-SK" smtClean="0"/>
              <a:t>Third level</a:t>
            </a:r>
          </a:p>
          <a:p>
            <a:pPr lvl="3"/>
            <a:r>
              <a:rPr lang="sk-SK" smtClean="0"/>
              <a:t>Fourth level</a:t>
            </a:r>
          </a:p>
          <a:p>
            <a:pPr lvl="4"/>
            <a:r>
              <a:rPr lang="sk-SK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r>
              <a:rPr lang="cs-CZ" smtClean="0"/>
              <a:t>27122019</a:t>
            </a:r>
            <a:endParaRPr lang="sk-SK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r>
              <a:rPr lang="pl-PL" smtClean="0"/>
              <a:t>PŘÍRODNÍ POLYMERY polysacharidy škrob STRUKTURA &amp; VLASTNOSTI 6 DOPLNĚNO 2019</a:t>
            </a:r>
            <a:endParaRPr lang="sk-SK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65CD623B-DDD8-4A6A-9C50-793E8D3E8A30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gif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brabender.com/en/food/products/viscometers/classify-the-gelatinisation-of-starch-viscograph-e/" TargetMode="Externa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gif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gif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Starch" TargetMode="External"/><Relationship Id="rId2" Type="http://schemas.openxmlformats.org/officeDocument/2006/relationships/hyperlink" Target="https://en.wikipedia.org/wiki/Thiosulfate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en.wikipedia.org/wiki/Iodometry" TargetMode="Externa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jpeg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547813" y="6245225"/>
            <a:ext cx="6696075" cy="476250"/>
          </a:xfrm>
          <a:noFill/>
        </p:spPr>
        <p:txBody>
          <a:bodyPr/>
          <a:lstStyle/>
          <a:p>
            <a:r>
              <a:rPr lang="pl-PL" smtClean="0"/>
              <a:t>PŘÍRODNÍ POLYMERY polysacharidy škrob STRUKTURA &amp; VLASTNOSTI 6 DOPLNĚNO 2019</a:t>
            </a:r>
            <a:endParaRPr lang="sk-SK"/>
          </a:p>
        </p:txBody>
      </p:sp>
      <p:sp>
        <p:nvSpPr>
          <p:cNvPr id="3075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C0CBC22-831C-497A-92CA-C8075AB01A1C}" type="slidenum">
              <a:rPr lang="sk-SK" smtClean="0"/>
              <a:pPr/>
              <a:t>1</a:t>
            </a:fld>
            <a:endParaRPr lang="sk-SK" smtClean="0"/>
          </a:p>
        </p:txBody>
      </p:sp>
      <p:sp>
        <p:nvSpPr>
          <p:cNvPr id="307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1560" y="188640"/>
            <a:ext cx="7772400" cy="4320480"/>
          </a:xfrm>
        </p:spPr>
        <p:txBody>
          <a:bodyPr/>
          <a:lstStyle/>
          <a:p>
            <a:pPr eaLnBrk="1" hangingPunct="1"/>
            <a:r>
              <a:rPr lang="sk-SK" sz="4800" b="1" dirty="0" smtClean="0">
                <a:solidFill>
                  <a:srgbClr val="FF0000"/>
                </a:solidFill>
                <a:latin typeface="Arial Black" pitchFamily="34" charset="0"/>
              </a:rPr>
              <a:t>PŘÍRODNÍ POLYMERY</a:t>
            </a:r>
            <a:r>
              <a:rPr lang="sk-SK" sz="4000" b="1" dirty="0" smtClean="0">
                <a:solidFill>
                  <a:srgbClr val="FF0000"/>
                </a:solidFill>
              </a:rPr>
              <a:t/>
            </a:r>
            <a:br>
              <a:rPr lang="sk-SK" sz="4000" b="1" dirty="0" smtClean="0">
                <a:solidFill>
                  <a:srgbClr val="FF0000"/>
                </a:solidFill>
              </a:rPr>
            </a:br>
            <a:r>
              <a:rPr lang="cs-CZ" sz="5400" b="1" kern="1200" dirty="0" smtClean="0">
                <a:solidFill>
                  <a:srgbClr val="008000"/>
                </a:solidFill>
                <a:latin typeface="Arial Black" pitchFamily="34" charset="0"/>
                <a:ea typeface="Times New Roman"/>
                <a:cs typeface="Times New Roman"/>
              </a:rPr>
              <a:t>Polysacharidy I  </a:t>
            </a:r>
            <a:r>
              <a:rPr lang="cs-CZ" sz="5400" b="1" kern="1200" dirty="0" smtClean="0">
                <a:solidFill>
                  <a:srgbClr val="0033CC"/>
                </a:solidFill>
                <a:latin typeface="Arial Black" pitchFamily="34" charset="0"/>
                <a:ea typeface="Times New Roman"/>
                <a:cs typeface="Times New Roman"/>
              </a:rPr>
              <a:t>Škrob - struktura a vlastnosti </a:t>
            </a:r>
            <a:r>
              <a:rPr lang="cs-CZ" sz="3200" dirty="0" smtClean="0">
                <a:latin typeface="Calibri"/>
                <a:ea typeface="Calibri"/>
                <a:cs typeface="Times New Roman"/>
              </a:rPr>
              <a:t/>
            </a:r>
            <a:br>
              <a:rPr lang="cs-CZ" sz="3200" dirty="0" smtClean="0">
                <a:latin typeface="Calibri"/>
                <a:ea typeface="Calibri"/>
                <a:cs typeface="Times New Roman"/>
              </a:rPr>
            </a:br>
            <a:endParaRPr lang="sk-SK" sz="4000" b="1" dirty="0" smtClean="0">
              <a:solidFill>
                <a:srgbClr val="008000"/>
              </a:solidFill>
            </a:endParaRPr>
          </a:p>
        </p:txBody>
      </p:sp>
      <p:sp>
        <p:nvSpPr>
          <p:cNvPr id="307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31640" y="4653136"/>
            <a:ext cx="6400800" cy="1584176"/>
          </a:xfrm>
        </p:spPr>
        <p:txBody>
          <a:bodyPr/>
          <a:lstStyle/>
          <a:p>
            <a:pPr eaLnBrk="1" hangingPunct="1"/>
            <a:r>
              <a:rPr lang="cs-CZ" sz="2800" b="1" dirty="0" smtClean="0">
                <a:solidFill>
                  <a:srgbClr val="0000FF"/>
                </a:solidFill>
                <a:latin typeface="Arial Black" pitchFamily="34" charset="0"/>
              </a:rPr>
              <a:t>RNDr. Ladislav Pospíšil, CSc.</a:t>
            </a:r>
          </a:p>
        </p:txBody>
      </p:sp>
      <p:sp>
        <p:nvSpPr>
          <p:cNvPr id="3078" name="Zástupný symbol pro datum 5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cs-CZ" smtClean="0"/>
              <a:t>27122019</a:t>
            </a:r>
            <a:endParaRPr lang="sk-SK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/>
          <a:lstStyle/>
          <a:p>
            <a:r>
              <a:rPr lang="sk-SK" sz="2800" b="1" kern="1200" dirty="0" err="1" smtClean="0">
                <a:solidFill>
                  <a:srgbClr val="FF0000"/>
                </a:solidFill>
                <a:ea typeface="Times New Roman"/>
                <a:cs typeface="Times New Roman"/>
              </a:rPr>
              <a:t>Velikosti</a:t>
            </a:r>
            <a:r>
              <a:rPr lang="sk-SK" sz="2800" b="1" kern="1200" dirty="0" smtClean="0">
                <a:solidFill>
                  <a:srgbClr val="FF0000"/>
                </a:solidFill>
                <a:ea typeface="Times New Roman"/>
                <a:cs typeface="Times New Roman"/>
              </a:rPr>
              <a:t> </a:t>
            </a:r>
            <a:r>
              <a:rPr lang="sk-SK" sz="2800" b="1" kern="1200" dirty="0" err="1" smtClean="0">
                <a:solidFill>
                  <a:srgbClr val="FF0000"/>
                </a:solidFill>
                <a:ea typeface="Times New Roman"/>
                <a:cs typeface="Times New Roman"/>
              </a:rPr>
              <a:t>zrn</a:t>
            </a:r>
            <a:r>
              <a:rPr lang="sk-SK" sz="2800" b="1" kern="1200" dirty="0" smtClean="0">
                <a:solidFill>
                  <a:srgbClr val="FF0000"/>
                </a:solidFill>
                <a:ea typeface="Times New Roman"/>
                <a:cs typeface="Times New Roman"/>
              </a:rPr>
              <a:t> </a:t>
            </a:r>
            <a:r>
              <a:rPr lang="sk-SK" sz="2800" b="1" kern="1200" dirty="0" err="1" smtClean="0">
                <a:solidFill>
                  <a:srgbClr val="FF0000"/>
                </a:solidFill>
                <a:ea typeface="Times New Roman"/>
                <a:cs typeface="Times New Roman"/>
              </a:rPr>
              <a:t>škrobů</a:t>
            </a:r>
            <a:r>
              <a:rPr lang="sk-SK" sz="2800" b="1" kern="1200" dirty="0" smtClean="0">
                <a:solidFill>
                  <a:srgbClr val="FF0000"/>
                </a:solidFill>
                <a:ea typeface="Times New Roman"/>
                <a:cs typeface="Times New Roman"/>
              </a:rPr>
              <a:t> </a:t>
            </a:r>
            <a:endParaRPr lang="cs-CZ" sz="2800" dirty="0"/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27122019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92216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STRUKTURA &amp; VLASTNOSTI 6 DOPLNĚNO 2019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10</a:t>
            </a:fld>
            <a:endParaRPr lang="sk-SK"/>
          </a:p>
        </p:txBody>
      </p:sp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184575"/>
          </a:xfrm>
        </p:spPr>
        <p:txBody>
          <a:bodyPr/>
          <a:lstStyle/>
          <a:p>
            <a:r>
              <a:rPr lang="cs-CZ" b="1" dirty="0" smtClean="0">
                <a:solidFill>
                  <a:srgbClr val="FF0000"/>
                </a:solidFill>
              </a:rPr>
              <a:t>Brambory</a:t>
            </a:r>
            <a:r>
              <a:rPr lang="cs-CZ" dirty="0" smtClean="0">
                <a:solidFill>
                  <a:srgbClr val="FF0000"/>
                </a:solidFill>
              </a:rPr>
              <a:t>: převážně 10 – 70 </a:t>
            </a:r>
            <a:r>
              <a:rPr lang="cs-CZ" dirty="0" smtClean="0">
                <a:solidFill>
                  <a:srgbClr val="FF0000"/>
                </a:solidFill>
                <a:latin typeface="Symbol" pitchFamily="18" charset="2"/>
              </a:rPr>
              <a:t>m</a:t>
            </a:r>
            <a:r>
              <a:rPr lang="cs-CZ" dirty="0" smtClean="0">
                <a:solidFill>
                  <a:srgbClr val="FF0000"/>
                </a:solidFill>
              </a:rPr>
              <a:t>m (ŠIROKÁ distribuce velikostí zrn)</a:t>
            </a:r>
          </a:p>
          <a:p>
            <a:r>
              <a:rPr lang="cs-CZ" b="1" dirty="0" smtClean="0">
                <a:solidFill>
                  <a:srgbClr val="0000FF"/>
                </a:solidFill>
              </a:rPr>
              <a:t>Kukuřice</a:t>
            </a:r>
            <a:r>
              <a:rPr lang="cs-CZ" dirty="0" smtClean="0">
                <a:solidFill>
                  <a:srgbClr val="0000FF"/>
                </a:solidFill>
              </a:rPr>
              <a:t>: převážně 20 </a:t>
            </a:r>
            <a:r>
              <a:rPr lang="cs-CZ" dirty="0" smtClean="0">
                <a:solidFill>
                  <a:srgbClr val="0000FF"/>
                </a:solidFill>
                <a:latin typeface="Symbol" pitchFamily="18" charset="2"/>
              </a:rPr>
              <a:t>m</a:t>
            </a:r>
            <a:r>
              <a:rPr lang="cs-CZ" dirty="0" smtClean="0">
                <a:solidFill>
                  <a:srgbClr val="0000FF"/>
                </a:solidFill>
              </a:rPr>
              <a:t>m (úzká distribuce velikostí zrn)</a:t>
            </a:r>
          </a:p>
          <a:p>
            <a:r>
              <a:rPr lang="cs-CZ" b="1" dirty="0" smtClean="0">
                <a:solidFill>
                  <a:srgbClr val="008000"/>
                </a:solidFill>
              </a:rPr>
              <a:t>Pšenice</a:t>
            </a:r>
            <a:r>
              <a:rPr lang="cs-CZ" dirty="0" smtClean="0">
                <a:solidFill>
                  <a:srgbClr val="008000"/>
                </a:solidFill>
              </a:rPr>
              <a:t>: dva druhy zrn</a:t>
            </a:r>
          </a:p>
          <a:p>
            <a:pPr lvl="1"/>
            <a:r>
              <a:rPr lang="cs-CZ" dirty="0" smtClean="0">
                <a:solidFill>
                  <a:srgbClr val="008000"/>
                </a:solidFill>
              </a:rPr>
              <a:t>velikost 1 – 10 </a:t>
            </a:r>
            <a:r>
              <a:rPr lang="cs-CZ" dirty="0" smtClean="0">
                <a:solidFill>
                  <a:srgbClr val="008000"/>
                </a:solidFill>
                <a:latin typeface="Symbol" pitchFamily="18" charset="2"/>
              </a:rPr>
              <a:t>m</a:t>
            </a:r>
            <a:r>
              <a:rPr lang="cs-CZ" dirty="0" smtClean="0">
                <a:solidFill>
                  <a:srgbClr val="008000"/>
                </a:solidFill>
              </a:rPr>
              <a:t>m  &gt; </a:t>
            </a:r>
            <a:r>
              <a:rPr lang="cs-CZ" b="1" dirty="0" smtClean="0">
                <a:solidFill>
                  <a:srgbClr val="008000"/>
                </a:solidFill>
              </a:rPr>
              <a:t>škrob B</a:t>
            </a:r>
            <a:r>
              <a:rPr lang="cs-CZ" dirty="0" smtClean="0">
                <a:solidFill>
                  <a:srgbClr val="008000"/>
                </a:solidFill>
              </a:rPr>
              <a:t> (odpadní produkt, </a:t>
            </a:r>
            <a:r>
              <a:rPr lang="cs-CZ" b="1" u="sng" dirty="0" smtClean="0">
                <a:solidFill>
                  <a:srgbClr val="008000"/>
                </a:solidFill>
              </a:rPr>
              <a:t>obsahuje proteiny</a:t>
            </a:r>
            <a:r>
              <a:rPr lang="cs-CZ" dirty="0" smtClean="0">
                <a:solidFill>
                  <a:srgbClr val="008000"/>
                </a:solidFill>
              </a:rPr>
              <a:t>)</a:t>
            </a:r>
          </a:p>
          <a:p>
            <a:pPr lvl="1"/>
            <a:r>
              <a:rPr lang="cs-CZ" b="1" i="1" u="sng" dirty="0" smtClean="0">
                <a:solidFill>
                  <a:srgbClr val="008000"/>
                </a:solidFill>
              </a:rPr>
              <a:t>velikost 10 – 25 </a:t>
            </a:r>
            <a:r>
              <a:rPr lang="cs-CZ" b="1" i="1" u="sng" dirty="0" smtClean="0">
                <a:solidFill>
                  <a:srgbClr val="008000"/>
                </a:solidFill>
                <a:latin typeface="Symbol" pitchFamily="18" charset="2"/>
              </a:rPr>
              <a:t>m</a:t>
            </a:r>
            <a:r>
              <a:rPr lang="cs-CZ" b="1" i="1" u="sng" dirty="0" smtClean="0">
                <a:solidFill>
                  <a:srgbClr val="008000"/>
                </a:solidFill>
              </a:rPr>
              <a:t>m &gt; škrob A (výrobek)</a:t>
            </a:r>
          </a:p>
          <a:p>
            <a:r>
              <a:rPr lang="cs-CZ" b="1" dirty="0" smtClean="0">
                <a:solidFill>
                  <a:srgbClr val="C00000"/>
                </a:solidFill>
              </a:rPr>
              <a:t>Rýže</a:t>
            </a:r>
            <a:r>
              <a:rPr lang="cs-CZ" dirty="0" smtClean="0">
                <a:solidFill>
                  <a:srgbClr val="C00000"/>
                </a:solidFill>
              </a:rPr>
              <a:t>: převážně cca. 5 </a:t>
            </a:r>
            <a:r>
              <a:rPr lang="cs-CZ" dirty="0" smtClean="0">
                <a:solidFill>
                  <a:srgbClr val="C00000"/>
                </a:solidFill>
                <a:latin typeface="Symbol" pitchFamily="18" charset="2"/>
              </a:rPr>
              <a:t>m</a:t>
            </a:r>
            <a:r>
              <a:rPr lang="cs-CZ" dirty="0" smtClean="0">
                <a:solidFill>
                  <a:srgbClr val="C00000"/>
                </a:solidFill>
              </a:rPr>
              <a:t>m (úzká distribuce velikostí zrn) </a:t>
            </a:r>
          </a:p>
          <a:p>
            <a:pPr lvl="1"/>
            <a:endParaRPr lang="cs-CZ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8229600" cy="1143000"/>
          </a:xfrm>
        </p:spPr>
        <p:txBody>
          <a:bodyPr/>
          <a:lstStyle/>
          <a:p>
            <a:r>
              <a:rPr lang="cs-CZ" sz="3200" b="1" dirty="0" smtClean="0">
                <a:solidFill>
                  <a:srgbClr val="FF0000"/>
                </a:solidFill>
                <a:latin typeface="Arial Black" pitchFamily="34" charset="0"/>
              </a:rPr>
              <a:t>Polypropylénová vlákna s kukuřičným škrobem 1</a:t>
            </a:r>
            <a:endParaRPr lang="cs-CZ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27122019</a:t>
            </a:r>
            <a:endParaRPr lang="sk-SK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polysacharidy škrob STRUKTURA &amp; VLASTNOSTI 6 DOPLNĚNO 2019</a:t>
            </a:r>
            <a:endParaRPr lang="sk-SK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7865BE-C659-4ABD-A817-DED046766B31}" type="slidenum">
              <a:rPr lang="sk-SK" smtClean="0"/>
              <a:pPr>
                <a:defRPr/>
              </a:pPr>
              <a:t>11</a:t>
            </a:fld>
            <a:endParaRPr lang="sk-SK"/>
          </a:p>
        </p:txBody>
      </p:sp>
      <p:pic>
        <p:nvPicPr>
          <p:cNvPr id="6" name="Obrázek 5" descr="PP skrob 1k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1268760"/>
            <a:ext cx="4317885" cy="3744416"/>
          </a:xfrm>
          <a:prstGeom prst="rect">
            <a:avLst/>
          </a:prstGeom>
        </p:spPr>
      </p:pic>
      <p:pic>
        <p:nvPicPr>
          <p:cNvPr id="7" name="Obrázek 6" descr="PP skrob 2k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9992" y="2820308"/>
            <a:ext cx="4541118" cy="393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0"/>
            <a:ext cx="8229600" cy="1143000"/>
          </a:xfrm>
        </p:spPr>
        <p:txBody>
          <a:bodyPr/>
          <a:lstStyle/>
          <a:p>
            <a:r>
              <a:rPr lang="cs-CZ" sz="3200" b="1" dirty="0" smtClean="0">
                <a:solidFill>
                  <a:srgbClr val="FF0000"/>
                </a:solidFill>
                <a:latin typeface="Arial Black" pitchFamily="34" charset="0"/>
              </a:rPr>
              <a:t>Polypropylénová vlákna s kukuřičným škrobem 1</a:t>
            </a:r>
            <a:endParaRPr lang="cs-CZ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27122019</a:t>
            </a:r>
            <a:endParaRPr lang="sk-SK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polysacharidy škrob STRUKTURA &amp; VLASTNOSTI 6 DOPLNĚNO 2019</a:t>
            </a:r>
            <a:endParaRPr lang="sk-SK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7865BE-C659-4ABD-A817-DED046766B31}" type="slidenum">
              <a:rPr lang="sk-SK" smtClean="0"/>
              <a:pPr>
                <a:defRPr/>
              </a:pPr>
              <a:t>12</a:t>
            </a:fld>
            <a:endParaRPr lang="sk-SK"/>
          </a:p>
        </p:txBody>
      </p:sp>
      <p:pic>
        <p:nvPicPr>
          <p:cNvPr id="8" name="Obrázek 7" descr="PP skrob 5kx 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042642"/>
            <a:ext cx="4392488" cy="3809110"/>
          </a:xfrm>
          <a:prstGeom prst="rect">
            <a:avLst/>
          </a:prstGeom>
        </p:spPr>
      </p:pic>
      <p:pic>
        <p:nvPicPr>
          <p:cNvPr id="9" name="Obrázek 8" descr="PP skrob 5kx M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05472" y="2492896"/>
            <a:ext cx="4835637" cy="4193404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6084168" y="1124744"/>
            <a:ext cx="28083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>
                <a:solidFill>
                  <a:srgbClr val="0000FF"/>
                </a:solidFill>
                <a:latin typeface="Arial Black" pitchFamily="34" charset="0"/>
              </a:rPr>
              <a:t>FIBRILACE PP vlákna</a:t>
            </a:r>
            <a:endParaRPr lang="cs-CZ" sz="2800" dirty="0">
              <a:solidFill>
                <a:srgbClr val="0000FF"/>
              </a:solidFill>
              <a:latin typeface="Arial Black" pitchFamily="34" charset="0"/>
            </a:endParaRPr>
          </a:p>
        </p:txBody>
      </p:sp>
      <p:cxnSp>
        <p:nvCxnSpPr>
          <p:cNvPr id="12" name="Přímá spojovací šipka 11"/>
          <p:cNvCxnSpPr/>
          <p:nvPr/>
        </p:nvCxnSpPr>
        <p:spPr>
          <a:xfrm flipH="1">
            <a:off x="4788024" y="1412776"/>
            <a:ext cx="1368152" cy="1656184"/>
          </a:xfrm>
          <a:prstGeom prst="straightConnector1">
            <a:avLst/>
          </a:prstGeom>
          <a:ln w="38100">
            <a:solidFill>
              <a:srgbClr val="FFFF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ovací šipka 12"/>
          <p:cNvCxnSpPr/>
          <p:nvPr/>
        </p:nvCxnSpPr>
        <p:spPr>
          <a:xfrm flipH="1" flipV="1">
            <a:off x="971600" y="1268760"/>
            <a:ext cx="5184576" cy="144016"/>
          </a:xfrm>
          <a:prstGeom prst="straightConnector1">
            <a:avLst/>
          </a:prstGeom>
          <a:ln w="38100">
            <a:solidFill>
              <a:srgbClr val="FFFF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490066"/>
          </a:xfrm>
        </p:spPr>
        <p:txBody>
          <a:bodyPr/>
          <a:lstStyle/>
          <a:p>
            <a:r>
              <a:rPr lang="cs-CZ" sz="3200" dirty="0" smtClean="0">
                <a:solidFill>
                  <a:srgbClr val="FF0000"/>
                </a:solidFill>
                <a:latin typeface="Arial Black" pitchFamily="34" charset="0"/>
              </a:rPr>
              <a:t>SEM  škrobů – vlastní práce na MU</a:t>
            </a:r>
            <a:endParaRPr lang="cs-CZ" sz="32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27122019</a:t>
            </a:r>
            <a:endParaRPr lang="sk-SK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polysacharidy škrob STRUKTURA &amp; VLASTNOSTI 6 DOPLNĚNO 2019</a:t>
            </a:r>
            <a:endParaRPr lang="sk-SK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7865BE-C659-4ABD-A817-DED046766B31}" type="slidenum">
              <a:rPr lang="sk-SK" smtClean="0"/>
              <a:pPr>
                <a:defRPr/>
              </a:pPr>
              <a:t>13</a:t>
            </a:fld>
            <a:endParaRPr lang="sk-SK"/>
          </a:p>
        </p:txBody>
      </p:sp>
      <p:pic>
        <p:nvPicPr>
          <p:cNvPr id="6" name="Obrázek 5" descr="Skrob brambor 200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3" y="692696"/>
            <a:ext cx="4234849" cy="3672408"/>
          </a:xfrm>
          <a:prstGeom prst="rect">
            <a:avLst/>
          </a:prstGeom>
        </p:spPr>
      </p:pic>
      <p:pic>
        <p:nvPicPr>
          <p:cNvPr id="7" name="Obrázek 6" descr="Skrob brambor 2kx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55976" y="2378696"/>
            <a:ext cx="4469110" cy="3875556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107504" y="4581128"/>
            <a:ext cx="40324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ŠKROB BRAMBOROVÝ</a:t>
            </a:r>
            <a:endParaRPr lang="cs-CZ" sz="2400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4427984" y="692696"/>
            <a:ext cx="460851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9900CC"/>
                </a:solidFill>
                <a:latin typeface="Arial Black" pitchFamily="34" charset="0"/>
              </a:rPr>
              <a:t>NEVIDÍTE tam žádné ZVRÁSNĚNÍ POVRCHU,  jako na kresbě (viz snímek 8). Asi proto, že tady nebyla zrna škrobu před snímkování vysušena.</a:t>
            </a:r>
            <a:endParaRPr lang="cs-CZ" dirty="0">
              <a:solidFill>
                <a:srgbClr val="9900CC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490066"/>
          </a:xfrm>
        </p:spPr>
        <p:txBody>
          <a:bodyPr/>
          <a:lstStyle/>
          <a:p>
            <a:r>
              <a:rPr lang="cs-CZ" sz="3200" dirty="0" smtClean="0">
                <a:solidFill>
                  <a:srgbClr val="FF0000"/>
                </a:solidFill>
                <a:latin typeface="Arial Black" pitchFamily="34" charset="0"/>
              </a:rPr>
              <a:t>SEM  škrobů – vlastní práce na MU</a:t>
            </a:r>
            <a:endParaRPr lang="cs-CZ" sz="32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27122019</a:t>
            </a:r>
            <a:endParaRPr lang="sk-SK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polysacharidy škrob STRUKTURA &amp; VLASTNOSTI 6 DOPLNĚNO 2019</a:t>
            </a:r>
            <a:endParaRPr lang="sk-SK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7865BE-C659-4ABD-A817-DED046766B31}" type="slidenum">
              <a:rPr lang="sk-SK" smtClean="0"/>
              <a:pPr>
                <a:defRPr/>
              </a:pPr>
              <a:t>14</a:t>
            </a:fld>
            <a:endParaRPr lang="sk-SK"/>
          </a:p>
        </p:txBody>
      </p:sp>
      <p:sp>
        <p:nvSpPr>
          <p:cNvPr id="8" name="TextovéPole 7"/>
          <p:cNvSpPr txBox="1"/>
          <p:nvPr/>
        </p:nvSpPr>
        <p:spPr>
          <a:xfrm>
            <a:off x="107504" y="4581128"/>
            <a:ext cx="40324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ŠKROB BRAMBOROVÝ</a:t>
            </a:r>
            <a:endParaRPr lang="cs-CZ" sz="2400" dirty="0">
              <a:solidFill>
                <a:srgbClr val="0000FF"/>
              </a:solidFill>
              <a:latin typeface="Arial Black" pitchFamily="34" charset="0"/>
            </a:endParaRPr>
          </a:p>
        </p:txBody>
      </p:sp>
      <p:pic>
        <p:nvPicPr>
          <p:cNvPr id="9" name="Obrázek 8" descr="Skrob brambor 5k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620688"/>
            <a:ext cx="4320480" cy="3746666"/>
          </a:xfrm>
          <a:prstGeom prst="rect">
            <a:avLst/>
          </a:prstGeom>
        </p:spPr>
      </p:pic>
      <p:pic>
        <p:nvPicPr>
          <p:cNvPr id="10" name="Obrázek 9" descr="Skrob brambor 10k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2368007"/>
            <a:ext cx="4430150" cy="38417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490066"/>
          </a:xfrm>
        </p:spPr>
        <p:txBody>
          <a:bodyPr/>
          <a:lstStyle/>
          <a:p>
            <a:r>
              <a:rPr lang="cs-CZ" sz="3200" dirty="0" smtClean="0">
                <a:solidFill>
                  <a:srgbClr val="FF0000"/>
                </a:solidFill>
                <a:latin typeface="Arial Black" pitchFamily="34" charset="0"/>
              </a:rPr>
              <a:t>SEM  škrobů – vlastní práce na MU</a:t>
            </a:r>
            <a:endParaRPr lang="cs-CZ" sz="32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27122019</a:t>
            </a:r>
            <a:endParaRPr lang="sk-SK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1691680" y="6453335"/>
            <a:ext cx="6264696" cy="268139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STRUKTURA &amp; VLASTNOSTI 6 DOPLNĚNO 2019</a:t>
            </a:r>
            <a:endParaRPr lang="sk-SK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7865BE-C659-4ABD-A817-DED046766B31}" type="slidenum">
              <a:rPr lang="sk-SK" smtClean="0"/>
              <a:pPr>
                <a:defRPr/>
              </a:pPr>
              <a:t>15</a:t>
            </a:fld>
            <a:endParaRPr lang="sk-SK"/>
          </a:p>
        </p:txBody>
      </p:sp>
      <p:sp>
        <p:nvSpPr>
          <p:cNvPr id="8" name="TextovéPole 7"/>
          <p:cNvSpPr txBox="1"/>
          <p:nvPr/>
        </p:nvSpPr>
        <p:spPr>
          <a:xfrm>
            <a:off x="1835696" y="548680"/>
            <a:ext cx="40324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ŠKROB BRAMBOROVÝ</a:t>
            </a:r>
            <a:endParaRPr lang="cs-CZ" sz="2400" dirty="0">
              <a:solidFill>
                <a:srgbClr val="0000FF"/>
              </a:solidFill>
              <a:latin typeface="Arial Black" pitchFamily="34" charset="0"/>
            </a:endParaRPr>
          </a:p>
        </p:txBody>
      </p:sp>
      <p:pic>
        <p:nvPicPr>
          <p:cNvPr id="12" name="Obrázek 11" descr="Skrob brambor 1kx 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00732" y="1052736"/>
            <a:ext cx="6496362" cy="56335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490066"/>
          </a:xfrm>
        </p:spPr>
        <p:txBody>
          <a:bodyPr/>
          <a:lstStyle/>
          <a:p>
            <a:r>
              <a:rPr lang="cs-CZ" sz="3200" dirty="0" smtClean="0">
                <a:solidFill>
                  <a:srgbClr val="FF0000"/>
                </a:solidFill>
                <a:latin typeface="Arial Black" pitchFamily="34" charset="0"/>
              </a:rPr>
              <a:t>SEM  škrobů – vlastní práce na MU</a:t>
            </a:r>
            <a:endParaRPr lang="cs-CZ" sz="32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27122019</a:t>
            </a:r>
            <a:endParaRPr lang="sk-SK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1691680" y="6453335"/>
            <a:ext cx="6264696" cy="268139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STRUKTURA &amp; VLASTNOSTI 6 DOPLNĚNO 2019</a:t>
            </a:r>
            <a:endParaRPr lang="sk-SK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7865BE-C659-4ABD-A817-DED046766B31}" type="slidenum">
              <a:rPr lang="sk-SK" smtClean="0"/>
              <a:pPr>
                <a:defRPr/>
              </a:pPr>
              <a:t>16</a:t>
            </a:fld>
            <a:endParaRPr lang="sk-SK"/>
          </a:p>
        </p:txBody>
      </p:sp>
      <p:sp>
        <p:nvSpPr>
          <p:cNvPr id="8" name="TextovéPole 7"/>
          <p:cNvSpPr txBox="1"/>
          <p:nvPr/>
        </p:nvSpPr>
        <p:spPr>
          <a:xfrm>
            <a:off x="1835696" y="548680"/>
            <a:ext cx="40324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ŠKROB KUKUŘIČNÝ</a:t>
            </a:r>
            <a:endParaRPr lang="cs-CZ" sz="2400" dirty="0">
              <a:solidFill>
                <a:srgbClr val="008000"/>
              </a:solidFill>
              <a:latin typeface="Arial Black" pitchFamily="34" charset="0"/>
            </a:endParaRPr>
          </a:p>
        </p:txBody>
      </p:sp>
      <p:pic>
        <p:nvPicPr>
          <p:cNvPr id="9" name="Obrázek 8" descr="Skrob kukurice 2kx 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72740" y="1052736"/>
            <a:ext cx="6496362" cy="56335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490066"/>
          </a:xfrm>
        </p:spPr>
        <p:txBody>
          <a:bodyPr/>
          <a:lstStyle/>
          <a:p>
            <a:r>
              <a:rPr lang="cs-CZ" sz="3200" dirty="0" smtClean="0">
                <a:solidFill>
                  <a:srgbClr val="FF0000"/>
                </a:solidFill>
                <a:latin typeface="Arial Black" pitchFamily="34" charset="0"/>
              </a:rPr>
              <a:t>SEM  škrobů – vlastní práce na MU</a:t>
            </a:r>
            <a:endParaRPr lang="cs-CZ" sz="32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27122019</a:t>
            </a:r>
            <a:endParaRPr lang="sk-SK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1691680" y="6453335"/>
            <a:ext cx="6264696" cy="268139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STRUKTURA &amp; VLASTNOSTI 6 DOPLNĚNO 2019</a:t>
            </a:r>
            <a:endParaRPr lang="sk-SK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7865BE-C659-4ABD-A817-DED046766B31}" type="slidenum">
              <a:rPr lang="sk-SK" smtClean="0"/>
              <a:pPr>
                <a:defRPr/>
              </a:pPr>
              <a:t>17</a:t>
            </a:fld>
            <a:endParaRPr lang="sk-SK"/>
          </a:p>
        </p:txBody>
      </p:sp>
      <p:sp>
        <p:nvSpPr>
          <p:cNvPr id="8" name="TextovéPole 7"/>
          <p:cNvSpPr txBox="1"/>
          <p:nvPr/>
        </p:nvSpPr>
        <p:spPr>
          <a:xfrm>
            <a:off x="1835696" y="548680"/>
            <a:ext cx="40324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ŠKROB KUKUŘIČNÝ</a:t>
            </a:r>
            <a:endParaRPr lang="cs-CZ" sz="2400" dirty="0">
              <a:solidFill>
                <a:srgbClr val="008000"/>
              </a:solidFill>
              <a:latin typeface="Arial Black" pitchFamily="34" charset="0"/>
            </a:endParaRPr>
          </a:p>
        </p:txBody>
      </p:sp>
      <p:pic>
        <p:nvPicPr>
          <p:cNvPr id="11" name="Obrázek 10" descr="Skrob kukurice 200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980728"/>
            <a:ext cx="4203098" cy="3644874"/>
          </a:xfrm>
          <a:prstGeom prst="rect">
            <a:avLst/>
          </a:prstGeom>
        </p:spPr>
      </p:pic>
      <p:pic>
        <p:nvPicPr>
          <p:cNvPr id="12" name="Obrázek 11" descr="Skrob kukurice 1k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9992" y="2852936"/>
            <a:ext cx="4452380" cy="3861048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4427984" y="1196752"/>
            <a:ext cx="460851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9900CC"/>
                </a:solidFill>
                <a:latin typeface="Arial Black" pitchFamily="34" charset="0"/>
              </a:rPr>
              <a:t>NEVIDÍTE tam žádné ZVRÁSNĚNÍ POVRCHU,  jako na kresbě (viz snímek 8). Asi proto, že tady nebyla zrna škrobu před snímkování vysušena.</a:t>
            </a:r>
            <a:endParaRPr lang="cs-CZ" dirty="0">
              <a:solidFill>
                <a:srgbClr val="9900CC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490066"/>
          </a:xfrm>
        </p:spPr>
        <p:txBody>
          <a:bodyPr/>
          <a:lstStyle/>
          <a:p>
            <a:r>
              <a:rPr lang="cs-CZ" sz="3200" dirty="0" smtClean="0">
                <a:solidFill>
                  <a:srgbClr val="FF0000"/>
                </a:solidFill>
                <a:latin typeface="Arial Black" pitchFamily="34" charset="0"/>
              </a:rPr>
              <a:t>SEM  škrobů – vlastní práce na MU</a:t>
            </a:r>
            <a:endParaRPr lang="cs-CZ" sz="32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27122019</a:t>
            </a:r>
            <a:endParaRPr lang="sk-SK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1691680" y="6453335"/>
            <a:ext cx="6264696" cy="268139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STRUKTURA &amp; VLASTNOSTI 6 DOPLNĚNO 2019</a:t>
            </a:r>
            <a:endParaRPr lang="sk-SK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7865BE-C659-4ABD-A817-DED046766B31}" type="slidenum">
              <a:rPr lang="sk-SK" smtClean="0"/>
              <a:pPr>
                <a:defRPr/>
              </a:pPr>
              <a:t>18</a:t>
            </a:fld>
            <a:endParaRPr lang="sk-SK"/>
          </a:p>
        </p:txBody>
      </p:sp>
      <p:sp>
        <p:nvSpPr>
          <p:cNvPr id="8" name="TextovéPole 7"/>
          <p:cNvSpPr txBox="1"/>
          <p:nvPr/>
        </p:nvSpPr>
        <p:spPr>
          <a:xfrm>
            <a:off x="1835696" y="548680"/>
            <a:ext cx="40324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ŠKROB KUKUŘIČNÝ</a:t>
            </a:r>
            <a:endParaRPr lang="cs-CZ" sz="2400" dirty="0">
              <a:solidFill>
                <a:srgbClr val="008000"/>
              </a:solidFill>
              <a:latin typeface="Arial Black" pitchFamily="34" charset="0"/>
            </a:endParaRPr>
          </a:p>
        </p:txBody>
      </p:sp>
      <p:pic>
        <p:nvPicPr>
          <p:cNvPr id="9" name="Obrázek 8" descr="Skrob kukurice 5k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980728"/>
            <a:ext cx="4151812" cy="3600400"/>
          </a:xfrm>
          <a:prstGeom prst="rect">
            <a:avLst/>
          </a:prstGeom>
        </p:spPr>
      </p:pic>
      <p:pic>
        <p:nvPicPr>
          <p:cNvPr id="10" name="Obrázek 9" descr="Skrob kukurice 10k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99536" y="2636912"/>
            <a:ext cx="4669565" cy="40493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490066"/>
          </a:xfrm>
        </p:spPr>
        <p:txBody>
          <a:bodyPr/>
          <a:lstStyle/>
          <a:p>
            <a:r>
              <a:rPr lang="cs-CZ" sz="3200" dirty="0" smtClean="0">
                <a:solidFill>
                  <a:srgbClr val="FF0000"/>
                </a:solidFill>
                <a:latin typeface="Arial Black" pitchFamily="34" charset="0"/>
              </a:rPr>
              <a:t>SEM  škrobů – vlastní práce na MU</a:t>
            </a:r>
            <a:endParaRPr lang="cs-CZ" sz="32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27122019</a:t>
            </a:r>
            <a:endParaRPr lang="sk-SK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1691680" y="6453335"/>
            <a:ext cx="6264696" cy="268139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STRUKTURA &amp; VLASTNOSTI 6 DOPLNĚNO 2019</a:t>
            </a:r>
            <a:endParaRPr lang="sk-SK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7865BE-C659-4ABD-A817-DED046766B31}" type="slidenum">
              <a:rPr lang="sk-SK" smtClean="0"/>
              <a:pPr>
                <a:defRPr/>
              </a:pPr>
              <a:t>19</a:t>
            </a:fld>
            <a:endParaRPr lang="sk-SK"/>
          </a:p>
        </p:txBody>
      </p:sp>
      <p:sp>
        <p:nvSpPr>
          <p:cNvPr id="8" name="TextovéPole 7"/>
          <p:cNvSpPr txBox="1"/>
          <p:nvPr/>
        </p:nvSpPr>
        <p:spPr>
          <a:xfrm>
            <a:off x="1835696" y="548680"/>
            <a:ext cx="6984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ŠKROB KUKUŘIČNÝ </a:t>
            </a:r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X</a:t>
            </a:r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 </a:t>
            </a:r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BRAMBOROVÝ</a:t>
            </a:r>
            <a:endParaRPr lang="cs-CZ" sz="2400" dirty="0">
              <a:solidFill>
                <a:srgbClr val="0000FF"/>
              </a:solidFill>
              <a:latin typeface="Arial Black" pitchFamily="34" charset="0"/>
            </a:endParaRPr>
          </a:p>
        </p:txBody>
      </p:sp>
      <p:pic>
        <p:nvPicPr>
          <p:cNvPr id="12" name="Obrázek 11" descr="Skrob kukurice 1k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908720"/>
            <a:ext cx="4151812" cy="3600400"/>
          </a:xfrm>
          <a:prstGeom prst="rect">
            <a:avLst/>
          </a:prstGeom>
        </p:spPr>
      </p:pic>
      <p:pic>
        <p:nvPicPr>
          <p:cNvPr id="13" name="Obrázek 12" descr="Skrob brambor 1kx 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82574" y="2780928"/>
            <a:ext cx="4586528" cy="3977380"/>
          </a:xfrm>
          <a:prstGeom prst="rect">
            <a:avLst/>
          </a:prstGeom>
        </p:spPr>
      </p:pic>
      <p:cxnSp>
        <p:nvCxnSpPr>
          <p:cNvPr id="15" name="Přímá spojovací šipka 14"/>
          <p:cNvCxnSpPr/>
          <p:nvPr/>
        </p:nvCxnSpPr>
        <p:spPr>
          <a:xfrm flipH="1">
            <a:off x="6588224" y="908720"/>
            <a:ext cx="72008" cy="1800200"/>
          </a:xfrm>
          <a:prstGeom prst="straightConnector1">
            <a:avLst/>
          </a:prstGeom>
          <a:ln w="38100">
            <a:solidFill>
              <a:srgbClr val="0000FF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>
          <a:xfrm>
            <a:off x="539552" y="620688"/>
            <a:ext cx="8229600" cy="5256584"/>
          </a:xfrm>
        </p:spPr>
        <p:txBody>
          <a:bodyPr/>
          <a:lstStyle/>
          <a:p>
            <a:pPr marL="742950" indent="-742950">
              <a:buFont typeface="+mj-lt"/>
              <a:buAutoNum type="arabicPeriod"/>
            </a:pPr>
            <a:r>
              <a:rPr lang="cs-CZ" sz="4000" dirty="0" smtClean="0">
                <a:latin typeface="Arial Black" pitchFamily="34" charset="0"/>
              </a:rPr>
              <a:t>Druhy škrobů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4000" dirty="0" smtClean="0">
                <a:latin typeface="Arial Black" pitchFamily="34" charset="0"/>
              </a:rPr>
              <a:t> Struktura škrobů jako polymerů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4000" dirty="0" smtClean="0">
                <a:latin typeface="Arial Black" pitchFamily="34" charset="0"/>
              </a:rPr>
              <a:t> Vlastnosti škrobů jako koloidů</a:t>
            </a:r>
          </a:p>
          <a:p>
            <a:pPr marL="514350" indent="-514350">
              <a:buNone/>
            </a:pPr>
            <a:endParaRPr lang="cs-CZ" sz="4000" dirty="0">
              <a:latin typeface="Arial Black" pitchFamily="34" charset="0"/>
            </a:endParaRP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27122019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92216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STRUKTURA &amp; VLASTNOSTI 6 DOPLNĚNO 2019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2</a:t>
            </a:fld>
            <a:endParaRPr lang="sk-SK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490066"/>
          </a:xfrm>
        </p:spPr>
        <p:txBody>
          <a:bodyPr/>
          <a:lstStyle/>
          <a:p>
            <a:r>
              <a:rPr lang="cs-CZ" sz="3200" dirty="0" smtClean="0">
                <a:solidFill>
                  <a:srgbClr val="FF0000"/>
                </a:solidFill>
                <a:latin typeface="Arial Black" pitchFamily="34" charset="0"/>
              </a:rPr>
              <a:t>SEM  škrobů – vlastní práce na MU</a:t>
            </a:r>
            <a:endParaRPr lang="cs-CZ" sz="32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27122019</a:t>
            </a:r>
            <a:endParaRPr lang="sk-SK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1691680" y="6453335"/>
            <a:ext cx="6264696" cy="268139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STRUKTURA &amp; VLASTNOSTI 6 DOPLNĚNO 2019</a:t>
            </a:r>
            <a:endParaRPr lang="sk-SK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7865BE-C659-4ABD-A817-DED046766B31}" type="slidenum">
              <a:rPr lang="sk-SK" smtClean="0"/>
              <a:pPr>
                <a:defRPr/>
              </a:pPr>
              <a:t>20</a:t>
            </a:fld>
            <a:endParaRPr lang="sk-SK"/>
          </a:p>
        </p:txBody>
      </p:sp>
      <p:sp>
        <p:nvSpPr>
          <p:cNvPr id="8" name="TextovéPole 7"/>
          <p:cNvSpPr txBox="1"/>
          <p:nvPr/>
        </p:nvSpPr>
        <p:spPr>
          <a:xfrm>
            <a:off x="1835696" y="548680"/>
            <a:ext cx="6984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ŠKROB KUKUŘIČNÝ </a:t>
            </a:r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X</a:t>
            </a:r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 </a:t>
            </a:r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BRAMBOROVÝ</a:t>
            </a:r>
            <a:endParaRPr lang="cs-CZ" sz="2400" dirty="0">
              <a:solidFill>
                <a:srgbClr val="0000FF"/>
              </a:solidFill>
              <a:latin typeface="Arial Black" pitchFamily="34" charset="0"/>
            </a:endParaRPr>
          </a:p>
        </p:txBody>
      </p:sp>
      <p:pic>
        <p:nvPicPr>
          <p:cNvPr id="9" name="Obrázek 8" descr="Skrob kukurice 5k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980728"/>
            <a:ext cx="4151812" cy="3600400"/>
          </a:xfrm>
          <a:prstGeom prst="rect">
            <a:avLst/>
          </a:prstGeom>
        </p:spPr>
      </p:pic>
      <p:pic>
        <p:nvPicPr>
          <p:cNvPr id="11" name="Obrázek 10" descr="Skrob brambor 5k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8508" y="2636912"/>
            <a:ext cx="4752601" cy="41213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490066"/>
          </a:xfrm>
        </p:spPr>
        <p:txBody>
          <a:bodyPr/>
          <a:lstStyle/>
          <a:p>
            <a:r>
              <a:rPr lang="cs-CZ" sz="3200" dirty="0" smtClean="0">
                <a:solidFill>
                  <a:srgbClr val="FF0000"/>
                </a:solidFill>
                <a:latin typeface="Arial Black" pitchFamily="34" charset="0"/>
              </a:rPr>
              <a:t>SEM  škrobů – PŠENIČNÝ</a:t>
            </a:r>
            <a:endParaRPr lang="cs-CZ" sz="32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27122019</a:t>
            </a:r>
            <a:endParaRPr lang="sk-SK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1691680" y="6453335"/>
            <a:ext cx="6264696" cy="268139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STRUKTURA &amp; VLASTNOSTI 6 DOPLNĚNO 2019</a:t>
            </a:r>
            <a:endParaRPr lang="sk-SK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7865BE-C659-4ABD-A817-DED046766B31}" type="slidenum">
              <a:rPr lang="sk-SK" smtClean="0"/>
              <a:pPr>
                <a:defRPr/>
              </a:pPr>
              <a:t>21</a:t>
            </a:fld>
            <a:endParaRPr lang="sk-SK"/>
          </a:p>
        </p:txBody>
      </p:sp>
      <p:pic>
        <p:nvPicPr>
          <p:cNvPr id="10" name="Obrázek 9" descr="Pšeničný škrob SEM GOOGLE 051120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7" y="1988840"/>
            <a:ext cx="5759755" cy="4679801"/>
          </a:xfrm>
          <a:prstGeom prst="rect">
            <a:avLst/>
          </a:prstGeom>
        </p:spPr>
      </p:pic>
      <p:sp>
        <p:nvSpPr>
          <p:cNvPr id="12" name="TextovéPole 11"/>
          <p:cNvSpPr txBox="1"/>
          <p:nvPr/>
        </p:nvSpPr>
        <p:spPr>
          <a:xfrm>
            <a:off x="2195736" y="1124744"/>
            <a:ext cx="15121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>
                <a:solidFill>
                  <a:srgbClr val="008000"/>
                </a:solidFill>
                <a:latin typeface="Arial Black" pitchFamily="34" charset="0"/>
              </a:rPr>
              <a:t>A zrna</a:t>
            </a:r>
            <a:endParaRPr lang="cs-CZ" sz="2800" dirty="0">
              <a:solidFill>
                <a:srgbClr val="008000"/>
              </a:solidFill>
              <a:latin typeface="Arial Black" pitchFamily="34" charset="0"/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6156176" y="3429000"/>
            <a:ext cx="15121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>
                <a:solidFill>
                  <a:srgbClr val="0000FF"/>
                </a:solidFill>
                <a:latin typeface="Arial Black" pitchFamily="34" charset="0"/>
              </a:rPr>
              <a:t>B zrna</a:t>
            </a:r>
            <a:endParaRPr lang="cs-CZ" sz="2800" dirty="0">
              <a:solidFill>
                <a:srgbClr val="0000FF"/>
              </a:solidFill>
              <a:latin typeface="Arial Black" pitchFamily="34" charset="0"/>
            </a:endParaRPr>
          </a:p>
        </p:txBody>
      </p:sp>
      <p:cxnSp>
        <p:nvCxnSpPr>
          <p:cNvPr id="14" name="Přímá spojovací šipka 13"/>
          <p:cNvCxnSpPr/>
          <p:nvPr/>
        </p:nvCxnSpPr>
        <p:spPr>
          <a:xfrm flipH="1" flipV="1">
            <a:off x="5724128" y="3789040"/>
            <a:ext cx="648072" cy="72008"/>
          </a:xfrm>
          <a:prstGeom prst="straightConnector1">
            <a:avLst/>
          </a:prstGeom>
          <a:ln w="63500">
            <a:solidFill>
              <a:srgbClr val="0000FF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ovací šipka 16"/>
          <p:cNvCxnSpPr/>
          <p:nvPr/>
        </p:nvCxnSpPr>
        <p:spPr>
          <a:xfrm>
            <a:off x="2483768" y="1556792"/>
            <a:ext cx="936104" cy="864096"/>
          </a:xfrm>
          <a:prstGeom prst="straightConnector1">
            <a:avLst/>
          </a:prstGeom>
          <a:ln w="63500">
            <a:solidFill>
              <a:srgbClr val="008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/>
          <a:lstStyle/>
          <a:p>
            <a:r>
              <a:rPr lang="sk-SK" sz="2800" b="1" kern="1200" dirty="0" smtClean="0">
                <a:solidFill>
                  <a:srgbClr val="FF0000"/>
                </a:solidFill>
                <a:ea typeface="Times New Roman"/>
                <a:cs typeface="Times New Roman"/>
              </a:rPr>
              <a:t>Výroba </a:t>
            </a:r>
            <a:r>
              <a:rPr lang="sk-SK" sz="2800" b="1" kern="1200" dirty="0" err="1" smtClean="0">
                <a:solidFill>
                  <a:srgbClr val="FF0000"/>
                </a:solidFill>
                <a:ea typeface="Times New Roman"/>
                <a:cs typeface="Times New Roman"/>
              </a:rPr>
              <a:t>škrobů</a:t>
            </a:r>
            <a:r>
              <a:rPr lang="sk-SK" sz="2800" b="1" kern="1200" dirty="0" smtClean="0">
                <a:solidFill>
                  <a:srgbClr val="FF0000"/>
                </a:solidFill>
                <a:ea typeface="Times New Roman"/>
                <a:cs typeface="Times New Roman"/>
              </a:rPr>
              <a:t> v ČR &amp; SR</a:t>
            </a:r>
            <a:endParaRPr lang="cs-CZ" sz="2800" dirty="0"/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27122019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92216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STRUKTURA &amp; VLASTNOSTI 6 DOPLNĚNO 2019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22</a:t>
            </a:fld>
            <a:endParaRPr lang="sk-SK"/>
          </a:p>
        </p:txBody>
      </p:sp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145435"/>
          </a:xfrm>
        </p:spPr>
        <p:txBody>
          <a:bodyPr/>
          <a:lstStyle/>
          <a:p>
            <a:r>
              <a:rPr lang="cs-CZ" sz="5400" b="1" dirty="0" smtClean="0">
                <a:solidFill>
                  <a:srgbClr val="FF0000"/>
                </a:solidFill>
              </a:rPr>
              <a:t>Brambory</a:t>
            </a:r>
            <a:r>
              <a:rPr lang="cs-CZ" sz="5400" dirty="0" smtClean="0">
                <a:solidFill>
                  <a:srgbClr val="FF0000"/>
                </a:solidFill>
              </a:rPr>
              <a:t>: </a:t>
            </a:r>
            <a:r>
              <a:rPr lang="sk-SK" sz="5400" b="1" kern="1200" dirty="0" smtClean="0">
                <a:solidFill>
                  <a:srgbClr val="FF0000"/>
                </a:solidFill>
                <a:ea typeface="Times New Roman"/>
                <a:cs typeface="Times New Roman"/>
              </a:rPr>
              <a:t>ČR &amp; SR</a:t>
            </a:r>
            <a:endParaRPr lang="cs-CZ" sz="5400" dirty="0" smtClean="0">
              <a:solidFill>
                <a:srgbClr val="FF0000"/>
              </a:solidFill>
            </a:endParaRPr>
          </a:p>
          <a:p>
            <a:r>
              <a:rPr lang="cs-CZ" sz="5400" b="1" dirty="0" smtClean="0">
                <a:solidFill>
                  <a:srgbClr val="0000FF"/>
                </a:solidFill>
              </a:rPr>
              <a:t>Kukuřice</a:t>
            </a:r>
            <a:r>
              <a:rPr lang="cs-CZ" sz="5400" dirty="0" smtClean="0">
                <a:solidFill>
                  <a:srgbClr val="0000FF"/>
                </a:solidFill>
              </a:rPr>
              <a:t>: </a:t>
            </a:r>
            <a:r>
              <a:rPr lang="sk-SK" sz="5400" b="1" kern="1200" dirty="0" smtClean="0">
                <a:solidFill>
                  <a:srgbClr val="0000FF"/>
                </a:solidFill>
                <a:ea typeface="Times New Roman"/>
                <a:cs typeface="Times New Roman"/>
              </a:rPr>
              <a:t>SR</a:t>
            </a:r>
            <a:r>
              <a:rPr lang="cs-CZ" sz="5400" dirty="0" smtClean="0">
                <a:solidFill>
                  <a:srgbClr val="0000FF"/>
                </a:solidFill>
              </a:rPr>
              <a:t> </a:t>
            </a:r>
          </a:p>
          <a:p>
            <a:r>
              <a:rPr lang="cs-CZ" sz="5400" b="1" dirty="0" smtClean="0">
                <a:solidFill>
                  <a:srgbClr val="008000"/>
                </a:solidFill>
              </a:rPr>
              <a:t>Pšenice</a:t>
            </a:r>
            <a:r>
              <a:rPr lang="cs-CZ" sz="5400" dirty="0" smtClean="0">
                <a:solidFill>
                  <a:srgbClr val="008000"/>
                </a:solidFill>
              </a:rPr>
              <a:t>: </a:t>
            </a:r>
            <a:r>
              <a:rPr lang="sk-SK" sz="5400" b="1" kern="1200" dirty="0" smtClean="0">
                <a:solidFill>
                  <a:srgbClr val="008000"/>
                </a:solidFill>
                <a:ea typeface="Times New Roman"/>
                <a:cs typeface="Times New Roman"/>
              </a:rPr>
              <a:t>ČR</a:t>
            </a:r>
            <a:endParaRPr lang="cs-CZ" sz="5400" dirty="0" smtClean="0">
              <a:solidFill>
                <a:srgbClr val="008000"/>
              </a:solidFill>
            </a:endParaRPr>
          </a:p>
          <a:p>
            <a:r>
              <a:rPr lang="cs-CZ" sz="5400" b="1" dirty="0" smtClean="0">
                <a:solidFill>
                  <a:srgbClr val="C00000"/>
                </a:solidFill>
              </a:rPr>
              <a:t>Rýže</a:t>
            </a:r>
            <a:r>
              <a:rPr lang="cs-CZ" sz="5400" dirty="0" smtClean="0">
                <a:solidFill>
                  <a:srgbClr val="C00000"/>
                </a:solidFill>
              </a:rPr>
              <a:t>:  </a:t>
            </a:r>
            <a:r>
              <a:rPr lang="cs-CZ" sz="5400" b="1" dirty="0" smtClean="0">
                <a:solidFill>
                  <a:srgbClr val="C00000"/>
                </a:solidFill>
              </a:rPr>
              <a:t>ani </a:t>
            </a:r>
            <a:r>
              <a:rPr lang="sk-SK" sz="5400" b="1" kern="1200" dirty="0" smtClean="0">
                <a:solidFill>
                  <a:srgbClr val="C00000"/>
                </a:solidFill>
                <a:ea typeface="Times New Roman"/>
                <a:cs typeface="Times New Roman"/>
              </a:rPr>
              <a:t>ČR &amp; SR</a:t>
            </a:r>
            <a:endParaRPr lang="cs-CZ" sz="5400" b="1" dirty="0" smtClean="0">
              <a:solidFill>
                <a:srgbClr val="C00000"/>
              </a:solidFill>
            </a:endParaRPr>
          </a:p>
          <a:p>
            <a:pPr lvl="1"/>
            <a:endParaRPr lang="cs-CZ" sz="480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/>
          <a:lstStyle/>
          <a:p>
            <a:r>
              <a:rPr lang="sk-SK" sz="3600" b="1" kern="1200" dirty="0" smtClean="0">
                <a:solidFill>
                  <a:srgbClr val="9900CC"/>
                </a:solidFill>
                <a:latin typeface="Arial Black" pitchFamily="34" charset="0"/>
                <a:ea typeface="Times New Roman"/>
                <a:cs typeface="Times New Roman"/>
              </a:rPr>
              <a:t>Škroby NEOBVYKLÉ v </a:t>
            </a:r>
            <a:r>
              <a:rPr lang="sk-SK" sz="3600" b="1" kern="1200" dirty="0" smtClean="0">
                <a:solidFill>
                  <a:srgbClr val="9900CC"/>
                </a:solidFill>
                <a:latin typeface="Arial Black" pitchFamily="34" charset="0"/>
                <a:ea typeface="Times New Roman"/>
                <a:cs typeface="Times New Roman"/>
              </a:rPr>
              <a:t>ČR &amp; SR</a:t>
            </a:r>
            <a:endParaRPr lang="cs-CZ" sz="3600" dirty="0">
              <a:solidFill>
                <a:srgbClr val="9900CC"/>
              </a:solidFill>
              <a:latin typeface="Arial Black" pitchFamily="34" charset="0"/>
            </a:endParaRP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27122019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92216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STRUKTURA &amp; VLASTNOSTI 6 DOPLNĚNO 2019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23</a:t>
            </a:fld>
            <a:endParaRPr lang="sk-SK"/>
          </a:p>
        </p:txBody>
      </p:sp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>
          <a:xfrm>
            <a:off x="0" y="980728"/>
            <a:ext cx="9144000" cy="5145435"/>
          </a:xfrm>
        </p:spPr>
        <p:txBody>
          <a:bodyPr/>
          <a:lstStyle/>
          <a:p>
            <a:r>
              <a:rPr lang="cs-CZ" sz="3600" b="1" dirty="0" err="1" smtClean="0">
                <a:solidFill>
                  <a:srgbClr val="C00000"/>
                </a:solidFill>
                <a:latin typeface="Arial Black" pitchFamily="34" charset="0"/>
              </a:rPr>
              <a:t>Casava</a:t>
            </a:r>
            <a:r>
              <a:rPr lang="cs-CZ" sz="3600" b="1" dirty="0" smtClean="0">
                <a:solidFill>
                  <a:srgbClr val="C00000"/>
                </a:solidFill>
                <a:latin typeface="Arial Black" pitchFamily="34" charset="0"/>
              </a:rPr>
              <a:t> (tapiok, maniok) - kořen,</a:t>
            </a:r>
          </a:p>
          <a:p>
            <a:r>
              <a:rPr lang="cs-CZ" sz="3600" b="1" dirty="0" smtClean="0">
                <a:solidFill>
                  <a:srgbClr val="FFC000"/>
                </a:solidFill>
                <a:latin typeface="Arial Black" pitchFamily="34" charset="0"/>
              </a:rPr>
              <a:t>Hrách a fazole – lusky</a:t>
            </a:r>
          </a:p>
          <a:p>
            <a:r>
              <a:rPr lang="cs-CZ" sz="3600" b="1" dirty="0" smtClean="0">
                <a:solidFill>
                  <a:srgbClr val="92D050"/>
                </a:solidFill>
                <a:latin typeface="Arial Black" pitchFamily="34" charset="0"/>
              </a:rPr>
              <a:t>Palma ságová – dužnina kmene (</a:t>
            </a:r>
            <a:r>
              <a:rPr lang="cs-CZ" sz="3600" b="1" dirty="0" smtClean="0">
                <a:solidFill>
                  <a:srgbClr val="92D050"/>
                </a:solidFill>
              </a:rPr>
              <a:t>připomíná černý bez svojí příčnou strukturou) – </a:t>
            </a:r>
            <a:r>
              <a:rPr lang="cs-CZ" sz="3600" b="1" i="1" u="sng" dirty="0" smtClean="0">
                <a:solidFill>
                  <a:srgbClr val="92D050"/>
                </a:solidFill>
              </a:rPr>
              <a:t>tropický strom rostoucí v bažinatých oblastech, jinak hospodářsky nevyužitelných</a:t>
            </a:r>
            <a:endParaRPr lang="cs-CZ" sz="3600" b="1" i="1" u="sng" dirty="0" smtClean="0">
              <a:solidFill>
                <a:srgbClr val="92D050"/>
              </a:solidFill>
              <a:latin typeface="Arial Black" pitchFamily="34" charset="0"/>
            </a:endParaRPr>
          </a:p>
          <a:p>
            <a:pPr lvl="1">
              <a:buNone/>
            </a:pPr>
            <a:endParaRPr lang="cs-CZ" sz="3200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Zástupný symbol pro datum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cs-CZ" smtClean="0">
                <a:latin typeface="Arial" pitchFamily="34" charset="0"/>
              </a:rPr>
              <a:t>27122019</a:t>
            </a:r>
            <a:endParaRPr lang="sk-SK" smtClean="0">
              <a:latin typeface="Arial" pitchFamily="34" charset="0"/>
            </a:endParaRPr>
          </a:p>
        </p:txBody>
      </p:sp>
      <p:sp>
        <p:nvSpPr>
          <p:cNvPr id="13315" name="Zástupný symbol pro zápatí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pl-PL" smtClean="0">
                <a:latin typeface="Arial" pitchFamily="34" charset="0"/>
              </a:rPr>
              <a:t>PŘÍRODNÍ POLYMERY polysacharidy škrob STRUKTURA &amp; VLASTNOSTI 6 DOPLNĚNO 2019</a:t>
            </a:r>
            <a:endParaRPr lang="sk-SK" smtClean="0">
              <a:latin typeface="Arial" pitchFamily="34" charset="0"/>
            </a:endParaRPr>
          </a:p>
        </p:txBody>
      </p:sp>
      <p:sp>
        <p:nvSpPr>
          <p:cNvPr id="13316" name="Zástupný symbol pro číslo snímku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01173555-74ED-43FA-94E2-00BBE907B0BE}" type="slidenum">
              <a:rPr lang="sk-SK" smtClean="0">
                <a:latin typeface="Arial" pitchFamily="34" charset="0"/>
              </a:rPr>
              <a:pPr/>
              <a:t>24</a:t>
            </a:fld>
            <a:endParaRPr lang="sk-SK" smtClean="0">
              <a:latin typeface="Arial" pitchFamily="34" charset="0"/>
            </a:endParaRPr>
          </a:p>
        </p:txBody>
      </p:sp>
      <p:pic>
        <p:nvPicPr>
          <p:cNvPr id="13317" name="Obrázek 4" descr="BIO PE přes etanol 00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950" y="1196975"/>
            <a:ext cx="8940800" cy="5529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8" name="TextovéPole 5"/>
          <p:cNvSpPr txBox="1">
            <a:spLocks noChangeArrowheads="1"/>
          </p:cNvSpPr>
          <p:nvPr/>
        </p:nvSpPr>
        <p:spPr bwMode="auto">
          <a:xfrm>
            <a:off x="107950" y="115888"/>
            <a:ext cx="8856663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3200">
                <a:solidFill>
                  <a:srgbClr val="FF0000"/>
                </a:solidFill>
                <a:latin typeface="Arial Black" pitchFamily="34" charset="0"/>
              </a:rPr>
              <a:t>Většina dílů stavebnice LEGO  je ale z ABS terpolymeru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/>
          <a:lstStyle/>
          <a:p>
            <a:r>
              <a:rPr lang="cs-CZ" sz="2800" b="1" dirty="0" smtClean="0">
                <a:solidFill>
                  <a:srgbClr val="0000FF"/>
                </a:solidFill>
              </a:rPr>
              <a:t>ŠKROB  versus </a:t>
            </a:r>
            <a:r>
              <a:rPr lang="cs-CZ" sz="2800" b="1" dirty="0" smtClean="0">
                <a:solidFill>
                  <a:srgbClr val="008000"/>
                </a:solidFill>
              </a:rPr>
              <a:t>CELULÓZA 1</a:t>
            </a:r>
            <a:endParaRPr lang="cs-CZ" sz="2800" b="1" dirty="0">
              <a:solidFill>
                <a:srgbClr val="008000"/>
              </a:solidFill>
            </a:endParaRP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27122019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92216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STRUKTURA &amp; VLASTNOSTI 6 DOPLNĚNO 2019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25</a:t>
            </a:fld>
            <a:endParaRPr lang="sk-SK"/>
          </a:p>
        </p:txBody>
      </p:sp>
      <p:pic>
        <p:nvPicPr>
          <p:cNvPr id="9" name="Obrázek 8" descr="img67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-202713" y="1722993"/>
            <a:ext cx="4868906" cy="3384376"/>
          </a:xfrm>
          <a:prstGeom prst="rect">
            <a:avLst/>
          </a:prstGeom>
        </p:spPr>
      </p:pic>
      <p:sp>
        <p:nvSpPr>
          <p:cNvPr id="14" name="TextovéPole 13"/>
          <p:cNvSpPr txBox="1"/>
          <p:nvPr/>
        </p:nvSpPr>
        <p:spPr>
          <a:xfrm>
            <a:off x="3923928" y="2420888"/>
            <a:ext cx="5040560" cy="400110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cs-CZ" sz="2000" b="1" dirty="0" smtClean="0">
                <a:solidFill>
                  <a:srgbClr val="0000FF"/>
                </a:solidFill>
              </a:rPr>
              <a:t>ŠKROB je polymer z </a:t>
            </a:r>
            <a:r>
              <a:rPr lang="cs-CZ" sz="2000" b="1" dirty="0" smtClean="0">
                <a:solidFill>
                  <a:srgbClr val="0000FF"/>
                </a:solidFill>
                <a:latin typeface="Symbol" pitchFamily="18" charset="2"/>
              </a:rPr>
              <a:t>a</a:t>
            </a:r>
            <a:r>
              <a:rPr lang="cs-CZ" sz="2000" b="1" dirty="0" smtClean="0">
                <a:solidFill>
                  <a:srgbClr val="0000FF"/>
                </a:solidFill>
                <a:latin typeface="+mn-lt"/>
              </a:rPr>
              <a:t>-D-</a:t>
            </a:r>
            <a:r>
              <a:rPr lang="cs-CZ" sz="2000" b="1" dirty="0" err="1" smtClean="0">
                <a:solidFill>
                  <a:srgbClr val="0000FF"/>
                </a:solidFill>
                <a:latin typeface="+mn-lt"/>
              </a:rPr>
              <a:t>glukopyranosy</a:t>
            </a:r>
            <a:r>
              <a:rPr lang="cs-CZ" sz="2000" b="1" dirty="0" smtClean="0">
                <a:solidFill>
                  <a:srgbClr val="0000FF"/>
                </a:solidFill>
              </a:rPr>
              <a:t> </a:t>
            </a:r>
            <a:endParaRPr lang="cs-CZ" sz="2000" dirty="0"/>
          </a:p>
        </p:txBody>
      </p:sp>
      <p:sp>
        <p:nvSpPr>
          <p:cNvPr id="15" name="TextovéPole 14"/>
          <p:cNvSpPr txBox="1"/>
          <p:nvPr/>
        </p:nvSpPr>
        <p:spPr>
          <a:xfrm>
            <a:off x="2627784" y="4221088"/>
            <a:ext cx="5616624" cy="400110"/>
          </a:xfrm>
          <a:prstGeom prst="rect">
            <a:avLst/>
          </a:prstGeom>
          <a:noFill/>
          <a:ln w="38100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r>
              <a:rPr lang="cs-CZ" sz="2000" b="1" dirty="0" smtClean="0">
                <a:solidFill>
                  <a:srgbClr val="008000"/>
                </a:solidFill>
              </a:rPr>
              <a:t>CELULÓZA  je polymer z </a:t>
            </a:r>
            <a:r>
              <a:rPr lang="cs-CZ" sz="2000" b="1" dirty="0" smtClean="0">
                <a:solidFill>
                  <a:srgbClr val="008000"/>
                </a:solidFill>
                <a:latin typeface="Symbol" pitchFamily="18" charset="2"/>
              </a:rPr>
              <a:t>b</a:t>
            </a:r>
            <a:r>
              <a:rPr lang="cs-CZ" sz="2000" b="1" dirty="0" smtClean="0">
                <a:solidFill>
                  <a:srgbClr val="008000"/>
                </a:solidFill>
                <a:latin typeface="+mn-lt"/>
              </a:rPr>
              <a:t>-D-</a:t>
            </a:r>
            <a:r>
              <a:rPr lang="cs-CZ" sz="2000" b="1" dirty="0" err="1" smtClean="0">
                <a:solidFill>
                  <a:srgbClr val="008000"/>
                </a:solidFill>
                <a:latin typeface="+mn-lt"/>
              </a:rPr>
              <a:t>glukopyranosy</a:t>
            </a:r>
            <a:r>
              <a:rPr lang="cs-CZ" sz="2000" b="1" dirty="0" smtClean="0">
                <a:solidFill>
                  <a:srgbClr val="008000"/>
                </a:solidFill>
              </a:rPr>
              <a:t> </a:t>
            </a:r>
            <a:endParaRPr lang="cs-CZ" sz="2000" dirty="0">
              <a:solidFill>
                <a:srgbClr val="008000"/>
              </a:solidFill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4283968" y="980728"/>
            <a:ext cx="46805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>
                <a:solidFill>
                  <a:srgbClr val="FF0000"/>
                </a:solidFill>
                <a:latin typeface="Arial Black" pitchFamily="34" charset="0"/>
              </a:rPr>
              <a:t>LIŠÍ SE POLOHOU</a:t>
            </a:r>
          </a:p>
          <a:p>
            <a:r>
              <a:rPr lang="cs-CZ" sz="3200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cs-CZ" sz="3200" cap="all" dirty="0" smtClean="0">
                <a:solidFill>
                  <a:srgbClr val="FF0000"/>
                </a:solidFill>
                <a:latin typeface="Arial Black" pitchFamily="34" charset="0"/>
              </a:rPr>
              <a:t>–ch</a:t>
            </a:r>
            <a:r>
              <a:rPr lang="cs-CZ" sz="3200" cap="all" baseline="-25000" dirty="0" smtClean="0">
                <a:solidFill>
                  <a:srgbClr val="FF0000"/>
                </a:solidFill>
                <a:latin typeface="Arial Black" pitchFamily="34" charset="0"/>
              </a:rPr>
              <a:t>2</a:t>
            </a:r>
            <a:r>
              <a:rPr lang="cs-CZ" sz="3200" cap="all" dirty="0" smtClean="0">
                <a:solidFill>
                  <a:srgbClr val="FF0000"/>
                </a:solidFill>
                <a:latin typeface="Arial Black" pitchFamily="34" charset="0"/>
              </a:rPr>
              <a:t>oh  vůči  -</a:t>
            </a:r>
            <a:r>
              <a:rPr lang="cs-CZ" sz="3200" cap="all" dirty="0" err="1" smtClean="0">
                <a:solidFill>
                  <a:srgbClr val="FF0000"/>
                </a:solidFill>
                <a:latin typeface="Arial Black" pitchFamily="34" charset="0"/>
              </a:rPr>
              <a:t>oh</a:t>
            </a:r>
            <a:endParaRPr lang="cs-CZ" sz="3200" dirty="0">
              <a:solidFill>
                <a:srgbClr val="FF0000"/>
              </a:solidFill>
              <a:latin typeface="Arial Black" pitchFamily="34" charset="0"/>
            </a:endParaRPr>
          </a:p>
        </p:txBody>
      </p:sp>
      <p:cxnSp>
        <p:nvCxnSpPr>
          <p:cNvPr id="16" name="Přímá spojovací šipka 15"/>
          <p:cNvCxnSpPr/>
          <p:nvPr/>
        </p:nvCxnSpPr>
        <p:spPr>
          <a:xfrm flipH="1" flipV="1">
            <a:off x="3203848" y="1196752"/>
            <a:ext cx="1080120" cy="14401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ovací šipka 16"/>
          <p:cNvCxnSpPr/>
          <p:nvPr/>
        </p:nvCxnSpPr>
        <p:spPr>
          <a:xfrm flipH="1">
            <a:off x="3707904" y="1493168"/>
            <a:ext cx="728464" cy="71169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5364088" y="116632"/>
            <a:ext cx="3322712" cy="792088"/>
          </a:xfrm>
        </p:spPr>
        <p:txBody>
          <a:bodyPr/>
          <a:lstStyle/>
          <a:p>
            <a:r>
              <a:rPr lang="cs-CZ" sz="2800" b="1" dirty="0" smtClean="0">
                <a:solidFill>
                  <a:srgbClr val="0000FF"/>
                </a:solidFill>
                <a:latin typeface="Arial Black" pitchFamily="34" charset="0"/>
              </a:rPr>
              <a:t>ŠKROB  versus </a:t>
            </a:r>
            <a:r>
              <a:rPr lang="cs-CZ" sz="2800" b="1" dirty="0" smtClean="0">
                <a:solidFill>
                  <a:srgbClr val="008000"/>
                </a:solidFill>
                <a:latin typeface="Arial Black" pitchFamily="34" charset="0"/>
              </a:rPr>
              <a:t>CELULÓZA 4</a:t>
            </a:r>
            <a:endParaRPr lang="cs-CZ" sz="2800" b="1" dirty="0">
              <a:solidFill>
                <a:srgbClr val="008000"/>
              </a:solidFill>
              <a:latin typeface="Arial Black" pitchFamily="34" charset="0"/>
            </a:endParaRP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27122019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92216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STRUKTURA &amp; VLASTNOSTI 6 DOPLNĚNO 2019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26</a:t>
            </a:fld>
            <a:endParaRPr lang="sk-SK"/>
          </a:p>
        </p:txBody>
      </p:sp>
      <p:sp>
        <p:nvSpPr>
          <p:cNvPr id="13" name="TextovéPole 12"/>
          <p:cNvSpPr txBox="1"/>
          <p:nvPr/>
        </p:nvSpPr>
        <p:spPr>
          <a:xfrm>
            <a:off x="6732240" y="980728"/>
            <a:ext cx="18722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>
                <a:solidFill>
                  <a:srgbClr val="0000FF"/>
                </a:solidFill>
                <a:latin typeface="Arial Black" pitchFamily="34" charset="0"/>
              </a:rPr>
              <a:t>ŠKROB</a:t>
            </a:r>
            <a:endParaRPr lang="cs-CZ" sz="3200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19" name="TextovéPole 18"/>
          <p:cNvSpPr txBox="1"/>
          <p:nvPr/>
        </p:nvSpPr>
        <p:spPr>
          <a:xfrm>
            <a:off x="6228184" y="5445224"/>
            <a:ext cx="2736304" cy="58477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3200" dirty="0" smtClean="0">
                <a:solidFill>
                  <a:srgbClr val="008000"/>
                </a:solidFill>
                <a:latin typeface="Arial Black" pitchFamily="34" charset="0"/>
              </a:rPr>
              <a:t>CELULÓZA</a:t>
            </a:r>
            <a:endParaRPr lang="cs-CZ" sz="3200" dirty="0">
              <a:solidFill>
                <a:srgbClr val="008000"/>
              </a:solidFill>
              <a:latin typeface="Arial Black" pitchFamily="34" charset="0"/>
            </a:endParaRPr>
          </a:p>
        </p:txBody>
      </p:sp>
      <p:pic>
        <p:nvPicPr>
          <p:cNvPr id="20" name="Obrázek 19" descr="img23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1784607" y="2111937"/>
            <a:ext cx="2550449" cy="5472608"/>
          </a:xfrm>
          <a:prstGeom prst="rect">
            <a:avLst/>
          </a:prstGeom>
        </p:spPr>
      </p:pic>
      <p:pic>
        <p:nvPicPr>
          <p:cNvPr id="21" name="Obrázek 20" descr="img23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116632"/>
            <a:ext cx="4824536" cy="3363032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5076056" y="3140968"/>
            <a:ext cx="24209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 smtClean="0">
                <a:solidFill>
                  <a:srgbClr val="C00000"/>
                </a:solidFill>
                <a:latin typeface="Arial Black" pitchFamily="34" charset="0"/>
              </a:rPr>
              <a:t>GLYKOGEN</a:t>
            </a:r>
            <a:endParaRPr lang="cs-CZ" sz="2800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11" name="Obdélník 10"/>
          <p:cNvSpPr/>
          <p:nvPr/>
        </p:nvSpPr>
        <p:spPr>
          <a:xfrm>
            <a:off x="251520" y="3140968"/>
            <a:ext cx="7272808" cy="504056"/>
          </a:xfrm>
          <a:prstGeom prst="rect">
            <a:avLst/>
          </a:prstGeom>
          <a:noFill/>
          <a:ln w="6350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bdélník 11"/>
          <p:cNvSpPr/>
          <p:nvPr/>
        </p:nvSpPr>
        <p:spPr>
          <a:xfrm>
            <a:off x="251520" y="2204864"/>
            <a:ext cx="4968552" cy="936104"/>
          </a:xfrm>
          <a:prstGeom prst="rect">
            <a:avLst/>
          </a:prstGeom>
          <a:noFill/>
          <a:ln w="635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bdélník 13"/>
          <p:cNvSpPr/>
          <p:nvPr/>
        </p:nvSpPr>
        <p:spPr>
          <a:xfrm>
            <a:off x="251520" y="1844824"/>
            <a:ext cx="3312368" cy="288032"/>
          </a:xfrm>
          <a:prstGeom prst="rect">
            <a:avLst/>
          </a:prstGeom>
          <a:noFill/>
          <a:ln w="63500">
            <a:solidFill>
              <a:srgbClr val="9900CC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251520" y="274638"/>
            <a:ext cx="8784976" cy="490066"/>
          </a:xfrm>
        </p:spPr>
        <p:txBody>
          <a:bodyPr/>
          <a:lstStyle/>
          <a:p>
            <a:r>
              <a:rPr lang="sk-SK" sz="4000" b="1" kern="1200" dirty="0" smtClean="0">
                <a:solidFill>
                  <a:srgbClr val="FF0000"/>
                </a:solidFill>
                <a:latin typeface="Arial Black" pitchFamily="34" charset="0"/>
                <a:ea typeface="Times New Roman"/>
                <a:cs typeface="Times New Roman"/>
              </a:rPr>
              <a:t>AMYLÓZA  &amp; </a:t>
            </a:r>
            <a:r>
              <a:rPr lang="sk-SK" sz="4000" b="1" kern="1200" dirty="0" smtClean="0">
                <a:solidFill>
                  <a:srgbClr val="0000FF"/>
                </a:solidFill>
                <a:latin typeface="Arial Black" pitchFamily="34" charset="0"/>
                <a:ea typeface="Times New Roman"/>
                <a:cs typeface="Times New Roman"/>
              </a:rPr>
              <a:t>AMYLOPEKTIN 1</a:t>
            </a:r>
            <a:endParaRPr lang="cs-CZ" sz="4000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27122019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20208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STRUKTURA &amp; VLASTNOSTI 6 DOPLNĚNO 2019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27</a:t>
            </a:fld>
            <a:endParaRPr lang="sk-SK"/>
          </a:p>
        </p:txBody>
      </p:sp>
      <p:pic>
        <p:nvPicPr>
          <p:cNvPr id="10" name="Obrázek 9" descr="img66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0800000">
            <a:off x="251520" y="764704"/>
            <a:ext cx="8449652" cy="5410672"/>
          </a:xfrm>
          <a:prstGeom prst="rect">
            <a:avLst/>
          </a:prstGeom>
        </p:spPr>
      </p:pic>
      <p:sp>
        <p:nvSpPr>
          <p:cNvPr id="12" name="TextovéPole 11"/>
          <p:cNvSpPr txBox="1"/>
          <p:nvPr/>
        </p:nvSpPr>
        <p:spPr>
          <a:xfrm>
            <a:off x="1835696" y="4941168"/>
            <a:ext cx="31683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b="1" dirty="0" smtClean="0">
                <a:solidFill>
                  <a:srgbClr val="0000FF"/>
                </a:solidFill>
                <a:latin typeface="Arial Black" pitchFamily="34" charset="0"/>
                <a:ea typeface="Times New Roman"/>
                <a:cs typeface="Times New Roman"/>
              </a:rPr>
              <a:t>AMYLOPEKTIN</a:t>
            </a:r>
            <a:endParaRPr lang="cs-CZ" sz="2800" dirty="0">
              <a:latin typeface="Arial Black" pitchFamily="34" charset="0"/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2339752" y="1412776"/>
            <a:ext cx="2160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b="1" dirty="0" smtClean="0">
                <a:solidFill>
                  <a:srgbClr val="FF0000"/>
                </a:solidFill>
                <a:latin typeface="Arial Black" pitchFamily="34" charset="0"/>
                <a:ea typeface="Times New Roman"/>
                <a:cs typeface="Times New Roman"/>
              </a:rPr>
              <a:t>AMYLÓZA</a:t>
            </a:r>
            <a:endParaRPr lang="cs-CZ" sz="2800" dirty="0">
              <a:latin typeface="Arial Black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6732240" y="2852936"/>
            <a:ext cx="576064" cy="40011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cs-CZ" sz="2000" b="1" dirty="0" smtClean="0">
                <a:solidFill>
                  <a:srgbClr val="FF0000"/>
                </a:solidFill>
                <a:latin typeface="+mn-lt"/>
              </a:rPr>
              <a:t>C1</a:t>
            </a:r>
            <a:endParaRPr lang="cs-CZ" sz="2000" b="1" dirty="0">
              <a:latin typeface="+mn-lt"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7380312" y="3501008"/>
            <a:ext cx="576064" cy="369332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0000FF"/>
                </a:solidFill>
              </a:rPr>
              <a:t>C6</a:t>
            </a:r>
            <a:endParaRPr lang="cs-CZ" dirty="0"/>
          </a:p>
        </p:txBody>
      </p:sp>
      <p:cxnSp>
        <p:nvCxnSpPr>
          <p:cNvPr id="14" name="Přímá spojovací šipka 13"/>
          <p:cNvCxnSpPr/>
          <p:nvPr/>
        </p:nvCxnSpPr>
        <p:spPr>
          <a:xfrm flipH="1">
            <a:off x="6444208" y="3284984"/>
            <a:ext cx="288032" cy="28803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ovací šipka 15"/>
          <p:cNvCxnSpPr/>
          <p:nvPr/>
        </p:nvCxnSpPr>
        <p:spPr>
          <a:xfrm flipH="1">
            <a:off x="6804248" y="3861048"/>
            <a:ext cx="504056" cy="216024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251520" y="116632"/>
            <a:ext cx="8784976" cy="1584176"/>
          </a:xfrm>
        </p:spPr>
        <p:txBody>
          <a:bodyPr/>
          <a:lstStyle/>
          <a:p>
            <a:r>
              <a:rPr lang="sk-SK" sz="7200" b="1" kern="1200" dirty="0" err="1" smtClean="0">
                <a:solidFill>
                  <a:srgbClr val="008000"/>
                </a:solidFill>
                <a:latin typeface="Arial Black" pitchFamily="34" charset="0"/>
                <a:ea typeface="Times New Roman"/>
                <a:cs typeface="Times New Roman"/>
              </a:rPr>
              <a:t>Dělení</a:t>
            </a:r>
            <a:r>
              <a:rPr lang="sk-SK" sz="7200" b="1" kern="1200" dirty="0" smtClean="0">
                <a:solidFill>
                  <a:srgbClr val="008000"/>
                </a:solidFill>
                <a:latin typeface="Arial Black" pitchFamily="34" charset="0"/>
                <a:ea typeface="Times New Roman"/>
                <a:cs typeface="Times New Roman"/>
              </a:rPr>
              <a:t> 1</a:t>
            </a:r>
            <a:r>
              <a:rPr lang="sk-SK" sz="7200" b="1" kern="1200" dirty="0" smtClean="0">
                <a:solidFill>
                  <a:srgbClr val="FF0000"/>
                </a:solidFill>
                <a:latin typeface="Arial Black" pitchFamily="34" charset="0"/>
                <a:ea typeface="Times New Roman"/>
                <a:cs typeface="Times New Roman"/>
              </a:rPr>
              <a:t> </a:t>
            </a:r>
            <a:r>
              <a:rPr lang="sk-SK" sz="4000" b="1" kern="1200" dirty="0" smtClean="0">
                <a:solidFill>
                  <a:srgbClr val="FF0000"/>
                </a:solidFill>
                <a:latin typeface="Arial Black" pitchFamily="34" charset="0"/>
                <a:ea typeface="Times New Roman"/>
                <a:cs typeface="Times New Roman"/>
              </a:rPr>
              <a:t/>
            </a:r>
            <a:br>
              <a:rPr lang="sk-SK" sz="4000" b="1" kern="1200" dirty="0" smtClean="0">
                <a:solidFill>
                  <a:srgbClr val="FF0000"/>
                </a:solidFill>
                <a:latin typeface="Arial Black" pitchFamily="34" charset="0"/>
                <a:ea typeface="Times New Roman"/>
                <a:cs typeface="Times New Roman"/>
              </a:rPr>
            </a:br>
            <a:r>
              <a:rPr lang="sk-SK" sz="4000" b="1" kern="1200" dirty="0" smtClean="0">
                <a:solidFill>
                  <a:srgbClr val="FF0000"/>
                </a:solidFill>
                <a:latin typeface="Arial Black" pitchFamily="34" charset="0"/>
                <a:ea typeface="Times New Roman"/>
                <a:cs typeface="Times New Roman"/>
              </a:rPr>
              <a:t>AMYLÓZA  </a:t>
            </a:r>
            <a:r>
              <a:rPr lang="sk-SK" sz="4000" b="1" kern="1200" dirty="0" smtClean="0">
                <a:solidFill>
                  <a:srgbClr val="008000"/>
                </a:solidFill>
                <a:latin typeface="Arial Black" pitchFamily="34" charset="0"/>
                <a:ea typeface="Times New Roman"/>
                <a:cs typeface="Times New Roman"/>
              </a:rPr>
              <a:t>-</a:t>
            </a:r>
            <a:r>
              <a:rPr lang="sk-SK" sz="4000" b="1" kern="1200" dirty="0" smtClean="0">
                <a:solidFill>
                  <a:srgbClr val="FF0000"/>
                </a:solidFill>
                <a:latin typeface="Arial Black" pitchFamily="34" charset="0"/>
                <a:ea typeface="Times New Roman"/>
                <a:cs typeface="Times New Roman"/>
              </a:rPr>
              <a:t> </a:t>
            </a:r>
            <a:r>
              <a:rPr lang="sk-SK" sz="4000" b="1" kern="1200" dirty="0" smtClean="0">
                <a:solidFill>
                  <a:srgbClr val="0000FF"/>
                </a:solidFill>
                <a:latin typeface="Arial Black" pitchFamily="34" charset="0"/>
                <a:ea typeface="Times New Roman"/>
                <a:cs typeface="Times New Roman"/>
              </a:rPr>
              <a:t>AMYLOPEKTIN 2</a:t>
            </a:r>
            <a:endParaRPr lang="cs-CZ" sz="4000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9" name="Zástupný symbol pro obsah 8"/>
          <p:cNvSpPr>
            <a:spLocks noGrp="1"/>
          </p:cNvSpPr>
          <p:nvPr>
            <p:ph idx="1"/>
          </p:nvPr>
        </p:nvSpPr>
        <p:spPr>
          <a:xfrm>
            <a:off x="251520" y="1772816"/>
            <a:ext cx="8229600" cy="4464496"/>
          </a:xfrm>
        </p:spPr>
        <p:txBody>
          <a:bodyPr/>
          <a:lstStyle/>
          <a:p>
            <a:r>
              <a:rPr lang="cs-CZ" dirty="0" smtClean="0">
                <a:solidFill>
                  <a:srgbClr val="0000FF"/>
                </a:solidFill>
              </a:rPr>
              <a:t>Selektivní enzymatické rozštěpení </a:t>
            </a:r>
            <a:r>
              <a:rPr lang="sk-SK" b="1" dirty="0" smtClean="0">
                <a:solidFill>
                  <a:srgbClr val="0000FF"/>
                </a:solidFill>
                <a:latin typeface="Arial Black" pitchFamily="34" charset="0"/>
                <a:ea typeface="Times New Roman"/>
                <a:cs typeface="Times New Roman"/>
              </a:rPr>
              <a:t>AMYLOPEKTINU </a:t>
            </a:r>
            <a:r>
              <a:rPr lang="sk-SK" dirty="0" smtClean="0">
                <a:solidFill>
                  <a:srgbClr val="0000FF"/>
                </a:solidFill>
                <a:ea typeface="Times New Roman"/>
                <a:cs typeface="Times New Roman"/>
              </a:rPr>
              <a:t>na cukry</a:t>
            </a:r>
            <a:endParaRPr lang="cs-CZ" dirty="0" smtClean="0">
              <a:solidFill>
                <a:srgbClr val="0000FF"/>
              </a:solidFill>
            </a:endParaRPr>
          </a:p>
          <a:p>
            <a:r>
              <a:rPr lang="cs-CZ" dirty="0" smtClean="0">
                <a:solidFill>
                  <a:srgbClr val="008000"/>
                </a:solidFill>
              </a:rPr>
              <a:t>Rozdílná rozpustnost </a:t>
            </a:r>
            <a:r>
              <a:rPr lang="sk-SK" b="1" dirty="0" smtClean="0">
                <a:solidFill>
                  <a:srgbClr val="0000FF"/>
                </a:solidFill>
                <a:latin typeface="Arial Black" pitchFamily="34" charset="0"/>
                <a:ea typeface="Times New Roman"/>
                <a:cs typeface="Times New Roman"/>
              </a:rPr>
              <a:t>AMYLOPEKTINU </a:t>
            </a:r>
            <a:r>
              <a:rPr lang="sk-SK" dirty="0" smtClean="0">
                <a:solidFill>
                  <a:srgbClr val="008000"/>
                </a:solidFill>
                <a:ea typeface="Times New Roman"/>
                <a:cs typeface="Times New Roman"/>
              </a:rPr>
              <a:t>a</a:t>
            </a:r>
            <a:r>
              <a:rPr lang="sk-SK" b="1" dirty="0" smtClean="0">
                <a:solidFill>
                  <a:srgbClr val="008000"/>
                </a:solidFill>
                <a:latin typeface="Arial Black" pitchFamily="34" charset="0"/>
                <a:ea typeface="Times New Roman"/>
                <a:cs typeface="Times New Roman"/>
              </a:rPr>
              <a:t> </a:t>
            </a:r>
            <a:r>
              <a:rPr lang="sk-SK" b="1" dirty="0" smtClean="0">
                <a:solidFill>
                  <a:srgbClr val="FF0000"/>
                </a:solidFill>
                <a:latin typeface="Arial Black" pitchFamily="34" charset="0"/>
                <a:ea typeface="Times New Roman"/>
                <a:cs typeface="Times New Roman"/>
              </a:rPr>
              <a:t>AMYLÓZY</a:t>
            </a:r>
          </a:p>
          <a:p>
            <a:pPr lvl="1"/>
            <a:r>
              <a:rPr lang="sk-SK" b="1" dirty="0" err="1" smtClean="0">
                <a:solidFill>
                  <a:srgbClr val="C00000"/>
                </a:solidFill>
                <a:latin typeface="Arial Black" pitchFamily="34" charset="0"/>
                <a:cs typeface="Times New Roman"/>
              </a:rPr>
              <a:t>Směs</a:t>
            </a:r>
            <a:r>
              <a:rPr lang="sk-SK" b="1" dirty="0" smtClean="0">
                <a:solidFill>
                  <a:srgbClr val="C00000"/>
                </a:solidFill>
                <a:latin typeface="Arial Black" pitchFamily="34" charset="0"/>
                <a:cs typeface="Times New Roman"/>
              </a:rPr>
              <a:t> DMSO + voda &gt; </a:t>
            </a:r>
            <a:r>
              <a:rPr lang="sk-SK" b="1" dirty="0" err="1" smtClean="0">
                <a:solidFill>
                  <a:srgbClr val="C00000"/>
                </a:solidFill>
                <a:latin typeface="Arial Black" pitchFamily="34" charset="0"/>
                <a:cs typeface="Times New Roman"/>
              </a:rPr>
              <a:t>rozdílné</a:t>
            </a:r>
            <a:r>
              <a:rPr lang="sk-SK" b="1" dirty="0" smtClean="0">
                <a:solidFill>
                  <a:srgbClr val="C00000"/>
                </a:solidFill>
                <a:latin typeface="Arial Black" pitchFamily="34" charset="0"/>
                <a:cs typeface="Times New Roman"/>
              </a:rPr>
              <a:t> rozpustnosti</a:t>
            </a:r>
          </a:p>
          <a:p>
            <a:pPr lvl="1"/>
            <a:r>
              <a:rPr lang="cs-CZ" dirty="0" smtClean="0">
                <a:latin typeface="Arial Black" pitchFamily="34" charset="0"/>
              </a:rPr>
              <a:t>Voda + </a:t>
            </a:r>
            <a:r>
              <a:rPr lang="cs-CZ" dirty="0" err="1" smtClean="0">
                <a:latin typeface="Arial Black" pitchFamily="34" charset="0"/>
              </a:rPr>
              <a:t>NaOH</a:t>
            </a:r>
            <a:r>
              <a:rPr lang="cs-CZ" dirty="0" smtClean="0">
                <a:latin typeface="Arial Black" pitchFamily="34" charset="0"/>
              </a:rPr>
              <a:t> &gt; vysolit </a:t>
            </a:r>
            <a:r>
              <a:rPr lang="cs-CZ" dirty="0" err="1" smtClean="0">
                <a:latin typeface="Arial Black" pitchFamily="34" charset="0"/>
              </a:rPr>
              <a:t>NaCl</a:t>
            </a:r>
            <a:r>
              <a:rPr lang="cs-CZ" dirty="0" smtClean="0">
                <a:latin typeface="Arial Black" pitchFamily="34" charset="0"/>
              </a:rPr>
              <a:t> &gt; </a:t>
            </a:r>
            <a:r>
              <a:rPr lang="sk-SK" b="1" dirty="0" smtClean="0">
                <a:solidFill>
                  <a:srgbClr val="FF0000"/>
                </a:solidFill>
                <a:latin typeface="Arial Black" pitchFamily="34" charset="0"/>
                <a:ea typeface="Times New Roman"/>
                <a:cs typeface="Times New Roman"/>
              </a:rPr>
              <a:t>AMYLÓZA v roztoku </a:t>
            </a:r>
            <a:r>
              <a:rPr lang="sk-SK" b="1" dirty="0" smtClean="0">
                <a:latin typeface="Arial Black" pitchFamily="34" charset="0"/>
                <a:ea typeface="Times New Roman"/>
                <a:cs typeface="Times New Roman"/>
              </a:rPr>
              <a:t>a</a:t>
            </a:r>
            <a:r>
              <a:rPr lang="sk-SK" b="1" dirty="0" smtClean="0">
                <a:solidFill>
                  <a:srgbClr val="FF0000"/>
                </a:solidFill>
                <a:latin typeface="Arial Black" pitchFamily="34" charset="0"/>
                <a:ea typeface="Times New Roman"/>
                <a:cs typeface="Times New Roman"/>
              </a:rPr>
              <a:t> </a:t>
            </a:r>
            <a:r>
              <a:rPr lang="sk-SK" b="1" dirty="0" smtClean="0">
                <a:solidFill>
                  <a:srgbClr val="0000FF"/>
                </a:solidFill>
                <a:latin typeface="Arial Black" pitchFamily="34" charset="0"/>
                <a:ea typeface="Times New Roman"/>
                <a:cs typeface="Times New Roman"/>
              </a:rPr>
              <a:t>AMYLOPEKTIN </a:t>
            </a:r>
            <a:r>
              <a:rPr lang="sk-SK" b="1" dirty="0" err="1" smtClean="0">
                <a:solidFill>
                  <a:srgbClr val="0000FF"/>
                </a:solidFill>
                <a:latin typeface="Arial Black" pitchFamily="34" charset="0"/>
                <a:ea typeface="Times New Roman"/>
                <a:cs typeface="Times New Roman"/>
              </a:rPr>
              <a:t>gel</a:t>
            </a:r>
            <a:r>
              <a:rPr lang="sk-SK" b="1" dirty="0" smtClean="0">
                <a:solidFill>
                  <a:srgbClr val="0000FF"/>
                </a:solidFill>
                <a:latin typeface="Arial Black" pitchFamily="34" charset="0"/>
                <a:ea typeface="Times New Roman"/>
                <a:cs typeface="Times New Roman"/>
              </a:rPr>
              <a:t> </a:t>
            </a:r>
            <a:r>
              <a:rPr lang="sk-SK" b="1" dirty="0" smtClean="0">
                <a:latin typeface="Arial Black" pitchFamily="34" charset="0"/>
                <a:ea typeface="Times New Roman"/>
                <a:cs typeface="Times New Roman"/>
              </a:rPr>
              <a:t>(</a:t>
            </a:r>
            <a:r>
              <a:rPr lang="sk-SK" b="1" dirty="0" err="1" smtClean="0">
                <a:latin typeface="Arial Black" pitchFamily="34" charset="0"/>
                <a:ea typeface="Times New Roman"/>
                <a:cs typeface="Times New Roman"/>
              </a:rPr>
              <a:t>oddělení</a:t>
            </a:r>
            <a:r>
              <a:rPr lang="sk-SK" b="1" dirty="0" smtClean="0">
                <a:latin typeface="Arial Black" pitchFamily="34" charset="0"/>
                <a:ea typeface="Times New Roman"/>
                <a:cs typeface="Times New Roman"/>
              </a:rPr>
              <a:t> trvá </a:t>
            </a:r>
            <a:r>
              <a:rPr lang="sk-SK" b="1" dirty="0" err="1" smtClean="0">
                <a:latin typeface="Arial Black" pitchFamily="34" charset="0"/>
                <a:ea typeface="Times New Roman"/>
                <a:cs typeface="Times New Roman"/>
              </a:rPr>
              <a:t>delší</a:t>
            </a:r>
            <a:r>
              <a:rPr lang="sk-SK" b="1" dirty="0" smtClean="0">
                <a:latin typeface="Arial Black" pitchFamily="34" charset="0"/>
                <a:ea typeface="Times New Roman"/>
                <a:cs typeface="Times New Roman"/>
              </a:rPr>
              <a:t> dobu)</a:t>
            </a:r>
            <a:endParaRPr lang="cs-CZ" dirty="0" smtClean="0">
              <a:latin typeface="Arial Black" pitchFamily="34" charset="0"/>
            </a:endParaRPr>
          </a:p>
          <a:p>
            <a:endParaRPr lang="cs-CZ" dirty="0"/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27122019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1835696" y="6245225"/>
            <a:ext cx="6336704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STRUKTURA &amp; VLASTNOSTI 6 DOPLNĚNO 2019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28</a:t>
            </a:fld>
            <a:endParaRPr lang="sk-SK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27122019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1619672" y="6453335"/>
            <a:ext cx="6624736" cy="268139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STRUKTURA &amp; VLASTNOSTI 6 DOPLNĚNO 2019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29</a:t>
            </a:fld>
            <a:endParaRPr lang="sk-SK"/>
          </a:p>
        </p:txBody>
      </p:sp>
      <p:pic>
        <p:nvPicPr>
          <p:cNvPr id="10" name="Obrázek 9" descr="img98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260648"/>
            <a:ext cx="8784976" cy="2376264"/>
          </a:xfrm>
          <a:prstGeom prst="rect">
            <a:avLst/>
          </a:prstGeom>
        </p:spPr>
      </p:pic>
      <p:sp>
        <p:nvSpPr>
          <p:cNvPr id="12" name="TextovéPole 11"/>
          <p:cNvSpPr txBox="1"/>
          <p:nvPr/>
        </p:nvSpPr>
        <p:spPr>
          <a:xfrm>
            <a:off x="287016" y="5661248"/>
            <a:ext cx="88569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>
                <a:solidFill>
                  <a:srgbClr val="0000FF"/>
                </a:solidFill>
                <a:latin typeface="Arial Black" pitchFamily="34" charset="0"/>
              </a:rPr>
              <a:t>Lze to nazvat „VYSOLENÍ“. Je vidět vliv iontů na rozpustnost polymerů různé struktury</a:t>
            </a:r>
            <a:endParaRPr lang="cs-CZ" sz="2400" b="1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0" y="5373216"/>
            <a:ext cx="1512168" cy="36933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FF0000"/>
                </a:solidFill>
                <a:latin typeface="Arial Black" pitchFamily="34" charset="0"/>
              </a:rPr>
              <a:t>Poznámky</a:t>
            </a:r>
            <a:endParaRPr lang="cs-CZ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16" name="Obrázek 15" descr="dělení škrobu amyloza &amp; amylopektin 0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0800000">
            <a:off x="0" y="2636912"/>
            <a:ext cx="9144000" cy="2808312"/>
          </a:xfrm>
          <a:prstGeom prst="rect">
            <a:avLst/>
          </a:prstGeom>
        </p:spPr>
      </p:pic>
      <p:cxnSp>
        <p:nvCxnSpPr>
          <p:cNvPr id="18" name="Přímá spojovací čára 17"/>
          <p:cNvCxnSpPr/>
          <p:nvPr/>
        </p:nvCxnSpPr>
        <p:spPr>
          <a:xfrm>
            <a:off x="3563888" y="3284984"/>
            <a:ext cx="4176464" cy="0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ovací šipka 19"/>
          <p:cNvCxnSpPr/>
          <p:nvPr/>
        </p:nvCxnSpPr>
        <p:spPr>
          <a:xfrm flipV="1">
            <a:off x="7380312" y="3284984"/>
            <a:ext cx="72008" cy="1440160"/>
          </a:xfrm>
          <a:prstGeom prst="straightConnector1">
            <a:avLst/>
          </a:prstGeom>
          <a:ln w="38100">
            <a:solidFill>
              <a:srgbClr val="92D05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ovéPole 20"/>
          <p:cNvSpPr txBox="1"/>
          <p:nvPr/>
        </p:nvSpPr>
        <p:spPr>
          <a:xfrm>
            <a:off x="1835696" y="4509120"/>
            <a:ext cx="7020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92D050"/>
                </a:solidFill>
                <a:latin typeface="Arial Black" pitchFamily="34" charset="0"/>
              </a:rPr>
              <a:t>Důvod přidání </a:t>
            </a:r>
            <a:r>
              <a:rPr lang="cs-CZ" sz="2400" dirty="0" err="1" smtClean="0">
                <a:solidFill>
                  <a:srgbClr val="92D050"/>
                </a:solidFill>
                <a:latin typeface="Arial Black" pitchFamily="34" charset="0"/>
              </a:rPr>
              <a:t>NaOH</a:t>
            </a:r>
            <a:r>
              <a:rPr lang="cs-CZ" sz="2400" dirty="0" smtClean="0">
                <a:solidFill>
                  <a:srgbClr val="92D050"/>
                </a:solidFill>
                <a:latin typeface="Arial Black" pitchFamily="34" charset="0"/>
              </a:rPr>
              <a:t> je na dalším snímku</a:t>
            </a:r>
            <a:endParaRPr lang="cs-CZ" sz="2400" dirty="0">
              <a:solidFill>
                <a:srgbClr val="92D05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/>
          <a:lstStyle/>
          <a:p>
            <a:r>
              <a:rPr lang="sk-SK" sz="2800" b="1" kern="1200" dirty="0" smtClean="0">
                <a:solidFill>
                  <a:srgbClr val="FF0000"/>
                </a:solidFill>
                <a:ea typeface="Times New Roman"/>
                <a:cs typeface="Times New Roman"/>
              </a:rPr>
              <a:t>LITERATURA</a:t>
            </a:r>
            <a:endParaRPr lang="cs-CZ" sz="2800" dirty="0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289451"/>
          </a:xfrm>
        </p:spPr>
        <p:txBody>
          <a:bodyPr/>
          <a:lstStyle/>
          <a:p>
            <a:r>
              <a:rPr lang="cs-CZ" sz="2400" dirty="0" smtClean="0"/>
              <a:t>Ing. J. Dvořáková: </a:t>
            </a:r>
            <a:r>
              <a:rPr lang="cs-CZ" sz="2400" b="1" dirty="0" smtClean="0"/>
              <a:t>PŘÍRODNÍ POLYMERY</a:t>
            </a:r>
            <a:r>
              <a:rPr lang="cs-CZ" sz="2400" dirty="0" smtClean="0"/>
              <a:t>, VŠCHT Praha, Katedra polymerů, skripta 1990</a:t>
            </a:r>
          </a:p>
          <a:p>
            <a:r>
              <a:rPr lang="cs-CZ" sz="2400" dirty="0" smtClean="0"/>
              <a:t>J. Mleziva, J. Kálal: </a:t>
            </a:r>
            <a:r>
              <a:rPr lang="cs-CZ" sz="2400" b="1" dirty="0" smtClean="0"/>
              <a:t>Základy makromolekulární chemie</a:t>
            </a:r>
            <a:r>
              <a:rPr lang="cs-CZ" sz="2400" dirty="0" smtClean="0"/>
              <a:t>, SNTL Praha, 1986</a:t>
            </a:r>
          </a:p>
          <a:p>
            <a:r>
              <a:rPr lang="cs-CZ" sz="2400" dirty="0" smtClean="0"/>
              <a:t>A. Blažej, V. </a:t>
            </a:r>
            <a:r>
              <a:rPr lang="cs-CZ" sz="2400" dirty="0" err="1" smtClean="0"/>
              <a:t>Szilvová</a:t>
            </a:r>
            <a:r>
              <a:rPr lang="cs-CZ" sz="2400" dirty="0" smtClean="0"/>
              <a:t>: </a:t>
            </a:r>
            <a:r>
              <a:rPr lang="cs-CZ" sz="2400" b="1" dirty="0" err="1" smtClean="0"/>
              <a:t>Prírodné</a:t>
            </a:r>
            <a:r>
              <a:rPr lang="cs-CZ" sz="2400" b="1" dirty="0" smtClean="0"/>
              <a:t> a syntetické polymery</a:t>
            </a:r>
            <a:r>
              <a:rPr lang="cs-CZ" sz="2400" dirty="0" smtClean="0"/>
              <a:t>, SVŠT Bratislava, skripta 1985</a:t>
            </a:r>
          </a:p>
          <a:p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J. </a:t>
            </a:r>
            <a:r>
              <a:rPr lang="cs-CZ" sz="2400" dirty="0" err="1" smtClean="0">
                <a:solidFill>
                  <a:srgbClr val="FF0000"/>
                </a:solidFill>
                <a:latin typeface="Arial Black" pitchFamily="34" charset="0"/>
              </a:rPr>
              <a:t>Kodet</a:t>
            </a:r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, K. </a:t>
            </a:r>
            <a:r>
              <a:rPr lang="cs-CZ" sz="2400" dirty="0" err="1" smtClean="0">
                <a:solidFill>
                  <a:srgbClr val="FF0000"/>
                </a:solidFill>
                <a:latin typeface="Arial Black" pitchFamily="34" charset="0"/>
              </a:rPr>
              <a:t>Babor</a:t>
            </a:r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: </a:t>
            </a:r>
            <a:r>
              <a:rPr lang="cs-CZ" sz="2400" b="1" dirty="0" smtClean="0">
                <a:solidFill>
                  <a:srgbClr val="FF0000"/>
                </a:solidFill>
                <a:latin typeface="Arial Black" pitchFamily="34" charset="0"/>
              </a:rPr>
              <a:t>Modifikované škroby, dextriny a lepidla</a:t>
            </a:r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, SNTL Praha, 1991, ISBN 80-03-00554-X</a:t>
            </a:r>
          </a:p>
          <a:p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J. </a:t>
            </a:r>
            <a:r>
              <a:rPr lang="cs-CZ" sz="2400" dirty="0" err="1" smtClean="0">
                <a:solidFill>
                  <a:srgbClr val="FF0000"/>
                </a:solidFill>
                <a:latin typeface="Arial Black" pitchFamily="34" charset="0"/>
              </a:rPr>
              <a:t>Kodet</a:t>
            </a:r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, S. Štěrba, L. Šlechta: </a:t>
            </a:r>
            <a:r>
              <a:rPr lang="cs-CZ" sz="2400" b="1" dirty="0" smtClean="0">
                <a:solidFill>
                  <a:srgbClr val="FF0000"/>
                </a:solidFill>
                <a:latin typeface="Arial Black" pitchFamily="34" charset="0"/>
              </a:rPr>
              <a:t>Modifikované škroby</a:t>
            </a:r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, SNTL Praha, 1982</a:t>
            </a:r>
          </a:p>
          <a:p>
            <a:r>
              <a:rPr lang="cs-CZ" sz="2400" dirty="0" smtClean="0"/>
              <a:t>P. Kadlec a kol.: </a:t>
            </a:r>
            <a:r>
              <a:rPr lang="cs-CZ" sz="2400" b="1" dirty="0" smtClean="0"/>
              <a:t>Technologie sacharidů</a:t>
            </a:r>
            <a:r>
              <a:rPr lang="cs-CZ" sz="2400" dirty="0" smtClean="0"/>
              <a:t>, VŠCHT Praha, 2000</a:t>
            </a:r>
          </a:p>
          <a:p>
            <a:endParaRPr lang="cs-CZ" sz="2400" dirty="0"/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27122019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92216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STRUKTURA &amp; VLASTNOSTI 6 DOPLNĚNO 2019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3</a:t>
            </a:fld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432048"/>
          </a:xfrm>
        </p:spPr>
        <p:txBody>
          <a:bodyPr/>
          <a:lstStyle/>
          <a:p>
            <a:pPr lvl="1"/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Lepidla ze </a:t>
            </a:r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škrobů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27122019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763688" y="6381327"/>
            <a:ext cx="6480720" cy="340147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STRUKTURA &amp; VLASTNOSTI 6 DOPLNĚNO 2019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30</a:t>
            </a:fld>
            <a:endParaRPr lang="sk-SK"/>
          </a:p>
        </p:txBody>
      </p:sp>
      <p:pic>
        <p:nvPicPr>
          <p:cNvPr id="10" name="Obrázek 9" descr="škrob + NaOH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620688"/>
            <a:ext cx="8712968" cy="5400600"/>
          </a:xfrm>
          <a:prstGeom prst="rect">
            <a:avLst/>
          </a:prstGeom>
        </p:spPr>
      </p:pic>
      <p:sp>
        <p:nvSpPr>
          <p:cNvPr id="13" name="Obdélník 12"/>
          <p:cNvSpPr/>
          <p:nvPr/>
        </p:nvSpPr>
        <p:spPr>
          <a:xfrm>
            <a:off x="251520" y="2564904"/>
            <a:ext cx="8640960" cy="6480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TextovéPole 8"/>
          <p:cNvSpPr txBox="1"/>
          <p:nvPr/>
        </p:nvSpPr>
        <p:spPr>
          <a:xfrm>
            <a:off x="0" y="5373216"/>
            <a:ext cx="9144000" cy="156966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>
                <a:solidFill>
                  <a:srgbClr val="92D050"/>
                </a:solidFill>
                <a:latin typeface="Arial Black" pitchFamily="34" charset="0"/>
              </a:rPr>
              <a:t>Toto je ASI důvod a chemický mechanismus přidání roztoku </a:t>
            </a:r>
            <a:r>
              <a:rPr lang="cs-CZ" sz="2400" dirty="0" err="1" smtClean="0">
                <a:solidFill>
                  <a:srgbClr val="92D050"/>
                </a:solidFill>
                <a:latin typeface="Arial Black" pitchFamily="34" charset="0"/>
              </a:rPr>
              <a:t>NaOH</a:t>
            </a:r>
            <a:r>
              <a:rPr lang="cs-CZ" sz="2400" dirty="0" smtClean="0">
                <a:solidFill>
                  <a:srgbClr val="92D050"/>
                </a:solidFill>
                <a:latin typeface="Arial Black" pitchFamily="34" charset="0"/>
              </a:rPr>
              <a:t> na předchozím snímku</a:t>
            </a:r>
          </a:p>
          <a:p>
            <a:pPr algn="ctr"/>
            <a:r>
              <a:rPr lang="cs-CZ" sz="2400" dirty="0" err="1" smtClean="0">
                <a:solidFill>
                  <a:srgbClr val="92D050"/>
                </a:solidFill>
                <a:latin typeface="Arial Black" pitchFamily="34" charset="0"/>
              </a:rPr>
              <a:t>NaOH</a:t>
            </a:r>
            <a:r>
              <a:rPr lang="cs-CZ" sz="2400" dirty="0" smtClean="0">
                <a:solidFill>
                  <a:srgbClr val="92D050"/>
                </a:solidFill>
                <a:latin typeface="Arial Black" pitchFamily="34" charset="0"/>
              </a:rPr>
              <a:t> asi vstoupí do systému vodíkových vazeb a rozruší je </a:t>
            </a:r>
            <a:endParaRPr lang="cs-CZ" sz="2400" dirty="0">
              <a:solidFill>
                <a:srgbClr val="92D05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107504" y="274638"/>
            <a:ext cx="8928992" cy="1143000"/>
          </a:xfrm>
        </p:spPr>
        <p:txBody>
          <a:bodyPr/>
          <a:lstStyle/>
          <a:p>
            <a:r>
              <a:rPr lang="sk-SK" sz="4000" b="1" kern="1200" dirty="0" smtClean="0">
                <a:solidFill>
                  <a:srgbClr val="FF0000"/>
                </a:solidFill>
                <a:latin typeface="Arial Black" pitchFamily="34" charset="0"/>
                <a:ea typeface="Times New Roman"/>
                <a:cs typeface="Times New Roman"/>
              </a:rPr>
              <a:t>AMYLÓZA  &amp; </a:t>
            </a:r>
            <a:r>
              <a:rPr lang="sk-SK" sz="4000" b="1" kern="1200" dirty="0" smtClean="0">
                <a:solidFill>
                  <a:srgbClr val="0000FF"/>
                </a:solidFill>
                <a:latin typeface="Arial Black" pitchFamily="34" charset="0"/>
                <a:ea typeface="Times New Roman"/>
                <a:cs typeface="Times New Roman"/>
              </a:rPr>
              <a:t>AMYLOPEKTIN 3</a:t>
            </a:r>
            <a:br>
              <a:rPr lang="sk-SK" sz="4000" b="1" kern="1200" dirty="0" smtClean="0">
                <a:solidFill>
                  <a:srgbClr val="0000FF"/>
                </a:solidFill>
                <a:latin typeface="Arial Black" pitchFamily="34" charset="0"/>
                <a:ea typeface="Times New Roman"/>
                <a:cs typeface="Times New Roman"/>
              </a:rPr>
            </a:br>
            <a:r>
              <a:rPr lang="sk-SK" sz="4000" b="1" kern="1200" dirty="0" err="1" smtClean="0">
                <a:solidFill>
                  <a:srgbClr val="008000"/>
                </a:solidFill>
                <a:latin typeface="Arial Black" pitchFamily="34" charset="0"/>
                <a:ea typeface="Times New Roman"/>
                <a:cs typeface="Times New Roman"/>
              </a:rPr>
              <a:t>podobnost</a:t>
            </a:r>
            <a:r>
              <a:rPr lang="sk-SK" sz="4000" b="1" kern="1200" dirty="0" smtClean="0">
                <a:solidFill>
                  <a:srgbClr val="008000"/>
                </a:solidFill>
                <a:latin typeface="Arial Black" pitchFamily="34" charset="0"/>
                <a:ea typeface="Times New Roman"/>
                <a:cs typeface="Times New Roman"/>
              </a:rPr>
              <a:t> s </a:t>
            </a:r>
            <a:r>
              <a:rPr lang="sk-SK" sz="4000" b="1" kern="1200" dirty="0" err="1" smtClean="0">
                <a:solidFill>
                  <a:srgbClr val="008000"/>
                </a:solidFill>
                <a:latin typeface="Arial Black" pitchFamily="34" charset="0"/>
                <a:ea typeface="Times New Roman"/>
                <a:cs typeface="Times New Roman"/>
              </a:rPr>
              <a:t>polyetylénem</a:t>
            </a:r>
            <a:endParaRPr lang="cs-CZ" sz="4000" dirty="0">
              <a:solidFill>
                <a:srgbClr val="008000"/>
              </a:solidFill>
              <a:latin typeface="Arial Black" pitchFamily="34" charset="0"/>
            </a:endParaRPr>
          </a:p>
        </p:txBody>
      </p:sp>
      <p:sp>
        <p:nvSpPr>
          <p:cNvPr id="11" name="Zástupný symbol pro text 1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cs-CZ" sz="4000" dirty="0" smtClean="0">
                <a:solidFill>
                  <a:srgbClr val="FF0000"/>
                </a:solidFill>
                <a:latin typeface="Arial Black" pitchFamily="34" charset="0"/>
              </a:rPr>
              <a:t>LDPE</a:t>
            </a:r>
            <a:r>
              <a:rPr lang="cs-CZ" dirty="0" smtClean="0"/>
              <a:t>	</a:t>
            </a:r>
            <a:endParaRPr lang="cs-CZ" dirty="0"/>
          </a:p>
        </p:txBody>
      </p:sp>
      <p:sp>
        <p:nvSpPr>
          <p:cNvPr id="14" name="Zástupný symbol pro obsah 1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1326133"/>
          </a:xfrm>
        </p:spPr>
        <p:txBody>
          <a:bodyPr/>
          <a:lstStyle/>
          <a:p>
            <a:r>
              <a:rPr lang="cs-CZ" dirty="0" smtClean="0">
                <a:solidFill>
                  <a:srgbClr val="FF0000"/>
                </a:solidFill>
                <a:latin typeface="Arial Black" pitchFamily="34" charset="0"/>
              </a:rPr>
              <a:t>Větvený</a:t>
            </a:r>
          </a:p>
          <a:p>
            <a:r>
              <a:rPr lang="cs-CZ" dirty="0" smtClean="0">
                <a:solidFill>
                  <a:srgbClr val="FF0000"/>
                </a:solidFill>
                <a:latin typeface="Arial Black" pitchFamily="34" charset="0"/>
              </a:rPr>
              <a:t>Větší elasticita taveniny</a:t>
            </a:r>
            <a:endParaRPr lang="cs-CZ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5" name="Zástupný symbol pro text 1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cs-CZ" sz="4000" dirty="0" smtClean="0">
                <a:latin typeface="Arial Black" pitchFamily="34" charset="0"/>
              </a:rPr>
              <a:t>HDPE</a:t>
            </a:r>
            <a:endParaRPr lang="cs-CZ" dirty="0">
              <a:latin typeface="Arial Black" pitchFamily="34" charset="0"/>
            </a:endParaRPr>
          </a:p>
        </p:txBody>
      </p:sp>
      <p:sp>
        <p:nvSpPr>
          <p:cNvPr id="16" name="Zástupný symbol pro obsah 1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1326133"/>
          </a:xfrm>
        </p:spPr>
        <p:txBody>
          <a:bodyPr/>
          <a:lstStyle/>
          <a:p>
            <a:r>
              <a:rPr lang="cs-CZ" dirty="0" smtClean="0">
                <a:latin typeface="Arial Black" pitchFamily="34" charset="0"/>
              </a:rPr>
              <a:t>Lineární</a:t>
            </a:r>
          </a:p>
          <a:p>
            <a:r>
              <a:rPr lang="cs-CZ" dirty="0" smtClean="0">
                <a:latin typeface="Arial Black" pitchFamily="34" charset="0"/>
              </a:rPr>
              <a:t>MENŠÍ elasticita taveniny</a:t>
            </a:r>
            <a:endParaRPr lang="cs-CZ" dirty="0"/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27122019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1907704" y="6245225"/>
            <a:ext cx="6336704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STRUKTURA &amp; VLASTNOSTI 6 DOPLNĚNO 2019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31</a:t>
            </a:fld>
            <a:endParaRPr lang="sk-SK"/>
          </a:p>
        </p:txBody>
      </p:sp>
      <p:sp>
        <p:nvSpPr>
          <p:cNvPr id="17" name="Zástupný symbol pro text 10"/>
          <p:cNvSpPr txBox="1">
            <a:spLocks/>
          </p:cNvSpPr>
          <p:nvPr/>
        </p:nvSpPr>
        <p:spPr bwMode="auto">
          <a:xfrm>
            <a:off x="107504" y="3645024"/>
            <a:ext cx="4392488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0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itchFamily="34" charset="0"/>
              </a:rPr>
              <a:t>AMYLOPEKTIN</a:t>
            </a:r>
            <a:endParaRPr kumimoji="0" lang="cs-CZ" sz="4000" b="1" i="1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" name="Zástupný symbol pro obsah 13"/>
          <p:cNvSpPr txBox="1">
            <a:spLocks/>
          </p:cNvSpPr>
          <p:nvPr/>
        </p:nvSpPr>
        <p:spPr bwMode="auto">
          <a:xfrm>
            <a:off x="683568" y="4509120"/>
            <a:ext cx="4040188" cy="1758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cs-CZ" sz="2400" b="0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Větvený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cs-CZ" sz="2400" b="0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Větší elasticita taveniny ve směsi škrob - glycerol</a:t>
            </a:r>
            <a:endParaRPr kumimoji="0" lang="cs-CZ" sz="2400" b="0" i="1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itchFamily="34" charset="0"/>
              <a:ea typeface="+mn-ea"/>
              <a:cs typeface="+mn-cs"/>
            </a:endParaRPr>
          </a:p>
        </p:txBody>
      </p:sp>
      <p:sp>
        <p:nvSpPr>
          <p:cNvPr id="19" name="Zástupný symbol pro text 10"/>
          <p:cNvSpPr txBox="1">
            <a:spLocks/>
          </p:cNvSpPr>
          <p:nvPr/>
        </p:nvSpPr>
        <p:spPr bwMode="auto">
          <a:xfrm>
            <a:off x="4788024" y="3573016"/>
            <a:ext cx="3240360" cy="711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000" b="1" i="1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 Black" pitchFamily="34" charset="0"/>
              </a:rPr>
              <a:t>AMYLÓZA</a:t>
            </a:r>
            <a:endParaRPr kumimoji="0" lang="cs-CZ" sz="4000" b="1" i="1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0" name="Zástupný symbol pro obsah 13"/>
          <p:cNvSpPr txBox="1">
            <a:spLocks/>
          </p:cNvSpPr>
          <p:nvPr/>
        </p:nvSpPr>
        <p:spPr bwMode="auto">
          <a:xfrm>
            <a:off x="4860032" y="4437112"/>
            <a:ext cx="4040188" cy="1758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cs-CZ" sz="2400" b="0" i="1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Lineární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cs-CZ" sz="2400" b="0" i="1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Menší elasticita taveniny ve směsi škrob - glycerol</a:t>
            </a:r>
            <a:endParaRPr kumimoji="0" lang="cs-CZ" sz="2400" b="0" i="1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 Black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sk-SK" sz="2800" b="1" kern="1200" dirty="0" smtClean="0">
                <a:solidFill>
                  <a:srgbClr val="FF0000"/>
                </a:solidFill>
                <a:ea typeface="Times New Roman"/>
                <a:cs typeface="Times New Roman"/>
              </a:rPr>
              <a:t>AMYLÓZA  &amp; </a:t>
            </a:r>
            <a:r>
              <a:rPr lang="sk-SK" sz="2800" b="1" kern="1200" dirty="0" smtClean="0">
                <a:solidFill>
                  <a:srgbClr val="0000FF"/>
                </a:solidFill>
                <a:ea typeface="Times New Roman"/>
                <a:cs typeface="Times New Roman"/>
              </a:rPr>
              <a:t>AMYLOPEKTIN 4</a:t>
            </a:r>
            <a:endParaRPr lang="cs-CZ" sz="2800" dirty="0">
              <a:solidFill>
                <a:srgbClr val="0000FF"/>
              </a:solidFill>
            </a:endParaRP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27122019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1619672" y="6245225"/>
            <a:ext cx="5256584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STRUKTURA &amp; VLASTNOSTI 6 DOPLNĚNO 2019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32</a:t>
            </a:fld>
            <a:endParaRPr lang="sk-SK"/>
          </a:p>
        </p:txBody>
      </p:sp>
      <p:pic>
        <p:nvPicPr>
          <p:cNvPr id="9" name="Obrázek 8" descr="img66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7" y="1052736"/>
            <a:ext cx="5589354" cy="2088232"/>
          </a:xfrm>
          <a:prstGeom prst="rect">
            <a:avLst/>
          </a:prstGeom>
        </p:spPr>
      </p:pic>
      <p:cxnSp>
        <p:nvCxnSpPr>
          <p:cNvPr id="15" name="Přímá spojovací šipka 14"/>
          <p:cNvCxnSpPr/>
          <p:nvPr/>
        </p:nvCxnSpPr>
        <p:spPr>
          <a:xfrm>
            <a:off x="5076056" y="692696"/>
            <a:ext cx="1440160" cy="2592288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ovací šipka 16"/>
          <p:cNvCxnSpPr/>
          <p:nvPr/>
        </p:nvCxnSpPr>
        <p:spPr>
          <a:xfrm flipH="1">
            <a:off x="2555776" y="764704"/>
            <a:ext cx="288032" cy="64807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Obrázek 17" descr="img67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5196033" y="4245127"/>
            <a:ext cx="405000" cy="4533387"/>
          </a:xfrm>
          <a:prstGeom prst="rect">
            <a:avLst/>
          </a:prstGeom>
          <a:ln w="38100">
            <a:solidFill>
              <a:srgbClr val="0000FF"/>
            </a:solidFill>
          </a:ln>
        </p:spPr>
      </p:pic>
      <p:sp>
        <p:nvSpPr>
          <p:cNvPr id="12" name="TextovéPole 11"/>
          <p:cNvSpPr txBox="1"/>
          <p:nvPr/>
        </p:nvSpPr>
        <p:spPr>
          <a:xfrm>
            <a:off x="107504" y="3429000"/>
            <a:ext cx="4680520" cy="2677656"/>
          </a:xfrm>
          <a:prstGeom prst="rect">
            <a:avLst/>
          </a:prstGeom>
          <a:noFill/>
          <a:ln w="38100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solidFill>
                  <a:srgbClr val="008000"/>
                </a:solidFill>
              </a:rPr>
              <a:t>Na AMYLOPEKTIN  může být vázána jako ester kyselina fosforečná, hlavně ve škrobu bramborovém. </a:t>
            </a:r>
          </a:p>
          <a:p>
            <a:r>
              <a:rPr lang="cs-CZ" sz="2400" b="1" i="1" dirty="0" smtClean="0">
                <a:solidFill>
                  <a:srgbClr val="008000"/>
                </a:solidFill>
              </a:rPr>
              <a:t>Na viskozitu vodných roztoků a/nebo gelů má pak vliv kationt (K</a:t>
            </a:r>
            <a:r>
              <a:rPr lang="cs-CZ" sz="2400" b="1" i="1" baseline="30000" dirty="0" smtClean="0">
                <a:solidFill>
                  <a:srgbClr val="008000"/>
                </a:solidFill>
              </a:rPr>
              <a:t>+</a:t>
            </a:r>
            <a:r>
              <a:rPr lang="cs-CZ" sz="2400" b="1" i="1" dirty="0" smtClean="0">
                <a:solidFill>
                  <a:srgbClr val="008000"/>
                </a:solidFill>
              </a:rPr>
              <a:t>, Ca</a:t>
            </a:r>
            <a:r>
              <a:rPr lang="cs-CZ" sz="2400" b="1" i="1" baseline="30000" dirty="0" smtClean="0">
                <a:solidFill>
                  <a:srgbClr val="008000"/>
                </a:solidFill>
              </a:rPr>
              <a:t>+2</a:t>
            </a:r>
            <a:r>
              <a:rPr lang="cs-CZ" sz="2400" b="1" i="1" dirty="0" smtClean="0">
                <a:solidFill>
                  <a:srgbClr val="008000"/>
                </a:solidFill>
              </a:rPr>
              <a:t>, Mg</a:t>
            </a:r>
            <a:r>
              <a:rPr lang="cs-CZ" sz="2400" b="1" i="1" baseline="30000" dirty="0" smtClean="0">
                <a:solidFill>
                  <a:srgbClr val="008000"/>
                </a:solidFill>
              </a:rPr>
              <a:t>+2</a:t>
            </a:r>
            <a:r>
              <a:rPr lang="cs-CZ" sz="2400" b="1" i="1" dirty="0" smtClean="0">
                <a:solidFill>
                  <a:srgbClr val="008000"/>
                </a:solidFill>
              </a:rPr>
              <a:t> atd.)</a:t>
            </a:r>
            <a:endParaRPr lang="cs-CZ" sz="2400" b="1" i="1" dirty="0">
              <a:solidFill>
                <a:srgbClr val="008000"/>
              </a:solidFill>
            </a:endParaRPr>
          </a:p>
        </p:txBody>
      </p:sp>
      <p:pic>
        <p:nvPicPr>
          <p:cNvPr id="14" name="Obrázek 13" descr="img67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6922509" y="331080"/>
            <a:ext cx="1563677" cy="2520280"/>
          </a:xfrm>
          <a:prstGeom prst="rect">
            <a:avLst/>
          </a:prstGeom>
          <a:ln w="38100">
            <a:solidFill>
              <a:srgbClr val="008000"/>
            </a:solidFill>
          </a:ln>
        </p:spPr>
      </p:pic>
      <p:pic>
        <p:nvPicPr>
          <p:cNvPr id="13" name="Obrázek 12" descr="AMYLOPEKTIN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72000" y="3284984"/>
            <a:ext cx="4446889" cy="2804910"/>
          </a:xfrm>
          <a:prstGeom prst="rect">
            <a:avLst/>
          </a:prstGeom>
        </p:spPr>
      </p:pic>
      <p:sp>
        <p:nvSpPr>
          <p:cNvPr id="16" name="TextovéPole 15"/>
          <p:cNvSpPr txBox="1"/>
          <p:nvPr/>
        </p:nvSpPr>
        <p:spPr>
          <a:xfrm>
            <a:off x="6732240" y="3573016"/>
            <a:ext cx="576064" cy="40011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cs-CZ" sz="2000" b="1" dirty="0" smtClean="0">
                <a:solidFill>
                  <a:srgbClr val="FF0000"/>
                </a:solidFill>
                <a:latin typeface="+mn-lt"/>
              </a:rPr>
              <a:t>C1</a:t>
            </a:r>
            <a:endParaRPr lang="cs-CZ" sz="2000" b="1" dirty="0">
              <a:latin typeface="+mn-lt"/>
            </a:endParaRPr>
          </a:p>
        </p:txBody>
      </p:sp>
      <p:cxnSp>
        <p:nvCxnSpPr>
          <p:cNvPr id="19" name="Přímá spojovací šipka 18"/>
          <p:cNvCxnSpPr/>
          <p:nvPr/>
        </p:nvCxnSpPr>
        <p:spPr>
          <a:xfrm flipH="1">
            <a:off x="6444208" y="3933056"/>
            <a:ext cx="288032" cy="28803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ovéPole 19"/>
          <p:cNvSpPr txBox="1"/>
          <p:nvPr/>
        </p:nvSpPr>
        <p:spPr>
          <a:xfrm>
            <a:off x="7380312" y="4149080"/>
            <a:ext cx="576064" cy="369332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0000FF"/>
                </a:solidFill>
              </a:rPr>
              <a:t>C6</a:t>
            </a:r>
            <a:endParaRPr lang="cs-CZ" dirty="0"/>
          </a:p>
        </p:txBody>
      </p:sp>
      <p:cxnSp>
        <p:nvCxnSpPr>
          <p:cNvPr id="21" name="Přímá spojovací šipka 20"/>
          <p:cNvCxnSpPr/>
          <p:nvPr/>
        </p:nvCxnSpPr>
        <p:spPr>
          <a:xfrm flipH="1">
            <a:off x="6804248" y="4509120"/>
            <a:ext cx="576064" cy="216024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/>
          <a:lstStyle/>
          <a:p>
            <a:r>
              <a:rPr lang="sk-SK" sz="2800" b="1" kern="1200" dirty="0" smtClean="0">
                <a:solidFill>
                  <a:srgbClr val="FF0000"/>
                </a:solidFill>
                <a:ea typeface="Times New Roman"/>
                <a:cs typeface="Times New Roman"/>
              </a:rPr>
              <a:t>AMYLÓZA  &amp; </a:t>
            </a:r>
            <a:r>
              <a:rPr lang="sk-SK" sz="2800" b="1" kern="1200" dirty="0" smtClean="0">
                <a:solidFill>
                  <a:srgbClr val="0000FF"/>
                </a:solidFill>
                <a:ea typeface="Times New Roman"/>
                <a:cs typeface="Times New Roman"/>
              </a:rPr>
              <a:t>AMYLOPEKTIN 5</a:t>
            </a:r>
            <a:endParaRPr lang="cs-CZ" sz="2800" dirty="0">
              <a:solidFill>
                <a:srgbClr val="0000FF"/>
              </a:solidFill>
            </a:endParaRP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27122019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048200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STRUKTURA &amp; VLASTNOSTI 6 DOPLNĚNO 2019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33</a:t>
            </a:fld>
            <a:endParaRPr lang="sk-SK"/>
          </a:p>
        </p:txBody>
      </p:sp>
      <p:pic>
        <p:nvPicPr>
          <p:cNvPr id="9" name="Obrázek 8" descr="img66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2051722" y="-541150"/>
            <a:ext cx="5040560" cy="7940297"/>
          </a:xfrm>
          <a:prstGeom prst="rect">
            <a:avLst/>
          </a:prstGeom>
        </p:spPr>
      </p:pic>
      <p:sp>
        <p:nvSpPr>
          <p:cNvPr id="11" name="Obdélník 10"/>
          <p:cNvSpPr/>
          <p:nvPr/>
        </p:nvSpPr>
        <p:spPr>
          <a:xfrm>
            <a:off x="683568" y="3573016"/>
            <a:ext cx="6552728" cy="504056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bdélník 13"/>
          <p:cNvSpPr/>
          <p:nvPr/>
        </p:nvSpPr>
        <p:spPr>
          <a:xfrm>
            <a:off x="827584" y="2852936"/>
            <a:ext cx="7056784" cy="288032"/>
          </a:xfrm>
          <a:prstGeom prst="rect">
            <a:avLst/>
          </a:prstGeom>
          <a:noFill/>
          <a:ln w="3810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bdélník 14"/>
          <p:cNvSpPr/>
          <p:nvPr/>
        </p:nvSpPr>
        <p:spPr>
          <a:xfrm>
            <a:off x="683568" y="4077072"/>
            <a:ext cx="6624736" cy="21602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Obdélník 9"/>
          <p:cNvSpPr/>
          <p:nvPr/>
        </p:nvSpPr>
        <p:spPr>
          <a:xfrm>
            <a:off x="755576" y="2060848"/>
            <a:ext cx="7056784" cy="504056"/>
          </a:xfrm>
          <a:prstGeom prst="rect">
            <a:avLst/>
          </a:prstGeom>
          <a:noFill/>
          <a:ln w="38100">
            <a:solidFill>
              <a:srgbClr val="99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TextovéPole 11"/>
          <p:cNvSpPr txBox="1"/>
          <p:nvPr/>
        </p:nvSpPr>
        <p:spPr>
          <a:xfrm>
            <a:off x="0" y="5733256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dirty="0" smtClean="0">
                <a:solidFill>
                  <a:srgbClr val="FF0000"/>
                </a:solidFill>
                <a:latin typeface="Arial Black" pitchFamily="34" charset="0"/>
              </a:rPr>
              <a:t>Bude záviset na M a na míře větvení</a:t>
            </a:r>
            <a:endParaRPr lang="cs-CZ" sz="3200" dirty="0">
              <a:solidFill>
                <a:srgbClr val="FF0000"/>
              </a:solidFill>
              <a:latin typeface="Arial Black" pitchFamily="34" charset="0"/>
            </a:endParaRPr>
          </a:p>
        </p:txBody>
      </p:sp>
      <p:cxnSp>
        <p:nvCxnSpPr>
          <p:cNvPr id="16" name="Přímá spojovací šipka 15"/>
          <p:cNvCxnSpPr/>
          <p:nvPr/>
        </p:nvCxnSpPr>
        <p:spPr>
          <a:xfrm flipH="1" flipV="1">
            <a:off x="3203848" y="4221088"/>
            <a:ext cx="936104" cy="1512168"/>
          </a:xfrm>
          <a:prstGeom prst="straightConnector1">
            <a:avLst/>
          </a:prstGeom>
          <a:ln w="76200">
            <a:solidFill>
              <a:srgbClr val="FF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z="2800" b="1" kern="1200" dirty="0" smtClean="0">
                <a:solidFill>
                  <a:srgbClr val="FF0000"/>
                </a:solidFill>
                <a:ea typeface="Times New Roman"/>
                <a:cs typeface="Times New Roman"/>
              </a:rPr>
              <a:t>AMYLÓZA  &amp; </a:t>
            </a:r>
            <a:r>
              <a:rPr lang="sk-SK" sz="2800" b="1" kern="1200" dirty="0" smtClean="0">
                <a:solidFill>
                  <a:srgbClr val="0000FF"/>
                </a:solidFill>
                <a:ea typeface="Times New Roman"/>
                <a:cs typeface="Times New Roman"/>
              </a:rPr>
              <a:t>AMYLOPEKTIN 6</a:t>
            </a:r>
            <a:endParaRPr lang="cs-CZ" sz="2800" dirty="0">
              <a:solidFill>
                <a:srgbClr val="0000FF"/>
              </a:solidFill>
            </a:endParaRPr>
          </a:p>
        </p:txBody>
      </p:sp>
      <p:graphicFrame>
        <p:nvGraphicFramePr>
          <p:cNvPr id="12" name="Zástupný symbol pro obsah 11"/>
          <p:cNvGraphicFramePr>
            <a:graphicFrameLocks noGrp="1"/>
          </p:cNvGraphicFramePr>
          <p:nvPr>
            <p:ph idx="1"/>
          </p:nvPr>
        </p:nvGraphicFramePr>
        <p:xfrm>
          <a:off x="467544" y="1268760"/>
          <a:ext cx="8291264" cy="3434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38536"/>
                <a:gridCol w="1615948"/>
                <a:gridCol w="2049623"/>
                <a:gridCol w="2887157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sz="2000" dirty="0" smtClean="0">
                          <a:solidFill>
                            <a:srgbClr val="008000"/>
                          </a:solidFill>
                        </a:rPr>
                        <a:t>Relativně</a:t>
                      </a:r>
                      <a:r>
                        <a:rPr lang="cs-CZ" sz="2000" baseline="0" dirty="0" smtClean="0">
                          <a:solidFill>
                            <a:srgbClr val="008000"/>
                          </a:solidFill>
                        </a:rPr>
                        <a:t> střední molekulová hmotnost</a:t>
                      </a:r>
                      <a:endParaRPr lang="cs-CZ" sz="2000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2000" b="1" kern="1200" dirty="0" smtClean="0">
                          <a:solidFill>
                            <a:srgbClr val="FF0000"/>
                          </a:solidFill>
                          <a:ea typeface="Times New Roman"/>
                          <a:cs typeface="Times New Roman"/>
                        </a:rPr>
                        <a:t>AMYLÓZA</a:t>
                      </a:r>
                      <a:endParaRPr lang="cs-CZ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2000" b="1" kern="1200" dirty="0" smtClean="0">
                          <a:solidFill>
                            <a:srgbClr val="0000FF"/>
                          </a:solidFill>
                          <a:ea typeface="Times New Roman"/>
                          <a:cs typeface="Times New Roman"/>
                        </a:rPr>
                        <a:t>AMYLOPEKTIN</a:t>
                      </a:r>
                      <a:endParaRPr lang="cs-CZ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800" dirty="0" smtClean="0">
                          <a:solidFill>
                            <a:schemeClr val="tx1"/>
                          </a:solidFill>
                        </a:rPr>
                        <a:t>Zdroj, poznámka</a:t>
                      </a:r>
                      <a:endParaRPr lang="cs-CZ" sz="2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sz="2800" dirty="0" smtClean="0"/>
                        <a:t>M </a:t>
                      </a:r>
                      <a:r>
                        <a:rPr lang="cs-CZ" sz="2800" baseline="-25000" dirty="0" smtClean="0"/>
                        <a:t>n</a:t>
                      </a:r>
                      <a:endParaRPr lang="cs-CZ" sz="28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800" dirty="0" smtClean="0"/>
                        <a:t>10</a:t>
                      </a:r>
                      <a:r>
                        <a:rPr lang="cs-CZ" sz="2800" baseline="30000" dirty="0" smtClean="0"/>
                        <a:t>5</a:t>
                      </a:r>
                      <a:r>
                        <a:rPr lang="cs-CZ" sz="2800" dirty="0" smtClean="0"/>
                        <a:t> - 10</a:t>
                      </a:r>
                      <a:r>
                        <a:rPr lang="cs-CZ" sz="2800" baseline="30000" dirty="0" smtClean="0"/>
                        <a:t>6</a:t>
                      </a:r>
                      <a:endParaRPr lang="cs-CZ" sz="28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800" dirty="0" smtClean="0"/>
                        <a:t>10</a:t>
                      </a:r>
                      <a:r>
                        <a:rPr lang="cs-CZ" sz="2800" baseline="30000" dirty="0" smtClean="0"/>
                        <a:t>7</a:t>
                      </a:r>
                      <a:endParaRPr lang="cs-CZ" sz="28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800" dirty="0" smtClean="0"/>
                        <a:t>Kálal</a:t>
                      </a:r>
                      <a:endParaRPr lang="cs-CZ" sz="2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sz="2800" i="1" dirty="0" smtClean="0">
                          <a:solidFill>
                            <a:srgbClr val="7030A0"/>
                          </a:solidFill>
                        </a:rPr>
                        <a:t>M </a:t>
                      </a:r>
                      <a:r>
                        <a:rPr lang="cs-CZ" sz="2800" i="1" baseline="-25000" dirty="0" smtClean="0">
                          <a:solidFill>
                            <a:srgbClr val="7030A0"/>
                          </a:solidFill>
                        </a:rPr>
                        <a:t>w</a:t>
                      </a:r>
                      <a:endParaRPr lang="cs-CZ" sz="2800" i="1" baseline="-25000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sz="2800" i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sz="2800" i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800" i="1" dirty="0" smtClean="0">
                          <a:solidFill>
                            <a:srgbClr val="7030A0"/>
                          </a:solidFill>
                        </a:rPr>
                        <a:t>Nebylo nalezeno</a:t>
                      </a:r>
                      <a:endParaRPr lang="cs-CZ" sz="2800" i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sz="2800" dirty="0" smtClean="0"/>
                        <a:t>M </a:t>
                      </a:r>
                      <a:r>
                        <a:rPr lang="cs-CZ" sz="2800" baseline="-25000" dirty="0" smtClean="0"/>
                        <a:t>bez udání zda se jedná o n či w</a:t>
                      </a:r>
                      <a:endParaRPr lang="cs-CZ" sz="28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800" dirty="0" smtClean="0"/>
                        <a:t>10</a:t>
                      </a:r>
                      <a:r>
                        <a:rPr lang="cs-CZ" sz="2800" baseline="30000" dirty="0" smtClean="0"/>
                        <a:t>5</a:t>
                      </a:r>
                      <a:r>
                        <a:rPr lang="cs-CZ" sz="2800" dirty="0" smtClean="0"/>
                        <a:t> - 10</a:t>
                      </a:r>
                      <a:r>
                        <a:rPr lang="cs-CZ" sz="2800" baseline="30000" dirty="0" smtClean="0"/>
                        <a:t>6</a:t>
                      </a:r>
                    </a:p>
                    <a:p>
                      <a:endParaRPr lang="cs-CZ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800" dirty="0" smtClean="0"/>
                        <a:t>10</a:t>
                      </a:r>
                      <a:r>
                        <a:rPr lang="cs-CZ" sz="2800" baseline="30000" dirty="0" smtClean="0"/>
                        <a:t>7</a:t>
                      </a:r>
                      <a:r>
                        <a:rPr lang="cs-CZ" sz="2800" dirty="0" smtClean="0"/>
                        <a:t> - 10</a:t>
                      </a:r>
                      <a:r>
                        <a:rPr lang="cs-CZ" sz="2800" baseline="30000" dirty="0" smtClean="0"/>
                        <a:t>8</a:t>
                      </a:r>
                    </a:p>
                    <a:p>
                      <a:endParaRPr lang="cs-CZ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800" dirty="0" err="1" smtClean="0"/>
                        <a:t>Kodet</a:t>
                      </a:r>
                      <a:endParaRPr lang="cs-CZ" sz="28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27122019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048200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STRUKTURA &amp; VLASTNOSTI 6 DOPLNĚNO 2019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34</a:t>
            </a:fld>
            <a:endParaRPr lang="sk-SK"/>
          </a:p>
        </p:txBody>
      </p:sp>
      <p:sp>
        <p:nvSpPr>
          <p:cNvPr id="13" name="TextovéPole 12"/>
          <p:cNvSpPr txBox="1"/>
          <p:nvPr/>
        </p:nvSpPr>
        <p:spPr>
          <a:xfrm>
            <a:off x="539552" y="4869160"/>
            <a:ext cx="81369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 smtClean="0">
                <a:solidFill>
                  <a:srgbClr val="C00000"/>
                </a:solidFill>
              </a:rPr>
              <a:t>Každopádně se jedná o VYSOKÉ HODNOTY,  na úrovni syntetických </a:t>
            </a:r>
            <a:r>
              <a:rPr lang="cs-CZ" sz="2800" b="1" dirty="0" err="1" smtClean="0">
                <a:solidFill>
                  <a:srgbClr val="C00000"/>
                </a:solidFill>
              </a:rPr>
              <a:t>polyolefinů</a:t>
            </a:r>
            <a:r>
              <a:rPr lang="cs-CZ" sz="2800" b="1" smtClean="0">
                <a:solidFill>
                  <a:srgbClr val="C00000"/>
                </a:solidFill>
              </a:rPr>
              <a:t> (PE, PP)</a:t>
            </a:r>
            <a:endParaRPr lang="cs-CZ" sz="28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504056"/>
          </a:xfrm>
        </p:spPr>
        <p:txBody>
          <a:bodyPr/>
          <a:lstStyle/>
          <a:p>
            <a:r>
              <a:rPr lang="sk-SK" sz="2800" b="1" kern="1200" dirty="0" smtClean="0">
                <a:solidFill>
                  <a:srgbClr val="FF0000"/>
                </a:solidFill>
                <a:latin typeface="Arial Black" pitchFamily="34" charset="0"/>
                <a:ea typeface="Times New Roman"/>
                <a:cs typeface="Times New Roman"/>
              </a:rPr>
              <a:t>AMYLÓZA  &amp; </a:t>
            </a:r>
            <a:r>
              <a:rPr lang="sk-SK" sz="2800" b="1" kern="1200" dirty="0" smtClean="0">
                <a:solidFill>
                  <a:srgbClr val="0000FF"/>
                </a:solidFill>
                <a:latin typeface="Arial Black" pitchFamily="34" charset="0"/>
                <a:ea typeface="Times New Roman"/>
                <a:cs typeface="Times New Roman"/>
              </a:rPr>
              <a:t>AMYLOPEKTIN 7</a:t>
            </a:r>
            <a:endParaRPr lang="cs-CZ" sz="2800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27122019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048200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STRUKTURA &amp; VLASTNOSTI 6 DOPLNĚNO 2019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35</a:t>
            </a:fld>
            <a:endParaRPr lang="sk-SK"/>
          </a:p>
        </p:txBody>
      </p:sp>
      <p:pic>
        <p:nvPicPr>
          <p:cNvPr id="9" name="Obrázek 8" descr="img26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620688"/>
            <a:ext cx="3028950" cy="2587752"/>
          </a:xfrm>
          <a:prstGeom prst="rect">
            <a:avLst/>
          </a:prstGeom>
          <a:ln w="63500">
            <a:solidFill>
              <a:srgbClr val="0000FF"/>
            </a:solidFill>
            <a:prstDash val="sysDot"/>
          </a:ln>
        </p:spPr>
      </p:pic>
      <p:pic>
        <p:nvPicPr>
          <p:cNvPr id="10" name="Obrázek 9" descr="img27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91306" y="2492896"/>
            <a:ext cx="5389804" cy="3591296"/>
          </a:xfrm>
          <a:prstGeom prst="rect">
            <a:avLst/>
          </a:prstGeom>
          <a:ln w="63500">
            <a:solidFill>
              <a:srgbClr val="008000"/>
            </a:solidFill>
            <a:prstDash val="sysDot"/>
          </a:ln>
        </p:spPr>
      </p:pic>
      <p:sp>
        <p:nvSpPr>
          <p:cNvPr id="11" name="TextovéPole 10"/>
          <p:cNvSpPr txBox="1"/>
          <p:nvPr/>
        </p:nvSpPr>
        <p:spPr>
          <a:xfrm>
            <a:off x="179512" y="5229200"/>
            <a:ext cx="3168352" cy="923330"/>
          </a:xfrm>
          <a:prstGeom prst="rect">
            <a:avLst/>
          </a:prstGeom>
          <a:noFill/>
          <a:ln w="63500">
            <a:solidFill>
              <a:srgbClr val="FF0000"/>
            </a:solidFill>
            <a:prstDash val="sysDot"/>
          </a:ln>
        </p:spPr>
        <p:txBody>
          <a:bodyPr wrap="square" rtlCol="0">
            <a:spAutoFit/>
          </a:bodyPr>
          <a:lstStyle/>
          <a:p>
            <a:r>
              <a:rPr lang="cs-CZ" u="sng" dirty="0" smtClean="0">
                <a:solidFill>
                  <a:srgbClr val="FF0000"/>
                </a:solidFill>
                <a:latin typeface="Arial Black" pitchFamily="34" charset="0"/>
              </a:rPr>
              <a:t>RETROGRADACE</a:t>
            </a:r>
            <a:r>
              <a:rPr lang="cs-CZ" dirty="0" smtClean="0">
                <a:solidFill>
                  <a:srgbClr val="FF0000"/>
                </a:solidFill>
                <a:latin typeface="Arial Black" pitchFamily="34" charset="0"/>
              </a:rPr>
              <a:t> =  z gelu a/nebo roztoku se vylučuje POLYMER</a:t>
            </a:r>
            <a:endParaRPr lang="cs-CZ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4" name="Obdélník 13"/>
          <p:cNvSpPr/>
          <p:nvPr/>
        </p:nvSpPr>
        <p:spPr>
          <a:xfrm>
            <a:off x="3491880" y="5805264"/>
            <a:ext cx="4608512" cy="216024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TextovéPole 11"/>
          <p:cNvSpPr txBox="1"/>
          <p:nvPr/>
        </p:nvSpPr>
        <p:spPr>
          <a:xfrm>
            <a:off x="3887416" y="1484784"/>
            <a:ext cx="52565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>
                <a:solidFill>
                  <a:srgbClr val="008000"/>
                </a:solidFill>
                <a:latin typeface="Arial Black" pitchFamily="34" charset="0"/>
              </a:rPr>
              <a:t>Tento obrázek se týká</a:t>
            </a:r>
          </a:p>
          <a:p>
            <a:r>
              <a:rPr lang="cs-CZ" sz="3200" dirty="0" smtClean="0">
                <a:solidFill>
                  <a:srgbClr val="008000"/>
                </a:solidFill>
                <a:latin typeface="Arial Black" pitchFamily="34" charset="0"/>
              </a:rPr>
              <a:t> VODNÝCH ROZTOKŮ</a:t>
            </a:r>
            <a:endParaRPr lang="cs-CZ" sz="3200" dirty="0">
              <a:solidFill>
                <a:srgbClr val="008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504056"/>
          </a:xfrm>
        </p:spPr>
        <p:txBody>
          <a:bodyPr/>
          <a:lstStyle/>
          <a:p>
            <a:r>
              <a:rPr lang="sk-SK" sz="2800" b="1" kern="1200" dirty="0" smtClean="0">
                <a:solidFill>
                  <a:srgbClr val="FF0000"/>
                </a:solidFill>
                <a:latin typeface="Arial Black" pitchFamily="34" charset="0"/>
                <a:ea typeface="Times New Roman"/>
                <a:cs typeface="Times New Roman"/>
              </a:rPr>
              <a:t>AMYLÓZA  &amp; </a:t>
            </a:r>
            <a:r>
              <a:rPr lang="sk-SK" sz="2800" b="1" kern="1200" dirty="0" smtClean="0">
                <a:solidFill>
                  <a:srgbClr val="0000FF"/>
                </a:solidFill>
                <a:latin typeface="Arial Black" pitchFamily="34" charset="0"/>
                <a:ea typeface="Times New Roman"/>
                <a:cs typeface="Times New Roman"/>
              </a:rPr>
              <a:t>AMYLOPEKTIN 8</a:t>
            </a:r>
            <a:endParaRPr lang="cs-CZ" sz="2800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27122019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048200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STRUKTURA &amp; VLASTNOSTI 6 DOPLNĚNO 2019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36</a:t>
            </a:fld>
            <a:endParaRPr lang="sk-SK"/>
          </a:p>
        </p:txBody>
      </p:sp>
      <p:pic>
        <p:nvPicPr>
          <p:cNvPr id="12" name="Obrázek 11" descr="TERMOPLASTICKÝ ŠKROB0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0800000">
            <a:off x="179511" y="764704"/>
            <a:ext cx="4533975" cy="2448272"/>
          </a:xfrm>
          <a:prstGeom prst="rect">
            <a:avLst/>
          </a:prstGeom>
        </p:spPr>
      </p:pic>
      <p:pic>
        <p:nvPicPr>
          <p:cNvPr id="13" name="Obrázek 12" descr="TERMOPLASTICKÝ ŠKROB00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0800000">
            <a:off x="4283968" y="2468574"/>
            <a:ext cx="4860032" cy="4389426"/>
          </a:xfrm>
          <a:prstGeom prst="rect">
            <a:avLst/>
          </a:prstGeom>
        </p:spPr>
      </p:pic>
      <p:sp>
        <p:nvSpPr>
          <p:cNvPr id="15" name="TextovéPole 14"/>
          <p:cNvSpPr txBox="1"/>
          <p:nvPr/>
        </p:nvSpPr>
        <p:spPr>
          <a:xfrm>
            <a:off x="251520" y="3789040"/>
            <a:ext cx="54726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>
                <a:solidFill>
                  <a:srgbClr val="008000"/>
                </a:solidFill>
                <a:latin typeface="Arial Black" pitchFamily="34" charset="0"/>
              </a:rPr>
              <a:t>G – glukózová jednotka </a:t>
            </a:r>
            <a:endParaRPr lang="cs-CZ" sz="3200" dirty="0">
              <a:solidFill>
                <a:srgbClr val="008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27122019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polysacharidy škrob STRUKTURA &amp; VLASTNOSTI 6 DOPLNĚNO 2019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37</a:t>
            </a:fld>
            <a:endParaRPr lang="sk-SK"/>
          </a:p>
        </p:txBody>
      </p:sp>
      <p:sp>
        <p:nvSpPr>
          <p:cNvPr id="5" name="Nadpis 4"/>
          <p:cNvSpPr>
            <a:spLocks noGrp="1"/>
          </p:cNvSpPr>
          <p:nvPr>
            <p:ph type="title" idx="4294967295"/>
          </p:nvPr>
        </p:nvSpPr>
        <p:spPr>
          <a:xfrm>
            <a:off x="0" y="115888"/>
            <a:ext cx="9144000" cy="504825"/>
          </a:xfrm>
        </p:spPr>
        <p:txBody>
          <a:bodyPr/>
          <a:lstStyle/>
          <a:p>
            <a:r>
              <a:rPr lang="sk-SK" sz="5400" b="1" kern="1200" dirty="0" smtClean="0">
                <a:solidFill>
                  <a:srgbClr val="FF0000"/>
                </a:solidFill>
                <a:latin typeface="Arial Black" pitchFamily="34" charset="0"/>
                <a:ea typeface="Times New Roman"/>
                <a:cs typeface="Times New Roman"/>
              </a:rPr>
              <a:t>AMYLÓZA</a:t>
            </a:r>
            <a:r>
              <a:rPr lang="sk-SK" sz="2800" b="1" kern="1200" dirty="0" smtClean="0">
                <a:solidFill>
                  <a:srgbClr val="FF0000"/>
                </a:solidFill>
                <a:latin typeface="Arial Black" pitchFamily="34" charset="0"/>
                <a:ea typeface="Times New Roman"/>
                <a:cs typeface="Times New Roman"/>
              </a:rPr>
              <a:t>  &amp; </a:t>
            </a:r>
            <a:r>
              <a:rPr lang="sk-SK" sz="2800" b="1" kern="1200" dirty="0" smtClean="0">
                <a:solidFill>
                  <a:srgbClr val="0000FF"/>
                </a:solidFill>
                <a:latin typeface="Arial Black" pitchFamily="34" charset="0"/>
                <a:ea typeface="Times New Roman"/>
                <a:cs typeface="Times New Roman"/>
              </a:rPr>
              <a:t>AMYLOPEKTIN 9</a:t>
            </a:r>
            <a:endParaRPr lang="cs-CZ" sz="2800" dirty="0">
              <a:solidFill>
                <a:srgbClr val="0000FF"/>
              </a:solidFill>
              <a:latin typeface="Arial Black" pitchFamily="34" charset="0"/>
            </a:endParaRPr>
          </a:p>
        </p:txBody>
      </p:sp>
      <p:pic>
        <p:nvPicPr>
          <p:cNvPr id="9" name="Obrázek 8" descr="struktury škrobu 0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764704"/>
            <a:ext cx="9152596" cy="6093296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27122019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polysacharidy škrob STRUKTURA &amp; VLASTNOSTI 6 DOPLNĚNO 2019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38</a:t>
            </a:fld>
            <a:endParaRPr lang="sk-SK"/>
          </a:p>
        </p:txBody>
      </p:sp>
      <p:pic>
        <p:nvPicPr>
          <p:cNvPr id="6" name="Obrázek 5" descr="struktury škrobu 0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22641"/>
            <a:ext cx="9144000" cy="6880642"/>
          </a:xfrm>
          <a:prstGeom prst="rect">
            <a:avLst/>
          </a:prstGeom>
        </p:spPr>
      </p:pic>
      <p:sp>
        <p:nvSpPr>
          <p:cNvPr id="9" name="Obdélník 8"/>
          <p:cNvSpPr/>
          <p:nvPr/>
        </p:nvSpPr>
        <p:spPr>
          <a:xfrm>
            <a:off x="0" y="0"/>
            <a:ext cx="2843808" cy="692696"/>
          </a:xfrm>
          <a:prstGeom prst="rect">
            <a:avLst/>
          </a:prstGeom>
          <a:noFill/>
          <a:ln w="762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504056"/>
          </a:xfrm>
        </p:spPr>
        <p:txBody>
          <a:bodyPr/>
          <a:lstStyle/>
          <a:p>
            <a:r>
              <a:rPr lang="sk-SK" sz="2800" b="1" kern="1200" dirty="0" smtClean="0">
                <a:solidFill>
                  <a:srgbClr val="FF0000"/>
                </a:solidFill>
                <a:latin typeface="Arial Black" pitchFamily="34" charset="0"/>
                <a:ea typeface="Times New Roman"/>
                <a:cs typeface="Times New Roman"/>
              </a:rPr>
              <a:t>AMYLÓZA  &amp; </a:t>
            </a:r>
            <a:r>
              <a:rPr lang="sk-SK" sz="2800" b="1" kern="1200" dirty="0" smtClean="0">
                <a:solidFill>
                  <a:srgbClr val="0000FF"/>
                </a:solidFill>
                <a:latin typeface="Arial Black" pitchFamily="34" charset="0"/>
                <a:ea typeface="Times New Roman"/>
                <a:cs typeface="Times New Roman"/>
              </a:rPr>
              <a:t>AMYLOPEKTIN 11</a:t>
            </a:r>
            <a:endParaRPr lang="cs-CZ" sz="2800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27122019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048200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STRUKTURA &amp; VLASTNOSTI 6 DOPLNĚNO 2019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39</a:t>
            </a:fld>
            <a:endParaRPr lang="sk-SK"/>
          </a:p>
        </p:txBody>
      </p:sp>
      <p:sp>
        <p:nvSpPr>
          <p:cNvPr id="9" name="TextovéPole 8"/>
          <p:cNvSpPr txBox="1"/>
          <p:nvPr/>
        </p:nvSpPr>
        <p:spPr>
          <a:xfrm>
            <a:off x="0" y="692696"/>
            <a:ext cx="8964488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cs-CZ" sz="3200" dirty="0" smtClean="0">
                <a:latin typeface="Arial Black" pitchFamily="34" charset="0"/>
              </a:rPr>
              <a:t> OBVYKLE převažuje  AMYLOPEKTIN v poměru 4/1</a:t>
            </a:r>
          </a:p>
          <a:p>
            <a:pPr>
              <a:buFont typeface="Arial" pitchFamily="34" charset="0"/>
              <a:buChar char="•"/>
            </a:pPr>
            <a:r>
              <a:rPr lang="cs-CZ" sz="3200" dirty="0" smtClean="0">
                <a:latin typeface="Arial Black" pitchFamily="34" charset="0"/>
              </a:rPr>
              <a:t> </a:t>
            </a:r>
            <a:r>
              <a:rPr lang="cs-CZ" sz="3200" dirty="0" smtClean="0">
                <a:solidFill>
                  <a:srgbClr val="9900CC"/>
                </a:solidFill>
                <a:latin typeface="Arial Black" pitchFamily="34" charset="0"/>
              </a:rPr>
              <a:t>AMYLOPEKTIN nedává modré zbarvení s jodem</a:t>
            </a:r>
          </a:p>
          <a:p>
            <a:pPr>
              <a:buFont typeface="Arial" pitchFamily="34" charset="0"/>
              <a:buChar char="•"/>
            </a:pPr>
            <a:r>
              <a:rPr lang="cs-CZ" sz="3200" dirty="0" smtClean="0">
                <a:latin typeface="Arial Black" pitchFamily="34" charset="0"/>
              </a:rPr>
              <a:t> </a:t>
            </a:r>
            <a:r>
              <a:rPr lang="cs-CZ" sz="3200" dirty="0" smtClean="0">
                <a:solidFill>
                  <a:srgbClr val="008000"/>
                </a:solidFill>
                <a:latin typeface="Arial Black" pitchFamily="34" charset="0"/>
              </a:rPr>
              <a:t>některé škroby, např. hrachový, mají jen AMYLÓZU</a:t>
            </a:r>
          </a:p>
          <a:p>
            <a:pPr>
              <a:buFont typeface="Arial" pitchFamily="34" charset="0"/>
              <a:buChar char="•"/>
            </a:pPr>
            <a:r>
              <a:rPr lang="cs-CZ" sz="3200" dirty="0" smtClean="0">
                <a:latin typeface="Arial Black" pitchFamily="34" charset="0"/>
              </a:rPr>
              <a:t> </a:t>
            </a:r>
            <a:r>
              <a:rPr lang="cs-CZ" sz="3200" dirty="0" smtClean="0">
                <a:solidFill>
                  <a:srgbClr val="C00000"/>
                </a:solidFill>
                <a:latin typeface="Arial Black" pitchFamily="34" charset="0"/>
              </a:rPr>
              <a:t>Jiné škroby, např. odrůda kukuřice zvaná vosková, mají jen AMYLOPEKTIN </a:t>
            </a:r>
          </a:p>
          <a:p>
            <a:pPr>
              <a:buFont typeface="Arial" pitchFamily="34" charset="0"/>
              <a:buChar char="•"/>
            </a:pPr>
            <a:r>
              <a:rPr lang="cs-CZ" sz="3200" dirty="0" smtClean="0">
                <a:solidFill>
                  <a:srgbClr val="C00000"/>
                </a:solidFill>
                <a:latin typeface="Arial Black" pitchFamily="34" charset="0"/>
              </a:rPr>
              <a:t> AMYLOPEKTIN na vyšší MW</a:t>
            </a:r>
          </a:p>
          <a:p>
            <a:pPr>
              <a:buFont typeface="Arial" pitchFamily="34" charset="0"/>
              <a:buChar char="•"/>
            </a:pPr>
            <a:r>
              <a:rPr lang="cs-CZ" sz="3200" dirty="0" smtClean="0">
                <a:solidFill>
                  <a:srgbClr val="FFC000"/>
                </a:solidFill>
                <a:latin typeface="Arial Black" pitchFamily="34" charset="0"/>
              </a:rPr>
              <a:t> ……………….</a:t>
            </a:r>
          </a:p>
          <a:p>
            <a:r>
              <a:rPr lang="cs-CZ" sz="3200" dirty="0" smtClean="0">
                <a:latin typeface="Arial Black" pitchFamily="34" charset="0"/>
              </a:rPr>
              <a:t> </a:t>
            </a:r>
            <a:endParaRPr lang="cs-CZ" sz="3200" dirty="0"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576064"/>
          </a:xfrm>
        </p:spPr>
        <p:txBody>
          <a:bodyPr/>
          <a:lstStyle/>
          <a:p>
            <a:r>
              <a:rPr lang="sk-SK" sz="4000" b="1" kern="1200" dirty="0" smtClean="0">
                <a:solidFill>
                  <a:srgbClr val="008000"/>
                </a:solidFill>
                <a:latin typeface="Arial Black" pitchFamily="34" charset="0"/>
                <a:ea typeface="Times New Roman"/>
                <a:cs typeface="Times New Roman"/>
              </a:rPr>
              <a:t>LITERATURA KNIHY </a:t>
            </a:r>
            <a:endParaRPr lang="cs-CZ" sz="4000" dirty="0">
              <a:solidFill>
                <a:srgbClr val="008000"/>
              </a:solidFill>
              <a:latin typeface="Arial Black" pitchFamily="34" charset="0"/>
            </a:endParaRPr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0" y="764704"/>
            <a:ext cx="9036496" cy="5544616"/>
          </a:xfrm>
        </p:spPr>
        <p:txBody>
          <a:bodyPr/>
          <a:lstStyle/>
          <a:p>
            <a:r>
              <a:rPr lang="cs-CZ" b="1" dirty="0" err="1" smtClean="0">
                <a:solidFill>
                  <a:srgbClr val="0000FF"/>
                </a:solidFill>
                <a:latin typeface="Arial Black" pitchFamily="34" charset="0"/>
              </a:rPr>
              <a:t>Thermoplastic</a:t>
            </a:r>
            <a:r>
              <a:rPr lang="cs-CZ" b="1" dirty="0" smtClean="0">
                <a:solidFill>
                  <a:srgbClr val="0000FF"/>
                </a:solidFill>
                <a:latin typeface="Arial Black" pitchFamily="34" charset="0"/>
              </a:rPr>
              <a:t> </a:t>
            </a:r>
            <a:r>
              <a:rPr lang="cs-CZ" b="1" dirty="0" err="1" smtClean="0">
                <a:solidFill>
                  <a:srgbClr val="0000FF"/>
                </a:solidFill>
                <a:latin typeface="Arial Black" pitchFamily="34" charset="0"/>
              </a:rPr>
              <a:t>Starch</a:t>
            </a:r>
            <a:endParaRPr lang="cs-CZ" b="1" dirty="0" smtClean="0">
              <a:solidFill>
                <a:srgbClr val="0000FF"/>
              </a:solidFill>
              <a:latin typeface="Arial Black" pitchFamily="34" charset="0"/>
            </a:endParaRPr>
          </a:p>
          <a:p>
            <a:pPr lvl="1"/>
            <a:r>
              <a:rPr lang="cs-CZ" dirty="0" smtClean="0"/>
              <a:t>ISBN: 978-3-527-32528-3</a:t>
            </a:r>
          </a:p>
          <a:p>
            <a:r>
              <a:rPr lang="cs-CZ" dirty="0" smtClean="0">
                <a:solidFill>
                  <a:srgbClr val="008000"/>
                </a:solidFill>
                <a:latin typeface="Arial Black" pitchFamily="34" charset="0"/>
              </a:rPr>
              <a:t>Chemie a analytika sacharidů </a:t>
            </a:r>
          </a:p>
          <a:p>
            <a:pPr lvl="1"/>
            <a:r>
              <a:rPr lang="cs-CZ" dirty="0" smtClean="0"/>
              <a:t>ISBN: 80-7080-306-1</a:t>
            </a:r>
          </a:p>
          <a:p>
            <a:r>
              <a:rPr lang="cs-CZ" dirty="0" err="1" smtClean="0">
                <a:solidFill>
                  <a:srgbClr val="C00000"/>
                </a:solidFill>
                <a:latin typeface="Arial Black" pitchFamily="34" charset="0"/>
              </a:rPr>
              <a:t>Starches</a:t>
            </a:r>
            <a:r>
              <a:rPr lang="cs-CZ" dirty="0" smtClean="0">
                <a:solidFill>
                  <a:srgbClr val="C00000"/>
                </a:solidFill>
                <a:latin typeface="Arial Black" pitchFamily="34" charset="0"/>
              </a:rPr>
              <a:t> </a:t>
            </a:r>
          </a:p>
          <a:p>
            <a:pPr lvl="1"/>
            <a:r>
              <a:rPr lang="cs-CZ" dirty="0" smtClean="0"/>
              <a:t>ISBN: 978-1-4200-8023-0</a:t>
            </a:r>
          </a:p>
          <a:p>
            <a:r>
              <a:rPr lang="cs-CZ" dirty="0" err="1" smtClean="0">
                <a:solidFill>
                  <a:srgbClr val="FF0000"/>
                </a:solidFill>
                <a:latin typeface="Arial Black" pitchFamily="34" charset="0"/>
              </a:rPr>
              <a:t>Starch</a:t>
            </a:r>
            <a:r>
              <a:rPr lang="cs-CZ" dirty="0" smtClean="0">
                <a:solidFill>
                  <a:srgbClr val="FF0000"/>
                </a:solidFill>
                <a:latin typeface="Arial Black" pitchFamily="34" charset="0"/>
              </a:rPr>
              <a:t> – </a:t>
            </a:r>
            <a:r>
              <a:rPr lang="cs-CZ" dirty="0" err="1" smtClean="0">
                <a:solidFill>
                  <a:srgbClr val="FF0000"/>
                </a:solidFill>
                <a:latin typeface="Arial Black" pitchFamily="34" charset="0"/>
              </a:rPr>
              <a:t>Chemisty</a:t>
            </a:r>
            <a:r>
              <a:rPr lang="cs-CZ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cs-CZ" dirty="0" err="1" smtClean="0">
                <a:solidFill>
                  <a:srgbClr val="FF0000"/>
                </a:solidFill>
                <a:latin typeface="Arial Black" pitchFamily="34" charset="0"/>
              </a:rPr>
              <a:t>and</a:t>
            </a:r>
            <a:r>
              <a:rPr lang="cs-CZ" dirty="0" smtClean="0">
                <a:solidFill>
                  <a:srgbClr val="FF0000"/>
                </a:solidFill>
                <a:latin typeface="Arial Black" pitchFamily="34" charset="0"/>
              </a:rPr>
              <a:t> Technology</a:t>
            </a:r>
          </a:p>
          <a:p>
            <a:pPr lvl="1"/>
            <a:r>
              <a:rPr lang="cs-CZ" dirty="0" smtClean="0"/>
              <a:t>ISBN: 978-0-12-746275-2</a:t>
            </a:r>
          </a:p>
          <a:p>
            <a:r>
              <a:rPr lang="cs-CZ" dirty="0" err="1" smtClean="0">
                <a:latin typeface="Arial Black" pitchFamily="34" charset="0"/>
              </a:rPr>
              <a:t>Starch</a:t>
            </a:r>
            <a:r>
              <a:rPr lang="cs-CZ" dirty="0" smtClean="0">
                <a:latin typeface="Arial Black" pitchFamily="34" charset="0"/>
              </a:rPr>
              <a:t> </a:t>
            </a:r>
            <a:r>
              <a:rPr lang="cs-CZ" dirty="0" err="1" smtClean="0">
                <a:latin typeface="Arial Black" pitchFamily="34" charset="0"/>
              </a:rPr>
              <a:t>structure</a:t>
            </a:r>
            <a:r>
              <a:rPr lang="cs-CZ" dirty="0" smtClean="0">
                <a:latin typeface="Arial Black" pitchFamily="34" charset="0"/>
              </a:rPr>
              <a:t> </a:t>
            </a:r>
            <a:r>
              <a:rPr lang="cs-CZ" dirty="0" err="1" smtClean="0">
                <a:latin typeface="Arial Black" pitchFamily="34" charset="0"/>
              </a:rPr>
              <a:t>and</a:t>
            </a:r>
            <a:r>
              <a:rPr lang="cs-CZ" dirty="0" smtClean="0">
                <a:latin typeface="Arial Black" pitchFamily="34" charset="0"/>
              </a:rPr>
              <a:t> </a:t>
            </a:r>
            <a:r>
              <a:rPr lang="cs-CZ" dirty="0" err="1" smtClean="0">
                <a:latin typeface="Arial Black" pitchFamily="34" charset="0"/>
              </a:rPr>
              <a:t>Metabolism</a:t>
            </a:r>
            <a:endParaRPr lang="cs-CZ" dirty="0" smtClean="0">
              <a:latin typeface="Arial Black" pitchFamily="34" charset="0"/>
            </a:endParaRPr>
          </a:p>
          <a:p>
            <a:pPr lvl="1"/>
            <a:r>
              <a:rPr lang="cs-CZ" dirty="0" smtClean="0"/>
              <a:t>ISBN ……………</a:t>
            </a:r>
          </a:p>
          <a:p>
            <a:endParaRPr lang="cs-CZ" dirty="0" smtClean="0">
              <a:solidFill>
                <a:srgbClr val="C00000"/>
              </a:solidFill>
              <a:latin typeface="Arial Black" pitchFamily="34" charset="0"/>
            </a:endParaRPr>
          </a:p>
          <a:p>
            <a:pPr lvl="1"/>
            <a:endParaRPr lang="cs-CZ" dirty="0" smtClean="0">
              <a:solidFill>
                <a:srgbClr val="008000"/>
              </a:solidFill>
              <a:latin typeface="Arial Black" pitchFamily="34" charset="0"/>
            </a:endParaRPr>
          </a:p>
          <a:p>
            <a:endParaRPr lang="cs-CZ" dirty="0"/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27122019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92216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STRUKTURA &amp; VLASTNOSTI 6 DOPLNĚNO 2019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4</a:t>
            </a:fld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504056"/>
          </a:xfrm>
        </p:spPr>
        <p:txBody>
          <a:bodyPr/>
          <a:lstStyle/>
          <a:p>
            <a:r>
              <a:rPr lang="cs-CZ" sz="3600" dirty="0" smtClean="0">
                <a:solidFill>
                  <a:srgbClr val="0000FF"/>
                </a:solidFill>
                <a:latin typeface="Arial Black" pitchFamily="34" charset="0"/>
              </a:rPr>
              <a:t>MWD škrobů 1 (metoda GPC)</a:t>
            </a:r>
            <a:endParaRPr lang="cs-CZ" sz="3600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27122019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048200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STRUKTURA &amp; VLASTNOSTI 6 DOPLNĚNO 2019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40</a:t>
            </a:fld>
            <a:endParaRPr lang="sk-SK"/>
          </a:p>
        </p:txBody>
      </p:sp>
      <p:pic>
        <p:nvPicPr>
          <p:cNvPr id="9" name="Obrázek 8" descr="MWD škrobu scan 181120170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0800000">
            <a:off x="251520" y="864788"/>
            <a:ext cx="8712968" cy="5785944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4932040" y="764704"/>
            <a:ext cx="396044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>
                <a:solidFill>
                  <a:srgbClr val="FF0000"/>
                </a:solidFill>
                <a:latin typeface="Arial Black" pitchFamily="34" charset="0"/>
              </a:rPr>
              <a:t>OXIDACE ŠTĚPÍ HLAVNÍ ŘETĚZEC &gt; SNÍŽENÍ MW</a:t>
            </a:r>
            <a:endParaRPr lang="cs-CZ" sz="3200" dirty="0">
              <a:solidFill>
                <a:srgbClr val="FF0000"/>
              </a:solidFill>
              <a:latin typeface="Arial Black" pitchFamily="34" charset="0"/>
            </a:endParaRPr>
          </a:p>
        </p:txBody>
      </p:sp>
      <p:cxnSp>
        <p:nvCxnSpPr>
          <p:cNvPr id="11" name="Přímá spojovací šipka 10"/>
          <p:cNvCxnSpPr/>
          <p:nvPr/>
        </p:nvCxnSpPr>
        <p:spPr>
          <a:xfrm flipH="1">
            <a:off x="4067944" y="2492896"/>
            <a:ext cx="936104" cy="216024"/>
          </a:xfrm>
          <a:prstGeom prst="straightConnector1">
            <a:avLst/>
          </a:prstGeom>
          <a:ln w="63500">
            <a:solidFill>
              <a:srgbClr val="0000FF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ovací šipka 16"/>
          <p:cNvCxnSpPr/>
          <p:nvPr/>
        </p:nvCxnSpPr>
        <p:spPr>
          <a:xfrm flipH="1">
            <a:off x="4292352" y="2708920"/>
            <a:ext cx="711696" cy="296416"/>
          </a:xfrm>
          <a:prstGeom prst="straightConnector1">
            <a:avLst/>
          </a:prstGeom>
          <a:ln w="63500">
            <a:solidFill>
              <a:srgbClr val="0000FF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504056"/>
          </a:xfrm>
        </p:spPr>
        <p:txBody>
          <a:bodyPr/>
          <a:lstStyle/>
          <a:p>
            <a:r>
              <a:rPr lang="cs-CZ" sz="3600" dirty="0" smtClean="0">
                <a:solidFill>
                  <a:srgbClr val="0000FF"/>
                </a:solidFill>
                <a:latin typeface="Arial Black" pitchFamily="34" charset="0"/>
              </a:rPr>
              <a:t>MWD škrobů 2 (metoda GPC)</a:t>
            </a:r>
            <a:endParaRPr lang="cs-CZ" sz="3600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27122019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048200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STRUKTURA &amp; VLASTNOSTI 6 DOPLNĚNO 2019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41</a:t>
            </a:fld>
            <a:endParaRPr lang="sk-SK"/>
          </a:p>
        </p:txBody>
      </p:sp>
      <p:pic>
        <p:nvPicPr>
          <p:cNvPr id="12" name="Obrázek 11" descr="MWD škrobu scan 181120170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0800000">
            <a:off x="179512" y="908720"/>
            <a:ext cx="8662770" cy="5949280"/>
          </a:xfrm>
          <a:prstGeom prst="rect">
            <a:avLst/>
          </a:prstGeom>
        </p:spPr>
      </p:pic>
      <p:sp>
        <p:nvSpPr>
          <p:cNvPr id="13" name="TextovéPole 12"/>
          <p:cNvSpPr txBox="1"/>
          <p:nvPr/>
        </p:nvSpPr>
        <p:spPr>
          <a:xfrm>
            <a:off x="5868144" y="764704"/>
            <a:ext cx="309634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>
                <a:solidFill>
                  <a:srgbClr val="FF0000"/>
                </a:solidFill>
                <a:latin typeface="Arial Black" pitchFamily="34" charset="0"/>
              </a:rPr>
              <a:t>Co s tím mohl udělat DMSO, to tedy nevím</a:t>
            </a:r>
            <a:endParaRPr lang="cs-CZ" sz="3200" dirty="0">
              <a:solidFill>
                <a:srgbClr val="FF0000"/>
              </a:solidFill>
              <a:latin typeface="Arial Black" pitchFamily="34" charset="0"/>
            </a:endParaRPr>
          </a:p>
        </p:txBody>
      </p:sp>
      <p:cxnSp>
        <p:nvCxnSpPr>
          <p:cNvPr id="14" name="Přímá spojovací šipka 13"/>
          <p:cNvCxnSpPr/>
          <p:nvPr/>
        </p:nvCxnSpPr>
        <p:spPr>
          <a:xfrm flipH="1">
            <a:off x="5076056" y="1124744"/>
            <a:ext cx="792088" cy="144016"/>
          </a:xfrm>
          <a:prstGeom prst="straightConnector1">
            <a:avLst/>
          </a:prstGeom>
          <a:ln w="63500">
            <a:solidFill>
              <a:srgbClr val="0000FF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ovací šipka 15"/>
          <p:cNvCxnSpPr/>
          <p:nvPr/>
        </p:nvCxnSpPr>
        <p:spPr>
          <a:xfrm flipH="1">
            <a:off x="5436096" y="2996952"/>
            <a:ext cx="792088" cy="144016"/>
          </a:xfrm>
          <a:prstGeom prst="straightConnector1">
            <a:avLst/>
          </a:prstGeom>
          <a:ln w="63500">
            <a:solidFill>
              <a:srgbClr val="0000FF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ovéPole 17"/>
          <p:cNvSpPr txBox="1"/>
          <p:nvPr/>
        </p:nvSpPr>
        <p:spPr>
          <a:xfrm>
            <a:off x="1763688" y="4221088"/>
            <a:ext cx="61926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>
                <a:solidFill>
                  <a:srgbClr val="008000"/>
                </a:solidFill>
                <a:latin typeface="Arial Black" pitchFamily="34" charset="0"/>
              </a:rPr>
              <a:t>Různé škroby &gt; různá MWD </a:t>
            </a:r>
            <a:endParaRPr lang="cs-CZ" sz="3200" dirty="0">
              <a:solidFill>
                <a:srgbClr val="008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504056"/>
          </a:xfrm>
        </p:spPr>
        <p:txBody>
          <a:bodyPr/>
          <a:lstStyle/>
          <a:p>
            <a:r>
              <a:rPr lang="cs-CZ" sz="3600" dirty="0" smtClean="0">
                <a:solidFill>
                  <a:srgbClr val="0000FF"/>
                </a:solidFill>
                <a:latin typeface="Arial Black" pitchFamily="34" charset="0"/>
              </a:rPr>
              <a:t>MWD škrobů 3</a:t>
            </a:r>
            <a:endParaRPr lang="cs-CZ" sz="3600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27122019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048200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STRUKTURA &amp; VLASTNOSTI 6 DOPLNĚNO 2019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42</a:t>
            </a:fld>
            <a:endParaRPr lang="sk-SK"/>
          </a:p>
        </p:txBody>
      </p:sp>
      <p:pic>
        <p:nvPicPr>
          <p:cNvPr id="11" name="Obrázek 10" descr="MWD škrobu scan 1811201700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1268394"/>
            <a:ext cx="8856984" cy="5364814"/>
          </a:xfrm>
          <a:prstGeom prst="rect">
            <a:avLst/>
          </a:prstGeom>
        </p:spPr>
      </p:pic>
      <p:sp>
        <p:nvSpPr>
          <p:cNvPr id="15" name="TextovéPole 14"/>
          <p:cNvSpPr txBox="1"/>
          <p:nvPr/>
        </p:nvSpPr>
        <p:spPr>
          <a:xfrm>
            <a:off x="251520" y="692696"/>
            <a:ext cx="83529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dirty="0" smtClean="0">
                <a:solidFill>
                  <a:srgbClr val="008000"/>
                </a:solidFill>
                <a:latin typeface="Arial Black" pitchFamily="34" charset="0"/>
              </a:rPr>
              <a:t>Různé škroby &gt; téměř stejná MWD </a:t>
            </a:r>
            <a:endParaRPr lang="cs-CZ" sz="3200" dirty="0">
              <a:solidFill>
                <a:srgbClr val="008000"/>
              </a:solidFill>
              <a:latin typeface="Arial Black" pitchFamily="34" charset="0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3635896" y="1340768"/>
            <a:ext cx="532859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>
                <a:solidFill>
                  <a:srgbClr val="FF0000"/>
                </a:solidFill>
                <a:latin typeface="Arial Black" pitchFamily="34" charset="0"/>
              </a:rPr>
              <a:t>Škrob je PŘÍRODNÍ POLYMER  a tak se MWD liší i pro stejné plodiny (zdroje)</a:t>
            </a:r>
            <a:endParaRPr lang="cs-CZ" sz="3200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Možné uložení molekul </a:t>
            </a:r>
            <a:r>
              <a:rPr lang="cs-CZ" sz="2800" dirty="0" smtClean="0">
                <a:solidFill>
                  <a:srgbClr val="008000"/>
                </a:solidFill>
                <a:latin typeface="Arial Black" pitchFamily="34" charset="0"/>
              </a:rPr>
              <a:t>TUKU</a:t>
            </a:r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  v obilném škrobu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27122019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20208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STRUKTURA &amp; VLASTNOSTI 6 DOPLNĚNO 2019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43</a:t>
            </a:fld>
            <a:endParaRPr lang="sk-SK"/>
          </a:p>
        </p:txBody>
      </p:sp>
      <p:pic>
        <p:nvPicPr>
          <p:cNvPr id="13" name="Obrázek 12" descr="TERMOPLASTICKÝ ŠKROB00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0800000">
            <a:off x="179512" y="1150372"/>
            <a:ext cx="5832648" cy="5707628"/>
          </a:xfrm>
          <a:prstGeom prst="rect">
            <a:avLst/>
          </a:prstGeom>
        </p:spPr>
      </p:pic>
      <p:sp>
        <p:nvSpPr>
          <p:cNvPr id="14" name="TextovéPole 13"/>
          <p:cNvSpPr txBox="1"/>
          <p:nvPr/>
        </p:nvSpPr>
        <p:spPr>
          <a:xfrm>
            <a:off x="6084168" y="1196752"/>
            <a:ext cx="2880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008000"/>
                </a:solidFill>
                <a:latin typeface="Arial Black" pitchFamily="34" charset="0"/>
              </a:rPr>
              <a:t>Molekula tuku v šroubovici amylózy</a:t>
            </a:r>
            <a:endParaRPr lang="cs-CZ" dirty="0">
              <a:solidFill>
                <a:srgbClr val="008000"/>
              </a:solidFill>
              <a:latin typeface="Arial Black" pitchFamily="34" charset="0"/>
            </a:endParaRPr>
          </a:p>
        </p:txBody>
      </p:sp>
      <p:cxnSp>
        <p:nvCxnSpPr>
          <p:cNvPr id="16" name="Přímá spojovací šipka 15"/>
          <p:cNvCxnSpPr/>
          <p:nvPr/>
        </p:nvCxnSpPr>
        <p:spPr>
          <a:xfrm flipH="1">
            <a:off x="4427984" y="1556792"/>
            <a:ext cx="1728192" cy="2232248"/>
          </a:xfrm>
          <a:prstGeom prst="straightConnector1">
            <a:avLst/>
          </a:prstGeom>
          <a:ln w="38100">
            <a:solidFill>
              <a:srgbClr val="008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ovéPole 17"/>
          <p:cNvSpPr txBox="1"/>
          <p:nvPr/>
        </p:nvSpPr>
        <p:spPr>
          <a:xfrm>
            <a:off x="6012160" y="2132856"/>
            <a:ext cx="3131840" cy="2677656"/>
          </a:xfrm>
          <a:prstGeom prst="rect">
            <a:avLst/>
          </a:prstGeom>
          <a:solidFill>
            <a:schemeClr val="accent3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9900CC"/>
                </a:solidFill>
                <a:latin typeface="Arial Black" pitchFamily="34" charset="0"/>
              </a:rPr>
              <a:t>Mě se toto moc nezdá, protože tuky jsou TRIGLYCERIDY!</a:t>
            </a:r>
          </a:p>
          <a:p>
            <a:r>
              <a:rPr lang="cs-CZ" sz="2400" dirty="0" smtClean="0">
                <a:solidFill>
                  <a:srgbClr val="9900CC"/>
                </a:solidFill>
                <a:latin typeface="Arial Black" pitchFamily="34" charset="0"/>
              </a:rPr>
              <a:t>Na tři řetězce je v šroubovici asi málo místa?</a:t>
            </a:r>
            <a:endParaRPr lang="cs-CZ" sz="2400" dirty="0">
              <a:solidFill>
                <a:srgbClr val="9900CC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562074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NADMOLEKULÁRNÍ STRUKTURA škrobu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27122019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20208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STRUKTURA &amp; VLASTNOSTI 6 DOPLNĚNO 2019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44</a:t>
            </a:fld>
            <a:endParaRPr lang="sk-SK"/>
          </a:p>
        </p:txBody>
      </p:sp>
      <p:pic>
        <p:nvPicPr>
          <p:cNvPr id="10" name="Zástupný symbol pro obsah 9" descr="img67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16200000">
            <a:off x="686540" y="41652"/>
            <a:ext cx="3384376" cy="4254416"/>
          </a:xfrm>
        </p:spPr>
      </p:pic>
      <p:pic>
        <p:nvPicPr>
          <p:cNvPr id="11" name="Obrázek 10" descr="img67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2276872"/>
            <a:ext cx="4572000" cy="4581128"/>
          </a:xfrm>
          <a:prstGeom prst="rect">
            <a:avLst/>
          </a:prstGeom>
        </p:spPr>
      </p:pic>
      <p:sp>
        <p:nvSpPr>
          <p:cNvPr id="12" name="TextovéPole 11"/>
          <p:cNvSpPr txBox="1"/>
          <p:nvPr/>
        </p:nvSpPr>
        <p:spPr>
          <a:xfrm>
            <a:off x="179512" y="3861048"/>
            <a:ext cx="439248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>
                <a:solidFill>
                  <a:srgbClr val="FF0000"/>
                </a:solidFill>
              </a:rPr>
              <a:t>Lineární </a:t>
            </a:r>
            <a:r>
              <a:rPr lang="cs-CZ" sz="2000" b="1" dirty="0" smtClean="0">
                <a:solidFill>
                  <a:srgbClr val="FF0000"/>
                </a:solidFill>
                <a:latin typeface="Arial Black" pitchFamily="34" charset="0"/>
              </a:rPr>
              <a:t>AMYLOZA</a:t>
            </a:r>
            <a:r>
              <a:rPr lang="cs-CZ" sz="2000" b="1" dirty="0" smtClean="0">
                <a:solidFill>
                  <a:srgbClr val="FF0000"/>
                </a:solidFill>
              </a:rPr>
              <a:t>  krystalizuje – vodíkové můstky</a:t>
            </a:r>
          </a:p>
          <a:p>
            <a:r>
              <a:rPr lang="cs-CZ" sz="2000" b="1" dirty="0" smtClean="0">
                <a:solidFill>
                  <a:srgbClr val="0000FF"/>
                </a:solidFill>
              </a:rPr>
              <a:t>Rozvětvený </a:t>
            </a:r>
            <a:r>
              <a:rPr lang="cs-CZ" sz="2000" b="1" dirty="0" smtClean="0">
                <a:solidFill>
                  <a:srgbClr val="0000FF"/>
                </a:solidFill>
                <a:latin typeface="Arial Black" pitchFamily="34" charset="0"/>
              </a:rPr>
              <a:t>AMYLOPEKTIN</a:t>
            </a:r>
            <a:r>
              <a:rPr lang="cs-CZ" sz="2000" b="1" dirty="0" smtClean="0">
                <a:solidFill>
                  <a:srgbClr val="0000FF"/>
                </a:solidFill>
              </a:rPr>
              <a:t> – mohou krystalizovat jen větve, pokud jsou dost dlouhé. Základní řetězec může procházet řadou takových krystalických částí.</a:t>
            </a:r>
            <a:endParaRPr lang="cs-CZ" sz="2000" b="1" dirty="0">
              <a:solidFill>
                <a:srgbClr val="0000FF"/>
              </a:solidFill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4572000" y="620688"/>
            <a:ext cx="446449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>
                <a:solidFill>
                  <a:srgbClr val="008000"/>
                </a:solidFill>
                <a:latin typeface="Arial Black" pitchFamily="34" charset="0"/>
              </a:rPr>
              <a:t>Krystalické části jsou prostoupeny a propojeny částmi amorfními (nekrystalickými), stejně jako je tomu u syntetických SEMIKRYSTALICKÝCH polymerů  </a:t>
            </a:r>
            <a:endParaRPr lang="cs-CZ" dirty="0">
              <a:solidFill>
                <a:srgbClr val="008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576064"/>
          </a:xfrm>
        </p:spPr>
        <p:txBody>
          <a:bodyPr/>
          <a:lstStyle/>
          <a:p>
            <a:r>
              <a:rPr lang="cs-CZ" sz="3200" cap="all" dirty="0" smtClean="0">
                <a:solidFill>
                  <a:srgbClr val="FF0000"/>
                </a:solidFill>
                <a:latin typeface="Arial Black" pitchFamily="34" charset="0"/>
              </a:rPr>
              <a:t>Rozpustnost</a:t>
            </a:r>
            <a:r>
              <a:rPr lang="cs-CZ" sz="3200" dirty="0" smtClean="0">
                <a:solidFill>
                  <a:srgbClr val="FF0000"/>
                </a:solidFill>
                <a:latin typeface="Arial Black" pitchFamily="34" charset="0"/>
              </a:rPr>
              <a:t> versus </a:t>
            </a:r>
            <a:r>
              <a:rPr lang="cs-CZ" sz="3200" cap="all" dirty="0" err="1" smtClean="0">
                <a:solidFill>
                  <a:srgbClr val="0000FF"/>
                </a:solidFill>
                <a:latin typeface="Arial Black" pitchFamily="34" charset="0"/>
              </a:rPr>
              <a:t>botnání</a:t>
            </a:r>
            <a:endParaRPr lang="cs-CZ" sz="3200" cap="all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27122019</a:t>
            </a:r>
            <a:endParaRPr lang="sk-SK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polysacharidy škrob STRUKTURA &amp; VLASTNOSTI 6 DOPLNĚNO 2019</a:t>
            </a:r>
            <a:endParaRPr lang="sk-SK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7865BE-C659-4ABD-A817-DED046766B31}" type="slidenum">
              <a:rPr lang="sk-SK" smtClean="0"/>
              <a:pPr>
                <a:defRPr/>
              </a:pPr>
              <a:t>45</a:t>
            </a:fld>
            <a:endParaRPr lang="sk-SK"/>
          </a:p>
        </p:txBody>
      </p:sp>
      <p:pic>
        <p:nvPicPr>
          <p:cNvPr id="7" name="Obrázek 6" descr="rozpust verus botnání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2093439" y="-717175"/>
            <a:ext cx="4741098" cy="8424936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4355976" y="5445224"/>
            <a:ext cx="43924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>
                <a:solidFill>
                  <a:srgbClr val="008000"/>
                </a:solidFill>
                <a:latin typeface="Arial Black" pitchFamily="34" charset="0"/>
              </a:rPr>
              <a:t>nebo jiného rozpouštědla (</a:t>
            </a:r>
            <a:r>
              <a:rPr lang="cs-CZ" sz="2000" dirty="0" err="1" smtClean="0">
                <a:solidFill>
                  <a:srgbClr val="008000"/>
                </a:solidFill>
                <a:latin typeface="Arial Black" pitchFamily="34" charset="0"/>
              </a:rPr>
              <a:t>solvatačního</a:t>
            </a:r>
            <a:r>
              <a:rPr lang="cs-CZ" sz="2000" dirty="0" smtClean="0">
                <a:solidFill>
                  <a:srgbClr val="008000"/>
                </a:solidFill>
                <a:latin typeface="Arial Black" pitchFamily="34" charset="0"/>
              </a:rPr>
              <a:t> činidla)</a:t>
            </a:r>
            <a:endParaRPr lang="cs-CZ" sz="2000" dirty="0">
              <a:solidFill>
                <a:srgbClr val="008000"/>
              </a:solidFill>
              <a:latin typeface="Arial Black" pitchFamily="34" charset="0"/>
            </a:endParaRPr>
          </a:p>
        </p:txBody>
      </p:sp>
      <p:cxnSp>
        <p:nvCxnSpPr>
          <p:cNvPr id="10" name="Přímá spojovací šipka 9"/>
          <p:cNvCxnSpPr/>
          <p:nvPr/>
        </p:nvCxnSpPr>
        <p:spPr>
          <a:xfrm>
            <a:off x="3563888" y="620688"/>
            <a:ext cx="1728192" cy="936104"/>
          </a:xfrm>
          <a:prstGeom prst="straightConnector1">
            <a:avLst/>
          </a:prstGeom>
          <a:ln w="63500">
            <a:solidFill>
              <a:srgbClr val="FF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ovací šipka 10"/>
          <p:cNvCxnSpPr/>
          <p:nvPr/>
        </p:nvCxnSpPr>
        <p:spPr>
          <a:xfrm>
            <a:off x="7164288" y="692696"/>
            <a:ext cx="72008" cy="2808312"/>
          </a:xfrm>
          <a:prstGeom prst="straightConnector1">
            <a:avLst/>
          </a:prstGeom>
          <a:ln w="63500">
            <a:solidFill>
              <a:srgbClr val="0000FF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576064"/>
          </a:xfrm>
        </p:spPr>
        <p:txBody>
          <a:bodyPr/>
          <a:lstStyle/>
          <a:p>
            <a:r>
              <a:rPr lang="cs-CZ" sz="3200" cap="all" dirty="0" smtClean="0">
                <a:solidFill>
                  <a:srgbClr val="FF0000"/>
                </a:solidFill>
                <a:latin typeface="Arial Black" pitchFamily="34" charset="0"/>
              </a:rPr>
              <a:t>rozpouštění ŠKROBU</a:t>
            </a:r>
            <a:endParaRPr lang="cs-CZ" sz="3200" cap="all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>
          <a:xfrm>
            <a:off x="457200" y="6453337"/>
            <a:ext cx="2133600" cy="268138"/>
          </a:xfrm>
        </p:spPr>
        <p:txBody>
          <a:bodyPr/>
          <a:lstStyle/>
          <a:p>
            <a:pPr>
              <a:defRPr/>
            </a:pPr>
            <a:r>
              <a:rPr lang="cs-CZ" smtClean="0"/>
              <a:t>27122019</a:t>
            </a:r>
            <a:endParaRPr lang="sk-SK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1763688" y="6453335"/>
            <a:ext cx="6480720" cy="268139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STRUKTURA &amp; VLASTNOSTI 6 DOPLNĚNO 2019</a:t>
            </a:r>
            <a:endParaRPr lang="sk-SK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>
          <a:xfrm>
            <a:off x="6553200" y="6453335"/>
            <a:ext cx="2133600" cy="268139"/>
          </a:xfrm>
        </p:spPr>
        <p:txBody>
          <a:bodyPr/>
          <a:lstStyle/>
          <a:p>
            <a:pPr>
              <a:defRPr/>
            </a:pPr>
            <a:fld id="{BD7865BE-C659-4ABD-A817-DED046766B31}" type="slidenum">
              <a:rPr lang="sk-SK" smtClean="0"/>
              <a:pPr>
                <a:defRPr/>
              </a:pPr>
              <a:t>46</a:t>
            </a:fld>
            <a:endParaRPr lang="sk-SK" dirty="0"/>
          </a:p>
        </p:txBody>
      </p:sp>
      <p:sp>
        <p:nvSpPr>
          <p:cNvPr id="8" name="TextovéPole 7"/>
          <p:cNvSpPr txBox="1"/>
          <p:nvPr/>
        </p:nvSpPr>
        <p:spPr>
          <a:xfrm>
            <a:off x="179512" y="548680"/>
            <a:ext cx="8856984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 NATIVNÍ ŠKROB není ve STUDENÉ VODĚ  rozpustný, má pouze vodu v kapilárách a ve vodíkových můstcích, cca. 14 – 16 % vody</a:t>
            </a:r>
          </a:p>
          <a:p>
            <a:pPr>
              <a:buFont typeface="Arial" pitchFamily="34" charset="0"/>
              <a:buChar char="•"/>
            </a:pPr>
            <a:r>
              <a:rPr lang="cs-CZ" sz="2400" dirty="0" smtClean="0">
                <a:solidFill>
                  <a:srgbClr val="FFC000"/>
                </a:solidFill>
                <a:latin typeface="Arial Black" pitchFamily="34" charset="0"/>
              </a:rPr>
              <a:t> Při vložení </a:t>
            </a:r>
            <a:r>
              <a:rPr lang="cs-CZ" sz="2400" cap="all" dirty="0" smtClean="0">
                <a:solidFill>
                  <a:srgbClr val="FFC000"/>
                </a:solidFill>
                <a:latin typeface="Arial Black" pitchFamily="34" charset="0"/>
              </a:rPr>
              <a:t>nativního škrobu </a:t>
            </a:r>
            <a:r>
              <a:rPr lang="cs-CZ" sz="2400" dirty="0" smtClean="0">
                <a:solidFill>
                  <a:srgbClr val="FFC000"/>
                </a:solidFill>
                <a:latin typeface="Arial Black" pitchFamily="34" charset="0"/>
              </a:rPr>
              <a:t>do vody za laboratorní teploty se jen zaplňují další kapiláry vodou</a:t>
            </a:r>
          </a:p>
          <a:p>
            <a:pPr>
              <a:buFont typeface="Arial" pitchFamily="34" charset="0"/>
              <a:buChar char="•"/>
            </a:pPr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 Při zvyšování teploty nad cca. 50 °C BOTNÁ , vodíkové můstky se rozrušují  a vzniká DISPERZE ZBOTNANÝCH (hydratovaných) ČÁSTIC VE VODĚ</a:t>
            </a:r>
          </a:p>
          <a:p>
            <a:pPr>
              <a:buFont typeface="Arial" pitchFamily="34" charset="0"/>
              <a:buChar char="•"/>
            </a:pPr>
            <a:r>
              <a:rPr lang="cs-CZ" sz="2400" dirty="0" smtClean="0">
                <a:solidFill>
                  <a:srgbClr val="C00000"/>
                </a:solidFill>
                <a:latin typeface="Arial Black" pitchFamily="34" charset="0"/>
              </a:rPr>
              <a:t> Po přijetí další vody dojde k </a:t>
            </a:r>
            <a:r>
              <a:rPr lang="cs-CZ" sz="2400" cap="all" dirty="0" smtClean="0">
                <a:solidFill>
                  <a:srgbClr val="C00000"/>
                </a:solidFill>
                <a:latin typeface="Arial Black" pitchFamily="34" charset="0"/>
              </a:rPr>
              <a:t>plné</a:t>
            </a:r>
            <a:r>
              <a:rPr lang="cs-CZ" sz="2400" dirty="0" smtClean="0">
                <a:solidFill>
                  <a:srgbClr val="C00000"/>
                </a:solidFill>
                <a:latin typeface="Arial Black" pitchFamily="34" charset="0"/>
              </a:rPr>
              <a:t> (maximální pro daný škrob) HYDRATACI, rozpadají se zrna škrobu a vzniká </a:t>
            </a:r>
            <a:r>
              <a:rPr lang="cs-CZ" sz="2400" cap="all" dirty="0" smtClean="0">
                <a:solidFill>
                  <a:srgbClr val="C00000"/>
                </a:solidFill>
                <a:latin typeface="Arial Black" pitchFamily="34" charset="0"/>
              </a:rPr>
              <a:t>gel (amylopektin) a </a:t>
            </a:r>
            <a:r>
              <a:rPr lang="cs-CZ" sz="2400" cap="all" dirty="0" err="1" smtClean="0">
                <a:solidFill>
                  <a:srgbClr val="C00000"/>
                </a:solidFill>
                <a:latin typeface="Arial Black" pitchFamily="34" charset="0"/>
              </a:rPr>
              <a:t>vysokoviskózní</a:t>
            </a:r>
            <a:r>
              <a:rPr lang="cs-CZ" sz="2400" cap="all" dirty="0" smtClean="0">
                <a:solidFill>
                  <a:srgbClr val="C00000"/>
                </a:solidFill>
                <a:latin typeface="Arial Black" pitchFamily="34" charset="0"/>
              </a:rPr>
              <a:t> koloidní roztok (amylóza)</a:t>
            </a:r>
          </a:p>
          <a:p>
            <a:pPr>
              <a:buFont typeface="Arial" pitchFamily="34" charset="0"/>
              <a:buChar char="•"/>
            </a:pPr>
            <a:r>
              <a:rPr lang="cs-CZ" sz="2400" cap="all" dirty="0" smtClean="0">
                <a:solidFill>
                  <a:srgbClr val="FF0000"/>
                </a:solidFill>
                <a:latin typeface="Arial Black" pitchFamily="34" charset="0"/>
              </a:rPr>
              <a:t> Výsledný stav se nazývá </a:t>
            </a:r>
            <a:r>
              <a:rPr lang="cs-CZ" sz="4000" i="1" u="sng" cap="all" dirty="0" err="1" smtClean="0">
                <a:solidFill>
                  <a:srgbClr val="FF0000"/>
                </a:solidFill>
                <a:latin typeface="Arial Black" pitchFamily="34" charset="0"/>
              </a:rPr>
              <a:t>MAZOVatění</a:t>
            </a:r>
            <a:r>
              <a:rPr lang="cs-CZ" sz="4000" i="1" u="sng" cap="all" dirty="0" smtClean="0">
                <a:solidFill>
                  <a:srgbClr val="FF0000"/>
                </a:solidFill>
                <a:latin typeface="Arial Black" pitchFamily="34" charset="0"/>
              </a:rPr>
              <a:t> škrobu</a:t>
            </a:r>
            <a:endParaRPr lang="cs-CZ" sz="2400" i="1" u="sng" cap="all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Chování škrobu ve vodě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0" y="908720"/>
            <a:ext cx="9144000" cy="5217443"/>
          </a:xfrm>
        </p:spPr>
        <p:txBody>
          <a:bodyPr/>
          <a:lstStyle/>
          <a:p>
            <a:r>
              <a:rPr lang="cs-CZ" sz="3000" b="1" dirty="0" smtClean="0">
                <a:solidFill>
                  <a:srgbClr val="0000FF"/>
                </a:solidFill>
              </a:rPr>
              <a:t>Laboratorní teplota: </a:t>
            </a:r>
            <a:r>
              <a:rPr lang="cs-CZ" sz="3000" dirty="0" smtClean="0">
                <a:solidFill>
                  <a:srgbClr val="0000FF"/>
                </a:solidFill>
              </a:rPr>
              <a:t>pouze vratné zaplnění kapilár v zrnu škrobu</a:t>
            </a:r>
          </a:p>
          <a:p>
            <a:r>
              <a:rPr lang="cs-CZ" sz="3000" b="1" dirty="0" smtClean="0">
                <a:solidFill>
                  <a:srgbClr val="008000"/>
                </a:solidFill>
              </a:rPr>
              <a:t>Zvyšování teploty: </a:t>
            </a:r>
            <a:r>
              <a:rPr lang="cs-CZ" sz="3000" dirty="0" smtClean="0">
                <a:solidFill>
                  <a:srgbClr val="008000"/>
                </a:solidFill>
              </a:rPr>
              <a:t>postupná hydratace a rozpad vodíkových můstků, </a:t>
            </a:r>
            <a:r>
              <a:rPr lang="cs-CZ" sz="3000" b="1" dirty="0" smtClean="0">
                <a:solidFill>
                  <a:srgbClr val="008000"/>
                </a:solidFill>
              </a:rPr>
              <a:t>rozpouštění AMYLÓZY</a:t>
            </a:r>
            <a:r>
              <a:rPr lang="cs-CZ" sz="3000" dirty="0" smtClean="0">
                <a:solidFill>
                  <a:srgbClr val="008000"/>
                </a:solidFill>
              </a:rPr>
              <a:t>, </a:t>
            </a:r>
            <a:r>
              <a:rPr lang="cs-CZ" sz="3000" b="1" i="1" u="sng" dirty="0" smtClean="0">
                <a:solidFill>
                  <a:srgbClr val="C00000"/>
                </a:solidFill>
              </a:rPr>
              <a:t>AMYLOPEKTIN  pouze </a:t>
            </a:r>
            <a:r>
              <a:rPr lang="cs-CZ" sz="3000" b="1" i="1" u="sng" dirty="0" err="1" smtClean="0">
                <a:solidFill>
                  <a:srgbClr val="C00000"/>
                </a:solidFill>
              </a:rPr>
              <a:t>botná</a:t>
            </a:r>
            <a:r>
              <a:rPr lang="cs-CZ" sz="3000" b="1" i="1" u="sng" dirty="0" smtClean="0">
                <a:solidFill>
                  <a:srgbClr val="C00000"/>
                </a:solidFill>
              </a:rPr>
              <a:t>  </a:t>
            </a:r>
          </a:p>
          <a:p>
            <a:r>
              <a:rPr lang="cs-CZ" sz="3000" b="1" dirty="0" smtClean="0"/>
              <a:t>Zvyšující se teplota &amp; míchání</a:t>
            </a:r>
            <a:r>
              <a:rPr lang="cs-CZ" sz="3000" dirty="0" smtClean="0"/>
              <a:t>: rozpad hydratovaných zrn a dosažení „</a:t>
            </a:r>
            <a:r>
              <a:rPr lang="cs-CZ" sz="3000" b="1" dirty="0" smtClean="0">
                <a:solidFill>
                  <a:srgbClr val="FF0000"/>
                </a:solidFill>
              </a:rPr>
              <a:t>BODU MAZOVATĚNÍ ŠKROBU (peptizace)“</a:t>
            </a:r>
          </a:p>
          <a:p>
            <a:r>
              <a:rPr lang="cs-CZ" sz="3600" b="1" dirty="0" smtClean="0">
                <a:solidFill>
                  <a:srgbClr val="FF0000"/>
                </a:solidFill>
                <a:latin typeface="Arial Black" pitchFamily="34" charset="0"/>
              </a:rPr>
              <a:t>BOD MAZOVATĚNÍ ŠKROBU  je charakteristický pro různé škroby</a:t>
            </a:r>
            <a:endParaRPr lang="cs-CZ" sz="36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27122019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048200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STRUKTURA &amp; VLASTNOSTI 6 DOPLNĚNO 2019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47</a:t>
            </a:fld>
            <a:endParaRPr lang="sk-SK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cs-CZ" sz="2800" smtClean="0">
                <a:solidFill>
                  <a:srgbClr val="FF0000"/>
                </a:solidFill>
                <a:latin typeface="Arial Black" pitchFamily="34" charset="0"/>
              </a:rPr>
              <a:t>Křivky MAZOVATĚNÍ škrobu </a:t>
            </a:r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ve vodě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27122019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20208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STRUKTURA &amp; VLASTNOSTI 6 DOPLNĚNO 2019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48</a:t>
            </a:fld>
            <a:endParaRPr lang="sk-SK"/>
          </a:p>
        </p:txBody>
      </p:sp>
      <p:sp>
        <p:nvSpPr>
          <p:cNvPr id="9" name="TextovéPole 8"/>
          <p:cNvSpPr txBox="1"/>
          <p:nvPr/>
        </p:nvSpPr>
        <p:spPr>
          <a:xfrm>
            <a:off x="7380312" y="908720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10" name="TextovéPole 9"/>
          <p:cNvSpPr txBox="1"/>
          <p:nvPr/>
        </p:nvSpPr>
        <p:spPr>
          <a:xfrm>
            <a:off x="6372200" y="908720"/>
            <a:ext cx="2627784" cy="424731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Suited for starch and flour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Usage for acid and lye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Small sample size (5 - 15 g)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Short measuring times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Speed (0 - 300 min</a:t>
            </a:r>
            <a:r>
              <a:rPr lang="en-US" baseline="30000" dirty="0" smtClean="0">
                <a:solidFill>
                  <a:srgbClr val="FF0000"/>
                </a:solidFill>
              </a:rPr>
              <a:t>-1</a:t>
            </a:r>
            <a:r>
              <a:rPr lang="en-US" dirty="0" smtClean="0">
                <a:solidFill>
                  <a:srgbClr val="FF0000"/>
                </a:solidFill>
              </a:rPr>
              <a:t>)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Temperature measurement within the sample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Heating / cooling rates of up to 10°C / min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No follow-up costs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Evaluation in </a:t>
            </a:r>
            <a:r>
              <a:rPr lang="en-US" b="1" dirty="0" smtClean="0">
                <a:solidFill>
                  <a:srgbClr val="0000FF"/>
                </a:solidFill>
              </a:rPr>
              <a:t>BU</a:t>
            </a:r>
            <a:r>
              <a:rPr lang="en-US" dirty="0" smtClean="0">
                <a:solidFill>
                  <a:srgbClr val="FF0000"/>
                </a:solidFill>
              </a:rPr>
              <a:t>, </a:t>
            </a:r>
            <a:r>
              <a:rPr lang="en-US" dirty="0" err="1" smtClean="0">
                <a:solidFill>
                  <a:srgbClr val="FF0000"/>
                </a:solidFill>
              </a:rPr>
              <a:t>mPas</a:t>
            </a:r>
            <a:r>
              <a:rPr lang="en-US" dirty="0" smtClean="0">
                <a:solidFill>
                  <a:srgbClr val="FF0000"/>
                </a:solidFill>
              </a:rPr>
              <a:t>, </a:t>
            </a:r>
            <a:r>
              <a:rPr lang="en-US" dirty="0" err="1" smtClean="0">
                <a:solidFill>
                  <a:srgbClr val="FF0000"/>
                </a:solidFill>
              </a:rPr>
              <a:t>cP</a:t>
            </a:r>
            <a:r>
              <a:rPr lang="en-US" dirty="0" smtClean="0">
                <a:solidFill>
                  <a:srgbClr val="FF0000"/>
                </a:solidFill>
              </a:rPr>
              <a:t> or </a:t>
            </a:r>
            <a:r>
              <a:rPr lang="en-US" dirty="0" err="1" smtClean="0">
                <a:solidFill>
                  <a:srgbClr val="FF0000"/>
                </a:solidFill>
              </a:rPr>
              <a:t>cmg</a:t>
            </a:r>
            <a:endParaRPr lang="cs-CZ" dirty="0">
              <a:solidFill>
                <a:srgbClr val="FF0000"/>
              </a:solidFill>
            </a:endParaRPr>
          </a:p>
        </p:txBody>
      </p:sp>
      <p:pic>
        <p:nvPicPr>
          <p:cNvPr id="14" name="Obrázek 13" descr="img67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908720"/>
            <a:ext cx="5943600" cy="4536504"/>
          </a:xfrm>
          <a:prstGeom prst="rect">
            <a:avLst/>
          </a:prstGeom>
        </p:spPr>
      </p:pic>
      <p:sp>
        <p:nvSpPr>
          <p:cNvPr id="15" name="TextovéPole 14"/>
          <p:cNvSpPr txBox="1"/>
          <p:nvPr/>
        </p:nvSpPr>
        <p:spPr>
          <a:xfrm>
            <a:off x="251520" y="5517232"/>
            <a:ext cx="6048672" cy="523220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solidFill>
                  <a:srgbClr val="0000FF"/>
                </a:solidFill>
              </a:rPr>
              <a:t>Upravený ROTAČNÍ VISKOZIMETR</a:t>
            </a:r>
            <a:endParaRPr lang="cs-CZ" sz="2800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ROTAČNÍ VISKOZIMETR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27122019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92216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STRUKTURA &amp; VLASTNOSTI 6 DOPLNĚNO 2019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49</a:t>
            </a:fld>
            <a:endParaRPr lang="sk-SK"/>
          </a:p>
        </p:txBody>
      </p:sp>
      <p:sp>
        <p:nvSpPr>
          <p:cNvPr id="9" name="TextovéPole 8"/>
          <p:cNvSpPr txBox="1"/>
          <p:nvPr/>
        </p:nvSpPr>
        <p:spPr>
          <a:xfrm>
            <a:off x="7380312" y="908720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pic>
        <p:nvPicPr>
          <p:cNvPr id="14" name="Obrázek 13" descr="img67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908720"/>
            <a:ext cx="3868057" cy="4392488"/>
          </a:xfrm>
          <a:prstGeom prst="rect">
            <a:avLst/>
          </a:prstGeom>
        </p:spPr>
      </p:pic>
      <p:sp>
        <p:nvSpPr>
          <p:cNvPr id="15" name="TextovéPole 14"/>
          <p:cNvSpPr txBox="1"/>
          <p:nvPr/>
        </p:nvSpPr>
        <p:spPr>
          <a:xfrm>
            <a:off x="971600" y="5373216"/>
            <a:ext cx="2592288" cy="707886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 smtClean="0">
                <a:solidFill>
                  <a:srgbClr val="0000FF"/>
                </a:solidFill>
              </a:rPr>
              <a:t>Upravený ROTAČNÍ VISKOZIMETR</a:t>
            </a:r>
            <a:endParaRPr lang="cs-CZ" sz="2000" b="1" dirty="0">
              <a:solidFill>
                <a:srgbClr val="0000FF"/>
              </a:solidFill>
            </a:endParaRPr>
          </a:p>
        </p:txBody>
      </p:sp>
      <p:pic>
        <p:nvPicPr>
          <p:cNvPr id="11" name="Obrázek 10" descr="472px-Rotationsviskosimet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4048" y="836712"/>
            <a:ext cx="3596640" cy="4572000"/>
          </a:xfrm>
          <a:prstGeom prst="rect">
            <a:avLst/>
          </a:prstGeom>
        </p:spPr>
      </p:pic>
      <p:sp>
        <p:nvSpPr>
          <p:cNvPr id="12" name="TextovéPole 11"/>
          <p:cNvSpPr txBox="1"/>
          <p:nvPr/>
        </p:nvSpPr>
        <p:spPr>
          <a:xfrm>
            <a:off x="5004048" y="5445224"/>
            <a:ext cx="3672408" cy="70788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 smtClean="0">
                <a:solidFill>
                  <a:srgbClr val="FF0000"/>
                </a:solidFill>
              </a:rPr>
              <a:t>Standardní ROTAČNÍ VISKOZIMETR</a:t>
            </a:r>
            <a:endParaRPr lang="cs-CZ" sz="2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96752"/>
          </a:xfrm>
        </p:spPr>
        <p:txBody>
          <a:bodyPr/>
          <a:lstStyle/>
          <a:p>
            <a:r>
              <a:rPr lang="sk-SK" sz="4000" b="1" kern="1200" dirty="0" smtClean="0">
                <a:solidFill>
                  <a:srgbClr val="008000"/>
                </a:solidFill>
                <a:latin typeface="Arial Black" pitchFamily="34" charset="0"/>
                <a:ea typeface="Times New Roman"/>
                <a:cs typeface="Times New Roman"/>
              </a:rPr>
              <a:t>LITERATURA zahraniční – ČASOPISY</a:t>
            </a:r>
            <a:endParaRPr lang="cs-CZ" sz="4000" dirty="0">
              <a:solidFill>
                <a:srgbClr val="008000"/>
              </a:solidFill>
              <a:latin typeface="Arial Black" pitchFamily="34" charset="0"/>
            </a:endParaRPr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107504" y="1268760"/>
            <a:ext cx="8579296" cy="4857403"/>
          </a:xfrm>
        </p:spPr>
        <p:txBody>
          <a:bodyPr/>
          <a:lstStyle/>
          <a:p>
            <a:r>
              <a:rPr lang="cs-CZ" b="1" dirty="0" err="1" smtClean="0">
                <a:solidFill>
                  <a:srgbClr val="FF0000"/>
                </a:solidFill>
                <a:latin typeface="Arial Black" pitchFamily="34" charset="0"/>
              </a:rPr>
              <a:t>Starch</a:t>
            </a:r>
            <a:r>
              <a:rPr lang="cs-CZ" b="1" dirty="0" smtClean="0">
                <a:solidFill>
                  <a:srgbClr val="FF0000"/>
                </a:solidFill>
                <a:latin typeface="Arial Black" pitchFamily="34" charset="0"/>
              </a:rPr>
              <a:t> ‐ </a:t>
            </a:r>
            <a:r>
              <a:rPr lang="cs-CZ" b="1" dirty="0" err="1" smtClean="0">
                <a:solidFill>
                  <a:srgbClr val="FF0000"/>
                </a:solidFill>
                <a:latin typeface="Arial Black" pitchFamily="34" charset="0"/>
              </a:rPr>
              <a:t>Stärke</a:t>
            </a:r>
            <a:endParaRPr lang="cs-CZ" b="1" dirty="0" smtClean="0">
              <a:solidFill>
                <a:srgbClr val="FF0000"/>
              </a:solidFill>
            </a:endParaRPr>
          </a:p>
          <a:p>
            <a:r>
              <a:rPr lang="cs-CZ" dirty="0" err="1" smtClean="0">
                <a:solidFill>
                  <a:srgbClr val="0033CC"/>
                </a:solidFill>
                <a:latin typeface="Arial Black" pitchFamily="34" charset="0"/>
              </a:rPr>
              <a:t>Journal</a:t>
            </a:r>
            <a:r>
              <a:rPr lang="cs-CZ" dirty="0" smtClean="0">
                <a:solidFill>
                  <a:srgbClr val="0033CC"/>
                </a:solidFill>
                <a:latin typeface="Arial Black" pitchFamily="34" charset="0"/>
              </a:rPr>
              <a:t> </a:t>
            </a:r>
            <a:r>
              <a:rPr lang="cs-CZ" dirty="0" err="1" smtClean="0">
                <a:solidFill>
                  <a:srgbClr val="0033CC"/>
                </a:solidFill>
                <a:latin typeface="Arial Black" pitchFamily="34" charset="0"/>
              </a:rPr>
              <a:t>of</a:t>
            </a:r>
            <a:r>
              <a:rPr lang="cs-CZ" dirty="0" smtClean="0">
                <a:solidFill>
                  <a:srgbClr val="0033CC"/>
                </a:solidFill>
                <a:latin typeface="Arial Black" pitchFamily="34" charset="0"/>
              </a:rPr>
              <a:t> </a:t>
            </a:r>
            <a:r>
              <a:rPr lang="cs-CZ" dirty="0" err="1" smtClean="0">
                <a:solidFill>
                  <a:srgbClr val="0033CC"/>
                </a:solidFill>
                <a:latin typeface="Arial Black" pitchFamily="34" charset="0"/>
              </a:rPr>
              <a:t>Carbohydrate</a:t>
            </a:r>
            <a:r>
              <a:rPr lang="cs-CZ" dirty="0" smtClean="0">
                <a:solidFill>
                  <a:srgbClr val="0033CC"/>
                </a:solidFill>
                <a:latin typeface="Arial Black" pitchFamily="34" charset="0"/>
              </a:rPr>
              <a:t> </a:t>
            </a:r>
            <a:r>
              <a:rPr lang="cs-CZ" dirty="0" err="1" smtClean="0">
                <a:solidFill>
                  <a:srgbClr val="0033CC"/>
                </a:solidFill>
                <a:latin typeface="Arial Black" pitchFamily="34" charset="0"/>
              </a:rPr>
              <a:t>Chemistry</a:t>
            </a:r>
            <a:endParaRPr lang="cs-CZ" dirty="0" smtClean="0">
              <a:solidFill>
                <a:srgbClr val="0033CC"/>
              </a:solidFill>
              <a:latin typeface="Arial Black" pitchFamily="34" charset="0"/>
            </a:endParaRPr>
          </a:p>
          <a:p>
            <a:r>
              <a:rPr lang="cs-CZ" b="1" dirty="0" err="1" smtClean="0">
                <a:solidFill>
                  <a:srgbClr val="008000"/>
                </a:solidFill>
                <a:latin typeface="Arial Black" pitchFamily="34" charset="0"/>
              </a:rPr>
              <a:t>Carbohydrate</a:t>
            </a:r>
            <a:r>
              <a:rPr lang="cs-CZ" b="1" dirty="0" smtClean="0">
                <a:solidFill>
                  <a:srgbClr val="008000"/>
                </a:solidFill>
                <a:latin typeface="Arial Black" pitchFamily="34" charset="0"/>
              </a:rPr>
              <a:t> </a:t>
            </a:r>
            <a:r>
              <a:rPr lang="cs-CZ" b="1" dirty="0" err="1" smtClean="0">
                <a:solidFill>
                  <a:srgbClr val="008000"/>
                </a:solidFill>
                <a:latin typeface="Arial Black" pitchFamily="34" charset="0"/>
              </a:rPr>
              <a:t>Polymers</a:t>
            </a:r>
            <a:r>
              <a:rPr lang="cs-CZ" b="1" dirty="0" smtClean="0">
                <a:solidFill>
                  <a:srgbClr val="008000"/>
                </a:solidFill>
                <a:latin typeface="Arial Black" pitchFamily="34" charset="0"/>
              </a:rPr>
              <a:t> </a:t>
            </a:r>
            <a:r>
              <a:rPr lang="cs-CZ" b="1" i="1" u="sng" dirty="0" smtClean="0">
                <a:solidFill>
                  <a:srgbClr val="008000"/>
                </a:solidFill>
                <a:latin typeface="Arial Black" pitchFamily="34" charset="0"/>
              </a:rPr>
              <a:t>(IF: 5,1 !!!)</a:t>
            </a:r>
          </a:p>
          <a:p>
            <a:endParaRPr lang="cs-CZ" dirty="0" smtClean="0">
              <a:solidFill>
                <a:srgbClr val="C00000"/>
              </a:solidFill>
              <a:latin typeface="Arial Black" pitchFamily="34" charset="0"/>
            </a:endParaRPr>
          </a:p>
          <a:p>
            <a:endParaRPr lang="cs-CZ" dirty="0"/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27122019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92216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STRUKTURA &amp; VLASTNOSTI 6 DOPLNĚNO 2019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5</a:t>
            </a:fld>
            <a:endParaRPr lang="sk-SK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11560" y="188640"/>
            <a:ext cx="8229600" cy="418058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SOL &gt; GEL (obecně)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764704"/>
            <a:ext cx="9144000" cy="5544616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GEL je DISPERZNÍ SOUSTAVA, ve které spojitý </a:t>
            </a:r>
            <a:r>
              <a:rPr lang="cs-CZ" sz="2800" dirty="0" smtClean="0">
                <a:solidFill>
                  <a:srgbClr val="C00000"/>
                </a:solidFill>
                <a:latin typeface="Arial Black" pitchFamily="34" charset="0"/>
              </a:rPr>
              <a:t>DISPERZNÍ PODÍL </a:t>
            </a:r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je prostupuje spojité </a:t>
            </a:r>
            <a:r>
              <a:rPr lang="cs-CZ" sz="2800" dirty="0" smtClean="0">
                <a:solidFill>
                  <a:srgbClr val="0033CC"/>
                </a:solidFill>
                <a:latin typeface="Arial Black" pitchFamily="34" charset="0"/>
              </a:rPr>
              <a:t>DISPERZNÍ PROSTŘEDÍ</a:t>
            </a:r>
          </a:p>
          <a:p>
            <a:pPr algn="ctr">
              <a:buNone/>
            </a:pPr>
            <a:r>
              <a:rPr lang="cs-CZ" sz="2800" u="sng" dirty="0" smtClean="0">
                <a:latin typeface="Arial Black" pitchFamily="34" charset="0"/>
              </a:rPr>
              <a:t>PŘÍKLADY</a:t>
            </a:r>
          </a:p>
          <a:p>
            <a:r>
              <a:rPr lang="cs-CZ" sz="2800" dirty="0" smtClean="0">
                <a:solidFill>
                  <a:srgbClr val="FFC000"/>
                </a:solidFill>
                <a:latin typeface="Arial Black" pitchFamily="34" charset="0"/>
              </a:rPr>
              <a:t>PVC pasta &gt; SOL (disperze částic PVC ve směsi změkčovadel) &gt; zahřátí (interakce PVC částic se změkčovadly = ŽELATINACE) &gt; ochlazení &gt; GEL  </a:t>
            </a:r>
          </a:p>
          <a:p>
            <a:r>
              <a:rPr lang="cs-CZ" sz="2800" dirty="0" smtClean="0">
                <a:solidFill>
                  <a:srgbClr val="9900CC"/>
                </a:solidFill>
                <a:latin typeface="Arial Black" pitchFamily="34" charset="0"/>
              </a:rPr>
              <a:t>KLÍH (vyroben z KOLAGENU) &gt; SOL (zředěný roztok v teplé vodě) &gt; zahuštění a ochlazení &gt; KLIHOVÁ GALERTA = GEL</a:t>
            </a:r>
          </a:p>
          <a:p>
            <a:r>
              <a:rPr lang="cs-CZ" sz="2800" dirty="0" smtClean="0">
                <a:solidFill>
                  <a:srgbClr val="92D050"/>
                </a:solidFill>
                <a:latin typeface="Arial Black" pitchFamily="34" charset="0"/>
              </a:rPr>
              <a:t>POTRAVINÁŘSTVÍ &gt; ROSOL Z ŽELATINY</a:t>
            </a:r>
          </a:p>
          <a:p>
            <a:pPr>
              <a:buNone/>
            </a:pPr>
            <a:endParaRPr lang="cs-CZ" sz="2800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27122019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polysacharidy škrob STRUKTURA &amp; VLASTNOSTI 6 DOPLNĚNO 2019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50</a:t>
            </a:fld>
            <a:endParaRPr lang="sk-SK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27122019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polysacharidy škrob STRUKTURA &amp; VLASTNOSTI 6 DOPLNĚNO 2019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51</a:t>
            </a:fld>
            <a:endParaRPr lang="sk-SK"/>
          </a:p>
        </p:txBody>
      </p:sp>
      <p:pic>
        <p:nvPicPr>
          <p:cNvPr id="5" name="Obrázek 4" descr="Sol-Gel_Scheme_svg WIKI ENG 09112016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188640"/>
            <a:ext cx="7668172" cy="5976664"/>
          </a:xfrm>
          <a:prstGeom prst="rect">
            <a:avLst/>
          </a:prstGeom>
        </p:spPr>
      </p:pic>
      <p:sp>
        <p:nvSpPr>
          <p:cNvPr id="6" name="Zaoblený obdélník 5"/>
          <p:cNvSpPr/>
          <p:nvPr/>
        </p:nvSpPr>
        <p:spPr>
          <a:xfrm rot="19137028">
            <a:off x="-69005" y="2171293"/>
            <a:ext cx="5400600" cy="1811709"/>
          </a:xfrm>
          <a:prstGeom prst="roundRect">
            <a:avLst/>
          </a:prstGeom>
          <a:noFill/>
          <a:ln w="38100">
            <a:solidFill>
              <a:srgbClr val="0000F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TextovéPole 7"/>
          <p:cNvSpPr txBox="1"/>
          <p:nvPr/>
        </p:nvSpPr>
        <p:spPr>
          <a:xfrm>
            <a:off x="4644008" y="2708920"/>
            <a:ext cx="4248472" cy="523220"/>
          </a:xfrm>
          <a:prstGeom prst="rect">
            <a:avLst/>
          </a:prstGeom>
          <a:noFill/>
          <a:ln w="38100">
            <a:solidFill>
              <a:srgbClr val="0000FF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cs-CZ" sz="2800" dirty="0" smtClean="0">
                <a:solidFill>
                  <a:srgbClr val="0000FF"/>
                </a:solidFill>
                <a:latin typeface="Arial Black" pitchFamily="34" charset="0"/>
              </a:rPr>
              <a:t>Škrobu se týká toto</a:t>
            </a:r>
            <a:endParaRPr lang="cs-CZ" sz="2800" dirty="0">
              <a:solidFill>
                <a:srgbClr val="0000FF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27122019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1835696" y="6245225"/>
            <a:ext cx="6336704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STRUKTURA &amp; VLASTNOSTI 6 DOPLNĚNO 2019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52</a:t>
            </a:fld>
            <a:endParaRPr lang="sk-SK"/>
          </a:p>
        </p:txBody>
      </p:sp>
      <p:pic>
        <p:nvPicPr>
          <p:cNvPr id="5" name="Obrázek 4" descr="SolGelCartoon WIKI ENG 09112016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620688"/>
            <a:ext cx="7920880" cy="5460745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251520" y="3429000"/>
            <a:ext cx="23042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FF0000"/>
                </a:solidFill>
                <a:latin typeface="Arial Black" pitchFamily="34" charset="0"/>
              </a:rPr>
              <a:t>SOL – velké částice v roztoku </a:t>
            </a:r>
            <a:endParaRPr lang="cs-CZ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5940152" y="5661248"/>
            <a:ext cx="2952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0000FF"/>
                </a:solidFill>
                <a:latin typeface="Arial Black" pitchFamily="34" charset="0"/>
              </a:rPr>
              <a:t>Po vyžíhání vznikne pevný GEL</a:t>
            </a:r>
            <a:endParaRPr lang="cs-CZ" dirty="0">
              <a:solidFill>
                <a:srgbClr val="0000FF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418058"/>
          </a:xfrm>
        </p:spPr>
        <p:txBody>
          <a:bodyPr/>
          <a:lstStyle/>
          <a:p>
            <a:pPr algn="l"/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Křivka MAZOVATĚNÍ škrobu ve vodě 5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27122019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20208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STRUKTURA &amp; VLASTNOSTI 6 DOPLNĚNO 2019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53</a:t>
            </a:fld>
            <a:endParaRPr lang="sk-SK"/>
          </a:p>
        </p:txBody>
      </p:sp>
      <p:sp>
        <p:nvSpPr>
          <p:cNvPr id="9" name="TextovéPole 8"/>
          <p:cNvSpPr txBox="1"/>
          <p:nvPr/>
        </p:nvSpPr>
        <p:spPr>
          <a:xfrm>
            <a:off x="7380312" y="908720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15" name="TextovéPole 14"/>
          <p:cNvSpPr txBox="1"/>
          <p:nvPr/>
        </p:nvSpPr>
        <p:spPr>
          <a:xfrm>
            <a:off x="1979712" y="620688"/>
            <a:ext cx="5112568" cy="461665"/>
          </a:xfrm>
          <a:prstGeom prst="rect">
            <a:avLst/>
          </a:prstGeom>
          <a:noFill/>
          <a:ln w="63500">
            <a:solidFill>
              <a:srgbClr val="0000FF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>
                <a:solidFill>
                  <a:srgbClr val="0000FF"/>
                </a:solidFill>
                <a:latin typeface="Arial Black" pitchFamily="34" charset="0"/>
              </a:rPr>
              <a:t>BOD MAZOVATĚNÍ ŠKROBU</a:t>
            </a:r>
            <a:endParaRPr lang="cs-CZ" sz="2400" dirty="0">
              <a:solidFill>
                <a:srgbClr val="0000FF"/>
              </a:solidFill>
              <a:latin typeface="Arial Black" pitchFamily="34" charset="0"/>
            </a:endParaRPr>
          </a:p>
        </p:txBody>
      </p:sp>
      <p:pic>
        <p:nvPicPr>
          <p:cNvPr id="12" name="Obrázek 11" descr="mazovatění Google 051120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124744"/>
            <a:ext cx="9144000" cy="5214025"/>
          </a:xfrm>
          <a:prstGeom prst="rect">
            <a:avLst/>
          </a:prstGeom>
        </p:spPr>
      </p:pic>
      <p:cxnSp>
        <p:nvCxnSpPr>
          <p:cNvPr id="13" name="Přímá spojovací šipka 12"/>
          <p:cNvCxnSpPr/>
          <p:nvPr/>
        </p:nvCxnSpPr>
        <p:spPr>
          <a:xfrm>
            <a:off x="4427984" y="1124744"/>
            <a:ext cx="0" cy="648072"/>
          </a:xfrm>
          <a:prstGeom prst="straightConnector1">
            <a:avLst/>
          </a:prstGeom>
          <a:ln w="63500">
            <a:solidFill>
              <a:srgbClr val="0000FF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ovací šipka 13"/>
          <p:cNvCxnSpPr/>
          <p:nvPr/>
        </p:nvCxnSpPr>
        <p:spPr>
          <a:xfrm flipH="1" flipV="1">
            <a:off x="8172400" y="2708920"/>
            <a:ext cx="360040" cy="1008112"/>
          </a:xfrm>
          <a:prstGeom prst="straightConnector1">
            <a:avLst/>
          </a:prstGeom>
          <a:ln w="63500">
            <a:solidFill>
              <a:srgbClr val="008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ovéPole 16"/>
          <p:cNvSpPr txBox="1"/>
          <p:nvPr/>
        </p:nvSpPr>
        <p:spPr>
          <a:xfrm>
            <a:off x="6228184" y="3717032"/>
            <a:ext cx="2699792" cy="369332"/>
          </a:xfrm>
          <a:prstGeom prst="rect">
            <a:avLst/>
          </a:prstGeom>
          <a:noFill/>
          <a:ln w="63500">
            <a:solidFill>
              <a:srgbClr val="008000"/>
            </a:solidFill>
            <a:prstDash val="sysDot"/>
          </a:ln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008000"/>
                </a:solidFill>
                <a:latin typeface="Arial Black" pitchFamily="34" charset="0"/>
              </a:rPr>
              <a:t>RETROGRADATION</a:t>
            </a:r>
            <a:endParaRPr lang="cs-CZ" dirty="0">
              <a:solidFill>
                <a:srgbClr val="008000"/>
              </a:solidFill>
              <a:latin typeface="Arial Black" pitchFamily="34" charset="0"/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0" y="6309320"/>
            <a:ext cx="91440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>
                <a:solidFill>
                  <a:srgbClr val="FF0000"/>
                </a:solidFill>
              </a:rPr>
              <a:t>Toto musí být tlaková voda nebo něco s </a:t>
            </a:r>
            <a:r>
              <a:rPr lang="cs-CZ" sz="2400" b="1" dirty="0" err="1" smtClean="0">
                <a:solidFill>
                  <a:srgbClr val="FF0000"/>
                </a:solidFill>
              </a:rPr>
              <a:t>b.v</a:t>
            </a:r>
            <a:r>
              <a:rPr lang="cs-CZ" sz="2400" b="1" dirty="0" smtClean="0">
                <a:solidFill>
                  <a:srgbClr val="FF0000"/>
                </a:solidFill>
              </a:rPr>
              <a:t>. nad 100 °C!</a:t>
            </a:r>
            <a:endParaRPr lang="cs-CZ" sz="2400" b="1" dirty="0">
              <a:solidFill>
                <a:srgbClr val="FF0000"/>
              </a:solidFill>
            </a:endParaRPr>
          </a:p>
        </p:txBody>
      </p:sp>
      <p:cxnSp>
        <p:nvCxnSpPr>
          <p:cNvPr id="18" name="Přímá spojovací šipka 17"/>
          <p:cNvCxnSpPr/>
          <p:nvPr/>
        </p:nvCxnSpPr>
        <p:spPr>
          <a:xfrm flipH="1" flipV="1">
            <a:off x="5868144" y="5661248"/>
            <a:ext cx="216024" cy="720080"/>
          </a:xfrm>
          <a:prstGeom prst="straightConnector1">
            <a:avLst/>
          </a:prstGeom>
          <a:ln w="127000">
            <a:solidFill>
              <a:srgbClr val="FF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Křivky MAZOVATĚNÍ škrobu ve vodě 1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27122019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381327"/>
            <a:ext cx="5192216" cy="340147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STRUKTURA &amp; VLASTNOSTI 6 DOPLNĚNO 2019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54</a:t>
            </a:fld>
            <a:endParaRPr lang="sk-SK"/>
          </a:p>
        </p:txBody>
      </p:sp>
      <p:pic>
        <p:nvPicPr>
          <p:cNvPr id="8" name="Obrázek 7" descr="Micro-Visco-Amylo-Graph-Diagramm_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836712"/>
            <a:ext cx="5760640" cy="5256584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  <p:sp>
        <p:nvSpPr>
          <p:cNvPr id="9" name="TextovéPole 8"/>
          <p:cNvSpPr txBox="1"/>
          <p:nvPr/>
        </p:nvSpPr>
        <p:spPr>
          <a:xfrm>
            <a:off x="7380312" y="908720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10" name="TextovéPole 9"/>
          <p:cNvSpPr txBox="1"/>
          <p:nvPr/>
        </p:nvSpPr>
        <p:spPr>
          <a:xfrm>
            <a:off x="6300192" y="908720"/>
            <a:ext cx="2664296" cy="4247317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Suited for starch and flour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Usage for acid and lye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Small sample size (5 - 15 g)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Short measuring times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Speed (0 - 300 min</a:t>
            </a:r>
            <a:r>
              <a:rPr lang="en-US" baseline="30000" dirty="0" smtClean="0">
                <a:solidFill>
                  <a:srgbClr val="FF0000"/>
                </a:solidFill>
              </a:rPr>
              <a:t>-1</a:t>
            </a:r>
            <a:r>
              <a:rPr lang="en-US" dirty="0" smtClean="0">
                <a:solidFill>
                  <a:srgbClr val="FF0000"/>
                </a:solidFill>
              </a:rPr>
              <a:t>)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Temperature measurement within the sample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Heating / cooling rates of up to 10°C / min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No follow-up costs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Evaluation in </a:t>
            </a:r>
            <a:r>
              <a:rPr lang="en-US" b="1" dirty="0" smtClean="0">
                <a:solidFill>
                  <a:srgbClr val="0000FF"/>
                </a:solidFill>
              </a:rPr>
              <a:t>BU</a:t>
            </a:r>
            <a:r>
              <a:rPr lang="en-US" dirty="0" smtClean="0">
                <a:solidFill>
                  <a:srgbClr val="FF0000"/>
                </a:solidFill>
              </a:rPr>
              <a:t>, </a:t>
            </a:r>
            <a:r>
              <a:rPr lang="en-US" dirty="0" err="1" smtClean="0">
                <a:solidFill>
                  <a:srgbClr val="FF0000"/>
                </a:solidFill>
              </a:rPr>
              <a:t>mPas</a:t>
            </a:r>
            <a:r>
              <a:rPr lang="en-US" dirty="0" smtClean="0">
                <a:solidFill>
                  <a:srgbClr val="FF0000"/>
                </a:solidFill>
              </a:rPr>
              <a:t>, </a:t>
            </a:r>
            <a:r>
              <a:rPr lang="en-US" dirty="0" err="1" smtClean="0">
                <a:solidFill>
                  <a:srgbClr val="FF0000"/>
                </a:solidFill>
              </a:rPr>
              <a:t>cP</a:t>
            </a:r>
            <a:r>
              <a:rPr lang="en-US" dirty="0" smtClean="0">
                <a:solidFill>
                  <a:srgbClr val="FF0000"/>
                </a:solidFill>
              </a:rPr>
              <a:t> or </a:t>
            </a:r>
            <a:r>
              <a:rPr lang="en-US" dirty="0" err="1" smtClean="0">
                <a:solidFill>
                  <a:srgbClr val="FF0000"/>
                </a:solidFill>
              </a:rPr>
              <a:t>cmg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6372200" y="5877272"/>
            <a:ext cx="2556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0000FF"/>
                </a:solidFill>
              </a:rPr>
              <a:t>BU = </a:t>
            </a:r>
            <a:r>
              <a:rPr lang="cs-CZ" b="1" dirty="0" err="1" smtClean="0">
                <a:solidFill>
                  <a:srgbClr val="0000FF"/>
                </a:solidFill>
              </a:rPr>
              <a:t>Brabender</a:t>
            </a:r>
            <a:r>
              <a:rPr lang="cs-CZ" b="1" dirty="0" smtClean="0">
                <a:solidFill>
                  <a:srgbClr val="0000FF"/>
                </a:solidFill>
              </a:rPr>
              <a:t> Unit</a:t>
            </a:r>
            <a:endParaRPr lang="cs-CZ" b="1" dirty="0">
              <a:solidFill>
                <a:srgbClr val="0000FF"/>
              </a:solidFill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395536" y="5949280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 smtClean="0">
                <a:solidFill>
                  <a:srgbClr val="0000FF"/>
                </a:solidFill>
              </a:rPr>
              <a:t>Brabender</a:t>
            </a:r>
            <a:r>
              <a:rPr lang="cs-CZ" b="1" dirty="0" smtClean="0">
                <a:solidFill>
                  <a:srgbClr val="0000FF"/>
                </a:solidFill>
              </a:rPr>
              <a:t> je název VÝROBCE přístrojů  v Německu</a:t>
            </a:r>
            <a:endParaRPr lang="cs-CZ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539552" y="4653136"/>
            <a:ext cx="5400600" cy="1292662"/>
          </a:xfrm>
          <a:prstGeom prst="rect">
            <a:avLst/>
          </a:prstGeom>
          <a:noFill/>
          <a:ln w="38100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2600" b="1" dirty="0" smtClean="0">
                <a:solidFill>
                  <a:srgbClr val="008000"/>
                </a:solidFill>
              </a:rPr>
              <a:t>Všimněte si  PRŮBĚHU TEPLOTY MĚŘENÍ  a bodů jejích změn!</a:t>
            </a:r>
            <a:endParaRPr lang="cs-CZ" sz="2600" b="1" dirty="0">
              <a:solidFill>
                <a:srgbClr val="008000"/>
              </a:solidFill>
            </a:endParaRPr>
          </a:p>
        </p:txBody>
      </p:sp>
      <p:cxnSp>
        <p:nvCxnSpPr>
          <p:cNvPr id="15" name="Přímá spojovací šipka 14"/>
          <p:cNvCxnSpPr/>
          <p:nvPr/>
        </p:nvCxnSpPr>
        <p:spPr>
          <a:xfrm flipV="1">
            <a:off x="2555776" y="2708920"/>
            <a:ext cx="288032" cy="1944216"/>
          </a:xfrm>
          <a:prstGeom prst="straightConnector1">
            <a:avLst/>
          </a:prstGeom>
          <a:ln w="38100">
            <a:solidFill>
              <a:srgbClr val="008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ovací šipka 15"/>
          <p:cNvCxnSpPr/>
          <p:nvPr/>
        </p:nvCxnSpPr>
        <p:spPr>
          <a:xfrm flipV="1">
            <a:off x="3995936" y="3140968"/>
            <a:ext cx="216024" cy="1512168"/>
          </a:xfrm>
          <a:prstGeom prst="straightConnector1">
            <a:avLst/>
          </a:prstGeom>
          <a:ln w="38100">
            <a:solidFill>
              <a:srgbClr val="008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ovéPole 18"/>
          <p:cNvSpPr txBox="1"/>
          <p:nvPr/>
        </p:nvSpPr>
        <p:spPr>
          <a:xfrm>
            <a:off x="323528" y="836712"/>
            <a:ext cx="3312368" cy="3693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FF0000"/>
                </a:solidFill>
              </a:rPr>
              <a:t>BOD MAZOVATĚNÍ ŠKROBU</a:t>
            </a:r>
            <a:endParaRPr lang="cs-CZ" dirty="0"/>
          </a:p>
        </p:txBody>
      </p:sp>
      <p:cxnSp>
        <p:nvCxnSpPr>
          <p:cNvPr id="21" name="Přímá spojovací šipka 20"/>
          <p:cNvCxnSpPr/>
          <p:nvPr/>
        </p:nvCxnSpPr>
        <p:spPr>
          <a:xfrm>
            <a:off x="2483768" y="1268760"/>
            <a:ext cx="360040" cy="136815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Křivky MAZOVATĚNÍ různých škrobů ve vodě 2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27122019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20208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STRUKTURA &amp; VLASTNOSTI 6 DOPLNĚNO 2019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55</a:t>
            </a:fld>
            <a:endParaRPr lang="sk-SK"/>
          </a:p>
        </p:txBody>
      </p:sp>
      <p:sp>
        <p:nvSpPr>
          <p:cNvPr id="9" name="TextovéPole 8"/>
          <p:cNvSpPr txBox="1"/>
          <p:nvPr/>
        </p:nvSpPr>
        <p:spPr>
          <a:xfrm>
            <a:off x="7380312" y="908720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pic>
        <p:nvPicPr>
          <p:cNvPr id="13" name="Obrázek 12" descr="img67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779983" y="-331711"/>
            <a:ext cx="4824537" cy="7881463"/>
          </a:xfrm>
          <a:prstGeom prst="rect">
            <a:avLst/>
          </a:prstGeom>
        </p:spPr>
      </p:pic>
      <p:cxnSp>
        <p:nvCxnSpPr>
          <p:cNvPr id="14" name="Přímá spojovací šipka 13"/>
          <p:cNvCxnSpPr/>
          <p:nvPr/>
        </p:nvCxnSpPr>
        <p:spPr>
          <a:xfrm flipH="1">
            <a:off x="2051720" y="1988840"/>
            <a:ext cx="1512168" cy="14401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ovéPole 14"/>
          <p:cNvSpPr txBox="1"/>
          <p:nvPr/>
        </p:nvSpPr>
        <p:spPr>
          <a:xfrm>
            <a:off x="3563888" y="1628800"/>
            <a:ext cx="3312368" cy="3693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FF0000"/>
                </a:solidFill>
              </a:rPr>
              <a:t>BOD MAZOVATĚNÍ ŠKROBU</a:t>
            </a:r>
            <a:endParaRPr lang="cs-CZ" dirty="0"/>
          </a:p>
        </p:txBody>
      </p:sp>
      <p:cxnSp>
        <p:nvCxnSpPr>
          <p:cNvPr id="19" name="Přímá spojovací šipka 18"/>
          <p:cNvCxnSpPr/>
          <p:nvPr/>
        </p:nvCxnSpPr>
        <p:spPr>
          <a:xfrm flipH="1">
            <a:off x="2123728" y="1988840"/>
            <a:ext cx="1440160" cy="108012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římá spojovací šipka 21"/>
          <p:cNvCxnSpPr/>
          <p:nvPr/>
        </p:nvCxnSpPr>
        <p:spPr>
          <a:xfrm flipH="1">
            <a:off x="2771800" y="1988840"/>
            <a:ext cx="792088" cy="165618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Obrázek 24" descr="img67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5486445" y="2134201"/>
            <a:ext cx="3600400" cy="3453694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Vliv sacharidů a solí na </a:t>
            </a:r>
            <a:r>
              <a:rPr lang="cs-CZ" sz="2800" smtClean="0">
                <a:solidFill>
                  <a:srgbClr val="FF0000"/>
                </a:solidFill>
                <a:latin typeface="Arial Black" pitchFamily="34" charset="0"/>
              </a:rPr>
              <a:t>teplotu mazovatění – PROČ ASI?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27122019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20208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STRUKTURA &amp; VLASTNOSTI 6 DOPLNĚNO 2019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56</a:t>
            </a:fld>
            <a:endParaRPr lang="sk-SK"/>
          </a:p>
        </p:txBody>
      </p:sp>
      <p:pic>
        <p:nvPicPr>
          <p:cNvPr id="10" name="Zástupný symbol pro obsah 9" descr="img67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1954318" y="-218014"/>
            <a:ext cx="5019340" cy="7848872"/>
          </a:xfr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Vliv sacharidů a solí na teplotu mazovatění – PROČ ASI?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27122019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20208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STRUKTURA &amp; VLASTNOSTI 6 DOPLNĚNO 2019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57</a:t>
            </a:fld>
            <a:endParaRPr lang="sk-SK"/>
          </a:p>
        </p:txBody>
      </p:sp>
      <p:pic>
        <p:nvPicPr>
          <p:cNvPr id="9" name="Zástupný symbol pro obsah 8" descr="img68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2776348" y="-1040044"/>
            <a:ext cx="3672408" cy="8001984"/>
          </a:xfrm>
        </p:spPr>
      </p:pic>
      <p:sp>
        <p:nvSpPr>
          <p:cNvPr id="11" name="Zaoblený obdélník 10"/>
          <p:cNvSpPr/>
          <p:nvPr/>
        </p:nvSpPr>
        <p:spPr>
          <a:xfrm>
            <a:off x="539552" y="2420888"/>
            <a:ext cx="7992888" cy="100811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TextovéPole 11"/>
          <p:cNvSpPr txBox="1"/>
          <p:nvPr/>
        </p:nvSpPr>
        <p:spPr>
          <a:xfrm>
            <a:off x="539552" y="5013176"/>
            <a:ext cx="8064896" cy="1077218"/>
          </a:xfrm>
          <a:prstGeom prst="rect">
            <a:avLst/>
          </a:prstGeom>
          <a:noFill/>
          <a:ln w="38100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 smtClean="0">
                <a:solidFill>
                  <a:srgbClr val="008000"/>
                </a:solidFill>
              </a:rPr>
              <a:t>Kukuřičný škrob má normálně hodnoty: 62 – 72 – 67 °C</a:t>
            </a:r>
            <a:endParaRPr lang="cs-CZ" sz="3200" b="1" dirty="0">
              <a:solidFill>
                <a:srgbClr val="008000"/>
              </a:solidFill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562074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Chování škrobového mazu ve vodě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179512" y="548680"/>
            <a:ext cx="8712968" cy="5688632"/>
          </a:xfrm>
        </p:spPr>
        <p:txBody>
          <a:bodyPr/>
          <a:lstStyle/>
          <a:p>
            <a:r>
              <a:rPr lang="cs-CZ" sz="3000" b="1" dirty="0" smtClean="0">
                <a:solidFill>
                  <a:srgbClr val="008000"/>
                </a:solidFill>
              </a:rPr>
              <a:t>Snižování teploty: </a:t>
            </a:r>
            <a:r>
              <a:rPr lang="cs-CZ" sz="3000" dirty="0" smtClean="0">
                <a:solidFill>
                  <a:srgbClr val="008000"/>
                </a:solidFill>
              </a:rPr>
              <a:t>postupné obnovování vodíkových můstků, hlavně u  AMYLÓZY, </a:t>
            </a:r>
            <a:r>
              <a:rPr lang="cs-CZ" sz="3000" u="sng" dirty="0" smtClean="0">
                <a:solidFill>
                  <a:srgbClr val="008000"/>
                </a:solidFill>
                <a:latin typeface="Arial Black" pitchFamily="34" charset="0"/>
              </a:rPr>
              <a:t>škrob s vysokým podílem AMYLOPEKTINU </a:t>
            </a:r>
            <a:r>
              <a:rPr lang="cs-CZ" sz="3000" u="sng" dirty="0" smtClean="0">
                <a:solidFill>
                  <a:srgbClr val="C00000"/>
                </a:solidFill>
                <a:latin typeface="Arial Black" pitchFamily="34" charset="0"/>
              </a:rPr>
              <a:t>(VĚTVENÁ MAKROMOLEKULA</a:t>
            </a:r>
            <a:r>
              <a:rPr lang="cs-CZ" sz="3000" u="sng" dirty="0" smtClean="0">
                <a:solidFill>
                  <a:srgbClr val="008000"/>
                </a:solidFill>
                <a:latin typeface="Arial Black" pitchFamily="34" charset="0"/>
              </a:rPr>
              <a:t>) má menší tendenci k </a:t>
            </a:r>
            <a:r>
              <a:rPr lang="cs-CZ" sz="3000" b="1" u="sng" dirty="0" smtClean="0">
                <a:solidFill>
                  <a:srgbClr val="FF0000"/>
                </a:solidFill>
                <a:latin typeface="Arial Black" pitchFamily="34" charset="0"/>
              </a:rPr>
              <a:t>RETROGRADACI</a:t>
            </a:r>
            <a:r>
              <a:rPr lang="cs-CZ" sz="3000" u="sng" dirty="0" smtClean="0">
                <a:solidFill>
                  <a:srgbClr val="008000"/>
                </a:solidFill>
                <a:latin typeface="Arial Black" pitchFamily="34" charset="0"/>
              </a:rPr>
              <a:t> </a:t>
            </a:r>
          </a:p>
          <a:p>
            <a:r>
              <a:rPr lang="cs-CZ" sz="3000" b="1" dirty="0" smtClean="0">
                <a:solidFill>
                  <a:srgbClr val="0000FF"/>
                </a:solidFill>
              </a:rPr>
              <a:t>U nízkých koncentrací do cca. 3 % </a:t>
            </a:r>
            <a:r>
              <a:rPr lang="cs-CZ" sz="3000" dirty="0" smtClean="0">
                <a:solidFill>
                  <a:srgbClr val="0000FF"/>
                </a:solidFill>
              </a:rPr>
              <a:t>vypadávání z roztoku ve formě vloček</a:t>
            </a:r>
          </a:p>
          <a:p>
            <a:r>
              <a:rPr lang="cs-CZ" sz="3000" b="1" dirty="0" smtClean="0">
                <a:solidFill>
                  <a:srgbClr val="FF0000"/>
                </a:solidFill>
              </a:rPr>
              <a:t>U vyšších koncentrací </a:t>
            </a:r>
            <a:r>
              <a:rPr lang="cs-CZ" sz="3000" dirty="0" smtClean="0">
                <a:solidFill>
                  <a:srgbClr val="FF0000"/>
                </a:solidFill>
              </a:rPr>
              <a:t>vznik </a:t>
            </a:r>
            <a:r>
              <a:rPr lang="cs-CZ" sz="3000" b="1" dirty="0" smtClean="0">
                <a:solidFill>
                  <a:srgbClr val="FF0000"/>
                </a:solidFill>
              </a:rPr>
              <a:t>GELU</a:t>
            </a:r>
            <a:r>
              <a:rPr lang="cs-CZ" sz="3000" dirty="0" smtClean="0">
                <a:solidFill>
                  <a:srgbClr val="FF0000"/>
                </a:solidFill>
              </a:rPr>
              <a:t>  s vysokou viskozitou</a:t>
            </a:r>
          </a:p>
          <a:p>
            <a:r>
              <a:rPr lang="cs-CZ" sz="3000" dirty="0" smtClean="0">
                <a:solidFill>
                  <a:srgbClr val="FF0000"/>
                </a:solidFill>
              </a:rPr>
              <a:t>Tento proces se nazývá </a:t>
            </a:r>
            <a:r>
              <a:rPr lang="cs-CZ" sz="3000" b="1" dirty="0" smtClean="0">
                <a:solidFill>
                  <a:srgbClr val="FF0000"/>
                </a:solidFill>
              </a:rPr>
              <a:t>RETROGRADACE </a:t>
            </a:r>
            <a:r>
              <a:rPr lang="cs-CZ" sz="3000" dirty="0" smtClean="0">
                <a:solidFill>
                  <a:srgbClr val="FF0000"/>
                </a:solidFill>
              </a:rPr>
              <a:t>a lze ho omezit přídavkem glukózy, tuků, NaNO</a:t>
            </a:r>
            <a:r>
              <a:rPr lang="cs-CZ" sz="3000" baseline="-25000" dirty="0" smtClean="0">
                <a:solidFill>
                  <a:srgbClr val="FF0000"/>
                </a:solidFill>
              </a:rPr>
              <a:t>3</a:t>
            </a:r>
            <a:r>
              <a:rPr lang="cs-CZ" sz="3000" dirty="0" smtClean="0">
                <a:solidFill>
                  <a:srgbClr val="FF0000"/>
                </a:solidFill>
              </a:rPr>
              <a:t> </a:t>
            </a:r>
          </a:p>
          <a:p>
            <a:endParaRPr lang="cs-CZ" sz="3000" b="1" dirty="0" smtClean="0">
              <a:solidFill>
                <a:srgbClr val="FF0000"/>
              </a:solidFill>
            </a:endParaRPr>
          </a:p>
          <a:p>
            <a:endParaRPr lang="cs-CZ" sz="3000" dirty="0" smtClean="0">
              <a:solidFill>
                <a:srgbClr val="0080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27122019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20208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STRUKTURA &amp; VLASTNOSTI 6 DOPLNĚNO 2019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58</a:t>
            </a:fld>
            <a:endParaRPr lang="sk-SK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Křivky MAZOVATĚNÍ škrobu ve vodě 3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27122019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92216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STRUKTURA &amp; VLASTNOSTI 6 DOPLNĚNO 2019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59</a:t>
            </a:fld>
            <a:endParaRPr lang="sk-SK"/>
          </a:p>
        </p:txBody>
      </p:sp>
      <p:pic>
        <p:nvPicPr>
          <p:cNvPr id="8" name="Obrázek 7" descr="Micro-Visco-Amylo-Graph-Diagramm_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836712"/>
            <a:ext cx="5760640" cy="5256584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7380312" y="908720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539552" y="4653136"/>
            <a:ext cx="5400600" cy="1292662"/>
          </a:xfrm>
          <a:prstGeom prst="rect">
            <a:avLst/>
          </a:prstGeom>
          <a:noFill/>
          <a:ln w="38100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2600" b="1" dirty="0" smtClean="0">
                <a:solidFill>
                  <a:srgbClr val="008000"/>
                </a:solidFill>
              </a:rPr>
              <a:t>Všimněte si  PRŮBĚHU TEPLOTY MĚŘENÍ  a bodů jejích změn!</a:t>
            </a:r>
            <a:endParaRPr lang="cs-CZ" sz="2600" b="1" dirty="0">
              <a:solidFill>
                <a:srgbClr val="008000"/>
              </a:solidFill>
            </a:endParaRPr>
          </a:p>
        </p:txBody>
      </p:sp>
      <p:cxnSp>
        <p:nvCxnSpPr>
          <p:cNvPr id="15" name="Přímá spojovací šipka 14"/>
          <p:cNvCxnSpPr/>
          <p:nvPr/>
        </p:nvCxnSpPr>
        <p:spPr>
          <a:xfrm flipV="1">
            <a:off x="2555776" y="2708920"/>
            <a:ext cx="288032" cy="1944216"/>
          </a:xfrm>
          <a:prstGeom prst="straightConnector1">
            <a:avLst/>
          </a:prstGeom>
          <a:ln w="38100">
            <a:solidFill>
              <a:srgbClr val="008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ovací šipka 15"/>
          <p:cNvCxnSpPr/>
          <p:nvPr/>
        </p:nvCxnSpPr>
        <p:spPr>
          <a:xfrm flipV="1">
            <a:off x="3995936" y="3140968"/>
            <a:ext cx="216024" cy="1512168"/>
          </a:xfrm>
          <a:prstGeom prst="straightConnector1">
            <a:avLst/>
          </a:prstGeom>
          <a:ln w="38100">
            <a:solidFill>
              <a:srgbClr val="008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ovéPole 18"/>
          <p:cNvSpPr txBox="1"/>
          <p:nvPr/>
        </p:nvSpPr>
        <p:spPr>
          <a:xfrm>
            <a:off x="323528" y="836712"/>
            <a:ext cx="3312368" cy="3693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FF0000"/>
                </a:solidFill>
              </a:rPr>
              <a:t>BOD MAZOVATĚNÍ ŠKROBU</a:t>
            </a:r>
            <a:endParaRPr lang="cs-CZ" dirty="0"/>
          </a:p>
        </p:txBody>
      </p:sp>
      <p:cxnSp>
        <p:nvCxnSpPr>
          <p:cNvPr id="21" name="Přímá spojovací šipka 20"/>
          <p:cNvCxnSpPr/>
          <p:nvPr/>
        </p:nvCxnSpPr>
        <p:spPr>
          <a:xfrm>
            <a:off x="2483768" y="1268760"/>
            <a:ext cx="360040" cy="136815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ovéPole 16"/>
          <p:cNvSpPr txBox="1"/>
          <p:nvPr/>
        </p:nvSpPr>
        <p:spPr>
          <a:xfrm>
            <a:off x="6588224" y="908720"/>
            <a:ext cx="2304256" cy="1754326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C00000"/>
                </a:solidFill>
              </a:rPr>
              <a:t>RETROGRADACE = zvyšování viskozity se snižující se teplotou &gt; VZNIK GELU</a:t>
            </a:r>
            <a:endParaRPr lang="cs-CZ" dirty="0">
              <a:solidFill>
                <a:srgbClr val="C00000"/>
              </a:solidFill>
            </a:endParaRPr>
          </a:p>
        </p:txBody>
      </p:sp>
      <p:cxnSp>
        <p:nvCxnSpPr>
          <p:cNvPr id="18" name="Přímá spojovací šipka 17"/>
          <p:cNvCxnSpPr/>
          <p:nvPr/>
        </p:nvCxnSpPr>
        <p:spPr>
          <a:xfrm flipH="1">
            <a:off x="4932040" y="2636912"/>
            <a:ext cx="1728192" cy="7200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Elipsa 19"/>
          <p:cNvSpPr/>
          <p:nvPr/>
        </p:nvSpPr>
        <p:spPr>
          <a:xfrm>
            <a:off x="2699792" y="1700808"/>
            <a:ext cx="504056" cy="360040"/>
          </a:xfrm>
          <a:prstGeom prst="ellipse">
            <a:avLst/>
          </a:prstGeom>
          <a:noFill/>
          <a:ln>
            <a:solidFill>
              <a:srgbClr val="0000F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TextovéPole 21"/>
          <p:cNvSpPr txBox="1"/>
          <p:nvPr/>
        </p:nvSpPr>
        <p:spPr>
          <a:xfrm>
            <a:off x="6372200" y="2996952"/>
            <a:ext cx="25202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i="1" dirty="0" smtClean="0">
                <a:solidFill>
                  <a:srgbClr val="0000FF"/>
                </a:solidFill>
              </a:rPr>
              <a:t>SETRVAČNOST PŘI VYPNUTÍ NÁRŮSTU TEPLOTY A PŘEPNUTÍ NA KONSTANTNÍ TEPLOTU</a:t>
            </a:r>
            <a:endParaRPr lang="cs-CZ" b="1" i="1" dirty="0">
              <a:solidFill>
                <a:srgbClr val="0000FF"/>
              </a:solidFill>
            </a:endParaRPr>
          </a:p>
        </p:txBody>
      </p:sp>
      <p:cxnSp>
        <p:nvCxnSpPr>
          <p:cNvPr id="24" name="Přímá spojovací šipka 23"/>
          <p:cNvCxnSpPr/>
          <p:nvPr/>
        </p:nvCxnSpPr>
        <p:spPr>
          <a:xfrm flipH="1" flipV="1">
            <a:off x="3203848" y="1988840"/>
            <a:ext cx="3312368" cy="1152128"/>
          </a:xfrm>
          <a:prstGeom prst="straightConnector1">
            <a:avLst/>
          </a:prstGeom>
          <a:ln w="38100">
            <a:solidFill>
              <a:srgbClr val="0000FF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418058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Definice POLYSACHARIDŮ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27122019</a:t>
            </a:r>
            <a:endParaRPr lang="sk-SK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polysacharidy škrob STRUKTURA &amp; VLASTNOSTI 6 DOPLNĚNO 2019</a:t>
            </a:r>
            <a:endParaRPr lang="sk-SK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7865BE-C659-4ABD-A817-DED046766B31}" type="slidenum">
              <a:rPr lang="sk-SK" smtClean="0"/>
              <a:pPr>
                <a:defRPr/>
              </a:pPr>
              <a:t>6</a:t>
            </a:fld>
            <a:endParaRPr lang="sk-SK"/>
          </a:p>
        </p:txBody>
      </p:sp>
      <p:pic>
        <p:nvPicPr>
          <p:cNvPr id="6" name="Obrázek 5" descr="img35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692696"/>
            <a:ext cx="8749558" cy="5544616"/>
          </a:xfrm>
          <a:prstGeom prst="rect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</p:pic>
      <p:sp>
        <p:nvSpPr>
          <p:cNvPr id="7" name="Elipsa 6"/>
          <p:cNvSpPr/>
          <p:nvPr/>
        </p:nvSpPr>
        <p:spPr>
          <a:xfrm>
            <a:off x="827584" y="4941168"/>
            <a:ext cx="216024" cy="216024"/>
          </a:xfrm>
          <a:prstGeom prst="ellipse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Elipsa 7"/>
          <p:cNvSpPr/>
          <p:nvPr/>
        </p:nvSpPr>
        <p:spPr>
          <a:xfrm>
            <a:off x="3131840" y="3933056"/>
            <a:ext cx="216024" cy="216024"/>
          </a:xfrm>
          <a:prstGeom prst="ellipse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Elipsa 8"/>
          <p:cNvSpPr/>
          <p:nvPr/>
        </p:nvSpPr>
        <p:spPr>
          <a:xfrm>
            <a:off x="5076056" y="3933056"/>
            <a:ext cx="216024" cy="216024"/>
          </a:xfrm>
          <a:prstGeom prst="ellipse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Elipsa 9"/>
          <p:cNvSpPr/>
          <p:nvPr/>
        </p:nvSpPr>
        <p:spPr>
          <a:xfrm>
            <a:off x="7092280" y="3933056"/>
            <a:ext cx="216024" cy="216024"/>
          </a:xfrm>
          <a:prstGeom prst="ellipse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Elipsa 10"/>
          <p:cNvSpPr/>
          <p:nvPr/>
        </p:nvSpPr>
        <p:spPr>
          <a:xfrm>
            <a:off x="827584" y="4653136"/>
            <a:ext cx="216024" cy="216024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Elipsa 11"/>
          <p:cNvSpPr/>
          <p:nvPr/>
        </p:nvSpPr>
        <p:spPr>
          <a:xfrm>
            <a:off x="1691680" y="3933056"/>
            <a:ext cx="216024" cy="216024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Elipsa 12"/>
          <p:cNvSpPr/>
          <p:nvPr/>
        </p:nvSpPr>
        <p:spPr>
          <a:xfrm>
            <a:off x="3635896" y="3933056"/>
            <a:ext cx="216024" cy="216024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Elipsa 13"/>
          <p:cNvSpPr/>
          <p:nvPr/>
        </p:nvSpPr>
        <p:spPr>
          <a:xfrm>
            <a:off x="4716016" y="4653136"/>
            <a:ext cx="216024" cy="216024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Elipsa 14"/>
          <p:cNvSpPr/>
          <p:nvPr/>
        </p:nvSpPr>
        <p:spPr>
          <a:xfrm>
            <a:off x="5724128" y="3933056"/>
            <a:ext cx="216024" cy="216024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Elipsa 15"/>
          <p:cNvSpPr/>
          <p:nvPr/>
        </p:nvSpPr>
        <p:spPr>
          <a:xfrm>
            <a:off x="6300192" y="4797152"/>
            <a:ext cx="216024" cy="216024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Elipsa 16"/>
          <p:cNvSpPr/>
          <p:nvPr/>
        </p:nvSpPr>
        <p:spPr>
          <a:xfrm>
            <a:off x="6084168" y="3717032"/>
            <a:ext cx="216024" cy="216024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Elipsa 17"/>
          <p:cNvSpPr/>
          <p:nvPr/>
        </p:nvSpPr>
        <p:spPr>
          <a:xfrm>
            <a:off x="6372200" y="2924944"/>
            <a:ext cx="216024" cy="216024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Elipsa 18"/>
          <p:cNvSpPr/>
          <p:nvPr/>
        </p:nvSpPr>
        <p:spPr>
          <a:xfrm>
            <a:off x="7164288" y="2708920"/>
            <a:ext cx="216024" cy="216024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Obdélník 19"/>
          <p:cNvSpPr/>
          <p:nvPr/>
        </p:nvSpPr>
        <p:spPr>
          <a:xfrm>
            <a:off x="5868144" y="2204864"/>
            <a:ext cx="2232248" cy="36004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22" name="Přímá spojovací šipka 21"/>
          <p:cNvCxnSpPr/>
          <p:nvPr/>
        </p:nvCxnSpPr>
        <p:spPr>
          <a:xfrm flipH="1">
            <a:off x="4427984" y="2564904"/>
            <a:ext cx="1440160" cy="1584176"/>
          </a:xfrm>
          <a:prstGeom prst="straightConnector1">
            <a:avLst/>
          </a:prstGeom>
          <a:ln w="38100">
            <a:solidFill>
              <a:srgbClr val="C0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Přímá spojovací šipka 22"/>
          <p:cNvCxnSpPr/>
          <p:nvPr/>
        </p:nvCxnSpPr>
        <p:spPr>
          <a:xfrm>
            <a:off x="5868144" y="2564904"/>
            <a:ext cx="360040" cy="1368152"/>
          </a:xfrm>
          <a:prstGeom prst="straightConnector1">
            <a:avLst/>
          </a:prstGeom>
          <a:ln w="38100">
            <a:solidFill>
              <a:srgbClr val="C0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Přímá spojovací šipka 24"/>
          <p:cNvCxnSpPr>
            <a:stCxn id="20" idx="2"/>
          </p:cNvCxnSpPr>
          <p:nvPr/>
        </p:nvCxnSpPr>
        <p:spPr>
          <a:xfrm flipH="1">
            <a:off x="6804248" y="2564904"/>
            <a:ext cx="180020" cy="720080"/>
          </a:xfrm>
          <a:prstGeom prst="straightConnector1">
            <a:avLst/>
          </a:prstGeom>
          <a:ln w="38100">
            <a:solidFill>
              <a:srgbClr val="C0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Přímá spojovací šipka 26"/>
          <p:cNvCxnSpPr/>
          <p:nvPr/>
        </p:nvCxnSpPr>
        <p:spPr>
          <a:xfrm flipH="1">
            <a:off x="6876256" y="2564904"/>
            <a:ext cx="1152128" cy="1368152"/>
          </a:xfrm>
          <a:prstGeom prst="straightConnector1">
            <a:avLst/>
          </a:prstGeom>
          <a:ln w="38100">
            <a:solidFill>
              <a:srgbClr val="C0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Přímá spojovací šipka 28"/>
          <p:cNvCxnSpPr/>
          <p:nvPr/>
        </p:nvCxnSpPr>
        <p:spPr>
          <a:xfrm flipH="1">
            <a:off x="6444208" y="2564904"/>
            <a:ext cx="144016" cy="1584176"/>
          </a:xfrm>
          <a:prstGeom prst="straightConnector1">
            <a:avLst/>
          </a:prstGeom>
          <a:ln w="38100">
            <a:solidFill>
              <a:srgbClr val="C0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Křivky MAZOVATĚNÍ škrobu ve vodě 4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27122019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92216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STRUKTURA &amp; VLASTNOSTI 6 DOPLNĚNO 2019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60</a:t>
            </a:fld>
            <a:endParaRPr lang="sk-SK"/>
          </a:p>
        </p:txBody>
      </p:sp>
      <p:pic>
        <p:nvPicPr>
          <p:cNvPr id="8" name="Obrázek 7" descr="Micro-Visco-Amylo-Graph-Diagramm_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836712"/>
            <a:ext cx="5760640" cy="5256584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7380312" y="908720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0" y="4653136"/>
            <a:ext cx="2771800" cy="1477328"/>
          </a:xfrm>
          <a:prstGeom prst="rect">
            <a:avLst/>
          </a:prstGeom>
          <a:noFill/>
          <a:ln w="38100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>
                <a:solidFill>
                  <a:srgbClr val="008000"/>
                </a:solidFill>
              </a:rPr>
              <a:t>Postupné rozpouštění kratších řetězců a jejich difůze do vody + bobtnání zrn  &gt; ZVYŠOVÁNÍ VISKOZITY </a:t>
            </a:r>
            <a:endParaRPr lang="cs-CZ" b="1" dirty="0">
              <a:solidFill>
                <a:srgbClr val="008000"/>
              </a:solidFill>
            </a:endParaRPr>
          </a:p>
        </p:txBody>
      </p:sp>
      <p:cxnSp>
        <p:nvCxnSpPr>
          <p:cNvPr id="15" name="Přímá spojovací šipka 14"/>
          <p:cNvCxnSpPr/>
          <p:nvPr/>
        </p:nvCxnSpPr>
        <p:spPr>
          <a:xfrm flipV="1">
            <a:off x="2555776" y="3356992"/>
            <a:ext cx="144016" cy="1296144"/>
          </a:xfrm>
          <a:prstGeom prst="straightConnector1">
            <a:avLst/>
          </a:prstGeom>
          <a:ln w="38100">
            <a:solidFill>
              <a:srgbClr val="008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ovací šipka 15"/>
          <p:cNvCxnSpPr/>
          <p:nvPr/>
        </p:nvCxnSpPr>
        <p:spPr>
          <a:xfrm flipH="1" flipV="1">
            <a:off x="2843808" y="2636912"/>
            <a:ext cx="1296144" cy="201622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ovéPole 18"/>
          <p:cNvSpPr txBox="1"/>
          <p:nvPr/>
        </p:nvSpPr>
        <p:spPr>
          <a:xfrm>
            <a:off x="323528" y="836712"/>
            <a:ext cx="3312368" cy="3693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FF0000"/>
                </a:solidFill>
              </a:rPr>
              <a:t>BOD MAZOVATĚNÍ ŠKROBU</a:t>
            </a:r>
            <a:endParaRPr lang="cs-CZ" dirty="0"/>
          </a:p>
        </p:txBody>
      </p:sp>
      <p:cxnSp>
        <p:nvCxnSpPr>
          <p:cNvPr id="21" name="Přímá spojovací šipka 20"/>
          <p:cNvCxnSpPr/>
          <p:nvPr/>
        </p:nvCxnSpPr>
        <p:spPr>
          <a:xfrm>
            <a:off x="2483768" y="1268760"/>
            <a:ext cx="360040" cy="136815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ovéPole 16"/>
          <p:cNvSpPr txBox="1"/>
          <p:nvPr/>
        </p:nvSpPr>
        <p:spPr>
          <a:xfrm>
            <a:off x="6588224" y="908720"/>
            <a:ext cx="2304256" cy="1846659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C00000"/>
                </a:solidFill>
              </a:rPr>
              <a:t>RETROGRADACE = zvyšování viskozity se snižující se teplotou &gt; </a:t>
            </a:r>
            <a:r>
              <a:rPr lang="cs-CZ" sz="2400" b="1" dirty="0" smtClean="0">
                <a:solidFill>
                  <a:srgbClr val="C00000"/>
                </a:solidFill>
                <a:latin typeface="Arial Black" pitchFamily="34" charset="0"/>
              </a:rPr>
              <a:t>VZNIK GELU</a:t>
            </a:r>
            <a:endParaRPr lang="cs-CZ" dirty="0">
              <a:solidFill>
                <a:srgbClr val="C00000"/>
              </a:solidFill>
              <a:latin typeface="Arial Black" pitchFamily="34" charset="0"/>
            </a:endParaRPr>
          </a:p>
        </p:txBody>
      </p:sp>
      <p:cxnSp>
        <p:nvCxnSpPr>
          <p:cNvPr id="18" name="Přímá spojovací šipka 17"/>
          <p:cNvCxnSpPr/>
          <p:nvPr/>
        </p:nvCxnSpPr>
        <p:spPr>
          <a:xfrm flipH="1">
            <a:off x="4932040" y="2636912"/>
            <a:ext cx="1728192" cy="72008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Elipsa 19"/>
          <p:cNvSpPr/>
          <p:nvPr/>
        </p:nvSpPr>
        <p:spPr>
          <a:xfrm>
            <a:off x="2699792" y="1700808"/>
            <a:ext cx="504056" cy="360040"/>
          </a:xfrm>
          <a:prstGeom prst="ellipse">
            <a:avLst/>
          </a:prstGeom>
          <a:noFill/>
          <a:ln>
            <a:solidFill>
              <a:srgbClr val="0000F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TextovéPole 21"/>
          <p:cNvSpPr txBox="1"/>
          <p:nvPr/>
        </p:nvSpPr>
        <p:spPr>
          <a:xfrm>
            <a:off x="6372200" y="2996952"/>
            <a:ext cx="2520280" cy="1754326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cs-CZ" b="1" i="1" dirty="0" smtClean="0">
                <a:solidFill>
                  <a:srgbClr val="0000FF"/>
                </a:solidFill>
              </a:rPr>
              <a:t>SETRVAČNOST PŘI VYPNUTÍ NÁRŮSTU TEPLOTY A PŘEPNUTÍ NA KONSTANTNÍ TEPLOTU</a:t>
            </a:r>
            <a:endParaRPr lang="cs-CZ" b="1" i="1" dirty="0">
              <a:solidFill>
                <a:srgbClr val="0000FF"/>
              </a:solidFill>
            </a:endParaRPr>
          </a:p>
        </p:txBody>
      </p:sp>
      <p:cxnSp>
        <p:nvCxnSpPr>
          <p:cNvPr id="24" name="Přímá spojovací šipka 23"/>
          <p:cNvCxnSpPr/>
          <p:nvPr/>
        </p:nvCxnSpPr>
        <p:spPr>
          <a:xfrm flipH="1" flipV="1">
            <a:off x="3203848" y="1988840"/>
            <a:ext cx="3168352" cy="1008112"/>
          </a:xfrm>
          <a:prstGeom prst="straightConnector1">
            <a:avLst/>
          </a:prstGeom>
          <a:ln w="38100">
            <a:solidFill>
              <a:srgbClr val="0000FF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ovéPole 28"/>
          <p:cNvSpPr txBox="1"/>
          <p:nvPr/>
        </p:nvSpPr>
        <p:spPr>
          <a:xfrm>
            <a:off x="2843808" y="4653136"/>
            <a:ext cx="2808312" cy="156966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FF0000"/>
                </a:solidFill>
              </a:rPr>
              <a:t>Rozpad vodíkových můstků mezi řetězci škrobu a hydratace celého zrna, POSTUPNĚ &gt;</a:t>
            </a:r>
            <a:r>
              <a:rPr lang="cs-CZ" sz="2400" b="1" dirty="0" smtClean="0">
                <a:solidFill>
                  <a:srgbClr val="FF0000"/>
                </a:solidFill>
                <a:latin typeface="Arial Black" pitchFamily="34" charset="0"/>
              </a:rPr>
              <a:t>SOL</a:t>
            </a:r>
            <a:endParaRPr lang="cs-CZ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cxnSp>
        <p:nvCxnSpPr>
          <p:cNvPr id="32" name="Přímá spojovací šipka 31"/>
          <p:cNvCxnSpPr/>
          <p:nvPr/>
        </p:nvCxnSpPr>
        <p:spPr>
          <a:xfrm>
            <a:off x="4716016" y="2852936"/>
            <a:ext cx="1296144" cy="1944216"/>
          </a:xfrm>
          <a:prstGeom prst="straightConnector1">
            <a:avLst/>
          </a:prstGeom>
          <a:ln w="38100">
            <a:solidFill>
              <a:srgbClr val="FFC000"/>
            </a:solidFill>
            <a:prstDash val="sysDash"/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ovéPole 32"/>
          <p:cNvSpPr txBox="1"/>
          <p:nvPr/>
        </p:nvSpPr>
        <p:spPr>
          <a:xfrm>
            <a:off x="5724128" y="4869160"/>
            <a:ext cx="3168352" cy="181588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C000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solidFill>
                  <a:srgbClr val="FFC000"/>
                </a:solidFill>
              </a:rPr>
              <a:t>Uvolňování zbytku menších hydratovaných útvarů &gt; </a:t>
            </a:r>
            <a:r>
              <a:rPr lang="cs-CZ" sz="2800" b="1" dirty="0" smtClean="0">
                <a:solidFill>
                  <a:srgbClr val="FFC000"/>
                </a:solidFill>
                <a:latin typeface="Arial Black" pitchFamily="34" charset="0"/>
              </a:rPr>
              <a:t>SOL</a:t>
            </a:r>
            <a:endParaRPr lang="cs-CZ" sz="2800" b="1" dirty="0">
              <a:solidFill>
                <a:srgbClr val="FFC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418058"/>
          </a:xfrm>
        </p:spPr>
        <p:txBody>
          <a:bodyPr/>
          <a:lstStyle/>
          <a:p>
            <a:pPr algn="l"/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Křivka MAZOVATĚNÍ škrobu ve vodě 5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27122019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20208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STRUKTURA &amp; VLASTNOSTI 6 DOPLNĚNO 2019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61</a:t>
            </a:fld>
            <a:endParaRPr lang="sk-SK"/>
          </a:p>
        </p:txBody>
      </p:sp>
      <p:sp>
        <p:nvSpPr>
          <p:cNvPr id="9" name="TextovéPole 8"/>
          <p:cNvSpPr txBox="1"/>
          <p:nvPr/>
        </p:nvSpPr>
        <p:spPr>
          <a:xfrm>
            <a:off x="7380312" y="908720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15" name="TextovéPole 14"/>
          <p:cNvSpPr txBox="1"/>
          <p:nvPr/>
        </p:nvSpPr>
        <p:spPr>
          <a:xfrm>
            <a:off x="2123728" y="1124744"/>
            <a:ext cx="5112568" cy="461665"/>
          </a:xfrm>
          <a:prstGeom prst="rect">
            <a:avLst/>
          </a:prstGeom>
          <a:noFill/>
          <a:ln w="63500">
            <a:solidFill>
              <a:srgbClr val="0000FF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>
                <a:solidFill>
                  <a:srgbClr val="0000FF"/>
                </a:solidFill>
                <a:latin typeface="Arial Black" pitchFamily="34" charset="0"/>
              </a:rPr>
              <a:t>BOD MAZOVATĚNÍ ŠKROBU</a:t>
            </a:r>
            <a:endParaRPr lang="cs-CZ" sz="2400" dirty="0">
              <a:solidFill>
                <a:srgbClr val="0000FF"/>
              </a:solidFill>
              <a:latin typeface="Arial Black" pitchFamily="34" charset="0"/>
            </a:endParaRPr>
          </a:p>
        </p:txBody>
      </p:sp>
      <p:pic>
        <p:nvPicPr>
          <p:cNvPr id="12" name="Obrázek 11" descr="mazovatění Google 051120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643974"/>
            <a:ext cx="9144000" cy="5214025"/>
          </a:xfrm>
          <a:prstGeom prst="rect">
            <a:avLst/>
          </a:prstGeom>
        </p:spPr>
      </p:pic>
      <p:cxnSp>
        <p:nvCxnSpPr>
          <p:cNvPr id="13" name="Přímá spojovací šipka 12"/>
          <p:cNvCxnSpPr/>
          <p:nvPr/>
        </p:nvCxnSpPr>
        <p:spPr>
          <a:xfrm>
            <a:off x="4427984" y="1556792"/>
            <a:ext cx="0" cy="648072"/>
          </a:xfrm>
          <a:prstGeom prst="straightConnector1">
            <a:avLst/>
          </a:prstGeom>
          <a:ln w="63500">
            <a:solidFill>
              <a:srgbClr val="0000FF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ovací šipka 13"/>
          <p:cNvCxnSpPr/>
          <p:nvPr/>
        </p:nvCxnSpPr>
        <p:spPr>
          <a:xfrm flipV="1">
            <a:off x="7668344" y="3429000"/>
            <a:ext cx="432048" cy="792088"/>
          </a:xfrm>
          <a:prstGeom prst="straightConnector1">
            <a:avLst/>
          </a:prstGeom>
          <a:ln w="63500">
            <a:solidFill>
              <a:srgbClr val="008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ovéPole 16"/>
          <p:cNvSpPr txBox="1"/>
          <p:nvPr/>
        </p:nvSpPr>
        <p:spPr>
          <a:xfrm>
            <a:off x="6444208" y="4293096"/>
            <a:ext cx="2699792" cy="369332"/>
          </a:xfrm>
          <a:prstGeom prst="rect">
            <a:avLst/>
          </a:prstGeom>
          <a:noFill/>
          <a:ln w="63500">
            <a:solidFill>
              <a:srgbClr val="008000"/>
            </a:solidFill>
            <a:prstDash val="sysDot"/>
          </a:ln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008000"/>
                </a:solidFill>
                <a:latin typeface="Arial Black" pitchFamily="34" charset="0"/>
              </a:rPr>
              <a:t>RETROGRADATION</a:t>
            </a:r>
            <a:endParaRPr lang="cs-CZ" dirty="0">
              <a:solidFill>
                <a:srgbClr val="008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418058"/>
          </a:xfrm>
        </p:spPr>
        <p:txBody>
          <a:bodyPr/>
          <a:lstStyle/>
          <a:p>
            <a:pPr algn="l"/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Křivka MAZOVATĚNÍ škrobu ve vodě 6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27122019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20208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STRUKTURA &amp; VLASTNOSTI 6 DOPLNĚNO 2019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62</a:t>
            </a:fld>
            <a:endParaRPr lang="sk-SK"/>
          </a:p>
        </p:txBody>
      </p:sp>
      <p:sp>
        <p:nvSpPr>
          <p:cNvPr id="9" name="TextovéPole 8"/>
          <p:cNvSpPr txBox="1"/>
          <p:nvPr/>
        </p:nvSpPr>
        <p:spPr>
          <a:xfrm>
            <a:off x="7380312" y="908720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15" name="TextovéPole 14"/>
          <p:cNvSpPr txBox="1"/>
          <p:nvPr/>
        </p:nvSpPr>
        <p:spPr>
          <a:xfrm>
            <a:off x="251520" y="620688"/>
            <a:ext cx="5112568" cy="461665"/>
          </a:xfrm>
          <a:prstGeom prst="rect">
            <a:avLst/>
          </a:prstGeom>
          <a:noFill/>
          <a:ln w="63500">
            <a:solidFill>
              <a:srgbClr val="0000FF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>
                <a:solidFill>
                  <a:srgbClr val="0000FF"/>
                </a:solidFill>
                <a:latin typeface="Arial Black" pitchFamily="34" charset="0"/>
              </a:rPr>
              <a:t>BOD MAZOVATĚNÍ ŠKROBU</a:t>
            </a:r>
            <a:endParaRPr lang="cs-CZ" sz="2400" dirty="0">
              <a:solidFill>
                <a:srgbClr val="0000FF"/>
              </a:solidFill>
              <a:latin typeface="Arial Black" pitchFamily="34" charset="0"/>
            </a:endParaRPr>
          </a:p>
        </p:txBody>
      </p:sp>
      <p:pic>
        <p:nvPicPr>
          <p:cNvPr id="16" name="Obrázek 15" descr="MAZOVATĚNÍ RŮZNÝCH ŠKROBŮ foods-05-00030-g003_05112017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115119"/>
            <a:ext cx="8964488" cy="5742882"/>
          </a:xfrm>
          <a:prstGeom prst="rect">
            <a:avLst/>
          </a:prstGeom>
        </p:spPr>
      </p:pic>
      <p:cxnSp>
        <p:nvCxnSpPr>
          <p:cNvPr id="18" name="Přímá spojovací šipka 17"/>
          <p:cNvCxnSpPr/>
          <p:nvPr/>
        </p:nvCxnSpPr>
        <p:spPr>
          <a:xfrm flipH="1">
            <a:off x="2915816" y="1052736"/>
            <a:ext cx="1080120" cy="216024"/>
          </a:xfrm>
          <a:prstGeom prst="straightConnector1">
            <a:avLst/>
          </a:prstGeom>
          <a:ln w="63500">
            <a:solidFill>
              <a:srgbClr val="0000FF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ovací šipka 19"/>
          <p:cNvCxnSpPr/>
          <p:nvPr/>
        </p:nvCxnSpPr>
        <p:spPr>
          <a:xfrm flipH="1">
            <a:off x="3059832" y="1124744"/>
            <a:ext cx="864096" cy="2880320"/>
          </a:xfrm>
          <a:prstGeom prst="straightConnector1">
            <a:avLst/>
          </a:prstGeom>
          <a:ln w="63500">
            <a:solidFill>
              <a:srgbClr val="0000FF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římá spojovací šipka 21"/>
          <p:cNvCxnSpPr/>
          <p:nvPr/>
        </p:nvCxnSpPr>
        <p:spPr>
          <a:xfrm flipH="1">
            <a:off x="3563888" y="1124744"/>
            <a:ext cx="432048" cy="3888432"/>
          </a:xfrm>
          <a:prstGeom prst="straightConnector1">
            <a:avLst/>
          </a:prstGeom>
          <a:ln w="63500">
            <a:solidFill>
              <a:srgbClr val="0000FF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Přímá spojovací šipka 23"/>
          <p:cNvCxnSpPr/>
          <p:nvPr/>
        </p:nvCxnSpPr>
        <p:spPr>
          <a:xfrm flipH="1">
            <a:off x="3923928" y="1124744"/>
            <a:ext cx="72008" cy="4464496"/>
          </a:xfrm>
          <a:prstGeom prst="straightConnector1">
            <a:avLst/>
          </a:prstGeom>
          <a:ln w="63500">
            <a:solidFill>
              <a:srgbClr val="0000FF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Přímá spojovací šipka 25"/>
          <p:cNvCxnSpPr/>
          <p:nvPr/>
        </p:nvCxnSpPr>
        <p:spPr>
          <a:xfrm flipH="1">
            <a:off x="3059832" y="1124744"/>
            <a:ext cx="864096" cy="3456384"/>
          </a:xfrm>
          <a:prstGeom prst="straightConnector1">
            <a:avLst/>
          </a:prstGeom>
          <a:ln w="63500">
            <a:solidFill>
              <a:srgbClr val="0000FF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Přímá spojovací šipka 28"/>
          <p:cNvCxnSpPr/>
          <p:nvPr/>
        </p:nvCxnSpPr>
        <p:spPr>
          <a:xfrm flipH="1">
            <a:off x="5508104" y="3645024"/>
            <a:ext cx="3096344" cy="216024"/>
          </a:xfrm>
          <a:prstGeom prst="straightConnector1">
            <a:avLst/>
          </a:prstGeom>
          <a:ln w="63500">
            <a:solidFill>
              <a:srgbClr val="FF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ovéPole 30"/>
          <p:cNvSpPr txBox="1"/>
          <p:nvPr/>
        </p:nvSpPr>
        <p:spPr>
          <a:xfrm>
            <a:off x="5292080" y="2636912"/>
            <a:ext cx="2699792" cy="369332"/>
          </a:xfrm>
          <a:prstGeom prst="rect">
            <a:avLst/>
          </a:prstGeom>
          <a:noFill/>
          <a:ln w="63500">
            <a:solidFill>
              <a:srgbClr val="008000"/>
            </a:solidFill>
            <a:prstDash val="sysDot"/>
          </a:ln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008000"/>
                </a:solidFill>
                <a:latin typeface="Arial Black" pitchFamily="34" charset="0"/>
              </a:rPr>
              <a:t>RETROGRADATION</a:t>
            </a:r>
            <a:endParaRPr lang="cs-CZ" dirty="0">
              <a:solidFill>
                <a:srgbClr val="008000"/>
              </a:solidFill>
              <a:latin typeface="Arial Black" pitchFamily="34" charset="0"/>
            </a:endParaRPr>
          </a:p>
        </p:txBody>
      </p:sp>
      <p:cxnSp>
        <p:nvCxnSpPr>
          <p:cNvPr id="32" name="Přímá spojovací šipka 31"/>
          <p:cNvCxnSpPr/>
          <p:nvPr/>
        </p:nvCxnSpPr>
        <p:spPr>
          <a:xfrm flipH="1">
            <a:off x="6516216" y="3068960"/>
            <a:ext cx="864096" cy="72008"/>
          </a:xfrm>
          <a:prstGeom prst="straightConnector1">
            <a:avLst/>
          </a:prstGeom>
          <a:ln w="63500">
            <a:solidFill>
              <a:srgbClr val="008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Přímá spojovací šipka 34"/>
          <p:cNvCxnSpPr/>
          <p:nvPr/>
        </p:nvCxnSpPr>
        <p:spPr>
          <a:xfrm flipH="1">
            <a:off x="6804248" y="3140968"/>
            <a:ext cx="504056" cy="1080120"/>
          </a:xfrm>
          <a:prstGeom prst="straightConnector1">
            <a:avLst/>
          </a:prstGeom>
          <a:ln w="63500">
            <a:solidFill>
              <a:srgbClr val="008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Přímá spojovací šipka 37"/>
          <p:cNvCxnSpPr/>
          <p:nvPr/>
        </p:nvCxnSpPr>
        <p:spPr>
          <a:xfrm flipH="1">
            <a:off x="6660232" y="3068960"/>
            <a:ext cx="720080" cy="2088232"/>
          </a:xfrm>
          <a:prstGeom prst="straightConnector1">
            <a:avLst/>
          </a:prstGeom>
          <a:ln w="63500">
            <a:solidFill>
              <a:srgbClr val="008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418058"/>
          </a:xfrm>
        </p:spPr>
        <p:txBody>
          <a:bodyPr/>
          <a:lstStyle/>
          <a:p>
            <a:pPr algn="l"/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Křivka MAZOVATĚNÍ škrobu ve vodě 7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27122019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20208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STRUKTURA &amp; VLASTNOSTI 6 DOPLNĚNO 2019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63</a:t>
            </a:fld>
            <a:endParaRPr lang="sk-SK"/>
          </a:p>
        </p:txBody>
      </p:sp>
      <p:sp>
        <p:nvSpPr>
          <p:cNvPr id="9" name="TextovéPole 8"/>
          <p:cNvSpPr txBox="1"/>
          <p:nvPr/>
        </p:nvSpPr>
        <p:spPr>
          <a:xfrm>
            <a:off x="7380312" y="908720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pic>
        <p:nvPicPr>
          <p:cNvPr id="16" name="Obrázek 15" descr="MAZOVATĚNÍ ŠKROBU KŘIVKY 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1111013"/>
            <a:ext cx="8928992" cy="5746987"/>
          </a:xfrm>
          <a:prstGeom prst="rect">
            <a:avLst/>
          </a:prstGeom>
        </p:spPr>
      </p:pic>
      <p:sp>
        <p:nvSpPr>
          <p:cNvPr id="18" name="TextovéPole 17"/>
          <p:cNvSpPr txBox="1"/>
          <p:nvPr/>
        </p:nvSpPr>
        <p:spPr>
          <a:xfrm>
            <a:off x="2987824" y="2348880"/>
            <a:ext cx="5112568" cy="461665"/>
          </a:xfrm>
          <a:prstGeom prst="rect">
            <a:avLst/>
          </a:prstGeom>
          <a:noFill/>
          <a:ln w="63500">
            <a:solidFill>
              <a:srgbClr val="0000FF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>
                <a:solidFill>
                  <a:srgbClr val="0000FF"/>
                </a:solidFill>
                <a:latin typeface="Arial Black" pitchFamily="34" charset="0"/>
              </a:rPr>
              <a:t>BOD MAZOVATĚNÍ ŠKROBU</a:t>
            </a:r>
            <a:endParaRPr lang="cs-CZ" sz="2400" dirty="0">
              <a:solidFill>
                <a:srgbClr val="0000FF"/>
              </a:solidFill>
              <a:latin typeface="Arial Black" pitchFamily="34" charset="0"/>
            </a:endParaRPr>
          </a:p>
        </p:txBody>
      </p:sp>
      <p:cxnSp>
        <p:nvCxnSpPr>
          <p:cNvPr id="19" name="Přímá spojovací šipka 18"/>
          <p:cNvCxnSpPr/>
          <p:nvPr/>
        </p:nvCxnSpPr>
        <p:spPr>
          <a:xfrm flipH="1" flipV="1">
            <a:off x="2555776" y="1916832"/>
            <a:ext cx="432048" cy="432048"/>
          </a:xfrm>
          <a:prstGeom prst="straightConnector1">
            <a:avLst/>
          </a:prstGeom>
          <a:ln w="63500">
            <a:solidFill>
              <a:srgbClr val="0000FF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ovací šipka 20"/>
          <p:cNvCxnSpPr/>
          <p:nvPr/>
        </p:nvCxnSpPr>
        <p:spPr>
          <a:xfrm flipH="1">
            <a:off x="2627784" y="2780928"/>
            <a:ext cx="648072" cy="1152128"/>
          </a:xfrm>
          <a:prstGeom prst="straightConnector1">
            <a:avLst/>
          </a:prstGeom>
          <a:ln w="63500">
            <a:solidFill>
              <a:srgbClr val="0000FF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Přímá spojovací šipka 22"/>
          <p:cNvCxnSpPr/>
          <p:nvPr/>
        </p:nvCxnSpPr>
        <p:spPr>
          <a:xfrm flipH="1">
            <a:off x="2987824" y="2924944"/>
            <a:ext cx="288032" cy="1800200"/>
          </a:xfrm>
          <a:prstGeom prst="straightConnector1">
            <a:avLst/>
          </a:prstGeom>
          <a:ln w="63500">
            <a:solidFill>
              <a:srgbClr val="0000FF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Přímá spojovací šipka 24"/>
          <p:cNvCxnSpPr/>
          <p:nvPr/>
        </p:nvCxnSpPr>
        <p:spPr>
          <a:xfrm>
            <a:off x="3275856" y="2852936"/>
            <a:ext cx="720080" cy="2304256"/>
          </a:xfrm>
          <a:prstGeom prst="straightConnector1">
            <a:avLst/>
          </a:prstGeom>
          <a:ln w="63500">
            <a:solidFill>
              <a:srgbClr val="0000FF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ovéPole 26"/>
          <p:cNvSpPr txBox="1"/>
          <p:nvPr/>
        </p:nvSpPr>
        <p:spPr>
          <a:xfrm>
            <a:off x="4644008" y="3429000"/>
            <a:ext cx="2699792" cy="369332"/>
          </a:xfrm>
          <a:prstGeom prst="rect">
            <a:avLst/>
          </a:prstGeom>
          <a:noFill/>
          <a:ln w="63500">
            <a:solidFill>
              <a:srgbClr val="008000"/>
            </a:solidFill>
            <a:prstDash val="sysDot"/>
          </a:ln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008000"/>
                </a:solidFill>
                <a:latin typeface="Arial Black" pitchFamily="34" charset="0"/>
              </a:rPr>
              <a:t>RETROGRADATION</a:t>
            </a:r>
            <a:endParaRPr lang="cs-CZ" dirty="0">
              <a:solidFill>
                <a:srgbClr val="008000"/>
              </a:solidFill>
              <a:latin typeface="Arial Black" pitchFamily="34" charset="0"/>
            </a:endParaRPr>
          </a:p>
        </p:txBody>
      </p:sp>
      <p:cxnSp>
        <p:nvCxnSpPr>
          <p:cNvPr id="28" name="Přímá spojovací šipka 27"/>
          <p:cNvCxnSpPr/>
          <p:nvPr/>
        </p:nvCxnSpPr>
        <p:spPr>
          <a:xfrm flipH="1">
            <a:off x="6156176" y="3789040"/>
            <a:ext cx="1152128" cy="216024"/>
          </a:xfrm>
          <a:prstGeom prst="straightConnector1">
            <a:avLst/>
          </a:prstGeom>
          <a:ln w="63500">
            <a:solidFill>
              <a:srgbClr val="008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418058"/>
          </a:xfrm>
        </p:spPr>
        <p:txBody>
          <a:bodyPr/>
          <a:lstStyle/>
          <a:p>
            <a:pPr algn="l"/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Křivka MAZOVATĚNÍ škrobu ve vodě 8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27122019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20208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STRUKTURA &amp; VLASTNOSTI 6 DOPLNĚNO 2019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64</a:t>
            </a:fld>
            <a:endParaRPr lang="sk-SK"/>
          </a:p>
        </p:txBody>
      </p:sp>
      <p:sp>
        <p:nvSpPr>
          <p:cNvPr id="9" name="TextovéPole 8"/>
          <p:cNvSpPr txBox="1"/>
          <p:nvPr/>
        </p:nvSpPr>
        <p:spPr>
          <a:xfrm>
            <a:off x="7380312" y="908720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cxnSp>
        <p:nvCxnSpPr>
          <p:cNvPr id="28" name="Přímá spojovací šipka 27"/>
          <p:cNvCxnSpPr/>
          <p:nvPr/>
        </p:nvCxnSpPr>
        <p:spPr>
          <a:xfrm flipH="1">
            <a:off x="2987824" y="188640"/>
            <a:ext cx="1152128" cy="216024"/>
          </a:xfrm>
          <a:prstGeom prst="straightConnector1">
            <a:avLst/>
          </a:prstGeom>
          <a:ln w="63500">
            <a:solidFill>
              <a:srgbClr val="008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Obrázek 14" descr="MAZOVATĚNÍ ŠKROBU KŘIVKY 0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0800000">
            <a:off x="0" y="908720"/>
            <a:ext cx="8820472" cy="5801468"/>
          </a:xfrm>
          <a:prstGeom prst="rect">
            <a:avLst/>
          </a:prstGeom>
        </p:spPr>
      </p:pic>
      <p:sp>
        <p:nvSpPr>
          <p:cNvPr id="17" name="TextovéPole 16"/>
          <p:cNvSpPr txBox="1"/>
          <p:nvPr/>
        </p:nvSpPr>
        <p:spPr>
          <a:xfrm>
            <a:off x="2411760" y="548680"/>
            <a:ext cx="5112568" cy="461665"/>
          </a:xfrm>
          <a:prstGeom prst="rect">
            <a:avLst/>
          </a:prstGeom>
          <a:noFill/>
          <a:ln w="63500">
            <a:solidFill>
              <a:srgbClr val="0000FF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>
                <a:solidFill>
                  <a:srgbClr val="0000FF"/>
                </a:solidFill>
                <a:latin typeface="Arial Black" pitchFamily="34" charset="0"/>
              </a:rPr>
              <a:t>BOD MAZOVATĚNÍ ŠKROBU</a:t>
            </a:r>
            <a:endParaRPr lang="cs-CZ" sz="2400" dirty="0">
              <a:solidFill>
                <a:srgbClr val="0000FF"/>
              </a:solidFill>
              <a:latin typeface="Arial Black" pitchFamily="34" charset="0"/>
            </a:endParaRPr>
          </a:p>
        </p:txBody>
      </p:sp>
      <p:cxnSp>
        <p:nvCxnSpPr>
          <p:cNvPr id="20" name="Přímá spojovací šipka 19"/>
          <p:cNvCxnSpPr/>
          <p:nvPr/>
        </p:nvCxnSpPr>
        <p:spPr>
          <a:xfrm flipH="1">
            <a:off x="1835696" y="980728"/>
            <a:ext cx="2016224" cy="576064"/>
          </a:xfrm>
          <a:prstGeom prst="straightConnector1">
            <a:avLst/>
          </a:prstGeom>
          <a:ln w="63500">
            <a:solidFill>
              <a:srgbClr val="0000FF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ovéPole 23"/>
          <p:cNvSpPr txBox="1"/>
          <p:nvPr/>
        </p:nvSpPr>
        <p:spPr>
          <a:xfrm>
            <a:off x="6228184" y="2924944"/>
            <a:ext cx="2699792" cy="369332"/>
          </a:xfrm>
          <a:prstGeom prst="rect">
            <a:avLst/>
          </a:prstGeom>
          <a:noFill/>
          <a:ln w="63500">
            <a:solidFill>
              <a:srgbClr val="008000"/>
            </a:solidFill>
            <a:prstDash val="sysDot"/>
          </a:ln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008000"/>
                </a:solidFill>
                <a:latin typeface="Arial Black" pitchFamily="34" charset="0"/>
              </a:rPr>
              <a:t>RETROGRADATION</a:t>
            </a:r>
            <a:endParaRPr lang="cs-CZ" dirty="0">
              <a:solidFill>
                <a:srgbClr val="008000"/>
              </a:solidFill>
              <a:latin typeface="Arial Black" pitchFamily="34" charset="0"/>
            </a:endParaRPr>
          </a:p>
        </p:txBody>
      </p:sp>
      <p:cxnSp>
        <p:nvCxnSpPr>
          <p:cNvPr id="31" name="Přímá spojovací šipka 30"/>
          <p:cNvCxnSpPr/>
          <p:nvPr/>
        </p:nvCxnSpPr>
        <p:spPr>
          <a:xfrm flipH="1">
            <a:off x="5292080" y="3284984"/>
            <a:ext cx="936104" cy="576064"/>
          </a:xfrm>
          <a:prstGeom prst="straightConnector1">
            <a:avLst/>
          </a:prstGeom>
          <a:ln w="63500">
            <a:solidFill>
              <a:srgbClr val="008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778098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MAZOVATĚNÍ škrobu ve vodě 9</a:t>
            </a:r>
            <a:endParaRPr lang="cs-CZ" sz="2800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27122019</a:t>
            </a:r>
            <a:endParaRPr lang="sk-SK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polysacharidy škrob STRUKTURA &amp; VLASTNOSTI 6 DOPLNĚNO 2019</a:t>
            </a:r>
            <a:endParaRPr lang="sk-SK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7865BE-C659-4ABD-A817-DED046766B31}" type="slidenum">
              <a:rPr lang="sk-SK" smtClean="0"/>
              <a:pPr>
                <a:defRPr/>
              </a:pPr>
              <a:t>65</a:t>
            </a:fld>
            <a:endParaRPr lang="sk-SK"/>
          </a:p>
        </p:txBody>
      </p:sp>
      <p:pic>
        <p:nvPicPr>
          <p:cNvPr id="9" name="Obrázek 8" descr="stages_of_starch_conversion 05112017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3" y="836712"/>
            <a:ext cx="8954007" cy="5930230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467544" y="1196752"/>
            <a:ext cx="1368152" cy="52322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63500">
            <a:solidFill>
              <a:srgbClr val="008000"/>
            </a:solidFill>
            <a:prstDash val="sysDot"/>
          </a:ln>
        </p:spPr>
        <p:txBody>
          <a:bodyPr wrap="square" rtlCol="0">
            <a:spAutoFit/>
          </a:bodyPr>
          <a:lstStyle/>
          <a:p>
            <a:r>
              <a:rPr lang="cs-CZ" sz="2800" dirty="0" smtClean="0">
                <a:solidFill>
                  <a:srgbClr val="008000"/>
                </a:solidFill>
                <a:latin typeface="Arial Black" pitchFamily="34" charset="0"/>
              </a:rPr>
              <a:t>Těsto</a:t>
            </a:r>
            <a:r>
              <a:rPr lang="cs-CZ" dirty="0" smtClean="0"/>
              <a:t> </a:t>
            </a:r>
            <a:endParaRPr lang="cs-CZ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5292080" y="5661248"/>
            <a:ext cx="3672408" cy="954107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63500">
            <a:solidFill>
              <a:srgbClr val="9900CC"/>
            </a:solidFill>
            <a:prstDash val="sysDot"/>
          </a:ln>
        </p:spPr>
        <p:txBody>
          <a:bodyPr wrap="square" rtlCol="0">
            <a:spAutoFit/>
          </a:bodyPr>
          <a:lstStyle/>
          <a:p>
            <a:r>
              <a:rPr lang="cs-CZ" sz="2800" dirty="0" smtClean="0">
                <a:solidFill>
                  <a:srgbClr val="9900CC"/>
                </a:solidFill>
                <a:latin typeface="Arial Black" pitchFamily="34" charset="0"/>
              </a:rPr>
              <a:t>Postupné štěpení enzymy</a:t>
            </a:r>
            <a:endParaRPr lang="cs-CZ" sz="2800" dirty="0">
              <a:solidFill>
                <a:srgbClr val="9900CC"/>
              </a:solidFill>
              <a:latin typeface="Arial Black" pitchFamily="34" charset="0"/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827584" y="5589240"/>
            <a:ext cx="2448272" cy="461665"/>
          </a:xfrm>
          <a:prstGeom prst="rect">
            <a:avLst/>
          </a:prstGeom>
          <a:noFill/>
          <a:ln w="63500">
            <a:solidFill>
              <a:srgbClr val="FF0000"/>
            </a:solidFill>
            <a:prstDash val="sysDot"/>
          </a:ln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MAZOVATĚNÍ</a:t>
            </a:r>
            <a:endParaRPr lang="cs-CZ" sz="2400" dirty="0">
              <a:solidFill>
                <a:srgbClr val="FF0000"/>
              </a:solidFill>
              <a:latin typeface="Arial Black" pitchFamily="34" charset="0"/>
            </a:endParaRPr>
          </a:p>
        </p:txBody>
      </p:sp>
      <p:cxnSp>
        <p:nvCxnSpPr>
          <p:cNvPr id="14" name="Přímá spojovací šipka 13"/>
          <p:cNvCxnSpPr>
            <a:stCxn id="12" idx="3"/>
          </p:cNvCxnSpPr>
          <p:nvPr/>
        </p:nvCxnSpPr>
        <p:spPr>
          <a:xfrm>
            <a:off x="3275856" y="5820073"/>
            <a:ext cx="648072" cy="57199"/>
          </a:xfrm>
          <a:prstGeom prst="straightConnector1">
            <a:avLst/>
          </a:prstGeom>
          <a:ln w="63500">
            <a:solidFill>
              <a:srgbClr val="FF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ovací šipka 15"/>
          <p:cNvCxnSpPr/>
          <p:nvPr/>
        </p:nvCxnSpPr>
        <p:spPr>
          <a:xfrm flipH="1" flipV="1">
            <a:off x="6588224" y="4869160"/>
            <a:ext cx="360040" cy="792088"/>
          </a:xfrm>
          <a:prstGeom prst="straightConnector1">
            <a:avLst/>
          </a:prstGeom>
          <a:ln w="63500">
            <a:solidFill>
              <a:srgbClr val="9900CC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ovací šipka 16"/>
          <p:cNvCxnSpPr/>
          <p:nvPr/>
        </p:nvCxnSpPr>
        <p:spPr>
          <a:xfrm flipV="1">
            <a:off x="6948264" y="4869160"/>
            <a:ext cx="504056" cy="792088"/>
          </a:xfrm>
          <a:prstGeom prst="straightConnector1">
            <a:avLst/>
          </a:prstGeom>
          <a:ln w="63500">
            <a:solidFill>
              <a:srgbClr val="9900CC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418058"/>
          </a:xfrm>
        </p:spPr>
        <p:txBody>
          <a:bodyPr/>
          <a:lstStyle/>
          <a:p>
            <a:pPr algn="l"/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Křivka MAZOVATĚNÍ škrobu ve vodě 11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27122019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20208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STRUKTURA &amp; VLASTNOSTI 6 DOPLNĚNO 2019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66</a:t>
            </a:fld>
            <a:endParaRPr lang="sk-SK"/>
          </a:p>
        </p:txBody>
      </p:sp>
      <p:sp>
        <p:nvSpPr>
          <p:cNvPr id="9" name="TextovéPole 8"/>
          <p:cNvSpPr txBox="1"/>
          <p:nvPr/>
        </p:nvSpPr>
        <p:spPr>
          <a:xfrm>
            <a:off x="7380312" y="908720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18" name="TextovéPole 17"/>
          <p:cNvSpPr txBox="1"/>
          <p:nvPr/>
        </p:nvSpPr>
        <p:spPr>
          <a:xfrm>
            <a:off x="3635896" y="548680"/>
            <a:ext cx="5112568" cy="461665"/>
          </a:xfrm>
          <a:prstGeom prst="rect">
            <a:avLst/>
          </a:prstGeom>
          <a:noFill/>
          <a:ln w="63500">
            <a:solidFill>
              <a:srgbClr val="0000FF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>
                <a:solidFill>
                  <a:srgbClr val="0000FF"/>
                </a:solidFill>
                <a:latin typeface="Arial Black" pitchFamily="34" charset="0"/>
              </a:rPr>
              <a:t>BOD MAZOVATĚNÍ ŠKROBU</a:t>
            </a:r>
            <a:endParaRPr lang="cs-CZ" sz="2400" dirty="0">
              <a:solidFill>
                <a:srgbClr val="0000FF"/>
              </a:solidFill>
              <a:latin typeface="Arial Black" pitchFamily="34" charset="0"/>
            </a:endParaRPr>
          </a:p>
        </p:txBody>
      </p:sp>
      <p:pic>
        <p:nvPicPr>
          <p:cNvPr id="15" name="Obrázek 14" descr="želatice škrobu scan 18112017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198474"/>
            <a:ext cx="7668344" cy="5523506"/>
          </a:xfrm>
          <a:prstGeom prst="rect">
            <a:avLst/>
          </a:prstGeom>
        </p:spPr>
      </p:pic>
      <p:sp>
        <p:nvSpPr>
          <p:cNvPr id="17" name="TextovéPole 16"/>
          <p:cNvSpPr txBox="1"/>
          <p:nvPr/>
        </p:nvSpPr>
        <p:spPr>
          <a:xfrm>
            <a:off x="6156176" y="4797152"/>
            <a:ext cx="2699792" cy="369332"/>
          </a:xfrm>
          <a:prstGeom prst="rect">
            <a:avLst/>
          </a:prstGeom>
          <a:noFill/>
          <a:ln w="63500">
            <a:solidFill>
              <a:srgbClr val="008000"/>
            </a:solidFill>
            <a:prstDash val="sysDot"/>
          </a:ln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008000"/>
                </a:solidFill>
                <a:latin typeface="Arial Black" pitchFamily="34" charset="0"/>
              </a:rPr>
              <a:t>RETROGRADATION</a:t>
            </a:r>
            <a:endParaRPr lang="cs-CZ" dirty="0">
              <a:solidFill>
                <a:srgbClr val="008000"/>
              </a:solidFill>
              <a:latin typeface="Arial Black" pitchFamily="34" charset="0"/>
            </a:endParaRPr>
          </a:p>
        </p:txBody>
      </p:sp>
      <p:cxnSp>
        <p:nvCxnSpPr>
          <p:cNvPr id="20" name="Přímá spojovací šipka 19"/>
          <p:cNvCxnSpPr>
            <a:stCxn id="17" idx="1"/>
          </p:cNvCxnSpPr>
          <p:nvPr/>
        </p:nvCxnSpPr>
        <p:spPr>
          <a:xfrm flipH="1" flipV="1">
            <a:off x="6012160" y="4005064"/>
            <a:ext cx="144016" cy="976754"/>
          </a:xfrm>
          <a:prstGeom prst="straightConnector1">
            <a:avLst/>
          </a:prstGeom>
          <a:ln w="63500">
            <a:solidFill>
              <a:srgbClr val="008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Přímá spojovací šipka 23"/>
          <p:cNvCxnSpPr/>
          <p:nvPr/>
        </p:nvCxnSpPr>
        <p:spPr>
          <a:xfrm flipH="1">
            <a:off x="3563888" y="980728"/>
            <a:ext cx="504056" cy="936104"/>
          </a:xfrm>
          <a:prstGeom prst="straightConnector1">
            <a:avLst/>
          </a:prstGeom>
          <a:ln w="63500">
            <a:solidFill>
              <a:srgbClr val="0000FF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Přímá spojovací šipka 28"/>
          <p:cNvCxnSpPr/>
          <p:nvPr/>
        </p:nvCxnSpPr>
        <p:spPr>
          <a:xfrm flipH="1">
            <a:off x="4139952" y="1052736"/>
            <a:ext cx="720080" cy="2448272"/>
          </a:xfrm>
          <a:prstGeom prst="straightConnector1">
            <a:avLst/>
          </a:prstGeom>
          <a:ln w="63500">
            <a:solidFill>
              <a:srgbClr val="0000FF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296144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MAZOVATĚNÍ škrobu ve vodě - metoda </a:t>
            </a:r>
            <a:r>
              <a:rPr lang="cs-CZ" sz="2800" dirty="0" err="1" smtClean="0">
                <a:solidFill>
                  <a:srgbClr val="FF0000"/>
                </a:solidFill>
                <a:latin typeface="Arial Black" pitchFamily="34" charset="0"/>
              </a:rPr>
              <a:t>Brabender</a:t>
            </a:r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 používaná ve firmě </a:t>
            </a:r>
            <a:r>
              <a:rPr lang="cs-CZ" sz="2800" dirty="0" err="1" smtClean="0">
                <a:solidFill>
                  <a:srgbClr val="FF0000"/>
                </a:solidFill>
                <a:latin typeface="Arial Black" pitchFamily="34" charset="0"/>
              </a:rPr>
              <a:t>Lyckeby</a:t>
            </a:r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cs-CZ" sz="2800" dirty="0" err="1" smtClean="0">
                <a:solidFill>
                  <a:srgbClr val="FF0000"/>
                </a:solidFill>
                <a:latin typeface="Arial Black" pitchFamily="34" charset="0"/>
              </a:rPr>
              <a:t>Amylex</a:t>
            </a:r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 Horažďovice 1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27122019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20208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STRUKTURA &amp; VLASTNOSTI 6 DOPLNĚNO 2019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67</a:t>
            </a:fld>
            <a:endParaRPr lang="sk-SK"/>
          </a:p>
        </p:txBody>
      </p:sp>
      <p:sp>
        <p:nvSpPr>
          <p:cNvPr id="9" name="TextovéPole 8"/>
          <p:cNvSpPr txBox="1"/>
          <p:nvPr/>
        </p:nvSpPr>
        <p:spPr>
          <a:xfrm>
            <a:off x="7380312" y="908720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pic>
        <p:nvPicPr>
          <p:cNvPr id="14" name="Obrázek 13" descr="bod mazovatění škrobu Lyckeby Amylex  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1556792"/>
            <a:ext cx="9057923" cy="1728192"/>
          </a:xfrm>
          <a:prstGeom prst="rect">
            <a:avLst/>
          </a:prstGeom>
          <a:ln w="76200">
            <a:solidFill>
              <a:srgbClr val="FF0000"/>
            </a:solidFill>
          </a:ln>
        </p:spPr>
      </p:pic>
      <p:sp>
        <p:nvSpPr>
          <p:cNvPr id="19" name="TextovéPole 18"/>
          <p:cNvSpPr txBox="1"/>
          <p:nvPr/>
        </p:nvSpPr>
        <p:spPr>
          <a:xfrm>
            <a:off x="0" y="3356992"/>
            <a:ext cx="9144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dirty="0" smtClean="0">
                <a:solidFill>
                  <a:srgbClr val="0000FF"/>
                </a:solidFill>
                <a:latin typeface="Arial Black" pitchFamily="34" charset="0"/>
              </a:rPr>
              <a:t>Následují tři reálné vzorky mazovatění bramborových škrobů</a:t>
            </a:r>
            <a:endParaRPr lang="cs-CZ" sz="4000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21" name="TextovéPole 20"/>
          <p:cNvSpPr txBox="1"/>
          <p:nvPr/>
        </p:nvSpPr>
        <p:spPr>
          <a:xfrm>
            <a:off x="0" y="522920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dirty="0" smtClean="0">
                <a:solidFill>
                  <a:srgbClr val="92D050"/>
                </a:solidFill>
                <a:latin typeface="Arial Black" pitchFamily="34" charset="0"/>
              </a:rPr>
              <a:t>Výsledky jsou uvedeny pouze pro jeden z nich</a:t>
            </a:r>
            <a:endParaRPr lang="cs-CZ" sz="3600" dirty="0">
              <a:solidFill>
                <a:srgbClr val="92D05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08720"/>
          </a:xfrm>
        </p:spPr>
        <p:txBody>
          <a:bodyPr/>
          <a:lstStyle/>
          <a:p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MAZOVATĚNÍ škrobu ve vodě - metoda </a:t>
            </a:r>
            <a:r>
              <a:rPr lang="cs-CZ" sz="2400" dirty="0" err="1" smtClean="0">
                <a:solidFill>
                  <a:srgbClr val="FF0000"/>
                </a:solidFill>
                <a:latin typeface="Arial Black" pitchFamily="34" charset="0"/>
              </a:rPr>
              <a:t>Brabender</a:t>
            </a:r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 používaná ve firmě </a:t>
            </a:r>
            <a:r>
              <a:rPr lang="cs-CZ" sz="2400" dirty="0" err="1" smtClean="0">
                <a:solidFill>
                  <a:srgbClr val="FF0000"/>
                </a:solidFill>
                <a:latin typeface="Arial Black" pitchFamily="34" charset="0"/>
              </a:rPr>
              <a:t>Lyckeby</a:t>
            </a:r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cs-CZ" sz="2400" dirty="0" err="1" smtClean="0">
                <a:solidFill>
                  <a:srgbClr val="FF0000"/>
                </a:solidFill>
                <a:latin typeface="Arial Black" pitchFamily="34" charset="0"/>
              </a:rPr>
              <a:t>Amylex</a:t>
            </a:r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 Horažďovice 2</a:t>
            </a:r>
            <a:endParaRPr lang="cs-CZ" sz="2400" dirty="0">
              <a:solidFill>
                <a:srgbClr val="FF00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27122019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20208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STRUKTURA &amp; VLASTNOSTI 6 DOPLNĚNO 2019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68</a:t>
            </a:fld>
            <a:endParaRPr lang="sk-SK"/>
          </a:p>
        </p:txBody>
      </p:sp>
      <p:sp>
        <p:nvSpPr>
          <p:cNvPr id="9" name="TextovéPole 8"/>
          <p:cNvSpPr txBox="1"/>
          <p:nvPr/>
        </p:nvSpPr>
        <p:spPr>
          <a:xfrm>
            <a:off x="7380312" y="908720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pic>
        <p:nvPicPr>
          <p:cNvPr id="16" name="Obrázek 15" descr="bod mazovatění škrobu Lyckeby Amylex  0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0800000">
            <a:off x="0" y="908720"/>
            <a:ext cx="9144000" cy="5949280"/>
          </a:xfrm>
          <a:prstGeom prst="rect">
            <a:avLst/>
          </a:prstGeom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08720"/>
          </a:xfrm>
        </p:spPr>
        <p:txBody>
          <a:bodyPr/>
          <a:lstStyle/>
          <a:p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MAZOVATĚNÍ škrobu ve vodě - metoda </a:t>
            </a:r>
            <a:r>
              <a:rPr lang="cs-CZ" sz="2400" dirty="0" err="1" smtClean="0">
                <a:solidFill>
                  <a:srgbClr val="FF0000"/>
                </a:solidFill>
                <a:latin typeface="Arial Black" pitchFamily="34" charset="0"/>
              </a:rPr>
              <a:t>Brabender</a:t>
            </a:r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 používaná ve firmě </a:t>
            </a:r>
            <a:r>
              <a:rPr lang="cs-CZ" sz="2400" dirty="0" err="1" smtClean="0">
                <a:solidFill>
                  <a:srgbClr val="FF0000"/>
                </a:solidFill>
                <a:latin typeface="Arial Black" pitchFamily="34" charset="0"/>
              </a:rPr>
              <a:t>Lyckeby</a:t>
            </a:r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cs-CZ" sz="2400" dirty="0" err="1" smtClean="0">
                <a:solidFill>
                  <a:srgbClr val="FF0000"/>
                </a:solidFill>
                <a:latin typeface="Arial Black" pitchFamily="34" charset="0"/>
              </a:rPr>
              <a:t>Amylex</a:t>
            </a:r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 Horažďovice 3</a:t>
            </a:r>
            <a:endParaRPr lang="cs-CZ" sz="2400" dirty="0">
              <a:solidFill>
                <a:srgbClr val="FF00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27122019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20208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STRUKTURA &amp; VLASTNOSTI 6 DOPLNĚNO 2019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69</a:t>
            </a:fld>
            <a:endParaRPr lang="sk-SK"/>
          </a:p>
        </p:txBody>
      </p:sp>
      <p:sp>
        <p:nvSpPr>
          <p:cNvPr id="9" name="TextovéPole 8"/>
          <p:cNvSpPr txBox="1"/>
          <p:nvPr/>
        </p:nvSpPr>
        <p:spPr>
          <a:xfrm>
            <a:off x="7380312" y="908720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pic>
        <p:nvPicPr>
          <p:cNvPr id="8" name="Obrázek 7" descr="bod mazovatění škrobu Lyckeby Amylex  0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1052735"/>
            <a:ext cx="9144001" cy="5112569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/>
          <a:lstStyle/>
          <a:p>
            <a:r>
              <a:rPr lang="sk-SK" sz="2800" b="1" kern="1200" dirty="0" smtClean="0">
                <a:solidFill>
                  <a:srgbClr val="FF0000"/>
                </a:solidFill>
                <a:ea typeface="Times New Roman"/>
                <a:cs typeface="Times New Roman"/>
              </a:rPr>
              <a:t>Druhy PRŮMYSOVĚ VÝZNAMNÝCH </a:t>
            </a:r>
            <a:r>
              <a:rPr lang="sk-SK" sz="2800" b="1" kern="1200" dirty="0" err="1" smtClean="0">
                <a:solidFill>
                  <a:srgbClr val="FF0000"/>
                </a:solidFill>
                <a:ea typeface="Times New Roman"/>
                <a:cs typeface="Times New Roman"/>
              </a:rPr>
              <a:t>škrobů</a:t>
            </a:r>
            <a:r>
              <a:rPr lang="sk-SK" sz="2800" b="1" kern="1200" dirty="0" smtClean="0">
                <a:solidFill>
                  <a:srgbClr val="FF0000"/>
                </a:solidFill>
                <a:ea typeface="Times New Roman"/>
                <a:cs typeface="Times New Roman"/>
              </a:rPr>
              <a:t> </a:t>
            </a:r>
            <a:endParaRPr lang="cs-CZ" sz="2800" dirty="0"/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27122019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92216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STRUKTURA &amp; VLASTNOSTI 6 DOPLNĚNO 2019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7</a:t>
            </a:fld>
            <a:endParaRPr lang="sk-SK"/>
          </a:p>
        </p:txBody>
      </p:sp>
      <p:pic>
        <p:nvPicPr>
          <p:cNvPr id="8" name="Zástupný symbol pro obsah 7" descr="img65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2087107" y="297269"/>
            <a:ext cx="5184576" cy="6695510"/>
          </a:xfrm>
        </p:spPr>
      </p:pic>
      <p:sp>
        <p:nvSpPr>
          <p:cNvPr id="7" name="TextovéPole 6"/>
          <p:cNvSpPr txBox="1"/>
          <p:nvPr/>
        </p:nvSpPr>
        <p:spPr>
          <a:xfrm>
            <a:off x="2771800" y="3284984"/>
            <a:ext cx="2880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 smtClean="0">
                <a:solidFill>
                  <a:srgbClr val="008000"/>
                </a:solidFill>
              </a:rPr>
              <a:t>TVARY ZRN</a:t>
            </a:r>
            <a:endParaRPr lang="cs-CZ" sz="3600" b="1" dirty="0">
              <a:solidFill>
                <a:srgbClr val="008000"/>
              </a:solidFill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6516216" y="1412776"/>
            <a:ext cx="21602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>
                <a:solidFill>
                  <a:srgbClr val="0000FF"/>
                </a:solidFill>
                <a:latin typeface="Arial Black" pitchFamily="34" charset="0"/>
              </a:rPr>
              <a:t>Dva druhy zrn!</a:t>
            </a:r>
            <a:endParaRPr lang="cs-CZ" sz="2800" dirty="0">
              <a:solidFill>
                <a:srgbClr val="0000FF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08720"/>
          </a:xfrm>
        </p:spPr>
        <p:txBody>
          <a:bodyPr/>
          <a:lstStyle/>
          <a:p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MAZOVATĚNÍ škrobu ve vodě - metoda </a:t>
            </a:r>
            <a:r>
              <a:rPr lang="cs-CZ" sz="2400" dirty="0" err="1" smtClean="0">
                <a:solidFill>
                  <a:srgbClr val="FF0000"/>
                </a:solidFill>
                <a:latin typeface="Arial Black" pitchFamily="34" charset="0"/>
              </a:rPr>
              <a:t>Brabender</a:t>
            </a:r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 používaná ve firmě </a:t>
            </a:r>
            <a:r>
              <a:rPr lang="cs-CZ" sz="2400" dirty="0" err="1" smtClean="0">
                <a:solidFill>
                  <a:srgbClr val="FF0000"/>
                </a:solidFill>
                <a:latin typeface="Arial Black" pitchFamily="34" charset="0"/>
              </a:rPr>
              <a:t>Lyckeby</a:t>
            </a:r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cs-CZ" sz="2400" dirty="0" err="1" smtClean="0">
                <a:solidFill>
                  <a:srgbClr val="FF0000"/>
                </a:solidFill>
                <a:latin typeface="Arial Black" pitchFamily="34" charset="0"/>
              </a:rPr>
              <a:t>Amylex</a:t>
            </a:r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 Horažďovice 4</a:t>
            </a:r>
            <a:endParaRPr lang="cs-CZ" sz="2400" dirty="0">
              <a:solidFill>
                <a:srgbClr val="FF00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27122019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20208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STRUKTURA &amp; VLASTNOSTI 6 DOPLNĚNO 2019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70</a:t>
            </a:fld>
            <a:endParaRPr lang="sk-SK"/>
          </a:p>
        </p:txBody>
      </p:sp>
      <p:sp>
        <p:nvSpPr>
          <p:cNvPr id="9" name="TextovéPole 8"/>
          <p:cNvSpPr txBox="1"/>
          <p:nvPr/>
        </p:nvSpPr>
        <p:spPr>
          <a:xfrm>
            <a:off x="7380312" y="908720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pic>
        <p:nvPicPr>
          <p:cNvPr id="10" name="Obrázek 9" descr="bod mazovatění škrobu Lyckeby Amylex  0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0800000">
            <a:off x="0" y="836712"/>
            <a:ext cx="9136614" cy="6021288"/>
          </a:xfrm>
          <a:prstGeom prst="rect">
            <a:avLst/>
          </a:prstGeom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08720"/>
          </a:xfrm>
        </p:spPr>
        <p:txBody>
          <a:bodyPr/>
          <a:lstStyle/>
          <a:p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MAZOVATĚNÍ škrobu ve vodě - metoda </a:t>
            </a:r>
            <a:r>
              <a:rPr lang="cs-CZ" sz="2400" dirty="0" err="1" smtClean="0">
                <a:solidFill>
                  <a:srgbClr val="FF0000"/>
                </a:solidFill>
                <a:latin typeface="Arial Black" pitchFamily="34" charset="0"/>
              </a:rPr>
              <a:t>Brabender</a:t>
            </a:r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 používaná ve firmě </a:t>
            </a:r>
            <a:r>
              <a:rPr lang="cs-CZ" sz="2400" dirty="0" err="1" smtClean="0">
                <a:solidFill>
                  <a:srgbClr val="FF0000"/>
                </a:solidFill>
                <a:latin typeface="Arial Black" pitchFamily="34" charset="0"/>
              </a:rPr>
              <a:t>Lyckeby</a:t>
            </a:r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cs-CZ" sz="2400" dirty="0" err="1" smtClean="0">
                <a:solidFill>
                  <a:srgbClr val="FF0000"/>
                </a:solidFill>
                <a:latin typeface="Arial Black" pitchFamily="34" charset="0"/>
              </a:rPr>
              <a:t>Amylex</a:t>
            </a:r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 Horažďovice 5</a:t>
            </a:r>
            <a:endParaRPr lang="cs-CZ" sz="2400" dirty="0">
              <a:solidFill>
                <a:srgbClr val="FF00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27122019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20208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STRUKTURA &amp; VLASTNOSTI 6 DOPLNĚNO 2019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71</a:t>
            </a:fld>
            <a:endParaRPr lang="sk-SK"/>
          </a:p>
        </p:txBody>
      </p:sp>
      <p:sp>
        <p:nvSpPr>
          <p:cNvPr id="9" name="TextovéPole 8"/>
          <p:cNvSpPr txBox="1"/>
          <p:nvPr/>
        </p:nvSpPr>
        <p:spPr>
          <a:xfrm>
            <a:off x="7380312" y="908720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pic>
        <p:nvPicPr>
          <p:cNvPr id="8" name="Obrázek 7" descr="bod mazovatění škrobu Lyckeby Amylex  0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0800000">
            <a:off x="0" y="908720"/>
            <a:ext cx="9143248" cy="5949280"/>
          </a:xfrm>
          <a:prstGeom prst="rect">
            <a:avLst/>
          </a:prstGeom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296144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MAZOVATĚNÍ škrobu ve vodě- metoda </a:t>
            </a:r>
            <a:r>
              <a:rPr lang="cs-CZ" sz="2800" dirty="0" err="1" smtClean="0">
                <a:solidFill>
                  <a:srgbClr val="FF0000"/>
                </a:solidFill>
                <a:latin typeface="Arial Black" pitchFamily="34" charset="0"/>
              </a:rPr>
              <a:t>Brabender</a:t>
            </a:r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 používaná ve firmě </a:t>
            </a:r>
            <a:r>
              <a:rPr lang="cs-CZ" sz="2800" dirty="0" err="1" smtClean="0">
                <a:solidFill>
                  <a:srgbClr val="FF0000"/>
                </a:solidFill>
                <a:latin typeface="Arial Black" pitchFamily="34" charset="0"/>
              </a:rPr>
              <a:t>Lyckeby</a:t>
            </a:r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cs-CZ" sz="2800" dirty="0" err="1" smtClean="0">
                <a:solidFill>
                  <a:srgbClr val="FF0000"/>
                </a:solidFill>
                <a:latin typeface="Arial Black" pitchFamily="34" charset="0"/>
              </a:rPr>
              <a:t>Amylex</a:t>
            </a:r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 Horažďovice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27122019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20208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STRUKTURA &amp; VLASTNOSTI 6 DOPLNĚNO 2019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72</a:t>
            </a:fld>
            <a:endParaRPr lang="sk-SK"/>
          </a:p>
        </p:txBody>
      </p:sp>
      <p:sp>
        <p:nvSpPr>
          <p:cNvPr id="9" name="TextovéPole 8"/>
          <p:cNvSpPr txBox="1"/>
          <p:nvPr/>
        </p:nvSpPr>
        <p:spPr>
          <a:xfrm>
            <a:off x="7380312" y="908720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0" y="1348800"/>
            <a:ext cx="91440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sz="3200" b="1" dirty="0" smtClean="0"/>
              <a:t>Jedná se o metodu firmy </a:t>
            </a:r>
            <a:r>
              <a:rPr lang="cs-CZ" sz="3200" b="1" dirty="0" err="1" smtClean="0"/>
              <a:t>Brabender</a:t>
            </a:r>
            <a:r>
              <a:rPr lang="cs-CZ" sz="3200" b="1" dirty="0" smtClean="0"/>
              <a:t>, která ovšem může být upravována – viz:</a:t>
            </a:r>
          </a:p>
          <a:p>
            <a:pPr algn="just"/>
            <a:r>
              <a:rPr lang="cs-CZ" sz="3200" b="1" dirty="0" smtClean="0">
                <a:hlinkClick r:id="rId2"/>
              </a:rPr>
              <a:t>https://www.brabender.com/en/food/products/viscometers/classify-the-gelatinisation-of-starch-viscograph-e/</a:t>
            </a:r>
            <a:r>
              <a:rPr lang="cs-CZ" sz="3200" b="1" dirty="0" smtClean="0"/>
              <a:t>( můžete měnit navážku, rychlost ohřevu i dobu zdržení). Křivky, které jsme poslali, jsou dělány „základní“ metodikou, tj. rychlost ohřevu i chlazení byla 1,5 </a:t>
            </a:r>
            <a:r>
              <a:rPr lang="cs-CZ" sz="3200" b="1" dirty="0" err="1" smtClean="0"/>
              <a:t>stC</a:t>
            </a:r>
            <a:r>
              <a:rPr lang="cs-CZ" sz="3200" b="1" dirty="0" smtClean="0"/>
              <a:t>/min + doba zdržení 30 min.</a:t>
            </a:r>
          </a:p>
          <a:p>
            <a:pPr algn="just"/>
            <a:endParaRPr lang="cs-CZ" sz="3200" b="1" dirty="0"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778098"/>
          </a:xfrm>
        </p:spPr>
        <p:txBody>
          <a:bodyPr/>
          <a:lstStyle/>
          <a:p>
            <a:r>
              <a:rPr lang="cs-CZ" sz="2800" dirty="0" smtClean="0">
                <a:solidFill>
                  <a:srgbClr val="C00000"/>
                </a:solidFill>
                <a:latin typeface="Arial Black" pitchFamily="34" charset="0"/>
              </a:rPr>
              <a:t>Jiný typ viskozimetru na měření bodu mazovatění škrobu 1</a:t>
            </a:r>
            <a:endParaRPr lang="cs-CZ" sz="2800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27122019</a:t>
            </a:r>
            <a:endParaRPr lang="sk-SK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polysacharidy škrob STRUKTURA &amp; VLASTNOSTI 6 DOPLNĚNO 2019</a:t>
            </a:r>
            <a:endParaRPr lang="sk-SK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7865BE-C659-4ABD-A817-DED046766B31}" type="slidenum">
              <a:rPr lang="sk-SK" smtClean="0"/>
              <a:pPr>
                <a:defRPr/>
              </a:pPr>
              <a:t>73</a:t>
            </a:fld>
            <a:endParaRPr lang="sk-SK"/>
          </a:p>
        </p:txBody>
      </p:sp>
      <p:pic>
        <p:nvPicPr>
          <p:cNvPr id="7" name="Obrázek 6" descr="img64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1052736"/>
            <a:ext cx="2880320" cy="4068125"/>
          </a:xfrm>
          <a:prstGeom prst="rect">
            <a:avLst/>
          </a:prstGeom>
        </p:spPr>
      </p:pic>
      <p:pic>
        <p:nvPicPr>
          <p:cNvPr id="8" name="Obrázek 7" descr="img64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15816" y="1124744"/>
            <a:ext cx="6006957" cy="5040561"/>
          </a:xfrm>
          <a:prstGeom prst="rect">
            <a:avLst/>
          </a:prstGeom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778098"/>
          </a:xfrm>
        </p:spPr>
        <p:txBody>
          <a:bodyPr/>
          <a:lstStyle/>
          <a:p>
            <a:r>
              <a:rPr lang="cs-CZ" sz="2800" dirty="0" smtClean="0">
                <a:solidFill>
                  <a:srgbClr val="C00000"/>
                </a:solidFill>
                <a:latin typeface="Arial Black" pitchFamily="34" charset="0"/>
              </a:rPr>
              <a:t>Jiný typ viskozimetru na měření bodu mazovatění škrobu 2</a:t>
            </a:r>
            <a:endParaRPr lang="cs-CZ" sz="2800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27122019</a:t>
            </a:r>
            <a:endParaRPr lang="sk-SK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1619672" y="6453335"/>
            <a:ext cx="6624736" cy="268139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STRUKTURA &amp; VLASTNOSTI 6 DOPLNĚNO 2019</a:t>
            </a:r>
            <a:endParaRPr lang="sk-SK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7865BE-C659-4ABD-A817-DED046766B31}" type="slidenum">
              <a:rPr lang="sk-SK" smtClean="0"/>
              <a:pPr>
                <a:defRPr/>
              </a:pPr>
              <a:t>74</a:t>
            </a:fld>
            <a:endParaRPr lang="sk-SK"/>
          </a:p>
        </p:txBody>
      </p:sp>
      <p:pic>
        <p:nvPicPr>
          <p:cNvPr id="9" name="Obrázek 8" descr="img65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980728"/>
            <a:ext cx="8784976" cy="4608512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0" y="5733256"/>
            <a:ext cx="90364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dirty="0" smtClean="0">
                <a:solidFill>
                  <a:srgbClr val="FF0000"/>
                </a:solidFill>
                <a:latin typeface="Arial Black" pitchFamily="34" charset="0"/>
              </a:rPr>
              <a:t>VISKOZITA UDÁNA V JEDNOTKÁCH SI!</a:t>
            </a:r>
            <a:endParaRPr lang="cs-CZ" sz="32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6084168" y="1412776"/>
            <a:ext cx="15841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0000FF"/>
                </a:solidFill>
                <a:latin typeface="Arial Black" pitchFamily="34" charset="0"/>
              </a:rPr>
              <a:t>RŮZNÉ DRUHY KUKUŘICE</a:t>
            </a:r>
            <a:endParaRPr lang="cs-CZ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3419872" y="1916832"/>
            <a:ext cx="2664296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008000"/>
                </a:solidFill>
                <a:latin typeface="Arial Black" pitchFamily="34" charset="0"/>
              </a:rPr>
              <a:t>Přechod GEL &gt; SOL</a:t>
            </a:r>
            <a:endParaRPr lang="cs-CZ" dirty="0">
              <a:solidFill>
                <a:srgbClr val="008000"/>
              </a:solidFill>
              <a:latin typeface="Arial Black" pitchFamily="34" charset="0"/>
            </a:endParaRPr>
          </a:p>
        </p:txBody>
      </p:sp>
      <p:cxnSp>
        <p:nvCxnSpPr>
          <p:cNvPr id="14" name="Přímá spojovací šipka 13"/>
          <p:cNvCxnSpPr/>
          <p:nvPr/>
        </p:nvCxnSpPr>
        <p:spPr>
          <a:xfrm flipH="1">
            <a:off x="2051720" y="2276872"/>
            <a:ext cx="1368152" cy="864096"/>
          </a:xfrm>
          <a:prstGeom prst="straightConnector1">
            <a:avLst/>
          </a:prstGeom>
          <a:ln w="38100">
            <a:solidFill>
              <a:srgbClr val="008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ovací šipka 14"/>
          <p:cNvCxnSpPr/>
          <p:nvPr/>
        </p:nvCxnSpPr>
        <p:spPr>
          <a:xfrm flipH="1">
            <a:off x="1835696" y="2276872"/>
            <a:ext cx="1584176" cy="2016224"/>
          </a:xfrm>
          <a:prstGeom prst="straightConnector1">
            <a:avLst/>
          </a:prstGeom>
          <a:ln w="38100">
            <a:solidFill>
              <a:srgbClr val="008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850106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Princip barevné reakce roztoku škrobu s jódem 1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908720"/>
            <a:ext cx="9144000" cy="5217443"/>
          </a:xfrm>
        </p:spPr>
        <p:txBody>
          <a:bodyPr/>
          <a:lstStyle/>
          <a:p>
            <a:pPr algn="ctr">
              <a:buNone/>
            </a:pPr>
            <a:r>
              <a:rPr lang="cs-CZ" sz="5400" dirty="0" smtClean="0">
                <a:solidFill>
                  <a:srgbClr val="FF0000"/>
                </a:solidFill>
                <a:latin typeface="Arial Black" pitchFamily="34" charset="0"/>
              </a:rPr>
              <a:t>AMYLÓZA</a:t>
            </a:r>
          </a:p>
          <a:p>
            <a:r>
              <a:rPr lang="cs-CZ" sz="3000" dirty="0" err="1" smtClean="0">
                <a:solidFill>
                  <a:srgbClr val="008000"/>
                </a:solidFill>
                <a:latin typeface="Arial Black" pitchFamily="34" charset="0"/>
              </a:rPr>
              <a:t>Helixová</a:t>
            </a:r>
            <a:r>
              <a:rPr lang="cs-CZ" sz="3000" dirty="0" smtClean="0">
                <a:solidFill>
                  <a:srgbClr val="008000"/>
                </a:solidFill>
                <a:latin typeface="Arial Black" pitchFamily="34" charset="0"/>
              </a:rPr>
              <a:t> struktura </a:t>
            </a:r>
            <a:r>
              <a:rPr lang="cs-CZ" sz="3000" u="sng" dirty="0" smtClean="0">
                <a:solidFill>
                  <a:srgbClr val="008000"/>
                </a:solidFill>
                <a:latin typeface="Arial Black" pitchFamily="34" charset="0"/>
              </a:rPr>
              <a:t>částečně</a:t>
            </a:r>
            <a:r>
              <a:rPr lang="cs-CZ" sz="3000" dirty="0" smtClean="0">
                <a:solidFill>
                  <a:srgbClr val="008000"/>
                </a:solidFill>
                <a:latin typeface="Arial Black" pitchFamily="34" charset="0"/>
              </a:rPr>
              <a:t> zachovaná v klubcích makromolekuly </a:t>
            </a:r>
          </a:p>
          <a:p>
            <a:r>
              <a:rPr lang="cs-CZ" sz="3000" dirty="0" smtClean="0">
                <a:solidFill>
                  <a:srgbClr val="CC3300"/>
                </a:solidFill>
                <a:latin typeface="Arial Black" pitchFamily="34" charset="0"/>
              </a:rPr>
              <a:t>Interakce  I</a:t>
            </a:r>
            <a:r>
              <a:rPr lang="cs-CZ" sz="3000" baseline="-25000" dirty="0" smtClean="0">
                <a:solidFill>
                  <a:srgbClr val="CC3300"/>
                </a:solidFill>
                <a:latin typeface="Arial Black" pitchFamily="34" charset="0"/>
              </a:rPr>
              <a:t>3</a:t>
            </a:r>
            <a:r>
              <a:rPr lang="cs-CZ" sz="3000" baseline="30000" dirty="0" smtClean="0">
                <a:solidFill>
                  <a:srgbClr val="CC3300"/>
                </a:solidFill>
                <a:latin typeface="Arial Black" pitchFamily="34" charset="0"/>
              </a:rPr>
              <a:t>-1</a:t>
            </a:r>
            <a:r>
              <a:rPr lang="cs-CZ" sz="3000" dirty="0" smtClean="0">
                <a:solidFill>
                  <a:srgbClr val="CC3300"/>
                </a:solidFill>
                <a:latin typeface="Arial Black" pitchFamily="34" charset="0"/>
              </a:rPr>
              <a:t> a/nebo I</a:t>
            </a:r>
            <a:r>
              <a:rPr lang="cs-CZ" sz="3000" baseline="-25000" dirty="0" smtClean="0">
                <a:solidFill>
                  <a:srgbClr val="CC3300"/>
                </a:solidFill>
                <a:latin typeface="Arial Black" pitchFamily="34" charset="0"/>
              </a:rPr>
              <a:t>5</a:t>
            </a:r>
            <a:r>
              <a:rPr lang="cs-CZ" sz="3000" baseline="30000" dirty="0" smtClean="0">
                <a:solidFill>
                  <a:srgbClr val="CC3300"/>
                </a:solidFill>
                <a:latin typeface="Arial Black" pitchFamily="34" charset="0"/>
              </a:rPr>
              <a:t>-1 </a:t>
            </a:r>
            <a:r>
              <a:rPr lang="cs-CZ" sz="3000" dirty="0" smtClean="0">
                <a:solidFill>
                  <a:srgbClr val="CC3300"/>
                </a:solidFill>
                <a:latin typeface="Arial Black" pitchFamily="34" charset="0"/>
              </a:rPr>
              <a:t>s touto strukturou</a:t>
            </a:r>
          </a:p>
          <a:p>
            <a:r>
              <a:rPr lang="cs-CZ" sz="3000" dirty="0" smtClean="0">
                <a:solidFill>
                  <a:srgbClr val="0000FF"/>
                </a:solidFill>
                <a:latin typeface="Arial Black" pitchFamily="34" charset="0"/>
              </a:rPr>
              <a:t>„</a:t>
            </a:r>
            <a:r>
              <a:rPr lang="cs-CZ" sz="3000" dirty="0" err="1" smtClean="0">
                <a:solidFill>
                  <a:srgbClr val="0000FF"/>
                </a:solidFill>
                <a:latin typeface="Arial Black" pitchFamily="34" charset="0"/>
              </a:rPr>
              <a:t>Charge</a:t>
            </a:r>
            <a:r>
              <a:rPr lang="cs-CZ" sz="3000" dirty="0" smtClean="0">
                <a:solidFill>
                  <a:srgbClr val="0000FF"/>
                </a:solidFill>
                <a:latin typeface="Arial Black" pitchFamily="34" charset="0"/>
              </a:rPr>
              <a:t> transfer </a:t>
            </a:r>
            <a:r>
              <a:rPr lang="cs-CZ" sz="3000" dirty="0" err="1" smtClean="0">
                <a:solidFill>
                  <a:srgbClr val="0000FF"/>
                </a:solidFill>
                <a:latin typeface="Arial Black" pitchFamily="34" charset="0"/>
              </a:rPr>
              <a:t>complex</a:t>
            </a:r>
            <a:r>
              <a:rPr lang="cs-CZ" sz="3000" dirty="0" smtClean="0">
                <a:solidFill>
                  <a:srgbClr val="0000FF"/>
                </a:solidFill>
                <a:latin typeface="Arial Black" pitchFamily="34" charset="0"/>
              </a:rPr>
              <a:t>“</a:t>
            </a:r>
          </a:p>
          <a:p>
            <a:r>
              <a:rPr lang="cs-CZ" sz="3000" dirty="0" smtClean="0">
                <a:solidFill>
                  <a:srgbClr val="000099"/>
                </a:solidFill>
                <a:latin typeface="Arial Black" pitchFamily="34" charset="0"/>
              </a:rPr>
              <a:t>Změna barvy  jódu na tmavě modrou</a:t>
            </a:r>
          </a:p>
          <a:p>
            <a:r>
              <a:rPr lang="cs-CZ" sz="3000" dirty="0" smtClean="0">
                <a:latin typeface="Arial Black" pitchFamily="34" charset="0"/>
              </a:rPr>
              <a:t>Využití při jodometrických titracích</a:t>
            </a:r>
          </a:p>
          <a:p>
            <a:endParaRPr lang="cs-CZ" sz="3000" dirty="0"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27122019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polysacharidy škrob STRUKTURA &amp; VLASTNOSTI 6 DOPLNĚNO 2019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75</a:t>
            </a:fld>
            <a:endParaRPr lang="sk-SK"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850106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Princip barevné reakce roztoku škrobu s jódem 2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908720"/>
            <a:ext cx="9144000" cy="5217443"/>
          </a:xfrm>
        </p:spPr>
        <p:txBody>
          <a:bodyPr/>
          <a:lstStyle/>
          <a:p>
            <a:pPr algn="ctr">
              <a:buNone/>
            </a:pPr>
            <a:r>
              <a:rPr lang="cs-CZ" sz="5400" dirty="0" smtClean="0">
                <a:solidFill>
                  <a:srgbClr val="0000FF"/>
                </a:solidFill>
                <a:latin typeface="Arial Black" pitchFamily="34" charset="0"/>
              </a:rPr>
              <a:t>AMYLOPEKTIN</a:t>
            </a:r>
          </a:p>
          <a:p>
            <a:r>
              <a:rPr lang="cs-CZ" sz="3000" dirty="0" smtClean="0">
                <a:solidFill>
                  <a:srgbClr val="000099"/>
                </a:solidFill>
                <a:latin typeface="Arial Black" pitchFamily="34" charset="0"/>
              </a:rPr>
              <a:t>Změna barvy  jódu na </a:t>
            </a:r>
            <a:r>
              <a:rPr lang="cs-CZ" sz="3000" dirty="0" smtClean="0">
                <a:solidFill>
                  <a:srgbClr val="FF0000"/>
                </a:solidFill>
                <a:latin typeface="Arial Black" pitchFamily="34" charset="0"/>
              </a:rPr>
              <a:t>ČERVENOU</a:t>
            </a:r>
          </a:p>
          <a:p>
            <a:r>
              <a:rPr lang="cs-CZ" sz="3000" dirty="0" smtClean="0">
                <a:latin typeface="Arial Black" pitchFamily="34" charset="0"/>
              </a:rPr>
              <a:t>HYPOTÉZA:</a:t>
            </a:r>
          </a:p>
          <a:p>
            <a:pPr lvl="1"/>
            <a:r>
              <a:rPr lang="cs-CZ" sz="2600" dirty="0" smtClean="0">
                <a:solidFill>
                  <a:srgbClr val="0000FF"/>
                </a:solidFill>
                <a:latin typeface="Arial Black" pitchFamily="34" charset="0"/>
              </a:rPr>
              <a:t>Vazba je labilnější než pro amylózu,</a:t>
            </a:r>
          </a:p>
          <a:p>
            <a:pPr lvl="1"/>
            <a:r>
              <a:rPr lang="cs-CZ" sz="2600" dirty="0" smtClean="0">
                <a:solidFill>
                  <a:srgbClr val="FF0000"/>
                </a:solidFill>
                <a:latin typeface="Arial Black" pitchFamily="34" charset="0"/>
              </a:rPr>
              <a:t>Jód je situován mezi jednotlivými větvemi makromolekul</a:t>
            </a:r>
            <a:endParaRPr lang="cs-CZ" sz="26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27122019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polysacharidy škrob STRUKTURA &amp; VLASTNOSTI 6 DOPLNĚNO 2019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76</a:t>
            </a:fld>
            <a:endParaRPr lang="sk-SK"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27122019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20208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STRUKTURA &amp; VLASTNOSTI 6 DOPLNĚNO 2019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77</a:t>
            </a:fld>
            <a:endParaRPr lang="sk-SK"/>
          </a:p>
        </p:txBody>
      </p:sp>
      <p:sp>
        <p:nvSpPr>
          <p:cNvPr id="7" name="Nadpis 6"/>
          <p:cNvSpPr txBox="1">
            <a:spLocks/>
          </p:cNvSpPr>
          <p:nvPr/>
        </p:nvSpPr>
        <p:spPr>
          <a:xfrm>
            <a:off x="395536" y="116632"/>
            <a:ext cx="8229600" cy="43204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Barevná reakce škrobu 1</a:t>
            </a:r>
            <a:endParaRPr kumimoji="0" lang="cs-CZ" sz="2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8" name="Obrázek 7" descr="Dextrin_and_triiodide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620688"/>
            <a:ext cx="4320480" cy="2693099"/>
          </a:xfrm>
          <a:prstGeom prst="rect">
            <a:avLst/>
          </a:prstGeom>
        </p:spPr>
      </p:pic>
      <p:pic>
        <p:nvPicPr>
          <p:cNvPr id="9" name="Obrázek 8" descr="starch_complexation of Iodin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59832" y="3573016"/>
            <a:ext cx="5826224" cy="2608312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4932040" y="692696"/>
            <a:ext cx="3960440" cy="2677656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9900CC"/>
                </a:solidFill>
                <a:latin typeface="Arial Black" pitchFamily="34" charset="0"/>
              </a:rPr>
              <a:t>Nad 70 °C zbarvení mizí &gt; škrobový maz je nutno ochladit (nejlépe na pokojovou teplotu), aby se reakce barevně projevila</a:t>
            </a:r>
            <a:endParaRPr lang="cs-CZ" sz="2400" dirty="0">
              <a:solidFill>
                <a:srgbClr val="9900CC"/>
              </a:solidFill>
              <a:latin typeface="Arial Black" pitchFamily="34" charset="0"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107504" y="3573016"/>
            <a:ext cx="3096344" cy="2554545"/>
          </a:xfrm>
          <a:prstGeom prst="rect">
            <a:avLst/>
          </a:prstGeom>
          <a:noFill/>
          <a:ln w="63500">
            <a:solidFill>
              <a:srgbClr val="9900CC"/>
            </a:solidFill>
          </a:ln>
        </p:spPr>
        <p:txBody>
          <a:bodyPr wrap="square" rtlCol="0">
            <a:spAutoFit/>
          </a:bodyPr>
          <a:lstStyle/>
          <a:p>
            <a:pPr lvl="0"/>
            <a:r>
              <a:rPr lang="en-US" sz="2000" dirty="0" smtClean="0">
                <a:solidFill>
                  <a:srgbClr val="9900CC"/>
                </a:solidFill>
                <a:latin typeface="Arial Black" pitchFamily="34" charset="0"/>
              </a:rPr>
              <a:t>I</a:t>
            </a:r>
            <a:r>
              <a:rPr lang="en-US" sz="2000" baseline="-25000" dirty="0" smtClean="0">
                <a:solidFill>
                  <a:srgbClr val="9900CC"/>
                </a:solidFill>
                <a:latin typeface="Arial Black" pitchFamily="34" charset="0"/>
              </a:rPr>
              <a:t>2</a:t>
            </a:r>
            <a:r>
              <a:rPr lang="en-US" sz="2000" dirty="0" smtClean="0">
                <a:solidFill>
                  <a:srgbClr val="9900CC"/>
                </a:solidFill>
                <a:latin typeface="Arial Black" pitchFamily="34" charset="0"/>
              </a:rPr>
              <a:t>(l) + I</a:t>
            </a:r>
            <a:r>
              <a:rPr lang="en-US" sz="2000" baseline="30000" dirty="0" smtClean="0">
                <a:solidFill>
                  <a:srgbClr val="9900CC"/>
                </a:solidFill>
                <a:latin typeface="Arial Black" pitchFamily="34" charset="0"/>
              </a:rPr>
              <a:t>-</a:t>
            </a:r>
            <a:r>
              <a:rPr lang="en-US" sz="2000" dirty="0" smtClean="0">
                <a:solidFill>
                  <a:srgbClr val="9900CC"/>
                </a:solidFill>
                <a:latin typeface="Arial Black" pitchFamily="34" charset="0"/>
              </a:rPr>
              <a:t>(</a:t>
            </a:r>
            <a:r>
              <a:rPr lang="en-US" sz="2000" dirty="0" err="1" smtClean="0">
                <a:solidFill>
                  <a:srgbClr val="9900CC"/>
                </a:solidFill>
                <a:latin typeface="Arial Black" pitchFamily="34" charset="0"/>
              </a:rPr>
              <a:t>aq</a:t>
            </a:r>
            <a:r>
              <a:rPr lang="en-US" sz="2000" dirty="0" smtClean="0">
                <a:solidFill>
                  <a:srgbClr val="9900CC"/>
                </a:solidFill>
                <a:latin typeface="Arial Black" pitchFamily="34" charset="0"/>
              </a:rPr>
              <a:t>) &lt;---&gt; I</a:t>
            </a:r>
            <a:r>
              <a:rPr lang="en-US" sz="2000" baseline="-25000" dirty="0" smtClean="0">
                <a:solidFill>
                  <a:srgbClr val="9900CC"/>
                </a:solidFill>
                <a:latin typeface="Arial Black" pitchFamily="34" charset="0"/>
              </a:rPr>
              <a:t>3</a:t>
            </a:r>
            <a:r>
              <a:rPr lang="en-US" sz="2000" baseline="30000" dirty="0" smtClean="0">
                <a:solidFill>
                  <a:srgbClr val="9900CC"/>
                </a:solidFill>
                <a:latin typeface="Arial Black" pitchFamily="34" charset="0"/>
              </a:rPr>
              <a:t>-</a:t>
            </a:r>
            <a:r>
              <a:rPr lang="en-US" sz="2000" dirty="0" smtClean="0">
                <a:solidFill>
                  <a:srgbClr val="9900CC"/>
                </a:solidFill>
                <a:latin typeface="Arial Black" pitchFamily="34" charset="0"/>
              </a:rPr>
              <a:t>(</a:t>
            </a:r>
            <a:r>
              <a:rPr lang="en-US" sz="2000" dirty="0" err="1" smtClean="0">
                <a:solidFill>
                  <a:srgbClr val="9900CC"/>
                </a:solidFill>
                <a:latin typeface="Arial Black" pitchFamily="34" charset="0"/>
              </a:rPr>
              <a:t>aq</a:t>
            </a:r>
            <a:r>
              <a:rPr lang="en-US" sz="2000" dirty="0" smtClean="0">
                <a:solidFill>
                  <a:srgbClr val="9900CC"/>
                </a:solidFill>
                <a:latin typeface="Arial Black" pitchFamily="34" charset="0"/>
              </a:rPr>
              <a:t>) </a:t>
            </a:r>
            <a:br>
              <a:rPr lang="en-US" sz="2000" dirty="0" smtClean="0">
                <a:solidFill>
                  <a:srgbClr val="9900CC"/>
                </a:solidFill>
                <a:latin typeface="Arial Black" pitchFamily="34" charset="0"/>
              </a:rPr>
            </a:br>
            <a:r>
              <a:rPr lang="en-US" sz="2000" dirty="0" smtClean="0">
                <a:solidFill>
                  <a:srgbClr val="9900CC"/>
                </a:solidFill>
                <a:latin typeface="Arial Black" pitchFamily="34" charset="0"/>
              </a:rPr>
              <a:t>I</a:t>
            </a:r>
            <a:r>
              <a:rPr lang="en-US" sz="2000" baseline="-25000" dirty="0" smtClean="0">
                <a:solidFill>
                  <a:srgbClr val="9900CC"/>
                </a:solidFill>
                <a:latin typeface="Arial Black" pitchFamily="34" charset="0"/>
              </a:rPr>
              <a:t>3</a:t>
            </a:r>
            <a:r>
              <a:rPr lang="en-US" sz="2000" baseline="30000" dirty="0" smtClean="0">
                <a:solidFill>
                  <a:srgbClr val="9900CC"/>
                </a:solidFill>
                <a:latin typeface="Arial Black" pitchFamily="34" charset="0"/>
              </a:rPr>
              <a:t>-</a:t>
            </a:r>
            <a:r>
              <a:rPr lang="en-US" sz="2000" dirty="0" smtClean="0">
                <a:solidFill>
                  <a:srgbClr val="9900CC"/>
                </a:solidFill>
                <a:latin typeface="Arial Black" pitchFamily="34" charset="0"/>
              </a:rPr>
              <a:t>(</a:t>
            </a:r>
            <a:r>
              <a:rPr lang="en-US" sz="2000" dirty="0" err="1" smtClean="0">
                <a:solidFill>
                  <a:srgbClr val="9900CC"/>
                </a:solidFill>
                <a:latin typeface="Arial Black" pitchFamily="34" charset="0"/>
              </a:rPr>
              <a:t>aq</a:t>
            </a:r>
            <a:r>
              <a:rPr lang="en-US" sz="2000" dirty="0" smtClean="0">
                <a:solidFill>
                  <a:srgbClr val="9900CC"/>
                </a:solidFill>
                <a:latin typeface="Arial Black" pitchFamily="34" charset="0"/>
              </a:rPr>
              <a:t>) &lt;---&gt; starch I</a:t>
            </a:r>
            <a:r>
              <a:rPr lang="en-US" sz="2000" baseline="-25000" dirty="0" smtClean="0">
                <a:solidFill>
                  <a:srgbClr val="9900CC"/>
                </a:solidFill>
                <a:latin typeface="Arial Black" pitchFamily="34" charset="0"/>
              </a:rPr>
              <a:t>3</a:t>
            </a:r>
            <a:r>
              <a:rPr lang="en-US" sz="2000" baseline="30000" dirty="0" smtClean="0">
                <a:solidFill>
                  <a:srgbClr val="9900CC"/>
                </a:solidFill>
                <a:latin typeface="Arial Black" pitchFamily="34" charset="0"/>
              </a:rPr>
              <a:t>-</a:t>
            </a:r>
            <a:r>
              <a:rPr lang="en-US" sz="2000" dirty="0" smtClean="0">
                <a:solidFill>
                  <a:srgbClr val="9900CC"/>
                </a:solidFill>
                <a:latin typeface="Arial Black" pitchFamily="34" charset="0"/>
              </a:rPr>
              <a:t> complex </a:t>
            </a:r>
            <a:br>
              <a:rPr lang="en-US" sz="2000" dirty="0" smtClean="0">
                <a:solidFill>
                  <a:srgbClr val="9900CC"/>
                </a:solidFill>
                <a:latin typeface="Arial Black" pitchFamily="34" charset="0"/>
              </a:rPr>
            </a:br>
            <a:r>
              <a:rPr lang="en-US" sz="2000" dirty="0" smtClean="0">
                <a:solidFill>
                  <a:srgbClr val="9900CC"/>
                </a:solidFill>
                <a:latin typeface="Arial Black" pitchFamily="34" charset="0"/>
              </a:rPr>
              <a:t>--------------------------------------... </a:t>
            </a:r>
            <a:br>
              <a:rPr lang="en-US" sz="2000" dirty="0" smtClean="0">
                <a:solidFill>
                  <a:srgbClr val="9900CC"/>
                </a:solidFill>
                <a:latin typeface="Arial Black" pitchFamily="34" charset="0"/>
              </a:rPr>
            </a:br>
            <a:r>
              <a:rPr lang="en-US" sz="2000" dirty="0" smtClean="0">
                <a:solidFill>
                  <a:srgbClr val="9900CC"/>
                </a:solidFill>
                <a:latin typeface="Arial Black" pitchFamily="34" charset="0"/>
              </a:rPr>
              <a:t>I</a:t>
            </a:r>
            <a:r>
              <a:rPr lang="en-US" sz="2000" baseline="-25000" dirty="0" smtClean="0">
                <a:solidFill>
                  <a:srgbClr val="9900CC"/>
                </a:solidFill>
                <a:latin typeface="Arial Black" pitchFamily="34" charset="0"/>
              </a:rPr>
              <a:t>2</a:t>
            </a:r>
            <a:r>
              <a:rPr lang="en-US" sz="2000" dirty="0" smtClean="0">
                <a:solidFill>
                  <a:srgbClr val="9900CC"/>
                </a:solidFill>
                <a:latin typeface="Arial Black" pitchFamily="34" charset="0"/>
              </a:rPr>
              <a:t>(l) + I</a:t>
            </a:r>
            <a:r>
              <a:rPr lang="en-US" sz="2000" baseline="30000" dirty="0" smtClean="0">
                <a:solidFill>
                  <a:srgbClr val="9900CC"/>
                </a:solidFill>
                <a:latin typeface="Arial Black" pitchFamily="34" charset="0"/>
              </a:rPr>
              <a:t>-</a:t>
            </a:r>
            <a:r>
              <a:rPr lang="en-US" sz="2000" dirty="0" smtClean="0">
                <a:solidFill>
                  <a:srgbClr val="9900CC"/>
                </a:solidFill>
                <a:latin typeface="Arial Black" pitchFamily="34" charset="0"/>
              </a:rPr>
              <a:t>(</a:t>
            </a:r>
            <a:r>
              <a:rPr lang="en-US" sz="2000" dirty="0" err="1" smtClean="0">
                <a:solidFill>
                  <a:srgbClr val="9900CC"/>
                </a:solidFill>
                <a:latin typeface="Arial Black" pitchFamily="34" charset="0"/>
              </a:rPr>
              <a:t>aq</a:t>
            </a:r>
            <a:r>
              <a:rPr lang="en-US" sz="2000" dirty="0" smtClean="0">
                <a:solidFill>
                  <a:srgbClr val="9900CC"/>
                </a:solidFill>
                <a:latin typeface="Arial Black" pitchFamily="34" charset="0"/>
              </a:rPr>
              <a:t>) &lt;---&gt; starch I</a:t>
            </a:r>
            <a:r>
              <a:rPr lang="en-US" sz="2000" baseline="-25000" dirty="0" smtClean="0">
                <a:solidFill>
                  <a:srgbClr val="9900CC"/>
                </a:solidFill>
                <a:latin typeface="Arial Black" pitchFamily="34" charset="0"/>
              </a:rPr>
              <a:t>3</a:t>
            </a:r>
            <a:r>
              <a:rPr lang="en-US" sz="2000" baseline="30000" dirty="0" smtClean="0">
                <a:solidFill>
                  <a:srgbClr val="9900CC"/>
                </a:solidFill>
                <a:latin typeface="Arial Black" pitchFamily="34" charset="0"/>
              </a:rPr>
              <a:t>-</a:t>
            </a:r>
            <a:r>
              <a:rPr lang="en-US" sz="2000" dirty="0" smtClean="0">
                <a:solidFill>
                  <a:srgbClr val="9900CC"/>
                </a:solidFill>
                <a:latin typeface="Arial Black" pitchFamily="34" charset="0"/>
              </a:rPr>
              <a:t> complex </a:t>
            </a:r>
            <a:endParaRPr lang="cs-CZ" sz="2000" dirty="0">
              <a:solidFill>
                <a:srgbClr val="9900CC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>
          <a:xfrm>
            <a:off x="107504" y="6237312"/>
            <a:ext cx="1152128" cy="476250"/>
          </a:xfrm>
        </p:spPr>
        <p:txBody>
          <a:bodyPr/>
          <a:lstStyle/>
          <a:p>
            <a:pPr>
              <a:defRPr/>
            </a:pPr>
            <a:r>
              <a:rPr lang="cs-CZ" smtClean="0"/>
              <a:t>27122019</a:t>
            </a:r>
            <a:endParaRPr lang="sk-SK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179512" y="5733256"/>
            <a:ext cx="3816424" cy="504056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STRUKTURA &amp; VLASTNOSTI 6 DOPLNĚNO 2019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78</a:t>
            </a:fld>
            <a:endParaRPr lang="sk-SK"/>
          </a:p>
        </p:txBody>
      </p:sp>
      <p:sp>
        <p:nvSpPr>
          <p:cNvPr id="7" name="Nadpis 6"/>
          <p:cNvSpPr txBox="1">
            <a:spLocks/>
          </p:cNvSpPr>
          <p:nvPr/>
        </p:nvSpPr>
        <p:spPr>
          <a:xfrm>
            <a:off x="395536" y="116632"/>
            <a:ext cx="8229600" cy="43204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Barevná reakce škrobu 2</a:t>
            </a:r>
            <a:endParaRPr kumimoji="0" lang="cs-CZ" sz="2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2" name="Obrázek 11" descr="547starchiodine.gif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620688"/>
            <a:ext cx="3888432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Obdélník 12"/>
          <p:cNvSpPr/>
          <p:nvPr/>
        </p:nvSpPr>
        <p:spPr>
          <a:xfrm>
            <a:off x="4067944" y="620688"/>
            <a:ext cx="4968552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400" b="1" u="sng" dirty="0" err="1" smtClean="0">
                <a:solidFill>
                  <a:srgbClr val="9900CC"/>
                </a:solidFill>
                <a:latin typeface="Arial Black" pitchFamily="34" charset="0"/>
              </a:rPr>
              <a:t>Amylose</a:t>
            </a:r>
            <a:r>
              <a:rPr lang="cs-CZ" sz="2400" b="1" u="sng" dirty="0" smtClean="0">
                <a:solidFill>
                  <a:srgbClr val="9900CC"/>
                </a:solidFill>
                <a:latin typeface="Arial Black" pitchFamily="34" charset="0"/>
              </a:rPr>
              <a:t> in </a:t>
            </a:r>
            <a:r>
              <a:rPr lang="cs-CZ" sz="2400" b="1" u="sng" dirty="0" err="1" smtClean="0">
                <a:solidFill>
                  <a:srgbClr val="9900CC"/>
                </a:solidFill>
                <a:latin typeface="Arial Black" pitchFamily="34" charset="0"/>
              </a:rPr>
              <a:t>starch</a:t>
            </a:r>
            <a:r>
              <a:rPr lang="cs-CZ" sz="2400" b="1" u="sng" dirty="0" smtClean="0">
                <a:solidFill>
                  <a:srgbClr val="9900CC"/>
                </a:solidFill>
                <a:latin typeface="Arial Black" pitchFamily="34" charset="0"/>
              </a:rPr>
              <a:t> </a:t>
            </a:r>
            <a:r>
              <a:rPr lang="cs-CZ" sz="2400" b="1" u="sng" dirty="0" err="1" smtClean="0">
                <a:solidFill>
                  <a:srgbClr val="9900CC"/>
                </a:solidFill>
                <a:latin typeface="Arial Black" pitchFamily="34" charset="0"/>
              </a:rPr>
              <a:t>is</a:t>
            </a:r>
            <a:r>
              <a:rPr lang="cs-CZ" sz="2400" b="1" u="sng" dirty="0" smtClean="0">
                <a:solidFill>
                  <a:srgbClr val="9900CC"/>
                </a:solidFill>
                <a:latin typeface="Arial Black" pitchFamily="34" charset="0"/>
              </a:rPr>
              <a:t> </a:t>
            </a:r>
            <a:r>
              <a:rPr lang="cs-CZ" sz="2400" b="1" u="sng" dirty="0" err="1" smtClean="0">
                <a:solidFill>
                  <a:srgbClr val="9900CC"/>
                </a:solidFill>
                <a:latin typeface="Arial Black" pitchFamily="34" charset="0"/>
              </a:rPr>
              <a:t>responsible</a:t>
            </a:r>
            <a:r>
              <a:rPr lang="cs-CZ" sz="2400" b="1" u="sng" dirty="0" smtClean="0">
                <a:solidFill>
                  <a:srgbClr val="9900CC"/>
                </a:solidFill>
                <a:latin typeface="Arial Black" pitchFamily="34" charset="0"/>
              </a:rPr>
              <a:t> </a:t>
            </a:r>
            <a:r>
              <a:rPr lang="cs-CZ" sz="2400" b="1" u="sng" dirty="0" err="1" smtClean="0">
                <a:solidFill>
                  <a:srgbClr val="9900CC"/>
                </a:solidFill>
                <a:latin typeface="Arial Black" pitchFamily="34" charset="0"/>
              </a:rPr>
              <a:t>for</a:t>
            </a:r>
            <a:r>
              <a:rPr lang="cs-CZ" sz="2400" b="1" u="sng" dirty="0" smtClean="0">
                <a:solidFill>
                  <a:srgbClr val="9900CC"/>
                </a:solidFill>
                <a:latin typeface="Arial Black" pitchFamily="34" charset="0"/>
              </a:rPr>
              <a:t> </a:t>
            </a:r>
            <a:r>
              <a:rPr lang="cs-CZ" sz="2400" b="1" u="sng" dirty="0" err="1" smtClean="0">
                <a:solidFill>
                  <a:srgbClr val="9900CC"/>
                </a:solidFill>
                <a:latin typeface="Arial Black" pitchFamily="34" charset="0"/>
              </a:rPr>
              <a:t>the</a:t>
            </a:r>
            <a:r>
              <a:rPr lang="cs-CZ" sz="2400" b="1" u="sng" dirty="0" smtClean="0">
                <a:solidFill>
                  <a:srgbClr val="9900CC"/>
                </a:solidFill>
                <a:latin typeface="Arial Black" pitchFamily="34" charset="0"/>
              </a:rPr>
              <a:t> </a:t>
            </a:r>
            <a:r>
              <a:rPr lang="cs-CZ" sz="2400" b="1" u="sng" dirty="0" err="1" smtClean="0">
                <a:solidFill>
                  <a:srgbClr val="9900CC"/>
                </a:solidFill>
                <a:latin typeface="Arial Black" pitchFamily="34" charset="0"/>
              </a:rPr>
              <a:t>formation</a:t>
            </a:r>
            <a:r>
              <a:rPr lang="cs-CZ" sz="2400" b="1" u="sng" dirty="0" smtClean="0">
                <a:solidFill>
                  <a:srgbClr val="9900CC"/>
                </a:solidFill>
                <a:latin typeface="Arial Black" pitchFamily="34" charset="0"/>
              </a:rPr>
              <a:t> </a:t>
            </a:r>
            <a:r>
              <a:rPr lang="cs-CZ" sz="2400" b="1" u="sng" dirty="0" err="1" smtClean="0">
                <a:solidFill>
                  <a:srgbClr val="9900CC"/>
                </a:solidFill>
                <a:latin typeface="Arial Black" pitchFamily="34" charset="0"/>
              </a:rPr>
              <a:t>of</a:t>
            </a:r>
            <a:r>
              <a:rPr lang="cs-CZ" sz="2400" b="1" u="sng" dirty="0" smtClean="0">
                <a:solidFill>
                  <a:srgbClr val="9900CC"/>
                </a:solidFill>
                <a:latin typeface="Arial Black" pitchFamily="34" charset="0"/>
              </a:rPr>
              <a:t> a </a:t>
            </a:r>
            <a:r>
              <a:rPr lang="cs-CZ" sz="2400" b="1" u="sng" dirty="0" smtClean="0">
                <a:solidFill>
                  <a:srgbClr val="0033CC"/>
                </a:solidFill>
                <a:latin typeface="Arial Black" pitchFamily="34" charset="0"/>
              </a:rPr>
              <a:t>DEEP BLUE COLOR</a:t>
            </a:r>
            <a:r>
              <a:rPr lang="cs-CZ" sz="2400" b="1" u="sng" dirty="0" smtClean="0">
                <a:solidFill>
                  <a:srgbClr val="9900CC"/>
                </a:solidFill>
                <a:latin typeface="Arial Black" pitchFamily="34" charset="0"/>
              </a:rPr>
              <a:t> in </a:t>
            </a:r>
            <a:r>
              <a:rPr lang="cs-CZ" sz="2400" b="1" u="sng" dirty="0" err="1" smtClean="0">
                <a:solidFill>
                  <a:srgbClr val="9900CC"/>
                </a:solidFill>
                <a:latin typeface="Arial Black" pitchFamily="34" charset="0"/>
              </a:rPr>
              <a:t>the</a:t>
            </a:r>
            <a:r>
              <a:rPr lang="cs-CZ" sz="2400" b="1" u="sng" dirty="0" smtClean="0">
                <a:solidFill>
                  <a:srgbClr val="9900CC"/>
                </a:solidFill>
                <a:latin typeface="Arial Black" pitchFamily="34" charset="0"/>
              </a:rPr>
              <a:t> presence </a:t>
            </a:r>
            <a:r>
              <a:rPr lang="cs-CZ" sz="2400" b="1" u="sng" dirty="0" err="1" smtClean="0">
                <a:solidFill>
                  <a:srgbClr val="9900CC"/>
                </a:solidFill>
                <a:latin typeface="Arial Black" pitchFamily="34" charset="0"/>
              </a:rPr>
              <a:t>of</a:t>
            </a:r>
            <a:r>
              <a:rPr lang="cs-CZ" sz="2400" b="1" u="sng" dirty="0" smtClean="0">
                <a:solidFill>
                  <a:srgbClr val="9900CC"/>
                </a:solidFill>
                <a:latin typeface="Arial Black" pitchFamily="34" charset="0"/>
              </a:rPr>
              <a:t> </a:t>
            </a:r>
            <a:r>
              <a:rPr lang="cs-CZ" sz="2400" b="1" u="sng" dirty="0" err="1" smtClean="0">
                <a:solidFill>
                  <a:srgbClr val="9900CC"/>
                </a:solidFill>
                <a:latin typeface="Arial Black" pitchFamily="34" charset="0"/>
              </a:rPr>
              <a:t>iodine</a:t>
            </a:r>
            <a:r>
              <a:rPr lang="cs-CZ" sz="2400" b="1" u="sng" dirty="0" smtClean="0">
                <a:solidFill>
                  <a:srgbClr val="9900CC"/>
                </a:solidFill>
                <a:latin typeface="Arial Black" pitchFamily="34" charset="0"/>
              </a:rPr>
              <a:t>. </a:t>
            </a:r>
            <a:r>
              <a:rPr lang="cs-CZ" sz="2400" b="1" dirty="0" err="1" smtClean="0">
                <a:solidFill>
                  <a:srgbClr val="9900CC"/>
                </a:solidFill>
              </a:rPr>
              <a:t>The</a:t>
            </a:r>
            <a:r>
              <a:rPr lang="cs-CZ" sz="2400" b="1" dirty="0" smtClean="0">
                <a:solidFill>
                  <a:srgbClr val="9900CC"/>
                </a:solidFill>
              </a:rPr>
              <a:t> </a:t>
            </a:r>
            <a:r>
              <a:rPr lang="cs-CZ" sz="2400" b="1" dirty="0" err="1" smtClean="0">
                <a:solidFill>
                  <a:srgbClr val="9900CC"/>
                </a:solidFill>
              </a:rPr>
              <a:t>iodine</a:t>
            </a:r>
            <a:r>
              <a:rPr lang="cs-CZ" sz="2400" b="1" dirty="0" smtClean="0">
                <a:solidFill>
                  <a:srgbClr val="9900CC"/>
                </a:solidFill>
              </a:rPr>
              <a:t> </a:t>
            </a:r>
            <a:r>
              <a:rPr lang="cs-CZ" sz="2400" b="1" dirty="0" err="1" smtClean="0">
                <a:solidFill>
                  <a:srgbClr val="9900CC"/>
                </a:solidFill>
              </a:rPr>
              <a:t>molecule</a:t>
            </a:r>
            <a:r>
              <a:rPr lang="cs-CZ" sz="2400" b="1" dirty="0" smtClean="0">
                <a:solidFill>
                  <a:srgbClr val="9900CC"/>
                </a:solidFill>
              </a:rPr>
              <a:t> </a:t>
            </a:r>
            <a:r>
              <a:rPr lang="cs-CZ" sz="2400" b="1" dirty="0" err="1" smtClean="0">
                <a:solidFill>
                  <a:srgbClr val="9900CC"/>
                </a:solidFill>
              </a:rPr>
              <a:t>slips</a:t>
            </a:r>
            <a:r>
              <a:rPr lang="cs-CZ" sz="2400" b="1" dirty="0" smtClean="0">
                <a:solidFill>
                  <a:srgbClr val="9900CC"/>
                </a:solidFill>
              </a:rPr>
              <a:t> </a:t>
            </a:r>
            <a:r>
              <a:rPr lang="cs-CZ" sz="2400" b="1" dirty="0" err="1" smtClean="0">
                <a:solidFill>
                  <a:srgbClr val="9900CC"/>
                </a:solidFill>
              </a:rPr>
              <a:t>inside</a:t>
            </a:r>
            <a:r>
              <a:rPr lang="cs-CZ" sz="2400" b="1" dirty="0" smtClean="0">
                <a:solidFill>
                  <a:srgbClr val="9900CC"/>
                </a:solidFill>
              </a:rPr>
              <a:t> </a:t>
            </a:r>
            <a:r>
              <a:rPr lang="cs-CZ" sz="2400" b="1" dirty="0" err="1" smtClean="0">
                <a:solidFill>
                  <a:srgbClr val="9900CC"/>
                </a:solidFill>
              </a:rPr>
              <a:t>of</a:t>
            </a:r>
            <a:r>
              <a:rPr lang="cs-CZ" sz="2400" b="1" dirty="0" smtClean="0">
                <a:solidFill>
                  <a:srgbClr val="9900CC"/>
                </a:solidFill>
              </a:rPr>
              <a:t> </a:t>
            </a:r>
            <a:r>
              <a:rPr lang="cs-CZ" sz="2400" b="1" dirty="0" err="1" smtClean="0">
                <a:solidFill>
                  <a:srgbClr val="9900CC"/>
                </a:solidFill>
              </a:rPr>
              <a:t>the</a:t>
            </a:r>
            <a:r>
              <a:rPr lang="cs-CZ" sz="2400" b="1" dirty="0" smtClean="0">
                <a:solidFill>
                  <a:srgbClr val="9900CC"/>
                </a:solidFill>
              </a:rPr>
              <a:t> </a:t>
            </a:r>
            <a:r>
              <a:rPr lang="cs-CZ" sz="2400" b="1" dirty="0" err="1" smtClean="0">
                <a:solidFill>
                  <a:srgbClr val="9900CC"/>
                </a:solidFill>
              </a:rPr>
              <a:t>amylose</a:t>
            </a:r>
            <a:r>
              <a:rPr lang="cs-CZ" sz="2400" b="1" dirty="0" smtClean="0">
                <a:solidFill>
                  <a:srgbClr val="9900CC"/>
                </a:solidFill>
              </a:rPr>
              <a:t> </a:t>
            </a:r>
            <a:r>
              <a:rPr lang="cs-CZ" sz="2400" b="1" dirty="0" err="1" smtClean="0">
                <a:solidFill>
                  <a:srgbClr val="9900CC"/>
                </a:solidFill>
              </a:rPr>
              <a:t>coil</a:t>
            </a:r>
            <a:r>
              <a:rPr lang="cs-CZ" sz="2400" b="1" dirty="0" smtClean="0">
                <a:solidFill>
                  <a:srgbClr val="9900CC"/>
                </a:solidFill>
              </a:rPr>
              <a:t>. </a:t>
            </a:r>
            <a:r>
              <a:rPr lang="cs-CZ" sz="2400" b="1" dirty="0" err="1" smtClean="0">
                <a:solidFill>
                  <a:srgbClr val="9900CC"/>
                </a:solidFill>
              </a:rPr>
              <a:t>Iodine</a:t>
            </a:r>
            <a:r>
              <a:rPr lang="cs-CZ" sz="2400" b="1" dirty="0" smtClean="0">
                <a:solidFill>
                  <a:srgbClr val="9900CC"/>
                </a:solidFill>
              </a:rPr>
              <a:t> - </a:t>
            </a:r>
            <a:r>
              <a:rPr lang="cs-CZ" sz="2400" b="1" dirty="0" smtClean="0">
                <a:solidFill>
                  <a:srgbClr val="FF0000"/>
                </a:solidFill>
                <a:latin typeface="Arial Black" pitchFamily="34" charset="0"/>
              </a:rPr>
              <a:t>KI </a:t>
            </a:r>
            <a:r>
              <a:rPr lang="cs-CZ" sz="2400" b="1" dirty="0" err="1" smtClean="0">
                <a:solidFill>
                  <a:srgbClr val="FF0000"/>
                </a:solidFill>
                <a:latin typeface="Arial Black" pitchFamily="34" charset="0"/>
              </a:rPr>
              <a:t>Reagent</a:t>
            </a:r>
            <a:r>
              <a:rPr lang="cs-CZ" sz="2400" b="1" dirty="0" smtClean="0">
                <a:solidFill>
                  <a:srgbClr val="FF0000"/>
                </a:solidFill>
                <a:latin typeface="Arial Black" pitchFamily="34" charset="0"/>
              </a:rPr>
              <a:t>: </a:t>
            </a:r>
            <a:r>
              <a:rPr lang="cs-CZ" sz="2400" b="1" dirty="0" err="1" smtClean="0">
                <a:solidFill>
                  <a:srgbClr val="008000"/>
                </a:solidFill>
              </a:rPr>
              <a:t>Iodine</a:t>
            </a:r>
            <a:r>
              <a:rPr lang="cs-CZ" sz="2400" b="1" dirty="0" smtClean="0">
                <a:solidFill>
                  <a:srgbClr val="9900CC"/>
                </a:solidFill>
              </a:rPr>
              <a:t> </a:t>
            </a:r>
            <a:r>
              <a:rPr lang="cs-CZ" sz="2400" b="1" dirty="0" err="1" smtClean="0">
                <a:solidFill>
                  <a:srgbClr val="9900CC"/>
                </a:solidFill>
              </a:rPr>
              <a:t>is</a:t>
            </a:r>
            <a:r>
              <a:rPr lang="cs-CZ" sz="2400" b="1" dirty="0" smtClean="0">
                <a:solidFill>
                  <a:srgbClr val="9900CC"/>
                </a:solidFill>
              </a:rPr>
              <a:t> not </a:t>
            </a:r>
            <a:r>
              <a:rPr lang="cs-CZ" sz="2400" b="1" dirty="0" err="1" smtClean="0">
                <a:solidFill>
                  <a:srgbClr val="9900CC"/>
                </a:solidFill>
              </a:rPr>
              <a:t>very</a:t>
            </a:r>
            <a:r>
              <a:rPr lang="cs-CZ" sz="2400" b="1" dirty="0" smtClean="0">
                <a:solidFill>
                  <a:srgbClr val="9900CC"/>
                </a:solidFill>
              </a:rPr>
              <a:t> </a:t>
            </a:r>
            <a:r>
              <a:rPr lang="cs-CZ" sz="2400" b="1" dirty="0" err="1" smtClean="0">
                <a:solidFill>
                  <a:srgbClr val="9900CC"/>
                </a:solidFill>
              </a:rPr>
              <a:t>soluble</a:t>
            </a:r>
            <a:r>
              <a:rPr lang="cs-CZ" sz="2400" b="1" dirty="0" smtClean="0">
                <a:solidFill>
                  <a:srgbClr val="9900CC"/>
                </a:solidFill>
              </a:rPr>
              <a:t> in </a:t>
            </a:r>
            <a:r>
              <a:rPr lang="cs-CZ" sz="2400" b="1" dirty="0" err="1" smtClean="0">
                <a:solidFill>
                  <a:srgbClr val="9900CC"/>
                </a:solidFill>
              </a:rPr>
              <a:t>water</a:t>
            </a:r>
            <a:r>
              <a:rPr lang="cs-CZ" sz="2400" b="1" dirty="0" smtClean="0">
                <a:solidFill>
                  <a:srgbClr val="9900CC"/>
                </a:solidFill>
              </a:rPr>
              <a:t>, </a:t>
            </a:r>
            <a:r>
              <a:rPr lang="cs-CZ" sz="2400" b="1" dirty="0" err="1" smtClean="0">
                <a:solidFill>
                  <a:srgbClr val="9900CC"/>
                </a:solidFill>
              </a:rPr>
              <a:t>therefore</a:t>
            </a:r>
            <a:r>
              <a:rPr lang="cs-CZ" sz="2400" b="1" dirty="0" smtClean="0">
                <a:solidFill>
                  <a:srgbClr val="9900CC"/>
                </a:solidFill>
              </a:rPr>
              <a:t> </a:t>
            </a:r>
            <a:r>
              <a:rPr lang="cs-CZ" sz="2400" b="1" dirty="0" err="1" smtClean="0">
                <a:solidFill>
                  <a:srgbClr val="9900CC"/>
                </a:solidFill>
              </a:rPr>
              <a:t>the</a:t>
            </a:r>
            <a:r>
              <a:rPr lang="cs-CZ" sz="2400" b="1" dirty="0" smtClean="0">
                <a:solidFill>
                  <a:srgbClr val="9900CC"/>
                </a:solidFill>
              </a:rPr>
              <a:t> </a:t>
            </a:r>
            <a:r>
              <a:rPr lang="cs-CZ" sz="2400" b="1" dirty="0" err="1" smtClean="0">
                <a:solidFill>
                  <a:srgbClr val="9900CC"/>
                </a:solidFill>
              </a:rPr>
              <a:t>iodine</a:t>
            </a:r>
            <a:r>
              <a:rPr lang="cs-CZ" sz="2400" b="1" dirty="0" smtClean="0">
                <a:solidFill>
                  <a:srgbClr val="9900CC"/>
                </a:solidFill>
              </a:rPr>
              <a:t> </a:t>
            </a:r>
            <a:r>
              <a:rPr lang="cs-CZ" sz="2400" b="1" dirty="0" err="1" smtClean="0">
                <a:solidFill>
                  <a:srgbClr val="9900CC"/>
                </a:solidFill>
              </a:rPr>
              <a:t>reagent</a:t>
            </a:r>
            <a:r>
              <a:rPr lang="cs-CZ" sz="2400" b="1" dirty="0" smtClean="0">
                <a:solidFill>
                  <a:srgbClr val="9900CC"/>
                </a:solidFill>
              </a:rPr>
              <a:t> </a:t>
            </a:r>
            <a:r>
              <a:rPr lang="cs-CZ" sz="2400" b="1" dirty="0" err="1" smtClean="0">
                <a:solidFill>
                  <a:srgbClr val="9900CC"/>
                </a:solidFill>
              </a:rPr>
              <a:t>is</a:t>
            </a:r>
            <a:r>
              <a:rPr lang="cs-CZ" sz="2400" b="1" dirty="0" smtClean="0">
                <a:solidFill>
                  <a:srgbClr val="9900CC"/>
                </a:solidFill>
              </a:rPr>
              <a:t> </a:t>
            </a:r>
            <a:r>
              <a:rPr lang="cs-CZ" sz="2400" b="1" dirty="0" err="1" smtClean="0">
                <a:solidFill>
                  <a:srgbClr val="9900CC"/>
                </a:solidFill>
              </a:rPr>
              <a:t>made</a:t>
            </a:r>
            <a:r>
              <a:rPr lang="cs-CZ" sz="2400" b="1" dirty="0" smtClean="0">
                <a:solidFill>
                  <a:srgbClr val="9900CC"/>
                </a:solidFill>
              </a:rPr>
              <a:t> by </a:t>
            </a:r>
            <a:r>
              <a:rPr lang="cs-CZ" sz="2400" b="1" dirty="0" err="1" smtClean="0">
                <a:solidFill>
                  <a:srgbClr val="9900CC"/>
                </a:solidFill>
              </a:rPr>
              <a:t>dissolving</a:t>
            </a:r>
            <a:r>
              <a:rPr lang="cs-CZ" sz="2400" b="1" dirty="0" smtClean="0">
                <a:solidFill>
                  <a:srgbClr val="9900CC"/>
                </a:solidFill>
              </a:rPr>
              <a:t> </a:t>
            </a:r>
            <a:r>
              <a:rPr lang="cs-CZ" sz="2400" b="1" dirty="0" err="1" smtClean="0">
                <a:solidFill>
                  <a:srgbClr val="9900CC"/>
                </a:solidFill>
              </a:rPr>
              <a:t>iodine</a:t>
            </a:r>
            <a:r>
              <a:rPr lang="cs-CZ" sz="2400" b="1" dirty="0" smtClean="0">
                <a:solidFill>
                  <a:srgbClr val="9900CC"/>
                </a:solidFill>
              </a:rPr>
              <a:t> in </a:t>
            </a:r>
            <a:r>
              <a:rPr lang="cs-CZ" sz="2400" b="1" dirty="0" err="1" smtClean="0">
                <a:solidFill>
                  <a:srgbClr val="9900CC"/>
                </a:solidFill>
              </a:rPr>
              <a:t>water</a:t>
            </a:r>
            <a:r>
              <a:rPr lang="cs-CZ" sz="2400" b="1" dirty="0" smtClean="0">
                <a:solidFill>
                  <a:srgbClr val="9900CC"/>
                </a:solidFill>
              </a:rPr>
              <a:t> in </a:t>
            </a:r>
            <a:r>
              <a:rPr lang="cs-CZ" sz="2400" b="1" dirty="0" err="1" smtClean="0">
                <a:solidFill>
                  <a:srgbClr val="9900CC"/>
                </a:solidFill>
              </a:rPr>
              <a:t>the</a:t>
            </a:r>
            <a:r>
              <a:rPr lang="cs-CZ" sz="2400" b="1" dirty="0" smtClean="0">
                <a:solidFill>
                  <a:srgbClr val="9900CC"/>
                </a:solidFill>
              </a:rPr>
              <a:t> presence </a:t>
            </a:r>
            <a:r>
              <a:rPr lang="cs-CZ" sz="2400" b="1" dirty="0" err="1" smtClean="0">
                <a:solidFill>
                  <a:srgbClr val="9900CC"/>
                </a:solidFill>
              </a:rPr>
              <a:t>of</a:t>
            </a:r>
            <a:r>
              <a:rPr lang="cs-CZ" sz="2400" b="1" dirty="0" smtClean="0">
                <a:solidFill>
                  <a:srgbClr val="9900CC"/>
                </a:solidFill>
              </a:rPr>
              <a:t> </a:t>
            </a:r>
            <a:r>
              <a:rPr lang="cs-CZ" sz="2400" b="1" dirty="0" err="1" smtClean="0">
                <a:solidFill>
                  <a:srgbClr val="008000"/>
                </a:solidFill>
              </a:rPr>
              <a:t>potassium</a:t>
            </a:r>
            <a:r>
              <a:rPr lang="cs-CZ" sz="2400" b="1" dirty="0" smtClean="0">
                <a:solidFill>
                  <a:srgbClr val="008000"/>
                </a:solidFill>
              </a:rPr>
              <a:t> </a:t>
            </a:r>
            <a:r>
              <a:rPr lang="cs-CZ" sz="2400" b="1" dirty="0" err="1" smtClean="0">
                <a:solidFill>
                  <a:srgbClr val="008000"/>
                </a:solidFill>
              </a:rPr>
              <a:t>iodide</a:t>
            </a:r>
            <a:r>
              <a:rPr lang="cs-CZ" sz="2400" b="1" dirty="0" smtClean="0">
                <a:solidFill>
                  <a:srgbClr val="9900CC"/>
                </a:solidFill>
              </a:rPr>
              <a:t>. </a:t>
            </a:r>
            <a:r>
              <a:rPr lang="cs-CZ" sz="2400" b="1" dirty="0" err="1" smtClean="0">
                <a:solidFill>
                  <a:srgbClr val="9900CC"/>
                </a:solidFill>
              </a:rPr>
              <a:t>This</a:t>
            </a:r>
            <a:r>
              <a:rPr lang="cs-CZ" sz="2400" b="1" dirty="0" smtClean="0">
                <a:solidFill>
                  <a:srgbClr val="9900CC"/>
                </a:solidFill>
              </a:rPr>
              <a:t> </a:t>
            </a:r>
            <a:r>
              <a:rPr lang="cs-CZ" sz="2400" b="1" dirty="0" err="1" smtClean="0">
                <a:solidFill>
                  <a:srgbClr val="9900CC"/>
                </a:solidFill>
              </a:rPr>
              <a:t>makes</a:t>
            </a:r>
            <a:r>
              <a:rPr lang="cs-CZ" sz="2400" b="1" dirty="0" smtClean="0">
                <a:solidFill>
                  <a:srgbClr val="9900CC"/>
                </a:solidFill>
              </a:rPr>
              <a:t> a </a:t>
            </a:r>
            <a:r>
              <a:rPr lang="cs-CZ" sz="2400" b="1" dirty="0" err="1" smtClean="0">
                <a:solidFill>
                  <a:srgbClr val="9900CC"/>
                </a:solidFill>
              </a:rPr>
              <a:t>linear</a:t>
            </a:r>
            <a:r>
              <a:rPr lang="cs-CZ" sz="2400" b="1" dirty="0" smtClean="0">
                <a:solidFill>
                  <a:srgbClr val="9900CC"/>
                </a:solidFill>
              </a:rPr>
              <a:t> </a:t>
            </a:r>
            <a:r>
              <a:rPr lang="cs-CZ" sz="2400" b="1" dirty="0" err="1" smtClean="0">
                <a:solidFill>
                  <a:srgbClr val="9900CC"/>
                </a:solidFill>
              </a:rPr>
              <a:t>triiodide</a:t>
            </a:r>
            <a:r>
              <a:rPr lang="cs-CZ" sz="2400" b="1" dirty="0" smtClean="0">
                <a:solidFill>
                  <a:srgbClr val="9900CC"/>
                </a:solidFill>
              </a:rPr>
              <a:t> ion </a:t>
            </a:r>
            <a:r>
              <a:rPr lang="cs-CZ" sz="2400" b="1" dirty="0" err="1" smtClean="0">
                <a:solidFill>
                  <a:srgbClr val="9900CC"/>
                </a:solidFill>
              </a:rPr>
              <a:t>complex</a:t>
            </a:r>
            <a:r>
              <a:rPr lang="cs-CZ" sz="2400" b="1" dirty="0" smtClean="0">
                <a:solidFill>
                  <a:srgbClr val="9900CC"/>
                </a:solidFill>
              </a:rPr>
              <a:t> </a:t>
            </a:r>
            <a:r>
              <a:rPr lang="cs-CZ" sz="2400" b="1" dirty="0" err="1" smtClean="0">
                <a:solidFill>
                  <a:srgbClr val="9900CC"/>
                </a:solidFill>
              </a:rPr>
              <a:t>with</a:t>
            </a:r>
            <a:r>
              <a:rPr lang="cs-CZ" sz="2400" b="1" dirty="0" smtClean="0">
                <a:solidFill>
                  <a:srgbClr val="9900CC"/>
                </a:solidFill>
              </a:rPr>
              <a:t> </a:t>
            </a:r>
            <a:r>
              <a:rPr lang="cs-CZ" sz="2400" b="1" dirty="0" err="1" smtClean="0">
                <a:solidFill>
                  <a:srgbClr val="9900CC"/>
                </a:solidFill>
              </a:rPr>
              <a:t>is</a:t>
            </a:r>
            <a:r>
              <a:rPr lang="cs-CZ" sz="2400" b="1" dirty="0" smtClean="0">
                <a:solidFill>
                  <a:srgbClr val="9900CC"/>
                </a:solidFill>
              </a:rPr>
              <a:t> </a:t>
            </a:r>
            <a:r>
              <a:rPr lang="cs-CZ" sz="2400" b="1" dirty="0" err="1" smtClean="0">
                <a:solidFill>
                  <a:srgbClr val="9900CC"/>
                </a:solidFill>
              </a:rPr>
              <a:t>soluble</a:t>
            </a:r>
            <a:r>
              <a:rPr lang="cs-CZ" sz="2400" b="1" dirty="0" smtClean="0">
                <a:solidFill>
                  <a:srgbClr val="9900CC"/>
                </a:solidFill>
              </a:rPr>
              <a:t> </a:t>
            </a:r>
            <a:r>
              <a:rPr lang="cs-CZ" sz="2400" b="1" dirty="0" err="1" smtClean="0">
                <a:solidFill>
                  <a:srgbClr val="9900CC"/>
                </a:solidFill>
              </a:rPr>
              <a:t>that</a:t>
            </a:r>
            <a:r>
              <a:rPr lang="cs-CZ" sz="2400" b="1" dirty="0" smtClean="0">
                <a:solidFill>
                  <a:srgbClr val="9900CC"/>
                </a:solidFill>
              </a:rPr>
              <a:t> </a:t>
            </a:r>
            <a:r>
              <a:rPr lang="cs-CZ" sz="2400" b="1" dirty="0" err="1" smtClean="0">
                <a:solidFill>
                  <a:srgbClr val="9900CC"/>
                </a:solidFill>
              </a:rPr>
              <a:t>slips</a:t>
            </a:r>
            <a:r>
              <a:rPr lang="cs-CZ" sz="2400" b="1" dirty="0" smtClean="0">
                <a:solidFill>
                  <a:srgbClr val="9900CC"/>
                </a:solidFill>
              </a:rPr>
              <a:t> </a:t>
            </a:r>
            <a:r>
              <a:rPr lang="cs-CZ" sz="2400" b="1" dirty="0" err="1" smtClean="0">
                <a:solidFill>
                  <a:srgbClr val="9900CC"/>
                </a:solidFill>
              </a:rPr>
              <a:t>into</a:t>
            </a:r>
            <a:r>
              <a:rPr lang="cs-CZ" sz="2400" b="1" dirty="0" smtClean="0">
                <a:solidFill>
                  <a:srgbClr val="9900CC"/>
                </a:solidFill>
              </a:rPr>
              <a:t> </a:t>
            </a:r>
            <a:r>
              <a:rPr lang="cs-CZ" sz="2400" b="1" dirty="0" err="1" smtClean="0">
                <a:solidFill>
                  <a:srgbClr val="9900CC"/>
                </a:solidFill>
              </a:rPr>
              <a:t>the</a:t>
            </a:r>
            <a:r>
              <a:rPr lang="cs-CZ" sz="2400" b="1" dirty="0" smtClean="0">
                <a:solidFill>
                  <a:srgbClr val="9900CC"/>
                </a:solidFill>
              </a:rPr>
              <a:t> </a:t>
            </a:r>
            <a:r>
              <a:rPr lang="cs-CZ" sz="2400" b="1" dirty="0" err="1" smtClean="0">
                <a:solidFill>
                  <a:srgbClr val="9900CC"/>
                </a:solidFill>
              </a:rPr>
              <a:t>coil</a:t>
            </a:r>
            <a:r>
              <a:rPr lang="cs-CZ" sz="2400" b="1" dirty="0" smtClean="0">
                <a:solidFill>
                  <a:srgbClr val="9900CC"/>
                </a:solidFill>
              </a:rPr>
              <a:t> </a:t>
            </a:r>
            <a:r>
              <a:rPr lang="cs-CZ" sz="2400" b="1" dirty="0" err="1" smtClean="0">
                <a:solidFill>
                  <a:srgbClr val="9900CC"/>
                </a:solidFill>
              </a:rPr>
              <a:t>of</a:t>
            </a:r>
            <a:r>
              <a:rPr lang="cs-CZ" sz="2400" b="1" dirty="0" smtClean="0">
                <a:solidFill>
                  <a:srgbClr val="9900CC"/>
                </a:solidFill>
              </a:rPr>
              <a:t> </a:t>
            </a:r>
            <a:r>
              <a:rPr lang="cs-CZ" sz="2400" b="1" dirty="0" err="1" smtClean="0">
                <a:solidFill>
                  <a:srgbClr val="9900CC"/>
                </a:solidFill>
              </a:rPr>
              <a:t>the</a:t>
            </a:r>
            <a:r>
              <a:rPr lang="cs-CZ" sz="2400" b="1" dirty="0" smtClean="0">
                <a:solidFill>
                  <a:srgbClr val="9900CC"/>
                </a:solidFill>
              </a:rPr>
              <a:t> </a:t>
            </a:r>
            <a:r>
              <a:rPr lang="cs-CZ" sz="2400" b="1" dirty="0" err="1" smtClean="0">
                <a:solidFill>
                  <a:srgbClr val="9900CC"/>
                </a:solidFill>
              </a:rPr>
              <a:t>starch</a:t>
            </a:r>
            <a:r>
              <a:rPr lang="cs-CZ" sz="2400" b="1" dirty="0" smtClean="0">
                <a:solidFill>
                  <a:srgbClr val="9900CC"/>
                </a:solidFill>
              </a:rPr>
              <a:t> </a:t>
            </a:r>
            <a:r>
              <a:rPr lang="cs-CZ" sz="2400" b="1" dirty="0" err="1" smtClean="0">
                <a:solidFill>
                  <a:srgbClr val="9900CC"/>
                </a:solidFill>
              </a:rPr>
              <a:t>causing</a:t>
            </a:r>
            <a:r>
              <a:rPr lang="cs-CZ" sz="2400" b="1" dirty="0" smtClean="0">
                <a:solidFill>
                  <a:srgbClr val="9900CC"/>
                </a:solidFill>
              </a:rPr>
              <a:t> </a:t>
            </a:r>
            <a:r>
              <a:rPr lang="cs-CZ" sz="2400" b="1" dirty="0" err="1" smtClean="0">
                <a:solidFill>
                  <a:srgbClr val="9900CC"/>
                </a:solidFill>
              </a:rPr>
              <a:t>an</a:t>
            </a:r>
            <a:r>
              <a:rPr lang="cs-CZ" sz="2400" b="1" dirty="0" smtClean="0">
                <a:solidFill>
                  <a:srgbClr val="9900CC"/>
                </a:solidFill>
              </a:rPr>
              <a:t> intense </a:t>
            </a:r>
            <a:r>
              <a:rPr lang="cs-CZ" sz="2400" b="1" dirty="0" err="1" smtClean="0">
                <a:solidFill>
                  <a:srgbClr val="9900CC"/>
                </a:solidFill>
              </a:rPr>
              <a:t>blue</a:t>
            </a:r>
            <a:r>
              <a:rPr lang="cs-CZ" sz="2400" b="1" dirty="0" smtClean="0">
                <a:solidFill>
                  <a:srgbClr val="9900CC"/>
                </a:solidFill>
              </a:rPr>
              <a:t>-</a:t>
            </a:r>
            <a:r>
              <a:rPr lang="cs-CZ" sz="2400" b="1" dirty="0" err="1" smtClean="0">
                <a:solidFill>
                  <a:srgbClr val="9900CC"/>
                </a:solidFill>
              </a:rPr>
              <a:t>black</a:t>
            </a:r>
            <a:r>
              <a:rPr lang="cs-CZ" sz="2400" b="1" dirty="0" smtClean="0">
                <a:solidFill>
                  <a:srgbClr val="9900CC"/>
                </a:solidFill>
              </a:rPr>
              <a:t> </a:t>
            </a:r>
            <a:r>
              <a:rPr lang="cs-CZ" sz="2400" b="1" dirty="0" err="1" smtClean="0">
                <a:solidFill>
                  <a:srgbClr val="9900CC"/>
                </a:solidFill>
              </a:rPr>
              <a:t>color</a:t>
            </a:r>
            <a:r>
              <a:rPr lang="cs-CZ" sz="2400" b="1" dirty="0" smtClean="0">
                <a:solidFill>
                  <a:srgbClr val="9900CC"/>
                </a:solidFill>
              </a:rPr>
              <a:t>.</a:t>
            </a:r>
            <a:endParaRPr lang="cs-CZ" sz="2400" b="1" dirty="0">
              <a:solidFill>
                <a:srgbClr val="9900CC"/>
              </a:solidFill>
            </a:endParaRP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27122019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20208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STRUKTURA &amp; VLASTNOSTI 6 DOPLNĚNO 2019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79</a:t>
            </a:fld>
            <a:endParaRPr lang="sk-SK"/>
          </a:p>
        </p:txBody>
      </p:sp>
      <p:sp>
        <p:nvSpPr>
          <p:cNvPr id="7" name="Nadpis 6"/>
          <p:cNvSpPr txBox="1">
            <a:spLocks/>
          </p:cNvSpPr>
          <p:nvPr/>
        </p:nvSpPr>
        <p:spPr>
          <a:xfrm>
            <a:off x="395536" y="116632"/>
            <a:ext cx="8229600" cy="43204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Barevná reakce škrobu 3</a:t>
            </a:r>
            <a:endParaRPr kumimoji="0" lang="cs-CZ" sz="2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4932040" y="692696"/>
            <a:ext cx="3960440" cy="2677656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9900CC"/>
                </a:solidFill>
                <a:latin typeface="Arial Black" pitchFamily="34" charset="0"/>
              </a:rPr>
              <a:t>Nad 70 °C zbarvení mizí &gt; škrobový maz je nutno ochladit (nejlépe na pokojovou teplotu), aby se reakce barevně projevila</a:t>
            </a:r>
            <a:endParaRPr lang="cs-CZ" sz="2400" dirty="0">
              <a:solidFill>
                <a:srgbClr val="9900CC"/>
              </a:solidFill>
              <a:latin typeface="Arial Black" pitchFamily="34" charset="0"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5004048" y="3645024"/>
            <a:ext cx="3096344" cy="2554545"/>
          </a:xfrm>
          <a:prstGeom prst="rect">
            <a:avLst/>
          </a:prstGeom>
          <a:noFill/>
          <a:ln w="63500">
            <a:solidFill>
              <a:srgbClr val="9900CC"/>
            </a:solidFill>
          </a:ln>
        </p:spPr>
        <p:txBody>
          <a:bodyPr wrap="square" rtlCol="0">
            <a:spAutoFit/>
          </a:bodyPr>
          <a:lstStyle/>
          <a:p>
            <a:pPr lvl="0"/>
            <a:r>
              <a:rPr lang="en-US" sz="2000" dirty="0" smtClean="0">
                <a:solidFill>
                  <a:srgbClr val="9900CC"/>
                </a:solidFill>
                <a:latin typeface="Arial Black" pitchFamily="34" charset="0"/>
              </a:rPr>
              <a:t>I</a:t>
            </a:r>
            <a:r>
              <a:rPr lang="en-US" sz="2000" baseline="-25000" dirty="0" smtClean="0">
                <a:solidFill>
                  <a:srgbClr val="9900CC"/>
                </a:solidFill>
                <a:latin typeface="Arial Black" pitchFamily="34" charset="0"/>
              </a:rPr>
              <a:t>2</a:t>
            </a:r>
            <a:r>
              <a:rPr lang="en-US" sz="2000" dirty="0" smtClean="0">
                <a:solidFill>
                  <a:srgbClr val="9900CC"/>
                </a:solidFill>
                <a:latin typeface="Arial Black" pitchFamily="34" charset="0"/>
              </a:rPr>
              <a:t>(l) + I</a:t>
            </a:r>
            <a:r>
              <a:rPr lang="en-US" sz="2000" baseline="30000" dirty="0" smtClean="0">
                <a:solidFill>
                  <a:srgbClr val="9900CC"/>
                </a:solidFill>
                <a:latin typeface="Arial Black" pitchFamily="34" charset="0"/>
              </a:rPr>
              <a:t>-</a:t>
            </a:r>
            <a:r>
              <a:rPr lang="en-US" sz="2000" dirty="0" smtClean="0">
                <a:solidFill>
                  <a:srgbClr val="9900CC"/>
                </a:solidFill>
                <a:latin typeface="Arial Black" pitchFamily="34" charset="0"/>
              </a:rPr>
              <a:t>(</a:t>
            </a:r>
            <a:r>
              <a:rPr lang="en-US" sz="2000" dirty="0" err="1" smtClean="0">
                <a:solidFill>
                  <a:srgbClr val="9900CC"/>
                </a:solidFill>
                <a:latin typeface="Arial Black" pitchFamily="34" charset="0"/>
              </a:rPr>
              <a:t>aq</a:t>
            </a:r>
            <a:r>
              <a:rPr lang="en-US" sz="2000" dirty="0" smtClean="0">
                <a:solidFill>
                  <a:srgbClr val="9900CC"/>
                </a:solidFill>
                <a:latin typeface="Arial Black" pitchFamily="34" charset="0"/>
              </a:rPr>
              <a:t>) &lt;---&gt; I</a:t>
            </a:r>
            <a:r>
              <a:rPr lang="en-US" sz="2000" baseline="-25000" dirty="0" smtClean="0">
                <a:solidFill>
                  <a:srgbClr val="9900CC"/>
                </a:solidFill>
                <a:latin typeface="Arial Black" pitchFamily="34" charset="0"/>
              </a:rPr>
              <a:t>3</a:t>
            </a:r>
            <a:r>
              <a:rPr lang="en-US" sz="2000" baseline="30000" dirty="0" smtClean="0">
                <a:solidFill>
                  <a:srgbClr val="9900CC"/>
                </a:solidFill>
                <a:latin typeface="Arial Black" pitchFamily="34" charset="0"/>
              </a:rPr>
              <a:t>-</a:t>
            </a:r>
            <a:r>
              <a:rPr lang="en-US" sz="2000" dirty="0" smtClean="0">
                <a:solidFill>
                  <a:srgbClr val="9900CC"/>
                </a:solidFill>
                <a:latin typeface="Arial Black" pitchFamily="34" charset="0"/>
              </a:rPr>
              <a:t>(</a:t>
            </a:r>
            <a:r>
              <a:rPr lang="en-US" sz="2000" dirty="0" err="1" smtClean="0">
                <a:solidFill>
                  <a:srgbClr val="9900CC"/>
                </a:solidFill>
                <a:latin typeface="Arial Black" pitchFamily="34" charset="0"/>
              </a:rPr>
              <a:t>aq</a:t>
            </a:r>
            <a:r>
              <a:rPr lang="en-US" sz="2000" dirty="0" smtClean="0">
                <a:solidFill>
                  <a:srgbClr val="9900CC"/>
                </a:solidFill>
                <a:latin typeface="Arial Black" pitchFamily="34" charset="0"/>
              </a:rPr>
              <a:t>) </a:t>
            </a:r>
            <a:br>
              <a:rPr lang="en-US" sz="2000" dirty="0" smtClean="0">
                <a:solidFill>
                  <a:srgbClr val="9900CC"/>
                </a:solidFill>
                <a:latin typeface="Arial Black" pitchFamily="34" charset="0"/>
              </a:rPr>
            </a:br>
            <a:r>
              <a:rPr lang="en-US" sz="2000" dirty="0" smtClean="0">
                <a:solidFill>
                  <a:srgbClr val="9900CC"/>
                </a:solidFill>
                <a:latin typeface="Arial Black" pitchFamily="34" charset="0"/>
              </a:rPr>
              <a:t>I</a:t>
            </a:r>
            <a:r>
              <a:rPr lang="en-US" sz="2000" baseline="-25000" dirty="0" smtClean="0">
                <a:solidFill>
                  <a:srgbClr val="9900CC"/>
                </a:solidFill>
                <a:latin typeface="Arial Black" pitchFamily="34" charset="0"/>
              </a:rPr>
              <a:t>3</a:t>
            </a:r>
            <a:r>
              <a:rPr lang="en-US" sz="2000" baseline="30000" dirty="0" smtClean="0">
                <a:solidFill>
                  <a:srgbClr val="9900CC"/>
                </a:solidFill>
                <a:latin typeface="Arial Black" pitchFamily="34" charset="0"/>
              </a:rPr>
              <a:t>-</a:t>
            </a:r>
            <a:r>
              <a:rPr lang="en-US" sz="2000" dirty="0" smtClean="0">
                <a:solidFill>
                  <a:srgbClr val="9900CC"/>
                </a:solidFill>
                <a:latin typeface="Arial Black" pitchFamily="34" charset="0"/>
              </a:rPr>
              <a:t>(</a:t>
            </a:r>
            <a:r>
              <a:rPr lang="en-US" sz="2000" dirty="0" err="1" smtClean="0">
                <a:solidFill>
                  <a:srgbClr val="9900CC"/>
                </a:solidFill>
                <a:latin typeface="Arial Black" pitchFamily="34" charset="0"/>
              </a:rPr>
              <a:t>aq</a:t>
            </a:r>
            <a:r>
              <a:rPr lang="en-US" sz="2000" dirty="0" smtClean="0">
                <a:solidFill>
                  <a:srgbClr val="9900CC"/>
                </a:solidFill>
                <a:latin typeface="Arial Black" pitchFamily="34" charset="0"/>
              </a:rPr>
              <a:t>) &lt;---&gt; starch I</a:t>
            </a:r>
            <a:r>
              <a:rPr lang="en-US" sz="2000" baseline="-25000" dirty="0" smtClean="0">
                <a:solidFill>
                  <a:srgbClr val="9900CC"/>
                </a:solidFill>
                <a:latin typeface="Arial Black" pitchFamily="34" charset="0"/>
              </a:rPr>
              <a:t>3</a:t>
            </a:r>
            <a:r>
              <a:rPr lang="en-US" sz="2000" baseline="30000" dirty="0" smtClean="0">
                <a:solidFill>
                  <a:srgbClr val="9900CC"/>
                </a:solidFill>
                <a:latin typeface="Arial Black" pitchFamily="34" charset="0"/>
              </a:rPr>
              <a:t>-</a:t>
            </a:r>
            <a:r>
              <a:rPr lang="en-US" sz="2000" dirty="0" smtClean="0">
                <a:solidFill>
                  <a:srgbClr val="9900CC"/>
                </a:solidFill>
                <a:latin typeface="Arial Black" pitchFamily="34" charset="0"/>
              </a:rPr>
              <a:t> complex </a:t>
            </a:r>
            <a:br>
              <a:rPr lang="en-US" sz="2000" dirty="0" smtClean="0">
                <a:solidFill>
                  <a:srgbClr val="9900CC"/>
                </a:solidFill>
                <a:latin typeface="Arial Black" pitchFamily="34" charset="0"/>
              </a:rPr>
            </a:br>
            <a:r>
              <a:rPr lang="en-US" sz="2000" dirty="0" smtClean="0">
                <a:solidFill>
                  <a:srgbClr val="9900CC"/>
                </a:solidFill>
                <a:latin typeface="Arial Black" pitchFamily="34" charset="0"/>
              </a:rPr>
              <a:t>--------------------------------------... </a:t>
            </a:r>
            <a:br>
              <a:rPr lang="en-US" sz="2000" dirty="0" smtClean="0">
                <a:solidFill>
                  <a:srgbClr val="9900CC"/>
                </a:solidFill>
                <a:latin typeface="Arial Black" pitchFamily="34" charset="0"/>
              </a:rPr>
            </a:br>
            <a:r>
              <a:rPr lang="en-US" sz="2000" dirty="0" smtClean="0">
                <a:solidFill>
                  <a:srgbClr val="9900CC"/>
                </a:solidFill>
                <a:latin typeface="Arial Black" pitchFamily="34" charset="0"/>
              </a:rPr>
              <a:t>I</a:t>
            </a:r>
            <a:r>
              <a:rPr lang="en-US" sz="2000" baseline="-25000" dirty="0" smtClean="0">
                <a:solidFill>
                  <a:srgbClr val="9900CC"/>
                </a:solidFill>
                <a:latin typeface="Arial Black" pitchFamily="34" charset="0"/>
              </a:rPr>
              <a:t>2</a:t>
            </a:r>
            <a:r>
              <a:rPr lang="en-US" sz="2000" dirty="0" smtClean="0">
                <a:solidFill>
                  <a:srgbClr val="9900CC"/>
                </a:solidFill>
                <a:latin typeface="Arial Black" pitchFamily="34" charset="0"/>
              </a:rPr>
              <a:t>(l) + I</a:t>
            </a:r>
            <a:r>
              <a:rPr lang="en-US" sz="2000" baseline="30000" dirty="0" smtClean="0">
                <a:solidFill>
                  <a:srgbClr val="9900CC"/>
                </a:solidFill>
                <a:latin typeface="Arial Black" pitchFamily="34" charset="0"/>
              </a:rPr>
              <a:t>-</a:t>
            </a:r>
            <a:r>
              <a:rPr lang="en-US" sz="2000" dirty="0" smtClean="0">
                <a:solidFill>
                  <a:srgbClr val="9900CC"/>
                </a:solidFill>
                <a:latin typeface="Arial Black" pitchFamily="34" charset="0"/>
              </a:rPr>
              <a:t>(</a:t>
            </a:r>
            <a:r>
              <a:rPr lang="en-US" sz="2000" dirty="0" err="1" smtClean="0">
                <a:solidFill>
                  <a:srgbClr val="9900CC"/>
                </a:solidFill>
                <a:latin typeface="Arial Black" pitchFamily="34" charset="0"/>
              </a:rPr>
              <a:t>aq</a:t>
            </a:r>
            <a:r>
              <a:rPr lang="en-US" sz="2000" dirty="0" smtClean="0">
                <a:solidFill>
                  <a:srgbClr val="9900CC"/>
                </a:solidFill>
                <a:latin typeface="Arial Black" pitchFamily="34" charset="0"/>
              </a:rPr>
              <a:t>) &lt;---&gt; starch I</a:t>
            </a:r>
            <a:r>
              <a:rPr lang="en-US" sz="2000" baseline="-25000" dirty="0" smtClean="0">
                <a:solidFill>
                  <a:srgbClr val="9900CC"/>
                </a:solidFill>
                <a:latin typeface="Arial Black" pitchFamily="34" charset="0"/>
              </a:rPr>
              <a:t>3</a:t>
            </a:r>
            <a:r>
              <a:rPr lang="en-US" sz="2000" baseline="30000" dirty="0" smtClean="0">
                <a:solidFill>
                  <a:srgbClr val="9900CC"/>
                </a:solidFill>
                <a:latin typeface="Arial Black" pitchFamily="34" charset="0"/>
              </a:rPr>
              <a:t>-</a:t>
            </a:r>
            <a:r>
              <a:rPr lang="en-US" sz="2000" dirty="0" smtClean="0">
                <a:solidFill>
                  <a:srgbClr val="9900CC"/>
                </a:solidFill>
                <a:latin typeface="Arial Black" pitchFamily="34" charset="0"/>
              </a:rPr>
              <a:t> complex </a:t>
            </a:r>
            <a:endParaRPr lang="cs-CZ" sz="2000" dirty="0">
              <a:solidFill>
                <a:srgbClr val="9900CC"/>
              </a:solidFill>
              <a:latin typeface="Arial Black" pitchFamily="34" charset="0"/>
            </a:endParaRPr>
          </a:p>
        </p:txBody>
      </p:sp>
      <p:pic>
        <p:nvPicPr>
          <p:cNvPr id="1026" name="Picture 2" descr="Zubay29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5" y="764704"/>
            <a:ext cx="3819555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3995936" y="0"/>
            <a:ext cx="4968552" cy="764704"/>
          </a:xfrm>
        </p:spPr>
        <p:txBody>
          <a:bodyPr/>
          <a:lstStyle/>
          <a:p>
            <a:pPr algn="r"/>
            <a:r>
              <a:rPr lang="sk-SK" sz="4000" b="1" kern="1200" dirty="0" smtClean="0">
                <a:solidFill>
                  <a:srgbClr val="FF0000"/>
                </a:solidFill>
                <a:latin typeface="Arial Black" pitchFamily="34" charset="0"/>
                <a:ea typeface="Times New Roman"/>
                <a:cs typeface="Times New Roman"/>
              </a:rPr>
              <a:t>PŠENIČNÝ škrob</a:t>
            </a:r>
            <a:endParaRPr lang="cs-CZ" sz="4000" dirty="0">
              <a:latin typeface="Arial Black" pitchFamily="34" charset="0"/>
            </a:endParaRP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27122019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92216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STRUKTURA &amp; VLASTNOSTI 6 DOPLNĚNO 2019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8</a:t>
            </a:fld>
            <a:endParaRPr lang="sk-SK"/>
          </a:p>
        </p:txBody>
      </p:sp>
      <p:sp>
        <p:nvSpPr>
          <p:cNvPr id="7" name="TextovéPole 6"/>
          <p:cNvSpPr txBox="1"/>
          <p:nvPr/>
        </p:nvSpPr>
        <p:spPr>
          <a:xfrm>
            <a:off x="5508104" y="5373216"/>
            <a:ext cx="2880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 smtClean="0">
                <a:solidFill>
                  <a:srgbClr val="008000"/>
                </a:solidFill>
              </a:rPr>
              <a:t>TVARY ZRN</a:t>
            </a:r>
            <a:endParaRPr lang="cs-CZ" sz="3600" b="1" dirty="0">
              <a:solidFill>
                <a:srgbClr val="008000"/>
              </a:solidFill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2987824" y="260648"/>
            <a:ext cx="136815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>
                <a:solidFill>
                  <a:srgbClr val="0000FF"/>
                </a:solidFill>
                <a:latin typeface="Arial Black" pitchFamily="34" charset="0"/>
              </a:rPr>
              <a:t>Dva druhy zrn!</a:t>
            </a:r>
            <a:endParaRPr lang="cs-CZ" sz="2800" dirty="0">
              <a:solidFill>
                <a:srgbClr val="0000FF"/>
              </a:solidFill>
              <a:latin typeface="Arial Black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2592288" cy="6453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836712"/>
            <a:ext cx="4706186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3" name="Přímá spojovací šipka 12"/>
          <p:cNvCxnSpPr/>
          <p:nvPr/>
        </p:nvCxnSpPr>
        <p:spPr>
          <a:xfrm flipH="1">
            <a:off x="2771800" y="4293096"/>
            <a:ext cx="2664296" cy="360040"/>
          </a:xfrm>
          <a:prstGeom prst="straightConnector1">
            <a:avLst/>
          </a:prstGeom>
          <a:ln w="50800">
            <a:solidFill>
              <a:srgbClr val="FF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ovací šipka 14"/>
          <p:cNvCxnSpPr/>
          <p:nvPr/>
        </p:nvCxnSpPr>
        <p:spPr>
          <a:xfrm flipH="1" flipV="1">
            <a:off x="1763688" y="1628800"/>
            <a:ext cx="2880320" cy="504056"/>
          </a:xfrm>
          <a:prstGeom prst="straightConnector1">
            <a:avLst/>
          </a:prstGeom>
          <a:ln w="50800" cmpd="sng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ovéPole 16"/>
          <p:cNvSpPr txBox="1"/>
          <p:nvPr/>
        </p:nvSpPr>
        <p:spPr>
          <a:xfrm>
            <a:off x="4716016" y="4869160"/>
            <a:ext cx="2664296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cs-CZ" sz="2800" dirty="0" smtClean="0">
                <a:latin typeface="Arial Black" pitchFamily="34" charset="0"/>
              </a:rPr>
              <a:t>Jiné větvení</a:t>
            </a:r>
            <a:endParaRPr lang="cs-CZ" sz="2800" dirty="0"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/>
          <p:cNvSpPr>
            <a:spLocks noGrp="1"/>
          </p:cNvSpPr>
          <p:nvPr>
            <p:ph idx="1"/>
          </p:nvPr>
        </p:nvSpPr>
        <p:spPr>
          <a:xfrm>
            <a:off x="179512" y="620688"/>
            <a:ext cx="8712968" cy="5688632"/>
          </a:xfrm>
        </p:spPr>
        <p:txBody>
          <a:bodyPr/>
          <a:lstStyle/>
          <a:p>
            <a:r>
              <a:rPr lang="cs-CZ" sz="2800" b="1" dirty="0" smtClean="0">
                <a:solidFill>
                  <a:srgbClr val="9900CC"/>
                </a:solidFill>
              </a:rPr>
              <a:t>Důkaz škrobu v potravinách a rostlinném materiálů</a:t>
            </a:r>
          </a:p>
          <a:p>
            <a:r>
              <a:rPr lang="cs-CZ" sz="2800" b="1" i="1" dirty="0" smtClean="0">
                <a:solidFill>
                  <a:srgbClr val="0000FF"/>
                </a:solidFill>
                <a:latin typeface="Arial Black" pitchFamily="34" charset="0"/>
              </a:rPr>
              <a:t>Důkaz jodu</a:t>
            </a:r>
          </a:p>
          <a:p>
            <a:pPr algn="ctr">
              <a:buNone/>
            </a:pPr>
            <a:r>
              <a:rPr lang="cs-CZ" b="1" u="sng" dirty="0" smtClean="0">
                <a:solidFill>
                  <a:srgbClr val="FF0000"/>
                </a:solidFill>
                <a:latin typeface="Arial Black" pitchFamily="34" charset="0"/>
              </a:rPr>
              <a:t>Jodometrická titrace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en-US" sz="2000" b="1" dirty="0" smtClean="0"/>
              <a:t>The </a:t>
            </a:r>
            <a:r>
              <a:rPr lang="en-US" sz="2000" b="1" dirty="0" err="1" smtClean="0">
                <a:solidFill>
                  <a:srgbClr val="008000"/>
                </a:solidFill>
              </a:rPr>
              <a:t>triiodide</a:t>
            </a:r>
            <a:r>
              <a:rPr lang="en-US" sz="2000" b="1" dirty="0" smtClean="0"/>
              <a:t> ion solution is then titrated against standard </a:t>
            </a:r>
            <a:r>
              <a:rPr lang="en-US" sz="2000" b="1" dirty="0" err="1" smtClean="0">
                <a:hlinkClick r:id="rId2" tooltip="Thiosulfate"/>
              </a:rPr>
              <a:t>thiosulfate</a:t>
            </a:r>
            <a:r>
              <a:rPr lang="en-US" sz="2000" b="1" dirty="0" smtClean="0"/>
              <a:t> solution to give iodide again using </a:t>
            </a:r>
            <a:r>
              <a:rPr lang="en-US" sz="2000" b="1" dirty="0" smtClean="0">
                <a:hlinkClick r:id="rId3" tooltip="Starch"/>
              </a:rPr>
              <a:t>starch</a:t>
            </a:r>
            <a:r>
              <a:rPr lang="en-US" sz="2000" b="1" dirty="0" smtClean="0"/>
              <a:t> indicator: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en-US" sz="2000" b="1" u="sng" dirty="0" smtClean="0">
                <a:solidFill>
                  <a:srgbClr val="0000FF"/>
                </a:solidFill>
                <a:latin typeface="Arial Black" pitchFamily="34" charset="0"/>
              </a:rPr>
              <a:t>I</a:t>
            </a:r>
            <a:r>
              <a:rPr lang="en-US" sz="2000" b="1" u="sng" baseline="-25000" dirty="0" smtClean="0">
                <a:solidFill>
                  <a:srgbClr val="0000FF"/>
                </a:solidFill>
                <a:latin typeface="Arial Black" pitchFamily="34" charset="0"/>
              </a:rPr>
              <a:t>3</a:t>
            </a:r>
            <a:r>
              <a:rPr lang="en-US" sz="2000" b="1" u="sng" baseline="30000" dirty="0" smtClean="0">
                <a:solidFill>
                  <a:srgbClr val="0000FF"/>
                </a:solidFill>
                <a:latin typeface="Arial Black" pitchFamily="34" charset="0"/>
              </a:rPr>
              <a:t>−</a:t>
            </a:r>
            <a:r>
              <a:rPr lang="en-US" sz="2000" b="1" u="sng" dirty="0" smtClean="0">
                <a:solidFill>
                  <a:srgbClr val="0000FF"/>
                </a:solidFill>
                <a:latin typeface="Arial Black" pitchFamily="34" charset="0"/>
              </a:rPr>
              <a:t> + 2 e</a:t>
            </a:r>
            <a:r>
              <a:rPr lang="en-US" sz="2000" b="1" u="sng" baseline="30000" dirty="0" smtClean="0">
                <a:solidFill>
                  <a:srgbClr val="0000FF"/>
                </a:solidFill>
                <a:latin typeface="Arial Black" pitchFamily="34" charset="0"/>
              </a:rPr>
              <a:t>−</a:t>
            </a:r>
            <a:r>
              <a:rPr lang="en-US" sz="2000" b="1" u="sng" dirty="0" smtClean="0">
                <a:solidFill>
                  <a:srgbClr val="0000FF"/>
                </a:solidFill>
                <a:latin typeface="Arial Black" pitchFamily="34" charset="0"/>
              </a:rPr>
              <a:t> ⇌ 3 I</a:t>
            </a:r>
            <a:r>
              <a:rPr lang="en-US" sz="2000" b="1" u="sng" baseline="30000" dirty="0" smtClean="0">
                <a:solidFill>
                  <a:srgbClr val="0000FF"/>
                </a:solidFill>
                <a:latin typeface="Arial Black" pitchFamily="34" charset="0"/>
              </a:rPr>
              <a:t>−</a:t>
            </a:r>
            <a:r>
              <a:rPr lang="en-US" sz="2000" b="1" u="sng" dirty="0" smtClean="0">
                <a:solidFill>
                  <a:srgbClr val="0000FF"/>
                </a:solidFill>
                <a:latin typeface="Arial Black" pitchFamily="34" charset="0"/>
              </a:rPr>
              <a:t> </a:t>
            </a:r>
            <a:r>
              <a:rPr lang="en-US" sz="2000" b="1" dirty="0" smtClean="0">
                <a:solidFill>
                  <a:srgbClr val="0000FF"/>
                </a:solidFill>
              </a:rPr>
              <a:t>(</a:t>
            </a:r>
            <a:r>
              <a:rPr lang="en-US" sz="2000" b="1" i="1" dirty="0" err="1" smtClean="0">
                <a:solidFill>
                  <a:srgbClr val="0000FF"/>
                </a:solidFill>
              </a:rPr>
              <a:t>E</a:t>
            </a:r>
            <a:r>
              <a:rPr lang="en-US" sz="2000" b="1" baseline="30000" dirty="0" err="1" smtClean="0">
                <a:solidFill>
                  <a:srgbClr val="0000FF"/>
                </a:solidFill>
              </a:rPr>
              <a:t>o</a:t>
            </a:r>
            <a:r>
              <a:rPr lang="en-US" sz="2000" b="1" dirty="0" smtClean="0">
                <a:solidFill>
                  <a:srgbClr val="0000FF"/>
                </a:solidFill>
              </a:rPr>
              <a:t> = + 0.5355 V)Together with reduction potential of </a:t>
            </a:r>
            <a:r>
              <a:rPr lang="en-US" sz="2000" b="1" dirty="0" err="1" smtClean="0">
                <a:solidFill>
                  <a:srgbClr val="0000FF"/>
                </a:solidFill>
              </a:rPr>
              <a:t>thiosulfate</a:t>
            </a:r>
            <a:r>
              <a:rPr lang="en-US" sz="2000" b="1" dirty="0" smtClean="0">
                <a:solidFill>
                  <a:srgbClr val="0000FF"/>
                </a:solidFill>
              </a:rPr>
              <a:t>:</a:t>
            </a:r>
            <a:r>
              <a:rPr lang="en-US" sz="2000" b="1" baseline="30000" dirty="0" smtClean="0">
                <a:solidFill>
                  <a:srgbClr val="0000FF"/>
                </a:solidFill>
                <a:hlinkClick r:id="rId4"/>
              </a:rPr>
              <a:t>[1]</a:t>
            </a:r>
            <a:endParaRPr lang="en-US" sz="2000" b="1" dirty="0" smtClean="0">
              <a:solidFill>
                <a:srgbClr val="0000FF"/>
              </a:solidFill>
            </a:endParaRPr>
          </a:p>
          <a:p>
            <a:pPr marL="457200" indent="-457200" algn="just">
              <a:buFont typeface="+mj-lt"/>
              <a:buAutoNum type="arabicPeriod"/>
            </a:pPr>
            <a:r>
              <a:rPr lang="en-US" sz="2000" b="1" u="sng" dirty="0" smtClean="0">
                <a:solidFill>
                  <a:srgbClr val="008000"/>
                </a:solidFill>
                <a:latin typeface="Arial Black" pitchFamily="34" charset="0"/>
              </a:rPr>
              <a:t>S</a:t>
            </a:r>
            <a:r>
              <a:rPr lang="en-US" sz="2000" b="1" u="sng" baseline="-25000" dirty="0" smtClean="0">
                <a:solidFill>
                  <a:srgbClr val="008000"/>
                </a:solidFill>
                <a:latin typeface="Arial Black" pitchFamily="34" charset="0"/>
              </a:rPr>
              <a:t>4</a:t>
            </a:r>
            <a:r>
              <a:rPr lang="en-US" sz="2000" b="1" u="sng" dirty="0" smtClean="0">
                <a:solidFill>
                  <a:srgbClr val="008000"/>
                </a:solidFill>
                <a:latin typeface="Arial Black" pitchFamily="34" charset="0"/>
              </a:rPr>
              <a:t>O</a:t>
            </a:r>
            <a:r>
              <a:rPr lang="en-US" sz="2000" b="1" u="sng" baseline="-25000" dirty="0" smtClean="0">
                <a:solidFill>
                  <a:srgbClr val="008000"/>
                </a:solidFill>
                <a:latin typeface="Arial Black" pitchFamily="34" charset="0"/>
              </a:rPr>
              <a:t>6</a:t>
            </a:r>
            <a:r>
              <a:rPr lang="en-US" sz="2000" b="1" u="sng" baseline="30000" dirty="0" smtClean="0">
                <a:solidFill>
                  <a:srgbClr val="008000"/>
                </a:solidFill>
                <a:latin typeface="Arial Black" pitchFamily="34" charset="0"/>
              </a:rPr>
              <a:t>2−</a:t>
            </a:r>
            <a:r>
              <a:rPr lang="en-US" sz="2000" b="1" u="sng" dirty="0" smtClean="0">
                <a:solidFill>
                  <a:srgbClr val="008000"/>
                </a:solidFill>
                <a:latin typeface="Arial Black" pitchFamily="34" charset="0"/>
              </a:rPr>
              <a:t> + 2 e</a:t>
            </a:r>
            <a:r>
              <a:rPr lang="en-US" sz="2000" b="1" u="sng" baseline="30000" dirty="0" smtClean="0">
                <a:solidFill>
                  <a:srgbClr val="008000"/>
                </a:solidFill>
                <a:latin typeface="Arial Black" pitchFamily="34" charset="0"/>
              </a:rPr>
              <a:t>−</a:t>
            </a:r>
            <a:r>
              <a:rPr lang="en-US" sz="2000" b="1" u="sng" dirty="0" smtClean="0">
                <a:solidFill>
                  <a:srgbClr val="008000"/>
                </a:solidFill>
                <a:latin typeface="Arial Black" pitchFamily="34" charset="0"/>
              </a:rPr>
              <a:t> ⇌ 2 S</a:t>
            </a:r>
            <a:r>
              <a:rPr lang="en-US" sz="2000" b="1" u="sng" baseline="-25000" dirty="0" smtClean="0">
                <a:solidFill>
                  <a:srgbClr val="008000"/>
                </a:solidFill>
                <a:latin typeface="Arial Black" pitchFamily="34" charset="0"/>
              </a:rPr>
              <a:t>2</a:t>
            </a:r>
            <a:r>
              <a:rPr lang="en-US" sz="2000" b="1" u="sng" dirty="0" smtClean="0">
                <a:solidFill>
                  <a:srgbClr val="008000"/>
                </a:solidFill>
                <a:latin typeface="Arial Black" pitchFamily="34" charset="0"/>
              </a:rPr>
              <a:t>O</a:t>
            </a:r>
            <a:r>
              <a:rPr lang="en-US" sz="2000" b="1" u="sng" baseline="-25000" dirty="0" smtClean="0">
                <a:solidFill>
                  <a:srgbClr val="008000"/>
                </a:solidFill>
                <a:latin typeface="Arial Black" pitchFamily="34" charset="0"/>
              </a:rPr>
              <a:t>3</a:t>
            </a:r>
            <a:r>
              <a:rPr lang="en-US" sz="2000" b="1" u="sng" baseline="30000" dirty="0" smtClean="0">
                <a:solidFill>
                  <a:srgbClr val="008000"/>
                </a:solidFill>
                <a:latin typeface="Arial Black" pitchFamily="34" charset="0"/>
              </a:rPr>
              <a:t>2−</a:t>
            </a:r>
            <a:r>
              <a:rPr lang="en-US" sz="2000" b="1" u="sng" dirty="0" smtClean="0">
                <a:solidFill>
                  <a:srgbClr val="008000"/>
                </a:solidFill>
                <a:latin typeface="Arial Black" pitchFamily="34" charset="0"/>
              </a:rPr>
              <a:t> </a:t>
            </a:r>
            <a:r>
              <a:rPr lang="en-US" sz="2000" b="1" dirty="0" smtClean="0">
                <a:solidFill>
                  <a:srgbClr val="008000"/>
                </a:solidFill>
              </a:rPr>
              <a:t>(</a:t>
            </a:r>
            <a:r>
              <a:rPr lang="en-US" sz="2000" b="1" i="1" dirty="0" err="1" smtClean="0">
                <a:solidFill>
                  <a:srgbClr val="008000"/>
                </a:solidFill>
              </a:rPr>
              <a:t>E</a:t>
            </a:r>
            <a:r>
              <a:rPr lang="en-US" sz="2000" b="1" baseline="30000" dirty="0" err="1" smtClean="0">
                <a:solidFill>
                  <a:srgbClr val="008000"/>
                </a:solidFill>
              </a:rPr>
              <a:t>o</a:t>
            </a:r>
            <a:r>
              <a:rPr lang="en-US" sz="2000" b="1" dirty="0" smtClean="0">
                <a:solidFill>
                  <a:srgbClr val="008000"/>
                </a:solidFill>
              </a:rPr>
              <a:t> = + 0.08 V)</a:t>
            </a:r>
            <a:r>
              <a:rPr lang="cs-CZ" sz="2000" b="1" dirty="0" smtClean="0">
                <a:solidFill>
                  <a:srgbClr val="008000"/>
                </a:solidFill>
              </a:rPr>
              <a:t> </a:t>
            </a:r>
          </a:p>
          <a:p>
            <a:pPr marL="457200" indent="-457200" algn="ctr">
              <a:buNone/>
            </a:pPr>
            <a:r>
              <a:rPr lang="en-US" b="1" u="sng" dirty="0" smtClean="0">
                <a:solidFill>
                  <a:srgbClr val="FF0000"/>
                </a:solidFill>
                <a:latin typeface="Arial Black" pitchFamily="34" charset="0"/>
              </a:rPr>
              <a:t>The overall reaction is thus:</a:t>
            </a:r>
          </a:p>
          <a:p>
            <a:pPr marL="457200" indent="-457200" algn="just"/>
            <a:r>
              <a:rPr lang="en-US" sz="2000" b="1" u="sng" dirty="0" smtClean="0">
                <a:solidFill>
                  <a:srgbClr val="FF0000"/>
                </a:solidFill>
                <a:latin typeface="Arial Black" pitchFamily="34" charset="0"/>
              </a:rPr>
              <a:t>I</a:t>
            </a:r>
            <a:r>
              <a:rPr lang="en-US" sz="2000" b="1" u="sng" baseline="-25000" dirty="0" smtClean="0">
                <a:solidFill>
                  <a:srgbClr val="FF0000"/>
                </a:solidFill>
                <a:latin typeface="Arial Black" pitchFamily="34" charset="0"/>
              </a:rPr>
              <a:t>3</a:t>
            </a:r>
            <a:r>
              <a:rPr lang="en-US" sz="2000" b="1" u="sng" baseline="30000" dirty="0" smtClean="0">
                <a:solidFill>
                  <a:srgbClr val="FF0000"/>
                </a:solidFill>
                <a:latin typeface="Arial Black" pitchFamily="34" charset="0"/>
              </a:rPr>
              <a:t>−</a:t>
            </a:r>
            <a:r>
              <a:rPr lang="en-US" sz="2000" b="1" u="sng" dirty="0" smtClean="0">
                <a:solidFill>
                  <a:srgbClr val="FF0000"/>
                </a:solidFill>
                <a:latin typeface="Arial Black" pitchFamily="34" charset="0"/>
              </a:rPr>
              <a:t> + 2 S</a:t>
            </a:r>
            <a:r>
              <a:rPr lang="en-US" sz="2000" b="1" u="sng" baseline="-25000" dirty="0" smtClean="0">
                <a:solidFill>
                  <a:srgbClr val="FF0000"/>
                </a:solidFill>
                <a:latin typeface="Arial Black" pitchFamily="34" charset="0"/>
              </a:rPr>
              <a:t>2</a:t>
            </a:r>
            <a:r>
              <a:rPr lang="en-US" sz="2000" b="1" u="sng" dirty="0" smtClean="0">
                <a:solidFill>
                  <a:srgbClr val="FF0000"/>
                </a:solidFill>
                <a:latin typeface="Arial Black" pitchFamily="34" charset="0"/>
              </a:rPr>
              <a:t>O</a:t>
            </a:r>
            <a:r>
              <a:rPr lang="en-US" sz="2000" b="1" u="sng" baseline="-25000" dirty="0" smtClean="0">
                <a:solidFill>
                  <a:srgbClr val="FF0000"/>
                </a:solidFill>
                <a:latin typeface="Arial Black" pitchFamily="34" charset="0"/>
              </a:rPr>
              <a:t>3</a:t>
            </a:r>
            <a:r>
              <a:rPr lang="en-US" sz="2000" b="1" u="sng" baseline="30000" dirty="0" smtClean="0">
                <a:solidFill>
                  <a:srgbClr val="FF0000"/>
                </a:solidFill>
                <a:latin typeface="Arial Black" pitchFamily="34" charset="0"/>
              </a:rPr>
              <a:t>2−</a:t>
            </a:r>
            <a:r>
              <a:rPr lang="en-US" sz="2000" b="1" u="sng" dirty="0" smtClean="0">
                <a:solidFill>
                  <a:srgbClr val="FF0000"/>
                </a:solidFill>
                <a:latin typeface="Arial Black" pitchFamily="34" charset="0"/>
              </a:rPr>
              <a:t> → S</a:t>
            </a:r>
            <a:r>
              <a:rPr lang="en-US" sz="2000" b="1" u="sng" baseline="-25000" dirty="0" smtClean="0">
                <a:solidFill>
                  <a:srgbClr val="FF0000"/>
                </a:solidFill>
                <a:latin typeface="Arial Black" pitchFamily="34" charset="0"/>
              </a:rPr>
              <a:t>4</a:t>
            </a:r>
            <a:r>
              <a:rPr lang="en-US" sz="2000" b="1" u="sng" dirty="0" smtClean="0">
                <a:solidFill>
                  <a:srgbClr val="FF0000"/>
                </a:solidFill>
                <a:latin typeface="Arial Black" pitchFamily="34" charset="0"/>
              </a:rPr>
              <a:t>O</a:t>
            </a:r>
            <a:r>
              <a:rPr lang="en-US" sz="2000" b="1" u="sng" baseline="-25000" dirty="0" smtClean="0">
                <a:solidFill>
                  <a:srgbClr val="FF0000"/>
                </a:solidFill>
                <a:latin typeface="Arial Black" pitchFamily="34" charset="0"/>
              </a:rPr>
              <a:t>6</a:t>
            </a:r>
            <a:r>
              <a:rPr lang="en-US" sz="2000" b="1" u="sng" baseline="30000" dirty="0" smtClean="0">
                <a:solidFill>
                  <a:srgbClr val="FF0000"/>
                </a:solidFill>
                <a:latin typeface="Arial Black" pitchFamily="34" charset="0"/>
              </a:rPr>
              <a:t>2−</a:t>
            </a:r>
            <a:r>
              <a:rPr lang="en-US" sz="2000" b="1" u="sng" dirty="0" smtClean="0">
                <a:solidFill>
                  <a:srgbClr val="FF0000"/>
                </a:solidFill>
                <a:latin typeface="Arial Black" pitchFamily="34" charset="0"/>
              </a:rPr>
              <a:t> + 3 I</a:t>
            </a:r>
            <a:r>
              <a:rPr lang="en-US" sz="2000" b="1" u="sng" baseline="30000" dirty="0" smtClean="0">
                <a:solidFill>
                  <a:srgbClr val="FF0000"/>
                </a:solidFill>
                <a:latin typeface="Arial Black" pitchFamily="34" charset="0"/>
              </a:rPr>
              <a:t>−</a:t>
            </a:r>
            <a:r>
              <a:rPr lang="en-US" sz="2000" b="1" u="sng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</a:rPr>
              <a:t>(</a:t>
            </a:r>
            <a:r>
              <a:rPr lang="en-US" sz="2000" b="1" i="1" dirty="0" err="1" smtClean="0">
                <a:solidFill>
                  <a:srgbClr val="FF0000"/>
                </a:solidFill>
              </a:rPr>
              <a:t>E</a:t>
            </a:r>
            <a:r>
              <a:rPr lang="en-US" sz="2000" b="1" baseline="30000" dirty="0" err="1" smtClean="0">
                <a:solidFill>
                  <a:srgbClr val="FF0000"/>
                </a:solidFill>
              </a:rPr>
              <a:t>o</a:t>
            </a:r>
            <a:r>
              <a:rPr lang="en-US" sz="2000" b="1" dirty="0" smtClean="0">
                <a:solidFill>
                  <a:srgbClr val="FF0000"/>
                </a:solidFill>
              </a:rPr>
              <a:t> = + 0.4555 V)</a:t>
            </a:r>
            <a:r>
              <a:rPr lang="cs-CZ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</a:rPr>
              <a:t>For simplicity, the equations will usually be written in terms of aqueous molecular iodine rather than the </a:t>
            </a:r>
            <a:r>
              <a:rPr lang="en-US" sz="2000" b="1" dirty="0" err="1" smtClean="0">
                <a:solidFill>
                  <a:srgbClr val="FF0000"/>
                </a:solidFill>
              </a:rPr>
              <a:t>triiodide</a:t>
            </a:r>
            <a:r>
              <a:rPr lang="en-US" sz="2000" b="1" dirty="0" smtClean="0">
                <a:solidFill>
                  <a:srgbClr val="FF0000"/>
                </a:solidFill>
              </a:rPr>
              <a:t> ion, as the iodide ion did not participate in the reaction in terms of mole ratio analysis.</a:t>
            </a:r>
            <a:endParaRPr lang="en-US" sz="800" b="1" dirty="0" smtClean="0">
              <a:solidFill>
                <a:srgbClr val="FF0000"/>
              </a:solidFill>
            </a:endParaRPr>
          </a:p>
          <a:p>
            <a:pPr lvl="1"/>
            <a:endParaRPr lang="cs-CZ" b="1" dirty="0"/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27122019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1619672" y="6381327"/>
            <a:ext cx="6624736" cy="340147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STRUKTURA &amp; VLASTNOSTI 6 DOPLNĚNO 2019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80</a:t>
            </a:fld>
            <a:endParaRPr lang="sk-SK"/>
          </a:p>
        </p:txBody>
      </p:sp>
      <p:sp>
        <p:nvSpPr>
          <p:cNvPr id="7" name="Nadpis 6"/>
          <p:cNvSpPr txBox="1">
            <a:spLocks/>
          </p:cNvSpPr>
          <p:nvPr/>
        </p:nvSpPr>
        <p:spPr>
          <a:xfrm>
            <a:off x="0" y="116632"/>
            <a:ext cx="8964488" cy="43204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Barevná reakce škrobu v analytické chemii</a:t>
            </a:r>
            <a:endParaRPr kumimoji="0" lang="cs-CZ" sz="2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Proč modifikujeme škrob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27122019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20208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STRUKTURA &amp; VLASTNOSTI 6 DOPLNĚNO 2019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81</a:t>
            </a:fld>
            <a:endParaRPr lang="sk-SK"/>
          </a:p>
        </p:txBody>
      </p:sp>
      <p:sp>
        <p:nvSpPr>
          <p:cNvPr id="9" name="Zástupný symbol pro obsah 8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3427"/>
          </a:xfrm>
        </p:spPr>
        <p:txBody>
          <a:bodyPr/>
          <a:lstStyle/>
          <a:p>
            <a:r>
              <a:rPr lang="cs-CZ" b="1" dirty="0" smtClean="0">
                <a:solidFill>
                  <a:srgbClr val="008000"/>
                </a:solidFill>
              </a:rPr>
              <a:t>Vysoká viskozita i při nízkých koncentracích</a:t>
            </a:r>
          </a:p>
          <a:p>
            <a:r>
              <a:rPr lang="cs-CZ" b="1" dirty="0" smtClean="0">
                <a:solidFill>
                  <a:srgbClr val="FF0000"/>
                </a:solidFill>
              </a:rPr>
              <a:t>Nízká </a:t>
            </a:r>
            <a:r>
              <a:rPr lang="cs-CZ" b="1" dirty="0" err="1" smtClean="0">
                <a:solidFill>
                  <a:srgbClr val="FF0000"/>
                </a:solidFill>
              </a:rPr>
              <a:t>dispergovatelnost</a:t>
            </a:r>
            <a:r>
              <a:rPr lang="cs-CZ" b="1" dirty="0" smtClean="0">
                <a:solidFill>
                  <a:srgbClr val="FF0000"/>
                </a:solidFill>
              </a:rPr>
              <a:t> a rozpustnost škrobových zrn</a:t>
            </a:r>
          </a:p>
          <a:p>
            <a:r>
              <a:rPr lang="cs-CZ" b="1" dirty="0" smtClean="0"/>
              <a:t>Silná tendence vytvářet tuhý, trojrozměrně provázaný gel </a:t>
            </a:r>
            <a:r>
              <a:rPr lang="cs-CZ" dirty="0" smtClean="0"/>
              <a:t>(</a:t>
            </a:r>
            <a:r>
              <a:rPr lang="cs-CZ" b="1" u="sng" dirty="0" smtClean="0">
                <a:solidFill>
                  <a:srgbClr val="0000FF"/>
                </a:solidFill>
              </a:rPr>
              <a:t>někdy je toto ale výhodné &gt; PUDINK</a:t>
            </a:r>
            <a:r>
              <a:rPr lang="cs-CZ" dirty="0" smtClean="0"/>
              <a:t>) </a:t>
            </a:r>
            <a:endParaRPr lang="cs-CZ" dirty="0"/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sk-SK" sz="2800" b="1" kern="1200" dirty="0" smtClean="0">
                <a:solidFill>
                  <a:srgbClr val="FF0000"/>
                </a:solidFill>
                <a:ea typeface="Times New Roman"/>
                <a:cs typeface="Times New Roman"/>
              </a:rPr>
              <a:t>AMYLÓZA  &amp; </a:t>
            </a:r>
            <a:r>
              <a:rPr lang="sk-SK" sz="2800" b="1" kern="1200" dirty="0" smtClean="0">
                <a:solidFill>
                  <a:srgbClr val="0000FF"/>
                </a:solidFill>
                <a:ea typeface="Times New Roman"/>
                <a:cs typeface="Times New Roman"/>
              </a:rPr>
              <a:t>AMYLOPEKTIN</a:t>
            </a:r>
            <a:endParaRPr lang="cs-CZ" sz="2800" dirty="0">
              <a:solidFill>
                <a:srgbClr val="0000FF"/>
              </a:solidFill>
            </a:endParaRP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27122019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20208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STRUKTURA &amp; VLASTNOSTI 6 DOPLNĚNO 2019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82</a:t>
            </a:fld>
            <a:endParaRPr lang="sk-SK"/>
          </a:p>
        </p:txBody>
      </p:sp>
      <p:pic>
        <p:nvPicPr>
          <p:cNvPr id="9" name="Obrázek 8" descr="img66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7" y="1052736"/>
            <a:ext cx="5589354" cy="2088232"/>
          </a:xfrm>
          <a:prstGeom prst="rect">
            <a:avLst/>
          </a:prstGeom>
        </p:spPr>
      </p:pic>
      <p:cxnSp>
        <p:nvCxnSpPr>
          <p:cNvPr id="17" name="Přímá spojovací šipka 16"/>
          <p:cNvCxnSpPr/>
          <p:nvPr/>
        </p:nvCxnSpPr>
        <p:spPr>
          <a:xfrm flipH="1">
            <a:off x="2483768" y="764704"/>
            <a:ext cx="360040" cy="129614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Obrázek 17" descr="img67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6492177" y="3741071"/>
            <a:ext cx="405000" cy="4533387"/>
          </a:xfrm>
          <a:prstGeom prst="rect">
            <a:avLst/>
          </a:prstGeom>
        </p:spPr>
      </p:pic>
      <p:sp>
        <p:nvSpPr>
          <p:cNvPr id="13" name="TextovéPole 12"/>
          <p:cNvSpPr txBox="1"/>
          <p:nvPr/>
        </p:nvSpPr>
        <p:spPr>
          <a:xfrm>
            <a:off x="107504" y="3284984"/>
            <a:ext cx="4608512" cy="2246769"/>
          </a:xfrm>
          <a:prstGeom prst="rect">
            <a:avLst/>
          </a:prstGeom>
          <a:noFill/>
          <a:ln w="38100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2800" dirty="0" smtClean="0">
                <a:solidFill>
                  <a:srgbClr val="008000"/>
                </a:solidFill>
                <a:latin typeface="Arial Black" pitchFamily="34" charset="0"/>
              </a:rPr>
              <a:t>KDE JSOU POTENCIÁLNÍ REAKČNÍ CENTRA V TĚCHTO MAKROMOLEKULÁCH</a:t>
            </a:r>
            <a:endParaRPr lang="cs-CZ" sz="2800" dirty="0">
              <a:solidFill>
                <a:srgbClr val="008000"/>
              </a:solidFill>
              <a:latin typeface="Arial Black" pitchFamily="34" charset="0"/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7452320" y="2636912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0000FF"/>
                </a:solidFill>
              </a:rPr>
              <a:t>VĚTVENÍ</a:t>
            </a:r>
            <a:endParaRPr lang="cs-CZ" b="1" dirty="0">
              <a:solidFill>
                <a:srgbClr val="0000FF"/>
              </a:solidFill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179512" y="764704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FF0000"/>
                </a:solidFill>
              </a:rPr>
              <a:t>HLAVNÍ ŘETĚZEC</a:t>
            </a:r>
            <a:endParaRPr lang="cs-CZ" b="1" dirty="0">
              <a:solidFill>
                <a:srgbClr val="FF0000"/>
              </a:solidFill>
            </a:endParaRPr>
          </a:p>
        </p:txBody>
      </p:sp>
      <p:pic>
        <p:nvPicPr>
          <p:cNvPr id="20" name="Obrázek 19" descr="AMYLOPEKTI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60032" y="3068960"/>
            <a:ext cx="4139952" cy="2611307"/>
          </a:xfrm>
          <a:prstGeom prst="rect">
            <a:avLst/>
          </a:prstGeom>
        </p:spPr>
      </p:pic>
      <p:cxnSp>
        <p:nvCxnSpPr>
          <p:cNvPr id="24" name="Přímá spojovací šipka 23"/>
          <p:cNvCxnSpPr/>
          <p:nvPr/>
        </p:nvCxnSpPr>
        <p:spPr>
          <a:xfrm flipH="1">
            <a:off x="6948264" y="2996952"/>
            <a:ext cx="720080" cy="1224136"/>
          </a:xfrm>
          <a:prstGeom prst="straightConnector1">
            <a:avLst/>
          </a:prstGeom>
          <a:ln w="38100">
            <a:solidFill>
              <a:srgbClr val="0000FF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27122019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20208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STRUKTURA &amp; VLASTNOSTI 6 DOPLNĚNO 2019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83</a:t>
            </a:fld>
            <a:endParaRPr lang="sk-SK"/>
          </a:p>
        </p:txBody>
      </p:sp>
      <p:pic>
        <p:nvPicPr>
          <p:cNvPr id="5" name="Obrázek 4" descr="img74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-930702" y="1514878"/>
            <a:ext cx="5892836" cy="3384376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4139952" y="188640"/>
            <a:ext cx="4608512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400" cap="all" dirty="0" err="1" smtClean="0">
                <a:solidFill>
                  <a:srgbClr val="FF0000"/>
                </a:solidFill>
                <a:latin typeface="Arial Black" pitchFamily="34" charset="0"/>
              </a:rPr>
              <a:t>Amylosa</a:t>
            </a:r>
            <a:endParaRPr lang="cs-CZ" sz="4400" cap="all" dirty="0" smtClean="0">
              <a:solidFill>
                <a:srgbClr val="FF0000"/>
              </a:solidFill>
              <a:latin typeface="Arial Black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 Vytváří </a:t>
            </a:r>
            <a:r>
              <a:rPr lang="cs-CZ" sz="2800" cap="all" dirty="0" smtClean="0">
                <a:solidFill>
                  <a:srgbClr val="FF0000"/>
                </a:solidFill>
                <a:latin typeface="Arial Black" pitchFamily="34" charset="0"/>
              </a:rPr>
              <a:t>šroubovici </a:t>
            </a:r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neboli</a:t>
            </a:r>
            <a:r>
              <a:rPr lang="cs-CZ" sz="2800" cap="all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cs-CZ" sz="2800" cap="all" dirty="0" err="1" smtClean="0">
                <a:solidFill>
                  <a:srgbClr val="FF0000"/>
                </a:solidFill>
                <a:latin typeface="Arial Black" pitchFamily="34" charset="0"/>
              </a:rPr>
              <a:t>helix</a:t>
            </a:r>
            <a:endParaRPr lang="cs-CZ" sz="2800" cap="all" dirty="0" smtClean="0">
              <a:solidFill>
                <a:srgbClr val="FF0000"/>
              </a:solidFill>
              <a:latin typeface="Arial Black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cs-CZ" sz="2800" cap="all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cs-CZ" sz="2800" cap="all" dirty="0" smtClean="0">
                <a:solidFill>
                  <a:srgbClr val="008000"/>
                </a:solidFill>
                <a:latin typeface="Arial Black" pitchFamily="34" charset="0"/>
              </a:rPr>
              <a:t>Š</a:t>
            </a:r>
            <a:r>
              <a:rPr lang="cs-CZ" sz="2800" dirty="0" smtClean="0">
                <a:solidFill>
                  <a:srgbClr val="008000"/>
                </a:solidFill>
                <a:latin typeface="Arial Black" pitchFamily="34" charset="0"/>
              </a:rPr>
              <a:t>est jednotek GLUKOSY na jednu otočku  (závit)</a:t>
            </a:r>
          </a:p>
          <a:p>
            <a:pPr>
              <a:buFont typeface="Arial" pitchFamily="34" charset="0"/>
              <a:buChar char="•"/>
            </a:pPr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cs-CZ" sz="2800" dirty="0" smtClean="0">
                <a:solidFill>
                  <a:srgbClr val="0000FF"/>
                </a:solidFill>
                <a:latin typeface="Arial Black" pitchFamily="34" charset="0"/>
              </a:rPr>
              <a:t>Vazba 1</a:t>
            </a:r>
            <a:r>
              <a:rPr lang="cs-CZ" sz="2800" dirty="0" smtClean="0">
                <a:solidFill>
                  <a:srgbClr val="0000FF"/>
                </a:solidFill>
                <a:latin typeface="Symbol" pitchFamily="18" charset="2"/>
              </a:rPr>
              <a:t> ® </a:t>
            </a:r>
            <a:r>
              <a:rPr lang="cs-CZ" sz="2800" dirty="0" smtClean="0">
                <a:solidFill>
                  <a:srgbClr val="0000FF"/>
                </a:solidFill>
                <a:latin typeface="Arial Black" pitchFamily="34" charset="0"/>
              </a:rPr>
              <a:t>4 přes –OH</a:t>
            </a:r>
          </a:p>
          <a:p>
            <a:pPr>
              <a:buFont typeface="Arial" pitchFamily="34" charset="0"/>
              <a:buChar char="•"/>
            </a:pPr>
            <a:r>
              <a:rPr lang="cs-CZ" sz="2800" dirty="0" smtClean="0">
                <a:solidFill>
                  <a:srgbClr val="0000FF"/>
                </a:solidFill>
                <a:latin typeface="Arial Black" pitchFamily="34" charset="0"/>
              </a:rPr>
              <a:t> </a:t>
            </a:r>
            <a:r>
              <a:rPr lang="cs-CZ" sz="2800" dirty="0" smtClean="0">
                <a:solidFill>
                  <a:srgbClr val="C00000"/>
                </a:solidFill>
                <a:latin typeface="Arial Black" pitchFamily="34" charset="0"/>
              </a:rPr>
              <a:t>300 – 1000 jednotek v makromolekule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27122019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20208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STRUKTURA &amp; VLASTNOSTI 6 DOPLNĚNO 2019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84</a:t>
            </a:fld>
            <a:endParaRPr lang="sk-SK"/>
          </a:p>
        </p:txBody>
      </p:sp>
      <p:sp>
        <p:nvSpPr>
          <p:cNvPr id="6" name="TextovéPole 5"/>
          <p:cNvSpPr txBox="1"/>
          <p:nvPr/>
        </p:nvSpPr>
        <p:spPr>
          <a:xfrm>
            <a:off x="251520" y="188641"/>
            <a:ext cx="87849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400" cap="all" dirty="0" err="1" smtClean="0">
                <a:solidFill>
                  <a:srgbClr val="FF0000"/>
                </a:solidFill>
                <a:latin typeface="Arial Black" pitchFamily="34" charset="0"/>
              </a:rPr>
              <a:t>Amylosa</a:t>
            </a:r>
            <a:endParaRPr lang="cs-CZ" sz="4400" cap="all" dirty="0" smtClean="0">
              <a:solidFill>
                <a:srgbClr val="FF0000"/>
              </a:solidFill>
              <a:latin typeface="Arial Black" pitchFamily="34" charset="0"/>
            </a:endParaRPr>
          </a:p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cs-CZ" sz="2800" cap="all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cs-CZ" sz="2800" cap="all" dirty="0" smtClean="0">
                <a:solidFill>
                  <a:srgbClr val="0000FF"/>
                </a:solidFill>
                <a:latin typeface="Arial Black" pitchFamily="34" charset="0"/>
              </a:rPr>
              <a:t>Intramolekulární  VODÍKOVÉ MŮSTKY</a:t>
            </a:r>
            <a:endParaRPr lang="cs-CZ" dirty="0"/>
          </a:p>
        </p:txBody>
      </p:sp>
      <p:pic>
        <p:nvPicPr>
          <p:cNvPr id="7" name="Obrázek 6" descr="vodíkové můstky ve škrobu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-355006" y="1930993"/>
            <a:ext cx="5461527" cy="4392489"/>
          </a:xfrm>
          <a:prstGeom prst="rect">
            <a:avLst/>
          </a:prstGeom>
        </p:spPr>
      </p:pic>
      <p:cxnSp>
        <p:nvCxnSpPr>
          <p:cNvPr id="9" name="Přímá spojovací šipka 8"/>
          <p:cNvCxnSpPr/>
          <p:nvPr/>
        </p:nvCxnSpPr>
        <p:spPr>
          <a:xfrm flipH="1">
            <a:off x="3275856" y="1412776"/>
            <a:ext cx="2664296" cy="648072"/>
          </a:xfrm>
          <a:prstGeom prst="straightConnector1">
            <a:avLst/>
          </a:prstGeom>
          <a:ln w="63500">
            <a:solidFill>
              <a:srgbClr val="0000FF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ovací šipka 9"/>
          <p:cNvCxnSpPr/>
          <p:nvPr/>
        </p:nvCxnSpPr>
        <p:spPr>
          <a:xfrm flipH="1">
            <a:off x="2195736" y="1412776"/>
            <a:ext cx="3816424" cy="3672408"/>
          </a:xfrm>
          <a:prstGeom prst="straightConnector1">
            <a:avLst/>
          </a:prstGeom>
          <a:ln w="63500">
            <a:solidFill>
              <a:srgbClr val="0000FF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ovéPole 12"/>
          <p:cNvSpPr txBox="1"/>
          <p:nvPr/>
        </p:nvSpPr>
        <p:spPr>
          <a:xfrm>
            <a:off x="5076056" y="2348880"/>
            <a:ext cx="388843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Tyto </a:t>
            </a:r>
            <a:r>
              <a:rPr lang="cs-CZ" sz="2400" cap="all" dirty="0" smtClean="0">
                <a:solidFill>
                  <a:srgbClr val="0000FF"/>
                </a:solidFill>
                <a:latin typeface="Arial Black" pitchFamily="34" charset="0"/>
              </a:rPr>
              <a:t>MŮSTKY </a:t>
            </a:r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jdou přes – OH skupiny, ne přes molekuly vody.</a:t>
            </a:r>
          </a:p>
          <a:p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Voda</a:t>
            </a:r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 dělá můstky </a:t>
            </a:r>
            <a:r>
              <a:rPr lang="cs-CZ" sz="2400" cap="all" dirty="0" err="1" smtClean="0">
                <a:solidFill>
                  <a:srgbClr val="0000FF"/>
                </a:solidFill>
                <a:latin typeface="Arial Black" pitchFamily="34" charset="0"/>
              </a:rPr>
              <a:t>MŮSTKY</a:t>
            </a:r>
            <a:r>
              <a:rPr lang="cs-CZ" sz="2400" cap="all" dirty="0" smtClean="0">
                <a:solidFill>
                  <a:srgbClr val="0000FF"/>
                </a:solidFill>
                <a:latin typeface="Arial Black" pitchFamily="34" charset="0"/>
              </a:rPr>
              <a:t> </a:t>
            </a:r>
            <a:r>
              <a:rPr lang="cs-CZ" sz="2400" i="1" u="sng" dirty="0" smtClean="0">
                <a:solidFill>
                  <a:srgbClr val="0000FF"/>
                </a:solidFill>
                <a:latin typeface="Arial Black" pitchFamily="34" charset="0"/>
              </a:rPr>
              <a:t>hlavně</a:t>
            </a:r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 mezi makromolekulami amylózy, </a:t>
            </a:r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ale nejen tam </a:t>
            </a:r>
            <a:r>
              <a:rPr lang="cs-CZ" sz="2400" smtClean="0">
                <a:solidFill>
                  <a:srgbClr val="008000"/>
                </a:solidFill>
                <a:latin typeface="Arial Black" pitchFamily="34" charset="0"/>
              </a:rPr>
              <a:t>(zapojí se i AMYLOPEKTIN). </a:t>
            </a:r>
            <a:endParaRPr lang="cs-CZ" sz="2400" dirty="0">
              <a:solidFill>
                <a:srgbClr val="008000"/>
              </a:solidFill>
              <a:latin typeface="Arial Black" pitchFamily="34" charset="0"/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1259632" y="3501008"/>
            <a:ext cx="18722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>
                <a:solidFill>
                  <a:srgbClr val="9900CC"/>
                </a:solidFill>
                <a:latin typeface="Arial Black" pitchFamily="34" charset="0"/>
              </a:rPr>
              <a:t>KYSLÍK</a:t>
            </a:r>
            <a:endParaRPr lang="cs-CZ" sz="2800" dirty="0">
              <a:solidFill>
                <a:srgbClr val="9900CC"/>
              </a:solidFill>
              <a:latin typeface="Arial Black" pitchFamily="34" charset="0"/>
            </a:endParaRPr>
          </a:p>
        </p:txBody>
      </p:sp>
      <p:cxnSp>
        <p:nvCxnSpPr>
          <p:cNvPr id="16" name="Přímá spojovací šipka 15"/>
          <p:cNvCxnSpPr/>
          <p:nvPr/>
        </p:nvCxnSpPr>
        <p:spPr>
          <a:xfrm flipH="1">
            <a:off x="1835696" y="3933056"/>
            <a:ext cx="144016" cy="1296144"/>
          </a:xfrm>
          <a:prstGeom prst="straightConnector1">
            <a:avLst/>
          </a:prstGeom>
          <a:ln w="38100">
            <a:solidFill>
              <a:srgbClr val="9900CC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ovací šipka 16"/>
          <p:cNvCxnSpPr/>
          <p:nvPr/>
        </p:nvCxnSpPr>
        <p:spPr>
          <a:xfrm>
            <a:off x="2051720" y="3933056"/>
            <a:ext cx="504056" cy="1224136"/>
          </a:xfrm>
          <a:prstGeom prst="straightConnector1">
            <a:avLst/>
          </a:prstGeom>
          <a:ln w="38100">
            <a:solidFill>
              <a:srgbClr val="9900CC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27122019</a:t>
            </a:r>
            <a:endParaRPr lang="sk-SK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048200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STRUKTURA &amp; VLASTNOSTI 6 DOPLNĚNO 2019</a:t>
            </a:r>
            <a:endParaRPr lang="sk-SK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7865BE-C659-4ABD-A817-DED046766B31}" type="slidenum">
              <a:rPr lang="sk-SK" smtClean="0"/>
              <a:pPr>
                <a:defRPr/>
              </a:pPr>
              <a:t>85</a:t>
            </a:fld>
            <a:endParaRPr lang="sk-SK"/>
          </a:p>
        </p:txBody>
      </p:sp>
      <p:pic>
        <p:nvPicPr>
          <p:cNvPr id="6" name="Obrázek 5" descr="img74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2663791" y="-1935597"/>
            <a:ext cx="3600400" cy="8136905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323528" y="3789040"/>
            <a:ext cx="8352928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200" cap="all" dirty="0" err="1" smtClean="0">
                <a:solidFill>
                  <a:srgbClr val="FF0000"/>
                </a:solidFill>
                <a:latin typeface="Arial Black" pitchFamily="34" charset="0"/>
              </a:rPr>
              <a:t>AmyloPEKTIN</a:t>
            </a:r>
            <a:endParaRPr lang="cs-CZ" sz="2200" cap="all" dirty="0" smtClean="0">
              <a:solidFill>
                <a:srgbClr val="FF0000"/>
              </a:solidFill>
              <a:latin typeface="Arial Black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cs-CZ" sz="2200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cs-CZ" sz="2200" u="sng" cap="all" dirty="0" err="1" smtClean="0">
                <a:solidFill>
                  <a:srgbClr val="FF0000"/>
                </a:solidFill>
                <a:latin typeface="Arial Black" pitchFamily="34" charset="0"/>
              </a:rPr>
              <a:t>neVytváří</a:t>
            </a:r>
            <a:r>
              <a:rPr lang="cs-CZ" sz="2200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cs-CZ" sz="2200" cap="all" dirty="0" smtClean="0">
                <a:solidFill>
                  <a:srgbClr val="FF0000"/>
                </a:solidFill>
                <a:latin typeface="Arial Black" pitchFamily="34" charset="0"/>
              </a:rPr>
              <a:t>šroubovici </a:t>
            </a:r>
            <a:r>
              <a:rPr lang="cs-CZ" sz="2200" dirty="0" smtClean="0">
                <a:solidFill>
                  <a:srgbClr val="FF0000"/>
                </a:solidFill>
                <a:latin typeface="Arial Black" pitchFamily="34" charset="0"/>
              </a:rPr>
              <a:t>neboli</a:t>
            </a:r>
            <a:r>
              <a:rPr lang="cs-CZ" sz="2200" cap="all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cs-CZ" sz="2200" cap="all" dirty="0" err="1" smtClean="0">
                <a:solidFill>
                  <a:srgbClr val="FF0000"/>
                </a:solidFill>
                <a:latin typeface="Arial Black" pitchFamily="34" charset="0"/>
              </a:rPr>
              <a:t>helix</a:t>
            </a:r>
            <a:endParaRPr lang="cs-CZ" sz="2200" cap="all" dirty="0" smtClean="0">
              <a:solidFill>
                <a:srgbClr val="FF0000"/>
              </a:solidFill>
              <a:latin typeface="Arial Black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cs-CZ" sz="2200" cap="all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cs-CZ" sz="2200" dirty="0" smtClean="0">
                <a:solidFill>
                  <a:srgbClr val="008000"/>
                </a:solidFill>
                <a:latin typeface="Arial Black" pitchFamily="34" charset="0"/>
              </a:rPr>
              <a:t>Vazba 1</a:t>
            </a:r>
            <a:r>
              <a:rPr lang="cs-CZ" sz="2200" dirty="0" smtClean="0">
                <a:solidFill>
                  <a:srgbClr val="008000"/>
                </a:solidFill>
                <a:latin typeface="Symbol" pitchFamily="18" charset="2"/>
              </a:rPr>
              <a:t> ® </a:t>
            </a:r>
            <a:r>
              <a:rPr lang="cs-CZ" sz="2200" dirty="0" smtClean="0">
                <a:solidFill>
                  <a:srgbClr val="008000"/>
                </a:solidFill>
                <a:latin typeface="Arial Black" pitchFamily="34" charset="0"/>
              </a:rPr>
              <a:t>6 přes –OH a přes – CH</a:t>
            </a:r>
            <a:r>
              <a:rPr lang="cs-CZ" sz="2200" baseline="-25000" dirty="0" smtClean="0">
                <a:solidFill>
                  <a:srgbClr val="008000"/>
                </a:solidFill>
                <a:latin typeface="Arial Black" pitchFamily="34" charset="0"/>
              </a:rPr>
              <a:t>2</a:t>
            </a:r>
            <a:r>
              <a:rPr lang="cs-CZ" sz="2200" dirty="0" smtClean="0">
                <a:solidFill>
                  <a:srgbClr val="008000"/>
                </a:solidFill>
                <a:latin typeface="Arial Black" pitchFamily="34" charset="0"/>
              </a:rPr>
              <a:t>OH v místě rozvětvení</a:t>
            </a:r>
            <a:endParaRPr lang="cs-CZ" sz="2200" cap="all" dirty="0" smtClean="0">
              <a:solidFill>
                <a:srgbClr val="008000"/>
              </a:solidFill>
              <a:latin typeface="Arial Black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cs-CZ" sz="2200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cs-CZ" sz="2200" dirty="0" smtClean="0">
                <a:solidFill>
                  <a:srgbClr val="0000FF"/>
                </a:solidFill>
                <a:latin typeface="Arial Black" pitchFamily="34" charset="0"/>
              </a:rPr>
              <a:t>Vazba 1</a:t>
            </a:r>
            <a:r>
              <a:rPr lang="cs-CZ" sz="2200" dirty="0" smtClean="0">
                <a:solidFill>
                  <a:srgbClr val="0000FF"/>
                </a:solidFill>
                <a:latin typeface="Symbol" pitchFamily="18" charset="2"/>
              </a:rPr>
              <a:t> ® </a:t>
            </a:r>
            <a:r>
              <a:rPr lang="cs-CZ" sz="2200" dirty="0" smtClean="0">
                <a:solidFill>
                  <a:srgbClr val="0000FF"/>
                </a:solidFill>
                <a:latin typeface="Arial Black" pitchFamily="34" charset="0"/>
              </a:rPr>
              <a:t>4 přes –OH v hlavním i bočních řetězcích</a:t>
            </a:r>
          </a:p>
          <a:p>
            <a:pPr>
              <a:buFont typeface="Arial" pitchFamily="34" charset="0"/>
              <a:buChar char="•"/>
            </a:pPr>
            <a:r>
              <a:rPr lang="cs-CZ" sz="2200" dirty="0" smtClean="0">
                <a:solidFill>
                  <a:srgbClr val="0000FF"/>
                </a:solidFill>
                <a:latin typeface="Arial Black" pitchFamily="34" charset="0"/>
              </a:rPr>
              <a:t> </a:t>
            </a:r>
            <a:r>
              <a:rPr lang="cs-CZ" sz="2200" dirty="0" smtClean="0">
                <a:solidFill>
                  <a:srgbClr val="C00000"/>
                </a:solidFill>
                <a:latin typeface="Arial Black" pitchFamily="34" charset="0"/>
              </a:rPr>
              <a:t>15 – 25 jednotek ve větvích</a:t>
            </a:r>
          </a:p>
          <a:p>
            <a:endParaRPr lang="cs-CZ" sz="2200" dirty="0"/>
          </a:p>
        </p:txBody>
      </p:sp>
      <p:cxnSp>
        <p:nvCxnSpPr>
          <p:cNvPr id="9" name="Přímá spojovací šipka 8"/>
          <p:cNvCxnSpPr/>
          <p:nvPr/>
        </p:nvCxnSpPr>
        <p:spPr>
          <a:xfrm flipV="1">
            <a:off x="7452320" y="3140968"/>
            <a:ext cx="0" cy="1512168"/>
          </a:xfrm>
          <a:prstGeom prst="straightConnector1">
            <a:avLst/>
          </a:prstGeom>
          <a:ln w="38100">
            <a:solidFill>
              <a:srgbClr val="008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ovací šipka 11"/>
          <p:cNvCxnSpPr/>
          <p:nvPr/>
        </p:nvCxnSpPr>
        <p:spPr>
          <a:xfrm flipV="1">
            <a:off x="323528" y="2132856"/>
            <a:ext cx="432048" cy="3168352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ovací šipka 14"/>
          <p:cNvCxnSpPr/>
          <p:nvPr/>
        </p:nvCxnSpPr>
        <p:spPr>
          <a:xfrm>
            <a:off x="755576" y="2492896"/>
            <a:ext cx="792088" cy="1008112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ovací šipka 16"/>
          <p:cNvCxnSpPr/>
          <p:nvPr/>
        </p:nvCxnSpPr>
        <p:spPr>
          <a:xfrm flipV="1">
            <a:off x="4572000" y="2204864"/>
            <a:ext cx="1368152" cy="3456384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ovací šipka 17"/>
          <p:cNvCxnSpPr/>
          <p:nvPr/>
        </p:nvCxnSpPr>
        <p:spPr>
          <a:xfrm flipH="1" flipV="1">
            <a:off x="2051720" y="2708920"/>
            <a:ext cx="2448272" cy="288032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ovací šipka 13"/>
          <p:cNvCxnSpPr/>
          <p:nvPr/>
        </p:nvCxnSpPr>
        <p:spPr>
          <a:xfrm flipV="1">
            <a:off x="7452320" y="332656"/>
            <a:ext cx="144016" cy="4320480"/>
          </a:xfrm>
          <a:prstGeom prst="straightConnector1">
            <a:avLst/>
          </a:prstGeom>
          <a:ln w="38100">
            <a:solidFill>
              <a:srgbClr val="008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ovací šipka 18"/>
          <p:cNvCxnSpPr/>
          <p:nvPr/>
        </p:nvCxnSpPr>
        <p:spPr>
          <a:xfrm flipH="1">
            <a:off x="2339752" y="404664"/>
            <a:ext cx="5256584" cy="1008112"/>
          </a:xfrm>
          <a:prstGeom prst="straightConnector1">
            <a:avLst/>
          </a:prstGeom>
          <a:ln w="38100">
            <a:solidFill>
              <a:srgbClr val="008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římá spojovací šipka 21"/>
          <p:cNvCxnSpPr/>
          <p:nvPr/>
        </p:nvCxnSpPr>
        <p:spPr>
          <a:xfrm flipV="1">
            <a:off x="827584" y="1916832"/>
            <a:ext cx="2016224" cy="576064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27122019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048200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STRUKTURA &amp; VLASTNOSTI 6 DOPLNĚNO 2019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9</a:t>
            </a:fld>
            <a:endParaRPr lang="sk-SK"/>
          </a:p>
        </p:txBody>
      </p:sp>
      <p:pic>
        <p:nvPicPr>
          <p:cNvPr id="5" name="Obrázek 4" descr="1280px-Wheat_starch_granul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3608" y="381000"/>
            <a:ext cx="7592392" cy="5694294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4139952" y="404664"/>
            <a:ext cx="4464496" cy="369332"/>
          </a:xfrm>
          <a:prstGeom prst="rect">
            <a:avLst/>
          </a:prstGeom>
          <a:solidFill>
            <a:srgbClr val="DDDDDD"/>
          </a:solidFill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FF0000"/>
                </a:solidFill>
                <a:latin typeface="Arial Black" pitchFamily="34" charset="0"/>
              </a:rPr>
              <a:t>Pšeničný škrob – dvě velikosti zrn</a:t>
            </a:r>
            <a:endParaRPr lang="cs-CZ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13676</TotalTime>
  <Words>3472</Words>
  <Application>Microsoft Office PowerPoint</Application>
  <PresentationFormat>Předvádění na obrazovce (4:3)</PresentationFormat>
  <Paragraphs>596</Paragraphs>
  <Slides>85</Slides>
  <Notes>8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85</vt:i4>
      </vt:variant>
    </vt:vector>
  </HeadingPairs>
  <TitlesOfParts>
    <vt:vector size="86" baseType="lpstr">
      <vt:lpstr>Default Design</vt:lpstr>
      <vt:lpstr>PŘÍRODNÍ POLYMERY Polysacharidy I  Škrob - struktura a vlastnosti  </vt:lpstr>
      <vt:lpstr>Snímek 2</vt:lpstr>
      <vt:lpstr>LITERATURA</vt:lpstr>
      <vt:lpstr>LITERATURA KNIHY </vt:lpstr>
      <vt:lpstr>LITERATURA zahraniční – ČASOPISY</vt:lpstr>
      <vt:lpstr>Definice POLYSACHARIDŮ</vt:lpstr>
      <vt:lpstr>Druhy PRŮMYSOVĚ VÝZNAMNÝCH škrobů </vt:lpstr>
      <vt:lpstr>PŠENIČNÝ škrob</vt:lpstr>
      <vt:lpstr>Snímek 9</vt:lpstr>
      <vt:lpstr>Velikosti zrn škrobů </vt:lpstr>
      <vt:lpstr>Polypropylénová vlákna s kukuřičným škrobem 1</vt:lpstr>
      <vt:lpstr>Polypropylénová vlákna s kukuřičným škrobem 1</vt:lpstr>
      <vt:lpstr>SEM  škrobů – vlastní práce na MU</vt:lpstr>
      <vt:lpstr>SEM  škrobů – vlastní práce na MU</vt:lpstr>
      <vt:lpstr>SEM  škrobů – vlastní práce na MU</vt:lpstr>
      <vt:lpstr>SEM  škrobů – vlastní práce na MU</vt:lpstr>
      <vt:lpstr>SEM  škrobů – vlastní práce na MU</vt:lpstr>
      <vt:lpstr>SEM  škrobů – vlastní práce na MU</vt:lpstr>
      <vt:lpstr>SEM  škrobů – vlastní práce na MU</vt:lpstr>
      <vt:lpstr>SEM  škrobů – vlastní práce na MU</vt:lpstr>
      <vt:lpstr>SEM  škrobů – PŠENIČNÝ</vt:lpstr>
      <vt:lpstr>Výroba škrobů v ČR &amp; SR</vt:lpstr>
      <vt:lpstr>Škroby NEOBVYKLÉ v ČR &amp; SR</vt:lpstr>
      <vt:lpstr>Snímek 24</vt:lpstr>
      <vt:lpstr>ŠKROB  versus CELULÓZA 1</vt:lpstr>
      <vt:lpstr>ŠKROB  versus CELULÓZA 4</vt:lpstr>
      <vt:lpstr>AMYLÓZA  &amp; AMYLOPEKTIN 1</vt:lpstr>
      <vt:lpstr>Dělení 1  AMYLÓZA  - AMYLOPEKTIN 2</vt:lpstr>
      <vt:lpstr>Snímek 29</vt:lpstr>
      <vt:lpstr>Lepidla ze škrobů</vt:lpstr>
      <vt:lpstr>AMYLÓZA  &amp; AMYLOPEKTIN 3 podobnost s polyetylénem</vt:lpstr>
      <vt:lpstr>AMYLÓZA  &amp; AMYLOPEKTIN 4</vt:lpstr>
      <vt:lpstr>AMYLÓZA  &amp; AMYLOPEKTIN 5</vt:lpstr>
      <vt:lpstr>AMYLÓZA  &amp; AMYLOPEKTIN 6</vt:lpstr>
      <vt:lpstr>AMYLÓZA  &amp; AMYLOPEKTIN 7</vt:lpstr>
      <vt:lpstr>AMYLÓZA  &amp; AMYLOPEKTIN 8</vt:lpstr>
      <vt:lpstr>AMYLÓZA  &amp; AMYLOPEKTIN 9</vt:lpstr>
      <vt:lpstr>Snímek 38</vt:lpstr>
      <vt:lpstr>AMYLÓZA  &amp; AMYLOPEKTIN 11</vt:lpstr>
      <vt:lpstr>MWD škrobů 1 (metoda GPC)</vt:lpstr>
      <vt:lpstr>MWD škrobů 2 (metoda GPC)</vt:lpstr>
      <vt:lpstr>MWD škrobů 3</vt:lpstr>
      <vt:lpstr>Možné uložení molekul TUKU  v obilném škrobu</vt:lpstr>
      <vt:lpstr>NADMOLEKULÁRNÍ STRUKTURA škrobu</vt:lpstr>
      <vt:lpstr>Rozpustnost versus botnání</vt:lpstr>
      <vt:lpstr>rozpouštění ŠKROBU</vt:lpstr>
      <vt:lpstr>Chování škrobu ve vodě</vt:lpstr>
      <vt:lpstr>Křivky MAZOVATĚNÍ škrobu ve vodě</vt:lpstr>
      <vt:lpstr>ROTAČNÍ VISKOZIMETR</vt:lpstr>
      <vt:lpstr>SOL &gt; GEL (obecně)</vt:lpstr>
      <vt:lpstr>Snímek 51</vt:lpstr>
      <vt:lpstr>Snímek 52</vt:lpstr>
      <vt:lpstr>Křivka MAZOVATĚNÍ škrobu ve vodě 5</vt:lpstr>
      <vt:lpstr>Křivky MAZOVATĚNÍ škrobu ve vodě 1</vt:lpstr>
      <vt:lpstr>Křivky MAZOVATĚNÍ různých škrobů ve vodě 2</vt:lpstr>
      <vt:lpstr>Vliv sacharidů a solí na teplotu mazovatění – PROČ ASI?</vt:lpstr>
      <vt:lpstr>Vliv sacharidů a solí na teplotu mazovatění – PROČ ASI?</vt:lpstr>
      <vt:lpstr>Chování škrobového mazu ve vodě</vt:lpstr>
      <vt:lpstr>Křivky MAZOVATĚNÍ škrobu ve vodě 3</vt:lpstr>
      <vt:lpstr>Křivky MAZOVATĚNÍ škrobu ve vodě 4</vt:lpstr>
      <vt:lpstr>Křivka MAZOVATĚNÍ škrobu ve vodě 5</vt:lpstr>
      <vt:lpstr>Křivka MAZOVATĚNÍ škrobu ve vodě 6</vt:lpstr>
      <vt:lpstr>Křivka MAZOVATĚNÍ škrobu ve vodě 7</vt:lpstr>
      <vt:lpstr>Křivka MAZOVATĚNÍ škrobu ve vodě 8</vt:lpstr>
      <vt:lpstr>MAZOVATĚNÍ škrobu ve vodě 9</vt:lpstr>
      <vt:lpstr>Křivka MAZOVATĚNÍ škrobu ve vodě 11</vt:lpstr>
      <vt:lpstr>MAZOVATĚNÍ škrobu ve vodě - metoda Brabender používaná ve firmě Lyckeby Amylex Horažďovice 1</vt:lpstr>
      <vt:lpstr>MAZOVATĚNÍ škrobu ve vodě - metoda Brabender používaná ve firmě Lyckeby Amylex Horažďovice 2</vt:lpstr>
      <vt:lpstr>MAZOVATĚNÍ škrobu ve vodě - metoda Brabender používaná ve firmě Lyckeby Amylex Horažďovice 3</vt:lpstr>
      <vt:lpstr>MAZOVATĚNÍ škrobu ve vodě - metoda Brabender používaná ve firmě Lyckeby Amylex Horažďovice 4</vt:lpstr>
      <vt:lpstr>MAZOVATĚNÍ škrobu ve vodě - metoda Brabender používaná ve firmě Lyckeby Amylex Horažďovice 5</vt:lpstr>
      <vt:lpstr>MAZOVATĚNÍ škrobu ve vodě- metoda Brabender používaná ve firmě Lyckeby Amylex Horažďovice</vt:lpstr>
      <vt:lpstr>Jiný typ viskozimetru na měření bodu mazovatění škrobu 1</vt:lpstr>
      <vt:lpstr>Jiný typ viskozimetru na měření bodu mazovatění škrobu 2</vt:lpstr>
      <vt:lpstr>Princip barevné reakce roztoku škrobu s jódem 1</vt:lpstr>
      <vt:lpstr>Princip barevné reakce roztoku škrobu s jódem 2</vt:lpstr>
      <vt:lpstr>Snímek 77</vt:lpstr>
      <vt:lpstr>Snímek 78</vt:lpstr>
      <vt:lpstr>Snímek 79</vt:lpstr>
      <vt:lpstr>Snímek 80</vt:lpstr>
      <vt:lpstr>Proč modifikujeme škrob</vt:lpstr>
      <vt:lpstr>AMYLÓZA  &amp; AMYLOPEKTIN</vt:lpstr>
      <vt:lpstr>Snímek 83</vt:lpstr>
      <vt:lpstr>Snímek 84</vt:lpstr>
      <vt:lpstr>Snímek 85</vt:lpstr>
    </vt:vector>
  </TitlesOfParts>
  <Company>Home Studio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NAVRHOVÁNÍ VÝROBKŮ Z PLASTŮ</dc:title>
  <dc:creator>LP</dc:creator>
  <cp:lastModifiedBy>ladapospa</cp:lastModifiedBy>
  <cp:revision>811</cp:revision>
  <dcterms:created xsi:type="dcterms:W3CDTF">2008-02-10T16:41:08Z</dcterms:created>
  <dcterms:modified xsi:type="dcterms:W3CDTF">2019-12-27T14:46:54Z</dcterms:modified>
</cp:coreProperties>
</file>