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384" r:id="rId2"/>
    <p:sldId id="38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9CBFB-19E5-44A7-91A2-6358006F4DB1}" type="datetimeFigureOut">
              <a:rPr lang="cs-CZ" smtClean="0"/>
              <a:t>16.11.2020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4797-CCD9-44B3-A4F3-9750AFC8DC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2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EEFA-8F31-4896-9925-BEA7715C569A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71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CCFD-42B5-4D4A-8E24-0D917632BDF3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1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36B-E6CE-419F-AC7B-ABFF87C7680A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730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95665-1CDC-475D-B115-B6B8BCE6CE3A}" type="datetime1">
              <a:rPr lang="cs-CZ" smtClean="0"/>
              <a:t>16.11.2020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365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91B3-DA73-4C93-BF87-2C2360245994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18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2E63-2CF9-4A90-95DD-457C53CD76BC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29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BC45-77D1-4034-9B1F-579B0285FCC7}" type="datetime1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37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53CDB-6C78-4F70-B20F-9F63767B31C7}" type="datetime1">
              <a:rPr lang="cs-CZ" smtClean="0"/>
              <a:t>16.11.2020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936F-541C-4E1C-A00D-BA5A2FED0B48}" type="datetime1">
              <a:rPr lang="cs-CZ" smtClean="0"/>
              <a:t>16.11.2020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0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7B43-9BCF-4CC5-B5A6-46D4B9A1F23E}" type="datetime1">
              <a:rPr lang="cs-CZ" smtClean="0"/>
              <a:t>16.11.2020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1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BAC2-A53B-4403-9667-EA374EC67DAA}" type="datetime1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4A5A1-AE66-49FC-9382-2E1DFD03764F}" type="datetime1">
              <a:rPr lang="cs-CZ" smtClean="0"/>
              <a:t>16.11.2020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9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BCEFB-D4F4-47C2-BAEF-F31E196D2CE7}" type="datetime1">
              <a:rPr lang="cs-CZ" smtClean="0"/>
              <a:t>16.11.2020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DFEE-FAA3-42DD-8A0D-D2A8E02F1B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66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931" y="808641"/>
            <a:ext cx="6142257" cy="373322"/>
          </a:xfrm>
          <a:prstGeom prst="rect">
            <a:avLst/>
          </a:prstGeom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sz="2358" b="1" spc="-5" dirty="0">
                <a:solidFill>
                  <a:srgbClr val="0000FF"/>
                </a:solidFill>
                <a:latin typeface="Verdana"/>
                <a:cs typeface="Verdana"/>
              </a:rPr>
              <a:t>12. </a:t>
            </a:r>
            <a:r>
              <a:rPr sz="2358" b="1" dirty="0">
                <a:solidFill>
                  <a:srgbClr val="0000FF"/>
                </a:solidFill>
                <a:latin typeface="Verdana"/>
                <a:cs typeface="Verdana"/>
              </a:rPr>
              <a:t>O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CHRANA </a:t>
            </a:r>
            <a:r>
              <a:rPr sz="1904" b="1" spc="-5" dirty="0">
                <a:solidFill>
                  <a:srgbClr val="0000FF"/>
                </a:solidFill>
                <a:latin typeface="Verdana"/>
                <a:cs typeface="Verdana"/>
              </a:rPr>
              <a:t>PŘED 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IONIZUJÍCÍM</a:t>
            </a:r>
            <a:r>
              <a:rPr sz="1904" b="1" spc="-23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904" b="1" dirty="0">
                <a:solidFill>
                  <a:srgbClr val="0000FF"/>
                </a:solidFill>
                <a:latin typeface="Verdana"/>
                <a:cs typeface="Verdana"/>
              </a:rPr>
              <a:t>ZÁŘENÍM</a:t>
            </a:r>
            <a:endParaRPr sz="1904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726" y="1395900"/>
            <a:ext cx="7972785" cy="4424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9213" rIns="0" bIns="0" rtlCol="0">
            <a:spAutoFit/>
          </a:bodyPr>
          <a:lstStyle/>
          <a:p>
            <a:pPr marL="11516" marR="4607">
              <a:lnSpc>
                <a:spcPct val="101400"/>
              </a:lnSpc>
              <a:spcBef>
                <a:spcPts val="73"/>
              </a:spcBef>
            </a:pPr>
            <a:r>
              <a:rPr sz="1451" dirty="0">
                <a:solidFill>
                  <a:srgbClr val="C00000"/>
                </a:solidFill>
                <a:latin typeface="Verdana"/>
                <a:cs typeface="Verdana"/>
              </a:rPr>
              <a:t>Při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práci </a:t>
            </a:r>
            <a:r>
              <a:rPr sz="1451" spc="-9" dirty="0">
                <a:solidFill>
                  <a:srgbClr val="C00000"/>
                </a:solidFill>
                <a:latin typeface="Verdana"/>
                <a:cs typeface="Verdana"/>
              </a:rPr>
              <a:t>se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zdroji záření spočívá </a:t>
            </a:r>
            <a:r>
              <a:rPr sz="1451" dirty="0">
                <a:solidFill>
                  <a:srgbClr val="C00000"/>
                </a:solidFill>
                <a:latin typeface="Verdana"/>
                <a:cs typeface="Verdana"/>
              </a:rPr>
              <a:t>v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zeslabení dávky záření </a:t>
            </a:r>
            <a:r>
              <a:rPr sz="1451" spc="-14" dirty="0">
                <a:solidFill>
                  <a:srgbClr val="C00000"/>
                </a:solidFill>
                <a:latin typeface="Verdana"/>
                <a:cs typeface="Verdana"/>
              </a:rPr>
              <a:t>na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hodnotu, při níž </a:t>
            </a:r>
            <a:r>
              <a:rPr sz="1451" dirty="0">
                <a:solidFill>
                  <a:srgbClr val="C00000"/>
                </a:solidFill>
                <a:latin typeface="Verdana"/>
                <a:cs typeface="Verdana"/>
              </a:rPr>
              <a:t>je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riziko  </a:t>
            </a:r>
            <a:r>
              <a:rPr sz="1451" dirty="0">
                <a:solidFill>
                  <a:srgbClr val="C00000"/>
                </a:solidFill>
                <a:latin typeface="Verdana"/>
                <a:cs typeface="Verdana"/>
              </a:rPr>
              <a:t>ozáření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sníženo na zanedbatelnou</a:t>
            </a:r>
            <a:r>
              <a:rPr sz="1451" spc="-1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51" spc="-5" dirty="0">
                <a:solidFill>
                  <a:srgbClr val="C00000"/>
                </a:solidFill>
                <a:latin typeface="Verdana"/>
                <a:cs typeface="Verdana"/>
              </a:rPr>
              <a:t>hodnotu</a:t>
            </a:r>
            <a:endParaRPr sz="1451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7396" y="1983696"/>
            <a:ext cx="6558447" cy="4874304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60A6E7-13D2-48A7-A4F5-BAE43EA8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DFEE-FAA3-42DD-8A0D-D2A8E02F1BA9}" type="slidenum">
              <a:rPr lang="cs-CZ" smtClean="0"/>
              <a:t>1</a:t>
            </a:fld>
            <a:endParaRPr lang="cs-CZ"/>
          </a:p>
        </p:txBody>
      </p:sp>
      <p:pic>
        <p:nvPicPr>
          <p:cNvPr id="6" name="Ochrana1-1">
            <a:hlinkClick r:id="" action="ppaction://media"/>
            <a:extLst>
              <a:ext uri="{FF2B5EF4-FFF2-40B4-BE49-F238E27FC236}">
                <a16:creationId xmlns:a16="http://schemas.microsoft.com/office/drawing/2014/main" id="{034A9D01-95CA-4736-A82C-9947995DD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686" y="3745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7" y="807184"/>
            <a:ext cx="7687755" cy="569248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Podrobněji k o</a:t>
            </a: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chran</a:t>
            </a:r>
            <a:r>
              <a:rPr lang="cs-CZ" b="1" spc="-5" dirty="0">
                <a:solidFill>
                  <a:srgbClr val="C00000"/>
                </a:solidFill>
                <a:latin typeface="Verdana"/>
                <a:cs typeface="Verdana"/>
              </a:rPr>
              <a:t>ě</a:t>
            </a:r>
            <a:r>
              <a:rPr b="1" spc="-1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stíněním:</a:t>
            </a:r>
            <a:endParaRPr dirty="0">
              <a:latin typeface="Verdana"/>
              <a:cs typeface="Verdana"/>
            </a:endParaRPr>
          </a:p>
          <a:p>
            <a:pPr>
              <a:spcBef>
                <a:spcPts val="23"/>
              </a:spcBef>
            </a:pPr>
            <a:endParaRPr sz="1600" dirty="0">
              <a:latin typeface="Verdana"/>
              <a:cs typeface="Verdana"/>
            </a:endParaRPr>
          </a:p>
          <a:p>
            <a:pPr marL="633400" indent="-208446">
              <a:buFont typeface="Symbol"/>
              <a:buChar char=""/>
              <a:tabLst>
                <a:tab pos="633400" algn="l"/>
                <a:tab pos="633976" algn="l"/>
              </a:tabLst>
            </a:pPr>
            <a:r>
              <a:rPr sz="1451" b="1" dirty="0">
                <a:latin typeface="Verdana"/>
                <a:cs typeface="Verdana"/>
              </a:rPr>
              <a:t>využívá se</a:t>
            </a:r>
            <a:r>
              <a:rPr sz="1451" b="1" spc="-32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vždy</a:t>
            </a:r>
            <a:endParaRPr sz="1451" b="1" dirty="0">
              <a:latin typeface="Verdana"/>
              <a:cs typeface="Verdana"/>
            </a:endParaRPr>
          </a:p>
          <a:p>
            <a:pPr>
              <a:spcBef>
                <a:spcPts val="32"/>
              </a:spcBef>
              <a:buFont typeface="Symbol"/>
              <a:buChar char=""/>
            </a:pPr>
            <a:endParaRPr sz="1406" b="1" dirty="0">
              <a:latin typeface="Verdana"/>
              <a:cs typeface="Verdana"/>
            </a:endParaRPr>
          </a:p>
          <a:p>
            <a:pPr marL="633400" indent="-208446">
              <a:spcBef>
                <a:spcPts val="5"/>
              </a:spcBef>
              <a:buFont typeface="Symbol"/>
              <a:buChar char=""/>
              <a:tabLst>
                <a:tab pos="633400" algn="l"/>
                <a:tab pos="633976" algn="l"/>
              </a:tabLst>
            </a:pPr>
            <a:r>
              <a:rPr sz="1451" b="1" dirty="0">
                <a:latin typeface="Verdana"/>
                <a:cs typeface="Verdana"/>
              </a:rPr>
              <a:t>výjimkou jsou </a:t>
            </a:r>
            <a:r>
              <a:rPr sz="1451" b="1" spc="-5" dirty="0">
                <a:latin typeface="Symbol"/>
                <a:cs typeface="Symbol"/>
              </a:rPr>
              <a:t></a:t>
            </a:r>
            <a:r>
              <a:rPr sz="1451" b="1" spc="-5" dirty="0">
                <a:latin typeface="Verdana"/>
                <a:cs typeface="Verdana"/>
              </a:rPr>
              <a:t>-zářiče (absorbují </a:t>
            </a:r>
            <a:r>
              <a:rPr sz="1451" b="1" dirty="0">
                <a:latin typeface="Verdana"/>
                <a:cs typeface="Verdana"/>
              </a:rPr>
              <a:t>se </a:t>
            </a:r>
            <a:r>
              <a:rPr sz="1451" b="1" spc="-9" dirty="0">
                <a:latin typeface="Verdana"/>
                <a:cs typeface="Verdana"/>
              </a:rPr>
              <a:t>ve </a:t>
            </a:r>
            <a:r>
              <a:rPr sz="1451" b="1" spc="-5" dirty="0">
                <a:latin typeface="Verdana"/>
                <a:cs typeface="Verdana"/>
              </a:rPr>
              <a:t>skle,</a:t>
            </a:r>
            <a:r>
              <a:rPr sz="1451" b="1" spc="-45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obalech)</a:t>
            </a:r>
            <a:endParaRPr sz="1451" b="1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542" b="1" dirty="0">
              <a:latin typeface="Verdana"/>
              <a:cs typeface="Verdana"/>
            </a:endParaRPr>
          </a:p>
          <a:p>
            <a:pPr marL="633400" indent="-208446">
              <a:buFont typeface="Symbol"/>
              <a:buChar char=""/>
              <a:tabLst>
                <a:tab pos="633400" algn="l"/>
                <a:tab pos="633976" algn="l"/>
              </a:tabLst>
            </a:pPr>
            <a:r>
              <a:rPr sz="1451" b="1" spc="-5" dirty="0">
                <a:latin typeface="Verdana"/>
                <a:cs typeface="Verdana"/>
              </a:rPr>
              <a:t>materiál vhodné</a:t>
            </a:r>
            <a:r>
              <a:rPr sz="1451" b="1" spc="-14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tloušťky</a:t>
            </a:r>
            <a:endParaRPr sz="1451" b="1" dirty="0">
              <a:latin typeface="Verdana"/>
              <a:cs typeface="Verdana"/>
            </a:endParaRPr>
          </a:p>
          <a:p>
            <a:pPr>
              <a:spcBef>
                <a:spcPts val="32"/>
              </a:spcBef>
              <a:buFont typeface="Symbol"/>
              <a:buChar char=""/>
            </a:pPr>
            <a:endParaRPr sz="1406" b="1" dirty="0">
              <a:latin typeface="Verdana"/>
              <a:cs typeface="Verdana"/>
            </a:endParaRPr>
          </a:p>
          <a:p>
            <a:pPr marL="633400" indent="-208446">
              <a:buChar char=""/>
              <a:tabLst>
                <a:tab pos="633400" algn="l"/>
                <a:tab pos="633976" algn="l"/>
              </a:tabLst>
            </a:pPr>
            <a:r>
              <a:rPr sz="1451" b="1" spc="-5" dirty="0">
                <a:latin typeface="Symbol"/>
                <a:cs typeface="Symbol"/>
              </a:rPr>
              <a:t></a:t>
            </a:r>
            <a:r>
              <a:rPr sz="1451" b="1" spc="-5" dirty="0">
                <a:latin typeface="Verdana"/>
                <a:cs typeface="Verdana"/>
              </a:rPr>
              <a:t>-záření </a:t>
            </a:r>
            <a:r>
              <a:rPr sz="1451" b="1" spc="-9" dirty="0">
                <a:latin typeface="Verdana"/>
                <a:cs typeface="Verdana"/>
              </a:rPr>
              <a:t>(1-2 </a:t>
            </a:r>
            <a:r>
              <a:rPr sz="1451" b="1" spc="5" dirty="0">
                <a:latin typeface="Verdana"/>
                <a:cs typeface="Verdana"/>
              </a:rPr>
              <a:t>cm </a:t>
            </a:r>
            <a:r>
              <a:rPr sz="1451" b="1" dirty="0">
                <a:latin typeface="Verdana"/>
                <a:cs typeface="Verdana"/>
              </a:rPr>
              <a:t>vrstva </a:t>
            </a:r>
            <a:r>
              <a:rPr sz="1451" b="1" spc="-5" dirty="0">
                <a:latin typeface="Verdana"/>
                <a:cs typeface="Verdana"/>
              </a:rPr>
              <a:t>hliníku, </a:t>
            </a:r>
            <a:r>
              <a:rPr sz="1451" b="1" dirty="0">
                <a:latin typeface="Verdana"/>
                <a:cs typeface="Verdana"/>
              </a:rPr>
              <a:t>skla,</a:t>
            </a:r>
            <a:r>
              <a:rPr sz="1451" b="1" spc="-23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plexiskla)</a:t>
            </a:r>
            <a:endParaRPr sz="1451" b="1" dirty="0">
              <a:latin typeface="Verdana"/>
              <a:cs typeface="Verdana"/>
            </a:endParaRPr>
          </a:p>
          <a:p>
            <a:pPr marL="633400" marR="4607" indent="-207870">
              <a:lnSpc>
                <a:spcPts val="3591"/>
              </a:lnSpc>
              <a:spcBef>
                <a:spcPts val="385"/>
              </a:spcBef>
              <a:buFont typeface="Symbol"/>
              <a:buChar char=""/>
              <a:tabLst>
                <a:tab pos="633400" algn="l"/>
                <a:tab pos="633976" algn="l"/>
              </a:tabLst>
            </a:pPr>
            <a:r>
              <a:rPr sz="1451" b="1" spc="-5" dirty="0">
                <a:latin typeface="Verdana"/>
                <a:cs typeface="Verdana"/>
              </a:rPr>
              <a:t>brzdné záření, </a:t>
            </a:r>
            <a:r>
              <a:rPr sz="1451" b="1" spc="-5" dirty="0">
                <a:latin typeface="Symbol"/>
                <a:cs typeface="Symbol"/>
              </a:rPr>
              <a:t></a:t>
            </a:r>
            <a:r>
              <a:rPr sz="1451" b="1" spc="-5" dirty="0">
                <a:latin typeface="Verdana"/>
                <a:cs typeface="Verdana"/>
              </a:rPr>
              <a:t>-záření, </a:t>
            </a:r>
            <a:r>
              <a:rPr sz="1451" b="1" spc="-9" dirty="0">
                <a:latin typeface="Verdana"/>
                <a:cs typeface="Verdana"/>
              </a:rPr>
              <a:t>rtg </a:t>
            </a:r>
            <a:r>
              <a:rPr sz="1451" b="1" spc="-5" dirty="0">
                <a:latin typeface="Verdana"/>
                <a:cs typeface="Verdana"/>
              </a:rPr>
              <a:t>záření, pozitronové zářiče </a:t>
            </a:r>
            <a:r>
              <a:rPr sz="1451" b="1" spc="-9" dirty="0">
                <a:latin typeface="Verdana"/>
                <a:cs typeface="Verdana"/>
              </a:rPr>
              <a:t>(vrstva </a:t>
            </a:r>
            <a:r>
              <a:rPr sz="1451" b="1" spc="-5" dirty="0">
                <a:latin typeface="Verdana"/>
                <a:cs typeface="Verdana"/>
              </a:rPr>
              <a:t>olova, barytu,  </a:t>
            </a:r>
            <a:r>
              <a:rPr sz="1451" b="1" dirty="0">
                <a:latin typeface="Verdana"/>
                <a:cs typeface="Verdana"/>
              </a:rPr>
              <a:t>oceli)</a:t>
            </a:r>
          </a:p>
          <a:p>
            <a:pPr marL="633400" marR="177352" indent="-207870">
              <a:lnSpc>
                <a:spcPts val="3482"/>
              </a:lnSpc>
              <a:spcBef>
                <a:spcPts val="23"/>
              </a:spcBef>
              <a:buClr>
                <a:srgbClr val="000000"/>
              </a:buClr>
              <a:buFont typeface="Symbol"/>
              <a:buChar char=""/>
              <a:tabLst>
                <a:tab pos="633400" algn="l"/>
                <a:tab pos="633976" algn="l"/>
              </a:tabLst>
            </a:pPr>
            <a:r>
              <a:rPr b="1" dirty="0">
                <a:solidFill>
                  <a:srgbClr val="0070C0"/>
                </a:solidFill>
                <a:latin typeface="Verdana"/>
                <a:cs typeface="Verdana"/>
              </a:rPr>
              <a:t>neutronové </a:t>
            </a:r>
            <a:r>
              <a:rPr b="1" spc="-5" dirty="0" err="1">
                <a:solidFill>
                  <a:srgbClr val="0070C0"/>
                </a:solidFill>
                <a:latin typeface="Verdana"/>
                <a:cs typeface="Verdana"/>
              </a:rPr>
              <a:t>záření</a:t>
            </a:r>
            <a:r>
              <a:rPr b="1" spc="-5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endParaRPr lang="cs-CZ" b="1" spc="-5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425530" marR="177352">
              <a:lnSpc>
                <a:spcPts val="3482"/>
              </a:lnSpc>
              <a:spcBef>
                <a:spcPts val="23"/>
              </a:spcBef>
              <a:buClr>
                <a:srgbClr val="000000"/>
              </a:buClr>
              <a:tabLst>
                <a:tab pos="633400" algn="l"/>
                <a:tab pos="633976" algn="l"/>
              </a:tabLst>
            </a:pPr>
            <a:r>
              <a:rPr lang="cs-CZ" sz="1451" b="1" spc="-5" dirty="0">
                <a:solidFill>
                  <a:srgbClr val="0070C0"/>
                </a:solidFill>
                <a:latin typeface="Verdana"/>
                <a:cs typeface="Verdana"/>
              </a:rPr>
              <a:t>	</a:t>
            </a:r>
            <a:r>
              <a:rPr lang="cs-CZ" sz="1451" b="1" spc="-5" dirty="0">
                <a:latin typeface="Verdana"/>
                <a:cs typeface="Verdana"/>
              </a:rPr>
              <a:t>O</a:t>
            </a:r>
            <a:r>
              <a:rPr sz="1451" b="1" spc="-5" dirty="0" err="1">
                <a:latin typeface="Verdana"/>
                <a:cs typeface="Verdana"/>
              </a:rPr>
              <a:t>chrana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spc="-5" dirty="0" err="1">
                <a:latin typeface="Verdana"/>
                <a:cs typeface="Verdana"/>
              </a:rPr>
              <a:t>spočívá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dirty="0">
                <a:latin typeface="Verdana"/>
                <a:cs typeface="Verdana"/>
              </a:rPr>
              <a:t>v</a:t>
            </a:r>
            <a:r>
              <a:rPr lang="cs-CZ" sz="1451" b="1" dirty="0">
                <a:latin typeface="Verdana"/>
                <a:cs typeface="Verdana"/>
              </a:rPr>
              <a:t>e</a:t>
            </a:r>
            <a:r>
              <a:rPr sz="1451" b="1" dirty="0">
                <a:latin typeface="Verdana"/>
                <a:cs typeface="Verdana"/>
              </a:rPr>
              <a:t> </a:t>
            </a:r>
            <a:r>
              <a:rPr sz="1451" b="1" spc="-5" dirty="0" err="1">
                <a:latin typeface="Verdana"/>
                <a:cs typeface="Verdana"/>
              </a:rPr>
              <a:t>pomalení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lang="cs-CZ" sz="1451" b="1" spc="-5" dirty="0">
                <a:latin typeface="Verdana"/>
                <a:cs typeface="Verdana"/>
              </a:rPr>
              <a:t>neutronů </a:t>
            </a:r>
            <a:r>
              <a:rPr sz="1451" b="1" spc="-5" dirty="0" err="1">
                <a:latin typeface="Verdana"/>
                <a:cs typeface="Verdana"/>
              </a:rPr>
              <a:t>látkami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dirty="0">
                <a:latin typeface="Verdana"/>
                <a:cs typeface="Verdana"/>
              </a:rPr>
              <a:t>s vysokým  obsahem vodíku - </a:t>
            </a:r>
            <a:r>
              <a:rPr sz="1451" b="1" spc="-5" dirty="0">
                <a:latin typeface="Verdana"/>
                <a:cs typeface="Verdana"/>
              </a:rPr>
              <a:t>parafin, </a:t>
            </a:r>
            <a:r>
              <a:rPr sz="1451" b="1" spc="-5" dirty="0" err="1">
                <a:latin typeface="Verdana"/>
                <a:cs typeface="Verdana"/>
              </a:rPr>
              <a:t>polyethylen</a:t>
            </a:r>
            <a:r>
              <a:rPr lang="cs-CZ" sz="1451" b="1" spc="-5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lang="cs-CZ" sz="1451" b="1" spc="-5" dirty="0">
                <a:latin typeface="Verdana"/>
                <a:cs typeface="Verdana"/>
              </a:rPr>
              <a:t>a následném záchytu zpomalených neutronů nějakým nuklidem </a:t>
            </a:r>
            <a:r>
              <a:rPr lang="cs-CZ" sz="1451" b="1" dirty="0">
                <a:latin typeface="Verdana"/>
                <a:cs typeface="Verdana"/>
              </a:rPr>
              <a:t>reakcí (n,</a:t>
            </a:r>
            <a:r>
              <a:rPr lang="cs-CZ" sz="1451" b="1" dirty="0">
                <a:latin typeface="Symbol"/>
                <a:cs typeface="Symbol"/>
              </a:rPr>
              <a:t></a:t>
            </a:r>
            <a:r>
              <a:rPr lang="cs-CZ" sz="1451" b="1" dirty="0">
                <a:latin typeface="Verdana"/>
                <a:cs typeface="Verdana"/>
              </a:rPr>
              <a:t>). </a:t>
            </a:r>
            <a:r>
              <a:rPr sz="1451" b="1" spc="-5" dirty="0" err="1">
                <a:latin typeface="Verdana"/>
                <a:cs typeface="Verdana"/>
              </a:rPr>
              <a:t>Záření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spc="5" dirty="0">
                <a:latin typeface="Symbol"/>
                <a:cs typeface="Symbol"/>
              </a:rPr>
              <a:t></a:t>
            </a:r>
            <a:r>
              <a:rPr sz="1451" b="1" spc="5" dirty="0">
                <a:latin typeface="Verdana"/>
                <a:cs typeface="Verdana"/>
              </a:rPr>
              <a:t>, </a:t>
            </a:r>
            <a:r>
              <a:rPr sz="1451" b="1" dirty="0">
                <a:latin typeface="Verdana"/>
                <a:cs typeface="Verdana"/>
              </a:rPr>
              <a:t>které </a:t>
            </a:r>
            <a:r>
              <a:rPr sz="1451" b="1" spc="-5" dirty="0" err="1">
                <a:latin typeface="Verdana"/>
                <a:cs typeface="Verdana"/>
              </a:rPr>
              <a:t>vzniká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lang="cs-CZ" sz="1451" b="1" spc="-5" dirty="0">
                <a:latin typeface="Verdana"/>
                <a:cs typeface="Verdana"/>
              </a:rPr>
              <a:t>touto </a:t>
            </a:r>
            <a:r>
              <a:rPr sz="1451" b="1" spc="-5" dirty="0" err="1">
                <a:latin typeface="Verdana"/>
                <a:cs typeface="Verdana"/>
              </a:rPr>
              <a:t>absorpc</a:t>
            </a:r>
            <a:r>
              <a:rPr lang="cs-CZ" sz="1451" b="1" spc="-5" dirty="0">
                <a:latin typeface="Verdana"/>
                <a:cs typeface="Verdana"/>
              </a:rPr>
              <a:t>í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spc="-5" dirty="0" err="1">
                <a:latin typeface="Verdana"/>
                <a:cs typeface="Verdana"/>
              </a:rPr>
              <a:t>zpomalených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spc="-5" dirty="0" err="1">
                <a:latin typeface="Verdana"/>
                <a:cs typeface="Verdana"/>
              </a:rPr>
              <a:t>neutronů</a:t>
            </a:r>
            <a:r>
              <a:rPr lang="cs-CZ" sz="1451" b="1" spc="-5" dirty="0">
                <a:latin typeface="Verdana"/>
                <a:cs typeface="Verdana"/>
              </a:rPr>
              <a:t>,</a:t>
            </a:r>
            <a:r>
              <a:rPr sz="1451" b="1" spc="-5" dirty="0">
                <a:latin typeface="Verdana"/>
                <a:cs typeface="Verdana"/>
              </a:rPr>
              <a:t> </a:t>
            </a:r>
            <a:r>
              <a:rPr sz="1451" b="1" dirty="0">
                <a:latin typeface="Verdana"/>
                <a:cs typeface="Verdana"/>
              </a:rPr>
              <a:t>se </a:t>
            </a:r>
            <a:r>
              <a:rPr sz="1451" b="1" spc="-5" dirty="0">
                <a:latin typeface="Verdana"/>
                <a:cs typeface="Verdana"/>
              </a:rPr>
              <a:t>odstíní vrstvou</a:t>
            </a:r>
            <a:r>
              <a:rPr sz="1451" b="1" spc="18" dirty="0">
                <a:latin typeface="Verdana"/>
                <a:cs typeface="Verdana"/>
              </a:rPr>
              <a:t> </a:t>
            </a:r>
            <a:r>
              <a:rPr sz="1451" b="1" spc="-5" dirty="0">
                <a:latin typeface="Verdana"/>
                <a:cs typeface="Verdana"/>
              </a:rPr>
              <a:t>olova.</a:t>
            </a:r>
            <a:endParaRPr sz="1451" b="1" dirty="0">
              <a:latin typeface="Verdana"/>
              <a:cs typeface="Verdana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FFFB51-0F7C-4248-835F-9EC007D7DDC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5" name="Ochrana2-2">
            <a:hlinkClick r:id="" action="ppaction://media"/>
            <a:extLst>
              <a:ext uri="{FF2B5EF4-FFF2-40B4-BE49-F238E27FC236}">
                <a16:creationId xmlns:a16="http://schemas.microsoft.com/office/drawing/2014/main" id="{C0711E05-0517-4929-BEBB-DC7087796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8081" y="807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137</Words>
  <Application>Microsoft Office PowerPoint</Application>
  <PresentationFormat>Předvádění na obrazovce (4:3)</PresentationFormat>
  <Paragraphs>16</Paragraphs>
  <Slides>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Symbol</vt:lpstr>
      <vt:lpstr>Verdana</vt:lpstr>
      <vt:lpstr>Motiv Office</vt:lpstr>
      <vt:lpstr>12. OCHRANA PŘED IONIZUJÍCÍM ZÁŘENÍM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OCHRANA PŘED IONIZUJÍCÍM ZÁŘENÍM</dc:title>
  <dc:creator>Jiří Příhoda</dc:creator>
  <cp:lastModifiedBy>Jiří Příhoda</cp:lastModifiedBy>
  <cp:revision>5</cp:revision>
  <dcterms:created xsi:type="dcterms:W3CDTF">2020-10-28T02:20:02Z</dcterms:created>
  <dcterms:modified xsi:type="dcterms:W3CDTF">2020-11-16T12:28:25Z</dcterms:modified>
</cp:coreProperties>
</file>