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393" r:id="rId2"/>
    <p:sldId id="394" r:id="rId3"/>
    <p:sldId id="395" r:id="rId4"/>
    <p:sldId id="396" r:id="rId5"/>
    <p:sldId id="397" r:id="rId6"/>
    <p:sldId id="398" r:id="rId7"/>
    <p:sldId id="399" r:id="rId8"/>
    <p:sldId id="400" r:id="rId9"/>
    <p:sldId id="402" r:id="rId10"/>
    <p:sldId id="404" r:id="rId11"/>
    <p:sldId id="406" r:id="rId12"/>
    <p:sldId id="405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9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845A0-B11B-4603-92F2-F367BF6650A9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E457A-0AB8-4998-9DED-AFECB8C78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784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0E48-A55C-45CA-91A7-E0D83F543BEE}" type="datetime1">
              <a:rPr lang="cs-CZ" smtClean="0"/>
              <a:t>19.11.2020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73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B51B-9B4F-4825-8C62-196E27609601}" type="datetime1">
              <a:rPr lang="cs-CZ" smtClean="0"/>
              <a:t>19.11.2020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19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197-8B4E-4E58-8ECF-21B162224A7F}" type="datetime1">
              <a:rPr lang="cs-CZ" smtClean="0"/>
              <a:t>19.11.2020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45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6C08-73C5-4A1F-BC9A-15A95E6B448D}" type="datetime1">
              <a:rPr lang="cs-CZ" smtClean="0"/>
              <a:t>19.11.2020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69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3BF8-06B7-430B-A13B-18D1C2E45EAD}" type="datetime1">
              <a:rPr lang="cs-CZ" smtClean="0"/>
              <a:t>19.11.2020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30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BCD2-87E6-4B03-9C60-A7121189C50B}" type="datetime1">
              <a:rPr lang="cs-CZ" smtClean="0"/>
              <a:t>19.11.2020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47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997A-6E42-4DEA-A9E9-B4637130A568}" type="datetime1">
              <a:rPr lang="cs-CZ" smtClean="0"/>
              <a:t>19.11.2020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4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C938-9505-478F-AB3A-325D62FA8AF4}" type="datetime1">
              <a:rPr lang="cs-CZ" smtClean="0"/>
              <a:t>19.11.2020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86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41C2-27AD-4085-BA55-B313E448FEFB}" type="datetime1">
              <a:rPr lang="cs-CZ" smtClean="0"/>
              <a:t>19.11.2020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71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CC3E4-EE7B-423F-A1F5-70D68F2D0F7E}" type="datetime1">
              <a:rPr lang="cs-CZ" smtClean="0"/>
              <a:t>19.11.2020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67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234F-4B48-4E9C-A70F-22AC57638299}" type="datetime1">
              <a:rPr lang="cs-CZ" smtClean="0"/>
              <a:t>19.11.2020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05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823D-8BC2-456B-9568-B549367147A8}" type="datetime1">
              <a:rPr lang="cs-CZ" smtClean="0"/>
              <a:t>19.11.2020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21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AB3C5-7D4C-4EA9-9B84-96698B92AF75}" type="datetime1">
              <a:rPr lang="cs-CZ" smtClean="0"/>
              <a:t>19.11.2020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99B3B-DDB6-4300-8EA3-E4601C3A0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1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5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5" Type="http://schemas.microsoft.com/office/2007/relationships/media" Target="../media/media22.m4a"/><Relationship Id="rId4" Type="http://schemas.openxmlformats.org/officeDocument/2006/relationships/audio" Target="../media/media2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7.gif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8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9434" y="444532"/>
            <a:ext cx="5544558" cy="373322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358" b="1" spc="-5" dirty="0">
                <a:solidFill>
                  <a:srgbClr val="0000FF"/>
                </a:solidFill>
                <a:latin typeface="Verdana"/>
                <a:cs typeface="Verdana"/>
              </a:rPr>
              <a:t>14. D</a:t>
            </a:r>
            <a:r>
              <a:rPr sz="1904" b="1" spc="-5" dirty="0">
                <a:solidFill>
                  <a:srgbClr val="0000FF"/>
                </a:solidFill>
                <a:latin typeface="Verdana"/>
                <a:cs typeface="Verdana"/>
              </a:rPr>
              <a:t>ETEKTORY IONIZUJÍCÍHO</a:t>
            </a:r>
            <a:r>
              <a:rPr sz="1904" b="1" spc="-13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04" b="1" spc="-5" dirty="0">
                <a:solidFill>
                  <a:srgbClr val="0000FF"/>
                </a:solidFill>
                <a:latin typeface="Verdana"/>
                <a:cs typeface="Verdana"/>
              </a:rPr>
              <a:t>ZÁŘENÍ</a:t>
            </a:r>
            <a:endParaRPr sz="190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8085" y="1459079"/>
            <a:ext cx="7847256" cy="22239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b="1" spc="-5" dirty="0">
                <a:solidFill>
                  <a:srgbClr val="800000"/>
                </a:solidFill>
                <a:latin typeface="Verdana"/>
                <a:cs typeface="Verdana"/>
              </a:rPr>
              <a:t>Plynové ionizační </a:t>
            </a:r>
            <a:r>
              <a:rPr b="1" spc="-9" dirty="0">
                <a:solidFill>
                  <a:srgbClr val="800000"/>
                </a:solidFill>
                <a:latin typeface="Verdana"/>
                <a:cs typeface="Verdana"/>
              </a:rPr>
              <a:t>detektory </a:t>
            </a:r>
            <a:r>
              <a:rPr sz="1451" dirty="0">
                <a:latin typeface="Verdana"/>
                <a:cs typeface="Verdana"/>
              </a:rPr>
              <a:t>(pracovní </a:t>
            </a:r>
            <a:r>
              <a:rPr sz="1451" spc="-5" dirty="0">
                <a:latin typeface="Verdana"/>
                <a:cs typeface="Verdana"/>
              </a:rPr>
              <a:t>napětí </a:t>
            </a:r>
            <a:r>
              <a:rPr sz="1451" dirty="0">
                <a:latin typeface="Verdana"/>
                <a:cs typeface="Verdana"/>
              </a:rPr>
              <a:t>400 - </a:t>
            </a:r>
            <a:r>
              <a:rPr sz="1451" spc="-5" dirty="0">
                <a:latin typeface="Verdana"/>
                <a:cs typeface="Verdana"/>
              </a:rPr>
              <a:t>2000</a:t>
            </a:r>
            <a:r>
              <a:rPr sz="1451" spc="41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V)</a:t>
            </a:r>
          </a:p>
          <a:p>
            <a:pPr>
              <a:spcBef>
                <a:spcPts val="23"/>
              </a:spcBef>
            </a:pPr>
            <a:endParaRPr sz="2267" dirty="0">
              <a:latin typeface="Verdana"/>
              <a:cs typeface="Verdana"/>
            </a:endParaRPr>
          </a:p>
          <a:p>
            <a:pPr marL="417468" indent="-199233"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9" dirty="0">
                <a:latin typeface="Verdana"/>
                <a:cs typeface="Verdana"/>
              </a:rPr>
              <a:t>detektor </a:t>
            </a:r>
            <a:r>
              <a:rPr sz="1270" spc="-5" dirty="0">
                <a:latin typeface="Verdana"/>
                <a:cs typeface="Verdana"/>
              </a:rPr>
              <a:t>(viz </a:t>
            </a:r>
            <a:r>
              <a:rPr sz="1270" spc="-9" dirty="0">
                <a:latin typeface="Verdana"/>
                <a:cs typeface="Verdana"/>
              </a:rPr>
              <a:t>obrázek) je </a:t>
            </a:r>
            <a:r>
              <a:rPr sz="1270" spc="-5" dirty="0">
                <a:latin typeface="Verdana"/>
                <a:cs typeface="Verdana"/>
              </a:rPr>
              <a:t>naplněn </a:t>
            </a:r>
            <a:r>
              <a:rPr sz="1270" spc="-9" dirty="0">
                <a:latin typeface="Verdana"/>
                <a:cs typeface="Verdana"/>
              </a:rPr>
              <a:t>vhodným</a:t>
            </a:r>
            <a:r>
              <a:rPr sz="1270" spc="5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plynem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7"/>
              </a:spcBef>
              <a:buFont typeface="Wingdings"/>
              <a:buChar char=""/>
            </a:pPr>
            <a:endParaRPr sz="1270" dirty="0">
              <a:latin typeface="Verdana"/>
              <a:cs typeface="Verdana"/>
            </a:endParaRPr>
          </a:p>
          <a:p>
            <a:pPr marL="417468" indent="-199233"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9" dirty="0">
                <a:latin typeface="Verdana"/>
                <a:cs typeface="Verdana"/>
              </a:rPr>
              <a:t>při </a:t>
            </a:r>
            <a:r>
              <a:rPr sz="1270" spc="-5" dirty="0">
                <a:latin typeface="Verdana"/>
                <a:cs typeface="Verdana"/>
              </a:rPr>
              <a:t>vniknutí částice radioaktivního záření </a:t>
            </a:r>
            <a:r>
              <a:rPr sz="1270" spc="-9" dirty="0">
                <a:latin typeface="Verdana"/>
                <a:cs typeface="Verdana"/>
              </a:rPr>
              <a:t>do </a:t>
            </a:r>
            <a:r>
              <a:rPr sz="1270" spc="-5" dirty="0">
                <a:latin typeface="Verdana"/>
                <a:cs typeface="Verdana"/>
              </a:rPr>
              <a:t>plynné náplně dochází k primární</a:t>
            </a:r>
            <a:r>
              <a:rPr sz="1270" spc="131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ionizaci</a:t>
            </a:r>
            <a:endParaRPr sz="127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1270" dirty="0">
              <a:latin typeface="Verdana"/>
              <a:cs typeface="Verdana"/>
            </a:endParaRPr>
          </a:p>
          <a:p>
            <a:pPr marL="425530" marR="4607" indent="-207294">
              <a:lnSpc>
                <a:spcPct val="101499"/>
              </a:lnSpc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5" dirty="0">
                <a:latin typeface="Verdana"/>
                <a:cs typeface="Verdana"/>
              </a:rPr>
              <a:t>ionty </a:t>
            </a:r>
            <a:r>
              <a:rPr sz="1270" spc="-9" dirty="0">
                <a:latin typeface="Verdana"/>
                <a:cs typeface="Verdana"/>
              </a:rPr>
              <a:t>vzniklé </a:t>
            </a:r>
            <a:r>
              <a:rPr sz="1270" dirty="0">
                <a:latin typeface="Verdana"/>
                <a:cs typeface="Verdana"/>
              </a:rPr>
              <a:t>primární </a:t>
            </a:r>
            <a:r>
              <a:rPr sz="1270" spc="-5" dirty="0">
                <a:latin typeface="Verdana"/>
                <a:cs typeface="Verdana"/>
              </a:rPr>
              <a:t>ionizací molekul plynu </a:t>
            </a:r>
            <a:r>
              <a:rPr sz="1270" spc="5" dirty="0">
                <a:latin typeface="Verdana"/>
                <a:cs typeface="Verdana"/>
              </a:rPr>
              <a:t>jsou </a:t>
            </a:r>
            <a:r>
              <a:rPr sz="1270" spc="-5" dirty="0">
                <a:latin typeface="Verdana"/>
                <a:cs typeface="Verdana"/>
              </a:rPr>
              <a:t>urychleny silným elektrickým polem </a:t>
            </a:r>
            <a:r>
              <a:rPr sz="1270" dirty="0">
                <a:latin typeface="Verdana"/>
                <a:cs typeface="Verdana"/>
              </a:rPr>
              <a:t>mezi  </a:t>
            </a:r>
            <a:r>
              <a:rPr sz="1270" spc="-9" dirty="0">
                <a:latin typeface="Verdana"/>
                <a:cs typeface="Verdana"/>
              </a:rPr>
              <a:t>válcovou katodou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spc="-9" dirty="0">
                <a:latin typeface="Verdana"/>
                <a:cs typeface="Verdana"/>
              </a:rPr>
              <a:t>drátkovou </a:t>
            </a:r>
            <a:r>
              <a:rPr sz="1270" spc="-5" dirty="0">
                <a:latin typeface="Verdana"/>
                <a:cs typeface="Verdana"/>
              </a:rPr>
              <a:t>anodou </a:t>
            </a:r>
            <a:r>
              <a:rPr sz="1270" spc="-9" dirty="0">
                <a:latin typeface="Verdana"/>
                <a:cs typeface="Verdana"/>
              </a:rPr>
              <a:t>– </a:t>
            </a:r>
            <a:r>
              <a:rPr lang="cs-CZ" sz="1270" spc="-9" dirty="0">
                <a:latin typeface="Verdana"/>
                <a:cs typeface="Verdana"/>
              </a:rPr>
              <a:t>podle vloženého napětí může dojít k </a:t>
            </a:r>
            <a:r>
              <a:rPr sz="1270" spc="-5" dirty="0" err="1">
                <a:latin typeface="Verdana"/>
                <a:cs typeface="Verdana"/>
              </a:rPr>
              <a:t>sekundární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spc="-9" dirty="0" err="1">
                <a:latin typeface="Verdana"/>
                <a:cs typeface="Verdana"/>
              </a:rPr>
              <a:t>ionizac</a:t>
            </a:r>
            <a:r>
              <a:rPr lang="cs-CZ" sz="1270" spc="-9" dirty="0">
                <a:latin typeface="Verdana"/>
                <a:cs typeface="Verdana"/>
              </a:rPr>
              <a:t>i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9" dirty="0">
                <a:latin typeface="Symbol"/>
                <a:cs typeface="Symbol"/>
              </a:rPr>
              <a:t></a:t>
            </a:r>
            <a:r>
              <a:rPr sz="1270" spc="-9" dirty="0">
                <a:latin typeface="Times New Roman"/>
                <a:cs typeface="Times New Roman"/>
              </a:rPr>
              <a:t> </a:t>
            </a:r>
            <a:r>
              <a:rPr sz="1270" dirty="0">
                <a:latin typeface="Verdana"/>
                <a:cs typeface="Verdana"/>
              </a:rPr>
              <a:t>dochází </a:t>
            </a:r>
            <a:r>
              <a:rPr sz="1270" spc="-5" dirty="0">
                <a:latin typeface="Verdana"/>
                <a:cs typeface="Verdana"/>
              </a:rPr>
              <a:t>k zesílení impulsu  </a:t>
            </a:r>
            <a:r>
              <a:rPr sz="1270" spc="-9" dirty="0">
                <a:latin typeface="Verdana"/>
                <a:cs typeface="Verdana"/>
              </a:rPr>
              <a:t>(koeficient </a:t>
            </a:r>
            <a:r>
              <a:rPr sz="1270" spc="-5" dirty="0">
                <a:latin typeface="Verdana"/>
                <a:cs typeface="Verdana"/>
              </a:rPr>
              <a:t>plynového</a:t>
            </a:r>
            <a:r>
              <a:rPr sz="1270" spc="18" dirty="0">
                <a:latin typeface="Verdana"/>
                <a:cs typeface="Verdana"/>
              </a:rPr>
              <a:t> </a:t>
            </a:r>
            <a:r>
              <a:rPr sz="1270" spc="-9" dirty="0" err="1">
                <a:latin typeface="Verdana"/>
                <a:cs typeface="Verdana"/>
              </a:rPr>
              <a:t>zesílení</a:t>
            </a:r>
            <a:r>
              <a:rPr sz="1270" spc="-9" dirty="0">
                <a:latin typeface="Verdana"/>
                <a:cs typeface="Verdana"/>
              </a:rPr>
              <a:t>)</a:t>
            </a:r>
            <a:endParaRPr lang="cs-CZ" sz="1270" spc="-9" dirty="0">
              <a:latin typeface="Verdana"/>
              <a:cs typeface="Verdana"/>
            </a:endParaRPr>
          </a:p>
          <a:p>
            <a:pPr marL="425530" marR="4607" indent="-207294">
              <a:lnSpc>
                <a:spcPct val="101499"/>
              </a:lnSpc>
              <a:buFont typeface="Wingdings"/>
              <a:buChar char=""/>
              <a:tabLst>
                <a:tab pos="417468" algn="l"/>
                <a:tab pos="418043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3412" y="3855107"/>
            <a:ext cx="2801358" cy="25583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196BF37-1191-4F15-8CC9-F9C768052F11}"/>
              </a:ext>
            </a:extLst>
          </p:cNvPr>
          <p:cNvSpPr txBox="1"/>
          <p:nvPr/>
        </p:nvSpPr>
        <p:spPr>
          <a:xfrm>
            <a:off x="648084" y="959333"/>
            <a:ext cx="707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Elektronická detekce záření využívá ionizačních účinků záření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8252AA-5F42-4D30-99F1-8A3642C6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1</a:t>
            </a:fld>
            <a:endParaRPr lang="cs-CZ"/>
          </a:p>
        </p:txBody>
      </p:sp>
      <p:pic>
        <p:nvPicPr>
          <p:cNvPr id="7" name="Detekce1-1">
            <a:hlinkClick r:id="" action="ppaction://media"/>
            <a:extLst>
              <a:ext uri="{FF2B5EF4-FFF2-40B4-BE49-F238E27FC236}">
                <a16:creationId xmlns:a16="http://schemas.microsoft.com/office/drawing/2014/main" id="{CA83F823-0049-43BE-AEFF-A7F197A49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0103" y="5886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247" y="1236426"/>
            <a:ext cx="7802479" cy="439282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471595" marR="50672" indent="-207294">
              <a:lnSpc>
                <a:spcPct val="101299"/>
              </a:lnSpc>
              <a:spcBef>
                <a:spcPts val="1460"/>
              </a:spcBef>
              <a:buSzPct val="87500"/>
              <a:buFont typeface="Wingdings"/>
              <a:buChar char=""/>
              <a:tabLst>
                <a:tab pos="463533" algn="l"/>
                <a:tab pos="464108" algn="l"/>
              </a:tabLst>
            </a:pPr>
            <a:r>
              <a:rPr lang="cs-CZ" sz="1451" spc="5" dirty="0">
                <a:latin typeface="Verdana"/>
                <a:cs typeface="Verdana"/>
              </a:rPr>
              <a:t>po vniknutí částice do prostoru scintilačního detektoru jsou elektrony excitovány</a:t>
            </a:r>
          </a:p>
          <a:p>
            <a:pPr marL="416316" marR="564302" indent="-113436">
              <a:lnSpc>
                <a:spcPct val="101299"/>
              </a:lnSpc>
              <a:spcBef>
                <a:spcPts val="1460"/>
              </a:spcBef>
              <a:buSzPct val="87500"/>
              <a:buFont typeface="Symbol"/>
              <a:buChar char=""/>
              <a:tabLst>
                <a:tab pos="483687" algn="l"/>
              </a:tabLst>
            </a:pPr>
            <a:r>
              <a:rPr sz="1451" spc="5" dirty="0" err="1">
                <a:latin typeface="Verdana"/>
                <a:cs typeface="Verdana"/>
              </a:rPr>
              <a:t>při</a:t>
            </a:r>
            <a:r>
              <a:rPr sz="1451" spc="5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deexcitaci elektronů </a:t>
            </a:r>
            <a:r>
              <a:rPr sz="1451" dirty="0">
                <a:latin typeface="Verdana"/>
                <a:cs typeface="Verdana"/>
              </a:rPr>
              <a:t>v průhledných </a:t>
            </a:r>
            <a:r>
              <a:rPr sz="1451" spc="-5" dirty="0">
                <a:latin typeface="Verdana"/>
                <a:cs typeface="Verdana"/>
              </a:rPr>
              <a:t>látkách (scintilátorech) </a:t>
            </a:r>
            <a:r>
              <a:rPr sz="1451" dirty="0">
                <a:latin typeface="Verdana"/>
                <a:cs typeface="Verdana"/>
              </a:rPr>
              <a:t>dochází </a:t>
            </a:r>
            <a:r>
              <a:rPr sz="1451" spc="5" dirty="0">
                <a:latin typeface="Verdana"/>
                <a:cs typeface="Verdana"/>
              </a:rPr>
              <a:t>ke </a:t>
            </a:r>
            <a:r>
              <a:rPr sz="1451" dirty="0" err="1">
                <a:latin typeface="Verdana"/>
                <a:cs typeface="Verdana"/>
              </a:rPr>
              <a:t>vzniku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záblesku</a:t>
            </a:r>
            <a:r>
              <a:rPr sz="1451" spc="-27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(</a:t>
            </a:r>
            <a:r>
              <a:rPr sz="1451" b="1" spc="-5" dirty="0" err="1">
                <a:latin typeface="Verdana"/>
                <a:cs typeface="Verdana"/>
              </a:rPr>
              <a:t>scintilaci</a:t>
            </a:r>
            <a:r>
              <a:rPr sz="1451" spc="-5" dirty="0">
                <a:latin typeface="Verdana"/>
                <a:cs typeface="Verdana"/>
              </a:rPr>
              <a:t>)</a:t>
            </a:r>
            <a:r>
              <a:rPr lang="cs-CZ" sz="1451" spc="-5" dirty="0">
                <a:latin typeface="Verdana"/>
                <a:cs typeface="Verdana"/>
              </a:rPr>
              <a:t>. Detektor </a:t>
            </a:r>
            <a:r>
              <a:rPr lang="cs-CZ" sz="1451" dirty="0">
                <a:latin typeface="Verdana"/>
                <a:cs typeface="Verdana"/>
              </a:rPr>
              <a:t>musí </a:t>
            </a:r>
            <a:r>
              <a:rPr lang="cs-CZ" sz="1451" spc="-5" dirty="0">
                <a:latin typeface="Verdana"/>
                <a:cs typeface="Verdana"/>
              </a:rPr>
              <a:t>dobře propouštět světlo </a:t>
            </a:r>
            <a:r>
              <a:rPr lang="cs-CZ" sz="1451" dirty="0">
                <a:latin typeface="Verdana"/>
                <a:cs typeface="Verdana"/>
              </a:rPr>
              <a:t>a mít krátkou dobu </a:t>
            </a:r>
            <a:r>
              <a:rPr lang="cs-CZ" sz="1451" spc="-5" dirty="0">
                <a:latin typeface="Verdana"/>
                <a:cs typeface="Verdana"/>
              </a:rPr>
              <a:t>trvání záblesku </a:t>
            </a:r>
            <a:r>
              <a:rPr lang="cs-CZ" sz="1451" dirty="0">
                <a:latin typeface="Verdana"/>
                <a:cs typeface="Verdana"/>
              </a:rPr>
              <a:t>o  vhodné </a:t>
            </a:r>
            <a:r>
              <a:rPr lang="cs-CZ" sz="1451" spc="-5" dirty="0">
                <a:latin typeface="Verdana"/>
                <a:cs typeface="Verdana"/>
              </a:rPr>
              <a:t>vlnové</a:t>
            </a:r>
            <a:r>
              <a:rPr lang="cs-CZ" sz="1451" spc="-45" dirty="0">
                <a:latin typeface="Verdana"/>
                <a:cs typeface="Verdana"/>
              </a:rPr>
              <a:t> </a:t>
            </a:r>
            <a:r>
              <a:rPr lang="cs-CZ" sz="1451" dirty="0">
                <a:latin typeface="Verdana"/>
                <a:cs typeface="Verdana"/>
              </a:rPr>
              <a:t>délce.</a:t>
            </a:r>
            <a:endParaRPr lang="cs-CZ" sz="1451" spc="-5" dirty="0">
              <a:latin typeface="Verdana"/>
              <a:cs typeface="Verdana"/>
            </a:endParaRPr>
          </a:p>
          <a:p>
            <a:pPr marL="416316" marR="564302" indent="-113436">
              <a:lnSpc>
                <a:spcPct val="101299"/>
              </a:lnSpc>
              <a:spcBef>
                <a:spcPts val="1460"/>
              </a:spcBef>
              <a:buSzPct val="87500"/>
              <a:buFont typeface="Symbol"/>
              <a:buChar char=""/>
              <a:tabLst>
                <a:tab pos="483687" algn="l"/>
              </a:tabLst>
            </a:pPr>
            <a:r>
              <a:rPr lang="cs-CZ" sz="1451" dirty="0">
                <a:latin typeface="Verdana"/>
                <a:cs typeface="Verdana"/>
              </a:rPr>
              <a:t>k </a:t>
            </a:r>
            <a:r>
              <a:rPr lang="cs-CZ" sz="1451" spc="-5" dirty="0">
                <a:latin typeface="Verdana"/>
                <a:cs typeface="Verdana"/>
              </a:rPr>
              <a:t>převodu scintilací na elektrický impuls </a:t>
            </a:r>
            <a:r>
              <a:rPr lang="cs-CZ" sz="1451" dirty="0">
                <a:latin typeface="Verdana"/>
                <a:cs typeface="Verdana"/>
              </a:rPr>
              <a:t>slouží </a:t>
            </a:r>
            <a:r>
              <a:rPr lang="cs-CZ" sz="1451" b="1" spc="-5" dirty="0">
                <a:solidFill>
                  <a:srgbClr val="006FC0"/>
                </a:solidFill>
                <a:latin typeface="Verdana"/>
                <a:cs typeface="Verdana"/>
              </a:rPr>
              <a:t>fotokatoda </a:t>
            </a:r>
            <a:r>
              <a:rPr lang="cs-CZ" sz="1451" b="1" dirty="0">
                <a:solidFill>
                  <a:srgbClr val="006FC0"/>
                </a:solidFill>
                <a:latin typeface="Verdana"/>
                <a:cs typeface="Verdana"/>
              </a:rPr>
              <a:t>C</a:t>
            </a:r>
            <a:r>
              <a:rPr lang="cs-CZ" sz="1451" b="1" dirty="0">
                <a:solidFill>
                  <a:srgbClr val="006FC0"/>
                </a:solidFill>
                <a:latin typeface="Verdana"/>
              </a:rPr>
              <a:t>s-</a:t>
            </a:r>
            <a:r>
              <a:rPr lang="cs-CZ" sz="1451" b="1" dirty="0" err="1">
                <a:solidFill>
                  <a:srgbClr val="006FC0"/>
                </a:solidFill>
                <a:latin typeface="Verdana"/>
              </a:rPr>
              <a:t>Sb</a:t>
            </a:r>
            <a:r>
              <a:rPr lang="cs-CZ" sz="1451" dirty="0">
                <a:latin typeface="Verdana"/>
                <a:cs typeface="Verdana"/>
              </a:rPr>
              <a:t> </a:t>
            </a:r>
            <a:r>
              <a:rPr lang="cs-CZ" sz="1451" spc="-5" dirty="0">
                <a:latin typeface="Verdana"/>
                <a:cs typeface="Verdana"/>
              </a:rPr>
              <a:t>(vysoká  </a:t>
            </a:r>
            <a:r>
              <a:rPr lang="cs-CZ" sz="1451" dirty="0">
                <a:latin typeface="Verdana"/>
                <a:cs typeface="Verdana"/>
              </a:rPr>
              <a:t>citlivost </a:t>
            </a:r>
            <a:r>
              <a:rPr lang="cs-CZ" sz="1451" spc="-5" dirty="0">
                <a:latin typeface="Verdana"/>
                <a:cs typeface="Verdana"/>
              </a:rPr>
              <a:t>na světlo, nízká </a:t>
            </a:r>
            <a:r>
              <a:rPr lang="cs-CZ" sz="1451" dirty="0">
                <a:latin typeface="Verdana"/>
                <a:cs typeface="Verdana"/>
              </a:rPr>
              <a:t>výstupní </a:t>
            </a:r>
            <a:r>
              <a:rPr lang="cs-CZ" sz="1451" spc="-5" dirty="0">
                <a:latin typeface="Verdana"/>
                <a:cs typeface="Verdana"/>
              </a:rPr>
              <a:t>práce</a:t>
            </a:r>
            <a:r>
              <a:rPr lang="cs-CZ" sz="1451" spc="-23" dirty="0">
                <a:latin typeface="Verdana"/>
                <a:cs typeface="Verdana"/>
              </a:rPr>
              <a:t> </a:t>
            </a:r>
            <a:r>
              <a:rPr lang="cs-CZ" sz="1451" spc="-5" dirty="0">
                <a:latin typeface="Verdana"/>
                <a:cs typeface="Verdana"/>
              </a:rPr>
              <a:t>elektronu)</a:t>
            </a:r>
          </a:p>
          <a:p>
            <a:pPr marL="471595" marR="50672" indent="-207294">
              <a:lnSpc>
                <a:spcPct val="101299"/>
              </a:lnSpc>
              <a:spcBef>
                <a:spcPts val="1460"/>
              </a:spcBef>
              <a:buSzPct val="87500"/>
              <a:buFont typeface="Wingdings"/>
              <a:buChar char=""/>
              <a:tabLst>
                <a:tab pos="463533" algn="l"/>
                <a:tab pos="464108" algn="l"/>
              </a:tabLst>
            </a:pPr>
            <a:r>
              <a:rPr lang="cs-CZ" sz="1451" spc="-5" dirty="0">
                <a:latin typeface="Verdana"/>
                <a:cs typeface="Verdana"/>
              </a:rPr>
              <a:t>Výsledný elektrický impuls se zesiluje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006FC0"/>
                </a:solidFill>
                <a:latin typeface="Verdana"/>
                <a:cs typeface="Verdana"/>
              </a:rPr>
              <a:t>fotonásobičem</a:t>
            </a:r>
            <a:endParaRPr sz="1451" dirty="0">
              <a:latin typeface="Verdana"/>
              <a:cs typeface="Verdana"/>
            </a:endParaRPr>
          </a:p>
          <a:p>
            <a:pPr marL="416316" marR="564302" indent="-113436">
              <a:lnSpc>
                <a:spcPct val="101299"/>
              </a:lnSpc>
              <a:spcBef>
                <a:spcPts val="1460"/>
              </a:spcBef>
              <a:buSzPct val="87500"/>
              <a:buFont typeface="Symbol"/>
              <a:buChar char=""/>
              <a:tabLst>
                <a:tab pos="483687" algn="l"/>
              </a:tabLst>
            </a:pPr>
            <a:r>
              <a:rPr sz="1632" dirty="0"/>
              <a:t>	</a:t>
            </a:r>
            <a:r>
              <a:rPr sz="1451" spc="-5" dirty="0" err="1">
                <a:latin typeface="Verdana"/>
                <a:cs typeface="Verdana"/>
              </a:rPr>
              <a:t>malý</a:t>
            </a:r>
            <a:r>
              <a:rPr sz="1451" spc="-5" dirty="0">
                <a:latin typeface="Verdana"/>
                <a:cs typeface="Verdana"/>
              </a:rPr>
              <a:t> počet elektronů, které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uvolní </a:t>
            </a:r>
            <a:r>
              <a:rPr sz="1451" spc="-9" dirty="0">
                <a:latin typeface="Verdana"/>
                <a:cs typeface="Verdana"/>
              </a:rPr>
              <a:t>po </a:t>
            </a:r>
            <a:r>
              <a:rPr sz="1451" spc="-5" dirty="0">
                <a:latin typeface="Verdana"/>
                <a:cs typeface="Verdana"/>
              </a:rPr>
              <a:t>dopadu na fotokatodu,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zvětší </a:t>
            </a:r>
            <a:r>
              <a:rPr sz="1451" dirty="0">
                <a:latin typeface="Verdana"/>
                <a:cs typeface="Verdana"/>
              </a:rPr>
              <a:t>po  průchodu </a:t>
            </a:r>
            <a:r>
              <a:rPr sz="1451" spc="-5" dirty="0">
                <a:latin typeface="Verdana"/>
                <a:cs typeface="Verdana"/>
              </a:rPr>
              <a:t>fotonásobičem </a:t>
            </a:r>
            <a:r>
              <a:rPr sz="1451" dirty="0">
                <a:latin typeface="Verdana"/>
                <a:cs typeface="Verdana"/>
              </a:rPr>
              <a:t>cca </a:t>
            </a:r>
            <a:r>
              <a:rPr sz="1451" spc="5" dirty="0">
                <a:latin typeface="Verdana"/>
                <a:cs typeface="Verdana"/>
              </a:rPr>
              <a:t>10</a:t>
            </a:r>
            <a:r>
              <a:rPr sz="1428" spc="6" baseline="29100" dirty="0">
                <a:latin typeface="Verdana"/>
                <a:cs typeface="Verdana"/>
              </a:rPr>
              <a:t>6 </a:t>
            </a:r>
            <a:r>
              <a:rPr sz="1451" spc="-5" dirty="0">
                <a:latin typeface="Verdana"/>
                <a:cs typeface="Verdana"/>
              </a:rPr>
              <a:t>až </a:t>
            </a:r>
            <a:r>
              <a:rPr sz="1451" spc="5" dirty="0">
                <a:latin typeface="Verdana"/>
                <a:cs typeface="Verdana"/>
              </a:rPr>
              <a:t>10</a:t>
            </a:r>
            <a:r>
              <a:rPr sz="1428" spc="6" baseline="29100" dirty="0">
                <a:latin typeface="Verdana"/>
                <a:cs typeface="Verdana"/>
              </a:rPr>
              <a:t>8 </a:t>
            </a:r>
            <a:r>
              <a:rPr sz="1451" dirty="0">
                <a:latin typeface="Verdana"/>
                <a:cs typeface="Verdana"/>
              </a:rPr>
              <a:t>x </a:t>
            </a:r>
            <a:r>
              <a:rPr sz="1451" spc="5" dirty="0">
                <a:latin typeface="Symbol"/>
                <a:cs typeface="Symbol"/>
              </a:rPr>
              <a:t>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dirty="0">
                <a:latin typeface="Verdana"/>
                <a:cs typeface="Verdana"/>
              </a:rPr>
              <a:t>slušný </a:t>
            </a:r>
            <a:r>
              <a:rPr sz="1451" spc="-5" dirty="0">
                <a:latin typeface="Verdana"/>
                <a:cs typeface="Verdana"/>
              </a:rPr>
              <a:t>elektrický</a:t>
            </a:r>
            <a:r>
              <a:rPr sz="1451" spc="-272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impuls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27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416316" indent="-113436">
              <a:spcBef>
                <a:spcPts val="5"/>
              </a:spcBef>
              <a:buSzPct val="87500"/>
              <a:buFont typeface="Symbol"/>
              <a:buChar char=""/>
              <a:tabLst>
                <a:tab pos="416892" algn="l"/>
              </a:tabLst>
            </a:pPr>
            <a:r>
              <a:rPr sz="1451" b="1" dirty="0">
                <a:latin typeface="Verdana"/>
                <a:cs typeface="Verdana"/>
              </a:rPr>
              <a:t>velikost impulsu je </a:t>
            </a:r>
            <a:r>
              <a:rPr sz="1451" b="1" spc="-5" dirty="0">
                <a:latin typeface="Verdana"/>
                <a:cs typeface="Verdana"/>
              </a:rPr>
              <a:t>úměrná energii záření (vhodné </a:t>
            </a:r>
            <a:r>
              <a:rPr sz="1451" b="1" spc="-9" dirty="0">
                <a:latin typeface="Verdana"/>
                <a:cs typeface="Verdana"/>
              </a:rPr>
              <a:t>pro</a:t>
            </a:r>
            <a:r>
              <a:rPr sz="1451" b="1" spc="-5" dirty="0">
                <a:latin typeface="Verdana"/>
                <a:cs typeface="Verdana"/>
              </a:rPr>
              <a:t> spektrometrii)</a:t>
            </a:r>
            <a:endParaRPr sz="1451" b="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451" b="1" dirty="0">
              <a:latin typeface="Verdana"/>
              <a:cs typeface="Verdana"/>
            </a:endParaRPr>
          </a:p>
          <a:p>
            <a:pPr marL="416316" marR="68522" indent="-113436">
              <a:lnSpc>
                <a:spcPct val="101299"/>
              </a:lnSpc>
              <a:buSzPct val="87500"/>
              <a:buFont typeface="Symbol"/>
              <a:buChar char=""/>
              <a:tabLst>
                <a:tab pos="416892" algn="l"/>
              </a:tabLst>
            </a:pPr>
            <a:r>
              <a:rPr sz="1451" b="1" spc="-5" dirty="0">
                <a:latin typeface="Verdana"/>
                <a:cs typeface="Verdana"/>
              </a:rPr>
              <a:t>scintilační </a:t>
            </a:r>
            <a:r>
              <a:rPr sz="1451" b="1" dirty="0">
                <a:latin typeface="Verdana"/>
                <a:cs typeface="Verdana"/>
              </a:rPr>
              <a:t>detektory </a:t>
            </a:r>
            <a:r>
              <a:rPr sz="1451" b="1" spc="-5" dirty="0">
                <a:latin typeface="Verdana"/>
                <a:cs typeface="Verdana"/>
              </a:rPr>
              <a:t>mají však podstatně </a:t>
            </a:r>
            <a:r>
              <a:rPr sz="1451" b="1" spc="-9" dirty="0">
                <a:latin typeface="Verdana"/>
                <a:cs typeface="Verdana"/>
              </a:rPr>
              <a:t>horší </a:t>
            </a:r>
            <a:r>
              <a:rPr sz="1451" b="1" spc="-5" dirty="0">
                <a:latin typeface="Verdana"/>
                <a:cs typeface="Verdana"/>
              </a:rPr>
              <a:t>rozlišovací </a:t>
            </a:r>
            <a:r>
              <a:rPr sz="1451" b="1" dirty="0">
                <a:latin typeface="Verdana"/>
                <a:cs typeface="Verdana"/>
              </a:rPr>
              <a:t>schopnost </a:t>
            </a:r>
            <a:r>
              <a:rPr sz="1451" b="1" spc="-9" dirty="0">
                <a:latin typeface="Verdana"/>
                <a:cs typeface="Verdana"/>
              </a:rPr>
              <a:t>ve </a:t>
            </a:r>
            <a:r>
              <a:rPr sz="1451" b="1" spc="-5" dirty="0">
                <a:latin typeface="Verdana"/>
                <a:cs typeface="Verdana"/>
              </a:rPr>
              <a:t>srovnání  </a:t>
            </a:r>
            <a:r>
              <a:rPr sz="1451" b="1" dirty="0">
                <a:latin typeface="Verdana"/>
                <a:cs typeface="Verdana"/>
              </a:rPr>
              <a:t>s </a:t>
            </a:r>
            <a:r>
              <a:rPr sz="1451" b="1" spc="-5" dirty="0" err="1">
                <a:latin typeface="Verdana"/>
                <a:cs typeface="Verdana"/>
              </a:rPr>
              <a:t>polovodičovými</a:t>
            </a:r>
            <a:r>
              <a:rPr sz="1451" b="1" spc="-14" dirty="0">
                <a:latin typeface="Verdana"/>
                <a:cs typeface="Verdana"/>
              </a:rPr>
              <a:t> </a:t>
            </a:r>
            <a:r>
              <a:rPr sz="1451" b="1" spc="-5" dirty="0" err="1">
                <a:latin typeface="Verdana"/>
                <a:cs typeface="Verdana"/>
              </a:rPr>
              <a:t>detektory</a:t>
            </a:r>
            <a:endParaRPr lang="cs-CZ" sz="1451" b="1" spc="-5" dirty="0">
              <a:latin typeface="Verdana"/>
              <a:cs typeface="Verdana"/>
            </a:endParaRPr>
          </a:p>
          <a:p>
            <a:pPr marL="416316" marR="68522" indent="-113436">
              <a:lnSpc>
                <a:spcPct val="101299"/>
              </a:lnSpc>
              <a:buSzPct val="87500"/>
              <a:buFont typeface="Symbol"/>
              <a:buChar char=""/>
              <a:tabLst>
                <a:tab pos="416892" algn="l"/>
              </a:tabLst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D75155-A0F6-4F76-AE46-89A074B3BC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10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5D7238C-D2B1-4946-9E54-9661BFA23F46}"/>
              </a:ext>
            </a:extLst>
          </p:cNvPr>
          <p:cNvSpPr txBox="1"/>
          <p:nvPr/>
        </p:nvSpPr>
        <p:spPr>
          <a:xfrm>
            <a:off x="276725" y="721895"/>
            <a:ext cx="66534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4300">
              <a:spcBef>
                <a:spcPts val="1288"/>
              </a:spcBef>
              <a:buSzPct val="87500"/>
              <a:tabLst>
                <a:tab pos="463533" algn="l"/>
                <a:tab pos="464108" algn="l"/>
              </a:tabLst>
            </a:pPr>
            <a:r>
              <a:rPr lang="cs-CZ" sz="1600" b="1" dirty="0">
                <a:solidFill>
                  <a:srgbClr val="FF0000"/>
                </a:solidFill>
                <a:latin typeface="Verdana"/>
                <a:cs typeface="Verdana"/>
              </a:rPr>
              <a:t>Využívá se </a:t>
            </a:r>
            <a:r>
              <a:rPr lang="cs-CZ" sz="1600" b="1" spc="-5" dirty="0">
                <a:solidFill>
                  <a:srgbClr val="FF0000"/>
                </a:solidFill>
                <a:latin typeface="Verdana"/>
                <a:cs typeface="Verdana"/>
              </a:rPr>
              <a:t>excitačních </a:t>
            </a:r>
            <a:r>
              <a:rPr lang="cs-CZ" sz="1600" b="1" dirty="0">
                <a:solidFill>
                  <a:srgbClr val="FF0000"/>
                </a:solidFill>
                <a:latin typeface="Verdana"/>
                <a:cs typeface="Verdana"/>
              </a:rPr>
              <a:t>účinků </a:t>
            </a:r>
            <a:r>
              <a:rPr lang="cs-CZ" sz="1600" b="1" spc="-5" dirty="0">
                <a:solidFill>
                  <a:srgbClr val="FF0000"/>
                </a:solidFill>
                <a:latin typeface="Verdana"/>
                <a:cs typeface="Verdana"/>
              </a:rPr>
              <a:t>ionizujícího záření</a:t>
            </a:r>
            <a:endParaRPr lang="cs-CZ" sz="1600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F2DF6EB-6108-4800-87AA-C39D08331A91}"/>
              </a:ext>
            </a:extLst>
          </p:cNvPr>
          <p:cNvSpPr txBox="1"/>
          <p:nvPr/>
        </p:nvSpPr>
        <p:spPr>
          <a:xfrm>
            <a:off x="475247" y="190572"/>
            <a:ext cx="5185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582">
              <a:spcBef>
                <a:spcPts val="91"/>
              </a:spcBef>
            </a:pPr>
            <a:r>
              <a:rPr lang="cs-CZ" sz="1800" b="1" spc="-5" dirty="0">
                <a:solidFill>
                  <a:srgbClr val="800000"/>
                </a:solidFill>
                <a:latin typeface="Verdana"/>
                <a:cs typeface="Verdana"/>
              </a:rPr>
              <a:t>Scintilační</a:t>
            </a:r>
            <a:r>
              <a:rPr lang="cs-CZ" sz="1800" b="1" spc="9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lang="cs-CZ" sz="1800" b="1" spc="-9" dirty="0">
                <a:solidFill>
                  <a:srgbClr val="800000"/>
                </a:solidFill>
                <a:latin typeface="Verdana"/>
                <a:cs typeface="Verdana"/>
              </a:rPr>
              <a:t>detektory</a:t>
            </a:r>
            <a:endParaRPr lang="cs-CZ" sz="1800" dirty="0">
              <a:latin typeface="Verdana"/>
              <a:cs typeface="Verdana"/>
            </a:endParaRPr>
          </a:p>
        </p:txBody>
      </p:sp>
      <p:pic>
        <p:nvPicPr>
          <p:cNvPr id="8" name="Detekce10-1">
            <a:hlinkClick r:id="" action="ppaction://media"/>
            <a:extLst>
              <a:ext uri="{FF2B5EF4-FFF2-40B4-BE49-F238E27FC236}">
                <a16:creationId xmlns:a16="http://schemas.microsoft.com/office/drawing/2014/main" id="{89008FF4-1080-47A3-A833-309FF4E26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3953" y="375238"/>
            <a:ext cx="609600" cy="609600"/>
          </a:xfrm>
          <a:prstGeom prst="rect">
            <a:avLst/>
          </a:prstGeom>
        </p:spPr>
      </p:pic>
      <p:pic>
        <p:nvPicPr>
          <p:cNvPr id="10" name="Detekce10-2">
            <a:hlinkClick r:id="" action="ppaction://media"/>
            <a:extLst>
              <a:ext uri="{FF2B5EF4-FFF2-40B4-BE49-F238E27FC236}">
                <a16:creationId xmlns:a16="http://schemas.microsoft.com/office/drawing/2014/main" id="{FFBFC251-2F35-420B-9AD2-416187E10E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3953" y="3424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667" y="467986"/>
            <a:ext cx="6704347" cy="258431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dirty="0">
                <a:solidFill>
                  <a:srgbClr val="0070C0"/>
                </a:solidFill>
                <a:latin typeface="Verdana"/>
                <a:cs typeface="Verdana"/>
              </a:rPr>
              <a:t>Funkce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fotonásobiče </a:t>
            </a:r>
            <a:r>
              <a:rPr sz="1600" b="1" spc="5" dirty="0">
                <a:solidFill>
                  <a:srgbClr val="0070C0"/>
                </a:solidFill>
                <a:latin typeface="Verdana"/>
                <a:cs typeface="Verdana"/>
              </a:rPr>
              <a:t>a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jeho zapojení </a:t>
            </a:r>
            <a:r>
              <a:rPr sz="1600" b="1" spc="5" dirty="0">
                <a:solidFill>
                  <a:srgbClr val="0070C0"/>
                </a:solidFill>
                <a:latin typeface="Verdana"/>
                <a:cs typeface="Verdana"/>
              </a:rPr>
              <a:t>do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měřicího</a:t>
            </a:r>
            <a:r>
              <a:rPr sz="1600" b="1" spc="-50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systému</a:t>
            </a:r>
            <a:endParaRPr sz="16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667" y="5097252"/>
            <a:ext cx="7916930" cy="12927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3243" rIns="0" bIns="0" rtlCol="0">
            <a:spAutoFit/>
          </a:bodyPr>
          <a:lstStyle/>
          <a:p>
            <a:pPr marL="11516" marR="4607">
              <a:lnSpc>
                <a:spcPct val="116599"/>
              </a:lnSpc>
              <a:spcBef>
                <a:spcPts val="103"/>
              </a:spcBef>
            </a:pPr>
            <a:r>
              <a:rPr sz="1451" spc="-5" dirty="0">
                <a:latin typeface="Verdana"/>
                <a:cs typeface="Verdana"/>
              </a:rPr>
              <a:t>Scintilace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na fotokatodě přemění na elektrický impuls, </a:t>
            </a:r>
            <a:r>
              <a:rPr sz="1451" spc="-9" dirty="0">
                <a:latin typeface="Verdana"/>
                <a:cs typeface="Verdana"/>
              </a:rPr>
              <a:t>ten </a:t>
            </a:r>
            <a:r>
              <a:rPr sz="1451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dále fokusován  </a:t>
            </a:r>
            <a:r>
              <a:rPr sz="1451" dirty="0">
                <a:latin typeface="Verdana"/>
                <a:cs typeface="Verdana"/>
              </a:rPr>
              <a:t>směrem k </a:t>
            </a:r>
            <a:r>
              <a:rPr sz="1451" spc="-5" dirty="0">
                <a:latin typeface="Verdana"/>
                <a:cs typeface="Verdana"/>
              </a:rPr>
              <a:t>jednotlivým elektrodám (dynodám), na </a:t>
            </a:r>
            <a:r>
              <a:rPr sz="1451" dirty="0">
                <a:latin typeface="Verdana"/>
                <a:cs typeface="Verdana"/>
              </a:rPr>
              <a:t>kterých </a:t>
            </a:r>
            <a:r>
              <a:rPr sz="1451" spc="-5" dirty="0">
                <a:latin typeface="Verdana"/>
                <a:cs typeface="Verdana"/>
              </a:rPr>
              <a:t>postupně </a:t>
            </a:r>
            <a:r>
              <a:rPr sz="1451" dirty="0">
                <a:latin typeface="Verdana"/>
                <a:cs typeface="Verdana"/>
              </a:rPr>
              <a:t>roste </a:t>
            </a:r>
            <a:r>
              <a:rPr sz="1451" spc="-5" dirty="0">
                <a:latin typeface="Verdana"/>
                <a:cs typeface="Verdana"/>
              </a:rPr>
              <a:t>napětí. </a:t>
            </a:r>
            <a:r>
              <a:rPr sz="1451" dirty="0">
                <a:latin typeface="Verdana"/>
                <a:cs typeface="Verdana"/>
              </a:rPr>
              <a:t>Na  dráze </a:t>
            </a:r>
            <a:r>
              <a:rPr sz="1451" spc="-9" dirty="0">
                <a:latin typeface="Verdana"/>
                <a:cs typeface="Verdana"/>
              </a:rPr>
              <a:t>od </a:t>
            </a:r>
            <a:r>
              <a:rPr sz="1451" spc="-5" dirty="0">
                <a:latin typeface="Verdana"/>
                <a:cs typeface="Verdana"/>
              </a:rPr>
              <a:t>dynody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5" dirty="0">
                <a:latin typeface="Verdana"/>
                <a:cs typeface="Verdana"/>
              </a:rPr>
              <a:t>dynodě proto získávají elektrony stále větší rychlost, </a:t>
            </a:r>
            <a:r>
              <a:rPr sz="1451" dirty="0">
                <a:latin typeface="Verdana"/>
                <a:cs typeface="Verdana"/>
              </a:rPr>
              <a:t>resp.  kinetickou </a:t>
            </a:r>
            <a:r>
              <a:rPr sz="1451" spc="-5" dirty="0">
                <a:latin typeface="Verdana"/>
                <a:cs typeface="Verdana"/>
              </a:rPr>
              <a:t>energii, </a:t>
            </a:r>
            <a:r>
              <a:rPr sz="1451" dirty="0">
                <a:latin typeface="Verdana"/>
                <a:cs typeface="Verdana"/>
              </a:rPr>
              <a:t>a z </a:t>
            </a:r>
            <a:r>
              <a:rPr sz="1451" spc="-5" dirty="0">
                <a:latin typeface="Verdana"/>
                <a:cs typeface="Verdana"/>
              </a:rPr>
              <a:t>dynody vyrážejí větší počet elektronů, </a:t>
            </a:r>
            <a:r>
              <a:rPr sz="1451" dirty="0">
                <a:latin typeface="Verdana"/>
                <a:cs typeface="Verdana"/>
              </a:rPr>
              <a:t>než </a:t>
            </a:r>
            <a:r>
              <a:rPr sz="1451" spc="-5" dirty="0">
                <a:latin typeface="Verdana"/>
                <a:cs typeface="Verdana"/>
              </a:rPr>
              <a:t>byl </a:t>
            </a:r>
            <a:r>
              <a:rPr sz="1451" dirty="0">
                <a:latin typeface="Verdana"/>
                <a:cs typeface="Verdana"/>
              </a:rPr>
              <a:t>počet </a:t>
            </a:r>
            <a:r>
              <a:rPr sz="1451" spc="-5" dirty="0">
                <a:latin typeface="Verdana"/>
                <a:cs typeface="Verdana"/>
              </a:rPr>
              <a:t>elektronů  dopadajících. </a:t>
            </a:r>
            <a:r>
              <a:rPr sz="1451" spc="-9" dirty="0">
                <a:latin typeface="Verdana"/>
                <a:cs typeface="Verdana"/>
              </a:rPr>
              <a:t>Takto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elektrický </a:t>
            </a:r>
            <a:r>
              <a:rPr sz="1451" dirty="0">
                <a:latin typeface="Verdana"/>
                <a:cs typeface="Verdana"/>
              </a:rPr>
              <a:t>signál</a:t>
            </a:r>
            <a:r>
              <a:rPr sz="1451" spc="9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zesiluje.</a:t>
            </a:r>
            <a:endParaRPr sz="1451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9668" y="1193409"/>
            <a:ext cx="7916930" cy="362391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9B6827-9B16-4296-AAB1-D2D555F66B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11</a:t>
            </a:fld>
            <a:endParaRPr lang="cs-CZ"/>
          </a:p>
        </p:txBody>
      </p:sp>
      <p:pic>
        <p:nvPicPr>
          <p:cNvPr id="6" name="Detekce11-1">
            <a:hlinkClick r:id="" action="ppaction://media"/>
            <a:extLst>
              <a:ext uri="{FF2B5EF4-FFF2-40B4-BE49-F238E27FC236}">
                <a16:creationId xmlns:a16="http://schemas.microsoft.com/office/drawing/2014/main" id="{41FB02EE-6ECF-4206-BF56-71DBA029A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597201"/>
            <a:ext cx="609600" cy="609600"/>
          </a:xfrm>
          <a:prstGeom prst="rect">
            <a:avLst/>
          </a:prstGeom>
        </p:spPr>
      </p:pic>
      <p:pic>
        <p:nvPicPr>
          <p:cNvPr id="7" name="Detekce11-2">
            <a:hlinkClick r:id="" action="ppaction://media"/>
            <a:extLst>
              <a:ext uri="{FF2B5EF4-FFF2-40B4-BE49-F238E27FC236}">
                <a16:creationId xmlns:a16="http://schemas.microsoft.com/office/drawing/2014/main" id="{892F369E-E336-4623-A5B2-15B622DD9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185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991" y="807183"/>
            <a:ext cx="2565272" cy="2354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dirty="0">
                <a:solidFill>
                  <a:srgbClr val="006FC0"/>
                </a:solidFill>
                <a:latin typeface="Verdana"/>
                <a:cs typeface="Verdana"/>
              </a:rPr>
              <a:t>Běžné 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typy</a:t>
            </a:r>
            <a:r>
              <a:rPr sz="1451" b="1" spc="-5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fotonásobičů</a:t>
            </a:r>
            <a:endParaRPr sz="1451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018" y="2104396"/>
            <a:ext cx="8916552" cy="3636871"/>
            <a:chOff x="408481" y="2320680"/>
            <a:chExt cx="9832975" cy="401066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81" y="2320680"/>
              <a:ext cx="3350437" cy="40105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8975" y="2871470"/>
              <a:ext cx="7012305" cy="3035300"/>
            </a:xfrm>
            <a:prstGeom prst="rect">
              <a:avLst/>
            </a:prstGeom>
          </p:spPr>
        </p:pic>
      </p:grp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770B7C-5DB3-4E23-812B-2008A12EBA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12</a:t>
            </a:fld>
            <a:endParaRPr lang="cs-CZ"/>
          </a:p>
        </p:txBody>
      </p:sp>
      <p:pic>
        <p:nvPicPr>
          <p:cNvPr id="8" name="Detekce12-1">
            <a:hlinkClick r:id="" action="ppaction://media"/>
            <a:extLst>
              <a:ext uri="{FF2B5EF4-FFF2-40B4-BE49-F238E27FC236}">
                <a16:creationId xmlns:a16="http://schemas.microsoft.com/office/drawing/2014/main" id="{CB92991E-5BCB-4739-8FCE-BFD1016A6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209" y="5023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689" y="557540"/>
            <a:ext cx="7726862" cy="74913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10365" rIns="0" bIns="0" rtlCol="0" anchor="ctr">
            <a:spAutoFit/>
          </a:bodyPr>
          <a:lstStyle/>
          <a:p>
            <a:pPr marL="11516" marR="4607">
              <a:lnSpc>
                <a:spcPct val="100499"/>
              </a:lnSpc>
              <a:spcBef>
                <a:spcPts val="82"/>
              </a:spcBef>
            </a:pPr>
            <a:r>
              <a:rPr sz="1600" spc="-9" dirty="0" err="1"/>
              <a:t>jsou</a:t>
            </a:r>
            <a:r>
              <a:rPr sz="1600" spc="-9" dirty="0"/>
              <a:t> látky, </a:t>
            </a:r>
            <a:r>
              <a:rPr sz="1600" spc="-5" dirty="0"/>
              <a:t>kdy </a:t>
            </a:r>
            <a:r>
              <a:rPr sz="1600" dirty="0"/>
              <a:t>po vniknutí </a:t>
            </a:r>
            <a:r>
              <a:rPr sz="1600" spc="-5" dirty="0"/>
              <a:t>ionizující částice v </a:t>
            </a:r>
            <a:r>
              <a:rPr sz="1600" dirty="0"/>
              <a:t>této </a:t>
            </a:r>
            <a:r>
              <a:rPr sz="1600" spc="-5" dirty="0"/>
              <a:t>látce </a:t>
            </a:r>
            <a:r>
              <a:rPr sz="1600" spc="-9" dirty="0" err="1"/>
              <a:t>vzniká</a:t>
            </a:r>
            <a:r>
              <a:rPr sz="1600" spc="-9" dirty="0"/>
              <a:t> </a:t>
            </a:r>
            <a:r>
              <a:rPr lang="cs-CZ" sz="1600" b="1" spc="-9" dirty="0"/>
              <a:t>z</a:t>
            </a:r>
            <a:r>
              <a:rPr sz="1600" b="1" spc="-5" dirty="0" err="1"/>
              <a:t>áblesk</a:t>
            </a:r>
            <a:r>
              <a:rPr sz="1600" b="1" spc="-5" dirty="0"/>
              <a:t> (scintilace).  </a:t>
            </a:r>
            <a:r>
              <a:rPr sz="1600" spc="-9" dirty="0"/>
              <a:t>Je </a:t>
            </a:r>
            <a:r>
              <a:rPr lang="cs-CZ" sz="1600" spc="-9" dirty="0"/>
              <a:t>t</a:t>
            </a:r>
            <a:r>
              <a:rPr sz="1600" spc="-5" dirty="0"/>
              <a:t>o </a:t>
            </a:r>
            <a:r>
              <a:rPr sz="1600" spc="-9" dirty="0" err="1"/>
              <a:t>dáno</a:t>
            </a:r>
            <a:r>
              <a:rPr sz="1600" spc="-9" dirty="0"/>
              <a:t> </a:t>
            </a:r>
            <a:r>
              <a:rPr lang="cs-CZ" sz="1600" spc="-9" dirty="0"/>
              <a:t>energetickým vyzvednutím elektronu materiálu </a:t>
            </a:r>
            <a:r>
              <a:rPr sz="1600" spc="-9" dirty="0" err="1"/>
              <a:t>scintilátoru</a:t>
            </a:r>
            <a:r>
              <a:rPr sz="1600" spc="-9" dirty="0"/>
              <a:t> do </a:t>
            </a:r>
            <a:r>
              <a:rPr sz="1600" spc="-5" dirty="0"/>
              <a:t>vyšší </a:t>
            </a:r>
            <a:r>
              <a:rPr sz="1600" spc="-5" dirty="0" err="1"/>
              <a:t>energetické</a:t>
            </a:r>
            <a:r>
              <a:rPr sz="1600" spc="-5" dirty="0"/>
              <a:t> </a:t>
            </a:r>
            <a:r>
              <a:rPr sz="1600" spc="-5" dirty="0" err="1"/>
              <a:t>hla</a:t>
            </a:r>
            <a:r>
              <a:rPr lang="cs-CZ" sz="1600" spc="-5" dirty="0"/>
              <a:t>d</a:t>
            </a:r>
            <a:r>
              <a:rPr sz="1600" spc="-5" dirty="0" err="1"/>
              <a:t>iny</a:t>
            </a:r>
            <a:r>
              <a:rPr sz="1600" spc="-5" dirty="0"/>
              <a:t>. Po </a:t>
            </a:r>
            <a:r>
              <a:rPr sz="1600" spc="-5" dirty="0" err="1"/>
              <a:t>návratu</a:t>
            </a:r>
            <a:r>
              <a:rPr sz="1600" spc="-5" dirty="0"/>
              <a:t> </a:t>
            </a:r>
            <a:r>
              <a:rPr sz="1600" spc="-9" dirty="0" err="1"/>
              <a:t>zpět</a:t>
            </a:r>
            <a:r>
              <a:rPr sz="1600" spc="-9" dirty="0"/>
              <a:t> </a:t>
            </a:r>
            <a:r>
              <a:rPr lang="cs-CZ" sz="1600" spc="-9" dirty="0"/>
              <a:t>na původní elektronovou hladinu </a:t>
            </a:r>
            <a:r>
              <a:rPr sz="1600" spc="-9" dirty="0"/>
              <a:t>se </a:t>
            </a:r>
            <a:r>
              <a:rPr sz="1600" spc="-5" dirty="0" err="1"/>
              <a:t>vyzáří</a:t>
            </a:r>
            <a:r>
              <a:rPr sz="1600" spc="-5" dirty="0"/>
              <a:t> </a:t>
            </a:r>
            <a:r>
              <a:rPr sz="1600" spc="-5" dirty="0" err="1"/>
              <a:t>světelné</a:t>
            </a:r>
            <a:r>
              <a:rPr sz="1600" spc="-5" dirty="0"/>
              <a:t> </a:t>
            </a:r>
            <a:r>
              <a:rPr sz="1600" spc="-5" dirty="0" err="1"/>
              <a:t>kvantum</a:t>
            </a:r>
            <a:r>
              <a:rPr lang="cs-CZ" sz="1600" spc="-5" dirty="0"/>
              <a:t>.</a:t>
            </a:r>
            <a:endParaRPr sz="1632" b="1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688" y="1479710"/>
            <a:ext cx="5038807" cy="25843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Pevné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an</a:t>
            </a:r>
            <a:r>
              <a:rPr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organické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600" b="1" spc="5" dirty="0">
                <a:solidFill>
                  <a:srgbClr val="C00000"/>
                </a:solidFill>
                <a:latin typeface="Verdana"/>
                <a:cs typeface="Verdana"/>
              </a:rPr>
              <a:t>a </a:t>
            </a:r>
            <a:r>
              <a:rPr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organické</a:t>
            </a:r>
            <a:r>
              <a:rPr sz="16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scintilátory</a:t>
            </a:r>
            <a:endParaRPr sz="16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965811"/>
              </p:ext>
            </p:extLst>
          </p:nvPr>
        </p:nvGraphicFramePr>
        <p:xfrm>
          <a:off x="1616927" y="4717896"/>
          <a:ext cx="5472642" cy="19235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695">
                <a:tc>
                  <a:txBody>
                    <a:bodyPr/>
                    <a:lstStyle/>
                    <a:p>
                      <a:pPr algn="l">
                        <a:lnSpc>
                          <a:spcPts val="1660"/>
                        </a:lnSpc>
                        <a:spcBef>
                          <a:spcPts val="1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NaI(Tl)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  <a:spcBef>
                          <a:spcPts val="15"/>
                        </a:spcBef>
                      </a:pPr>
                      <a:r>
                        <a:rPr sz="1300" spc="-5" dirty="0">
                          <a:latin typeface="Symbol"/>
                          <a:cs typeface="Symbol"/>
                        </a:rPr>
                        <a:t></a:t>
                      </a:r>
                      <a:r>
                        <a:rPr sz="13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-záření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spcBef>
                          <a:spcPts val="110"/>
                        </a:spcBef>
                      </a:pPr>
                      <a:r>
                        <a:rPr sz="1900" b="1" spc="-7" baseline="3968" dirty="0">
                          <a:latin typeface="Verdana"/>
                          <a:cs typeface="Verdana"/>
                        </a:rPr>
                        <a:t>CsI(Tl); </a:t>
                      </a:r>
                      <a:r>
                        <a:rPr sz="1900" b="1" baseline="3968" dirty="0">
                          <a:latin typeface="Verdana"/>
                          <a:cs typeface="Verdana"/>
                        </a:rPr>
                        <a:t>Bi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4</a:t>
                      </a:r>
                      <a:r>
                        <a:rPr sz="1900" b="1" baseline="3968" dirty="0">
                          <a:latin typeface="Verdana"/>
                          <a:cs typeface="Verdana"/>
                        </a:rPr>
                        <a:t>Ge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900" b="1" baseline="3968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12</a:t>
                      </a:r>
                      <a:r>
                        <a:rPr sz="800" b="1" spc="1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900" b="1" spc="-15" baseline="3968" dirty="0">
                          <a:latin typeface="Verdana"/>
                          <a:cs typeface="Verdana"/>
                        </a:rPr>
                        <a:t>(BGO)</a:t>
                      </a:r>
                      <a:endParaRPr sz="1900" b="1" baseline="3968" dirty="0">
                        <a:latin typeface="Verdana"/>
                        <a:cs typeface="Verdana"/>
                      </a:endParaRPr>
                    </a:p>
                  </a:txBody>
                  <a:tcPr marL="0" marR="0" marT="126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Bef>
                          <a:spcPts val="15"/>
                        </a:spcBef>
                      </a:pPr>
                      <a:r>
                        <a:rPr sz="1300" spc="-5" dirty="0">
                          <a:latin typeface="Symbol"/>
                          <a:cs typeface="Symbol"/>
                        </a:rPr>
                        <a:t>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-záření s vyšší</a:t>
                      </a:r>
                      <a:r>
                        <a:rPr sz="1300" spc="-2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dirty="0">
                          <a:latin typeface="Verdana"/>
                          <a:cs typeface="Verdana"/>
                        </a:rPr>
                        <a:t>energií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962">
                <a:tc>
                  <a:txBody>
                    <a:bodyPr/>
                    <a:lstStyle/>
                    <a:p>
                      <a:pPr algn="l">
                        <a:lnSpc>
                          <a:spcPts val="1660"/>
                        </a:lnSpc>
                        <a:spcBef>
                          <a:spcPts val="1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LiI(Eu);</a:t>
                      </a: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Li(n,</a:t>
                      </a:r>
                      <a:r>
                        <a:rPr sz="1300" b="1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)</a:t>
                      </a: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H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  <a:spcBef>
                          <a:spcPts val="15"/>
                        </a:spcBef>
                      </a:pPr>
                      <a:r>
                        <a:rPr sz="1300" spc="-5" dirty="0">
                          <a:latin typeface="Verdana"/>
                          <a:cs typeface="Verdana"/>
                        </a:rPr>
                        <a:t>neutrony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496">
                <a:tc>
                  <a:txBody>
                    <a:bodyPr/>
                    <a:lstStyle/>
                    <a:p>
                      <a:pPr algn="l">
                        <a:lnSpc>
                          <a:spcPts val="1635"/>
                        </a:lnSpc>
                        <a:spcBef>
                          <a:spcPts val="1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ZnS(Ag)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35"/>
                        </a:lnSpc>
                        <a:spcBef>
                          <a:spcPts val="15"/>
                        </a:spcBef>
                      </a:pPr>
                      <a:r>
                        <a:rPr sz="1300" spc="-1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300" spc="-15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 záření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7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ZnS(Ag) s příměsí kys.</a:t>
                      </a:r>
                      <a:r>
                        <a:rPr sz="1300" b="1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borité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  <a:p>
                      <a:pPr marL="1270" algn="l">
                        <a:lnSpc>
                          <a:spcPts val="1660"/>
                        </a:lnSpc>
                        <a:spcBef>
                          <a:spcPts val="25"/>
                        </a:spcBef>
                      </a:pP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B(n,</a:t>
                      </a:r>
                      <a:r>
                        <a:rPr sz="1300" b="1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)</a:t>
                      </a: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Li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pomalé</a:t>
                      </a:r>
                      <a:r>
                        <a:rPr sz="130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neutrony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468">
                <a:tc>
                  <a:txBody>
                    <a:bodyPr/>
                    <a:lstStyle/>
                    <a:p>
                      <a:pPr marL="0" marR="109855" indent="0" algn="l">
                        <a:lnSpc>
                          <a:spcPts val="1700"/>
                        </a:lnSpc>
                        <a:spcBef>
                          <a:spcPts val="5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ZnS(Ag) s příměsí kys. borité,  v kombinaci s</a:t>
                      </a:r>
                      <a:r>
                        <a:rPr sz="1300" b="1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polyethylenem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rychlé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neutrony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6927" y="1941333"/>
            <a:ext cx="5472642" cy="2603523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08CAE9-AB5A-4E49-A0EE-DC71038A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13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6EE8BCF-E8D0-47F2-B5EF-1399A715CE15}"/>
              </a:ext>
            </a:extLst>
          </p:cNvPr>
          <p:cNvSpPr txBox="1"/>
          <p:nvPr/>
        </p:nvSpPr>
        <p:spPr>
          <a:xfrm>
            <a:off x="483688" y="157891"/>
            <a:ext cx="198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spc="-5" dirty="0">
                <a:solidFill>
                  <a:srgbClr val="0070C0"/>
                </a:solidFill>
                <a:latin typeface="Verdana"/>
                <a:cs typeface="Verdana"/>
              </a:rPr>
              <a:t>Scintilátory</a:t>
            </a:r>
            <a:endParaRPr lang="cs-CZ" dirty="0"/>
          </a:p>
        </p:txBody>
      </p:sp>
      <p:pic>
        <p:nvPicPr>
          <p:cNvPr id="15" name="Detekce13-1">
            <a:hlinkClick r:id="" action="ppaction://media"/>
            <a:extLst>
              <a:ext uri="{FF2B5EF4-FFF2-40B4-BE49-F238E27FC236}">
                <a16:creationId xmlns:a16="http://schemas.microsoft.com/office/drawing/2014/main" id="{7F440F06-C5D5-4CE9-A922-F389DE7A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512" y="1306670"/>
            <a:ext cx="609600" cy="609600"/>
          </a:xfrm>
          <a:prstGeom prst="rect">
            <a:avLst/>
          </a:prstGeom>
        </p:spPr>
      </p:pic>
      <p:pic>
        <p:nvPicPr>
          <p:cNvPr id="16" name="Detekce13-2">
            <a:hlinkClick r:id="" action="ppaction://media"/>
            <a:extLst>
              <a:ext uri="{FF2B5EF4-FFF2-40B4-BE49-F238E27FC236}">
                <a16:creationId xmlns:a16="http://schemas.microsoft.com/office/drawing/2014/main" id="{91EBE80D-0335-4781-9D6C-F9EBAB3D21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512" y="2438400"/>
            <a:ext cx="609600" cy="609600"/>
          </a:xfrm>
          <a:prstGeom prst="rect">
            <a:avLst/>
          </a:prstGeom>
        </p:spPr>
      </p:pic>
      <p:pic>
        <p:nvPicPr>
          <p:cNvPr id="17" name="Detekce13-3">
            <a:hlinkClick r:id="" action="ppaction://media"/>
            <a:extLst>
              <a:ext uri="{FF2B5EF4-FFF2-40B4-BE49-F238E27FC236}">
                <a16:creationId xmlns:a16="http://schemas.microsoft.com/office/drawing/2014/main" id="{D7051C86-81D9-4A50-9E01-D0EC0F7BE9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9232" y="49417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526" y="501424"/>
            <a:ext cx="7808676" cy="4656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1516" marR="4607">
              <a:lnSpc>
                <a:spcPct val="101299"/>
              </a:lnSpc>
              <a:spcBef>
                <a:spcPts val="73"/>
              </a:spcBef>
            </a:pP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Kapalné scintilátory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spc="-5" dirty="0">
                <a:latin typeface="Verdana"/>
                <a:cs typeface="Verdana"/>
              </a:rPr>
              <a:t>scintilační látka </a:t>
            </a:r>
            <a:r>
              <a:rPr sz="1451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rozpuštěna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 err="1">
                <a:latin typeface="Verdana"/>
                <a:cs typeface="Verdana"/>
              </a:rPr>
              <a:t>organické</a:t>
            </a:r>
            <a:r>
              <a:rPr lang="cs-CZ" sz="1451" spc="-5" dirty="0">
                <a:latin typeface="Verdana"/>
                <a:cs typeface="Verdana"/>
              </a:rPr>
              <a:t>m</a:t>
            </a:r>
            <a:r>
              <a:rPr sz="1451" spc="-5" dirty="0">
                <a:latin typeface="Verdana"/>
                <a:cs typeface="Verdana"/>
              </a:rPr>
              <a:t> nebo směsném  rozpouštědle, </a:t>
            </a:r>
            <a:r>
              <a:rPr sz="1451" spc="-9" dirty="0">
                <a:latin typeface="Verdana"/>
                <a:cs typeface="Verdana"/>
              </a:rPr>
              <a:t>do </a:t>
            </a:r>
            <a:r>
              <a:rPr sz="1451" dirty="0">
                <a:latin typeface="Verdana"/>
                <a:cs typeface="Verdana"/>
              </a:rPr>
              <a:t>roztoku se přidává </a:t>
            </a:r>
            <a:r>
              <a:rPr sz="1451" spc="-5" dirty="0">
                <a:latin typeface="Verdana"/>
                <a:cs typeface="Verdana"/>
              </a:rPr>
              <a:t>roztok radioaktivní</a:t>
            </a:r>
            <a:r>
              <a:rPr sz="1451" spc="-36" dirty="0">
                <a:latin typeface="Verdana"/>
                <a:cs typeface="Verdana"/>
              </a:rPr>
              <a:t> </a:t>
            </a:r>
            <a:r>
              <a:rPr sz="1451" spc="-9" dirty="0">
                <a:latin typeface="Verdana"/>
                <a:cs typeface="Verdana"/>
              </a:rPr>
              <a:t>látky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526" y="1017127"/>
            <a:ext cx="5504939" cy="23547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0941">
              <a:spcBef>
                <a:spcPts val="95"/>
              </a:spcBef>
              <a:tabLst>
                <a:tab pos="210749" algn="l"/>
              </a:tabLst>
            </a:pPr>
            <a:r>
              <a:rPr lang="cs-CZ" sz="1451" b="1" dirty="0">
                <a:latin typeface="Verdana"/>
                <a:cs typeface="Verdana"/>
              </a:rPr>
              <a:t>P</a:t>
            </a:r>
            <a:r>
              <a:rPr sz="1451" b="1" dirty="0" err="1">
                <a:latin typeface="Verdana"/>
                <a:cs typeface="Verdana"/>
              </a:rPr>
              <a:t>oužívají</a:t>
            </a:r>
            <a:r>
              <a:rPr sz="1451" b="1" dirty="0">
                <a:latin typeface="Verdana"/>
                <a:cs typeface="Verdana"/>
              </a:rPr>
              <a:t> se </a:t>
            </a:r>
            <a:r>
              <a:rPr sz="1451" b="1" spc="-5" dirty="0">
                <a:latin typeface="Verdana"/>
                <a:cs typeface="Verdana"/>
              </a:rPr>
              <a:t>pro měření nízkoenergetických </a:t>
            </a:r>
            <a:r>
              <a:rPr sz="1451" b="1" spc="-5" dirty="0" err="1">
                <a:latin typeface="Verdana"/>
                <a:cs typeface="Verdana"/>
              </a:rPr>
              <a:t>zářičů</a:t>
            </a:r>
            <a:r>
              <a:rPr sz="1451" b="1" spc="-9" dirty="0">
                <a:latin typeface="Verdana"/>
                <a:cs typeface="Verdana"/>
              </a:rPr>
              <a:t> </a:t>
            </a:r>
            <a:r>
              <a:rPr sz="1451" b="1" dirty="0">
                <a:latin typeface="Symbol"/>
                <a:cs typeface="Symbol"/>
              </a:rPr>
              <a:t></a:t>
            </a:r>
            <a:r>
              <a:rPr lang="cs-CZ" sz="1451" b="1" baseline="30000" dirty="0">
                <a:latin typeface="Symbol"/>
                <a:cs typeface="Symbol"/>
              </a:rPr>
              <a:t>-</a:t>
            </a:r>
            <a:endParaRPr sz="1451" b="1" baseline="30000" dirty="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1526" y="1993803"/>
            <a:ext cx="7808677" cy="45378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941" rIns="0" bIns="0" rtlCol="0">
            <a:spAutoFit/>
          </a:bodyPr>
          <a:lstStyle/>
          <a:p>
            <a:pPr marL="10941" marR="4607">
              <a:lnSpc>
                <a:spcPct val="117500"/>
              </a:lnSpc>
              <a:spcBef>
                <a:spcPts val="86"/>
              </a:spcBef>
              <a:tabLst>
                <a:tab pos="210749" algn="l"/>
              </a:tabLst>
            </a:pPr>
            <a:r>
              <a:rPr lang="cs-CZ" sz="1451" dirty="0">
                <a:latin typeface="Verdana"/>
                <a:cs typeface="Verdana"/>
              </a:rPr>
              <a:t>V</a:t>
            </a:r>
            <a:r>
              <a:rPr sz="1451" dirty="0" err="1">
                <a:latin typeface="Verdana"/>
                <a:cs typeface="Verdana"/>
              </a:rPr>
              <a:t>yužívá</a:t>
            </a:r>
            <a:r>
              <a:rPr sz="1451" dirty="0">
                <a:latin typeface="Verdana"/>
                <a:cs typeface="Verdana"/>
              </a:rPr>
              <a:t> se </a:t>
            </a:r>
            <a:r>
              <a:rPr sz="1451" spc="-5" dirty="0">
                <a:latin typeface="Verdana"/>
                <a:cs typeface="Verdana"/>
              </a:rPr>
              <a:t>některých organických látek, které mají </a:t>
            </a:r>
            <a:r>
              <a:rPr sz="1451" spc="5" dirty="0">
                <a:latin typeface="Verdana"/>
                <a:cs typeface="Verdana"/>
              </a:rPr>
              <a:t>dobré </a:t>
            </a:r>
            <a:r>
              <a:rPr sz="1451" spc="-5" dirty="0">
                <a:latin typeface="Verdana"/>
                <a:cs typeface="Verdana"/>
              </a:rPr>
              <a:t>luminiscenční vlastnosti  </a:t>
            </a:r>
            <a:r>
              <a:rPr sz="1451" dirty="0">
                <a:latin typeface="Verdana"/>
                <a:cs typeface="Verdana"/>
              </a:rPr>
              <a:t>např. 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2,5-difenyloxazol </a:t>
            </a:r>
            <a:r>
              <a:rPr sz="1451" b="1" spc="5" dirty="0">
                <a:latin typeface="Verdana"/>
                <a:cs typeface="Verdana"/>
              </a:rPr>
              <a:t>–</a:t>
            </a:r>
            <a:r>
              <a:rPr sz="1451" b="1" spc="-5" dirty="0">
                <a:latin typeface="Verdana"/>
                <a:cs typeface="Verdana"/>
              </a:rPr>
              <a:t> PPO</a:t>
            </a:r>
            <a:r>
              <a:rPr lang="cs-CZ" sz="1451" b="1" spc="-5" dirty="0">
                <a:latin typeface="Verdana"/>
                <a:cs typeface="Verdana"/>
              </a:rPr>
              <a:t>. </a:t>
            </a:r>
          </a:p>
          <a:p>
            <a:pPr marL="10941" marR="4607">
              <a:lnSpc>
                <a:spcPct val="117500"/>
              </a:lnSpc>
              <a:spcBef>
                <a:spcPts val="86"/>
              </a:spcBef>
              <a:tabLst>
                <a:tab pos="210749" algn="l"/>
              </a:tabLst>
            </a:pPr>
            <a:endParaRPr lang="cs-CZ" sz="1451" dirty="0">
              <a:latin typeface="Verdana"/>
              <a:cs typeface="Verdana"/>
            </a:endParaRPr>
          </a:p>
          <a:p>
            <a:pPr marL="10941" marR="4607">
              <a:lnSpc>
                <a:spcPct val="117500"/>
              </a:lnSpc>
              <a:spcBef>
                <a:spcPts val="86"/>
              </a:spcBef>
              <a:tabLst>
                <a:tab pos="210749" algn="l"/>
              </a:tabLst>
            </a:pP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	Do roztoku </a:t>
            </a:r>
            <a:r>
              <a:rPr lang="cs-CZ" sz="1451" b="1" spc="-5" dirty="0">
                <a:solidFill>
                  <a:srgbClr val="C00000"/>
                </a:solidFill>
                <a:latin typeface="Verdana"/>
                <a:cs typeface="Verdana"/>
              </a:rPr>
              <a:t>scintilátoru </a:t>
            </a: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se </a:t>
            </a:r>
            <a:r>
              <a:rPr lang="cs-CZ" sz="1451" b="1" spc="-5" dirty="0">
                <a:solidFill>
                  <a:srgbClr val="C00000"/>
                </a:solidFill>
                <a:latin typeface="Verdana"/>
                <a:cs typeface="Verdana"/>
              </a:rPr>
              <a:t>dále přidávají:	</a:t>
            </a:r>
          </a:p>
          <a:p>
            <a:pPr marL="10941" marR="4607">
              <a:lnSpc>
                <a:spcPct val="117500"/>
              </a:lnSpc>
              <a:spcBef>
                <a:spcPts val="86"/>
              </a:spcBef>
              <a:tabLst>
                <a:tab pos="210749" algn="l"/>
              </a:tabLst>
            </a:pPr>
            <a:endParaRPr lang="cs-CZ" sz="1451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753891" marR="4607" lvl="1" indent="-285750">
              <a:lnSpc>
                <a:spcPct val="117500"/>
              </a:lnSpc>
              <a:spcBef>
                <a:spcPts val="86"/>
              </a:spcBef>
              <a:buFont typeface="Wingdings" panose="05000000000000000000" pitchFamily="2" charset="2"/>
              <a:buChar char="§"/>
              <a:tabLst>
                <a:tab pos="210749" algn="l"/>
              </a:tabLst>
            </a:pPr>
            <a:r>
              <a:rPr lang="cs-CZ" sz="1451" spc="-5" dirty="0">
                <a:latin typeface="Verdana"/>
                <a:cs typeface="Verdana"/>
              </a:rPr>
              <a:t>tzv. posunovač </a:t>
            </a:r>
            <a:r>
              <a:rPr lang="cs-CZ" sz="1451" dirty="0">
                <a:latin typeface="Verdana"/>
                <a:cs typeface="Verdana"/>
              </a:rPr>
              <a:t>spektra </a:t>
            </a:r>
            <a:r>
              <a:rPr lang="cs-CZ" sz="1451" spc="-5" dirty="0">
                <a:latin typeface="Verdana"/>
                <a:cs typeface="Verdana"/>
              </a:rPr>
              <a:t>(</a:t>
            </a:r>
            <a:r>
              <a:rPr lang="cs-CZ" sz="1451" b="1" spc="-5" dirty="0">
                <a:solidFill>
                  <a:srgbClr val="006FC0"/>
                </a:solidFill>
                <a:latin typeface="Verdana"/>
                <a:cs typeface="Verdana"/>
              </a:rPr>
              <a:t>POPOP</a:t>
            </a:r>
            <a:r>
              <a:rPr lang="cs-CZ" sz="1451" spc="-5" dirty="0">
                <a:latin typeface="Verdana"/>
                <a:cs typeface="Verdana"/>
              </a:rPr>
              <a:t>)</a:t>
            </a:r>
          </a:p>
          <a:p>
            <a:pPr marL="753891" marR="4607" lvl="1" indent="-285750">
              <a:lnSpc>
                <a:spcPct val="117500"/>
              </a:lnSpc>
              <a:spcBef>
                <a:spcPts val="86"/>
              </a:spcBef>
              <a:buFont typeface="Wingdings" panose="05000000000000000000" pitchFamily="2" charset="2"/>
              <a:buChar char="§"/>
              <a:tabLst>
                <a:tab pos="210749" algn="l"/>
              </a:tabLst>
            </a:pPr>
            <a:r>
              <a:rPr lang="cs-CZ" sz="1451" spc="-5" dirty="0">
                <a:latin typeface="Verdana"/>
                <a:cs typeface="Verdana"/>
              </a:rPr>
              <a:t>látky eliminující zhášecí vliv</a:t>
            </a:r>
            <a:r>
              <a:rPr lang="cs-CZ" sz="1451" spc="18" dirty="0">
                <a:latin typeface="Verdana"/>
                <a:cs typeface="Verdana"/>
              </a:rPr>
              <a:t> </a:t>
            </a:r>
            <a:r>
              <a:rPr lang="cs-CZ" sz="1451" spc="-5" dirty="0">
                <a:latin typeface="Verdana"/>
                <a:cs typeface="Verdana"/>
              </a:rPr>
              <a:t>vody (tzv. chemické zhášení)</a:t>
            </a:r>
          </a:p>
          <a:p>
            <a:pPr marL="753891" marR="4607" lvl="1" indent="-285750">
              <a:lnSpc>
                <a:spcPct val="117500"/>
              </a:lnSpc>
              <a:spcBef>
                <a:spcPts val="86"/>
              </a:spcBef>
              <a:buFont typeface="Wingdings" panose="05000000000000000000" pitchFamily="2" charset="2"/>
              <a:buChar char="§"/>
              <a:tabLst>
                <a:tab pos="210749" algn="l"/>
              </a:tabLst>
            </a:pPr>
            <a:r>
              <a:rPr lang="cs-CZ" sz="1451" spc="-5" dirty="0">
                <a:latin typeface="Verdana"/>
                <a:cs typeface="Verdana"/>
              </a:rPr>
              <a:t>látky eliminující tzv. barevné zhášení</a:t>
            </a:r>
          </a:p>
          <a:p>
            <a:pPr marL="753891" marR="4607" lvl="1" indent="-285750">
              <a:lnSpc>
                <a:spcPct val="117500"/>
              </a:lnSpc>
              <a:spcBef>
                <a:spcPts val="86"/>
              </a:spcBef>
              <a:buFont typeface="Wingdings" panose="05000000000000000000" pitchFamily="2" charset="2"/>
              <a:buChar char="§"/>
              <a:tabLst>
                <a:tab pos="210749" algn="l"/>
              </a:tabLst>
            </a:pPr>
            <a:r>
              <a:rPr lang="cs-CZ" sz="1451" spc="-5" dirty="0">
                <a:latin typeface="Verdana"/>
                <a:cs typeface="Verdana"/>
              </a:rPr>
              <a:t>jako rozpouštědlo se používá nejčastěji </a:t>
            </a:r>
            <a:r>
              <a:rPr lang="cs-CZ" sz="1451" b="1" spc="-5" dirty="0">
                <a:solidFill>
                  <a:srgbClr val="0070C0"/>
                </a:solidFill>
                <a:latin typeface="Verdana"/>
                <a:cs typeface="Verdana"/>
              </a:rPr>
              <a:t>toluen</a:t>
            </a:r>
            <a:r>
              <a:rPr lang="cs-CZ" sz="1451" spc="-5" dirty="0">
                <a:latin typeface="Verdana"/>
                <a:cs typeface="Verdana"/>
              </a:rPr>
              <a:t>, ten se však nehodí pro vzorky s větším obsahem vody</a:t>
            </a:r>
          </a:p>
          <a:p>
            <a:pPr marL="753891" marR="4607" lvl="1" indent="-285750">
              <a:lnSpc>
                <a:spcPct val="117500"/>
              </a:lnSpc>
              <a:spcBef>
                <a:spcPts val="86"/>
              </a:spcBef>
              <a:buFont typeface="Wingdings" panose="05000000000000000000" pitchFamily="2" charset="2"/>
              <a:buChar char="§"/>
              <a:tabLst>
                <a:tab pos="210749" algn="l"/>
              </a:tabLst>
            </a:pPr>
            <a:r>
              <a:rPr lang="cs-CZ" sz="1451" spc="-5" dirty="0">
                <a:latin typeface="Verdana"/>
                <a:cs typeface="Verdana"/>
              </a:rPr>
              <a:t>pro vzorky vodné povahy se používají i jiná rozpouštědla, např. </a:t>
            </a:r>
            <a:r>
              <a:rPr lang="cs-CZ" sz="1451" b="1" spc="-5" dirty="0">
                <a:solidFill>
                  <a:srgbClr val="0070C0"/>
                </a:solidFill>
                <a:latin typeface="Verdana"/>
                <a:cs typeface="Verdana"/>
              </a:rPr>
              <a:t>dioxan či směsi rozpouštědel</a:t>
            </a:r>
          </a:p>
          <a:p>
            <a:pPr marL="753891" marR="4607" lvl="1" indent="-285750">
              <a:lnSpc>
                <a:spcPct val="117500"/>
              </a:lnSpc>
              <a:spcBef>
                <a:spcPts val="86"/>
              </a:spcBef>
              <a:buFont typeface="Wingdings" panose="05000000000000000000" pitchFamily="2" charset="2"/>
              <a:buChar char="§"/>
              <a:tabLst>
                <a:tab pos="210749" algn="l"/>
              </a:tabLst>
            </a:pPr>
            <a:r>
              <a:rPr lang="cs-CZ" sz="1451" spc="-5" dirty="0">
                <a:latin typeface="Verdana"/>
                <a:cs typeface="Verdana"/>
              </a:rPr>
              <a:t>dnes se pro účely měření kapalnou scintilací používají již komerčně připravené směsi, včetně scintilátoru – tzv. </a:t>
            </a:r>
            <a:r>
              <a:rPr lang="cs-CZ" sz="1451" b="1" spc="-5" dirty="0">
                <a:solidFill>
                  <a:srgbClr val="0070C0"/>
                </a:solidFill>
                <a:latin typeface="Verdana"/>
                <a:cs typeface="Verdana"/>
              </a:rPr>
              <a:t>scintilační koktejly</a:t>
            </a:r>
          </a:p>
          <a:p>
            <a:pPr marL="753891" marR="4607" lvl="1" indent="-285750">
              <a:lnSpc>
                <a:spcPct val="117500"/>
              </a:lnSpc>
              <a:spcBef>
                <a:spcPts val="86"/>
              </a:spcBef>
              <a:buFont typeface="Wingdings" panose="05000000000000000000" pitchFamily="2" charset="2"/>
              <a:buChar char="§"/>
              <a:tabLst>
                <a:tab pos="210749" algn="l"/>
              </a:tabLst>
            </a:pPr>
            <a:r>
              <a:rPr sz="1451" spc="-5" dirty="0" err="1">
                <a:latin typeface="Verdana"/>
                <a:cs typeface="Verdana"/>
              </a:rPr>
              <a:t>radioaktivní</a:t>
            </a:r>
            <a:r>
              <a:rPr sz="1451" spc="-5" dirty="0">
                <a:latin typeface="Verdana"/>
                <a:cs typeface="Verdana"/>
              </a:rPr>
              <a:t> látka </a:t>
            </a:r>
            <a:r>
              <a:rPr sz="1451" dirty="0">
                <a:latin typeface="Verdana"/>
                <a:cs typeface="Verdana"/>
              </a:rPr>
              <a:t>se přidává </a:t>
            </a:r>
            <a:r>
              <a:rPr sz="1451" spc="-9" dirty="0">
                <a:latin typeface="Verdana"/>
                <a:cs typeface="Verdana"/>
              </a:rPr>
              <a:t>do </a:t>
            </a:r>
            <a:r>
              <a:rPr sz="1451" dirty="0" err="1">
                <a:latin typeface="Verdana"/>
                <a:cs typeface="Verdana"/>
              </a:rPr>
              <a:t>roztoku</a:t>
            </a:r>
            <a:r>
              <a:rPr lang="cs-CZ" sz="1451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kapalného</a:t>
            </a:r>
            <a:r>
              <a:rPr sz="1451" spc="-5" dirty="0">
                <a:latin typeface="Verdana"/>
                <a:cs typeface="Verdana"/>
              </a:rPr>
              <a:t> scintilátoru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PE</a:t>
            </a:r>
            <a:r>
              <a:rPr sz="1451" spc="27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lahvičce</a:t>
            </a:r>
            <a:endParaRPr sz="1451" dirty="0">
              <a:latin typeface="Verdana"/>
              <a:cs typeface="Verdana"/>
            </a:endParaRPr>
          </a:p>
          <a:p>
            <a:pPr marL="667374" lvl="1" indent="-199233">
              <a:spcBef>
                <a:spcPts val="5"/>
              </a:spcBef>
              <a:buFont typeface="Symbol"/>
              <a:buChar char=""/>
              <a:tabLst>
                <a:tab pos="210749" algn="l"/>
              </a:tabLst>
            </a:pPr>
            <a:r>
              <a:rPr lang="cs-CZ" sz="145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vzorek</a:t>
            </a:r>
            <a:r>
              <a:rPr sz="1451" dirty="0">
                <a:latin typeface="Verdana"/>
                <a:cs typeface="Verdana"/>
              </a:rPr>
              <a:t> s </a:t>
            </a:r>
            <a:r>
              <a:rPr sz="1451" spc="-5" dirty="0">
                <a:latin typeface="Verdana"/>
                <a:cs typeface="Verdana"/>
              </a:rPr>
              <a:t>radionuklidem </a:t>
            </a:r>
            <a:r>
              <a:rPr sz="1451" spc="-14" dirty="0">
                <a:latin typeface="Verdana"/>
                <a:cs typeface="Verdana"/>
              </a:rPr>
              <a:t>je </a:t>
            </a:r>
            <a:r>
              <a:rPr sz="1451" dirty="0">
                <a:latin typeface="Verdana"/>
                <a:cs typeface="Verdana"/>
              </a:rPr>
              <a:t>po měření </a:t>
            </a:r>
            <a:r>
              <a:rPr sz="1451" spc="-5" dirty="0">
                <a:latin typeface="Verdana"/>
                <a:cs typeface="Verdana"/>
              </a:rPr>
              <a:t>nepoužitelný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 err="1">
                <a:latin typeface="Verdana"/>
                <a:cs typeface="Verdana"/>
              </a:rPr>
              <a:t>vyhazuje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se</a:t>
            </a:r>
            <a:endParaRPr lang="cs-CZ" sz="1451" dirty="0">
              <a:latin typeface="Verdana"/>
              <a:cs typeface="Verdana"/>
            </a:endParaRPr>
          </a:p>
          <a:p>
            <a:pPr marL="667374" lvl="1" indent="-199233">
              <a:spcBef>
                <a:spcPts val="5"/>
              </a:spcBef>
              <a:buFont typeface="Symbol"/>
              <a:buChar char=""/>
              <a:tabLst>
                <a:tab pos="210749" algn="l"/>
              </a:tabLst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18687" y="1302661"/>
            <a:ext cx="2701705" cy="65884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404800">
              <a:lnSpc>
                <a:spcPct val="100000"/>
              </a:lnSpc>
              <a:spcBef>
                <a:spcPts val="82"/>
              </a:spcBef>
            </a:pPr>
            <a:r>
              <a:rPr sz="1600" b="1" spc="-9" dirty="0">
                <a:solidFill>
                  <a:srgbClr val="0000FF"/>
                </a:solidFill>
                <a:latin typeface="Verdana"/>
                <a:cs typeface="Verdana"/>
              </a:rPr>
              <a:t>3</a:t>
            </a:r>
            <a:r>
              <a:rPr sz="3600" b="1" spc="-14" baseline="-19444" dirty="0">
                <a:solidFill>
                  <a:srgbClr val="0000FF"/>
                </a:solidFill>
                <a:latin typeface="Verdana"/>
                <a:cs typeface="Verdana"/>
              </a:rPr>
              <a:t>H, 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14</a:t>
            </a:r>
            <a:r>
              <a:rPr sz="3600" b="1" spc="-6" baseline="-19444" dirty="0">
                <a:solidFill>
                  <a:srgbClr val="0000FF"/>
                </a:solidFill>
                <a:latin typeface="Verdana"/>
                <a:cs typeface="Verdana"/>
              </a:rPr>
              <a:t>C,</a:t>
            </a:r>
            <a:r>
              <a:rPr sz="3600" b="1" spc="-20" baseline="-19444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0000FF"/>
                </a:solidFill>
                <a:latin typeface="Verdana"/>
                <a:cs typeface="Verdana"/>
              </a:rPr>
              <a:t>35</a:t>
            </a:r>
            <a:r>
              <a:rPr sz="3600" b="1" spc="-6" baseline="-19444" dirty="0">
                <a:solidFill>
                  <a:srgbClr val="0000FF"/>
                </a:solidFill>
                <a:latin typeface="Verdana"/>
                <a:cs typeface="Verdana"/>
              </a:rPr>
              <a:t>S</a:t>
            </a:r>
            <a:br>
              <a:rPr lang="cs-CZ" sz="2720" b="1" spc="-6" baseline="-19444" dirty="0">
                <a:solidFill>
                  <a:srgbClr val="0000FF"/>
                </a:solidFill>
                <a:latin typeface="Verdana"/>
                <a:cs typeface="Verdana"/>
              </a:rPr>
            </a:br>
            <a:endParaRPr sz="2720" baseline="-19444" dirty="0">
              <a:latin typeface="Verdana"/>
              <a:cs typeface="Verdana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A3B522-3D6D-4933-B419-AFFC8908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14</a:t>
            </a:fld>
            <a:endParaRPr lang="cs-CZ"/>
          </a:p>
        </p:txBody>
      </p:sp>
      <p:pic>
        <p:nvPicPr>
          <p:cNvPr id="7" name="Detekce14-1">
            <a:hlinkClick r:id="" action="ppaction://media"/>
            <a:extLst>
              <a:ext uri="{FF2B5EF4-FFF2-40B4-BE49-F238E27FC236}">
                <a16:creationId xmlns:a16="http://schemas.microsoft.com/office/drawing/2014/main" id="{45095C84-E1FD-4139-9B78-BA607CB38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1749" y="1169333"/>
            <a:ext cx="609600" cy="609600"/>
          </a:xfrm>
          <a:prstGeom prst="rect">
            <a:avLst/>
          </a:prstGeom>
        </p:spPr>
      </p:pic>
      <p:pic>
        <p:nvPicPr>
          <p:cNvPr id="8" name="Detekce14-2">
            <a:hlinkClick r:id="" action="ppaction://media"/>
            <a:extLst>
              <a:ext uri="{FF2B5EF4-FFF2-40B4-BE49-F238E27FC236}">
                <a16:creationId xmlns:a16="http://schemas.microsoft.com/office/drawing/2014/main" id="{2186CAB6-7866-4C29-8D0C-3F62473DBF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7674" y="1961510"/>
            <a:ext cx="609600" cy="609600"/>
          </a:xfrm>
          <a:prstGeom prst="rect">
            <a:avLst/>
          </a:prstGeom>
        </p:spPr>
      </p:pic>
      <p:pic>
        <p:nvPicPr>
          <p:cNvPr id="9" name="Detekce14-3">
            <a:hlinkClick r:id="" action="ppaction://media"/>
            <a:extLst>
              <a:ext uri="{FF2B5EF4-FFF2-40B4-BE49-F238E27FC236}">
                <a16:creationId xmlns:a16="http://schemas.microsoft.com/office/drawing/2014/main" id="{A22C9760-73E6-4187-9092-4A411A9328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1749" y="41589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6" y="1031062"/>
            <a:ext cx="7590362" cy="4587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Schéma měření kapalnou scintilací </a:t>
            </a:r>
            <a:r>
              <a:rPr sz="1451" b="1" spc="5" dirty="0">
                <a:solidFill>
                  <a:srgbClr val="0070C0"/>
                </a:solidFill>
                <a:latin typeface="Verdana"/>
                <a:cs typeface="Verdana"/>
              </a:rPr>
              <a:t>v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tzv. </a:t>
            </a:r>
            <a:r>
              <a:rPr sz="1451" b="1" spc="-5" dirty="0" err="1">
                <a:solidFill>
                  <a:srgbClr val="0070C0"/>
                </a:solidFill>
                <a:latin typeface="Verdana"/>
                <a:cs typeface="Verdana"/>
              </a:rPr>
              <a:t>koincidenčním</a:t>
            </a:r>
            <a:r>
              <a:rPr sz="1451" b="1" spc="36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0070C0"/>
                </a:solidFill>
                <a:latin typeface="Verdana"/>
                <a:cs typeface="Verdana"/>
              </a:rPr>
              <a:t>zapojení</a:t>
            </a:r>
            <a:endParaRPr sz="1451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11516">
              <a:spcBef>
                <a:spcPts val="23"/>
              </a:spcBef>
            </a:pPr>
            <a:r>
              <a:rPr sz="1451" spc="-5" dirty="0">
                <a:latin typeface="Verdana"/>
                <a:cs typeface="Verdana"/>
              </a:rPr>
              <a:t>Impuls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registruje </a:t>
            </a:r>
            <a:r>
              <a:rPr sz="1451" spc="-9" dirty="0">
                <a:latin typeface="Verdana"/>
                <a:cs typeface="Verdana"/>
              </a:rPr>
              <a:t>jen tehdy, </a:t>
            </a:r>
            <a:r>
              <a:rPr sz="1451" dirty="0">
                <a:latin typeface="Verdana"/>
                <a:cs typeface="Verdana"/>
              </a:rPr>
              <a:t>je-li </a:t>
            </a:r>
            <a:r>
              <a:rPr sz="1451" spc="-5" dirty="0">
                <a:latin typeface="Verdana"/>
                <a:cs typeface="Verdana"/>
              </a:rPr>
              <a:t>registrován </a:t>
            </a:r>
            <a:r>
              <a:rPr sz="1451" dirty="0">
                <a:latin typeface="Verdana"/>
                <a:cs typeface="Verdana"/>
              </a:rPr>
              <a:t>oběma</a:t>
            </a:r>
            <a:r>
              <a:rPr sz="1451" spc="59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fotonásobiči.</a:t>
            </a:r>
            <a:endParaRPr sz="1451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726" y="1857360"/>
            <a:ext cx="7411942" cy="4119694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DFB71F-850B-4B13-BAA1-8306759731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15</a:t>
            </a:fld>
            <a:endParaRPr lang="cs-CZ"/>
          </a:p>
        </p:txBody>
      </p:sp>
      <p:pic>
        <p:nvPicPr>
          <p:cNvPr id="5" name="Detekce15-1">
            <a:hlinkClick r:id="" action="ppaction://media"/>
            <a:extLst>
              <a:ext uri="{FF2B5EF4-FFF2-40B4-BE49-F238E27FC236}">
                <a16:creationId xmlns:a16="http://schemas.microsoft.com/office/drawing/2014/main" id="{3053660E-5ABC-4225-A7B9-F113D64B0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1474" y="10310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8450" y="807183"/>
            <a:ext cx="7284106" cy="442498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3041471" marR="4607" indent="-3030529">
              <a:lnSpc>
                <a:spcPct val="101299"/>
              </a:lnSpc>
              <a:spcBef>
                <a:spcPts val="73"/>
              </a:spcBef>
            </a:pP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Schéma měření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vzorku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scintilačním (vlevo) </a:t>
            </a:r>
            <a:r>
              <a:rPr sz="1451" b="1" spc="5" dirty="0">
                <a:solidFill>
                  <a:srgbClr val="0070C0"/>
                </a:solidFill>
                <a:latin typeface="Verdana"/>
                <a:cs typeface="Verdana"/>
              </a:rPr>
              <a:t>a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polovodičovým (vpravo)  detektorem</a:t>
            </a:r>
            <a:endParaRPr sz="145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3880" y="1836286"/>
            <a:ext cx="8155222" cy="3895441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2C9276-56C9-411B-A7AF-5036CF33A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16</a:t>
            </a:fld>
            <a:endParaRPr lang="cs-CZ"/>
          </a:p>
        </p:txBody>
      </p:sp>
      <p:pic>
        <p:nvPicPr>
          <p:cNvPr id="5" name="Detekce16-1">
            <a:hlinkClick r:id="" action="ppaction://media"/>
            <a:extLst>
              <a:ext uri="{FF2B5EF4-FFF2-40B4-BE49-F238E27FC236}">
                <a16:creationId xmlns:a16="http://schemas.microsoft.com/office/drawing/2014/main" id="{4EB12E03-9C15-409F-A9ED-8B77BF328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4302" y="723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744" y="766931"/>
            <a:ext cx="5956162" cy="442498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R="4607" indent="11113">
              <a:lnSpc>
                <a:spcPct val="101299"/>
              </a:lnSpc>
              <a:spcBef>
                <a:spcPts val="73"/>
              </a:spcBef>
            </a:pP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Rozdíly </a:t>
            </a:r>
            <a:r>
              <a:rPr sz="1451" b="1" spc="5" dirty="0">
                <a:solidFill>
                  <a:srgbClr val="0070C0"/>
                </a:solidFill>
                <a:latin typeface="Verdana"/>
                <a:cs typeface="Verdana"/>
              </a:rPr>
              <a:t>ve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tvaru </a:t>
            </a:r>
            <a:r>
              <a:rPr sz="1451" b="1" spc="-9" dirty="0">
                <a:solidFill>
                  <a:srgbClr val="0070C0"/>
                </a:solidFill>
                <a:latin typeface="Verdana"/>
                <a:cs typeface="Verdana"/>
              </a:rPr>
              <a:t>gama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spektra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při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měření </a:t>
            </a:r>
            <a:r>
              <a:rPr sz="1451" b="1" spc="-5" dirty="0" err="1">
                <a:solidFill>
                  <a:srgbClr val="0070C0"/>
                </a:solidFill>
                <a:latin typeface="Verdana"/>
                <a:cs typeface="Verdana"/>
              </a:rPr>
              <a:t>scintilačním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spc="5" dirty="0">
                <a:solidFill>
                  <a:srgbClr val="0070C0"/>
                </a:solidFill>
                <a:latin typeface="Verdana"/>
                <a:cs typeface="Verdana"/>
              </a:rPr>
              <a:t>a</a:t>
            </a:r>
            <a:r>
              <a:rPr lang="cs-CZ" sz="1451" b="1" spc="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0070C0"/>
                </a:solidFill>
                <a:latin typeface="Verdana"/>
                <a:cs typeface="Verdana"/>
              </a:rPr>
              <a:t>polovodičovým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0070C0"/>
                </a:solidFill>
                <a:latin typeface="Verdana"/>
                <a:cs typeface="Verdana"/>
              </a:rPr>
              <a:t>detektorem</a:t>
            </a:r>
            <a:endParaRPr sz="145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745" y="2289456"/>
            <a:ext cx="7808101" cy="234933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0323EB-DCFA-4AB6-B46C-76341461DB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17</a:t>
            </a:fld>
            <a:endParaRPr lang="cs-CZ"/>
          </a:p>
        </p:txBody>
      </p:sp>
      <p:pic>
        <p:nvPicPr>
          <p:cNvPr id="5" name="Detekce17-1">
            <a:hlinkClick r:id="" action="ppaction://media"/>
            <a:extLst>
              <a:ext uri="{FF2B5EF4-FFF2-40B4-BE49-F238E27FC236}">
                <a16:creationId xmlns:a16="http://schemas.microsoft.com/office/drawing/2014/main" id="{A800B52A-947C-486F-9DB7-43B45EE25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8046" y="9046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233" y="376902"/>
            <a:ext cx="4405221" cy="258431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dirty="0">
                <a:solidFill>
                  <a:srgbClr val="C00000"/>
                </a:solidFill>
                <a:latin typeface="Verdana"/>
                <a:cs typeface="Verdana"/>
              </a:rPr>
              <a:t>Další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typy scintilačních</a:t>
            </a:r>
            <a:r>
              <a:rPr sz="1600" b="1" spc="-36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detektorů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2233" y="924921"/>
            <a:ext cx="3008652" cy="23547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Plastický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scintilační</a:t>
            </a:r>
            <a:r>
              <a:rPr sz="1451" b="1" spc="-5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detektor</a:t>
            </a:r>
            <a:endParaRPr sz="1451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1663" y="635333"/>
            <a:ext cx="745958" cy="8005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2233" y="1565757"/>
            <a:ext cx="7305472" cy="135854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84138" indent="106363">
              <a:spcBef>
                <a:spcPts val="95"/>
              </a:spcBef>
            </a:pPr>
            <a:r>
              <a:rPr lang="cs-CZ" sz="1451" b="1" spc="-5" dirty="0">
                <a:solidFill>
                  <a:srgbClr val="0000FF"/>
                </a:solidFill>
                <a:latin typeface="Verdana"/>
                <a:cs typeface="Verdana"/>
              </a:rPr>
              <a:t>T</a:t>
            </a:r>
            <a:r>
              <a:rPr sz="1451" b="1" spc="-5" dirty="0" err="1">
                <a:solidFill>
                  <a:srgbClr val="0000FF"/>
                </a:solidFill>
                <a:latin typeface="Verdana"/>
                <a:cs typeface="Verdana"/>
              </a:rPr>
              <a:t>ermoluminiscenční</a:t>
            </a:r>
            <a:r>
              <a:rPr sz="1451" b="1" spc="-2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cs-CZ" sz="1451" b="1" spc="-23" dirty="0">
                <a:solidFill>
                  <a:srgbClr val="0000FF"/>
                </a:solidFill>
                <a:latin typeface="Verdana"/>
                <a:cs typeface="Verdana"/>
              </a:rPr>
              <a:t>(TLD) a fotoluminiscenční (OSL) </a:t>
            </a:r>
            <a:r>
              <a:rPr sz="1451" b="1" spc="-5" dirty="0" err="1">
                <a:solidFill>
                  <a:srgbClr val="0000FF"/>
                </a:solidFill>
                <a:latin typeface="Verdana"/>
                <a:cs typeface="Verdana"/>
              </a:rPr>
              <a:t>detektory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51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  <a:spcBef>
                <a:spcPts val="5"/>
              </a:spcBef>
            </a:pPr>
            <a:r>
              <a:rPr sz="1451" spc="-5" dirty="0">
                <a:latin typeface="Verdana"/>
                <a:cs typeface="Verdana"/>
              </a:rPr>
              <a:t>anorganické krystaly </a:t>
            </a:r>
            <a:r>
              <a:rPr sz="1451" dirty="0">
                <a:latin typeface="Verdana"/>
                <a:cs typeface="Verdana"/>
              </a:rPr>
              <a:t>s </a:t>
            </a:r>
            <a:r>
              <a:rPr sz="1451" spc="-5" dirty="0">
                <a:latin typeface="Verdana"/>
                <a:cs typeface="Verdana"/>
              </a:rPr>
              <a:t>poruchami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spc="-5" dirty="0">
                <a:latin typeface="Verdana"/>
                <a:cs typeface="Verdana"/>
              </a:rPr>
              <a:t>dozimetr obsahuje </a:t>
            </a:r>
            <a:r>
              <a:rPr sz="1451" dirty="0">
                <a:latin typeface="Verdana"/>
                <a:cs typeface="Verdana"/>
              </a:rPr>
              <a:t>elektronové </a:t>
            </a:r>
            <a:r>
              <a:rPr sz="1451" spc="-5" dirty="0">
                <a:latin typeface="Verdana"/>
                <a:cs typeface="Verdana"/>
              </a:rPr>
              <a:t>pasti, </a:t>
            </a:r>
            <a:r>
              <a:rPr sz="1451" dirty="0">
                <a:latin typeface="Verdana"/>
                <a:cs typeface="Verdana"/>
              </a:rPr>
              <a:t>do </a:t>
            </a:r>
            <a:r>
              <a:rPr sz="1451" spc="-5" dirty="0">
                <a:latin typeface="Verdana"/>
                <a:cs typeface="Verdana"/>
              </a:rPr>
              <a:t>kterých  </a:t>
            </a:r>
            <a:r>
              <a:rPr sz="1451" dirty="0">
                <a:latin typeface="Verdana"/>
                <a:cs typeface="Verdana"/>
              </a:rPr>
              <a:t>se dostanou </a:t>
            </a:r>
            <a:r>
              <a:rPr sz="1451" spc="-5" dirty="0">
                <a:latin typeface="Verdana"/>
                <a:cs typeface="Verdana"/>
              </a:rPr>
              <a:t>elektrony při průletu ionizujícího záření. </a:t>
            </a:r>
            <a:r>
              <a:rPr sz="1451" spc="-14" dirty="0">
                <a:latin typeface="Verdana"/>
                <a:cs typeface="Verdana"/>
              </a:rPr>
              <a:t>Po </a:t>
            </a:r>
            <a:r>
              <a:rPr sz="1451" spc="-9" dirty="0">
                <a:latin typeface="Verdana"/>
                <a:cs typeface="Verdana"/>
              </a:rPr>
              <a:t>zahřátí </a:t>
            </a:r>
            <a:r>
              <a:rPr sz="1451" spc="5" dirty="0">
                <a:latin typeface="Verdana"/>
                <a:cs typeface="Verdana"/>
              </a:rPr>
              <a:t>ve </a:t>
            </a:r>
            <a:r>
              <a:rPr sz="1451" dirty="0" err="1">
                <a:latin typeface="Verdana"/>
                <a:cs typeface="Verdana"/>
              </a:rPr>
              <a:t>tmě</a:t>
            </a:r>
            <a:r>
              <a:rPr sz="1451" spc="50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dochází</a:t>
            </a:r>
            <a:r>
              <a:rPr lang="cs-CZ"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5" dirty="0">
                <a:latin typeface="Verdana"/>
                <a:cs typeface="Verdana"/>
              </a:rPr>
              <a:t>uvolnění elektronů, deexcitace </a:t>
            </a:r>
            <a:r>
              <a:rPr sz="1451" dirty="0">
                <a:latin typeface="Verdana"/>
                <a:cs typeface="Verdana"/>
              </a:rPr>
              <a:t>vede </a:t>
            </a:r>
            <a:r>
              <a:rPr sz="1451" spc="5" dirty="0">
                <a:latin typeface="Verdana"/>
                <a:cs typeface="Verdana"/>
              </a:rPr>
              <a:t>ke </a:t>
            </a:r>
            <a:r>
              <a:rPr sz="1451" dirty="0">
                <a:latin typeface="Verdana"/>
                <a:cs typeface="Verdana"/>
              </a:rPr>
              <a:t>vzniku </a:t>
            </a:r>
            <a:r>
              <a:rPr sz="1451" spc="-5" dirty="0">
                <a:latin typeface="Verdana"/>
                <a:cs typeface="Verdana"/>
              </a:rPr>
              <a:t>scintilací, </a:t>
            </a:r>
            <a:r>
              <a:rPr sz="1451" dirty="0">
                <a:latin typeface="Verdana"/>
                <a:cs typeface="Verdana"/>
              </a:rPr>
              <a:t>které se</a:t>
            </a:r>
            <a:r>
              <a:rPr sz="1451" spc="-18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registrují.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F3CB6E-204E-4C09-9938-025DD38C22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18</a:t>
            </a:fld>
            <a:endParaRPr lang="cs-CZ"/>
          </a:p>
        </p:txBody>
      </p:sp>
      <p:pic>
        <p:nvPicPr>
          <p:cNvPr id="7" name="Detekce18-1">
            <a:hlinkClick r:id="" action="ppaction://media"/>
            <a:extLst>
              <a:ext uri="{FF2B5EF4-FFF2-40B4-BE49-F238E27FC236}">
                <a16:creationId xmlns:a16="http://schemas.microsoft.com/office/drawing/2014/main" id="{96BA978B-5FA9-447A-A019-38263D55D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400" y="855597"/>
            <a:ext cx="609600" cy="6096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FD9669F-6E87-429C-8F04-5B2FA8A47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6" y="2993422"/>
            <a:ext cx="4722784" cy="19005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E7F443-DB22-4853-B902-8F30BA146E05}"/>
              </a:ext>
            </a:extLst>
          </p:cNvPr>
          <p:cNvSpPr txBox="1"/>
          <p:nvPr/>
        </p:nvSpPr>
        <p:spPr>
          <a:xfrm>
            <a:off x="202234" y="5008904"/>
            <a:ext cx="8099556" cy="16258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11516"/>
            <a:r>
              <a:rPr lang="cs-CZ" sz="1451" b="1" spc="-5" dirty="0">
                <a:solidFill>
                  <a:srgbClr val="0000FF"/>
                </a:solidFill>
                <a:latin typeface="Verdana"/>
              </a:rPr>
              <a:t>Stopové detektory částic</a:t>
            </a:r>
          </a:p>
          <a:p>
            <a:pPr marL="11516" marR="4607">
              <a:lnSpc>
                <a:spcPct val="101400"/>
              </a:lnSpc>
              <a:spcBef>
                <a:spcPts val="1768"/>
              </a:spcBef>
            </a:pPr>
            <a:r>
              <a:rPr lang="cs-CZ" sz="1451" spc="-5" dirty="0">
                <a:latin typeface="Verdana"/>
              </a:rPr>
              <a:t>jde o látky, v nichž nabité částice vyvolávají mikroskopické poruchy v jejich struktuře  (slída, skla, organické polymery). Radiační stopa se zpravidla zviditelňuje leptáním.</a:t>
            </a:r>
          </a:p>
          <a:p>
            <a:pPr marL="11516">
              <a:lnSpc>
                <a:spcPts val="1732"/>
              </a:lnSpc>
              <a:spcBef>
                <a:spcPts val="1455"/>
              </a:spcBef>
            </a:pPr>
            <a:r>
              <a:rPr lang="cs-CZ" sz="1451" b="1" spc="-5" dirty="0">
                <a:latin typeface="Verdana"/>
              </a:rPr>
              <a:t>Použití:</a:t>
            </a:r>
          </a:p>
          <a:p>
            <a:pPr marL="11516">
              <a:lnSpc>
                <a:spcPts val="1732"/>
              </a:lnSpc>
            </a:pPr>
            <a:r>
              <a:rPr lang="cs-CZ" sz="1451" spc="-5" dirty="0">
                <a:latin typeface="Verdana"/>
              </a:rPr>
              <a:t>v dozimetrii </a:t>
            </a:r>
            <a:r>
              <a:rPr lang="cs-CZ" sz="1451" spc="-5" dirty="0">
                <a:latin typeface="Verdana"/>
                <a:sym typeface="Symbol" panose="05050102010706020507" pitchFamily="18" charset="2"/>
              </a:rPr>
              <a:t></a:t>
            </a:r>
            <a:r>
              <a:rPr lang="cs-CZ" sz="1451" spc="-5" dirty="0">
                <a:latin typeface="Verdana"/>
              </a:rPr>
              <a:t>-záření (dávky způsobené radonem a jeho dceřinými produkty)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6" y="594280"/>
            <a:ext cx="6102928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b="1" spc="-5" dirty="0" err="1">
                <a:solidFill>
                  <a:srgbClr val="C00000"/>
                </a:solidFill>
                <a:latin typeface="Verdana"/>
                <a:cs typeface="Verdana"/>
              </a:rPr>
              <a:t>Fotografická</a:t>
            </a:r>
            <a:r>
              <a:rPr sz="2000" b="1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b="1" spc="-9" dirty="0" err="1">
                <a:solidFill>
                  <a:srgbClr val="C00000"/>
                </a:solidFill>
                <a:latin typeface="Verdana"/>
                <a:cs typeface="Verdana"/>
              </a:rPr>
              <a:t>detekce</a:t>
            </a:r>
            <a:r>
              <a:rPr lang="cs-CZ" sz="2000" b="1" spc="-9" dirty="0">
                <a:solidFill>
                  <a:srgbClr val="C00000"/>
                </a:solidFill>
                <a:latin typeface="Verdana"/>
                <a:cs typeface="Verdana"/>
              </a:rPr>
              <a:t> ionizujícího záření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503924"/>
            <a:ext cx="7981422" cy="41885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2879" rIns="0" bIns="0" rtlCol="0">
            <a:spAutoFit/>
          </a:bodyPr>
          <a:lstStyle/>
          <a:p>
            <a:pPr marL="11516" marR="4607">
              <a:lnSpc>
                <a:spcPct val="103800"/>
              </a:lnSpc>
              <a:spcBef>
                <a:spcPts val="23"/>
              </a:spcBef>
            </a:pPr>
            <a:r>
              <a:rPr sz="1270" b="1" spc="-9" dirty="0">
                <a:latin typeface="Verdana"/>
                <a:cs typeface="Verdana"/>
              </a:rPr>
              <a:t>Vliv </a:t>
            </a:r>
            <a:r>
              <a:rPr sz="1270" b="1" spc="-5" dirty="0">
                <a:latin typeface="Verdana"/>
                <a:cs typeface="Verdana"/>
              </a:rPr>
              <a:t>radioaktivního záření </a:t>
            </a:r>
            <a:r>
              <a:rPr sz="1270" b="1" spc="-14" dirty="0">
                <a:latin typeface="Verdana"/>
                <a:cs typeface="Verdana"/>
              </a:rPr>
              <a:t>na </a:t>
            </a:r>
            <a:r>
              <a:rPr sz="1270" b="1" spc="-5" dirty="0">
                <a:latin typeface="Verdana"/>
                <a:cs typeface="Verdana"/>
              </a:rPr>
              <a:t>citlivou fotografickou vrstvu </a:t>
            </a:r>
            <a:r>
              <a:rPr sz="1270" b="1" spc="-9" dirty="0">
                <a:latin typeface="Verdana"/>
                <a:cs typeface="Verdana"/>
              </a:rPr>
              <a:t>je </a:t>
            </a:r>
            <a:r>
              <a:rPr sz="1270" b="1" dirty="0">
                <a:latin typeface="Verdana"/>
                <a:cs typeface="Verdana"/>
              </a:rPr>
              <a:t>podobný </a:t>
            </a:r>
            <a:r>
              <a:rPr sz="1270" b="1" spc="-9" dirty="0">
                <a:latin typeface="Verdana"/>
                <a:cs typeface="Verdana"/>
              </a:rPr>
              <a:t>jako u </a:t>
            </a:r>
            <a:r>
              <a:rPr sz="1270" b="1" spc="-5" dirty="0">
                <a:latin typeface="Verdana"/>
                <a:cs typeface="Verdana"/>
              </a:rPr>
              <a:t>viditelného  </a:t>
            </a:r>
            <a:r>
              <a:rPr sz="1270" b="1" spc="-9" dirty="0">
                <a:latin typeface="Verdana"/>
                <a:cs typeface="Verdana"/>
              </a:rPr>
              <a:t>světla. </a:t>
            </a:r>
            <a:r>
              <a:rPr sz="1270" b="1" spc="-5" dirty="0">
                <a:latin typeface="Verdana"/>
                <a:cs typeface="Verdana"/>
              </a:rPr>
              <a:t>Používá </a:t>
            </a:r>
            <a:r>
              <a:rPr sz="1270" b="1" spc="-9" dirty="0">
                <a:latin typeface="Verdana"/>
                <a:cs typeface="Verdana"/>
              </a:rPr>
              <a:t>se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b="1" dirty="0">
                <a:latin typeface="Verdana"/>
                <a:cs typeface="Verdana"/>
              </a:rPr>
              <a:t>pro</a:t>
            </a:r>
            <a:r>
              <a:rPr sz="1451" b="1" dirty="0">
                <a:latin typeface="Verdana"/>
                <a:cs typeface="Verdana"/>
              </a:rPr>
              <a:t>: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5295" y="3270650"/>
            <a:ext cx="2553180" cy="2354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Osobní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filmový</a:t>
            </a:r>
            <a:r>
              <a:rPr sz="1451" b="1" spc="-36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dozimetr</a:t>
            </a:r>
            <a:endParaRPr sz="1451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727" y="2090223"/>
            <a:ext cx="7936810" cy="17072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43762" rIns="0" bIns="0" rtlCol="0">
            <a:spAutoFit/>
          </a:bodyPr>
          <a:lstStyle/>
          <a:p>
            <a:pPr marL="373274" marR="4721132" indent="-285750">
              <a:lnSpc>
                <a:spcPct val="101400"/>
              </a:lnSpc>
              <a:spcBef>
                <a:spcPts val="345"/>
              </a:spcBef>
              <a:buFont typeface="Wingdings" panose="05000000000000000000" pitchFamily="2" charset="2"/>
              <a:buChar char="§"/>
            </a:pPr>
            <a:r>
              <a:rPr sz="1400" b="1" spc="-5" dirty="0">
                <a:solidFill>
                  <a:srgbClr val="0000FF"/>
                </a:solidFill>
                <a:latin typeface="Symbol"/>
                <a:cs typeface="Symbol"/>
              </a:rPr>
              <a:t>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- </a:t>
            </a:r>
            <a:r>
              <a:rPr sz="1400" b="1" spc="-5" dirty="0" err="1">
                <a:solidFill>
                  <a:srgbClr val="0000FF"/>
                </a:solidFill>
                <a:latin typeface="Verdana"/>
                <a:cs typeface="Verdana"/>
              </a:rPr>
              <a:t>záření</a:t>
            </a:r>
            <a:endParaRPr lang="cs-CZ" sz="1400" b="1" spc="-5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373274" marR="4721132" indent="-285750">
              <a:lnSpc>
                <a:spcPct val="101400"/>
              </a:lnSpc>
              <a:spcBef>
                <a:spcPts val="345"/>
              </a:spcBef>
              <a:buFont typeface="Wingdings" panose="05000000000000000000" pitchFamily="2" charset="2"/>
              <a:buChar char="§"/>
            </a:pPr>
            <a:endParaRPr lang="cs-CZ" sz="1400" b="1" spc="-5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373274" marR="4721132" indent="-285750">
              <a:lnSpc>
                <a:spcPct val="101400"/>
              </a:lnSpc>
              <a:spcBef>
                <a:spcPts val="345"/>
              </a:spcBef>
              <a:buFont typeface="Wingdings" panose="05000000000000000000" pitchFamily="2" charset="2"/>
              <a:buChar char="§"/>
            </a:pPr>
            <a:r>
              <a:rPr lang="cs-CZ" sz="1400" b="1" spc="-5" dirty="0">
                <a:solidFill>
                  <a:srgbClr val="0000FF"/>
                </a:solidFill>
                <a:latin typeface="Verdana"/>
                <a:cs typeface="Verdana"/>
              </a:rPr>
              <a:t>r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tg</a:t>
            </a:r>
            <a:r>
              <a:rPr sz="1400" b="1" spc="-6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0000FF"/>
                </a:solidFill>
                <a:latin typeface="Verdana"/>
                <a:cs typeface="Verdana"/>
              </a:rPr>
              <a:t>záření</a:t>
            </a:r>
            <a:endParaRPr lang="cs-CZ" sz="1400" b="1" spc="-5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373274" marR="4721132" indent="-285750">
              <a:lnSpc>
                <a:spcPct val="101400"/>
              </a:lnSpc>
              <a:spcBef>
                <a:spcPts val="345"/>
              </a:spcBef>
              <a:buFont typeface="Wingdings" panose="05000000000000000000" pitchFamily="2" charset="2"/>
              <a:buChar char="§"/>
            </a:pPr>
            <a:endParaRPr sz="1400" b="1" dirty="0">
              <a:latin typeface="Verdana"/>
              <a:cs typeface="Verdana"/>
            </a:endParaRPr>
          </a:p>
          <a:p>
            <a:pPr marL="373274" indent="-285750">
              <a:spcBef>
                <a:spcPts val="23"/>
              </a:spcBef>
              <a:buFont typeface="Wingdings" panose="05000000000000000000" pitchFamily="2" charset="2"/>
              <a:buChar char="§"/>
            </a:pP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neutrony </a:t>
            </a:r>
            <a:r>
              <a:rPr sz="1400" b="1" spc="-9" dirty="0">
                <a:latin typeface="Verdana"/>
                <a:cs typeface="Verdana"/>
              </a:rPr>
              <a:t>– </a:t>
            </a:r>
            <a:r>
              <a:rPr sz="1400" spc="-9" dirty="0">
                <a:latin typeface="Verdana"/>
                <a:cs typeface="Verdana"/>
              </a:rPr>
              <a:t>fotografická </a:t>
            </a:r>
            <a:r>
              <a:rPr sz="1400" spc="-5" dirty="0">
                <a:latin typeface="Verdana"/>
                <a:cs typeface="Verdana"/>
              </a:rPr>
              <a:t>emulze </a:t>
            </a:r>
            <a:r>
              <a:rPr sz="1400" spc="-9" dirty="0">
                <a:latin typeface="Verdana"/>
                <a:cs typeface="Verdana"/>
              </a:rPr>
              <a:t>se překryje </a:t>
            </a:r>
            <a:r>
              <a:rPr sz="1400" b="1" spc="-5" dirty="0" err="1">
                <a:latin typeface="Verdana"/>
                <a:cs typeface="Verdana"/>
              </a:rPr>
              <a:t>kadmiovou</a:t>
            </a:r>
            <a:r>
              <a:rPr sz="1400" b="1" spc="109" dirty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fólií</a:t>
            </a:r>
            <a:r>
              <a:rPr lang="cs-CZ" sz="1400" spc="-5" dirty="0">
                <a:latin typeface="Verdana"/>
                <a:cs typeface="Verdana"/>
              </a:rPr>
              <a:t>, kde probíhá reakce</a:t>
            </a:r>
            <a:r>
              <a:rPr lang="cs-CZ" sz="1400" b="1" spc="-5" dirty="0">
                <a:latin typeface="Verdana"/>
                <a:cs typeface="Verdana"/>
              </a:rPr>
              <a:t> </a:t>
            </a:r>
            <a:r>
              <a:rPr sz="1600" b="1" spc="-6" baseline="30864" dirty="0">
                <a:solidFill>
                  <a:srgbClr val="FF0000"/>
                </a:solidFill>
                <a:latin typeface="Verdana"/>
                <a:cs typeface="Verdana"/>
              </a:rPr>
              <a:t>113</a:t>
            </a:r>
            <a:r>
              <a:rPr sz="1600" b="1" spc="-5" dirty="0">
                <a:solidFill>
                  <a:srgbClr val="FF0000"/>
                </a:solidFill>
                <a:latin typeface="Verdana"/>
                <a:cs typeface="Verdana"/>
              </a:rPr>
              <a:t>Cd(n,</a:t>
            </a:r>
            <a:r>
              <a:rPr sz="1600" b="1" spc="-5" dirty="0">
                <a:solidFill>
                  <a:srgbClr val="FF0000"/>
                </a:solidFill>
                <a:latin typeface="Symbol"/>
                <a:cs typeface="Symbol"/>
              </a:rPr>
              <a:t></a:t>
            </a:r>
            <a:r>
              <a:rPr sz="1600" b="1" spc="-5" dirty="0">
                <a:solidFill>
                  <a:srgbClr val="FF0000"/>
                </a:solidFill>
                <a:latin typeface="Verdana"/>
                <a:cs typeface="Verdana"/>
              </a:rPr>
              <a:t>)</a:t>
            </a:r>
            <a:r>
              <a:rPr sz="1600" b="1" spc="-6" baseline="30864" dirty="0">
                <a:solidFill>
                  <a:srgbClr val="FF0000"/>
                </a:solidFill>
                <a:latin typeface="Verdana"/>
                <a:cs typeface="Verdana"/>
              </a:rPr>
              <a:t>114</a:t>
            </a:r>
            <a:r>
              <a:rPr sz="1600" b="1" spc="-5" dirty="0">
                <a:solidFill>
                  <a:srgbClr val="FF0000"/>
                </a:solidFill>
                <a:latin typeface="Verdana"/>
                <a:cs typeface="Verdana"/>
              </a:rPr>
              <a:t>Cd</a:t>
            </a:r>
            <a:r>
              <a:rPr sz="1400" b="1" spc="-5" dirty="0">
                <a:solidFill>
                  <a:srgbClr val="FF0000"/>
                </a:solidFill>
                <a:latin typeface="Verdana"/>
                <a:cs typeface="Verdana"/>
              </a:rPr>
              <a:t>, </a:t>
            </a:r>
            <a:r>
              <a:rPr sz="1400" dirty="0">
                <a:latin typeface="Verdana"/>
                <a:cs typeface="Verdana"/>
              </a:rPr>
              <a:t>pak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lang="cs-CZ" sz="1400" spc="-9" dirty="0">
                <a:latin typeface="Verdana"/>
                <a:cs typeface="Verdana"/>
              </a:rPr>
              <a:t>detekuje vznikající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gama</a:t>
            </a:r>
            <a:r>
              <a:rPr sz="1400" spc="32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záření</a:t>
            </a:r>
            <a:endParaRPr lang="cs-CZ" sz="1400" spc="-5" dirty="0">
              <a:latin typeface="Verdana"/>
              <a:cs typeface="Verdana"/>
            </a:endParaRPr>
          </a:p>
          <a:p>
            <a:pPr marL="87524">
              <a:spcBef>
                <a:spcPts val="18"/>
              </a:spcBef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2524B6-7A8E-4ECC-867E-A5785B65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19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EA535A-7A60-40E0-A6DE-F14C5B6560A7}"/>
              </a:ext>
            </a:extLst>
          </p:cNvPr>
          <p:cNvSpPr txBox="1"/>
          <p:nvPr/>
        </p:nvSpPr>
        <p:spPr>
          <a:xfrm>
            <a:off x="934704" y="6422362"/>
            <a:ext cx="403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Filmový dozimetr pro radiační pracovníky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DD7DF2-61EF-461A-8305-1A1D5B30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04" y="4179095"/>
            <a:ext cx="5695950" cy="2085975"/>
          </a:xfrm>
          <a:prstGeom prst="rect">
            <a:avLst/>
          </a:prstGeom>
        </p:spPr>
      </p:pic>
      <p:pic>
        <p:nvPicPr>
          <p:cNvPr id="16" name="Detekce19-1a">
            <a:hlinkClick r:id="" action="ppaction://media"/>
            <a:extLst>
              <a:ext uri="{FF2B5EF4-FFF2-40B4-BE49-F238E27FC236}">
                <a16:creationId xmlns:a16="http://schemas.microsoft.com/office/drawing/2014/main" id="{5148A04C-C827-4A57-91CC-437A5A387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9737" y="543884"/>
            <a:ext cx="609600" cy="609600"/>
          </a:xfrm>
          <a:prstGeom prst="rect">
            <a:avLst/>
          </a:prstGeom>
        </p:spPr>
      </p:pic>
      <p:pic>
        <p:nvPicPr>
          <p:cNvPr id="17" name="Detekce19-2a">
            <a:hlinkClick r:id="" action="ppaction://media"/>
            <a:extLst>
              <a:ext uri="{FF2B5EF4-FFF2-40B4-BE49-F238E27FC236}">
                <a16:creationId xmlns:a16="http://schemas.microsoft.com/office/drawing/2014/main" id="{B92E5B20-EBF8-4A15-A9D1-6A18253ABC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4348" y="44672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158" y="472647"/>
            <a:ext cx="6935736" cy="4424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1516" marR="4607">
              <a:lnSpc>
                <a:spcPct val="101299"/>
              </a:lnSpc>
              <a:spcBef>
                <a:spcPts val="73"/>
              </a:spcBef>
            </a:pP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Závislost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velikosti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náboje po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ionizaci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na vloženém vstupním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napětí  ionizační</a:t>
            </a:r>
            <a:r>
              <a:rPr sz="1451" b="1" spc="-23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komory</a:t>
            </a:r>
            <a:endParaRPr sz="145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0158" y="1293541"/>
            <a:ext cx="6935736" cy="5397190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687053-35F2-4984-973A-27E3B070C9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</a:t>
            </a:fld>
            <a:endParaRPr lang="cs-CZ"/>
          </a:p>
        </p:txBody>
      </p:sp>
      <p:pic>
        <p:nvPicPr>
          <p:cNvPr id="5" name="Detekce2-1">
            <a:hlinkClick r:id="" action="ppaction://media"/>
            <a:extLst>
              <a:ext uri="{FF2B5EF4-FFF2-40B4-BE49-F238E27FC236}">
                <a16:creationId xmlns:a16="http://schemas.microsoft.com/office/drawing/2014/main" id="{EBD236DB-1E0E-4950-B1F5-2C3F57080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3842" y="14867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346" y="797488"/>
            <a:ext cx="3747391" cy="318243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000" b="1" spc="-9" dirty="0">
                <a:solidFill>
                  <a:srgbClr val="C00000"/>
                </a:solidFill>
                <a:latin typeface="Verdana"/>
                <a:cs typeface="Verdana"/>
              </a:rPr>
              <a:t>Autoradiografické</a:t>
            </a:r>
            <a:r>
              <a:rPr sz="2000" b="1" spc="-14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metody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346" y="1340689"/>
            <a:ext cx="7976240" cy="262816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1516" marR="540693" algn="just">
              <a:lnSpc>
                <a:spcPct val="101299"/>
              </a:lnSpc>
              <a:spcBef>
                <a:spcPts val="73"/>
              </a:spcBef>
            </a:pPr>
            <a:r>
              <a:rPr sz="1451" b="1" dirty="0">
                <a:latin typeface="Verdana"/>
                <a:cs typeface="Verdana"/>
              </a:rPr>
              <a:t>poskytují </a:t>
            </a:r>
            <a:r>
              <a:rPr sz="1451" b="1" spc="-5" dirty="0">
                <a:latin typeface="Verdana"/>
                <a:cs typeface="Verdana"/>
              </a:rPr>
              <a:t>informace </a:t>
            </a:r>
            <a:r>
              <a:rPr sz="1451" b="1" dirty="0">
                <a:latin typeface="Verdana"/>
                <a:cs typeface="Verdana"/>
              </a:rPr>
              <a:t>o </a:t>
            </a:r>
            <a:r>
              <a:rPr sz="1451" b="1" spc="-5" dirty="0">
                <a:latin typeface="Verdana"/>
                <a:cs typeface="Verdana"/>
              </a:rPr>
              <a:t>rozložení radioaktivity </a:t>
            </a:r>
            <a:r>
              <a:rPr sz="1451" b="1" spc="5" dirty="0">
                <a:latin typeface="Verdana"/>
                <a:cs typeface="Verdana"/>
              </a:rPr>
              <a:t>ve </a:t>
            </a:r>
            <a:r>
              <a:rPr sz="1451" b="1" spc="-5" dirty="0">
                <a:latin typeface="Verdana"/>
                <a:cs typeface="Verdana"/>
              </a:rPr>
              <a:t>zkoumaném objektu na </a:t>
            </a:r>
            <a:r>
              <a:rPr sz="1451" b="1" spc="-5" dirty="0" err="1">
                <a:latin typeface="Verdana"/>
                <a:cs typeface="Verdana"/>
              </a:rPr>
              <a:t>základě</a:t>
            </a:r>
            <a:r>
              <a:rPr sz="1451" b="1" spc="-5" dirty="0">
                <a:latin typeface="Verdana"/>
                <a:cs typeface="Verdana"/>
              </a:rPr>
              <a:t> </a:t>
            </a:r>
            <a:r>
              <a:rPr sz="1451" b="1" dirty="0" err="1">
                <a:latin typeface="Verdana"/>
                <a:cs typeface="Verdana"/>
              </a:rPr>
              <a:t>interakce</a:t>
            </a:r>
            <a:r>
              <a:rPr sz="1451" b="1" dirty="0">
                <a:latin typeface="Verdana"/>
                <a:cs typeface="Verdana"/>
              </a:rPr>
              <a:t> </a:t>
            </a:r>
            <a:r>
              <a:rPr sz="1451" b="1" spc="-5" dirty="0">
                <a:latin typeface="Verdana"/>
                <a:cs typeface="Verdana"/>
              </a:rPr>
              <a:t>ionizujícího záření </a:t>
            </a:r>
            <a:r>
              <a:rPr sz="1451" b="1" dirty="0">
                <a:latin typeface="Verdana"/>
                <a:cs typeface="Verdana"/>
              </a:rPr>
              <a:t>s </a:t>
            </a:r>
            <a:r>
              <a:rPr sz="1451" b="1" spc="-5" dirty="0">
                <a:latin typeface="Verdana"/>
                <a:cs typeface="Verdana"/>
              </a:rPr>
              <a:t>fotografickým </a:t>
            </a:r>
            <a:r>
              <a:rPr sz="1451" b="1" dirty="0">
                <a:latin typeface="Verdana"/>
                <a:cs typeface="Verdana"/>
              </a:rPr>
              <a:t>materiálem či </a:t>
            </a:r>
            <a:r>
              <a:rPr sz="1451" b="1" spc="-5" dirty="0">
                <a:latin typeface="Verdana"/>
                <a:cs typeface="Verdana"/>
              </a:rPr>
              <a:t>např. elektronicky </a:t>
            </a:r>
            <a:r>
              <a:rPr sz="1451" b="1" dirty="0">
                <a:latin typeface="Verdana"/>
                <a:cs typeface="Verdana"/>
              </a:rPr>
              <a:t>se  </a:t>
            </a:r>
            <a:r>
              <a:rPr sz="1451" b="1" spc="-5" dirty="0">
                <a:latin typeface="Verdana"/>
                <a:cs typeface="Verdana"/>
              </a:rPr>
              <a:t>světlocitlivým</a:t>
            </a:r>
            <a:r>
              <a:rPr sz="1451" b="1" spc="-18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panelem.</a:t>
            </a:r>
          </a:p>
          <a:p>
            <a:pPr marL="11516">
              <a:spcBef>
                <a:spcPts val="1455"/>
              </a:spcBef>
            </a:pPr>
            <a:r>
              <a:rPr sz="1451" b="1" dirty="0" err="1">
                <a:solidFill>
                  <a:srgbClr val="006FC0"/>
                </a:solidFill>
                <a:latin typeface="Verdana"/>
                <a:cs typeface="Verdana"/>
              </a:rPr>
              <a:t>Využití</a:t>
            </a:r>
            <a:r>
              <a:rPr sz="1451" b="1" dirty="0">
                <a:solidFill>
                  <a:srgbClr val="006FC0"/>
                </a:solidFill>
                <a:latin typeface="Verdana"/>
                <a:cs typeface="Verdana"/>
              </a:rPr>
              <a:t>:</a:t>
            </a:r>
            <a:endParaRPr lang="cs-CZ" sz="1451" b="1" dirty="0">
              <a:solidFill>
                <a:srgbClr val="006FC0"/>
              </a:solidFill>
              <a:latin typeface="Verdana"/>
              <a:cs typeface="Verdana"/>
            </a:endParaRPr>
          </a:p>
          <a:p>
            <a:pPr marL="11516">
              <a:spcBef>
                <a:spcPts val="1455"/>
              </a:spcBef>
            </a:pPr>
            <a:endParaRPr lang="cs-CZ" sz="1451" b="1" dirty="0">
              <a:solidFill>
                <a:srgbClr val="006FC0"/>
              </a:solidFill>
              <a:latin typeface="Verdana"/>
              <a:cs typeface="Verdana"/>
            </a:endParaRPr>
          </a:p>
          <a:p>
            <a:pPr marL="417468" indent="-199233">
              <a:spcBef>
                <a:spcPts val="23"/>
              </a:spcBef>
              <a:buFont typeface="Symbol"/>
              <a:buChar char=""/>
              <a:tabLst>
                <a:tab pos="418043" algn="l"/>
              </a:tabLst>
            </a:pPr>
            <a:r>
              <a:rPr sz="1451" dirty="0" err="1">
                <a:latin typeface="Verdana"/>
                <a:cs typeface="Verdana"/>
              </a:rPr>
              <a:t>výzkum</a:t>
            </a:r>
            <a:r>
              <a:rPr sz="1451" dirty="0">
                <a:latin typeface="Verdana"/>
                <a:cs typeface="Verdana"/>
              </a:rPr>
              <a:t> distribuce</a:t>
            </a:r>
            <a:r>
              <a:rPr sz="1451" spc="-50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radioaktivity</a:t>
            </a:r>
            <a:endParaRPr sz="1451" dirty="0">
              <a:latin typeface="Verdana"/>
              <a:cs typeface="Verdana"/>
            </a:endParaRPr>
          </a:p>
          <a:p>
            <a:pPr marL="417468" indent="-199233">
              <a:spcBef>
                <a:spcPts val="23"/>
              </a:spcBef>
              <a:buFont typeface="Symbol"/>
              <a:buChar char=""/>
              <a:tabLst>
                <a:tab pos="418043" algn="l"/>
              </a:tabLst>
            </a:pPr>
            <a:r>
              <a:rPr sz="1451" dirty="0">
                <a:latin typeface="Verdana"/>
                <a:cs typeface="Verdana"/>
              </a:rPr>
              <a:t>průmyslová</a:t>
            </a:r>
            <a:r>
              <a:rPr sz="1451" spc="-23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radiografie</a:t>
            </a:r>
            <a:endParaRPr sz="1451" dirty="0">
              <a:latin typeface="Verdana"/>
              <a:cs typeface="Verdana"/>
            </a:endParaRPr>
          </a:p>
          <a:p>
            <a:pPr marL="417468" indent="-199233">
              <a:spcBef>
                <a:spcPts val="23"/>
              </a:spcBef>
              <a:buFont typeface="Symbol"/>
              <a:buChar char=""/>
              <a:tabLst>
                <a:tab pos="418043" algn="l"/>
              </a:tabLst>
            </a:pPr>
            <a:r>
              <a:rPr sz="1451" dirty="0">
                <a:latin typeface="Verdana"/>
                <a:cs typeface="Verdana"/>
              </a:rPr>
              <a:t>lékařská rtg.</a:t>
            </a:r>
            <a:r>
              <a:rPr sz="1451" spc="-45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diagnostika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18"/>
              </a:spcBef>
            </a:pPr>
            <a:endParaRPr sz="1451" dirty="0">
              <a:latin typeface="Verdana"/>
              <a:cs typeface="Verdana"/>
            </a:endParaRPr>
          </a:p>
          <a:p>
            <a:pPr marL="11516">
              <a:lnSpc>
                <a:spcPts val="1732"/>
              </a:lnSpc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B6395C-6C62-4680-83CB-1078F0CB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9B3B-DDB6-4300-8EA3-E4601C3A0A71}" type="slidenum">
              <a:rPr lang="cs-CZ" smtClean="0"/>
              <a:t>20</a:t>
            </a:fld>
            <a:endParaRPr lang="cs-CZ"/>
          </a:p>
        </p:txBody>
      </p:sp>
      <p:pic>
        <p:nvPicPr>
          <p:cNvPr id="6" name="Obrázek 5" descr="Obsah obrázku jídlo, kočka&#10;&#10;Popis byl vytvořen automaticky">
            <a:extLst>
              <a:ext uri="{FF2B5EF4-FFF2-40B4-BE49-F238E27FC236}">
                <a16:creationId xmlns:a16="http://schemas.microsoft.com/office/drawing/2014/main" id="{00890DB5-5A44-42E8-8DC2-8E240675B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6" y="4248068"/>
            <a:ext cx="6692900" cy="2473408"/>
          </a:xfrm>
          <a:prstGeom prst="rect">
            <a:avLst/>
          </a:prstGeom>
        </p:spPr>
      </p:pic>
      <p:pic>
        <p:nvPicPr>
          <p:cNvPr id="7" name="Detekce20-1">
            <a:hlinkClick r:id="" action="ppaction://media"/>
            <a:extLst>
              <a:ext uri="{FF2B5EF4-FFF2-40B4-BE49-F238E27FC236}">
                <a16:creationId xmlns:a16="http://schemas.microsoft.com/office/drawing/2014/main" id="{10B80866-FF94-41B1-B56F-04E95FC3B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4518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813" y="136524"/>
            <a:ext cx="8111557" cy="40376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34549">
              <a:spcBef>
                <a:spcPts val="95"/>
              </a:spcBef>
            </a:pP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V </a:t>
            </a:r>
            <a:r>
              <a:rPr sz="1451" b="1" dirty="0" err="1">
                <a:solidFill>
                  <a:srgbClr val="C00000"/>
                </a:solidFill>
                <a:latin typeface="Verdana"/>
                <a:cs typeface="Verdana"/>
              </a:rPr>
              <a:t>grafu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na předchozím snímku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se dají </a:t>
            </a:r>
            <a:r>
              <a:rPr sz="1451" b="1" spc="-9" dirty="0">
                <a:solidFill>
                  <a:srgbClr val="C00000"/>
                </a:solidFill>
                <a:latin typeface="Verdana"/>
                <a:cs typeface="Verdana"/>
              </a:rPr>
              <a:t>rozlišit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tři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základní</a:t>
            </a:r>
            <a:r>
              <a:rPr sz="1451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oblasti:</a:t>
            </a:r>
            <a:endParaRPr sz="1451" dirty="0">
              <a:latin typeface="Verdana"/>
              <a:cs typeface="Verdana"/>
            </a:endParaRPr>
          </a:p>
          <a:p>
            <a:pPr marL="448562" marR="28791" indent="-207294">
              <a:lnSpc>
                <a:spcPct val="116300"/>
              </a:lnSpc>
              <a:spcBef>
                <a:spcPts val="1505"/>
              </a:spcBef>
              <a:buFont typeface="Symbol"/>
              <a:buChar char=""/>
              <a:tabLst>
                <a:tab pos="441076" algn="l"/>
              </a:tabLst>
            </a:pPr>
            <a:r>
              <a:rPr sz="1451" dirty="0">
                <a:latin typeface="Verdana"/>
                <a:cs typeface="Verdana"/>
              </a:rPr>
              <a:t>oblast, </a:t>
            </a:r>
            <a:r>
              <a:rPr sz="1451" spc="5" dirty="0">
                <a:latin typeface="Verdana"/>
                <a:cs typeface="Verdana"/>
              </a:rPr>
              <a:t>ve </a:t>
            </a:r>
            <a:r>
              <a:rPr sz="1451" spc="-5" dirty="0">
                <a:latin typeface="Verdana"/>
                <a:cs typeface="Verdana"/>
              </a:rPr>
              <a:t>které pracují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ionizační komory </a:t>
            </a:r>
            <a:r>
              <a:rPr sz="1451" spc="-5" dirty="0">
                <a:latin typeface="Verdana"/>
                <a:cs typeface="Verdana"/>
              </a:rPr>
              <a:t>(tam </a:t>
            </a:r>
            <a:r>
              <a:rPr sz="1451" dirty="0">
                <a:latin typeface="Verdana"/>
                <a:cs typeface="Verdana"/>
              </a:rPr>
              <a:t>velikost </a:t>
            </a:r>
            <a:r>
              <a:rPr sz="1451" spc="-5" dirty="0">
                <a:latin typeface="Verdana"/>
                <a:cs typeface="Verdana"/>
              </a:rPr>
              <a:t>náboje na vloženém napětí  </a:t>
            </a:r>
            <a:r>
              <a:rPr sz="1451" spc="-5" dirty="0" err="1">
                <a:latin typeface="Verdana"/>
                <a:cs typeface="Verdana"/>
              </a:rPr>
              <a:t>nezávisí</a:t>
            </a:r>
            <a:r>
              <a:rPr sz="1451" spc="-5" dirty="0">
                <a:latin typeface="Verdana"/>
                <a:cs typeface="Verdana"/>
              </a:rPr>
              <a:t>), pouze pro účely </a:t>
            </a:r>
            <a:r>
              <a:rPr sz="1451" spc="-5" dirty="0" err="1">
                <a:latin typeface="Verdana"/>
                <a:cs typeface="Verdana"/>
              </a:rPr>
              <a:t>stanovení</a:t>
            </a:r>
            <a:r>
              <a:rPr sz="1451" spc="36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četnosti</a:t>
            </a:r>
            <a:r>
              <a:rPr lang="cs-CZ" sz="1451" dirty="0">
                <a:latin typeface="Verdana"/>
                <a:cs typeface="Verdana"/>
              </a:rPr>
              <a:t>.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678" dirty="0">
              <a:latin typeface="Verdana"/>
              <a:cs typeface="Verdana"/>
            </a:endParaRPr>
          </a:p>
          <a:p>
            <a:pPr marL="448562" marR="241268" indent="-207294">
              <a:lnSpc>
                <a:spcPct val="116700"/>
              </a:lnSpc>
              <a:buClr>
                <a:srgbClr val="000000"/>
              </a:buClr>
              <a:buFont typeface="Symbol"/>
              <a:buChar char=""/>
              <a:tabLst>
                <a:tab pos="441076" algn="l"/>
              </a:tabLst>
            </a:pPr>
            <a:r>
              <a:rPr sz="1451" spc="-5" dirty="0">
                <a:solidFill>
                  <a:srgbClr val="0000FF"/>
                </a:solidFill>
                <a:latin typeface="Verdana"/>
                <a:cs typeface="Verdana"/>
              </a:rPr>
              <a:t>proporcionální </a:t>
            </a:r>
            <a:r>
              <a:rPr sz="1451" dirty="0">
                <a:solidFill>
                  <a:srgbClr val="0000FF"/>
                </a:solidFill>
                <a:latin typeface="Verdana"/>
                <a:cs typeface="Verdana"/>
              </a:rPr>
              <a:t>oblast</a:t>
            </a:r>
            <a:r>
              <a:rPr sz="1451" dirty="0">
                <a:latin typeface="Verdana"/>
                <a:cs typeface="Verdana"/>
              </a:rPr>
              <a:t>, </a:t>
            </a:r>
            <a:r>
              <a:rPr sz="1451" spc="-9" dirty="0">
                <a:latin typeface="Verdana"/>
                <a:cs typeface="Verdana"/>
              </a:rPr>
              <a:t>zde </a:t>
            </a:r>
            <a:r>
              <a:rPr sz="1451" spc="-5" dirty="0">
                <a:latin typeface="Verdana"/>
                <a:cs typeface="Verdana"/>
              </a:rPr>
              <a:t>pracují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proporcionální počítače </a:t>
            </a:r>
            <a:r>
              <a:rPr sz="1451" spc="-5" dirty="0">
                <a:latin typeface="Verdana"/>
                <a:cs typeface="Verdana"/>
              </a:rPr>
              <a:t>obsahují methan nebo  </a:t>
            </a:r>
            <a:r>
              <a:rPr sz="1451" dirty="0">
                <a:latin typeface="Verdana"/>
                <a:cs typeface="Verdana"/>
              </a:rPr>
              <a:t>xenon, </a:t>
            </a:r>
            <a:r>
              <a:rPr sz="1451" spc="-5" dirty="0">
                <a:latin typeface="Verdana"/>
                <a:cs typeface="Verdana"/>
              </a:rPr>
              <a:t>výsledný puls </a:t>
            </a:r>
            <a:r>
              <a:rPr sz="1451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zesílen </a:t>
            </a:r>
            <a:r>
              <a:rPr sz="1451" dirty="0">
                <a:latin typeface="Verdana"/>
                <a:cs typeface="Verdana"/>
              </a:rPr>
              <a:t>relativně </a:t>
            </a:r>
            <a:r>
              <a:rPr sz="1451" spc="-5" dirty="0">
                <a:latin typeface="Verdana"/>
                <a:cs typeface="Verdana"/>
              </a:rPr>
              <a:t>málo </a:t>
            </a:r>
            <a:r>
              <a:rPr sz="1451" spc="5" dirty="0">
                <a:latin typeface="Verdana"/>
                <a:cs typeface="Verdana"/>
              </a:rPr>
              <a:t>(10</a:t>
            </a:r>
            <a:r>
              <a:rPr sz="1428" spc="6" baseline="29100" dirty="0">
                <a:latin typeface="Verdana"/>
                <a:cs typeface="Verdana"/>
              </a:rPr>
              <a:t>3 </a:t>
            </a:r>
            <a:r>
              <a:rPr sz="1451" dirty="0">
                <a:latin typeface="Verdana"/>
                <a:cs typeface="Verdana"/>
              </a:rPr>
              <a:t>- 10</a:t>
            </a:r>
            <a:r>
              <a:rPr sz="1428" baseline="29100" dirty="0">
                <a:latin typeface="Verdana"/>
                <a:cs typeface="Verdana"/>
              </a:rPr>
              <a:t>4 </a:t>
            </a:r>
            <a:r>
              <a:rPr sz="1451" dirty="0">
                <a:latin typeface="Verdana"/>
                <a:cs typeface="Verdana"/>
              </a:rPr>
              <a:t>x), </a:t>
            </a:r>
            <a:r>
              <a:rPr sz="1451" spc="-5" dirty="0">
                <a:latin typeface="Verdana"/>
                <a:cs typeface="Verdana"/>
              </a:rPr>
              <a:t>závisí na lineárním  </a:t>
            </a:r>
            <a:r>
              <a:rPr sz="1451" dirty="0">
                <a:latin typeface="Verdana"/>
                <a:cs typeface="Verdana"/>
              </a:rPr>
              <a:t>přenosu </a:t>
            </a:r>
            <a:r>
              <a:rPr sz="1451" spc="-5" dirty="0">
                <a:latin typeface="Verdana"/>
                <a:cs typeface="Verdana"/>
              </a:rPr>
              <a:t>energie, rozlišuje </a:t>
            </a:r>
            <a:r>
              <a:rPr sz="1451" spc="5" dirty="0">
                <a:latin typeface="Symbol"/>
                <a:cs typeface="Symbol"/>
              </a:rPr>
              <a:t>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>
                <a:latin typeface="Symbol"/>
                <a:cs typeface="Symbol"/>
              </a:rPr>
              <a:t></a:t>
            </a:r>
            <a:r>
              <a:rPr sz="1451" spc="-5" dirty="0">
                <a:latin typeface="Verdana"/>
                <a:cs typeface="Verdana"/>
              </a:rPr>
              <a:t>-záření, použitelné pro </a:t>
            </a:r>
            <a:r>
              <a:rPr sz="1451" spc="-9" dirty="0">
                <a:latin typeface="Verdana"/>
                <a:cs typeface="Verdana"/>
              </a:rPr>
              <a:t>rozlišní </a:t>
            </a:r>
            <a:r>
              <a:rPr sz="1451" spc="-5" dirty="0">
                <a:latin typeface="Verdana"/>
                <a:cs typeface="Verdana"/>
              </a:rPr>
              <a:t>energie záření  (spektrometrické účely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spc="-5" dirty="0">
                <a:latin typeface="Verdana"/>
                <a:cs typeface="Verdana"/>
              </a:rPr>
              <a:t>příliš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ale</a:t>
            </a:r>
            <a:r>
              <a:rPr sz="1451" spc="27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nepoužívá</a:t>
            </a:r>
            <a:r>
              <a:rPr sz="1451" spc="-5" dirty="0">
                <a:latin typeface="Verdana"/>
                <a:cs typeface="Verdana"/>
              </a:rPr>
              <a:t>)</a:t>
            </a:r>
            <a:r>
              <a:rPr lang="cs-CZ" sz="1451" spc="-5" dirty="0">
                <a:latin typeface="Verdana"/>
                <a:cs typeface="Verdana"/>
              </a:rPr>
              <a:t>.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723" dirty="0">
              <a:latin typeface="Verdana"/>
              <a:cs typeface="Verdana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587" dirty="0">
              <a:latin typeface="Verdana"/>
              <a:cs typeface="Verdana"/>
            </a:endParaRPr>
          </a:p>
          <a:p>
            <a:pPr marL="448562" marR="39156" indent="-207294">
              <a:lnSpc>
                <a:spcPct val="116700"/>
              </a:lnSpc>
              <a:buClr>
                <a:srgbClr val="000000"/>
              </a:buClr>
              <a:buFont typeface="Symbol"/>
              <a:buChar char=""/>
              <a:tabLst>
                <a:tab pos="441076" algn="l"/>
              </a:tabLst>
            </a:pPr>
            <a:r>
              <a:rPr sz="1451" spc="-5" dirty="0">
                <a:solidFill>
                  <a:srgbClr val="0000FF"/>
                </a:solidFill>
                <a:latin typeface="Verdana"/>
                <a:cs typeface="Verdana"/>
              </a:rPr>
              <a:t>Geiger-Müllerova oblast, </a:t>
            </a:r>
            <a:r>
              <a:rPr sz="1451" spc="-9" dirty="0">
                <a:latin typeface="Verdana"/>
                <a:cs typeface="Verdana"/>
              </a:rPr>
              <a:t>zde </a:t>
            </a:r>
            <a:r>
              <a:rPr sz="1451" dirty="0">
                <a:latin typeface="Verdana"/>
                <a:cs typeface="Verdana"/>
              </a:rPr>
              <a:t>pracují </a:t>
            </a: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GM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(Geiger </a:t>
            </a: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-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Műllerovy) počítače </a:t>
            </a:r>
            <a:r>
              <a:rPr sz="1451" spc="-5" dirty="0">
                <a:latin typeface="Verdana"/>
                <a:cs typeface="Verdana"/>
              </a:rPr>
              <a:t>(GMT)  </a:t>
            </a:r>
            <a:r>
              <a:rPr sz="1451" dirty="0">
                <a:latin typeface="Verdana"/>
                <a:cs typeface="Verdana"/>
              </a:rPr>
              <a:t>obsahují </a:t>
            </a:r>
            <a:r>
              <a:rPr sz="1451" spc="-5" dirty="0">
                <a:latin typeface="Verdana"/>
                <a:cs typeface="Verdana"/>
              </a:rPr>
              <a:t>směs argonu </a:t>
            </a:r>
            <a:r>
              <a:rPr sz="1451" dirty="0">
                <a:latin typeface="Verdana"/>
                <a:cs typeface="Verdana"/>
              </a:rPr>
              <a:t>s </a:t>
            </a:r>
            <a:r>
              <a:rPr sz="1451" spc="-5" dirty="0">
                <a:latin typeface="Verdana"/>
                <a:cs typeface="Verdana"/>
              </a:rPr>
              <a:t>parami ethanolu nebo halogenem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dirty="0">
                <a:latin typeface="Verdana"/>
                <a:cs typeface="Verdana"/>
              </a:rPr>
              <a:t>výsledný </a:t>
            </a:r>
            <a:r>
              <a:rPr sz="1451" spc="-5" dirty="0">
                <a:latin typeface="Verdana"/>
                <a:cs typeface="Verdana"/>
              </a:rPr>
              <a:t>puls </a:t>
            </a:r>
            <a:r>
              <a:rPr sz="1451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silně  zesílen (až </a:t>
            </a:r>
            <a:r>
              <a:rPr sz="1451" dirty="0">
                <a:latin typeface="Verdana"/>
                <a:cs typeface="Verdana"/>
              </a:rPr>
              <a:t>10</a:t>
            </a:r>
            <a:r>
              <a:rPr sz="1428" baseline="29100" dirty="0">
                <a:latin typeface="Verdana"/>
                <a:cs typeface="Verdana"/>
              </a:rPr>
              <a:t>10 </a:t>
            </a:r>
            <a:r>
              <a:rPr sz="1451" spc="5" dirty="0">
                <a:latin typeface="Verdana"/>
                <a:cs typeface="Verdana"/>
              </a:rPr>
              <a:t>x)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>
                <a:latin typeface="Verdana"/>
                <a:cs typeface="Verdana"/>
              </a:rPr>
              <a:t>nezávisí na </a:t>
            </a:r>
            <a:r>
              <a:rPr sz="1451" dirty="0">
                <a:latin typeface="Verdana"/>
                <a:cs typeface="Verdana"/>
              </a:rPr>
              <a:t>druhu </a:t>
            </a:r>
            <a:r>
              <a:rPr sz="1451" spc="-5" dirty="0">
                <a:latin typeface="Verdana"/>
                <a:cs typeface="Verdana"/>
              </a:rPr>
              <a:t>záření. </a:t>
            </a:r>
            <a:r>
              <a:rPr sz="1451" dirty="0">
                <a:latin typeface="Verdana"/>
                <a:cs typeface="Verdana"/>
              </a:rPr>
              <a:t>Dochází k </a:t>
            </a:r>
            <a:r>
              <a:rPr sz="1451" spc="-5" dirty="0" err="1">
                <a:latin typeface="Verdana"/>
                <a:cs typeface="Verdana"/>
              </a:rPr>
              <a:t>lavinovité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ionizac</a:t>
            </a:r>
            <a:r>
              <a:rPr lang="cs-CZ" sz="1451" spc="-5" dirty="0">
                <a:latin typeface="Verdana"/>
                <a:cs typeface="Verdana"/>
              </a:rPr>
              <a:t>i</a:t>
            </a:r>
            <a:r>
              <a:rPr sz="1451" spc="-5" dirty="0">
                <a:latin typeface="Verdana"/>
                <a:cs typeface="Verdana"/>
              </a:rPr>
              <a:t>, </a:t>
            </a:r>
            <a:r>
              <a:rPr lang="cs-CZ" sz="1451" spc="-5" dirty="0">
                <a:latin typeface="Verdana"/>
                <a:cs typeface="Verdana"/>
              </a:rPr>
              <a:t>náboj se mění je minimálně, </a:t>
            </a:r>
            <a:r>
              <a:rPr sz="1451" spc="-5" dirty="0">
                <a:latin typeface="Verdana"/>
                <a:cs typeface="Verdana"/>
              </a:rPr>
              <a:t> nepoužitelné pro </a:t>
            </a:r>
            <a:r>
              <a:rPr sz="1451" spc="-5" dirty="0" err="1">
                <a:latin typeface="Verdana"/>
                <a:cs typeface="Verdana"/>
              </a:rPr>
              <a:t>spektrometrické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účely</a:t>
            </a:r>
            <a:r>
              <a:rPr lang="cs-CZ" sz="1451" dirty="0">
                <a:latin typeface="Verdana"/>
                <a:cs typeface="Verdana"/>
              </a:rPr>
              <a:t>.</a:t>
            </a:r>
          </a:p>
          <a:p>
            <a:pPr marL="448562" marR="39156" indent="-207294">
              <a:lnSpc>
                <a:spcPct val="116700"/>
              </a:lnSpc>
              <a:buClr>
                <a:srgbClr val="000000"/>
              </a:buClr>
              <a:buFont typeface="Symbol"/>
              <a:buChar char=""/>
              <a:tabLst>
                <a:tab pos="441076" algn="l"/>
              </a:tabLst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BACE7D-153A-47C3-A39E-A0FF4D183C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3</a:t>
            </a:fld>
            <a:endParaRPr lang="cs-CZ"/>
          </a:p>
        </p:txBody>
      </p:sp>
      <p:pic>
        <p:nvPicPr>
          <p:cNvPr id="4" name="Detekce3-1">
            <a:hlinkClick r:id="" action="ppaction://media"/>
            <a:extLst>
              <a:ext uri="{FF2B5EF4-FFF2-40B4-BE49-F238E27FC236}">
                <a16:creationId xmlns:a16="http://schemas.microsoft.com/office/drawing/2014/main" id="{30A05995-4DA6-4333-9A29-5D5462912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4370" y="468505"/>
            <a:ext cx="609600" cy="6096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559D71-E7BD-457F-8CF3-A5617A03B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5" y="4297218"/>
            <a:ext cx="7764952" cy="256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5531" y="568525"/>
            <a:ext cx="7692937" cy="18605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252208">
              <a:spcBef>
                <a:spcPts val="95"/>
              </a:spcBef>
            </a:pP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Mrtvá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doba</a:t>
            </a:r>
            <a:r>
              <a:rPr sz="1451" b="1" spc="-32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počítače</a:t>
            </a:r>
            <a:endParaRPr sz="1451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252208" marR="50672">
              <a:lnSpc>
                <a:spcPct val="116700"/>
              </a:lnSpc>
              <a:spcBef>
                <a:spcPts val="1496"/>
              </a:spcBef>
            </a:pPr>
            <a:r>
              <a:rPr sz="1451" spc="-5" dirty="0">
                <a:latin typeface="Verdana"/>
                <a:cs typeface="Verdana"/>
              </a:rPr>
              <a:t>Je d</a:t>
            </a:r>
            <a:r>
              <a:rPr lang="cs-CZ" sz="1451" spc="-5" dirty="0">
                <a:latin typeface="Verdana"/>
                <a:cs typeface="Verdana"/>
              </a:rPr>
              <a:t>e</a:t>
            </a:r>
            <a:r>
              <a:rPr sz="1451" spc="-5" dirty="0" err="1">
                <a:latin typeface="Verdana"/>
                <a:cs typeface="Verdana"/>
              </a:rPr>
              <a:t>finována</a:t>
            </a:r>
            <a:r>
              <a:rPr sz="1451" spc="-5" dirty="0">
                <a:latin typeface="Verdana"/>
                <a:cs typeface="Verdana"/>
              </a:rPr>
              <a:t> jako doba, kdy počítač </a:t>
            </a:r>
            <a:r>
              <a:rPr sz="1451" dirty="0">
                <a:latin typeface="Verdana"/>
                <a:cs typeface="Verdana"/>
              </a:rPr>
              <a:t>nemůže </a:t>
            </a:r>
            <a:r>
              <a:rPr sz="1451" spc="-5" dirty="0">
                <a:latin typeface="Verdana"/>
                <a:cs typeface="Verdana"/>
              </a:rPr>
              <a:t>zaregistrovat další impuls, </a:t>
            </a:r>
            <a:r>
              <a:rPr sz="1451" spc="-5" dirty="0" err="1">
                <a:latin typeface="Verdana"/>
                <a:cs typeface="Verdana"/>
              </a:rPr>
              <a:t>protože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v něm </a:t>
            </a:r>
            <a:r>
              <a:rPr sz="1451" spc="-5" dirty="0">
                <a:latin typeface="Verdana"/>
                <a:cs typeface="Verdana"/>
              </a:rPr>
              <a:t>probíhá </a:t>
            </a:r>
            <a:r>
              <a:rPr sz="1451" spc="-9" dirty="0">
                <a:latin typeface="Verdana"/>
                <a:cs typeface="Verdana"/>
              </a:rPr>
              <a:t>sběr </a:t>
            </a:r>
            <a:r>
              <a:rPr sz="1451" spc="-5" dirty="0">
                <a:latin typeface="Verdana"/>
                <a:cs typeface="Verdana"/>
              </a:rPr>
              <a:t>iontů </a:t>
            </a:r>
            <a:r>
              <a:rPr sz="1451" dirty="0">
                <a:latin typeface="Verdana"/>
                <a:cs typeface="Verdana"/>
              </a:rPr>
              <a:t>z </a:t>
            </a:r>
            <a:r>
              <a:rPr sz="1451" spc="-5" dirty="0">
                <a:latin typeface="Verdana"/>
                <a:cs typeface="Verdana"/>
              </a:rPr>
              <a:t>předchozí ionizace </a:t>
            </a:r>
            <a:r>
              <a:rPr sz="1451" dirty="0">
                <a:latin typeface="Verdana"/>
                <a:cs typeface="Verdana"/>
              </a:rPr>
              <a:t>(cca </a:t>
            </a:r>
            <a:r>
              <a:rPr sz="1451" spc="5" dirty="0">
                <a:latin typeface="Verdana"/>
                <a:cs typeface="Verdana"/>
              </a:rPr>
              <a:t>10</a:t>
            </a:r>
            <a:r>
              <a:rPr sz="1428" spc="6" baseline="29100" dirty="0">
                <a:latin typeface="Verdana"/>
                <a:cs typeface="Verdana"/>
              </a:rPr>
              <a:t>-4 </a:t>
            </a:r>
            <a:r>
              <a:rPr sz="1451" dirty="0">
                <a:latin typeface="Verdana"/>
                <a:cs typeface="Verdana"/>
              </a:rPr>
              <a:t>s </a:t>
            </a:r>
            <a:r>
              <a:rPr sz="1451" spc="5" dirty="0">
                <a:latin typeface="Verdana"/>
                <a:cs typeface="Verdana"/>
              </a:rPr>
              <a:t>u </a:t>
            </a:r>
            <a:r>
              <a:rPr sz="1451" spc="-5" dirty="0">
                <a:latin typeface="Verdana"/>
                <a:cs typeface="Verdana"/>
              </a:rPr>
              <a:t>GMT) </a:t>
            </a:r>
            <a:r>
              <a:rPr sz="1451" spc="5" dirty="0">
                <a:latin typeface="Symbol"/>
                <a:cs typeface="Symbol"/>
              </a:rPr>
              <a:t>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dirty="0" err="1">
                <a:latin typeface="Verdana"/>
                <a:cs typeface="Verdana"/>
              </a:rPr>
              <a:t>výsledky</a:t>
            </a:r>
            <a:r>
              <a:rPr sz="1451" dirty="0">
                <a:latin typeface="Verdana"/>
                <a:cs typeface="Verdana"/>
              </a:rPr>
              <a:t> měření </a:t>
            </a:r>
            <a:r>
              <a:rPr sz="1451" spc="-14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nutno na mrtvou dobu opravit, protože počítač </a:t>
            </a:r>
            <a:r>
              <a:rPr sz="1451" dirty="0">
                <a:latin typeface="Verdana"/>
                <a:cs typeface="Verdana"/>
              </a:rPr>
              <a:t>v mrtvé </a:t>
            </a:r>
            <a:r>
              <a:rPr sz="1451" spc="-5" dirty="0" err="1">
                <a:latin typeface="Verdana"/>
                <a:cs typeface="Verdana"/>
              </a:rPr>
              <a:t>době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neregistruje</a:t>
            </a:r>
            <a:r>
              <a:rPr sz="1451" spc="-5" dirty="0">
                <a:latin typeface="Verdana"/>
                <a:cs typeface="Verdana"/>
              </a:rPr>
              <a:t> všechny </a:t>
            </a:r>
            <a:r>
              <a:rPr sz="1451" dirty="0">
                <a:latin typeface="Verdana"/>
                <a:cs typeface="Verdana"/>
              </a:rPr>
              <a:t>částice, </a:t>
            </a:r>
            <a:r>
              <a:rPr sz="1451" spc="5" dirty="0">
                <a:latin typeface="Verdana"/>
                <a:cs typeface="Verdana"/>
              </a:rPr>
              <a:t>které </a:t>
            </a:r>
            <a:r>
              <a:rPr sz="1451" spc="-9" dirty="0">
                <a:latin typeface="Verdana"/>
                <a:cs typeface="Verdana"/>
              </a:rPr>
              <a:t>do </a:t>
            </a:r>
            <a:r>
              <a:rPr sz="1451" dirty="0">
                <a:latin typeface="Verdana"/>
                <a:cs typeface="Verdana"/>
              </a:rPr>
              <a:t>něj v </a:t>
            </a:r>
            <a:r>
              <a:rPr sz="1451" spc="-5" dirty="0">
                <a:latin typeface="Verdana"/>
                <a:cs typeface="Verdana"/>
              </a:rPr>
              <a:t>té </a:t>
            </a:r>
            <a:r>
              <a:rPr sz="1451" spc="-9" dirty="0" err="1">
                <a:latin typeface="Verdana"/>
                <a:cs typeface="Verdana"/>
              </a:rPr>
              <a:t>době</a:t>
            </a:r>
            <a:r>
              <a:rPr sz="1451" spc="-14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vniknou</a:t>
            </a:r>
            <a:r>
              <a:rPr lang="cs-CZ" sz="1451" spc="-5" dirty="0">
                <a:latin typeface="Verdana"/>
                <a:cs typeface="Verdana"/>
              </a:rPr>
              <a:t>.</a:t>
            </a:r>
            <a:endParaRPr sz="1451" dirty="0">
              <a:latin typeface="Verdana"/>
              <a:cs typeface="Verdana"/>
            </a:endParaRPr>
          </a:p>
          <a:p>
            <a:pPr marL="23033">
              <a:spcBef>
                <a:spcPts val="1509"/>
              </a:spcBef>
            </a:pPr>
            <a:r>
              <a:rPr sz="1270" spc="-9" dirty="0">
                <a:latin typeface="Wingdings"/>
                <a:cs typeface="Wingdings"/>
              </a:rPr>
              <a:t></a:t>
            </a:r>
            <a:endParaRPr sz="1270" dirty="0">
              <a:latin typeface="Wingdings"/>
              <a:cs typeface="Wingdings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2955" y="2561858"/>
            <a:ext cx="5608362" cy="417347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A81DCC-0ABE-43A9-8DDD-C470855128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</a:t>
            </a:fld>
            <a:endParaRPr lang="cs-CZ"/>
          </a:p>
        </p:txBody>
      </p:sp>
      <p:pic>
        <p:nvPicPr>
          <p:cNvPr id="5" name="Detekce4-1">
            <a:hlinkClick r:id="" action="ppaction://media"/>
            <a:extLst>
              <a:ext uri="{FF2B5EF4-FFF2-40B4-BE49-F238E27FC236}">
                <a16:creationId xmlns:a16="http://schemas.microsoft.com/office/drawing/2014/main" id="{A74360BA-9655-4920-BA9B-A71F0E3FD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3668" y="27414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374" y="382987"/>
            <a:ext cx="8009061" cy="54887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Typy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ionizačních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komor</a:t>
            </a:r>
            <a:r>
              <a:rPr sz="1451" b="1" spc="-32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(„počítačů“)</a:t>
            </a:r>
            <a:endParaRPr sz="1451"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51" dirty="0">
              <a:latin typeface="Verdana"/>
              <a:cs typeface="Verdana"/>
            </a:endParaRPr>
          </a:p>
          <a:p>
            <a:pPr marL="1462578" indent="-415164">
              <a:buAutoNum type="alphaLcParenR"/>
              <a:tabLst>
                <a:tab pos="1462578" algn="l"/>
                <a:tab pos="1463154" algn="l"/>
              </a:tabLst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okénkový počítač </a:t>
            </a:r>
            <a:r>
              <a:rPr sz="1451" b="1" spc="-5" dirty="0">
                <a:latin typeface="Verdana"/>
                <a:cs typeface="Verdana"/>
              </a:rPr>
              <a:t>(okénko </a:t>
            </a:r>
            <a:r>
              <a:rPr sz="1451" b="1" spc="5" dirty="0">
                <a:latin typeface="Verdana"/>
                <a:cs typeface="Verdana"/>
              </a:rPr>
              <a:t>ze</a:t>
            </a:r>
            <a:r>
              <a:rPr sz="1451" b="1" spc="-9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slídy)</a:t>
            </a:r>
            <a:endParaRPr sz="1451" dirty="0">
              <a:latin typeface="Verdana"/>
              <a:cs typeface="Verdana"/>
            </a:endParaRPr>
          </a:p>
          <a:p>
            <a:pPr marL="297266" indent="-285750">
              <a:spcBef>
                <a:spcPts val="893"/>
              </a:spcBef>
              <a:buFont typeface="Wingdings" panose="05000000000000000000" pitchFamily="2" charset="2"/>
              <a:buChar char="§"/>
            </a:pPr>
            <a:r>
              <a:rPr sz="1451" dirty="0" err="1">
                <a:solidFill>
                  <a:srgbClr val="0000FF"/>
                </a:solidFill>
                <a:latin typeface="Verdana"/>
                <a:cs typeface="Verdana"/>
              </a:rPr>
              <a:t>vhodné</a:t>
            </a:r>
            <a:r>
              <a:rPr sz="145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pro </a:t>
            </a:r>
            <a:r>
              <a:rPr sz="1451" dirty="0">
                <a:latin typeface="Verdana"/>
                <a:cs typeface="Verdana"/>
              </a:rPr>
              <a:t>vstup </a:t>
            </a:r>
            <a:r>
              <a:rPr sz="1451" spc="-5" dirty="0">
                <a:latin typeface="Symbol"/>
                <a:cs typeface="Symbol"/>
              </a:rPr>
              <a:t></a:t>
            </a:r>
            <a:r>
              <a:rPr sz="1451" spc="-5" dirty="0">
                <a:latin typeface="Verdana"/>
                <a:cs typeface="Verdana"/>
              </a:rPr>
              <a:t>-záření </a:t>
            </a:r>
            <a:r>
              <a:rPr sz="1451" dirty="0">
                <a:latin typeface="Verdana"/>
                <a:cs typeface="Verdana"/>
              </a:rPr>
              <a:t>o </a:t>
            </a:r>
            <a:r>
              <a:rPr sz="1451" spc="-5" dirty="0">
                <a:latin typeface="Verdana"/>
                <a:cs typeface="Verdana"/>
              </a:rPr>
              <a:t>energii &gt;0,5</a:t>
            </a:r>
            <a:r>
              <a:rPr sz="1451" spc="-45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MeV,</a:t>
            </a:r>
            <a:endParaRPr sz="1451" dirty="0">
              <a:latin typeface="Verdana"/>
              <a:cs typeface="Verdana"/>
            </a:endParaRPr>
          </a:p>
          <a:p>
            <a:pPr marL="297266" marR="4607" indent="-285750">
              <a:lnSpc>
                <a:spcPts val="2702"/>
              </a:lnSpc>
              <a:spcBef>
                <a:spcPts val="204"/>
              </a:spcBef>
              <a:buFont typeface="Wingdings" panose="05000000000000000000" pitchFamily="2" charset="2"/>
              <a:buChar char="§"/>
            </a:pPr>
            <a:r>
              <a:rPr sz="1451" spc="-5" dirty="0" err="1">
                <a:solidFill>
                  <a:srgbClr val="0000FF"/>
                </a:solidFill>
                <a:latin typeface="Verdana"/>
                <a:cs typeface="Verdana"/>
              </a:rPr>
              <a:t>nevhodné</a:t>
            </a:r>
            <a:r>
              <a:rPr sz="1451" spc="-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pro měkčí </a:t>
            </a:r>
            <a:r>
              <a:rPr sz="1451" spc="-5" dirty="0">
                <a:latin typeface="Symbol"/>
                <a:cs typeface="Symbol"/>
              </a:rPr>
              <a:t></a:t>
            </a:r>
            <a:r>
              <a:rPr sz="1451" spc="-5" dirty="0">
                <a:latin typeface="Verdana"/>
                <a:cs typeface="Verdana"/>
              </a:rPr>
              <a:t>-záření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>
                <a:latin typeface="Verdana"/>
                <a:cs typeface="Verdana"/>
              </a:rPr>
              <a:t>záření </a:t>
            </a:r>
            <a:r>
              <a:rPr sz="1451" spc="5" dirty="0">
                <a:latin typeface="Symbol"/>
                <a:cs typeface="Symbol"/>
              </a:rPr>
              <a:t>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spc="-5" dirty="0">
                <a:latin typeface="Verdana"/>
                <a:cs typeface="Verdana"/>
              </a:rPr>
              <a:t>(absorpce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okénku) </a:t>
            </a:r>
            <a:r>
              <a:rPr sz="1451" dirty="0">
                <a:latin typeface="Verdana"/>
                <a:cs typeface="Verdana"/>
              </a:rPr>
              <a:t>i </a:t>
            </a:r>
            <a:r>
              <a:rPr sz="1451" spc="-5" dirty="0">
                <a:latin typeface="Symbol"/>
                <a:cs typeface="Symbol"/>
              </a:rPr>
              <a:t></a:t>
            </a:r>
            <a:r>
              <a:rPr sz="1451" spc="-5" dirty="0">
                <a:latin typeface="Verdana"/>
                <a:cs typeface="Verdana"/>
              </a:rPr>
              <a:t>-záření </a:t>
            </a:r>
            <a:r>
              <a:rPr sz="1451" dirty="0">
                <a:latin typeface="Verdana"/>
                <a:cs typeface="Verdana"/>
              </a:rPr>
              <a:t>z </a:t>
            </a:r>
            <a:r>
              <a:rPr sz="1451" dirty="0" err="1">
                <a:latin typeface="Verdana"/>
                <a:cs typeface="Verdana"/>
              </a:rPr>
              <a:t>důvodu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malé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absorpce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v plynové </a:t>
            </a:r>
            <a:r>
              <a:rPr sz="1451" spc="-5" dirty="0">
                <a:latin typeface="Verdana"/>
                <a:cs typeface="Verdana"/>
              </a:rPr>
              <a:t>náplni</a:t>
            </a:r>
            <a:r>
              <a:rPr sz="1451" spc="-41" dirty="0">
                <a:latin typeface="Verdana"/>
                <a:cs typeface="Verdana"/>
              </a:rPr>
              <a:t> </a:t>
            </a:r>
            <a:r>
              <a:rPr sz="1451" spc="9" dirty="0">
                <a:latin typeface="Verdana"/>
                <a:cs typeface="Verdana"/>
              </a:rPr>
              <a:t>IK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23" dirty="0">
              <a:latin typeface="Verdana"/>
              <a:cs typeface="Verdana"/>
            </a:endParaRPr>
          </a:p>
          <a:p>
            <a:pPr marL="1462578" indent="-415164">
              <a:spcBef>
                <a:spcPts val="1206"/>
              </a:spcBef>
              <a:buAutoNum type="alphaLcParenR" startAt="2"/>
              <a:tabLst>
                <a:tab pos="1462578" algn="l"/>
                <a:tab pos="1463154" algn="l"/>
              </a:tabLst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bezokénkový počítač</a:t>
            </a:r>
            <a:endParaRPr sz="1451" dirty="0">
              <a:latin typeface="Verdana"/>
              <a:cs typeface="Verdana"/>
            </a:endParaRPr>
          </a:p>
          <a:p>
            <a:pPr marL="297266" marR="286182" indent="-285750">
              <a:lnSpc>
                <a:spcPts val="2702"/>
              </a:lnSpc>
              <a:spcBef>
                <a:spcPts val="159"/>
              </a:spcBef>
              <a:buFont typeface="Wingdings" panose="05000000000000000000" pitchFamily="2" charset="2"/>
              <a:buChar char="§"/>
            </a:pPr>
            <a:r>
              <a:rPr sz="1451" dirty="0">
                <a:solidFill>
                  <a:srgbClr val="0000FF"/>
                </a:solidFill>
                <a:latin typeface="Verdana"/>
                <a:cs typeface="Verdana"/>
              </a:rPr>
              <a:t>vhodné </a:t>
            </a:r>
            <a:r>
              <a:rPr sz="1451" spc="-5" dirty="0">
                <a:latin typeface="Verdana"/>
                <a:cs typeface="Verdana"/>
              </a:rPr>
              <a:t>pro měření </a:t>
            </a:r>
            <a:r>
              <a:rPr sz="1451" spc="-5" dirty="0">
                <a:latin typeface="Symbol"/>
                <a:cs typeface="Symbol"/>
              </a:rPr>
              <a:t></a:t>
            </a:r>
            <a:r>
              <a:rPr sz="1451" spc="-5" dirty="0">
                <a:latin typeface="Verdana"/>
                <a:cs typeface="Verdana"/>
              </a:rPr>
              <a:t>-záření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>
                <a:latin typeface="Verdana"/>
                <a:cs typeface="Verdana"/>
              </a:rPr>
              <a:t>energetického </a:t>
            </a:r>
            <a:r>
              <a:rPr sz="1451" dirty="0">
                <a:latin typeface="Symbol"/>
                <a:cs typeface="Symbol"/>
              </a:rPr>
              <a:t></a:t>
            </a:r>
            <a:r>
              <a:rPr sz="1451" dirty="0">
                <a:latin typeface="Verdana"/>
                <a:cs typeface="Verdana"/>
              </a:rPr>
              <a:t>-záření, </a:t>
            </a:r>
            <a:r>
              <a:rPr sz="1451" spc="-5" dirty="0">
                <a:latin typeface="Verdana"/>
                <a:cs typeface="Verdana"/>
              </a:rPr>
              <a:t>záření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absorbuje </a:t>
            </a:r>
            <a:r>
              <a:rPr sz="1451" spc="-9" dirty="0">
                <a:latin typeface="Verdana"/>
                <a:cs typeface="Verdana"/>
              </a:rPr>
              <a:t>ve </a:t>
            </a:r>
            <a:r>
              <a:rPr sz="1451" spc="-5" dirty="0" err="1">
                <a:latin typeface="Verdana"/>
                <a:cs typeface="Verdana"/>
              </a:rPr>
              <a:t>stěně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počítače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spc="-5" dirty="0">
                <a:latin typeface="Verdana"/>
                <a:cs typeface="Verdana"/>
              </a:rPr>
              <a:t>produkuje </a:t>
            </a:r>
            <a:r>
              <a:rPr sz="1451" spc="-5" dirty="0" err="1">
                <a:latin typeface="Verdana"/>
                <a:cs typeface="Verdana"/>
              </a:rPr>
              <a:t>sekundární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elektrony</a:t>
            </a:r>
            <a:r>
              <a:rPr lang="cs-CZ" sz="1451" spc="-5" dirty="0">
                <a:latin typeface="Verdana"/>
                <a:cs typeface="Verdana"/>
              </a:rPr>
              <a:t>. Tyto počítače</a:t>
            </a:r>
            <a:r>
              <a:rPr sz="1451" spc="-5" dirty="0">
                <a:latin typeface="Verdana"/>
                <a:cs typeface="Verdana"/>
              </a:rPr>
              <a:t> jsou mechanicky </a:t>
            </a:r>
            <a:r>
              <a:rPr sz="1451" dirty="0">
                <a:latin typeface="Verdana"/>
                <a:cs typeface="Verdana"/>
              </a:rPr>
              <a:t>odolnější,</a:t>
            </a:r>
            <a:r>
              <a:rPr sz="1451" spc="27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běžné</a:t>
            </a:r>
            <a:r>
              <a:rPr lang="cs-CZ"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dozimetrii </a:t>
            </a:r>
            <a:r>
              <a:rPr sz="1451" dirty="0">
                <a:latin typeface="Verdana"/>
                <a:cs typeface="Verdana"/>
              </a:rPr>
              <a:t>i v </a:t>
            </a:r>
            <a:r>
              <a:rPr sz="1451" spc="-5" dirty="0" err="1">
                <a:latin typeface="Verdana"/>
                <a:cs typeface="Verdana"/>
              </a:rPr>
              <a:t>průmyslových</a:t>
            </a:r>
            <a:r>
              <a:rPr sz="1451" spc="-4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aplikacích</a:t>
            </a:r>
            <a:r>
              <a:rPr lang="cs-CZ" sz="1451" dirty="0">
                <a:latin typeface="Verdana"/>
                <a:cs typeface="Verdana"/>
              </a:rPr>
              <a:t>.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23" dirty="0">
              <a:latin typeface="Verdana"/>
              <a:cs typeface="Verdana"/>
            </a:endParaRPr>
          </a:p>
          <a:p>
            <a:pPr marL="1047989">
              <a:spcBef>
                <a:spcPts val="1478"/>
              </a:spcBef>
              <a:tabLst>
                <a:tab pos="1462578" algn="l"/>
              </a:tabLst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c)	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průtokový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proporcionální</a:t>
            </a:r>
            <a:r>
              <a:rPr sz="1451" b="1" spc="-18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počítač</a:t>
            </a:r>
            <a:endParaRPr sz="1451" dirty="0">
              <a:latin typeface="Verdana"/>
              <a:cs typeface="Verdana"/>
            </a:endParaRPr>
          </a:p>
          <a:p>
            <a:pPr marL="297266" marR="660463" indent="-285750">
              <a:lnSpc>
                <a:spcPts val="2702"/>
              </a:lnSpc>
              <a:spcBef>
                <a:spcPts val="163"/>
              </a:spcBef>
              <a:buFont typeface="Wingdings" panose="05000000000000000000" pitchFamily="2" charset="2"/>
              <a:buChar char="§"/>
            </a:pPr>
            <a:r>
              <a:rPr sz="1451" spc="-5" dirty="0">
                <a:solidFill>
                  <a:srgbClr val="0000FF"/>
                </a:solidFill>
                <a:latin typeface="Verdana"/>
                <a:cs typeface="Verdana"/>
              </a:rPr>
              <a:t>vhodný </a:t>
            </a:r>
            <a:r>
              <a:rPr sz="1451" spc="-5" dirty="0">
                <a:latin typeface="Verdana"/>
                <a:cs typeface="Verdana"/>
              </a:rPr>
              <a:t>pro měření nízkoenergetického </a:t>
            </a:r>
            <a:r>
              <a:rPr sz="1451" dirty="0">
                <a:latin typeface="Symbol"/>
                <a:cs typeface="Symbol"/>
              </a:rPr>
              <a:t></a:t>
            </a:r>
            <a:r>
              <a:rPr sz="1451" dirty="0">
                <a:latin typeface="Verdana"/>
                <a:cs typeface="Verdana"/>
              </a:rPr>
              <a:t>-záření v </a:t>
            </a:r>
            <a:r>
              <a:rPr sz="1451" spc="-5" dirty="0">
                <a:latin typeface="Verdana"/>
                <a:cs typeface="Verdana"/>
              </a:rPr>
              <a:t>průtokovém </a:t>
            </a:r>
            <a:r>
              <a:rPr sz="1451" dirty="0">
                <a:latin typeface="Verdana"/>
                <a:cs typeface="Verdana"/>
              </a:rPr>
              <a:t>režimu </a:t>
            </a:r>
            <a:r>
              <a:rPr sz="1451" spc="-5" dirty="0">
                <a:latin typeface="Verdana"/>
                <a:cs typeface="Verdana"/>
              </a:rPr>
              <a:t>(zářič </a:t>
            </a:r>
            <a:r>
              <a:rPr sz="1451" dirty="0">
                <a:latin typeface="Verdana"/>
                <a:cs typeface="Verdana"/>
              </a:rPr>
              <a:t>se  </a:t>
            </a:r>
            <a:r>
              <a:rPr sz="1451" spc="-5" dirty="0">
                <a:latin typeface="Verdana"/>
                <a:cs typeface="Verdana"/>
              </a:rPr>
              <a:t>umísťuje dovnitř</a:t>
            </a:r>
            <a:r>
              <a:rPr sz="1451" spc="27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trubice</a:t>
            </a:r>
            <a:r>
              <a:rPr sz="1451" spc="-5" dirty="0">
                <a:latin typeface="Verdana"/>
                <a:cs typeface="Verdana"/>
              </a:rPr>
              <a:t>)</a:t>
            </a:r>
            <a:endParaRPr lang="cs-CZ" sz="1451" dirty="0">
              <a:latin typeface="Verdana"/>
              <a:cs typeface="Verdana"/>
            </a:endParaRPr>
          </a:p>
          <a:p>
            <a:pPr marL="297266" marR="660463" indent="-285750">
              <a:lnSpc>
                <a:spcPts val="2702"/>
              </a:lnSpc>
              <a:spcBef>
                <a:spcPts val="163"/>
              </a:spcBef>
              <a:buFont typeface="Wingdings" panose="05000000000000000000" pitchFamily="2" charset="2"/>
              <a:buChar char="§"/>
            </a:pPr>
            <a:r>
              <a:rPr sz="1451" spc="-5" dirty="0" err="1">
                <a:solidFill>
                  <a:srgbClr val="0000FF"/>
                </a:solidFill>
                <a:latin typeface="Verdana"/>
                <a:cs typeface="Verdana"/>
              </a:rPr>
              <a:t>vhodný</a:t>
            </a:r>
            <a:r>
              <a:rPr sz="1451" spc="-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pro </a:t>
            </a:r>
            <a:r>
              <a:rPr sz="1400" spc="-5" dirty="0">
                <a:latin typeface="Verdana"/>
                <a:cs typeface="Verdana"/>
              </a:rPr>
              <a:t>měření </a:t>
            </a:r>
            <a:r>
              <a:rPr sz="1400" spc="-9" dirty="0">
                <a:latin typeface="Verdana"/>
                <a:cs typeface="Verdana"/>
              </a:rPr>
              <a:t>plynných </a:t>
            </a:r>
            <a:r>
              <a:rPr sz="1400" spc="-5" dirty="0">
                <a:latin typeface="Verdana"/>
                <a:cs typeface="Verdana"/>
              </a:rPr>
              <a:t>radioaktivních </a:t>
            </a:r>
            <a:r>
              <a:rPr sz="1400" spc="-9" dirty="0">
                <a:latin typeface="Verdana"/>
                <a:cs typeface="Verdana"/>
              </a:rPr>
              <a:t>sloučenin (počítač </a:t>
            </a:r>
            <a:r>
              <a:rPr sz="1400" spc="-5" dirty="0">
                <a:latin typeface="Verdana"/>
                <a:cs typeface="Verdana"/>
              </a:rPr>
              <a:t>s vnitřní</a:t>
            </a:r>
            <a:r>
              <a:rPr sz="1400" spc="100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náplní</a:t>
            </a:r>
            <a:r>
              <a:rPr sz="1400" spc="-5" dirty="0">
                <a:latin typeface="Verdana"/>
                <a:cs typeface="Verdana"/>
              </a:rPr>
              <a:t>)</a:t>
            </a:r>
            <a:endParaRPr lang="cs-CZ" sz="1400" spc="-5" dirty="0">
              <a:latin typeface="Verdana"/>
              <a:cs typeface="Verdana"/>
            </a:endParaRPr>
          </a:p>
          <a:p>
            <a:pPr marL="94433">
              <a:spcBef>
                <a:spcPts val="639"/>
              </a:spcBef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4FECE6-C2B8-45F0-98C9-482EFC3EAD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5</a:t>
            </a:fld>
            <a:endParaRPr lang="cs-CZ"/>
          </a:p>
        </p:txBody>
      </p:sp>
      <p:pic>
        <p:nvPicPr>
          <p:cNvPr id="4" name="Detekce5-1">
            <a:hlinkClick r:id="" action="ppaction://media"/>
            <a:extLst>
              <a:ext uri="{FF2B5EF4-FFF2-40B4-BE49-F238E27FC236}">
                <a16:creationId xmlns:a16="http://schemas.microsoft.com/office/drawing/2014/main" id="{8CFDF9F9-DB3C-48F8-A931-A0C926788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3265" y="1018953"/>
            <a:ext cx="609600" cy="609600"/>
          </a:xfrm>
          <a:prstGeom prst="rect">
            <a:avLst/>
          </a:prstGeom>
        </p:spPr>
      </p:pic>
      <p:pic>
        <p:nvPicPr>
          <p:cNvPr id="5" name="Detekce5-2">
            <a:hlinkClick r:id="" action="ppaction://media"/>
            <a:extLst>
              <a:ext uri="{FF2B5EF4-FFF2-40B4-BE49-F238E27FC236}">
                <a16:creationId xmlns:a16="http://schemas.microsoft.com/office/drawing/2014/main" id="{FDEB6E5C-C188-4133-9421-913662F08E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3265" y="2822541"/>
            <a:ext cx="609600" cy="609600"/>
          </a:xfrm>
          <a:prstGeom prst="rect">
            <a:avLst/>
          </a:prstGeom>
        </p:spPr>
      </p:pic>
      <p:pic>
        <p:nvPicPr>
          <p:cNvPr id="6" name="Detekce5-3">
            <a:hlinkClick r:id="" action="ppaction://media"/>
            <a:extLst>
              <a:ext uri="{FF2B5EF4-FFF2-40B4-BE49-F238E27FC236}">
                <a16:creationId xmlns:a16="http://schemas.microsoft.com/office/drawing/2014/main" id="{252AE8BA-FDF3-4082-8C3B-F0275B643D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3265" y="4552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191" y="842492"/>
            <a:ext cx="7844269" cy="3553998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18235F-3BF8-4C97-B191-01137C73B9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6</a:t>
            </a:fld>
            <a:endParaRPr lang="cs-CZ"/>
          </a:p>
        </p:txBody>
      </p:sp>
      <p:pic>
        <p:nvPicPr>
          <p:cNvPr id="4" name="Detekce6-1">
            <a:hlinkClick r:id="" action="ppaction://media"/>
            <a:extLst>
              <a:ext uri="{FF2B5EF4-FFF2-40B4-BE49-F238E27FC236}">
                <a16:creationId xmlns:a16="http://schemas.microsoft.com/office/drawing/2014/main" id="{C94FAB96-7171-49EB-AFE8-1D9A8A7E5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3009" y="1187116"/>
            <a:ext cx="609600" cy="60960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62F79739-6532-4054-82C3-DA6DBAB255F2}"/>
              </a:ext>
            </a:extLst>
          </p:cNvPr>
          <p:cNvSpPr txBox="1"/>
          <p:nvPr/>
        </p:nvSpPr>
        <p:spPr>
          <a:xfrm>
            <a:off x="303336" y="4591018"/>
            <a:ext cx="7957124" cy="138510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48369" rIns="0" bIns="0" rtlCol="0">
            <a:spAutoFit/>
          </a:bodyPr>
          <a:lstStyle/>
          <a:p>
            <a:pPr marL="46065" marR="16123">
              <a:lnSpc>
                <a:spcPts val="1460"/>
              </a:lnSpc>
              <a:spcBef>
                <a:spcPts val="381"/>
              </a:spcBef>
            </a:pPr>
            <a:endParaRPr lang="cs-CZ" sz="2400" b="1" baseline="3472" dirty="0">
              <a:solidFill>
                <a:srgbClr val="00AFEF"/>
              </a:solidFill>
              <a:latin typeface="Verdana"/>
              <a:cs typeface="Verdana"/>
            </a:endParaRPr>
          </a:p>
          <a:p>
            <a:pPr marL="46065" marR="16123">
              <a:lnSpc>
                <a:spcPts val="1460"/>
              </a:lnSpc>
              <a:spcBef>
                <a:spcPts val="381"/>
              </a:spcBef>
            </a:pPr>
            <a:r>
              <a:rPr sz="2400" b="1" baseline="3472" dirty="0" err="1">
                <a:solidFill>
                  <a:srgbClr val="0070C0"/>
                </a:solidFill>
                <a:latin typeface="Verdana"/>
                <a:cs typeface="Verdana"/>
              </a:rPr>
              <a:t>Měření</a:t>
            </a:r>
            <a:r>
              <a:rPr sz="2400" b="1" baseline="3472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2400" b="1" spc="-6" baseline="3472" dirty="0">
                <a:solidFill>
                  <a:srgbClr val="0070C0"/>
                </a:solidFill>
                <a:latin typeface="Verdana"/>
                <a:cs typeface="Verdana"/>
              </a:rPr>
              <a:t>neutronů</a:t>
            </a:r>
            <a:r>
              <a:rPr sz="2400" spc="-6" baseline="3472" dirty="0">
                <a:latin typeface="Verdana"/>
                <a:cs typeface="Verdana"/>
              </a:rPr>
              <a:t>, </a:t>
            </a:r>
            <a:r>
              <a:rPr sz="2000" spc="-14" baseline="3968" dirty="0">
                <a:latin typeface="Verdana"/>
                <a:cs typeface="Verdana"/>
              </a:rPr>
              <a:t>které </a:t>
            </a:r>
            <a:r>
              <a:rPr sz="2000" spc="-6" baseline="3968" dirty="0">
                <a:latin typeface="Verdana"/>
                <a:cs typeface="Verdana"/>
              </a:rPr>
              <a:t>samy nemají ionizační schopnost, </a:t>
            </a:r>
            <a:r>
              <a:rPr sz="2000" spc="-14" baseline="3968" dirty="0">
                <a:latin typeface="Verdana"/>
                <a:cs typeface="Verdana"/>
              </a:rPr>
              <a:t>je možné </a:t>
            </a:r>
            <a:r>
              <a:rPr sz="2000" baseline="3968" dirty="0">
                <a:latin typeface="Verdana"/>
                <a:cs typeface="Verdana"/>
              </a:rPr>
              <a:t>po </a:t>
            </a:r>
            <a:r>
              <a:rPr sz="2000" spc="-6" baseline="3968" dirty="0" err="1">
                <a:latin typeface="Verdana"/>
                <a:cs typeface="Verdana"/>
              </a:rPr>
              <a:t>přídavku</a:t>
            </a:r>
            <a:r>
              <a:rPr sz="2000" spc="-6" baseline="3968" dirty="0">
                <a:latin typeface="Verdana"/>
                <a:cs typeface="Verdana"/>
              </a:rPr>
              <a:t> </a:t>
            </a:r>
            <a:r>
              <a:rPr sz="2000" spc="-6" baseline="3968" dirty="0" err="1">
                <a:latin typeface="Verdana"/>
                <a:cs typeface="Verdana"/>
              </a:rPr>
              <a:t>plynného</a:t>
            </a:r>
            <a:r>
              <a:rPr lang="cs-CZ" sz="2000" spc="-6" baseline="3968" dirty="0">
                <a:latin typeface="Verdana"/>
                <a:cs typeface="Verdana"/>
              </a:rPr>
              <a:t> </a:t>
            </a:r>
            <a:r>
              <a:rPr sz="2400" b="1" spc="34" baseline="3968" dirty="0">
                <a:latin typeface="Verdana"/>
                <a:cs typeface="Verdana"/>
              </a:rPr>
              <a:t>BF</a:t>
            </a:r>
            <a:r>
              <a:rPr sz="1000" b="1" spc="23" dirty="0">
                <a:latin typeface="Verdana"/>
                <a:cs typeface="Verdana"/>
              </a:rPr>
              <a:t>3</a:t>
            </a:r>
            <a:r>
              <a:rPr sz="900" spc="23" dirty="0">
                <a:latin typeface="Verdana"/>
                <a:cs typeface="Verdana"/>
              </a:rPr>
              <a:t>  </a:t>
            </a:r>
            <a:r>
              <a:rPr sz="1400" spc="-5" dirty="0">
                <a:latin typeface="Verdana"/>
                <a:cs typeface="Verdana"/>
              </a:rPr>
              <a:t>k plynné</a:t>
            </a:r>
            <a:r>
              <a:rPr sz="1400" spc="-23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náplni</a:t>
            </a:r>
          </a:p>
          <a:p>
            <a:pPr>
              <a:spcBef>
                <a:spcPts val="45"/>
              </a:spcBef>
            </a:pPr>
            <a:endParaRPr sz="1400" dirty="0">
              <a:latin typeface="Verdana"/>
              <a:cs typeface="Verdana"/>
            </a:endParaRPr>
          </a:p>
          <a:p>
            <a:pPr marL="46065"/>
            <a:r>
              <a:rPr sz="1400" spc="-9" dirty="0">
                <a:latin typeface="Verdana"/>
                <a:cs typeface="Verdana"/>
              </a:rPr>
              <a:t>Probíhá </a:t>
            </a:r>
            <a:r>
              <a:rPr sz="1400" spc="-5" dirty="0">
                <a:latin typeface="Verdana"/>
                <a:cs typeface="Verdana"/>
              </a:rPr>
              <a:t>reakce </a:t>
            </a:r>
            <a:r>
              <a:rPr sz="1600" b="1" baseline="28985" dirty="0">
                <a:latin typeface="Verdana"/>
                <a:cs typeface="Verdana"/>
              </a:rPr>
              <a:t>10</a:t>
            </a:r>
            <a:r>
              <a:rPr b="1" dirty="0">
                <a:latin typeface="Verdana"/>
                <a:cs typeface="Verdana"/>
              </a:rPr>
              <a:t>B(n,</a:t>
            </a:r>
            <a:r>
              <a:rPr b="1" dirty="0">
                <a:latin typeface="Symbol"/>
                <a:cs typeface="Symbol"/>
              </a:rPr>
              <a:t></a:t>
            </a:r>
            <a:r>
              <a:rPr b="1" dirty="0">
                <a:latin typeface="Verdana"/>
                <a:cs typeface="Verdana"/>
              </a:rPr>
              <a:t>)</a:t>
            </a:r>
            <a:r>
              <a:rPr sz="1600" b="1" baseline="28985" dirty="0">
                <a:latin typeface="Verdana"/>
                <a:cs typeface="Verdana"/>
              </a:rPr>
              <a:t>7</a:t>
            </a:r>
            <a:r>
              <a:rPr b="1" dirty="0">
                <a:latin typeface="Verdana"/>
                <a:cs typeface="Verdana"/>
              </a:rPr>
              <a:t>Li</a:t>
            </a:r>
            <a:r>
              <a:rPr sz="1400" dirty="0">
                <a:latin typeface="Verdana"/>
                <a:cs typeface="Verdana"/>
              </a:rPr>
              <a:t>, </a:t>
            </a:r>
            <a:r>
              <a:rPr sz="1400" spc="-5" dirty="0">
                <a:latin typeface="Verdana"/>
                <a:cs typeface="Verdana"/>
              </a:rPr>
              <a:t>ionizaci vyvolávají částice </a:t>
            </a:r>
            <a:r>
              <a:rPr sz="1400" spc="-5" dirty="0">
                <a:latin typeface="Symbol"/>
                <a:cs typeface="Symbol"/>
              </a:rPr>
              <a:t>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Verdana"/>
                <a:cs typeface="Verdana"/>
              </a:rPr>
              <a:t>a ionty</a:t>
            </a:r>
            <a:r>
              <a:rPr sz="1400" spc="-127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lithia.</a:t>
            </a:r>
            <a:endParaRPr lang="cs-CZ" sz="1400" spc="-9" dirty="0">
              <a:latin typeface="Verdana"/>
              <a:cs typeface="Verdana"/>
            </a:endParaRPr>
          </a:p>
          <a:p>
            <a:pPr marL="46065"/>
            <a:endParaRPr sz="14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6" y="1003423"/>
            <a:ext cx="655051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5" dirty="0">
                <a:solidFill>
                  <a:srgbClr val="0070C0"/>
                </a:solidFill>
                <a:latin typeface="Verdana"/>
                <a:cs typeface="Verdana"/>
              </a:rPr>
              <a:t>Blokové schéma </a:t>
            </a:r>
            <a:r>
              <a:rPr sz="1632" b="1" spc="-9" dirty="0">
                <a:solidFill>
                  <a:srgbClr val="0070C0"/>
                </a:solidFill>
                <a:latin typeface="Verdana"/>
                <a:cs typeface="Verdana"/>
              </a:rPr>
              <a:t>měření </a:t>
            </a:r>
            <a:r>
              <a:rPr sz="1632" b="1" spc="-5" dirty="0">
                <a:solidFill>
                  <a:srgbClr val="0070C0"/>
                </a:solidFill>
                <a:latin typeface="Verdana"/>
                <a:cs typeface="Verdana"/>
              </a:rPr>
              <a:t>radioaktivity ionizační</a:t>
            </a:r>
            <a:r>
              <a:rPr sz="1632" b="1" spc="4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632" b="1" spc="-5" dirty="0">
                <a:solidFill>
                  <a:srgbClr val="0070C0"/>
                </a:solidFill>
                <a:latin typeface="Verdana"/>
                <a:cs typeface="Verdana"/>
              </a:rPr>
              <a:t>komorou</a:t>
            </a:r>
            <a:endParaRPr sz="1632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336" y="1684846"/>
            <a:ext cx="8249649" cy="2487536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E91F06-6420-4923-BE46-2F3F69636F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7</a:t>
            </a:fld>
            <a:endParaRPr lang="cs-CZ"/>
          </a:p>
        </p:txBody>
      </p:sp>
      <p:pic>
        <p:nvPicPr>
          <p:cNvPr id="6" name="Detekce7-1">
            <a:hlinkClick r:id="" action="ppaction://media"/>
            <a:extLst>
              <a:ext uri="{FF2B5EF4-FFF2-40B4-BE49-F238E27FC236}">
                <a16:creationId xmlns:a16="http://schemas.microsoft.com/office/drawing/2014/main" id="{2D392699-6683-4A93-8EE2-E4D69450C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6516" y="525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665" y="209152"/>
            <a:ext cx="7617650" cy="7272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000" b="1" spc="-9" dirty="0">
                <a:solidFill>
                  <a:srgbClr val="800000"/>
                </a:solidFill>
                <a:latin typeface="Verdana"/>
                <a:cs typeface="Verdana"/>
              </a:rPr>
              <a:t>Polovodičové</a:t>
            </a:r>
            <a:r>
              <a:rPr sz="2000" b="1" spc="5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sz="2000" b="1" spc="-9" dirty="0">
                <a:solidFill>
                  <a:srgbClr val="800000"/>
                </a:solidFill>
                <a:latin typeface="Verdana"/>
                <a:cs typeface="Verdana"/>
              </a:rPr>
              <a:t>detektory</a:t>
            </a:r>
            <a:endParaRPr sz="2000" dirty="0">
              <a:latin typeface="Verdana"/>
              <a:cs typeface="Verdana"/>
            </a:endParaRPr>
          </a:p>
          <a:p>
            <a:pPr marL="11516">
              <a:spcBef>
                <a:spcPts val="1537"/>
              </a:spcBef>
            </a:pP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Fungují na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elektrických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vlastnostech p/n </a:t>
            </a:r>
            <a:r>
              <a:rPr sz="1400" b="1" dirty="0">
                <a:solidFill>
                  <a:srgbClr val="0070C0"/>
                </a:solidFill>
                <a:latin typeface="Verdana"/>
                <a:cs typeface="Verdana"/>
              </a:rPr>
              <a:t>rozhraní (Si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nebo</a:t>
            </a:r>
            <a:r>
              <a:rPr sz="1400" b="1" spc="-36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Ge)</a:t>
            </a:r>
            <a:endParaRPr sz="1400" b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3666" y="2466928"/>
            <a:ext cx="7617650" cy="4254548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158D1F-96F6-41F4-922F-4BC1D72AB47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8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CCD9D03-F80D-461A-810E-73E178CE4981}"/>
              </a:ext>
            </a:extLst>
          </p:cNvPr>
          <p:cNvSpPr txBox="1"/>
          <p:nvPr/>
        </p:nvSpPr>
        <p:spPr>
          <a:xfrm>
            <a:off x="503665" y="1013901"/>
            <a:ext cx="7617650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Polovodičové detektory fungují stejně jako ionizační komory jen plyn je nahrazen polovodičem.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Při průchodu nabité částice s určitou energií tedy vzniká pár elektron - díra.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Výhodou použití polovodičů je skutečnost, že energie nutná k vytvoření páru elektron - díra je řádově 10krát menší, než energie nutná na vytvoření páru elektron - ion. </a:t>
            </a:r>
          </a:p>
        </p:txBody>
      </p:sp>
      <p:pic>
        <p:nvPicPr>
          <p:cNvPr id="7" name="Detekce8-1">
            <a:hlinkClick r:id="" action="ppaction://media"/>
            <a:extLst>
              <a:ext uri="{FF2B5EF4-FFF2-40B4-BE49-F238E27FC236}">
                <a16:creationId xmlns:a16="http://schemas.microsoft.com/office/drawing/2014/main" id="{6664D80F-E5EB-4696-B79A-A27E9B4AD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5535" y="10660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8194" y="968064"/>
            <a:ext cx="5657002" cy="25843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dirty="0">
                <a:solidFill>
                  <a:srgbClr val="0070C0"/>
                </a:solidFill>
                <a:latin typeface="Verdana"/>
                <a:cs typeface="Verdana"/>
              </a:rPr>
              <a:t>Detektory </a:t>
            </a:r>
            <a:r>
              <a:rPr sz="1600" b="1" spc="-5" dirty="0" err="1">
                <a:solidFill>
                  <a:srgbClr val="0070C0"/>
                </a:solidFill>
                <a:latin typeface="Verdana"/>
                <a:cs typeface="Verdana"/>
              </a:rPr>
              <a:t>dopované</a:t>
            </a:r>
            <a:r>
              <a:rPr sz="1600" b="1" spc="-77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600" b="1" spc="-5" dirty="0" err="1">
                <a:solidFill>
                  <a:srgbClr val="0070C0"/>
                </a:solidFill>
                <a:latin typeface="Verdana"/>
                <a:cs typeface="Verdana"/>
              </a:rPr>
              <a:t>lithiem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 a čisté detektory</a:t>
            </a:r>
            <a:endParaRPr sz="16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8194" y="1454982"/>
            <a:ext cx="7999848" cy="117054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lang="cs-CZ" sz="1451" b="1" dirty="0" err="1">
                <a:solidFill>
                  <a:srgbClr val="0000FF"/>
                </a:solidFill>
                <a:latin typeface="Verdana"/>
                <a:cs typeface="Verdana"/>
              </a:rPr>
              <a:t>Ge</a:t>
            </a:r>
            <a:r>
              <a:rPr lang="cs-CZ" sz="1451" b="1" dirty="0">
                <a:solidFill>
                  <a:srgbClr val="0000FF"/>
                </a:solidFill>
                <a:latin typeface="Verdana"/>
                <a:cs typeface="Verdana"/>
              </a:rPr>
              <a:t>(</a:t>
            </a:r>
            <a:r>
              <a:rPr lang="cs-CZ" sz="1451" b="1" dirty="0" err="1">
                <a:solidFill>
                  <a:srgbClr val="0000FF"/>
                </a:solidFill>
                <a:latin typeface="Verdana"/>
                <a:cs typeface="Verdana"/>
              </a:rPr>
              <a:t>Li</a:t>
            </a:r>
            <a:r>
              <a:rPr lang="cs-CZ" sz="1451" b="1" dirty="0">
                <a:solidFill>
                  <a:srgbClr val="0000FF"/>
                </a:solidFill>
                <a:latin typeface="Verdana"/>
                <a:cs typeface="Verdana"/>
              </a:rPr>
              <a:t>)</a:t>
            </a:r>
            <a:r>
              <a:rPr lang="cs-CZ" sz="1451" b="1" dirty="0">
                <a:latin typeface="Verdana"/>
                <a:cs typeface="Verdana"/>
              </a:rPr>
              <a:t>,</a:t>
            </a:r>
            <a:r>
              <a:rPr lang="cs-CZ" sz="1451" b="1" spc="-63" dirty="0">
                <a:latin typeface="Verdana"/>
                <a:cs typeface="Verdana"/>
              </a:rPr>
              <a:t> </a:t>
            </a:r>
            <a:r>
              <a:rPr lang="cs-CZ" sz="1451" b="1" spc="-9" dirty="0" err="1">
                <a:solidFill>
                  <a:srgbClr val="0000FF"/>
                </a:solidFill>
                <a:latin typeface="Verdana"/>
                <a:cs typeface="Verdana"/>
              </a:rPr>
              <a:t>HPGe</a:t>
            </a:r>
            <a:r>
              <a:rPr lang="cs-CZ" sz="1451" b="1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pro detekci</a:t>
            </a:r>
            <a:r>
              <a:rPr sz="1451" b="1" spc="-36" dirty="0">
                <a:latin typeface="Verdana"/>
                <a:cs typeface="Verdana"/>
              </a:rPr>
              <a:t> </a:t>
            </a:r>
            <a:r>
              <a:rPr sz="1451" b="1" dirty="0">
                <a:latin typeface="Symbol"/>
                <a:cs typeface="Symbol"/>
              </a:rPr>
              <a:t></a:t>
            </a:r>
            <a:r>
              <a:rPr sz="1451" b="1" dirty="0">
                <a:latin typeface="Verdana"/>
                <a:cs typeface="Verdana"/>
              </a:rPr>
              <a:t>-</a:t>
            </a:r>
            <a:r>
              <a:rPr sz="1451" b="1" dirty="0" err="1">
                <a:latin typeface="Verdana"/>
                <a:cs typeface="Verdana"/>
              </a:rPr>
              <a:t>záření</a:t>
            </a:r>
            <a:endParaRPr lang="cs-CZ" sz="1451" b="1" dirty="0">
              <a:latin typeface="Verdana"/>
              <a:cs typeface="Verdana"/>
            </a:endParaRPr>
          </a:p>
          <a:p>
            <a:pPr marL="11516">
              <a:spcBef>
                <a:spcPts val="95"/>
              </a:spcBef>
            </a:pPr>
            <a:endParaRPr sz="1451" dirty="0">
              <a:latin typeface="Verdana"/>
              <a:cs typeface="Verdana"/>
            </a:endParaRPr>
          </a:p>
          <a:p>
            <a:pPr marL="13820" marR="4607">
              <a:lnSpc>
                <a:spcPts val="1804"/>
              </a:lnSpc>
              <a:spcBef>
                <a:spcPts val="54"/>
              </a:spcBef>
            </a:pPr>
            <a:r>
              <a:rPr lang="cs-CZ" sz="1451" b="1" dirty="0">
                <a:solidFill>
                  <a:srgbClr val="0000FF"/>
                </a:solidFill>
                <a:latin typeface="Verdana"/>
                <a:cs typeface="Verdana"/>
              </a:rPr>
              <a:t>Si(</a:t>
            </a:r>
            <a:r>
              <a:rPr lang="cs-CZ" sz="1451" b="1" dirty="0" err="1">
                <a:solidFill>
                  <a:srgbClr val="0000FF"/>
                </a:solidFill>
                <a:latin typeface="Verdana"/>
                <a:cs typeface="Verdana"/>
              </a:rPr>
              <a:t>Li</a:t>
            </a:r>
            <a:r>
              <a:rPr lang="cs-CZ" sz="1451" b="1" dirty="0">
                <a:solidFill>
                  <a:srgbClr val="0000FF"/>
                </a:solidFill>
                <a:latin typeface="Verdana"/>
                <a:cs typeface="Verdana"/>
              </a:rPr>
              <a:t>),</a:t>
            </a:r>
            <a:r>
              <a:rPr lang="cs-CZ" sz="1451" b="1" spc="-1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cs-CZ" sz="1451" b="1" spc="-5" dirty="0" err="1">
                <a:solidFill>
                  <a:srgbClr val="0000FF"/>
                </a:solidFill>
                <a:latin typeface="Verdana"/>
                <a:cs typeface="Verdana"/>
              </a:rPr>
              <a:t>HPSi</a:t>
            </a:r>
            <a:r>
              <a:rPr lang="cs-CZ" sz="1451" b="1" spc="-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pro detekci </a:t>
            </a:r>
            <a:r>
              <a:rPr sz="1451" b="1" dirty="0">
                <a:latin typeface="Symbol"/>
                <a:cs typeface="Symbol"/>
              </a:rPr>
              <a:t></a:t>
            </a:r>
            <a:r>
              <a:rPr sz="1451" b="1" dirty="0">
                <a:latin typeface="Verdana"/>
                <a:cs typeface="Verdana"/>
              </a:rPr>
              <a:t>-záření </a:t>
            </a:r>
            <a:r>
              <a:rPr sz="1451" b="1" spc="5" dirty="0">
                <a:latin typeface="Verdana"/>
                <a:cs typeface="Verdana"/>
              </a:rPr>
              <a:t>a </a:t>
            </a:r>
            <a:r>
              <a:rPr sz="1451" b="1" spc="-5" dirty="0">
                <a:latin typeface="Verdana"/>
                <a:cs typeface="Verdana"/>
              </a:rPr>
              <a:t>jiných kladných </a:t>
            </a:r>
            <a:r>
              <a:rPr sz="1451" b="1" dirty="0">
                <a:latin typeface="Verdana"/>
                <a:cs typeface="Verdana"/>
              </a:rPr>
              <a:t>částic</a:t>
            </a:r>
            <a:r>
              <a:rPr sz="1451" b="1" spc="-113" dirty="0">
                <a:latin typeface="Verdana"/>
                <a:cs typeface="Verdana"/>
              </a:rPr>
              <a:t> </a:t>
            </a:r>
            <a:r>
              <a:rPr sz="1451" b="1" spc="5" dirty="0">
                <a:latin typeface="Verdana"/>
                <a:cs typeface="Verdana"/>
              </a:rPr>
              <a:t>a  </a:t>
            </a:r>
            <a:r>
              <a:rPr sz="1451" b="1" spc="-5" dirty="0">
                <a:latin typeface="Verdana"/>
                <a:cs typeface="Verdana"/>
              </a:rPr>
              <a:t>nízkoenergetického </a:t>
            </a:r>
            <a:r>
              <a:rPr sz="1451" b="1" spc="-5" dirty="0" err="1">
                <a:latin typeface="Verdana"/>
                <a:cs typeface="Verdana"/>
              </a:rPr>
              <a:t>rtg</a:t>
            </a:r>
            <a:r>
              <a:rPr sz="1451" b="1" spc="5" dirty="0">
                <a:latin typeface="Verdana"/>
                <a:cs typeface="Verdana"/>
              </a:rPr>
              <a:t> </a:t>
            </a:r>
            <a:r>
              <a:rPr sz="1451" b="1" spc="-5" dirty="0" err="1">
                <a:latin typeface="Verdana"/>
                <a:cs typeface="Verdana"/>
              </a:rPr>
              <a:t>záření</a:t>
            </a:r>
            <a:endParaRPr lang="cs-CZ" sz="1451" b="1" spc="-5" dirty="0">
              <a:latin typeface="Verdana"/>
              <a:cs typeface="Verdana"/>
            </a:endParaRPr>
          </a:p>
          <a:p>
            <a:pPr marL="13820" marR="4607">
              <a:lnSpc>
                <a:spcPts val="1804"/>
              </a:lnSpc>
              <a:spcBef>
                <a:spcPts val="54"/>
              </a:spcBef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755FE29F-2CB4-42C6-A66A-DBAD5364FE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9</a:t>
            </a:fld>
            <a:endParaRPr lang="cs-CZ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5FDC9F0F-D2ED-45ED-987E-04868443B9D4}"/>
              </a:ext>
            </a:extLst>
          </p:cNvPr>
          <p:cNvSpPr txBox="1"/>
          <p:nvPr/>
        </p:nvSpPr>
        <p:spPr>
          <a:xfrm>
            <a:off x="398194" y="368120"/>
            <a:ext cx="4585820" cy="5397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Typy polovodičových</a:t>
            </a:r>
            <a:r>
              <a:rPr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detektorů:</a:t>
            </a:r>
            <a:endParaRPr dirty="0">
              <a:latin typeface="Verdana"/>
              <a:cs typeface="Verdana"/>
            </a:endParaRPr>
          </a:p>
          <a:p>
            <a:pPr>
              <a:spcBef>
                <a:spcPts val="45"/>
              </a:spcBef>
            </a:pPr>
            <a:endParaRPr sz="1632" dirty="0">
              <a:latin typeface="Verdana"/>
              <a:cs typeface="Verdana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F4630231-C42F-416D-A125-097F950FE880}"/>
              </a:ext>
            </a:extLst>
          </p:cNvPr>
          <p:cNvSpPr txBox="1"/>
          <p:nvPr/>
        </p:nvSpPr>
        <p:spPr>
          <a:xfrm>
            <a:off x="398194" y="2895135"/>
            <a:ext cx="7999848" cy="394194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dirty="0">
                <a:solidFill>
                  <a:srgbClr val="0070C0"/>
                </a:solidFill>
                <a:latin typeface="Verdana"/>
                <a:cs typeface="Verdana"/>
              </a:rPr>
              <a:t>Vlastnosti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polovodičových</a:t>
            </a:r>
            <a:r>
              <a:rPr sz="1600" b="1" spc="-5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detektorů</a:t>
            </a:r>
            <a:endParaRPr sz="1600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spcBef>
                <a:spcPts val="153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b="1" spc="-9" dirty="0">
                <a:latin typeface="Verdana"/>
                <a:cs typeface="Verdana"/>
              </a:rPr>
              <a:t>závislost </a:t>
            </a:r>
            <a:r>
              <a:rPr sz="1270" b="1" spc="-5" dirty="0">
                <a:latin typeface="Verdana"/>
                <a:cs typeface="Verdana"/>
              </a:rPr>
              <a:t>výšky napěťového </a:t>
            </a:r>
            <a:r>
              <a:rPr sz="1270" b="1" spc="-9" dirty="0">
                <a:latin typeface="Verdana"/>
                <a:cs typeface="Verdana"/>
              </a:rPr>
              <a:t>pulsu </a:t>
            </a:r>
            <a:r>
              <a:rPr sz="1270" b="1" spc="-5" dirty="0">
                <a:latin typeface="Verdana"/>
                <a:cs typeface="Verdana"/>
              </a:rPr>
              <a:t>na energii záření </a:t>
            </a:r>
            <a:r>
              <a:rPr sz="1270" b="1" spc="-9" dirty="0">
                <a:latin typeface="Verdana"/>
                <a:cs typeface="Verdana"/>
              </a:rPr>
              <a:t>(vhodné </a:t>
            </a:r>
            <a:r>
              <a:rPr sz="1270" b="1" dirty="0">
                <a:latin typeface="Verdana"/>
                <a:cs typeface="Verdana"/>
              </a:rPr>
              <a:t>pro</a:t>
            </a:r>
            <a:r>
              <a:rPr sz="1270" b="1" spc="54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spektrometrii)</a:t>
            </a:r>
            <a:endParaRPr sz="1270" b="1" dirty="0"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b="1" spc="-9" dirty="0">
                <a:latin typeface="Verdana"/>
                <a:cs typeface="Verdana"/>
              </a:rPr>
              <a:t>vysoká </a:t>
            </a:r>
            <a:r>
              <a:rPr sz="1270" b="1" spc="-5" dirty="0">
                <a:latin typeface="Verdana"/>
                <a:cs typeface="Verdana"/>
              </a:rPr>
              <a:t>rozlišovací schopnost </a:t>
            </a:r>
            <a:r>
              <a:rPr sz="1270" b="1" dirty="0">
                <a:latin typeface="Verdana"/>
                <a:cs typeface="Verdana"/>
              </a:rPr>
              <a:t>při </a:t>
            </a:r>
            <a:r>
              <a:rPr sz="1270" b="1" spc="-5" dirty="0">
                <a:latin typeface="Verdana"/>
                <a:cs typeface="Verdana"/>
              </a:rPr>
              <a:t>měření </a:t>
            </a:r>
            <a:r>
              <a:rPr sz="1270" b="1" spc="-9" dirty="0">
                <a:latin typeface="Verdana"/>
                <a:cs typeface="Verdana"/>
              </a:rPr>
              <a:t>energie</a:t>
            </a:r>
            <a:r>
              <a:rPr sz="1270" b="1" spc="-14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záření</a:t>
            </a:r>
            <a:endParaRPr sz="1270" b="1" dirty="0"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b="1" spc="-9" dirty="0">
                <a:latin typeface="Verdana"/>
                <a:cs typeface="Verdana"/>
              </a:rPr>
              <a:t>vysoká </a:t>
            </a:r>
            <a:r>
              <a:rPr sz="1270" b="1" spc="-5" dirty="0">
                <a:latin typeface="Verdana"/>
                <a:cs typeface="Verdana"/>
              </a:rPr>
              <a:t>cena </a:t>
            </a:r>
            <a:r>
              <a:rPr sz="1270" b="1" spc="-9" dirty="0">
                <a:latin typeface="Verdana"/>
                <a:cs typeface="Verdana"/>
              </a:rPr>
              <a:t>(pouze pro </a:t>
            </a:r>
            <a:r>
              <a:rPr sz="1270" b="1" spc="-5" dirty="0">
                <a:latin typeface="Verdana"/>
                <a:cs typeface="Verdana"/>
              </a:rPr>
              <a:t>měření </a:t>
            </a:r>
            <a:r>
              <a:rPr sz="1270" b="1" spc="-14" dirty="0">
                <a:latin typeface="Symbol"/>
                <a:cs typeface="Symbol"/>
              </a:rPr>
              <a:t></a:t>
            </a:r>
            <a:r>
              <a:rPr sz="1270" b="1" spc="-14" dirty="0">
                <a:latin typeface="Verdana"/>
                <a:cs typeface="Verdana"/>
              </a:rPr>
              <a:t>- </a:t>
            </a:r>
            <a:r>
              <a:rPr sz="1270" b="1" spc="-5" dirty="0">
                <a:latin typeface="Verdana"/>
                <a:cs typeface="Verdana"/>
              </a:rPr>
              <a:t>a</a:t>
            </a:r>
            <a:r>
              <a:rPr sz="1270" b="1" spc="100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Symbol"/>
                <a:cs typeface="Symbol"/>
              </a:rPr>
              <a:t></a:t>
            </a:r>
            <a:r>
              <a:rPr sz="1270" b="1" spc="-5" dirty="0">
                <a:latin typeface="Verdana"/>
                <a:cs typeface="Verdana"/>
              </a:rPr>
              <a:t>-záření)</a:t>
            </a:r>
            <a:endParaRPr sz="1270" b="1" dirty="0">
              <a:latin typeface="Verdana"/>
              <a:cs typeface="Verdana"/>
            </a:endParaRPr>
          </a:p>
          <a:p>
            <a:pPr marL="218811" marR="490021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5" dirty="0">
                <a:latin typeface="Verdana"/>
                <a:cs typeface="Verdana"/>
              </a:rPr>
              <a:t>speciální </a:t>
            </a:r>
            <a:r>
              <a:rPr sz="1270" spc="-9" dirty="0">
                <a:latin typeface="Verdana"/>
                <a:cs typeface="Verdana"/>
              </a:rPr>
              <a:t>detektory </a:t>
            </a:r>
            <a:r>
              <a:rPr sz="1270" spc="-5" dirty="0">
                <a:latin typeface="Verdana"/>
                <a:cs typeface="Verdana"/>
              </a:rPr>
              <a:t>jsou </a:t>
            </a:r>
            <a:r>
              <a:rPr sz="1270" spc="-9" dirty="0">
                <a:latin typeface="Verdana"/>
                <a:cs typeface="Verdana"/>
              </a:rPr>
              <a:t>schopny </a:t>
            </a:r>
            <a:r>
              <a:rPr sz="1270" spc="-5" dirty="0">
                <a:latin typeface="Verdana"/>
                <a:cs typeface="Verdana"/>
              </a:rPr>
              <a:t>zaznamenat i </a:t>
            </a:r>
            <a:r>
              <a:rPr sz="1270" spc="-9" dirty="0">
                <a:latin typeface="Verdana"/>
                <a:cs typeface="Verdana"/>
              </a:rPr>
              <a:t>místo, </a:t>
            </a:r>
            <a:r>
              <a:rPr sz="1270" spc="-5" dirty="0">
                <a:latin typeface="Verdana"/>
                <a:cs typeface="Verdana"/>
              </a:rPr>
              <a:t>kam částice </a:t>
            </a:r>
            <a:r>
              <a:rPr sz="1270" spc="-9" dirty="0">
                <a:latin typeface="Verdana"/>
                <a:cs typeface="Verdana"/>
              </a:rPr>
              <a:t>dopadla </a:t>
            </a:r>
            <a:r>
              <a:rPr sz="1270" dirty="0">
                <a:latin typeface="Verdana"/>
                <a:cs typeface="Verdana"/>
              </a:rPr>
              <a:t>(významné </a:t>
            </a:r>
            <a:r>
              <a:rPr sz="1270" spc="-9" dirty="0">
                <a:latin typeface="Verdana"/>
                <a:cs typeface="Verdana"/>
              </a:rPr>
              <a:t>při  </a:t>
            </a:r>
            <a:r>
              <a:rPr sz="1270" spc="-5" dirty="0">
                <a:latin typeface="Verdana"/>
                <a:cs typeface="Verdana"/>
              </a:rPr>
              <a:t>detekci a identifikaci nestálých </a:t>
            </a:r>
            <a:r>
              <a:rPr sz="1270" dirty="0">
                <a:latin typeface="Verdana"/>
                <a:cs typeface="Verdana"/>
              </a:rPr>
              <a:t>jader </a:t>
            </a:r>
            <a:r>
              <a:rPr sz="1270" spc="-9" dirty="0">
                <a:latin typeface="Verdana"/>
                <a:cs typeface="Verdana"/>
              </a:rPr>
              <a:t>nejtěžších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prvků</a:t>
            </a:r>
            <a:r>
              <a:rPr sz="1270" spc="-5" dirty="0">
                <a:latin typeface="Verdana"/>
                <a:cs typeface="Verdana"/>
              </a:rPr>
              <a:t>)</a:t>
            </a:r>
            <a:r>
              <a:rPr lang="cs-CZ" sz="1270" spc="-5" dirty="0">
                <a:latin typeface="Verdana"/>
                <a:cs typeface="Verdana"/>
              </a:rPr>
              <a:t> – </a:t>
            </a:r>
            <a:r>
              <a:rPr lang="cs-CZ" sz="1270" b="1" spc="-5" dirty="0">
                <a:latin typeface="Verdana"/>
                <a:cs typeface="Verdana"/>
              </a:rPr>
              <a:t>pozičně citlivé detektory</a:t>
            </a:r>
            <a:endParaRPr sz="1270" b="1" dirty="0"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b="1" spc="-9" dirty="0">
                <a:latin typeface="Verdana"/>
                <a:cs typeface="Verdana"/>
              </a:rPr>
              <a:t>detektory </a:t>
            </a:r>
            <a:r>
              <a:rPr sz="1270" b="1" spc="-5" dirty="0">
                <a:latin typeface="Verdana"/>
                <a:cs typeface="Verdana"/>
              </a:rPr>
              <a:t>Ge(Li) a Si(Li) </a:t>
            </a:r>
            <a:r>
              <a:rPr sz="1270" b="1" spc="-9" dirty="0">
                <a:latin typeface="Verdana"/>
                <a:cs typeface="Verdana"/>
              </a:rPr>
              <a:t>se </a:t>
            </a:r>
            <a:r>
              <a:rPr sz="1270" b="1" dirty="0">
                <a:latin typeface="Verdana"/>
                <a:cs typeface="Verdana"/>
              </a:rPr>
              <a:t>musí </a:t>
            </a:r>
            <a:r>
              <a:rPr sz="1270" b="1" spc="-5" dirty="0">
                <a:latin typeface="Verdana"/>
                <a:cs typeface="Verdana"/>
              </a:rPr>
              <a:t>neustále uchovávat </a:t>
            </a:r>
            <a:r>
              <a:rPr sz="1270" b="1" dirty="0">
                <a:latin typeface="Verdana"/>
                <a:cs typeface="Verdana"/>
              </a:rPr>
              <a:t>při </a:t>
            </a:r>
            <a:r>
              <a:rPr sz="1270" b="1" spc="-5" dirty="0">
                <a:latin typeface="Verdana"/>
                <a:cs typeface="Verdana"/>
              </a:rPr>
              <a:t>teplotě kapalného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dusíku</a:t>
            </a:r>
            <a:endParaRPr sz="1270" b="1" dirty="0"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při </a:t>
            </a:r>
            <a:r>
              <a:rPr sz="1270" dirty="0">
                <a:latin typeface="Verdana"/>
                <a:cs typeface="Verdana"/>
              </a:rPr>
              <a:t>normální </a:t>
            </a:r>
            <a:r>
              <a:rPr sz="1270" spc="-5" dirty="0">
                <a:latin typeface="Verdana"/>
                <a:cs typeface="Verdana"/>
              </a:rPr>
              <a:t>teplotě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dirty="0">
                <a:latin typeface="Verdana"/>
                <a:cs typeface="Verdana"/>
              </a:rPr>
              <a:t>mění </a:t>
            </a:r>
            <a:r>
              <a:rPr sz="1270" spc="-5" dirty="0">
                <a:latin typeface="Verdana"/>
                <a:cs typeface="Verdana"/>
              </a:rPr>
              <a:t>gradient </a:t>
            </a:r>
            <a:r>
              <a:rPr sz="1270" dirty="0">
                <a:latin typeface="Verdana"/>
                <a:cs typeface="Verdana"/>
              </a:rPr>
              <a:t>Li </a:t>
            </a:r>
            <a:r>
              <a:rPr sz="1270" spc="-5" dirty="0">
                <a:latin typeface="Verdana"/>
                <a:cs typeface="Verdana"/>
              </a:rPr>
              <a:t>v detektoru, což </a:t>
            </a:r>
            <a:r>
              <a:rPr sz="1270" spc="-9" dirty="0">
                <a:latin typeface="Verdana"/>
                <a:cs typeface="Verdana"/>
              </a:rPr>
              <a:t>vede ke zničení</a:t>
            </a:r>
            <a:r>
              <a:rPr sz="1270" spc="45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detektoru</a:t>
            </a:r>
            <a:endParaRPr sz="1270" dirty="0">
              <a:latin typeface="Verdana"/>
              <a:cs typeface="Verdana"/>
            </a:endParaRPr>
          </a:p>
          <a:p>
            <a:pPr marL="218811" marR="4607" indent="-207294">
              <a:lnSpc>
                <a:spcPct val="150000"/>
              </a:lnSpc>
              <a:spcBef>
                <a:spcPts val="50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neustálé </a:t>
            </a:r>
            <a:r>
              <a:rPr sz="1270" spc="-5" dirty="0">
                <a:latin typeface="Verdana"/>
                <a:cs typeface="Verdana"/>
              </a:rPr>
              <a:t>chlazení potlačuje tzv. </a:t>
            </a:r>
            <a:r>
              <a:rPr sz="1270" spc="-9" dirty="0">
                <a:latin typeface="Verdana"/>
                <a:cs typeface="Verdana"/>
              </a:rPr>
              <a:t>temný </a:t>
            </a:r>
            <a:r>
              <a:rPr sz="1270" spc="-5" dirty="0">
                <a:latin typeface="Verdana"/>
                <a:cs typeface="Verdana"/>
              </a:rPr>
              <a:t>proud detektoru (pozadí) </a:t>
            </a:r>
            <a:r>
              <a:rPr sz="1270" spc="-9" dirty="0">
                <a:latin typeface="Verdana"/>
                <a:cs typeface="Verdana"/>
              </a:rPr>
              <a:t>– vzniká </a:t>
            </a:r>
            <a:r>
              <a:rPr sz="1270" spc="-5" dirty="0">
                <a:latin typeface="Verdana"/>
                <a:cs typeface="Verdana"/>
              </a:rPr>
              <a:t>proto, </a:t>
            </a:r>
            <a:r>
              <a:rPr sz="1270" spc="-14" dirty="0">
                <a:latin typeface="Verdana"/>
                <a:cs typeface="Verdana"/>
              </a:rPr>
              <a:t>že </a:t>
            </a:r>
            <a:r>
              <a:rPr sz="1270" spc="-9" dirty="0">
                <a:latin typeface="Verdana"/>
                <a:cs typeface="Verdana"/>
              </a:rPr>
              <a:t>při </a:t>
            </a:r>
            <a:r>
              <a:rPr sz="1270" dirty="0">
                <a:latin typeface="Verdana"/>
                <a:cs typeface="Verdana"/>
              </a:rPr>
              <a:t>normální  </a:t>
            </a:r>
            <a:r>
              <a:rPr sz="1270" spc="-9" dirty="0">
                <a:latin typeface="Verdana"/>
                <a:cs typeface="Verdana"/>
              </a:rPr>
              <a:t>teplotě </a:t>
            </a:r>
            <a:r>
              <a:rPr sz="1270" spc="-5" dirty="0">
                <a:latin typeface="Verdana"/>
                <a:cs typeface="Verdana"/>
              </a:rPr>
              <a:t>dochází k samovolné ionizaci </a:t>
            </a:r>
            <a:r>
              <a:rPr sz="1270" spc="-9" dirty="0">
                <a:latin typeface="Verdana"/>
                <a:cs typeface="Verdana"/>
              </a:rPr>
              <a:t>Ge </a:t>
            </a:r>
            <a:r>
              <a:rPr sz="1270" spc="-5" dirty="0">
                <a:latin typeface="Verdana"/>
                <a:cs typeface="Verdana"/>
              </a:rPr>
              <a:t>tepelnými kmity atomů v </a:t>
            </a:r>
            <a:r>
              <a:rPr sz="1270" spc="-9" dirty="0">
                <a:latin typeface="Verdana"/>
                <a:cs typeface="Verdana"/>
              </a:rPr>
              <a:t>mřížce, </a:t>
            </a:r>
            <a:r>
              <a:rPr sz="1270" spc="-5" dirty="0">
                <a:latin typeface="Verdana"/>
                <a:cs typeface="Verdana"/>
              </a:rPr>
              <a:t>tvorbě </a:t>
            </a:r>
            <a:r>
              <a:rPr sz="1270" spc="-9" dirty="0">
                <a:latin typeface="Verdana"/>
                <a:cs typeface="Verdana"/>
              </a:rPr>
              <a:t>párů </a:t>
            </a:r>
            <a:r>
              <a:rPr sz="1270" spc="-5" dirty="0">
                <a:latin typeface="Verdana"/>
                <a:cs typeface="Verdana"/>
              </a:rPr>
              <a:t>díra-  </a:t>
            </a:r>
            <a:r>
              <a:rPr sz="1270" spc="-9" dirty="0">
                <a:latin typeface="Verdana"/>
                <a:cs typeface="Verdana"/>
              </a:rPr>
              <a:t>elektron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dirty="0">
                <a:latin typeface="Verdana"/>
                <a:cs typeface="Verdana"/>
              </a:rPr>
              <a:t>tím </a:t>
            </a:r>
            <a:r>
              <a:rPr sz="1270" spc="-5" dirty="0">
                <a:latin typeface="Verdana"/>
                <a:cs typeface="Verdana"/>
              </a:rPr>
              <a:t>i </a:t>
            </a:r>
            <a:r>
              <a:rPr sz="1270" spc="-9" dirty="0">
                <a:latin typeface="Verdana"/>
                <a:cs typeface="Verdana"/>
              </a:rPr>
              <a:t>ke </a:t>
            </a:r>
            <a:r>
              <a:rPr sz="1270" spc="-5" dirty="0">
                <a:latin typeface="Verdana"/>
                <a:cs typeface="Verdana"/>
              </a:rPr>
              <a:t>vniku </a:t>
            </a:r>
            <a:r>
              <a:rPr sz="1270" spc="-9" dirty="0">
                <a:latin typeface="Verdana"/>
                <a:cs typeface="Verdana"/>
              </a:rPr>
              <a:t>velkého počtu proudových</a:t>
            </a:r>
            <a:r>
              <a:rPr sz="1270" spc="10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impulsů</a:t>
            </a:r>
            <a:endParaRPr sz="1270" dirty="0"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b="1" spc="-9" dirty="0">
                <a:latin typeface="Verdana"/>
                <a:cs typeface="Verdana"/>
              </a:rPr>
              <a:t>detektory </a:t>
            </a:r>
            <a:r>
              <a:rPr sz="1270" b="1" spc="-5" dirty="0">
                <a:latin typeface="Verdana"/>
                <a:cs typeface="Verdana"/>
              </a:rPr>
              <a:t>z </a:t>
            </a:r>
            <a:r>
              <a:rPr sz="1270" b="1" dirty="0">
                <a:latin typeface="Verdana"/>
                <a:cs typeface="Verdana"/>
              </a:rPr>
              <a:t>velmi </a:t>
            </a:r>
            <a:r>
              <a:rPr sz="1270" b="1" spc="-9" dirty="0">
                <a:latin typeface="Verdana"/>
                <a:cs typeface="Verdana"/>
              </a:rPr>
              <a:t>čistého Ge se </a:t>
            </a:r>
            <a:r>
              <a:rPr sz="1270" b="1" dirty="0">
                <a:latin typeface="Verdana"/>
                <a:cs typeface="Verdana"/>
              </a:rPr>
              <a:t>chladí </a:t>
            </a:r>
            <a:r>
              <a:rPr sz="1270" b="1" spc="-9" dirty="0">
                <a:latin typeface="Verdana"/>
                <a:cs typeface="Verdana"/>
              </a:rPr>
              <a:t>pouze </a:t>
            </a:r>
            <a:r>
              <a:rPr sz="1270" b="1" spc="-5" dirty="0" err="1">
                <a:latin typeface="Verdana"/>
                <a:cs typeface="Verdana"/>
              </a:rPr>
              <a:t>během</a:t>
            </a:r>
            <a:r>
              <a:rPr sz="1270" b="1" spc="63" dirty="0">
                <a:latin typeface="Verdana"/>
                <a:cs typeface="Verdana"/>
              </a:rPr>
              <a:t> </a:t>
            </a:r>
            <a:r>
              <a:rPr sz="1270" b="1" spc="-5" dirty="0" err="1">
                <a:latin typeface="Verdana"/>
                <a:cs typeface="Verdana"/>
              </a:rPr>
              <a:t>měření</a:t>
            </a:r>
            <a:endParaRPr lang="cs-CZ" sz="1270" b="1" spc="-5" dirty="0"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endParaRPr sz="1270" b="1" dirty="0">
              <a:latin typeface="Verdana"/>
              <a:cs typeface="Verdana"/>
            </a:endParaRPr>
          </a:p>
        </p:txBody>
      </p:sp>
      <p:pic>
        <p:nvPicPr>
          <p:cNvPr id="13" name="Detekce9-1">
            <a:hlinkClick r:id="" action="ppaction://media"/>
            <a:extLst>
              <a:ext uri="{FF2B5EF4-FFF2-40B4-BE49-F238E27FC236}">
                <a16:creationId xmlns:a16="http://schemas.microsoft.com/office/drawing/2014/main" id="{EC76E1B5-C66D-48DA-9548-CD710926A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7779" y="4876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1479</Words>
  <Application>Microsoft Office PowerPoint</Application>
  <PresentationFormat>Předvádění na obrazovce (4:3)</PresentationFormat>
  <Paragraphs>150</Paragraphs>
  <Slides>20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Motiv Office</vt:lpstr>
      <vt:lpstr>14. DETEKTORY IONIZUJÍCÍHO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jsou látky, kdy po vniknutí ionizující částice v této látce vzniká záblesk (scintilace).  Je to dáno energetickým vyzvednutím elektronu materiálu scintilátoru do vyšší energetické hladiny. Po návratu zpět na původní elektronovou hladinu se vyzáří světelné kvantum.</vt:lpstr>
      <vt:lpstr>3H, 14C, 35S </vt:lpstr>
      <vt:lpstr>Prezentace aplikace PowerPoint</vt:lpstr>
      <vt:lpstr>Prezentace aplikace PowerPoint</vt:lpstr>
      <vt:lpstr>Prezentace aplikace PowerPoint</vt:lpstr>
      <vt:lpstr>Prezentace aplikace PowerPoint</vt:lpstr>
      <vt:lpstr>Fotografická detekce ionizujícího záření</vt:lpstr>
      <vt:lpstr>Autoradiografické metody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14. DETEKTORY IONIZUJÍCÍHO ZÁŘENÍ</dc:title>
  <dc:creator>Jiří Příhoda</dc:creator>
  <cp:lastModifiedBy>Jiří Příhoda</cp:lastModifiedBy>
  <cp:revision>29</cp:revision>
  <dcterms:created xsi:type="dcterms:W3CDTF">2020-10-28T02:22:17Z</dcterms:created>
  <dcterms:modified xsi:type="dcterms:W3CDTF">2020-11-19T16:03:20Z</dcterms:modified>
</cp:coreProperties>
</file>