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71" r:id="rId2"/>
    <p:sldId id="272" r:id="rId3"/>
    <p:sldId id="273" r:id="rId4"/>
    <p:sldId id="275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437C2-52F2-4E62-B611-03635F99BE20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48BFD-310C-4A6B-A00A-B60849B592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8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7C9A-3FE7-4620-AAA8-D2533218C347}" type="datetime1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98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554E-B126-48BC-8854-2DEB9507D481}" type="datetime1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70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D044-6C6C-4BF6-AC5D-C8F1724A3F98}" type="datetime1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64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F177F-9A4D-4774-A5C2-F3BACD9C9BEC}" type="datetime1">
              <a:rPr lang="cs-CZ" smtClean="0"/>
              <a:t>24.11.2020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5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E51-3120-4C94-B5AF-CD9D416F3950}" type="datetime1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05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B6AA-788F-42ED-919F-AB8B77E01D77}" type="datetime1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71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222-C79C-44A1-96D8-27016800BA52}" type="datetime1">
              <a:rPr lang="cs-CZ" smtClean="0"/>
              <a:t>24.11.2020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1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F540-825E-4F35-A921-15BFA0271633}" type="datetime1">
              <a:rPr lang="cs-CZ" smtClean="0"/>
              <a:t>24.11.2020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55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75A9-3C3B-49E7-8C6D-22E00DAAF0D8}" type="datetime1">
              <a:rPr lang="cs-CZ" smtClean="0"/>
              <a:t>24.11.2020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99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DA29-1DEE-4EED-A763-61177D9AE92F}" type="datetime1">
              <a:rPr lang="cs-CZ" smtClean="0"/>
              <a:t>24.11.2020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A0E4-F5BC-4B60-99D3-F931D58E501D}" type="datetime1">
              <a:rPr lang="cs-CZ" smtClean="0"/>
              <a:t>24.11.2020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51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509C-319F-40D8-AB96-B61422D2D3E0}" type="datetime1">
              <a:rPr lang="cs-CZ" smtClean="0"/>
              <a:t>24.11.2020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07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5423-6EB6-4630-BEAE-235EBC9E84DD}" type="datetime1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89185-B178-4B9D-82B5-6BB3DD3FC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0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0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592" y="808641"/>
            <a:ext cx="6665101" cy="373322"/>
          </a:xfrm>
          <a:prstGeom prst="rect">
            <a:avLst/>
          </a:prstGeom>
        </p:spPr>
        <p:txBody>
          <a:bodyPr vert="horz" wrap="square" lIns="0" tIns="1036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2"/>
              </a:spcBef>
            </a:pPr>
            <a:r>
              <a:rPr sz="2358" b="1" spc="-5" dirty="0">
                <a:solidFill>
                  <a:srgbClr val="0000FF"/>
                </a:solidFill>
                <a:latin typeface="Verdana"/>
                <a:cs typeface="Verdana"/>
              </a:rPr>
              <a:t>16. Chemické </a:t>
            </a:r>
            <a:r>
              <a:rPr sz="2358" b="1" dirty="0">
                <a:solidFill>
                  <a:srgbClr val="0000FF"/>
                </a:solidFill>
                <a:latin typeface="Verdana"/>
                <a:cs typeface="Verdana"/>
              </a:rPr>
              <a:t>účinky </a:t>
            </a:r>
            <a:r>
              <a:rPr sz="2358" b="1" spc="-5" dirty="0">
                <a:solidFill>
                  <a:srgbClr val="0000FF"/>
                </a:solidFill>
                <a:latin typeface="Verdana"/>
                <a:cs typeface="Verdana"/>
              </a:rPr>
              <a:t>ionizujícího</a:t>
            </a:r>
            <a:r>
              <a:rPr sz="2358" b="1" spc="-14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2358" b="1" spc="-9" dirty="0">
                <a:solidFill>
                  <a:srgbClr val="0000FF"/>
                </a:solidFill>
                <a:latin typeface="Verdana"/>
                <a:cs typeface="Verdana"/>
              </a:rPr>
              <a:t>záření</a:t>
            </a:r>
            <a:endParaRPr sz="2358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8764" y="2981411"/>
            <a:ext cx="7471822" cy="10749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18811" indent="-207870">
              <a:spcBef>
                <a:spcPts val="82"/>
              </a:spcBef>
              <a:buFont typeface="Symbol"/>
              <a:buChar char=""/>
              <a:tabLst>
                <a:tab pos="218811" algn="l"/>
                <a:tab pos="219387" algn="l"/>
              </a:tabLst>
            </a:pPr>
            <a:r>
              <a:rPr sz="1400" spc="-9" dirty="0">
                <a:latin typeface="Verdana"/>
                <a:cs typeface="Verdana"/>
              </a:rPr>
              <a:t>chemické změny </a:t>
            </a:r>
            <a:r>
              <a:rPr sz="1400" spc="-5" dirty="0">
                <a:latin typeface="Verdana"/>
                <a:cs typeface="Verdana"/>
              </a:rPr>
              <a:t>v </a:t>
            </a:r>
            <a:r>
              <a:rPr sz="1400" spc="-9" dirty="0">
                <a:latin typeface="Verdana"/>
                <a:cs typeface="Verdana"/>
              </a:rPr>
              <a:t>látkách </a:t>
            </a:r>
            <a:r>
              <a:rPr sz="1400" spc="-5" dirty="0">
                <a:latin typeface="Verdana"/>
                <a:cs typeface="Verdana"/>
              </a:rPr>
              <a:t>jsou důsledkem tzv. 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radiolýzy </a:t>
            </a:r>
            <a:r>
              <a:rPr sz="1400" spc="-5" dirty="0">
                <a:latin typeface="Verdana"/>
                <a:cs typeface="Verdana"/>
              </a:rPr>
              <a:t>(rozklad látek účinkem</a:t>
            </a:r>
            <a:r>
              <a:rPr sz="1400" spc="20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záření)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36"/>
              </a:spcBef>
              <a:buFont typeface="Symbol"/>
              <a:buChar char=""/>
            </a:pPr>
            <a:endParaRPr sz="1400" dirty="0">
              <a:latin typeface="Verdana"/>
              <a:cs typeface="Verdana"/>
            </a:endParaRPr>
          </a:p>
          <a:p>
            <a:pPr marL="11516" marR="269483">
              <a:lnSpc>
                <a:spcPct val="101400"/>
              </a:lnSpc>
              <a:spcBef>
                <a:spcPts val="5"/>
              </a:spcBef>
              <a:buFont typeface="Symbol"/>
              <a:buChar char=""/>
              <a:tabLst>
                <a:tab pos="218811" algn="l"/>
                <a:tab pos="219387" algn="l"/>
              </a:tabLst>
            </a:pPr>
            <a:r>
              <a:rPr lang="cs-CZ" sz="1400" spc="-9" dirty="0">
                <a:latin typeface="Verdana"/>
                <a:cs typeface="Verdana"/>
              </a:rPr>
              <a:t>   </a:t>
            </a:r>
            <a:r>
              <a:rPr sz="1400" spc="-9" dirty="0" err="1">
                <a:latin typeface="Verdana"/>
                <a:cs typeface="Verdana"/>
              </a:rPr>
              <a:t>společně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 radiolýzou však </a:t>
            </a:r>
            <a:r>
              <a:rPr sz="1400" spc="-14" dirty="0">
                <a:latin typeface="Verdana"/>
                <a:cs typeface="Verdana"/>
              </a:rPr>
              <a:t>mohou </a:t>
            </a:r>
            <a:r>
              <a:rPr sz="1400" spc="-9" dirty="0">
                <a:latin typeface="Verdana"/>
                <a:cs typeface="Verdana"/>
              </a:rPr>
              <a:t>probíhat </a:t>
            </a:r>
            <a:r>
              <a:rPr sz="1400" spc="-5" dirty="0">
                <a:latin typeface="Verdana"/>
                <a:cs typeface="Verdana"/>
              </a:rPr>
              <a:t>i </a:t>
            </a:r>
            <a:r>
              <a:rPr sz="1400" b="1" spc="-5" dirty="0">
                <a:solidFill>
                  <a:srgbClr val="0000FF"/>
                </a:solidFill>
                <a:latin typeface="Verdana"/>
                <a:cs typeface="Verdana"/>
              </a:rPr>
              <a:t>reakce </a:t>
            </a: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syntetické </a:t>
            </a:r>
            <a:r>
              <a:rPr sz="1400" spc="-5" dirty="0">
                <a:latin typeface="Verdana"/>
                <a:cs typeface="Verdana"/>
              </a:rPr>
              <a:t>mezi </a:t>
            </a:r>
            <a:r>
              <a:rPr sz="1400" spc="-9" dirty="0">
                <a:latin typeface="Verdana"/>
                <a:cs typeface="Verdana"/>
              </a:rPr>
              <a:t>zpravidla </a:t>
            </a:r>
            <a:r>
              <a:rPr sz="1400" spc="-5" dirty="0" err="1">
                <a:latin typeface="Verdana"/>
                <a:cs typeface="Verdana"/>
              </a:rPr>
              <a:t>velmi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reaktivními</a:t>
            </a:r>
            <a:r>
              <a:rPr sz="1400" spc="-5" dirty="0">
                <a:latin typeface="Verdana"/>
                <a:cs typeface="Verdana"/>
              </a:rPr>
              <a:t> produkty</a:t>
            </a:r>
            <a:r>
              <a:rPr sz="1400" spc="-32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radiolýzy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1936" y="2281393"/>
            <a:ext cx="2693104" cy="19718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727" rIns="0" bIns="0" rtlCol="0">
            <a:spAutoFit/>
          </a:bodyPr>
          <a:lstStyle/>
          <a:p>
            <a:pPr>
              <a:spcBef>
                <a:spcPts val="14"/>
              </a:spcBef>
            </a:pPr>
            <a:r>
              <a:rPr sz="1270" b="1" spc="-9" dirty="0">
                <a:latin typeface="Symbol"/>
                <a:cs typeface="Symbol"/>
              </a:rPr>
              <a:t></a:t>
            </a:r>
            <a:r>
              <a:rPr sz="1270" b="1" spc="-9" dirty="0">
                <a:latin typeface="Times New Roman"/>
                <a:cs typeface="Times New Roman"/>
              </a:rPr>
              <a:t> </a:t>
            </a:r>
            <a:r>
              <a:rPr sz="1270" b="1" spc="-9" dirty="0">
                <a:latin typeface="Verdana"/>
                <a:cs typeface="Verdana"/>
              </a:rPr>
              <a:t>radiačně </a:t>
            </a:r>
            <a:r>
              <a:rPr sz="1270" b="1" spc="-5" dirty="0">
                <a:latin typeface="Verdana"/>
                <a:cs typeface="Verdana"/>
              </a:rPr>
              <a:t>- </a:t>
            </a:r>
            <a:r>
              <a:rPr sz="1270" b="1" spc="-9" dirty="0">
                <a:latin typeface="Verdana"/>
                <a:cs typeface="Verdana"/>
              </a:rPr>
              <a:t>chemické</a:t>
            </a:r>
            <a:r>
              <a:rPr sz="1270" b="1" spc="-163" dirty="0">
                <a:latin typeface="Verdana"/>
                <a:cs typeface="Verdana"/>
              </a:rPr>
              <a:t> </a:t>
            </a:r>
            <a:r>
              <a:rPr sz="1270" b="1" spc="-5" dirty="0">
                <a:latin typeface="Verdana"/>
                <a:cs typeface="Verdana"/>
              </a:rPr>
              <a:t>reakce</a:t>
            </a:r>
            <a:endParaRPr sz="127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8764" y="1504867"/>
            <a:ext cx="7471821" cy="9737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144">
            <a:solidFill>
              <a:srgbClr val="000000"/>
            </a:solidFill>
          </a:ln>
        </p:spPr>
        <p:txBody>
          <a:bodyPr vert="horz" wrap="square" lIns="0" tIns="39731" rIns="0" bIns="0" rtlCol="0">
            <a:spAutoFit/>
          </a:bodyPr>
          <a:lstStyle/>
          <a:p>
            <a:pPr marL="84645" marR="751442">
              <a:lnSpc>
                <a:spcPct val="101400"/>
              </a:lnSpc>
              <a:spcBef>
                <a:spcPts val="313"/>
              </a:spcBef>
            </a:pPr>
            <a:r>
              <a:rPr sz="1270" b="1" spc="-9" dirty="0">
                <a:latin typeface="Verdana"/>
                <a:cs typeface="Verdana"/>
              </a:rPr>
              <a:t>Jde o chemické </a:t>
            </a:r>
            <a:r>
              <a:rPr sz="1270" b="1" spc="-5" dirty="0">
                <a:latin typeface="Verdana"/>
                <a:cs typeface="Verdana"/>
              </a:rPr>
              <a:t>změny vyvolané </a:t>
            </a:r>
            <a:r>
              <a:rPr sz="1270" b="1" spc="-9" dirty="0" err="1">
                <a:latin typeface="Verdana"/>
                <a:cs typeface="Verdana"/>
              </a:rPr>
              <a:t>absorpcí</a:t>
            </a:r>
            <a:r>
              <a:rPr sz="1270" b="1" spc="-9" dirty="0">
                <a:latin typeface="Verdana"/>
                <a:cs typeface="Verdana"/>
              </a:rPr>
              <a:t> </a:t>
            </a:r>
            <a:r>
              <a:rPr sz="1270" b="1" spc="-9" dirty="0" err="1">
                <a:latin typeface="Verdana"/>
                <a:cs typeface="Verdana"/>
              </a:rPr>
              <a:t>ionizujícího</a:t>
            </a:r>
            <a:r>
              <a:rPr sz="1270" b="1" spc="-9" dirty="0">
                <a:latin typeface="Verdana"/>
                <a:cs typeface="Verdana"/>
              </a:rPr>
              <a:t> </a:t>
            </a:r>
            <a:r>
              <a:rPr sz="1270" b="1" spc="-5" dirty="0">
                <a:latin typeface="Verdana"/>
                <a:cs typeface="Verdana"/>
              </a:rPr>
              <a:t>záření </a:t>
            </a:r>
            <a:r>
              <a:rPr sz="1270" b="1" spc="-9" dirty="0">
                <a:latin typeface="Verdana"/>
                <a:cs typeface="Verdana"/>
              </a:rPr>
              <a:t>v</a:t>
            </a:r>
            <a:r>
              <a:rPr sz="1270" b="1" spc="36" dirty="0">
                <a:latin typeface="Verdana"/>
                <a:cs typeface="Verdana"/>
              </a:rPr>
              <a:t> </a:t>
            </a:r>
            <a:r>
              <a:rPr sz="1270" b="1" spc="-5" dirty="0" err="1">
                <a:latin typeface="Verdana"/>
                <a:cs typeface="Verdana"/>
              </a:rPr>
              <a:t>látkách</a:t>
            </a:r>
            <a:endParaRPr sz="1542" dirty="0">
              <a:latin typeface="Verdana"/>
              <a:cs typeface="Verdana"/>
            </a:endParaRPr>
          </a:p>
          <a:p>
            <a:pPr marL="84645">
              <a:spcBef>
                <a:spcPts val="1378"/>
              </a:spcBef>
            </a:pPr>
            <a:r>
              <a:rPr sz="1270" b="1" spc="-9" dirty="0">
                <a:latin typeface="Verdana"/>
                <a:cs typeface="Verdana"/>
              </a:rPr>
              <a:t>Studuje je </a:t>
            </a:r>
            <a:r>
              <a:rPr sz="2000" b="1" spc="-9" dirty="0">
                <a:solidFill>
                  <a:srgbClr val="C00000"/>
                </a:solidFill>
                <a:latin typeface="Verdana"/>
                <a:cs typeface="Verdana"/>
              </a:rPr>
              <a:t>RADIAČNÍ</a:t>
            </a:r>
            <a:r>
              <a:rPr sz="2000" b="1" spc="168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Verdana"/>
                <a:cs typeface="Verdana"/>
              </a:rPr>
              <a:t>CHEMIE</a:t>
            </a:r>
            <a:endParaRPr sz="1723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84645">
              <a:spcBef>
                <a:spcPts val="163"/>
              </a:spcBef>
            </a:pPr>
            <a:r>
              <a:rPr sz="1270" spc="-5" dirty="0">
                <a:latin typeface="Verdana"/>
                <a:cs typeface="Verdana"/>
              </a:rPr>
              <a:t>(</a:t>
            </a:r>
            <a:r>
              <a:rPr sz="1179" spc="-5" dirty="0">
                <a:latin typeface="Verdana"/>
                <a:cs typeface="Verdana"/>
              </a:rPr>
              <a:t>SOUČÁST </a:t>
            </a:r>
            <a:r>
              <a:rPr sz="1179" dirty="0">
                <a:latin typeface="Verdana"/>
                <a:cs typeface="Verdana"/>
              </a:rPr>
              <a:t>FOTOCHEMIE</a:t>
            </a:r>
            <a:r>
              <a:rPr sz="1451" dirty="0">
                <a:latin typeface="Verdana"/>
                <a:cs typeface="Verdana"/>
              </a:rPr>
              <a:t>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606FCC-839C-4B88-B74A-AFD2563D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185-B178-4B9D-82B5-6BB3DD3FC241}" type="slidenum">
              <a:rPr lang="cs-CZ" smtClean="0"/>
              <a:t>1</a:t>
            </a:fld>
            <a:endParaRPr lang="cs-CZ"/>
          </a:p>
        </p:txBody>
      </p:sp>
      <p:pic>
        <p:nvPicPr>
          <p:cNvPr id="8" name="Chemvl1-1">
            <a:hlinkClick r:id="" action="ppaction://media"/>
            <a:extLst>
              <a:ext uri="{FF2B5EF4-FFF2-40B4-BE49-F238E27FC236}">
                <a16:creationId xmlns:a16="http://schemas.microsoft.com/office/drawing/2014/main" id="{FD1A2F38-5D6D-419B-AFEF-5747EA7318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0550" y="38570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439" y="692017"/>
            <a:ext cx="7885260" cy="86564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Verdana"/>
                <a:cs typeface="Verdana"/>
              </a:rPr>
              <a:t>Jednoduchou interakcí záření </a:t>
            </a:r>
            <a:r>
              <a:rPr sz="1600" b="1" dirty="0">
                <a:solidFill>
                  <a:srgbClr val="C00000"/>
                </a:solidFill>
                <a:latin typeface="Verdana"/>
                <a:cs typeface="Verdana"/>
              </a:rPr>
              <a:t>s </a:t>
            </a:r>
            <a:r>
              <a:rPr sz="1600" b="1" spc="-5" dirty="0">
                <a:solidFill>
                  <a:srgbClr val="C00000"/>
                </a:solidFill>
                <a:latin typeface="Verdana"/>
                <a:cs typeface="Verdana"/>
              </a:rPr>
              <a:t>hmotou</a:t>
            </a:r>
            <a:r>
              <a:rPr sz="1600" b="1" spc="9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b="1" spc="-9" dirty="0">
                <a:solidFill>
                  <a:srgbClr val="C00000"/>
                </a:solidFill>
                <a:latin typeface="Verdana"/>
                <a:cs typeface="Verdana"/>
              </a:rPr>
              <a:t>jsou:</a:t>
            </a:r>
            <a:endParaRPr sz="1600" dirty="0">
              <a:latin typeface="Verdana"/>
              <a:cs typeface="Verdana"/>
            </a:endParaRPr>
          </a:p>
          <a:p>
            <a:pPr>
              <a:spcBef>
                <a:spcPts val="41"/>
              </a:spcBef>
            </a:pPr>
            <a:endParaRPr sz="1406" dirty="0">
              <a:latin typeface="Verdana"/>
              <a:cs typeface="Verdana"/>
            </a:endParaRPr>
          </a:p>
          <a:p>
            <a:pPr marL="425530" indent="-207294"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270" b="1" spc="-9" dirty="0">
                <a:latin typeface="Verdana"/>
                <a:cs typeface="Verdana"/>
              </a:rPr>
              <a:t>rekombinace </a:t>
            </a:r>
            <a:r>
              <a:rPr sz="1270" b="1" spc="-5" dirty="0">
                <a:latin typeface="Verdana"/>
                <a:cs typeface="Verdana"/>
              </a:rPr>
              <a:t>molekulových iontů </a:t>
            </a:r>
            <a:r>
              <a:rPr sz="1270" spc="-9" dirty="0">
                <a:latin typeface="Verdana"/>
                <a:cs typeface="Verdana"/>
              </a:rPr>
              <a:t>vzniklých </a:t>
            </a:r>
            <a:r>
              <a:rPr sz="1270" spc="-5" dirty="0">
                <a:latin typeface="Verdana"/>
                <a:cs typeface="Verdana"/>
              </a:rPr>
              <a:t>ionizací </a:t>
            </a:r>
            <a:r>
              <a:rPr sz="1270" spc="-14" dirty="0">
                <a:latin typeface="Verdana"/>
                <a:cs typeface="Verdana"/>
              </a:rPr>
              <a:t>za </a:t>
            </a:r>
            <a:r>
              <a:rPr sz="1270" spc="-9" dirty="0">
                <a:latin typeface="Verdana"/>
                <a:cs typeface="Verdana"/>
              </a:rPr>
              <a:t>vzniku původní, </a:t>
            </a:r>
            <a:r>
              <a:rPr sz="1270" spc="-5" dirty="0">
                <a:latin typeface="Verdana"/>
                <a:cs typeface="Verdana"/>
              </a:rPr>
              <a:t>ale</a:t>
            </a:r>
            <a:r>
              <a:rPr sz="1270" spc="240" dirty="0">
                <a:latin typeface="Verdana"/>
                <a:cs typeface="Verdana"/>
              </a:rPr>
              <a:t> </a:t>
            </a:r>
            <a:r>
              <a:rPr sz="1270" b="1" spc="-5" dirty="0" err="1">
                <a:latin typeface="Verdana"/>
                <a:cs typeface="Verdana"/>
              </a:rPr>
              <a:t>excitované</a:t>
            </a:r>
            <a:r>
              <a:rPr lang="cs-CZ" sz="1270" b="1" spc="-5" dirty="0">
                <a:latin typeface="Verdana"/>
                <a:cs typeface="Verdana"/>
              </a:rPr>
              <a:t> molekuly</a:t>
            </a:r>
            <a:endParaRPr sz="1270" b="1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439" y="2246273"/>
            <a:ext cx="2685042" cy="2059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18235" indent="-207294">
              <a:spcBef>
                <a:spcPts val="82"/>
              </a:spcBef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270" b="1" spc="-5" dirty="0">
                <a:latin typeface="Verdana"/>
                <a:cs typeface="Verdana"/>
              </a:rPr>
              <a:t>iontově-molekulové</a:t>
            </a:r>
            <a:r>
              <a:rPr sz="1270" b="1" spc="-41" dirty="0">
                <a:latin typeface="Verdana"/>
                <a:cs typeface="Verdana"/>
              </a:rPr>
              <a:t> </a:t>
            </a:r>
            <a:r>
              <a:rPr sz="1270" b="1" spc="-5" dirty="0">
                <a:latin typeface="Verdana"/>
                <a:cs typeface="Verdana"/>
              </a:rPr>
              <a:t>reakce</a:t>
            </a:r>
            <a:endParaRPr sz="127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439" y="2626425"/>
            <a:ext cx="7754042" cy="19534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75817" indent="-207294">
              <a:spcBef>
                <a:spcPts val="82"/>
              </a:spcBef>
              <a:buFont typeface="Symbol"/>
              <a:buChar char=""/>
              <a:tabLst>
                <a:tab pos="275817" algn="l"/>
                <a:tab pos="276393" algn="l"/>
              </a:tabLst>
            </a:pPr>
            <a:r>
              <a:rPr sz="1270" spc="-9" dirty="0">
                <a:latin typeface="Verdana"/>
                <a:cs typeface="Verdana"/>
              </a:rPr>
              <a:t>tyto </a:t>
            </a:r>
            <a:r>
              <a:rPr sz="1270" spc="-5" dirty="0">
                <a:latin typeface="Verdana"/>
                <a:cs typeface="Verdana"/>
              </a:rPr>
              <a:t>reakce probíhají </a:t>
            </a:r>
            <a:r>
              <a:rPr sz="1270" spc="-9" dirty="0">
                <a:latin typeface="Verdana"/>
                <a:cs typeface="Verdana"/>
              </a:rPr>
              <a:t>po </a:t>
            </a:r>
            <a:r>
              <a:rPr sz="1270" spc="-5" dirty="0">
                <a:latin typeface="Verdana"/>
                <a:cs typeface="Verdana"/>
              </a:rPr>
              <a:t>interakci s ionizujícím zářením a jsou velmi rychlé </a:t>
            </a:r>
            <a:r>
              <a:rPr sz="1270" spc="18" dirty="0">
                <a:latin typeface="Verdana"/>
                <a:cs typeface="Verdana"/>
              </a:rPr>
              <a:t>(</a:t>
            </a:r>
            <a:r>
              <a:rPr sz="1270" spc="18" dirty="0">
                <a:latin typeface="Symbol"/>
                <a:cs typeface="Symbol"/>
              </a:rPr>
              <a:t></a:t>
            </a:r>
            <a:r>
              <a:rPr sz="1270" spc="18" dirty="0">
                <a:latin typeface="Times New Roman"/>
                <a:cs typeface="Times New Roman"/>
              </a:rPr>
              <a:t> </a:t>
            </a:r>
            <a:r>
              <a:rPr sz="1270" spc="-5" dirty="0">
                <a:latin typeface="Verdana"/>
                <a:cs typeface="Verdana"/>
              </a:rPr>
              <a:t>10</a:t>
            </a:r>
            <a:r>
              <a:rPr sz="1224" spc="-6" baseline="30864" dirty="0">
                <a:latin typeface="Verdana"/>
                <a:cs typeface="Verdana"/>
              </a:rPr>
              <a:t>-14</a:t>
            </a:r>
            <a:r>
              <a:rPr sz="1224" spc="115" baseline="30864" dirty="0">
                <a:latin typeface="Verdana"/>
                <a:cs typeface="Verdana"/>
              </a:rPr>
              <a:t> </a:t>
            </a:r>
            <a:r>
              <a:rPr sz="1270" spc="-14" dirty="0">
                <a:latin typeface="Verdana"/>
                <a:cs typeface="Verdana"/>
              </a:rPr>
              <a:t>s)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275817" indent="-207294">
              <a:buFont typeface="Symbol"/>
              <a:buChar char=""/>
              <a:tabLst>
                <a:tab pos="275817" algn="l"/>
                <a:tab pos="276393" algn="l"/>
              </a:tabLst>
            </a:pPr>
            <a:r>
              <a:rPr sz="1270" spc="-5" dirty="0">
                <a:latin typeface="Verdana"/>
                <a:cs typeface="Verdana"/>
              </a:rPr>
              <a:t>molekulový </a:t>
            </a:r>
            <a:r>
              <a:rPr sz="1270" spc="-9" dirty="0">
                <a:latin typeface="Verdana"/>
                <a:cs typeface="Verdana"/>
              </a:rPr>
              <a:t>ion </a:t>
            </a:r>
            <a:r>
              <a:rPr sz="1270" spc="-14" dirty="0">
                <a:latin typeface="Verdana"/>
                <a:cs typeface="Verdana"/>
              </a:rPr>
              <a:t>má </a:t>
            </a:r>
            <a:r>
              <a:rPr sz="1270" spc="-9" dirty="0">
                <a:latin typeface="Verdana"/>
                <a:cs typeface="Verdana"/>
              </a:rPr>
              <a:t>současně </a:t>
            </a:r>
            <a:r>
              <a:rPr sz="1270" spc="-5" dirty="0">
                <a:latin typeface="Verdana"/>
                <a:cs typeface="Verdana"/>
              </a:rPr>
              <a:t>charakter</a:t>
            </a:r>
            <a:r>
              <a:rPr sz="1270" spc="82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radikálu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275817" indent="-207294">
              <a:buFont typeface="Symbol"/>
              <a:buChar char=""/>
              <a:tabLst>
                <a:tab pos="275817" algn="l"/>
                <a:tab pos="276393" algn="l"/>
              </a:tabLst>
            </a:pPr>
            <a:r>
              <a:rPr sz="1270" spc="-5" dirty="0">
                <a:latin typeface="Verdana"/>
                <a:cs typeface="Verdana"/>
              </a:rPr>
              <a:t>v případě </a:t>
            </a:r>
            <a:r>
              <a:rPr sz="1270" spc="-9" dirty="0">
                <a:latin typeface="Verdana"/>
                <a:cs typeface="Verdana"/>
              </a:rPr>
              <a:t>kapalné </a:t>
            </a:r>
            <a:r>
              <a:rPr sz="1270" spc="-5" dirty="0">
                <a:latin typeface="Verdana"/>
                <a:cs typeface="Verdana"/>
              </a:rPr>
              <a:t>a polární </a:t>
            </a:r>
            <a:r>
              <a:rPr sz="1270" spc="-9" dirty="0">
                <a:latin typeface="Verdana"/>
                <a:cs typeface="Verdana"/>
              </a:rPr>
              <a:t>látky M se </a:t>
            </a:r>
            <a:r>
              <a:rPr sz="1270" spc="-5" dirty="0">
                <a:latin typeface="Verdana"/>
                <a:cs typeface="Verdana"/>
              </a:rPr>
              <a:t>elektrony </a:t>
            </a:r>
            <a:r>
              <a:rPr sz="1270" spc="-9" dirty="0">
                <a:latin typeface="Verdana"/>
                <a:cs typeface="Verdana"/>
              </a:rPr>
              <a:t>vzniklé </a:t>
            </a:r>
            <a:r>
              <a:rPr sz="1270" spc="-5" dirty="0">
                <a:latin typeface="Verdana"/>
                <a:cs typeface="Verdana"/>
              </a:rPr>
              <a:t>ionizací zpomalují a solvatují </a:t>
            </a:r>
            <a:r>
              <a:rPr sz="1270" spc="-9" dirty="0">
                <a:latin typeface="Verdana"/>
                <a:cs typeface="Verdana"/>
              </a:rPr>
              <a:t>se</a:t>
            </a:r>
            <a:r>
              <a:rPr sz="1270" spc="204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(</a:t>
            </a:r>
            <a:r>
              <a:rPr sz="1270" spc="-9" dirty="0" err="1">
                <a:latin typeface="Verdana"/>
                <a:cs typeface="Verdana"/>
              </a:rPr>
              <a:t>tzv</a:t>
            </a:r>
            <a:r>
              <a:rPr sz="1270" spc="-9" dirty="0">
                <a:latin typeface="Verdana"/>
                <a:cs typeface="Verdana"/>
              </a:rPr>
              <a:t>.</a:t>
            </a:r>
            <a:r>
              <a:rPr lang="cs-CZ" sz="1270" spc="-9" dirty="0">
                <a:latin typeface="Verdana"/>
                <a:cs typeface="Verdana"/>
              </a:rPr>
              <a:t> </a:t>
            </a:r>
            <a:r>
              <a:rPr sz="1270" b="1" spc="-9" dirty="0" err="1">
                <a:solidFill>
                  <a:srgbClr val="FF0000"/>
                </a:solidFill>
                <a:latin typeface="Verdana"/>
                <a:cs typeface="Verdana"/>
              </a:rPr>
              <a:t>solvatované</a:t>
            </a:r>
            <a:r>
              <a:rPr sz="1270" b="1" dirty="0">
                <a:solidFill>
                  <a:srgbClr val="FF0000"/>
                </a:solidFill>
                <a:latin typeface="Verdana"/>
                <a:cs typeface="Verdana"/>
              </a:rPr>
              <a:t> elektrony</a:t>
            </a:r>
            <a:r>
              <a:rPr sz="1270" dirty="0">
                <a:latin typeface="Verdana"/>
                <a:cs typeface="Verdana"/>
              </a:rPr>
              <a:t>)</a:t>
            </a:r>
          </a:p>
          <a:p>
            <a:pPr>
              <a:spcBef>
                <a:spcPts val="32"/>
              </a:spcBef>
            </a:pPr>
            <a:endParaRPr sz="1224" dirty="0">
              <a:latin typeface="Verdana"/>
              <a:cs typeface="Verdana"/>
            </a:endParaRPr>
          </a:p>
          <a:p>
            <a:pPr marL="275817" marR="209021" indent="-207294">
              <a:lnSpc>
                <a:spcPct val="101600"/>
              </a:lnSpc>
              <a:spcBef>
                <a:spcPts val="5"/>
              </a:spcBef>
              <a:buFont typeface="Symbol"/>
              <a:buChar char=""/>
              <a:tabLst>
                <a:tab pos="275817" algn="l"/>
                <a:tab pos="276393" algn="l"/>
              </a:tabLst>
            </a:pPr>
            <a:r>
              <a:rPr sz="1270" spc="-5" dirty="0">
                <a:latin typeface="Verdana"/>
                <a:cs typeface="Verdana"/>
              </a:rPr>
              <a:t>některé vazby </a:t>
            </a:r>
            <a:r>
              <a:rPr sz="1270" spc="-9" dirty="0">
                <a:latin typeface="Verdana"/>
                <a:cs typeface="Verdana"/>
              </a:rPr>
              <a:t>vysoce </a:t>
            </a:r>
            <a:r>
              <a:rPr sz="1270" spc="-5" dirty="0">
                <a:latin typeface="Verdana"/>
                <a:cs typeface="Verdana"/>
              </a:rPr>
              <a:t>excitovaných molekul </a:t>
            </a:r>
            <a:r>
              <a:rPr sz="1270" dirty="0">
                <a:latin typeface="Verdana"/>
                <a:cs typeface="Verdana"/>
              </a:rPr>
              <a:t>nebo </a:t>
            </a:r>
            <a:r>
              <a:rPr sz="1270" spc="-9" dirty="0">
                <a:latin typeface="Verdana"/>
                <a:cs typeface="Verdana"/>
              </a:rPr>
              <a:t>molekulových iontů se </a:t>
            </a:r>
            <a:r>
              <a:rPr sz="1270" spc="-5" dirty="0">
                <a:latin typeface="Verdana"/>
                <a:cs typeface="Verdana"/>
              </a:rPr>
              <a:t>často homolyticky  </a:t>
            </a:r>
            <a:r>
              <a:rPr sz="1270" spc="-9" dirty="0">
                <a:latin typeface="Verdana"/>
                <a:cs typeface="Verdana"/>
              </a:rPr>
              <a:t>štěpí </a:t>
            </a:r>
            <a:r>
              <a:rPr sz="1270" spc="-14" dirty="0">
                <a:latin typeface="Verdana"/>
                <a:cs typeface="Verdana"/>
              </a:rPr>
              <a:t>za </a:t>
            </a:r>
            <a:r>
              <a:rPr sz="1270" spc="-9" dirty="0" err="1">
                <a:latin typeface="Verdana"/>
                <a:cs typeface="Verdana"/>
              </a:rPr>
              <a:t>vzniku</a:t>
            </a:r>
            <a:r>
              <a:rPr sz="1270" spc="32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radikálů</a:t>
            </a:r>
            <a:endParaRPr lang="cs-CZ" sz="1270" spc="-5" dirty="0">
              <a:latin typeface="Verdana"/>
              <a:cs typeface="Verdana"/>
            </a:endParaRPr>
          </a:p>
          <a:p>
            <a:pPr marL="275817" marR="209021" indent="-207294">
              <a:lnSpc>
                <a:spcPct val="101600"/>
              </a:lnSpc>
              <a:spcBef>
                <a:spcPts val="5"/>
              </a:spcBef>
              <a:buFont typeface="Symbol"/>
              <a:buChar char=""/>
              <a:tabLst>
                <a:tab pos="275817" algn="l"/>
                <a:tab pos="276393" algn="l"/>
              </a:tabLst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439" y="5483499"/>
            <a:ext cx="3786008" cy="2059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18235" indent="-207294">
              <a:spcBef>
                <a:spcPts val="82"/>
              </a:spcBef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270" spc="-5" dirty="0">
                <a:latin typeface="Verdana"/>
                <a:cs typeface="Verdana"/>
              </a:rPr>
              <a:t>mezi molekulami dochází k přenosu</a:t>
            </a:r>
            <a:r>
              <a:rPr sz="1270" spc="-9" dirty="0">
                <a:latin typeface="Verdana"/>
                <a:cs typeface="Verdana"/>
              </a:rPr>
              <a:t> energie</a:t>
            </a:r>
            <a:endParaRPr sz="127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8824" y="1595657"/>
            <a:ext cx="1799433" cy="4177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46065">
              <a:spcBef>
                <a:spcPts val="95"/>
              </a:spcBef>
              <a:tabLst>
                <a:tab pos="452017" algn="l"/>
                <a:tab pos="736471" algn="l"/>
                <a:tab pos="1107298" algn="l"/>
                <a:tab pos="1477549" algn="l"/>
              </a:tabLst>
            </a:pPr>
            <a:r>
              <a:rPr sz="1600" b="1" spc="9" dirty="0">
                <a:solidFill>
                  <a:srgbClr val="0000FF"/>
                </a:solidFill>
                <a:latin typeface="Verdana"/>
                <a:cs typeface="Verdana"/>
              </a:rPr>
              <a:t>M</a:t>
            </a:r>
            <a:r>
              <a:rPr sz="1600" b="1" spc="14" baseline="29100" dirty="0">
                <a:solidFill>
                  <a:srgbClr val="0000FF"/>
                </a:solidFill>
                <a:latin typeface="Verdana"/>
                <a:cs typeface="Verdana"/>
              </a:rPr>
              <a:t>+	</a:t>
            </a:r>
            <a:r>
              <a:rPr sz="1600" b="1" spc="5" dirty="0">
                <a:solidFill>
                  <a:srgbClr val="0000FF"/>
                </a:solidFill>
                <a:latin typeface="Verdana"/>
                <a:cs typeface="Verdana"/>
              </a:rPr>
              <a:t>+	</a:t>
            </a:r>
            <a:r>
              <a:rPr sz="1600" b="1" spc="9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z="1600" b="1" spc="14" baseline="29100" dirty="0">
                <a:solidFill>
                  <a:srgbClr val="0000FF"/>
                </a:solidFill>
                <a:latin typeface="Verdana"/>
                <a:cs typeface="Verdana"/>
              </a:rPr>
              <a:t>-	</a:t>
            </a:r>
            <a:r>
              <a:rPr sz="1600" b="1" spc="5" dirty="0">
                <a:solidFill>
                  <a:srgbClr val="0000FF"/>
                </a:solidFill>
                <a:latin typeface="Symbol"/>
                <a:cs typeface="Symbol"/>
              </a:rPr>
              <a:t>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600" b="1" spc="9" dirty="0">
                <a:solidFill>
                  <a:srgbClr val="0000FF"/>
                </a:solidFill>
                <a:latin typeface="Verdana"/>
                <a:cs typeface="Verdana"/>
              </a:rPr>
              <a:t>M</a:t>
            </a:r>
            <a:r>
              <a:rPr sz="1600" b="1" spc="14" baseline="29100" dirty="0">
                <a:solidFill>
                  <a:srgbClr val="0000FF"/>
                </a:solidFill>
                <a:latin typeface="Verdana"/>
                <a:cs typeface="Verdana"/>
              </a:rPr>
              <a:t>*</a:t>
            </a:r>
            <a:endParaRPr lang="cs-CZ" sz="1600" b="1" spc="14" baseline="29100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46065">
              <a:spcBef>
                <a:spcPts val="95"/>
              </a:spcBef>
              <a:tabLst>
                <a:tab pos="452017" algn="l"/>
                <a:tab pos="736471" algn="l"/>
                <a:tab pos="1107298" algn="l"/>
                <a:tab pos="1477549" algn="l"/>
              </a:tabLst>
            </a:pPr>
            <a:endParaRPr sz="1428" baseline="29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6971" y="2195451"/>
            <a:ext cx="2914458" cy="2584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>
              <a:spcBef>
                <a:spcPts val="95"/>
              </a:spcBef>
              <a:tabLst>
                <a:tab pos="347794" algn="l"/>
                <a:tab pos="709984" algn="l"/>
                <a:tab pos="1083114" algn="l"/>
              </a:tabLst>
            </a:pPr>
            <a:r>
              <a:rPr lang="cs-CZ" sz="1600" b="1" spc="5" dirty="0">
                <a:solidFill>
                  <a:srgbClr val="0000FF"/>
                </a:solidFill>
                <a:latin typeface="Verdana"/>
                <a:cs typeface="Verdana"/>
              </a:rPr>
              <a:t>M</a:t>
            </a:r>
            <a:r>
              <a:rPr lang="cs-CZ" sz="1600" b="1" spc="5" baseline="30000" dirty="0">
                <a:solidFill>
                  <a:srgbClr val="0000FF"/>
                </a:solidFill>
                <a:latin typeface="Verdana"/>
                <a:cs typeface="Verdana"/>
              </a:rPr>
              <a:t>+</a:t>
            </a:r>
            <a:r>
              <a:rPr lang="cs-CZ" sz="1600" b="1" spc="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600" b="1" spc="5" dirty="0">
                <a:solidFill>
                  <a:srgbClr val="0000FF"/>
                </a:solidFill>
                <a:latin typeface="Verdana"/>
                <a:cs typeface="Verdana"/>
              </a:rPr>
              <a:t>+	M	</a:t>
            </a:r>
            <a:r>
              <a:rPr sz="1600" b="1" spc="5" dirty="0">
                <a:solidFill>
                  <a:srgbClr val="0000FF"/>
                </a:solidFill>
                <a:latin typeface="Symbol"/>
                <a:cs typeface="Symbol"/>
              </a:rPr>
              <a:t>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 err="1">
                <a:solidFill>
                  <a:srgbClr val="0000FF"/>
                </a:solidFill>
                <a:latin typeface="Verdana"/>
                <a:cs typeface="Verdana"/>
              </a:rPr>
              <a:t>produkty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9092" y="5610041"/>
            <a:ext cx="98465" cy="15872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952" b="1" dirty="0">
                <a:solidFill>
                  <a:srgbClr val="0000FF"/>
                </a:solidFill>
                <a:latin typeface="Verdana"/>
                <a:cs typeface="Verdana"/>
              </a:rPr>
              <a:t>*</a:t>
            </a:r>
            <a:endParaRPr sz="952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4459" y="5815945"/>
            <a:ext cx="3566195" cy="2584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>
              <a:spcBef>
                <a:spcPts val="95"/>
              </a:spcBef>
              <a:tabLst>
                <a:tab pos="538390" algn="l"/>
                <a:tab pos="884456" algn="l"/>
                <a:tab pos="1395783" algn="l"/>
                <a:tab pos="1829950" algn="l"/>
                <a:tab pos="2283118" algn="l"/>
                <a:tab pos="2628609" algn="l"/>
              </a:tabLst>
            </a:pPr>
            <a:r>
              <a:rPr sz="2400" b="1" spc="20" baseline="3472" dirty="0">
                <a:solidFill>
                  <a:srgbClr val="0000FF"/>
                </a:solidFill>
                <a:latin typeface="Verdana"/>
                <a:cs typeface="Verdana"/>
              </a:rPr>
              <a:t>M</a:t>
            </a:r>
            <a:r>
              <a:rPr sz="1000" b="1" dirty="0">
                <a:solidFill>
                  <a:srgbClr val="0000FF"/>
                </a:solidFill>
                <a:latin typeface="Verdana"/>
                <a:cs typeface="Verdana"/>
              </a:rPr>
              <a:t>1	</a:t>
            </a:r>
            <a:r>
              <a:rPr sz="2400" b="1" spc="6" baseline="3472" dirty="0">
                <a:solidFill>
                  <a:srgbClr val="0000FF"/>
                </a:solidFill>
                <a:latin typeface="Verdana"/>
                <a:cs typeface="Verdana"/>
              </a:rPr>
              <a:t>+</a:t>
            </a:r>
            <a:r>
              <a:rPr sz="2400" b="1" baseline="3472" dirty="0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sz="2400" b="1" spc="20" baseline="3472" dirty="0">
                <a:solidFill>
                  <a:srgbClr val="0000FF"/>
                </a:solidFill>
                <a:latin typeface="Verdana"/>
                <a:cs typeface="Verdana"/>
              </a:rPr>
              <a:t>M</a:t>
            </a:r>
            <a:r>
              <a:rPr sz="1000" b="1" dirty="0">
                <a:solidFill>
                  <a:srgbClr val="0000FF"/>
                </a:solidFill>
                <a:latin typeface="Verdana"/>
                <a:cs typeface="Verdana"/>
              </a:rPr>
              <a:t>2	</a:t>
            </a:r>
            <a:r>
              <a:rPr sz="2400" b="1" spc="6" baseline="3472" dirty="0">
                <a:solidFill>
                  <a:srgbClr val="0000FF"/>
                </a:solidFill>
                <a:latin typeface="Symbol"/>
                <a:cs typeface="Symbol"/>
              </a:rPr>
              <a:t></a:t>
            </a:r>
            <a:r>
              <a:rPr sz="2400" baseline="3472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b="1" spc="20" baseline="3472" dirty="0">
                <a:solidFill>
                  <a:srgbClr val="0000FF"/>
                </a:solidFill>
                <a:latin typeface="Verdana"/>
                <a:cs typeface="Verdana"/>
              </a:rPr>
              <a:t>M</a:t>
            </a:r>
            <a:r>
              <a:rPr sz="1000" b="1" dirty="0">
                <a:solidFill>
                  <a:srgbClr val="0000FF"/>
                </a:solidFill>
                <a:latin typeface="Verdana"/>
                <a:cs typeface="Verdana"/>
              </a:rPr>
              <a:t>1	</a:t>
            </a:r>
            <a:r>
              <a:rPr sz="2400" b="1" spc="6" baseline="3472" dirty="0">
                <a:solidFill>
                  <a:srgbClr val="0000FF"/>
                </a:solidFill>
                <a:latin typeface="Verdana"/>
                <a:cs typeface="Verdana"/>
              </a:rPr>
              <a:t>+</a:t>
            </a:r>
            <a:r>
              <a:rPr sz="2400" b="1" baseline="3472" dirty="0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sz="2400" b="1" spc="-14" baseline="3472" dirty="0">
                <a:solidFill>
                  <a:srgbClr val="0000FF"/>
                </a:solidFill>
                <a:latin typeface="Verdana"/>
                <a:cs typeface="Verdana"/>
              </a:rPr>
              <a:t>M</a:t>
            </a:r>
            <a:r>
              <a:rPr sz="1000" b="1" dirty="0">
                <a:solidFill>
                  <a:srgbClr val="0000FF"/>
                </a:solidFill>
                <a:latin typeface="Verdana"/>
                <a:cs typeface="Verdana"/>
              </a:rPr>
              <a:t>2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7CEF66C-9A81-4F52-A113-3D6D262A704D}"/>
              </a:ext>
            </a:extLst>
          </p:cNvPr>
          <p:cNvGrpSpPr/>
          <p:nvPr/>
        </p:nvGrpSpPr>
        <p:grpSpPr>
          <a:xfrm>
            <a:off x="677439" y="4899170"/>
            <a:ext cx="5685633" cy="307858"/>
            <a:chOff x="979414" y="4735379"/>
            <a:chExt cx="5685633" cy="307858"/>
          </a:xfrm>
        </p:grpSpPr>
        <p:sp>
          <p:nvSpPr>
            <p:cNvPr id="14" name="object 14"/>
            <p:cNvSpPr txBox="1"/>
            <p:nvPr/>
          </p:nvSpPr>
          <p:spPr>
            <a:xfrm>
              <a:off x="979414" y="4784806"/>
              <a:ext cx="5685633" cy="258431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12092" rIns="0" bIns="0" rtlCol="0">
              <a:spAutoFit/>
            </a:bodyPr>
            <a:lstStyle/>
            <a:p>
              <a:pPr marL="57582">
                <a:spcBef>
                  <a:spcPts val="95"/>
                </a:spcBef>
                <a:tabLst>
                  <a:tab pos="488294" algn="l"/>
                  <a:tab pos="861999" algn="l"/>
                  <a:tab pos="1390025" algn="l"/>
                  <a:tab pos="1801159" algn="l"/>
                  <a:tab pos="3806157" algn="l"/>
                  <a:tab pos="4942246" algn="l"/>
                  <a:tab pos="5353956" algn="l"/>
                </a:tabLst>
              </a:pPr>
              <a:r>
                <a:rPr sz="1600" b="1" spc="9" dirty="0">
                  <a:solidFill>
                    <a:srgbClr val="0000FF"/>
                  </a:solidFill>
                  <a:latin typeface="Verdana"/>
                  <a:cs typeface="Verdana"/>
                </a:rPr>
                <a:t>M*	</a:t>
              </a:r>
              <a:r>
                <a:rPr sz="1600" b="1" spc="5" dirty="0">
                  <a:solidFill>
                    <a:srgbClr val="0000FF"/>
                  </a:solidFill>
                  <a:latin typeface="Symbol"/>
                  <a:cs typeface="Symbol"/>
                </a:rPr>
                <a:t></a:t>
              </a:r>
              <a:r>
                <a:rPr sz="1600" spc="5" dirty="0">
                  <a:solidFill>
                    <a:srgbClr val="0000FF"/>
                  </a:solidFill>
                  <a:latin typeface="Times New Roman"/>
                  <a:cs typeface="Times New Roman"/>
                </a:rPr>
                <a:t>	</a:t>
              </a:r>
              <a:r>
                <a:rPr sz="1600" b="1" spc="-14" dirty="0">
                  <a:solidFill>
                    <a:srgbClr val="0000FF"/>
                  </a:solidFill>
                  <a:latin typeface="Verdana"/>
                  <a:cs typeface="Verdana"/>
                </a:rPr>
                <a:t>R</a:t>
              </a:r>
              <a:r>
                <a:rPr sz="1600" b="1" spc="-20" baseline="29100" dirty="0">
                  <a:solidFill>
                    <a:srgbClr val="0000FF"/>
                  </a:solidFill>
                  <a:latin typeface="Verdana"/>
                  <a:cs typeface="Verdana"/>
                </a:rPr>
                <a:t>1</a:t>
              </a:r>
              <a:r>
                <a:rPr sz="1600" b="1" spc="-14" dirty="0">
                  <a:solidFill>
                    <a:srgbClr val="0000FF"/>
                  </a:solidFill>
                  <a:latin typeface="Symbol"/>
                  <a:cs typeface="Symbol"/>
                </a:rPr>
                <a:t></a:t>
              </a:r>
              <a:r>
                <a:rPr sz="1600" spc="-14" dirty="0">
                  <a:solidFill>
                    <a:srgbClr val="0000FF"/>
                  </a:solidFill>
                  <a:latin typeface="Times New Roman"/>
                  <a:cs typeface="Times New Roman"/>
                </a:rPr>
                <a:t>	</a:t>
              </a:r>
              <a:r>
                <a:rPr sz="1600" b="1" spc="5" dirty="0">
                  <a:solidFill>
                    <a:srgbClr val="0000FF"/>
                  </a:solidFill>
                  <a:latin typeface="Verdana"/>
                  <a:cs typeface="Verdana"/>
                </a:rPr>
                <a:t>+	</a:t>
              </a:r>
              <a:r>
                <a:rPr sz="1600" b="1" spc="-14" dirty="0">
                  <a:solidFill>
                    <a:srgbClr val="0000FF"/>
                  </a:solidFill>
                  <a:latin typeface="Verdana"/>
                  <a:cs typeface="Verdana"/>
                </a:rPr>
                <a:t>R</a:t>
              </a:r>
              <a:r>
                <a:rPr sz="1600" b="1" spc="-20" baseline="29100" dirty="0">
                  <a:solidFill>
                    <a:srgbClr val="0000FF"/>
                  </a:solidFill>
                  <a:latin typeface="Verdana"/>
                  <a:cs typeface="Verdana"/>
                </a:rPr>
                <a:t>2</a:t>
              </a:r>
              <a:r>
                <a:rPr sz="1600" b="1" spc="-14" dirty="0">
                  <a:solidFill>
                    <a:srgbClr val="0000FF"/>
                  </a:solidFill>
                  <a:latin typeface="Symbol"/>
                  <a:cs typeface="Symbol"/>
                </a:rPr>
                <a:t></a:t>
              </a:r>
              <a:r>
                <a:rPr lang="cs-CZ" sz="1600" b="1" spc="-14" dirty="0">
                  <a:solidFill>
                    <a:srgbClr val="0000FF"/>
                  </a:solidFill>
                  <a:latin typeface="Symbol"/>
                  <a:cs typeface="Symbol"/>
                </a:rPr>
                <a:t>          </a:t>
              </a:r>
              <a:r>
                <a:rPr sz="1600" b="1" spc="5" dirty="0">
                  <a:solidFill>
                    <a:srgbClr val="0000FF"/>
                  </a:solidFill>
                  <a:latin typeface="Symbol"/>
                  <a:cs typeface="Symbol"/>
                </a:rPr>
                <a:t></a:t>
              </a:r>
              <a:r>
                <a:rPr lang="cs-CZ" sz="1600" b="1" spc="5" dirty="0">
                  <a:solidFill>
                    <a:srgbClr val="0000FF"/>
                  </a:solidFill>
                  <a:latin typeface="Symbol"/>
                  <a:cs typeface="Symbol"/>
                </a:rPr>
                <a:t> </a:t>
              </a:r>
              <a:r>
                <a:rPr lang="cs-CZ" sz="1600" spc="5" dirty="0">
                  <a:solidFill>
                    <a:srgbClr val="0000FF"/>
                  </a:solidFill>
                  <a:latin typeface="Times New Roman"/>
                  <a:cs typeface="Times New Roman"/>
                </a:rPr>
                <a:t>	</a:t>
              </a:r>
              <a:r>
                <a:rPr sz="1600" b="1" spc="5" dirty="0">
                  <a:solidFill>
                    <a:srgbClr val="0000FF"/>
                  </a:solidFill>
                  <a:latin typeface="Verdana"/>
                  <a:cs typeface="Verdana"/>
                </a:rPr>
                <a:t>+	</a:t>
              </a:r>
              <a:r>
                <a:rPr sz="1600" b="1" spc="-14" dirty="0">
                  <a:solidFill>
                    <a:srgbClr val="0000FF"/>
                  </a:solidFill>
                  <a:latin typeface="Verdana"/>
                  <a:cs typeface="Verdana"/>
                </a:rPr>
                <a:t>R</a:t>
              </a:r>
              <a:r>
                <a:rPr sz="1600" b="1" spc="-20" baseline="29100" dirty="0">
                  <a:solidFill>
                    <a:srgbClr val="0000FF"/>
                  </a:solidFill>
                  <a:latin typeface="Verdana"/>
                  <a:cs typeface="Verdana"/>
                </a:rPr>
                <a:t>2</a:t>
              </a:r>
              <a:r>
                <a:rPr sz="1600" b="1" spc="-14" dirty="0">
                  <a:solidFill>
                    <a:srgbClr val="0000FF"/>
                  </a:solidFill>
                  <a:latin typeface="Symbol"/>
                  <a:cs typeface="Symbol"/>
                </a:rPr>
                <a:t></a:t>
              </a:r>
              <a:endParaRPr sz="1600" dirty="0">
                <a:latin typeface="Symbol"/>
                <a:cs typeface="Symbo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4292267" y="4735379"/>
              <a:ext cx="1371600" cy="235413"/>
            </a:xfrm>
            <a:prstGeom prst="rect">
              <a:avLst/>
            </a:prstGeom>
          </p:spPr>
          <p:txBody>
            <a:bodyPr vert="horz" wrap="square" lIns="0" tIns="12092" rIns="0" bIns="0" rtlCol="0">
              <a:spAutoFit/>
            </a:bodyPr>
            <a:lstStyle/>
            <a:p>
              <a:pPr marL="34549">
                <a:spcBef>
                  <a:spcPts val="95"/>
                </a:spcBef>
                <a:tabLst>
                  <a:tab pos="814207" algn="l"/>
                </a:tabLst>
              </a:pPr>
              <a:r>
                <a:rPr sz="2176" b="1" spc="14" baseline="-19097" dirty="0">
                  <a:solidFill>
                    <a:srgbClr val="0000FF"/>
                  </a:solidFill>
                  <a:latin typeface="Verdana"/>
                  <a:cs typeface="Verdana"/>
                </a:rPr>
                <a:t>M</a:t>
              </a:r>
              <a:r>
                <a:rPr sz="952" b="1" spc="9" dirty="0">
                  <a:solidFill>
                    <a:srgbClr val="0000FF"/>
                  </a:solidFill>
                  <a:latin typeface="Verdana"/>
                  <a:cs typeface="Verdana"/>
                </a:rPr>
                <a:t>+	</a:t>
              </a:r>
              <a:r>
                <a:rPr sz="2176" b="1" spc="-14" baseline="-19097" dirty="0">
                  <a:solidFill>
                    <a:srgbClr val="0000FF"/>
                  </a:solidFill>
                  <a:latin typeface="Verdana"/>
                  <a:cs typeface="Verdana"/>
                </a:rPr>
                <a:t>R</a:t>
              </a:r>
              <a:r>
                <a:rPr sz="952" b="1" spc="-9" dirty="0">
                  <a:solidFill>
                    <a:srgbClr val="0000FF"/>
                  </a:solidFill>
                  <a:latin typeface="Verdana"/>
                  <a:cs typeface="Verdana"/>
                </a:rPr>
                <a:t>1(+)</a:t>
              </a:r>
              <a:r>
                <a:rPr sz="2176" b="1" spc="-14" baseline="-19097" dirty="0">
                  <a:solidFill>
                    <a:srgbClr val="0000FF"/>
                  </a:solidFill>
                  <a:latin typeface="Symbol"/>
                  <a:cs typeface="Symbol"/>
                </a:rPr>
                <a:t></a:t>
              </a:r>
              <a:endParaRPr sz="2176" baseline="-19097" dirty="0">
                <a:latin typeface="Symbol"/>
                <a:cs typeface="Symbol"/>
              </a:endParaRPr>
            </a:p>
          </p:txBody>
        </p:sp>
      </p:grp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735A5F-61A8-419D-8452-126634157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cs-CZ"/>
          </a:p>
        </p:txBody>
      </p:sp>
      <p:pic>
        <p:nvPicPr>
          <p:cNvPr id="9" name="Chemvl2-1">
            <a:hlinkClick r:id="" action="ppaction://media"/>
            <a:extLst>
              <a:ext uri="{FF2B5EF4-FFF2-40B4-BE49-F238E27FC236}">
                <a16:creationId xmlns:a16="http://schemas.microsoft.com/office/drawing/2014/main" id="{A989544B-6D4C-46DD-9233-ABE5E81231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31481" y="11285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021" y="770146"/>
            <a:ext cx="7650697" cy="5260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1516" rIns="0" bIns="0" rtlCol="0">
            <a:spAutoFit/>
          </a:bodyPr>
          <a:lstStyle/>
          <a:p>
            <a:pPr marL="10941" marR="4607">
              <a:lnSpc>
                <a:spcPct val="117100"/>
              </a:lnSpc>
              <a:spcBef>
                <a:spcPts val="91"/>
              </a:spcBef>
              <a:tabLst>
                <a:tab pos="218235" algn="l"/>
                <a:tab pos="218811" algn="l"/>
              </a:tabLst>
            </a:pPr>
            <a:r>
              <a:rPr lang="cs-CZ" sz="1400" spc="-9" dirty="0">
                <a:latin typeface="Verdana"/>
                <a:cs typeface="Verdana"/>
              </a:rPr>
              <a:t>D</a:t>
            </a:r>
            <a:r>
              <a:rPr sz="1400" spc="-9" dirty="0" err="1">
                <a:latin typeface="Verdana"/>
                <a:cs typeface="Verdana"/>
              </a:rPr>
              <a:t>efinuje</a:t>
            </a:r>
            <a:r>
              <a:rPr sz="1400" spc="-9" dirty="0">
                <a:latin typeface="Verdana"/>
                <a:cs typeface="Verdana"/>
              </a:rPr>
              <a:t> se </a:t>
            </a:r>
            <a:r>
              <a:rPr sz="1600" b="1" spc="-5" dirty="0">
                <a:solidFill>
                  <a:srgbClr val="C00000"/>
                </a:solidFill>
                <a:latin typeface="Verdana"/>
                <a:cs typeface="Verdana"/>
              </a:rPr>
              <a:t>výtěžek radiačně-chemických reakcí </a:t>
            </a:r>
            <a:r>
              <a:rPr sz="1400" spc="-5" dirty="0">
                <a:latin typeface="Verdana"/>
                <a:cs typeface="Verdana"/>
              </a:rPr>
              <a:t>jako počet částic </a:t>
            </a:r>
            <a:r>
              <a:rPr sz="1400" spc="-9" dirty="0">
                <a:latin typeface="Verdana"/>
                <a:cs typeface="Verdana"/>
              </a:rPr>
              <a:t>vzniklých </a:t>
            </a:r>
            <a:r>
              <a:rPr sz="1400" dirty="0">
                <a:latin typeface="Verdana"/>
                <a:cs typeface="Verdana"/>
              </a:rPr>
              <a:t>při </a:t>
            </a:r>
            <a:r>
              <a:rPr sz="1400" spc="-5" dirty="0">
                <a:latin typeface="Verdana"/>
                <a:cs typeface="Verdana"/>
              </a:rPr>
              <a:t>sdělení  </a:t>
            </a:r>
            <a:r>
              <a:rPr sz="1400" spc="-9" dirty="0">
                <a:latin typeface="Verdana"/>
                <a:cs typeface="Verdana"/>
              </a:rPr>
              <a:t>energie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100 eV </a:t>
            </a:r>
            <a:r>
              <a:rPr sz="1400" spc="-5" dirty="0">
                <a:latin typeface="Verdana"/>
                <a:cs typeface="Verdana"/>
              </a:rPr>
              <a:t>absorbující</a:t>
            </a:r>
            <a:r>
              <a:rPr sz="1400" spc="18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látce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021" y="2348926"/>
            <a:ext cx="7656085" cy="100818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1516" rIns="0" bIns="0" rtlCol="0">
            <a:spAutoFit/>
          </a:bodyPr>
          <a:lstStyle/>
          <a:p>
            <a:pPr marL="218235" marR="4607" indent="-207294">
              <a:lnSpc>
                <a:spcPct val="117100"/>
              </a:lnSpc>
              <a:spcBef>
                <a:spcPts val="91"/>
              </a:spcBef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400" spc="-9" dirty="0">
                <a:latin typeface="Verdana"/>
                <a:cs typeface="Verdana"/>
              </a:rPr>
              <a:t>celkový výtěžek je </a:t>
            </a:r>
            <a:r>
              <a:rPr sz="1400" dirty="0">
                <a:latin typeface="Verdana"/>
                <a:cs typeface="Verdana"/>
              </a:rPr>
              <a:t>tedy </a:t>
            </a:r>
            <a:r>
              <a:rPr sz="1400" spc="-5" dirty="0">
                <a:latin typeface="Verdana"/>
                <a:cs typeface="Verdana"/>
              </a:rPr>
              <a:t>úměrný </a:t>
            </a:r>
            <a:r>
              <a:rPr sz="1400" spc="-9" dirty="0">
                <a:latin typeface="Verdana"/>
                <a:cs typeface="Verdana"/>
              </a:rPr>
              <a:t>celkové </a:t>
            </a:r>
            <a:r>
              <a:rPr sz="1400" spc="-5" dirty="0">
                <a:latin typeface="Verdana"/>
                <a:cs typeface="Verdana"/>
              </a:rPr>
              <a:t>absorbované </a:t>
            </a:r>
            <a:r>
              <a:rPr sz="1400" spc="-14" dirty="0">
                <a:latin typeface="Verdana"/>
                <a:cs typeface="Verdana"/>
              </a:rPr>
              <a:t>dávce </a:t>
            </a:r>
            <a:r>
              <a:rPr sz="1400" spc="-9" dirty="0">
                <a:latin typeface="Symbol"/>
                <a:cs typeface="Symbol"/>
              </a:rPr>
              <a:t></a:t>
            </a:r>
            <a:r>
              <a:rPr sz="1400" spc="-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Verdana"/>
                <a:cs typeface="Verdana"/>
              </a:rPr>
              <a:t>aby se </a:t>
            </a:r>
            <a:r>
              <a:rPr sz="1400" spc="-5" dirty="0">
                <a:latin typeface="Verdana"/>
                <a:cs typeface="Verdana"/>
              </a:rPr>
              <a:t>dosáhlo </a:t>
            </a:r>
            <a:r>
              <a:rPr sz="1400" spc="-9" dirty="0" err="1">
                <a:latin typeface="Verdana"/>
                <a:cs typeface="Verdana"/>
              </a:rPr>
              <a:t>významných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koncentrací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produktů, </a:t>
            </a:r>
            <a:r>
              <a:rPr sz="1400" dirty="0">
                <a:latin typeface="Verdana"/>
                <a:cs typeface="Verdana"/>
              </a:rPr>
              <a:t>musí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 err="1">
                <a:latin typeface="Verdana"/>
                <a:cs typeface="Verdana"/>
              </a:rPr>
              <a:t>ozařovat</a:t>
            </a:r>
            <a:r>
              <a:rPr sz="1400" spc="-5" dirty="0">
                <a:latin typeface="Verdana"/>
                <a:cs typeface="Verdana"/>
              </a:rPr>
              <a:t> vysokými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dávkami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41"/>
              </a:spcBef>
              <a:buFont typeface="Symbol"/>
              <a:buChar char=""/>
            </a:pPr>
            <a:endParaRPr dirty="0">
              <a:latin typeface="Verdana"/>
              <a:cs typeface="Verdana"/>
            </a:endParaRPr>
          </a:p>
          <a:p>
            <a:pPr marL="218235" indent="-207294"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400" spc="-5" dirty="0">
                <a:latin typeface="Verdana"/>
                <a:cs typeface="Verdana"/>
              </a:rPr>
              <a:t>v </a:t>
            </a:r>
            <a:r>
              <a:rPr sz="1400" dirty="0">
                <a:latin typeface="Verdana"/>
                <a:cs typeface="Verdana"/>
              </a:rPr>
              <a:t>radiační </a:t>
            </a:r>
            <a:r>
              <a:rPr sz="1400" spc="-5" dirty="0">
                <a:latin typeface="Verdana"/>
                <a:cs typeface="Verdana"/>
              </a:rPr>
              <a:t>chemii </a:t>
            </a:r>
            <a:r>
              <a:rPr sz="1400" spc="-9" dirty="0">
                <a:latin typeface="Verdana"/>
                <a:cs typeface="Verdana"/>
              </a:rPr>
              <a:t>se výhradně používá </a:t>
            </a:r>
            <a:r>
              <a:rPr sz="1400" spc="-5" dirty="0">
                <a:latin typeface="Verdana"/>
                <a:cs typeface="Verdana"/>
              </a:rPr>
              <a:t>k</a:t>
            </a:r>
            <a:r>
              <a:rPr sz="1400" spc="63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ozařování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097" y="3733985"/>
            <a:ext cx="1133511" cy="8631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1516" rIns="0" bIns="0" rtlCol="0">
            <a:spAutoFit/>
          </a:bodyPr>
          <a:lstStyle/>
          <a:p>
            <a:pPr marL="34549" algn="ctr">
              <a:spcBef>
                <a:spcPts val="91"/>
              </a:spcBef>
            </a:pPr>
            <a:endParaRPr lang="cs-CZ" sz="1100" b="1" spc="-9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34549" algn="ctr">
              <a:spcBef>
                <a:spcPts val="91"/>
              </a:spcBef>
            </a:pPr>
            <a:r>
              <a:rPr sz="1100" b="1" spc="-9" dirty="0">
                <a:solidFill>
                  <a:srgbClr val="0000FF"/>
                </a:solidFill>
                <a:latin typeface="Verdana"/>
                <a:cs typeface="Verdana"/>
              </a:rPr>
              <a:t>60</a:t>
            </a:r>
            <a:r>
              <a:rPr sz="3200" b="1" spc="-14" baseline="-18518" dirty="0">
                <a:solidFill>
                  <a:srgbClr val="0000FF"/>
                </a:solidFill>
                <a:latin typeface="Verdana"/>
                <a:cs typeface="Verdana"/>
              </a:rPr>
              <a:t>Co</a:t>
            </a:r>
            <a:endParaRPr lang="cs-CZ" sz="3200" b="1" spc="-14" baseline="-18518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34549">
              <a:spcBef>
                <a:spcPts val="91"/>
              </a:spcBef>
            </a:pPr>
            <a:endParaRPr sz="3200" baseline="-18518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097" y="5224212"/>
            <a:ext cx="4771233" cy="23547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1451" b="1" spc="-5" dirty="0">
                <a:solidFill>
                  <a:srgbClr val="0000FF"/>
                </a:solidFill>
                <a:latin typeface="Verdana"/>
                <a:cs typeface="Verdana"/>
              </a:rPr>
              <a:t>elektrony </a:t>
            </a:r>
            <a:r>
              <a:rPr sz="1270" spc="-9" dirty="0">
                <a:latin typeface="Verdana"/>
                <a:cs typeface="Verdana"/>
              </a:rPr>
              <a:t>(z </a:t>
            </a:r>
            <a:r>
              <a:rPr sz="1270" spc="-5" dirty="0">
                <a:latin typeface="Verdana"/>
                <a:cs typeface="Verdana"/>
              </a:rPr>
              <a:t>lineárního urychlovače) o </a:t>
            </a:r>
            <a:r>
              <a:rPr sz="1270" dirty="0">
                <a:latin typeface="Verdana"/>
                <a:cs typeface="Verdana"/>
              </a:rPr>
              <a:t>energii </a:t>
            </a:r>
            <a:r>
              <a:rPr sz="1270" spc="5" dirty="0">
                <a:latin typeface="Verdana"/>
                <a:cs typeface="Verdana"/>
              </a:rPr>
              <a:t>2-10</a:t>
            </a:r>
            <a:r>
              <a:rPr sz="1270" spc="-73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MeV</a:t>
            </a:r>
            <a:endParaRPr sz="127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020" y="1516050"/>
            <a:ext cx="7650698" cy="4192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144">
            <a:solidFill>
              <a:srgbClr val="000000"/>
            </a:solidFill>
          </a:ln>
        </p:spPr>
        <p:txBody>
          <a:bodyPr vert="horz" wrap="square" lIns="0" tIns="39731" rIns="0" bIns="0" rtlCol="0">
            <a:spAutoFit/>
          </a:bodyPr>
          <a:lstStyle/>
          <a:p>
            <a:pPr marL="85221" marR="172170">
              <a:lnSpc>
                <a:spcPct val="101400"/>
              </a:lnSpc>
              <a:spcBef>
                <a:spcPts val="313"/>
              </a:spcBef>
            </a:pPr>
            <a:r>
              <a:rPr sz="1270" i="1" spc="-5" dirty="0">
                <a:latin typeface="Verdana"/>
                <a:cs typeface="Verdana"/>
              </a:rPr>
              <a:t>(např. </a:t>
            </a:r>
            <a:r>
              <a:rPr sz="1270" i="1" spc="-9" dirty="0">
                <a:latin typeface="Verdana"/>
                <a:cs typeface="Verdana"/>
              </a:rPr>
              <a:t>běžná rychlost vzniku </a:t>
            </a:r>
            <a:r>
              <a:rPr sz="1270" i="1" spc="-5" dirty="0">
                <a:latin typeface="Verdana"/>
                <a:cs typeface="Verdana"/>
              </a:rPr>
              <a:t>produktu </a:t>
            </a:r>
            <a:r>
              <a:rPr sz="1270" i="1" spc="-9" dirty="0">
                <a:latin typeface="Verdana"/>
                <a:cs typeface="Verdana"/>
              </a:rPr>
              <a:t>při </a:t>
            </a:r>
            <a:r>
              <a:rPr sz="1270" i="1" spc="-5" dirty="0">
                <a:latin typeface="Verdana"/>
                <a:cs typeface="Verdana"/>
              </a:rPr>
              <a:t>dávkovém </a:t>
            </a:r>
            <a:r>
              <a:rPr sz="1270" i="1" spc="-9" dirty="0">
                <a:latin typeface="Verdana"/>
                <a:cs typeface="Verdana"/>
              </a:rPr>
              <a:t>příkonu  1 Gy </a:t>
            </a:r>
            <a:r>
              <a:rPr sz="1270" i="1" spc="-5" dirty="0">
                <a:latin typeface="Verdana"/>
                <a:cs typeface="Verdana"/>
              </a:rPr>
              <a:t>s</a:t>
            </a:r>
            <a:r>
              <a:rPr sz="1224" i="1" spc="-6" baseline="30864" dirty="0">
                <a:latin typeface="Verdana"/>
                <a:cs typeface="Verdana"/>
              </a:rPr>
              <a:t>-1 </a:t>
            </a:r>
            <a:r>
              <a:rPr sz="1270" i="1" spc="-5" dirty="0">
                <a:latin typeface="Verdana"/>
                <a:cs typeface="Verdana"/>
              </a:rPr>
              <a:t>a </a:t>
            </a:r>
            <a:r>
              <a:rPr sz="1270" i="1" spc="-9" dirty="0">
                <a:latin typeface="Verdana"/>
                <a:cs typeface="Verdana"/>
              </a:rPr>
              <a:t>výtěžku jedné částice </a:t>
            </a:r>
            <a:r>
              <a:rPr sz="1270" i="1" spc="-5" dirty="0">
                <a:latin typeface="Verdana"/>
                <a:cs typeface="Verdana"/>
              </a:rPr>
              <a:t>/100 eV absorbované  energie </a:t>
            </a:r>
            <a:r>
              <a:rPr sz="1270" i="1" spc="-9" dirty="0">
                <a:latin typeface="Verdana"/>
                <a:cs typeface="Verdana"/>
              </a:rPr>
              <a:t>je </a:t>
            </a:r>
            <a:r>
              <a:rPr sz="1270" i="1" spc="-14" dirty="0">
                <a:solidFill>
                  <a:srgbClr val="0000FF"/>
                </a:solidFill>
                <a:latin typeface="Verdana"/>
                <a:cs typeface="Verdana"/>
              </a:rPr>
              <a:t>cca </a:t>
            </a:r>
            <a:r>
              <a:rPr sz="1270" i="1" spc="-5" dirty="0">
                <a:solidFill>
                  <a:srgbClr val="0000FF"/>
                </a:solidFill>
                <a:latin typeface="Verdana"/>
                <a:cs typeface="Verdana"/>
              </a:rPr>
              <a:t>1.10</a:t>
            </a:r>
            <a:r>
              <a:rPr sz="1224" i="1" spc="-6" baseline="30864" dirty="0">
                <a:solidFill>
                  <a:srgbClr val="0000FF"/>
                </a:solidFill>
                <a:latin typeface="Verdana"/>
                <a:cs typeface="Verdana"/>
              </a:rPr>
              <a:t>-7 </a:t>
            </a:r>
            <a:r>
              <a:rPr sz="1270" i="1" spc="-14" dirty="0">
                <a:solidFill>
                  <a:srgbClr val="0000FF"/>
                </a:solidFill>
                <a:latin typeface="Verdana"/>
                <a:cs typeface="Verdana"/>
              </a:rPr>
              <a:t>mol</a:t>
            </a:r>
            <a:r>
              <a:rPr sz="1270" i="1" spc="63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270" i="1" spc="-5" dirty="0">
                <a:solidFill>
                  <a:srgbClr val="0000FF"/>
                </a:solidFill>
                <a:latin typeface="Verdana"/>
                <a:cs typeface="Verdana"/>
              </a:rPr>
              <a:t>s</a:t>
            </a:r>
            <a:r>
              <a:rPr sz="1224" i="1" spc="-6" baseline="30864" dirty="0">
                <a:solidFill>
                  <a:srgbClr val="0000FF"/>
                </a:solidFill>
                <a:latin typeface="Verdana"/>
                <a:cs typeface="Verdana"/>
              </a:rPr>
              <a:t>-1</a:t>
            </a:r>
            <a:r>
              <a:rPr sz="1270" i="1" spc="-5" dirty="0">
                <a:latin typeface="Verdana"/>
                <a:cs typeface="Verdana"/>
              </a:rPr>
              <a:t>)</a:t>
            </a:r>
            <a:endParaRPr sz="127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6430" y="4182565"/>
            <a:ext cx="6379288" cy="24486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144">
            <a:solidFill>
              <a:srgbClr val="000000"/>
            </a:solidFill>
          </a:ln>
        </p:spPr>
        <p:txBody>
          <a:bodyPr vert="horz" wrap="square" lIns="0" tIns="48945" rIns="0" bIns="0" rtlCol="0">
            <a:spAutoFit/>
          </a:bodyPr>
          <a:lstStyle/>
          <a:p>
            <a:pPr marL="87524">
              <a:spcBef>
                <a:spcPts val="385"/>
              </a:spcBef>
            </a:pPr>
            <a:r>
              <a:rPr sz="1270" spc="-9" dirty="0">
                <a:latin typeface="Verdana"/>
                <a:cs typeface="Verdana"/>
              </a:rPr>
              <a:t>zdroj </a:t>
            </a:r>
            <a:r>
              <a:rPr sz="1270" spc="-5" dirty="0">
                <a:latin typeface="Verdana"/>
                <a:cs typeface="Verdana"/>
              </a:rPr>
              <a:t>o aktivitě </a:t>
            </a:r>
            <a:r>
              <a:rPr sz="1270" dirty="0">
                <a:latin typeface="Verdana"/>
                <a:cs typeface="Verdana"/>
              </a:rPr>
              <a:t>1,4.10</a:t>
            </a:r>
            <a:r>
              <a:rPr sz="1224" baseline="30864" dirty="0">
                <a:latin typeface="Verdana"/>
                <a:cs typeface="Verdana"/>
              </a:rPr>
              <a:t>14 </a:t>
            </a:r>
            <a:r>
              <a:rPr sz="1270" spc="-9" dirty="0">
                <a:latin typeface="Verdana"/>
                <a:cs typeface="Verdana"/>
              </a:rPr>
              <a:t>Bg </a:t>
            </a:r>
            <a:r>
              <a:rPr sz="1270" spc="-5" dirty="0">
                <a:latin typeface="Verdana"/>
                <a:cs typeface="Verdana"/>
              </a:rPr>
              <a:t>dává dávkový příkon </a:t>
            </a:r>
            <a:r>
              <a:rPr sz="1270" spc="5" dirty="0">
                <a:latin typeface="Verdana"/>
                <a:cs typeface="Verdana"/>
              </a:rPr>
              <a:t>10</a:t>
            </a:r>
            <a:r>
              <a:rPr sz="1224" spc="6" baseline="30864" dirty="0">
                <a:latin typeface="Verdana"/>
                <a:cs typeface="Verdana"/>
              </a:rPr>
              <a:t>4 </a:t>
            </a:r>
            <a:r>
              <a:rPr sz="1270" spc="-9" dirty="0">
                <a:latin typeface="Verdana"/>
                <a:cs typeface="Verdana"/>
              </a:rPr>
              <a:t>Gy</a:t>
            </a:r>
            <a:r>
              <a:rPr sz="1270" spc="-86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s</a:t>
            </a:r>
            <a:r>
              <a:rPr sz="1224" spc="-6" baseline="30864" dirty="0">
                <a:latin typeface="Verdana"/>
                <a:cs typeface="Verdana"/>
              </a:rPr>
              <a:t>-1</a:t>
            </a:r>
            <a:endParaRPr sz="1224" baseline="30864" dirty="0">
              <a:latin typeface="Verdana"/>
              <a:cs typeface="Verdana"/>
            </a:endParaRP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8360F3A-9907-40E3-8C0D-D66DC0B872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</a:t>
            </a:fld>
            <a:endParaRPr lang="cs-CZ"/>
          </a:p>
        </p:txBody>
      </p:sp>
      <p:pic>
        <p:nvPicPr>
          <p:cNvPr id="9" name="Chemvl3-1">
            <a:hlinkClick r:id="" action="ppaction://media"/>
            <a:extLst>
              <a:ext uri="{FF2B5EF4-FFF2-40B4-BE49-F238E27FC236}">
                <a16:creationId xmlns:a16="http://schemas.microsoft.com/office/drawing/2014/main" id="{3F08A114-6574-4DFF-B029-B4ECFDC66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5718" y="2585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8955" y="1843336"/>
            <a:ext cx="4253609" cy="4413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lang="cs-CZ" sz="1400" spc="-9" dirty="0">
                <a:latin typeface="Verdana"/>
                <a:cs typeface="Verdana"/>
              </a:rPr>
              <a:t>Pokud voda </a:t>
            </a:r>
            <a:r>
              <a:rPr lang="cs-CZ" sz="1400" spc="-5" dirty="0">
                <a:latin typeface="Verdana"/>
                <a:cs typeface="Verdana"/>
              </a:rPr>
              <a:t>obsahuje rozpuštěný </a:t>
            </a:r>
            <a:r>
              <a:rPr lang="cs-CZ" sz="1400" spc="-9" dirty="0">
                <a:latin typeface="Verdana"/>
                <a:cs typeface="Verdana"/>
              </a:rPr>
              <a:t>kyslík, </a:t>
            </a:r>
            <a:r>
              <a:rPr lang="cs-CZ" sz="1400" dirty="0">
                <a:latin typeface="Verdana"/>
                <a:cs typeface="Verdana"/>
              </a:rPr>
              <a:t>pak </a:t>
            </a:r>
            <a:r>
              <a:rPr lang="cs-CZ" sz="1400" spc="-9" dirty="0">
                <a:latin typeface="Verdana"/>
                <a:cs typeface="Verdana"/>
              </a:rPr>
              <a:t>ještě </a:t>
            </a:r>
            <a:r>
              <a:rPr lang="cs-CZ" sz="1400" spc="-5" dirty="0">
                <a:latin typeface="Verdana"/>
                <a:cs typeface="Verdana"/>
              </a:rPr>
              <a:t>probíhají </a:t>
            </a:r>
            <a:r>
              <a:rPr lang="cs-CZ" sz="1400" dirty="0">
                <a:latin typeface="Verdana"/>
                <a:cs typeface="Verdana"/>
              </a:rPr>
              <a:t>další </a:t>
            </a:r>
            <a:r>
              <a:rPr lang="cs-CZ" sz="1400" spc="-5" dirty="0">
                <a:latin typeface="Verdana"/>
                <a:cs typeface="Verdana"/>
              </a:rPr>
              <a:t>reakce </a:t>
            </a:r>
            <a:r>
              <a:rPr lang="cs-CZ" sz="1400" spc="-9" dirty="0">
                <a:solidFill>
                  <a:srgbClr val="006FC0"/>
                </a:solidFill>
                <a:latin typeface="Verdana"/>
                <a:cs typeface="Verdana"/>
              </a:rPr>
              <a:t>(</a:t>
            </a:r>
            <a:r>
              <a:rPr lang="cs-CZ" sz="1400" b="1" spc="-9" dirty="0">
                <a:solidFill>
                  <a:srgbClr val="006FC0"/>
                </a:solidFill>
                <a:latin typeface="Verdana"/>
                <a:cs typeface="Verdana"/>
              </a:rPr>
              <a:t>kyslíkový</a:t>
            </a:r>
            <a:r>
              <a:rPr lang="cs-CZ" sz="1400" b="1" spc="199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cs-CZ" sz="1400" b="1" dirty="0">
                <a:solidFill>
                  <a:srgbClr val="006FC0"/>
                </a:solidFill>
                <a:latin typeface="Verdana"/>
                <a:cs typeface="Verdana"/>
              </a:rPr>
              <a:t>efekt</a:t>
            </a:r>
            <a:r>
              <a:rPr lang="cs-CZ" sz="1400" dirty="0">
                <a:solidFill>
                  <a:srgbClr val="006FC0"/>
                </a:solidFill>
                <a:latin typeface="Verdana"/>
                <a:cs typeface="Verdana"/>
              </a:rPr>
              <a:t>):</a:t>
            </a:r>
            <a:endParaRPr lang="cs-CZ" sz="14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1970" y="1384207"/>
            <a:ext cx="2804841" cy="3134505"/>
            <a:chOff x="3368040" y="954024"/>
            <a:chExt cx="3883660" cy="4666615"/>
          </a:xfrm>
        </p:grpSpPr>
        <p:pic>
          <p:nvPicPr>
            <p:cNvPr id="4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2556" y="1115881"/>
              <a:ext cx="3053719" cy="435231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72612" y="958596"/>
              <a:ext cx="3874135" cy="4657725"/>
            </a:xfrm>
            <a:custGeom>
              <a:avLst/>
              <a:gdLst/>
              <a:ahLst/>
              <a:cxnLst/>
              <a:rect l="l" t="t" r="r" b="b"/>
              <a:pathLst>
                <a:path w="3874134" h="4657725">
                  <a:moveTo>
                    <a:pt x="0" y="4657344"/>
                  </a:moveTo>
                  <a:lnTo>
                    <a:pt x="3874008" y="4657344"/>
                  </a:lnTo>
                  <a:lnTo>
                    <a:pt x="3874008" y="0"/>
                  </a:lnTo>
                  <a:lnTo>
                    <a:pt x="0" y="0"/>
                  </a:lnTo>
                  <a:lnTo>
                    <a:pt x="0" y="46573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7" name="object 2">
            <a:extLst>
              <a:ext uri="{FF2B5EF4-FFF2-40B4-BE49-F238E27FC236}">
                <a16:creationId xmlns:a16="http://schemas.microsoft.com/office/drawing/2014/main" id="{7ACC818C-65D6-480B-9C71-26DA07EDC19C}"/>
              </a:ext>
            </a:extLst>
          </p:cNvPr>
          <p:cNvSpPr txBox="1"/>
          <p:nvPr/>
        </p:nvSpPr>
        <p:spPr>
          <a:xfrm>
            <a:off x="497827" y="187000"/>
            <a:ext cx="5124436" cy="9032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b="1" dirty="0">
                <a:solidFill>
                  <a:srgbClr val="C00000"/>
                </a:solidFill>
                <a:latin typeface="Verdana"/>
                <a:cs typeface="Verdana"/>
              </a:rPr>
              <a:t>Příklady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ozařovacích</a:t>
            </a:r>
            <a:r>
              <a:rPr b="1" spc="-27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Verdana"/>
                <a:cs typeface="Verdana"/>
              </a:rPr>
              <a:t>procesů</a:t>
            </a:r>
            <a:endParaRPr dirty="0">
              <a:latin typeface="Verdana"/>
              <a:cs typeface="Verdana"/>
            </a:endParaRPr>
          </a:p>
          <a:p>
            <a:pPr marL="11516">
              <a:spcBef>
                <a:spcPts val="1532"/>
              </a:spcBef>
            </a:pPr>
            <a:r>
              <a:rPr sz="1270" spc="-5" dirty="0">
                <a:latin typeface="Verdana"/>
                <a:cs typeface="Verdana"/>
              </a:rPr>
              <a:t>Radiačně-chemické reakce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dirty="0">
                <a:latin typeface="Verdana"/>
                <a:cs typeface="Verdana"/>
              </a:rPr>
              <a:t>nejlépe </a:t>
            </a:r>
            <a:r>
              <a:rPr sz="1270" spc="-5" dirty="0">
                <a:latin typeface="Verdana"/>
                <a:cs typeface="Verdana"/>
              </a:rPr>
              <a:t>studují v </a:t>
            </a:r>
            <a:r>
              <a:rPr sz="1270" spc="-9" dirty="0">
                <a:latin typeface="Verdana"/>
                <a:cs typeface="Verdana"/>
              </a:rPr>
              <a:t>kapalné</a:t>
            </a:r>
            <a:r>
              <a:rPr sz="1270" spc="41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fázi.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EFC3956-EF7D-4A66-99EF-79714E6108E5}"/>
              </a:ext>
            </a:extLst>
          </p:cNvPr>
          <p:cNvSpPr txBox="1"/>
          <p:nvPr/>
        </p:nvSpPr>
        <p:spPr>
          <a:xfrm>
            <a:off x="4572000" y="1061042"/>
            <a:ext cx="3269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16" algn="ctr">
              <a:spcBef>
                <a:spcPts val="5"/>
              </a:spcBef>
            </a:pPr>
            <a:r>
              <a:rPr lang="cs-CZ" sz="1800" b="1" spc="-5" dirty="0">
                <a:solidFill>
                  <a:srgbClr val="006FC0"/>
                </a:solidFill>
                <a:latin typeface="Verdana"/>
                <a:cs typeface="Verdana"/>
              </a:rPr>
              <a:t>ozařování</a:t>
            </a:r>
            <a:r>
              <a:rPr lang="cs-CZ" sz="1800" b="1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cs-CZ" sz="1800" b="1" spc="-5" dirty="0">
                <a:solidFill>
                  <a:srgbClr val="006FC0"/>
                </a:solidFill>
                <a:latin typeface="Verdana"/>
                <a:cs typeface="Verdana"/>
              </a:rPr>
              <a:t>vody </a:t>
            </a:r>
          </a:p>
          <a:p>
            <a:pPr marL="11516" algn="ctr">
              <a:spcBef>
                <a:spcPts val="5"/>
              </a:spcBef>
            </a:pPr>
            <a:r>
              <a:rPr lang="cs-CZ" sz="1800" b="1" spc="-5" dirty="0">
                <a:solidFill>
                  <a:srgbClr val="006FC0"/>
                </a:solidFill>
                <a:latin typeface="Verdana"/>
                <a:cs typeface="Verdana"/>
              </a:rPr>
              <a:t>v přítomnosti kyslíku</a:t>
            </a:r>
            <a:endParaRPr lang="cs-CZ" sz="1800" dirty="0">
              <a:latin typeface="Verdana"/>
              <a:cs typeface="Verdana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696872A-893C-432C-9A3C-E7845838D98C}"/>
              </a:ext>
            </a:extLst>
          </p:cNvPr>
          <p:cNvSpPr txBox="1"/>
          <p:nvPr/>
        </p:nvSpPr>
        <p:spPr>
          <a:xfrm>
            <a:off x="4809505" y="2512533"/>
            <a:ext cx="3287748" cy="7303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92" rIns="0" bIns="0" rtlCol="0">
            <a:spAutoFit/>
          </a:bodyPr>
          <a:lstStyle/>
          <a:p>
            <a:pPr marL="62188">
              <a:spcBef>
                <a:spcPts val="95"/>
              </a:spcBef>
              <a:tabLst>
                <a:tab pos="560271" algn="l"/>
                <a:tab pos="908064" algn="l"/>
                <a:tab pos="1248373" algn="l"/>
              </a:tabLst>
            </a:pPr>
            <a:r>
              <a:rPr sz="2800" b="1" spc="6" baseline="3472" dirty="0">
                <a:solidFill>
                  <a:srgbClr val="0000FF"/>
                </a:solidFill>
                <a:latin typeface="Verdana"/>
                <a:cs typeface="Verdana"/>
              </a:rPr>
              <a:t>O</a:t>
            </a:r>
            <a:r>
              <a:rPr sz="1050" b="1" spc="5" dirty="0">
                <a:solidFill>
                  <a:srgbClr val="0000FF"/>
                </a:solidFill>
                <a:latin typeface="Verdana"/>
                <a:cs typeface="Verdana"/>
              </a:rPr>
              <a:t>2	</a:t>
            </a:r>
            <a:r>
              <a:rPr sz="2800" b="1" spc="6" baseline="3472" dirty="0">
                <a:solidFill>
                  <a:srgbClr val="0000FF"/>
                </a:solidFill>
                <a:latin typeface="Verdana"/>
                <a:cs typeface="Verdana"/>
              </a:rPr>
              <a:t>+	</a:t>
            </a:r>
            <a:r>
              <a:rPr lang="cs-CZ" sz="2800" dirty="0">
                <a:sym typeface="Symbol" panose="05050102010706020507" pitchFamily="18" charset="2"/>
              </a:rPr>
              <a:t></a:t>
            </a:r>
            <a:r>
              <a:rPr sz="2800" b="1" spc="6" baseline="3472" dirty="0">
                <a:solidFill>
                  <a:srgbClr val="0000FF"/>
                </a:solidFill>
                <a:latin typeface="Verdana"/>
                <a:cs typeface="Verdana"/>
              </a:rPr>
              <a:t>H</a:t>
            </a:r>
            <a:r>
              <a:rPr lang="cs-CZ" sz="2800" b="1" spc="6" baseline="3472" dirty="0">
                <a:solidFill>
                  <a:srgbClr val="0000FF"/>
                </a:solidFill>
                <a:latin typeface="Verdana"/>
                <a:cs typeface="Verdana"/>
                <a:sym typeface="Symbol" panose="05050102010706020507" pitchFamily="18" charset="2"/>
              </a:rPr>
              <a:t> </a:t>
            </a:r>
            <a:r>
              <a:rPr lang="cs-CZ" sz="2800" b="1" spc="6" baseline="3472" dirty="0">
                <a:solidFill>
                  <a:srgbClr val="0000FF"/>
                </a:solidFill>
                <a:latin typeface="Symbol"/>
                <a:cs typeface="Symbol"/>
              </a:rPr>
              <a:t> </a:t>
            </a:r>
            <a:r>
              <a:rPr lang="cs-CZ" sz="2800" dirty="0">
                <a:sym typeface="Symbol" panose="05050102010706020507" pitchFamily="18" charset="2"/>
              </a:rPr>
              <a:t></a:t>
            </a:r>
            <a:r>
              <a:rPr lang="cs-CZ" sz="2800" b="1" spc="6" baseline="3472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Symbol"/>
              </a:rPr>
              <a:t>HO</a:t>
            </a:r>
            <a:r>
              <a:rPr lang="cs-CZ" sz="2000" b="1" spc="6" baseline="-25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Symbol"/>
              </a:rPr>
              <a:t>2</a:t>
            </a:r>
            <a:endParaRPr baseline="-25000" dirty="0">
              <a:latin typeface="Verdana" panose="020B0604030504040204" pitchFamily="34" charset="0"/>
              <a:ea typeface="Verdana" panose="020B0604030504040204" pitchFamily="34" charset="0"/>
              <a:cs typeface="Symbol"/>
            </a:endParaRPr>
          </a:p>
          <a:p>
            <a:pPr marL="46065">
              <a:tabLst>
                <a:tab pos="479656" algn="l"/>
                <a:tab pos="889063" algn="l"/>
                <a:tab pos="1422846" algn="l"/>
                <a:tab pos="1795975" algn="l"/>
              </a:tabLst>
            </a:pPr>
            <a:r>
              <a:rPr sz="2800" b="1" spc="6" baseline="3472" dirty="0">
                <a:solidFill>
                  <a:srgbClr val="0000FF"/>
                </a:solidFill>
                <a:latin typeface="Verdana"/>
                <a:cs typeface="Verdana"/>
              </a:rPr>
              <a:t>O</a:t>
            </a:r>
            <a:r>
              <a:rPr sz="1050" b="1" spc="5" dirty="0">
                <a:solidFill>
                  <a:srgbClr val="0000FF"/>
                </a:solidFill>
                <a:latin typeface="Verdana"/>
                <a:cs typeface="Verdana"/>
              </a:rPr>
              <a:t>2	</a:t>
            </a:r>
            <a:r>
              <a:rPr sz="2800" b="1" spc="6" baseline="3472" dirty="0">
                <a:solidFill>
                  <a:srgbClr val="0000FF"/>
                </a:solidFill>
                <a:latin typeface="Verdana"/>
                <a:cs typeface="Verdana"/>
              </a:rPr>
              <a:t>+	e</a:t>
            </a:r>
            <a:r>
              <a:rPr sz="1050" b="1" spc="5" dirty="0">
                <a:solidFill>
                  <a:srgbClr val="0000FF"/>
                </a:solidFill>
                <a:latin typeface="Verdana"/>
                <a:cs typeface="Verdana"/>
              </a:rPr>
              <a:t>aq</a:t>
            </a:r>
            <a:r>
              <a:rPr b="1" spc="6" baseline="34391" dirty="0">
                <a:solidFill>
                  <a:srgbClr val="0000FF"/>
                </a:solidFill>
                <a:latin typeface="Verdana"/>
                <a:cs typeface="Verdana"/>
              </a:rPr>
              <a:t>-	</a:t>
            </a:r>
            <a:r>
              <a:rPr sz="2800" b="1" spc="6" baseline="3472" dirty="0">
                <a:solidFill>
                  <a:srgbClr val="0000FF"/>
                </a:solidFill>
                <a:latin typeface="Symbol"/>
                <a:cs typeface="Symbol"/>
              </a:rPr>
              <a:t></a:t>
            </a:r>
            <a:r>
              <a:rPr sz="2400" spc="6" baseline="3472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00" b="1" spc="6" baseline="3472" dirty="0">
                <a:solidFill>
                  <a:srgbClr val="0000FF"/>
                </a:solidFill>
                <a:latin typeface="Verdana"/>
                <a:cs typeface="Verdana"/>
              </a:rPr>
              <a:t>O</a:t>
            </a:r>
            <a:r>
              <a:rPr sz="1050" b="1" spc="5" dirty="0">
                <a:solidFill>
                  <a:srgbClr val="0000FF"/>
                </a:solidFill>
                <a:latin typeface="Verdana"/>
                <a:cs typeface="Verdana"/>
              </a:rPr>
              <a:t>2</a:t>
            </a:r>
            <a:r>
              <a:rPr lang="cs-CZ" sz="1050" b="1" spc="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cs-CZ" sz="1600" b="1" spc="5" baseline="30000" dirty="0">
                <a:solidFill>
                  <a:srgbClr val="0000FF"/>
                </a:solidFill>
                <a:latin typeface="Verdana"/>
                <a:cs typeface="Verdana"/>
              </a:rPr>
              <a:t>-</a:t>
            </a:r>
            <a:endParaRPr sz="2176" baseline="30000" dirty="0">
              <a:latin typeface="Symbol"/>
              <a:cs typeface="Symbol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3370B0-9937-4262-9BFA-4D82650043CD}"/>
              </a:ext>
            </a:extLst>
          </p:cNvPr>
          <p:cNvSpPr txBox="1"/>
          <p:nvPr/>
        </p:nvSpPr>
        <p:spPr>
          <a:xfrm>
            <a:off x="3976458" y="3525045"/>
            <a:ext cx="4206106" cy="738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cs-CZ" sz="1400" spc="-5" dirty="0">
                <a:latin typeface="Verdana"/>
                <a:cs typeface="Verdana"/>
              </a:rPr>
              <a:t>Vznikající radikály takto </a:t>
            </a:r>
            <a:r>
              <a:rPr lang="cs-CZ" sz="1400" dirty="0">
                <a:latin typeface="Verdana"/>
                <a:cs typeface="Verdana"/>
              </a:rPr>
              <a:t>při </a:t>
            </a:r>
            <a:r>
              <a:rPr lang="cs-CZ" sz="1400" spc="-5" dirty="0">
                <a:latin typeface="Verdana"/>
                <a:cs typeface="Verdana"/>
              </a:rPr>
              <a:t>ozáření živého </a:t>
            </a:r>
            <a:r>
              <a:rPr lang="cs-CZ" sz="1400" spc="-9" dirty="0">
                <a:latin typeface="Verdana"/>
                <a:cs typeface="Verdana"/>
              </a:rPr>
              <a:t>organismu </a:t>
            </a:r>
            <a:r>
              <a:rPr lang="cs-CZ" sz="1400" spc="-5" dirty="0">
                <a:latin typeface="Verdana"/>
                <a:cs typeface="Verdana"/>
              </a:rPr>
              <a:t>obsahujícího </a:t>
            </a:r>
            <a:r>
              <a:rPr lang="cs-CZ" sz="1400" spc="-14" dirty="0">
                <a:latin typeface="Verdana"/>
                <a:cs typeface="Verdana"/>
              </a:rPr>
              <a:t>vodu </a:t>
            </a:r>
            <a:r>
              <a:rPr lang="cs-CZ" sz="1400" spc="-5" dirty="0">
                <a:latin typeface="Verdana"/>
                <a:cs typeface="Verdana"/>
              </a:rPr>
              <a:t>zvyšují riziko jeho  poškození)</a:t>
            </a:r>
            <a:endParaRPr lang="cs-CZ" sz="1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CCCFC30-DB3F-48ED-B701-6662CFACA762}"/>
              </a:ext>
            </a:extLst>
          </p:cNvPr>
          <p:cNvSpPr txBox="1"/>
          <p:nvPr/>
        </p:nvSpPr>
        <p:spPr>
          <a:xfrm>
            <a:off x="754403" y="1014875"/>
            <a:ext cx="2486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16">
              <a:spcBef>
                <a:spcPts val="5"/>
              </a:spcBef>
            </a:pPr>
            <a:r>
              <a:rPr lang="cs-CZ" sz="1800" b="1" spc="-5" dirty="0">
                <a:solidFill>
                  <a:srgbClr val="006FC0"/>
                </a:solidFill>
                <a:latin typeface="Verdana"/>
                <a:cs typeface="Verdana"/>
              </a:rPr>
              <a:t>ozařování</a:t>
            </a:r>
            <a:r>
              <a:rPr lang="cs-CZ" sz="1800" b="1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cs-CZ" sz="1800" b="1" spc="-5" dirty="0">
                <a:solidFill>
                  <a:srgbClr val="006FC0"/>
                </a:solidFill>
                <a:latin typeface="Verdana"/>
                <a:cs typeface="Verdana"/>
              </a:rPr>
              <a:t>vody</a:t>
            </a:r>
            <a:endParaRPr lang="cs-CZ" sz="1800" dirty="0">
              <a:latin typeface="Verdana"/>
              <a:cs typeface="Verdana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C94A0D36-D1B6-424C-A357-999250746D57}"/>
              </a:ext>
            </a:extLst>
          </p:cNvPr>
          <p:cNvSpPr txBox="1"/>
          <p:nvPr/>
        </p:nvSpPr>
        <p:spPr>
          <a:xfrm>
            <a:off x="497827" y="4826771"/>
            <a:ext cx="7773882" cy="18587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/>
            <a:r>
              <a:rPr sz="1400" b="1" spc="-9" dirty="0" err="1">
                <a:solidFill>
                  <a:srgbClr val="C00000"/>
                </a:solidFill>
                <a:latin typeface="Verdana"/>
                <a:cs typeface="Verdana"/>
              </a:rPr>
              <a:t>Ozařování</a:t>
            </a:r>
            <a:r>
              <a:rPr sz="1400" b="1" spc="-9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vodných</a:t>
            </a:r>
            <a:r>
              <a:rPr sz="1400" b="1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roztoků</a:t>
            </a:r>
            <a:endParaRPr sz="1400" dirty="0">
              <a:solidFill>
                <a:srgbClr val="C00000"/>
              </a:solidFill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1270" dirty="0">
              <a:latin typeface="Verdana"/>
              <a:cs typeface="Verdana"/>
            </a:endParaRPr>
          </a:p>
          <a:p>
            <a:pPr marL="11516" marR="100768">
              <a:lnSpc>
                <a:spcPct val="101400"/>
              </a:lnSpc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lang="cs-CZ" sz="1270" spc="-9" dirty="0">
                <a:latin typeface="Verdana"/>
                <a:cs typeface="Verdana"/>
              </a:rPr>
              <a:t>   </a:t>
            </a:r>
            <a:r>
              <a:rPr sz="1400" spc="-9" dirty="0" err="1">
                <a:latin typeface="Verdana"/>
                <a:cs typeface="Verdana"/>
              </a:rPr>
              <a:t>přímá</a:t>
            </a:r>
            <a:r>
              <a:rPr sz="1400" spc="-9" dirty="0">
                <a:latin typeface="Verdana"/>
                <a:cs typeface="Verdana"/>
              </a:rPr>
              <a:t> interakce </a:t>
            </a:r>
            <a:r>
              <a:rPr sz="1400" spc="-5" dirty="0">
                <a:latin typeface="Verdana"/>
                <a:cs typeface="Verdana"/>
              </a:rPr>
              <a:t>záření s rozpuštěnou </a:t>
            </a:r>
            <a:r>
              <a:rPr sz="1400" spc="-9" dirty="0">
                <a:latin typeface="Verdana"/>
                <a:cs typeface="Verdana"/>
              </a:rPr>
              <a:t>látkou je </a:t>
            </a:r>
            <a:r>
              <a:rPr sz="1400" spc="-5" dirty="0">
                <a:latin typeface="Verdana"/>
                <a:cs typeface="Verdana"/>
              </a:rPr>
              <a:t>málo pravděpodobná </a:t>
            </a:r>
            <a:r>
              <a:rPr sz="1400" spc="-9" dirty="0">
                <a:latin typeface="Verdana"/>
                <a:cs typeface="Verdana"/>
              </a:rPr>
              <a:t>(vzhledem </a:t>
            </a:r>
            <a:r>
              <a:rPr sz="1400" spc="-5" dirty="0">
                <a:latin typeface="Verdana"/>
                <a:cs typeface="Verdana"/>
              </a:rPr>
              <a:t>k </a:t>
            </a:r>
            <a:r>
              <a:rPr sz="1400" spc="-5" dirty="0" err="1">
                <a:latin typeface="Verdana"/>
                <a:cs typeface="Verdana"/>
              </a:rPr>
              <a:t>nadbytku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vody)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  <a:buFont typeface="Symbol"/>
              <a:buChar char=""/>
            </a:pPr>
            <a:endParaRPr sz="1200" dirty="0">
              <a:latin typeface="Verdana"/>
              <a:cs typeface="Verdana"/>
            </a:endParaRPr>
          </a:p>
          <a:p>
            <a:pPr marL="11516" marR="4607">
              <a:lnSpc>
                <a:spcPct val="107100"/>
              </a:lnSpc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lang="cs-CZ" sz="1400" spc="-9" dirty="0">
                <a:latin typeface="Verdana"/>
                <a:cs typeface="Verdana"/>
              </a:rPr>
              <a:t>   </a:t>
            </a:r>
            <a:r>
              <a:rPr sz="1400" spc="-9" dirty="0" err="1">
                <a:latin typeface="Verdana"/>
                <a:cs typeface="Verdana"/>
              </a:rPr>
              <a:t>chemické</a:t>
            </a:r>
            <a:r>
              <a:rPr sz="1400" spc="-9" dirty="0">
                <a:latin typeface="Verdana"/>
                <a:cs typeface="Verdana"/>
              </a:rPr>
              <a:t> změny </a:t>
            </a:r>
            <a:r>
              <a:rPr sz="1400" spc="-5" dirty="0">
                <a:latin typeface="Verdana"/>
                <a:cs typeface="Verdana"/>
              </a:rPr>
              <a:t>rozpuštěných </a:t>
            </a:r>
            <a:r>
              <a:rPr sz="1400" dirty="0">
                <a:latin typeface="Verdana"/>
                <a:cs typeface="Verdana"/>
              </a:rPr>
              <a:t>látek </a:t>
            </a:r>
            <a:r>
              <a:rPr sz="1400" spc="-5" dirty="0">
                <a:latin typeface="Verdana"/>
                <a:cs typeface="Verdana"/>
              </a:rPr>
              <a:t>jsou důsledkem jejich reakce s </a:t>
            </a:r>
            <a:r>
              <a:rPr sz="1400" spc="-9" dirty="0">
                <a:latin typeface="Verdana"/>
                <a:cs typeface="Verdana"/>
              </a:rPr>
              <a:t>produkty </a:t>
            </a:r>
            <a:r>
              <a:rPr sz="1400" spc="-5" dirty="0">
                <a:latin typeface="Verdana"/>
                <a:cs typeface="Verdana"/>
              </a:rPr>
              <a:t>radiolýzy </a:t>
            </a:r>
            <a:r>
              <a:rPr sz="1400" spc="-9" dirty="0" err="1">
                <a:latin typeface="Verdana"/>
                <a:cs typeface="Verdana"/>
              </a:rPr>
              <a:t>vody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2000" spc="-6" baseline="3968" dirty="0">
                <a:latin typeface="Verdana"/>
                <a:cs typeface="Verdana"/>
              </a:rPr>
              <a:t>(radikály H, OH, v přítomnosti kyslíku </a:t>
            </a:r>
            <a:r>
              <a:rPr sz="2000" spc="-14" baseline="3968" dirty="0">
                <a:latin typeface="Verdana"/>
                <a:cs typeface="Verdana"/>
              </a:rPr>
              <a:t>také </a:t>
            </a:r>
            <a:r>
              <a:rPr sz="2000" spc="6" baseline="3968" dirty="0">
                <a:latin typeface="Verdana"/>
                <a:cs typeface="Verdana"/>
              </a:rPr>
              <a:t>HO</a:t>
            </a:r>
            <a:r>
              <a:rPr sz="900" spc="5" dirty="0">
                <a:latin typeface="Verdana"/>
                <a:cs typeface="Verdana"/>
              </a:rPr>
              <a:t>2</a:t>
            </a:r>
            <a:r>
              <a:rPr sz="2000" spc="6" baseline="3968" dirty="0">
                <a:latin typeface="Verdana"/>
                <a:cs typeface="Verdana"/>
              </a:rPr>
              <a:t>, </a:t>
            </a:r>
            <a:r>
              <a:rPr sz="2000" spc="-6" baseline="3968" dirty="0">
                <a:latin typeface="Verdana"/>
                <a:cs typeface="Verdana"/>
              </a:rPr>
              <a:t>solvatovaný </a:t>
            </a:r>
            <a:r>
              <a:rPr sz="2000" spc="-14" baseline="3968" dirty="0">
                <a:latin typeface="Verdana"/>
                <a:cs typeface="Verdana"/>
              </a:rPr>
              <a:t>elektron</a:t>
            </a:r>
            <a:r>
              <a:rPr sz="2000" spc="40" baseline="3968" dirty="0">
                <a:latin typeface="Verdana"/>
                <a:cs typeface="Verdana"/>
              </a:rPr>
              <a:t> </a:t>
            </a:r>
            <a:r>
              <a:rPr sz="2000" spc="-6" baseline="3968" dirty="0">
                <a:latin typeface="Verdana"/>
                <a:cs typeface="Verdana"/>
              </a:rPr>
              <a:t>aj.)</a:t>
            </a:r>
            <a:endParaRPr sz="2000" baseline="3968" dirty="0">
              <a:latin typeface="Verdana"/>
              <a:cs typeface="Verdana"/>
            </a:endParaRPr>
          </a:p>
          <a:p>
            <a:pPr marL="218811" indent="-207294">
              <a:spcBef>
                <a:spcPts val="1134"/>
              </a:spcBef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400" spc="-9" dirty="0" err="1">
                <a:latin typeface="Verdana"/>
                <a:cs typeface="Verdana"/>
              </a:rPr>
              <a:t>při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reakcích s těmito částicemi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uplatňují především </a:t>
            </a:r>
            <a:r>
              <a:rPr sz="1400" spc="-9" dirty="0">
                <a:latin typeface="Verdana"/>
                <a:cs typeface="Verdana"/>
              </a:rPr>
              <a:t>jejich </a:t>
            </a:r>
            <a:r>
              <a:rPr sz="1400" spc="-5" dirty="0" err="1">
                <a:latin typeface="Verdana"/>
                <a:cs typeface="Verdana"/>
              </a:rPr>
              <a:t>redoxní</a:t>
            </a:r>
            <a:r>
              <a:rPr sz="1400" spc="68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vlastnosti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1AA1E1-F7BF-4C88-B811-00133F6F88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</a:t>
            </a:fld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70339C8-1914-4623-9320-38B096BD7618}"/>
              </a:ext>
            </a:extLst>
          </p:cNvPr>
          <p:cNvSpPr txBox="1"/>
          <p:nvPr/>
        </p:nvSpPr>
        <p:spPr>
          <a:xfrm>
            <a:off x="7567863" y="505326"/>
            <a:ext cx="61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ym typeface="Symbol" panose="05050102010706020507" pitchFamily="18" charset="2"/>
              </a:rPr>
              <a:t></a:t>
            </a:r>
            <a:endParaRPr lang="cs-CZ" sz="3600" dirty="0"/>
          </a:p>
        </p:txBody>
      </p:sp>
      <p:pic>
        <p:nvPicPr>
          <p:cNvPr id="8" name="Chemvl4-1">
            <a:hlinkClick r:id="" action="ppaction://media"/>
            <a:extLst>
              <a:ext uri="{FF2B5EF4-FFF2-40B4-BE49-F238E27FC236}">
                <a16:creationId xmlns:a16="http://schemas.microsoft.com/office/drawing/2014/main" id="{C041C201-77D9-4DF3-9F7F-D524A60E0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4101" y="638611"/>
            <a:ext cx="609600" cy="609600"/>
          </a:xfrm>
          <a:prstGeom prst="rect">
            <a:avLst/>
          </a:prstGeom>
        </p:spPr>
      </p:pic>
      <p:pic>
        <p:nvPicPr>
          <p:cNvPr id="11" name="Chemvl4-2">
            <a:hlinkClick r:id="" action="ppaction://media"/>
            <a:extLst>
              <a:ext uri="{FF2B5EF4-FFF2-40B4-BE49-F238E27FC236}">
                <a16:creationId xmlns:a16="http://schemas.microsoft.com/office/drawing/2014/main" id="{30BC849B-FE97-4BB6-A898-7C7D8F11D4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3485" y="19029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27" y="811993"/>
            <a:ext cx="7844378" cy="30160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46065">
              <a:spcBef>
                <a:spcPts val="82"/>
              </a:spcBef>
            </a:pP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Chemická dozimetrie ionizujícího</a:t>
            </a:r>
            <a:r>
              <a:rPr sz="1600" b="1" spc="9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záření</a:t>
            </a:r>
            <a:endParaRPr sz="1600" dirty="0">
              <a:solidFill>
                <a:srgbClr val="0070C0"/>
              </a:solidFill>
              <a:latin typeface="Verdana"/>
              <a:cs typeface="Verdana"/>
            </a:endParaRPr>
          </a:p>
          <a:p>
            <a:pPr>
              <a:spcBef>
                <a:spcPts val="23"/>
              </a:spcBef>
            </a:pPr>
            <a:endParaRPr sz="1270" dirty="0">
              <a:latin typeface="Verdana"/>
              <a:cs typeface="Verdana"/>
            </a:endParaRPr>
          </a:p>
          <a:p>
            <a:pPr marL="253360" indent="-207294">
              <a:lnSpc>
                <a:spcPct val="150000"/>
              </a:lnSpc>
              <a:buFont typeface="Symbol"/>
              <a:buChar char=""/>
              <a:tabLst>
                <a:tab pos="252784" algn="l"/>
                <a:tab pos="253360" algn="l"/>
              </a:tabLst>
            </a:pPr>
            <a:r>
              <a:rPr lang="cs-CZ" sz="1270" spc="-9" dirty="0">
                <a:latin typeface="Verdana"/>
                <a:cs typeface="Verdana"/>
              </a:rPr>
              <a:t>používá se </a:t>
            </a:r>
            <a:r>
              <a:rPr lang="cs-CZ" sz="1270" spc="-5" dirty="0">
                <a:latin typeface="Verdana"/>
                <a:cs typeface="Verdana"/>
              </a:rPr>
              <a:t>k měření </a:t>
            </a:r>
            <a:r>
              <a:rPr lang="cs-CZ" sz="1270" spc="-9" dirty="0">
                <a:latin typeface="Verdana"/>
                <a:cs typeface="Verdana"/>
              </a:rPr>
              <a:t>vysokých </a:t>
            </a:r>
            <a:r>
              <a:rPr lang="cs-CZ" sz="1270" spc="-5" dirty="0">
                <a:latin typeface="Verdana"/>
                <a:cs typeface="Verdana"/>
              </a:rPr>
              <a:t>dávek, kdy </a:t>
            </a:r>
            <a:r>
              <a:rPr lang="cs-CZ" sz="1270" spc="-9" dirty="0">
                <a:latin typeface="Verdana"/>
                <a:cs typeface="Verdana"/>
              </a:rPr>
              <a:t>nelze </a:t>
            </a:r>
            <a:r>
              <a:rPr lang="cs-CZ" sz="1270" spc="-5" dirty="0">
                <a:latin typeface="Verdana"/>
                <a:cs typeface="Verdana"/>
              </a:rPr>
              <a:t>použít </a:t>
            </a:r>
            <a:r>
              <a:rPr lang="cs-CZ" sz="1270" spc="-9" dirty="0">
                <a:latin typeface="Verdana"/>
                <a:cs typeface="Verdana"/>
              </a:rPr>
              <a:t>klasických dozimetrů (jsou </a:t>
            </a:r>
            <a:r>
              <a:rPr lang="cs-CZ" sz="1270" spc="-5" dirty="0">
                <a:latin typeface="Verdana"/>
                <a:cs typeface="Verdana"/>
              </a:rPr>
              <a:t>příliš</a:t>
            </a:r>
            <a:r>
              <a:rPr lang="cs-CZ" sz="1270" spc="281" dirty="0">
                <a:latin typeface="Verdana"/>
                <a:cs typeface="Verdana"/>
              </a:rPr>
              <a:t> </a:t>
            </a:r>
            <a:r>
              <a:rPr lang="cs-CZ" sz="1270" spc="-9" dirty="0">
                <a:latin typeface="Verdana"/>
                <a:cs typeface="Verdana"/>
              </a:rPr>
              <a:t>citlivé)</a:t>
            </a:r>
            <a:endParaRPr lang="cs-CZ" sz="1270" dirty="0">
              <a:latin typeface="Verdana"/>
              <a:cs typeface="Verdana"/>
            </a:endParaRPr>
          </a:p>
          <a:p>
            <a:pPr marL="46065" marR="699619">
              <a:lnSpc>
                <a:spcPct val="150000"/>
              </a:lnSpc>
              <a:spcBef>
                <a:spcPts val="371"/>
              </a:spcBef>
              <a:buFont typeface="Symbol"/>
              <a:buChar char=""/>
              <a:tabLst>
                <a:tab pos="252784" algn="l"/>
                <a:tab pos="253360" algn="l"/>
                <a:tab pos="1809796" algn="l"/>
                <a:tab pos="2710951" algn="l"/>
              </a:tabLst>
            </a:pPr>
            <a:r>
              <a:rPr lang="cs-CZ" sz="1270" spc="-9" dirty="0">
                <a:latin typeface="Verdana"/>
                <a:cs typeface="Verdana"/>
              </a:rPr>
              <a:t>  využívá</a:t>
            </a:r>
            <a:r>
              <a:rPr lang="cs-CZ" sz="1270" spc="18" dirty="0">
                <a:latin typeface="Verdana"/>
                <a:cs typeface="Verdana"/>
              </a:rPr>
              <a:t> </a:t>
            </a:r>
            <a:r>
              <a:rPr lang="cs-CZ" sz="1270" spc="-9" dirty="0">
                <a:latin typeface="Verdana"/>
                <a:cs typeface="Verdana"/>
              </a:rPr>
              <a:t>se</a:t>
            </a:r>
            <a:r>
              <a:rPr lang="cs-CZ" sz="1270" spc="5" dirty="0">
                <a:latin typeface="Verdana"/>
                <a:cs typeface="Verdana"/>
              </a:rPr>
              <a:t> </a:t>
            </a:r>
            <a:r>
              <a:rPr lang="cs-CZ" sz="1270" spc="-5" dirty="0">
                <a:latin typeface="Verdana"/>
                <a:cs typeface="Verdana"/>
              </a:rPr>
              <a:t>reakce	</a:t>
            </a:r>
            <a:r>
              <a:rPr lang="cs-CZ" sz="2000" b="1" dirty="0">
                <a:solidFill>
                  <a:srgbClr val="C00000"/>
                </a:solidFill>
                <a:latin typeface="Verdana"/>
                <a:cs typeface="Verdana"/>
              </a:rPr>
              <a:t>Fe</a:t>
            </a:r>
            <a:r>
              <a:rPr lang="cs-CZ" b="1" baseline="28985" dirty="0">
                <a:solidFill>
                  <a:srgbClr val="C00000"/>
                </a:solidFill>
                <a:latin typeface="Verdana"/>
                <a:cs typeface="Verdana"/>
              </a:rPr>
              <a:t>2+</a:t>
            </a:r>
            <a:r>
              <a:rPr lang="cs-CZ" b="1" spc="292" baseline="2898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sz="2000" b="1" spc="-5" dirty="0">
                <a:solidFill>
                  <a:srgbClr val="C00000"/>
                </a:solidFill>
                <a:latin typeface="Symbol"/>
                <a:cs typeface="Symbol"/>
              </a:rPr>
              <a:t></a:t>
            </a:r>
            <a:r>
              <a:rPr lang="cs-CZ"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	   </a:t>
            </a:r>
            <a:r>
              <a:rPr lang="cs-CZ" sz="2000" b="1" spc="-9" dirty="0">
                <a:solidFill>
                  <a:srgbClr val="C00000"/>
                </a:solidFill>
                <a:latin typeface="Verdana"/>
                <a:cs typeface="Verdana"/>
              </a:rPr>
              <a:t>Fe</a:t>
            </a:r>
            <a:r>
              <a:rPr lang="cs-CZ" b="1" spc="-14" baseline="28985" dirty="0">
                <a:solidFill>
                  <a:srgbClr val="C00000"/>
                </a:solidFill>
                <a:latin typeface="Verdana"/>
                <a:cs typeface="Verdana"/>
              </a:rPr>
              <a:t>3+ </a:t>
            </a:r>
            <a:r>
              <a:rPr lang="cs-CZ" sz="1270" spc="-9" dirty="0">
                <a:latin typeface="Verdana"/>
                <a:cs typeface="Verdana"/>
              </a:rPr>
              <a:t>(okyselený </a:t>
            </a:r>
            <a:r>
              <a:rPr lang="cs-CZ" sz="1270" spc="-5" dirty="0">
                <a:latin typeface="Verdana"/>
                <a:cs typeface="Verdana"/>
              </a:rPr>
              <a:t>a provzdušněný roztok </a:t>
            </a:r>
            <a:r>
              <a:rPr lang="cs-CZ" sz="1270" spc="-9" dirty="0">
                <a:latin typeface="Verdana"/>
                <a:cs typeface="Verdana"/>
              </a:rPr>
              <a:t>železnaté  	</a:t>
            </a:r>
            <a:r>
              <a:rPr lang="cs-CZ" sz="1270" spc="-5" dirty="0">
                <a:latin typeface="Verdana"/>
                <a:cs typeface="Verdana"/>
              </a:rPr>
              <a:t>soli) působením záření na</a:t>
            </a:r>
            <a:r>
              <a:rPr lang="cs-CZ" sz="1270" spc="-18" dirty="0">
                <a:latin typeface="Verdana"/>
                <a:cs typeface="Verdana"/>
              </a:rPr>
              <a:t> </a:t>
            </a:r>
            <a:r>
              <a:rPr lang="cs-CZ" sz="1270" spc="-5" dirty="0">
                <a:latin typeface="Verdana"/>
                <a:cs typeface="Verdana"/>
              </a:rPr>
              <a:t>roztok</a:t>
            </a:r>
            <a:endParaRPr lang="cs-CZ" sz="1270" dirty="0">
              <a:latin typeface="Verdana"/>
              <a:cs typeface="Verdana"/>
            </a:endParaRPr>
          </a:p>
          <a:p>
            <a:pPr marL="253360" indent="-207294">
              <a:lnSpc>
                <a:spcPct val="150000"/>
              </a:lnSpc>
              <a:spcBef>
                <a:spcPts val="136"/>
              </a:spcBef>
              <a:buFont typeface="Symbol"/>
              <a:buChar char=""/>
              <a:tabLst>
                <a:tab pos="252784" algn="l"/>
                <a:tab pos="253360" algn="l"/>
              </a:tabLst>
            </a:pPr>
            <a:r>
              <a:rPr lang="cs-CZ" sz="1270" spc="-14" dirty="0">
                <a:latin typeface="Verdana"/>
                <a:cs typeface="Verdana"/>
              </a:rPr>
              <a:t>dávka </a:t>
            </a:r>
            <a:r>
              <a:rPr lang="cs-CZ" sz="1270" spc="-9" dirty="0">
                <a:latin typeface="Verdana"/>
                <a:cs typeface="Verdana"/>
              </a:rPr>
              <a:t>se </a:t>
            </a:r>
            <a:r>
              <a:rPr lang="cs-CZ" sz="1270" spc="-5" dirty="0">
                <a:latin typeface="Verdana"/>
                <a:cs typeface="Verdana"/>
              </a:rPr>
              <a:t>určuje na </a:t>
            </a:r>
            <a:r>
              <a:rPr lang="cs-CZ" sz="1270" spc="-9" dirty="0">
                <a:latin typeface="Verdana"/>
                <a:cs typeface="Verdana"/>
              </a:rPr>
              <a:t>základě </a:t>
            </a:r>
            <a:r>
              <a:rPr lang="cs-CZ" sz="1270" spc="-5" dirty="0">
                <a:latin typeface="Verdana"/>
                <a:cs typeface="Verdana"/>
              </a:rPr>
              <a:t>vzniklé </a:t>
            </a:r>
            <a:r>
              <a:rPr lang="cs-CZ" sz="1270" spc="-9" dirty="0">
                <a:latin typeface="Verdana"/>
                <a:cs typeface="Verdana"/>
              </a:rPr>
              <a:t>koncentrace </a:t>
            </a:r>
            <a:r>
              <a:rPr lang="cs-CZ" sz="1270" spc="9" dirty="0">
                <a:latin typeface="Verdana"/>
                <a:cs typeface="Verdana"/>
              </a:rPr>
              <a:t>Fe</a:t>
            </a:r>
            <a:r>
              <a:rPr lang="cs-CZ" sz="1224" spc="14" baseline="30864" dirty="0">
                <a:latin typeface="Verdana"/>
                <a:cs typeface="Verdana"/>
              </a:rPr>
              <a:t>3+ </a:t>
            </a:r>
            <a:r>
              <a:rPr lang="cs-CZ" sz="1270" dirty="0">
                <a:latin typeface="Verdana"/>
                <a:cs typeface="Verdana"/>
              </a:rPr>
              <a:t>(až </a:t>
            </a:r>
            <a:r>
              <a:rPr lang="cs-CZ" sz="1270" spc="-9" dirty="0">
                <a:latin typeface="Verdana"/>
                <a:cs typeface="Verdana"/>
              </a:rPr>
              <a:t>500</a:t>
            </a:r>
            <a:r>
              <a:rPr lang="cs-CZ" sz="1270" spc="-27" dirty="0">
                <a:latin typeface="Verdana"/>
                <a:cs typeface="Verdana"/>
              </a:rPr>
              <a:t> </a:t>
            </a:r>
            <a:r>
              <a:rPr lang="cs-CZ" sz="1270" spc="-5" dirty="0" err="1">
                <a:latin typeface="Verdana"/>
                <a:cs typeface="Verdana"/>
              </a:rPr>
              <a:t>Gy</a:t>
            </a:r>
            <a:r>
              <a:rPr lang="cs-CZ" sz="1270" spc="-5" dirty="0">
                <a:latin typeface="Verdana"/>
                <a:cs typeface="Verdana"/>
              </a:rPr>
              <a:t>)</a:t>
            </a:r>
            <a:endParaRPr lang="cs-CZ" sz="1270" dirty="0">
              <a:latin typeface="Verdana"/>
              <a:cs typeface="Verdana"/>
            </a:endParaRPr>
          </a:p>
          <a:p>
            <a:pPr marL="46065" marR="502113">
              <a:lnSpc>
                <a:spcPct val="150000"/>
              </a:lnSpc>
              <a:spcBef>
                <a:spcPts val="82"/>
              </a:spcBef>
              <a:buFont typeface="Symbol"/>
              <a:buChar char=""/>
              <a:tabLst>
                <a:tab pos="252784" algn="l"/>
                <a:tab pos="253360" algn="l"/>
              </a:tabLst>
            </a:pPr>
            <a:r>
              <a:rPr lang="cs-CZ" sz="1270" spc="-9" dirty="0">
                <a:latin typeface="Verdana"/>
                <a:cs typeface="Verdana"/>
              </a:rPr>
              <a:t>  citlivost dozimetru lze </a:t>
            </a:r>
            <a:r>
              <a:rPr lang="cs-CZ" sz="1270" spc="-5" dirty="0">
                <a:latin typeface="Verdana"/>
                <a:cs typeface="Verdana"/>
              </a:rPr>
              <a:t>záměrně snížit přídavkem </a:t>
            </a:r>
            <a:r>
              <a:rPr lang="cs-CZ" sz="1270" spc="14" dirty="0">
                <a:latin typeface="Verdana"/>
                <a:cs typeface="Verdana"/>
              </a:rPr>
              <a:t>Cu</a:t>
            </a:r>
            <a:r>
              <a:rPr lang="cs-CZ" sz="1224" spc="20" baseline="30864" dirty="0">
                <a:latin typeface="Verdana"/>
                <a:cs typeface="Verdana"/>
              </a:rPr>
              <a:t>2+ </a:t>
            </a:r>
            <a:r>
              <a:rPr lang="cs-CZ" sz="1270" spc="-5" dirty="0">
                <a:latin typeface="Verdana"/>
                <a:cs typeface="Verdana"/>
              </a:rPr>
              <a:t>(vznikající </a:t>
            </a:r>
            <a:r>
              <a:rPr lang="cs-CZ" sz="1270" spc="5" dirty="0" err="1">
                <a:latin typeface="Verdana"/>
                <a:cs typeface="Verdana"/>
              </a:rPr>
              <a:t>Cu</a:t>
            </a:r>
            <a:r>
              <a:rPr lang="cs-CZ" sz="1224" spc="6" baseline="30864" dirty="0">
                <a:latin typeface="Verdana"/>
                <a:cs typeface="Verdana"/>
              </a:rPr>
              <a:t>+ </a:t>
            </a:r>
            <a:r>
              <a:rPr lang="cs-CZ" sz="1270" spc="-9" dirty="0">
                <a:latin typeface="Verdana"/>
                <a:cs typeface="Verdana"/>
              </a:rPr>
              <a:t>redukuje </a:t>
            </a:r>
            <a:r>
              <a:rPr lang="cs-CZ" sz="1270" spc="-5" dirty="0">
                <a:latin typeface="Verdana"/>
                <a:cs typeface="Verdana"/>
              </a:rPr>
              <a:t>již </a:t>
            </a:r>
            <a:r>
              <a:rPr lang="cs-CZ" sz="1270" spc="-9" dirty="0">
                <a:latin typeface="Verdana"/>
                <a:cs typeface="Verdana"/>
              </a:rPr>
              <a:t>vzniklé  	železité </a:t>
            </a:r>
            <a:r>
              <a:rPr lang="cs-CZ" sz="1270" spc="-5" dirty="0">
                <a:latin typeface="Verdana"/>
                <a:cs typeface="Verdana"/>
              </a:rPr>
              <a:t>ionty </a:t>
            </a:r>
            <a:r>
              <a:rPr lang="cs-CZ" sz="1270" spc="-9" dirty="0">
                <a:latin typeface="Verdana"/>
                <a:cs typeface="Verdana"/>
              </a:rPr>
              <a:t>– lze </a:t>
            </a:r>
            <a:r>
              <a:rPr lang="cs-CZ" sz="1270" spc="-5" dirty="0">
                <a:latin typeface="Verdana"/>
                <a:cs typeface="Verdana"/>
              </a:rPr>
              <a:t>zvýšit horní </a:t>
            </a:r>
            <a:r>
              <a:rPr lang="cs-CZ" sz="1270" spc="-9" dirty="0">
                <a:latin typeface="Verdana"/>
                <a:cs typeface="Verdana"/>
              </a:rPr>
              <a:t>mez </a:t>
            </a:r>
            <a:r>
              <a:rPr lang="cs-CZ" sz="1270" spc="-5" dirty="0">
                <a:latin typeface="Verdana"/>
                <a:cs typeface="Verdana"/>
              </a:rPr>
              <a:t>měření dávek </a:t>
            </a:r>
            <a:r>
              <a:rPr lang="cs-CZ" sz="1270" spc="5" dirty="0">
                <a:latin typeface="Verdana"/>
                <a:cs typeface="Verdana"/>
              </a:rPr>
              <a:t>až </a:t>
            </a:r>
            <a:r>
              <a:rPr lang="cs-CZ" sz="1270" spc="-5" dirty="0">
                <a:latin typeface="Verdana"/>
                <a:cs typeface="Verdana"/>
              </a:rPr>
              <a:t>na </a:t>
            </a:r>
            <a:r>
              <a:rPr lang="cs-CZ" sz="1270" spc="9" dirty="0">
                <a:latin typeface="Verdana"/>
                <a:cs typeface="Verdana"/>
              </a:rPr>
              <a:t>10</a:t>
            </a:r>
            <a:r>
              <a:rPr lang="cs-CZ" sz="1224" spc="14" baseline="30864" dirty="0">
                <a:latin typeface="Verdana"/>
                <a:cs typeface="Verdana"/>
              </a:rPr>
              <a:t>5</a:t>
            </a:r>
            <a:r>
              <a:rPr lang="cs-CZ" sz="1224" spc="326" baseline="30864" dirty="0">
                <a:latin typeface="Verdana"/>
                <a:cs typeface="Verdana"/>
              </a:rPr>
              <a:t> </a:t>
            </a:r>
            <a:r>
              <a:rPr lang="cs-CZ" sz="1270" spc="-9" dirty="0" err="1">
                <a:latin typeface="Verdana"/>
                <a:cs typeface="Verdana"/>
              </a:rPr>
              <a:t>Gy</a:t>
            </a:r>
            <a:endParaRPr lang="cs-CZ" sz="1270" spc="-9" dirty="0">
              <a:latin typeface="Verdana"/>
              <a:cs typeface="Verdana"/>
            </a:endParaRPr>
          </a:p>
          <a:p>
            <a:pPr marL="46065" marR="502113">
              <a:lnSpc>
                <a:spcPct val="150000"/>
              </a:lnSpc>
              <a:spcBef>
                <a:spcPts val="82"/>
              </a:spcBef>
              <a:buFont typeface="Symbol"/>
              <a:buChar char=""/>
              <a:tabLst>
                <a:tab pos="252784" algn="l"/>
                <a:tab pos="253360" algn="l"/>
              </a:tabLst>
            </a:pPr>
            <a:endParaRPr sz="1270" dirty="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09116"/>
              </p:ext>
            </p:extLst>
          </p:nvPr>
        </p:nvGraphicFramePr>
        <p:xfrm>
          <a:off x="1347268" y="3775484"/>
          <a:ext cx="5849179" cy="3000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1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066">
                <a:tc>
                  <a:txBody>
                    <a:bodyPr/>
                    <a:lstStyle/>
                    <a:p>
                      <a:pPr marL="749300" marR="214629" indent="-5276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5" dirty="0">
                          <a:latin typeface="Verdana"/>
                          <a:cs typeface="Verdana"/>
                        </a:rPr>
                        <a:t>ozařovaný</a:t>
                      </a:r>
                      <a:r>
                        <a:rPr sz="1300" b="1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vodný  </a:t>
                      </a:r>
                      <a:r>
                        <a:rPr sz="1300" b="1" spc="-10" dirty="0">
                          <a:latin typeface="Verdana"/>
                          <a:cs typeface="Verdana"/>
                        </a:rPr>
                        <a:t>roztok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působící</a:t>
                      </a:r>
                      <a:r>
                        <a:rPr sz="13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agens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produkty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99">
                <a:tc>
                  <a:txBody>
                    <a:bodyPr/>
                    <a:lstStyle/>
                    <a:p>
                      <a:pPr marL="2540" algn="ctr">
                        <a:lnSpc>
                          <a:spcPts val="1190"/>
                        </a:lnSpc>
                      </a:pPr>
                      <a:r>
                        <a:rPr sz="2000" spc="-7" baseline="-19841" dirty="0">
                          <a:latin typeface="Verdana"/>
                          <a:cs typeface="Verdana"/>
                        </a:rPr>
                        <a:t>Fe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2+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7" baseline="3968" dirty="0">
                          <a:latin typeface="Verdana"/>
                          <a:cs typeface="Verdana"/>
                        </a:rPr>
                        <a:t>H, </a:t>
                      </a:r>
                      <a:r>
                        <a:rPr sz="2000" baseline="3968" dirty="0">
                          <a:latin typeface="Verdana"/>
                          <a:cs typeface="Verdana"/>
                        </a:rPr>
                        <a:t>HO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2000" baseline="3968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2000" spc="-67" baseline="3968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aseline="3968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2000" baseline="3968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266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90"/>
                        </a:lnSpc>
                      </a:pPr>
                      <a:r>
                        <a:rPr sz="2000" spc="-7" baseline="-19841" dirty="0">
                          <a:latin typeface="Verdana"/>
                          <a:cs typeface="Verdana"/>
                        </a:rPr>
                        <a:t>Fe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3+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glukóza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H,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OH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kyselina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glukonová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7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glycin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575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45"/>
                        </a:lnSpc>
                        <a:spcBef>
                          <a:spcPts val="110"/>
                        </a:spcBef>
                      </a:pPr>
                      <a:r>
                        <a:rPr sz="2000" spc="-7" baseline="3968" dirty="0">
                          <a:latin typeface="Verdana"/>
                          <a:cs typeface="Verdana"/>
                        </a:rPr>
                        <a:t>NH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2000" spc="-7" baseline="3968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2000" spc="-30" baseline="3968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aseline="3968" dirty="0">
                          <a:latin typeface="Verdana"/>
                          <a:cs typeface="Verdana"/>
                        </a:rPr>
                        <a:t>CO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2000" baseline="3968" dirty="0">
                          <a:latin typeface="Verdana"/>
                          <a:cs typeface="Verdana"/>
                        </a:rPr>
                        <a:t>,</a:t>
                      </a:r>
                    </a:p>
                    <a:p>
                      <a:pPr marL="347345" marR="344170" algn="l">
                        <a:lnSpc>
                          <a:spcPts val="17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kys. octová,  kys.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glyoxalová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266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adenin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45"/>
                        </a:lnSpc>
                        <a:spcBef>
                          <a:spcPts val="110"/>
                        </a:spcBef>
                      </a:pPr>
                      <a:r>
                        <a:rPr sz="2000" spc="-7" baseline="3968" dirty="0">
                          <a:latin typeface="Verdana"/>
                          <a:cs typeface="Verdana"/>
                        </a:rPr>
                        <a:t>NH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2000" spc="-7" baseline="3968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2000" spc="-30" baseline="3968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baseline="3968" dirty="0">
                          <a:latin typeface="Verdana"/>
                          <a:cs typeface="Verdana"/>
                        </a:rPr>
                        <a:t>CO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2000" baseline="3968" dirty="0">
                          <a:latin typeface="Verdana"/>
                          <a:cs typeface="Verdana"/>
                        </a:rPr>
                        <a:t>,</a:t>
                      </a:r>
                    </a:p>
                    <a:p>
                      <a:pPr marL="289560" marR="284480" indent="-2540" algn="l">
                        <a:lnSpc>
                          <a:spcPts val="17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kys. šťavelová  </a:t>
                      </a:r>
                      <a:r>
                        <a:rPr sz="1400" spc="-10" dirty="0" err="1">
                          <a:latin typeface="Verdana"/>
                          <a:cs typeface="Verdana"/>
                        </a:rPr>
                        <a:t>deriváty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 err="1">
                          <a:latin typeface="Verdana"/>
                          <a:cs typeface="Verdana"/>
                        </a:rPr>
                        <a:t>adeninu</a:t>
                      </a:r>
                      <a:endParaRPr lang="cs-CZ" sz="1400" spc="-5" dirty="0">
                        <a:latin typeface="Verdana"/>
                        <a:cs typeface="Verdana"/>
                      </a:endParaRPr>
                    </a:p>
                    <a:p>
                      <a:pPr marL="289560" marR="284480" lvl="0" indent="-254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spc="-10" dirty="0">
                          <a:latin typeface="Verdana"/>
                          <a:cs typeface="Verdana"/>
                        </a:rPr>
                        <a:t>deriváty </a:t>
                      </a:r>
                      <a:r>
                        <a:rPr lang="cs-CZ" sz="1400" spc="-10" dirty="0" err="1">
                          <a:latin typeface="Verdana"/>
                          <a:cs typeface="Verdana"/>
                        </a:rPr>
                        <a:t>pyridiminu</a:t>
                      </a:r>
                      <a:r>
                        <a:rPr lang="cs-CZ" sz="1400" spc="-10" dirty="0">
                          <a:latin typeface="Verdana"/>
                          <a:cs typeface="Verdana"/>
                        </a:rPr>
                        <a:t> a jiné</a:t>
                      </a:r>
                      <a:r>
                        <a:rPr lang="cs-CZ"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cs-CZ" sz="1400" spc="-5" dirty="0">
                          <a:latin typeface="Verdana"/>
                          <a:cs typeface="Verdana"/>
                        </a:rPr>
                        <a:t>heterocykly</a:t>
                      </a:r>
                      <a:endParaRPr lang="cs-CZ" sz="1400" dirty="0">
                        <a:latin typeface="Verdana"/>
                        <a:cs typeface="Verdana"/>
                      </a:endParaRPr>
                    </a:p>
                    <a:p>
                      <a:pPr marL="289560" marR="284480" indent="-2540" algn="l">
                        <a:lnSpc>
                          <a:spcPts val="17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266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4">
            <a:extLst>
              <a:ext uri="{FF2B5EF4-FFF2-40B4-BE49-F238E27FC236}">
                <a16:creationId xmlns:a16="http://schemas.microsoft.com/office/drawing/2014/main" id="{2094C1E6-BB64-432C-B0E0-F226D0448048}"/>
              </a:ext>
            </a:extLst>
          </p:cNvPr>
          <p:cNvSpPr txBox="1"/>
          <p:nvPr/>
        </p:nvSpPr>
        <p:spPr>
          <a:xfrm>
            <a:off x="527726" y="282233"/>
            <a:ext cx="6519845" cy="28920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Konkrétní </a:t>
            </a:r>
            <a:r>
              <a:rPr b="1" dirty="0">
                <a:solidFill>
                  <a:srgbClr val="C00000"/>
                </a:solidFill>
                <a:latin typeface="Verdana"/>
                <a:cs typeface="Verdana"/>
              </a:rPr>
              <a:t>využití </a:t>
            </a:r>
            <a:r>
              <a:rPr b="1" spc="-9" dirty="0">
                <a:solidFill>
                  <a:srgbClr val="C00000"/>
                </a:solidFill>
                <a:latin typeface="Verdana"/>
                <a:cs typeface="Verdana"/>
              </a:rPr>
              <a:t>radiačně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chemických</a:t>
            </a:r>
            <a:r>
              <a:rPr b="1" spc="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C00000"/>
                </a:solidFill>
                <a:latin typeface="Verdana"/>
                <a:cs typeface="Verdana"/>
              </a:rPr>
              <a:t>reakcí:</a:t>
            </a:r>
            <a:endParaRPr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87E0DE-9729-4420-A9AD-99658EF8B8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cs-CZ"/>
          </a:p>
        </p:txBody>
      </p:sp>
      <p:pic>
        <p:nvPicPr>
          <p:cNvPr id="4" name="Chemvl5-1">
            <a:hlinkClick r:id="" action="ppaction://media"/>
            <a:extLst>
              <a:ext uri="{FF2B5EF4-FFF2-40B4-BE49-F238E27FC236}">
                <a16:creationId xmlns:a16="http://schemas.microsoft.com/office/drawing/2014/main" id="{566F8F4F-94D6-4AEE-A470-D0405EF3B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5350" y="114893"/>
            <a:ext cx="609600" cy="609600"/>
          </a:xfrm>
          <a:prstGeom prst="rect">
            <a:avLst/>
          </a:prstGeom>
        </p:spPr>
      </p:pic>
      <p:pic>
        <p:nvPicPr>
          <p:cNvPr id="6" name="Chemvl5-2">
            <a:hlinkClick r:id="" action="ppaction://media"/>
            <a:extLst>
              <a:ext uri="{FF2B5EF4-FFF2-40B4-BE49-F238E27FC236}">
                <a16:creationId xmlns:a16="http://schemas.microsoft.com/office/drawing/2014/main" id="{3C54EBD6-4EB2-48BD-83C1-F99ED1DA41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5350" y="23148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6087" y="800935"/>
            <a:ext cx="5560840" cy="1893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7486" rIns="0" bIns="0" rtlCol="0">
            <a:spAutoFit/>
          </a:bodyPr>
          <a:lstStyle/>
          <a:p>
            <a:pPr marL="11516" marR="4607">
              <a:lnSpc>
                <a:spcPct val="101400"/>
              </a:lnSpc>
              <a:spcBef>
                <a:spcPts val="59"/>
              </a:spcBef>
            </a:pPr>
            <a:r>
              <a:rPr lang="cs-CZ" sz="1270" b="1" spc="-9" dirty="0">
                <a:latin typeface="Verdana"/>
                <a:cs typeface="Verdana"/>
              </a:rPr>
              <a:t>Záření </a:t>
            </a:r>
            <a:r>
              <a:rPr sz="1270" b="1" spc="-9" dirty="0" err="1">
                <a:latin typeface="Verdana"/>
                <a:cs typeface="Verdana"/>
              </a:rPr>
              <a:t>vyvolává</a:t>
            </a:r>
            <a:r>
              <a:rPr sz="1270" b="1" spc="-9" dirty="0">
                <a:latin typeface="Verdana"/>
                <a:cs typeface="Verdana"/>
              </a:rPr>
              <a:t> </a:t>
            </a:r>
            <a:r>
              <a:rPr sz="1270" b="1" spc="-5" dirty="0">
                <a:latin typeface="Verdana"/>
                <a:cs typeface="Verdana"/>
              </a:rPr>
              <a:t>v hotových  </a:t>
            </a:r>
            <a:r>
              <a:rPr sz="1270" b="1" spc="-9" dirty="0" err="1">
                <a:latin typeface="Verdana"/>
                <a:cs typeface="Verdana"/>
              </a:rPr>
              <a:t>polymerech</a:t>
            </a:r>
            <a:r>
              <a:rPr sz="1270" b="1" spc="-50" dirty="0">
                <a:latin typeface="Verdana"/>
                <a:cs typeface="Verdana"/>
              </a:rPr>
              <a:t> </a:t>
            </a:r>
            <a:r>
              <a:rPr sz="1270" b="1" spc="-5" dirty="0" err="1">
                <a:latin typeface="Verdana"/>
                <a:cs typeface="Verdana"/>
              </a:rPr>
              <a:t>následné</a:t>
            </a:r>
            <a:r>
              <a:rPr lang="cs-CZ" sz="1270" b="1" spc="-5" dirty="0">
                <a:latin typeface="Verdana"/>
                <a:cs typeface="Verdana"/>
              </a:rPr>
              <a:t> reakce</a:t>
            </a:r>
            <a:endParaRPr sz="1270" b="1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087" y="1469225"/>
            <a:ext cx="8071826" cy="41369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80615">
              <a:spcBef>
                <a:spcPts val="82"/>
              </a:spcBef>
            </a:pPr>
            <a:r>
              <a:rPr lang="cs-CZ" sz="1600" b="1" spc="-5" dirty="0">
                <a:solidFill>
                  <a:srgbClr val="0070C0"/>
                </a:solidFill>
                <a:latin typeface="Verdana"/>
                <a:cs typeface="Verdana"/>
              </a:rPr>
              <a:t>R</a:t>
            </a:r>
            <a:r>
              <a:rPr sz="1600" b="1" spc="-5" dirty="0" err="1">
                <a:solidFill>
                  <a:srgbClr val="0070C0"/>
                </a:solidFill>
                <a:latin typeface="Verdana"/>
                <a:cs typeface="Verdana"/>
              </a:rPr>
              <a:t>eakce</a:t>
            </a: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:</a:t>
            </a:r>
            <a:endParaRPr sz="1600" b="1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702498" marR="2451833">
              <a:lnSpc>
                <a:spcPct val="202199"/>
              </a:lnSpc>
              <a:spcBef>
                <a:spcPts val="14"/>
              </a:spcBef>
            </a:pPr>
            <a:r>
              <a:rPr sz="1270" b="1" spc="-9" dirty="0">
                <a:latin typeface="Verdana"/>
                <a:cs typeface="Verdana"/>
              </a:rPr>
              <a:t>zesíťování </a:t>
            </a:r>
            <a:r>
              <a:rPr sz="1270" spc="-9" dirty="0">
                <a:latin typeface="Verdana"/>
                <a:cs typeface="Verdana"/>
              </a:rPr>
              <a:t>– </a:t>
            </a:r>
            <a:r>
              <a:rPr sz="1270" spc="-5" dirty="0">
                <a:latin typeface="Verdana"/>
                <a:cs typeface="Verdana"/>
              </a:rPr>
              <a:t>PE, </a:t>
            </a:r>
            <a:r>
              <a:rPr sz="1270" spc="-9" dirty="0">
                <a:latin typeface="Verdana"/>
                <a:cs typeface="Verdana"/>
              </a:rPr>
              <a:t>kaučuky, </a:t>
            </a:r>
            <a:r>
              <a:rPr sz="1270" spc="-5" dirty="0">
                <a:latin typeface="Verdana"/>
                <a:cs typeface="Verdana"/>
              </a:rPr>
              <a:t>silikonové </a:t>
            </a:r>
            <a:r>
              <a:rPr sz="1270" spc="-9" dirty="0">
                <a:latin typeface="Verdana"/>
                <a:cs typeface="Verdana"/>
              </a:rPr>
              <a:t>kaučuky, </a:t>
            </a:r>
            <a:r>
              <a:rPr sz="1270" spc="-5" dirty="0">
                <a:latin typeface="Verdana"/>
                <a:cs typeface="Verdana"/>
              </a:rPr>
              <a:t>polyamidy  </a:t>
            </a:r>
            <a:r>
              <a:rPr sz="1270" b="1" spc="-5" dirty="0">
                <a:latin typeface="Verdana"/>
                <a:cs typeface="Verdana"/>
              </a:rPr>
              <a:t>degradaci </a:t>
            </a:r>
            <a:r>
              <a:rPr sz="1270" spc="-9" dirty="0">
                <a:latin typeface="Verdana"/>
                <a:cs typeface="Verdana"/>
              </a:rPr>
              <a:t>– </a:t>
            </a:r>
            <a:r>
              <a:rPr sz="1270" spc="-5" dirty="0">
                <a:latin typeface="Verdana"/>
                <a:cs typeface="Verdana"/>
              </a:rPr>
              <a:t>nepříznivý vliv, zhoršují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vlastnosti </a:t>
            </a:r>
            <a:r>
              <a:rPr sz="1270" spc="-9" dirty="0">
                <a:latin typeface="Verdana"/>
                <a:cs typeface="Verdana"/>
              </a:rPr>
              <a:t>polymerů  </a:t>
            </a:r>
            <a:r>
              <a:rPr sz="1270" b="1" spc="-9" dirty="0">
                <a:latin typeface="Verdana"/>
                <a:cs typeface="Verdana"/>
              </a:rPr>
              <a:t>pozitivní vliv </a:t>
            </a:r>
            <a:r>
              <a:rPr sz="1270" b="1" spc="-5" dirty="0">
                <a:latin typeface="Verdana"/>
                <a:cs typeface="Verdana"/>
              </a:rPr>
              <a:t>degradace </a:t>
            </a:r>
            <a:r>
              <a:rPr sz="1270" spc="-9" dirty="0">
                <a:latin typeface="Verdana"/>
                <a:cs typeface="Verdana"/>
              </a:rPr>
              <a:t>– výroba některých</a:t>
            </a:r>
            <a:r>
              <a:rPr sz="1270" spc="122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látek</a:t>
            </a:r>
            <a:endParaRPr sz="127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42" dirty="0">
              <a:latin typeface="Verdana"/>
              <a:cs typeface="Verdana"/>
            </a:endParaRPr>
          </a:p>
          <a:p>
            <a:pPr marL="287909" indent="-207294">
              <a:spcBef>
                <a:spcPts val="1238"/>
              </a:spcBef>
              <a:buFont typeface="Symbol"/>
              <a:buChar char=""/>
              <a:tabLst>
                <a:tab pos="287333" algn="l"/>
                <a:tab pos="287909" algn="l"/>
              </a:tabLst>
            </a:pPr>
            <a:r>
              <a:rPr sz="1270" spc="-9" dirty="0">
                <a:latin typeface="Verdana"/>
                <a:cs typeface="Verdana"/>
              </a:rPr>
              <a:t>při </a:t>
            </a:r>
            <a:r>
              <a:rPr sz="1270" dirty="0">
                <a:latin typeface="Verdana"/>
                <a:cs typeface="Verdana"/>
              </a:rPr>
              <a:t>ozařování </a:t>
            </a:r>
            <a:r>
              <a:rPr sz="1270" spc="-5" dirty="0">
                <a:latin typeface="Verdana"/>
                <a:cs typeface="Verdana"/>
              </a:rPr>
              <a:t>teflonu vznikají nízkomolekulární </a:t>
            </a:r>
            <a:r>
              <a:rPr sz="1270" spc="-9" dirty="0">
                <a:latin typeface="Verdana"/>
                <a:cs typeface="Verdana"/>
              </a:rPr>
              <a:t>fluorované </a:t>
            </a:r>
            <a:r>
              <a:rPr sz="1270" spc="-5" dirty="0">
                <a:latin typeface="Verdana"/>
                <a:cs typeface="Verdana"/>
              </a:rPr>
              <a:t>uhlovodíky </a:t>
            </a:r>
            <a:r>
              <a:rPr sz="1270" dirty="0">
                <a:latin typeface="Verdana"/>
                <a:cs typeface="Verdana"/>
              </a:rPr>
              <a:t>sloužící </a:t>
            </a:r>
            <a:r>
              <a:rPr sz="1270" spc="-5" dirty="0">
                <a:latin typeface="Verdana"/>
                <a:cs typeface="Verdana"/>
              </a:rPr>
              <a:t>jako</a:t>
            </a:r>
            <a:r>
              <a:rPr sz="1270" spc="-14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maziva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287909" indent="-207294">
              <a:buFont typeface="Symbol"/>
              <a:buChar char=""/>
              <a:tabLst>
                <a:tab pos="287333" algn="l"/>
                <a:tab pos="287909" algn="l"/>
              </a:tabLst>
            </a:pPr>
            <a:r>
              <a:rPr sz="1270" spc="-9" dirty="0">
                <a:latin typeface="Verdana"/>
                <a:cs typeface="Verdana"/>
              </a:rPr>
              <a:t>degradace </a:t>
            </a:r>
            <a:r>
              <a:rPr sz="1270" spc="-5" dirty="0">
                <a:latin typeface="Verdana"/>
                <a:cs typeface="Verdana"/>
              </a:rPr>
              <a:t>celulózy </a:t>
            </a:r>
            <a:r>
              <a:rPr sz="1270" spc="-9" dirty="0">
                <a:latin typeface="Verdana"/>
                <a:cs typeface="Verdana"/>
              </a:rPr>
              <a:t>vede ke vzniku </a:t>
            </a:r>
            <a:r>
              <a:rPr sz="1270" spc="-5" dirty="0">
                <a:latin typeface="Verdana"/>
                <a:cs typeface="Verdana"/>
              </a:rPr>
              <a:t>Traumacelu (zastavuje</a:t>
            </a:r>
            <a:r>
              <a:rPr sz="1270" spc="10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krvácení)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80615" marR="209021">
              <a:buFont typeface="Symbol"/>
              <a:buChar char=""/>
              <a:tabLst>
                <a:tab pos="287333" algn="l"/>
                <a:tab pos="287909" algn="l"/>
              </a:tabLst>
            </a:pPr>
            <a:r>
              <a:rPr lang="cs-CZ" sz="1270" spc="-5" dirty="0">
                <a:latin typeface="Verdana"/>
                <a:cs typeface="Verdana"/>
              </a:rPr>
              <a:t>  </a:t>
            </a:r>
            <a:r>
              <a:rPr sz="1270" spc="-5" dirty="0" err="1">
                <a:latin typeface="Verdana"/>
                <a:cs typeface="Verdana"/>
              </a:rPr>
              <a:t>zpracování</a:t>
            </a:r>
            <a:r>
              <a:rPr sz="1270" spc="-5" dirty="0">
                <a:latin typeface="Verdana"/>
                <a:cs typeface="Verdana"/>
              </a:rPr>
              <a:t> celulózových odpadních </a:t>
            </a:r>
            <a:r>
              <a:rPr sz="1270" spc="-9" dirty="0">
                <a:latin typeface="Verdana"/>
                <a:cs typeface="Verdana"/>
              </a:rPr>
              <a:t>hmot </a:t>
            </a:r>
            <a:r>
              <a:rPr sz="1270" dirty="0">
                <a:latin typeface="Verdana"/>
                <a:cs typeface="Verdana"/>
              </a:rPr>
              <a:t>pro </a:t>
            </a:r>
            <a:r>
              <a:rPr sz="1270" spc="-5" dirty="0">
                <a:latin typeface="Verdana"/>
                <a:cs typeface="Verdana"/>
              </a:rPr>
              <a:t>přípravu krmiv </a:t>
            </a:r>
            <a:r>
              <a:rPr sz="1270" spc="-9" dirty="0">
                <a:latin typeface="Verdana"/>
                <a:cs typeface="Verdana"/>
              </a:rPr>
              <a:t>– </a:t>
            </a:r>
            <a:r>
              <a:rPr sz="1270" spc="-5" dirty="0">
                <a:latin typeface="Verdana"/>
                <a:cs typeface="Verdana"/>
              </a:rPr>
              <a:t>(ozáření </a:t>
            </a:r>
            <a:r>
              <a:rPr sz="1270" spc="-9" dirty="0">
                <a:latin typeface="Verdana"/>
                <a:cs typeface="Verdana"/>
              </a:rPr>
              <a:t>dávkou </a:t>
            </a:r>
            <a:r>
              <a:rPr sz="1270" spc="9" dirty="0">
                <a:latin typeface="Verdana"/>
                <a:cs typeface="Verdana"/>
              </a:rPr>
              <a:t>10</a:t>
            </a:r>
            <a:r>
              <a:rPr sz="1224" spc="14" baseline="30864" dirty="0">
                <a:latin typeface="Verdana"/>
                <a:cs typeface="Verdana"/>
              </a:rPr>
              <a:t>5 </a:t>
            </a:r>
            <a:r>
              <a:rPr sz="1270" spc="-9" dirty="0">
                <a:latin typeface="Verdana"/>
                <a:cs typeface="Verdana"/>
              </a:rPr>
              <a:t>– </a:t>
            </a:r>
            <a:r>
              <a:rPr sz="1270" dirty="0">
                <a:latin typeface="Verdana"/>
                <a:cs typeface="Verdana"/>
              </a:rPr>
              <a:t>10</a:t>
            </a:r>
            <a:r>
              <a:rPr sz="1224" baseline="30864" dirty="0">
                <a:latin typeface="Verdana"/>
                <a:cs typeface="Verdana"/>
              </a:rPr>
              <a:t>6 </a:t>
            </a:r>
            <a:r>
              <a:rPr sz="1270" spc="-5" dirty="0">
                <a:latin typeface="Verdana"/>
                <a:cs typeface="Verdana"/>
              </a:rPr>
              <a:t>Gy,  </a:t>
            </a:r>
            <a:r>
              <a:rPr sz="1270" spc="-9" dirty="0">
                <a:latin typeface="Verdana"/>
                <a:cs typeface="Verdana"/>
              </a:rPr>
              <a:t>spojené </a:t>
            </a:r>
            <a:r>
              <a:rPr sz="1270" spc="-5" dirty="0">
                <a:latin typeface="Verdana"/>
                <a:cs typeface="Verdana"/>
              </a:rPr>
              <a:t>s </a:t>
            </a:r>
            <a:r>
              <a:rPr sz="1270" spc="-9" dirty="0">
                <a:latin typeface="Verdana"/>
                <a:cs typeface="Verdana"/>
              </a:rPr>
              <a:t>kyselou </a:t>
            </a:r>
            <a:r>
              <a:rPr sz="1270" spc="-5" dirty="0">
                <a:latin typeface="Verdana"/>
                <a:cs typeface="Verdana"/>
              </a:rPr>
              <a:t>nebo enzymatickou</a:t>
            </a:r>
            <a:r>
              <a:rPr sz="1270" spc="32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hydrolýzou)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287909" indent="-207294">
              <a:buFont typeface="Symbol"/>
              <a:buChar char=""/>
              <a:tabLst>
                <a:tab pos="287333" algn="l"/>
                <a:tab pos="287909" algn="l"/>
              </a:tabLst>
            </a:pPr>
            <a:r>
              <a:rPr sz="1270" spc="-9" dirty="0">
                <a:latin typeface="Verdana"/>
                <a:cs typeface="Verdana"/>
              </a:rPr>
              <a:t>ozářený polypropylen </a:t>
            </a:r>
            <a:r>
              <a:rPr sz="1270" spc="-5" dirty="0">
                <a:latin typeface="Verdana"/>
                <a:cs typeface="Verdana"/>
              </a:rPr>
              <a:t>(mikroten) </a:t>
            </a:r>
            <a:r>
              <a:rPr sz="1270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snadno odbourává působením půdních</a:t>
            </a:r>
            <a:r>
              <a:rPr sz="1270" spc="109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mikroorganismů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5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80615" marR="16123">
              <a:lnSpc>
                <a:spcPct val="101400"/>
              </a:lnSpc>
              <a:buFont typeface="Symbol"/>
              <a:buChar char=""/>
              <a:tabLst>
                <a:tab pos="287333" algn="l"/>
                <a:tab pos="287909" algn="l"/>
              </a:tabLst>
            </a:pPr>
            <a:r>
              <a:rPr lang="cs-CZ" sz="1270" spc="-5" dirty="0">
                <a:latin typeface="Verdana"/>
                <a:cs typeface="Verdana"/>
              </a:rPr>
              <a:t>  </a:t>
            </a:r>
            <a:r>
              <a:rPr sz="1270" spc="-5" dirty="0" err="1">
                <a:latin typeface="Verdana"/>
                <a:cs typeface="Verdana"/>
              </a:rPr>
              <a:t>hlavní</a:t>
            </a:r>
            <a:r>
              <a:rPr sz="1270" spc="-5" dirty="0">
                <a:latin typeface="Verdana"/>
                <a:cs typeface="Verdana"/>
              </a:rPr>
              <a:t> význam radiační degradace </a:t>
            </a:r>
            <a:r>
              <a:rPr sz="1270" spc="-9" dirty="0">
                <a:latin typeface="Verdana"/>
                <a:cs typeface="Verdana"/>
              </a:rPr>
              <a:t>polymerů je </a:t>
            </a:r>
            <a:r>
              <a:rPr sz="1270" dirty="0">
                <a:latin typeface="Verdana"/>
                <a:cs typeface="Verdana"/>
              </a:rPr>
              <a:t>při </a:t>
            </a:r>
            <a:r>
              <a:rPr sz="1270" spc="-5" dirty="0">
                <a:latin typeface="Verdana"/>
                <a:cs typeface="Verdana"/>
              </a:rPr>
              <a:t>likvidaci </a:t>
            </a:r>
            <a:r>
              <a:rPr sz="1270" spc="-9" dirty="0">
                <a:latin typeface="Verdana"/>
                <a:cs typeface="Verdana"/>
              </a:rPr>
              <a:t>plastů – </a:t>
            </a:r>
            <a:r>
              <a:rPr sz="1270" spc="-5" dirty="0">
                <a:latin typeface="Verdana"/>
                <a:cs typeface="Verdana"/>
              </a:rPr>
              <a:t>ozářením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plasty </a:t>
            </a:r>
            <a:r>
              <a:rPr sz="1270" dirty="0">
                <a:latin typeface="Verdana"/>
                <a:cs typeface="Verdana"/>
              </a:rPr>
              <a:t>naruší </a:t>
            </a:r>
            <a:r>
              <a:rPr sz="1270" spc="-5" dirty="0">
                <a:latin typeface="Verdana"/>
                <a:cs typeface="Verdana"/>
              </a:rPr>
              <a:t>a  snadněji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9" dirty="0" err="1">
                <a:latin typeface="Verdana"/>
                <a:cs typeface="Verdana"/>
              </a:rPr>
              <a:t>pak</a:t>
            </a:r>
            <a:r>
              <a:rPr sz="1270" spc="18" dirty="0">
                <a:latin typeface="Verdana"/>
                <a:cs typeface="Verdana"/>
              </a:rPr>
              <a:t> </a:t>
            </a:r>
            <a:r>
              <a:rPr sz="1270" dirty="0" err="1">
                <a:latin typeface="Verdana"/>
                <a:cs typeface="Verdana"/>
              </a:rPr>
              <a:t>spalují</a:t>
            </a:r>
            <a:endParaRPr lang="cs-CZ" sz="1270" dirty="0">
              <a:latin typeface="Verdana"/>
              <a:cs typeface="Verdana"/>
            </a:endParaRPr>
          </a:p>
          <a:p>
            <a:pPr marL="80615" marR="16123">
              <a:lnSpc>
                <a:spcPct val="101400"/>
              </a:lnSpc>
              <a:buFont typeface="Symbol"/>
              <a:buChar char=""/>
              <a:tabLst>
                <a:tab pos="287333" algn="l"/>
                <a:tab pos="287909" algn="l"/>
              </a:tabLst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CCD46C96-C5F5-4816-8487-16D87356F480}"/>
              </a:ext>
            </a:extLst>
          </p:cNvPr>
          <p:cNvSpPr txBox="1"/>
          <p:nvPr/>
        </p:nvSpPr>
        <p:spPr>
          <a:xfrm>
            <a:off x="536087" y="223861"/>
            <a:ext cx="3323394" cy="287465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lang="cs-CZ" b="1" spc="-5" dirty="0">
                <a:solidFill>
                  <a:srgbClr val="C00000"/>
                </a:solidFill>
                <a:latin typeface="Verdana"/>
                <a:cs typeface="Verdana"/>
              </a:rPr>
              <a:t>Vliv </a:t>
            </a:r>
            <a:r>
              <a:rPr b="1" spc="-5" dirty="0" err="1">
                <a:solidFill>
                  <a:srgbClr val="C00000"/>
                </a:solidFill>
                <a:latin typeface="Verdana"/>
                <a:cs typeface="Verdana"/>
              </a:rPr>
              <a:t>záření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14" dirty="0">
                <a:solidFill>
                  <a:srgbClr val="C00000"/>
                </a:solidFill>
                <a:latin typeface="Verdana"/>
                <a:cs typeface="Verdana"/>
              </a:rPr>
              <a:t>na</a:t>
            </a:r>
            <a:r>
              <a:rPr b="1" spc="-32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9" dirty="0">
                <a:solidFill>
                  <a:srgbClr val="C00000"/>
                </a:solidFill>
                <a:latin typeface="Verdana"/>
                <a:cs typeface="Verdana"/>
              </a:rPr>
              <a:t>polymery</a:t>
            </a:r>
            <a:endParaRPr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6D004C-7952-423A-A9BD-F0EC3D3ABF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</a:t>
            </a:fld>
            <a:endParaRPr lang="cs-CZ"/>
          </a:p>
        </p:txBody>
      </p:sp>
      <p:pic>
        <p:nvPicPr>
          <p:cNvPr id="6" name="Chemvl6-1">
            <a:hlinkClick r:id="" action="ppaction://media"/>
            <a:extLst>
              <a:ext uri="{FF2B5EF4-FFF2-40B4-BE49-F238E27FC236}">
                <a16:creationId xmlns:a16="http://schemas.microsoft.com/office/drawing/2014/main" id="{08A1756E-41EA-4016-88F9-E1E29A7073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0550" y="4845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94" y="813193"/>
            <a:ext cx="7602922" cy="432036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0365" rIns="0" bIns="0" rtlCol="0">
            <a:spAutoFit/>
          </a:bodyPr>
          <a:lstStyle/>
          <a:p>
            <a:pPr marL="534988" indent="-179388">
              <a:spcBef>
                <a:spcPts val="82"/>
              </a:spcBef>
              <a:buFont typeface="Wingdings" panose="05000000000000000000" pitchFamily="2" charset="2"/>
              <a:buChar char="§"/>
            </a:pPr>
            <a:r>
              <a:rPr lang="cs-CZ" sz="1270" spc="-5" dirty="0">
                <a:latin typeface="Verdana"/>
                <a:cs typeface="Verdana"/>
              </a:rPr>
              <a:t>provádí se </a:t>
            </a:r>
            <a:r>
              <a:rPr sz="1270" spc="-5" dirty="0" err="1">
                <a:latin typeface="Verdana"/>
                <a:cs typeface="Verdana"/>
              </a:rPr>
              <a:t>nejčastěji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pomocí</a:t>
            </a:r>
            <a:r>
              <a:rPr sz="1270" spc="45" dirty="0">
                <a:latin typeface="Verdana"/>
                <a:cs typeface="Verdana"/>
              </a:rPr>
              <a:t> </a:t>
            </a:r>
            <a:r>
              <a:rPr lang="cs-CZ" sz="1270" spc="45" dirty="0">
                <a:latin typeface="Verdana"/>
                <a:cs typeface="Verdana"/>
              </a:rPr>
              <a:t>gama záření (</a:t>
            </a:r>
            <a:r>
              <a:rPr sz="1224" baseline="30864" dirty="0">
                <a:latin typeface="Verdana"/>
                <a:cs typeface="Verdana"/>
              </a:rPr>
              <a:t>60</a:t>
            </a:r>
            <a:r>
              <a:rPr sz="1270" dirty="0">
                <a:latin typeface="Verdana"/>
                <a:cs typeface="Verdana"/>
              </a:rPr>
              <a:t>Co)</a:t>
            </a:r>
          </a:p>
          <a:p>
            <a:pPr>
              <a:spcBef>
                <a:spcPts val="23"/>
              </a:spcBef>
            </a:pPr>
            <a:endParaRPr sz="1270" dirty="0">
              <a:latin typeface="Verdana"/>
              <a:cs typeface="Verdana"/>
            </a:endParaRPr>
          </a:p>
          <a:p>
            <a:pPr marL="552209" indent="-207294">
              <a:buFont typeface="Symbol"/>
              <a:buChar char=""/>
              <a:tabLst>
                <a:tab pos="552209" algn="l"/>
                <a:tab pos="552785" algn="l"/>
              </a:tabLst>
            </a:pPr>
            <a:r>
              <a:rPr sz="1270" spc="-5" dirty="0">
                <a:latin typeface="Verdana"/>
                <a:cs typeface="Verdana"/>
              </a:rPr>
              <a:t>působením záření na monomery vznikají radikály, </a:t>
            </a:r>
            <a:r>
              <a:rPr sz="1270" spc="-9" dirty="0">
                <a:latin typeface="Verdana"/>
                <a:cs typeface="Verdana"/>
              </a:rPr>
              <a:t>které startují </a:t>
            </a:r>
            <a:r>
              <a:rPr sz="1270" spc="-5" dirty="0">
                <a:latin typeface="Verdana"/>
                <a:cs typeface="Verdana"/>
              </a:rPr>
              <a:t>polymerační</a:t>
            </a:r>
            <a:r>
              <a:rPr sz="1270" spc="32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reakce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5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552209" marR="382343" indent="-207294">
              <a:lnSpc>
                <a:spcPct val="101400"/>
              </a:lnSpc>
              <a:buFont typeface="Symbol"/>
              <a:buChar char=""/>
              <a:tabLst>
                <a:tab pos="552209" algn="l"/>
                <a:tab pos="552785" algn="l"/>
              </a:tabLst>
            </a:pPr>
            <a:r>
              <a:rPr sz="1270" spc="-9" dirty="0">
                <a:latin typeface="Verdana"/>
                <a:cs typeface="Verdana"/>
              </a:rPr>
              <a:t>konzervace předmětů </a:t>
            </a:r>
            <a:r>
              <a:rPr sz="1270" spc="-5" dirty="0">
                <a:latin typeface="Verdana"/>
                <a:cs typeface="Verdana"/>
              </a:rPr>
              <a:t>kulturního dědictví </a:t>
            </a:r>
            <a:r>
              <a:rPr sz="1270" spc="-9" dirty="0">
                <a:latin typeface="Verdana"/>
                <a:cs typeface="Verdana"/>
              </a:rPr>
              <a:t>po jejich </a:t>
            </a:r>
            <a:r>
              <a:rPr sz="1270" spc="-5" dirty="0">
                <a:latin typeface="Verdana"/>
                <a:cs typeface="Verdana"/>
              </a:rPr>
              <a:t>poškození atmosférickými </a:t>
            </a:r>
            <a:r>
              <a:rPr sz="1270" spc="9" dirty="0">
                <a:latin typeface="Verdana"/>
                <a:cs typeface="Verdana"/>
              </a:rPr>
              <a:t>vlivy </a:t>
            </a:r>
            <a:r>
              <a:rPr sz="1270" dirty="0" err="1">
                <a:latin typeface="Verdana"/>
                <a:cs typeface="Verdana"/>
              </a:rPr>
              <a:t>nebo</a:t>
            </a:r>
            <a:r>
              <a:rPr sz="1270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škůdci</a:t>
            </a:r>
            <a:r>
              <a:rPr sz="1270" spc="-5" dirty="0">
                <a:latin typeface="Verdana"/>
                <a:cs typeface="Verdana"/>
              </a:rPr>
              <a:t> (monomer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dirty="0">
                <a:latin typeface="Verdana"/>
                <a:cs typeface="Verdana"/>
              </a:rPr>
              <a:t>nechá vsáknout </a:t>
            </a:r>
            <a:r>
              <a:rPr sz="1270" spc="-9" dirty="0">
                <a:latin typeface="Verdana"/>
                <a:cs typeface="Verdana"/>
              </a:rPr>
              <a:t>do </a:t>
            </a:r>
            <a:r>
              <a:rPr sz="1270" spc="-5" dirty="0">
                <a:latin typeface="Verdana"/>
                <a:cs typeface="Verdana"/>
              </a:rPr>
              <a:t>předmětu a </a:t>
            </a:r>
            <a:r>
              <a:rPr sz="1270" spc="-9" dirty="0">
                <a:latin typeface="Verdana"/>
                <a:cs typeface="Verdana"/>
              </a:rPr>
              <a:t>pak se </a:t>
            </a:r>
            <a:r>
              <a:rPr sz="1270" spc="-5" dirty="0">
                <a:latin typeface="Verdana"/>
                <a:cs typeface="Verdana"/>
              </a:rPr>
              <a:t>zpolymeruje</a:t>
            </a:r>
            <a:r>
              <a:rPr sz="1270" spc="14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ozářením)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41"/>
              </a:spcBef>
              <a:buFont typeface="Symbol"/>
              <a:buChar char=""/>
            </a:pPr>
            <a:endParaRPr sz="1224" dirty="0">
              <a:latin typeface="Verdana"/>
              <a:cs typeface="Verdana"/>
            </a:endParaRPr>
          </a:p>
          <a:p>
            <a:pPr marL="552209" marR="271786" indent="-207294">
              <a:lnSpc>
                <a:spcPct val="101400"/>
              </a:lnSpc>
              <a:buFont typeface="Symbol"/>
              <a:buChar char=""/>
              <a:tabLst>
                <a:tab pos="552209" algn="l"/>
                <a:tab pos="552785" algn="l"/>
              </a:tabLst>
            </a:pPr>
            <a:r>
              <a:rPr sz="1270" spc="-9" dirty="0">
                <a:latin typeface="Verdana"/>
                <a:cs typeface="Verdana"/>
              </a:rPr>
              <a:t>povrchové </a:t>
            </a:r>
            <a:r>
              <a:rPr sz="1270" spc="-5" dirty="0">
                <a:latin typeface="Verdana"/>
                <a:cs typeface="Verdana"/>
              </a:rPr>
              <a:t>radiační roubování </a:t>
            </a:r>
            <a:r>
              <a:rPr sz="1270" spc="-9" dirty="0">
                <a:latin typeface="Verdana"/>
                <a:cs typeface="Verdana"/>
              </a:rPr>
              <a:t>(na povrch </a:t>
            </a:r>
            <a:r>
              <a:rPr sz="1270" spc="-5" dirty="0">
                <a:latin typeface="Verdana"/>
                <a:cs typeface="Verdana"/>
              </a:rPr>
              <a:t>polymeru, </a:t>
            </a:r>
            <a:r>
              <a:rPr sz="1270" spc="-9" dirty="0">
                <a:latin typeface="Verdana"/>
                <a:cs typeface="Verdana"/>
              </a:rPr>
              <a:t>skla, </a:t>
            </a:r>
            <a:r>
              <a:rPr sz="1270" spc="-5" dirty="0">
                <a:latin typeface="Verdana"/>
                <a:cs typeface="Verdana"/>
              </a:rPr>
              <a:t>kamene apod.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nanese </a:t>
            </a:r>
            <a:r>
              <a:rPr sz="1270" spc="-5" dirty="0" err="1">
                <a:latin typeface="Verdana"/>
                <a:cs typeface="Verdana"/>
              </a:rPr>
              <a:t>tenká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vrstva</a:t>
            </a:r>
            <a:r>
              <a:rPr sz="1270" spc="-9" dirty="0">
                <a:latin typeface="Verdana"/>
                <a:cs typeface="Verdana"/>
              </a:rPr>
              <a:t> monomeru </a:t>
            </a:r>
            <a:r>
              <a:rPr sz="1270" spc="-5" dirty="0">
                <a:latin typeface="Verdana"/>
                <a:cs typeface="Verdana"/>
              </a:rPr>
              <a:t>a „naroubuje“ </a:t>
            </a:r>
            <a:r>
              <a:rPr sz="1270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na podklad</a:t>
            </a:r>
            <a:r>
              <a:rPr sz="1270" spc="50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ozářením</a:t>
            </a:r>
            <a:r>
              <a:rPr sz="1270" spc="-5" dirty="0">
                <a:latin typeface="Verdana"/>
                <a:cs typeface="Verdana"/>
              </a:rPr>
              <a:t>)</a:t>
            </a:r>
            <a:r>
              <a:rPr lang="cs-CZ" sz="1270" spc="-5" dirty="0">
                <a:latin typeface="Verdana"/>
                <a:cs typeface="Verdana"/>
              </a:rPr>
              <a:t>. T</a:t>
            </a:r>
            <a:r>
              <a:rPr sz="1270" spc="-5" dirty="0" err="1">
                <a:latin typeface="Verdana"/>
                <a:cs typeface="Verdana"/>
              </a:rPr>
              <a:t>ento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postup zlepšuje </a:t>
            </a:r>
            <a:r>
              <a:rPr sz="1270" spc="-5" dirty="0">
                <a:latin typeface="Verdana"/>
                <a:cs typeface="Verdana"/>
              </a:rPr>
              <a:t>vlastnosti materiálu </a:t>
            </a:r>
            <a:r>
              <a:rPr sz="1270" spc="-9" dirty="0">
                <a:latin typeface="Verdana"/>
                <a:cs typeface="Verdana"/>
              </a:rPr>
              <a:t>– </a:t>
            </a:r>
            <a:r>
              <a:rPr sz="1270" spc="-5" dirty="0">
                <a:latin typeface="Verdana"/>
                <a:cs typeface="Verdana"/>
              </a:rPr>
              <a:t>zvyšuje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odolnost, nehořlavost, barvitelnost,  </a:t>
            </a:r>
            <a:r>
              <a:rPr sz="1270" spc="-9" dirty="0">
                <a:latin typeface="Verdana"/>
                <a:cs typeface="Verdana"/>
              </a:rPr>
              <a:t>hydrofobnost </a:t>
            </a:r>
            <a:r>
              <a:rPr sz="1270" dirty="0">
                <a:latin typeface="Verdana"/>
                <a:cs typeface="Verdana"/>
              </a:rPr>
              <a:t>nebo naopak </a:t>
            </a:r>
            <a:r>
              <a:rPr sz="1270" spc="-5" dirty="0">
                <a:latin typeface="Verdana"/>
                <a:cs typeface="Verdana"/>
              </a:rPr>
              <a:t>hydrofilnost</a:t>
            </a:r>
            <a:r>
              <a:rPr sz="1270" spc="-50" dirty="0">
                <a:latin typeface="Verdana"/>
                <a:cs typeface="Verdana"/>
              </a:rPr>
              <a:t> </a:t>
            </a:r>
            <a:r>
              <a:rPr sz="1270" dirty="0">
                <a:latin typeface="Verdana"/>
                <a:cs typeface="Verdana"/>
              </a:rPr>
              <a:t>apod.</a:t>
            </a:r>
          </a:p>
          <a:p>
            <a:pPr>
              <a:spcBef>
                <a:spcPts val="23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552209" indent="-207294">
              <a:buFont typeface="Symbol"/>
              <a:buChar char=""/>
              <a:tabLst>
                <a:tab pos="552209" algn="l"/>
                <a:tab pos="552785" algn="l"/>
              </a:tabLst>
            </a:pPr>
            <a:r>
              <a:rPr sz="1270" spc="-5" dirty="0">
                <a:latin typeface="Verdana"/>
                <a:cs typeface="Verdana"/>
              </a:rPr>
              <a:t>vytvrzování nátěrových </a:t>
            </a:r>
            <a:r>
              <a:rPr sz="1270" spc="-5" dirty="0" err="1">
                <a:latin typeface="Verdana"/>
                <a:cs typeface="Verdana"/>
              </a:rPr>
              <a:t>hmot</a:t>
            </a:r>
            <a:r>
              <a:rPr sz="1270" spc="-27" dirty="0">
                <a:latin typeface="Verdana"/>
                <a:cs typeface="Verdana"/>
              </a:rPr>
              <a:t> </a:t>
            </a:r>
            <a:r>
              <a:rPr lang="cs-CZ" sz="1270" spc="-27" dirty="0">
                <a:latin typeface="Verdana"/>
                <a:cs typeface="Verdana"/>
              </a:rPr>
              <a:t>a </a:t>
            </a:r>
            <a:r>
              <a:rPr lang="cs-CZ" sz="1270" spc="-27" dirty="0" err="1">
                <a:latin typeface="Verdana"/>
                <a:cs typeface="Verdana"/>
              </a:rPr>
              <a:t>kompozitů</a:t>
            </a:r>
            <a:r>
              <a:rPr lang="cs-CZ" sz="1270" spc="-27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ozářením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552209" indent="-207294">
              <a:buFont typeface="Symbol"/>
              <a:buChar char=""/>
              <a:tabLst>
                <a:tab pos="552209" algn="l"/>
                <a:tab pos="552785" algn="l"/>
              </a:tabLst>
            </a:pPr>
            <a:r>
              <a:rPr sz="1270" spc="-9" dirty="0">
                <a:latin typeface="Verdana"/>
                <a:cs typeface="Verdana"/>
              </a:rPr>
              <a:t>ozářené </a:t>
            </a:r>
            <a:r>
              <a:rPr sz="1270" spc="-5" dirty="0">
                <a:latin typeface="Verdana"/>
                <a:cs typeface="Verdana"/>
              </a:rPr>
              <a:t>polymerní fólie mají zlepšenou schopnost potisku, metalizace</a:t>
            </a:r>
            <a:r>
              <a:rPr sz="1270" spc="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apod.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5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552209" indent="-207294">
              <a:buFont typeface="Symbol"/>
              <a:buChar char=""/>
              <a:tabLst>
                <a:tab pos="552209" algn="l"/>
                <a:tab pos="552785" algn="l"/>
              </a:tabLst>
            </a:pPr>
            <a:r>
              <a:rPr sz="1270" spc="-5" dirty="0">
                <a:latin typeface="Verdana"/>
                <a:cs typeface="Verdana"/>
              </a:rPr>
              <a:t>textilní tkaniny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vyznačují sníženou mačkavostí a zvýšenou</a:t>
            </a:r>
            <a:r>
              <a:rPr sz="1270" spc="23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barvitelností</a:t>
            </a:r>
            <a:endParaRPr sz="127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552209" marR="574091" indent="-207294">
              <a:lnSpc>
                <a:spcPct val="101499"/>
              </a:lnSpc>
              <a:buFont typeface="Symbol"/>
              <a:buChar char=""/>
              <a:tabLst>
                <a:tab pos="552209" algn="l"/>
                <a:tab pos="552785" algn="l"/>
              </a:tabLst>
            </a:pPr>
            <a:r>
              <a:rPr sz="1270" spc="-9" dirty="0">
                <a:latin typeface="Verdana"/>
                <a:cs typeface="Verdana"/>
              </a:rPr>
              <a:t>ve </a:t>
            </a:r>
            <a:r>
              <a:rPr sz="1270" spc="-5" dirty="0">
                <a:latin typeface="Verdana"/>
                <a:cs typeface="Verdana"/>
              </a:rPr>
              <a:t>farmacii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na nosič roubováním </a:t>
            </a:r>
            <a:r>
              <a:rPr sz="1270" spc="-9" dirty="0">
                <a:latin typeface="Verdana"/>
                <a:cs typeface="Verdana"/>
              </a:rPr>
              <a:t>dodá </a:t>
            </a:r>
            <a:r>
              <a:rPr sz="1270" dirty="0">
                <a:latin typeface="Verdana"/>
                <a:cs typeface="Verdana"/>
              </a:rPr>
              <a:t>aktivní </a:t>
            </a:r>
            <a:r>
              <a:rPr sz="1270" spc="-5" dirty="0">
                <a:latin typeface="Verdana"/>
                <a:cs typeface="Verdana"/>
              </a:rPr>
              <a:t>složka, </a:t>
            </a:r>
            <a:r>
              <a:rPr sz="1270" spc="-9" dirty="0">
                <a:latin typeface="Verdana"/>
                <a:cs typeface="Verdana"/>
              </a:rPr>
              <a:t>která se </a:t>
            </a:r>
            <a:r>
              <a:rPr sz="1270" dirty="0">
                <a:latin typeface="Verdana"/>
                <a:cs typeface="Verdana"/>
              </a:rPr>
              <a:t>pak </a:t>
            </a:r>
            <a:r>
              <a:rPr sz="1270" spc="-9" dirty="0">
                <a:latin typeface="Verdana"/>
                <a:cs typeface="Verdana"/>
              </a:rPr>
              <a:t>postupně </a:t>
            </a:r>
            <a:r>
              <a:rPr sz="1270" spc="-5" dirty="0">
                <a:latin typeface="Verdana"/>
                <a:cs typeface="Verdana"/>
              </a:rPr>
              <a:t>v </a:t>
            </a:r>
            <a:r>
              <a:rPr sz="1270" spc="-9" dirty="0" err="1">
                <a:latin typeface="Verdana"/>
                <a:cs typeface="Verdana"/>
              </a:rPr>
              <a:t>těle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uvolňuje</a:t>
            </a:r>
            <a:endParaRPr lang="cs-CZ" sz="1270" b="1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138196">
              <a:spcBef>
                <a:spcPts val="5"/>
              </a:spcBef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8DE43D3-9030-4DF1-8192-C052E10CF6F7}"/>
              </a:ext>
            </a:extLst>
          </p:cNvPr>
          <p:cNvSpPr txBox="1"/>
          <p:nvPr/>
        </p:nvSpPr>
        <p:spPr>
          <a:xfrm>
            <a:off x="386232" y="5441895"/>
            <a:ext cx="4572000" cy="564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196">
              <a:spcBef>
                <a:spcPts val="5"/>
              </a:spcBef>
            </a:pPr>
            <a:r>
              <a:rPr lang="cs-CZ" b="1" spc="-9" dirty="0">
                <a:solidFill>
                  <a:srgbClr val="C00000"/>
                </a:solidFill>
                <a:latin typeface="Verdana"/>
                <a:cs typeface="Verdana"/>
              </a:rPr>
              <a:t>Radiační úprava </a:t>
            </a:r>
            <a:r>
              <a:rPr lang="cs-CZ" b="1" spc="-5" dirty="0">
                <a:solidFill>
                  <a:srgbClr val="C00000"/>
                </a:solidFill>
                <a:latin typeface="Verdana"/>
                <a:cs typeface="Verdana"/>
              </a:rPr>
              <a:t>odpadních</a:t>
            </a:r>
            <a:r>
              <a:rPr lang="cs-CZ" b="1" spc="27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Verdana"/>
                <a:cs typeface="Verdana"/>
              </a:rPr>
              <a:t>vod</a:t>
            </a:r>
          </a:p>
          <a:p>
            <a:pPr marL="138196">
              <a:spcBef>
                <a:spcPts val="5"/>
              </a:spcBef>
            </a:pPr>
            <a:endParaRPr lang="cs-CZ" sz="1270" b="1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A376B69-740E-42F3-B7B5-33B961F04C8F}"/>
              </a:ext>
            </a:extLst>
          </p:cNvPr>
          <p:cNvSpPr txBox="1"/>
          <p:nvPr/>
        </p:nvSpPr>
        <p:spPr>
          <a:xfrm>
            <a:off x="816683" y="3353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spc="-9" dirty="0">
                <a:solidFill>
                  <a:srgbClr val="C00000"/>
                </a:solidFill>
                <a:latin typeface="Verdana"/>
                <a:cs typeface="Verdana"/>
              </a:rPr>
              <a:t>Radiační polymerace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F081B0-9904-4D68-9655-51F1E883D5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7</a:t>
            </a:fld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F2C8490-9EE1-4437-B778-5A8A3AD1DD98}"/>
              </a:ext>
            </a:extLst>
          </p:cNvPr>
          <p:cNvSpPr txBox="1"/>
          <p:nvPr/>
        </p:nvSpPr>
        <p:spPr>
          <a:xfrm>
            <a:off x="282295" y="6055207"/>
            <a:ext cx="7602921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519"/>
              </a:lnSpc>
            </a:pPr>
            <a:r>
              <a:rPr lang="cs-CZ" sz="1400" spc="-5" dirty="0">
                <a:latin typeface="Verdana"/>
                <a:cs typeface="Verdana"/>
              </a:rPr>
              <a:t>perspektivní využití </a:t>
            </a:r>
            <a:r>
              <a:rPr lang="cs-CZ" sz="1400" spc="-9" dirty="0">
                <a:latin typeface="Verdana"/>
                <a:cs typeface="Verdana"/>
              </a:rPr>
              <a:t>pro </a:t>
            </a:r>
            <a:r>
              <a:rPr lang="cs-CZ" sz="1400" spc="-5" dirty="0">
                <a:latin typeface="Verdana"/>
                <a:cs typeface="Verdana"/>
              </a:rPr>
              <a:t>odbourávání škodlivin v odpadních </a:t>
            </a:r>
            <a:r>
              <a:rPr lang="cs-CZ" sz="1400" spc="-9" dirty="0">
                <a:latin typeface="Verdana"/>
                <a:cs typeface="Verdana"/>
              </a:rPr>
              <a:t>vodách </a:t>
            </a:r>
            <a:r>
              <a:rPr lang="cs-CZ" sz="1400" spc="-5" dirty="0">
                <a:latin typeface="Verdana"/>
                <a:cs typeface="Verdana"/>
              </a:rPr>
              <a:t>(fenoly. </a:t>
            </a:r>
            <a:r>
              <a:rPr lang="cs-CZ" sz="1400" dirty="0">
                <a:latin typeface="Verdana"/>
                <a:cs typeface="Verdana"/>
              </a:rPr>
              <a:t>bifenyly. </a:t>
            </a:r>
            <a:r>
              <a:rPr lang="cs-CZ" sz="1400" spc="-5" dirty="0">
                <a:latin typeface="Verdana"/>
                <a:cs typeface="Verdana"/>
              </a:rPr>
              <a:t>pesticidy</a:t>
            </a:r>
            <a:r>
              <a:rPr lang="cs-CZ" sz="1400" spc="95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a jiné polutanty</a:t>
            </a:r>
            <a:endParaRPr lang="cs-CZ" sz="1400" dirty="0">
              <a:latin typeface="Verdana"/>
              <a:cs typeface="Verdana"/>
            </a:endParaRPr>
          </a:p>
        </p:txBody>
      </p:sp>
      <p:pic>
        <p:nvPicPr>
          <p:cNvPr id="10" name="Chemvl7-1">
            <a:hlinkClick r:id="" action="ppaction://media"/>
            <a:extLst>
              <a:ext uri="{FF2B5EF4-FFF2-40B4-BE49-F238E27FC236}">
                <a16:creationId xmlns:a16="http://schemas.microsoft.com/office/drawing/2014/main" id="{4A437D01-B1B8-4E10-B761-A272CB734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19603" y="704697"/>
            <a:ext cx="609600" cy="609600"/>
          </a:xfrm>
          <a:prstGeom prst="rect">
            <a:avLst/>
          </a:prstGeom>
        </p:spPr>
      </p:pic>
      <p:pic>
        <p:nvPicPr>
          <p:cNvPr id="11" name="Chemvl7-2">
            <a:hlinkClick r:id="" action="ppaction://media"/>
            <a:extLst>
              <a:ext uri="{FF2B5EF4-FFF2-40B4-BE49-F238E27FC236}">
                <a16:creationId xmlns:a16="http://schemas.microsoft.com/office/drawing/2014/main" id="{250E3C97-DEAA-4DBC-8A10-DE6F9A81FC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19603" y="3225724"/>
            <a:ext cx="609600" cy="609600"/>
          </a:xfrm>
          <a:prstGeom prst="rect">
            <a:avLst/>
          </a:prstGeom>
        </p:spPr>
      </p:pic>
      <p:pic>
        <p:nvPicPr>
          <p:cNvPr id="12" name="Chemvl7-3">
            <a:hlinkClick r:id="" action="ppaction://media"/>
            <a:extLst>
              <a:ext uri="{FF2B5EF4-FFF2-40B4-BE49-F238E27FC236}">
                <a16:creationId xmlns:a16="http://schemas.microsoft.com/office/drawing/2014/main" id="{665BECA8-9E2B-482B-979A-977D8BE5A3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19603" y="54456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3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2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852</Words>
  <Application>Microsoft Office PowerPoint</Application>
  <PresentationFormat>Předvádění na obrazovce (4:3)</PresentationFormat>
  <Paragraphs>114</Paragraphs>
  <Slides>7</Slides>
  <Notes>0</Notes>
  <HiddenSlides>0</HiddenSlides>
  <MMClips>11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Motiv Office</vt:lpstr>
      <vt:lpstr>16. Chemické účinky ionizujícího záření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Chemické účinky ionizujícího záření</dc:title>
  <dc:creator>Jiří Příhoda</dc:creator>
  <cp:lastModifiedBy>Jiří Příhoda</cp:lastModifiedBy>
  <cp:revision>16</cp:revision>
  <dcterms:created xsi:type="dcterms:W3CDTF">2020-10-28T13:02:33Z</dcterms:created>
  <dcterms:modified xsi:type="dcterms:W3CDTF">2020-11-24T10:25:13Z</dcterms:modified>
</cp:coreProperties>
</file>