
<file path=[Content_Types].xml><?xml version="1.0" encoding="utf-8"?>
<Types xmlns="http://schemas.openxmlformats.org/package/2006/content-types">
  <Default Extension="jpeg" ContentType="image/jpeg"/>
  <Default Extension="jpg" ContentType="image/jp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sldIdLst>
    <p:sldId id="302" r:id="rId2"/>
    <p:sldId id="303" r:id="rId3"/>
    <p:sldId id="304" r:id="rId4"/>
    <p:sldId id="305" r:id="rId5"/>
    <p:sldId id="306" r:id="rId6"/>
    <p:sldId id="308" r:id="rId7"/>
    <p:sldId id="309" r:id="rId8"/>
    <p:sldId id="311" r:id="rId9"/>
    <p:sldId id="31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454BF-BE8C-4DD5-91E8-7B48830FA648}" type="datetimeFigureOut">
              <a:rPr lang="cs-CZ" smtClean="0"/>
              <a:t>27.11.2020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B6BEB-B607-469F-84B0-B6E8325374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869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6483-07A4-4F15-AF16-575DB91FF788}" type="datetime1">
              <a:rPr lang="cs-CZ" smtClean="0"/>
              <a:t>27.11.2020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26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B488-8BEF-4F5F-A698-116074297C5F}" type="datetime1">
              <a:rPr lang="cs-CZ" smtClean="0"/>
              <a:t>27.11.2020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5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7EF3-5178-4F80-A38F-5E3DB87F90C9}" type="datetime1">
              <a:rPr lang="cs-CZ" smtClean="0"/>
              <a:t>27.11.2020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344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30C95-3F5A-4E55-A4AB-D37FB75B4F5C}" type="datetime1">
              <a:rPr lang="cs-CZ" smtClean="0"/>
              <a:t>27.11.2020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037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7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9F494-C115-48D1-84A4-56621851580A}" type="datetime1">
              <a:rPr lang="cs-CZ" smtClean="0"/>
              <a:t>27.11.2020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537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56C7-63BA-40C3-9AFF-0A082F3904CA}" type="datetime1">
              <a:rPr lang="cs-CZ" smtClean="0"/>
              <a:t>27.11.2020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985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2A2AB-DA7C-4B7B-BBB8-CD624E46FBE2}" type="datetime1">
              <a:rPr lang="cs-CZ" smtClean="0"/>
              <a:t>27.11.2020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79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6B93D-C86B-4C18-96C3-41551EEC8E03}" type="datetime1">
              <a:rPr lang="cs-CZ" smtClean="0"/>
              <a:t>27.11.2020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18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F494-E97D-4CCA-BBC5-5902FC378783}" type="datetime1">
              <a:rPr lang="cs-CZ" smtClean="0"/>
              <a:t>27.11.2020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40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33D28-E0DD-4BFE-A1AE-1F83BE0E71F5}" type="datetime1">
              <a:rPr lang="cs-CZ" smtClean="0"/>
              <a:t>27.11.2020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90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255E-3060-442B-B0FA-0E20E368C6DE}" type="datetime1">
              <a:rPr lang="cs-CZ" smtClean="0"/>
              <a:t>27.11.2020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48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227B7-E159-4587-9130-D2911A305BB3}" type="datetime1">
              <a:rPr lang="cs-CZ" smtClean="0"/>
              <a:t>27.11.2020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10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B9B1-B7BE-476E-AF1D-E9A68E0BC1E0}" type="datetime1">
              <a:rPr lang="cs-CZ" smtClean="0"/>
              <a:t>27.11.2020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054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C37F5-EEDC-40AD-BAAB-21DF7D31DA68}" type="datetime1">
              <a:rPr lang="cs-CZ" smtClean="0"/>
              <a:t>27.11.2020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1B7B-2E25-4B84-B813-93FDD1189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87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8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479" y="330391"/>
            <a:ext cx="7459042" cy="442516"/>
          </a:xfrm>
          <a:prstGeom prst="rect">
            <a:avLst/>
          </a:prstGeom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sz="2800" b="1" dirty="0">
                <a:solidFill>
                  <a:srgbClr val="0000FF"/>
                </a:solidFill>
                <a:latin typeface="Verdana"/>
                <a:cs typeface="Verdana"/>
              </a:rPr>
              <a:t>20. Radioaktivní indikátory v </a:t>
            </a:r>
            <a:r>
              <a:rPr lang="cs-CZ" sz="2800" b="1" spc="-5" dirty="0">
                <a:solidFill>
                  <a:srgbClr val="0000FF"/>
                </a:solidFill>
                <a:latin typeface="Verdana"/>
                <a:cs typeface="Verdana"/>
              </a:rPr>
              <a:t>praxi</a:t>
            </a:r>
            <a:endParaRPr lang="cs-CZ" sz="2800" dirty="0">
              <a:latin typeface="Verdana"/>
              <a:cs typeface="Verdana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B5EA172-CFF8-49BE-82BD-BD46C0D6C048}"/>
              </a:ext>
            </a:extLst>
          </p:cNvPr>
          <p:cNvGrpSpPr/>
          <p:nvPr/>
        </p:nvGrpSpPr>
        <p:grpSpPr>
          <a:xfrm>
            <a:off x="611396" y="2041213"/>
            <a:ext cx="6715679" cy="953776"/>
            <a:chOff x="527726" y="1337857"/>
            <a:chExt cx="5572856" cy="953776"/>
          </a:xfrm>
          <a:pattFill prst="pct5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3" name="object 3"/>
            <p:cNvSpPr txBox="1"/>
            <p:nvPr/>
          </p:nvSpPr>
          <p:spPr>
            <a:xfrm>
              <a:off x="527726" y="1337857"/>
              <a:ext cx="4901910" cy="256687"/>
            </a:xfrm>
            <a:prstGeom prst="rect">
              <a:avLst/>
            </a:prstGeom>
            <a:grpFill/>
          </p:spPr>
          <p:txBody>
            <a:bodyPr vert="horz" wrap="square" lIns="0" tIns="10365" rIns="0" bIns="0" rtlCol="0">
              <a:spAutoFit/>
            </a:bodyPr>
            <a:lstStyle/>
            <a:p>
              <a:pPr marL="11516">
                <a:spcBef>
                  <a:spcPts val="82"/>
                </a:spcBef>
              </a:pPr>
              <a:r>
                <a:rPr sz="1600" b="1" spc="-5" dirty="0">
                  <a:solidFill>
                    <a:srgbClr val="0070C0"/>
                  </a:solidFill>
                  <a:latin typeface="Verdana"/>
                  <a:cs typeface="Verdana"/>
                </a:rPr>
                <a:t>Studium mechanismů chemických</a:t>
              </a:r>
              <a:r>
                <a:rPr sz="1600" b="1" spc="-41" dirty="0">
                  <a:solidFill>
                    <a:srgbClr val="0070C0"/>
                  </a:solidFill>
                  <a:latin typeface="Verdana"/>
                  <a:cs typeface="Verdana"/>
                </a:rPr>
                <a:t> </a:t>
              </a:r>
              <a:r>
                <a:rPr sz="1600" b="1" spc="-5" dirty="0">
                  <a:solidFill>
                    <a:srgbClr val="0070C0"/>
                  </a:solidFill>
                  <a:latin typeface="Verdana"/>
                  <a:cs typeface="Verdana"/>
                </a:rPr>
                <a:t>reakcí</a:t>
              </a:r>
              <a:endParaRPr sz="1600" dirty="0">
                <a:solidFill>
                  <a:srgbClr val="0070C0"/>
                </a:solidFill>
                <a:latin typeface="Verdana"/>
                <a:cs typeface="Verdana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44580" y="1796419"/>
              <a:ext cx="5556002" cy="495214"/>
            </a:xfrm>
            <a:prstGeom prst="rect">
              <a:avLst/>
            </a:prstGeom>
            <a:grpFill/>
          </p:spPr>
          <p:txBody>
            <a:bodyPr vert="horz" wrap="square" lIns="0" tIns="10365" rIns="0" bIns="0" rtlCol="0">
              <a:spAutoFit/>
            </a:bodyPr>
            <a:lstStyle/>
            <a:p>
              <a:pPr marL="34549">
                <a:spcBef>
                  <a:spcPts val="82"/>
                </a:spcBef>
                <a:tabLst>
                  <a:tab pos="974284" algn="l"/>
                  <a:tab pos="1607684" algn="l"/>
                  <a:tab pos="1936476" algn="l"/>
                  <a:tab pos="2312485" algn="l"/>
                </a:tabLst>
              </a:pPr>
              <a:endParaRPr lang="cs-CZ" b="1" spc="-6" baseline="37037" dirty="0">
                <a:latin typeface="Verdana"/>
                <a:cs typeface="Verdana"/>
              </a:endParaRPr>
            </a:p>
            <a:p>
              <a:pPr marL="34549">
                <a:spcBef>
                  <a:spcPts val="82"/>
                </a:spcBef>
                <a:tabLst>
                  <a:tab pos="974284" algn="l"/>
                  <a:tab pos="1607684" algn="l"/>
                  <a:tab pos="1936476" algn="l"/>
                  <a:tab pos="2312485" algn="l"/>
                </a:tabLst>
              </a:pPr>
              <a:r>
                <a:rPr lang="pt-BR" b="1" spc="-6" baseline="37037" dirty="0">
                  <a:latin typeface="Verdana"/>
                  <a:cs typeface="Verdana"/>
                </a:rPr>
                <a:t>36</a:t>
              </a:r>
              <a:r>
                <a:rPr lang="pt-BR" sz="2800" b="1" spc="-6" baseline="3968" dirty="0">
                  <a:latin typeface="Verdana"/>
                  <a:cs typeface="Verdana"/>
                </a:rPr>
                <a:t>ClO</a:t>
              </a:r>
              <a:r>
                <a:rPr lang="pt-BR" sz="1050" b="1" spc="-5" dirty="0">
                  <a:latin typeface="Verdana"/>
                  <a:cs typeface="Verdana"/>
                </a:rPr>
                <a:t>2  </a:t>
              </a:r>
              <a:r>
                <a:rPr lang="cs-CZ" sz="1600" b="1" spc="-5" dirty="0">
                  <a:latin typeface="Verdana"/>
                  <a:cs typeface="Verdana"/>
                </a:rPr>
                <a:t>+</a:t>
              </a:r>
              <a:r>
                <a:rPr lang="pt-BR" sz="1050" b="1" spc="-5" dirty="0">
                  <a:latin typeface="Verdana"/>
                  <a:cs typeface="Verdana"/>
                </a:rPr>
                <a:t>	</a:t>
              </a:r>
              <a:r>
                <a:rPr lang="pt-BR" sz="2800" b="1" spc="6" baseline="3968" dirty="0">
                  <a:latin typeface="Verdana"/>
                  <a:cs typeface="Verdana"/>
                </a:rPr>
                <a:t>HOCl	</a:t>
              </a:r>
              <a:r>
                <a:rPr lang="pt-BR" sz="2800" b="1" spc="-14" baseline="3968" dirty="0">
                  <a:latin typeface="Symbol"/>
                  <a:cs typeface="Symbol"/>
                </a:rPr>
                <a:t></a:t>
              </a:r>
              <a:r>
                <a:rPr lang="pt-BR" sz="2800" b="1" spc="-14" baseline="3968" dirty="0">
                  <a:latin typeface="Times New Roman"/>
                  <a:cs typeface="Times New Roman"/>
                </a:rPr>
                <a:t>	</a:t>
              </a:r>
              <a:r>
                <a:rPr lang="pt-BR" sz="2800" b="1" baseline="3968" dirty="0">
                  <a:latin typeface="Verdana"/>
                  <a:cs typeface="Verdana"/>
                </a:rPr>
                <a:t>Cl</a:t>
              </a:r>
              <a:r>
                <a:rPr lang="pt-BR" b="1" baseline="37037" dirty="0">
                  <a:latin typeface="Verdana"/>
                  <a:cs typeface="Verdana"/>
                </a:rPr>
                <a:t>-	</a:t>
              </a:r>
              <a:r>
                <a:rPr lang="cs-CZ" sz="2800" b="1" spc="-14" baseline="3968" dirty="0">
                  <a:latin typeface="Verdana"/>
                  <a:cs typeface="Verdana"/>
                </a:rPr>
                <a:t>+</a:t>
              </a:r>
              <a:r>
                <a:rPr lang="pt-BR" sz="2800" b="1" spc="-14" baseline="3968" dirty="0">
                  <a:latin typeface="Verdana"/>
                  <a:cs typeface="Verdana"/>
                </a:rPr>
                <a:t> </a:t>
              </a:r>
              <a:r>
                <a:rPr lang="pt-BR" sz="2800" b="1" baseline="3968" dirty="0">
                  <a:latin typeface="Verdana"/>
                  <a:cs typeface="Verdana"/>
                </a:rPr>
                <a:t>H</a:t>
              </a:r>
              <a:r>
                <a:rPr lang="pt-BR" b="1" baseline="37037" dirty="0">
                  <a:latin typeface="Verdana"/>
                  <a:cs typeface="Verdana"/>
                </a:rPr>
                <a:t>36</a:t>
              </a:r>
              <a:r>
                <a:rPr lang="pt-BR" sz="2800" b="1" baseline="3968" dirty="0">
                  <a:latin typeface="Verdana"/>
                  <a:cs typeface="Verdana"/>
                </a:rPr>
                <a:t>ClO</a:t>
              </a:r>
              <a:r>
                <a:rPr lang="pt-BR" sz="1050" b="1" dirty="0">
                  <a:latin typeface="Verdana"/>
                  <a:cs typeface="Verdana"/>
                </a:rPr>
                <a:t>3 </a:t>
              </a:r>
              <a:r>
                <a:rPr lang="pt-BR" sz="2800" b="1" baseline="3968" dirty="0">
                  <a:latin typeface="Verdana"/>
                  <a:cs typeface="Verdana"/>
                </a:rPr>
                <a:t>(značení</a:t>
              </a:r>
              <a:r>
                <a:rPr lang="pt-BR" sz="2800" b="1" spc="-102" baseline="3968" dirty="0">
                  <a:latin typeface="Verdana"/>
                  <a:cs typeface="Verdana"/>
                </a:rPr>
                <a:t> </a:t>
              </a:r>
              <a:r>
                <a:rPr lang="pt-BR" b="1" baseline="37037" dirty="0">
                  <a:latin typeface="Verdana"/>
                  <a:cs typeface="Verdana"/>
                </a:rPr>
                <a:t>36</a:t>
              </a:r>
              <a:r>
                <a:rPr lang="pt-BR" sz="2800" b="1" baseline="3968" dirty="0">
                  <a:latin typeface="Verdana"/>
                  <a:cs typeface="Verdana"/>
                </a:rPr>
                <a:t>Cl)</a:t>
              </a: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7682" y="5549762"/>
            <a:ext cx="7623839" cy="108787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Studium </a:t>
            </a:r>
            <a:r>
              <a:rPr sz="1600" b="1" spc="-5" dirty="0" err="1">
                <a:solidFill>
                  <a:srgbClr val="0070C0"/>
                </a:solidFill>
                <a:latin typeface="Verdana"/>
                <a:cs typeface="Verdana"/>
              </a:rPr>
              <a:t>metabolických</a:t>
            </a:r>
            <a:r>
              <a:rPr sz="1600" b="1" spc="-27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600" b="1" dirty="0" err="1">
                <a:solidFill>
                  <a:srgbClr val="0070C0"/>
                </a:solidFill>
                <a:latin typeface="Verdana"/>
                <a:cs typeface="Verdana"/>
              </a:rPr>
              <a:t>přeměn</a:t>
            </a:r>
            <a:r>
              <a:rPr lang="cs-CZ" sz="1600" b="1" dirty="0">
                <a:solidFill>
                  <a:srgbClr val="0070C0"/>
                </a:solidFill>
                <a:latin typeface="Verdana"/>
                <a:cs typeface="Verdana"/>
              </a:rPr>
              <a:t> v organismu</a:t>
            </a:r>
            <a:endParaRPr sz="1600" dirty="0">
              <a:solidFill>
                <a:srgbClr val="0070C0"/>
              </a:solidFill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270" dirty="0">
              <a:latin typeface="Verdana"/>
              <a:cs typeface="Verdana"/>
            </a:endParaRPr>
          </a:p>
          <a:p>
            <a:pPr marR="4607" indent="177800">
              <a:lnSpc>
                <a:spcPct val="101499"/>
              </a:lnSpc>
            </a:pPr>
            <a:r>
              <a:rPr sz="1400" spc="-9" dirty="0">
                <a:latin typeface="Verdana"/>
                <a:cs typeface="Verdana"/>
              </a:rPr>
              <a:t>Látka, </a:t>
            </a:r>
            <a:r>
              <a:rPr sz="1400" spc="-5" dirty="0">
                <a:latin typeface="Verdana"/>
                <a:cs typeface="Verdana"/>
              </a:rPr>
              <a:t>jejíž </a:t>
            </a:r>
            <a:r>
              <a:rPr sz="1400" spc="-9" dirty="0">
                <a:latin typeface="Verdana"/>
                <a:cs typeface="Verdana"/>
              </a:rPr>
              <a:t>metabolismus se </a:t>
            </a:r>
            <a:r>
              <a:rPr sz="1400" spc="-5" dirty="0">
                <a:latin typeface="Verdana"/>
                <a:cs typeface="Verdana"/>
              </a:rPr>
              <a:t>zkoumá,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podá </a:t>
            </a:r>
            <a:r>
              <a:rPr sz="1400" spc="-9" dirty="0">
                <a:latin typeface="Verdana"/>
                <a:cs typeface="Verdana"/>
              </a:rPr>
              <a:t>organismu ve </a:t>
            </a:r>
            <a:r>
              <a:rPr sz="1400" spc="-5" dirty="0">
                <a:latin typeface="Verdana"/>
                <a:cs typeface="Verdana"/>
              </a:rPr>
              <a:t>značené </a:t>
            </a:r>
            <a:r>
              <a:rPr sz="1400" spc="-9" dirty="0">
                <a:latin typeface="Verdana"/>
                <a:cs typeface="Verdana"/>
              </a:rPr>
              <a:t>podobě – </a:t>
            </a:r>
            <a:r>
              <a:rPr sz="1400" spc="-5" dirty="0">
                <a:latin typeface="Verdana"/>
                <a:cs typeface="Verdana"/>
              </a:rPr>
              <a:t>pokud </a:t>
            </a:r>
            <a:r>
              <a:rPr sz="1400" spc="-9" dirty="0">
                <a:latin typeface="Verdana"/>
                <a:cs typeface="Verdana"/>
              </a:rPr>
              <a:t>je </a:t>
            </a:r>
            <a:r>
              <a:rPr sz="1400" spc="-5" dirty="0" err="1">
                <a:latin typeface="Verdana"/>
                <a:cs typeface="Verdana"/>
              </a:rPr>
              <a:t>předpokládaný</a:t>
            </a:r>
            <a:r>
              <a:rPr sz="1400" spc="-5" dirty="0">
                <a:latin typeface="Verdana"/>
                <a:cs typeface="Verdana"/>
              </a:rPr>
              <a:t> metabolický produkt radioaktivní, </a:t>
            </a:r>
            <a:r>
              <a:rPr sz="1400" spc="-9" dirty="0">
                <a:latin typeface="Verdana"/>
                <a:cs typeface="Verdana"/>
              </a:rPr>
              <a:t>pak je </a:t>
            </a:r>
            <a:r>
              <a:rPr sz="1400" spc="-5" dirty="0">
                <a:latin typeface="Verdana"/>
                <a:cs typeface="Verdana"/>
              </a:rPr>
              <a:t>předpokládaný </a:t>
            </a:r>
            <a:r>
              <a:rPr sz="1400" spc="-5" dirty="0" err="1">
                <a:latin typeface="Verdana"/>
                <a:cs typeface="Verdana"/>
              </a:rPr>
              <a:t>mechanismus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lang="cs-CZ" sz="1400" spc="-5" dirty="0">
                <a:latin typeface="Verdana"/>
                <a:cs typeface="Verdana"/>
              </a:rPr>
              <a:t>děje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metabolismu</a:t>
            </a:r>
            <a:r>
              <a:rPr sz="1400" spc="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potvrzen.</a:t>
            </a:r>
            <a:endParaRPr sz="1400" dirty="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1705" y="3196864"/>
            <a:ext cx="5329707" cy="209226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98A3DA2-BF0B-4E39-BCBA-3787B029FF74}"/>
              </a:ext>
            </a:extLst>
          </p:cNvPr>
          <p:cNvSpPr txBox="1"/>
          <p:nvPr/>
        </p:nvSpPr>
        <p:spPr>
          <a:xfrm>
            <a:off x="2437040" y="1006956"/>
            <a:ext cx="3524372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C00000"/>
                </a:solidFill>
              </a:rPr>
              <a:t>Indikátory v chemii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2F8AEAB-FC32-47C9-A25A-9725F2861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1</a:t>
            </a:fld>
            <a:endParaRPr lang="cs-CZ"/>
          </a:p>
        </p:txBody>
      </p:sp>
      <p:pic>
        <p:nvPicPr>
          <p:cNvPr id="8" name="Indikátory1-1">
            <a:hlinkClick r:id="" action="ppaction://media"/>
            <a:extLst>
              <a:ext uri="{FF2B5EF4-FFF2-40B4-BE49-F238E27FC236}">
                <a16:creationId xmlns:a16="http://schemas.microsoft.com/office/drawing/2014/main" id="{2A0CB8B3-AC56-4C89-B65D-5C7C83BE58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03603" y="1864756"/>
            <a:ext cx="609600" cy="609600"/>
          </a:xfrm>
          <a:prstGeom prst="rect">
            <a:avLst/>
          </a:prstGeom>
        </p:spPr>
      </p:pic>
      <p:pic>
        <p:nvPicPr>
          <p:cNvPr id="12" name="Indikátory1-2">
            <a:hlinkClick r:id="" action="ppaction://media"/>
            <a:extLst>
              <a:ext uri="{FF2B5EF4-FFF2-40B4-BE49-F238E27FC236}">
                <a16:creationId xmlns:a16="http://schemas.microsoft.com/office/drawing/2014/main" id="{7D2A8E5E-7AB6-447C-BB2C-654BCE68E5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03603" y="4314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7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27" y="804418"/>
            <a:ext cx="6692470" cy="25668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Kombinace </a:t>
            </a:r>
            <a:r>
              <a:rPr sz="1600" b="1" spc="-9" dirty="0">
                <a:solidFill>
                  <a:srgbClr val="0070C0"/>
                </a:solidFill>
                <a:latin typeface="Verdana"/>
                <a:cs typeface="Verdana"/>
              </a:rPr>
              <a:t>studia </a:t>
            </a: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metabolických přeměn s</a:t>
            </a:r>
            <a:r>
              <a:rPr sz="1600" b="1" spc="59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autoradiografií</a:t>
            </a:r>
            <a:endParaRPr sz="1600" dirty="0">
              <a:solidFill>
                <a:srgbClr val="0070C0"/>
              </a:solidFill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592" y="3911664"/>
            <a:ext cx="5321699" cy="25841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592" y="1393493"/>
            <a:ext cx="5321699" cy="228785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37C577-A564-4693-8DC2-65C53332393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cs-CZ"/>
          </a:p>
        </p:txBody>
      </p:sp>
      <p:pic>
        <p:nvPicPr>
          <p:cNvPr id="7" name="Indikátory2-1">
            <a:hlinkClick r:id="" action="ppaction://media"/>
            <a:extLst>
              <a:ext uri="{FF2B5EF4-FFF2-40B4-BE49-F238E27FC236}">
                <a16:creationId xmlns:a16="http://schemas.microsoft.com/office/drawing/2014/main" id="{6E722DF2-4664-449F-9E18-79F1FC9E4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0550" y="62796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1478" y="804419"/>
            <a:ext cx="7717697" cy="564354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>
            <a:spAutoFit/>
          </a:bodyPr>
          <a:lstStyle/>
          <a:p>
            <a:pPr marL="11516">
              <a:spcBef>
                <a:spcPts val="82"/>
              </a:spcBef>
            </a:pPr>
            <a:r>
              <a:rPr lang="cs-CZ" sz="1600" b="1" spc="-9" dirty="0">
                <a:solidFill>
                  <a:srgbClr val="C00000"/>
                </a:solidFill>
                <a:latin typeface="Verdana"/>
                <a:cs typeface="Verdana"/>
              </a:rPr>
              <a:t>Níže uvedené aplikace zpravidla vyžadují znalost koncentrace látek, které se pomocí radioaktivních indikátorů snadno zjišťují </a:t>
            </a:r>
            <a:r>
              <a:rPr lang="cs-CZ" sz="1600" spc="-9" dirty="0">
                <a:solidFill>
                  <a:srgbClr val="C00000"/>
                </a:solidFill>
                <a:latin typeface="Verdana"/>
                <a:cs typeface="Verdana"/>
              </a:rPr>
              <a:t>(mezi koncentrací látky a změřenou aktivitou je vztah přímé úměrnosti)</a:t>
            </a:r>
          </a:p>
          <a:p>
            <a:pPr marL="11516">
              <a:spcBef>
                <a:spcPts val="82"/>
              </a:spcBef>
            </a:pPr>
            <a:endParaRPr sz="1270" dirty="0">
              <a:latin typeface="Verdana"/>
              <a:cs typeface="Verdana"/>
            </a:endParaRPr>
          </a:p>
          <a:p>
            <a:pPr marL="301729" indent="-207294">
              <a:buFont typeface="Symbol"/>
              <a:buChar char=""/>
              <a:tabLst>
                <a:tab pos="301153" algn="l"/>
                <a:tab pos="301729" algn="l"/>
              </a:tabLst>
            </a:pPr>
            <a:r>
              <a:rPr sz="1270" spc="-5" dirty="0">
                <a:latin typeface="Verdana"/>
                <a:cs typeface="Verdana"/>
              </a:rPr>
              <a:t>stanovení </a:t>
            </a:r>
            <a:r>
              <a:rPr sz="1270" spc="-9" dirty="0">
                <a:latin typeface="Verdana"/>
                <a:cs typeface="Verdana"/>
              </a:rPr>
              <a:t>součinu</a:t>
            </a:r>
            <a:r>
              <a:rPr sz="1270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rozpustnosti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301729" indent="-207294">
              <a:buFont typeface="Symbol"/>
              <a:buChar char=""/>
              <a:tabLst>
                <a:tab pos="301153" algn="l"/>
                <a:tab pos="301729" algn="l"/>
              </a:tabLst>
            </a:pPr>
            <a:r>
              <a:rPr sz="1270" spc="-9" dirty="0">
                <a:latin typeface="Verdana"/>
                <a:cs typeface="Verdana"/>
              </a:rPr>
              <a:t>rozpustnost kovů </a:t>
            </a:r>
            <a:r>
              <a:rPr sz="1270" spc="-5" dirty="0">
                <a:latin typeface="Verdana"/>
                <a:cs typeface="Verdana"/>
              </a:rPr>
              <a:t>v roztavených</a:t>
            </a:r>
            <a:r>
              <a:rPr sz="1270" spc="50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solích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301729" indent="-207294">
              <a:buFont typeface="Symbol"/>
              <a:buChar char=""/>
              <a:tabLst>
                <a:tab pos="301153" algn="l"/>
                <a:tab pos="301729" algn="l"/>
              </a:tabLst>
            </a:pPr>
            <a:r>
              <a:rPr sz="1270" spc="-9" dirty="0">
                <a:latin typeface="Verdana"/>
                <a:cs typeface="Verdana"/>
              </a:rPr>
              <a:t>rozpustnost </a:t>
            </a:r>
            <a:r>
              <a:rPr sz="1270" spc="-5" dirty="0">
                <a:latin typeface="Verdana"/>
                <a:cs typeface="Verdana"/>
              </a:rPr>
              <a:t>plynů v</a:t>
            </a:r>
            <a:r>
              <a:rPr sz="1270" spc="32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kapalinách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5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301729" indent="-207294">
              <a:spcBef>
                <a:spcPts val="5"/>
              </a:spcBef>
              <a:buFont typeface="Symbol"/>
              <a:buChar char=""/>
              <a:tabLst>
                <a:tab pos="301153" algn="l"/>
                <a:tab pos="301729" algn="l"/>
              </a:tabLst>
            </a:pPr>
            <a:r>
              <a:rPr sz="1270" spc="-9" dirty="0">
                <a:latin typeface="Verdana"/>
                <a:cs typeface="Verdana"/>
              </a:rPr>
              <a:t>rozpustnost vody </a:t>
            </a:r>
            <a:r>
              <a:rPr sz="1270" spc="-5" dirty="0">
                <a:latin typeface="Verdana"/>
                <a:cs typeface="Verdana"/>
              </a:rPr>
              <a:t>v org.</a:t>
            </a:r>
            <a:r>
              <a:rPr sz="1270" spc="23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rozpouštědlech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301729" indent="-207294">
              <a:buFont typeface="Symbol"/>
              <a:buChar char=""/>
              <a:tabLst>
                <a:tab pos="301153" algn="l"/>
                <a:tab pos="301729" algn="l"/>
              </a:tabLst>
            </a:pPr>
            <a:r>
              <a:rPr sz="1270" spc="-5" dirty="0">
                <a:latin typeface="Verdana"/>
                <a:cs typeface="Verdana"/>
              </a:rPr>
              <a:t>stanovení nízkých </a:t>
            </a:r>
            <a:r>
              <a:rPr sz="1270" dirty="0" err="1">
                <a:latin typeface="Verdana"/>
                <a:cs typeface="Verdana"/>
              </a:rPr>
              <a:t>tenzí</a:t>
            </a:r>
            <a:r>
              <a:rPr sz="1270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par</a:t>
            </a:r>
            <a:r>
              <a:rPr lang="cs-CZ" sz="1270" spc="-9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málo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těkavých</a:t>
            </a:r>
            <a:r>
              <a:rPr sz="1270" spc="18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látek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301729" indent="-207294">
              <a:spcBef>
                <a:spcPts val="5"/>
              </a:spcBef>
              <a:buFont typeface="Symbol"/>
              <a:buChar char=""/>
              <a:tabLst>
                <a:tab pos="301153" algn="l"/>
                <a:tab pos="301729" algn="l"/>
              </a:tabLst>
            </a:pPr>
            <a:r>
              <a:rPr sz="1270" spc="-5" dirty="0">
                <a:latin typeface="Verdana"/>
                <a:cs typeface="Verdana"/>
              </a:rPr>
              <a:t>stanovení složení plynné a kapalné </a:t>
            </a:r>
            <a:r>
              <a:rPr sz="1270" spc="-9" dirty="0">
                <a:latin typeface="Verdana"/>
                <a:cs typeface="Verdana"/>
              </a:rPr>
              <a:t>fáze </a:t>
            </a:r>
            <a:r>
              <a:rPr sz="1270" dirty="0">
                <a:latin typeface="Verdana"/>
                <a:cs typeface="Verdana"/>
              </a:rPr>
              <a:t>při</a:t>
            </a:r>
            <a:r>
              <a:rPr sz="1270" spc="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destilaci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301729" indent="-207294">
              <a:buFont typeface="Symbol"/>
              <a:buChar char=""/>
              <a:tabLst>
                <a:tab pos="301153" algn="l"/>
                <a:tab pos="301729" algn="l"/>
              </a:tabLst>
            </a:pPr>
            <a:r>
              <a:rPr sz="1270" spc="-5" dirty="0">
                <a:latin typeface="Verdana"/>
                <a:cs typeface="Verdana"/>
              </a:rPr>
              <a:t>stanovení velikosti </a:t>
            </a:r>
            <a:r>
              <a:rPr sz="1270" spc="-9" dirty="0">
                <a:latin typeface="Verdana"/>
                <a:cs typeface="Verdana"/>
              </a:rPr>
              <a:t>povrchu </a:t>
            </a:r>
            <a:r>
              <a:rPr sz="1270" spc="-5" dirty="0">
                <a:latin typeface="Verdana"/>
                <a:cs typeface="Verdana"/>
              </a:rPr>
              <a:t>sorbentu z množství adsorbovaného radioaktivního</a:t>
            </a:r>
            <a:r>
              <a:rPr sz="1270" spc="50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plynu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301729" marR="4607" indent="-207294">
              <a:spcBef>
                <a:spcPts val="5"/>
              </a:spcBef>
              <a:buFont typeface="Symbol"/>
              <a:buChar char=""/>
              <a:tabLst>
                <a:tab pos="301153" algn="l"/>
                <a:tab pos="301729" algn="l"/>
              </a:tabLst>
            </a:pPr>
            <a:r>
              <a:rPr sz="1270" spc="-5" dirty="0">
                <a:latin typeface="Verdana"/>
                <a:cs typeface="Verdana"/>
              </a:rPr>
              <a:t>rozdělení </a:t>
            </a:r>
            <a:r>
              <a:rPr sz="1270" spc="-9" dirty="0">
                <a:latin typeface="Verdana"/>
                <a:cs typeface="Verdana"/>
              </a:rPr>
              <a:t>látek </a:t>
            </a:r>
            <a:r>
              <a:rPr sz="1270" spc="-5" dirty="0">
                <a:latin typeface="Verdana"/>
                <a:cs typeface="Verdana"/>
              </a:rPr>
              <a:t>(nejčastěji </a:t>
            </a:r>
            <a:r>
              <a:rPr sz="1270" spc="-9" dirty="0">
                <a:latin typeface="Verdana"/>
                <a:cs typeface="Verdana"/>
              </a:rPr>
              <a:t>iontů </a:t>
            </a:r>
            <a:r>
              <a:rPr sz="1270" spc="-5" dirty="0">
                <a:latin typeface="Verdana"/>
                <a:cs typeface="Verdana"/>
              </a:rPr>
              <a:t>kovů) </a:t>
            </a:r>
            <a:r>
              <a:rPr sz="1270" dirty="0">
                <a:latin typeface="Verdana"/>
                <a:cs typeface="Verdana"/>
              </a:rPr>
              <a:t>mezi </a:t>
            </a:r>
            <a:r>
              <a:rPr sz="1270" spc="-5" dirty="0">
                <a:latin typeface="Verdana"/>
                <a:cs typeface="Verdana"/>
              </a:rPr>
              <a:t>dvě nemísitelné kapaliny (kapalinová extrakce)  nebo mezi </a:t>
            </a:r>
            <a:r>
              <a:rPr sz="1270" spc="-9" dirty="0">
                <a:latin typeface="Verdana"/>
                <a:cs typeface="Verdana"/>
              </a:rPr>
              <a:t>roztok </a:t>
            </a:r>
            <a:r>
              <a:rPr sz="1270" spc="-5" dirty="0">
                <a:latin typeface="Verdana"/>
                <a:cs typeface="Verdana"/>
              </a:rPr>
              <a:t>a</a:t>
            </a:r>
            <a:r>
              <a:rPr sz="1270" spc="14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ionex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3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301729" indent="-207294">
              <a:buFont typeface="Symbol"/>
              <a:buChar char=""/>
              <a:tabLst>
                <a:tab pos="301153" algn="l"/>
                <a:tab pos="301729" algn="l"/>
              </a:tabLst>
            </a:pPr>
            <a:r>
              <a:rPr sz="1270" spc="-5" dirty="0">
                <a:latin typeface="Verdana"/>
                <a:cs typeface="Verdana"/>
              </a:rPr>
              <a:t>vylučování </a:t>
            </a:r>
            <a:r>
              <a:rPr sz="1270" spc="-9" dirty="0">
                <a:latin typeface="Verdana"/>
                <a:cs typeface="Verdana"/>
              </a:rPr>
              <a:t>kovů </a:t>
            </a:r>
            <a:r>
              <a:rPr sz="1270" spc="-5" dirty="0">
                <a:latin typeface="Verdana"/>
                <a:cs typeface="Verdana"/>
              </a:rPr>
              <a:t>na elektrodách </a:t>
            </a:r>
            <a:r>
              <a:rPr sz="1270" dirty="0">
                <a:latin typeface="Verdana"/>
                <a:cs typeface="Verdana"/>
              </a:rPr>
              <a:t>při</a:t>
            </a:r>
            <a:r>
              <a:rPr sz="1270" spc="9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elektrolýze</a:t>
            </a:r>
            <a:endParaRPr sz="1270" dirty="0">
              <a:latin typeface="Verdana"/>
              <a:cs typeface="Verdana"/>
            </a:endParaRPr>
          </a:p>
          <a:p>
            <a:pPr>
              <a:spcBef>
                <a:spcPts val="27"/>
              </a:spcBef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301729" indent="-207294">
              <a:buFont typeface="Symbol"/>
              <a:buChar char=""/>
              <a:tabLst>
                <a:tab pos="301153" algn="l"/>
                <a:tab pos="301729" algn="l"/>
              </a:tabLst>
            </a:pPr>
            <a:r>
              <a:rPr sz="1270" spc="-9" dirty="0">
                <a:latin typeface="Verdana"/>
                <a:cs typeface="Verdana"/>
              </a:rPr>
              <a:t>studium migrace </a:t>
            </a:r>
            <a:r>
              <a:rPr sz="1270" spc="-5" dirty="0">
                <a:latin typeface="Verdana"/>
                <a:cs typeface="Verdana"/>
              </a:rPr>
              <a:t>částic v roztoku v elektrickém</a:t>
            </a:r>
            <a:r>
              <a:rPr sz="1270" spc="54" dirty="0">
                <a:latin typeface="Verdana"/>
                <a:cs typeface="Verdana"/>
              </a:rPr>
              <a:t> </a:t>
            </a:r>
            <a:r>
              <a:rPr sz="1270" dirty="0">
                <a:latin typeface="Verdana"/>
                <a:cs typeface="Verdana"/>
              </a:rPr>
              <a:t>poli</a:t>
            </a:r>
          </a:p>
          <a:p>
            <a:pPr>
              <a:lnSpc>
                <a:spcPct val="100000"/>
              </a:lnSpc>
              <a:buFont typeface="Symbol"/>
              <a:buChar char=""/>
            </a:pPr>
            <a:endParaRPr sz="1270" dirty="0">
              <a:latin typeface="Verdana"/>
              <a:cs typeface="Verdana"/>
            </a:endParaRPr>
          </a:p>
          <a:p>
            <a:pPr marL="301729" marR="19002" indent="-207294">
              <a:lnSpc>
                <a:spcPct val="101600"/>
              </a:lnSpc>
              <a:buFont typeface="Symbol"/>
              <a:buChar char=""/>
              <a:tabLst>
                <a:tab pos="301153" algn="l"/>
                <a:tab pos="301729" algn="l"/>
              </a:tabLst>
            </a:pPr>
            <a:r>
              <a:rPr sz="1270" spc="-5" dirty="0">
                <a:latin typeface="Verdana"/>
                <a:cs typeface="Verdana"/>
              </a:rPr>
              <a:t>sledování účinnosti </a:t>
            </a:r>
            <a:r>
              <a:rPr sz="1270" spc="-9" dirty="0">
                <a:latin typeface="Verdana"/>
                <a:cs typeface="Verdana"/>
              </a:rPr>
              <a:t>praní </a:t>
            </a:r>
            <a:r>
              <a:rPr sz="1270" spc="-5" dirty="0">
                <a:latin typeface="Verdana"/>
                <a:cs typeface="Verdana"/>
              </a:rPr>
              <a:t>tkanin </a:t>
            </a:r>
            <a:r>
              <a:rPr sz="1270" dirty="0">
                <a:latin typeface="Verdana"/>
                <a:cs typeface="Verdana"/>
              </a:rPr>
              <a:t>pomocí </a:t>
            </a:r>
            <a:r>
              <a:rPr sz="1270" spc="-5" dirty="0">
                <a:latin typeface="Verdana"/>
                <a:cs typeface="Verdana"/>
              </a:rPr>
              <a:t>značených </a:t>
            </a:r>
            <a:r>
              <a:rPr sz="1270" spc="-9" dirty="0">
                <a:latin typeface="Verdana"/>
                <a:cs typeface="Verdana"/>
              </a:rPr>
              <a:t>povrchově </a:t>
            </a:r>
            <a:r>
              <a:rPr sz="1270" spc="-5" dirty="0">
                <a:latin typeface="Verdana"/>
                <a:cs typeface="Verdana"/>
              </a:rPr>
              <a:t>aktivních komponent </a:t>
            </a:r>
            <a:r>
              <a:rPr sz="1270" spc="-9" dirty="0" err="1">
                <a:latin typeface="Verdana"/>
                <a:cs typeface="Verdana"/>
              </a:rPr>
              <a:t>pracích</a:t>
            </a:r>
            <a:r>
              <a:rPr sz="1270" spc="-9" dirty="0">
                <a:latin typeface="Verdana"/>
                <a:cs typeface="Verdana"/>
              </a:rPr>
              <a:t>  </a:t>
            </a:r>
            <a:r>
              <a:rPr sz="1270" spc="-9" dirty="0" err="1">
                <a:latin typeface="Verdana"/>
                <a:cs typeface="Verdana"/>
              </a:rPr>
              <a:t>prostředků</a:t>
            </a:r>
            <a:endParaRPr lang="cs-CZ" sz="1270" spc="-9" dirty="0">
              <a:latin typeface="Verdana"/>
              <a:cs typeface="Verdana"/>
            </a:endParaRPr>
          </a:p>
          <a:p>
            <a:pPr marL="301729" marR="19002" indent="-207294">
              <a:lnSpc>
                <a:spcPct val="101600"/>
              </a:lnSpc>
              <a:buFont typeface="Symbol"/>
              <a:buChar char=""/>
              <a:tabLst>
                <a:tab pos="301153" algn="l"/>
                <a:tab pos="301729" algn="l"/>
              </a:tabLst>
            </a:pPr>
            <a:endParaRPr sz="1270" dirty="0">
              <a:latin typeface="Verdana"/>
              <a:cs typeface="Verdana"/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18E1C7-7D03-444A-94D7-335AE57D73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3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E580890-003A-468B-80DF-261D1134F01B}"/>
              </a:ext>
            </a:extLst>
          </p:cNvPr>
          <p:cNvSpPr txBox="1"/>
          <p:nvPr/>
        </p:nvSpPr>
        <p:spPr>
          <a:xfrm>
            <a:off x="456475" y="351372"/>
            <a:ext cx="6941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516">
              <a:spcBef>
                <a:spcPts val="82"/>
              </a:spcBef>
            </a:pPr>
            <a:r>
              <a:rPr lang="cs-CZ" b="1" spc="-9" dirty="0">
                <a:solidFill>
                  <a:srgbClr val="0070C0"/>
                </a:solidFill>
                <a:latin typeface="Verdana"/>
                <a:cs typeface="Verdana"/>
              </a:rPr>
              <a:t>Možné </a:t>
            </a:r>
            <a:r>
              <a:rPr lang="cs-CZ" b="1" spc="-5" dirty="0">
                <a:solidFill>
                  <a:srgbClr val="0070C0"/>
                </a:solidFill>
                <a:latin typeface="Verdana"/>
                <a:cs typeface="Verdana"/>
              </a:rPr>
              <a:t>aplikace radioaktivních</a:t>
            </a:r>
            <a:r>
              <a:rPr lang="cs-CZ" b="1" spc="36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lang="cs-CZ" b="1" spc="-9" dirty="0">
                <a:solidFill>
                  <a:srgbClr val="0070C0"/>
                </a:solidFill>
                <a:latin typeface="Verdana"/>
                <a:cs typeface="Verdana"/>
              </a:rPr>
              <a:t>indikátorů v chemii</a:t>
            </a:r>
          </a:p>
        </p:txBody>
      </p:sp>
      <p:pic>
        <p:nvPicPr>
          <p:cNvPr id="4" name="Indikátory3-1a">
            <a:hlinkClick r:id="" action="ppaction://media"/>
            <a:extLst>
              <a:ext uri="{FF2B5EF4-FFF2-40B4-BE49-F238E27FC236}">
                <a16:creationId xmlns:a16="http://schemas.microsoft.com/office/drawing/2014/main" id="{AED92B95-F986-40AC-AD26-6DCB668FA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725" y="2312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1681" y="439879"/>
            <a:ext cx="4580637" cy="44251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1516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91"/>
              </a:spcBef>
            </a:pPr>
            <a:r>
              <a:rPr lang="cs-CZ" sz="2800" b="1" dirty="0">
                <a:solidFill>
                  <a:srgbClr val="C00000"/>
                </a:solidFill>
                <a:latin typeface="Verdana"/>
                <a:cs typeface="Verdana"/>
              </a:rPr>
              <a:t>Indikátory v</a:t>
            </a:r>
            <a:r>
              <a:rPr lang="cs-CZ" sz="2800" b="1" spc="-118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sz="2800" b="1" dirty="0">
                <a:solidFill>
                  <a:srgbClr val="C00000"/>
                </a:solidFill>
                <a:latin typeface="Verdana"/>
                <a:cs typeface="Verdana"/>
              </a:rPr>
              <a:t>biologii</a:t>
            </a:r>
            <a:endParaRPr lang="cs-CZ" sz="2800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3975" y="1203744"/>
            <a:ext cx="7594996" cy="380533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7486" rIns="0" bIns="0" rtlCol="0">
            <a:spAutoFit/>
          </a:bodyPr>
          <a:lstStyle/>
          <a:p>
            <a:pPr marL="425530" marR="4607" indent="-207294">
              <a:lnSpc>
                <a:spcPct val="101400"/>
              </a:lnSpc>
              <a:spcBef>
                <a:spcPts val="59"/>
              </a:spcBef>
              <a:buClr>
                <a:srgbClr val="000000"/>
              </a:buClr>
              <a:buFont typeface="Symbol"/>
              <a:buChar char=""/>
              <a:tabLst>
                <a:tab pos="425530" algn="l"/>
                <a:tab pos="426105" algn="l"/>
              </a:tabLst>
            </a:pPr>
            <a:endParaRPr lang="cs-CZ" sz="1270" b="1" spc="-9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425530" marR="4607" indent="-207294">
              <a:lnSpc>
                <a:spcPct val="101400"/>
              </a:lnSpc>
              <a:spcBef>
                <a:spcPts val="59"/>
              </a:spcBef>
              <a:buClr>
                <a:srgbClr val="000000"/>
              </a:buClr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b="1" spc="-9" dirty="0" err="1">
                <a:solidFill>
                  <a:srgbClr val="0070C0"/>
                </a:solidFill>
                <a:latin typeface="Verdana"/>
                <a:cs typeface="Verdana"/>
              </a:rPr>
              <a:t>migrace</a:t>
            </a:r>
            <a:r>
              <a:rPr sz="1400" b="1" spc="-9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drobnějších živočichů </a:t>
            </a:r>
            <a:r>
              <a:rPr sz="1400" spc="-5" dirty="0">
                <a:latin typeface="Verdana"/>
                <a:cs typeface="Verdana"/>
              </a:rPr>
              <a:t>(mouchy, komáři) </a:t>
            </a:r>
            <a:r>
              <a:rPr sz="1400" spc="-9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larvy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dirty="0">
                <a:latin typeface="Verdana"/>
                <a:cs typeface="Verdana"/>
              </a:rPr>
              <a:t>nechávají </a:t>
            </a:r>
            <a:r>
              <a:rPr sz="1400" spc="-9" dirty="0">
                <a:latin typeface="Verdana"/>
                <a:cs typeface="Verdana"/>
              </a:rPr>
              <a:t>líhnout </a:t>
            </a:r>
            <a:r>
              <a:rPr sz="1400" spc="-5" dirty="0">
                <a:latin typeface="Verdana"/>
                <a:cs typeface="Verdana"/>
              </a:rPr>
              <a:t>v živném  radioaktivním </a:t>
            </a:r>
            <a:r>
              <a:rPr sz="1400" spc="-9" dirty="0">
                <a:latin typeface="Verdana"/>
                <a:cs typeface="Verdana"/>
              </a:rPr>
              <a:t>médiu – </a:t>
            </a:r>
            <a:r>
              <a:rPr sz="1400" spc="-5" dirty="0">
                <a:latin typeface="Verdana"/>
                <a:cs typeface="Verdana"/>
              </a:rPr>
              <a:t>dospělí </a:t>
            </a:r>
            <a:r>
              <a:rPr sz="1400" dirty="0">
                <a:latin typeface="Verdana"/>
                <a:cs typeface="Verdana"/>
              </a:rPr>
              <a:t>jedinci </a:t>
            </a:r>
            <a:r>
              <a:rPr sz="1400" spc="-5" dirty="0">
                <a:latin typeface="Verdana"/>
                <a:cs typeface="Verdana"/>
              </a:rPr>
              <a:t>jsou </a:t>
            </a:r>
            <a:r>
              <a:rPr sz="1400" dirty="0">
                <a:latin typeface="Verdana"/>
                <a:cs typeface="Verdana"/>
              </a:rPr>
              <a:t>pak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radioaktivní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5"/>
              </a:spcBef>
              <a:buFont typeface="Symbol"/>
              <a:buChar char=""/>
            </a:pPr>
            <a:endParaRPr sz="1400" dirty="0">
              <a:latin typeface="Verdana"/>
              <a:cs typeface="Verdana"/>
            </a:endParaRPr>
          </a:p>
          <a:p>
            <a:pPr marL="425530" marR="39731" indent="-207294">
              <a:lnSpc>
                <a:spcPct val="1014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b="1" spc="-9" dirty="0">
                <a:solidFill>
                  <a:srgbClr val="0070C0"/>
                </a:solidFill>
                <a:latin typeface="Verdana"/>
                <a:cs typeface="Verdana"/>
              </a:rPr>
              <a:t>migrace </a:t>
            </a: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větších živočichů </a:t>
            </a:r>
            <a:r>
              <a:rPr sz="1400" spc="-5" dirty="0">
                <a:latin typeface="Verdana"/>
                <a:cs typeface="Verdana"/>
              </a:rPr>
              <a:t>(netopýři nesou pouzdra s nuklidem </a:t>
            </a:r>
            <a:r>
              <a:rPr sz="1400" spc="-9" dirty="0">
                <a:latin typeface="Verdana"/>
                <a:cs typeface="Verdana"/>
              </a:rPr>
              <a:t>– lze je pak </a:t>
            </a:r>
            <a:r>
              <a:rPr sz="1400" spc="-5" dirty="0">
                <a:latin typeface="Verdana"/>
                <a:cs typeface="Verdana"/>
              </a:rPr>
              <a:t>zjistit i přes  </a:t>
            </a:r>
            <a:r>
              <a:rPr sz="1400" spc="-9" dirty="0">
                <a:latin typeface="Verdana"/>
                <a:cs typeface="Verdana"/>
              </a:rPr>
              <a:t>skálu </a:t>
            </a:r>
            <a:r>
              <a:rPr sz="1400" dirty="0">
                <a:latin typeface="Verdana"/>
                <a:cs typeface="Verdana"/>
              </a:rPr>
              <a:t>nebo </a:t>
            </a:r>
            <a:r>
              <a:rPr sz="1400" spc="-9" dirty="0">
                <a:latin typeface="Verdana"/>
                <a:cs typeface="Verdana"/>
              </a:rPr>
              <a:t>ve </a:t>
            </a:r>
            <a:r>
              <a:rPr sz="1400" spc="-5" dirty="0">
                <a:latin typeface="Verdana"/>
                <a:cs typeface="Verdana"/>
              </a:rPr>
              <a:t>škvírách)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00" dirty="0">
              <a:latin typeface="Verdana"/>
              <a:cs typeface="Verdana"/>
            </a:endParaRPr>
          </a:p>
          <a:p>
            <a:pPr marL="425530" indent="-207294"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studium přenosu potravin </a:t>
            </a:r>
            <a:r>
              <a:rPr sz="1400" b="1" spc="-9" dirty="0">
                <a:solidFill>
                  <a:srgbClr val="0070C0"/>
                </a:solidFill>
                <a:latin typeface="Verdana"/>
                <a:cs typeface="Verdana"/>
              </a:rPr>
              <a:t>a </a:t>
            </a: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živin </a:t>
            </a:r>
            <a:r>
              <a:rPr sz="1400" spc="-9" dirty="0">
                <a:latin typeface="Verdana"/>
                <a:cs typeface="Verdana"/>
              </a:rPr>
              <a:t>uvnitř </a:t>
            </a:r>
            <a:r>
              <a:rPr sz="1400" spc="-5" dirty="0">
                <a:latin typeface="Verdana"/>
                <a:cs typeface="Verdana"/>
              </a:rPr>
              <a:t>hmyzího společenství </a:t>
            </a:r>
            <a:r>
              <a:rPr sz="1400" dirty="0">
                <a:latin typeface="Verdana"/>
                <a:cs typeface="Verdana"/>
              </a:rPr>
              <a:t>(včelí</a:t>
            </a:r>
            <a:r>
              <a:rPr sz="1400" spc="18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úl)</a:t>
            </a: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00" dirty="0">
              <a:latin typeface="Verdana"/>
              <a:cs typeface="Verdana"/>
            </a:endParaRPr>
          </a:p>
          <a:p>
            <a:pPr marL="425530" marR="549330" indent="-207294">
              <a:lnSpc>
                <a:spcPct val="101400"/>
              </a:lnSpc>
              <a:spcBef>
                <a:spcPts val="5"/>
              </a:spcBef>
              <a:buClr>
                <a:srgbClr val="000000"/>
              </a:buClr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studium výživy rostlin </a:t>
            </a:r>
            <a:r>
              <a:rPr sz="1400" spc="-5" dirty="0">
                <a:latin typeface="Verdana"/>
                <a:cs typeface="Verdana"/>
              </a:rPr>
              <a:t>(např. pomocí značeného </a:t>
            </a:r>
            <a:r>
              <a:rPr sz="1400" dirty="0">
                <a:latin typeface="Verdana"/>
                <a:cs typeface="Verdana"/>
              </a:rPr>
              <a:t>fosfátu)- </a:t>
            </a:r>
            <a:r>
              <a:rPr lang="cs-CZ" sz="1400" dirty="0">
                <a:latin typeface="Verdana"/>
                <a:cs typeface="Verdana"/>
              </a:rPr>
              <a:t>radiograficky se </a:t>
            </a:r>
            <a:r>
              <a:rPr sz="1400" spc="-5" dirty="0" err="1">
                <a:latin typeface="Verdana"/>
                <a:cs typeface="Verdana"/>
              </a:rPr>
              <a:t>zjistí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jeho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distribuce  </a:t>
            </a:r>
            <a:r>
              <a:rPr sz="1400" spc="-5" dirty="0">
                <a:latin typeface="Verdana"/>
                <a:cs typeface="Verdana"/>
              </a:rPr>
              <a:t>v rostlině, </a:t>
            </a:r>
            <a:r>
              <a:rPr sz="1400" spc="-9" dirty="0">
                <a:latin typeface="Verdana"/>
                <a:cs typeface="Verdana"/>
              </a:rPr>
              <a:t>způsob </a:t>
            </a:r>
            <a:r>
              <a:rPr sz="1400" spc="-5" dirty="0">
                <a:latin typeface="Verdana"/>
                <a:cs typeface="Verdana"/>
              </a:rPr>
              <a:t>jeho </a:t>
            </a:r>
            <a:r>
              <a:rPr sz="1400" spc="-9" dirty="0">
                <a:latin typeface="Verdana"/>
                <a:cs typeface="Verdana"/>
              </a:rPr>
              <a:t>příjmu </a:t>
            </a:r>
            <a:r>
              <a:rPr sz="1400" spc="-5" dirty="0">
                <a:latin typeface="Verdana"/>
                <a:cs typeface="Verdana"/>
              </a:rPr>
              <a:t>kořenovým systémem, zdroj </a:t>
            </a:r>
            <a:r>
              <a:rPr sz="1400" spc="-9" dirty="0">
                <a:latin typeface="Verdana"/>
                <a:cs typeface="Verdana"/>
              </a:rPr>
              <a:t>fosforu </a:t>
            </a:r>
            <a:r>
              <a:rPr sz="1400" spc="-5" dirty="0">
                <a:latin typeface="Verdana"/>
                <a:cs typeface="Verdana"/>
              </a:rPr>
              <a:t>z půdy</a:t>
            </a:r>
            <a:r>
              <a:rPr sz="1400" spc="122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apod.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400" dirty="0">
              <a:latin typeface="Verdana"/>
              <a:cs typeface="Verdana"/>
            </a:endParaRPr>
          </a:p>
          <a:p>
            <a:pPr marL="425530" marR="34549" indent="-207294">
              <a:lnSpc>
                <a:spcPct val="101499"/>
              </a:lnSpc>
              <a:buClr>
                <a:srgbClr val="000000"/>
              </a:buClr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b="1" spc="-5" dirty="0">
                <a:solidFill>
                  <a:srgbClr val="0070C0"/>
                </a:solidFill>
                <a:latin typeface="Verdana"/>
                <a:cs typeface="Verdana"/>
              </a:rPr>
              <a:t>molekulární biologie</a:t>
            </a:r>
            <a:r>
              <a:rPr sz="140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bez indikátorů neobejde </a:t>
            </a:r>
            <a:r>
              <a:rPr sz="1400" spc="-9" dirty="0">
                <a:latin typeface="Verdana"/>
                <a:cs typeface="Verdana"/>
              </a:rPr>
              <a:t>– </a:t>
            </a:r>
            <a:r>
              <a:rPr sz="1400" spc="-5" dirty="0">
                <a:latin typeface="Verdana"/>
                <a:cs typeface="Verdana"/>
              </a:rPr>
              <a:t>studium </a:t>
            </a:r>
            <a:r>
              <a:rPr sz="1400" spc="-9" dirty="0">
                <a:latin typeface="Verdana"/>
                <a:cs typeface="Verdana"/>
              </a:rPr>
              <a:t>dějů </a:t>
            </a:r>
            <a:r>
              <a:rPr sz="1400" spc="-5" dirty="0">
                <a:latin typeface="Verdana"/>
                <a:cs typeface="Verdana"/>
              </a:rPr>
              <a:t>přenosu informací na  molekulární </a:t>
            </a:r>
            <a:r>
              <a:rPr sz="1400" spc="-9" dirty="0">
                <a:latin typeface="Verdana"/>
                <a:cs typeface="Verdana"/>
              </a:rPr>
              <a:t>úrovni, podstata </a:t>
            </a:r>
            <a:r>
              <a:rPr sz="1400" spc="-5" dirty="0">
                <a:latin typeface="Verdana"/>
                <a:cs typeface="Verdana"/>
              </a:rPr>
              <a:t>dědičnosti, </a:t>
            </a:r>
            <a:r>
              <a:rPr sz="1400" dirty="0">
                <a:latin typeface="Verdana"/>
                <a:cs typeface="Verdana"/>
              </a:rPr>
              <a:t>určení pořadí </a:t>
            </a:r>
            <a:r>
              <a:rPr sz="1400" spc="-5" dirty="0">
                <a:latin typeface="Verdana"/>
                <a:cs typeface="Verdana"/>
              </a:rPr>
              <a:t>nukleotidů v nukleových kyselinách  </a:t>
            </a:r>
            <a:r>
              <a:rPr sz="1400" spc="-9" dirty="0">
                <a:latin typeface="Verdana"/>
                <a:cs typeface="Verdana"/>
              </a:rPr>
              <a:t>(tzv.</a:t>
            </a:r>
            <a:r>
              <a:rPr sz="1400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sekvencování)</a:t>
            </a:r>
            <a:endParaRPr sz="1400" dirty="0">
              <a:latin typeface="Verdana"/>
              <a:cs typeface="Verdana"/>
            </a:endParaRPr>
          </a:p>
          <a:p>
            <a:pPr marL="11516">
              <a:spcBef>
                <a:spcPts val="1338"/>
              </a:spcBef>
            </a:pPr>
            <a:r>
              <a:rPr sz="1100" spc="-5" dirty="0">
                <a:latin typeface="Verdana"/>
                <a:cs typeface="Verdana"/>
              </a:rPr>
              <a:t>aj.</a:t>
            </a:r>
            <a:endParaRPr sz="1088" dirty="0">
              <a:latin typeface="Verdana"/>
              <a:cs typeface="Verdana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CFFE9C-CAFD-4709-A781-F241D7D1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4</a:t>
            </a:fld>
            <a:endParaRPr lang="cs-CZ"/>
          </a:p>
        </p:txBody>
      </p:sp>
      <p:pic>
        <p:nvPicPr>
          <p:cNvPr id="5" name="Indikátory4-1">
            <a:hlinkClick r:id="" action="ppaction://media"/>
            <a:extLst>
              <a:ext uri="{FF2B5EF4-FFF2-40B4-BE49-F238E27FC236}">
                <a16:creationId xmlns:a16="http://schemas.microsoft.com/office/drawing/2014/main" id="{07F3A0E9-9EAD-450D-BCED-015F0BEDC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10550" y="43987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307" y="59121"/>
            <a:ext cx="6959343" cy="81184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1516" rIns="0" bIns="0" rtlCol="0" anchor="ctr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1"/>
              </a:spcBef>
            </a:pPr>
            <a:r>
              <a:rPr lang="cs-CZ" sz="2800" b="1" dirty="0">
                <a:solidFill>
                  <a:srgbClr val="C00000"/>
                </a:solidFill>
                <a:latin typeface="Verdana"/>
                <a:cs typeface="Verdana"/>
              </a:rPr>
              <a:t>Indikátory v </a:t>
            </a:r>
            <a:r>
              <a:rPr lang="cs-CZ" sz="2800" b="1" spc="-5" dirty="0">
                <a:solidFill>
                  <a:srgbClr val="C00000"/>
                </a:solidFill>
                <a:latin typeface="Verdana"/>
                <a:cs typeface="Verdana"/>
              </a:rPr>
              <a:t>lékařské</a:t>
            </a:r>
            <a:r>
              <a:rPr lang="cs-CZ" sz="2800" b="1" spc="-77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sz="2800" b="1" spc="-5" dirty="0">
                <a:solidFill>
                  <a:srgbClr val="C00000"/>
                </a:solidFill>
                <a:latin typeface="Verdana"/>
                <a:cs typeface="Verdana"/>
              </a:rPr>
              <a:t>diagnostice</a:t>
            </a:r>
            <a:br>
              <a:rPr lang="cs-CZ" sz="2800" b="1" spc="-5" dirty="0">
                <a:solidFill>
                  <a:srgbClr val="C00000"/>
                </a:solidFill>
                <a:latin typeface="Verdana"/>
                <a:cs typeface="Verdana"/>
              </a:rPr>
            </a:br>
            <a:r>
              <a:rPr lang="cs-CZ" sz="2400" b="1" spc="-5" dirty="0">
                <a:solidFill>
                  <a:srgbClr val="C00000"/>
                </a:solidFill>
                <a:latin typeface="Verdana"/>
                <a:cs typeface="Verdana"/>
              </a:rPr>
              <a:t>(nukleární medicína)</a:t>
            </a:r>
            <a:endParaRPr lang="cs-CZ" sz="2800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50807" y="1907918"/>
            <a:ext cx="1076205" cy="196354"/>
          </a:xfrm>
          <a:custGeom>
            <a:avLst/>
            <a:gdLst/>
            <a:ahLst/>
            <a:cxnLst/>
            <a:rect l="l" t="t" r="r" b="b"/>
            <a:pathLst>
              <a:path w="1186814" h="216535">
                <a:moveTo>
                  <a:pt x="1186281" y="0"/>
                </a:moveTo>
                <a:lnTo>
                  <a:pt x="0" y="0"/>
                </a:lnTo>
                <a:lnTo>
                  <a:pt x="0" y="216408"/>
                </a:lnTo>
                <a:lnTo>
                  <a:pt x="1186281" y="216408"/>
                </a:lnTo>
                <a:lnTo>
                  <a:pt x="118628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425357" y="1013149"/>
            <a:ext cx="7899245" cy="35710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69098">
              <a:lnSpc>
                <a:spcPts val="1732"/>
              </a:lnSpc>
              <a:spcBef>
                <a:spcPts val="95"/>
              </a:spcBef>
            </a:pP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Radionuklidy </a:t>
            </a:r>
            <a:r>
              <a:rPr sz="1600" b="1" dirty="0">
                <a:solidFill>
                  <a:srgbClr val="0070C0"/>
                </a:solidFill>
                <a:latin typeface="Verdana"/>
                <a:cs typeface="Verdana"/>
              </a:rPr>
              <a:t>se </a:t>
            </a: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zpravidla získávají </a:t>
            </a:r>
            <a:r>
              <a:rPr sz="1600" b="1" dirty="0">
                <a:solidFill>
                  <a:srgbClr val="0070C0"/>
                </a:solidFill>
                <a:latin typeface="Verdana"/>
                <a:cs typeface="Verdana"/>
              </a:rPr>
              <a:t>z </a:t>
            </a:r>
            <a:r>
              <a:rPr sz="1600" b="1" spc="-5" dirty="0">
                <a:solidFill>
                  <a:srgbClr val="0070C0"/>
                </a:solidFill>
                <a:latin typeface="Verdana"/>
                <a:cs typeface="Verdana"/>
              </a:rPr>
              <a:t>radionuklidového generátoru, např. </a:t>
            </a:r>
            <a:r>
              <a:rPr sz="1600" b="1" baseline="29100" dirty="0">
                <a:solidFill>
                  <a:srgbClr val="0070C0"/>
                </a:solidFill>
                <a:latin typeface="Verdana"/>
                <a:cs typeface="Verdana"/>
              </a:rPr>
              <a:t>99m</a:t>
            </a:r>
            <a:r>
              <a:rPr sz="1600" b="1" spc="422" baseline="29100" dirty="0">
                <a:solidFill>
                  <a:srgbClr val="0070C0"/>
                </a:solidFill>
                <a:latin typeface="Verdana"/>
                <a:cs typeface="Verdana"/>
              </a:rPr>
              <a:t> </a:t>
            </a:r>
            <a:r>
              <a:rPr sz="1600" b="1" spc="-9" dirty="0">
                <a:solidFill>
                  <a:srgbClr val="0070C0"/>
                </a:solidFill>
                <a:latin typeface="Verdana"/>
                <a:cs typeface="Verdana"/>
              </a:rPr>
              <a:t>Tc</a:t>
            </a:r>
            <a:endParaRPr lang="cs-CZ" sz="1600" b="1" spc="-9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69098">
              <a:lnSpc>
                <a:spcPts val="1732"/>
              </a:lnSpc>
              <a:spcBef>
                <a:spcPts val="95"/>
              </a:spcBef>
            </a:pPr>
            <a:endParaRPr sz="1600" b="1" dirty="0">
              <a:solidFill>
                <a:srgbClr val="0070C0"/>
              </a:solidFill>
              <a:latin typeface="Verdana"/>
              <a:cs typeface="Verdana"/>
            </a:endParaRPr>
          </a:p>
          <a:p>
            <a:pPr marL="483111" indent="-207294">
              <a:lnSpc>
                <a:spcPct val="150000"/>
              </a:lnSpc>
              <a:buFont typeface="Symbol"/>
              <a:buChar char=""/>
              <a:tabLst>
                <a:tab pos="483111" algn="l"/>
                <a:tab pos="483687" algn="l"/>
              </a:tabLst>
            </a:pPr>
            <a:r>
              <a:rPr sz="1270" spc="-5" dirty="0">
                <a:latin typeface="Verdana"/>
                <a:cs typeface="Verdana"/>
              </a:rPr>
              <a:t>využívají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v nukleární </a:t>
            </a:r>
            <a:r>
              <a:rPr sz="1270" spc="-9" dirty="0">
                <a:latin typeface="Verdana"/>
                <a:cs typeface="Verdana"/>
              </a:rPr>
              <a:t>medicíně </a:t>
            </a:r>
            <a:r>
              <a:rPr sz="1270" spc="-5" dirty="0">
                <a:latin typeface="Verdana"/>
                <a:cs typeface="Verdana"/>
              </a:rPr>
              <a:t>k vyšetřování funkce a </a:t>
            </a:r>
            <a:r>
              <a:rPr sz="1270" spc="-9" dirty="0">
                <a:latin typeface="Verdana"/>
                <a:cs typeface="Verdana"/>
              </a:rPr>
              <a:t>stavu různých</a:t>
            </a:r>
            <a:r>
              <a:rPr sz="1270" spc="172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orgánů</a:t>
            </a:r>
            <a:endParaRPr sz="1270" dirty="0">
              <a:latin typeface="Verdana"/>
              <a:cs typeface="Verdana"/>
            </a:endParaRPr>
          </a:p>
          <a:p>
            <a:pPr marL="483111" marR="672555" indent="-207294">
              <a:lnSpc>
                <a:spcPct val="150000"/>
              </a:lnSpc>
              <a:buFont typeface="Symbol"/>
              <a:buChar char=""/>
              <a:tabLst>
                <a:tab pos="483111" algn="l"/>
                <a:tab pos="483687" algn="l"/>
              </a:tabLst>
            </a:pPr>
            <a:r>
              <a:rPr sz="1270" spc="-5" dirty="0">
                <a:latin typeface="Verdana"/>
                <a:cs typeface="Verdana"/>
              </a:rPr>
              <a:t>k diagnostickým účelům </a:t>
            </a:r>
            <a:r>
              <a:rPr sz="1270" spc="-9" dirty="0">
                <a:latin typeface="Verdana"/>
                <a:cs typeface="Verdana"/>
              </a:rPr>
              <a:t>se </a:t>
            </a:r>
            <a:r>
              <a:rPr sz="1270" spc="-5" dirty="0">
                <a:latin typeface="Verdana"/>
                <a:cs typeface="Verdana"/>
              </a:rPr>
              <a:t>dodávají radiofarmaka, </a:t>
            </a:r>
            <a:r>
              <a:rPr sz="1270" spc="-9" dirty="0">
                <a:latin typeface="Verdana"/>
                <a:cs typeface="Verdana"/>
              </a:rPr>
              <a:t>která se </a:t>
            </a:r>
            <a:r>
              <a:rPr sz="1270" dirty="0">
                <a:latin typeface="Verdana"/>
                <a:cs typeface="Verdana"/>
              </a:rPr>
              <a:t>do </a:t>
            </a:r>
            <a:r>
              <a:rPr sz="1270" spc="-5" dirty="0">
                <a:latin typeface="Verdana"/>
                <a:cs typeface="Verdana"/>
              </a:rPr>
              <a:t>těla </a:t>
            </a:r>
            <a:r>
              <a:rPr sz="1270" spc="-9" dirty="0">
                <a:latin typeface="Verdana"/>
                <a:cs typeface="Verdana"/>
              </a:rPr>
              <a:t>zpravidla </a:t>
            </a:r>
            <a:r>
              <a:rPr sz="1270" spc="-5" dirty="0" err="1">
                <a:latin typeface="Verdana"/>
                <a:cs typeface="Verdana"/>
              </a:rPr>
              <a:t>vpravují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9" dirty="0" err="1">
                <a:latin typeface="Verdana"/>
                <a:cs typeface="Verdana"/>
              </a:rPr>
              <a:t>intravenózně</a:t>
            </a:r>
            <a:endParaRPr sz="1270" dirty="0">
              <a:latin typeface="Verdana"/>
              <a:cs typeface="Verdana"/>
            </a:endParaRPr>
          </a:p>
          <a:p>
            <a:pPr marL="483111" marR="16123" indent="-207294">
              <a:lnSpc>
                <a:spcPct val="150000"/>
              </a:lnSpc>
              <a:spcBef>
                <a:spcPts val="5"/>
              </a:spcBef>
              <a:buFont typeface="Symbol"/>
              <a:buChar char=""/>
              <a:tabLst>
                <a:tab pos="483111" algn="l"/>
                <a:tab pos="483687" algn="l"/>
              </a:tabLst>
            </a:pPr>
            <a:r>
              <a:rPr sz="1270" spc="-5" dirty="0">
                <a:latin typeface="Verdana"/>
                <a:cs typeface="Verdana"/>
              </a:rPr>
              <a:t>radioaktivní </a:t>
            </a:r>
            <a:r>
              <a:rPr sz="1270" spc="-9" dirty="0">
                <a:latin typeface="Verdana"/>
                <a:cs typeface="Verdana"/>
              </a:rPr>
              <a:t>látka se </a:t>
            </a:r>
            <a:r>
              <a:rPr sz="1270" spc="-5" dirty="0">
                <a:latin typeface="Verdana"/>
                <a:cs typeface="Verdana"/>
              </a:rPr>
              <a:t>selektivně </a:t>
            </a:r>
            <a:r>
              <a:rPr sz="1270" dirty="0">
                <a:latin typeface="Verdana"/>
                <a:cs typeface="Verdana"/>
              </a:rPr>
              <a:t>hromadí </a:t>
            </a:r>
            <a:r>
              <a:rPr sz="1270" spc="-9" dirty="0">
                <a:latin typeface="Verdana"/>
                <a:cs typeface="Verdana"/>
              </a:rPr>
              <a:t>ve </a:t>
            </a:r>
            <a:r>
              <a:rPr sz="1270" spc="-5" dirty="0">
                <a:latin typeface="Verdana"/>
                <a:cs typeface="Verdana"/>
              </a:rPr>
              <a:t>vyšetřovaném </a:t>
            </a:r>
            <a:r>
              <a:rPr sz="1270" spc="-9" dirty="0">
                <a:latin typeface="Verdana"/>
                <a:cs typeface="Verdana"/>
              </a:rPr>
              <a:t>orgánu </a:t>
            </a:r>
            <a:r>
              <a:rPr sz="1270" spc="-5" dirty="0">
                <a:latin typeface="Verdana"/>
                <a:cs typeface="Verdana"/>
              </a:rPr>
              <a:t>a </a:t>
            </a:r>
            <a:r>
              <a:rPr sz="1270" spc="-9" dirty="0">
                <a:latin typeface="Verdana"/>
                <a:cs typeface="Verdana"/>
              </a:rPr>
              <a:t>registruje se </a:t>
            </a:r>
            <a:r>
              <a:rPr sz="1270" spc="-5" dirty="0">
                <a:latin typeface="Verdana"/>
                <a:cs typeface="Verdana"/>
              </a:rPr>
              <a:t>záření, </a:t>
            </a:r>
            <a:r>
              <a:rPr sz="1270" spc="-9" dirty="0" err="1">
                <a:latin typeface="Verdana"/>
                <a:cs typeface="Verdana"/>
              </a:rPr>
              <a:t>které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z něj</a:t>
            </a:r>
            <a:r>
              <a:rPr sz="1270" spc="-14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vychází</a:t>
            </a:r>
            <a:endParaRPr sz="1270" dirty="0">
              <a:latin typeface="Verdana"/>
              <a:cs typeface="Verdana"/>
            </a:endParaRPr>
          </a:p>
          <a:p>
            <a:pPr marL="483111" indent="-207294">
              <a:lnSpc>
                <a:spcPct val="150000"/>
              </a:lnSpc>
              <a:spcBef>
                <a:spcPts val="23"/>
              </a:spcBef>
              <a:buFont typeface="Symbol"/>
              <a:buChar char=""/>
              <a:tabLst>
                <a:tab pos="483111" algn="l"/>
                <a:tab pos="483687" algn="l"/>
              </a:tabLst>
            </a:pPr>
            <a:r>
              <a:rPr sz="1270" spc="-9" dirty="0">
                <a:latin typeface="Verdana"/>
                <a:cs typeface="Verdana"/>
              </a:rPr>
              <a:t>zjišťuje se </a:t>
            </a:r>
            <a:r>
              <a:rPr sz="1270" spc="-5" dirty="0">
                <a:latin typeface="Verdana"/>
                <a:cs typeface="Verdana"/>
              </a:rPr>
              <a:t>lokalizace </a:t>
            </a:r>
            <a:r>
              <a:rPr sz="1270" spc="-9" dirty="0">
                <a:latin typeface="Verdana"/>
                <a:cs typeface="Verdana"/>
              </a:rPr>
              <a:t>zhoubných</a:t>
            </a:r>
            <a:r>
              <a:rPr sz="1270" spc="73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nádorů</a:t>
            </a:r>
            <a:endParaRPr sz="1270" dirty="0">
              <a:latin typeface="Verdana"/>
              <a:cs typeface="Verdana"/>
            </a:endParaRPr>
          </a:p>
          <a:p>
            <a:pPr marL="483111" marR="859696" indent="-207294">
              <a:lnSpc>
                <a:spcPct val="150000"/>
              </a:lnSpc>
              <a:buFont typeface="Symbol"/>
              <a:buChar char=""/>
              <a:tabLst>
                <a:tab pos="483111" algn="l"/>
                <a:tab pos="483687" algn="l"/>
              </a:tabLst>
            </a:pPr>
            <a:r>
              <a:rPr sz="1270" spc="-9" dirty="0">
                <a:latin typeface="Verdana"/>
                <a:cs typeface="Verdana"/>
              </a:rPr>
              <a:t>provádějí se </a:t>
            </a:r>
            <a:r>
              <a:rPr sz="1270" spc="-5" dirty="0">
                <a:latin typeface="Verdana"/>
                <a:cs typeface="Verdana"/>
              </a:rPr>
              <a:t>i dynamická vyšetření </a:t>
            </a:r>
            <a:r>
              <a:rPr sz="1270" spc="-9" dirty="0">
                <a:latin typeface="Verdana"/>
                <a:cs typeface="Verdana"/>
              </a:rPr>
              <a:t>(sleduje se časová </a:t>
            </a:r>
            <a:r>
              <a:rPr sz="1270" spc="-5" dirty="0">
                <a:latin typeface="Verdana"/>
                <a:cs typeface="Verdana"/>
              </a:rPr>
              <a:t>závislost příjmu a </a:t>
            </a:r>
            <a:r>
              <a:rPr sz="1270" spc="-5" dirty="0" err="1">
                <a:latin typeface="Verdana"/>
                <a:cs typeface="Verdana"/>
              </a:rPr>
              <a:t>vylučování</a:t>
            </a:r>
            <a:r>
              <a:rPr sz="1270" spc="-5" dirty="0">
                <a:latin typeface="Verdana"/>
                <a:cs typeface="Verdana"/>
              </a:rPr>
              <a:t> </a:t>
            </a:r>
            <a:r>
              <a:rPr sz="1270" spc="-5" dirty="0" err="1">
                <a:latin typeface="Verdana"/>
                <a:cs typeface="Verdana"/>
              </a:rPr>
              <a:t>radioaktivní</a:t>
            </a:r>
            <a:r>
              <a:rPr sz="1270" spc="-18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látky</a:t>
            </a:r>
            <a:endParaRPr sz="1270" dirty="0">
              <a:latin typeface="Verdana"/>
              <a:cs typeface="Verdana"/>
            </a:endParaRPr>
          </a:p>
          <a:p>
            <a:pPr marL="483111" marR="129559" indent="-207294">
              <a:lnSpc>
                <a:spcPct val="150000"/>
              </a:lnSpc>
              <a:spcBef>
                <a:spcPts val="32"/>
              </a:spcBef>
              <a:buFont typeface="Symbol"/>
              <a:buChar char=""/>
              <a:tabLst>
                <a:tab pos="483111" algn="l"/>
                <a:tab pos="483687" algn="l"/>
              </a:tabLst>
            </a:pPr>
            <a:r>
              <a:rPr lang="cs-CZ" sz="1270" spc="-9" dirty="0">
                <a:latin typeface="Verdana"/>
                <a:cs typeface="Verdana"/>
              </a:rPr>
              <a:t>d</a:t>
            </a:r>
            <a:r>
              <a:rPr sz="1270" spc="-9" dirty="0" err="1">
                <a:latin typeface="Verdana"/>
                <a:cs typeface="Verdana"/>
              </a:rPr>
              <a:t>etekce</a:t>
            </a:r>
            <a:r>
              <a:rPr sz="1270" spc="-9" dirty="0">
                <a:latin typeface="Verdana"/>
                <a:cs typeface="Verdana"/>
              </a:rPr>
              <a:t> </a:t>
            </a:r>
            <a:r>
              <a:rPr sz="1270" spc="-5" dirty="0">
                <a:latin typeface="Verdana"/>
                <a:cs typeface="Verdana"/>
              </a:rPr>
              <a:t>záření </a:t>
            </a:r>
            <a:r>
              <a:rPr sz="1270" spc="-9" dirty="0">
                <a:latin typeface="Verdana"/>
                <a:cs typeface="Verdana"/>
              </a:rPr>
              <a:t>vně </a:t>
            </a:r>
            <a:r>
              <a:rPr sz="1270" spc="-5" dirty="0">
                <a:latin typeface="Verdana"/>
                <a:cs typeface="Verdana"/>
              </a:rPr>
              <a:t>organismu vyžaduje, </a:t>
            </a:r>
            <a:r>
              <a:rPr sz="1270" spc="5" dirty="0">
                <a:latin typeface="Verdana"/>
                <a:cs typeface="Verdana"/>
              </a:rPr>
              <a:t>aby </a:t>
            </a:r>
            <a:r>
              <a:rPr sz="1270" spc="-5" dirty="0">
                <a:latin typeface="Verdana"/>
                <a:cs typeface="Verdana"/>
              </a:rPr>
              <a:t>radioaktivní nuklid emitoval elektromagnetické  záření </a:t>
            </a:r>
            <a:r>
              <a:rPr sz="1270" spc="-9" dirty="0">
                <a:latin typeface="Verdana"/>
                <a:cs typeface="Verdana"/>
              </a:rPr>
              <a:t>(gama </a:t>
            </a:r>
            <a:r>
              <a:rPr sz="1270" spc="-5" dirty="0">
                <a:latin typeface="Verdana"/>
                <a:cs typeface="Verdana"/>
              </a:rPr>
              <a:t>nebo</a:t>
            </a:r>
            <a:r>
              <a:rPr sz="1270" spc="9" dirty="0">
                <a:latin typeface="Verdana"/>
                <a:cs typeface="Verdana"/>
              </a:rPr>
              <a:t> </a:t>
            </a:r>
            <a:r>
              <a:rPr sz="1270" spc="-9" dirty="0">
                <a:latin typeface="Verdana"/>
                <a:cs typeface="Verdana"/>
              </a:rPr>
              <a:t>rtg)</a:t>
            </a:r>
            <a:endParaRPr sz="1270" dirty="0">
              <a:latin typeface="Verdana"/>
              <a:cs typeface="Verdana"/>
            </a:endParaRPr>
          </a:p>
        </p:txBody>
      </p:sp>
      <p:pic>
        <p:nvPicPr>
          <p:cNvPr id="6" name="object 2">
            <a:extLst>
              <a:ext uri="{FF2B5EF4-FFF2-40B4-BE49-F238E27FC236}">
                <a16:creationId xmlns:a16="http://schemas.microsoft.com/office/drawing/2014/main" id="{7915C4C7-DB77-45A3-AD3B-CA2A8B58517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976" y="4726398"/>
            <a:ext cx="5252454" cy="2003288"/>
          </a:xfrm>
          <a:prstGeom prst="rect">
            <a:avLst/>
          </a:prstGeom>
        </p:spPr>
      </p:pic>
      <p:pic>
        <p:nvPicPr>
          <p:cNvPr id="7" name="object 2">
            <a:extLst>
              <a:ext uri="{FF2B5EF4-FFF2-40B4-BE49-F238E27FC236}">
                <a16:creationId xmlns:a16="http://schemas.microsoft.com/office/drawing/2014/main" id="{6C4ED1AB-F20F-472F-827B-929A8A438C0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6560" y="4726398"/>
            <a:ext cx="2916999" cy="2003288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5CEAEAD-998C-49BC-84E8-A319DCCB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5</a:t>
            </a:fld>
            <a:endParaRPr lang="cs-CZ"/>
          </a:p>
        </p:txBody>
      </p:sp>
      <p:pic>
        <p:nvPicPr>
          <p:cNvPr id="8" name="Indikátory5-1">
            <a:hlinkClick r:id="" action="ppaction://media"/>
            <a:extLst>
              <a:ext uri="{FF2B5EF4-FFF2-40B4-BE49-F238E27FC236}">
                <a16:creationId xmlns:a16="http://schemas.microsoft.com/office/drawing/2014/main" id="{D6C5E322-DDBC-4E9B-AD71-AD1799E20E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13843" y="101314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8136" y="323602"/>
            <a:ext cx="7481454" cy="6210795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9A39CF-1C0A-4BBC-9134-BCC83BD89BC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</a:t>
            </a:fld>
            <a:endParaRPr lang="cs-CZ"/>
          </a:p>
        </p:txBody>
      </p:sp>
      <p:pic>
        <p:nvPicPr>
          <p:cNvPr id="7" name="Indikátory6-1">
            <a:hlinkClick r:id="" action="ppaction://media"/>
            <a:extLst>
              <a:ext uri="{FF2B5EF4-FFF2-40B4-BE49-F238E27FC236}">
                <a16:creationId xmlns:a16="http://schemas.microsoft.com/office/drawing/2014/main" id="{7D10A89F-DC69-4AFC-B042-0A17B0E9A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6686" y="618507"/>
            <a:ext cx="609600" cy="609600"/>
          </a:xfrm>
          <a:prstGeom prst="rect">
            <a:avLst/>
          </a:prstGeom>
        </p:spPr>
      </p:pic>
      <p:pic>
        <p:nvPicPr>
          <p:cNvPr id="8" name="Indikátory6-1a">
            <a:hlinkClick r:id="" action="ppaction://media"/>
            <a:extLst>
              <a:ext uri="{FF2B5EF4-FFF2-40B4-BE49-F238E27FC236}">
                <a16:creationId xmlns:a16="http://schemas.microsoft.com/office/drawing/2014/main" id="{96FE0051-12D5-432C-B43B-3342029044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6686" y="27303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3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727" y="225293"/>
            <a:ext cx="7654357" cy="170677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2092" rIns="0" bIns="0" rtlCol="0">
            <a:spAutoFit/>
          </a:bodyPr>
          <a:lstStyle/>
          <a:p>
            <a:pPr marL="11516">
              <a:lnSpc>
                <a:spcPts val="1732"/>
              </a:lnSpc>
              <a:spcBef>
                <a:spcPts val="95"/>
              </a:spcBef>
            </a:pPr>
            <a:r>
              <a:rPr b="1" spc="-5" dirty="0">
                <a:solidFill>
                  <a:srgbClr val="C00000"/>
                </a:solidFill>
                <a:latin typeface="Verdana"/>
                <a:cs typeface="Verdana"/>
              </a:rPr>
              <a:t>Požadavky </a:t>
            </a:r>
            <a:r>
              <a:rPr b="1" spc="-5" dirty="0" err="1">
                <a:solidFill>
                  <a:srgbClr val="C00000"/>
                </a:solidFill>
                <a:latin typeface="Verdana"/>
                <a:cs typeface="Verdana"/>
              </a:rPr>
              <a:t>na</a:t>
            </a:r>
            <a:r>
              <a:rPr b="1" spc="14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b="1" spc="-5" dirty="0" err="1">
                <a:solidFill>
                  <a:srgbClr val="C00000"/>
                </a:solidFill>
                <a:latin typeface="Verdana"/>
                <a:cs typeface="Verdana"/>
              </a:rPr>
              <a:t>radiofarmakum</a:t>
            </a:r>
            <a:endParaRPr lang="cs-CZ" b="1" spc="-5" dirty="0">
              <a:solidFill>
                <a:srgbClr val="C00000"/>
              </a:solidFill>
              <a:latin typeface="Verdana"/>
              <a:cs typeface="Verdana"/>
            </a:endParaRPr>
          </a:p>
          <a:p>
            <a:pPr marL="11516">
              <a:lnSpc>
                <a:spcPts val="1732"/>
              </a:lnSpc>
              <a:spcBef>
                <a:spcPts val="95"/>
              </a:spcBef>
            </a:pPr>
            <a:endParaRPr sz="1451" dirty="0">
              <a:latin typeface="Verdana"/>
              <a:cs typeface="Verdana"/>
            </a:endParaRPr>
          </a:p>
          <a:p>
            <a:pPr marL="425530" marR="156622" indent="-207294">
              <a:lnSpc>
                <a:spcPts val="1569"/>
              </a:lnSpc>
              <a:spcBef>
                <a:spcPts val="9"/>
              </a:spcBef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spc="-5" dirty="0">
                <a:latin typeface="Verdana"/>
                <a:cs typeface="Verdana"/>
              </a:rPr>
              <a:t>používají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pozitronické zářiče (pozitrony podléhají anihilaci) nebo </a:t>
            </a:r>
            <a:r>
              <a:rPr sz="1400" spc="-9" dirty="0">
                <a:latin typeface="Verdana"/>
                <a:cs typeface="Verdana"/>
              </a:rPr>
              <a:t>zářiče </a:t>
            </a:r>
            <a:r>
              <a:rPr sz="1400" spc="-5" dirty="0">
                <a:latin typeface="Symbol"/>
                <a:cs typeface="Symbol"/>
              </a:rPr>
              <a:t></a:t>
            </a:r>
            <a:r>
              <a:rPr sz="1400" spc="-5" dirty="0">
                <a:latin typeface="Verdana"/>
                <a:cs typeface="Verdana"/>
              </a:rPr>
              <a:t>-/</a:t>
            </a:r>
            <a:r>
              <a:rPr sz="1400" spc="-5" dirty="0">
                <a:latin typeface="Symbol"/>
                <a:cs typeface="Symbol"/>
              </a:rPr>
              <a:t></a:t>
            </a:r>
            <a:r>
              <a:rPr sz="1400" spc="-5" dirty="0">
                <a:latin typeface="Verdana"/>
                <a:cs typeface="Verdana"/>
              </a:rPr>
              <a:t>, jaderné  </a:t>
            </a:r>
            <a:r>
              <a:rPr sz="1400" spc="-9" dirty="0">
                <a:latin typeface="Verdana"/>
                <a:cs typeface="Verdana"/>
              </a:rPr>
              <a:t>izomery </a:t>
            </a:r>
            <a:r>
              <a:rPr sz="1400" dirty="0">
                <a:latin typeface="Verdana"/>
                <a:cs typeface="Verdana"/>
              </a:rPr>
              <a:t>nebo nuklidy </a:t>
            </a:r>
            <a:r>
              <a:rPr sz="1400" spc="-5" dirty="0">
                <a:latin typeface="Verdana"/>
                <a:cs typeface="Verdana"/>
              </a:rPr>
              <a:t>podléhající</a:t>
            </a:r>
            <a:r>
              <a:rPr sz="1400" spc="-63" dirty="0">
                <a:latin typeface="Verdana"/>
                <a:cs typeface="Verdana"/>
              </a:rPr>
              <a:t> </a:t>
            </a:r>
            <a:r>
              <a:rPr sz="1400" spc="5" dirty="0">
                <a:latin typeface="Verdana"/>
                <a:cs typeface="Verdana"/>
              </a:rPr>
              <a:t>EZ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32"/>
              </a:spcBef>
              <a:buChar char=""/>
            </a:pPr>
            <a:endParaRPr sz="1200" dirty="0">
              <a:latin typeface="Verdana"/>
              <a:cs typeface="Verdana"/>
            </a:endParaRPr>
          </a:p>
          <a:p>
            <a:pPr marL="425530" marR="4607" indent="-207294">
              <a:lnSpc>
                <a:spcPct val="101400"/>
              </a:lnSpc>
              <a:buFont typeface="Symbol"/>
              <a:buChar char=""/>
              <a:tabLst>
                <a:tab pos="425530" algn="l"/>
                <a:tab pos="426105" algn="l"/>
              </a:tabLst>
            </a:pPr>
            <a:r>
              <a:rPr sz="1400" spc="-5" dirty="0">
                <a:latin typeface="Verdana"/>
                <a:cs typeface="Verdana"/>
              </a:rPr>
              <a:t>nuklidy </a:t>
            </a:r>
            <a:r>
              <a:rPr sz="1400" dirty="0">
                <a:latin typeface="Verdana"/>
                <a:cs typeface="Verdana"/>
              </a:rPr>
              <a:t>musí </a:t>
            </a:r>
            <a:r>
              <a:rPr sz="1400" spc="-14" dirty="0">
                <a:latin typeface="Verdana"/>
                <a:cs typeface="Verdana"/>
              </a:rPr>
              <a:t>být </a:t>
            </a:r>
            <a:r>
              <a:rPr sz="1400" b="1" spc="-9" dirty="0">
                <a:solidFill>
                  <a:srgbClr val="0000FF"/>
                </a:solidFill>
                <a:latin typeface="Verdana"/>
                <a:cs typeface="Verdana"/>
              </a:rPr>
              <a:t>krátkodobé </a:t>
            </a:r>
            <a:r>
              <a:rPr sz="1400" spc="-5" dirty="0">
                <a:latin typeface="Verdana"/>
                <a:cs typeface="Verdana"/>
              </a:rPr>
              <a:t>a </a:t>
            </a:r>
            <a:r>
              <a:rPr sz="1400" b="1" spc="-9" dirty="0">
                <a:solidFill>
                  <a:srgbClr val="0000FF"/>
                </a:solidFill>
                <a:latin typeface="Verdana"/>
              </a:rPr>
              <a:t>musí mít vhodnou (zpravidla nízkou) 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9" dirty="0">
                <a:solidFill>
                  <a:srgbClr val="0000FF"/>
                </a:solidFill>
                <a:latin typeface="Verdana"/>
              </a:rPr>
              <a:t>nergii </a:t>
            </a:r>
            <a:r>
              <a:rPr sz="1400" spc="-9" dirty="0">
                <a:latin typeface="Verdana"/>
                <a:cs typeface="Verdana"/>
              </a:rPr>
              <a:t>(snižuje se  </a:t>
            </a:r>
            <a:r>
              <a:rPr sz="1400" spc="-5" dirty="0">
                <a:latin typeface="Verdana"/>
                <a:cs typeface="Verdana"/>
              </a:rPr>
              <a:t>radiační </a:t>
            </a:r>
            <a:r>
              <a:rPr sz="1400" spc="-9" dirty="0">
                <a:latin typeface="Verdana"/>
                <a:cs typeface="Verdana"/>
              </a:rPr>
              <a:t>zátěž</a:t>
            </a:r>
            <a:r>
              <a:rPr sz="1400" spc="-18" dirty="0">
                <a:latin typeface="Verdana"/>
                <a:cs typeface="Verdana"/>
              </a:rPr>
              <a:t> </a:t>
            </a:r>
            <a:r>
              <a:rPr sz="1400" spc="-5" dirty="0" err="1">
                <a:latin typeface="Verdana"/>
                <a:cs typeface="Verdana"/>
              </a:rPr>
              <a:t>organismu</a:t>
            </a:r>
            <a:r>
              <a:rPr sz="1400" spc="-5" dirty="0">
                <a:latin typeface="Verdana"/>
                <a:cs typeface="Verdana"/>
              </a:rPr>
              <a:t>)</a:t>
            </a:r>
            <a:endParaRPr sz="1400" dirty="0">
              <a:latin typeface="Verdana"/>
              <a:cs typeface="Verdana"/>
            </a:endParaRPr>
          </a:p>
          <a:p>
            <a:pPr marL="425530" indent="-207294">
              <a:buClr>
                <a:srgbClr val="0000FF"/>
              </a:buClr>
              <a:buFont typeface="Symbol"/>
              <a:buChar char=""/>
              <a:tabLst>
                <a:tab pos="425530" algn="l"/>
                <a:tab pos="426105" algn="l"/>
              </a:tabLst>
            </a:pPr>
            <a:endParaRPr lang="cs-CZ" sz="1400" b="1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727" y="3207129"/>
            <a:ext cx="2797096" cy="27611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32551" y="2968830"/>
            <a:ext cx="4749534" cy="1618881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B269396E-CCEE-48EF-9DA6-75D8A456AA3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32550" y="4831494"/>
            <a:ext cx="4749534" cy="1768639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E45DC5-653F-411E-8FA5-AF1E599CFE5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7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815BAE1-8455-4259-9B4F-3DCAF24DEAAE}"/>
              </a:ext>
            </a:extLst>
          </p:cNvPr>
          <p:cNvSpPr txBox="1"/>
          <p:nvPr/>
        </p:nvSpPr>
        <p:spPr>
          <a:xfrm>
            <a:off x="290946" y="2257229"/>
            <a:ext cx="7891138" cy="58477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marL="218236">
              <a:buClr>
                <a:srgbClr val="0000FF"/>
              </a:buClr>
              <a:tabLst>
                <a:tab pos="425530" algn="l"/>
                <a:tab pos="426105" algn="l"/>
              </a:tabLst>
            </a:pPr>
            <a:r>
              <a:rPr lang="cs-CZ" sz="1600" spc="-9" dirty="0">
                <a:latin typeface="Verdana"/>
                <a:cs typeface="Verdana"/>
              </a:rPr>
              <a:t>Detekce </a:t>
            </a:r>
            <a:r>
              <a:rPr lang="cs-CZ" sz="1600" spc="-5" dirty="0">
                <a:latin typeface="Verdana"/>
                <a:cs typeface="Verdana"/>
              </a:rPr>
              <a:t>záření </a:t>
            </a:r>
            <a:r>
              <a:rPr lang="cs-CZ" sz="1600" spc="-9" dirty="0">
                <a:latin typeface="Verdana"/>
                <a:cs typeface="Verdana"/>
              </a:rPr>
              <a:t>se </a:t>
            </a:r>
            <a:r>
              <a:rPr lang="cs-CZ" sz="1600" spc="-5" dirty="0">
                <a:latin typeface="Verdana"/>
                <a:cs typeface="Verdana"/>
              </a:rPr>
              <a:t>provádí zpravidla pomocí </a:t>
            </a:r>
            <a:r>
              <a:rPr lang="cs-CZ" sz="1600" b="1" spc="-5" dirty="0" err="1">
                <a:solidFill>
                  <a:srgbClr val="0000FF"/>
                </a:solidFill>
                <a:latin typeface="Verdana"/>
                <a:cs typeface="Verdana"/>
              </a:rPr>
              <a:t>gamakamery</a:t>
            </a:r>
            <a:r>
              <a:rPr lang="cs-CZ" sz="1600" b="1" spc="-5" dirty="0">
                <a:solidFill>
                  <a:srgbClr val="0000FF"/>
                </a:solidFill>
                <a:latin typeface="Verdana"/>
                <a:cs typeface="Verdana"/>
              </a:rPr>
              <a:t> –</a:t>
            </a:r>
            <a:r>
              <a:rPr lang="cs-CZ" sz="1600" b="1" spc="63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lang="cs-CZ" sz="1600" b="1" spc="-5" dirty="0">
                <a:solidFill>
                  <a:srgbClr val="C00000"/>
                </a:solidFill>
                <a:latin typeface="Verdana"/>
                <a:cs typeface="Verdana"/>
              </a:rPr>
              <a:t>scintigrafie</a:t>
            </a:r>
          </a:p>
        </p:txBody>
      </p:sp>
      <p:pic>
        <p:nvPicPr>
          <p:cNvPr id="9" name="Indikátory7-1">
            <a:hlinkClick r:id="" action="ppaction://media"/>
            <a:extLst>
              <a:ext uri="{FF2B5EF4-FFF2-40B4-BE49-F238E27FC236}">
                <a16:creationId xmlns:a16="http://schemas.microsoft.com/office/drawing/2014/main" id="{AB24DD18-EE77-40B5-A95C-135BED875A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4510" y="104125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0490" y="774626"/>
            <a:ext cx="5520949" cy="4413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2"/>
              </a:spcBef>
            </a:pPr>
            <a:r>
              <a:rPr lang="cs-CZ" sz="2800" b="1" spc="-5" dirty="0">
                <a:solidFill>
                  <a:srgbClr val="C00000"/>
                </a:solidFill>
                <a:latin typeface="Verdana"/>
                <a:cs typeface="Verdana"/>
              </a:rPr>
              <a:t>Indikátory </a:t>
            </a:r>
            <a:r>
              <a:rPr lang="cs-CZ" sz="2800" b="1" spc="-9" dirty="0">
                <a:solidFill>
                  <a:srgbClr val="C00000"/>
                </a:solidFill>
                <a:latin typeface="Verdana"/>
                <a:cs typeface="Verdana"/>
              </a:rPr>
              <a:t>v</a:t>
            </a:r>
            <a:r>
              <a:rPr lang="cs-CZ" sz="2800" b="1" spc="-32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cs-CZ" sz="2800" b="1" spc="-5" dirty="0">
                <a:solidFill>
                  <a:srgbClr val="C00000"/>
                </a:solidFill>
                <a:latin typeface="Verdana"/>
                <a:cs typeface="Verdana"/>
              </a:rPr>
              <a:t>hydrologii</a:t>
            </a:r>
            <a:endParaRPr lang="cs-CZ" sz="2800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021" y="1365497"/>
            <a:ext cx="7660691" cy="215269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7486" rIns="0" bIns="0" rtlCol="0">
            <a:spAutoFit/>
          </a:bodyPr>
          <a:lstStyle/>
          <a:p>
            <a:pPr marL="218235" marR="192323" indent="-207294" algn="just">
              <a:lnSpc>
                <a:spcPct val="101499"/>
              </a:lnSpc>
              <a:spcBef>
                <a:spcPts val="59"/>
              </a:spcBef>
              <a:buFont typeface="Symbol"/>
              <a:buChar char=""/>
              <a:tabLst>
                <a:tab pos="218811" algn="l"/>
              </a:tabLst>
            </a:pPr>
            <a:endParaRPr lang="cs-CZ" sz="1270" spc="-9" dirty="0">
              <a:latin typeface="Verdana"/>
              <a:cs typeface="Verdana"/>
            </a:endParaRPr>
          </a:p>
          <a:p>
            <a:pPr marL="218235" marR="192323" indent="-207294" algn="just">
              <a:lnSpc>
                <a:spcPct val="101499"/>
              </a:lnSpc>
              <a:spcBef>
                <a:spcPts val="59"/>
              </a:spcBef>
              <a:buFont typeface="Symbol"/>
              <a:buChar char=""/>
              <a:tabLst>
                <a:tab pos="218811" algn="l"/>
              </a:tabLst>
            </a:pPr>
            <a:r>
              <a:rPr sz="1400" b="1" spc="-9" dirty="0" err="1">
                <a:latin typeface="Verdana"/>
                <a:cs typeface="Verdana"/>
              </a:rPr>
              <a:t>studium</a:t>
            </a:r>
            <a:r>
              <a:rPr sz="1400" b="1" spc="-9" dirty="0">
                <a:latin typeface="Verdana"/>
                <a:cs typeface="Verdana"/>
              </a:rPr>
              <a:t> pohybu vody </a:t>
            </a:r>
            <a:r>
              <a:rPr sz="1400" spc="-5" dirty="0">
                <a:latin typeface="Verdana"/>
                <a:cs typeface="Verdana"/>
              </a:rPr>
              <a:t>v </a:t>
            </a:r>
            <a:r>
              <a:rPr sz="1400" spc="-9" dirty="0">
                <a:latin typeface="Verdana"/>
                <a:cs typeface="Verdana"/>
              </a:rPr>
              <a:t>různých </a:t>
            </a:r>
            <a:r>
              <a:rPr sz="1400" spc="-5" dirty="0">
                <a:latin typeface="Verdana"/>
                <a:cs typeface="Verdana"/>
              </a:rPr>
              <a:t>přírodních </a:t>
            </a:r>
            <a:r>
              <a:rPr sz="1400" spc="-9" dirty="0">
                <a:latin typeface="Verdana"/>
                <a:cs typeface="Verdana"/>
              </a:rPr>
              <a:t>systémech </a:t>
            </a:r>
            <a:r>
              <a:rPr sz="1400" spc="-5" dirty="0">
                <a:latin typeface="Verdana"/>
                <a:cs typeface="Verdana"/>
              </a:rPr>
              <a:t>(studium podzemních </a:t>
            </a:r>
            <a:r>
              <a:rPr sz="1400" spc="-14" dirty="0">
                <a:latin typeface="Verdana"/>
                <a:cs typeface="Verdana"/>
              </a:rPr>
              <a:t>vod </a:t>
            </a:r>
            <a:r>
              <a:rPr sz="1400" spc="-9" dirty="0">
                <a:latin typeface="Verdana"/>
                <a:cs typeface="Verdana"/>
              </a:rPr>
              <a:t>– </a:t>
            </a:r>
            <a:r>
              <a:rPr sz="1400" spc="-9" dirty="0" err="1">
                <a:latin typeface="Verdana"/>
                <a:cs typeface="Verdana"/>
              </a:rPr>
              <a:t>jejich</a:t>
            </a:r>
            <a:r>
              <a:rPr sz="1400" spc="-9" dirty="0">
                <a:latin typeface="Verdana"/>
                <a:cs typeface="Verdana"/>
              </a:rPr>
              <a:t> </a:t>
            </a:r>
            <a:r>
              <a:rPr sz="1400" spc="-9" dirty="0" err="1">
                <a:latin typeface="Verdana"/>
                <a:cs typeface="Verdana"/>
              </a:rPr>
              <a:t>stáří</a:t>
            </a:r>
            <a:r>
              <a:rPr sz="1400" spc="-9" dirty="0">
                <a:latin typeface="Verdana"/>
                <a:cs typeface="Verdana"/>
              </a:rPr>
              <a:t>, </a:t>
            </a:r>
            <a:r>
              <a:rPr sz="1400" spc="-5" dirty="0">
                <a:latin typeface="Verdana"/>
                <a:cs typeface="Verdana"/>
              </a:rPr>
              <a:t>rychlost a směr toku, vztahy </a:t>
            </a:r>
            <a:r>
              <a:rPr sz="1400" dirty="0">
                <a:latin typeface="Verdana"/>
                <a:cs typeface="Verdana"/>
              </a:rPr>
              <a:t>mezi </a:t>
            </a:r>
            <a:r>
              <a:rPr sz="1400" spc="-5" dirty="0">
                <a:latin typeface="Verdana"/>
                <a:cs typeface="Verdana"/>
              </a:rPr>
              <a:t>povrchovými a podzemními </a:t>
            </a:r>
            <a:r>
              <a:rPr sz="1400" spc="-9" dirty="0">
                <a:latin typeface="Verdana"/>
                <a:cs typeface="Verdana"/>
              </a:rPr>
              <a:t>vodami, </a:t>
            </a:r>
            <a:r>
              <a:rPr sz="1400" spc="-5" dirty="0" err="1">
                <a:latin typeface="Verdana"/>
                <a:cs typeface="Verdana"/>
              </a:rPr>
              <a:t>propustnost</a:t>
            </a:r>
            <a:r>
              <a:rPr sz="1400" spc="-5" dirty="0">
                <a:latin typeface="Verdana"/>
                <a:cs typeface="Verdana"/>
              </a:rPr>
              <a:t>  </a:t>
            </a:r>
            <a:r>
              <a:rPr sz="1400" spc="-9" dirty="0" err="1">
                <a:latin typeface="Verdana"/>
                <a:cs typeface="Verdana"/>
              </a:rPr>
              <a:t>vrstev</a:t>
            </a:r>
            <a:r>
              <a:rPr lang="cs-CZ" sz="1400" spc="-9" dirty="0">
                <a:latin typeface="Verdana"/>
                <a:cs typeface="Verdana"/>
              </a:rPr>
              <a:t>,</a:t>
            </a:r>
            <a:r>
              <a:rPr sz="1400" spc="-5" dirty="0">
                <a:latin typeface="Verdana"/>
                <a:cs typeface="Verdana"/>
              </a:rPr>
              <a:t> apod.)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5"/>
              </a:spcBef>
              <a:buFont typeface="Symbol"/>
              <a:buChar char=""/>
            </a:pPr>
            <a:endParaRPr sz="1400" dirty="0">
              <a:latin typeface="Verdana"/>
              <a:cs typeface="Verdana"/>
            </a:endParaRPr>
          </a:p>
          <a:p>
            <a:pPr marL="218235" indent="-207294"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400" spc="-5" dirty="0">
                <a:latin typeface="Verdana"/>
                <a:cs typeface="Verdana"/>
              </a:rPr>
              <a:t>používají </a:t>
            </a:r>
            <a:r>
              <a:rPr sz="1400" spc="-9" dirty="0">
                <a:latin typeface="Verdana"/>
                <a:cs typeface="Verdana"/>
              </a:rPr>
              <a:t>se </a:t>
            </a:r>
            <a:r>
              <a:rPr sz="1400" spc="-5" dirty="0">
                <a:latin typeface="Verdana"/>
                <a:cs typeface="Verdana"/>
              </a:rPr>
              <a:t>nuklidy </a:t>
            </a:r>
            <a:r>
              <a:rPr sz="1400" spc="-9" dirty="0">
                <a:latin typeface="Verdana"/>
                <a:cs typeface="Verdana"/>
              </a:rPr>
              <a:t>kobaltu </a:t>
            </a:r>
            <a:r>
              <a:rPr sz="1400" dirty="0">
                <a:latin typeface="Verdana"/>
                <a:cs typeface="Verdana"/>
              </a:rPr>
              <a:t>nebo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spc="-9" dirty="0">
                <a:latin typeface="Verdana"/>
                <a:cs typeface="Verdana"/>
              </a:rPr>
              <a:t>chromu</a:t>
            </a:r>
            <a:endParaRPr sz="1400" dirty="0">
              <a:latin typeface="Verdana"/>
              <a:cs typeface="Verdana"/>
            </a:endParaRPr>
          </a:p>
          <a:p>
            <a:pPr>
              <a:spcBef>
                <a:spcPts val="5"/>
              </a:spcBef>
              <a:buFont typeface="Symbol"/>
              <a:buChar char=""/>
            </a:pPr>
            <a:endParaRPr sz="1400" dirty="0">
              <a:latin typeface="Verdana"/>
              <a:cs typeface="Verdana"/>
            </a:endParaRPr>
          </a:p>
          <a:p>
            <a:pPr marL="218235" marR="4607" indent="-207294">
              <a:lnSpc>
                <a:spcPct val="101400"/>
              </a:lnSpc>
              <a:buFont typeface="Symbol"/>
              <a:buChar char=""/>
              <a:tabLst>
                <a:tab pos="218235" algn="l"/>
                <a:tab pos="218811" algn="l"/>
              </a:tabLst>
            </a:pPr>
            <a:r>
              <a:rPr sz="1400" b="1" spc="-9" dirty="0">
                <a:latin typeface="Verdana"/>
                <a:cs typeface="Verdana"/>
              </a:rPr>
              <a:t>velké </a:t>
            </a:r>
            <a:r>
              <a:rPr sz="1400" b="1" spc="-5" dirty="0">
                <a:latin typeface="Verdana"/>
                <a:cs typeface="Verdana"/>
              </a:rPr>
              <a:t>zředění aktivity během hydrologického </a:t>
            </a:r>
            <a:r>
              <a:rPr sz="1400" b="1" spc="-9" dirty="0">
                <a:latin typeface="Verdana"/>
                <a:cs typeface="Verdana"/>
              </a:rPr>
              <a:t>pokusu </a:t>
            </a:r>
            <a:r>
              <a:rPr sz="1400" b="1" spc="-5" dirty="0">
                <a:latin typeface="Verdana"/>
                <a:cs typeface="Verdana"/>
              </a:rPr>
              <a:t>minimalizuje zavedení radioaktivity </a:t>
            </a:r>
            <a:r>
              <a:rPr sz="1400" b="1" spc="-9" dirty="0">
                <a:latin typeface="Verdana"/>
                <a:cs typeface="Verdana"/>
              </a:rPr>
              <a:t>do </a:t>
            </a:r>
            <a:r>
              <a:rPr sz="1400" b="1" spc="-9" dirty="0" err="1">
                <a:latin typeface="Verdana"/>
                <a:cs typeface="Verdana"/>
              </a:rPr>
              <a:t>životního</a:t>
            </a:r>
            <a:r>
              <a:rPr sz="1400" b="1" spc="-5" dirty="0">
                <a:latin typeface="Verdana"/>
                <a:cs typeface="Verdana"/>
              </a:rPr>
              <a:t> </a:t>
            </a:r>
            <a:r>
              <a:rPr sz="1400" b="1" spc="-5" dirty="0" err="1">
                <a:latin typeface="Verdana"/>
                <a:cs typeface="Verdana"/>
              </a:rPr>
              <a:t>prostředí</a:t>
            </a:r>
            <a:endParaRPr lang="cs-CZ" sz="1400" b="1" spc="-5" dirty="0">
              <a:latin typeface="Verdana"/>
              <a:cs typeface="Verdana"/>
            </a:endParaRPr>
          </a:p>
          <a:p>
            <a:pPr marL="218235" marR="4607" indent="-207294">
              <a:lnSpc>
                <a:spcPct val="101400"/>
              </a:lnSpc>
              <a:buFont typeface="Symbol"/>
              <a:buChar char=""/>
              <a:tabLst>
                <a:tab pos="218235" algn="l"/>
                <a:tab pos="218811" algn="l"/>
              </a:tabLst>
            </a:pPr>
            <a:endParaRPr sz="1400" dirty="0">
              <a:latin typeface="Verdana"/>
              <a:cs typeface="Verdana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2A3C4C-23CF-4607-8B9E-D91704D6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1B7B-2E25-4B84-B813-93FDD1189AEC}" type="slidenum">
              <a:rPr lang="cs-CZ" smtClean="0"/>
              <a:t>8</a:t>
            </a:fld>
            <a:endParaRPr lang="cs-CZ"/>
          </a:p>
        </p:txBody>
      </p:sp>
      <p:pic>
        <p:nvPicPr>
          <p:cNvPr id="5" name="Indikátory8-1">
            <a:hlinkClick r:id="" action="ppaction://media"/>
            <a:extLst>
              <a:ext uri="{FF2B5EF4-FFF2-40B4-BE49-F238E27FC236}">
                <a16:creationId xmlns:a16="http://schemas.microsoft.com/office/drawing/2014/main" id="{73A19C75-787D-4FD3-9093-1EF6F823A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95712" y="38570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344" y="288323"/>
            <a:ext cx="4649212" cy="44135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vert="horz" wrap="square" lIns="0" tIns="10365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82"/>
              </a:spcBef>
            </a:pPr>
            <a:r>
              <a:rPr lang="cs-CZ" sz="2800" b="1" spc="-5" dirty="0">
                <a:solidFill>
                  <a:srgbClr val="C00000"/>
                </a:solidFill>
              </a:rPr>
              <a:t>Indikátory </a:t>
            </a:r>
            <a:r>
              <a:rPr lang="cs-CZ" sz="2800" b="1" spc="-9" dirty="0">
                <a:solidFill>
                  <a:srgbClr val="C00000"/>
                </a:solidFill>
              </a:rPr>
              <a:t>v</a:t>
            </a:r>
            <a:r>
              <a:rPr lang="cs-CZ" sz="2800" b="1" spc="-54" dirty="0">
                <a:solidFill>
                  <a:srgbClr val="C00000"/>
                </a:solidFill>
              </a:rPr>
              <a:t> </a:t>
            </a:r>
            <a:r>
              <a:rPr lang="cs-CZ" sz="2800" b="1" spc="-5" dirty="0">
                <a:solidFill>
                  <a:srgbClr val="C00000"/>
                </a:solidFill>
              </a:rPr>
              <a:t>průmyslu</a:t>
            </a:r>
            <a:endParaRPr sz="2358" dirty="0">
              <a:solidFill>
                <a:srgbClr val="C00000"/>
              </a:solidFill>
            </a:endParaRP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510C2DBC-FA56-406E-9CD0-0B87BDD094F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3148" y="902525"/>
            <a:ext cx="6970817" cy="5955475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4D0EC1-CADC-4591-91F3-BEBD7A26F07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9</a:t>
            </a:fld>
            <a:endParaRPr lang="cs-CZ"/>
          </a:p>
        </p:txBody>
      </p:sp>
      <p:pic>
        <p:nvPicPr>
          <p:cNvPr id="5" name="Indikátory9-1">
            <a:hlinkClick r:id="" action="ppaction://media"/>
            <a:extLst>
              <a:ext uri="{FF2B5EF4-FFF2-40B4-BE49-F238E27FC236}">
                <a16:creationId xmlns:a16="http://schemas.microsoft.com/office/drawing/2014/main" id="{39ED14E0-69A5-4FE6-ACAC-E67C3CBF73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550" y="59772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529</Words>
  <Application>Microsoft Office PowerPoint</Application>
  <PresentationFormat>Předvádění na obrazovce (4:3)</PresentationFormat>
  <Paragraphs>77</Paragraphs>
  <Slides>9</Slides>
  <Notes>0</Notes>
  <HiddenSlides>0</HiddenSlides>
  <MMClips>11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Times New Roman</vt:lpstr>
      <vt:lpstr>Verdana</vt:lpstr>
      <vt:lpstr>Motiv Office</vt:lpstr>
      <vt:lpstr>20. Radioaktivní indikátory v praxi</vt:lpstr>
      <vt:lpstr>Prezentace aplikace PowerPoint</vt:lpstr>
      <vt:lpstr>Prezentace aplikace PowerPoint</vt:lpstr>
      <vt:lpstr>Indikátory v biologii</vt:lpstr>
      <vt:lpstr>Indikátory v lékařské diagnostice (nukleární medicína)</vt:lpstr>
      <vt:lpstr>Prezentace aplikace PowerPoint</vt:lpstr>
      <vt:lpstr>Prezentace aplikace PowerPoint</vt:lpstr>
      <vt:lpstr>Indikátory v hydrologii</vt:lpstr>
      <vt:lpstr>Indikátory v průmyslu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22. INDIKÁTORY V CHEMII A BIOLOGII</dc:title>
  <dc:creator>Jiří Příhoda</dc:creator>
  <cp:lastModifiedBy>Jiří Příhoda</cp:lastModifiedBy>
  <cp:revision>14</cp:revision>
  <dcterms:created xsi:type="dcterms:W3CDTF">2020-10-28T13:40:06Z</dcterms:created>
  <dcterms:modified xsi:type="dcterms:W3CDTF">2020-11-27T13:57:44Z</dcterms:modified>
</cp:coreProperties>
</file>