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14" r:id="rId2"/>
    <p:sldId id="315" r:id="rId3"/>
    <p:sldId id="321" r:id="rId4"/>
    <p:sldId id="316" r:id="rId5"/>
    <p:sldId id="317" r:id="rId6"/>
    <p:sldId id="318" r:id="rId7"/>
    <p:sldId id="319" r:id="rId8"/>
    <p:sldId id="32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gi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.gi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.gi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.gi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150-A322-40E8-BB3F-7206377EE3D1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EE91E-0FE6-40B0-A664-518253469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94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4C98-6C5F-452F-96AD-B861EEC4B2F7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927-66A1-43BE-924B-EBD524F784DF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7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FAF9-EAEC-4ADD-AC73-E6C7C81C4EDA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83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13C4-A64D-4C31-BB86-4F1C2D6B5DC5}" type="datetime1">
              <a:rPr lang="en-US" smtClean="0"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0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5A4C-1E3F-4E7A-9C6B-02AB9DCD4336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9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9F35-CCF1-4B58-B888-CA981B5092ED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8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C9BB-1DCD-4241-9814-E4B97C1AA9B7}" type="datetime1">
              <a:rPr lang="en-US" smtClean="0"/>
              <a:t>11/27/2020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7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995C-A8E5-430F-9134-3BA95A4DE487}" type="datetime1">
              <a:rPr lang="en-US" smtClean="0"/>
              <a:t>11/27/2020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48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C3B2-3C40-44EC-8EA8-F52DE1598917}" type="datetime1">
              <a:rPr lang="en-US" smtClean="0"/>
              <a:t>11/27/2020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8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ED8B-9675-431E-AFA7-A7DC410E1AC7}" type="datetime1">
              <a:rPr lang="en-US" smtClean="0"/>
              <a:t>11/27/2020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6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3B5F-B7F5-4DC1-810B-542A077E6D9A}" type="datetime1">
              <a:rPr lang="en-US" smtClean="0"/>
              <a:t>11/27/2020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14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AC-D026-4290-A935-CDBC5C64E743}" type="datetime1">
              <a:rPr lang="en-US" smtClean="0"/>
              <a:t>11/27/2020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51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0D18-67F1-47C7-9666-08027A994716}" type="datetime1">
              <a:rPr lang="en-US" smtClean="0"/>
              <a:t>11/27/2020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EBF0-4A28-42A7-B1E9-89DA13986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3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1.m4a"/><Relationship Id="rId7" Type="http://schemas.openxmlformats.org/officeDocument/2006/relationships/oleObject" Target="../embeddings/oleObject1.bin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003" y="88433"/>
            <a:ext cx="7155193" cy="75029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sz="2400" b="1" dirty="0">
                <a:solidFill>
                  <a:srgbClr val="0000FF"/>
                </a:solidFill>
                <a:latin typeface="Verdana"/>
                <a:cs typeface="Verdana"/>
              </a:rPr>
              <a:t>2</a:t>
            </a:r>
            <a:r>
              <a:rPr lang="cs-CZ" sz="2400" b="1" dirty="0">
                <a:solidFill>
                  <a:srgbClr val="0000FF"/>
                </a:solidFill>
                <a:latin typeface="Verdana"/>
                <a:cs typeface="Verdana"/>
              </a:rPr>
              <a:t>1</a:t>
            </a:r>
            <a:r>
              <a:rPr sz="2400" b="1" dirty="0">
                <a:solidFill>
                  <a:srgbClr val="0000FF"/>
                </a:solidFill>
                <a:latin typeface="Verdana"/>
                <a:cs typeface="Verdana"/>
              </a:rPr>
              <a:t>. </a:t>
            </a:r>
            <a:r>
              <a:rPr lang="cs-CZ" sz="2400" b="1" dirty="0">
                <a:solidFill>
                  <a:srgbClr val="0000FF"/>
                </a:solidFill>
                <a:latin typeface="Verdana"/>
                <a:cs typeface="Verdana"/>
              </a:rPr>
              <a:t>Využití radionuklidů pro studium komplexních </a:t>
            </a:r>
            <a:r>
              <a:rPr lang="cs-CZ" sz="2400" b="1" dirty="0" err="1">
                <a:solidFill>
                  <a:srgbClr val="0000FF"/>
                </a:solidFill>
                <a:latin typeface="Verdana"/>
                <a:cs typeface="Verdana"/>
              </a:rPr>
              <a:t>rovnováh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856" y="872344"/>
            <a:ext cx="8084494" cy="28392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>
            <a:spAutoFit/>
          </a:bodyPr>
          <a:lstStyle/>
          <a:p>
            <a:pPr marL="218811">
              <a:lnSpc>
                <a:spcPts val="1913"/>
              </a:lnSpc>
              <a:spcBef>
                <a:spcPts val="91"/>
              </a:spcBef>
            </a:pPr>
            <a:endParaRPr lang="cs-CZ" b="1" spc="-5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218811">
              <a:lnSpc>
                <a:spcPts val="1913"/>
              </a:lnSpc>
              <a:spcBef>
                <a:spcPts val="91"/>
              </a:spcBef>
            </a:pPr>
            <a:r>
              <a:rPr b="1" spc="-5" dirty="0" err="1">
                <a:solidFill>
                  <a:srgbClr val="C00000"/>
                </a:solidFill>
                <a:latin typeface="Verdana"/>
                <a:cs typeface="Verdana"/>
              </a:rPr>
              <a:t>Kapalinová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9" dirty="0" err="1">
                <a:solidFill>
                  <a:srgbClr val="C00000"/>
                </a:solidFill>
                <a:latin typeface="Verdana"/>
                <a:cs typeface="Verdana"/>
              </a:rPr>
              <a:t>extrakce</a:t>
            </a:r>
            <a:r>
              <a:rPr b="1" spc="-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endParaRPr lang="cs-CZ" b="1" spc="-9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218811">
              <a:lnSpc>
                <a:spcPts val="1913"/>
              </a:lnSpc>
              <a:spcBef>
                <a:spcPts val="91"/>
              </a:spcBef>
            </a:pPr>
            <a:r>
              <a:rPr lang="cs-CZ" sz="1451" spc="5" dirty="0">
                <a:latin typeface="Verdana"/>
                <a:cs typeface="Verdana"/>
              </a:rPr>
              <a:t> </a:t>
            </a:r>
            <a:r>
              <a:rPr lang="cs-CZ" sz="1600" spc="-5" dirty="0">
                <a:latin typeface="Symbol"/>
                <a:cs typeface="Symbol"/>
              </a:rPr>
              <a:t>    </a:t>
            </a:r>
            <a:r>
              <a:rPr lang="cs-CZ" sz="1600" spc="-5" dirty="0">
                <a:latin typeface="Times New Roman"/>
                <a:cs typeface="Times New Roman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rozdělování v </a:t>
            </a:r>
            <a:r>
              <a:rPr lang="cs-CZ" sz="1400" spc="-9" dirty="0">
                <a:latin typeface="Verdana"/>
                <a:cs typeface="Verdana"/>
              </a:rPr>
              <a:t>soustavě </a:t>
            </a:r>
            <a:r>
              <a:rPr lang="cs-CZ" sz="1400" spc="-5" dirty="0">
                <a:latin typeface="Verdana"/>
                <a:cs typeface="Verdana"/>
              </a:rPr>
              <a:t>kapalina-kapalina. </a:t>
            </a:r>
            <a:r>
              <a:rPr lang="cs-CZ" sz="1400" spc="-9" dirty="0">
                <a:latin typeface="Verdana"/>
                <a:cs typeface="Verdana"/>
              </a:rPr>
              <a:t>Jde </a:t>
            </a:r>
            <a:r>
              <a:rPr lang="cs-CZ" sz="1400" spc="-5" dirty="0">
                <a:latin typeface="Verdana"/>
                <a:cs typeface="Verdana"/>
              </a:rPr>
              <a:t>v </a:t>
            </a:r>
            <a:r>
              <a:rPr lang="cs-CZ" sz="1400" spc="-9" dirty="0">
                <a:latin typeface="Verdana"/>
                <a:cs typeface="Verdana"/>
              </a:rPr>
              <a:t>podstatě </a:t>
            </a:r>
            <a:r>
              <a:rPr lang="cs-CZ" sz="1400" spc="-5" dirty="0">
                <a:latin typeface="Verdana"/>
                <a:cs typeface="Verdana"/>
              </a:rPr>
              <a:t>o  převádění rozpuštěné látky z jedné </a:t>
            </a:r>
            <a:r>
              <a:rPr lang="cs-CZ" sz="1400" spc="-9" dirty="0">
                <a:latin typeface="Verdana"/>
                <a:cs typeface="Verdana"/>
              </a:rPr>
              <a:t>kapalné fáze </a:t>
            </a:r>
            <a:r>
              <a:rPr lang="cs-CZ" sz="1400" spc="-5" dirty="0">
                <a:latin typeface="Verdana"/>
                <a:cs typeface="Verdana"/>
              </a:rPr>
              <a:t>(zpravidla vodné) </a:t>
            </a:r>
            <a:r>
              <a:rPr lang="cs-CZ" sz="1400" dirty="0">
                <a:latin typeface="Verdana"/>
                <a:cs typeface="Verdana"/>
              </a:rPr>
              <a:t>do </a:t>
            </a:r>
            <a:r>
              <a:rPr lang="cs-CZ" sz="1400" spc="-5" dirty="0">
                <a:latin typeface="Verdana"/>
                <a:cs typeface="Verdana"/>
              </a:rPr>
              <a:t>jiné </a:t>
            </a:r>
            <a:r>
              <a:rPr lang="cs-CZ" sz="1400" spc="-9" dirty="0">
                <a:latin typeface="Verdana"/>
                <a:cs typeface="Verdana"/>
              </a:rPr>
              <a:t>fáze</a:t>
            </a:r>
            <a:r>
              <a:rPr lang="cs-CZ" sz="1400" spc="122" dirty="0">
                <a:latin typeface="Verdana"/>
                <a:cs typeface="Verdana"/>
              </a:rPr>
              <a:t> </a:t>
            </a:r>
            <a:r>
              <a:rPr lang="cs-CZ" sz="1400" dirty="0">
                <a:latin typeface="Verdana"/>
                <a:cs typeface="Verdana"/>
              </a:rPr>
              <a:t>(organické).</a:t>
            </a:r>
          </a:p>
          <a:p>
            <a:pPr marL="218811">
              <a:lnSpc>
                <a:spcPts val="1913"/>
              </a:lnSpc>
              <a:spcBef>
                <a:spcPts val="91"/>
              </a:spcBef>
            </a:pPr>
            <a:endParaRPr lang="cs-CZ" sz="1400" dirty="0">
              <a:latin typeface="Verdana"/>
              <a:cs typeface="Verdana"/>
            </a:endParaRPr>
          </a:p>
          <a:p>
            <a:pPr marL="297266" marR="4607" indent="-285750">
              <a:lnSpc>
                <a:spcPct val="101400"/>
              </a:lnSpc>
              <a:buFont typeface="Wingdings" panose="05000000000000000000" pitchFamily="2" charset="2"/>
              <a:buChar char="§"/>
            </a:pPr>
            <a:r>
              <a:rPr lang="cs-CZ" sz="1400" spc="-5" dirty="0">
                <a:latin typeface="Verdana"/>
                <a:cs typeface="Verdana"/>
              </a:rPr>
              <a:t>Používá</a:t>
            </a:r>
            <a:r>
              <a:rPr lang="cs-CZ" sz="1400" spc="-50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tehdy,</a:t>
            </a:r>
            <a:r>
              <a:rPr lang="cs-CZ" sz="1400" spc="-54" dirty="0">
                <a:latin typeface="Verdana"/>
                <a:cs typeface="Verdana"/>
              </a:rPr>
              <a:t> </a:t>
            </a:r>
            <a:r>
              <a:rPr lang="cs-CZ" sz="1400" dirty="0">
                <a:latin typeface="Verdana"/>
                <a:cs typeface="Verdana"/>
              </a:rPr>
              <a:t>je-li</a:t>
            </a:r>
            <a:r>
              <a:rPr lang="cs-CZ" sz="1400" spc="-50" dirty="0"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příčinou</a:t>
            </a:r>
            <a:r>
              <a:rPr lang="cs-CZ" sz="1400" spc="-23" dirty="0"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přechodu</a:t>
            </a:r>
            <a:r>
              <a:rPr lang="cs-CZ" sz="1400" spc="-45" dirty="0">
                <a:latin typeface="Verdana"/>
                <a:cs typeface="Verdana"/>
              </a:rPr>
              <a:t> </a:t>
            </a:r>
            <a:r>
              <a:rPr lang="cs-CZ" sz="1400" dirty="0">
                <a:latin typeface="Verdana"/>
                <a:cs typeface="Verdana"/>
              </a:rPr>
              <a:t>do</a:t>
            </a:r>
            <a:r>
              <a:rPr lang="cs-CZ" sz="1400" spc="-59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jiné</a:t>
            </a:r>
            <a:r>
              <a:rPr lang="cs-CZ" sz="1400" spc="-4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kapalné</a:t>
            </a:r>
            <a:r>
              <a:rPr lang="cs-CZ" sz="1400" spc="-4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fáze</a:t>
            </a:r>
            <a:r>
              <a:rPr lang="cs-CZ" sz="1400" spc="-45" dirty="0"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pouze</a:t>
            </a:r>
            <a:r>
              <a:rPr lang="cs-CZ" sz="1400" spc="-41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rozdílná</a:t>
            </a:r>
            <a:r>
              <a:rPr lang="cs-CZ" sz="1400" spc="-50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rozpustnost dělené</a:t>
            </a:r>
            <a:r>
              <a:rPr lang="cs-CZ" sz="1400" spc="-4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složky v obou fázích.</a:t>
            </a:r>
          </a:p>
          <a:p>
            <a:pPr marL="297266" marR="4607" indent="-285750">
              <a:lnSpc>
                <a:spcPct val="101400"/>
              </a:lnSpc>
              <a:buFont typeface="Wingdings" panose="05000000000000000000" pitchFamily="2" charset="2"/>
              <a:buChar char="§"/>
            </a:pPr>
            <a:endParaRPr lang="cs-CZ" sz="1400" spc="-5" dirty="0">
              <a:latin typeface="Verdana"/>
              <a:cs typeface="Verdana"/>
            </a:endParaRPr>
          </a:p>
          <a:p>
            <a:pPr marL="297266" marR="4607" indent="-285750">
              <a:lnSpc>
                <a:spcPct val="101400"/>
              </a:lnSpc>
              <a:buFont typeface="Wingdings" panose="05000000000000000000" pitchFamily="2" charset="2"/>
              <a:buChar char="§"/>
            </a:pPr>
            <a:r>
              <a:rPr lang="cs-CZ" sz="1400" spc="-5" dirty="0">
                <a:latin typeface="Verdana"/>
                <a:cs typeface="Verdana"/>
              </a:rPr>
              <a:t>    Koncentrace sledovaných látek v jednotlivých fázích se velmi dobře stanovují radiometricky, neboť koncentrace látky je úměrná aktivitě, samozřejmě když měření probíhá ve stejných geometrických podmínkách.</a:t>
            </a:r>
            <a:endParaRPr lang="cs-CZ" sz="1451" dirty="0">
              <a:latin typeface="Verdana"/>
              <a:cs typeface="Verdana"/>
            </a:endParaRPr>
          </a:p>
          <a:p>
            <a:pPr>
              <a:spcBef>
                <a:spcPts val="36"/>
              </a:spcBef>
            </a:pPr>
            <a:endParaRPr sz="1723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810" y="4415866"/>
            <a:ext cx="4380029" cy="6670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2400" b="1" spc="-14" baseline="3968" dirty="0">
                <a:solidFill>
                  <a:srgbClr val="0000FF"/>
                </a:solidFill>
                <a:latin typeface="Verdana"/>
                <a:cs typeface="Verdana"/>
              </a:rPr>
              <a:t>Nernstova </a:t>
            </a:r>
            <a:r>
              <a:rPr sz="2400" b="1" spc="-6" baseline="3968" dirty="0">
                <a:solidFill>
                  <a:srgbClr val="0000FF"/>
                </a:solidFill>
                <a:latin typeface="Verdana"/>
                <a:cs typeface="Verdana"/>
              </a:rPr>
              <a:t>rozdělovací </a:t>
            </a:r>
            <a:r>
              <a:rPr sz="2400" b="1" spc="-14" baseline="3968" dirty="0" err="1">
                <a:solidFill>
                  <a:srgbClr val="0000FF"/>
                </a:solidFill>
                <a:latin typeface="Verdana"/>
                <a:cs typeface="Verdana"/>
              </a:rPr>
              <a:t>konstanta</a:t>
            </a:r>
            <a:r>
              <a:rPr sz="2400" b="1" spc="-14" baseline="3968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4000" b="1" spc="27" baseline="3968" dirty="0">
                <a:solidFill>
                  <a:srgbClr val="0000FF"/>
                </a:solidFill>
                <a:latin typeface="Verdana"/>
                <a:cs typeface="Verdana"/>
              </a:rPr>
              <a:t>K</a:t>
            </a:r>
            <a:r>
              <a:rPr lang="cs-CZ" sz="1400" b="1" spc="18" dirty="0">
                <a:solidFill>
                  <a:srgbClr val="0000FF"/>
                </a:solidFill>
                <a:latin typeface="Verdana"/>
                <a:cs typeface="Verdana"/>
              </a:rPr>
              <a:t>D </a:t>
            </a:r>
            <a:r>
              <a:rPr lang="cs-CZ" sz="2400" b="1" spc="18" dirty="0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lang="cs-CZ" sz="2400" b="1" spc="-14" baseline="3968" dirty="0">
                <a:solidFill>
                  <a:srgbClr val="0000FF"/>
                </a:solidFill>
                <a:latin typeface="Verdana"/>
                <a:cs typeface="Verdana"/>
              </a:rPr>
              <a:t>pro látku B </a:t>
            </a:r>
            <a:r>
              <a:rPr sz="2000" b="1" spc="-20" baseline="3968" dirty="0">
                <a:solidFill>
                  <a:srgbClr val="0000FF"/>
                </a:solidFill>
                <a:latin typeface="Verdana"/>
                <a:cs typeface="Verdana"/>
              </a:rPr>
              <a:t>(1891)</a:t>
            </a:r>
            <a:endParaRPr sz="2000" baseline="3968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353" y="5451453"/>
            <a:ext cx="8084494" cy="13272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18235" indent="-207294">
              <a:spcBef>
                <a:spcPts val="82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Užívá se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tehdy, </a:t>
            </a:r>
            <a:r>
              <a:rPr sz="1400" b="1" spc="5" dirty="0">
                <a:solidFill>
                  <a:srgbClr val="C00000"/>
                </a:solidFill>
                <a:latin typeface="Verdana"/>
                <a:cs typeface="Verdana"/>
              </a:rPr>
              <a:t>je-li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extrahovaná látka přítomna v obou 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fázích ve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stejné 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chemické</a:t>
            </a:r>
            <a:r>
              <a:rPr sz="1400" b="1" spc="168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formě</a:t>
            </a:r>
            <a:endParaRPr sz="1400" b="1" dirty="0">
              <a:solidFill>
                <a:srgbClr val="C00000"/>
              </a:solidFill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00" dirty="0">
              <a:latin typeface="Verdana"/>
              <a:cs typeface="Verdana"/>
            </a:endParaRPr>
          </a:p>
          <a:p>
            <a:pPr marL="218235" marR="4607" indent="-207294">
              <a:lnSpc>
                <a:spcPct val="1073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5" dirty="0">
                <a:latin typeface="Verdana"/>
                <a:cs typeface="Verdana"/>
              </a:rPr>
              <a:t>Ve </a:t>
            </a:r>
            <a:r>
              <a:rPr sz="1400" spc="-9" dirty="0">
                <a:latin typeface="Verdana"/>
                <a:cs typeface="Verdana"/>
              </a:rPr>
              <a:t>většině systémů je to </a:t>
            </a:r>
            <a:r>
              <a:rPr sz="1400" spc="-5" dirty="0">
                <a:latin typeface="Verdana"/>
                <a:cs typeface="Verdana"/>
              </a:rPr>
              <a:t>opravdu </a:t>
            </a:r>
            <a:r>
              <a:rPr sz="1400" spc="-9" dirty="0">
                <a:latin typeface="Verdana"/>
                <a:cs typeface="Verdana"/>
              </a:rPr>
              <a:t>konstanta, </a:t>
            </a:r>
            <a:r>
              <a:rPr sz="1400" spc="-5" dirty="0">
                <a:latin typeface="Verdana"/>
                <a:cs typeface="Verdana"/>
              </a:rPr>
              <a:t>ale např. </a:t>
            </a:r>
            <a:r>
              <a:rPr sz="1400" dirty="0">
                <a:latin typeface="Verdana"/>
                <a:cs typeface="Verdana"/>
              </a:rPr>
              <a:t>při </a:t>
            </a:r>
            <a:r>
              <a:rPr sz="1400" spc="-5" dirty="0">
                <a:latin typeface="Verdana"/>
                <a:cs typeface="Verdana"/>
              </a:rPr>
              <a:t>rozdělení </a:t>
            </a:r>
            <a:r>
              <a:rPr sz="1400" dirty="0">
                <a:latin typeface="Verdana"/>
                <a:cs typeface="Verdana"/>
              </a:rPr>
              <a:t>HCl </a:t>
            </a:r>
            <a:r>
              <a:rPr sz="1400" spc="-5" dirty="0">
                <a:latin typeface="Verdana"/>
                <a:cs typeface="Verdana"/>
              </a:rPr>
              <a:t>mezi ether a </a:t>
            </a:r>
            <a:r>
              <a:rPr sz="1400" spc="-9" dirty="0">
                <a:latin typeface="Verdana"/>
                <a:cs typeface="Verdana"/>
              </a:rPr>
              <a:t>vodu je  </a:t>
            </a:r>
            <a:r>
              <a:rPr sz="2000" spc="-6" baseline="3968" dirty="0">
                <a:latin typeface="Verdana"/>
                <a:cs typeface="Verdana"/>
              </a:rPr>
              <a:t>koncentrací</a:t>
            </a:r>
            <a:r>
              <a:rPr sz="2000" spc="-150" baseline="3968" dirty="0">
                <a:latin typeface="Verdana"/>
                <a:cs typeface="Verdana"/>
              </a:rPr>
              <a:t> </a:t>
            </a:r>
            <a:r>
              <a:rPr sz="2000" baseline="3968" dirty="0">
                <a:latin typeface="Verdana"/>
                <a:cs typeface="Verdana"/>
              </a:rPr>
              <a:t>HCl</a:t>
            </a:r>
            <a:r>
              <a:rPr sz="2000" spc="-142" baseline="3968" dirty="0">
                <a:latin typeface="Verdana"/>
                <a:cs typeface="Verdana"/>
              </a:rPr>
              <a:t> </a:t>
            </a:r>
            <a:r>
              <a:rPr sz="2000" spc="-14" baseline="3968" dirty="0">
                <a:latin typeface="Verdana"/>
                <a:cs typeface="Verdana"/>
              </a:rPr>
              <a:t>výrazně</a:t>
            </a:r>
            <a:r>
              <a:rPr sz="2000" spc="-102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ovlivněna</a:t>
            </a:r>
            <a:r>
              <a:rPr sz="2000" spc="-109" baseline="3968" dirty="0">
                <a:latin typeface="Verdana"/>
                <a:cs typeface="Verdana"/>
              </a:rPr>
              <a:t> </a:t>
            </a:r>
            <a:r>
              <a:rPr sz="2000" spc="-14" baseline="3968" dirty="0">
                <a:latin typeface="Verdana"/>
                <a:cs typeface="Verdana"/>
              </a:rPr>
              <a:t>rozpustnost</a:t>
            </a:r>
            <a:r>
              <a:rPr sz="2000" spc="-109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etheru</a:t>
            </a:r>
            <a:r>
              <a:rPr sz="2000" spc="-136" baseline="3968" dirty="0">
                <a:latin typeface="Verdana"/>
                <a:cs typeface="Verdana"/>
              </a:rPr>
              <a:t> </a:t>
            </a:r>
            <a:r>
              <a:rPr sz="2000" spc="-14" baseline="3968" dirty="0">
                <a:latin typeface="Verdana"/>
                <a:cs typeface="Verdana"/>
              </a:rPr>
              <a:t>ve</a:t>
            </a:r>
            <a:r>
              <a:rPr sz="2000" spc="-109" baseline="3968" dirty="0">
                <a:latin typeface="Verdana"/>
                <a:cs typeface="Verdana"/>
              </a:rPr>
              <a:t> </a:t>
            </a:r>
            <a:r>
              <a:rPr sz="2000" spc="-20" baseline="3968" dirty="0">
                <a:latin typeface="Verdana"/>
                <a:cs typeface="Verdana"/>
              </a:rPr>
              <a:t>vodě</a:t>
            </a:r>
            <a:r>
              <a:rPr sz="2000" spc="-102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a</a:t>
            </a:r>
            <a:r>
              <a:rPr sz="2000" spc="-136" baseline="3968" dirty="0">
                <a:latin typeface="Verdana"/>
                <a:cs typeface="Verdana"/>
              </a:rPr>
              <a:t> </a:t>
            </a:r>
            <a:r>
              <a:rPr sz="2000" baseline="3968" dirty="0">
                <a:latin typeface="Verdana"/>
                <a:cs typeface="Verdana"/>
              </a:rPr>
              <a:t>tím</a:t>
            </a:r>
            <a:r>
              <a:rPr sz="2000" spc="-129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i</a:t>
            </a:r>
            <a:r>
              <a:rPr sz="2000" spc="-109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mísitelnost</a:t>
            </a:r>
            <a:r>
              <a:rPr sz="2000" spc="-109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fází</a:t>
            </a:r>
            <a:r>
              <a:rPr sz="2000" spc="-150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a</a:t>
            </a:r>
            <a:r>
              <a:rPr sz="2000" spc="-102" baseline="3968" dirty="0">
                <a:latin typeface="Verdana"/>
                <a:cs typeface="Verdana"/>
              </a:rPr>
              <a:t> </a:t>
            </a:r>
            <a:r>
              <a:rPr sz="2400" b="1" spc="47" baseline="3968" dirty="0">
                <a:latin typeface="Verdana"/>
                <a:cs typeface="Verdana"/>
              </a:rPr>
              <a:t>K</a:t>
            </a:r>
            <a:r>
              <a:rPr sz="1000" b="1" spc="32" dirty="0">
                <a:latin typeface="Verdana"/>
                <a:cs typeface="Verdana"/>
              </a:rPr>
              <a:t>D</a:t>
            </a:r>
            <a:r>
              <a:rPr sz="900" spc="59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(HCl)</a:t>
            </a:r>
            <a:endParaRPr sz="2000" baseline="3968" dirty="0">
              <a:latin typeface="Verdana"/>
              <a:cs typeface="Verdana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144A163-0458-40DE-AC52-0EF1B11914D1}"/>
              </a:ext>
            </a:extLst>
          </p:cNvPr>
          <p:cNvSpPr txBox="1"/>
          <p:nvPr/>
        </p:nvSpPr>
        <p:spPr>
          <a:xfrm>
            <a:off x="5373099" y="4796672"/>
            <a:ext cx="2427839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1600" dirty="0"/>
              <a:t>hranatá závorka označuje rovnovážnou koncentraci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523D09-92B0-4748-BBD9-1AA0832C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1</a:t>
            </a:fld>
            <a:endParaRPr lang="cs-CZ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21C01127-101D-4B00-BF17-F847D769E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51429"/>
              </p:ext>
            </p:extLst>
          </p:nvPr>
        </p:nvGraphicFramePr>
        <p:xfrm>
          <a:off x="5734050" y="3865551"/>
          <a:ext cx="1447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7" imgW="774364" imgH="469696" progId="Equation.3">
                  <p:embed/>
                </p:oleObj>
              </mc:Choice>
              <mc:Fallback>
                <p:oleObj r:id="rId7" imgW="774364" imgH="469696" progId="Equation.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164C91CC-E381-4AC7-90E8-8208B57D5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3865551"/>
                        <a:ext cx="1447800" cy="885825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omplexy1-1">
            <a:hlinkClick r:id="" action="ppaction://media"/>
            <a:extLst>
              <a:ext uri="{FF2B5EF4-FFF2-40B4-BE49-F238E27FC236}">
                <a16:creationId xmlns:a16="http://schemas.microsoft.com/office/drawing/2014/main" id="{4A428D62-7A34-4064-8C15-F70F60FE61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15350" y="205530"/>
            <a:ext cx="609600" cy="609600"/>
          </a:xfrm>
          <a:prstGeom prst="rect">
            <a:avLst/>
          </a:prstGeom>
        </p:spPr>
      </p:pic>
      <p:pic>
        <p:nvPicPr>
          <p:cNvPr id="9" name="Komplexy1-2">
            <a:hlinkClick r:id="" action="ppaction://media"/>
            <a:extLst>
              <a:ext uri="{FF2B5EF4-FFF2-40B4-BE49-F238E27FC236}">
                <a16:creationId xmlns:a16="http://schemas.microsoft.com/office/drawing/2014/main" id="{BDEDCC94-C002-46A5-96F6-98932B98A01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15350" y="43084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9165" y="1805022"/>
            <a:ext cx="8147834" cy="14360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46065" marR="39156">
              <a:spcBef>
                <a:spcPts val="82"/>
              </a:spcBef>
            </a:pPr>
            <a:r>
              <a:rPr sz="2400" b="1" spc="-9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b="1" spc="-14" baseline="-6000" dirty="0">
                <a:solidFill>
                  <a:srgbClr val="C00000"/>
                </a:solidFill>
                <a:latin typeface="Verdana"/>
                <a:cs typeface="Verdana"/>
              </a:rPr>
              <a:t>B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–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analytická koncentrace rozdělované 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látky B. </a:t>
            </a:r>
            <a:r>
              <a:rPr sz="1400" b="1" spc="-5" dirty="0">
                <a:latin typeface="Verdana"/>
                <a:cs typeface="Verdana"/>
              </a:rPr>
              <a:t>Zahrnuje tedy všechny </a:t>
            </a:r>
            <a:r>
              <a:rPr sz="1400" b="1" spc="-9" dirty="0">
                <a:latin typeface="Verdana"/>
                <a:cs typeface="Verdana"/>
              </a:rPr>
              <a:t>formy, ve </a:t>
            </a:r>
            <a:r>
              <a:rPr sz="1400" b="1" spc="-5" dirty="0">
                <a:latin typeface="Verdana"/>
                <a:cs typeface="Verdana"/>
              </a:rPr>
              <a:t>kterých </a:t>
            </a:r>
            <a:r>
              <a:rPr sz="1400" b="1" spc="-9" dirty="0">
                <a:latin typeface="Verdana"/>
                <a:cs typeface="Verdana"/>
              </a:rPr>
              <a:t>se </a:t>
            </a:r>
            <a:r>
              <a:rPr sz="1400" b="1" spc="-9" dirty="0" err="1">
                <a:latin typeface="Verdana"/>
                <a:cs typeface="Verdana"/>
              </a:rPr>
              <a:t>extrahovaná</a:t>
            </a:r>
            <a:r>
              <a:rPr sz="1400" b="1" spc="-9" dirty="0">
                <a:latin typeface="Verdana"/>
                <a:cs typeface="Verdana"/>
              </a:rPr>
              <a:t> látka </a:t>
            </a:r>
            <a:r>
              <a:rPr sz="1400" b="1" spc="-5" dirty="0">
                <a:latin typeface="Verdana"/>
                <a:cs typeface="Verdana"/>
              </a:rPr>
              <a:t>nachází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dirty="0">
                <a:latin typeface="Verdana"/>
                <a:cs typeface="Verdana"/>
              </a:rPr>
              <a:t>např. </a:t>
            </a:r>
            <a:r>
              <a:rPr sz="1400" spc="-5" dirty="0">
                <a:latin typeface="Verdana"/>
                <a:cs typeface="Verdana"/>
              </a:rPr>
              <a:t>všechny </a:t>
            </a:r>
            <a:r>
              <a:rPr sz="1400" spc="-9" dirty="0">
                <a:latin typeface="Verdana"/>
                <a:cs typeface="Verdana"/>
              </a:rPr>
              <a:t>formy </a:t>
            </a:r>
            <a:r>
              <a:rPr sz="1400" spc="-5" dirty="0">
                <a:latin typeface="Verdana"/>
                <a:cs typeface="Verdana"/>
              </a:rPr>
              <a:t>komplexů </a:t>
            </a:r>
            <a:r>
              <a:rPr sz="1400" spc="-9" dirty="0">
                <a:latin typeface="Verdana"/>
                <a:cs typeface="Verdana"/>
              </a:rPr>
              <a:t>kovu M </a:t>
            </a:r>
            <a:r>
              <a:rPr sz="1400" spc="-5" dirty="0">
                <a:latin typeface="Verdana"/>
                <a:cs typeface="Verdana"/>
              </a:rPr>
              <a:t>v </a:t>
            </a:r>
            <a:r>
              <a:rPr sz="1400" spc="-9" dirty="0">
                <a:latin typeface="Verdana"/>
                <a:cs typeface="Verdana"/>
              </a:rPr>
              <a:t>dané</a:t>
            </a:r>
            <a:r>
              <a:rPr sz="1400" spc="181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fázi.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</a:pPr>
            <a:endParaRPr sz="1200" dirty="0">
              <a:latin typeface="Verdana"/>
              <a:cs typeface="Verdana"/>
            </a:endParaRPr>
          </a:p>
          <a:p>
            <a:pPr marL="46065" marR="41459">
              <a:lnSpc>
                <a:spcPct val="107100"/>
              </a:lnSpc>
            </a:pPr>
            <a:r>
              <a:rPr sz="1400" spc="-9" dirty="0">
                <a:latin typeface="Verdana"/>
                <a:cs typeface="Verdana"/>
              </a:rPr>
              <a:t>V</a:t>
            </a:r>
            <a:r>
              <a:rPr sz="1400" spc="-68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limitním</a:t>
            </a:r>
            <a:r>
              <a:rPr sz="1400" spc="-77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případě,</a:t>
            </a:r>
            <a:r>
              <a:rPr sz="1400" spc="-54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kdy</a:t>
            </a:r>
            <a:r>
              <a:rPr sz="1400" spc="-82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se</a:t>
            </a:r>
            <a:r>
              <a:rPr sz="1400" spc="-5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spc="-63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obou</a:t>
            </a:r>
            <a:r>
              <a:rPr sz="1400" spc="-63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fázích</a:t>
            </a:r>
            <a:r>
              <a:rPr sz="1400" spc="-68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vyskytuje</a:t>
            </a:r>
            <a:r>
              <a:rPr sz="1400" spc="-59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pouze</a:t>
            </a:r>
            <a:r>
              <a:rPr sz="1400" spc="-82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jediná</a:t>
            </a:r>
            <a:r>
              <a:rPr sz="1400" spc="-73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86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tatáž</a:t>
            </a:r>
            <a:r>
              <a:rPr sz="1400" spc="-86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chemická</a:t>
            </a:r>
            <a:r>
              <a:rPr sz="1400" spc="-68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forma</a:t>
            </a:r>
            <a:r>
              <a:rPr sz="1400" spc="-73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extrahované  </a:t>
            </a:r>
            <a:r>
              <a:rPr sz="2000" spc="-14" baseline="3968" dirty="0">
                <a:latin typeface="Verdana"/>
                <a:cs typeface="Verdana"/>
              </a:rPr>
              <a:t>látky, </a:t>
            </a:r>
            <a:r>
              <a:rPr sz="2000" baseline="3968" dirty="0">
                <a:latin typeface="Verdana"/>
                <a:cs typeface="Verdana"/>
              </a:rPr>
              <a:t>pak </a:t>
            </a:r>
            <a:r>
              <a:rPr sz="2000" spc="-6" baseline="3968" dirty="0">
                <a:latin typeface="Verdana"/>
                <a:cs typeface="Verdana"/>
              </a:rPr>
              <a:t>přechází </a:t>
            </a:r>
            <a:r>
              <a:rPr sz="2000" spc="-14" baseline="3968" dirty="0">
                <a:latin typeface="Verdana"/>
                <a:cs typeface="Verdana"/>
              </a:rPr>
              <a:t>D </a:t>
            </a:r>
            <a:r>
              <a:rPr sz="2000" spc="-6" baseline="3968" dirty="0">
                <a:latin typeface="Verdana"/>
                <a:cs typeface="Verdana"/>
              </a:rPr>
              <a:t>na </a:t>
            </a:r>
            <a:r>
              <a:rPr sz="2000" baseline="3968" dirty="0">
                <a:latin typeface="Verdana"/>
                <a:cs typeface="Verdana"/>
              </a:rPr>
              <a:t>K</a:t>
            </a:r>
            <a:r>
              <a:rPr sz="900" dirty="0">
                <a:latin typeface="Verdana"/>
                <a:cs typeface="Verdana"/>
              </a:rPr>
              <a:t>D</a:t>
            </a:r>
            <a:r>
              <a:rPr sz="2000" baseline="3968" dirty="0">
                <a:latin typeface="Verdana"/>
                <a:cs typeface="Verdana"/>
              </a:rPr>
              <a:t>.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19FCDF1-BBEA-448D-8570-51E7BD706912}"/>
              </a:ext>
            </a:extLst>
          </p:cNvPr>
          <p:cNvGrpSpPr/>
          <p:nvPr/>
        </p:nvGrpSpPr>
        <p:grpSpPr>
          <a:xfrm>
            <a:off x="456473" y="329782"/>
            <a:ext cx="5051593" cy="1255590"/>
            <a:chOff x="2051725" y="989602"/>
            <a:chExt cx="5051593" cy="1255590"/>
          </a:xfrm>
        </p:grpSpPr>
        <p:sp>
          <p:nvSpPr>
            <p:cNvPr id="2" name="object 2"/>
            <p:cNvSpPr txBox="1"/>
            <p:nvPr/>
          </p:nvSpPr>
          <p:spPr>
            <a:xfrm>
              <a:off x="2051725" y="989602"/>
              <a:ext cx="2773615" cy="44135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L="11516">
                <a:spcBef>
                  <a:spcPts val="82"/>
                </a:spcBef>
              </a:pPr>
              <a:r>
                <a:rPr sz="1600" b="1" spc="-5" dirty="0" err="1">
                  <a:solidFill>
                    <a:srgbClr val="0000FF"/>
                  </a:solidFill>
                  <a:latin typeface="Verdana"/>
                  <a:cs typeface="Verdana"/>
                </a:rPr>
                <a:t>Rozdělovací</a:t>
              </a:r>
              <a:r>
                <a:rPr sz="1600" b="1" spc="-59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600" b="1" spc="-5" dirty="0" err="1">
                  <a:solidFill>
                    <a:srgbClr val="0000FF"/>
                  </a:solidFill>
                  <a:latin typeface="Verdana"/>
                  <a:cs typeface="Verdana"/>
                </a:rPr>
                <a:t>poměr</a:t>
              </a:r>
              <a:r>
                <a:rPr lang="cs-CZ" sz="16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lang="cs-CZ" sz="28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D</a:t>
              </a:r>
              <a:endParaRPr sz="1600" dirty="0">
                <a:latin typeface="Verdana"/>
                <a:cs typeface="Verdana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477782" y="1235353"/>
              <a:ext cx="1625536" cy="1009839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144">
              <a:solidFill>
                <a:srgbClr val="000000"/>
              </a:solidFill>
            </a:ln>
          </p:spPr>
          <p:txBody>
            <a:bodyPr vert="horz" wrap="square" lIns="0" tIns="111708" rIns="0" bIns="0" rtlCol="0">
              <a:spAutoFit/>
            </a:bodyPr>
            <a:lstStyle/>
            <a:p>
              <a:pPr marL="146258">
                <a:spcBef>
                  <a:spcPts val="879"/>
                </a:spcBef>
              </a:pPr>
              <a:r>
                <a:rPr sz="3809" i="1" spc="14" baseline="-29761" dirty="0">
                  <a:latin typeface="Times New Roman"/>
                  <a:cs typeface="Times New Roman"/>
                </a:rPr>
                <a:t>D </a:t>
              </a:r>
              <a:r>
                <a:rPr sz="3809" spc="6" baseline="-29761" dirty="0">
                  <a:latin typeface="Symbol"/>
                  <a:cs typeface="Symbol"/>
                </a:rPr>
                <a:t></a:t>
              </a:r>
              <a:r>
                <a:rPr sz="3809" spc="-6" baseline="-29761" dirty="0">
                  <a:latin typeface="Times New Roman"/>
                  <a:cs typeface="Times New Roman"/>
                </a:rPr>
                <a:t> </a:t>
              </a:r>
              <a:r>
                <a:rPr sz="3809" i="1" spc="136" baseline="13888" dirty="0" err="1">
                  <a:latin typeface="Times New Roman"/>
                  <a:cs typeface="Times New Roman"/>
                </a:rPr>
                <a:t>c</a:t>
              </a:r>
              <a:r>
                <a:rPr sz="1451" i="1" spc="91" dirty="0" err="1">
                  <a:latin typeface="Times New Roman"/>
                  <a:cs typeface="Times New Roman"/>
                </a:rPr>
                <a:t>B</a:t>
              </a:r>
              <a:r>
                <a:rPr sz="1451" spc="59" dirty="0" err="1">
                  <a:latin typeface="Times New Roman"/>
                  <a:cs typeface="Times New Roman"/>
                </a:rPr>
                <a:t>,</a:t>
              </a:r>
              <a:r>
                <a:rPr sz="1451" i="1" spc="59" dirty="0" err="1">
                  <a:latin typeface="Times New Roman"/>
                  <a:cs typeface="Times New Roman"/>
                </a:rPr>
                <a:t>org</a:t>
              </a:r>
              <a:endParaRPr sz="1451" dirty="0">
                <a:latin typeface="Times New Roman"/>
                <a:cs typeface="Times New Roman"/>
              </a:endParaRPr>
            </a:p>
            <a:p>
              <a:pPr marL="765838">
                <a:spcBef>
                  <a:spcPts val="939"/>
                </a:spcBef>
              </a:pPr>
              <a:r>
                <a:rPr sz="3809" i="1" spc="115" baseline="13888" dirty="0">
                  <a:latin typeface="Times New Roman"/>
                  <a:cs typeface="Times New Roman"/>
                </a:rPr>
                <a:t>c</a:t>
              </a:r>
              <a:r>
                <a:rPr sz="1451" i="1" spc="77" dirty="0">
                  <a:latin typeface="Times New Roman"/>
                  <a:cs typeface="Times New Roman"/>
                </a:rPr>
                <a:t>B</a:t>
              </a:r>
              <a:r>
                <a:rPr sz="1451" spc="77" dirty="0">
                  <a:latin typeface="Times New Roman"/>
                  <a:cs typeface="Times New Roman"/>
                </a:rPr>
                <a:t>,</a:t>
              </a:r>
              <a:r>
                <a:rPr sz="1451" i="1" spc="77" dirty="0">
                  <a:latin typeface="Times New Roman"/>
                  <a:cs typeface="Times New Roman"/>
                </a:rPr>
                <a:t>vod</a:t>
              </a:r>
              <a:endParaRPr sz="1451" dirty="0">
                <a:latin typeface="Times New Roman"/>
                <a:cs typeface="Times New Roman"/>
              </a:endParaRPr>
            </a:p>
          </p:txBody>
        </p:sp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C0EC9C1A-4407-4E47-AECC-65B6C79FB7E6}"/>
              </a:ext>
            </a:extLst>
          </p:cNvPr>
          <p:cNvSpPr txBox="1"/>
          <p:nvPr/>
        </p:nvSpPr>
        <p:spPr>
          <a:xfrm>
            <a:off x="219165" y="4043673"/>
            <a:ext cx="2512358" cy="4413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600" b="1" spc="-9" dirty="0" err="1">
                <a:solidFill>
                  <a:srgbClr val="0000FF"/>
                </a:solidFill>
                <a:latin typeface="Verdana"/>
                <a:cs typeface="Verdana"/>
              </a:rPr>
              <a:t>Procento</a:t>
            </a:r>
            <a:r>
              <a:rPr sz="1600" b="1" spc="-5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600" b="1" spc="-5" dirty="0" err="1">
                <a:solidFill>
                  <a:srgbClr val="0000FF"/>
                </a:solidFill>
                <a:latin typeface="Verdana"/>
                <a:cs typeface="Verdana"/>
              </a:rPr>
              <a:t>extrakce</a:t>
            </a:r>
            <a:r>
              <a:rPr lang="cs-CZ" sz="1600" b="1" spc="-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2800" b="1" spc="-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8013FBA8-0632-402A-B091-3D574954CD8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9182" y="3568577"/>
            <a:ext cx="3716977" cy="31528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72000" y="1183997"/>
            <a:ext cx="72438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0" y="0"/>
                </a:moveTo>
                <a:lnTo>
                  <a:pt x="798685" y="0"/>
                </a:lnTo>
              </a:path>
            </a:pathLst>
          </a:custGeom>
          <a:ln w="15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39EC62-C40D-4F96-82BD-DCA8B123FA37}"/>
              </a:ext>
            </a:extLst>
          </p:cNvPr>
          <p:cNvSpPr txBox="1"/>
          <p:nvPr/>
        </p:nvSpPr>
        <p:spPr>
          <a:xfrm>
            <a:off x="6944769" y="6136701"/>
            <a:ext cx="1570581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1600" b="1" dirty="0"/>
              <a:t>Pro D = 1 jde o 50% extrakci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12F232-A695-430E-BE9D-B42ABC78C2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83A7507-3160-4BF2-B230-8E66D32B6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" y="4681065"/>
            <a:ext cx="1895238" cy="1380952"/>
          </a:xfrm>
          <a:prstGeom prst="rect">
            <a:avLst/>
          </a:prstGeom>
        </p:spPr>
      </p:pic>
      <p:pic>
        <p:nvPicPr>
          <p:cNvPr id="21" name="Komplexy3-1">
            <a:hlinkClick r:id="" action="ppaction://media"/>
            <a:extLst>
              <a:ext uri="{FF2B5EF4-FFF2-40B4-BE49-F238E27FC236}">
                <a16:creationId xmlns:a16="http://schemas.microsoft.com/office/drawing/2014/main" id="{F7226266-0090-493B-B418-F126E107E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6999" y="470852"/>
            <a:ext cx="609600" cy="609600"/>
          </a:xfrm>
          <a:prstGeom prst="rect">
            <a:avLst/>
          </a:prstGeom>
        </p:spPr>
      </p:pic>
      <p:pic>
        <p:nvPicPr>
          <p:cNvPr id="22" name="Komplexy3-2">
            <a:hlinkClick r:id="" action="ppaction://media"/>
            <a:extLst>
              <a:ext uri="{FF2B5EF4-FFF2-40B4-BE49-F238E27FC236}">
                <a16:creationId xmlns:a16="http://schemas.microsoft.com/office/drawing/2014/main" id="{538DD5D1-4811-4F8D-B516-6DB4525182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6999" y="3631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8CFC3F-A31B-4693-9226-2BACE2ABD9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3</a:t>
            </a:fld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6DB78F4-A450-4E9F-A34C-836BF1452A3E}"/>
              </a:ext>
            </a:extLst>
          </p:cNvPr>
          <p:cNvSpPr txBox="1"/>
          <p:nvPr/>
        </p:nvSpPr>
        <p:spPr>
          <a:xfrm>
            <a:off x="575952" y="75274"/>
            <a:ext cx="6299179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buSzPts val="1800"/>
              <a:tabLst>
                <a:tab pos="342900" algn="l"/>
              </a:tabLst>
            </a:pPr>
            <a:r>
              <a:rPr lang="cs-CZ" sz="2000" b="1" kern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Teorie extrakce chelátů</a:t>
            </a:r>
            <a:r>
              <a:rPr lang="cs-CZ" sz="2400" b="1" kern="0" cap="all" dirty="0">
                <a:effectLst/>
                <a:latin typeface="Verdana" panose="020B0604030504040204" pitchFamily="34" charset="0"/>
              </a:rPr>
              <a:t> </a:t>
            </a:r>
            <a:r>
              <a:rPr lang="cs-CZ" sz="1400" b="1" kern="0" cap="all" dirty="0">
                <a:effectLst/>
                <a:latin typeface="Verdana" panose="020B0604030504040204" pitchFamily="34" charset="0"/>
              </a:rPr>
              <a:t>(</a:t>
            </a:r>
            <a:r>
              <a:rPr lang="cs-CZ" sz="1400" b="1" kern="0" dirty="0">
                <a:effectLst/>
                <a:latin typeface="Verdana" panose="020B0604030504040204" pitchFamily="34" charset="0"/>
              </a:rPr>
              <a:t>směrnicová analýza)</a:t>
            </a:r>
          </a:p>
          <a:p>
            <a:r>
              <a:rPr lang="cs-CZ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3A5786-873E-4CBF-957F-44A2C50F1447}"/>
              </a:ext>
            </a:extLst>
          </p:cNvPr>
          <p:cNvSpPr txBox="1"/>
          <p:nvPr/>
        </p:nvSpPr>
        <p:spPr>
          <a:xfrm>
            <a:off x="659080" y="1614609"/>
            <a:ext cx="4209802" cy="40011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cs-CZ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cs-CZ" sz="2000" b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sz="20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n(HA)</a:t>
            </a:r>
            <a:r>
              <a:rPr lang="cs-CZ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cs-CZ" sz="2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(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cs-CZ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cs-CZ" sz="2000" b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cs-CZ" sz="2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 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cs-CZ" sz="20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AF859E0-F1AB-410D-81C8-B48C3D624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0" y="2163173"/>
            <a:ext cx="3571429" cy="838095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3883CB44-43B2-4742-848F-B7E52A8F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924" y="2408686"/>
            <a:ext cx="4209802" cy="3385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   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log D = log </a:t>
            </a:r>
            <a:r>
              <a:rPr kumimoji="0" lang="cs-CZ" alt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cs-CZ" altLang="cs-CZ" sz="16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+  </a:t>
            </a:r>
            <a:r>
              <a:rPr kumimoji="0" lang="cs-CZ" altLang="cs-CZ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cs-CZ" alt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+  </a:t>
            </a:r>
            <a:r>
              <a:rPr kumimoji="0" lang="cs-CZ" altLang="cs-CZ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cs-CZ" alt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log</a:t>
            </a:r>
            <a:r>
              <a:rPr kumimoji="0" lang="de-DE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[HA]</a:t>
            </a:r>
            <a:r>
              <a:rPr kumimoji="0" lang="de-DE" altLang="cs-CZ" sz="16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</a:t>
            </a:r>
            <a:r>
              <a:rPr kumimoji="0" lang="de-DE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de-DE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8218D9D7-0E13-40B9-9E78-0788B73D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7" y="4663889"/>
            <a:ext cx="3351812" cy="51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log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</a:t>
            </a:r>
            <a:r>
              <a:rPr kumimoji="0" lang="cs-CZ" altLang="cs-CZ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/</a:t>
            </a: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= pH</a:t>
            </a:r>
            <a:r>
              <a:rPr kumimoji="0" lang="cs-CZ" altLang="cs-CZ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1/2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+  log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[HA]</a:t>
            </a:r>
            <a:r>
              <a:rPr kumimoji="0" lang="cs-CZ" altLang="cs-CZ" b="1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87" name="Picture 19">
            <a:extLst>
              <a:ext uri="{FF2B5EF4-FFF2-40B4-BE49-F238E27FC236}">
                <a16:creationId xmlns:a16="http://schemas.microsoft.com/office/drawing/2014/main" id="{94492A53-4422-42C6-B523-F130B70F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96" y="3839331"/>
            <a:ext cx="5431247" cy="26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0993D805-7526-4E8A-B4EE-3CB1E10A1CD8}"/>
              </a:ext>
            </a:extLst>
          </p:cNvPr>
          <p:cNvSpPr txBox="1"/>
          <p:nvPr/>
        </p:nvSpPr>
        <p:spPr>
          <a:xfrm>
            <a:off x="659080" y="832889"/>
            <a:ext cx="7321137" cy="6771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Extrakční rovnice </a:t>
            </a:r>
            <a:r>
              <a:rPr lang="cs-CZ" dirty="0"/>
              <a:t>– popisuje heterogenní rovnováhu, </a:t>
            </a:r>
            <a:r>
              <a:rPr lang="cs-CZ" sz="2000" b="1" dirty="0" err="1"/>
              <a:t>K</a:t>
            </a:r>
            <a:r>
              <a:rPr lang="cs-CZ" sz="2000" b="1" baseline="-25000" dirty="0" err="1"/>
              <a:t>ex</a:t>
            </a:r>
            <a:r>
              <a:rPr lang="cs-CZ" sz="2000" b="1" dirty="0"/>
              <a:t> </a:t>
            </a:r>
            <a:r>
              <a:rPr lang="cs-CZ" dirty="0"/>
              <a:t>je její rovnovážná konstanta (tzv. extrakční konstanta)</a:t>
            </a:r>
          </a:p>
        </p:txBody>
      </p:sp>
      <p:sp>
        <p:nvSpPr>
          <p:cNvPr id="7168" name="TextovéPole 7167">
            <a:extLst>
              <a:ext uri="{FF2B5EF4-FFF2-40B4-BE49-F238E27FC236}">
                <a16:creationId xmlns:a16="http://schemas.microsoft.com/office/drawing/2014/main" id="{65E6606B-D0CE-4168-983B-2CD9636EE1C4}"/>
              </a:ext>
            </a:extLst>
          </p:cNvPr>
          <p:cNvSpPr txBox="1"/>
          <p:nvPr/>
        </p:nvSpPr>
        <p:spPr>
          <a:xfrm>
            <a:off x="5021035" y="1621281"/>
            <a:ext cx="2959182" cy="3385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1600" dirty="0"/>
              <a:t>HA je </a:t>
            </a:r>
            <a:r>
              <a:rPr lang="cs-CZ" sz="1600" dirty="0" err="1"/>
              <a:t>komplexotvorné</a:t>
            </a:r>
            <a:r>
              <a:rPr lang="cs-CZ" sz="1600" dirty="0"/>
              <a:t> činidlo</a:t>
            </a:r>
          </a:p>
        </p:txBody>
      </p:sp>
      <p:sp>
        <p:nvSpPr>
          <p:cNvPr id="7169" name="TextovéPole 7168">
            <a:extLst>
              <a:ext uri="{FF2B5EF4-FFF2-40B4-BE49-F238E27FC236}">
                <a16:creationId xmlns:a16="http://schemas.microsoft.com/office/drawing/2014/main" id="{9C351C20-B141-4348-9830-7CFA3F054B56}"/>
              </a:ext>
            </a:extLst>
          </p:cNvPr>
          <p:cNvSpPr txBox="1"/>
          <p:nvPr/>
        </p:nvSpPr>
        <p:spPr>
          <a:xfrm>
            <a:off x="129057" y="4159167"/>
            <a:ext cx="3351812" cy="40011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pH poloviční extrakce</a:t>
            </a:r>
          </a:p>
        </p:txBody>
      </p:sp>
      <p:sp>
        <p:nvSpPr>
          <p:cNvPr id="7170" name="TextovéPole 7169">
            <a:extLst>
              <a:ext uri="{FF2B5EF4-FFF2-40B4-BE49-F238E27FC236}">
                <a16:creationId xmlns:a16="http://schemas.microsoft.com/office/drawing/2014/main" id="{462BA1FB-6A52-48B7-B131-1589F410889F}"/>
              </a:ext>
            </a:extLst>
          </p:cNvPr>
          <p:cNvSpPr txBox="1"/>
          <p:nvPr/>
        </p:nvSpPr>
        <p:spPr>
          <a:xfrm>
            <a:off x="731237" y="6117678"/>
            <a:ext cx="2859724" cy="338554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1600" b="1" dirty="0"/>
              <a:t>Závislost  % extrakce na pH</a:t>
            </a:r>
          </a:p>
        </p:txBody>
      </p:sp>
      <p:sp>
        <p:nvSpPr>
          <p:cNvPr id="7171" name="TextovéPole 7170">
            <a:extLst>
              <a:ext uri="{FF2B5EF4-FFF2-40B4-BE49-F238E27FC236}">
                <a16:creationId xmlns:a16="http://schemas.microsoft.com/office/drawing/2014/main" id="{6B2CB006-F144-4DE0-AA59-CB73932415B0}"/>
              </a:ext>
            </a:extLst>
          </p:cNvPr>
          <p:cNvSpPr txBox="1"/>
          <p:nvPr/>
        </p:nvSpPr>
        <p:spPr>
          <a:xfrm>
            <a:off x="4572000" y="2866994"/>
            <a:ext cx="4199417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1600" b="1" dirty="0"/>
              <a:t>n</a:t>
            </a:r>
            <a:r>
              <a:rPr lang="cs-CZ" sz="1600" dirty="0"/>
              <a:t> je směrnicí uvedené logaritmické závislosti a určuje náboj iontu i počet molekul extrakčního činidla</a:t>
            </a:r>
          </a:p>
        </p:txBody>
      </p:sp>
      <p:pic>
        <p:nvPicPr>
          <p:cNvPr id="7172" name="Komplexy2-1">
            <a:hlinkClick r:id="" action="ppaction://media"/>
            <a:extLst>
              <a:ext uri="{FF2B5EF4-FFF2-40B4-BE49-F238E27FC236}">
                <a16:creationId xmlns:a16="http://schemas.microsoft.com/office/drawing/2014/main" id="{FC2D039B-22B9-4484-8759-415301EF5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5343" y="235776"/>
            <a:ext cx="609600" cy="609600"/>
          </a:xfrm>
          <a:prstGeom prst="rect">
            <a:avLst/>
          </a:prstGeom>
        </p:spPr>
      </p:pic>
      <p:pic>
        <p:nvPicPr>
          <p:cNvPr id="7173" name="Komplexy2-2">
            <a:hlinkClick r:id="" action="ppaction://media"/>
            <a:extLst>
              <a:ext uri="{FF2B5EF4-FFF2-40B4-BE49-F238E27FC236}">
                <a16:creationId xmlns:a16="http://schemas.microsoft.com/office/drawing/2014/main" id="{3EF162F5-74CD-4CC5-B861-EC082DB615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2573" y="1661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66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31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389444" y="1156494"/>
            <a:ext cx="7881805" cy="36783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58733" rIns="0" bIns="0" rtlCol="0">
            <a:spAutoFit/>
          </a:bodyPr>
          <a:lstStyle/>
          <a:p>
            <a:pPr marL="471595" marR="39156" indent="-207294" algn="just">
              <a:lnSpc>
                <a:spcPct val="101400"/>
              </a:lnSpc>
              <a:buFont typeface="Symbol"/>
              <a:buChar char=""/>
              <a:tabLst>
                <a:tab pos="472171" algn="l"/>
              </a:tabLst>
            </a:pPr>
            <a:r>
              <a:rPr sz="1451" spc="-5" dirty="0" err="1">
                <a:latin typeface="Verdana"/>
                <a:cs typeface="Verdana"/>
              </a:rPr>
              <a:t>Extrahovat</a:t>
            </a:r>
            <a:r>
              <a:rPr sz="1451" spc="-122" dirty="0">
                <a:latin typeface="Verdana"/>
                <a:cs typeface="Verdana"/>
              </a:rPr>
              <a:t> </a:t>
            </a:r>
            <a:r>
              <a:rPr sz="1451" dirty="0">
                <a:latin typeface="Verdana"/>
                <a:cs typeface="Verdana"/>
              </a:rPr>
              <a:t>se</a:t>
            </a:r>
            <a:r>
              <a:rPr sz="1451" spc="-131" dirty="0">
                <a:latin typeface="Verdana"/>
                <a:cs typeface="Verdana"/>
              </a:rPr>
              <a:t> </a:t>
            </a:r>
            <a:r>
              <a:rPr sz="1451" dirty="0">
                <a:latin typeface="Verdana"/>
                <a:cs typeface="Verdana"/>
              </a:rPr>
              <a:t>budou</a:t>
            </a:r>
            <a:r>
              <a:rPr sz="1451" spc="-118" dirty="0">
                <a:latin typeface="Verdana"/>
                <a:cs typeface="Verdana"/>
              </a:rPr>
              <a:t> </a:t>
            </a:r>
            <a:r>
              <a:rPr sz="1451" spc="-5" dirty="0">
                <a:latin typeface="Verdana"/>
                <a:cs typeface="Verdana"/>
              </a:rPr>
              <a:t>látky</a:t>
            </a:r>
            <a:r>
              <a:rPr sz="1451" spc="-127" dirty="0">
                <a:latin typeface="Verdana"/>
                <a:cs typeface="Verdana"/>
              </a:rPr>
              <a:t> </a:t>
            </a:r>
            <a:r>
              <a:rPr sz="1451" spc="-5" dirty="0">
                <a:latin typeface="Verdana"/>
                <a:cs typeface="Verdana"/>
              </a:rPr>
              <a:t>málo</a:t>
            </a:r>
            <a:r>
              <a:rPr sz="1451" spc="-103" dirty="0">
                <a:latin typeface="Verdana"/>
                <a:cs typeface="Verdana"/>
              </a:rPr>
              <a:t> </a:t>
            </a:r>
            <a:r>
              <a:rPr sz="1451" spc="-5" dirty="0">
                <a:latin typeface="Verdana"/>
                <a:cs typeface="Verdana"/>
              </a:rPr>
              <a:t>rozpustné</a:t>
            </a:r>
            <a:r>
              <a:rPr sz="1451" spc="-136" dirty="0">
                <a:latin typeface="Verdana"/>
                <a:cs typeface="Verdana"/>
              </a:rPr>
              <a:t> </a:t>
            </a:r>
            <a:r>
              <a:rPr sz="1451" spc="5" dirty="0">
                <a:latin typeface="Verdana"/>
                <a:cs typeface="Verdana"/>
              </a:rPr>
              <a:t>ve</a:t>
            </a:r>
            <a:r>
              <a:rPr sz="1451" spc="-131" dirty="0">
                <a:latin typeface="Verdana"/>
                <a:cs typeface="Verdana"/>
              </a:rPr>
              <a:t> </a:t>
            </a:r>
            <a:r>
              <a:rPr sz="1451" dirty="0">
                <a:latin typeface="Verdana"/>
                <a:cs typeface="Verdana"/>
              </a:rPr>
              <a:t>vodě,</a:t>
            </a:r>
            <a:r>
              <a:rPr sz="1451" spc="-118" dirty="0">
                <a:latin typeface="Verdana"/>
                <a:cs typeface="Verdana"/>
              </a:rPr>
              <a:t> </a:t>
            </a:r>
            <a:r>
              <a:rPr sz="1451" spc="-5" dirty="0">
                <a:latin typeface="Verdana"/>
                <a:cs typeface="Verdana"/>
              </a:rPr>
              <a:t>ale</a:t>
            </a:r>
            <a:r>
              <a:rPr sz="1451" spc="-131" dirty="0">
                <a:latin typeface="Verdana"/>
                <a:cs typeface="Verdana"/>
              </a:rPr>
              <a:t> </a:t>
            </a:r>
            <a:r>
              <a:rPr sz="1451" spc="-5" dirty="0">
                <a:latin typeface="Verdana"/>
                <a:cs typeface="Verdana"/>
              </a:rPr>
              <a:t>dobře</a:t>
            </a:r>
            <a:r>
              <a:rPr sz="1451" spc="-136" dirty="0">
                <a:latin typeface="Verdana"/>
                <a:cs typeface="Verdana"/>
              </a:rPr>
              <a:t> </a:t>
            </a:r>
            <a:r>
              <a:rPr sz="1451" spc="-5" dirty="0" err="1">
                <a:latin typeface="Verdana"/>
                <a:cs typeface="Verdana"/>
              </a:rPr>
              <a:t>rozpustné</a:t>
            </a:r>
            <a:r>
              <a:rPr sz="1451" spc="-109" dirty="0">
                <a:latin typeface="Verdana"/>
                <a:cs typeface="Verdana"/>
              </a:rPr>
              <a:t> </a:t>
            </a:r>
            <a:br>
              <a:rPr lang="cs-CZ" sz="1451" spc="-109" dirty="0">
                <a:latin typeface="Verdana"/>
                <a:cs typeface="Verdana"/>
              </a:rPr>
            </a:br>
            <a:r>
              <a:rPr sz="1451" dirty="0">
                <a:latin typeface="Verdana"/>
                <a:cs typeface="Verdana"/>
              </a:rPr>
              <a:t>v</a:t>
            </a:r>
            <a:r>
              <a:rPr sz="1451" spc="-91" dirty="0">
                <a:latin typeface="Verdana"/>
                <a:cs typeface="Verdana"/>
              </a:rPr>
              <a:t> </a:t>
            </a:r>
            <a:r>
              <a:rPr sz="1451" spc="-5" dirty="0" err="1">
                <a:latin typeface="Verdana"/>
                <a:cs typeface="Verdana"/>
              </a:rPr>
              <a:t>organické</a:t>
            </a:r>
            <a:r>
              <a:rPr sz="1451" spc="-5" dirty="0">
                <a:latin typeface="Verdana"/>
                <a:cs typeface="Verdana"/>
              </a:rPr>
              <a:t> </a:t>
            </a:r>
            <a:r>
              <a:rPr sz="1451" spc="-5" dirty="0" err="1">
                <a:latin typeface="Verdana"/>
                <a:cs typeface="Verdana"/>
              </a:rPr>
              <a:t>fázi</a:t>
            </a:r>
            <a:r>
              <a:rPr lang="cs-CZ" sz="1451" spc="-5" dirty="0">
                <a:latin typeface="Verdana"/>
                <a:cs typeface="Verdana"/>
              </a:rPr>
              <a:t>.</a:t>
            </a:r>
            <a:endParaRPr sz="1451" dirty="0">
              <a:latin typeface="Verdana"/>
              <a:cs typeface="Verdana"/>
            </a:endParaRPr>
          </a:p>
          <a:p>
            <a:pPr marL="471595" marR="37428" indent="-207294" algn="just">
              <a:lnSpc>
                <a:spcPct val="101299"/>
              </a:lnSpc>
              <a:buFont typeface="Symbol"/>
              <a:buChar char=""/>
              <a:tabLst>
                <a:tab pos="472171" algn="l"/>
              </a:tabLst>
            </a:pPr>
            <a:r>
              <a:rPr sz="1451" spc="-5" dirty="0">
                <a:latin typeface="Verdana"/>
                <a:cs typeface="Verdana"/>
              </a:rPr>
              <a:t>Je-li </a:t>
            </a:r>
            <a:r>
              <a:rPr sz="1451" dirty="0">
                <a:latin typeface="Verdana"/>
                <a:cs typeface="Verdana"/>
              </a:rPr>
              <a:t>rozpustnost </a:t>
            </a:r>
            <a:r>
              <a:rPr sz="1451" spc="-5" dirty="0">
                <a:latin typeface="Verdana"/>
                <a:cs typeface="Verdana"/>
              </a:rPr>
              <a:t>rozpuštěné </a:t>
            </a:r>
            <a:r>
              <a:rPr sz="1451" dirty="0">
                <a:latin typeface="Verdana"/>
                <a:cs typeface="Verdana"/>
              </a:rPr>
              <a:t>a potenciálně </a:t>
            </a:r>
            <a:r>
              <a:rPr sz="1451" spc="-5" dirty="0">
                <a:latin typeface="Verdana"/>
                <a:cs typeface="Verdana"/>
              </a:rPr>
              <a:t>extrahované látky </a:t>
            </a:r>
            <a:r>
              <a:rPr sz="1451" dirty="0">
                <a:latin typeface="Verdana"/>
                <a:cs typeface="Verdana"/>
              </a:rPr>
              <a:t>v </a:t>
            </a:r>
            <a:r>
              <a:rPr sz="1451" spc="-5" dirty="0">
                <a:latin typeface="Verdana"/>
                <a:cs typeface="Verdana"/>
              </a:rPr>
              <a:t>organické </a:t>
            </a:r>
            <a:r>
              <a:rPr sz="1451" dirty="0" err="1">
                <a:latin typeface="Verdana"/>
                <a:cs typeface="Verdana"/>
              </a:rPr>
              <a:t>fázi</a:t>
            </a:r>
            <a:r>
              <a:rPr sz="1451" spc="-317" dirty="0">
                <a:latin typeface="Verdana"/>
                <a:cs typeface="Verdana"/>
              </a:rPr>
              <a:t> </a:t>
            </a:r>
            <a:r>
              <a:rPr sz="1451" spc="-5" dirty="0" err="1">
                <a:latin typeface="Verdana"/>
                <a:cs typeface="Verdana"/>
              </a:rPr>
              <a:t>malá</a:t>
            </a:r>
            <a:r>
              <a:rPr sz="1451" spc="-5" dirty="0">
                <a:latin typeface="Verdana"/>
                <a:cs typeface="Verdana"/>
              </a:rPr>
              <a:t> </a:t>
            </a:r>
            <a:r>
              <a:rPr sz="1451" dirty="0">
                <a:latin typeface="Verdana"/>
                <a:cs typeface="Verdana"/>
              </a:rPr>
              <a:t>(např. jde o </a:t>
            </a:r>
            <a:r>
              <a:rPr sz="1451" spc="-5" dirty="0">
                <a:latin typeface="Verdana"/>
                <a:cs typeface="Verdana"/>
              </a:rPr>
              <a:t>kovové nebo </a:t>
            </a:r>
            <a:r>
              <a:rPr sz="1451" spc="-9" dirty="0">
                <a:latin typeface="Verdana"/>
                <a:cs typeface="Verdana"/>
              </a:rPr>
              <a:t>ve </a:t>
            </a:r>
            <a:r>
              <a:rPr sz="1451" spc="-5" dirty="0">
                <a:latin typeface="Verdana"/>
                <a:cs typeface="Verdana"/>
              </a:rPr>
              <a:t>vodné </a:t>
            </a:r>
            <a:r>
              <a:rPr sz="1451" dirty="0">
                <a:latin typeface="Verdana"/>
                <a:cs typeface="Verdana"/>
              </a:rPr>
              <a:t>fázi </a:t>
            </a:r>
            <a:r>
              <a:rPr sz="1451" spc="-5" dirty="0">
                <a:latin typeface="Verdana"/>
                <a:cs typeface="Verdana"/>
              </a:rPr>
              <a:t>hydratované ionty), </a:t>
            </a:r>
            <a:r>
              <a:rPr sz="1451" dirty="0">
                <a:latin typeface="Verdana"/>
                <a:cs typeface="Verdana"/>
              </a:rPr>
              <a:t>pak </a:t>
            </a:r>
            <a:r>
              <a:rPr sz="1451" spc="-14" dirty="0">
                <a:latin typeface="Verdana"/>
                <a:cs typeface="Verdana"/>
              </a:rPr>
              <a:t>je </a:t>
            </a:r>
            <a:r>
              <a:rPr sz="1451" spc="-5" dirty="0">
                <a:latin typeface="Verdana"/>
                <a:cs typeface="Verdana"/>
              </a:rPr>
              <a:t>nutné zpravidla  nahradit hydratační </a:t>
            </a:r>
            <a:r>
              <a:rPr sz="1451" dirty="0">
                <a:latin typeface="Verdana"/>
                <a:cs typeface="Verdana"/>
              </a:rPr>
              <a:t>obal </a:t>
            </a:r>
            <a:r>
              <a:rPr sz="1451" spc="-5" dirty="0">
                <a:latin typeface="Verdana"/>
                <a:cs typeface="Verdana"/>
              </a:rPr>
              <a:t>obalem </a:t>
            </a:r>
            <a:r>
              <a:rPr sz="1451" dirty="0">
                <a:latin typeface="Verdana"/>
                <a:cs typeface="Verdana"/>
              </a:rPr>
              <a:t>jiným,</a:t>
            </a:r>
            <a:r>
              <a:rPr sz="1451" spc="-23" dirty="0">
                <a:latin typeface="Verdana"/>
                <a:cs typeface="Verdana"/>
              </a:rPr>
              <a:t> </a:t>
            </a:r>
            <a:r>
              <a:rPr sz="1451" spc="-5" dirty="0">
                <a:latin typeface="Verdana"/>
                <a:cs typeface="Verdana"/>
              </a:rPr>
              <a:t>hydrofobnějším.</a:t>
            </a:r>
            <a:endParaRPr sz="145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51" dirty="0">
              <a:latin typeface="Verdana"/>
              <a:cs typeface="Verdana"/>
            </a:endParaRPr>
          </a:p>
          <a:p>
            <a:pPr marL="471595" marR="43762" indent="-207294" algn="just">
              <a:lnSpc>
                <a:spcPct val="101200"/>
              </a:lnSpc>
              <a:spcBef>
                <a:spcPts val="5"/>
              </a:spcBef>
              <a:buFont typeface="Symbol"/>
              <a:buChar char=""/>
              <a:tabLst>
                <a:tab pos="472171" algn="l"/>
              </a:tabLst>
            </a:pPr>
            <a:r>
              <a:rPr sz="1451" dirty="0">
                <a:latin typeface="Verdana"/>
                <a:cs typeface="Verdana"/>
              </a:rPr>
              <a:t>Pokud </a:t>
            </a:r>
            <a:r>
              <a:rPr sz="1451" spc="-5" dirty="0">
                <a:latin typeface="Verdana"/>
                <a:cs typeface="Verdana"/>
              </a:rPr>
              <a:t>jsou </a:t>
            </a:r>
            <a:r>
              <a:rPr sz="1451" dirty="0">
                <a:latin typeface="Verdana"/>
                <a:cs typeface="Verdana"/>
              </a:rPr>
              <a:t>i </a:t>
            </a:r>
            <a:r>
              <a:rPr sz="1451" spc="-9" dirty="0">
                <a:latin typeface="Verdana"/>
                <a:cs typeface="Verdana"/>
              </a:rPr>
              <a:t>nadále </a:t>
            </a:r>
            <a:r>
              <a:rPr sz="1451" dirty="0">
                <a:latin typeface="Verdana"/>
                <a:cs typeface="Verdana"/>
              </a:rPr>
              <a:t>částice, které </a:t>
            </a:r>
            <a:r>
              <a:rPr sz="1451" spc="-5" dirty="0">
                <a:latin typeface="Verdana"/>
                <a:cs typeface="Verdana"/>
              </a:rPr>
              <a:t>chceme převést extrakcí </a:t>
            </a:r>
            <a:r>
              <a:rPr sz="1451" spc="-9" dirty="0">
                <a:latin typeface="Verdana"/>
                <a:cs typeface="Verdana"/>
              </a:rPr>
              <a:t>do </a:t>
            </a:r>
            <a:r>
              <a:rPr sz="1451" dirty="0">
                <a:latin typeface="Verdana"/>
                <a:cs typeface="Verdana"/>
              </a:rPr>
              <a:t>organické </a:t>
            </a:r>
            <a:r>
              <a:rPr sz="1451" spc="-5" dirty="0">
                <a:latin typeface="Verdana"/>
                <a:cs typeface="Verdana"/>
              </a:rPr>
              <a:t>fáze,  nabité, </a:t>
            </a:r>
            <a:r>
              <a:rPr sz="1451" dirty="0">
                <a:latin typeface="Verdana"/>
                <a:cs typeface="Verdana"/>
              </a:rPr>
              <a:t>je </a:t>
            </a:r>
            <a:r>
              <a:rPr sz="1451" spc="-5" dirty="0">
                <a:latin typeface="Verdana"/>
                <a:cs typeface="Verdana"/>
              </a:rPr>
              <a:t>nutné </a:t>
            </a:r>
            <a:r>
              <a:rPr sz="1451" dirty="0">
                <a:latin typeface="Verdana"/>
                <a:cs typeface="Verdana"/>
              </a:rPr>
              <a:t>je </a:t>
            </a:r>
            <a:r>
              <a:rPr sz="1451" dirty="0" err="1">
                <a:latin typeface="Verdana"/>
                <a:cs typeface="Verdana"/>
              </a:rPr>
              <a:t>převést</a:t>
            </a:r>
            <a:r>
              <a:rPr lang="cs-CZ" sz="1451" dirty="0">
                <a:latin typeface="Verdana"/>
                <a:cs typeface="Verdana"/>
              </a:rPr>
              <a:t> </a:t>
            </a:r>
            <a:r>
              <a:rPr sz="1451" spc="-9" dirty="0">
                <a:latin typeface="Verdana"/>
                <a:cs typeface="Verdana"/>
              </a:rPr>
              <a:t>do </a:t>
            </a:r>
            <a:r>
              <a:rPr sz="1451" spc="-5" dirty="0">
                <a:latin typeface="Verdana"/>
                <a:cs typeface="Verdana"/>
              </a:rPr>
              <a:t>neutrální </a:t>
            </a:r>
            <a:r>
              <a:rPr sz="1451" dirty="0">
                <a:latin typeface="Verdana"/>
                <a:cs typeface="Verdana"/>
              </a:rPr>
              <a:t>formy. </a:t>
            </a:r>
            <a:r>
              <a:rPr sz="1451" spc="-5" dirty="0">
                <a:latin typeface="Verdana"/>
                <a:cs typeface="Verdana"/>
              </a:rPr>
              <a:t>Zpravidla </a:t>
            </a:r>
            <a:r>
              <a:rPr sz="1451" spc="-9" dirty="0">
                <a:latin typeface="Verdana"/>
                <a:cs typeface="Verdana"/>
              </a:rPr>
              <a:t>se </a:t>
            </a:r>
            <a:r>
              <a:rPr sz="1451" spc="-5" dirty="0">
                <a:latin typeface="Verdana"/>
                <a:cs typeface="Verdana"/>
              </a:rPr>
              <a:t>tak děje převedením  </a:t>
            </a:r>
            <a:r>
              <a:rPr sz="1451" dirty="0">
                <a:latin typeface="Verdana"/>
                <a:cs typeface="Verdana"/>
              </a:rPr>
              <a:t>do </a:t>
            </a:r>
            <a:r>
              <a:rPr sz="1451" spc="-5" dirty="0">
                <a:latin typeface="Verdana"/>
                <a:cs typeface="Verdana"/>
              </a:rPr>
              <a:t>neutrálního komplexu </a:t>
            </a:r>
            <a:r>
              <a:rPr sz="1451" spc="-9" dirty="0">
                <a:latin typeface="Verdana"/>
                <a:cs typeface="Verdana"/>
              </a:rPr>
              <a:t>(chelátu </a:t>
            </a:r>
            <a:r>
              <a:rPr sz="1451" dirty="0">
                <a:latin typeface="Verdana"/>
                <a:cs typeface="Verdana"/>
              </a:rPr>
              <a:t>nebo </a:t>
            </a:r>
            <a:r>
              <a:rPr sz="1451" spc="-5" dirty="0">
                <a:latin typeface="Verdana"/>
                <a:cs typeface="Verdana"/>
              </a:rPr>
              <a:t>iontového</a:t>
            </a:r>
            <a:r>
              <a:rPr sz="1451" spc="18" dirty="0">
                <a:latin typeface="Verdana"/>
                <a:cs typeface="Verdana"/>
              </a:rPr>
              <a:t> </a:t>
            </a:r>
            <a:r>
              <a:rPr sz="1451" spc="-5" dirty="0" err="1">
                <a:latin typeface="Verdana"/>
                <a:cs typeface="Verdana"/>
              </a:rPr>
              <a:t>asociátu</a:t>
            </a:r>
            <a:r>
              <a:rPr sz="1451" spc="-5" dirty="0">
                <a:latin typeface="Verdana"/>
                <a:cs typeface="Verdana"/>
              </a:rPr>
              <a:t>)</a:t>
            </a:r>
            <a:r>
              <a:rPr lang="cs-CZ" sz="1451" spc="-5" dirty="0">
                <a:latin typeface="Verdana"/>
                <a:cs typeface="Verdana"/>
              </a:rPr>
              <a:t>.</a:t>
            </a:r>
          </a:p>
          <a:p>
            <a:pPr marL="471595" marR="43762" indent="-207294" algn="just">
              <a:lnSpc>
                <a:spcPct val="101200"/>
              </a:lnSpc>
              <a:spcBef>
                <a:spcPts val="5"/>
              </a:spcBef>
              <a:buFont typeface="Symbol"/>
              <a:buChar char=""/>
              <a:tabLst>
                <a:tab pos="472171" algn="l"/>
              </a:tabLst>
            </a:pPr>
            <a:endParaRPr lang="cs-CZ" sz="1451" spc="-5" dirty="0">
              <a:latin typeface="Verdana"/>
              <a:cs typeface="Verdana"/>
            </a:endParaRPr>
          </a:p>
          <a:p>
            <a:pPr marL="471595" marR="43762" indent="-207294" algn="just">
              <a:lnSpc>
                <a:spcPct val="101200"/>
              </a:lnSpc>
              <a:spcBef>
                <a:spcPts val="5"/>
              </a:spcBef>
              <a:buFont typeface="Symbol"/>
              <a:buChar char=""/>
              <a:tabLst>
                <a:tab pos="472171" algn="l"/>
              </a:tabLst>
            </a:pPr>
            <a:r>
              <a:rPr lang="cs-CZ" sz="1451" dirty="0">
                <a:latin typeface="Verdana"/>
                <a:cs typeface="Verdana"/>
              </a:rPr>
              <a:t>I</a:t>
            </a:r>
            <a:r>
              <a:rPr lang="cs-CZ" sz="1451" spc="-32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tak</a:t>
            </a:r>
            <a:r>
              <a:rPr lang="cs-CZ" sz="1451" spc="-23" dirty="0">
                <a:latin typeface="Verdana"/>
                <a:cs typeface="Verdana"/>
              </a:rPr>
              <a:t> </a:t>
            </a:r>
            <a:r>
              <a:rPr lang="cs-CZ" sz="1451" spc="-14" dirty="0">
                <a:latin typeface="Verdana"/>
                <a:cs typeface="Verdana"/>
              </a:rPr>
              <a:t>je</a:t>
            </a:r>
            <a:r>
              <a:rPr lang="cs-CZ" sz="1451" spc="-45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důležité,</a:t>
            </a:r>
            <a:r>
              <a:rPr lang="cs-CZ" sz="1451" spc="-36" dirty="0">
                <a:latin typeface="Verdana"/>
                <a:cs typeface="Verdana"/>
              </a:rPr>
              <a:t> </a:t>
            </a:r>
            <a:r>
              <a:rPr lang="cs-CZ" sz="1451" spc="-9" dirty="0">
                <a:latin typeface="Verdana"/>
                <a:cs typeface="Verdana"/>
              </a:rPr>
              <a:t>aby</a:t>
            </a:r>
            <a:r>
              <a:rPr lang="cs-CZ" sz="1451" spc="-45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extrahovaná</a:t>
            </a:r>
            <a:r>
              <a:rPr lang="cs-CZ" sz="1451" spc="-36" dirty="0">
                <a:latin typeface="Verdana"/>
                <a:cs typeface="Verdana"/>
              </a:rPr>
              <a:t> </a:t>
            </a:r>
            <a:r>
              <a:rPr lang="cs-CZ" sz="1451" dirty="0">
                <a:latin typeface="Verdana"/>
                <a:cs typeface="Verdana"/>
              </a:rPr>
              <a:t>částice</a:t>
            </a:r>
            <a:r>
              <a:rPr lang="cs-CZ" sz="1451" spc="-45" dirty="0">
                <a:latin typeface="Verdana"/>
                <a:cs typeface="Verdana"/>
              </a:rPr>
              <a:t> </a:t>
            </a:r>
            <a:r>
              <a:rPr lang="cs-CZ" sz="1451" dirty="0">
                <a:latin typeface="Verdana"/>
                <a:cs typeface="Verdana"/>
              </a:rPr>
              <a:t>měla</a:t>
            </a:r>
            <a:r>
              <a:rPr lang="cs-CZ" sz="1451" spc="-54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pokud</a:t>
            </a:r>
            <a:r>
              <a:rPr lang="cs-CZ" sz="1451" spc="-45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možno</a:t>
            </a:r>
            <a:r>
              <a:rPr lang="cs-CZ" sz="1451" spc="-18" dirty="0">
                <a:latin typeface="Verdana"/>
                <a:cs typeface="Verdana"/>
              </a:rPr>
              <a:t> </a:t>
            </a:r>
            <a:r>
              <a:rPr lang="cs-CZ" sz="1451" spc="-9" dirty="0">
                <a:latin typeface="Verdana"/>
                <a:cs typeface="Verdana"/>
              </a:rPr>
              <a:t>co</a:t>
            </a:r>
            <a:r>
              <a:rPr lang="cs-CZ" sz="1451" spc="-45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nejvíce</a:t>
            </a:r>
            <a:r>
              <a:rPr lang="cs-CZ" sz="1451" spc="-27" dirty="0">
                <a:latin typeface="Verdana"/>
                <a:cs typeface="Verdana"/>
              </a:rPr>
              <a:t> </a:t>
            </a:r>
            <a:r>
              <a:rPr lang="cs-CZ" sz="1451" spc="-5" dirty="0">
                <a:latin typeface="Verdana"/>
                <a:cs typeface="Verdana"/>
              </a:rPr>
              <a:t>hydrofobní charakter, tj. </a:t>
            </a:r>
            <a:r>
              <a:rPr lang="cs-CZ" sz="1451" spc="-9" dirty="0">
                <a:latin typeface="Verdana"/>
                <a:cs typeface="Verdana"/>
              </a:rPr>
              <a:t>aby </a:t>
            </a:r>
            <a:r>
              <a:rPr lang="cs-CZ" sz="1451" dirty="0">
                <a:latin typeface="Verdana"/>
                <a:cs typeface="Verdana"/>
              </a:rPr>
              <a:t>alespoň některá </a:t>
            </a:r>
            <a:r>
              <a:rPr lang="cs-CZ" sz="1451" spc="-5" dirty="0">
                <a:latin typeface="Verdana"/>
                <a:cs typeface="Verdana"/>
              </a:rPr>
              <a:t>její </a:t>
            </a:r>
            <a:r>
              <a:rPr lang="cs-CZ" sz="1451" dirty="0">
                <a:latin typeface="Verdana"/>
                <a:cs typeface="Verdana"/>
              </a:rPr>
              <a:t>část </a:t>
            </a:r>
            <a:r>
              <a:rPr lang="cs-CZ" sz="1451" spc="-5" dirty="0">
                <a:latin typeface="Verdana"/>
                <a:cs typeface="Verdana"/>
              </a:rPr>
              <a:t>měla </a:t>
            </a:r>
            <a:r>
              <a:rPr lang="cs-CZ" sz="1451" spc="-9" dirty="0">
                <a:latin typeface="Verdana"/>
                <a:cs typeface="Verdana"/>
              </a:rPr>
              <a:t>do značné </a:t>
            </a:r>
            <a:r>
              <a:rPr lang="cs-CZ" sz="1451" spc="-5" dirty="0">
                <a:latin typeface="Verdana"/>
                <a:cs typeface="Verdana"/>
              </a:rPr>
              <a:t>míry organický charakter.</a:t>
            </a:r>
            <a:endParaRPr lang="cs-CZ" sz="1451" dirty="0">
              <a:latin typeface="Verdana"/>
              <a:cs typeface="Verdana"/>
            </a:endParaRPr>
          </a:p>
          <a:p>
            <a:pPr marL="471595" marR="43762" indent="-207294" algn="just">
              <a:lnSpc>
                <a:spcPct val="101200"/>
              </a:lnSpc>
              <a:spcBef>
                <a:spcPts val="5"/>
              </a:spcBef>
              <a:buFont typeface="Symbol"/>
              <a:buChar char=""/>
              <a:tabLst>
                <a:tab pos="472171" algn="l"/>
              </a:tabLst>
            </a:pPr>
            <a:endParaRPr lang="cs-CZ" sz="1451" spc="-5" dirty="0">
              <a:latin typeface="Verdana"/>
              <a:cs typeface="Verdana"/>
            </a:endParaRPr>
          </a:p>
          <a:p>
            <a:pPr marL="471595" marR="43762" indent="-207294" algn="just">
              <a:lnSpc>
                <a:spcPct val="101200"/>
              </a:lnSpc>
              <a:spcBef>
                <a:spcPts val="5"/>
              </a:spcBef>
              <a:buFont typeface="Symbol"/>
              <a:buChar char=""/>
              <a:tabLst>
                <a:tab pos="472171" algn="l"/>
              </a:tabLst>
            </a:pPr>
            <a:endParaRPr sz="1451" dirty="0">
              <a:latin typeface="Verdana"/>
              <a:cs typeface="Verdana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49555D-BD1F-4D96-928F-A2582D93BC53}"/>
              </a:ext>
            </a:extLst>
          </p:cNvPr>
          <p:cNvSpPr txBox="1"/>
          <p:nvPr/>
        </p:nvSpPr>
        <p:spPr>
          <a:xfrm>
            <a:off x="631097" y="441979"/>
            <a:ext cx="9379802" cy="35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855102" indent="0">
              <a:lnSpc>
                <a:spcPct val="101200"/>
              </a:lnSpc>
              <a:buNone/>
              <a:tabLst>
                <a:tab pos="1140120" algn="l"/>
                <a:tab pos="2546843" algn="l"/>
                <a:tab pos="3045501" algn="l"/>
              </a:tabLst>
            </a:pPr>
            <a:r>
              <a:rPr lang="cs-CZ" sz="1800" b="1" dirty="0">
                <a:solidFill>
                  <a:srgbClr val="0000FF"/>
                </a:solidFill>
                <a:latin typeface="Verdana"/>
                <a:cs typeface="Verdana"/>
              </a:rPr>
              <a:t>Obecné poznámky ke kapalinové extrakci</a:t>
            </a:r>
            <a:endParaRPr lang="cs-CZ" sz="1800" dirty="0">
              <a:latin typeface="Verdana"/>
              <a:cs typeface="Verdan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0077907-7F87-457F-9E8E-5AC07CB365F5}"/>
              </a:ext>
            </a:extLst>
          </p:cNvPr>
          <p:cNvSpPr txBox="1"/>
          <p:nvPr/>
        </p:nvSpPr>
        <p:spPr>
          <a:xfrm>
            <a:off x="631097" y="5949538"/>
            <a:ext cx="7398500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Další podrobnosti o kapalinové extrakci, teorii komplexů apod. na vyžádání.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A96152-B567-4AE4-902C-E110BD1B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4</a:t>
            </a:fld>
            <a:endParaRPr lang="cs-CZ"/>
          </a:p>
        </p:txBody>
      </p:sp>
      <p:pic>
        <p:nvPicPr>
          <p:cNvPr id="4" name="Komplexy4-1">
            <a:hlinkClick r:id="" action="ppaction://media"/>
            <a:extLst>
              <a:ext uri="{FF2B5EF4-FFF2-40B4-BE49-F238E27FC236}">
                <a16:creationId xmlns:a16="http://schemas.microsoft.com/office/drawing/2014/main" id="{D5BDCB41-FA45-4A9A-BBE8-4EB0AC113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4944" y="441979"/>
            <a:ext cx="609600" cy="609600"/>
          </a:xfrm>
          <a:prstGeom prst="rect">
            <a:avLst/>
          </a:prstGeom>
        </p:spPr>
      </p:pic>
      <p:pic>
        <p:nvPicPr>
          <p:cNvPr id="6" name="Komplexy4-2">
            <a:hlinkClick r:id="" action="ppaction://media"/>
            <a:extLst>
              <a:ext uri="{FF2B5EF4-FFF2-40B4-BE49-F238E27FC236}">
                <a16:creationId xmlns:a16="http://schemas.microsoft.com/office/drawing/2014/main" id="{D841935F-5D63-42DC-B658-B1356BD108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4944" y="28347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386" y="232495"/>
            <a:ext cx="3935113" cy="28862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Substechiometrická</a:t>
            </a:r>
            <a:r>
              <a:rPr sz="1800" b="1" spc="-5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separace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169" y="1448627"/>
            <a:ext cx="8301395" cy="40075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>
              <a:spcBef>
                <a:spcPts val="50"/>
              </a:spcBef>
            </a:pPr>
            <a:endParaRPr sz="14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77800" indent="-166688">
              <a:lnSpc>
                <a:spcPct val="150000"/>
              </a:lnSpc>
            </a:pPr>
            <a:r>
              <a:rPr lang="cs-CZ" sz="1270" b="1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	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 </a:t>
            </a:r>
            <a:r>
              <a:rPr lang="cs-CZ"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kvantitativní 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stanovení prvků v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malých 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množstvích </a:t>
            </a:r>
            <a:r>
              <a:rPr lang="cs-CZ"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(např. v 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aktivační analýze) l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ze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však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14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užít</a:t>
            </a:r>
            <a:r>
              <a:rPr lang="cs-CZ" sz="1400" spc="-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menšího</a:t>
            </a:r>
            <a:r>
              <a:rPr lang="cs-CZ"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 </a:t>
            </a:r>
            <a:r>
              <a:rPr lang="cs-CZ" sz="1400" spc="24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tzv. </a:t>
            </a:r>
            <a:r>
              <a:rPr lang="cs-CZ" sz="160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substechiometrického</a:t>
            </a:r>
            <a:r>
              <a:rPr lang="cs-CZ" sz="16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60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množství</a:t>
            </a:r>
            <a:r>
              <a:rPr sz="16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činidla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(tj. menšího než odpovídá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stechiometrii</a:t>
            </a:r>
            <a:r>
              <a:rPr sz="1400" spc="19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separace).</a:t>
            </a:r>
            <a:endParaRPr sz="127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177800" indent="-166688">
              <a:spcBef>
                <a:spcPts val="1396"/>
              </a:spcBef>
            </a:pPr>
            <a:r>
              <a:rPr lang="cs-CZ" sz="1451" b="1" spc="-5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	</a:t>
            </a:r>
            <a:r>
              <a:rPr sz="1451" b="1" spc="-5" dirty="0" err="1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Aktivační</a:t>
            </a:r>
            <a:r>
              <a:rPr sz="1451" b="1" spc="-5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analýza: 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používá se pro </a:t>
            </a:r>
            <a:r>
              <a:rPr sz="127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radiochemick</a:t>
            </a:r>
            <a:r>
              <a:rPr lang="cs-CZ"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ou</a:t>
            </a:r>
            <a:r>
              <a:rPr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27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příprav</a:t>
            </a:r>
            <a:r>
              <a:rPr lang="cs-CZ"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u</a:t>
            </a:r>
            <a:r>
              <a:rPr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27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různých nuklidů, </a:t>
            </a:r>
            <a:r>
              <a:rPr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nejčastěji reakcí</a:t>
            </a:r>
            <a:r>
              <a:rPr sz="1270" spc="127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(n,</a:t>
            </a:r>
            <a:r>
              <a:rPr lang="cs-CZ" sz="1600" spc="-5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ƴ</a:t>
            </a:r>
            <a:r>
              <a:rPr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  <a:r>
              <a:rPr lang="cs-CZ" sz="127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, kdy vzniká velmi malé množství atomů radionuklidu – nelze zde využít klasických separačních metod. </a:t>
            </a:r>
            <a:r>
              <a:rPr lang="cs-CZ" sz="127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Ozařuje se vzorek se standardem, tj. izotopem stanovovaného nuklidu.</a:t>
            </a:r>
            <a:endParaRPr sz="127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25530" indent="-207294">
              <a:spcBef>
                <a:spcPts val="1464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vzniká </a:t>
            </a:r>
            <a:r>
              <a:rPr sz="1400" spc="-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směs</a:t>
            </a:r>
            <a:r>
              <a:rPr sz="1400" spc="23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radionuklidů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25530" indent="-207294">
              <a:spcBef>
                <a:spcPts val="45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nutno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je oddělit v radiochemicky čisté</a:t>
            </a:r>
            <a:r>
              <a:rPr sz="1400" spc="5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formě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25530" indent="-207294">
              <a:spcBef>
                <a:spcPts val="23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separace se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zpravidla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provádí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přidání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neaktivního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nosiče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vybraného prvku (izotopické</a:t>
            </a:r>
            <a:r>
              <a:rPr sz="1400" spc="118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zředění)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25530" indent="-207294">
              <a:spcBef>
                <a:spcPts val="18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provede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 separace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tohoto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vybraného prvku (nemusí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být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kvantitativní, je tedy</a:t>
            </a:r>
            <a:r>
              <a:rPr sz="1400" spc="19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substechiometrická)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425530" indent="-207294">
              <a:spcBef>
                <a:spcPts val="50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celkovou aktivitu </a:t>
            </a:r>
            <a:r>
              <a:rPr sz="1400" b="1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radionuklidu, který vznikl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při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ozařování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platí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</a:p>
          <a:p>
            <a:pPr marL="425530" indent="-207294">
              <a:spcBef>
                <a:spcPts val="50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endParaRPr sz="127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F5AAF0B-B7BE-4927-A1D4-F27505A32C77}"/>
              </a:ext>
            </a:extLst>
          </p:cNvPr>
          <p:cNvSpPr txBox="1"/>
          <p:nvPr/>
        </p:nvSpPr>
        <p:spPr>
          <a:xfrm>
            <a:off x="1519184" y="5635704"/>
            <a:ext cx="3719788" cy="779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lnSpc>
                <a:spcPts val="1492"/>
              </a:lnSpc>
              <a:spcBef>
                <a:spcPts val="82"/>
              </a:spcBef>
            </a:pPr>
            <a:r>
              <a:rPr sz="1270" spc="-9" dirty="0">
                <a:latin typeface="Times New Roman"/>
                <a:cs typeface="Times New Roman"/>
              </a:rPr>
              <a:t>A </a:t>
            </a:r>
            <a:r>
              <a:rPr sz="1270" spc="-5" dirty="0">
                <a:latin typeface="Times New Roman"/>
                <a:cs typeface="Times New Roman"/>
              </a:rPr>
              <a:t>– celková </a:t>
            </a:r>
            <a:r>
              <a:rPr sz="1270" spc="-9" dirty="0">
                <a:latin typeface="Times New Roman"/>
                <a:cs typeface="Times New Roman"/>
              </a:rPr>
              <a:t>aktivita </a:t>
            </a:r>
            <a:r>
              <a:rPr sz="1270" spc="-5" dirty="0">
                <a:latin typeface="Times New Roman"/>
                <a:cs typeface="Times New Roman"/>
              </a:rPr>
              <a:t>vzniklá </a:t>
            </a:r>
            <a:r>
              <a:rPr sz="1270" dirty="0">
                <a:latin typeface="Times New Roman"/>
                <a:cs typeface="Times New Roman"/>
              </a:rPr>
              <a:t>při</a:t>
            </a:r>
            <a:r>
              <a:rPr sz="1270" spc="50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Times New Roman"/>
                <a:cs typeface="Times New Roman"/>
              </a:rPr>
              <a:t>ozařování</a:t>
            </a:r>
            <a:endParaRPr sz="1270" dirty="0">
              <a:latin typeface="Times New Roman"/>
              <a:cs typeface="Times New Roman"/>
            </a:endParaRPr>
          </a:p>
          <a:p>
            <a:pPr marL="16699" marR="4607" indent="-2879">
              <a:lnSpc>
                <a:spcPts val="1478"/>
              </a:lnSpc>
              <a:spcBef>
                <a:spcPts val="54"/>
              </a:spcBef>
            </a:pPr>
            <a:r>
              <a:rPr sz="1270" spc="-5" dirty="0">
                <a:latin typeface="Times New Roman"/>
                <a:cs typeface="Times New Roman"/>
              </a:rPr>
              <a:t>a - aktivita </a:t>
            </a:r>
            <a:r>
              <a:rPr sz="1270" spc="-9" dirty="0">
                <a:latin typeface="Times New Roman"/>
                <a:cs typeface="Times New Roman"/>
              </a:rPr>
              <a:t>izolované </a:t>
            </a:r>
            <a:r>
              <a:rPr sz="1270" spc="-5" dirty="0">
                <a:latin typeface="Times New Roman"/>
                <a:cs typeface="Times New Roman"/>
              </a:rPr>
              <a:t>části substechiometricky provedená  x – </a:t>
            </a:r>
            <a:r>
              <a:rPr sz="1270" spc="-9" dirty="0">
                <a:latin typeface="Times New Roman"/>
                <a:cs typeface="Times New Roman"/>
              </a:rPr>
              <a:t>váhové </a:t>
            </a:r>
            <a:r>
              <a:rPr sz="1270" spc="-5" dirty="0">
                <a:latin typeface="Times New Roman"/>
                <a:cs typeface="Times New Roman"/>
              </a:rPr>
              <a:t>množství přidaného</a:t>
            </a:r>
            <a:r>
              <a:rPr sz="1270" spc="68" dirty="0">
                <a:latin typeface="Times New Roman"/>
                <a:cs typeface="Times New Roman"/>
              </a:rPr>
              <a:t> </a:t>
            </a:r>
            <a:r>
              <a:rPr sz="1270" spc="-9" dirty="0">
                <a:latin typeface="Times New Roman"/>
                <a:cs typeface="Times New Roman"/>
              </a:rPr>
              <a:t>nosiče</a:t>
            </a:r>
            <a:endParaRPr sz="1270" dirty="0">
              <a:latin typeface="Times New Roman"/>
              <a:cs typeface="Times New Roman"/>
            </a:endParaRPr>
          </a:p>
          <a:p>
            <a:pPr marL="16699">
              <a:lnSpc>
                <a:spcPts val="1419"/>
              </a:lnSpc>
            </a:pPr>
            <a:r>
              <a:rPr sz="1270" spc="-9" dirty="0">
                <a:latin typeface="Times New Roman"/>
                <a:cs typeface="Times New Roman"/>
              </a:rPr>
              <a:t>m </a:t>
            </a:r>
            <a:r>
              <a:rPr sz="1270" spc="-5" dirty="0">
                <a:latin typeface="Times New Roman"/>
                <a:cs typeface="Times New Roman"/>
              </a:rPr>
              <a:t>– </a:t>
            </a:r>
            <a:r>
              <a:rPr sz="1270" spc="-9" dirty="0">
                <a:latin typeface="Times New Roman"/>
                <a:cs typeface="Times New Roman"/>
              </a:rPr>
              <a:t>hmotnost izolovaného</a:t>
            </a:r>
            <a:r>
              <a:rPr sz="1270" spc="82" dirty="0">
                <a:latin typeface="Times New Roman"/>
                <a:cs typeface="Times New Roman"/>
              </a:rPr>
              <a:t> </a:t>
            </a:r>
            <a:r>
              <a:rPr sz="1270" spc="-9" dirty="0">
                <a:latin typeface="Times New Roman"/>
                <a:cs typeface="Times New Roman"/>
              </a:rPr>
              <a:t>nosiče</a:t>
            </a:r>
            <a:endParaRPr sz="1270" dirty="0">
              <a:latin typeface="Times New Roman"/>
              <a:cs typeface="Times New Roman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F796C0A-17E1-449A-9688-4C2039D9F60D}"/>
              </a:ext>
            </a:extLst>
          </p:cNvPr>
          <p:cNvSpPr txBox="1"/>
          <p:nvPr/>
        </p:nvSpPr>
        <p:spPr>
          <a:xfrm>
            <a:off x="310169" y="671552"/>
            <a:ext cx="7373166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sz="18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Většina separačních procesů se </a:t>
            </a:r>
            <a:r>
              <a:rPr lang="cs-CZ" sz="1800" b="1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provádí </a:t>
            </a:r>
            <a:r>
              <a:rPr lang="cs-CZ" sz="18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 </a:t>
            </a:r>
            <a:r>
              <a:rPr lang="cs-CZ" sz="1800" b="1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nadbytkem reakčního činidla, </a:t>
            </a:r>
            <a:r>
              <a:rPr lang="cs-CZ" sz="18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např.</a:t>
            </a:r>
            <a:r>
              <a:rPr lang="cs-CZ" sz="1800" b="1" spc="24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lang="cs-CZ" sz="18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srážení.</a:t>
            </a:r>
            <a:endParaRPr lang="cs-CZ" sz="18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178E785-3DE7-4681-8D9F-06853FF52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754737"/>
              </p:ext>
            </p:extLst>
          </p:nvPr>
        </p:nvGraphicFramePr>
        <p:xfrm>
          <a:off x="5807034" y="5683373"/>
          <a:ext cx="1076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5" imgW="545863" imgH="393529" progId="Equation.3">
                  <p:embed/>
                </p:oleObj>
              </mc:Choice>
              <mc:Fallback>
                <p:oleObj r:id="rId5" imgW="545863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34" y="5683373"/>
                        <a:ext cx="1076325" cy="781050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EC9F866-E8CB-4474-8362-277642A5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5</a:t>
            </a:fld>
            <a:endParaRPr lang="cs-CZ"/>
          </a:p>
        </p:txBody>
      </p:sp>
      <p:pic>
        <p:nvPicPr>
          <p:cNvPr id="9" name="Komplexy5-1">
            <a:hlinkClick r:id="" action="ppaction://media"/>
            <a:extLst>
              <a:ext uri="{FF2B5EF4-FFF2-40B4-BE49-F238E27FC236}">
                <a16:creationId xmlns:a16="http://schemas.microsoft.com/office/drawing/2014/main" id="{27E6B2CD-99E7-4425-8289-07609A0E92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6764" y="6595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32899" y="549457"/>
            <a:ext cx="7683724" cy="116770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lang="cs-CZ" sz="1400" b="1" spc="-14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 </a:t>
            </a:r>
            <a:r>
              <a:rPr lang="cs-CZ" sz="1400" b="1" spc="-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ozařování </a:t>
            </a:r>
            <a:r>
              <a:rPr lang="cs-CZ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standardu </a:t>
            </a:r>
            <a:r>
              <a:rPr lang="cs-CZ" sz="1400" b="1" spc="-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platí </a:t>
            </a:r>
            <a:r>
              <a:rPr lang="cs-CZ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stejný</a:t>
            </a:r>
            <a:r>
              <a:rPr lang="cs-CZ" sz="1400" b="1" spc="-36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lang="cs-CZ" sz="1400" b="1" spc="-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vztah</a:t>
            </a:r>
            <a:r>
              <a:rPr lang="cs-CZ" sz="1400" b="1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</a:p>
          <a:p>
            <a:pPr marL="34549">
              <a:spcBef>
                <a:spcPts val="82"/>
              </a:spcBef>
            </a:pPr>
            <a:endParaRPr lang="cs-CZ" sz="1400" b="1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34549">
              <a:spcBef>
                <a:spcPts val="82"/>
              </a:spcBef>
            </a:pP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Aktivity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stanovovaného prvku v analyzovaném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prvku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</a:t>
            </a:r>
            <a:r>
              <a:rPr sz="1400" spc="-18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ve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standardu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</a:t>
            </a:r>
            <a:r>
              <a:rPr sz="1400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jsou přímo 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úměrné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hmotnosti</a:t>
            </a:r>
            <a:r>
              <a:rPr sz="1400" spc="113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stanovovaného</a:t>
            </a:r>
            <a:r>
              <a:rPr lang="cs-CZ"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prvku</a:t>
            </a:r>
            <a:r>
              <a:rPr lang="cs-CZ" sz="1400" spc="-50" dirty="0">
                <a:latin typeface="Times New Roman"/>
                <a:cs typeface="Times New Roman"/>
              </a:rPr>
              <a:t> </a:t>
            </a:r>
            <a:r>
              <a:rPr lang="cs-CZ" b="1" spc="-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y</a:t>
            </a:r>
            <a:r>
              <a:rPr lang="cs-CZ" sz="1600" spc="-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  <a:endParaRPr lang="cs-CZ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34549">
              <a:spcBef>
                <a:spcPts val="82"/>
              </a:spcBef>
            </a:pPr>
            <a:endParaRPr sz="127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899" y="3568630"/>
            <a:ext cx="7257314" cy="20030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400" b="1" spc="-9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Lze zjednodušit, </a:t>
            </a:r>
            <a:r>
              <a:rPr sz="1400" b="1" spc="-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splníme-li </a:t>
            </a:r>
            <a:r>
              <a:rPr sz="1400" b="1" spc="-9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dvě</a:t>
            </a:r>
            <a:r>
              <a:rPr sz="1400" b="1" spc="77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b="1" spc="-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podmínky:</a:t>
            </a:r>
            <a:endParaRPr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>
              <a:spcBef>
                <a:spcPts val="50"/>
              </a:spcBef>
            </a:pPr>
            <a:endParaRPr sz="1315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656433" marR="339157" indent="-207870">
              <a:lnSpc>
                <a:spcPts val="1460"/>
              </a:lnSpc>
              <a:buFont typeface="Symbol"/>
              <a:buChar char=""/>
              <a:tabLst>
                <a:tab pos="656433" algn="l"/>
                <a:tab pos="657008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k analyzovanému vzorku i ke standardu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přidáme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 ozáření a rozpuštění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přesně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stejná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váhová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množství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neaktivního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izotopického nosiče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(x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=</a:t>
            </a:r>
            <a:r>
              <a:rPr sz="1400" spc="86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x</a:t>
            </a:r>
            <a:r>
              <a:rPr sz="1400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</a:t>
            </a: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656433" marR="39156" indent="-207870">
              <a:lnSpc>
                <a:spcPts val="1460"/>
              </a:lnSpc>
              <a:buFont typeface="Symbol"/>
              <a:buChar char=""/>
              <a:tabLst>
                <a:tab pos="656433" algn="l"/>
                <a:tab pos="657008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 roztoku analyzovaného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vzorku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ze standardu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izolujeme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měření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aktivity libovolná,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avšak přesně 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stejná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váhová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množství stanovovaného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prvku (m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=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m</a:t>
            </a:r>
            <a:r>
              <a:rPr sz="1400" spc="-14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). Pak</a:t>
            </a:r>
            <a:r>
              <a:rPr sz="1400" spc="9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platí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:</a:t>
            </a:r>
            <a:endParaRPr lang="cs-CZ" sz="1400" spc="-5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656433" marR="39156" indent="-207870">
              <a:lnSpc>
                <a:spcPts val="1460"/>
              </a:lnSpc>
              <a:buFont typeface="Symbol"/>
              <a:buChar char=""/>
              <a:tabLst>
                <a:tab pos="656433" algn="l"/>
                <a:tab pos="657008" algn="l"/>
              </a:tabLst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FA100-9A87-4F6A-9123-6014617EA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039" y="19056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	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89972B7-46FD-4904-8A6D-83BEA9A57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50784"/>
              </p:ext>
            </p:extLst>
          </p:nvPr>
        </p:nvGraphicFramePr>
        <p:xfrm>
          <a:off x="2951273" y="2137087"/>
          <a:ext cx="1752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965200" imgH="457200" progId="Equation.3">
                  <p:embed/>
                </p:oleObj>
              </mc:Choice>
              <mc:Fallback>
                <p:oleObj r:id="rId3" imgW="9652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273" y="2137087"/>
                        <a:ext cx="1752600" cy="828675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46CB8AA3-B052-4F80-AFC8-207F6404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02" y="31915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id="{B4DDBC18-9733-4B91-9351-2179BFC07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98668"/>
              </p:ext>
            </p:extLst>
          </p:nvPr>
        </p:nvGraphicFramePr>
        <p:xfrm>
          <a:off x="3200400" y="5690360"/>
          <a:ext cx="1371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5" imgW="622030" imgH="431613" progId="Equation.3">
                  <p:embed/>
                </p:oleObj>
              </mc:Choice>
              <mc:Fallback>
                <p:oleObj r:id="rId5" imgW="622030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90360"/>
                        <a:ext cx="1371600" cy="971550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70237F82-61AD-4CB9-B678-B09C654D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EBF0-4A28-42A7-B1E9-89DA1398662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0041" y="469844"/>
            <a:ext cx="8083918" cy="238901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>
            <a:spAutoFit/>
          </a:bodyPr>
          <a:lstStyle/>
          <a:p>
            <a:pPr marL="57582">
              <a:spcBef>
                <a:spcPts val="91"/>
              </a:spcBef>
            </a:pPr>
            <a:r>
              <a:rPr sz="1632" b="1" spc="-9" dirty="0">
                <a:solidFill>
                  <a:srgbClr val="0000FF"/>
                </a:solidFill>
                <a:latin typeface="Verdana"/>
                <a:cs typeface="Verdana"/>
              </a:rPr>
              <a:t>Izotopické </a:t>
            </a:r>
            <a:r>
              <a:rPr sz="1632" b="1" spc="-5" dirty="0">
                <a:solidFill>
                  <a:srgbClr val="0000FF"/>
                </a:solidFill>
                <a:latin typeface="Verdana"/>
                <a:cs typeface="Verdana"/>
              </a:rPr>
              <a:t>zřeďování</a:t>
            </a:r>
            <a:r>
              <a:rPr sz="1632" b="1" spc="4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51" b="1" dirty="0">
                <a:latin typeface="Times New Roman"/>
                <a:cs typeface="Times New Roman"/>
              </a:rPr>
              <a:t>(1932)</a:t>
            </a:r>
            <a:endParaRPr sz="1451" dirty="0">
              <a:latin typeface="Times New Roman"/>
              <a:cs typeface="Times New Roman"/>
            </a:endParaRPr>
          </a:p>
          <a:p>
            <a:pPr marL="57582" marR="760080">
              <a:lnSpc>
                <a:spcPts val="1478"/>
              </a:lnSpc>
              <a:spcBef>
                <a:spcPts val="1645"/>
              </a:spcBef>
            </a:pP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Stanovení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prvku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je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založeno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na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sledování </a:t>
            </a:r>
            <a:r>
              <a:rPr sz="1400" spc="-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změny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specifické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aktivity, </a:t>
            </a:r>
            <a:r>
              <a:rPr sz="1400" spc="-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způsobené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smíšením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radioaktivního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a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neradioaktivního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nuklidu stanovovaného</a:t>
            </a:r>
            <a:r>
              <a:rPr sz="1400" spc="23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prvku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57582">
              <a:lnSpc>
                <a:spcPts val="1483"/>
              </a:lnSpc>
            </a:pPr>
            <a:r>
              <a:rPr sz="1400" b="1" spc="-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Přímé izotopické</a:t>
            </a:r>
            <a:r>
              <a:rPr sz="1400" b="1" spc="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zřeďování</a:t>
            </a:r>
            <a:endParaRPr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57582" marR="50672">
              <a:lnSpc>
                <a:spcPts val="1460"/>
              </a:lnSpc>
              <a:spcBef>
                <a:spcPts val="59"/>
              </a:spcBef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k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neaktivnímu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stanovovanému prvku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(y),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přidáme k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němu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známé množství radionuklidu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(y</a:t>
            </a:r>
            <a:r>
              <a:rPr sz="1400" spc="6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)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z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poklesu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specifické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aktivity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14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lze</a:t>
            </a:r>
            <a:r>
              <a:rPr sz="1400" spc="-14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vypočíst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obsah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stanovovaného</a:t>
            </a:r>
            <a:r>
              <a:rPr sz="1400" spc="4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prvku</a:t>
            </a:r>
          </a:p>
          <a:p>
            <a:pPr>
              <a:spcBef>
                <a:spcPts val="18"/>
              </a:spcBef>
            </a:pP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57582">
              <a:lnSpc>
                <a:spcPts val="1478"/>
              </a:lnSpc>
              <a:spcBef>
                <a:spcPts val="5"/>
              </a:spcBef>
            </a:pPr>
            <a:r>
              <a:rPr sz="1400" b="1" spc="-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Obrácené </a:t>
            </a:r>
            <a:r>
              <a:rPr sz="14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izotopické</a:t>
            </a:r>
            <a:r>
              <a:rPr sz="1400" b="1" spc="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zřeďování</a:t>
            </a:r>
            <a:endParaRPr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  <a:p>
            <a:pPr marL="57582">
              <a:lnSpc>
                <a:spcPts val="1478"/>
              </a:lnSpc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stanovení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obsahu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izotopického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(neradioaktivního)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nosiče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 roztoku radionuklidu příslušného</a:t>
            </a:r>
            <a:r>
              <a:rPr sz="1400" spc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prvku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FF7093-9415-4259-9501-5412BAE1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746" y="31063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	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3DF9FE5-B73F-47C5-A52B-85E773A4A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89140"/>
              </p:ext>
            </p:extLst>
          </p:nvPr>
        </p:nvGraphicFramePr>
        <p:xfrm>
          <a:off x="1581362" y="3563586"/>
          <a:ext cx="2201241" cy="1040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965200" imgH="457200" progId="Equation.3">
                  <p:embed/>
                </p:oleObj>
              </mc:Choice>
              <mc:Fallback>
                <p:oleObj r:id="rId3" imgW="9652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362" y="3563586"/>
                        <a:ext cx="2201241" cy="1040804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BE947ED-33B0-44EC-A7C1-9E6455FF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009" y="43922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E0DFB8-A940-43FA-895F-B1C05616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17395"/>
            <a:ext cx="2414016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- specifická aktivita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tj. aktivita vztažená na jednotku hmotnosti: 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898F8DB-CE20-42B7-9F35-EBDBA3D05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48706"/>
              </p:ext>
            </p:extLst>
          </p:nvPr>
        </p:nvGraphicFramePr>
        <p:xfrm>
          <a:off x="7087665" y="3619717"/>
          <a:ext cx="94994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444307" imgH="393529" progId="Equation.3">
                  <p:embed/>
                </p:oleObj>
              </mc:Choice>
              <mc:Fallback>
                <p:oleObj r:id="rId5" imgW="44430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65" y="3619717"/>
                        <a:ext cx="949945" cy="828675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89F331EB-D575-4517-BF27-90DE65712A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694" y="790255"/>
            <a:ext cx="7818465" cy="6003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23033" rIns="0" bIns="0" rtlCol="0">
            <a:spAutoFit/>
          </a:bodyPr>
          <a:lstStyle/>
          <a:p>
            <a:pPr marL="34549" marR="27639">
              <a:lnSpc>
                <a:spcPts val="1460"/>
              </a:lnSpc>
              <a:spcBef>
                <a:spcPts val="181"/>
              </a:spcBef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Oddělíme-li z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roztoku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původní specifické aktivity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1400" spc="6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=a</a:t>
            </a:r>
            <a:r>
              <a:rPr sz="1400" spc="-6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/m</a:t>
            </a:r>
            <a:r>
              <a:rPr sz="1400" spc="-6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 z roztoku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vzniklého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izotopickým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zředěním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(S=a/m) </a:t>
            </a: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vždy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9" dirty="0" err="1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přesně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stejná množství stanovovaného prvku (např. substechiometricky, m</a:t>
            </a:r>
            <a:r>
              <a:rPr sz="1400" spc="-6" baseline="-925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=m), pak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pro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jeho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obsah </a:t>
            </a:r>
            <a:r>
              <a:rPr sz="1400" spc="-9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(y)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</a:t>
            </a:r>
            <a:r>
              <a:rPr sz="1400" spc="258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analyzovaném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5566" y="1164683"/>
            <a:ext cx="1115220" cy="22591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vzorku</a:t>
            </a:r>
            <a:r>
              <a:rPr sz="1400" spc="-63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platí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1987" y="1208855"/>
            <a:ext cx="390405" cy="2698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>
              <a:spcBef>
                <a:spcPts val="91"/>
              </a:spcBef>
              <a:tabLst>
                <a:tab pos="274089" algn="l"/>
              </a:tabLst>
            </a:pPr>
            <a:r>
              <a:rPr sz="2516" spc="-6" baseline="-33033" dirty="0">
                <a:latin typeface="Times New Roman"/>
                <a:cs typeface="Times New Roman"/>
              </a:rPr>
              <a:t>	</a:t>
            </a:r>
            <a:r>
              <a:rPr sz="1678" spc="-5" dirty="0">
                <a:latin typeface="Symbol"/>
                <a:cs typeface="Symbol"/>
              </a:rPr>
              <a:t></a:t>
            </a:r>
            <a:endParaRPr sz="1678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956" y="3682088"/>
            <a:ext cx="4652808" cy="6200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57582">
              <a:spcBef>
                <a:spcPts val="95"/>
              </a:spcBef>
            </a:pP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Použití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r>
              <a:rPr lang="cs-CZ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lang="cs-CZ" b="1" i="1" dirty="0">
                <a:latin typeface="Times New Roman"/>
                <a:cs typeface="Times New Roman"/>
              </a:rPr>
              <a:t>analýza stopových množství prvků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29E1BD51-272E-41E9-9050-0C9E4AE1A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1621823"/>
            <a:ext cx="86333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		</a:t>
            </a: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9ADA47B1-5D82-45B5-ADD8-32799018C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73689"/>
              </p:ext>
            </p:extLst>
          </p:nvPr>
        </p:nvGraphicFramePr>
        <p:xfrm>
          <a:off x="3015566" y="1765184"/>
          <a:ext cx="175365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952500" imgH="457200" progId="Equation.3">
                  <p:embed/>
                </p:oleObj>
              </mc:Choice>
              <mc:Fallback>
                <p:oleObj r:id="rId3" imgW="952500" imgH="457200" progId="Equation.3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3F346D4-A4B0-4E36-A830-EF5DC751BD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566" y="1765184"/>
                        <a:ext cx="1753651" cy="914400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5F0F3C84-4281-47C7-8A3D-4A4C8BB5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70" y="2949489"/>
            <a:ext cx="86333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74CAD9B-0BAC-4367-94B4-AD46AD400F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886</Words>
  <Application>Microsoft Office PowerPoint</Application>
  <PresentationFormat>Předvádění na obrazovce (4:3)</PresentationFormat>
  <Paragraphs>84</Paragraphs>
  <Slides>8</Slides>
  <Notes>0</Notes>
  <HiddenSlides>0</HiddenSlides>
  <MMClips>9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Motiv Office</vt:lpstr>
      <vt:lpstr>Equation.3</vt:lpstr>
      <vt:lpstr>21. Využití radionuklidů pro studium komplexních rovnováh</vt:lpstr>
      <vt:lpstr>Prezentace aplikace PowerPoint</vt:lpstr>
      <vt:lpstr>Prezentace aplikace PowerPoint</vt:lpstr>
      <vt:lpstr>Prezentace aplikace PowerPoint</vt:lpstr>
      <vt:lpstr>Substechiometrická separace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 METODY STUDIA KOMPLEXŮ</dc:title>
  <dc:creator>Jiří Příhoda</dc:creator>
  <cp:lastModifiedBy>Jiří Příhoda</cp:lastModifiedBy>
  <cp:revision>22</cp:revision>
  <dcterms:created xsi:type="dcterms:W3CDTF">2020-10-28T14:12:27Z</dcterms:created>
  <dcterms:modified xsi:type="dcterms:W3CDTF">2020-11-27T17:18:32Z</dcterms:modified>
</cp:coreProperties>
</file>