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6.jpg" ContentType="image/jpg"/>
  <Override PartName="/ppt/notesSlides/notesSlide2.xml" ContentType="application/vnd.openxmlformats-officedocument.presentationml.notesSlide+xml"/>
  <Override PartName="/ppt/media/image13.jpg" ContentType="image/jpg"/>
  <Override PartName="/ppt/media/image14.jpg" ContentType="image/jpg"/>
  <Override PartName="/ppt/media/image15.jpg" ContentType="image/jpg"/>
  <Override PartName="/ppt/media/image17.jpg" ContentType="image/jpg"/>
  <Override PartName="/ppt/media/image21.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9"/>
  </p:notesMasterIdLst>
  <p:sldIdLst>
    <p:sldId id="321" r:id="rId2"/>
    <p:sldId id="322" r:id="rId3"/>
    <p:sldId id="349" r:id="rId4"/>
    <p:sldId id="323" r:id="rId5"/>
    <p:sldId id="325" r:id="rId6"/>
    <p:sldId id="326" r:id="rId7"/>
    <p:sldId id="350" r:id="rId8"/>
    <p:sldId id="330" r:id="rId9"/>
    <p:sldId id="354" r:id="rId10"/>
    <p:sldId id="352" r:id="rId11"/>
    <p:sldId id="353" r:id="rId12"/>
    <p:sldId id="332" r:id="rId13"/>
    <p:sldId id="331" r:id="rId14"/>
    <p:sldId id="338" r:id="rId15"/>
    <p:sldId id="334" r:id="rId16"/>
    <p:sldId id="335" r:id="rId17"/>
    <p:sldId id="337" r:id="rId18"/>
    <p:sldId id="351" r:id="rId19"/>
    <p:sldId id="339" r:id="rId20"/>
    <p:sldId id="340" r:id="rId21"/>
    <p:sldId id="342" r:id="rId22"/>
    <p:sldId id="348" r:id="rId23"/>
    <p:sldId id="343" r:id="rId24"/>
    <p:sldId id="344" r:id="rId25"/>
    <p:sldId id="345" r:id="rId26"/>
    <p:sldId id="346" r:id="rId27"/>
    <p:sldId id="347" r:id="rId28"/>
  </p:sldIdLst>
  <p:sldSz cx="10083800" cy="7562850"/>
  <p:notesSz cx="10693400" cy="7562850"/>
  <p:embeddedFontLst>
    <p:embeddedFont>
      <p:font typeface="Arial" panose="020B0604020202020204" pitchFamily="34" charset="0"/>
      <p:regular r:id="rId30"/>
      <p:bold r:id="rId31"/>
    </p:embeddedFont>
    <p:embeddedFont>
      <p:font typeface="Calibri" panose="020F0502020204030204" pitchFamily="34" charset="0"/>
      <p:regular r:id="rId32"/>
      <p:bold r:id="rId33"/>
      <p:italic r:id="rId34"/>
      <p:boldItalic r:id="rId35"/>
    </p:embeddedFont>
    <p:embeddedFont>
      <p:font typeface="Courier New" panose="02070309020205020404" pitchFamily="49" charset="0"/>
      <p:regular r:id="rId36"/>
    </p:embeddedFont>
    <p:embeddedFont>
      <p:font typeface="Symbol" panose="05050102010706020507" pitchFamily="18" charset="2"/>
      <p:regular r:id="rId37"/>
      <p:bold r:id="rId38"/>
      <p:boldItalic r:id="rId39"/>
    </p:embeddedFont>
    <p:embeddedFont>
      <p:font typeface="Times New Roman" panose="02020603050405020304" pitchFamily="18" charset="0"/>
      <p:regular r:id="rId40"/>
      <p:bold r:id="rId41"/>
      <p:italic r:id="rId42"/>
      <p:boldItalic r:id="rId43"/>
    </p:embeddedFont>
    <p:embeddedFont>
      <p:font typeface="Verdana" panose="020B0604030504040204" pitchFamily="34" charset="0"/>
      <p:regular r:id="rId44"/>
      <p:bold r:id="rId45"/>
      <p:italic r:id="rId46"/>
      <p:boldItalic r:id="rId47"/>
    </p:embeddedFont>
    <p:embeddedFont>
      <p:font typeface="Wingdings" panose="05000000000000000000" pitchFamily="2" charset="2"/>
      <p:regular r:id="rId48"/>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0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686" y="66"/>
      </p:cViewPr>
      <p:guideLst>
        <p:guide orient="horz" pos="2880"/>
        <p:guide pos="2037"/>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F10D6CC8-9D65-40FA-BD2A-325D80DD99A2}" type="datetimeFigureOut">
              <a:rPr lang="cs-CZ" smtClean="0"/>
              <a:t>03.12.2020</a:t>
            </a:fld>
            <a:endParaRPr lang="cs-CZ"/>
          </a:p>
        </p:txBody>
      </p:sp>
      <p:sp>
        <p:nvSpPr>
          <p:cNvPr id="4" name="Zástupný symbol pro obrázek snímku 3"/>
          <p:cNvSpPr>
            <a:spLocks noGrp="1" noRot="1" noChangeAspect="1"/>
          </p:cNvSpPr>
          <p:nvPr>
            <p:ph type="sldImg" idx="2"/>
          </p:nvPr>
        </p:nvSpPr>
        <p:spPr>
          <a:xfrm>
            <a:off x="3646488" y="946150"/>
            <a:ext cx="3400425" cy="2551113"/>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F0DE504D-5C49-4027-8D81-F4551C0F733B}" type="slidenum">
              <a:rPr lang="cs-CZ" smtClean="0"/>
              <a:t>‹#›</a:t>
            </a:fld>
            <a:endParaRPr lang="cs-CZ"/>
          </a:p>
        </p:txBody>
      </p:sp>
    </p:spTree>
    <p:extLst>
      <p:ext uri="{BB962C8B-B14F-4D97-AF65-F5344CB8AC3E}">
        <p14:creationId xmlns:p14="http://schemas.microsoft.com/office/powerpoint/2010/main" val="3257776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0DE504D-5C49-4027-8D81-F4551C0F733B}" type="slidenum">
              <a:rPr lang="cs-CZ" smtClean="0"/>
              <a:t>1</a:t>
            </a:fld>
            <a:endParaRPr lang="cs-CZ"/>
          </a:p>
        </p:txBody>
      </p:sp>
    </p:spTree>
    <p:extLst>
      <p:ext uri="{BB962C8B-B14F-4D97-AF65-F5344CB8AC3E}">
        <p14:creationId xmlns:p14="http://schemas.microsoft.com/office/powerpoint/2010/main" val="280466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F0DE504D-5C49-4027-8D81-F4551C0F733B}" type="slidenum">
              <a:rPr lang="cs-CZ" smtClean="0"/>
              <a:t>9</a:t>
            </a:fld>
            <a:endParaRPr lang="cs-CZ"/>
          </a:p>
        </p:txBody>
      </p:sp>
    </p:spTree>
    <p:extLst>
      <p:ext uri="{BB962C8B-B14F-4D97-AF65-F5344CB8AC3E}">
        <p14:creationId xmlns:p14="http://schemas.microsoft.com/office/powerpoint/2010/main" val="4061278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36212" y="981583"/>
            <a:ext cx="8411374" cy="21544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512570" y="4235196"/>
            <a:ext cx="705866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319BD94-A157-4B60-975C-4D97DAD0F5D0}" type="datetime1">
              <a:rPr lang="en-US" smtClean="0"/>
              <a:t>12/3/2020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00" b="0" i="0">
                <a:solidFill>
                  <a:schemeClr val="tx1"/>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2400" b="0" i="1">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2703073-95ED-4D09-989B-DC3380254496}" type="datetime1">
              <a:rPr lang="en-US" smtClean="0"/>
              <a:t>12/3/2020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00" b="0" i="0">
                <a:solidFill>
                  <a:schemeClr val="tx1"/>
                </a:solidFill>
                <a:latin typeface="Verdana"/>
                <a:cs typeface="Verdana"/>
              </a:defRPr>
            </a:lvl1pPr>
          </a:lstStyle>
          <a:p>
            <a:endParaRPr/>
          </a:p>
        </p:txBody>
      </p:sp>
      <p:sp>
        <p:nvSpPr>
          <p:cNvPr id="3" name="Holder 3"/>
          <p:cNvSpPr>
            <a:spLocks noGrp="1"/>
          </p:cNvSpPr>
          <p:nvPr>
            <p:ph sz="half" idx="2"/>
          </p:nvPr>
        </p:nvSpPr>
        <p:spPr>
          <a:xfrm>
            <a:off x="504190" y="1739456"/>
            <a:ext cx="4386453"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93157" y="1739456"/>
            <a:ext cx="4386453"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2F4099DF-7DE6-4FF8-A5DE-DC44CA4FEA42}" type="datetime1">
              <a:rPr lang="en-US" smtClean="0"/>
              <a:t>12/3/2020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00" b="0" i="0">
                <a:solidFill>
                  <a:schemeClr val="tx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6EF67FC2-E25A-4A92-B73E-C041F9294442}" type="datetime1">
              <a:rPr lang="en-US" smtClean="0"/>
              <a:t>12/3/2020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4F4C1CB-1C98-45D8-9D42-2FEEC69D3C71}" type="datetime1">
              <a:rPr lang="en-US" smtClean="0"/>
              <a:t>12/3/2020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67301" y="1121792"/>
            <a:ext cx="1550293" cy="215444"/>
          </a:xfrm>
          <a:prstGeom prst="rect">
            <a:avLst/>
          </a:prstGeom>
        </p:spPr>
        <p:txBody>
          <a:bodyPr wrap="square" lIns="0" tIns="0" rIns="0" bIns="0">
            <a:spAutoFit/>
          </a:bodyPr>
          <a:lstStyle>
            <a:lvl1pPr>
              <a:defRPr sz="1400" b="0" i="0">
                <a:solidFill>
                  <a:schemeClr val="tx1"/>
                </a:solidFill>
                <a:latin typeface="Verdana"/>
                <a:cs typeface="Verdana"/>
              </a:defRPr>
            </a:lvl1pPr>
          </a:lstStyle>
          <a:p>
            <a:endParaRPr/>
          </a:p>
        </p:txBody>
      </p:sp>
      <p:sp>
        <p:nvSpPr>
          <p:cNvPr id="3" name="Holder 3"/>
          <p:cNvSpPr>
            <a:spLocks noGrp="1"/>
          </p:cNvSpPr>
          <p:nvPr>
            <p:ph type="body" idx="1"/>
          </p:nvPr>
        </p:nvSpPr>
        <p:spPr>
          <a:xfrm>
            <a:off x="788309" y="1410456"/>
            <a:ext cx="8496380" cy="369332"/>
          </a:xfrm>
          <a:prstGeom prst="rect">
            <a:avLst/>
          </a:prstGeom>
        </p:spPr>
        <p:txBody>
          <a:bodyPr wrap="square" lIns="0" tIns="0" rIns="0" bIns="0">
            <a:spAutoFit/>
          </a:bodyPr>
          <a:lstStyle>
            <a:lvl1pPr>
              <a:defRPr sz="2400" b="0" i="1">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3428492" y="7033450"/>
            <a:ext cx="3226816"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4190" y="7033450"/>
            <a:ext cx="2319274" cy="276999"/>
          </a:xfrm>
          <a:prstGeom prst="rect">
            <a:avLst/>
          </a:prstGeom>
        </p:spPr>
        <p:txBody>
          <a:bodyPr wrap="square" lIns="0" tIns="0" rIns="0" bIns="0">
            <a:spAutoFit/>
          </a:bodyPr>
          <a:lstStyle>
            <a:lvl1pPr algn="l">
              <a:defRPr>
                <a:solidFill>
                  <a:schemeClr val="tx1">
                    <a:tint val="75000"/>
                  </a:schemeClr>
                </a:solidFill>
              </a:defRPr>
            </a:lvl1pPr>
          </a:lstStyle>
          <a:p>
            <a:fld id="{64016F6E-9CA3-4D81-B041-8BC2E692595C}" type="datetime1">
              <a:rPr lang="en-US" smtClean="0"/>
              <a:t>12/3/2020</a:t>
            </a:fld>
            <a:endParaRPr lang="en-US"/>
          </a:p>
        </p:txBody>
      </p:sp>
      <p:sp>
        <p:nvSpPr>
          <p:cNvPr id="6" name="Holder 6"/>
          <p:cNvSpPr>
            <a:spLocks noGrp="1"/>
          </p:cNvSpPr>
          <p:nvPr>
            <p:ph type="sldNum" sz="quarter" idx="7"/>
          </p:nvPr>
        </p:nvSpPr>
        <p:spPr>
          <a:xfrm>
            <a:off x="7260336" y="7033450"/>
            <a:ext cx="2319274"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media" Target="../media/media12.m4a"/><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slideLayout" Target="../slideLayouts/slideLayout5.xml"/><Relationship Id="rId4" Type="http://schemas.openxmlformats.org/officeDocument/2006/relationships/audio" Target="../media/media12.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microsoft.com/office/2007/relationships/media" Target="../media/media16.m4a"/><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slideLayout" Target="../slideLayouts/slideLayout5.xml"/><Relationship Id="rId4" Type="http://schemas.openxmlformats.org/officeDocument/2006/relationships/audio" Target="../media/media16.m4a"/></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8.m4a"/><Relationship Id="rId7"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audio" Target="../media/media19.m4a"/><Relationship Id="rId5" Type="http://schemas.microsoft.com/office/2007/relationships/media" Target="../media/media19.m4a"/><Relationship Id="rId4" Type="http://schemas.openxmlformats.org/officeDocument/2006/relationships/audio" Target="../media/media18.m4a"/></Relationships>
</file>

<file path=ppt/slides/_rels/slide15.xml.rels><?xml version="1.0" encoding="UTF-8" standalone="yes"?>
<Relationships xmlns="http://schemas.openxmlformats.org/package/2006/relationships"><Relationship Id="rId3" Type="http://schemas.microsoft.com/office/2007/relationships/media" Target="../media/media21.m4a"/><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slideLayout" Target="../slideLayouts/slideLayout5.xml"/><Relationship Id="rId4" Type="http://schemas.openxmlformats.org/officeDocument/2006/relationships/audio" Target="../media/media21.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microsoft.com/office/2007/relationships/media" Target="../media/media7.m4a"/><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jpg"/><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hyperlink" Target="https://cs.wikipedia.org/wiki/Kilogram"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cs.wikipedia.org/wiki/Joule" TargetMode="External"/><Relationship Id="rId5" Type="http://schemas.openxmlformats.org/officeDocument/2006/relationships/hyperlink" Target="https://cs.wikipedia.org/wiki/Tera" TargetMode="External"/><Relationship Id="rId4" Type="http://schemas.openxmlformats.org/officeDocument/2006/relationships/hyperlink" Target="https://cs.wikipedia.org/wiki/Elektronvolt"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12">
            <a:extLst>
              <a:ext uri="{FF2B5EF4-FFF2-40B4-BE49-F238E27FC236}">
                <a16:creationId xmlns:a16="http://schemas.microsoft.com/office/drawing/2014/main" id="{4179CB6A-757A-4E58-9426-CC76A3B07B75}"/>
              </a:ext>
            </a:extLst>
          </p:cNvPr>
          <p:cNvSpPr txBox="1"/>
          <p:nvPr/>
        </p:nvSpPr>
        <p:spPr>
          <a:xfrm>
            <a:off x="469900" y="1289167"/>
            <a:ext cx="8530285" cy="3442609"/>
          </a:xfrm>
          <a:prstGeom prst="rect">
            <a:avLst/>
          </a:prstGeom>
          <a:pattFill prst="pct5">
            <a:fgClr>
              <a:schemeClr val="accent1"/>
            </a:fgClr>
            <a:bgClr>
              <a:schemeClr val="bg1"/>
            </a:bgClr>
          </a:pattFill>
        </p:spPr>
        <p:txBody>
          <a:bodyPr vert="horz" wrap="square" lIns="0" tIns="13335" rIns="0" bIns="0" rtlCol="0">
            <a:spAutoFit/>
          </a:bodyPr>
          <a:lstStyle/>
          <a:p>
            <a:pPr marL="63500">
              <a:spcBef>
                <a:spcPts val="1980"/>
              </a:spcBef>
            </a:pPr>
            <a:r>
              <a:rPr lang="cs-CZ" sz="2000" b="1" spc="-5" dirty="0">
                <a:solidFill>
                  <a:srgbClr val="C00000"/>
                </a:solidFill>
                <a:latin typeface="Verdana"/>
                <a:cs typeface="Verdana"/>
              </a:rPr>
              <a:t>  </a:t>
            </a:r>
            <a:r>
              <a:rPr sz="2000" b="1" spc="-5" dirty="0" err="1">
                <a:solidFill>
                  <a:srgbClr val="C00000"/>
                </a:solidFill>
                <a:latin typeface="Verdana"/>
                <a:cs typeface="Verdana"/>
              </a:rPr>
              <a:t>Štěpná</a:t>
            </a:r>
            <a:r>
              <a:rPr sz="2000" b="1" spc="-5" dirty="0">
                <a:solidFill>
                  <a:srgbClr val="C00000"/>
                </a:solidFill>
                <a:latin typeface="Verdana"/>
                <a:cs typeface="Verdana"/>
              </a:rPr>
              <a:t> </a:t>
            </a:r>
            <a:r>
              <a:rPr sz="2000" b="1" spc="-10" dirty="0">
                <a:solidFill>
                  <a:srgbClr val="C00000"/>
                </a:solidFill>
                <a:latin typeface="Verdana"/>
                <a:cs typeface="Verdana"/>
              </a:rPr>
              <a:t>reakce</a:t>
            </a:r>
            <a:r>
              <a:rPr sz="2000" b="1" spc="5" dirty="0">
                <a:solidFill>
                  <a:srgbClr val="C00000"/>
                </a:solidFill>
                <a:latin typeface="Verdana"/>
                <a:cs typeface="Verdana"/>
              </a:rPr>
              <a:t> </a:t>
            </a:r>
            <a:r>
              <a:rPr sz="2000" b="1" spc="-5" dirty="0">
                <a:solidFill>
                  <a:srgbClr val="C00000"/>
                </a:solidFill>
                <a:latin typeface="Verdana"/>
                <a:cs typeface="Verdana"/>
              </a:rPr>
              <a:t>obecně</a:t>
            </a:r>
            <a:endParaRPr sz="2000" dirty="0">
              <a:latin typeface="Verdana"/>
              <a:cs typeface="Verdana"/>
            </a:endParaRPr>
          </a:p>
          <a:p>
            <a:pPr marL="353060" indent="-289560">
              <a:spcBef>
                <a:spcPts val="1695"/>
              </a:spcBef>
              <a:buFont typeface="Symbol"/>
              <a:buChar char=""/>
              <a:tabLst>
                <a:tab pos="352425" algn="l"/>
                <a:tab pos="353060" algn="l"/>
              </a:tabLst>
            </a:pPr>
            <a:r>
              <a:rPr b="1" spc="-10" dirty="0">
                <a:latin typeface="Verdana"/>
                <a:cs typeface="Verdana"/>
              </a:rPr>
              <a:t>samovolné </a:t>
            </a:r>
            <a:r>
              <a:rPr b="1" spc="-5" dirty="0">
                <a:latin typeface="Verdana"/>
                <a:cs typeface="Verdana"/>
              </a:rPr>
              <a:t>štěpení těžkých </a:t>
            </a:r>
            <a:r>
              <a:rPr b="1" spc="-10" dirty="0">
                <a:latin typeface="Verdana"/>
                <a:cs typeface="Verdana"/>
              </a:rPr>
              <a:t>jader </a:t>
            </a:r>
            <a:r>
              <a:rPr sz="1600" spc="-5" dirty="0">
                <a:latin typeface="Verdana"/>
                <a:cs typeface="Verdana"/>
              </a:rPr>
              <a:t>nemá z hlediska uvolňování </a:t>
            </a:r>
            <a:r>
              <a:rPr sz="1600" spc="-10" dirty="0">
                <a:latin typeface="Verdana"/>
                <a:cs typeface="Verdana"/>
              </a:rPr>
              <a:t>energie </a:t>
            </a:r>
            <a:r>
              <a:rPr sz="1600" spc="-5" dirty="0">
                <a:latin typeface="Verdana"/>
                <a:cs typeface="Verdana"/>
              </a:rPr>
              <a:t>praktický</a:t>
            </a:r>
            <a:r>
              <a:rPr sz="1600" spc="170" dirty="0">
                <a:latin typeface="Verdana"/>
                <a:cs typeface="Verdana"/>
              </a:rPr>
              <a:t> </a:t>
            </a:r>
            <a:r>
              <a:rPr sz="1600" spc="-5" dirty="0">
                <a:latin typeface="Verdana"/>
                <a:cs typeface="Verdana"/>
              </a:rPr>
              <a:t>význam</a:t>
            </a:r>
            <a:endParaRPr sz="1600" dirty="0">
              <a:latin typeface="Verdana"/>
              <a:cs typeface="Verdana"/>
            </a:endParaRPr>
          </a:p>
          <a:p>
            <a:pPr marL="353060" indent="-289560">
              <a:spcBef>
                <a:spcPts val="60"/>
              </a:spcBef>
              <a:buFont typeface="Symbol"/>
              <a:buChar char=""/>
              <a:tabLst>
                <a:tab pos="352425" algn="l"/>
                <a:tab pos="353060" algn="l"/>
              </a:tabLst>
            </a:pPr>
            <a:r>
              <a:rPr sz="1600" spc="-5" dirty="0">
                <a:latin typeface="Verdana"/>
                <a:cs typeface="Verdana"/>
              </a:rPr>
              <a:t>v úvahu přichází </a:t>
            </a:r>
            <a:r>
              <a:rPr sz="1600" spc="-10" dirty="0">
                <a:latin typeface="Verdana"/>
                <a:cs typeface="Verdana"/>
              </a:rPr>
              <a:t>pouze </a:t>
            </a:r>
            <a:r>
              <a:rPr sz="2000" b="1" spc="-7" baseline="28985" dirty="0">
                <a:solidFill>
                  <a:srgbClr val="0070C0"/>
                </a:solidFill>
                <a:latin typeface="Verdana"/>
                <a:cs typeface="Verdana"/>
              </a:rPr>
              <a:t>238</a:t>
            </a:r>
            <a:r>
              <a:rPr sz="2400" b="1" spc="-5" dirty="0">
                <a:solidFill>
                  <a:srgbClr val="0070C0"/>
                </a:solidFill>
                <a:latin typeface="Verdana"/>
                <a:cs typeface="Verdana"/>
              </a:rPr>
              <a:t>U</a:t>
            </a:r>
            <a:r>
              <a:rPr sz="1600" spc="-5" dirty="0">
                <a:latin typeface="Verdana"/>
                <a:cs typeface="Verdana"/>
              </a:rPr>
              <a:t>, poločas přeměny </a:t>
            </a:r>
            <a:r>
              <a:rPr sz="1600" spc="-10" dirty="0">
                <a:latin typeface="Verdana"/>
                <a:cs typeface="Verdana"/>
              </a:rPr>
              <a:t>je </a:t>
            </a:r>
            <a:r>
              <a:rPr sz="1600" spc="-5" dirty="0">
                <a:latin typeface="Verdana"/>
                <a:cs typeface="Verdana"/>
              </a:rPr>
              <a:t>velký a uvolněná </a:t>
            </a:r>
            <a:r>
              <a:rPr sz="1600" spc="-10" dirty="0">
                <a:latin typeface="Verdana"/>
                <a:cs typeface="Verdana"/>
              </a:rPr>
              <a:t>energie je</a:t>
            </a:r>
            <a:r>
              <a:rPr sz="1600" spc="135" dirty="0">
                <a:latin typeface="Verdana"/>
                <a:cs typeface="Verdana"/>
              </a:rPr>
              <a:t> </a:t>
            </a:r>
            <a:r>
              <a:rPr sz="1600" spc="-5" dirty="0">
                <a:latin typeface="Verdana"/>
                <a:cs typeface="Verdana"/>
              </a:rPr>
              <a:t>mizivá</a:t>
            </a:r>
            <a:endParaRPr sz="1600" dirty="0">
              <a:latin typeface="Verdana"/>
              <a:cs typeface="Verdana"/>
            </a:endParaRPr>
          </a:p>
          <a:p>
            <a:pPr marL="63500">
              <a:spcBef>
                <a:spcPts val="1695"/>
              </a:spcBef>
            </a:pPr>
            <a:r>
              <a:rPr b="1" spc="-10" dirty="0">
                <a:latin typeface="Symbol"/>
                <a:cs typeface="Symbol"/>
              </a:rPr>
              <a:t></a:t>
            </a:r>
            <a:r>
              <a:rPr b="1" spc="-10" dirty="0">
                <a:latin typeface="Times New Roman"/>
                <a:cs typeface="Times New Roman"/>
              </a:rPr>
              <a:t> </a:t>
            </a:r>
            <a:r>
              <a:rPr lang="cs-CZ" b="1" spc="-10" dirty="0">
                <a:latin typeface="Times New Roman"/>
                <a:cs typeface="Times New Roman"/>
              </a:rPr>
              <a:t>  </a:t>
            </a:r>
            <a:r>
              <a:rPr b="1" spc="-10" dirty="0" err="1">
                <a:latin typeface="Verdana"/>
                <a:cs typeface="Verdana"/>
              </a:rPr>
              <a:t>průmyslové</a:t>
            </a:r>
            <a:r>
              <a:rPr b="1" spc="-10" dirty="0">
                <a:latin typeface="Verdana"/>
                <a:cs typeface="Verdana"/>
              </a:rPr>
              <a:t> využití </a:t>
            </a:r>
            <a:r>
              <a:rPr b="1" spc="-5" dirty="0">
                <a:latin typeface="Verdana"/>
                <a:cs typeface="Verdana"/>
              </a:rPr>
              <a:t>energie </a:t>
            </a:r>
            <a:r>
              <a:rPr b="1" spc="-10" dirty="0">
                <a:latin typeface="Verdana"/>
                <a:cs typeface="Verdana"/>
              </a:rPr>
              <a:t>jádra je</a:t>
            </a:r>
            <a:r>
              <a:rPr b="1" spc="-120" dirty="0">
                <a:latin typeface="Verdana"/>
                <a:cs typeface="Verdana"/>
              </a:rPr>
              <a:t> </a:t>
            </a:r>
            <a:r>
              <a:rPr b="1" dirty="0" err="1">
                <a:latin typeface="Verdana"/>
                <a:cs typeface="Verdana"/>
              </a:rPr>
              <a:t>založeno</a:t>
            </a:r>
            <a:r>
              <a:rPr lang="cs-CZ" b="1" dirty="0">
                <a:latin typeface="Verdana"/>
                <a:cs typeface="Verdana"/>
              </a:rPr>
              <a:t> </a:t>
            </a:r>
            <a:r>
              <a:rPr lang="cs-CZ" spc="-5" dirty="0">
                <a:latin typeface="Verdana"/>
                <a:cs typeface="Verdana"/>
              </a:rPr>
              <a:t>na </a:t>
            </a:r>
            <a:r>
              <a:rPr lang="cs-CZ" spc="-10" dirty="0">
                <a:latin typeface="Verdana"/>
                <a:cs typeface="Verdana"/>
              </a:rPr>
              <a:t>štěpné </a:t>
            </a:r>
            <a:r>
              <a:rPr lang="cs-CZ" dirty="0">
                <a:latin typeface="Verdana"/>
                <a:cs typeface="Verdana"/>
              </a:rPr>
              <a:t>reakci </a:t>
            </a:r>
            <a:r>
              <a:rPr lang="cs-CZ" spc="-5" dirty="0">
                <a:latin typeface="Verdana"/>
                <a:cs typeface="Verdana"/>
              </a:rPr>
              <a:t>jiných</a:t>
            </a:r>
            <a:r>
              <a:rPr lang="cs-CZ" spc="-40" dirty="0">
                <a:latin typeface="Verdana"/>
                <a:cs typeface="Verdana"/>
              </a:rPr>
              <a:t> </a:t>
            </a:r>
            <a:r>
              <a:rPr lang="cs-CZ" spc="-10" dirty="0">
                <a:latin typeface="Verdana"/>
                <a:cs typeface="Verdana"/>
              </a:rPr>
              <a:t>nuklidů, a to:</a:t>
            </a:r>
            <a:endParaRPr lang="cs-CZ" dirty="0">
              <a:latin typeface="Verdana"/>
              <a:cs typeface="Verdana"/>
            </a:endParaRPr>
          </a:p>
          <a:p>
            <a:pPr marL="12700">
              <a:spcBef>
                <a:spcPts val="90"/>
              </a:spcBef>
            </a:pPr>
            <a:r>
              <a:rPr lang="cs-CZ" sz="1600" dirty="0">
                <a:latin typeface="Verdana"/>
                <a:cs typeface="Verdana"/>
              </a:rPr>
              <a:t>		</a:t>
            </a:r>
          </a:p>
          <a:p>
            <a:pPr marL="12700">
              <a:spcBef>
                <a:spcPts val="90"/>
              </a:spcBef>
            </a:pPr>
            <a:r>
              <a:rPr lang="cs-CZ" sz="1600" spc="-5" dirty="0">
                <a:latin typeface="Symbol"/>
                <a:cs typeface="Symbol"/>
              </a:rPr>
              <a:t>			</a:t>
            </a:r>
            <a:endParaRPr lang="cs-CZ" sz="1600" dirty="0">
              <a:latin typeface="Symbol"/>
              <a:cs typeface="Symbol"/>
            </a:endParaRPr>
          </a:p>
          <a:p>
            <a:pPr marL="302260" indent="-289560">
              <a:spcBef>
                <a:spcPts val="25"/>
              </a:spcBef>
              <a:buFont typeface="Symbol"/>
              <a:buChar char=""/>
              <a:tabLst>
                <a:tab pos="301625" algn="l"/>
                <a:tab pos="302260" algn="l"/>
              </a:tabLst>
            </a:pPr>
            <a:r>
              <a:rPr lang="cs-CZ" sz="1600" spc="-10" dirty="0">
                <a:latin typeface="Verdana"/>
                <a:cs typeface="Verdana"/>
              </a:rPr>
              <a:t>děj je vyvolán </a:t>
            </a:r>
            <a:r>
              <a:rPr lang="cs-CZ" sz="1600" spc="-5" dirty="0">
                <a:latin typeface="Verdana"/>
                <a:cs typeface="Verdana"/>
              </a:rPr>
              <a:t>jaderným projektilem </a:t>
            </a:r>
            <a:r>
              <a:rPr lang="cs-CZ" b="1" spc="-5" dirty="0">
                <a:latin typeface="Verdana"/>
                <a:cs typeface="Verdana"/>
              </a:rPr>
              <a:t>(pomalé neutrony)</a:t>
            </a:r>
          </a:p>
          <a:p>
            <a:pPr marL="302260" indent="-289560">
              <a:spcBef>
                <a:spcPts val="25"/>
              </a:spcBef>
              <a:buFont typeface="Symbol"/>
              <a:buChar char=""/>
              <a:tabLst>
                <a:tab pos="301625" algn="l"/>
                <a:tab pos="302260" algn="l"/>
              </a:tabLst>
            </a:pPr>
            <a:endParaRPr sz="1400" dirty="0">
              <a:latin typeface="Verdana"/>
              <a:cs typeface="Verdana"/>
            </a:endParaRPr>
          </a:p>
        </p:txBody>
      </p:sp>
      <p:sp>
        <p:nvSpPr>
          <p:cNvPr id="15" name="TextovéPole 14">
            <a:extLst>
              <a:ext uri="{FF2B5EF4-FFF2-40B4-BE49-F238E27FC236}">
                <a16:creationId xmlns:a16="http://schemas.microsoft.com/office/drawing/2014/main" id="{1F342CB5-FF11-40A0-86DA-337FEA1821F3}"/>
              </a:ext>
            </a:extLst>
          </p:cNvPr>
          <p:cNvSpPr txBox="1"/>
          <p:nvPr/>
        </p:nvSpPr>
        <p:spPr>
          <a:xfrm>
            <a:off x="1155700" y="151688"/>
            <a:ext cx="6396321" cy="523220"/>
          </a:xfrm>
          <a:prstGeom prst="rect">
            <a:avLst/>
          </a:prstGeom>
          <a:noFill/>
        </p:spPr>
        <p:txBody>
          <a:bodyPr wrap="square">
            <a:spAutoFit/>
          </a:bodyPr>
          <a:lstStyle/>
          <a:p>
            <a:pPr marL="2605088" indent="-2605088" algn="ctr"/>
            <a:r>
              <a:rPr lang="cs-CZ" sz="2800" b="1" spc="-10" dirty="0">
                <a:solidFill>
                  <a:srgbClr val="0000FF"/>
                </a:solidFill>
                <a:latin typeface="Verdana"/>
                <a:cs typeface="Verdana"/>
              </a:rPr>
              <a:t>22. </a:t>
            </a:r>
            <a:r>
              <a:rPr lang="cs-CZ" sz="2800" b="1" spc="-5" dirty="0">
                <a:solidFill>
                  <a:srgbClr val="0000FF"/>
                </a:solidFill>
                <a:latin typeface="Verdana"/>
                <a:cs typeface="Verdana"/>
              </a:rPr>
              <a:t>JADERNÁ</a:t>
            </a:r>
            <a:r>
              <a:rPr lang="cs-CZ" sz="2800" b="1" spc="-15" dirty="0">
                <a:solidFill>
                  <a:srgbClr val="0000FF"/>
                </a:solidFill>
                <a:latin typeface="Verdana"/>
                <a:cs typeface="Verdana"/>
              </a:rPr>
              <a:t> </a:t>
            </a:r>
            <a:r>
              <a:rPr lang="cs-CZ" sz="2800" b="1" spc="-5" dirty="0">
                <a:solidFill>
                  <a:srgbClr val="0000FF"/>
                </a:solidFill>
                <a:latin typeface="Verdana"/>
                <a:cs typeface="Verdana"/>
              </a:rPr>
              <a:t>ENERGETIKA</a:t>
            </a:r>
            <a:endParaRPr lang="cs-CZ" sz="2800" dirty="0">
              <a:latin typeface="Verdana"/>
              <a:cs typeface="Verdana"/>
            </a:endParaRPr>
          </a:p>
        </p:txBody>
      </p:sp>
      <p:sp>
        <p:nvSpPr>
          <p:cNvPr id="16" name="object 17">
            <a:extLst>
              <a:ext uri="{FF2B5EF4-FFF2-40B4-BE49-F238E27FC236}">
                <a16:creationId xmlns:a16="http://schemas.microsoft.com/office/drawing/2014/main" id="{5A9CB2A1-CFC1-4F6D-93BA-46126997771A}"/>
              </a:ext>
            </a:extLst>
          </p:cNvPr>
          <p:cNvSpPr txBox="1"/>
          <p:nvPr/>
        </p:nvSpPr>
        <p:spPr>
          <a:xfrm>
            <a:off x="3441699" y="3744889"/>
            <a:ext cx="3899535" cy="296684"/>
          </a:xfrm>
          <a:prstGeom prst="rect">
            <a:avLst/>
          </a:prstGeom>
          <a:pattFill prst="pct5">
            <a:fgClr>
              <a:schemeClr val="accent1"/>
            </a:fgClr>
            <a:bgClr>
              <a:schemeClr val="bg1"/>
            </a:bgClr>
          </a:pattFill>
        </p:spPr>
        <p:txBody>
          <a:bodyPr vert="horz" wrap="square" lIns="0" tIns="0" rIns="0" bIns="0" rtlCol="0">
            <a:spAutoFit/>
          </a:bodyPr>
          <a:lstStyle/>
          <a:p>
            <a:pPr>
              <a:lnSpc>
                <a:spcPts val="2200"/>
              </a:lnSpc>
              <a:tabLst>
                <a:tab pos="1062355" algn="l"/>
              </a:tabLst>
            </a:pPr>
            <a:r>
              <a:rPr sz="2400" b="1" spc="-15" dirty="0">
                <a:solidFill>
                  <a:srgbClr val="C00000"/>
                </a:solidFill>
                <a:latin typeface="Verdana"/>
                <a:cs typeface="Verdana"/>
              </a:rPr>
              <a:t>235</a:t>
            </a:r>
            <a:r>
              <a:rPr sz="4800" b="1" spc="-22" baseline="-19230" dirty="0">
                <a:solidFill>
                  <a:srgbClr val="C00000"/>
                </a:solidFill>
                <a:latin typeface="Verdana"/>
                <a:cs typeface="Verdana"/>
              </a:rPr>
              <a:t>U	</a:t>
            </a:r>
            <a:r>
              <a:rPr lang="cs-CZ" sz="4800" b="1" spc="-22" baseline="-19230" dirty="0">
                <a:solidFill>
                  <a:srgbClr val="C00000"/>
                </a:solidFill>
                <a:latin typeface="Verdana"/>
                <a:cs typeface="Verdana"/>
              </a:rPr>
              <a:t> </a:t>
            </a:r>
            <a:r>
              <a:rPr sz="3600" spc="-15" baseline="-19230" dirty="0">
                <a:latin typeface="Verdana"/>
                <a:cs typeface="Verdana"/>
              </a:rPr>
              <a:t>a</a:t>
            </a:r>
            <a:r>
              <a:rPr sz="4800" b="1" spc="-15" baseline="-19230" dirty="0">
                <a:solidFill>
                  <a:srgbClr val="C00000"/>
                </a:solidFill>
                <a:latin typeface="Verdana"/>
                <a:cs typeface="Verdana"/>
              </a:rPr>
              <a:t> </a:t>
            </a:r>
            <a:r>
              <a:rPr sz="2400" b="1" spc="-10" dirty="0">
                <a:solidFill>
                  <a:srgbClr val="C00000"/>
                </a:solidFill>
                <a:latin typeface="Verdana"/>
                <a:cs typeface="Verdana"/>
              </a:rPr>
              <a:t>239</a:t>
            </a:r>
            <a:r>
              <a:rPr sz="2400" b="1" spc="275" dirty="0">
                <a:solidFill>
                  <a:srgbClr val="C00000"/>
                </a:solidFill>
                <a:latin typeface="Verdana"/>
                <a:cs typeface="Verdana"/>
              </a:rPr>
              <a:t> </a:t>
            </a:r>
            <a:r>
              <a:rPr sz="4800" b="1" spc="-22" baseline="-19230" dirty="0">
                <a:solidFill>
                  <a:srgbClr val="C00000"/>
                </a:solidFill>
                <a:latin typeface="Verdana"/>
                <a:cs typeface="Verdana"/>
              </a:rPr>
              <a:t>Pu</a:t>
            </a:r>
            <a:endParaRPr sz="4800" baseline="-19230" dirty="0">
              <a:solidFill>
                <a:srgbClr val="C00000"/>
              </a:solidFill>
              <a:latin typeface="Verdana"/>
              <a:cs typeface="Verdana"/>
            </a:endParaRPr>
          </a:p>
        </p:txBody>
      </p:sp>
      <p:sp>
        <p:nvSpPr>
          <p:cNvPr id="24" name="TextovéPole 23">
            <a:extLst>
              <a:ext uri="{FF2B5EF4-FFF2-40B4-BE49-F238E27FC236}">
                <a16:creationId xmlns:a16="http://schemas.microsoft.com/office/drawing/2014/main" id="{6E3881F8-214A-44DB-A8DF-F498E1F0BE10}"/>
              </a:ext>
            </a:extLst>
          </p:cNvPr>
          <p:cNvSpPr txBox="1"/>
          <p:nvPr/>
        </p:nvSpPr>
        <p:spPr>
          <a:xfrm>
            <a:off x="504190" y="6211358"/>
            <a:ext cx="8530285" cy="923330"/>
          </a:xfrm>
          <a:prstGeom prst="rect">
            <a:avLst/>
          </a:prstGeom>
          <a:pattFill prst="pct5">
            <a:fgClr>
              <a:srgbClr val="FFFFFF"/>
            </a:fgClr>
            <a:bgClr>
              <a:schemeClr val="bg1"/>
            </a:bgClr>
          </a:pattFill>
        </p:spPr>
        <p:txBody>
          <a:bodyPr wrap="square">
            <a:spAutoFit/>
          </a:bodyPr>
          <a:lstStyle/>
          <a:p>
            <a:pPr marL="12065">
              <a:tabLst>
                <a:tab pos="240665" algn="l"/>
                <a:tab pos="241300" algn="l"/>
              </a:tabLst>
            </a:pPr>
            <a:r>
              <a:rPr lang="cs-CZ" sz="1800" b="1" dirty="0">
                <a:solidFill>
                  <a:srgbClr val="0070C0"/>
                </a:solidFill>
                <a:latin typeface="Verdana"/>
                <a:cs typeface="Verdana"/>
              </a:rPr>
              <a:t>Štěpení </a:t>
            </a:r>
            <a:r>
              <a:rPr lang="cs-CZ" sz="1800" b="1" spc="-5" dirty="0">
                <a:solidFill>
                  <a:srgbClr val="0070C0"/>
                </a:solidFill>
                <a:latin typeface="Verdana"/>
                <a:cs typeface="Verdana"/>
              </a:rPr>
              <a:t>jádra popisuje </a:t>
            </a:r>
            <a:r>
              <a:rPr lang="cs-CZ" sz="1800" b="1" spc="-10" dirty="0">
                <a:solidFill>
                  <a:srgbClr val="0070C0"/>
                </a:solidFill>
                <a:latin typeface="Verdana"/>
                <a:cs typeface="Verdana"/>
              </a:rPr>
              <a:t>kapkový </a:t>
            </a:r>
            <a:r>
              <a:rPr lang="cs-CZ" sz="1800" b="1" dirty="0">
                <a:solidFill>
                  <a:srgbClr val="0070C0"/>
                </a:solidFill>
                <a:latin typeface="Verdana"/>
                <a:cs typeface="Verdana"/>
              </a:rPr>
              <a:t>model</a:t>
            </a:r>
            <a:r>
              <a:rPr lang="cs-CZ" sz="1800" b="1" spc="5" dirty="0">
                <a:solidFill>
                  <a:srgbClr val="0070C0"/>
                </a:solidFill>
                <a:latin typeface="Verdana"/>
                <a:cs typeface="Verdana"/>
              </a:rPr>
              <a:t> </a:t>
            </a:r>
            <a:r>
              <a:rPr lang="cs-CZ" sz="1800" b="1" spc="-5" dirty="0">
                <a:solidFill>
                  <a:srgbClr val="0070C0"/>
                </a:solidFill>
                <a:latin typeface="Verdana"/>
                <a:cs typeface="Verdana"/>
              </a:rPr>
              <a:t>jádra. Při štěpení vznikají dvě tzv. trosky (jedna lehčí a jedna těžší – viz dále distribuční křivka), 1-2 neutrony a uvolňuje se značné množství tepla Q</a:t>
            </a:r>
            <a:endParaRPr lang="cs-CZ" sz="1800" b="1" dirty="0">
              <a:solidFill>
                <a:srgbClr val="0070C0"/>
              </a:solidFill>
              <a:latin typeface="Verdana"/>
              <a:cs typeface="Verdana"/>
            </a:endParaRPr>
          </a:p>
        </p:txBody>
      </p:sp>
      <p:sp>
        <p:nvSpPr>
          <p:cNvPr id="2" name="Zástupný symbol pro číslo snímku 1">
            <a:extLst>
              <a:ext uri="{FF2B5EF4-FFF2-40B4-BE49-F238E27FC236}">
                <a16:creationId xmlns:a16="http://schemas.microsoft.com/office/drawing/2014/main" id="{4261D329-198F-4E0F-91E5-6AD068DF3C7C}"/>
              </a:ext>
            </a:extLst>
          </p:cNvPr>
          <p:cNvSpPr>
            <a:spLocks noGrp="1"/>
          </p:cNvSpPr>
          <p:nvPr>
            <p:ph type="sldNum" sz="quarter" idx="7"/>
          </p:nvPr>
        </p:nvSpPr>
        <p:spPr/>
        <p:txBody>
          <a:bodyPr/>
          <a:lstStyle/>
          <a:p>
            <a:fld id="{B6F15528-21DE-4FAA-801E-634DDDAF4B2B}" type="slidenum">
              <a:rPr lang="cs-CZ" smtClean="0"/>
              <a:t>1</a:t>
            </a:fld>
            <a:endParaRPr lang="cs-CZ"/>
          </a:p>
        </p:txBody>
      </p:sp>
      <p:pic>
        <p:nvPicPr>
          <p:cNvPr id="11" name="Obrázek 10" descr="Obsah obrázku text&#10;&#10;Popis byl vytvořen automaticky">
            <a:extLst>
              <a:ext uri="{FF2B5EF4-FFF2-40B4-BE49-F238E27FC236}">
                <a16:creationId xmlns:a16="http://schemas.microsoft.com/office/drawing/2014/main" id="{0E35064A-F69F-4150-9A7C-3AEE8A88AF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900" y="4809375"/>
            <a:ext cx="8530285" cy="1176314"/>
          </a:xfrm>
          <a:prstGeom prst="rect">
            <a:avLst/>
          </a:prstGeom>
        </p:spPr>
      </p:pic>
      <p:pic>
        <p:nvPicPr>
          <p:cNvPr id="3" name="Jadenerg1-1">
            <a:hlinkClick r:id="" action="ppaction://media"/>
            <a:extLst>
              <a:ext uri="{FF2B5EF4-FFF2-40B4-BE49-F238E27FC236}">
                <a16:creationId xmlns:a16="http://schemas.microsoft.com/office/drawing/2014/main" id="{E3ECDCCB-E591-4633-AE4C-12D776A413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34475" y="41329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ADEF47A-6931-44DA-BA66-470499F5F79B}"/>
              </a:ext>
            </a:extLst>
          </p:cNvPr>
          <p:cNvSpPr>
            <a:spLocks noChangeArrowheads="1"/>
          </p:cNvSpPr>
          <p:nvPr/>
        </p:nvSpPr>
        <p:spPr bwMode="auto">
          <a:xfrm>
            <a:off x="3594100" y="507831"/>
            <a:ext cx="5105400" cy="6647974"/>
          </a:xfrm>
          <a:prstGeom prst="rect">
            <a:avLst/>
          </a:prstGeom>
          <a:pattFill prst="pct5">
            <a:fgClr>
              <a:schemeClr val="accent1"/>
            </a:fgClr>
            <a:bgClr>
              <a:schemeClr val="bg1"/>
            </a:bgClr>
          </a:pattFill>
          <a:ln>
            <a:noFill/>
          </a:ln>
          <a:effec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cs-CZ" altLang="cs-CZ" sz="1600" b="0" i="0" u="none" strike="noStrike" cap="none" normalizeH="0" baseline="0" dirty="0">
                <a:ln>
                  <a:noFill/>
                </a:ln>
                <a:solidFill>
                  <a:schemeClr val="tx1"/>
                </a:solidFill>
                <a:effectLst/>
                <a:latin typeface="Arial" panose="020B0604020202020204" pitchFamily="34" charset="0"/>
              </a:rPr>
              <a:t>V přírodních sloučeninách uranu je </a:t>
            </a:r>
            <a:r>
              <a:rPr kumimoji="0" lang="cs-CZ" altLang="cs-CZ" sz="1600" b="0" i="0" u="none" strike="noStrike" cap="none" normalizeH="0" baseline="30000" dirty="0">
                <a:ln>
                  <a:noFill/>
                </a:ln>
                <a:solidFill>
                  <a:schemeClr val="tx1"/>
                </a:solidFill>
                <a:effectLst/>
                <a:latin typeface="Arial" panose="020B0604020202020204" pitchFamily="34" charset="0"/>
              </a:rPr>
              <a:t>235</a:t>
            </a:r>
            <a:r>
              <a:rPr kumimoji="0" lang="cs-CZ" altLang="cs-CZ" sz="1600" b="0" i="0" u="none" strike="noStrike" cap="none" normalizeH="0" baseline="0" dirty="0">
                <a:ln>
                  <a:noFill/>
                </a:ln>
                <a:solidFill>
                  <a:schemeClr val="tx1"/>
                </a:solidFill>
                <a:effectLst/>
                <a:latin typeface="Arial" panose="020B0604020202020204" pitchFamily="34" charset="0"/>
              </a:rPr>
              <a:t>U obsažen pouze v množství menším než 1 %.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kumimoji="0" lang="cs-CZ" altLang="cs-CZ"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cs-CZ" altLang="cs-CZ" sz="1600" b="0" i="0" u="none" strike="noStrike" cap="none" normalizeH="0" baseline="0" dirty="0">
                <a:ln>
                  <a:noFill/>
                </a:ln>
                <a:solidFill>
                  <a:schemeClr val="tx1"/>
                </a:solidFill>
                <a:effectLst/>
                <a:latin typeface="Arial" panose="020B0604020202020204" pitchFamily="34" charset="0"/>
              </a:rPr>
              <a:t>Pro jaderné elektrárny se uran obvykle obohacuje o </a:t>
            </a:r>
            <a:r>
              <a:rPr kumimoji="0" lang="cs-CZ" altLang="cs-CZ" sz="1600" b="0" i="0" u="none" strike="noStrike" cap="none" normalizeH="0" baseline="30000" dirty="0">
                <a:ln>
                  <a:noFill/>
                </a:ln>
                <a:solidFill>
                  <a:schemeClr val="tx1"/>
                </a:solidFill>
                <a:effectLst/>
                <a:latin typeface="Arial" panose="020B0604020202020204" pitchFamily="34" charset="0"/>
              </a:rPr>
              <a:t>235</a:t>
            </a:r>
            <a:r>
              <a:rPr kumimoji="0" lang="cs-CZ" altLang="cs-CZ" sz="1600" b="0" i="0" u="none" strike="noStrike" cap="none" normalizeH="0" baseline="0" dirty="0">
                <a:ln>
                  <a:noFill/>
                </a:ln>
                <a:solidFill>
                  <a:schemeClr val="tx1"/>
                </a:solidFill>
                <a:effectLst/>
                <a:latin typeface="Arial" panose="020B0604020202020204" pitchFamily="34" charset="0"/>
              </a:rPr>
              <a:t>U řádově v jednotkách procent (asi 2-5 %).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kumimoji="0" lang="cs-CZ" altLang="cs-CZ"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cs-CZ" altLang="cs-CZ" sz="1600" b="0" i="0" u="none" strike="noStrike" cap="none" normalizeH="0" baseline="0" dirty="0">
                <a:ln>
                  <a:noFill/>
                </a:ln>
                <a:solidFill>
                  <a:schemeClr val="tx1"/>
                </a:solidFill>
                <a:effectLst/>
                <a:latin typeface="Arial" panose="020B0604020202020204" pitchFamily="34" charset="0"/>
              </a:rPr>
              <a:t>Pro výrobu jaderné zbraně je nutné připravit uran s obsahem </a:t>
            </a:r>
            <a:r>
              <a:rPr kumimoji="0" lang="cs-CZ" altLang="cs-CZ" sz="1600" b="0" i="0" u="none" strike="noStrike" cap="none" normalizeH="0" baseline="30000" dirty="0">
                <a:ln>
                  <a:noFill/>
                </a:ln>
                <a:solidFill>
                  <a:schemeClr val="tx1"/>
                </a:solidFill>
                <a:effectLst/>
                <a:latin typeface="Arial" panose="020B0604020202020204" pitchFamily="34" charset="0"/>
              </a:rPr>
              <a:t>235</a:t>
            </a:r>
            <a:r>
              <a:rPr kumimoji="0" lang="cs-CZ" altLang="cs-CZ" sz="1600" b="0" i="0" u="none" strike="noStrike" cap="none" normalizeH="0" baseline="0" dirty="0">
                <a:ln>
                  <a:noFill/>
                </a:ln>
                <a:solidFill>
                  <a:schemeClr val="tx1"/>
                </a:solidFill>
                <a:effectLst/>
                <a:latin typeface="Arial" panose="020B0604020202020204" pitchFamily="34" charset="0"/>
              </a:rPr>
              <a:t>U 85 % a vyšším.</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kumimoji="0" lang="cs-CZ" altLang="cs-CZ"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cs-CZ" altLang="cs-CZ" sz="1600" dirty="0">
                <a:latin typeface="Arial" panose="020B0604020202020204" pitchFamily="34" charset="0"/>
              </a:rPr>
              <a:t>Obohacování se provádí na základě následujících chemických dějů: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kumimoji="0" lang="cs-CZ" altLang="cs-CZ" sz="1600" b="1" i="0" u="none" strike="noStrike" cap="none" normalizeH="0" baseline="0" dirty="0">
              <a:ln>
                <a:noFill/>
              </a:ln>
              <a:solidFill>
                <a:srgbClr val="0070C0"/>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lang="cs-CZ" altLang="cs-CZ" sz="1600" b="1" dirty="0">
                <a:solidFill>
                  <a:srgbClr val="0070C0"/>
                </a:solidFill>
                <a:latin typeface="Arial" panose="020B0604020202020204" pitchFamily="34" charset="0"/>
              </a:rPr>
              <a:t>	</a:t>
            </a:r>
            <a:r>
              <a:rPr kumimoji="0" lang="cs-CZ" altLang="cs-CZ" sz="2000" b="1" i="0" u="none" strike="noStrike" cap="none" normalizeH="0" baseline="0" dirty="0">
                <a:ln>
                  <a:noFill/>
                </a:ln>
                <a:solidFill>
                  <a:srgbClr val="0070C0"/>
                </a:solidFill>
                <a:effectLst/>
                <a:latin typeface="Arial" panose="020B0604020202020204" pitchFamily="34" charset="0"/>
              </a:rPr>
              <a:t>UO</a:t>
            </a:r>
            <a:r>
              <a:rPr kumimoji="0" lang="cs-CZ" altLang="cs-CZ" sz="2000" b="1" i="0" u="none" strike="noStrike" cap="none" normalizeH="0" baseline="-30000" dirty="0">
                <a:ln>
                  <a:noFill/>
                </a:ln>
                <a:solidFill>
                  <a:srgbClr val="0070C0"/>
                </a:solidFill>
                <a:effectLst/>
                <a:latin typeface="Arial" panose="020B0604020202020204" pitchFamily="34" charset="0"/>
              </a:rPr>
              <a:t>2</a:t>
            </a:r>
            <a:r>
              <a:rPr kumimoji="0" lang="cs-CZ" altLang="cs-CZ" sz="2000" b="1" i="0" u="none" strike="noStrike" cap="none" normalizeH="0" baseline="0" dirty="0">
                <a:ln>
                  <a:noFill/>
                </a:ln>
                <a:solidFill>
                  <a:srgbClr val="0070C0"/>
                </a:solidFill>
                <a:effectLst/>
                <a:latin typeface="Arial" panose="020B0604020202020204" pitchFamily="34" charset="0"/>
              </a:rPr>
              <a:t> + HF → UF</a:t>
            </a:r>
            <a:r>
              <a:rPr kumimoji="0" lang="cs-CZ" altLang="cs-CZ" sz="2000" b="1" i="0" u="none" strike="noStrike" cap="none" normalizeH="0" baseline="-30000" dirty="0">
                <a:ln>
                  <a:noFill/>
                </a:ln>
                <a:solidFill>
                  <a:srgbClr val="0070C0"/>
                </a:solidFill>
                <a:effectLst/>
                <a:latin typeface="Arial" panose="020B0604020202020204" pitchFamily="34" charset="0"/>
              </a:rPr>
              <a:t>4</a:t>
            </a:r>
            <a:r>
              <a:rPr kumimoji="0" lang="cs-CZ" altLang="cs-CZ" sz="2000" b="1" i="0" u="none" strike="noStrike" cap="none" normalizeH="0" baseline="0" dirty="0">
                <a:ln>
                  <a:noFill/>
                </a:ln>
                <a:solidFill>
                  <a:srgbClr val="0070C0"/>
                </a:solidFill>
                <a:effectLst/>
                <a:latin typeface="Arial" panose="020B0604020202020204" pitchFamily="34" charset="0"/>
              </a:rPr>
              <a:t> + H</a:t>
            </a:r>
            <a:r>
              <a:rPr kumimoji="0" lang="cs-CZ" altLang="cs-CZ" sz="2000" b="1" i="0" u="none" strike="noStrike" cap="none" normalizeH="0" baseline="-30000" dirty="0">
                <a:ln>
                  <a:noFill/>
                </a:ln>
                <a:solidFill>
                  <a:srgbClr val="0070C0"/>
                </a:solidFill>
                <a:effectLst/>
                <a:latin typeface="Arial" panose="020B0604020202020204" pitchFamily="34" charset="0"/>
              </a:rPr>
              <a:t>2</a:t>
            </a:r>
            <a:r>
              <a:rPr kumimoji="0" lang="cs-CZ" altLang="cs-CZ" sz="2000" b="1" i="0" u="none" strike="noStrike" cap="none" normalizeH="0" baseline="0" dirty="0">
                <a:ln>
                  <a:noFill/>
                </a:ln>
                <a:solidFill>
                  <a:srgbClr val="0070C0"/>
                </a:solidFill>
                <a:effectLst/>
                <a:latin typeface="Arial" panose="020B0604020202020204" pitchFamily="34" charset="0"/>
              </a:rPr>
              <a:t>O </a:t>
            </a:r>
            <a:br>
              <a:rPr kumimoji="0" lang="cs-CZ" altLang="cs-CZ" sz="2000" b="1" i="0" u="none" strike="noStrike" cap="none" normalizeH="0" baseline="0" dirty="0">
                <a:ln>
                  <a:noFill/>
                </a:ln>
                <a:solidFill>
                  <a:srgbClr val="0070C0"/>
                </a:solidFill>
                <a:effectLst/>
                <a:latin typeface="Arial" panose="020B0604020202020204" pitchFamily="34" charset="0"/>
              </a:rPr>
            </a:br>
            <a:r>
              <a:rPr kumimoji="0" lang="cs-CZ" altLang="cs-CZ" sz="2000" b="1" i="0" u="none" strike="noStrike" cap="none" normalizeH="0" baseline="0" dirty="0">
                <a:ln>
                  <a:noFill/>
                </a:ln>
                <a:solidFill>
                  <a:srgbClr val="0070C0"/>
                </a:solidFill>
                <a:effectLst/>
                <a:latin typeface="Arial" panose="020B0604020202020204" pitchFamily="34" charset="0"/>
              </a:rPr>
              <a:t>	UF</a:t>
            </a:r>
            <a:r>
              <a:rPr kumimoji="0" lang="cs-CZ" altLang="cs-CZ" sz="2000" b="1" i="0" u="none" strike="noStrike" cap="none" normalizeH="0" baseline="-30000" dirty="0">
                <a:ln>
                  <a:noFill/>
                </a:ln>
                <a:solidFill>
                  <a:srgbClr val="0070C0"/>
                </a:solidFill>
                <a:effectLst/>
                <a:latin typeface="Arial" panose="020B0604020202020204" pitchFamily="34" charset="0"/>
              </a:rPr>
              <a:t>4</a:t>
            </a:r>
            <a:r>
              <a:rPr kumimoji="0" lang="cs-CZ" altLang="cs-CZ" sz="2000" b="1" i="0" u="none" strike="noStrike" cap="none" normalizeH="0" baseline="0" dirty="0">
                <a:ln>
                  <a:noFill/>
                </a:ln>
                <a:solidFill>
                  <a:srgbClr val="0070C0"/>
                </a:solidFill>
                <a:effectLst/>
                <a:latin typeface="Arial" panose="020B0604020202020204" pitchFamily="34" charset="0"/>
              </a:rPr>
              <a:t> + F</a:t>
            </a:r>
            <a:r>
              <a:rPr kumimoji="0" lang="cs-CZ" altLang="cs-CZ" sz="2000" b="1" i="0" u="none" strike="noStrike" cap="none" normalizeH="0" baseline="-30000" dirty="0">
                <a:ln>
                  <a:noFill/>
                </a:ln>
                <a:solidFill>
                  <a:srgbClr val="0070C0"/>
                </a:solidFill>
                <a:effectLst/>
                <a:latin typeface="Arial" panose="020B0604020202020204" pitchFamily="34" charset="0"/>
              </a:rPr>
              <a:t>2</a:t>
            </a:r>
            <a:r>
              <a:rPr kumimoji="0" lang="cs-CZ" altLang="cs-CZ" sz="2000" b="1" i="0" u="none" strike="noStrike" cap="none" normalizeH="0" baseline="0" dirty="0">
                <a:ln>
                  <a:noFill/>
                </a:ln>
                <a:solidFill>
                  <a:srgbClr val="0070C0"/>
                </a:solidFill>
                <a:effectLst/>
                <a:latin typeface="Arial" panose="020B0604020202020204" pitchFamily="34" charset="0"/>
              </a:rPr>
              <a:t> → UF</a:t>
            </a:r>
            <a:r>
              <a:rPr kumimoji="0" lang="cs-CZ" altLang="cs-CZ" sz="2000" b="1" i="0" u="none" strike="noStrike" cap="none" normalizeH="0" baseline="-30000" dirty="0">
                <a:ln>
                  <a:noFill/>
                </a:ln>
                <a:solidFill>
                  <a:srgbClr val="0070C0"/>
                </a:solidFill>
                <a:effectLst/>
                <a:latin typeface="Arial" panose="020B0604020202020204" pitchFamily="34" charset="0"/>
              </a:rPr>
              <a:t>6</a:t>
            </a:r>
            <a:endParaRPr lang="cs-CZ" sz="1600" dirty="0">
              <a:solidFill>
                <a:srgbClr val="C00000"/>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cs-CZ" sz="2400" b="1" dirty="0"/>
              <a:t>UF</a:t>
            </a:r>
            <a:r>
              <a:rPr lang="cs-CZ" sz="2400" b="1" baseline="-25000" dirty="0"/>
              <a:t>6</a:t>
            </a:r>
            <a:r>
              <a:rPr lang="cs-CZ" sz="2400" b="1" dirty="0">
                <a:solidFill>
                  <a:srgbClr val="0070C0"/>
                </a:solidFill>
              </a:rPr>
              <a:t> </a:t>
            </a:r>
            <a:r>
              <a:rPr lang="cs-CZ" b="1" dirty="0">
                <a:solidFill>
                  <a:srgbClr val="C00000"/>
                </a:solidFill>
              </a:rPr>
              <a:t>byl pro tento účel vybrán díky jeho těkavosti (</a:t>
            </a:r>
            <a:r>
              <a:rPr lang="cs-CZ" b="1" dirty="0" err="1">
                <a:solidFill>
                  <a:srgbClr val="C00000"/>
                </a:solidFill>
              </a:rPr>
              <a:t>T</a:t>
            </a:r>
            <a:r>
              <a:rPr lang="cs-CZ" b="1" baseline="-25000" dirty="0" err="1">
                <a:solidFill>
                  <a:srgbClr val="C00000"/>
                </a:solidFill>
              </a:rPr>
              <a:t>t</a:t>
            </a:r>
            <a:r>
              <a:rPr lang="cs-CZ" b="1" dirty="0">
                <a:solidFill>
                  <a:srgbClr val="C00000"/>
                </a:solidFill>
              </a:rPr>
              <a:t> = 56,5 °C, snadno sublimuje a dají se s ním provádět separační procesy určené pro plyny).</a:t>
            </a:r>
            <a:endParaRPr kumimoji="0" lang="cs-CZ" altLang="cs-CZ" sz="1600" b="1" i="0" u="none" strike="noStrike" cap="none" normalizeH="0" baseline="0" dirty="0">
              <a:ln>
                <a:noFill/>
              </a:ln>
              <a:solidFill>
                <a:srgbClr val="C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1" i="0" u="none" strike="noStrike" cap="none" normalizeH="0" baseline="0" dirty="0">
              <a:ln>
                <a:noFill/>
              </a:ln>
              <a:solidFill>
                <a:srgbClr val="0070C0"/>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lang="cs-CZ" altLang="cs-CZ" sz="1600" dirty="0">
                <a:latin typeface="Arial" panose="020B0604020202020204" pitchFamily="34" charset="0"/>
              </a:rPr>
              <a:t>Mezi hmotnostmi UF</a:t>
            </a:r>
            <a:r>
              <a:rPr lang="cs-CZ" altLang="cs-CZ" sz="1600" baseline="-25000" dirty="0">
                <a:latin typeface="Arial" panose="020B0604020202020204" pitchFamily="34" charset="0"/>
              </a:rPr>
              <a:t>6</a:t>
            </a:r>
            <a:r>
              <a:rPr lang="cs-CZ" altLang="cs-CZ" sz="1600" dirty="0">
                <a:latin typeface="Arial" panose="020B0604020202020204" pitchFamily="34" charset="0"/>
              </a:rPr>
              <a:t> s </a:t>
            </a:r>
            <a:r>
              <a:rPr lang="cs-CZ" altLang="cs-CZ" sz="1600" baseline="30000" dirty="0">
                <a:latin typeface="Arial" panose="020B0604020202020204" pitchFamily="34" charset="0"/>
              </a:rPr>
              <a:t>235</a:t>
            </a:r>
            <a:r>
              <a:rPr lang="cs-CZ" altLang="cs-CZ" sz="1600" dirty="0">
                <a:latin typeface="Arial" panose="020B0604020202020204" pitchFamily="34" charset="0"/>
              </a:rPr>
              <a:t>U a </a:t>
            </a:r>
            <a:r>
              <a:rPr lang="cs-CZ" altLang="cs-CZ" sz="1600" baseline="30000" dirty="0">
                <a:latin typeface="Arial" panose="020B0604020202020204" pitchFamily="34" charset="0"/>
              </a:rPr>
              <a:t>238</a:t>
            </a:r>
            <a:r>
              <a:rPr lang="cs-CZ" altLang="cs-CZ" sz="1600" dirty="0">
                <a:latin typeface="Arial" panose="020B0604020202020204" pitchFamily="34" charset="0"/>
              </a:rPr>
              <a:t>U je malý rozdíl, který se dá využít pro jejich rozdělení UF</a:t>
            </a:r>
            <a:r>
              <a:rPr lang="cs-CZ" altLang="cs-CZ" sz="1600" baseline="-25000" dirty="0">
                <a:latin typeface="Arial" panose="020B0604020202020204" pitchFamily="34" charset="0"/>
              </a:rPr>
              <a:t>6  </a:t>
            </a:r>
            <a:r>
              <a:rPr kumimoji="0" lang="cs-CZ" altLang="cs-CZ" sz="1600" b="0" i="0" u="none" strike="noStrike" cap="none" normalizeH="0" baseline="0" dirty="0">
                <a:ln>
                  <a:noFill/>
                </a:ln>
                <a:solidFill>
                  <a:schemeClr val="tx1"/>
                </a:solidFill>
                <a:effectLst/>
                <a:latin typeface="Arial" panose="020B0604020202020204" pitchFamily="34" charset="0"/>
              </a:rPr>
              <a:t>za pomoci </a:t>
            </a:r>
            <a:r>
              <a:rPr kumimoji="0" lang="cs-CZ" altLang="cs-CZ" sz="1600" b="1" i="0" u="none" strike="noStrike" cap="none" normalizeH="0" baseline="0" dirty="0">
                <a:ln>
                  <a:noFill/>
                </a:ln>
                <a:solidFill>
                  <a:schemeClr val="tx1"/>
                </a:solidFill>
                <a:effectLst/>
                <a:latin typeface="Arial" panose="020B0604020202020204" pitchFamily="34" charset="0"/>
              </a:rPr>
              <a:t>centrifugy</a:t>
            </a:r>
            <a:r>
              <a:rPr kumimoji="0" lang="cs-CZ" altLang="cs-CZ" sz="1600" b="0" i="0" u="none" strike="noStrike" cap="none" normalizeH="0" baseline="0" dirty="0">
                <a:ln>
                  <a:noFill/>
                </a:ln>
                <a:solidFill>
                  <a:schemeClr val="tx1"/>
                </a:solidFill>
                <a:effectLst/>
                <a:latin typeface="Arial" panose="020B0604020202020204" pitchFamily="34" charset="0"/>
              </a:rPr>
              <a:t> nebo </a:t>
            </a:r>
            <a:r>
              <a:rPr kumimoji="0" lang="cs-CZ" altLang="cs-CZ" sz="1600" b="1" i="0" u="none" strike="noStrike" cap="none" normalizeH="0" baseline="0" dirty="0">
                <a:ln>
                  <a:noFill/>
                </a:ln>
                <a:solidFill>
                  <a:schemeClr val="tx1"/>
                </a:solidFill>
                <a:effectLst/>
                <a:latin typeface="Arial" panose="020B0604020202020204" pitchFamily="34" charset="0"/>
              </a:rPr>
              <a:t>difúze</a:t>
            </a:r>
            <a:r>
              <a:rPr kumimoji="0" lang="cs-CZ" altLang="cs-CZ" sz="1600" b="0" i="0" u="none" strike="noStrike" cap="none" normalizeH="0" baseline="0" dirty="0">
                <a:ln>
                  <a:noFill/>
                </a:ln>
                <a:solidFill>
                  <a:schemeClr val="tx1"/>
                </a:solidFill>
                <a:effectLst/>
                <a:latin typeface="Arial" panose="020B0604020202020204" pitchFamily="34" charset="0"/>
              </a:rPr>
              <a:t> (na základě Grahamova zákona), nejmodernější způsob obohacování existuje v Austrálii a USA pomocí </a:t>
            </a:r>
            <a:r>
              <a:rPr kumimoji="0" lang="cs-CZ" altLang="cs-CZ" sz="1600" b="1" i="0" u="none" strike="noStrike" cap="none" normalizeH="0" baseline="0" dirty="0">
                <a:ln>
                  <a:noFill/>
                </a:ln>
                <a:solidFill>
                  <a:schemeClr val="tx1"/>
                </a:solidFill>
                <a:effectLst/>
                <a:latin typeface="Arial" panose="020B0604020202020204" pitchFamily="34" charset="0"/>
              </a:rPr>
              <a:t>laseru (SILEX proces)</a:t>
            </a:r>
          </a:p>
        </p:txBody>
      </p:sp>
      <p:sp>
        <p:nvSpPr>
          <p:cNvPr id="5" name="TextovéPole 4">
            <a:extLst>
              <a:ext uri="{FF2B5EF4-FFF2-40B4-BE49-F238E27FC236}">
                <a16:creationId xmlns:a16="http://schemas.microsoft.com/office/drawing/2014/main" id="{59F57311-6FA2-4807-82A8-C9F33D1195D5}"/>
              </a:ext>
            </a:extLst>
          </p:cNvPr>
          <p:cNvSpPr txBox="1"/>
          <p:nvPr/>
        </p:nvSpPr>
        <p:spPr>
          <a:xfrm>
            <a:off x="241300" y="0"/>
            <a:ext cx="3581400" cy="523220"/>
          </a:xfrm>
          <a:prstGeom prst="rect">
            <a:avLst/>
          </a:prstGeom>
          <a:noFill/>
        </p:spPr>
        <p:txBody>
          <a:bodyPr wrap="square" rtlCol="0">
            <a:spAutoFit/>
          </a:bodyPr>
          <a:lstStyle/>
          <a:p>
            <a:r>
              <a:rPr lang="cs-CZ" sz="2800" b="1" dirty="0">
                <a:solidFill>
                  <a:srgbClr val="C00000"/>
                </a:solidFill>
              </a:rPr>
              <a:t>Obohacování uranu</a:t>
            </a:r>
          </a:p>
        </p:txBody>
      </p:sp>
      <p:pic>
        <p:nvPicPr>
          <p:cNvPr id="13" name="Obrázek 12">
            <a:extLst>
              <a:ext uri="{FF2B5EF4-FFF2-40B4-BE49-F238E27FC236}">
                <a16:creationId xmlns:a16="http://schemas.microsoft.com/office/drawing/2014/main" id="{BDFB0837-A7BB-46E5-A7F8-924C2BEC7D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900" y="885825"/>
            <a:ext cx="2239744" cy="6572250"/>
          </a:xfrm>
          <a:prstGeom prst="rect">
            <a:avLst/>
          </a:prstGeom>
        </p:spPr>
      </p:pic>
      <p:sp>
        <p:nvSpPr>
          <p:cNvPr id="2" name="Zástupný symbol pro číslo snímku 1">
            <a:extLst>
              <a:ext uri="{FF2B5EF4-FFF2-40B4-BE49-F238E27FC236}">
                <a16:creationId xmlns:a16="http://schemas.microsoft.com/office/drawing/2014/main" id="{BF2375C8-2C13-4CE2-A5AC-C09FCA987291}"/>
              </a:ext>
            </a:extLst>
          </p:cNvPr>
          <p:cNvSpPr>
            <a:spLocks noGrp="1"/>
          </p:cNvSpPr>
          <p:nvPr>
            <p:ph type="sldNum" sz="quarter" idx="7"/>
          </p:nvPr>
        </p:nvSpPr>
        <p:spPr/>
        <p:txBody>
          <a:bodyPr/>
          <a:lstStyle/>
          <a:p>
            <a:fld id="{B6F15528-21DE-4FAA-801E-634DDDAF4B2B}" type="slidenum">
              <a:rPr lang="cs-CZ" smtClean="0"/>
              <a:t>10</a:t>
            </a:fld>
            <a:endParaRPr lang="cs-CZ"/>
          </a:p>
        </p:txBody>
      </p:sp>
      <p:pic>
        <p:nvPicPr>
          <p:cNvPr id="3" name="Jadenerg10-1">
            <a:hlinkClick r:id="" action="ppaction://media"/>
            <a:extLst>
              <a:ext uri="{FF2B5EF4-FFF2-40B4-BE49-F238E27FC236}">
                <a16:creationId xmlns:a16="http://schemas.microsoft.com/office/drawing/2014/main" id="{A299C1D5-A030-413C-8CF5-A8E01EC59E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04300" y="581025"/>
            <a:ext cx="609600" cy="609600"/>
          </a:xfrm>
          <a:prstGeom prst="rect">
            <a:avLst/>
          </a:prstGeom>
        </p:spPr>
      </p:pic>
      <p:pic>
        <p:nvPicPr>
          <p:cNvPr id="6" name="Jadenerg10-2">
            <a:hlinkClick r:id="" action="ppaction://media"/>
            <a:extLst>
              <a:ext uri="{FF2B5EF4-FFF2-40B4-BE49-F238E27FC236}">
                <a16:creationId xmlns:a16="http://schemas.microsoft.com/office/drawing/2014/main" id="{3F193CD9-8699-4856-BC0C-8F7318C0164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004300" y="4010025"/>
            <a:ext cx="609600" cy="609600"/>
          </a:xfrm>
          <a:prstGeom prst="rect">
            <a:avLst/>
          </a:prstGeom>
        </p:spPr>
      </p:pic>
    </p:spTree>
    <p:extLst>
      <p:ext uri="{BB962C8B-B14F-4D97-AF65-F5344CB8AC3E}">
        <p14:creationId xmlns:p14="http://schemas.microsoft.com/office/powerpoint/2010/main" val="258116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7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3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17A9D04-6ED6-4C6B-A01D-94E467751B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28" y="615182"/>
            <a:ext cx="2743200" cy="4701160"/>
          </a:xfrm>
          <a:prstGeom prst="rect">
            <a:avLst/>
          </a:prstGeom>
        </p:spPr>
      </p:pic>
      <p:pic>
        <p:nvPicPr>
          <p:cNvPr id="6" name="Obrázek 5" descr="Obsah obrázku budova, stůl, vsedě, velké&#10;&#10;Popis byl vytvořen automaticky">
            <a:extLst>
              <a:ext uri="{FF2B5EF4-FFF2-40B4-BE49-F238E27FC236}">
                <a16:creationId xmlns:a16="http://schemas.microsoft.com/office/drawing/2014/main" id="{96552A5C-92C9-4D4C-9A85-BDAC972EF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6565" y="4234467"/>
            <a:ext cx="4013771" cy="3001966"/>
          </a:xfrm>
          <a:prstGeom prst="rect">
            <a:avLst/>
          </a:prstGeom>
        </p:spPr>
      </p:pic>
      <p:sp>
        <p:nvSpPr>
          <p:cNvPr id="8" name="TextovéPole 7">
            <a:extLst>
              <a:ext uri="{FF2B5EF4-FFF2-40B4-BE49-F238E27FC236}">
                <a16:creationId xmlns:a16="http://schemas.microsoft.com/office/drawing/2014/main" id="{77973E64-58E0-4C65-9216-11884EBD56BA}"/>
              </a:ext>
            </a:extLst>
          </p:cNvPr>
          <p:cNvSpPr txBox="1"/>
          <p:nvPr/>
        </p:nvSpPr>
        <p:spPr>
          <a:xfrm>
            <a:off x="5071660" y="7309297"/>
            <a:ext cx="2842445" cy="307777"/>
          </a:xfrm>
          <a:prstGeom prst="rect">
            <a:avLst/>
          </a:prstGeom>
          <a:pattFill prst="pct5">
            <a:fgClr>
              <a:schemeClr val="accent1"/>
            </a:fgClr>
            <a:bgClr>
              <a:schemeClr val="bg1"/>
            </a:bgClr>
          </a:pattFill>
        </p:spPr>
        <p:txBody>
          <a:bodyPr wrap="square">
            <a:spAutoFit/>
          </a:bodyPr>
          <a:lstStyle/>
          <a:p>
            <a:r>
              <a:rPr kumimoji="0" lang="cs-CZ" altLang="cs-CZ" sz="1400" b="0" i="0" u="none" strike="noStrike" cap="none" normalizeH="0" baseline="0" dirty="0">
                <a:ln>
                  <a:noFill/>
                </a:ln>
                <a:solidFill>
                  <a:schemeClr val="tx1"/>
                </a:solidFill>
                <a:effectLst/>
                <a:latin typeface="Arial" panose="020B0604020202020204" pitchFamily="34" charset="0"/>
              </a:rPr>
              <a:t>laserový SILEX proces</a:t>
            </a:r>
            <a:endParaRPr lang="cs-CZ" sz="1400" dirty="0"/>
          </a:p>
        </p:txBody>
      </p:sp>
      <p:pic>
        <p:nvPicPr>
          <p:cNvPr id="10" name="Obrázek 9" descr="Obsah obrázku interiér, mnoho, linkovaný, veslovat&#10;&#10;Popis byl vytvořen automaticky">
            <a:extLst>
              <a:ext uri="{FF2B5EF4-FFF2-40B4-BE49-F238E27FC236}">
                <a16:creationId xmlns:a16="http://schemas.microsoft.com/office/drawing/2014/main" id="{2A459098-05CC-464B-BC64-07C9609E5C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7222" y="148095"/>
            <a:ext cx="3752458" cy="3001966"/>
          </a:xfrm>
          <a:prstGeom prst="rect">
            <a:avLst/>
          </a:prstGeom>
        </p:spPr>
      </p:pic>
      <p:sp>
        <p:nvSpPr>
          <p:cNvPr id="12" name="TextovéPole 11">
            <a:extLst>
              <a:ext uri="{FF2B5EF4-FFF2-40B4-BE49-F238E27FC236}">
                <a16:creationId xmlns:a16="http://schemas.microsoft.com/office/drawing/2014/main" id="{588C3C16-BD05-409F-BD6A-6A2EBDC18015}"/>
              </a:ext>
            </a:extLst>
          </p:cNvPr>
          <p:cNvSpPr txBox="1"/>
          <p:nvPr/>
        </p:nvSpPr>
        <p:spPr>
          <a:xfrm>
            <a:off x="4016042" y="3182874"/>
            <a:ext cx="4953679" cy="1077218"/>
          </a:xfrm>
          <a:prstGeom prst="rect">
            <a:avLst/>
          </a:prstGeom>
          <a:pattFill prst="pct5">
            <a:fgClr>
              <a:schemeClr val="accent1"/>
            </a:fgClr>
            <a:bgClr>
              <a:schemeClr val="bg1"/>
            </a:bgClr>
          </a:pattFill>
        </p:spPr>
        <p:txBody>
          <a:bodyPr wrap="square" rtlCol="0">
            <a:spAutoFit/>
          </a:bodyPr>
          <a:lstStyle/>
          <a:p>
            <a:r>
              <a:rPr lang="cs-CZ" sz="1600" dirty="0"/>
              <a:t>Vzhledem k malému rozdílu v hmotnostech UF</a:t>
            </a:r>
            <a:r>
              <a:rPr lang="cs-CZ" sz="1600" baseline="-25000" dirty="0"/>
              <a:t>6</a:t>
            </a:r>
            <a:r>
              <a:rPr lang="cs-CZ" sz="1600" dirty="0"/>
              <a:t> je nutno proces dělení </a:t>
            </a:r>
            <a:r>
              <a:rPr lang="cs-CZ" sz="1600" dirty="0" err="1"/>
              <a:t>monohonásobněkrát</a:t>
            </a:r>
            <a:r>
              <a:rPr lang="cs-CZ" sz="1600" dirty="0"/>
              <a:t>  opakovat – proto se konstruují kaskády centrifug pro obohacování uranu např. v Íránu)</a:t>
            </a:r>
          </a:p>
        </p:txBody>
      </p:sp>
      <p:sp>
        <p:nvSpPr>
          <p:cNvPr id="13" name="TextovéPole 12">
            <a:extLst>
              <a:ext uri="{FF2B5EF4-FFF2-40B4-BE49-F238E27FC236}">
                <a16:creationId xmlns:a16="http://schemas.microsoft.com/office/drawing/2014/main" id="{A51F3FCB-1F68-4906-99CF-E8C7F8E514C6}"/>
              </a:ext>
            </a:extLst>
          </p:cNvPr>
          <p:cNvSpPr txBox="1"/>
          <p:nvPr/>
        </p:nvSpPr>
        <p:spPr>
          <a:xfrm>
            <a:off x="482694" y="5457825"/>
            <a:ext cx="2908550" cy="1631216"/>
          </a:xfrm>
          <a:prstGeom prst="rect">
            <a:avLst/>
          </a:prstGeom>
          <a:pattFill prst="pct5">
            <a:fgClr>
              <a:schemeClr val="accent1"/>
            </a:fgClr>
            <a:bgClr>
              <a:schemeClr val="bg1"/>
            </a:bgClr>
          </a:pattFill>
        </p:spPr>
        <p:txBody>
          <a:bodyPr wrap="square" rtlCol="0">
            <a:spAutoFit/>
          </a:bodyPr>
          <a:lstStyle/>
          <a:p>
            <a:r>
              <a:rPr lang="cs-CZ" sz="2000" b="1" dirty="0"/>
              <a:t>Princip centrifugy</a:t>
            </a:r>
          </a:p>
          <a:p>
            <a:r>
              <a:rPr lang="cs-CZ" sz="1600" dirty="0"/>
              <a:t>Lehčí </a:t>
            </a:r>
            <a:r>
              <a:rPr lang="cs-CZ" sz="1600" baseline="30000" dirty="0"/>
              <a:t>235</a:t>
            </a:r>
            <a:r>
              <a:rPr lang="cs-CZ" sz="1600" dirty="0"/>
              <a:t>UF</a:t>
            </a:r>
            <a:r>
              <a:rPr lang="cs-CZ" sz="1600" baseline="-25000" dirty="0"/>
              <a:t>6</a:t>
            </a:r>
            <a:r>
              <a:rPr lang="cs-CZ" sz="1600" dirty="0"/>
              <a:t> se při centrifugování shromažďuje v horní části centrifugy (světle modré body), zatímco těžší </a:t>
            </a:r>
            <a:r>
              <a:rPr lang="cs-CZ" sz="1600" baseline="30000" dirty="0"/>
              <a:t>238</a:t>
            </a:r>
            <a:r>
              <a:rPr lang="cs-CZ" sz="1600" dirty="0"/>
              <a:t>UF</a:t>
            </a:r>
            <a:r>
              <a:rPr lang="cs-CZ" sz="1600" baseline="-25000" dirty="0"/>
              <a:t>6 </a:t>
            </a:r>
            <a:r>
              <a:rPr lang="cs-CZ" sz="1600" dirty="0"/>
              <a:t>klesá do nižších poloh centrifugy.</a:t>
            </a:r>
          </a:p>
        </p:txBody>
      </p:sp>
      <p:sp>
        <p:nvSpPr>
          <p:cNvPr id="14" name="TextovéPole 13">
            <a:extLst>
              <a:ext uri="{FF2B5EF4-FFF2-40B4-BE49-F238E27FC236}">
                <a16:creationId xmlns:a16="http://schemas.microsoft.com/office/drawing/2014/main" id="{9AC042A9-E1E8-4915-A661-7F0D79F3E798}"/>
              </a:ext>
            </a:extLst>
          </p:cNvPr>
          <p:cNvSpPr txBox="1"/>
          <p:nvPr/>
        </p:nvSpPr>
        <p:spPr>
          <a:xfrm>
            <a:off x="152400" y="162758"/>
            <a:ext cx="4584700" cy="461665"/>
          </a:xfrm>
          <a:prstGeom prst="rect">
            <a:avLst/>
          </a:prstGeom>
          <a:noFill/>
        </p:spPr>
        <p:txBody>
          <a:bodyPr wrap="square" rtlCol="0">
            <a:spAutoFit/>
          </a:bodyPr>
          <a:lstStyle/>
          <a:p>
            <a:r>
              <a:rPr lang="cs-CZ" sz="2400" b="1" dirty="0">
                <a:solidFill>
                  <a:srgbClr val="C00000"/>
                </a:solidFill>
              </a:rPr>
              <a:t>Zařízení pro obohacování uranu</a:t>
            </a:r>
          </a:p>
        </p:txBody>
      </p:sp>
      <p:sp>
        <p:nvSpPr>
          <p:cNvPr id="2" name="Zástupný symbol pro číslo snímku 1">
            <a:extLst>
              <a:ext uri="{FF2B5EF4-FFF2-40B4-BE49-F238E27FC236}">
                <a16:creationId xmlns:a16="http://schemas.microsoft.com/office/drawing/2014/main" id="{6A83843C-2A0C-4476-A8C8-168BB2AB1C8B}"/>
              </a:ext>
            </a:extLst>
          </p:cNvPr>
          <p:cNvSpPr>
            <a:spLocks noGrp="1"/>
          </p:cNvSpPr>
          <p:nvPr>
            <p:ph type="sldNum" sz="quarter" idx="7"/>
          </p:nvPr>
        </p:nvSpPr>
        <p:spPr/>
        <p:txBody>
          <a:bodyPr/>
          <a:lstStyle/>
          <a:p>
            <a:fld id="{B6F15528-21DE-4FAA-801E-634DDDAF4B2B}" type="slidenum">
              <a:rPr lang="cs-CZ" smtClean="0"/>
              <a:t>11</a:t>
            </a:fld>
            <a:endParaRPr lang="cs-CZ"/>
          </a:p>
        </p:txBody>
      </p:sp>
      <p:pic>
        <p:nvPicPr>
          <p:cNvPr id="3" name="Jadenerg11-1">
            <a:hlinkClick r:id="" action="ppaction://media"/>
            <a:extLst>
              <a:ext uri="{FF2B5EF4-FFF2-40B4-BE49-F238E27FC236}">
                <a16:creationId xmlns:a16="http://schemas.microsoft.com/office/drawing/2014/main" id="{95A12ABC-0DE6-4502-8B35-78A97576B9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19274" y="962025"/>
            <a:ext cx="609600" cy="609600"/>
          </a:xfrm>
          <a:prstGeom prst="rect">
            <a:avLst/>
          </a:prstGeom>
        </p:spPr>
      </p:pic>
    </p:spTree>
    <p:extLst>
      <p:ext uri="{BB962C8B-B14F-4D97-AF65-F5344CB8AC3E}">
        <p14:creationId xmlns:p14="http://schemas.microsoft.com/office/powerpoint/2010/main" val="111032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6122" y="504825"/>
            <a:ext cx="3581400" cy="382797"/>
          </a:xfrm>
          <a:prstGeom prst="rect">
            <a:avLst/>
          </a:prstGeom>
          <a:pattFill prst="pct5">
            <a:fgClr>
              <a:srgbClr val="FFFF00"/>
            </a:fgClr>
            <a:bgClr>
              <a:schemeClr val="bg1"/>
            </a:bgClr>
          </a:pattFill>
        </p:spPr>
        <p:txBody>
          <a:bodyPr vert="horz" wrap="square" lIns="0" tIns="13335" rIns="0" bIns="0" rtlCol="0">
            <a:spAutoFit/>
          </a:bodyPr>
          <a:lstStyle/>
          <a:p>
            <a:pPr marL="12700">
              <a:spcBef>
                <a:spcPts val="105"/>
              </a:spcBef>
            </a:pPr>
            <a:r>
              <a:rPr sz="2400" b="1" dirty="0">
                <a:solidFill>
                  <a:srgbClr val="C00000"/>
                </a:solidFill>
              </a:rPr>
              <a:t>Jaderné</a:t>
            </a:r>
            <a:r>
              <a:rPr sz="2400" b="1" spc="-70" dirty="0">
                <a:solidFill>
                  <a:srgbClr val="C00000"/>
                </a:solidFill>
              </a:rPr>
              <a:t> </a:t>
            </a:r>
            <a:r>
              <a:rPr sz="2400" b="1" spc="-10" dirty="0">
                <a:solidFill>
                  <a:srgbClr val="C00000"/>
                </a:solidFill>
              </a:rPr>
              <a:t>reaktory</a:t>
            </a:r>
            <a:endParaRPr sz="2400" dirty="0"/>
          </a:p>
        </p:txBody>
      </p:sp>
      <p:sp>
        <p:nvSpPr>
          <p:cNvPr id="3" name="object 3"/>
          <p:cNvSpPr txBox="1"/>
          <p:nvPr/>
        </p:nvSpPr>
        <p:spPr>
          <a:xfrm>
            <a:off x="291531" y="1613087"/>
            <a:ext cx="4993335" cy="4856971"/>
          </a:xfrm>
          <a:prstGeom prst="rect">
            <a:avLst/>
          </a:prstGeom>
          <a:pattFill prst="pct5">
            <a:fgClr>
              <a:srgbClr val="FFFF00"/>
            </a:fgClr>
            <a:bgClr>
              <a:schemeClr val="bg1"/>
            </a:bgClr>
          </a:pattFill>
        </p:spPr>
        <p:txBody>
          <a:bodyPr vert="horz" wrap="square" lIns="0" tIns="1270" rIns="0" bIns="0" rtlCol="0">
            <a:spAutoFit/>
          </a:bodyPr>
          <a:lstStyle/>
          <a:p>
            <a:pPr marL="12700" marR="5080">
              <a:lnSpc>
                <a:spcPct val="105000"/>
              </a:lnSpc>
              <a:spcBef>
                <a:spcPts val="10"/>
              </a:spcBef>
            </a:pPr>
            <a:endParaRPr lang="cs-CZ" b="1" spc="-5" dirty="0">
              <a:solidFill>
                <a:srgbClr val="0000FF"/>
              </a:solidFill>
              <a:latin typeface="Verdana"/>
              <a:cs typeface="Verdana"/>
            </a:endParaRPr>
          </a:p>
          <a:p>
            <a:pPr marL="12700" marR="5080">
              <a:lnSpc>
                <a:spcPct val="105000"/>
              </a:lnSpc>
              <a:spcBef>
                <a:spcPts val="10"/>
              </a:spcBef>
            </a:pPr>
            <a:r>
              <a:rPr sz="2000" b="1" spc="-5" dirty="0" err="1">
                <a:solidFill>
                  <a:srgbClr val="0070C0"/>
                </a:solidFill>
                <a:latin typeface="Verdana"/>
                <a:cs typeface="Verdana"/>
              </a:rPr>
              <a:t>Jaderný</a:t>
            </a:r>
            <a:r>
              <a:rPr sz="2000" b="1" spc="-5" dirty="0">
                <a:solidFill>
                  <a:srgbClr val="0070C0"/>
                </a:solidFill>
                <a:latin typeface="Verdana"/>
                <a:cs typeface="Verdana"/>
              </a:rPr>
              <a:t> reaktor </a:t>
            </a:r>
            <a:r>
              <a:rPr sz="1600" dirty="0">
                <a:solidFill>
                  <a:srgbClr val="0000FF"/>
                </a:solidFill>
                <a:latin typeface="Symbol"/>
                <a:cs typeface="Symbol"/>
              </a:rPr>
              <a:t></a:t>
            </a:r>
            <a:r>
              <a:rPr sz="1600" dirty="0">
                <a:solidFill>
                  <a:srgbClr val="0000FF"/>
                </a:solidFill>
                <a:latin typeface="Times New Roman"/>
                <a:cs typeface="Times New Roman"/>
              </a:rPr>
              <a:t> </a:t>
            </a:r>
            <a:r>
              <a:rPr sz="1600" spc="-10" dirty="0">
                <a:latin typeface="Verdana"/>
                <a:cs typeface="Verdana"/>
              </a:rPr>
              <a:t>zařízení, ve </a:t>
            </a:r>
            <a:r>
              <a:rPr sz="1600" dirty="0">
                <a:latin typeface="Verdana"/>
                <a:cs typeface="Verdana"/>
              </a:rPr>
              <a:t>kterém </a:t>
            </a:r>
            <a:r>
              <a:rPr sz="1600" spc="-5" dirty="0">
                <a:latin typeface="Verdana"/>
                <a:cs typeface="Verdana"/>
              </a:rPr>
              <a:t>lze realizovat řízenou nepřetržitou </a:t>
            </a:r>
            <a:r>
              <a:rPr sz="1600" spc="-5" dirty="0" err="1">
                <a:latin typeface="Verdana"/>
                <a:cs typeface="Verdana"/>
              </a:rPr>
              <a:t>štěpnou</a:t>
            </a:r>
            <a:r>
              <a:rPr sz="1600" spc="-5" dirty="0">
                <a:latin typeface="Verdana"/>
                <a:cs typeface="Verdana"/>
              </a:rPr>
              <a:t> </a:t>
            </a:r>
            <a:r>
              <a:rPr sz="1600" dirty="0" err="1">
                <a:latin typeface="Verdana"/>
                <a:cs typeface="Verdana"/>
              </a:rPr>
              <a:t>reakci</a:t>
            </a:r>
            <a:r>
              <a:rPr sz="1600" dirty="0">
                <a:latin typeface="Verdana"/>
                <a:cs typeface="Verdana"/>
              </a:rPr>
              <a:t> a </a:t>
            </a:r>
            <a:r>
              <a:rPr sz="1600" spc="-5" dirty="0">
                <a:latin typeface="Verdana"/>
                <a:cs typeface="Verdana"/>
              </a:rPr>
              <a:t>plynule odvádět </a:t>
            </a:r>
            <a:r>
              <a:rPr sz="1600" spc="-5" dirty="0" err="1">
                <a:latin typeface="Verdana"/>
                <a:cs typeface="Verdana"/>
              </a:rPr>
              <a:t>vyvíjené</a:t>
            </a:r>
            <a:r>
              <a:rPr sz="1600" spc="-25" dirty="0">
                <a:latin typeface="Verdana"/>
                <a:cs typeface="Verdana"/>
              </a:rPr>
              <a:t> </a:t>
            </a:r>
            <a:r>
              <a:rPr sz="1600" spc="-5" dirty="0" err="1">
                <a:latin typeface="Verdana"/>
                <a:cs typeface="Verdana"/>
              </a:rPr>
              <a:t>teplo</a:t>
            </a:r>
            <a:r>
              <a:rPr lang="cs-CZ" sz="1600" spc="-5" dirty="0">
                <a:latin typeface="Verdana"/>
                <a:cs typeface="Verdana"/>
              </a:rPr>
              <a:t>.</a:t>
            </a:r>
            <a:endParaRPr sz="1600" dirty="0">
              <a:latin typeface="Verdana"/>
              <a:cs typeface="Verdana"/>
            </a:endParaRPr>
          </a:p>
          <a:p>
            <a:pPr>
              <a:spcBef>
                <a:spcPts val="25"/>
              </a:spcBef>
            </a:pPr>
            <a:endParaRPr dirty="0">
              <a:latin typeface="Verdana"/>
              <a:cs typeface="Verdana"/>
            </a:endParaRPr>
          </a:p>
          <a:p>
            <a:pPr marL="12700"/>
            <a:endParaRPr lang="cs-CZ" b="1" dirty="0">
              <a:solidFill>
                <a:srgbClr val="0000FF"/>
              </a:solidFill>
              <a:latin typeface="Verdana"/>
              <a:cs typeface="Verdana"/>
            </a:endParaRPr>
          </a:p>
          <a:p>
            <a:pPr marL="12700"/>
            <a:r>
              <a:rPr sz="2000" b="1" dirty="0" err="1">
                <a:solidFill>
                  <a:srgbClr val="0070C0"/>
                </a:solidFill>
                <a:latin typeface="Verdana"/>
                <a:cs typeface="Verdana"/>
              </a:rPr>
              <a:t>Typy</a:t>
            </a:r>
            <a:r>
              <a:rPr sz="2000" b="1" spc="5" dirty="0">
                <a:solidFill>
                  <a:srgbClr val="0070C0"/>
                </a:solidFill>
                <a:latin typeface="Verdana"/>
                <a:cs typeface="Verdana"/>
              </a:rPr>
              <a:t> </a:t>
            </a:r>
            <a:r>
              <a:rPr sz="2000" b="1" spc="-5" dirty="0">
                <a:solidFill>
                  <a:srgbClr val="0070C0"/>
                </a:solidFill>
                <a:latin typeface="Verdana"/>
                <a:cs typeface="Verdana"/>
              </a:rPr>
              <a:t>reaktorů:</a:t>
            </a:r>
            <a:endParaRPr sz="2000" dirty="0">
              <a:solidFill>
                <a:srgbClr val="0070C0"/>
              </a:solidFill>
              <a:latin typeface="Verdana"/>
              <a:cs typeface="Verdana"/>
            </a:endParaRPr>
          </a:p>
          <a:p>
            <a:pPr marL="469265" indent="-228600">
              <a:spcBef>
                <a:spcPts val="1705"/>
              </a:spcBef>
              <a:buFont typeface="Symbol"/>
              <a:buChar char=""/>
              <a:tabLst>
                <a:tab pos="469265" algn="l"/>
                <a:tab pos="469900" algn="l"/>
              </a:tabLst>
            </a:pPr>
            <a:r>
              <a:rPr dirty="0">
                <a:latin typeface="Verdana"/>
                <a:cs typeface="Verdana"/>
              </a:rPr>
              <a:t>školní,</a:t>
            </a:r>
          </a:p>
          <a:p>
            <a:pPr marL="469265" indent="-228600">
              <a:spcBef>
                <a:spcPts val="1010"/>
              </a:spcBef>
              <a:buFont typeface="Symbol"/>
              <a:buChar char=""/>
              <a:tabLst>
                <a:tab pos="469265" algn="l"/>
                <a:tab pos="469900" algn="l"/>
              </a:tabLst>
            </a:pPr>
            <a:r>
              <a:rPr dirty="0">
                <a:latin typeface="Verdana"/>
                <a:cs typeface="Verdana"/>
              </a:rPr>
              <a:t>výzkumný</a:t>
            </a:r>
          </a:p>
          <a:p>
            <a:pPr marL="469265" indent="-228600">
              <a:spcBef>
                <a:spcPts val="985"/>
              </a:spcBef>
              <a:buFont typeface="Symbol"/>
              <a:buChar char=""/>
              <a:tabLst>
                <a:tab pos="469265" algn="l"/>
                <a:tab pos="469900" algn="l"/>
              </a:tabLst>
            </a:pPr>
            <a:r>
              <a:rPr spc="-5" dirty="0">
                <a:latin typeface="Verdana"/>
                <a:cs typeface="Verdana"/>
              </a:rPr>
              <a:t>produkční (výroba</a:t>
            </a:r>
            <a:r>
              <a:rPr spc="-20" dirty="0">
                <a:latin typeface="Verdana"/>
                <a:cs typeface="Verdana"/>
              </a:rPr>
              <a:t> </a:t>
            </a:r>
            <a:r>
              <a:rPr spc="-5" dirty="0">
                <a:latin typeface="Verdana"/>
                <a:cs typeface="Verdana"/>
              </a:rPr>
              <a:t>izotopů)</a:t>
            </a:r>
            <a:endParaRPr dirty="0">
              <a:latin typeface="Verdana"/>
              <a:cs typeface="Verdana"/>
            </a:endParaRPr>
          </a:p>
          <a:p>
            <a:pPr marL="469265" indent="-228600">
              <a:spcBef>
                <a:spcPts val="1010"/>
              </a:spcBef>
              <a:buFont typeface="Symbol"/>
              <a:buChar char=""/>
              <a:tabLst>
                <a:tab pos="469265" algn="l"/>
                <a:tab pos="469900" algn="l"/>
              </a:tabLst>
            </a:pPr>
            <a:r>
              <a:rPr spc="-5" dirty="0">
                <a:latin typeface="Verdana"/>
                <a:cs typeface="Verdana"/>
              </a:rPr>
              <a:t>demonstrační (reaktory menšího výkonu pro ověření </a:t>
            </a:r>
            <a:r>
              <a:rPr dirty="0">
                <a:latin typeface="Verdana"/>
                <a:cs typeface="Verdana"/>
              </a:rPr>
              <a:t>určité</a:t>
            </a:r>
            <a:r>
              <a:rPr spc="20" dirty="0">
                <a:latin typeface="Verdana"/>
                <a:cs typeface="Verdana"/>
              </a:rPr>
              <a:t> </a:t>
            </a:r>
            <a:r>
              <a:rPr spc="-5" dirty="0">
                <a:latin typeface="Verdana"/>
                <a:cs typeface="Verdana"/>
              </a:rPr>
              <a:t>koncepce)</a:t>
            </a:r>
            <a:endParaRPr dirty="0">
              <a:latin typeface="Verdana"/>
              <a:cs typeface="Verdana"/>
            </a:endParaRPr>
          </a:p>
          <a:p>
            <a:pPr marL="469265" indent="-228600">
              <a:spcBef>
                <a:spcPts val="985"/>
              </a:spcBef>
              <a:buFont typeface="Symbol"/>
              <a:buChar char=""/>
              <a:tabLst>
                <a:tab pos="469265" algn="l"/>
                <a:tab pos="469900" algn="l"/>
              </a:tabLst>
            </a:pPr>
            <a:r>
              <a:rPr lang="cs-CZ" sz="2000" b="1" dirty="0">
                <a:latin typeface="Verdana"/>
                <a:cs typeface="Verdana"/>
              </a:rPr>
              <a:t>e</a:t>
            </a:r>
            <a:r>
              <a:rPr sz="2000" b="1" dirty="0" err="1">
                <a:latin typeface="Verdana"/>
                <a:cs typeface="Verdana"/>
              </a:rPr>
              <a:t>nergetick</a:t>
            </a:r>
            <a:r>
              <a:rPr lang="cs-CZ" sz="2000" b="1" dirty="0">
                <a:latin typeface="Verdana"/>
                <a:cs typeface="Verdana"/>
              </a:rPr>
              <a:t>ý </a:t>
            </a:r>
            <a:r>
              <a:rPr lang="cs-CZ" sz="1600" b="1" dirty="0">
                <a:latin typeface="Verdana"/>
                <a:cs typeface="Verdana"/>
              </a:rPr>
              <a:t>(viz dále)</a:t>
            </a:r>
            <a:endParaRPr lang="cs-CZ" sz="1600" b="1" spc="-5" dirty="0">
              <a:latin typeface="Verdana"/>
              <a:cs typeface="Verdana"/>
            </a:endParaRPr>
          </a:p>
          <a:p>
            <a:pPr marL="469265" indent="-228600">
              <a:spcBef>
                <a:spcPts val="985"/>
              </a:spcBef>
              <a:buFont typeface="Symbol"/>
              <a:buChar char=""/>
              <a:tabLst>
                <a:tab pos="469265" algn="l"/>
                <a:tab pos="469900" algn="l"/>
              </a:tabLst>
            </a:pPr>
            <a:endParaRPr dirty="0">
              <a:latin typeface="Verdana"/>
              <a:cs typeface="Verdana"/>
            </a:endParaRPr>
          </a:p>
        </p:txBody>
      </p:sp>
      <p:pic>
        <p:nvPicPr>
          <p:cNvPr id="4" name="object 2">
            <a:extLst>
              <a:ext uri="{FF2B5EF4-FFF2-40B4-BE49-F238E27FC236}">
                <a16:creationId xmlns:a16="http://schemas.microsoft.com/office/drawing/2014/main" id="{48FD00FF-2714-46CE-B154-17568C97FF67}"/>
              </a:ext>
            </a:extLst>
          </p:cNvPr>
          <p:cNvPicPr/>
          <p:nvPr/>
        </p:nvPicPr>
        <p:blipFill>
          <a:blip r:embed="rId4" cstate="print"/>
          <a:stretch>
            <a:fillRect/>
          </a:stretch>
        </p:blipFill>
        <p:spPr>
          <a:xfrm>
            <a:off x="5570241" y="1190625"/>
            <a:ext cx="4196059" cy="5638800"/>
          </a:xfrm>
          <a:prstGeom prst="rect">
            <a:avLst/>
          </a:prstGeom>
        </p:spPr>
      </p:pic>
      <p:sp>
        <p:nvSpPr>
          <p:cNvPr id="5" name="Zástupný symbol pro číslo snímku 4">
            <a:extLst>
              <a:ext uri="{FF2B5EF4-FFF2-40B4-BE49-F238E27FC236}">
                <a16:creationId xmlns:a16="http://schemas.microsoft.com/office/drawing/2014/main" id="{48DCDB63-5CEF-4A6F-8505-73186208BC44}"/>
              </a:ext>
            </a:extLst>
          </p:cNvPr>
          <p:cNvSpPr>
            <a:spLocks noGrp="1"/>
          </p:cNvSpPr>
          <p:nvPr>
            <p:ph type="sldNum" sz="quarter" idx="7"/>
          </p:nvPr>
        </p:nvSpPr>
        <p:spPr/>
        <p:txBody>
          <a:bodyPr/>
          <a:lstStyle/>
          <a:p>
            <a:fld id="{B6F15528-21DE-4FAA-801E-634DDDAF4B2B}" type="slidenum">
              <a:rPr lang="cs-CZ" smtClean="0"/>
              <a:t>12</a:t>
            </a:fld>
            <a:endParaRPr lang="cs-CZ"/>
          </a:p>
        </p:txBody>
      </p:sp>
      <p:pic>
        <p:nvPicPr>
          <p:cNvPr id="6" name="Jadenerg12-1">
            <a:hlinkClick r:id="" action="ppaction://media"/>
            <a:extLst>
              <a:ext uri="{FF2B5EF4-FFF2-40B4-BE49-F238E27FC236}">
                <a16:creationId xmlns:a16="http://schemas.microsoft.com/office/drawing/2014/main" id="{25B22815-7820-452E-BA5C-C448242DFB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96423" y="27802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1991" y="324605"/>
            <a:ext cx="8571548" cy="1344599"/>
          </a:xfrm>
          <a:prstGeom prst="rect">
            <a:avLst/>
          </a:prstGeom>
          <a:pattFill prst="pct5">
            <a:fgClr>
              <a:srgbClr val="FFFF00"/>
            </a:fgClr>
            <a:bgClr>
              <a:schemeClr val="bg1"/>
            </a:bgClr>
          </a:pattFill>
        </p:spPr>
        <p:txBody>
          <a:bodyPr vert="horz" wrap="square" lIns="0" tIns="13335" rIns="0" bIns="0" rtlCol="0">
            <a:spAutoFit/>
          </a:bodyPr>
          <a:lstStyle/>
          <a:p>
            <a:pPr marL="12700">
              <a:spcBef>
                <a:spcPts val="105"/>
              </a:spcBef>
            </a:pPr>
            <a:r>
              <a:rPr sz="2000" b="1" spc="-5" dirty="0" err="1">
                <a:solidFill>
                  <a:srgbClr val="C00000"/>
                </a:solidFill>
                <a:latin typeface="Verdana"/>
                <a:cs typeface="Verdana"/>
              </a:rPr>
              <a:t>Regulace</a:t>
            </a:r>
            <a:r>
              <a:rPr sz="2000" b="1" spc="5" dirty="0">
                <a:solidFill>
                  <a:srgbClr val="C00000"/>
                </a:solidFill>
                <a:latin typeface="Verdana"/>
                <a:cs typeface="Verdana"/>
              </a:rPr>
              <a:t> </a:t>
            </a:r>
            <a:r>
              <a:rPr sz="2000" b="1" spc="-5" dirty="0" err="1">
                <a:solidFill>
                  <a:srgbClr val="C00000"/>
                </a:solidFill>
                <a:latin typeface="Verdana"/>
                <a:cs typeface="Verdana"/>
              </a:rPr>
              <a:t>reaktoru</a:t>
            </a:r>
            <a:endParaRPr lang="cs-CZ" sz="2000" b="1" spc="-5" dirty="0">
              <a:solidFill>
                <a:srgbClr val="C00000"/>
              </a:solidFill>
              <a:latin typeface="Verdana"/>
              <a:cs typeface="Verdana"/>
            </a:endParaRPr>
          </a:p>
          <a:p>
            <a:pPr marL="12700">
              <a:spcBef>
                <a:spcPts val="105"/>
              </a:spcBef>
            </a:pPr>
            <a:endParaRPr lang="cs-CZ" sz="1600" b="1" spc="-5" dirty="0">
              <a:solidFill>
                <a:srgbClr val="C00000"/>
              </a:solidFill>
              <a:latin typeface="Verdana"/>
              <a:cs typeface="Verdana"/>
            </a:endParaRPr>
          </a:p>
          <a:p>
            <a:pPr marL="12700">
              <a:spcBef>
                <a:spcPts val="105"/>
              </a:spcBef>
            </a:pPr>
            <a:r>
              <a:rPr lang="cs-CZ" sz="1600" dirty="0">
                <a:latin typeface="Verdana"/>
                <a:cs typeface="Verdana"/>
              </a:rPr>
              <a:t>Reaktor </a:t>
            </a:r>
            <a:r>
              <a:rPr lang="cs-CZ" sz="1600" spc="-5" dirty="0">
                <a:latin typeface="Verdana"/>
                <a:cs typeface="Verdana"/>
              </a:rPr>
              <a:t>jako dynamický systém podléhá během </a:t>
            </a:r>
            <a:r>
              <a:rPr lang="cs-CZ" sz="1600" dirty="0">
                <a:latin typeface="Verdana"/>
                <a:cs typeface="Verdana"/>
              </a:rPr>
              <a:t>provozu </a:t>
            </a:r>
            <a:r>
              <a:rPr lang="cs-CZ" sz="1600" spc="-5" dirty="0">
                <a:latin typeface="Verdana"/>
                <a:cs typeface="Verdana"/>
              </a:rPr>
              <a:t>změnám, neboť </a:t>
            </a:r>
            <a:r>
              <a:rPr lang="cs-CZ" sz="1600" spc="-10" dirty="0">
                <a:latin typeface="Verdana"/>
                <a:cs typeface="Verdana"/>
              </a:rPr>
              <a:t>se </a:t>
            </a:r>
            <a:r>
              <a:rPr lang="cs-CZ" sz="1600" dirty="0">
                <a:latin typeface="Verdana"/>
                <a:cs typeface="Verdana"/>
              </a:rPr>
              <a:t>v </a:t>
            </a:r>
            <a:r>
              <a:rPr lang="cs-CZ" sz="1600" spc="-10" dirty="0">
                <a:latin typeface="Verdana"/>
                <a:cs typeface="Verdana"/>
              </a:rPr>
              <a:t>něm  </a:t>
            </a:r>
            <a:r>
              <a:rPr lang="cs-CZ" sz="1600" spc="-5" dirty="0">
                <a:latin typeface="Verdana"/>
                <a:cs typeface="Verdana"/>
              </a:rPr>
              <a:t>hromadí štěpné produkty, které</a:t>
            </a:r>
            <a:r>
              <a:rPr lang="cs-CZ" sz="1600" spc="5" dirty="0">
                <a:latin typeface="Verdana"/>
                <a:cs typeface="Verdana"/>
              </a:rPr>
              <a:t> </a:t>
            </a:r>
            <a:r>
              <a:rPr lang="cs-CZ" sz="1600" spc="-10" dirty="0">
                <a:latin typeface="Verdana"/>
                <a:cs typeface="Verdana"/>
              </a:rPr>
              <a:t>mají </a:t>
            </a:r>
            <a:r>
              <a:rPr lang="cs-CZ" sz="1600" dirty="0">
                <a:latin typeface="Verdana"/>
                <a:cs typeface="Verdana"/>
              </a:rPr>
              <a:t>vysoké </a:t>
            </a:r>
            <a:r>
              <a:rPr lang="cs-CZ" sz="1600" spc="-5" dirty="0">
                <a:latin typeface="Verdana"/>
                <a:cs typeface="Verdana"/>
              </a:rPr>
              <a:t>účinné průřezy pro </a:t>
            </a:r>
            <a:r>
              <a:rPr lang="cs-CZ" sz="1600" dirty="0">
                <a:latin typeface="Verdana"/>
                <a:cs typeface="Verdana"/>
              </a:rPr>
              <a:t>záchyt</a:t>
            </a:r>
            <a:r>
              <a:rPr lang="cs-CZ" sz="1600" spc="30" dirty="0">
                <a:latin typeface="Verdana"/>
                <a:cs typeface="Verdana"/>
              </a:rPr>
              <a:t> </a:t>
            </a:r>
            <a:r>
              <a:rPr lang="cs-CZ" sz="1600" spc="-5" dirty="0">
                <a:latin typeface="Verdana"/>
                <a:cs typeface="Verdana"/>
              </a:rPr>
              <a:t>neutronů.</a:t>
            </a:r>
          </a:p>
          <a:p>
            <a:pPr marL="12700">
              <a:spcBef>
                <a:spcPts val="105"/>
              </a:spcBef>
            </a:pPr>
            <a:endParaRPr sz="1600" dirty="0">
              <a:latin typeface="Verdana"/>
              <a:cs typeface="Verdana"/>
            </a:endParaRPr>
          </a:p>
        </p:txBody>
      </p:sp>
      <p:sp>
        <p:nvSpPr>
          <p:cNvPr id="3" name="object 3"/>
          <p:cNvSpPr txBox="1"/>
          <p:nvPr/>
        </p:nvSpPr>
        <p:spPr>
          <a:xfrm>
            <a:off x="401991" y="1883545"/>
            <a:ext cx="3999548" cy="777777"/>
          </a:xfrm>
          <a:prstGeom prst="rect">
            <a:avLst/>
          </a:prstGeom>
          <a:pattFill prst="pct5">
            <a:fgClr>
              <a:srgbClr val="FFFF00"/>
            </a:fgClr>
            <a:bgClr>
              <a:schemeClr val="bg1"/>
            </a:bgClr>
          </a:pattFill>
        </p:spPr>
        <p:txBody>
          <a:bodyPr vert="horz" wrap="square" lIns="0" tIns="13335" rIns="0" bIns="0" rtlCol="0">
            <a:spAutoFit/>
          </a:bodyPr>
          <a:lstStyle/>
          <a:p>
            <a:pPr marL="12700">
              <a:spcBef>
                <a:spcPts val="105"/>
              </a:spcBef>
            </a:pPr>
            <a:endParaRPr lang="cs-CZ" sz="1600" b="1" dirty="0">
              <a:latin typeface="Verdana"/>
              <a:cs typeface="Verdana"/>
            </a:endParaRPr>
          </a:p>
          <a:p>
            <a:pPr marL="12700">
              <a:spcBef>
                <a:spcPts val="105"/>
              </a:spcBef>
            </a:pPr>
            <a:r>
              <a:rPr lang="cs-CZ" sz="1600" b="1" dirty="0">
                <a:latin typeface="Verdana"/>
                <a:cs typeface="Verdana"/>
              </a:rPr>
              <a:t>D</a:t>
            </a:r>
            <a:r>
              <a:rPr sz="1600" b="1" dirty="0" err="1">
                <a:latin typeface="Verdana"/>
                <a:cs typeface="Verdana"/>
              </a:rPr>
              <a:t>ochází</a:t>
            </a:r>
            <a:r>
              <a:rPr sz="1600" b="1" dirty="0">
                <a:latin typeface="Verdana"/>
                <a:cs typeface="Verdana"/>
              </a:rPr>
              <a:t> k</a:t>
            </a:r>
            <a:r>
              <a:rPr sz="1600" b="1" spc="-80" dirty="0">
                <a:latin typeface="Verdana"/>
                <a:cs typeface="Verdana"/>
              </a:rPr>
              <a:t> </a:t>
            </a:r>
            <a:r>
              <a:rPr sz="1600" b="1" spc="-5" dirty="0" err="1">
                <a:latin typeface="Verdana"/>
                <a:cs typeface="Verdana"/>
              </a:rPr>
              <a:t>tzv</a:t>
            </a:r>
            <a:r>
              <a:rPr sz="1600" b="1" spc="-5" dirty="0">
                <a:latin typeface="Verdana"/>
                <a:cs typeface="Verdana"/>
              </a:rPr>
              <a:t>.</a:t>
            </a:r>
            <a:r>
              <a:rPr lang="cs-CZ" sz="1600" b="1" spc="-5" dirty="0">
                <a:latin typeface="Verdana"/>
                <a:cs typeface="Verdana"/>
              </a:rPr>
              <a:t> otravě</a:t>
            </a:r>
            <a:r>
              <a:rPr lang="cs-CZ" sz="1600" b="1" spc="-65" dirty="0">
                <a:latin typeface="Verdana"/>
                <a:cs typeface="Verdana"/>
              </a:rPr>
              <a:t> </a:t>
            </a:r>
            <a:r>
              <a:rPr lang="cs-CZ" sz="1600" b="1" dirty="0">
                <a:latin typeface="Verdana"/>
                <a:cs typeface="Verdana"/>
              </a:rPr>
              <a:t>reaktoru</a:t>
            </a:r>
          </a:p>
          <a:p>
            <a:pPr marL="12700">
              <a:spcBef>
                <a:spcPts val="105"/>
              </a:spcBef>
            </a:pPr>
            <a:endParaRPr sz="1600" dirty="0">
              <a:latin typeface="Verdana"/>
              <a:cs typeface="Verdana"/>
            </a:endParaRPr>
          </a:p>
        </p:txBody>
      </p:sp>
      <p:sp>
        <p:nvSpPr>
          <p:cNvPr id="10" name="object 10"/>
          <p:cNvSpPr txBox="1"/>
          <p:nvPr/>
        </p:nvSpPr>
        <p:spPr>
          <a:xfrm>
            <a:off x="1051813" y="5778374"/>
            <a:ext cx="1333500" cy="247015"/>
          </a:xfrm>
          <a:prstGeom prst="rect">
            <a:avLst/>
          </a:prstGeom>
          <a:solidFill>
            <a:srgbClr val="FFFF00"/>
          </a:solidFill>
        </p:spPr>
        <p:txBody>
          <a:bodyPr vert="horz" wrap="square" lIns="0" tIns="3810" rIns="0" bIns="0" rtlCol="0">
            <a:spAutoFit/>
          </a:bodyPr>
          <a:lstStyle/>
          <a:p>
            <a:pPr>
              <a:lnSpc>
                <a:spcPts val="1910"/>
              </a:lnSpc>
              <a:spcBef>
                <a:spcPts val="30"/>
              </a:spcBef>
            </a:pPr>
            <a:r>
              <a:rPr sz="1600" b="1" dirty="0">
                <a:solidFill>
                  <a:srgbClr val="0000FF"/>
                </a:solidFill>
                <a:latin typeface="Verdana"/>
                <a:cs typeface="Verdana"/>
              </a:rPr>
              <a:t>řídicích</a:t>
            </a:r>
            <a:r>
              <a:rPr sz="1600" b="1" spc="-90" dirty="0">
                <a:solidFill>
                  <a:srgbClr val="0000FF"/>
                </a:solidFill>
                <a:latin typeface="Verdana"/>
                <a:cs typeface="Verdana"/>
              </a:rPr>
              <a:t> </a:t>
            </a:r>
            <a:r>
              <a:rPr sz="1600" b="1" dirty="0">
                <a:solidFill>
                  <a:srgbClr val="0000FF"/>
                </a:solidFill>
                <a:latin typeface="Verdana"/>
                <a:cs typeface="Verdana"/>
              </a:rPr>
              <a:t>tyčí</a:t>
            </a:r>
            <a:endParaRPr sz="1600">
              <a:latin typeface="Verdana"/>
              <a:cs typeface="Verdana"/>
            </a:endParaRPr>
          </a:p>
        </p:txBody>
      </p:sp>
      <p:sp>
        <p:nvSpPr>
          <p:cNvPr id="12" name="object 12"/>
          <p:cNvSpPr txBox="1"/>
          <p:nvPr/>
        </p:nvSpPr>
        <p:spPr>
          <a:xfrm>
            <a:off x="3856990" y="6272480"/>
            <a:ext cx="1567180" cy="247015"/>
          </a:xfrm>
          <a:prstGeom prst="rect">
            <a:avLst/>
          </a:prstGeom>
          <a:solidFill>
            <a:srgbClr val="FFFF00"/>
          </a:solidFill>
        </p:spPr>
        <p:txBody>
          <a:bodyPr vert="horz" wrap="square" lIns="0" tIns="3810" rIns="0" bIns="0" rtlCol="0">
            <a:spAutoFit/>
          </a:bodyPr>
          <a:lstStyle/>
          <a:p>
            <a:pPr>
              <a:lnSpc>
                <a:spcPts val="1910"/>
              </a:lnSpc>
              <a:spcBef>
                <a:spcPts val="30"/>
              </a:spcBef>
            </a:pPr>
            <a:r>
              <a:rPr sz="1600" b="1" spc="-5" dirty="0">
                <a:solidFill>
                  <a:srgbClr val="0000FF"/>
                </a:solidFill>
                <a:latin typeface="Verdana"/>
                <a:cs typeface="Verdana"/>
              </a:rPr>
              <a:t>tyče</a:t>
            </a:r>
            <a:r>
              <a:rPr sz="1600" b="1" spc="-55" dirty="0">
                <a:solidFill>
                  <a:srgbClr val="0000FF"/>
                </a:solidFill>
                <a:latin typeface="Verdana"/>
                <a:cs typeface="Verdana"/>
              </a:rPr>
              <a:t> </a:t>
            </a:r>
            <a:r>
              <a:rPr sz="1600" b="1" spc="-5" dirty="0">
                <a:solidFill>
                  <a:srgbClr val="0000FF"/>
                </a:solidFill>
                <a:latin typeface="Verdana"/>
                <a:cs typeface="Verdana"/>
              </a:rPr>
              <a:t>havarijní</a:t>
            </a:r>
            <a:endParaRPr sz="1600">
              <a:latin typeface="Verdana"/>
              <a:cs typeface="Verdana"/>
            </a:endParaRPr>
          </a:p>
        </p:txBody>
      </p:sp>
      <p:grpSp>
        <p:nvGrpSpPr>
          <p:cNvPr id="15" name="Skupina 14">
            <a:extLst>
              <a:ext uri="{FF2B5EF4-FFF2-40B4-BE49-F238E27FC236}">
                <a16:creationId xmlns:a16="http://schemas.microsoft.com/office/drawing/2014/main" id="{AF190FEC-D799-468B-A0FF-7FEDAE2E7CF0}"/>
              </a:ext>
            </a:extLst>
          </p:cNvPr>
          <p:cNvGrpSpPr/>
          <p:nvPr/>
        </p:nvGrpSpPr>
        <p:grpSpPr>
          <a:xfrm>
            <a:off x="327952" y="3781425"/>
            <a:ext cx="8704035" cy="4086907"/>
            <a:chOff x="525361" y="2435606"/>
            <a:chExt cx="8057858" cy="4086907"/>
          </a:xfrm>
        </p:grpSpPr>
        <p:sp>
          <p:nvSpPr>
            <p:cNvPr id="5" name="object 5"/>
            <p:cNvSpPr txBox="1"/>
            <p:nvPr/>
          </p:nvSpPr>
          <p:spPr>
            <a:xfrm>
              <a:off x="525361" y="2437040"/>
              <a:ext cx="7171055" cy="259686"/>
            </a:xfrm>
            <a:prstGeom prst="rect">
              <a:avLst/>
            </a:prstGeom>
          </p:spPr>
          <p:txBody>
            <a:bodyPr vert="horz" wrap="square" lIns="0" tIns="13335" rIns="0" bIns="0" rtlCol="0">
              <a:spAutoFit/>
            </a:bodyPr>
            <a:lstStyle/>
            <a:p>
              <a:pPr marL="240665" indent="-228600">
                <a:spcBef>
                  <a:spcPts val="105"/>
                </a:spcBef>
                <a:buFont typeface="Symbol"/>
                <a:buChar char=""/>
                <a:tabLst>
                  <a:tab pos="240665" algn="l"/>
                  <a:tab pos="241300" algn="l"/>
                </a:tabLst>
              </a:pPr>
              <a:endParaRPr sz="1600" dirty="0">
                <a:latin typeface="Verdana"/>
                <a:cs typeface="Verdana"/>
              </a:endParaRPr>
            </a:p>
          </p:txBody>
        </p:sp>
        <p:sp>
          <p:nvSpPr>
            <p:cNvPr id="6" name="object 6"/>
            <p:cNvSpPr txBox="1"/>
            <p:nvPr/>
          </p:nvSpPr>
          <p:spPr>
            <a:xfrm>
              <a:off x="593903" y="2435606"/>
              <a:ext cx="7989316" cy="3624710"/>
            </a:xfrm>
            <a:prstGeom prst="rect">
              <a:avLst/>
            </a:prstGeom>
            <a:pattFill prst="pct5">
              <a:fgClr>
                <a:srgbClr val="FFFF00"/>
              </a:fgClr>
              <a:bgClr>
                <a:schemeClr val="bg1"/>
              </a:bgClr>
            </a:pattFill>
          </p:spPr>
          <p:txBody>
            <a:bodyPr vert="horz" wrap="square" lIns="0" tIns="13335" rIns="0" bIns="0" rtlCol="0">
              <a:spAutoFit/>
            </a:bodyPr>
            <a:lstStyle/>
            <a:p>
              <a:pPr marL="240665" indent="-228600">
                <a:spcBef>
                  <a:spcPts val="105"/>
                </a:spcBef>
                <a:buFont typeface="Symbol"/>
                <a:buChar char=""/>
                <a:tabLst>
                  <a:tab pos="240665" algn="l"/>
                  <a:tab pos="241300" algn="l"/>
                </a:tabLst>
              </a:pPr>
              <a:endParaRPr lang="cs-CZ" sz="1600" dirty="0">
                <a:latin typeface="Verdana"/>
                <a:cs typeface="Verdana"/>
              </a:endParaRPr>
            </a:p>
            <a:p>
              <a:pPr marL="240665" indent="-228600">
                <a:spcBef>
                  <a:spcPts val="105"/>
                </a:spcBef>
                <a:buFont typeface="Symbol"/>
                <a:buChar char=""/>
                <a:tabLst>
                  <a:tab pos="240665" algn="l"/>
                  <a:tab pos="241300" algn="l"/>
                </a:tabLst>
              </a:pPr>
              <a:r>
                <a:rPr lang="cs-CZ" sz="1600" dirty="0">
                  <a:latin typeface="Verdana"/>
                  <a:cs typeface="Verdana"/>
                </a:rPr>
                <a:t>na počátku provozu se </a:t>
              </a:r>
              <a:r>
                <a:rPr lang="cs-CZ" sz="1600" spc="-10" dirty="0">
                  <a:latin typeface="Verdana"/>
                  <a:cs typeface="Verdana"/>
                </a:rPr>
                <a:t>do </a:t>
              </a:r>
              <a:r>
                <a:rPr lang="cs-CZ" sz="1600" dirty="0">
                  <a:latin typeface="Verdana"/>
                  <a:cs typeface="Verdana"/>
                </a:rPr>
                <a:t>reaktoru </a:t>
              </a:r>
              <a:r>
                <a:rPr lang="cs-CZ" sz="1600" spc="-5" dirty="0">
                  <a:latin typeface="Verdana"/>
                  <a:cs typeface="Verdana"/>
                </a:rPr>
                <a:t>vkládá více paliva, </a:t>
              </a:r>
              <a:r>
                <a:rPr lang="cs-CZ" sz="1600" dirty="0">
                  <a:latin typeface="Verdana"/>
                  <a:cs typeface="Verdana"/>
                </a:rPr>
                <a:t>než odpovídá </a:t>
              </a:r>
              <a:r>
                <a:rPr lang="cs-CZ" sz="1600" spc="-10" dirty="0">
                  <a:latin typeface="Verdana"/>
                  <a:cs typeface="Verdana"/>
                </a:rPr>
                <a:t>hodnotě</a:t>
              </a:r>
              <a:r>
                <a:rPr lang="cs-CZ" sz="1600" dirty="0">
                  <a:latin typeface="Verdana"/>
                  <a:cs typeface="Verdana"/>
                </a:rPr>
                <a:t> </a:t>
              </a:r>
              <a:r>
                <a:rPr lang="cs-CZ" sz="2000" b="1" spc="-5" dirty="0">
                  <a:latin typeface="Verdana"/>
                  <a:cs typeface="Verdana"/>
                </a:rPr>
                <a:t>k=1</a:t>
              </a:r>
              <a:r>
                <a:rPr lang="cs-CZ" sz="1600" b="1" spc="-5" dirty="0">
                  <a:latin typeface="Verdana"/>
                  <a:cs typeface="Verdana"/>
                </a:rPr>
                <a:t>. </a:t>
              </a:r>
              <a:r>
                <a:rPr lang="cs-CZ" sz="1600" spc="-5" dirty="0">
                  <a:latin typeface="Verdana"/>
                  <a:cs typeface="Verdana"/>
                </a:rPr>
                <a:t>Tento přebytek paliva pak určuje tzv. </a:t>
              </a:r>
              <a:r>
                <a:rPr lang="cs-CZ" sz="1600" b="1" spc="-5" dirty="0">
                  <a:solidFill>
                    <a:srgbClr val="0070C0"/>
                  </a:solidFill>
                  <a:latin typeface="Verdana"/>
                  <a:cs typeface="Verdana"/>
                </a:rPr>
                <a:t>reaktivitu</a:t>
              </a:r>
              <a:r>
                <a:rPr lang="cs-CZ" sz="1600" b="1" spc="-30" dirty="0">
                  <a:solidFill>
                    <a:srgbClr val="0070C0"/>
                  </a:solidFill>
                  <a:latin typeface="Verdana"/>
                  <a:cs typeface="Verdana"/>
                </a:rPr>
                <a:t> </a:t>
              </a:r>
              <a:r>
                <a:rPr lang="cs-CZ" sz="1600" b="1" spc="-5" dirty="0">
                  <a:solidFill>
                    <a:srgbClr val="0070C0"/>
                  </a:solidFill>
                  <a:latin typeface="Verdana"/>
                  <a:cs typeface="Verdana"/>
                </a:rPr>
                <a:t>reaktoru</a:t>
              </a:r>
            </a:p>
            <a:p>
              <a:pPr marL="240665" indent="-228600">
                <a:spcBef>
                  <a:spcPts val="105"/>
                </a:spcBef>
                <a:buFont typeface="Symbol"/>
                <a:buChar char=""/>
                <a:tabLst>
                  <a:tab pos="240665" algn="l"/>
                  <a:tab pos="241300" algn="l"/>
                </a:tabLst>
              </a:pPr>
              <a:endParaRPr lang="cs-CZ" sz="1600" spc="-5" dirty="0">
                <a:latin typeface="Verdana"/>
                <a:cs typeface="Verdana"/>
              </a:endParaRPr>
            </a:p>
            <a:p>
              <a:pPr marL="240665" indent="-228600">
                <a:spcBef>
                  <a:spcPts val="105"/>
                </a:spcBef>
                <a:buFont typeface="Symbol"/>
                <a:buChar char=""/>
                <a:tabLst>
                  <a:tab pos="240665" algn="l"/>
                  <a:tab pos="241300" algn="l"/>
                </a:tabLst>
              </a:pPr>
              <a:r>
                <a:rPr lang="cs-CZ" sz="1600" dirty="0">
                  <a:latin typeface="Verdana"/>
                  <a:cs typeface="Verdana"/>
                </a:rPr>
                <a:t>reaktor </a:t>
              </a:r>
              <a:r>
                <a:rPr lang="cs-CZ" sz="1600" spc="5" dirty="0">
                  <a:latin typeface="Verdana"/>
                  <a:cs typeface="Verdana"/>
                </a:rPr>
                <a:t>má </a:t>
              </a:r>
              <a:r>
                <a:rPr lang="cs-CZ" sz="1600" spc="-10" dirty="0">
                  <a:latin typeface="Verdana"/>
                  <a:cs typeface="Verdana"/>
                </a:rPr>
                <a:t>tedy </a:t>
              </a:r>
              <a:r>
                <a:rPr lang="cs-CZ" sz="1600" spc="-5" dirty="0">
                  <a:latin typeface="Verdana"/>
                  <a:cs typeface="Verdana"/>
                </a:rPr>
                <a:t>před spuštěním </a:t>
              </a:r>
              <a:r>
                <a:rPr lang="cs-CZ" sz="1600" dirty="0">
                  <a:latin typeface="Verdana"/>
                  <a:cs typeface="Verdana"/>
                </a:rPr>
                <a:t>jistou </a:t>
              </a:r>
              <a:r>
                <a:rPr lang="cs-CZ" sz="1600" spc="-10" dirty="0">
                  <a:latin typeface="Verdana"/>
                  <a:cs typeface="Verdana"/>
                </a:rPr>
                <a:t>zásobu </a:t>
              </a:r>
              <a:r>
                <a:rPr lang="cs-CZ" sz="1600" dirty="0">
                  <a:latin typeface="Verdana"/>
                  <a:cs typeface="Verdana"/>
                </a:rPr>
                <a:t>reaktivity, </a:t>
              </a:r>
              <a:r>
                <a:rPr lang="cs-CZ" sz="1600" spc="-5" dirty="0">
                  <a:latin typeface="Verdana"/>
                  <a:cs typeface="Verdana"/>
                </a:rPr>
                <a:t>která </a:t>
              </a:r>
              <a:r>
                <a:rPr lang="cs-CZ" sz="1600" spc="-10" dirty="0">
                  <a:latin typeface="Verdana"/>
                  <a:cs typeface="Verdana"/>
                </a:rPr>
                <a:t>se </a:t>
              </a:r>
              <a:r>
                <a:rPr lang="cs-CZ" sz="1600" dirty="0">
                  <a:latin typeface="Verdana"/>
                  <a:cs typeface="Verdana"/>
                </a:rPr>
                <a:t>dá </a:t>
              </a:r>
              <a:r>
                <a:rPr lang="cs-CZ" sz="1600" spc="-5" dirty="0">
                  <a:latin typeface="Verdana"/>
                  <a:cs typeface="Verdana"/>
                </a:rPr>
                <a:t>snížit  </a:t>
              </a:r>
              <a:r>
                <a:rPr lang="cs-CZ" sz="1600" dirty="0">
                  <a:latin typeface="Verdana"/>
                  <a:cs typeface="Verdana"/>
                </a:rPr>
                <a:t>pomocí </a:t>
              </a:r>
              <a:r>
                <a:rPr lang="cs-CZ" sz="1600" b="1" spc="-5" dirty="0">
                  <a:solidFill>
                    <a:srgbClr val="0070C0"/>
                  </a:solidFill>
                  <a:latin typeface="Verdana"/>
                  <a:cs typeface="Verdana"/>
                </a:rPr>
                <a:t>kompenzačních tyčí</a:t>
              </a:r>
              <a:r>
                <a:rPr lang="cs-CZ" sz="1600" spc="-5" dirty="0">
                  <a:latin typeface="Verdana"/>
                  <a:cs typeface="Verdana"/>
                </a:rPr>
                <a:t>, </a:t>
              </a:r>
              <a:r>
                <a:rPr lang="cs-CZ" sz="1600" dirty="0">
                  <a:latin typeface="Verdana"/>
                  <a:cs typeface="Verdana"/>
                </a:rPr>
                <a:t>které </a:t>
              </a:r>
              <a:r>
                <a:rPr lang="cs-CZ" sz="1600" spc="-5" dirty="0">
                  <a:latin typeface="Verdana"/>
                  <a:cs typeface="Verdana"/>
                </a:rPr>
                <a:t>jsou zhotoveny </a:t>
              </a:r>
              <a:r>
                <a:rPr lang="cs-CZ" sz="1600" dirty="0">
                  <a:latin typeface="Verdana"/>
                  <a:cs typeface="Verdana"/>
                </a:rPr>
                <a:t>z </a:t>
              </a:r>
              <a:r>
                <a:rPr lang="cs-CZ" sz="1600" spc="-5" dirty="0">
                  <a:latin typeface="Verdana"/>
                  <a:cs typeface="Verdana"/>
                </a:rPr>
                <a:t>materiálu </a:t>
              </a:r>
              <a:r>
                <a:rPr lang="cs-CZ" sz="1600" dirty="0">
                  <a:latin typeface="Verdana"/>
                  <a:cs typeface="Verdana"/>
                </a:rPr>
                <a:t>s vysokým  účinným </a:t>
              </a:r>
              <a:r>
                <a:rPr lang="cs-CZ" sz="1600" spc="-5" dirty="0">
                  <a:latin typeface="Verdana"/>
                  <a:cs typeface="Verdana"/>
                </a:rPr>
                <a:t>průřezem pro</a:t>
              </a:r>
              <a:r>
                <a:rPr lang="cs-CZ" sz="1600" spc="-15" dirty="0">
                  <a:latin typeface="Verdana"/>
                  <a:cs typeface="Verdana"/>
                </a:rPr>
                <a:t> </a:t>
              </a:r>
              <a:r>
                <a:rPr lang="cs-CZ" sz="1600" spc="-5" dirty="0">
                  <a:latin typeface="Verdana"/>
                  <a:cs typeface="Verdana"/>
                </a:rPr>
                <a:t>neutrony, to se provádí zpravidla na začátku energetického provozu reaktoru</a:t>
              </a:r>
            </a:p>
            <a:p>
              <a:pPr marL="240665" indent="-228600">
                <a:spcBef>
                  <a:spcPts val="105"/>
                </a:spcBef>
                <a:buFont typeface="Symbol"/>
                <a:buChar char=""/>
                <a:tabLst>
                  <a:tab pos="240665" algn="l"/>
                  <a:tab pos="241300" algn="l"/>
                </a:tabLst>
              </a:pPr>
              <a:endParaRPr lang="cs-CZ" sz="1600" spc="-5" dirty="0">
                <a:latin typeface="Verdana"/>
                <a:cs typeface="Verdana"/>
              </a:endParaRPr>
            </a:p>
            <a:p>
              <a:pPr marL="240665" indent="-228600">
                <a:spcBef>
                  <a:spcPts val="105"/>
                </a:spcBef>
                <a:buFont typeface="Symbol"/>
                <a:buChar char=""/>
                <a:tabLst>
                  <a:tab pos="240665" algn="l"/>
                  <a:tab pos="241300" algn="l"/>
                </a:tabLst>
              </a:pPr>
              <a:r>
                <a:rPr lang="cs-CZ" sz="1600" dirty="0">
                  <a:latin typeface="Verdana"/>
                  <a:cs typeface="Verdana"/>
                </a:rPr>
                <a:t>během provozu </a:t>
              </a:r>
              <a:r>
                <a:rPr lang="cs-CZ" sz="1600" spc="-5" dirty="0">
                  <a:latin typeface="Verdana"/>
                  <a:cs typeface="Verdana"/>
                </a:rPr>
                <a:t>reaktoru </a:t>
              </a:r>
              <a:r>
                <a:rPr lang="cs-CZ" sz="1600" spc="-10" dirty="0">
                  <a:latin typeface="Verdana"/>
                  <a:cs typeface="Verdana"/>
                </a:rPr>
                <a:t>se </a:t>
              </a:r>
              <a:r>
                <a:rPr lang="cs-CZ" sz="1600" spc="-15" dirty="0">
                  <a:latin typeface="Verdana"/>
                  <a:cs typeface="Verdana"/>
                </a:rPr>
                <a:t>tok </a:t>
              </a:r>
              <a:r>
                <a:rPr lang="cs-CZ" sz="1600" dirty="0">
                  <a:latin typeface="Verdana"/>
                  <a:cs typeface="Verdana"/>
                </a:rPr>
                <a:t>neutronů reguluje </a:t>
              </a:r>
              <a:r>
                <a:rPr lang="cs-CZ" sz="1600" spc="-5" dirty="0">
                  <a:latin typeface="Verdana"/>
                  <a:cs typeface="Verdana"/>
                </a:rPr>
                <a:t>zasouváním </a:t>
              </a:r>
              <a:r>
                <a:rPr lang="cs-CZ" sz="1600" b="1" spc="-5" dirty="0">
                  <a:solidFill>
                    <a:srgbClr val="0070C0"/>
                  </a:solidFill>
                  <a:latin typeface="Verdana"/>
                  <a:cs typeface="Verdana"/>
                </a:rPr>
                <a:t>řídicích tyčí </a:t>
              </a:r>
              <a:r>
                <a:rPr lang="cs-CZ" sz="1600" dirty="0">
                  <a:latin typeface="Verdana"/>
                  <a:cs typeface="Verdana"/>
                </a:rPr>
                <a:t>do </a:t>
              </a:r>
              <a:r>
                <a:rPr lang="cs-CZ" sz="1600" spc="-5" dirty="0">
                  <a:latin typeface="Verdana"/>
                  <a:cs typeface="Verdana"/>
                </a:rPr>
                <a:t>aktivní zóny</a:t>
              </a:r>
              <a:r>
                <a:rPr lang="cs-CZ" sz="1600" spc="-10" dirty="0">
                  <a:latin typeface="Verdana"/>
                  <a:cs typeface="Verdana"/>
                </a:rPr>
                <a:t> </a:t>
              </a:r>
              <a:r>
                <a:rPr lang="cs-CZ" sz="1600" spc="-5" dirty="0">
                  <a:latin typeface="Verdana"/>
                  <a:cs typeface="Verdana"/>
                </a:rPr>
                <a:t>reaktoru, </a:t>
              </a:r>
              <a:r>
                <a:rPr lang="cs-CZ" sz="1600" dirty="0">
                  <a:latin typeface="Verdana"/>
                  <a:cs typeface="Verdana"/>
                </a:rPr>
                <a:t>okamžité změny </a:t>
              </a:r>
              <a:r>
                <a:rPr lang="cs-CZ" sz="1600" spc="-5" dirty="0">
                  <a:latin typeface="Verdana"/>
                  <a:cs typeface="Verdana"/>
                </a:rPr>
                <a:t>toku neutronů </a:t>
              </a:r>
              <a:r>
                <a:rPr lang="cs-CZ" sz="1600" dirty="0">
                  <a:latin typeface="Verdana"/>
                  <a:cs typeface="Verdana"/>
                </a:rPr>
                <a:t>v </a:t>
              </a:r>
              <a:r>
                <a:rPr lang="cs-CZ" sz="1600" spc="-5" dirty="0">
                  <a:latin typeface="Verdana"/>
                  <a:cs typeface="Verdana"/>
                </a:rPr>
                <a:t>aktivní zóně reaktoru </a:t>
              </a:r>
            </a:p>
            <a:p>
              <a:pPr marL="240665" indent="-228600">
                <a:spcBef>
                  <a:spcPts val="105"/>
                </a:spcBef>
                <a:buFont typeface="Symbol"/>
                <a:buChar char=""/>
                <a:tabLst>
                  <a:tab pos="240665" algn="l"/>
                  <a:tab pos="241300" algn="l"/>
                </a:tabLst>
              </a:pPr>
              <a:endParaRPr lang="cs-CZ" sz="1600" spc="-5" dirty="0">
                <a:latin typeface="Verdana"/>
                <a:cs typeface="Verdana"/>
              </a:endParaRPr>
            </a:p>
            <a:p>
              <a:pPr marL="240665" indent="-228600">
                <a:spcBef>
                  <a:spcPts val="105"/>
                </a:spcBef>
                <a:buFont typeface="Symbol"/>
                <a:buChar char=""/>
                <a:tabLst>
                  <a:tab pos="240665" algn="l"/>
                  <a:tab pos="241300" algn="l"/>
                </a:tabLst>
              </a:pPr>
              <a:r>
                <a:rPr lang="cs-CZ" sz="1600" dirty="0">
                  <a:latin typeface="Verdana"/>
                  <a:cs typeface="Verdana"/>
                </a:rPr>
                <a:t>kromě </a:t>
              </a:r>
              <a:r>
                <a:rPr lang="cs-CZ" sz="1600" spc="-5" dirty="0">
                  <a:latin typeface="Verdana"/>
                  <a:cs typeface="Verdana"/>
                </a:rPr>
                <a:t>to obsahuje</a:t>
              </a:r>
              <a:r>
                <a:rPr lang="cs-CZ" sz="1600" spc="-65" dirty="0">
                  <a:latin typeface="Verdana"/>
                  <a:cs typeface="Verdana"/>
                </a:rPr>
                <a:t> </a:t>
              </a:r>
              <a:r>
                <a:rPr lang="cs-CZ" sz="1600" spc="-5" dirty="0">
                  <a:latin typeface="Verdana"/>
                  <a:cs typeface="Verdana"/>
                </a:rPr>
                <a:t>reaktor </a:t>
              </a:r>
              <a:r>
                <a:rPr lang="cs-CZ" sz="1600" b="1" spc="-5" dirty="0">
                  <a:solidFill>
                    <a:srgbClr val="0070C0"/>
                  </a:solidFill>
                  <a:latin typeface="Verdana"/>
                  <a:cs typeface="Verdana"/>
                </a:rPr>
                <a:t>tyče havarijní</a:t>
              </a:r>
              <a:r>
                <a:rPr lang="cs-CZ" sz="1600" spc="-5" dirty="0">
                  <a:latin typeface="Verdana"/>
                  <a:cs typeface="Verdana"/>
                </a:rPr>
                <a:t>, (</a:t>
              </a:r>
              <a:r>
                <a:rPr lang="cs-CZ" sz="1600" b="1" spc="-5" dirty="0">
                  <a:solidFill>
                    <a:srgbClr val="C00000"/>
                  </a:solidFill>
                  <a:latin typeface="Verdana"/>
                  <a:cs typeface="Verdana"/>
                </a:rPr>
                <a:t>obsahují </a:t>
              </a:r>
              <a:r>
                <a:rPr lang="cs-CZ" sz="1600" b="1" dirty="0">
                  <a:solidFill>
                    <a:srgbClr val="C00000"/>
                  </a:solidFill>
                  <a:latin typeface="Verdana"/>
                  <a:cs typeface="Verdana"/>
                </a:rPr>
                <a:t>B, </a:t>
              </a:r>
              <a:r>
                <a:rPr lang="cs-CZ" sz="1600" b="1" spc="-5" dirty="0">
                  <a:solidFill>
                    <a:srgbClr val="C00000"/>
                  </a:solidFill>
                  <a:latin typeface="Verdana"/>
                  <a:cs typeface="Verdana"/>
                </a:rPr>
                <a:t>Cd </a:t>
              </a:r>
              <a:r>
                <a:rPr lang="cs-CZ" sz="1600" b="1" dirty="0">
                  <a:solidFill>
                    <a:srgbClr val="C00000"/>
                  </a:solidFill>
                  <a:latin typeface="Verdana"/>
                  <a:cs typeface="Verdana"/>
                </a:rPr>
                <a:t>nebo</a:t>
              </a:r>
              <a:r>
                <a:rPr lang="cs-CZ" sz="1600" b="1" spc="-114" dirty="0">
                  <a:solidFill>
                    <a:srgbClr val="C00000"/>
                  </a:solidFill>
                  <a:latin typeface="Verdana"/>
                  <a:cs typeface="Verdana"/>
                </a:rPr>
                <a:t> </a:t>
              </a:r>
              <a:r>
                <a:rPr lang="cs-CZ" sz="1600" b="1" dirty="0" err="1">
                  <a:solidFill>
                    <a:srgbClr val="C00000"/>
                  </a:solidFill>
                  <a:latin typeface="Verdana"/>
                  <a:cs typeface="Verdana"/>
                </a:rPr>
                <a:t>Hf</a:t>
              </a:r>
              <a:r>
                <a:rPr lang="cs-CZ" sz="1600" dirty="0">
                  <a:solidFill>
                    <a:srgbClr val="C00000"/>
                  </a:solidFill>
                  <a:latin typeface="Verdana"/>
                  <a:cs typeface="Verdana"/>
                </a:rPr>
                <a:t>)</a:t>
              </a:r>
            </a:p>
            <a:p>
              <a:pPr marL="240665" indent="-228600">
                <a:spcBef>
                  <a:spcPts val="105"/>
                </a:spcBef>
                <a:buFont typeface="Symbol"/>
                <a:buChar char=""/>
                <a:tabLst>
                  <a:tab pos="240665" algn="l"/>
                  <a:tab pos="241300" algn="l"/>
                </a:tabLst>
              </a:pPr>
              <a:endParaRPr sz="1600" dirty="0">
                <a:latin typeface="Verdana"/>
                <a:cs typeface="Verdana"/>
              </a:endParaRPr>
            </a:p>
          </p:txBody>
        </p:sp>
        <p:sp>
          <p:nvSpPr>
            <p:cNvPr id="11" name="object 11"/>
            <p:cNvSpPr txBox="1"/>
            <p:nvPr/>
          </p:nvSpPr>
          <p:spPr>
            <a:xfrm>
              <a:off x="810565" y="6262827"/>
              <a:ext cx="2985135" cy="259686"/>
            </a:xfrm>
            <a:prstGeom prst="rect">
              <a:avLst/>
            </a:prstGeom>
          </p:spPr>
          <p:txBody>
            <a:bodyPr vert="horz" wrap="square" lIns="0" tIns="13335" rIns="0" bIns="0" rtlCol="0">
              <a:spAutoFit/>
            </a:bodyPr>
            <a:lstStyle/>
            <a:p>
              <a:pPr marL="240665" indent="-228600">
                <a:spcBef>
                  <a:spcPts val="105"/>
                </a:spcBef>
                <a:buFont typeface="Symbol"/>
                <a:buChar char=""/>
                <a:tabLst>
                  <a:tab pos="240665" algn="l"/>
                  <a:tab pos="241300" algn="l"/>
                </a:tabLst>
              </a:pPr>
              <a:endParaRPr sz="1600" dirty="0">
                <a:latin typeface="Verdana"/>
                <a:cs typeface="Verdana"/>
              </a:endParaRPr>
            </a:p>
          </p:txBody>
        </p:sp>
      </p:grpSp>
      <p:sp>
        <p:nvSpPr>
          <p:cNvPr id="14" name="object 14"/>
          <p:cNvSpPr txBox="1"/>
          <p:nvPr/>
        </p:nvSpPr>
        <p:spPr>
          <a:xfrm>
            <a:off x="4548426" y="1820834"/>
            <a:ext cx="4425113" cy="1057662"/>
          </a:xfrm>
          <a:prstGeom prst="rect">
            <a:avLst/>
          </a:prstGeom>
          <a:pattFill prst="pct5">
            <a:fgClr>
              <a:srgbClr val="FFFF00"/>
            </a:fgClr>
            <a:bgClr>
              <a:schemeClr val="bg1"/>
            </a:bgClr>
          </a:pattFill>
          <a:ln w="9144">
            <a:solidFill>
              <a:srgbClr val="000000"/>
            </a:solidFill>
          </a:ln>
        </p:spPr>
        <p:txBody>
          <a:bodyPr vert="horz" wrap="square" lIns="0" tIns="47625" rIns="0" bIns="0" rtlCol="0">
            <a:spAutoFit/>
          </a:bodyPr>
          <a:lstStyle/>
          <a:p>
            <a:pPr algn="ctr">
              <a:lnSpc>
                <a:spcPts val="1170"/>
              </a:lnSpc>
              <a:spcBef>
                <a:spcPts val="375"/>
              </a:spcBef>
            </a:pPr>
            <a:endParaRPr lang="cs-CZ" spc="-5" dirty="0">
              <a:latin typeface="Verdana"/>
              <a:cs typeface="Verdana"/>
            </a:endParaRPr>
          </a:p>
          <a:p>
            <a:pPr algn="ctr">
              <a:lnSpc>
                <a:spcPts val="1170"/>
              </a:lnSpc>
              <a:spcBef>
                <a:spcPts val="375"/>
              </a:spcBef>
            </a:pPr>
            <a:r>
              <a:rPr b="1" spc="-5" dirty="0" err="1">
                <a:solidFill>
                  <a:srgbClr val="0070C0"/>
                </a:solidFill>
                <a:latin typeface="Verdana"/>
                <a:cs typeface="Verdana"/>
              </a:rPr>
              <a:t>reaktorové</a:t>
            </a:r>
            <a:r>
              <a:rPr b="1" spc="5" dirty="0">
                <a:solidFill>
                  <a:srgbClr val="0070C0"/>
                </a:solidFill>
                <a:latin typeface="Verdana"/>
                <a:cs typeface="Verdana"/>
              </a:rPr>
              <a:t> </a:t>
            </a:r>
            <a:r>
              <a:rPr b="1" spc="-5" dirty="0" err="1">
                <a:solidFill>
                  <a:srgbClr val="0070C0"/>
                </a:solidFill>
                <a:latin typeface="Verdana"/>
                <a:cs typeface="Verdana"/>
              </a:rPr>
              <a:t>jedy</a:t>
            </a:r>
            <a:endParaRPr lang="cs-CZ" b="1" spc="-5" dirty="0">
              <a:solidFill>
                <a:srgbClr val="0070C0"/>
              </a:solidFill>
              <a:latin typeface="Verdana"/>
              <a:cs typeface="Verdana"/>
            </a:endParaRPr>
          </a:p>
          <a:p>
            <a:pPr algn="ctr">
              <a:lnSpc>
                <a:spcPts val="1170"/>
              </a:lnSpc>
              <a:spcBef>
                <a:spcPts val="375"/>
              </a:spcBef>
            </a:pPr>
            <a:endParaRPr dirty="0">
              <a:latin typeface="Verdana"/>
              <a:cs typeface="Verdana"/>
            </a:endParaRPr>
          </a:p>
          <a:p>
            <a:pPr marL="635" algn="ctr">
              <a:lnSpc>
                <a:spcPts val="1650"/>
              </a:lnSpc>
            </a:pPr>
            <a:r>
              <a:rPr sz="1600" b="1" spc="-5" dirty="0">
                <a:solidFill>
                  <a:srgbClr val="0070C0"/>
                </a:solidFill>
                <a:latin typeface="Verdana"/>
                <a:cs typeface="Verdana"/>
              </a:rPr>
              <a:t>133+135 </a:t>
            </a:r>
            <a:r>
              <a:rPr sz="4000" b="1" spc="7" baseline="-19097" dirty="0">
                <a:solidFill>
                  <a:srgbClr val="0070C0"/>
                </a:solidFill>
                <a:latin typeface="Verdana"/>
                <a:cs typeface="Verdana"/>
              </a:rPr>
              <a:t>Xe,</a:t>
            </a:r>
            <a:r>
              <a:rPr sz="4000" b="1" spc="-322" baseline="-19097" dirty="0">
                <a:solidFill>
                  <a:srgbClr val="0070C0"/>
                </a:solidFill>
                <a:latin typeface="Verdana"/>
                <a:cs typeface="Verdana"/>
              </a:rPr>
              <a:t> </a:t>
            </a:r>
            <a:r>
              <a:rPr sz="1600" b="1" dirty="0">
                <a:solidFill>
                  <a:srgbClr val="0070C0"/>
                </a:solidFill>
                <a:latin typeface="Verdana"/>
                <a:cs typeface="Verdana"/>
              </a:rPr>
              <a:t>149</a:t>
            </a:r>
            <a:r>
              <a:rPr sz="4000" b="1" baseline="-19097" dirty="0">
                <a:solidFill>
                  <a:srgbClr val="0070C0"/>
                </a:solidFill>
                <a:latin typeface="Verdana"/>
                <a:cs typeface="Verdana"/>
              </a:rPr>
              <a:t>Sm</a:t>
            </a:r>
            <a:endParaRPr lang="cs-CZ" sz="4000" b="1" baseline="-19097" dirty="0">
              <a:solidFill>
                <a:srgbClr val="0070C0"/>
              </a:solidFill>
              <a:latin typeface="Verdana"/>
              <a:cs typeface="Verdana"/>
            </a:endParaRPr>
          </a:p>
          <a:p>
            <a:pPr marL="635" algn="ctr">
              <a:lnSpc>
                <a:spcPts val="1650"/>
              </a:lnSpc>
            </a:pPr>
            <a:endParaRPr sz="3600" baseline="-19097" dirty="0">
              <a:latin typeface="Verdana"/>
              <a:cs typeface="Verdana"/>
            </a:endParaRPr>
          </a:p>
        </p:txBody>
      </p:sp>
      <p:sp>
        <p:nvSpPr>
          <p:cNvPr id="4" name="Zástupný symbol pro číslo snímku 3">
            <a:extLst>
              <a:ext uri="{FF2B5EF4-FFF2-40B4-BE49-F238E27FC236}">
                <a16:creationId xmlns:a16="http://schemas.microsoft.com/office/drawing/2014/main" id="{ADA9B3A6-B44F-4CE7-AB23-BEDCB18CC2A0}"/>
              </a:ext>
            </a:extLst>
          </p:cNvPr>
          <p:cNvSpPr>
            <a:spLocks noGrp="1"/>
          </p:cNvSpPr>
          <p:nvPr>
            <p:ph type="sldNum" sz="quarter" idx="7"/>
          </p:nvPr>
        </p:nvSpPr>
        <p:spPr/>
        <p:txBody>
          <a:bodyPr/>
          <a:lstStyle/>
          <a:p>
            <a:fld id="{B6F15528-21DE-4FAA-801E-634DDDAF4B2B}" type="slidenum">
              <a:rPr lang="cs-CZ" smtClean="0"/>
              <a:t>13</a:t>
            </a:fld>
            <a:endParaRPr lang="cs-CZ"/>
          </a:p>
        </p:txBody>
      </p:sp>
      <p:sp>
        <p:nvSpPr>
          <p:cNvPr id="7" name="TextovéPole 6">
            <a:extLst>
              <a:ext uri="{FF2B5EF4-FFF2-40B4-BE49-F238E27FC236}">
                <a16:creationId xmlns:a16="http://schemas.microsoft.com/office/drawing/2014/main" id="{AD5581DA-041B-4C8A-B43E-ED7FCEEA74A6}"/>
              </a:ext>
            </a:extLst>
          </p:cNvPr>
          <p:cNvSpPr txBox="1"/>
          <p:nvPr/>
        </p:nvSpPr>
        <p:spPr>
          <a:xfrm>
            <a:off x="401991" y="3081007"/>
            <a:ext cx="4267200" cy="461665"/>
          </a:xfrm>
          <a:prstGeom prst="rect">
            <a:avLst/>
          </a:prstGeom>
          <a:pattFill prst="pct5">
            <a:fgClr>
              <a:schemeClr val="accent1"/>
            </a:fgClr>
            <a:bgClr>
              <a:schemeClr val="bg1"/>
            </a:bgClr>
          </a:pattFill>
        </p:spPr>
        <p:txBody>
          <a:bodyPr wrap="square" rtlCol="0">
            <a:spAutoFit/>
          </a:bodyPr>
          <a:lstStyle/>
          <a:p>
            <a:r>
              <a:rPr lang="cs-CZ" sz="2400" b="1" dirty="0">
                <a:solidFill>
                  <a:srgbClr val="0070C0"/>
                </a:solidFill>
              </a:rPr>
              <a:t>Spuštění a provoz reaktoru</a:t>
            </a:r>
          </a:p>
        </p:txBody>
      </p:sp>
      <p:pic>
        <p:nvPicPr>
          <p:cNvPr id="8" name="Jadenerg13-1">
            <a:hlinkClick r:id="" action="ppaction://media"/>
            <a:extLst>
              <a:ext uri="{FF2B5EF4-FFF2-40B4-BE49-F238E27FC236}">
                <a16:creationId xmlns:a16="http://schemas.microsoft.com/office/drawing/2014/main" id="{A6FB8A00-DEE7-4AD8-81DD-B8F690BE02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74810" y="885825"/>
            <a:ext cx="609600" cy="609600"/>
          </a:xfrm>
          <a:prstGeom prst="rect">
            <a:avLst/>
          </a:prstGeom>
        </p:spPr>
      </p:pic>
      <p:pic>
        <p:nvPicPr>
          <p:cNvPr id="9" name="Jadenerg13-2">
            <a:hlinkClick r:id="" action="ppaction://media"/>
            <a:extLst>
              <a:ext uri="{FF2B5EF4-FFF2-40B4-BE49-F238E27FC236}">
                <a16:creationId xmlns:a16="http://schemas.microsoft.com/office/drawing/2014/main" id="{78985514-BCE9-4F30-823E-518D32FF82EE}"/>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274810" y="404254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5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57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543865" y="504825"/>
            <a:ext cx="8354059" cy="3004669"/>
          </a:xfrm>
          <a:prstGeom prst="rect">
            <a:avLst/>
          </a:prstGeom>
          <a:pattFill prst="pct5">
            <a:fgClr>
              <a:srgbClr val="FFFF00"/>
            </a:fgClr>
            <a:bgClr>
              <a:schemeClr val="bg1"/>
            </a:bgClr>
          </a:pattFill>
        </p:spPr>
        <p:txBody>
          <a:bodyPr vert="horz" wrap="square" lIns="0" tIns="11430" rIns="0" bIns="0" rtlCol="0">
            <a:spAutoFit/>
          </a:bodyPr>
          <a:lstStyle/>
          <a:p>
            <a:pPr marL="12700">
              <a:spcBef>
                <a:spcPts val="90"/>
              </a:spcBef>
            </a:pPr>
            <a:r>
              <a:rPr sz="2000" b="1" spc="-5" dirty="0" err="1">
                <a:solidFill>
                  <a:srgbClr val="0070C0"/>
                </a:solidFill>
                <a:latin typeface="Verdana"/>
                <a:cs typeface="Verdana"/>
              </a:rPr>
              <a:t>Tlakovodní</a:t>
            </a:r>
            <a:r>
              <a:rPr sz="2000" b="1" dirty="0">
                <a:solidFill>
                  <a:srgbClr val="0070C0"/>
                </a:solidFill>
                <a:latin typeface="Verdana"/>
                <a:cs typeface="Verdana"/>
              </a:rPr>
              <a:t> </a:t>
            </a:r>
            <a:r>
              <a:rPr sz="2000" b="1" spc="-5" dirty="0" err="1">
                <a:solidFill>
                  <a:srgbClr val="0070C0"/>
                </a:solidFill>
                <a:latin typeface="Verdana"/>
                <a:cs typeface="Verdana"/>
              </a:rPr>
              <a:t>reaktory</a:t>
            </a:r>
            <a:r>
              <a:rPr lang="cs-CZ" sz="2000" b="1" spc="-5" dirty="0">
                <a:solidFill>
                  <a:srgbClr val="0070C0"/>
                </a:solidFill>
                <a:latin typeface="Verdana"/>
                <a:cs typeface="Verdana"/>
              </a:rPr>
              <a:t> pro energetiku</a:t>
            </a:r>
            <a:endParaRPr sz="2000" dirty="0">
              <a:solidFill>
                <a:srgbClr val="0070C0"/>
              </a:solidFill>
              <a:latin typeface="Verdana"/>
              <a:cs typeface="Verdana"/>
            </a:endParaRPr>
          </a:p>
          <a:p>
            <a:pPr>
              <a:spcBef>
                <a:spcPts val="5"/>
              </a:spcBef>
            </a:pPr>
            <a:endParaRPr sz="1450" dirty="0">
              <a:latin typeface="Verdana"/>
              <a:cs typeface="Verdana"/>
            </a:endParaRPr>
          </a:p>
          <a:p>
            <a:pPr marL="408305" indent="-253365">
              <a:spcBef>
                <a:spcPts val="5"/>
              </a:spcBef>
              <a:buSzPct val="87500"/>
              <a:buFont typeface="Symbol"/>
              <a:buChar char=""/>
              <a:tabLst>
                <a:tab pos="408305" algn="l"/>
                <a:tab pos="408940" algn="l"/>
              </a:tabLst>
            </a:pPr>
            <a:r>
              <a:rPr sz="1600" dirty="0">
                <a:latin typeface="Verdana"/>
                <a:cs typeface="Verdana"/>
              </a:rPr>
              <a:t>jsou</a:t>
            </a:r>
            <a:r>
              <a:rPr sz="1600" spc="-5" dirty="0">
                <a:latin typeface="Verdana"/>
                <a:cs typeface="Verdana"/>
              </a:rPr>
              <a:t> nejrozšířenější</a:t>
            </a:r>
            <a:endParaRPr sz="1600" dirty="0">
              <a:latin typeface="Verdana"/>
              <a:cs typeface="Verdana"/>
            </a:endParaRPr>
          </a:p>
          <a:p>
            <a:pPr>
              <a:spcBef>
                <a:spcPts val="25"/>
              </a:spcBef>
              <a:buFont typeface="Symbol"/>
              <a:buChar char=""/>
            </a:pPr>
            <a:endParaRPr sz="1600" dirty="0">
              <a:latin typeface="Verdana"/>
              <a:cs typeface="Verdana"/>
            </a:endParaRPr>
          </a:p>
          <a:p>
            <a:pPr marL="408305" indent="-253365">
              <a:buSzPct val="87500"/>
              <a:buFont typeface="Symbol"/>
              <a:buChar char=""/>
              <a:tabLst>
                <a:tab pos="408305" algn="l"/>
                <a:tab pos="408940" algn="l"/>
              </a:tabLst>
            </a:pPr>
            <a:r>
              <a:rPr sz="1600" dirty="0">
                <a:latin typeface="Verdana"/>
                <a:cs typeface="Verdana"/>
              </a:rPr>
              <a:t>palivem </a:t>
            </a:r>
            <a:r>
              <a:rPr sz="1600" spc="-15" dirty="0">
                <a:latin typeface="Verdana"/>
                <a:cs typeface="Verdana"/>
              </a:rPr>
              <a:t>je </a:t>
            </a:r>
            <a:r>
              <a:rPr sz="1600" spc="5" dirty="0">
                <a:latin typeface="Verdana"/>
                <a:cs typeface="Verdana"/>
              </a:rPr>
              <a:t>2-</a:t>
            </a:r>
            <a:r>
              <a:rPr lang="cs-CZ" sz="1600" spc="5" dirty="0">
                <a:latin typeface="Verdana"/>
                <a:cs typeface="Verdana"/>
              </a:rPr>
              <a:t>5</a:t>
            </a:r>
            <a:r>
              <a:rPr sz="1600" spc="5" dirty="0">
                <a:latin typeface="Verdana"/>
                <a:cs typeface="Verdana"/>
              </a:rPr>
              <a:t> % </a:t>
            </a:r>
            <a:r>
              <a:rPr sz="1600" spc="-5" dirty="0" err="1">
                <a:latin typeface="Verdana"/>
                <a:cs typeface="Verdana"/>
              </a:rPr>
              <a:t>obohacený</a:t>
            </a:r>
            <a:r>
              <a:rPr sz="1600" spc="-55" dirty="0">
                <a:latin typeface="Verdana"/>
                <a:cs typeface="Verdana"/>
              </a:rPr>
              <a:t> </a:t>
            </a:r>
            <a:r>
              <a:rPr sz="1600" dirty="0" err="1">
                <a:latin typeface="Verdana"/>
                <a:cs typeface="Verdana"/>
              </a:rPr>
              <a:t>uran</a:t>
            </a:r>
            <a:r>
              <a:rPr lang="cs-CZ" sz="1600" dirty="0">
                <a:latin typeface="Verdana"/>
                <a:cs typeface="Verdana"/>
              </a:rPr>
              <a:t>, obohaceno </a:t>
            </a:r>
            <a:r>
              <a:rPr lang="cs-CZ" sz="1600" baseline="30000" dirty="0">
                <a:latin typeface="Verdana"/>
                <a:cs typeface="Verdana"/>
              </a:rPr>
              <a:t>235</a:t>
            </a:r>
            <a:r>
              <a:rPr lang="cs-CZ" sz="1600" dirty="0">
                <a:latin typeface="Verdana"/>
                <a:cs typeface="Verdana"/>
              </a:rPr>
              <a:t>U</a:t>
            </a:r>
            <a:endParaRPr sz="1600" dirty="0">
              <a:latin typeface="Verdana"/>
              <a:cs typeface="Verdana"/>
            </a:endParaRPr>
          </a:p>
          <a:p>
            <a:pPr>
              <a:spcBef>
                <a:spcPts val="20"/>
              </a:spcBef>
              <a:buFont typeface="Symbol"/>
              <a:buChar char=""/>
            </a:pPr>
            <a:endParaRPr sz="1600" dirty="0">
              <a:latin typeface="Verdana"/>
              <a:cs typeface="Verdana"/>
            </a:endParaRPr>
          </a:p>
          <a:p>
            <a:pPr marL="408305" indent="-253365">
              <a:spcBef>
                <a:spcPts val="5"/>
              </a:spcBef>
              <a:buSzPct val="87500"/>
              <a:buFont typeface="Symbol"/>
              <a:buChar char=""/>
              <a:tabLst>
                <a:tab pos="408305" algn="l"/>
                <a:tab pos="408940" algn="l"/>
              </a:tabLst>
            </a:pPr>
            <a:r>
              <a:rPr sz="1600" dirty="0">
                <a:latin typeface="Verdana"/>
                <a:cs typeface="Verdana"/>
              </a:rPr>
              <a:t>voda v reaktoru je </a:t>
            </a:r>
            <a:r>
              <a:rPr sz="1600" spc="-5" dirty="0">
                <a:latin typeface="Verdana"/>
                <a:cs typeface="Verdana"/>
              </a:rPr>
              <a:t>pod </a:t>
            </a:r>
            <a:r>
              <a:rPr sz="1600" spc="-10" dirty="0">
                <a:latin typeface="Verdana"/>
                <a:cs typeface="Verdana"/>
              </a:rPr>
              <a:t>vysokým </a:t>
            </a:r>
            <a:r>
              <a:rPr sz="1600" dirty="0">
                <a:latin typeface="Verdana"/>
                <a:cs typeface="Verdana"/>
              </a:rPr>
              <a:t>tlakem (při </a:t>
            </a:r>
            <a:r>
              <a:rPr sz="1600" spc="-5" dirty="0">
                <a:latin typeface="Verdana"/>
                <a:cs typeface="Verdana"/>
              </a:rPr>
              <a:t>teplotách </a:t>
            </a:r>
            <a:r>
              <a:rPr sz="1600" dirty="0">
                <a:latin typeface="Verdana"/>
                <a:cs typeface="Verdana"/>
              </a:rPr>
              <a:t>cca 300 °C je</a:t>
            </a:r>
            <a:r>
              <a:rPr sz="1600" spc="-130" dirty="0">
                <a:latin typeface="Verdana"/>
                <a:cs typeface="Verdana"/>
              </a:rPr>
              <a:t> </a:t>
            </a:r>
            <a:r>
              <a:rPr sz="1600" spc="-5" dirty="0">
                <a:latin typeface="Verdana"/>
                <a:cs typeface="Verdana"/>
              </a:rPr>
              <a:t>kapalná)</a:t>
            </a:r>
            <a:endParaRPr sz="1600" dirty="0">
              <a:latin typeface="Verdana"/>
              <a:cs typeface="Verdana"/>
            </a:endParaRPr>
          </a:p>
          <a:p>
            <a:pPr>
              <a:spcBef>
                <a:spcPts val="25"/>
              </a:spcBef>
              <a:buFont typeface="Symbol"/>
              <a:buChar char=""/>
            </a:pPr>
            <a:endParaRPr sz="1600" dirty="0">
              <a:latin typeface="Verdana"/>
              <a:cs typeface="Verdana"/>
            </a:endParaRPr>
          </a:p>
          <a:p>
            <a:pPr marL="408305" indent="-253365">
              <a:buSzPct val="87500"/>
              <a:buFont typeface="Symbol"/>
              <a:buChar char=""/>
              <a:tabLst>
                <a:tab pos="408305" algn="l"/>
                <a:tab pos="408940" algn="l"/>
              </a:tabLst>
            </a:pPr>
            <a:r>
              <a:rPr sz="1600" dirty="0">
                <a:latin typeface="Verdana"/>
                <a:cs typeface="Verdana"/>
              </a:rPr>
              <a:t>pára </a:t>
            </a:r>
            <a:r>
              <a:rPr sz="1600" spc="-5" dirty="0">
                <a:latin typeface="Verdana"/>
                <a:cs typeface="Verdana"/>
              </a:rPr>
              <a:t>pro </a:t>
            </a:r>
            <a:r>
              <a:rPr sz="1600" dirty="0">
                <a:latin typeface="Verdana"/>
                <a:cs typeface="Verdana"/>
              </a:rPr>
              <a:t>pohon </a:t>
            </a:r>
            <a:r>
              <a:rPr sz="1600" spc="-5" dirty="0">
                <a:latin typeface="Verdana"/>
                <a:cs typeface="Verdana"/>
              </a:rPr>
              <a:t>turbíny </a:t>
            </a:r>
            <a:r>
              <a:rPr sz="1600" dirty="0">
                <a:latin typeface="Verdana"/>
                <a:cs typeface="Verdana"/>
              </a:rPr>
              <a:t>vzniká v </a:t>
            </a:r>
            <a:r>
              <a:rPr sz="1600" spc="-5" dirty="0">
                <a:latin typeface="Verdana"/>
                <a:cs typeface="Verdana"/>
              </a:rPr>
              <a:t>sekundárním okruhu</a:t>
            </a:r>
            <a:r>
              <a:rPr sz="1600" spc="-45" dirty="0">
                <a:latin typeface="Verdana"/>
                <a:cs typeface="Verdana"/>
              </a:rPr>
              <a:t> </a:t>
            </a:r>
            <a:r>
              <a:rPr sz="1600" spc="-5" dirty="0">
                <a:latin typeface="Verdana"/>
                <a:cs typeface="Verdana"/>
              </a:rPr>
              <a:t>elektrárny</a:t>
            </a:r>
            <a:endParaRPr sz="1600" dirty="0">
              <a:latin typeface="Verdana"/>
              <a:cs typeface="Verdana"/>
            </a:endParaRPr>
          </a:p>
          <a:p>
            <a:pPr>
              <a:spcBef>
                <a:spcPts val="25"/>
              </a:spcBef>
              <a:buFont typeface="Symbol"/>
              <a:buChar char=""/>
            </a:pPr>
            <a:endParaRPr sz="1600" dirty="0">
              <a:latin typeface="Verdana"/>
              <a:cs typeface="Verdana"/>
            </a:endParaRPr>
          </a:p>
          <a:p>
            <a:pPr marL="408305" indent="-253365">
              <a:buSzPct val="87500"/>
              <a:buFont typeface="Symbol"/>
              <a:buChar char=""/>
              <a:tabLst>
                <a:tab pos="408305" algn="l"/>
                <a:tab pos="408940" algn="l"/>
              </a:tabLst>
            </a:pPr>
            <a:r>
              <a:rPr sz="1600" dirty="0">
                <a:latin typeface="Verdana"/>
                <a:cs typeface="Verdana"/>
              </a:rPr>
              <a:t>řídicí </a:t>
            </a:r>
            <a:r>
              <a:rPr sz="1600" spc="-5" dirty="0">
                <a:latin typeface="Verdana"/>
                <a:cs typeface="Verdana"/>
              </a:rPr>
              <a:t>tyče </a:t>
            </a:r>
            <a:r>
              <a:rPr sz="1600" dirty="0">
                <a:latin typeface="Verdana"/>
                <a:cs typeface="Verdana"/>
              </a:rPr>
              <a:t>se </a:t>
            </a:r>
            <a:r>
              <a:rPr sz="1600" spc="-5" dirty="0" err="1">
                <a:latin typeface="Verdana"/>
                <a:cs typeface="Verdana"/>
              </a:rPr>
              <a:t>zasouvají</a:t>
            </a:r>
            <a:r>
              <a:rPr sz="1600" spc="-10" dirty="0">
                <a:latin typeface="Verdana"/>
                <a:cs typeface="Verdana"/>
              </a:rPr>
              <a:t> </a:t>
            </a:r>
            <a:r>
              <a:rPr lang="cs-CZ" sz="1600" spc="-10" dirty="0">
                <a:latin typeface="Verdana"/>
                <a:cs typeface="Verdana"/>
              </a:rPr>
              <a:t>do reaktoru </a:t>
            </a:r>
            <a:r>
              <a:rPr sz="1600" spc="-5" dirty="0" err="1">
                <a:latin typeface="Verdana"/>
                <a:cs typeface="Verdana"/>
              </a:rPr>
              <a:t>shora</a:t>
            </a:r>
            <a:endParaRPr lang="cs-CZ" sz="1600" spc="-5" dirty="0">
              <a:latin typeface="Verdana"/>
              <a:cs typeface="Verdana"/>
            </a:endParaRPr>
          </a:p>
          <a:p>
            <a:pPr marL="408305" indent="-253365">
              <a:buSzPct val="87500"/>
              <a:buFont typeface="Symbol"/>
              <a:buChar char=""/>
              <a:tabLst>
                <a:tab pos="408305" algn="l"/>
                <a:tab pos="408940" algn="l"/>
              </a:tabLst>
            </a:pPr>
            <a:endParaRPr sz="1600" dirty="0">
              <a:latin typeface="Verdana"/>
              <a:cs typeface="Verdana"/>
            </a:endParaRPr>
          </a:p>
        </p:txBody>
      </p:sp>
      <p:sp>
        <p:nvSpPr>
          <p:cNvPr id="4" name="object 2">
            <a:extLst>
              <a:ext uri="{FF2B5EF4-FFF2-40B4-BE49-F238E27FC236}">
                <a16:creationId xmlns:a16="http://schemas.microsoft.com/office/drawing/2014/main" id="{B438E82D-3583-4CBE-8EA5-58DB4FB1EA02}"/>
              </a:ext>
            </a:extLst>
          </p:cNvPr>
          <p:cNvSpPr txBox="1"/>
          <p:nvPr/>
        </p:nvSpPr>
        <p:spPr>
          <a:xfrm>
            <a:off x="543865" y="3667410"/>
            <a:ext cx="8354058" cy="1601721"/>
          </a:xfrm>
          <a:prstGeom prst="rect">
            <a:avLst/>
          </a:prstGeom>
          <a:pattFill prst="pct5">
            <a:fgClr>
              <a:srgbClr val="FFFF00"/>
            </a:fgClr>
            <a:bgClr>
              <a:schemeClr val="bg1"/>
            </a:bgClr>
          </a:pattFill>
        </p:spPr>
        <p:txBody>
          <a:bodyPr vert="horz" wrap="square" lIns="0" tIns="11430" rIns="0" bIns="0" rtlCol="0">
            <a:spAutoFit/>
          </a:bodyPr>
          <a:lstStyle/>
          <a:p>
            <a:pPr marL="50800">
              <a:spcBef>
                <a:spcPts val="90"/>
              </a:spcBef>
            </a:pPr>
            <a:r>
              <a:rPr b="1" spc="-10" dirty="0">
                <a:solidFill>
                  <a:srgbClr val="C00000"/>
                </a:solidFill>
                <a:latin typeface="Verdana"/>
                <a:cs typeface="Verdana"/>
              </a:rPr>
              <a:t>V ČR jde o </a:t>
            </a:r>
            <a:r>
              <a:rPr b="1" spc="-5" dirty="0">
                <a:solidFill>
                  <a:srgbClr val="C00000"/>
                </a:solidFill>
                <a:latin typeface="Verdana"/>
                <a:cs typeface="Verdana"/>
              </a:rPr>
              <a:t>reaktory: </a:t>
            </a:r>
            <a:r>
              <a:rPr sz="1600" spc="-5" dirty="0">
                <a:latin typeface="Verdana"/>
                <a:cs typeface="Verdana"/>
              </a:rPr>
              <a:t>(jejich výkon </a:t>
            </a:r>
            <a:r>
              <a:rPr sz="1600" spc="-10" dirty="0">
                <a:latin typeface="Verdana"/>
                <a:cs typeface="Verdana"/>
              </a:rPr>
              <a:t>je </a:t>
            </a:r>
            <a:r>
              <a:rPr sz="1600" spc="-5" dirty="0" err="1">
                <a:latin typeface="Verdana"/>
                <a:cs typeface="Verdana"/>
              </a:rPr>
              <a:t>dnes</a:t>
            </a:r>
            <a:r>
              <a:rPr sz="1600" spc="-5" dirty="0">
                <a:latin typeface="Verdana"/>
                <a:cs typeface="Verdana"/>
              </a:rPr>
              <a:t> </a:t>
            </a:r>
            <a:r>
              <a:rPr lang="cs-CZ" sz="1600" spc="-5" dirty="0">
                <a:latin typeface="Verdana"/>
                <a:cs typeface="Verdana"/>
              </a:rPr>
              <a:t>díky novým poznatkům a režimu vyhořívání paliva </a:t>
            </a:r>
            <a:r>
              <a:rPr sz="1600" spc="-5" dirty="0" err="1">
                <a:latin typeface="Verdana"/>
                <a:cs typeface="Verdana"/>
              </a:rPr>
              <a:t>poněkud</a:t>
            </a:r>
            <a:r>
              <a:rPr sz="1600" spc="90" dirty="0">
                <a:latin typeface="Verdana"/>
                <a:cs typeface="Verdana"/>
              </a:rPr>
              <a:t> </a:t>
            </a:r>
            <a:r>
              <a:rPr sz="1600" spc="-5" dirty="0" err="1">
                <a:latin typeface="Verdana"/>
                <a:cs typeface="Verdana"/>
              </a:rPr>
              <a:t>vyšší</a:t>
            </a:r>
            <a:r>
              <a:rPr lang="cs-CZ" sz="1600" spc="-5" dirty="0">
                <a:latin typeface="Verdana"/>
                <a:cs typeface="Verdana"/>
              </a:rPr>
              <a:t>, cca o 15 %</a:t>
            </a:r>
            <a:r>
              <a:rPr sz="1600" spc="-5" dirty="0">
                <a:latin typeface="Verdana"/>
                <a:cs typeface="Verdana"/>
              </a:rPr>
              <a:t>)</a:t>
            </a:r>
            <a:endParaRPr lang="cs-CZ" sz="1600" dirty="0">
              <a:latin typeface="Verdana"/>
              <a:cs typeface="Verdana"/>
            </a:endParaRPr>
          </a:p>
          <a:p>
            <a:pPr marL="50800">
              <a:spcBef>
                <a:spcPts val="90"/>
              </a:spcBef>
            </a:pPr>
            <a:endParaRPr lang="cs-CZ" sz="1600" b="1" spc="-5" dirty="0">
              <a:solidFill>
                <a:srgbClr val="0000FF"/>
              </a:solidFill>
              <a:latin typeface="Verdana"/>
              <a:cs typeface="Verdana"/>
            </a:endParaRPr>
          </a:p>
          <a:p>
            <a:pPr marL="336550" indent="-285750">
              <a:spcBef>
                <a:spcPts val="90"/>
              </a:spcBef>
              <a:buFont typeface="Wingdings" panose="05000000000000000000" pitchFamily="2" charset="2"/>
              <a:buChar char="§"/>
            </a:pPr>
            <a:r>
              <a:rPr b="1" spc="-5" dirty="0">
                <a:solidFill>
                  <a:srgbClr val="0070C0"/>
                </a:solidFill>
                <a:latin typeface="Verdana"/>
                <a:cs typeface="Verdana"/>
              </a:rPr>
              <a:t>VVER 440 </a:t>
            </a:r>
            <a:r>
              <a:rPr b="1" dirty="0">
                <a:solidFill>
                  <a:srgbClr val="0070C0"/>
                </a:solidFill>
                <a:latin typeface="Verdana"/>
                <a:cs typeface="Verdana"/>
              </a:rPr>
              <a:t>MW</a:t>
            </a:r>
            <a:r>
              <a:rPr lang="cs-CZ" b="1" dirty="0">
                <a:solidFill>
                  <a:srgbClr val="0070C0"/>
                </a:solidFill>
                <a:latin typeface="Verdana"/>
                <a:cs typeface="Verdana"/>
              </a:rPr>
              <a:t> (D</a:t>
            </a:r>
            <a:r>
              <a:rPr b="1" spc="-5" dirty="0" err="1">
                <a:solidFill>
                  <a:srgbClr val="0070C0"/>
                </a:solidFill>
                <a:latin typeface="Verdana"/>
                <a:cs typeface="Verdana"/>
              </a:rPr>
              <a:t>ukovany</a:t>
            </a:r>
            <a:r>
              <a:rPr b="1" spc="-5" dirty="0">
                <a:solidFill>
                  <a:srgbClr val="0070C0"/>
                </a:solidFill>
                <a:latin typeface="Verdana"/>
                <a:cs typeface="Verdana"/>
              </a:rPr>
              <a:t>)</a:t>
            </a:r>
            <a:r>
              <a:rPr lang="cs-CZ" b="1" spc="-5" dirty="0">
                <a:solidFill>
                  <a:srgbClr val="0070C0"/>
                </a:solidFill>
                <a:latin typeface="Verdana"/>
                <a:cs typeface="Verdana"/>
              </a:rPr>
              <a:t> – </a:t>
            </a:r>
            <a:r>
              <a:rPr lang="cs-CZ" spc="-5" dirty="0">
                <a:solidFill>
                  <a:srgbClr val="0070C0"/>
                </a:solidFill>
                <a:latin typeface="Verdana"/>
                <a:cs typeface="Verdana"/>
              </a:rPr>
              <a:t>tepelný výkon je cca 3x vyšší</a:t>
            </a:r>
            <a:r>
              <a:rPr spc="-70" dirty="0">
                <a:solidFill>
                  <a:srgbClr val="0070C0"/>
                </a:solidFill>
                <a:latin typeface="Verdana"/>
                <a:cs typeface="Verdana"/>
              </a:rPr>
              <a:t> </a:t>
            </a:r>
            <a:endParaRPr lang="cs-CZ" spc="-70" dirty="0">
              <a:solidFill>
                <a:srgbClr val="0070C0"/>
              </a:solidFill>
              <a:latin typeface="Verdana"/>
              <a:cs typeface="Verdana"/>
            </a:endParaRPr>
          </a:p>
          <a:p>
            <a:pPr marL="336550" indent="-285750">
              <a:spcBef>
                <a:spcPts val="90"/>
              </a:spcBef>
              <a:buFont typeface="Wingdings" panose="05000000000000000000" pitchFamily="2" charset="2"/>
              <a:buChar char="§"/>
            </a:pPr>
            <a:r>
              <a:rPr b="1" spc="-5" dirty="0">
                <a:solidFill>
                  <a:srgbClr val="0070C0"/>
                </a:solidFill>
                <a:latin typeface="Verdana"/>
                <a:cs typeface="Verdana"/>
              </a:rPr>
              <a:t>VVER 1000 </a:t>
            </a:r>
            <a:r>
              <a:rPr b="1" spc="-10" dirty="0">
                <a:solidFill>
                  <a:srgbClr val="0070C0"/>
                </a:solidFill>
                <a:latin typeface="Verdana"/>
                <a:cs typeface="Verdana"/>
              </a:rPr>
              <a:t>MW</a:t>
            </a:r>
            <a:r>
              <a:rPr b="1" spc="-30" dirty="0">
                <a:solidFill>
                  <a:srgbClr val="0070C0"/>
                </a:solidFill>
                <a:latin typeface="Verdana"/>
                <a:cs typeface="Verdana"/>
              </a:rPr>
              <a:t> </a:t>
            </a:r>
            <a:r>
              <a:rPr lang="cs-CZ" b="1" spc="-30" dirty="0">
                <a:solidFill>
                  <a:srgbClr val="0070C0"/>
                </a:solidFill>
                <a:latin typeface="Verdana"/>
                <a:cs typeface="Verdana"/>
              </a:rPr>
              <a:t>(</a:t>
            </a:r>
            <a:r>
              <a:rPr b="1" spc="-5" dirty="0" err="1">
                <a:solidFill>
                  <a:srgbClr val="0070C0"/>
                </a:solidFill>
                <a:latin typeface="Verdana"/>
                <a:cs typeface="Verdana"/>
              </a:rPr>
              <a:t>Temelín</a:t>
            </a:r>
            <a:r>
              <a:rPr b="1" spc="-5" dirty="0">
                <a:solidFill>
                  <a:srgbClr val="0070C0"/>
                </a:solidFill>
                <a:latin typeface="Verdana"/>
                <a:cs typeface="Verdana"/>
              </a:rPr>
              <a:t>)</a:t>
            </a:r>
            <a:r>
              <a:rPr lang="cs-CZ" b="1" spc="-5" dirty="0">
                <a:solidFill>
                  <a:srgbClr val="0070C0"/>
                </a:solidFill>
                <a:latin typeface="Verdana"/>
                <a:cs typeface="Verdana"/>
              </a:rPr>
              <a:t> - </a:t>
            </a:r>
            <a:r>
              <a:rPr lang="cs-CZ" spc="-5" dirty="0">
                <a:solidFill>
                  <a:srgbClr val="0070C0"/>
                </a:solidFill>
                <a:latin typeface="Verdana"/>
                <a:cs typeface="Verdana"/>
              </a:rPr>
              <a:t>tepelný výkon je cca 3x vyšší</a:t>
            </a:r>
            <a:r>
              <a:rPr lang="cs-CZ" spc="-70" dirty="0">
                <a:solidFill>
                  <a:srgbClr val="0070C0"/>
                </a:solidFill>
                <a:latin typeface="Verdana"/>
                <a:cs typeface="Verdana"/>
              </a:rPr>
              <a:t> </a:t>
            </a:r>
            <a:endParaRPr dirty="0">
              <a:solidFill>
                <a:srgbClr val="0070C0"/>
              </a:solidFill>
              <a:latin typeface="Verdana"/>
              <a:cs typeface="Verdana"/>
            </a:endParaRPr>
          </a:p>
          <a:p>
            <a:pPr>
              <a:spcBef>
                <a:spcPts val="55"/>
              </a:spcBef>
            </a:pPr>
            <a:endParaRPr sz="1400" dirty="0">
              <a:latin typeface="Verdana"/>
              <a:cs typeface="Verdana"/>
            </a:endParaRPr>
          </a:p>
        </p:txBody>
      </p:sp>
      <p:sp>
        <p:nvSpPr>
          <p:cNvPr id="5" name="TextovéPole 4">
            <a:extLst>
              <a:ext uri="{FF2B5EF4-FFF2-40B4-BE49-F238E27FC236}">
                <a16:creationId xmlns:a16="http://schemas.microsoft.com/office/drawing/2014/main" id="{3A50CC13-83CD-406F-BCB3-889C45722BA8}"/>
              </a:ext>
            </a:extLst>
          </p:cNvPr>
          <p:cNvSpPr txBox="1"/>
          <p:nvPr/>
        </p:nvSpPr>
        <p:spPr>
          <a:xfrm>
            <a:off x="469900" y="5610225"/>
            <a:ext cx="8354059" cy="1796069"/>
          </a:xfrm>
          <a:prstGeom prst="rect">
            <a:avLst/>
          </a:prstGeom>
          <a:pattFill prst="pct5">
            <a:fgClr>
              <a:srgbClr val="FFFF00"/>
            </a:fgClr>
            <a:bgClr>
              <a:schemeClr val="bg1"/>
            </a:bgClr>
          </a:pattFill>
        </p:spPr>
        <p:txBody>
          <a:bodyPr wrap="square">
            <a:spAutoFit/>
          </a:bodyPr>
          <a:lstStyle/>
          <a:p>
            <a:pPr marL="50800" marR="43180">
              <a:lnSpc>
                <a:spcPct val="101600"/>
              </a:lnSpc>
              <a:spcBef>
                <a:spcPts val="5"/>
              </a:spcBef>
            </a:pPr>
            <a:r>
              <a:rPr lang="cs-CZ" sz="2000" b="1" spc="-5" dirty="0">
                <a:solidFill>
                  <a:srgbClr val="0070C0"/>
                </a:solidFill>
                <a:latin typeface="Verdana"/>
              </a:rPr>
              <a:t>Tlakovodní reaktory malých rozměrů </a:t>
            </a:r>
          </a:p>
          <a:p>
            <a:pPr marL="50800" marR="43180">
              <a:lnSpc>
                <a:spcPct val="101600"/>
              </a:lnSpc>
              <a:spcBef>
                <a:spcPts val="5"/>
              </a:spcBef>
            </a:pPr>
            <a:endParaRPr lang="cs-CZ" b="1" spc="-5" dirty="0">
              <a:solidFill>
                <a:srgbClr val="0000FF"/>
              </a:solidFill>
              <a:latin typeface="Verdana"/>
            </a:endParaRPr>
          </a:p>
          <a:p>
            <a:pPr marL="336550" marR="43180" indent="-285750">
              <a:lnSpc>
                <a:spcPct val="101600"/>
              </a:lnSpc>
              <a:spcBef>
                <a:spcPts val="5"/>
              </a:spcBef>
              <a:buFont typeface="Wingdings" panose="05000000000000000000" pitchFamily="2" charset="2"/>
              <a:buChar char="§"/>
            </a:pPr>
            <a:r>
              <a:rPr lang="cs-CZ" sz="1800" spc="-5" dirty="0">
                <a:latin typeface="Verdana"/>
                <a:cs typeface="Verdana"/>
              </a:rPr>
              <a:t>pracují s </a:t>
            </a:r>
            <a:r>
              <a:rPr lang="cs-CZ" sz="1800" spc="-10" dirty="0">
                <a:latin typeface="Verdana"/>
                <a:cs typeface="Verdana"/>
              </a:rPr>
              <a:t>vysoce </a:t>
            </a:r>
            <a:r>
              <a:rPr lang="cs-CZ" sz="1800" spc="-5" dirty="0">
                <a:latin typeface="Verdana"/>
                <a:cs typeface="Verdana"/>
              </a:rPr>
              <a:t>obohaceným palivem </a:t>
            </a:r>
            <a:r>
              <a:rPr lang="cs-CZ" sz="1800" dirty="0">
                <a:latin typeface="Verdana"/>
                <a:cs typeface="Verdana"/>
              </a:rPr>
              <a:t>(až </a:t>
            </a:r>
            <a:r>
              <a:rPr lang="cs-CZ" sz="1800" spc="-10" dirty="0">
                <a:latin typeface="Verdana"/>
                <a:cs typeface="Verdana"/>
              </a:rPr>
              <a:t>90 % </a:t>
            </a:r>
            <a:r>
              <a:rPr lang="cs-CZ" sz="1600" baseline="30864" dirty="0">
                <a:latin typeface="Verdana"/>
                <a:cs typeface="Verdana"/>
              </a:rPr>
              <a:t>235</a:t>
            </a:r>
            <a:r>
              <a:rPr lang="cs-CZ" sz="1800" dirty="0">
                <a:latin typeface="Verdana"/>
                <a:cs typeface="Verdana"/>
              </a:rPr>
              <a:t>U)</a:t>
            </a:r>
          </a:p>
          <a:p>
            <a:pPr marL="336550" marR="43180" indent="-285750">
              <a:lnSpc>
                <a:spcPct val="101600"/>
              </a:lnSpc>
              <a:spcBef>
                <a:spcPts val="5"/>
              </a:spcBef>
              <a:buFont typeface="Wingdings" panose="05000000000000000000" pitchFamily="2" charset="2"/>
              <a:buChar char="§"/>
            </a:pPr>
            <a:r>
              <a:rPr lang="cs-CZ" sz="1800" spc="-10" dirty="0">
                <a:latin typeface="Verdana"/>
                <a:cs typeface="Verdana"/>
              </a:rPr>
              <a:t>jsou malé, </a:t>
            </a:r>
            <a:r>
              <a:rPr lang="cs-CZ" sz="1800" spc="-5" dirty="0">
                <a:latin typeface="Verdana"/>
                <a:cs typeface="Verdana"/>
              </a:rPr>
              <a:t>kompaktní, slouží jako </a:t>
            </a:r>
            <a:r>
              <a:rPr lang="cs-CZ" sz="1800" spc="-10" dirty="0">
                <a:latin typeface="Verdana"/>
                <a:cs typeface="Verdana"/>
              </a:rPr>
              <a:t>pohon </a:t>
            </a:r>
            <a:r>
              <a:rPr lang="cs-CZ" sz="1800" spc="-5" dirty="0">
                <a:latin typeface="Verdana"/>
                <a:cs typeface="Verdana"/>
              </a:rPr>
              <a:t>např. jaderných </a:t>
            </a:r>
            <a:r>
              <a:rPr lang="cs-CZ" sz="1800" spc="-10" dirty="0">
                <a:latin typeface="Verdana"/>
                <a:cs typeface="Verdana"/>
              </a:rPr>
              <a:t>ponorek,</a:t>
            </a:r>
          </a:p>
          <a:p>
            <a:pPr marL="336550" marR="43180" indent="-285750">
              <a:lnSpc>
                <a:spcPct val="101600"/>
              </a:lnSpc>
              <a:spcBef>
                <a:spcPts val="5"/>
              </a:spcBef>
              <a:buFont typeface="Wingdings" panose="05000000000000000000" pitchFamily="2" charset="2"/>
              <a:buChar char="§"/>
            </a:pPr>
            <a:r>
              <a:rPr lang="cs-CZ" sz="1800" spc="-5" dirty="0">
                <a:latin typeface="Verdana"/>
                <a:cs typeface="Verdana"/>
              </a:rPr>
              <a:t>vydrží v provozu 2-3</a:t>
            </a:r>
            <a:r>
              <a:rPr lang="cs-CZ" sz="1800" spc="210" dirty="0">
                <a:latin typeface="Verdana"/>
                <a:cs typeface="Verdana"/>
              </a:rPr>
              <a:t> </a:t>
            </a:r>
            <a:r>
              <a:rPr lang="cs-CZ" sz="1800" spc="-10" dirty="0">
                <a:latin typeface="Verdana"/>
                <a:cs typeface="Verdana"/>
              </a:rPr>
              <a:t>roky</a:t>
            </a:r>
          </a:p>
          <a:p>
            <a:pPr marL="336550" marR="43180" indent="-285750">
              <a:lnSpc>
                <a:spcPct val="101600"/>
              </a:lnSpc>
              <a:spcBef>
                <a:spcPts val="5"/>
              </a:spcBef>
              <a:buFont typeface="Wingdings" panose="05000000000000000000" pitchFamily="2" charset="2"/>
              <a:buChar char="§"/>
            </a:pPr>
            <a:endParaRPr lang="cs-CZ" sz="1800" dirty="0">
              <a:latin typeface="Verdana"/>
              <a:cs typeface="Verdana"/>
            </a:endParaRPr>
          </a:p>
        </p:txBody>
      </p:sp>
      <p:sp>
        <p:nvSpPr>
          <p:cNvPr id="2" name="Zástupný symbol pro číslo snímku 1">
            <a:extLst>
              <a:ext uri="{FF2B5EF4-FFF2-40B4-BE49-F238E27FC236}">
                <a16:creationId xmlns:a16="http://schemas.microsoft.com/office/drawing/2014/main" id="{1EDB3B46-A5FF-4AEE-A8A3-6D2E75A9292A}"/>
              </a:ext>
            </a:extLst>
          </p:cNvPr>
          <p:cNvSpPr>
            <a:spLocks noGrp="1"/>
          </p:cNvSpPr>
          <p:nvPr>
            <p:ph type="sldNum" sz="quarter" idx="7"/>
          </p:nvPr>
        </p:nvSpPr>
        <p:spPr/>
        <p:txBody>
          <a:bodyPr/>
          <a:lstStyle/>
          <a:p>
            <a:fld id="{B6F15528-21DE-4FAA-801E-634DDDAF4B2B}" type="slidenum">
              <a:rPr lang="cs-CZ" smtClean="0"/>
              <a:t>14</a:t>
            </a:fld>
            <a:endParaRPr lang="cs-CZ"/>
          </a:p>
        </p:txBody>
      </p:sp>
      <p:pic>
        <p:nvPicPr>
          <p:cNvPr id="6" name="Jadenerg14-1">
            <a:hlinkClick r:id="" action="ppaction://media"/>
            <a:extLst>
              <a:ext uri="{FF2B5EF4-FFF2-40B4-BE49-F238E27FC236}">
                <a16:creationId xmlns:a16="http://schemas.microsoft.com/office/drawing/2014/main" id="{6BFDE2D5-FFB8-4187-A4DE-53FAE4AD22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35135" y="575083"/>
            <a:ext cx="609600" cy="609600"/>
          </a:xfrm>
          <a:prstGeom prst="rect">
            <a:avLst/>
          </a:prstGeom>
        </p:spPr>
      </p:pic>
      <p:pic>
        <p:nvPicPr>
          <p:cNvPr id="8" name="Jadenerg14-2">
            <a:hlinkClick r:id="" action="ppaction://media"/>
            <a:extLst>
              <a:ext uri="{FF2B5EF4-FFF2-40B4-BE49-F238E27FC236}">
                <a16:creationId xmlns:a16="http://schemas.microsoft.com/office/drawing/2014/main" id="{E6E9C5FA-8682-40AF-BEA6-961BBC58F4B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35135" y="3753919"/>
            <a:ext cx="609600" cy="609600"/>
          </a:xfrm>
          <a:prstGeom prst="rect">
            <a:avLst/>
          </a:prstGeom>
        </p:spPr>
      </p:pic>
      <p:pic>
        <p:nvPicPr>
          <p:cNvPr id="9" name="Jadenerg14-3">
            <a:hlinkClick r:id="" action="ppaction://media"/>
            <a:extLst>
              <a:ext uri="{FF2B5EF4-FFF2-40B4-BE49-F238E27FC236}">
                <a16:creationId xmlns:a16="http://schemas.microsoft.com/office/drawing/2014/main" id="{4091F42B-AE32-4137-8069-737803E68084}"/>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9235135" y="554623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2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954"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983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audio>
              <p:cMediaNode vol="80000">
                <p:cTn id="16" fill="hold" display="0">
                  <p:stCondLst>
                    <p:cond delay="indefinite"/>
                  </p:stCondLst>
                  <p:endCondLst>
                    <p:cond evt="onStopAudio" delay="0">
                      <p:tgtEl>
                        <p:sldTgt/>
                      </p:tgtEl>
                    </p:cond>
                  </p:endCondLst>
                </p:cTn>
                <p:tgtEl>
                  <p:spTgt spid="8"/>
                </p:tgtEl>
              </p:cMediaNode>
            </p:audio>
            <p:audio>
              <p:cMediaNode vol="80000">
                <p:cTn id="1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48722" y="282228"/>
            <a:ext cx="9184336" cy="321242"/>
          </a:xfrm>
          <a:prstGeom prst="rect">
            <a:avLst/>
          </a:prstGeom>
        </p:spPr>
        <p:txBody>
          <a:bodyPr vert="horz" wrap="square" lIns="0" tIns="13335" rIns="0" bIns="0" rtlCol="0">
            <a:spAutoFit/>
          </a:bodyPr>
          <a:lstStyle/>
          <a:p>
            <a:pPr marL="12700">
              <a:spcBef>
                <a:spcPts val="105"/>
              </a:spcBef>
              <a:tabLst>
                <a:tab pos="762635" algn="l"/>
              </a:tabLst>
            </a:pPr>
            <a:r>
              <a:rPr sz="2000" b="1" dirty="0">
                <a:solidFill>
                  <a:srgbClr val="0070C0"/>
                </a:solidFill>
                <a:latin typeface="Verdana"/>
                <a:cs typeface="Verdana"/>
              </a:rPr>
              <a:t>VVER	- vodou </a:t>
            </a:r>
            <a:r>
              <a:rPr sz="2000" b="1" spc="-5" dirty="0">
                <a:solidFill>
                  <a:srgbClr val="0070C0"/>
                </a:solidFill>
                <a:latin typeface="Verdana"/>
                <a:cs typeface="Verdana"/>
              </a:rPr>
              <a:t>chlazený-vodou moderovaný energetický</a:t>
            </a:r>
            <a:r>
              <a:rPr sz="2000" b="1" spc="25" dirty="0">
                <a:solidFill>
                  <a:srgbClr val="0070C0"/>
                </a:solidFill>
                <a:latin typeface="Verdana"/>
                <a:cs typeface="Verdana"/>
              </a:rPr>
              <a:t> </a:t>
            </a:r>
            <a:r>
              <a:rPr sz="2000" b="1" spc="-5" dirty="0">
                <a:solidFill>
                  <a:srgbClr val="0070C0"/>
                </a:solidFill>
                <a:latin typeface="Verdana"/>
                <a:cs typeface="Verdana"/>
              </a:rPr>
              <a:t>reaktor</a:t>
            </a:r>
            <a:endParaRPr sz="2000" dirty="0">
              <a:solidFill>
                <a:srgbClr val="0070C0"/>
              </a:solidFill>
              <a:latin typeface="Verdana"/>
              <a:cs typeface="Verdana"/>
            </a:endParaRPr>
          </a:p>
        </p:txBody>
      </p:sp>
      <p:sp>
        <p:nvSpPr>
          <p:cNvPr id="5" name="object 5"/>
          <p:cNvSpPr/>
          <p:nvPr/>
        </p:nvSpPr>
        <p:spPr>
          <a:xfrm>
            <a:off x="823264" y="2228978"/>
            <a:ext cx="228600" cy="216535"/>
          </a:xfrm>
          <a:custGeom>
            <a:avLst/>
            <a:gdLst/>
            <a:ahLst/>
            <a:cxnLst/>
            <a:rect l="l" t="t" r="r" b="b"/>
            <a:pathLst>
              <a:path w="228600" h="216535">
                <a:moveTo>
                  <a:pt x="228600" y="0"/>
                </a:moveTo>
                <a:lnTo>
                  <a:pt x="0" y="0"/>
                </a:lnTo>
                <a:lnTo>
                  <a:pt x="0" y="216408"/>
                </a:lnTo>
                <a:lnTo>
                  <a:pt x="228600" y="216408"/>
                </a:lnTo>
                <a:lnTo>
                  <a:pt x="228600" y="0"/>
                </a:lnTo>
                <a:close/>
              </a:path>
            </a:pathLst>
          </a:custGeom>
          <a:solidFill>
            <a:srgbClr val="FFFF00"/>
          </a:solidFill>
        </p:spPr>
        <p:txBody>
          <a:bodyPr wrap="square" lIns="0" tIns="0" rIns="0" bIns="0" rtlCol="0"/>
          <a:lstStyle/>
          <a:p>
            <a:endParaRPr/>
          </a:p>
        </p:txBody>
      </p:sp>
      <p:sp>
        <p:nvSpPr>
          <p:cNvPr id="6" name="object 6"/>
          <p:cNvSpPr/>
          <p:nvPr/>
        </p:nvSpPr>
        <p:spPr>
          <a:xfrm>
            <a:off x="6225793" y="2619502"/>
            <a:ext cx="759460" cy="219710"/>
          </a:xfrm>
          <a:custGeom>
            <a:avLst/>
            <a:gdLst/>
            <a:ahLst/>
            <a:cxnLst/>
            <a:rect l="l" t="t" r="r" b="b"/>
            <a:pathLst>
              <a:path w="759459" h="219710">
                <a:moveTo>
                  <a:pt x="759256" y="0"/>
                </a:moveTo>
                <a:lnTo>
                  <a:pt x="0" y="0"/>
                </a:lnTo>
                <a:lnTo>
                  <a:pt x="0" y="219456"/>
                </a:lnTo>
                <a:lnTo>
                  <a:pt x="759256" y="219456"/>
                </a:lnTo>
                <a:lnTo>
                  <a:pt x="759256" y="0"/>
                </a:lnTo>
                <a:close/>
              </a:path>
            </a:pathLst>
          </a:custGeom>
          <a:solidFill>
            <a:srgbClr val="FFFF00"/>
          </a:solidFill>
        </p:spPr>
        <p:txBody>
          <a:bodyPr wrap="square" lIns="0" tIns="0" rIns="0" bIns="0" rtlCol="0"/>
          <a:lstStyle/>
          <a:p>
            <a:endParaRPr/>
          </a:p>
        </p:txBody>
      </p:sp>
      <p:sp>
        <p:nvSpPr>
          <p:cNvPr id="7" name="object 7"/>
          <p:cNvSpPr txBox="1"/>
          <p:nvPr/>
        </p:nvSpPr>
        <p:spPr>
          <a:xfrm>
            <a:off x="269383" y="1190625"/>
            <a:ext cx="8759190" cy="6191951"/>
          </a:xfrm>
          <a:prstGeom prst="rect">
            <a:avLst/>
          </a:prstGeom>
          <a:pattFill prst="pct5">
            <a:fgClr>
              <a:srgbClr val="FFFF00"/>
            </a:fgClr>
            <a:bgClr>
              <a:schemeClr val="bg1"/>
            </a:bgClr>
          </a:pattFill>
        </p:spPr>
        <p:txBody>
          <a:bodyPr vert="horz" wrap="square" lIns="0" tIns="11430" rIns="0" bIns="0" rtlCol="0">
            <a:spAutoFit/>
          </a:bodyPr>
          <a:lstStyle/>
          <a:p>
            <a:pPr marL="240665">
              <a:spcBef>
                <a:spcPts val="90"/>
              </a:spcBef>
              <a:tabLst>
                <a:tab pos="469265" algn="l"/>
                <a:tab pos="469900" algn="l"/>
              </a:tabLst>
            </a:pPr>
            <a:r>
              <a:rPr lang="cs-CZ" sz="1600" b="1" spc="-10" dirty="0">
                <a:solidFill>
                  <a:srgbClr val="C00000"/>
                </a:solidFill>
                <a:latin typeface="Verdana"/>
                <a:cs typeface="Verdana"/>
              </a:rPr>
              <a:t>   </a:t>
            </a:r>
          </a:p>
          <a:p>
            <a:pPr marL="240665">
              <a:spcBef>
                <a:spcPts val="90"/>
              </a:spcBef>
              <a:tabLst>
                <a:tab pos="469265" algn="l"/>
                <a:tab pos="469900" algn="l"/>
              </a:tabLst>
            </a:pPr>
            <a:r>
              <a:rPr lang="cs-CZ" sz="1600" b="1" spc="-10" dirty="0">
                <a:solidFill>
                  <a:srgbClr val="C00000"/>
                </a:solidFill>
                <a:latin typeface="Verdana"/>
                <a:cs typeface="Verdana"/>
              </a:rPr>
              <a:t>Válcová nádoba ze speciální oceli</a:t>
            </a:r>
          </a:p>
          <a:p>
            <a:pPr marL="469265" indent="-228600">
              <a:spcBef>
                <a:spcPts val="90"/>
              </a:spcBef>
              <a:buFont typeface="Wingdings"/>
              <a:buChar char=""/>
              <a:tabLst>
                <a:tab pos="469265" algn="l"/>
                <a:tab pos="469900" algn="l"/>
              </a:tabLst>
            </a:pPr>
            <a:r>
              <a:rPr sz="1600" spc="-10" dirty="0" err="1">
                <a:latin typeface="Verdana"/>
                <a:cs typeface="Verdana"/>
              </a:rPr>
              <a:t>průměr</a:t>
            </a:r>
            <a:r>
              <a:rPr sz="1600" spc="-10" dirty="0">
                <a:latin typeface="Verdana"/>
                <a:cs typeface="Verdana"/>
              </a:rPr>
              <a:t> </a:t>
            </a:r>
            <a:r>
              <a:rPr sz="1600" spc="-5" dirty="0">
                <a:latin typeface="Verdana"/>
                <a:cs typeface="Verdana"/>
              </a:rPr>
              <a:t>cca </a:t>
            </a:r>
            <a:r>
              <a:rPr sz="1600" spc="-10" dirty="0">
                <a:latin typeface="Verdana"/>
                <a:cs typeface="Verdana"/>
              </a:rPr>
              <a:t>7</a:t>
            </a:r>
            <a:r>
              <a:rPr sz="1600" spc="25" dirty="0">
                <a:latin typeface="Verdana"/>
                <a:cs typeface="Verdana"/>
              </a:rPr>
              <a:t> </a:t>
            </a:r>
            <a:r>
              <a:rPr sz="1600" spc="-15" dirty="0">
                <a:latin typeface="Verdana"/>
                <a:cs typeface="Verdana"/>
              </a:rPr>
              <a:t>m,</a:t>
            </a:r>
            <a:endParaRPr sz="1600" dirty="0">
              <a:latin typeface="Verdana"/>
              <a:cs typeface="Verdana"/>
            </a:endParaRPr>
          </a:p>
          <a:p>
            <a:pPr marL="469265" indent="-228600">
              <a:spcBef>
                <a:spcPts val="25"/>
              </a:spcBef>
              <a:buFont typeface="Wingdings"/>
              <a:buChar char=""/>
              <a:tabLst>
                <a:tab pos="469265" algn="l"/>
                <a:tab pos="469900" algn="l"/>
              </a:tabLst>
            </a:pPr>
            <a:r>
              <a:rPr sz="1600" spc="-10" dirty="0" err="1">
                <a:latin typeface="Verdana"/>
                <a:cs typeface="Verdana"/>
              </a:rPr>
              <a:t>výška</a:t>
            </a:r>
            <a:r>
              <a:rPr sz="1600" spc="-10" dirty="0">
                <a:latin typeface="Verdana"/>
                <a:cs typeface="Verdana"/>
              </a:rPr>
              <a:t> 23</a:t>
            </a:r>
            <a:r>
              <a:rPr lang="cs-CZ" sz="1600" spc="-10" dirty="0">
                <a:latin typeface="Verdana"/>
                <a:cs typeface="Verdana"/>
              </a:rPr>
              <a:t> - 30</a:t>
            </a:r>
            <a:r>
              <a:rPr sz="1600" spc="-65" dirty="0">
                <a:latin typeface="Verdana"/>
                <a:cs typeface="Verdana"/>
              </a:rPr>
              <a:t> </a:t>
            </a:r>
            <a:r>
              <a:rPr sz="1600" spc="-15" dirty="0">
                <a:latin typeface="Verdana"/>
                <a:cs typeface="Verdana"/>
              </a:rPr>
              <a:t>m,</a:t>
            </a:r>
            <a:endParaRPr sz="1600" dirty="0">
              <a:latin typeface="Verdana"/>
              <a:cs typeface="Verdana"/>
            </a:endParaRPr>
          </a:p>
          <a:p>
            <a:pPr marL="469265" indent="-228600">
              <a:spcBef>
                <a:spcPts val="25"/>
              </a:spcBef>
              <a:buFont typeface="Wingdings"/>
              <a:buChar char=""/>
              <a:tabLst>
                <a:tab pos="469265" algn="l"/>
                <a:tab pos="469900" algn="l"/>
              </a:tabLst>
            </a:pPr>
            <a:r>
              <a:rPr sz="1600" spc="-10" dirty="0">
                <a:latin typeface="Verdana"/>
                <a:cs typeface="Verdana"/>
              </a:rPr>
              <a:t>několik set</a:t>
            </a:r>
            <a:r>
              <a:rPr sz="1600" spc="-50" dirty="0">
                <a:latin typeface="Verdana"/>
                <a:cs typeface="Verdana"/>
              </a:rPr>
              <a:t> </a:t>
            </a:r>
            <a:r>
              <a:rPr sz="1600" spc="-5" dirty="0">
                <a:latin typeface="Verdana"/>
                <a:cs typeface="Verdana"/>
              </a:rPr>
              <a:t>tun,</a:t>
            </a:r>
            <a:endParaRPr sz="1600" dirty="0">
              <a:latin typeface="Verdana"/>
              <a:cs typeface="Verdana"/>
            </a:endParaRPr>
          </a:p>
          <a:p>
            <a:pPr marL="469265" indent="-228600">
              <a:spcBef>
                <a:spcPts val="25"/>
              </a:spcBef>
              <a:buFont typeface="Wingdings"/>
              <a:buChar char=""/>
              <a:tabLst>
                <a:tab pos="469265" algn="l"/>
                <a:tab pos="469900" algn="l"/>
              </a:tabLst>
            </a:pPr>
            <a:r>
              <a:rPr sz="1600" spc="-10" dirty="0">
                <a:latin typeface="Verdana"/>
                <a:cs typeface="Verdana"/>
              </a:rPr>
              <a:t>mř. </a:t>
            </a:r>
            <a:r>
              <a:rPr sz="1600" spc="-5" dirty="0">
                <a:latin typeface="Verdana"/>
                <a:cs typeface="Verdana"/>
              </a:rPr>
              <a:t>požadavky </a:t>
            </a:r>
            <a:r>
              <a:rPr sz="1600" spc="-5" dirty="0" err="1">
                <a:latin typeface="Verdana"/>
                <a:cs typeface="Verdana"/>
              </a:rPr>
              <a:t>na</a:t>
            </a:r>
            <a:r>
              <a:rPr sz="1600" spc="10" dirty="0">
                <a:latin typeface="Verdana"/>
                <a:cs typeface="Verdana"/>
              </a:rPr>
              <a:t> </a:t>
            </a:r>
            <a:r>
              <a:rPr sz="1600" spc="-5" dirty="0" err="1">
                <a:latin typeface="Verdana"/>
                <a:cs typeface="Verdana"/>
              </a:rPr>
              <a:t>kvalitu</a:t>
            </a:r>
            <a:r>
              <a:rPr lang="cs-CZ" sz="1600" spc="-5" dirty="0">
                <a:latin typeface="Verdana"/>
                <a:cs typeface="Verdana"/>
              </a:rPr>
              <a:t> materiálů i konstrukci</a:t>
            </a:r>
            <a:endParaRPr lang="cs-CZ" sz="1600" dirty="0">
              <a:latin typeface="Verdana"/>
              <a:cs typeface="Verdana"/>
            </a:endParaRPr>
          </a:p>
          <a:p>
            <a:pPr marL="469265" indent="-228600">
              <a:spcBef>
                <a:spcPts val="25"/>
              </a:spcBef>
              <a:buFont typeface="Wingdings"/>
              <a:buChar char=""/>
              <a:tabLst>
                <a:tab pos="469265" algn="l"/>
                <a:tab pos="469900" algn="l"/>
              </a:tabLst>
            </a:pPr>
            <a:endParaRPr lang="cs-CZ" sz="1400" b="1" spc="-10" dirty="0">
              <a:solidFill>
                <a:srgbClr val="C00000"/>
              </a:solidFill>
              <a:latin typeface="Verdana"/>
              <a:cs typeface="Verdana"/>
            </a:endParaRPr>
          </a:p>
          <a:p>
            <a:pPr marL="240665">
              <a:spcBef>
                <a:spcPts val="25"/>
              </a:spcBef>
              <a:tabLst>
                <a:tab pos="469265" algn="l"/>
                <a:tab pos="469900" algn="l"/>
              </a:tabLst>
            </a:pPr>
            <a:r>
              <a:rPr sz="1600" b="1" spc="-10" dirty="0" err="1">
                <a:solidFill>
                  <a:srgbClr val="C00000"/>
                </a:solidFill>
                <a:latin typeface="Verdana"/>
                <a:cs typeface="Verdana"/>
              </a:rPr>
              <a:t>Aktivní</a:t>
            </a:r>
            <a:r>
              <a:rPr sz="1600" b="1" spc="-10" dirty="0">
                <a:solidFill>
                  <a:srgbClr val="C00000"/>
                </a:solidFill>
                <a:latin typeface="Verdana"/>
                <a:cs typeface="Verdana"/>
              </a:rPr>
              <a:t> </a:t>
            </a:r>
            <a:r>
              <a:rPr sz="1600" b="1" spc="-5" dirty="0">
                <a:solidFill>
                  <a:srgbClr val="C00000"/>
                </a:solidFill>
                <a:latin typeface="Verdana"/>
                <a:cs typeface="Verdana"/>
              </a:rPr>
              <a:t>zóna reaktoru </a:t>
            </a:r>
            <a:r>
              <a:rPr sz="1400" spc="-5" dirty="0">
                <a:latin typeface="Symbol"/>
                <a:cs typeface="Symbol"/>
              </a:rPr>
              <a:t></a:t>
            </a:r>
            <a:r>
              <a:rPr sz="1400" spc="-5" dirty="0">
                <a:latin typeface="Times New Roman"/>
                <a:cs typeface="Times New Roman"/>
              </a:rPr>
              <a:t> </a:t>
            </a:r>
            <a:r>
              <a:rPr sz="1600" spc="-10" dirty="0">
                <a:latin typeface="Verdana"/>
                <a:cs typeface="Verdana"/>
              </a:rPr>
              <a:t>prostor, ve </a:t>
            </a:r>
            <a:r>
              <a:rPr sz="1600" spc="-5" dirty="0">
                <a:latin typeface="Verdana"/>
                <a:cs typeface="Verdana"/>
              </a:rPr>
              <a:t>kterém štěpení probíhá, reflektor, </a:t>
            </a:r>
            <a:r>
              <a:rPr sz="1600" spc="-10" dirty="0">
                <a:latin typeface="Verdana"/>
                <a:cs typeface="Verdana"/>
              </a:rPr>
              <a:t>který snižuje </a:t>
            </a:r>
            <a:r>
              <a:rPr sz="1600" spc="-5" dirty="0" err="1">
                <a:latin typeface="Verdana"/>
                <a:cs typeface="Verdana"/>
              </a:rPr>
              <a:t>úniky</a:t>
            </a:r>
            <a:r>
              <a:rPr sz="1600" spc="-5" dirty="0">
                <a:latin typeface="Verdana"/>
                <a:cs typeface="Verdana"/>
              </a:rPr>
              <a:t> </a:t>
            </a:r>
            <a:r>
              <a:rPr sz="1600" spc="-5" dirty="0" err="1">
                <a:latin typeface="Verdana"/>
                <a:cs typeface="Verdana"/>
              </a:rPr>
              <a:t>neutronů</a:t>
            </a:r>
            <a:r>
              <a:rPr sz="1600" spc="-5" dirty="0">
                <a:latin typeface="Verdana"/>
                <a:cs typeface="Verdana"/>
              </a:rPr>
              <a:t> (</a:t>
            </a:r>
            <a:r>
              <a:rPr sz="1600" b="1" spc="-5" dirty="0">
                <a:latin typeface="Verdana"/>
                <a:cs typeface="Verdana"/>
              </a:rPr>
              <a:t>voda, grafit </a:t>
            </a:r>
            <a:r>
              <a:rPr sz="1600" b="1" spc="-10" dirty="0">
                <a:latin typeface="Verdana"/>
                <a:cs typeface="Verdana"/>
              </a:rPr>
              <a:t>u </a:t>
            </a:r>
            <a:r>
              <a:rPr sz="1600" b="1" spc="-5" dirty="0">
                <a:latin typeface="Verdana"/>
                <a:cs typeface="Verdana"/>
              </a:rPr>
              <a:t>pomalých reaktorů; železo, </a:t>
            </a:r>
            <a:r>
              <a:rPr sz="1600" b="1" spc="-10" dirty="0">
                <a:latin typeface="Verdana"/>
                <a:cs typeface="Verdana"/>
              </a:rPr>
              <a:t>ochuzený uran u </a:t>
            </a:r>
            <a:r>
              <a:rPr sz="1600" b="1" spc="-5" dirty="0">
                <a:latin typeface="Verdana"/>
                <a:cs typeface="Verdana"/>
              </a:rPr>
              <a:t>reaktorů</a:t>
            </a:r>
            <a:r>
              <a:rPr sz="1600" b="1" spc="130" dirty="0">
                <a:latin typeface="Verdana"/>
                <a:cs typeface="Verdana"/>
              </a:rPr>
              <a:t> </a:t>
            </a:r>
            <a:r>
              <a:rPr sz="1600" b="1" spc="5" dirty="0">
                <a:latin typeface="Verdana"/>
                <a:cs typeface="Verdana"/>
              </a:rPr>
              <a:t>rychlých</a:t>
            </a:r>
            <a:r>
              <a:rPr sz="1600" spc="5" dirty="0">
                <a:latin typeface="Verdana"/>
                <a:cs typeface="Verdana"/>
              </a:rPr>
              <a:t>)</a:t>
            </a:r>
            <a:endParaRPr sz="1600" dirty="0">
              <a:latin typeface="Verdana"/>
              <a:cs typeface="Verdana"/>
            </a:endParaRPr>
          </a:p>
          <a:p>
            <a:pPr>
              <a:spcBef>
                <a:spcPts val="5"/>
              </a:spcBef>
            </a:pPr>
            <a:endParaRPr sz="1400" dirty="0">
              <a:latin typeface="Verdana"/>
              <a:cs typeface="Verdana"/>
            </a:endParaRPr>
          </a:p>
          <a:p>
            <a:pPr marL="469265" indent="-228600">
              <a:buFont typeface="Wingdings"/>
              <a:buChar char=""/>
              <a:tabLst>
                <a:tab pos="469265" algn="l"/>
                <a:tab pos="469900" algn="l"/>
              </a:tabLst>
            </a:pPr>
            <a:r>
              <a:rPr sz="1600" spc="-5" dirty="0">
                <a:latin typeface="Verdana"/>
                <a:cs typeface="Verdana"/>
              </a:rPr>
              <a:t>palivo,</a:t>
            </a:r>
            <a:endParaRPr sz="1600" dirty="0">
              <a:latin typeface="Verdana"/>
              <a:cs typeface="Verdana"/>
            </a:endParaRPr>
          </a:p>
          <a:p>
            <a:pPr marL="469265" indent="-228600">
              <a:spcBef>
                <a:spcPts val="25"/>
              </a:spcBef>
              <a:buFont typeface="Wingdings"/>
              <a:buChar char=""/>
              <a:tabLst>
                <a:tab pos="469265" algn="l"/>
                <a:tab pos="469900" algn="l"/>
              </a:tabLst>
            </a:pPr>
            <a:r>
              <a:rPr sz="1600" spc="-10" dirty="0">
                <a:latin typeface="Verdana"/>
                <a:cs typeface="Verdana"/>
              </a:rPr>
              <a:t>moderátor u pomalých</a:t>
            </a:r>
            <a:r>
              <a:rPr sz="1600" spc="15" dirty="0">
                <a:latin typeface="Verdana"/>
                <a:cs typeface="Verdana"/>
              </a:rPr>
              <a:t> </a:t>
            </a:r>
            <a:r>
              <a:rPr sz="1600" spc="-5" dirty="0">
                <a:latin typeface="Verdana"/>
                <a:cs typeface="Verdana"/>
              </a:rPr>
              <a:t>reaktorů,</a:t>
            </a:r>
            <a:endParaRPr sz="1600" dirty="0">
              <a:latin typeface="Verdana"/>
              <a:cs typeface="Verdana"/>
            </a:endParaRPr>
          </a:p>
          <a:p>
            <a:pPr marL="469265" indent="-228600">
              <a:spcBef>
                <a:spcPts val="25"/>
              </a:spcBef>
              <a:buFont typeface="Wingdings"/>
              <a:buChar char=""/>
              <a:tabLst>
                <a:tab pos="469265" algn="l"/>
                <a:tab pos="469900" algn="l"/>
              </a:tabLst>
            </a:pPr>
            <a:r>
              <a:rPr sz="1600" spc="-5" dirty="0">
                <a:latin typeface="Verdana"/>
                <a:cs typeface="Verdana"/>
              </a:rPr>
              <a:t>řídicí</a:t>
            </a:r>
            <a:r>
              <a:rPr sz="1600" spc="-40" dirty="0">
                <a:latin typeface="Verdana"/>
                <a:cs typeface="Verdana"/>
              </a:rPr>
              <a:t> </a:t>
            </a:r>
            <a:r>
              <a:rPr sz="1600" spc="-5" dirty="0">
                <a:latin typeface="Verdana"/>
                <a:cs typeface="Verdana"/>
              </a:rPr>
              <a:t>tyče,</a:t>
            </a:r>
            <a:endParaRPr sz="1600" dirty="0">
              <a:latin typeface="Verdana"/>
              <a:cs typeface="Verdana"/>
            </a:endParaRPr>
          </a:p>
          <a:p>
            <a:pPr marL="469265" indent="-228600">
              <a:spcBef>
                <a:spcPts val="25"/>
              </a:spcBef>
              <a:buFont typeface="Wingdings"/>
              <a:buChar char=""/>
              <a:tabLst>
                <a:tab pos="469265" algn="l"/>
                <a:tab pos="469900" algn="l"/>
              </a:tabLst>
            </a:pPr>
            <a:r>
              <a:rPr sz="1600" spc="-5" dirty="0">
                <a:latin typeface="Verdana"/>
                <a:cs typeface="Verdana"/>
              </a:rPr>
              <a:t>chladicí</a:t>
            </a:r>
            <a:r>
              <a:rPr sz="1600" spc="-20" dirty="0">
                <a:latin typeface="Verdana"/>
                <a:cs typeface="Verdana"/>
              </a:rPr>
              <a:t> </a:t>
            </a:r>
            <a:r>
              <a:rPr sz="1600" spc="-5" dirty="0">
                <a:latin typeface="Verdana"/>
                <a:cs typeface="Verdana"/>
              </a:rPr>
              <a:t>médium</a:t>
            </a:r>
            <a:endParaRPr sz="1600" dirty="0">
              <a:latin typeface="Verdana"/>
              <a:cs typeface="Verdana"/>
            </a:endParaRPr>
          </a:p>
          <a:p>
            <a:pPr>
              <a:spcBef>
                <a:spcPts val="25"/>
              </a:spcBef>
            </a:pPr>
            <a:endParaRPr sz="1400" dirty="0">
              <a:latin typeface="Verdana"/>
              <a:cs typeface="Verdana"/>
            </a:endParaRPr>
          </a:p>
          <a:p>
            <a:pPr marL="12700"/>
            <a:r>
              <a:rPr lang="cs-CZ" sz="1600" b="1" spc="-5" dirty="0">
                <a:solidFill>
                  <a:srgbClr val="C00000"/>
                </a:solidFill>
                <a:latin typeface="Verdana"/>
                <a:cs typeface="Verdana"/>
              </a:rPr>
              <a:t>   </a:t>
            </a:r>
            <a:r>
              <a:rPr sz="1600" b="1" spc="-5" dirty="0" err="1">
                <a:solidFill>
                  <a:srgbClr val="C00000"/>
                </a:solidFill>
                <a:latin typeface="Verdana"/>
                <a:cs typeface="Verdana"/>
              </a:rPr>
              <a:t>Palivo</a:t>
            </a:r>
            <a:r>
              <a:rPr sz="1400" b="1" spc="-5" dirty="0">
                <a:solidFill>
                  <a:srgbClr val="C00000"/>
                </a:solidFill>
                <a:latin typeface="Verdana"/>
                <a:cs typeface="Verdana"/>
              </a:rPr>
              <a:t> </a:t>
            </a:r>
            <a:r>
              <a:rPr lang="cs-CZ" sz="1600" spc="-5" dirty="0">
                <a:latin typeface="Verdana"/>
                <a:cs typeface="Verdana"/>
              </a:rPr>
              <a:t>pro reaktor </a:t>
            </a:r>
            <a:r>
              <a:rPr sz="1600" spc="-10" dirty="0">
                <a:latin typeface="Verdana"/>
                <a:cs typeface="Verdana"/>
              </a:rPr>
              <a:t>se </a:t>
            </a:r>
            <a:r>
              <a:rPr sz="1600" spc="-5" dirty="0">
                <a:latin typeface="Verdana"/>
                <a:cs typeface="Verdana"/>
              </a:rPr>
              <a:t>vyrábí z přírodního </a:t>
            </a:r>
            <a:r>
              <a:rPr sz="1600" dirty="0">
                <a:latin typeface="Verdana"/>
                <a:cs typeface="Verdana"/>
              </a:rPr>
              <a:t>nebo </a:t>
            </a:r>
            <a:r>
              <a:rPr sz="1600" spc="-5" dirty="0" err="1">
                <a:latin typeface="Verdana"/>
                <a:cs typeface="Verdana"/>
              </a:rPr>
              <a:t>obohaceného</a:t>
            </a:r>
            <a:r>
              <a:rPr sz="1600" spc="-10" dirty="0">
                <a:latin typeface="Verdana"/>
                <a:cs typeface="Verdana"/>
              </a:rPr>
              <a:t> </a:t>
            </a:r>
            <a:r>
              <a:rPr sz="1600" spc="-5" dirty="0" err="1">
                <a:latin typeface="Verdana"/>
                <a:cs typeface="Verdana"/>
              </a:rPr>
              <a:t>uranu</a:t>
            </a:r>
            <a:r>
              <a:rPr lang="cs-CZ" sz="1600" spc="-5" dirty="0">
                <a:latin typeface="Verdana"/>
                <a:cs typeface="Verdana"/>
              </a:rPr>
              <a:t>:</a:t>
            </a:r>
            <a:endParaRPr sz="1600" dirty="0">
              <a:latin typeface="Verdana"/>
              <a:cs typeface="Verdana"/>
            </a:endParaRPr>
          </a:p>
          <a:p>
            <a:pPr>
              <a:spcBef>
                <a:spcPts val="30"/>
              </a:spcBef>
            </a:pPr>
            <a:endParaRPr sz="1400" dirty="0">
              <a:latin typeface="Verdana"/>
              <a:cs typeface="Verdana"/>
            </a:endParaRPr>
          </a:p>
          <a:p>
            <a:pPr marL="240665" marR="240665">
              <a:buClr>
                <a:srgbClr val="000000"/>
              </a:buClr>
              <a:tabLst>
                <a:tab pos="469265" algn="l"/>
                <a:tab pos="469900" algn="l"/>
              </a:tabLst>
            </a:pPr>
            <a:r>
              <a:rPr sz="1600" b="1" spc="-5" dirty="0">
                <a:solidFill>
                  <a:srgbClr val="0070C0"/>
                </a:solidFill>
                <a:latin typeface="Verdana"/>
                <a:cs typeface="Verdana"/>
              </a:rPr>
              <a:t>kovový </a:t>
            </a:r>
            <a:r>
              <a:rPr sz="1600" b="1" spc="-10" dirty="0" err="1">
                <a:solidFill>
                  <a:srgbClr val="0070C0"/>
                </a:solidFill>
                <a:latin typeface="Verdana"/>
                <a:cs typeface="Verdana"/>
              </a:rPr>
              <a:t>uran</a:t>
            </a:r>
            <a:r>
              <a:rPr sz="1600" b="1" spc="-10" dirty="0">
                <a:solidFill>
                  <a:srgbClr val="0070C0"/>
                </a:solidFill>
                <a:latin typeface="Verdana"/>
                <a:cs typeface="Verdana"/>
              </a:rPr>
              <a:t> </a:t>
            </a:r>
            <a:r>
              <a:rPr lang="cs-CZ" sz="1600" b="1" spc="-10" dirty="0">
                <a:solidFill>
                  <a:srgbClr val="0070C0"/>
                </a:solidFill>
                <a:latin typeface="Verdana"/>
                <a:cs typeface="Verdana"/>
              </a:rPr>
              <a:t>pro těžkovodní reaktory </a:t>
            </a:r>
            <a:r>
              <a:rPr sz="1400" spc="-10" dirty="0">
                <a:latin typeface="Verdana"/>
                <a:cs typeface="Verdana"/>
              </a:rPr>
              <a:t>(s </a:t>
            </a:r>
            <a:r>
              <a:rPr sz="1400" dirty="0">
                <a:latin typeface="Verdana"/>
                <a:cs typeface="Verdana"/>
              </a:rPr>
              <a:t>příměsí </a:t>
            </a:r>
            <a:r>
              <a:rPr sz="1400" spc="-10" dirty="0">
                <a:latin typeface="Verdana"/>
                <a:cs typeface="Verdana"/>
              </a:rPr>
              <a:t>legujících prvků pro </a:t>
            </a:r>
            <a:r>
              <a:rPr sz="1400" spc="-5" dirty="0">
                <a:latin typeface="Verdana"/>
                <a:cs typeface="Verdana"/>
              </a:rPr>
              <a:t>zlepšení mechanických vlastností) </a:t>
            </a:r>
            <a:r>
              <a:rPr sz="1400" spc="-15" dirty="0">
                <a:latin typeface="Verdana"/>
                <a:cs typeface="Verdana"/>
              </a:rPr>
              <a:t>má </a:t>
            </a:r>
            <a:r>
              <a:rPr sz="1400" spc="-10" dirty="0" err="1">
                <a:latin typeface="Verdana"/>
                <a:cs typeface="Verdana"/>
              </a:rPr>
              <a:t>formu</a:t>
            </a:r>
            <a:r>
              <a:rPr sz="1400" spc="-10" dirty="0">
                <a:latin typeface="Verdana"/>
                <a:cs typeface="Verdana"/>
              </a:rPr>
              <a:t> </a:t>
            </a:r>
            <a:r>
              <a:rPr sz="1400" spc="-10" dirty="0" err="1">
                <a:latin typeface="Verdana"/>
                <a:cs typeface="Verdana"/>
              </a:rPr>
              <a:t>kovových</a:t>
            </a:r>
            <a:r>
              <a:rPr sz="1400" spc="-10" dirty="0">
                <a:latin typeface="Verdana"/>
                <a:cs typeface="Verdana"/>
              </a:rPr>
              <a:t> prutů pokrytých vrstvou </a:t>
            </a:r>
            <a:r>
              <a:rPr sz="1400" spc="-5" dirty="0">
                <a:latin typeface="Verdana"/>
                <a:cs typeface="Verdana"/>
              </a:rPr>
              <a:t>slitiny</a:t>
            </a:r>
            <a:r>
              <a:rPr sz="1400" spc="100" dirty="0">
                <a:latin typeface="Verdana"/>
                <a:cs typeface="Verdana"/>
              </a:rPr>
              <a:t> </a:t>
            </a:r>
            <a:r>
              <a:rPr sz="1400" dirty="0">
                <a:latin typeface="Verdana"/>
                <a:cs typeface="Verdana"/>
              </a:rPr>
              <a:t>Mg+Al</a:t>
            </a:r>
          </a:p>
          <a:p>
            <a:pPr>
              <a:spcBef>
                <a:spcPts val="25"/>
              </a:spcBef>
              <a:buFont typeface="Symbol"/>
              <a:buChar char=""/>
            </a:pPr>
            <a:endParaRPr sz="1300" dirty="0">
              <a:latin typeface="Verdana"/>
              <a:cs typeface="Verdana"/>
            </a:endParaRPr>
          </a:p>
          <a:p>
            <a:pPr marL="240665" marR="5080">
              <a:lnSpc>
                <a:spcPct val="97400"/>
              </a:lnSpc>
              <a:buClr>
                <a:srgbClr val="000000"/>
              </a:buClr>
              <a:tabLst>
                <a:tab pos="469265" algn="l"/>
                <a:tab pos="469900" algn="l"/>
              </a:tabLst>
            </a:pPr>
            <a:r>
              <a:rPr sz="2400" b="1" spc="-7" baseline="3968" dirty="0">
                <a:solidFill>
                  <a:srgbClr val="0070C0"/>
                </a:solidFill>
                <a:latin typeface="Verdana"/>
                <a:cs typeface="Verdana"/>
              </a:rPr>
              <a:t>palivo z obohaceného </a:t>
            </a:r>
            <a:r>
              <a:rPr sz="2400" b="1" spc="-7" baseline="3968" dirty="0" err="1">
                <a:solidFill>
                  <a:srgbClr val="0070C0"/>
                </a:solidFill>
                <a:latin typeface="Verdana"/>
                <a:cs typeface="Verdana"/>
              </a:rPr>
              <a:t>uranu</a:t>
            </a:r>
            <a:r>
              <a:rPr sz="2400" b="1" spc="-7" baseline="3968" dirty="0">
                <a:solidFill>
                  <a:srgbClr val="0070C0"/>
                </a:solidFill>
                <a:latin typeface="Verdana"/>
                <a:cs typeface="Verdana"/>
              </a:rPr>
              <a:t> </a:t>
            </a:r>
            <a:r>
              <a:rPr lang="cs-CZ" sz="2400" b="1" spc="-7" baseline="3968" dirty="0">
                <a:solidFill>
                  <a:srgbClr val="0070C0"/>
                </a:solidFill>
                <a:latin typeface="Verdana"/>
                <a:cs typeface="Verdana"/>
              </a:rPr>
              <a:t>pro </a:t>
            </a:r>
            <a:r>
              <a:rPr lang="cs-CZ" sz="2400" b="1" spc="-7" baseline="3968" dirty="0" err="1">
                <a:solidFill>
                  <a:srgbClr val="0070C0"/>
                </a:solidFill>
                <a:latin typeface="Verdana"/>
                <a:cs typeface="Verdana"/>
              </a:rPr>
              <a:t>lehkovodní</a:t>
            </a:r>
            <a:r>
              <a:rPr lang="cs-CZ" sz="2400" b="1" spc="-7" baseline="3968" dirty="0">
                <a:solidFill>
                  <a:srgbClr val="0070C0"/>
                </a:solidFill>
                <a:latin typeface="Verdana"/>
                <a:cs typeface="Verdana"/>
              </a:rPr>
              <a:t> reaktory</a:t>
            </a:r>
            <a:r>
              <a:rPr lang="cs-CZ" sz="2000" b="1" spc="-7" baseline="3968" dirty="0">
                <a:solidFill>
                  <a:srgbClr val="0070C0"/>
                </a:solidFill>
                <a:latin typeface="Verdana"/>
                <a:cs typeface="Verdana"/>
              </a:rPr>
              <a:t> </a:t>
            </a:r>
            <a:r>
              <a:rPr sz="2100" spc="-15" baseline="3968" dirty="0">
                <a:latin typeface="Verdana"/>
                <a:cs typeface="Verdana"/>
              </a:rPr>
              <a:t>je nejčastěji </a:t>
            </a:r>
            <a:r>
              <a:rPr sz="2100" spc="-7" baseline="3968" dirty="0">
                <a:latin typeface="Verdana"/>
                <a:cs typeface="Verdana"/>
              </a:rPr>
              <a:t>v podobě </a:t>
            </a:r>
            <a:r>
              <a:rPr sz="3200" b="1" baseline="3472" dirty="0">
                <a:latin typeface="Verdana"/>
                <a:cs typeface="Verdana"/>
              </a:rPr>
              <a:t>UO</a:t>
            </a:r>
            <a:r>
              <a:rPr sz="1200" b="1" dirty="0">
                <a:latin typeface="Verdana"/>
                <a:cs typeface="Verdana"/>
              </a:rPr>
              <a:t>2</a:t>
            </a:r>
            <a:r>
              <a:rPr sz="1050" b="1" dirty="0">
                <a:latin typeface="Verdana"/>
                <a:cs typeface="Verdana"/>
              </a:rPr>
              <a:t> </a:t>
            </a:r>
            <a:r>
              <a:rPr lang="cs-CZ" sz="1050" b="1" dirty="0">
                <a:latin typeface="Verdana"/>
                <a:cs typeface="Verdana"/>
              </a:rPr>
              <a:t> </a:t>
            </a:r>
            <a:r>
              <a:rPr sz="1600" spc="-15" dirty="0">
                <a:latin typeface="Verdana"/>
                <a:cs typeface="Verdana"/>
              </a:rPr>
              <a:t>(</a:t>
            </a:r>
            <a:r>
              <a:rPr sz="2400" spc="-15" baseline="3968" dirty="0">
                <a:latin typeface="Verdana"/>
                <a:cs typeface="Verdana"/>
              </a:rPr>
              <a:t>tzv. </a:t>
            </a:r>
            <a:r>
              <a:rPr sz="2400" spc="-7" baseline="3968" dirty="0" err="1">
                <a:latin typeface="Verdana"/>
                <a:cs typeface="Verdana"/>
              </a:rPr>
              <a:t>keramické</a:t>
            </a:r>
            <a:r>
              <a:rPr sz="2400" spc="-7" baseline="3968" dirty="0">
                <a:latin typeface="Verdana"/>
                <a:cs typeface="Verdana"/>
              </a:rPr>
              <a:t> </a:t>
            </a:r>
            <a:r>
              <a:rPr sz="2400" spc="-7" baseline="3968" dirty="0" err="1">
                <a:latin typeface="Verdana"/>
                <a:cs typeface="Verdana"/>
              </a:rPr>
              <a:t>paliv</a:t>
            </a:r>
            <a:r>
              <a:rPr lang="cs-CZ" sz="2400" spc="-7" baseline="3968" dirty="0">
                <a:latin typeface="Verdana"/>
                <a:cs typeface="Verdana"/>
              </a:rPr>
              <a:t>o) a</a:t>
            </a:r>
            <a:r>
              <a:rPr sz="2400" spc="-7" baseline="3968" dirty="0">
                <a:latin typeface="Verdana"/>
                <a:cs typeface="Verdana"/>
              </a:rPr>
              <a:t> v </a:t>
            </a:r>
            <a:r>
              <a:rPr sz="2400" spc="-7" baseline="3968" dirty="0" err="1">
                <a:latin typeface="Verdana"/>
                <a:cs typeface="Verdana"/>
              </a:rPr>
              <a:t>podobě</a:t>
            </a:r>
            <a:r>
              <a:rPr sz="2400" spc="-7" baseline="3968" dirty="0">
                <a:latin typeface="Verdana"/>
                <a:cs typeface="Verdana"/>
              </a:rPr>
              <a:t> </a:t>
            </a:r>
            <a:r>
              <a:rPr sz="1600" spc="-10" dirty="0">
                <a:latin typeface="Verdana"/>
                <a:cs typeface="Verdana"/>
              </a:rPr>
              <a:t>tablet </a:t>
            </a:r>
            <a:r>
              <a:rPr sz="1600" spc="-5" dirty="0">
                <a:latin typeface="Verdana"/>
                <a:cs typeface="Verdana"/>
              </a:rPr>
              <a:t>o </a:t>
            </a:r>
            <a:r>
              <a:rPr sz="1600" spc="-10" dirty="0">
                <a:latin typeface="Verdana"/>
                <a:cs typeface="Verdana"/>
              </a:rPr>
              <a:t>průměru 1 </a:t>
            </a:r>
            <a:r>
              <a:rPr sz="1600" dirty="0">
                <a:latin typeface="Verdana"/>
                <a:cs typeface="Verdana"/>
              </a:rPr>
              <a:t>cm </a:t>
            </a:r>
            <a:r>
              <a:rPr sz="1600" spc="-5" dirty="0">
                <a:latin typeface="Verdana"/>
                <a:cs typeface="Verdana"/>
              </a:rPr>
              <a:t>a </a:t>
            </a:r>
            <a:r>
              <a:rPr sz="1600" spc="-10" dirty="0">
                <a:latin typeface="Verdana"/>
                <a:cs typeface="Verdana"/>
              </a:rPr>
              <a:t>výšce </a:t>
            </a:r>
            <a:r>
              <a:rPr sz="1600" spc="5" dirty="0">
                <a:latin typeface="Verdana"/>
                <a:cs typeface="Verdana"/>
              </a:rPr>
              <a:t>1-2 </a:t>
            </a:r>
            <a:r>
              <a:rPr sz="1600" spc="-5" dirty="0">
                <a:latin typeface="Verdana"/>
                <a:cs typeface="Verdana"/>
              </a:rPr>
              <a:t>cm, </a:t>
            </a:r>
            <a:r>
              <a:rPr sz="1600" spc="-10" dirty="0">
                <a:latin typeface="Verdana"/>
                <a:cs typeface="Verdana"/>
              </a:rPr>
              <a:t>které </a:t>
            </a:r>
            <a:r>
              <a:rPr sz="1600" spc="-5" dirty="0">
                <a:latin typeface="Verdana"/>
                <a:cs typeface="Verdana"/>
              </a:rPr>
              <a:t>jsou naskládány </a:t>
            </a:r>
            <a:r>
              <a:rPr sz="1600" spc="-10" dirty="0">
                <a:latin typeface="Verdana"/>
                <a:cs typeface="Verdana"/>
              </a:rPr>
              <a:t>do </a:t>
            </a:r>
            <a:r>
              <a:rPr sz="1600" spc="-5" dirty="0">
                <a:latin typeface="Verdana"/>
                <a:cs typeface="Verdana"/>
              </a:rPr>
              <a:t>kovového </a:t>
            </a:r>
            <a:r>
              <a:rPr sz="1600" spc="-10" dirty="0">
                <a:latin typeface="Verdana"/>
                <a:cs typeface="Verdana"/>
              </a:rPr>
              <a:t>obalu </a:t>
            </a:r>
            <a:r>
              <a:rPr sz="1600" spc="-5" dirty="0">
                <a:latin typeface="Verdana"/>
                <a:cs typeface="Verdana"/>
              </a:rPr>
              <a:t>délky </a:t>
            </a:r>
            <a:r>
              <a:rPr sz="1600" spc="15" dirty="0">
                <a:latin typeface="Verdana"/>
                <a:cs typeface="Verdana"/>
              </a:rPr>
              <a:t>2-3 </a:t>
            </a:r>
            <a:r>
              <a:rPr sz="1600" spc="-15" dirty="0">
                <a:latin typeface="Verdana"/>
                <a:cs typeface="Verdana"/>
              </a:rPr>
              <a:t>m, </a:t>
            </a:r>
            <a:r>
              <a:rPr sz="1600" spc="-5" dirty="0">
                <a:latin typeface="Verdana"/>
                <a:cs typeface="Verdana"/>
              </a:rPr>
              <a:t>hermeticky uzavřené a zhotovené </a:t>
            </a:r>
            <a:r>
              <a:rPr sz="1600" spc="-15" dirty="0">
                <a:latin typeface="Verdana"/>
                <a:cs typeface="Verdana"/>
              </a:rPr>
              <a:t>ze </a:t>
            </a:r>
            <a:r>
              <a:rPr sz="1600" spc="-5" dirty="0">
                <a:latin typeface="Verdana"/>
                <a:cs typeface="Verdana"/>
              </a:rPr>
              <a:t>slitiny Zr nebo nerez</a:t>
            </a:r>
            <a:r>
              <a:rPr sz="1600" spc="10" dirty="0">
                <a:latin typeface="Verdana"/>
                <a:cs typeface="Verdana"/>
              </a:rPr>
              <a:t> </a:t>
            </a:r>
            <a:r>
              <a:rPr sz="1600" spc="-5" dirty="0" err="1">
                <a:latin typeface="Verdana"/>
                <a:cs typeface="Verdana"/>
              </a:rPr>
              <a:t>oceli</a:t>
            </a:r>
            <a:r>
              <a:rPr sz="1600" spc="-5" dirty="0">
                <a:latin typeface="Verdana"/>
                <a:cs typeface="Verdana"/>
              </a:rPr>
              <a:t>)</a:t>
            </a:r>
            <a:r>
              <a:rPr lang="cs-CZ" sz="1600" spc="-5" dirty="0">
                <a:latin typeface="Verdana"/>
                <a:cs typeface="Verdana"/>
              </a:rPr>
              <a:t>.</a:t>
            </a:r>
          </a:p>
          <a:p>
            <a:pPr marL="469265" marR="5080" indent="-228600">
              <a:lnSpc>
                <a:spcPct val="97400"/>
              </a:lnSpc>
              <a:buClr>
                <a:srgbClr val="000000"/>
              </a:buClr>
              <a:buFont typeface="Symbol"/>
              <a:buChar char=""/>
              <a:tabLst>
                <a:tab pos="469265" algn="l"/>
                <a:tab pos="469900" algn="l"/>
              </a:tabLst>
            </a:pPr>
            <a:endParaRPr sz="1400" dirty="0">
              <a:latin typeface="Verdana"/>
              <a:cs typeface="Verdana"/>
            </a:endParaRPr>
          </a:p>
        </p:txBody>
      </p:sp>
      <p:sp>
        <p:nvSpPr>
          <p:cNvPr id="3" name="Zástupný symbol pro číslo snímku 2">
            <a:extLst>
              <a:ext uri="{FF2B5EF4-FFF2-40B4-BE49-F238E27FC236}">
                <a16:creationId xmlns:a16="http://schemas.microsoft.com/office/drawing/2014/main" id="{1C59540B-8317-4B9B-987B-C25FB3B36431}"/>
              </a:ext>
            </a:extLst>
          </p:cNvPr>
          <p:cNvSpPr>
            <a:spLocks noGrp="1"/>
          </p:cNvSpPr>
          <p:nvPr>
            <p:ph type="sldNum" sz="quarter" idx="7"/>
          </p:nvPr>
        </p:nvSpPr>
        <p:spPr/>
        <p:txBody>
          <a:bodyPr/>
          <a:lstStyle/>
          <a:p>
            <a:fld id="{B6F15528-21DE-4FAA-801E-634DDDAF4B2B}" type="slidenum">
              <a:rPr lang="cs-CZ" smtClean="0"/>
              <a:t>15</a:t>
            </a:fld>
            <a:endParaRPr lang="cs-CZ"/>
          </a:p>
        </p:txBody>
      </p:sp>
      <p:pic>
        <p:nvPicPr>
          <p:cNvPr id="9" name="Jadenerg15-1">
            <a:hlinkClick r:id="" action="ppaction://media"/>
            <a:extLst>
              <a:ext uri="{FF2B5EF4-FFF2-40B4-BE49-F238E27FC236}">
                <a16:creationId xmlns:a16="http://schemas.microsoft.com/office/drawing/2014/main" id="{1C2EE333-066D-4ADB-811D-6FEB45FE20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74810" y="1266825"/>
            <a:ext cx="609600" cy="609600"/>
          </a:xfrm>
          <a:prstGeom prst="rect">
            <a:avLst/>
          </a:prstGeom>
        </p:spPr>
      </p:pic>
      <p:pic>
        <p:nvPicPr>
          <p:cNvPr id="10" name="Jadenerg15-2">
            <a:hlinkClick r:id="" action="ppaction://media"/>
            <a:extLst>
              <a:ext uri="{FF2B5EF4-FFF2-40B4-BE49-F238E27FC236}">
                <a16:creationId xmlns:a16="http://schemas.microsoft.com/office/drawing/2014/main" id="{216F3521-247C-4341-A316-50E2A13038C9}"/>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9274810" y="515089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06"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26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p:nvPr/>
        </p:nvSpPr>
        <p:spPr>
          <a:xfrm>
            <a:off x="546100" y="342929"/>
            <a:ext cx="8318500" cy="1570879"/>
          </a:xfrm>
          <a:prstGeom prst="rect">
            <a:avLst/>
          </a:prstGeom>
          <a:pattFill prst="pct5">
            <a:fgClr>
              <a:srgbClr val="FFFF00"/>
            </a:fgClr>
            <a:bgClr>
              <a:schemeClr val="bg1"/>
            </a:bgClr>
          </a:pattFill>
        </p:spPr>
        <p:txBody>
          <a:bodyPr vert="horz" wrap="square" lIns="0" tIns="11430" rIns="0" bIns="0" rtlCol="0">
            <a:spAutoFit/>
          </a:bodyPr>
          <a:lstStyle/>
          <a:p>
            <a:pPr marL="240665">
              <a:spcBef>
                <a:spcPts val="90"/>
              </a:spcBef>
            </a:pPr>
            <a:r>
              <a:rPr lang="cs-CZ" sz="1600" b="1" spc="-10" dirty="0">
                <a:solidFill>
                  <a:srgbClr val="0070C0"/>
                </a:solidFill>
                <a:latin typeface="Verdana"/>
                <a:cs typeface="Verdana"/>
              </a:rPr>
              <a:t>Kovový </a:t>
            </a:r>
            <a:r>
              <a:rPr lang="cs-CZ" sz="1600" b="1" spc="-5" dirty="0">
                <a:solidFill>
                  <a:srgbClr val="0070C0"/>
                </a:solidFill>
                <a:latin typeface="Verdana"/>
                <a:cs typeface="Verdana"/>
              </a:rPr>
              <a:t>obal paliva </a:t>
            </a:r>
            <a:r>
              <a:rPr lang="cs-CZ" sz="1400" spc="-5" dirty="0">
                <a:latin typeface="Verdana"/>
                <a:cs typeface="Verdana"/>
              </a:rPr>
              <a:t>(palivová kazeta) udržuje palivo v kompaktním stavu, </a:t>
            </a:r>
            <a:r>
              <a:rPr lang="cs-CZ" sz="1400" spc="-10" dirty="0">
                <a:latin typeface="Verdana"/>
                <a:cs typeface="Verdana"/>
              </a:rPr>
              <a:t>brání</a:t>
            </a:r>
            <a:r>
              <a:rPr lang="cs-CZ" sz="1400" spc="95" dirty="0">
                <a:latin typeface="Verdana"/>
                <a:cs typeface="Verdana"/>
              </a:rPr>
              <a:t> </a:t>
            </a:r>
            <a:r>
              <a:rPr lang="cs-CZ" sz="1400" dirty="0">
                <a:latin typeface="Verdana"/>
                <a:cs typeface="Verdana"/>
              </a:rPr>
              <a:t>rozrušení palivového elementu. M</a:t>
            </a:r>
            <a:r>
              <a:rPr sz="1400" spc="-15" dirty="0">
                <a:latin typeface="Verdana"/>
                <a:cs typeface="Verdana"/>
              </a:rPr>
              <a:t>á </a:t>
            </a:r>
            <a:r>
              <a:rPr sz="1400" spc="-5" dirty="0">
                <a:latin typeface="Verdana"/>
                <a:cs typeface="Verdana"/>
              </a:rPr>
              <a:t>zpravidla tvar hranolu, zadržuje radioaktivní </a:t>
            </a:r>
            <a:r>
              <a:rPr sz="1400" spc="-10" dirty="0" err="1">
                <a:latin typeface="Verdana"/>
                <a:cs typeface="Verdana"/>
              </a:rPr>
              <a:t>štěpné</a:t>
            </a:r>
            <a:r>
              <a:rPr sz="1400" spc="-10" dirty="0">
                <a:latin typeface="Verdana"/>
                <a:cs typeface="Verdana"/>
              </a:rPr>
              <a:t> </a:t>
            </a:r>
            <a:r>
              <a:rPr lang="cs-CZ" sz="1400" spc="-5" dirty="0">
                <a:latin typeface="Verdana"/>
                <a:cs typeface="Verdana"/>
              </a:rPr>
              <a:t>produkty</a:t>
            </a:r>
            <a:r>
              <a:rPr sz="1400" spc="-5" dirty="0">
                <a:latin typeface="Verdana"/>
                <a:cs typeface="Verdana"/>
              </a:rPr>
              <a:t> v </a:t>
            </a:r>
            <a:r>
              <a:rPr sz="1400" spc="-5" dirty="0" err="1">
                <a:latin typeface="Verdana"/>
                <a:cs typeface="Verdana"/>
              </a:rPr>
              <a:t>uzavřeném</a:t>
            </a:r>
            <a:r>
              <a:rPr sz="1400" spc="160" dirty="0">
                <a:latin typeface="Verdana"/>
                <a:cs typeface="Verdana"/>
              </a:rPr>
              <a:t> </a:t>
            </a:r>
            <a:r>
              <a:rPr sz="1400" spc="-5" dirty="0" err="1">
                <a:latin typeface="Verdana"/>
                <a:cs typeface="Verdana"/>
              </a:rPr>
              <a:t>prostoru</a:t>
            </a:r>
            <a:r>
              <a:rPr lang="cs-CZ" sz="1400" spc="-5" dirty="0">
                <a:latin typeface="Verdana"/>
                <a:cs typeface="Verdana"/>
              </a:rPr>
              <a:t>.</a:t>
            </a:r>
            <a:endParaRPr sz="1400" dirty="0">
              <a:latin typeface="Verdana"/>
              <a:cs typeface="Verdana"/>
            </a:endParaRPr>
          </a:p>
          <a:p>
            <a:pPr>
              <a:lnSpc>
                <a:spcPct val="100000"/>
              </a:lnSpc>
            </a:pPr>
            <a:endParaRPr sz="1400" dirty="0">
              <a:latin typeface="Verdana"/>
              <a:cs typeface="Verdana"/>
            </a:endParaRPr>
          </a:p>
          <a:p>
            <a:pPr marL="12065" marR="26670">
              <a:lnSpc>
                <a:spcPct val="101499"/>
              </a:lnSpc>
              <a:tabLst>
                <a:tab pos="240665" algn="l"/>
                <a:tab pos="241300" algn="l"/>
              </a:tabLst>
            </a:pPr>
            <a:r>
              <a:rPr lang="cs-CZ" sz="1400" spc="-10" dirty="0">
                <a:latin typeface="Verdana"/>
                <a:cs typeface="Verdana"/>
              </a:rPr>
              <a:t>	S</a:t>
            </a:r>
            <a:r>
              <a:rPr sz="1400" spc="-10" dirty="0" err="1">
                <a:latin typeface="Verdana"/>
                <a:cs typeface="Verdana"/>
              </a:rPr>
              <a:t>oubor</a:t>
            </a:r>
            <a:r>
              <a:rPr sz="1400" spc="-10" dirty="0">
                <a:latin typeface="Verdana"/>
                <a:cs typeface="Verdana"/>
              </a:rPr>
              <a:t> </a:t>
            </a:r>
            <a:r>
              <a:rPr sz="1400" spc="-5" dirty="0">
                <a:latin typeface="Verdana"/>
                <a:cs typeface="Verdana"/>
              </a:rPr>
              <a:t>palivových elementů </a:t>
            </a:r>
            <a:r>
              <a:rPr sz="1400" dirty="0">
                <a:latin typeface="Verdana"/>
                <a:cs typeface="Verdana"/>
              </a:rPr>
              <a:t>tvoří </a:t>
            </a:r>
            <a:r>
              <a:rPr sz="1600" b="1" spc="-10" dirty="0">
                <a:solidFill>
                  <a:srgbClr val="0070C0"/>
                </a:solidFill>
                <a:latin typeface="Verdana"/>
                <a:cs typeface="Verdana"/>
              </a:rPr>
              <a:t>palivový </a:t>
            </a:r>
            <a:r>
              <a:rPr sz="1600" b="1" spc="-5" dirty="0">
                <a:solidFill>
                  <a:srgbClr val="0070C0"/>
                </a:solidFill>
                <a:latin typeface="Verdana"/>
                <a:cs typeface="Verdana"/>
              </a:rPr>
              <a:t>článek</a:t>
            </a:r>
            <a:r>
              <a:rPr sz="1400" spc="-5" dirty="0">
                <a:latin typeface="Verdana"/>
                <a:cs typeface="Verdana"/>
              </a:rPr>
              <a:t>. Palivových článků </a:t>
            </a:r>
            <a:r>
              <a:rPr sz="1400" spc="-10" dirty="0">
                <a:latin typeface="Verdana"/>
                <a:cs typeface="Verdana"/>
              </a:rPr>
              <a:t>je </a:t>
            </a:r>
            <a:r>
              <a:rPr sz="1400" spc="-5" dirty="0">
                <a:latin typeface="Verdana"/>
                <a:cs typeface="Verdana"/>
              </a:rPr>
              <a:t>v </a:t>
            </a:r>
            <a:r>
              <a:rPr sz="1400" spc="-10" dirty="0" err="1">
                <a:latin typeface="Verdana"/>
                <a:cs typeface="Verdana"/>
              </a:rPr>
              <a:t>reaktoru</a:t>
            </a:r>
            <a:r>
              <a:rPr sz="1400" spc="-10" dirty="0">
                <a:latin typeface="Verdana"/>
                <a:cs typeface="Verdana"/>
              </a:rPr>
              <a:t> </a:t>
            </a:r>
            <a:r>
              <a:rPr lang="cs-CZ" sz="1400" spc="-10" dirty="0">
                <a:latin typeface="Verdana"/>
                <a:cs typeface="Verdana"/>
              </a:rPr>
              <a:t> 	až </a:t>
            </a:r>
            <a:r>
              <a:rPr sz="1400" spc="-5" dirty="0" err="1">
                <a:latin typeface="Verdana"/>
                <a:cs typeface="Verdana"/>
              </a:rPr>
              <a:t>několik</a:t>
            </a:r>
            <a:r>
              <a:rPr sz="1400" spc="-5" dirty="0">
                <a:latin typeface="Verdana"/>
                <a:cs typeface="Verdana"/>
              </a:rPr>
              <a:t> </a:t>
            </a:r>
            <a:r>
              <a:rPr sz="1400" spc="-10" dirty="0">
                <a:latin typeface="Verdana"/>
                <a:cs typeface="Verdana"/>
              </a:rPr>
              <a:t>set, </a:t>
            </a:r>
            <a:r>
              <a:rPr sz="1400" dirty="0">
                <a:latin typeface="Verdana"/>
                <a:cs typeface="Verdana"/>
              </a:rPr>
              <a:t>do </a:t>
            </a:r>
            <a:r>
              <a:rPr sz="1400" spc="-5" dirty="0">
                <a:latin typeface="Verdana"/>
                <a:cs typeface="Verdana"/>
              </a:rPr>
              <a:t>reaktoru </a:t>
            </a:r>
            <a:r>
              <a:rPr sz="1400" spc="-10" dirty="0">
                <a:latin typeface="Verdana"/>
                <a:cs typeface="Verdana"/>
              </a:rPr>
              <a:t>se </a:t>
            </a:r>
            <a:r>
              <a:rPr sz="1400" spc="-5" dirty="0">
                <a:latin typeface="Verdana"/>
                <a:cs typeface="Verdana"/>
              </a:rPr>
              <a:t>vkládají a z reaktoru vyjímají </a:t>
            </a:r>
            <a:r>
              <a:rPr sz="1400" dirty="0">
                <a:latin typeface="Verdana"/>
                <a:cs typeface="Verdana"/>
              </a:rPr>
              <a:t>pomocí </a:t>
            </a:r>
            <a:r>
              <a:rPr sz="1400" spc="-5" dirty="0" err="1">
                <a:latin typeface="Verdana"/>
                <a:cs typeface="Verdana"/>
              </a:rPr>
              <a:t>zavážecího</a:t>
            </a:r>
            <a:r>
              <a:rPr sz="1400" spc="30" dirty="0">
                <a:latin typeface="Verdana"/>
                <a:cs typeface="Verdana"/>
              </a:rPr>
              <a:t> </a:t>
            </a:r>
            <a:r>
              <a:rPr sz="1400" spc="-10" dirty="0" err="1">
                <a:latin typeface="Verdana"/>
                <a:cs typeface="Verdana"/>
              </a:rPr>
              <a:t>stroje</a:t>
            </a:r>
            <a:r>
              <a:rPr lang="cs-CZ" sz="1400" spc="-10" dirty="0">
                <a:latin typeface="Verdana"/>
                <a:cs typeface="Verdana"/>
              </a:rPr>
              <a:t>.</a:t>
            </a:r>
          </a:p>
          <a:p>
            <a:pPr marL="12065" marR="26670">
              <a:lnSpc>
                <a:spcPct val="101499"/>
              </a:lnSpc>
              <a:tabLst>
                <a:tab pos="240665" algn="l"/>
                <a:tab pos="241300" algn="l"/>
              </a:tabLst>
            </a:pPr>
            <a:r>
              <a:rPr lang="cs-CZ" sz="1400" spc="-10" dirty="0">
                <a:latin typeface="Verdana"/>
                <a:cs typeface="Verdana"/>
              </a:rPr>
              <a:t> </a:t>
            </a:r>
            <a:endParaRPr sz="1400" dirty="0">
              <a:latin typeface="Verdana"/>
              <a:cs typeface="Verdana"/>
            </a:endParaRPr>
          </a:p>
        </p:txBody>
      </p:sp>
      <p:pic>
        <p:nvPicPr>
          <p:cNvPr id="7" name="object 2">
            <a:extLst>
              <a:ext uri="{FF2B5EF4-FFF2-40B4-BE49-F238E27FC236}">
                <a16:creationId xmlns:a16="http://schemas.microsoft.com/office/drawing/2014/main" id="{2F21B8B9-A8A6-4D6F-9200-9DF2CB56DEA6}"/>
              </a:ext>
            </a:extLst>
          </p:cNvPr>
          <p:cNvPicPr/>
          <p:nvPr/>
        </p:nvPicPr>
        <p:blipFill>
          <a:blip r:embed="rId4" cstate="print"/>
          <a:stretch>
            <a:fillRect/>
          </a:stretch>
        </p:blipFill>
        <p:spPr>
          <a:xfrm>
            <a:off x="1612901" y="2189353"/>
            <a:ext cx="2900373" cy="5030568"/>
          </a:xfrm>
          <a:prstGeom prst="rect">
            <a:avLst/>
          </a:prstGeom>
        </p:spPr>
      </p:pic>
      <p:sp>
        <p:nvSpPr>
          <p:cNvPr id="8" name="TextovéPole 7">
            <a:extLst>
              <a:ext uri="{FF2B5EF4-FFF2-40B4-BE49-F238E27FC236}">
                <a16:creationId xmlns:a16="http://schemas.microsoft.com/office/drawing/2014/main" id="{3E044845-198E-4C55-9DF4-96802C76B12D}"/>
              </a:ext>
            </a:extLst>
          </p:cNvPr>
          <p:cNvSpPr txBox="1"/>
          <p:nvPr/>
        </p:nvSpPr>
        <p:spPr>
          <a:xfrm>
            <a:off x="4705350" y="6840211"/>
            <a:ext cx="3352800" cy="369332"/>
          </a:xfrm>
          <a:prstGeom prst="rect">
            <a:avLst/>
          </a:prstGeom>
          <a:noFill/>
        </p:spPr>
        <p:txBody>
          <a:bodyPr wrap="square" rtlCol="0">
            <a:spAutoFit/>
          </a:bodyPr>
          <a:lstStyle/>
          <a:p>
            <a:r>
              <a:rPr lang="cs-CZ" b="1" dirty="0"/>
              <a:t>Palivový článek</a:t>
            </a:r>
          </a:p>
        </p:txBody>
      </p:sp>
      <p:sp>
        <p:nvSpPr>
          <p:cNvPr id="2" name="Zástupný symbol pro číslo snímku 1">
            <a:extLst>
              <a:ext uri="{FF2B5EF4-FFF2-40B4-BE49-F238E27FC236}">
                <a16:creationId xmlns:a16="http://schemas.microsoft.com/office/drawing/2014/main" id="{7FE294DD-1400-467F-92DB-43367F77CF85}"/>
              </a:ext>
            </a:extLst>
          </p:cNvPr>
          <p:cNvSpPr>
            <a:spLocks noGrp="1"/>
          </p:cNvSpPr>
          <p:nvPr>
            <p:ph type="sldNum" sz="quarter" idx="7"/>
          </p:nvPr>
        </p:nvSpPr>
        <p:spPr/>
        <p:txBody>
          <a:bodyPr/>
          <a:lstStyle/>
          <a:p>
            <a:fld id="{B6F15528-21DE-4FAA-801E-634DDDAF4B2B}" type="slidenum">
              <a:rPr lang="cs-CZ" smtClean="0"/>
              <a:t>16</a:t>
            </a:fld>
            <a:endParaRPr lang="cs-CZ"/>
          </a:p>
        </p:txBody>
      </p:sp>
      <p:pic>
        <p:nvPicPr>
          <p:cNvPr id="3" name="Jadenerg16-1">
            <a:hlinkClick r:id="" action="ppaction://media"/>
            <a:extLst>
              <a:ext uri="{FF2B5EF4-FFF2-40B4-BE49-F238E27FC236}">
                <a16:creationId xmlns:a16="http://schemas.microsoft.com/office/drawing/2014/main" id="{49CDE754-B8A9-4F42-B4AB-F06083895F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2900" y="82356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3676" y="398032"/>
            <a:ext cx="8915400" cy="3790205"/>
          </a:xfrm>
          <a:prstGeom prst="rect">
            <a:avLst/>
          </a:prstGeom>
          <a:pattFill prst="pct5">
            <a:fgClr>
              <a:srgbClr val="FFFF00"/>
            </a:fgClr>
            <a:bgClr>
              <a:schemeClr val="bg1"/>
            </a:bgClr>
          </a:pattFill>
        </p:spPr>
        <p:txBody>
          <a:bodyPr vert="horz" wrap="square" lIns="0" tIns="11430" rIns="0" bIns="0" rtlCol="0">
            <a:spAutoFit/>
          </a:bodyPr>
          <a:lstStyle/>
          <a:p>
            <a:pPr marL="12065">
              <a:spcBef>
                <a:spcPts val="90"/>
              </a:spcBef>
              <a:tabLst>
                <a:tab pos="240665" algn="l"/>
                <a:tab pos="241300" algn="l"/>
              </a:tabLst>
            </a:pPr>
            <a:r>
              <a:rPr lang="cs-CZ" sz="1600" b="1" spc="-10" dirty="0">
                <a:solidFill>
                  <a:srgbClr val="0070C0"/>
                </a:solidFill>
                <a:latin typeface="Verdana"/>
                <a:cs typeface="Verdana"/>
              </a:rPr>
              <a:t>Palivové </a:t>
            </a:r>
            <a:r>
              <a:rPr lang="cs-CZ" sz="1600" b="1" spc="-5" dirty="0">
                <a:solidFill>
                  <a:srgbClr val="0070C0"/>
                </a:solidFill>
                <a:latin typeface="Verdana"/>
                <a:cs typeface="Verdana"/>
              </a:rPr>
              <a:t>články nemohou </a:t>
            </a:r>
            <a:r>
              <a:rPr lang="cs-CZ" sz="1600" b="1" spc="-10" dirty="0">
                <a:solidFill>
                  <a:srgbClr val="0070C0"/>
                </a:solidFill>
                <a:latin typeface="Verdana"/>
                <a:cs typeface="Verdana"/>
              </a:rPr>
              <a:t>zůstat </a:t>
            </a:r>
            <a:r>
              <a:rPr lang="cs-CZ" sz="1600" b="1" spc="-5" dirty="0">
                <a:solidFill>
                  <a:srgbClr val="0070C0"/>
                </a:solidFill>
                <a:latin typeface="Verdana"/>
                <a:cs typeface="Verdana"/>
              </a:rPr>
              <a:t>v </a:t>
            </a:r>
            <a:r>
              <a:rPr lang="cs-CZ" sz="1600" b="1" spc="-10" dirty="0">
                <a:solidFill>
                  <a:srgbClr val="0070C0"/>
                </a:solidFill>
                <a:latin typeface="Verdana"/>
                <a:cs typeface="Verdana"/>
              </a:rPr>
              <a:t>reaktoru </a:t>
            </a:r>
            <a:r>
              <a:rPr lang="cs-CZ" sz="1600" b="1" dirty="0">
                <a:solidFill>
                  <a:srgbClr val="0070C0"/>
                </a:solidFill>
                <a:latin typeface="Verdana"/>
                <a:cs typeface="Verdana"/>
              </a:rPr>
              <a:t>do </a:t>
            </a:r>
            <a:r>
              <a:rPr lang="cs-CZ" sz="1600" b="1" spc="-5" dirty="0">
                <a:solidFill>
                  <a:srgbClr val="0070C0"/>
                </a:solidFill>
                <a:latin typeface="Verdana"/>
                <a:cs typeface="Verdana"/>
              </a:rPr>
              <a:t>úplného spotřebování</a:t>
            </a:r>
            <a:r>
              <a:rPr lang="cs-CZ" sz="1600" b="1" spc="100" dirty="0">
                <a:solidFill>
                  <a:srgbClr val="0070C0"/>
                </a:solidFill>
                <a:latin typeface="Verdana"/>
                <a:cs typeface="Verdana"/>
              </a:rPr>
              <a:t> (vyhoření) </a:t>
            </a:r>
            <a:r>
              <a:rPr lang="cs-CZ" sz="1600" b="1" spc="-10" dirty="0">
                <a:solidFill>
                  <a:srgbClr val="0070C0"/>
                </a:solidFill>
                <a:latin typeface="Verdana"/>
                <a:cs typeface="Verdana"/>
              </a:rPr>
              <a:t>paliva, </a:t>
            </a:r>
            <a:r>
              <a:rPr lang="cs-CZ" sz="1400" spc="-10" dirty="0">
                <a:latin typeface="Verdana"/>
                <a:cs typeface="Verdana"/>
              </a:rPr>
              <a:t>protože se snižuje </a:t>
            </a:r>
            <a:r>
              <a:rPr lang="cs-CZ" sz="1400" spc="-5" dirty="0">
                <a:latin typeface="Verdana"/>
                <a:cs typeface="Verdana"/>
              </a:rPr>
              <a:t>reaktivita </a:t>
            </a:r>
            <a:r>
              <a:rPr lang="cs-CZ" sz="1400" dirty="0">
                <a:latin typeface="Verdana"/>
                <a:cs typeface="Verdana"/>
              </a:rPr>
              <a:t>aktivní </a:t>
            </a:r>
            <a:r>
              <a:rPr lang="cs-CZ" sz="1400" spc="-10" dirty="0">
                <a:latin typeface="Verdana"/>
                <a:cs typeface="Verdana"/>
              </a:rPr>
              <a:t>zóny, kde je vyhořívání paliva nejintenzivnější. Výrazně se také </a:t>
            </a:r>
            <a:r>
              <a:rPr lang="cs-CZ" sz="1400" spc="-5" dirty="0">
                <a:latin typeface="Verdana"/>
                <a:cs typeface="Verdana"/>
              </a:rPr>
              <a:t>zhoršují mechanické vlastnosti </a:t>
            </a:r>
            <a:r>
              <a:rPr lang="cs-CZ" sz="1400" spc="-10" dirty="0">
                <a:latin typeface="Verdana"/>
                <a:cs typeface="Verdana"/>
              </a:rPr>
              <a:t>palivového článku.</a:t>
            </a:r>
          </a:p>
          <a:p>
            <a:pPr marL="12065">
              <a:spcBef>
                <a:spcPts val="90"/>
              </a:spcBef>
              <a:tabLst>
                <a:tab pos="240665" algn="l"/>
                <a:tab pos="241300" algn="l"/>
              </a:tabLst>
            </a:pPr>
            <a:r>
              <a:rPr lang="cs-CZ" sz="1600" spc="-10" dirty="0">
                <a:latin typeface="Verdana"/>
                <a:cs typeface="Verdana"/>
              </a:rPr>
              <a:t> </a:t>
            </a:r>
          </a:p>
          <a:p>
            <a:pPr marL="12065">
              <a:spcBef>
                <a:spcPts val="90"/>
              </a:spcBef>
              <a:tabLst>
                <a:tab pos="240665" algn="l"/>
                <a:tab pos="241300" algn="l"/>
              </a:tabLst>
            </a:pPr>
            <a:r>
              <a:rPr lang="cs-CZ" sz="1600" b="1" spc="-10" dirty="0">
                <a:solidFill>
                  <a:srgbClr val="0070C0"/>
                </a:solidFill>
                <a:latin typeface="Verdana"/>
                <a:cs typeface="Verdana"/>
              </a:rPr>
              <a:t>Aby se udržoval režim rovnoměrného vyhoříváni paliva, je nutno:</a:t>
            </a:r>
            <a:endParaRPr lang="cs-CZ" sz="1600" b="1" dirty="0">
              <a:solidFill>
                <a:srgbClr val="0070C0"/>
              </a:solidFill>
              <a:latin typeface="Verdana"/>
              <a:cs typeface="Verdana"/>
            </a:endParaRPr>
          </a:p>
          <a:p>
            <a:pPr marL="240665" indent="-228600">
              <a:buFont typeface="Symbol"/>
              <a:buChar char=""/>
              <a:tabLst>
                <a:tab pos="240665" algn="l"/>
                <a:tab pos="241300" algn="l"/>
              </a:tabLst>
            </a:pPr>
            <a:r>
              <a:rPr lang="cs-CZ" sz="1400" spc="-5" dirty="0">
                <a:latin typeface="Verdana"/>
                <a:cs typeface="Verdana"/>
              </a:rPr>
              <a:t>v průběhu </a:t>
            </a:r>
            <a:r>
              <a:rPr lang="cs-CZ" sz="1400" spc="-10" dirty="0">
                <a:latin typeface="Verdana"/>
                <a:cs typeface="Verdana"/>
              </a:rPr>
              <a:t>provozu </a:t>
            </a:r>
            <a:r>
              <a:rPr lang="cs-CZ" sz="1400" spc="-5" dirty="0">
                <a:latin typeface="Verdana"/>
                <a:cs typeface="Verdana"/>
              </a:rPr>
              <a:t>reaktoru</a:t>
            </a:r>
            <a:r>
              <a:rPr lang="cs-CZ" sz="1400" spc="125" dirty="0">
                <a:latin typeface="Verdana"/>
                <a:cs typeface="Verdana"/>
              </a:rPr>
              <a:t> </a:t>
            </a:r>
            <a:r>
              <a:rPr lang="cs-CZ" sz="1400" spc="-10" dirty="0">
                <a:latin typeface="Verdana"/>
                <a:cs typeface="Verdana"/>
              </a:rPr>
              <a:t>jednotlivé kazety palivových </a:t>
            </a:r>
            <a:r>
              <a:rPr lang="cs-CZ" sz="1400" spc="-5" dirty="0">
                <a:latin typeface="Verdana"/>
                <a:cs typeface="Verdana"/>
              </a:rPr>
              <a:t>článků v důsledku nerovnoměrného vyhořívání přemísťovat na jiné místo, tedy např. z aktivní zóny do okrajových částí reaktoru (nyní 5x ročně). </a:t>
            </a:r>
            <a:endParaRPr lang="cs-CZ" sz="1400" dirty="0">
              <a:latin typeface="Verdana"/>
              <a:cs typeface="Verdana"/>
            </a:endParaRPr>
          </a:p>
          <a:p>
            <a:pPr>
              <a:spcBef>
                <a:spcPts val="45"/>
              </a:spcBef>
              <a:buFont typeface="Symbol"/>
              <a:buChar char=""/>
            </a:pPr>
            <a:endParaRPr lang="cs-CZ" sz="1200" dirty="0">
              <a:latin typeface="Verdana"/>
              <a:cs typeface="Verdana"/>
            </a:endParaRPr>
          </a:p>
          <a:p>
            <a:pPr marL="240665" marR="561340" indent="-228600">
              <a:lnSpc>
                <a:spcPct val="101400"/>
              </a:lnSpc>
              <a:buFont typeface="Symbol"/>
              <a:buChar char=""/>
              <a:tabLst>
                <a:tab pos="240665" algn="l"/>
                <a:tab pos="241300" algn="l"/>
              </a:tabLst>
            </a:pPr>
            <a:r>
              <a:rPr lang="cs-CZ" sz="1400" spc="-5" dirty="0">
                <a:latin typeface="Verdana"/>
                <a:cs typeface="Verdana"/>
              </a:rPr>
              <a:t>nejvíce </a:t>
            </a:r>
            <a:r>
              <a:rPr lang="cs-CZ" sz="1400" spc="-10" dirty="0">
                <a:latin typeface="Verdana"/>
                <a:cs typeface="Verdana"/>
              </a:rPr>
              <a:t>vyhořelé </a:t>
            </a:r>
            <a:r>
              <a:rPr lang="cs-CZ" sz="1400" spc="-5" dirty="0">
                <a:latin typeface="Verdana"/>
                <a:cs typeface="Verdana"/>
              </a:rPr>
              <a:t>palivo </a:t>
            </a:r>
            <a:r>
              <a:rPr lang="cs-CZ" sz="1400" spc="-10" dirty="0">
                <a:latin typeface="Verdana"/>
                <a:cs typeface="Verdana"/>
              </a:rPr>
              <a:t>se </a:t>
            </a:r>
            <a:r>
              <a:rPr lang="cs-CZ" sz="1400" spc="-5" dirty="0">
                <a:latin typeface="Verdana"/>
                <a:cs typeface="Verdana"/>
              </a:rPr>
              <a:t>v pravidelných intervalech vyjímá a nahrazuje </a:t>
            </a:r>
            <a:r>
              <a:rPr lang="cs-CZ" sz="1400" spc="-10" dirty="0">
                <a:latin typeface="Verdana"/>
                <a:cs typeface="Verdana"/>
              </a:rPr>
              <a:t>se </a:t>
            </a:r>
            <a:r>
              <a:rPr lang="cs-CZ" sz="1400" spc="-5" dirty="0">
                <a:latin typeface="Verdana"/>
                <a:cs typeface="Verdana"/>
              </a:rPr>
              <a:t>palivem </a:t>
            </a:r>
            <a:r>
              <a:rPr lang="cs-CZ" sz="1400" spc="-10" dirty="0">
                <a:latin typeface="Verdana"/>
                <a:cs typeface="Verdana"/>
              </a:rPr>
              <a:t>čerstvým.</a:t>
            </a:r>
            <a:endParaRPr lang="cs-CZ" sz="1400" dirty="0">
              <a:latin typeface="Verdana"/>
              <a:cs typeface="Verdana"/>
            </a:endParaRPr>
          </a:p>
          <a:p>
            <a:pPr>
              <a:spcBef>
                <a:spcPts val="5"/>
              </a:spcBef>
              <a:buFont typeface="Symbol"/>
              <a:buChar char=""/>
            </a:pPr>
            <a:endParaRPr lang="cs-CZ" sz="1400" dirty="0">
              <a:latin typeface="Verdana"/>
              <a:cs typeface="Verdana"/>
            </a:endParaRPr>
          </a:p>
          <a:p>
            <a:pPr marL="240665" marR="5080" indent="-228600">
              <a:lnSpc>
                <a:spcPct val="101400"/>
              </a:lnSpc>
              <a:buFont typeface="Symbol"/>
              <a:buChar char=""/>
              <a:tabLst>
                <a:tab pos="240665" algn="l"/>
                <a:tab pos="241300" algn="l"/>
              </a:tabLst>
            </a:pPr>
            <a:r>
              <a:rPr lang="cs-CZ" sz="1400" spc="-10" dirty="0">
                <a:latin typeface="Verdana"/>
                <a:cs typeface="Verdana"/>
              </a:rPr>
              <a:t>vyjmuté </a:t>
            </a:r>
            <a:r>
              <a:rPr lang="cs-CZ" sz="1400" spc="-5" dirty="0">
                <a:latin typeface="Verdana"/>
                <a:cs typeface="Verdana"/>
              </a:rPr>
              <a:t>články </a:t>
            </a:r>
            <a:r>
              <a:rPr lang="cs-CZ" sz="1400" spc="-10" dirty="0">
                <a:latin typeface="Verdana"/>
                <a:cs typeface="Verdana"/>
              </a:rPr>
              <a:t>se </a:t>
            </a:r>
            <a:r>
              <a:rPr lang="cs-CZ" sz="1400" spc="-5" dirty="0">
                <a:latin typeface="Verdana"/>
                <a:cs typeface="Verdana"/>
              </a:rPr>
              <a:t>skladují </a:t>
            </a:r>
            <a:r>
              <a:rPr lang="cs-CZ" sz="1400" spc="-10" dirty="0">
                <a:latin typeface="Verdana"/>
                <a:cs typeface="Verdana"/>
              </a:rPr>
              <a:t>po </a:t>
            </a:r>
            <a:r>
              <a:rPr lang="cs-CZ" sz="1400" spc="-5" dirty="0">
                <a:latin typeface="Verdana"/>
                <a:cs typeface="Verdana"/>
              </a:rPr>
              <a:t>jistou </a:t>
            </a:r>
            <a:r>
              <a:rPr lang="cs-CZ" sz="1400" spc="-10" dirty="0">
                <a:latin typeface="Verdana"/>
                <a:cs typeface="Verdana"/>
              </a:rPr>
              <a:t>dobu </a:t>
            </a:r>
            <a:r>
              <a:rPr lang="cs-CZ" sz="1400" spc="-5" dirty="0">
                <a:latin typeface="Verdana"/>
                <a:cs typeface="Verdana"/>
              </a:rPr>
              <a:t>v bazénu s vodou v </a:t>
            </a:r>
            <a:r>
              <a:rPr lang="cs-CZ" sz="1400" dirty="0">
                <a:latin typeface="Verdana"/>
                <a:cs typeface="Verdana"/>
              </a:rPr>
              <a:t>primárním </a:t>
            </a:r>
            <a:r>
              <a:rPr lang="cs-CZ" sz="1400" spc="-10" dirty="0">
                <a:latin typeface="Verdana"/>
                <a:cs typeface="Verdana"/>
              </a:rPr>
              <a:t>okruhu </a:t>
            </a:r>
            <a:r>
              <a:rPr lang="cs-CZ" sz="1400" spc="-5" dirty="0">
                <a:latin typeface="Verdana"/>
                <a:cs typeface="Verdana"/>
              </a:rPr>
              <a:t>elektrárny, </a:t>
            </a:r>
            <a:r>
              <a:rPr lang="cs-CZ" sz="1400" spc="-10" dirty="0">
                <a:latin typeface="Verdana"/>
                <a:cs typeface="Verdana"/>
              </a:rPr>
              <a:t>kde se</a:t>
            </a:r>
            <a:r>
              <a:rPr lang="cs-CZ" sz="1400" spc="15" dirty="0">
                <a:latin typeface="Verdana"/>
                <a:cs typeface="Verdana"/>
              </a:rPr>
              <a:t> </a:t>
            </a:r>
            <a:r>
              <a:rPr lang="cs-CZ" sz="1400" spc="-5" dirty="0">
                <a:latin typeface="Verdana"/>
                <a:cs typeface="Verdana"/>
              </a:rPr>
              <a:t>chladí ve vodním bazénu. Pak se přemísťují do tzv. </a:t>
            </a:r>
            <a:r>
              <a:rPr lang="cs-CZ" sz="1400" b="1" spc="-5" dirty="0">
                <a:latin typeface="Verdana"/>
                <a:cs typeface="Verdana"/>
              </a:rPr>
              <a:t>dočasného úložiště použitého jaderného paliva </a:t>
            </a:r>
            <a:r>
              <a:rPr lang="cs-CZ" sz="1400" spc="-5" dirty="0">
                <a:latin typeface="Verdana"/>
                <a:cs typeface="Verdana"/>
              </a:rPr>
              <a:t>– bývá v areálu jaderné elektrárny, doba uložení až 50 let). Po této době se přemístí do hlubinného úložiště (min na cca 300 let). Po této době je reálná možnost přepracování tohoto paliva, které obsahuje mnoho uranu, a výroba paliva nového.</a:t>
            </a:r>
            <a:endParaRPr sz="1200" dirty="0">
              <a:latin typeface="Verdana"/>
              <a:cs typeface="Verdana"/>
            </a:endParaRPr>
          </a:p>
        </p:txBody>
      </p:sp>
      <p:pic>
        <p:nvPicPr>
          <p:cNvPr id="7" name="object 2">
            <a:extLst>
              <a:ext uri="{FF2B5EF4-FFF2-40B4-BE49-F238E27FC236}">
                <a16:creationId xmlns:a16="http://schemas.microsoft.com/office/drawing/2014/main" id="{3E4D47E8-14F4-4366-830B-C3084F8CA3E8}"/>
              </a:ext>
            </a:extLst>
          </p:cNvPr>
          <p:cNvPicPr/>
          <p:nvPr/>
        </p:nvPicPr>
        <p:blipFill>
          <a:blip r:embed="rId4" cstate="print"/>
          <a:stretch>
            <a:fillRect/>
          </a:stretch>
        </p:blipFill>
        <p:spPr>
          <a:xfrm>
            <a:off x="183676" y="4472361"/>
            <a:ext cx="4216574" cy="2966663"/>
          </a:xfrm>
          <a:prstGeom prst="rect">
            <a:avLst/>
          </a:prstGeom>
        </p:spPr>
      </p:pic>
      <p:sp>
        <p:nvSpPr>
          <p:cNvPr id="8" name="object 3">
            <a:extLst>
              <a:ext uri="{FF2B5EF4-FFF2-40B4-BE49-F238E27FC236}">
                <a16:creationId xmlns:a16="http://schemas.microsoft.com/office/drawing/2014/main" id="{056D7832-4AAA-4BB3-A497-FB22E36515A3}"/>
              </a:ext>
            </a:extLst>
          </p:cNvPr>
          <p:cNvSpPr txBox="1"/>
          <p:nvPr/>
        </p:nvSpPr>
        <p:spPr>
          <a:xfrm>
            <a:off x="4803712" y="6841453"/>
            <a:ext cx="3616261" cy="531556"/>
          </a:xfrm>
          <a:prstGeom prst="rect">
            <a:avLst/>
          </a:prstGeom>
          <a:pattFill prst="pct5">
            <a:fgClr>
              <a:srgbClr val="FFFF00"/>
            </a:fgClr>
            <a:bgClr>
              <a:schemeClr val="bg1"/>
            </a:bgClr>
          </a:pattFill>
          <a:ln w="9144">
            <a:solidFill>
              <a:srgbClr val="000000"/>
            </a:solidFill>
          </a:ln>
        </p:spPr>
        <p:txBody>
          <a:bodyPr vert="horz" wrap="square" lIns="0" tIns="38735" rIns="0" bIns="0" rtlCol="0">
            <a:spAutoFit/>
          </a:bodyPr>
          <a:lstStyle/>
          <a:p>
            <a:pPr marL="96520">
              <a:spcBef>
                <a:spcPts val="305"/>
              </a:spcBef>
            </a:pPr>
            <a:r>
              <a:rPr sz="1600" spc="-5" dirty="0">
                <a:latin typeface="Times New Roman"/>
                <a:cs typeface="Times New Roman"/>
              </a:rPr>
              <a:t>Kontejnery </a:t>
            </a:r>
            <a:r>
              <a:rPr sz="1600" dirty="0">
                <a:latin typeface="Times New Roman"/>
                <a:cs typeface="Times New Roman"/>
              </a:rPr>
              <a:t>pro dočasné </a:t>
            </a:r>
            <a:r>
              <a:rPr sz="1600" spc="-10" dirty="0">
                <a:latin typeface="Times New Roman"/>
                <a:cs typeface="Times New Roman"/>
              </a:rPr>
              <a:t>uložení </a:t>
            </a:r>
            <a:r>
              <a:rPr sz="1600" spc="-5" dirty="0">
                <a:latin typeface="Times New Roman"/>
                <a:cs typeface="Times New Roman"/>
              </a:rPr>
              <a:t>použitého jaderného </a:t>
            </a:r>
            <a:r>
              <a:rPr sz="1600" dirty="0">
                <a:latin typeface="Times New Roman"/>
                <a:cs typeface="Times New Roman"/>
              </a:rPr>
              <a:t>paliva v</a:t>
            </a:r>
            <a:r>
              <a:rPr sz="1600" spc="-10" dirty="0">
                <a:latin typeface="Times New Roman"/>
                <a:cs typeface="Times New Roman"/>
              </a:rPr>
              <a:t> </a:t>
            </a:r>
            <a:r>
              <a:rPr sz="1600" spc="-5" dirty="0">
                <a:latin typeface="Times New Roman"/>
                <a:cs typeface="Times New Roman"/>
              </a:rPr>
              <a:t>Dukovanech</a:t>
            </a:r>
            <a:endParaRPr sz="1600" dirty="0">
              <a:latin typeface="Times New Roman"/>
              <a:cs typeface="Times New Roman"/>
            </a:endParaRPr>
          </a:p>
        </p:txBody>
      </p:sp>
      <p:sp>
        <p:nvSpPr>
          <p:cNvPr id="3" name="Zástupný symbol pro číslo snímku 2">
            <a:extLst>
              <a:ext uri="{FF2B5EF4-FFF2-40B4-BE49-F238E27FC236}">
                <a16:creationId xmlns:a16="http://schemas.microsoft.com/office/drawing/2014/main" id="{7307CA1A-45A8-4106-84E6-65D0F85ED26C}"/>
              </a:ext>
            </a:extLst>
          </p:cNvPr>
          <p:cNvSpPr>
            <a:spLocks noGrp="1"/>
          </p:cNvSpPr>
          <p:nvPr>
            <p:ph type="sldNum" sz="quarter" idx="7"/>
          </p:nvPr>
        </p:nvSpPr>
        <p:spPr/>
        <p:txBody>
          <a:bodyPr/>
          <a:lstStyle/>
          <a:p>
            <a:fld id="{B6F15528-21DE-4FAA-801E-634DDDAF4B2B}" type="slidenum">
              <a:rPr lang="cs-CZ" smtClean="0"/>
              <a:t>17</a:t>
            </a:fld>
            <a:endParaRPr lang="cs-CZ"/>
          </a:p>
        </p:txBody>
      </p:sp>
      <p:pic>
        <p:nvPicPr>
          <p:cNvPr id="4" name="Jadenerg17-1">
            <a:hlinkClick r:id="" action="ppaction://media"/>
            <a:extLst>
              <a:ext uri="{FF2B5EF4-FFF2-40B4-BE49-F238E27FC236}">
                <a16:creationId xmlns:a16="http://schemas.microsoft.com/office/drawing/2014/main" id="{A8F4F9D1-EDAD-4507-B634-F64E11FB89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9812" y="733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638019B3-899A-46E3-B654-7C1D5928BB72}"/>
              </a:ext>
            </a:extLst>
          </p:cNvPr>
          <p:cNvSpPr txBox="1"/>
          <p:nvPr/>
        </p:nvSpPr>
        <p:spPr>
          <a:xfrm>
            <a:off x="546100" y="733425"/>
            <a:ext cx="8156622" cy="3527889"/>
          </a:xfrm>
          <a:prstGeom prst="rect">
            <a:avLst/>
          </a:prstGeom>
          <a:pattFill prst="pct5">
            <a:fgClr>
              <a:srgbClr val="FFFF00"/>
            </a:fgClr>
            <a:bgClr>
              <a:schemeClr val="bg1"/>
            </a:bgClr>
          </a:pattFill>
        </p:spPr>
        <p:txBody>
          <a:bodyPr vert="horz" wrap="square" lIns="0" tIns="11430" rIns="0" bIns="0" rtlCol="0">
            <a:spAutoFit/>
          </a:bodyPr>
          <a:lstStyle/>
          <a:p>
            <a:pPr marL="12700">
              <a:spcBef>
                <a:spcPts val="90"/>
              </a:spcBef>
            </a:pPr>
            <a:r>
              <a:rPr lang="cs-CZ" b="1" spc="-5" dirty="0">
                <a:solidFill>
                  <a:srgbClr val="C00000"/>
                </a:solidFill>
                <a:latin typeface="Verdana"/>
                <a:cs typeface="Verdana"/>
              </a:rPr>
              <a:t>Požadavky na c</a:t>
            </a:r>
            <a:r>
              <a:rPr b="1" spc="-5" dirty="0" err="1">
                <a:solidFill>
                  <a:srgbClr val="C00000"/>
                </a:solidFill>
                <a:latin typeface="Verdana"/>
                <a:cs typeface="Verdana"/>
              </a:rPr>
              <a:t>hladicí</a:t>
            </a:r>
            <a:r>
              <a:rPr b="1" spc="-5" dirty="0">
                <a:solidFill>
                  <a:srgbClr val="C00000"/>
                </a:solidFill>
                <a:latin typeface="Verdana"/>
                <a:cs typeface="Verdana"/>
              </a:rPr>
              <a:t> </a:t>
            </a:r>
            <a:r>
              <a:rPr b="1" spc="-5" dirty="0" err="1">
                <a:solidFill>
                  <a:srgbClr val="C00000"/>
                </a:solidFill>
                <a:latin typeface="Verdana"/>
                <a:cs typeface="Verdana"/>
              </a:rPr>
              <a:t>médium</a:t>
            </a:r>
            <a:r>
              <a:rPr b="1" spc="-5" dirty="0">
                <a:solidFill>
                  <a:srgbClr val="C00000"/>
                </a:solidFill>
                <a:latin typeface="Verdana"/>
                <a:cs typeface="Verdana"/>
              </a:rPr>
              <a:t> </a:t>
            </a:r>
            <a:endParaRPr lang="cs-CZ" b="1" spc="-5" dirty="0">
              <a:solidFill>
                <a:srgbClr val="C00000"/>
              </a:solidFill>
              <a:latin typeface="Verdana"/>
              <a:cs typeface="Verdana"/>
            </a:endParaRPr>
          </a:p>
          <a:p>
            <a:pPr marL="12700">
              <a:spcBef>
                <a:spcPts val="90"/>
              </a:spcBef>
            </a:pPr>
            <a:endParaRPr lang="cs-CZ" b="1" spc="-5" dirty="0">
              <a:solidFill>
                <a:srgbClr val="C00000"/>
              </a:solidFill>
              <a:latin typeface="Verdana"/>
              <a:cs typeface="Verdana"/>
            </a:endParaRPr>
          </a:p>
          <a:p>
            <a:pPr marL="408305" indent="-253365">
              <a:lnSpc>
                <a:spcPct val="150000"/>
              </a:lnSpc>
              <a:buSzPct val="87500"/>
              <a:buFont typeface="Wingdings"/>
              <a:buChar char=""/>
              <a:tabLst>
                <a:tab pos="408305" algn="l"/>
                <a:tab pos="408940" algn="l"/>
              </a:tabLst>
            </a:pPr>
            <a:r>
              <a:rPr lang="cs-CZ" sz="1600" spc="-5" dirty="0">
                <a:latin typeface="Verdana"/>
                <a:cs typeface="Verdana"/>
              </a:rPr>
              <a:t>vysoké </a:t>
            </a:r>
            <a:r>
              <a:rPr lang="cs-CZ" sz="1600" dirty="0">
                <a:latin typeface="Verdana"/>
                <a:cs typeface="Verdana"/>
              </a:rPr>
              <a:t>měrné</a:t>
            </a:r>
            <a:r>
              <a:rPr lang="cs-CZ" sz="1600" spc="-25" dirty="0">
                <a:latin typeface="Verdana"/>
                <a:cs typeface="Verdana"/>
              </a:rPr>
              <a:t> </a:t>
            </a:r>
            <a:r>
              <a:rPr lang="cs-CZ" sz="1600" spc="-5" dirty="0">
                <a:latin typeface="Verdana"/>
                <a:cs typeface="Verdana"/>
              </a:rPr>
              <a:t>teplo,</a:t>
            </a:r>
            <a:endParaRPr lang="cs-CZ" sz="1600" dirty="0">
              <a:latin typeface="Verdana"/>
              <a:cs typeface="Verdana"/>
            </a:endParaRPr>
          </a:p>
          <a:p>
            <a:pPr marL="408305" indent="-253365">
              <a:lnSpc>
                <a:spcPct val="150000"/>
              </a:lnSpc>
              <a:spcBef>
                <a:spcPts val="25"/>
              </a:spcBef>
              <a:buSzPct val="87500"/>
              <a:buFont typeface="Wingdings"/>
              <a:buChar char=""/>
              <a:tabLst>
                <a:tab pos="408305" algn="l"/>
                <a:tab pos="408940" algn="l"/>
              </a:tabLst>
            </a:pPr>
            <a:r>
              <a:rPr lang="cs-CZ" sz="1600" dirty="0">
                <a:latin typeface="Verdana"/>
                <a:cs typeface="Verdana"/>
              </a:rPr>
              <a:t>dobrou </a:t>
            </a:r>
            <a:r>
              <a:rPr lang="cs-CZ" sz="1600" spc="-5" dirty="0">
                <a:latin typeface="Verdana"/>
                <a:cs typeface="Verdana"/>
              </a:rPr>
              <a:t>tepelnou</a:t>
            </a:r>
            <a:r>
              <a:rPr lang="cs-CZ" sz="1600" spc="-30" dirty="0">
                <a:latin typeface="Verdana"/>
                <a:cs typeface="Verdana"/>
              </a:rPr>
              <a:t> </a:t>
            </a:r>
            <a:r>
              <a:rPr lang="cs-CZ" sz="1600" spc="-5" dirty="0">
                <a:latin typeface="Verdana"/>
                <a:cs typeface="Verdana"/>
              </a:rPr>
              <a:t>vodivost,</a:t>
            </a:r>
            <a:endParaRPr lang="cs-CZ" sz="1600" dirty="0">
              <a:latin typeface="Verdana"/>
              <a:cs typeface="Verdana"/>
            </a:endParaRPr>
          </a:p>
          <a:p>
            <a:pPr marL="408305" indent="-253365">
              <a:lnSpc>
                <a:spcPct val="150000"/>
              </a:lnSpc>
              <a:spcBef>
                <a:spcPts val="25"/>
              </a:spcBef>
              <a:buSzPct val="87500"/>
              <a:buFont typeface="Wingdings"/>
              <a:buChar char=""/>
              <a:tabLst>
                <a:tab pos="408305" algn="l"/>
                <a:tab pos="408940" algn="l"/>
              </a:tabLst>
            </a:pPr>
            <a:r>
              <a:rPr lang="cs-CZ" sz="1600" dirty="0">
                <a:latin typeface="Verdana"/>
                <a:cs typeface="Verdana"/>
              </a:rPr>
              <a:t>tepelně i </a:t>
            </a:r>
            <a:r>
              <a:rPr lang="cs-CZ" sz="1600" spc="-5" dirty="0">
                <a:latin typeface="Verdana"/>
                <a:cs typeface="Verdana"/>
              </a:rPr>
              <a:t>radiačně stálé,</a:t>
            </a:r>
            <a:endParaRPr lang="cs-CZ" sz="1600" dirty="0">
              <a:latin typeface="Verdana"/>
              <a:cs typeface="Verdana"/>
            </a:endParaRPr>
          </a:p>
          <a:p>
            <a:pPr marL="408305" indent="-253365">
              <a:lnSpc>
                <a:spcPct val="150000"/>
              </a:lnSpc>
              <a:spcBef>
                <a:spcPts val="25"/>
              </a:spcBef>
              <a:buSzPct val="87500"/>
              <a:buFont typeface="Wingdings"/>
              <a:buChar char=""/>
              <a:tabLst>
                <a:tab pos="408305" algn="l"/>
                <a:tab pos="408940" algn="l"/>
              </a:tabLst>
            </a:pPr>
            <a:r>
              <a:rPr lang="cs-CZ" sz="1600" dirty="0">
                <a:latin typeface="Verdana"/>
                <a:cs typeface="Verdana"/>
              </a:rPr>
              <a:t>nesmí </a:t>
            </a:r>
            <a:r>
              <a:rPr lang="cs-CZ" sz="1600" spc="-5" dirty="0">
                <a:latin typeface="Verdana"/>
                <a:cs typeface="Verdana"/>
              </a:rPr>
              <a:t>příliš absorbovat</a:t>
            </a:r>
            <a:r>
              <a:rPr lang="cs-CZ" sz="1600" spc="15" dirty="0">
                <a:latin typeface="Verdana"/>
                <a:cs typeface="Verdana"/>
              </a:rPr>
              <a:t> </a:t>
            </a:r>
            <a:r>
              <a:rPr lang="cs-CZ" sz="1600" spc="-10" dirty="0">
                <a:latin typeface="Verdana"/>
                <a:cs typeface="Verdana"/>
              </a:rPr>
              <a:t>neutrony</a:t>
            </a:r>
            <a:endParaRPr lang="cs-CZ" sz="1600" dirty="0">
              <a:latin typeface="Verdana"/>
              <a:cs typeface="Verdana"/>
            </a:endParaRPr>
          </a:p>
          <a:p>
            <a:pPr marL="408305" indent="-253365">
              <a:lnSpc>
                <a:spcPct val="150000"/>
              </a:lnSpc>
              <a:spcBef>
                <a:spcPts val="25"/>
              </a:spcBef>
              <a:buSzPct val="87500"/>
              <a:buFont typeface="Wingdings"/>
              <a:buChar char=""/>
              <a:tabLst>
                <a:tab pos="408305" algn="l"/>
                <a:tab pos="408940" algn="l"/>
              </a:tabLst>
            </a:pPr>
            <a:r>
              <a:rPr lang="cs-CZ" sz="1600" dirty="0">
                <a:latin typeface="Verdana"/>
                <a:cs typeface="Verdana"/>
              </a:rPr>
              <a:t>nesmí </a:t>
            </a:r>
            <a:r>
              <a:rPr lang="cs-CZ" sz="1600" spc="-5" dirty="0">
                <a:latin typeface="Verdana"/>
                <a:cs typeface="Verdana"/>
              </a:rPr>
              <a:t>způsobovat korozi pokrytí palivových</a:t>
            </a:r>
            <a:r>
              <a:rPr lang="cs-CZ" sz="1600" spc="-45" dirty="0">
                <a:latin typeface="Verdana"/>
                <a:cs typeface="Verdana"/>
              </a:rPr>
              <a:t> </a:t>
            </a:r>
            <a:r>
              <a:rPr lang="cs-CZ" sz="1600" dirty="0">
                <a:latin typeface="Verdana"/>
                <a:cs typeface="Verdana"/>
              </a:rPr>
              <a:t>elementů</a:t>
            </a:r>
          </a:p>
          <a:p>
            <a:pPr marL="408305" indent="-253365">
              <a:lnSpc>
                <a:spcPct val="150000"/>
              </a:lnSpc>
              <a:spcBef>
                <a:spcPts val="25"/>
              </a:spcBef>
              <a:buSzPct val="87500"/>
              <a:buFont typeface="Wingdings"/>
              <a:buChar char=""/>
              <a:tabLst>
                <a:tab pos="408305" algn="l"/>
                <a:tab pos="408940" algn="l"/>
              </a:tabLst>
            </a:pPr>
            <a:endParaRPr lang="cs-CZ" sz="1600" dirty="0">
              <a:latin typeface="Verdana"/>
              <a:cs typeface="Verdana"/>
            </a:endParaRPr>
          </a:p>
          <a:p>
            <a:pPr marL="12700">
              <a:spcBef>
                <a:spcPts val="90"/>
              </a:spcBef>
            </a:pPr>
            <a:endParaRPr lang="cs-CZ" sz="1600" b="1" spc="-5" dirty="0">
              <a:solidFill>
                <a:srgbClr val="C00000"/>
              </a:solidFill>
              <a:latin typeface="Verdana"/>
              <a:cs typeface="Verdana"/>
            </a:endParaRPr>
          </a:p>
          <a:p>
            <a:pPr marL="12700">
              <a:spcBef>
                <a:spcPts val="90"/>
              </a:spcBef>
            </a:pPr>
            <a:endParaRPr lang="cs-CZ" sz="1600" b="1" spc="-5" dirty="0">
              <a:solidFill>
                <a:srgbClr val="C00000"/>
              </a:solidFill>
              <a:latin typeface="Verdana"/>
              <a:cs typeface="Verdana"/>
            </a:endParaRPr>
          </a:p>
          <a:p>
            <a:pPr>
              <a:spcBef>
                <a:spcPts val="45"/>
              </a:spcBef>
            </a:pPr>
            <a:endParaRPr sz="1400" dirty="0">
              <a:latin typeface="Verdana"/>
              <a:cs typeface="Verdana"/>
            </a:endParaRPr>
          </a:p>
        </p:txBody>
      </p:sp>
      <p:graphicFrame>
        <p:nvGraphicFramePr>
          <p:cNvPr id="5" name="object 4">
            <a:extLst>
              <a:ext uri="{FF2B5EF4-FFF2-40B4-BE49-F238E27FC236}">
                <a16:creationId xmlns:a16="http://schemas.microsoft.com/office/drawing/2014/main" id="{5DFC08FF-B8DE-49E5-8CF9-D4D2F720A045}"/>
              </a:ext>
            </a:extLst>
          </p:cNvPr>
          <p:cNvGraphicFramePr>
            <a:graphicFrameLocks noGrp="1"/>
          </p:cNvGraphicFramePr>
          <p:nvPr>
            <p:extLst>
              <p:ext uri="{D42A27DB-BD31-4B8C-83A1-F6EECF244321}">
                <p14:modId xmlns:p14="http://schemas.microsoft.com/office/powerpoint/2010/main" val="1245833278"/>
              </p:ext>
            </p:extLst>
          </p:nvPr>
        </p:nvGraphicFramePr>
        <p:xfrm>
          <a:off x="698500" y="3248025"/>
          <a:ext cx="5634352" cy="415726"/>
        </p:xfrm>
        <a:graphic>
          <a:graphicData uri="http://schemas.openxmlformats.org/drawingml/2006/table">
            <a:tbl>
              <a:tblPr firstRow="1" bandRow="1">
                <a:tableStyleId>{2D5ABB26-0587-4C30-8999-92F81FD0307C}</a:tableStyleId>
              </a:tblPr>
              <a:tblGrid>
                <a:gridCol w="904093">
                  <a:extLst>
                    <a:ext uri="{9D8B030D-6E8A-4147-A177-3AD203B41FA5}">
                      <a16:colId xmlns:a16="http://schemas.microsoft.com/office/drawing/2014/main" val="20000"/>
                    </a:ext>
                  </a:extLst>
                </a:gridCol>
                <a:gridCol w="1429636">
                  <a:extLst>
                    <a:ext uri="{9D8B030D-6E8A-4147-A177-3AD203B41FA5}">
                      <a16:colId xmlns:a16="http://schemas.microsoft.com/office/drawing/2014/main" val="20001"/>
                    </a:ext>
                  </a:extLst>
                </a:gridCol>
                <a:gridCol w="56900">
                  <a:extLst>
                    <a:ext uri="{9D8B030D-6E8A-4147-A177-3AD203B41FA5}">
                      <a16:colId xmlns:a16="http://schemas.microsoft.com/office/drawing/2014/main" val="20002"/>
                    </a:ext>
                  </a:extLst>
                </a:gridCol>
                <a:gridCol w="1266971">
                  <a:extLst>
                    <a:ext uri="{9D8B030D-6E8A-4147-A177-3AD203B41FA5}">
                      <a16:colId xmlns:a16="http://schemas.microsoft.com/office/drawing/2014/main" val="20003"/>
                    </a:ext>
                  </a:extLst>
                </a:gridCol>
                <a:gridCol w="699642">
                  <a:extLst>
                    <a:ext uri="{9D8B030D-6E8A-4147-A177-3AD203B41FA5}">
                      <a16:colId xmlns:a16="http://schemas.microsoft.com/office/drawing/2014/main" val="20004"/>
                    </a:ext>
                  </a:extLst>
                </a:gridCol>
                <a:gridCol w="795033">
                  <a:extLst>
                    <a:ext uri="{9D8B030D-6E8A-4147-A177-3AD203B41FA5}">
                      <a16:colId xmlns:a16="http://schemas.microsoft.com/office/drawing/2014/main" val="20005"/>
                    </a:ext>
                  </a:extLst>
                </a:gridCol>
                <a:gridCol w="482077">
                  <a:extLst>
                    <a:ext uri="{9D8B030D-6E8A-4147-A177-3AD203B41FA5}">
                      <a16:colId xmlns:a16="http://schemas.microsoft.com/office/drawing/2014/main" val="20006"/>
                    </a:ext>
                  </a:extLst>
                </a:gridCol>
              </a:tblGrid>
              <a:tr h="415726">
                <a:tc>
                  <a:txBody>
                    <a:bodyPr/>
                    <a:lstStyle/>
                    <a:p>
                      <a:pPr marL="45720">
                        <a:lnSpc>
                          <a:spcPts val="1635"/>
                        </a:lnSpc>
                        <a:spcBef>
                          <a:spcPts val="15"/>
                        </a:spcBef>
                      </a:pPr>
                      <a:r>
                        <a:rPr sz="1600" b="1" spc="-10" dirty="0">
                          <a:solidFill>
                            <a:srgbClr val="0070C0"/>
                          </a:solidFill>
                          <a:latin typeface="Verdana"/>
                          <a:cs typeface="Verdana"/>
                        </a:rPr>
                        <a:t>pomalé</a:t>
                      </a:r>
                      <a:endParaRPr sz="1600" b="1" dirty="0">
                        <a:solidFill>
                          <a:srgbClr val="0070C0"/>
                        </a:solidFill>
                        <a:latin typeface="Verdana"/>
                        <a:cs typeface="Verdana"/>
                      </a:endParaRPr>
                    </a:p>
                  </a:txBody>
                  <a:tcPr marL="0" marR="0" marT="1905" marB="0">
                    <a:lnL w="6350">
                      <a:solidFill>
                        <a:srgbClr val="000000"/>
                      </a:solidFill>
                      <a:prstDash val="solid"/>
                    </a:lnL>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marL="32384">
                        <a:lnSpc>
                          <a:spcPts val="1635"/>
                        </a:lnSpc>
                        <a:spcBef>
                          <a:spcPts val="15"/>
                        </a:spcBef>
                      </a:pPr>
                      <a:r>
                        <a:rPr lang="cs-CZ" sz="1600" b="1" spc="-5" dirty="0">
                          <a:solidFill>
                            <a:srgbClr val="0070C0"/>
                          </a:solidFill>
                          <a:latin typeface="Verdana"/>
                          <a:cs typeface="Verdana"/>
                        </a:rPr>
                        <a:t>r</a:t>
                      </a:r>
                      <a:r>
                        <a:rPr sz="1600" b="1" spc="-5" dirty="0" err="1">
                          <a:solidFill>
                            <a:srgbClr val="0070C0"/>
                          </a:solidFill>
                          <a:latin typeface="Verdana"/>
                          <a:cs typeface="Verdana"/>
                        </a:rPr>
                        <a:t>eaktory</a:t>
                      </a:r>
                      <a:endParaRPr sz="1600" b="1" dirty="0">
                        <a:solidFill>
                          <a:srgbClr val="0070C0"/>
                        </a:solidFill>
                        <a:latin typeface="Verdana"/>
                        <a:cs typeface="Verdana"/>
                      </a:endParaRPr>
                    </a:p>
                  </a:txBody>
                  <a:tcPr marL="0" marR="0" marT="1905" marB="0">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a:lnSpc>
                          <a:spcPct val="100000"/>
                        </a:lnSpc>
                      </a:pPr>
                      <a:endParaRPr sz="1300" b="1">
                        <a:latin typeface="Times New Roman"/>
                        <a:cs typeface="Times New Roman"/>
                      </a:endParaRPr>
                    </a:p>
                  </a:txBody>
                  <a:tcPr marL="0" marR="0" marT="0" marB="0">
                    <a:lnL w="6350">
                      <a:solidFill>
                        <a:srgbClr val="000000"/>
                      </a:solidFill>
                      <a:prstDash val="solid"/>
                    </a:lnL>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a:lnSpc>
                          <a:spcPts val="1635"/>
                        </a:lnSpc>
                        <a:spcBef>
                          <a:spcPts val="15"/>
                        </a:spcBef>
                      </a:pPr>
                      <a:r>
                        <a:rPr sz="1400" b="1" spc="-15" dirty="0" err="1">
                          <a:latin typeface="Verdana"/>
                          <a:cs typeface="Verdana"/>
                        </a:rPr>
                        <a:t>voda</a:t>
                      </a:r>
                      <a:r>
                        <a:rPr sz="1400" b="1" spc="-40" dirty="0">
                          <a:latin typeface="Verdana"/>
                          <a:cs typeface="Verdana"/>
                        </a:rPr>
                        <a:t> </a:t>
                      </a:r>
                      <a:r>
                        <a:rPr lang="cs-CZ" sz="1400" b="1" spc="-40" dirty="0">
                          <a:latin typeface="Verdana"/>
                          <a:cs typeface="Verdana"/>
                        </a:rPr>
                        <a:t>   </a:t>
                      </a:r>
                      <a:r>
                        <a:rPr sz="1400" b="1" spc="-5" dirty="0" err="1">
                          <a:latin typeface="Verdana"/>
                          <a:cs typeface="Verdana"/>
                        </a:rPr>
                        <a:t>těžká</a:t>
                      </a:r>
                      <a:r>
                        <a:rPr lang="cs-CZ" sz="1400" b="1" spc="-5" dirty="0">
                          <a:latin typeface="Verdana"/>
                          <a:cs typeface="Verdana"/>
                        </a:rPr>
                        <a:t> </a:t>
                      </a:r>
                      <a:endParaRPr sz="1400" b="1" dirty="0">
                        <a:latin typeface="Verdana"/>
                        <a:cs typeface="Verdana"/>
                      </a:endParaRPr>
                    </a:p>
                  </a:txBody>
                  <a:tcPr marL="0" marR="0" marT="1905" marB="0">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marL="31750" indent="-31750">
                        <a:lnSpc>
                          <a:spcPts val="1635"/>
                        </a:lnSpc>
                        <a:spcBef>
                          <a:spcPts val="15"/>
                        </a:spcBef>
                      </a:pPr>
                      <a:r>
                        <a:rPr sz="1400" b="1" spc="-10" dirty="0">
                          <a:latin typeface="Verdana"/>
                          <a:cs typeface="Verdana"/>
                        </a:rPr>
                        <a:t>voda</a:t>
                      </a:r>
                      <a:endParaRPr sz="1400" b="1" dirty="0">
                        <a:latin typeface="Verdana"/>
                        <a:cs typeface="Verdana"/>
                      </a:endParaRPr>
                    </a:p>
                  </a:txBody>
                  <a:tcPr marL="0" marR="0" marT="1905" marB="0">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marL="30480">
                        <a:lnSpc>
                          <a:spcPts val="1635"/>
                        </a:lnSpc>
                        <a:spcBef>
                          <a:spcPts val="15"/>
                        </a:spcBef>
                      </a:pPr>
                      <a:r>
                        <a:rPr sz="1400" b="1" spc="5" dirty="0">
                          <a:latin typeface="Verdana"/>
                          <a:cs typeface="Verdana"/>
                        </a:rPr>
                        <a:t>h</a:t>
                      </a:r>
                      <a:r>
                        <a:rPr sz="1400" b="1" spc="30" dirty="0">
                          <a:latin typeface="Verdana"/>
                          <a:cs typeface="Verdana"/>
                        </a:rPr>
                        <a:t>e</a:t>
                      </a:r>
                      <a:r>
                        <a:rPr sz="1400" b="1" dirty="0">
                          <a:latin typeface="Verdana"/>
                          <a:cs typeface="Verdana"/>
                        </a:rPr>
                        <a:t>l</a:t>
                      </a:r>
                      <a:r>
                        <a:rPr sz="1400" b="1" spc="-25" dirty="0">
                          <a:latin typeface="Verdana"/>
                          <a:cs typeface="Verdana"/>
                        </a:rPr>
                        <a:t>i</a:t>
                      </a:r>
                      <a:r>
                        <a:rPr sz="1400" b="1" spc="25" dirty="0">
                          <a:latin typeface="Verdana"/>
                          <a:cs typeface="Verdana"/>
                        </a:rPr>
                        <a:t>u</a:t>
                      </a:r>
                      <a:r>
                        <a:rPr sz="1400" b="1" dirty="0">
                          <a:latin typeface="Verdana"/>
                          <a:cs typeface="Verdana"/>
                        </a:rPr>
                        <a:t>m</a:t>
                      </a:r>
                    </a:p>
                  </a:txBody>
                  <a:tcPr marL="0" marR="0" marT="1905" marB="0">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a:lnSpc>
                          <a:spcPct val="100000"/>
                        </a:lnSpc>
                      </a:pPr>
                      <a:endParaRPr sz="1300" b="1" dirty="0">
                        <a:latin typeface="Times New Roman"/>
                        <a:cs typeface="Times New Roman"/>
                      </a:endParaRPr>
                    </a:p>
                  </a:txBody>
                  <a:tcPr marL="0" marR="0" marT="0" marB="0">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extLst>
                  <a:ext uri="{0D108BD9-81ED-4DB2-BD59-A6C34878D82A}">
                    <a16:rowId xmlns:a16="http://schemas.microsoft.com/office/drawing/2014/main" val="10000"/>
                  </a:ext>
                </a:extLst>
              </a:tr>
            </a:tbl>
          </a:graphicData>
        </a:graphic>
      </p:graphicFrame>
      <p:graphicFrame>
        <p:nvGraphicFramePr>
          <p:cNvPr id="6" name="object 2">
            <a:extLst>
              <a:ext uri="{FF2B5EF4-FFF2-40B4-BE49-F238E27FC236}">
                <a16:creationId xmlns:a16="http://schemas.microsoft.com/office/drawing/2014/main" id="{173D23D7-6741-4AF7-893E-9D0BACB09BCA}"/>
              </a:ext>
            </a:extLst>
          </p:cNvPr>
          <p:cNvGraphicFramePr>
            <a:graphicFrameLocks noGrp="1"/>
          </p:cNvGraphicFramePr>
          <p:nvPr>
            <p:extLst>
              <p:ext uri="{D42A27DB-BD31-4B8C-83A1-F6EECF244321}">
                <p14:modId xmlns:p14="http://schemas.microsoft.com/office/powerpoint/2010/main" val="2505978504"/>
              </p:ext>
            </p:extLst>
          </p:nvPr>
        </p:nvGraphicFramePr>
        <p:xfrm>
          <a:off x="698500" y="3663751"/>
          <a:ext cx="5607903" cy="428622"/>
        </p:xfrm>
        <a:graphic>
          <a:graphicData uri="http://schemas.openxmlformats.org/drawingml/2006/table">
            <a:tbl>
              <a:tblPr firstRow="1" bandRow="1">
                <a:tableStyleId>{2D5ABB26-0587-4C30-8999-92F81FD0307C}</a:tableStyleId>
              </a:tblPr>
              <a:tblGrid>
                <a:gridCol w="2333730">
                  <a:extLst>
                    <a:ext uri="{9D8B030D-6E8A-4147-A177-3AD203B41FA5}">
                      <a16:colId xmlns:a16="http://schemas.microsoft.com/office/drawing/2014/main" val="20000"/>
                    </a:ext>
                  </a:extLst>
                </a:gridCol>
                <a:gridCol w="56900">
                  <a:extLst>
                    <a:ext uri="{9D8B030D-6E8A-4147-A177-3AD203B41FA5}">
                      <a16:colId xmlns:a16="http://schemas.microsoft.com/office/drawing/2014/main" val="20001"/>
                    </a:ext>
                  </a:extLst>
                </a:gridCol>
                <a:gridCol w="1756816">
                  <a:extLst>
                    <a:ext uri="{9D8B030D-6E8A-4147-A177-3AD203B41FA5}">
                      <a16:colId xmlns:a16="http://schemas.microsoft.com/office/drawing/2014/main" val="20002"/>
                    </a:ext>
                  </a:extLst>
                </a:gridCol>
                <a:gridCol w="1460457">
                  <a:extLst>
                    <a:ext uri="{9D8B030D-6E8A-4147-A177-3AD203B41FA5}">
                      <a16:colId xmlns:a16="http://schemas.microsoft.com/office/drawing/2014/main" val="20003"/>
                    </a:ext>
                  </a:extLst>
                </a:gridCol>
              </a:tblGrid>
              <a:tr h="428622">
                <a:tc>
                  <a:txBody>
                    <a:bodyPr/>
                    <a:lstStyle/>
                    <a:p>
                      <a:pPr marL="45720">
                        <a:lnSpc>
                          <a:spcPts val="1635"/>
                        </a:lnSpc>
                        <a:spcBef>
                          <a:spcPts val="15"/>
                        </a:spcBef>
                      </a:pPr>
                      <a:r>
                        <a:rPr sz="1600" b="1" spc="-10" dirty="0">
                          <a:solidFill>
                            <a:srgbClr val="0070C0"/>
                          </a:solidFill>
                          <a:latin typeface="Verdana"/>
                          <a:cs typeface="Verdana"/>
                        </a:rPr>
                        <a:t>rychlé</a:t>
                      </a:r>
                      <a:r>
                        <a:rPr sz="1600" b="1" spc="-15" dirty="0">
                          <a:solidFill>
                            <a:srgbClr val="0070C0"/>
                          </a:solidFill>
                          <a:latin typeface="Verdana"/>
                          <a:cs typeface="Verdana"/>
                        </a:rPr>
                        <a:t> </a:t>
                      </a:r>
                      <a:r>
                        <a:rPr sz="1600" b="1" spc="-5" dirty="0">
                          <a:solidFill>
                            <a:srgbClr val="0070C0"/>
                          </a:solidFill>
                          <a:latin typeface="Verdana"/>
                          <a:cs typeface="Verdana"/>
                        </a:rPr>
                        <a:t>reaktory</a:t>
                      </a:r>
                      <a:endParaRPr sz="1600" b="1" dirty="0">
                        <a:solidFill>
                          <a:srgbClr val="0070C0"/>
                        </a:solidFill>
                        <a:latin typeface="Verdana"/>
                        <a:cs typeface="Verdana"/>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a:lnSpc>
                          <a:spcPct val="100000"/>
                        </a:lnSpc>
                      </a:pPr>
                      <a:endParaRPr sz="1300" b="1">
                        <a:latin typeface="Times New Roman"/>
                        <a:cs typeface="Times New Roman"/>
                      </a:endParaRPr>
                    </a:p>
                  </a:txBody>
                  <a:tcPr marL="0" marR="0" marT="0" marB="0">
                    <a:lnL w="6350">
                      <a:solidFill>
                        <a:srgbClr val="000000"/>
                      </a:solidFill>
                      <a:prstDash val="solid"/>
                    </a:lnL>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a:lnSpc>
                          <a:spcPts val="1635"/>
                        </a:lnSpc>
                        <a:spcBef>
                          <a:spcPts val="15"/>
                        </a:spcBef>
                      </a:pPr>
                      <a:r>
                        <a:rPr sz="1400" b="1" spc="-5" dirty="0">
                          <a:latin typeface="Verdana"/>
                          <a:cs typeface="Verdana"/>
                        </a:rPr>
                        <a:t>roztavený</a:t>
                      </a:r>
                      <a:r>
                        <a:rPr sz="1400" b="1" spc="-70" dirty="0">
                          <a:latin typeface="Verdana"/>
                          <a:cs typeface="Verdana"/>
                        </a:rPr>
                        <a:t> </a:t>
                      </a:r>
                      <a:r>
                        <a:rPr sz="1400" b="1" spc="-10" dirty="0">
                          <a:latin typeface="Verdana"/>
                          <a:cs typeface="Verdana"/>
                        </a:rPr>
                        <a:t>sodík</a:t>
                      </a:r>
                      <a:endParaRPr sz="1400" b="1" dirty="0">
                        <a:latin typeface="Verdana"/>
                        <a:cs typeface="Verdana"/>
                      </a:endParaRPr>
                    </a:p>
                  </a:txBody>
                  <a:tcPr marL="0" marR="0" marT="1905" marB="0">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a:lnSpc>
                          <a:spcPct val="100000"/>
                        </a:lnSpc>
                      </a:pPr>
                      <a:endParaRPr sz="1300" b="1" dirty="0">
                        <a:latin typeface="Times New Roman"/>
                        <a:cs typeface="Times New Roman"/>
                      </a:endParaRPr>
                    </a:p>
                  </a:txBody>
                  <a:tcPr marL="0" marR="0" marT="0" marB="0">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extLst>
                  <a:ext uri="{0D108BD9-81ED-4DB2-BD59-A6C34878D82A}">
                    <a16:rowId xmlns:a16="http://schemas.microsoft.com/office/drawing/2014/main" val="10000"/>
                  </a:ext>
                </a:extLst>
              </a:tr>
            </a:tbl>
          </a:graphicData>
        </a:graphic>
      </p:graphicFrame>
      <p:sp>
        <p:nvSpPr>
          <p:cNvPr id="7" name="TextovéPole 6">
            <a:extLst>
              <a:ext uri="{FF2B5EF4-FFF2-40B4-BE49-F238E27FC236}">
                <a16:creationId xmlns:a16="http://schemas.microsoft.com/office/drawing/2014/main" id="{94D6B3E7-F8F4-4E54-A11C-10CEA2A0ADDA}"/>
              </a:ext>
            </a:extLst>
          </p:cNvPr>
          <p:cNvSpPr txBox="1"/>
          <p:nvPr/>
        </p:nvSpPr>
        <p:spPr>
          <a:xfrm>
            <a:off x="509896" y="4848225"/>
            <a:ext cx="8156622" cy="1779974"/>
          </a:xfrm>
          <a:prstGeom prst="rect">
            <a:avLst/>
          </a:prstGeom>
          <a:pattFill prst="pct5">
            <a:fgClr>
              <a:srgbClr val="FFFF00"/>
            </a:fgClr>
            <a:bgClr>
              <a:schemeClr val="bg1"/>
            </a:bgClr>
          </a:pattFill>
        </p:spPr>
        <p:txBody>
          <a:bodyPr wrap="square">
            <a:spAutoFit/>
          </a:bodyPr>
          <a:lstStyle/>
          <a:p>
            <a:pPr marL="298450" indent="-285750">
              <a:spcBef>
                <a:spcPts val="90"/>
              </a:spcBef>
              <a:buFont typeface="Wingdings" panose="05000000000000000000" pitchFamily="2" charset="2"/>
              <a:buChar char="§"/>
            </a:pPr>
            <a:r>
              <a:rPr lang="cs-CZ" sz="1800" spc="-10" dirty="0">
                <a:latin typeface="Verdana"/>
                <a:cs typeface="Verdana"/>
              </a:rPr>
              <a:t>Chladicí kapalina cirkuluje </a:t>
            </a:r>
            <a:r>
              <a:rPr lang="cs-CZ" sz="1800" dirty="0">
                <a:latin typeface="Verdana"/>
                <a:cs typeface="Verdana"/>
              </a:rPr>
              <a:t>mezi </a:t>
            </a:r>
            <a:r>
              <a:rPr lang="cs-CZ" sz="1800" spc="-5" dirty="0">
                <a:latin typeface="Verdana"/>
                <a:cs typeface="Verdana"/>
              </a:rPr>
              <a:t>palivovými články a </a:t>
            </a:r>
            <a:r>
              <a:rPr lang="cs-CZ" sz="1800" dirty="0">
                <a:latin typeface="Verdana"/>
                <a:cs typeface="Verdana"/>
              </a:rPr>
              <a:t>odvádí </a:t>
            </a:r>
            <a:r>
              <a:rPr lang="cs-CZ" sz="1800" spc="-5" dirty="0">
                <a:latin typeface="Verdana"/>
                <a:cs typeface="Verdana"/>
              </a:rPr>
              <a:t>z </a:t>
            </a:r>
            <a:r>
              <a:rPr lang="cs-CZ" sz="1800" dirty="0">
                <a:latin typeface="Verdana"/>
                <a:cs typeface="Verdana"/>
              </a:rPr>
              <a:t>aktivní </a:t>
            </a:r>
            <a:r>
              <a:rPr lang="cs-CZ" sz="1800" spc="-5" dirty="0">
                <a:latin typeface="Verdana"/>
                <a:cs typeface="Verdana"/>
              </a:rPr>
              <a:t>zóny</a:t>
            </a:r>
            <a:r>
              <a:rPr lang="cs-CZ" sz="1800" spc="15" dirty="0">
                <a:latin typeface="Verdana"/>
                <a:cs typeface="Verdana"/>
              </a:rPr>
              <a:t> </a:t>
            </a:r>
            <a:r>
              <a:rPr lang="cs-CZ" sz="1800" spc="-5" dirty="0">
                <a:latin typeface="Verdana"/>
                <a:cs typeface="Verdana"/>
              </a:rPr>
              <a:t>teplo. </a:t>
            </a:r>
          </a:p>
          <a:p>
            <a:pPr marL="298450" indent="-285750">
              <a:spcBef>
                <a:spcPts val="90"/>
              </a:spcBef>
              <a:buFont typeface="Wingdings" panose="05000000000000000000" pitchFamily="2" charset="2"/>
              <a:buChar char="§"/>
            </a:pPr>
            <a:endParaRPr lang="cs-CZ" sz="1800" spc="-5" dirty="0">
              <a:latin typeface="Verdana"/>
              <a:cs typeface="Verdana"/>
            </a:endParaRPr>
          </a:p>
          <a:p>
            <a:pPr marL="298450" indent="-285750">
              <a:spcBef>
                <a:spcPts val="90"/>
              </a:spcBef>
              <a:buFont typeface="Wingdings" panose="05000000000000000000" pitchFamily="2" charset="2"/>
              <a:buChar char="§"/>
            </a:pPr>
            <a:r>
              <a:rPr lang="cs-CZ" sz="1800" spc="-5" dirty="0">
                <a:latin typeface="Verdana"/>
                <a:cs typeface="Verdana"/>
              </a:rPr>
              <a:t>Teplo se pak předává v sekundárním okruhu </a:t>
            </a:r>
            <a:r>
              <a:rPr lang="cs-CZ" spc="-5" dirty="0">
                <a:latin typeface="Verdana"/>
                <a:cs typeface="Verdana"/>
              </a:rPr>
              <a:t>elektrárny</a:t>
            </a:r>
            <a:br>
              <a:rPr lang="cs-CZ" spc="-5" dirty="0">
                <a:latin typeface="Verdana"/>
                <a:cs typeface="Verdana"/>
              </a:rPr>
            </a:br>
            <a:r>
              <a:rPr lang="cs-CZ" spc="-5" dirty="0">
                <a:latin typeface="Verdana"/>
                <a:cs typeface="Verdana"/>
              </a:rPr>
              <a:t>vodě v </a:t>
            </a:r>
            <a:r>
              <a:rPr lang="cs-CZ" sz="1800" spc="-5" dirty="0">
                <a:latin typeface="Verdana"/>
                <a:cs typeface="Verdana"/>
              </a:rPr>
              <a:t>parogenerátoru, kde se pak vytváří tlaková pára pro pohon turbíny.</a:t>
            </a:r>
            <a:endParaRPr lang="cs-CZ" sz="1800" dirty="0">
              <a:latin typeface="Verdana"/>
              <a:cs typeface="Verdana"/>
            </a:endParaRPr>
          </a:p>
        </p:txBody>
      </p:sp>
      <p:sp>
        <p:nvSpPr>
          <p:cNvPr id="2" name="Zástupný symbol pro číslo snímku 1">
            <a:extLst>
              <a:ext uri="{FF2B5EF4-FFF2-40B4-BE49-F238E27FC236}">
                <a16:creationId xmlns:a16="http://schemas.microsoft.com/office/drawing/2014/main" id="{C9C76608-2840-4C1E-B7BC-715BC67E2AFC}"/>
              </a:ext>
            </a:extLst>
          </p:cNvPr>
          <p:cNvSpPr>
            <a:spLocks noGrp="1"/>
          </p:cNvSpPr>
          <p:nvPr>
            <p:ph type="sldNum" sz="quarter" idx="7"/>
          </p:nvPr>
        </p:nvSpPr>
        <p:spPr/>
        <p:txBody>
          <a:bodyPr/>
          <a:lstStyle/>
          <a:p>
            <a:fld id="{B6F15528-21DE-4FAA-801E-634DDDAF4B2B}" type="slidenum">
              <a:rPr lang="cs-CZ" smtClean="0"/>
              <a:t>18</a:t>
            </a:fld>
            <a:endParaRPr lang="cs-CZ"/>
          </a:p>
        </p:txBody>
      </p:sp>
      <p:pic>
        <p:nvPicPr>
          <p:cNvPr id="3" name="Jaenerg18-1">
            <a:hlinkClick r:id="" action="ppaction://media"/>
            <a:extLst>
              <a:ext uri="{FF2B5EF4-FFF2-40B4-BE49-F238E27FC236}">
                <a16:creationId xmlns:a16="http://schemas.microsoft.com/office/drawing/2014/main" id="{E0383901-4F6F-4846-AFAC-8A313AE367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59964" y="885825"/>
            <a:ext cx="609600" cy="609600"/>
          </a:xfrm>
          <a:prstGeom prst="rect">
            <a:avLst/>
          </a:prstGeom>
        </p:spPr>
      </p:pic>
    </p:spTree>
    <p:extLst>
      <p:ext uri="{BB962C8B-B14F-4D97-AF65-F5344CB8AC3E}">
        <p14:creationId xmlns:p14="http://schemas.microsoft.com/office/powerpoint/2010/main" val="413532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4" cstate="print"/>
          <a:stretch>
            <a:fillRect/>
          </a:stretch>
        </p:blipFill>
        <p:spPr>
          <a:xfrm>
            <a:off x="546100" y="899159"/>
            <a:ext cx="8839200" cy="5930266"/>
          </a:xfrm>
          <a:prstGeom prst="rect">
            <a:avLst/>
          </a:prstGeom>
        </p:spPr>
      </p:pic>
      <p:sp>
        <p:nvSpPr>
          <p:cNvPr id="2" name="Zástupný symbol pro číslo snímku 1">
            <a:extLst>
              <a:ext uri="{FF2B5EF4-FFF2-40B4-BE49-F238E27FC236}">
                <a16:creationId xmlns:a16="http://schemas.microsoft.com/office/drawing/2014/main" id="{BF51E3C5-3B8B-414A-A200-1418C17E92A1}"/>
              </a:ext>
            </a:extLst>
          </p:cNvPr>
          <p:cNvSpPr>
            <a:spLocks noGrp="1"/>
          </p:cNvSpPr>
          <p:nvPr>
            <p:ph type="sldNum" sz="quarter" idx="7"/>
          </p:nvPr>
        </p:nvSpPr>
        <p:spPr/>
        <p:txBody>
          <a:bodyPr/>
          <a:lstStyle/>
          <a:p>
            <a:fld id="{B6F15528-21DE-4FAA-801E-634DDDAF4B2B}" type="slidenum">
              <a:rPr lang="cs-CZ" smtClean="0"/>
              <a:t>19</a:t>
            </a:fld>
            <a:endParaRPr lang="cs-CZ"/>
          </a:p>
        </p:txBody>
      </p:sp>
      <p:sp>
        <p:nvSpPr>
          <p:cNvPr id="4" name="TextovéPole 3">
            <a:extLst>
              <a:ext uri="{FF2B5EF4-FFF2-40B4-BE49-F238E27FC236}">
                <a16:creationId xmlns:a16="http://schemas.microsoft.com/office/drawing/2014/main" id="{986ABCF7-903E-4B85-95E2-713508C58B72}"/>
              </a:ext>
            </a:extLst>
          </p:cNvPr>
          <p:cNvSpPr txBox="1"/>
          <p:nvPr/>
        </p:nvSpPr>
        <p:spPr>
          <a:xfrm>
            <a:off x="1308100" y="1524558"/>
            <a:ext cx="2133600" cy="369332"/>
          </a:xfrm>
          <a:prstGeom prst="rect">
            <a:avLst/>
          </a:prstGeom>
          <a:noFill/>
        </p:spPr>
        <p:txBody>
          <a:bodyPr wrap="square" rtlCol="0">
            <a:spAutoFit/>
          </a:bodyPr>
          <a:lstStyle/>
          <a:p>
            <a:r>
              <a:rPr lang="cs-CZ" b="1" dirty="0">
                <a:solidFill>
                  <a:srgbClr val="C00000"/>
                </a:solidFill>
              </a:rPr>
              <a:t>primární okruh</a:t>
            </a:r>
          </a:p>
        </p:txBody>
      </p:sp>
      <p:sp>
        <p:nvSpPr>
          <p:cNvPr id="5" name="TextovéPole 4">
            <a:extLst>
              <a:ext uri="{FF2B5EF4-FFF2-40B4-BE49-F238E27FC236}">
                <a16:creationId xmlns:a16="http://schemas.microsoft.com/office/drawing/2014/main" id="{71521048-6C02-4CD0-B3AD-828A5BAB5AFE}"/>
              </a:ext>
            </a:extLst>
          </p:cNvPr>
          <p:cNvSpPr txBox="1"/>
          <p:nvPr/>
        </p:nvSpPr>
        <p:spPr>
          <a:xfrm>
            <a:off x="3136900" y="1155226"/>
            <a:ext cx="2133600" cy="369332"/>
          </a:xfrm>
          <a:prstGeom prst="rect">
            <a:avLst/>
          </a:prstGeom>
          <a:noFill/>
        </p:spPr>
        <p:txBody>
          <a:bodyPr wrap="square" rtlCol="0">
            <a:spAutoFit/>
          </a:bodyPr>
          <a:lstStyle/>
          <a:p>
            <a:r>
              <a:rPr lang="cs-CZ" b="1" dirty="0">
                <a:solidFill>
                  <a:srgbClr val="C00000"/>
                </a:solidFill>
              </a:rPr>
              <a:t>sekundární okruh</a:t>
            </a:r>
          </a:p>
        </p:txBody>
      </p:sp>
      <p:pic>
        <p:nvPicPr>
          <p:cNvPr id="6" name="Jaderg19-1">
            <a:hlinkClick r:id="" action="ppaction://media"/>
            <a:extLst>
              <a:ext uri="{FF2B5EF4-FFF2-40B4-BE49-F238E27FC236}">
                <a16:creationId xmlns:a16="http://schemas.microsoft.com/office/drawing/2014/main" id="{ECE21F6E-8DD6-4A5D-96D2-F535CCBA6C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4810" y="24884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4" cstate="print"/>
          <a:stretch>
            <a:fillRect/>
          </a:stretch>
        </p:blipFill>
        <p:spPr>
          <a:xfrm>
            <a:off x="630989" y="1114425"/>
            <a:ext cx="8429458" cy="5562600"/>
          </a:xfrm>
          <a:prstGeom prst="rect">
            <a:avLst/>
          </a:prstGeom>
        </p:spPr>
      </p:pic>
      <p:sp>
        <p:nvSpPr>
          <p:cNvPr id="4" name="object 2">
            <a:extLst>
              <a:ext uri="{FF2B5EF4-FFF2-40B4-BE49-F238E27FC236}">
                <a16:creationId xmlns:a16="http://schemas.microsoft.com/office/drawing/2014/main" id="{C534388C-49B2-494A-928B-92FA5878075F}"/>
              </a:ext>
            </a:extLst>
          </p:cNvPr>
          <p:cNvSpPr txBox="1"/>
          <p:nvPr/>
        </p:nvSpPr>
        <p:spPr>
          <a:xfrm>
            <a:off x="622300" y="352425"/>
            <a:ext cx="8429458" cy="618374"/>
          </a:xfrm>
          <a:prstGeom prst="rect">
            <a:avLst/>
          </a:prstGeom>
          <a:pattFill prst="pct5">
            <a:fgClr>
              <a:schemeClr val="accent1"/>
            </a:fgClr>
            <a:bgClr>
              <a:schemeClr val="bg1"/>
            </a:bgClr>
          </a:pattFill>
        </p:spPr>
        <p:txBody>
          <a:bodyPr vert="horz" wrap="square" lIns="0" tIns="5080" rIns="0" bIns="0" rtlCol="0">
            <a:spAutoFit/>
          </a:bodyPr>
          <a:lstStyle/>
          <a:p>
            <a:pPr marL="12700" marR="5080">
              <a:lnSpc>
                <a:spcPct val="103000"/>
              </a:lnSpc>
              <a:spcBef>
                <a:spcPts val="40"/>
              </a:spcBef>
            </a:pPr>
            <a:r>
              <a:rPr sz="1600" b="1" spc="-10" dirty="0">
                <a:solidFill>
                  <a:srgbClr val="0070C0"/>
                </a:solidFill>
                <a:latin typeface="Verdana"/>
                <a:cs typeface="Verdana"/>
              </a:rPr>
              <a:t>Účinný </a:t>
            </a:r>
            <a:r>
              <a:rPr sz="1600" b="1" spc="-5" dirty="0" err="1">
                <a:solidFill>
                  <a:srgbClr val="0070C0"/>
                </a:solidFill>
                <a:latin typeface="Verdana"/>
                <a:cs typeface="Verdana"/>
              </a:rPr>
              <a:t>průřez</a:t>
            </a:r>
            <a:r>
              <a:rPr sz="1600" b="1" spc="-5" dirty="0">
                <a:solidFill>
                  <a:srgbClr val="0070C0"/>
                </a:solidFill>
                <a:latin typeface="Verdana"/>
                <a:cs typeface="Verdana"/>
              </a:rPr>
              <a:t> </a:t>
            </a:r>
            <a:r>
              <a:rPr lang="cs-CZ" sz="1600" b="1" spc="-5" dirty="0">
                <a:solidFill>
                  <a:srgbClr val="0070C0"/>
                </a:solidFill>
                <a:latin typeface="Verdana"/>
                <a:cs typeface="Verdana"/>
              </a:rPr>
              <a:t>štěpné </a:t>
            </a:r>
            <a:r>
              <a:rPr sz="1600" b="1" spc="-5" dirty="0" err="1">
                <a:solidFill>
                  <a:srgbClr val="0070C0"/>
                </a:solidFill>
                <a:latin typeface="Verdana"/>
                <a:cs typeface="Verdana"/>
              </a:rPr>
              <a:t>reakce</a:t>
            </a:r>
            <a:r>
              <a:rPr sz="1600" b="1" spc="-5" dirty="0">
                <a:solidFill>
                  <a:srgbClr val="0070C0"/>
                </a:solidFill>
                <a:latin typeface="Verdana"/>
                <a:cs typeface="Verdana"/>
              </a:rPr>
              <a:t> </a:t>
            </a:r>
            <a:r>
              <a:rPr sz="2400" b="1" spc="-10" dirty="0">
                <a:solidFill>
                  <a:srgbClr val="0070C0"/>
                </a:solidFill>
                <a:latin typeface="Symbol"/>
                <a:cs typeface="Symbol"/>
              </a:rPr>
              <a:t></a:t>
            </a:r>
            <a:r>
              <a:rPr sz="1600" b="1" spc="-10" dirty="0">
                <a:solidFill>
                  <a:srgbClr val="0070C0"/>
                </a:solidFill>
                <a:latin typeface="Times New Roman"/>
                <a:cs typeface="Times New Roman"/>
              </a:rPr>
              <a:t> </a:t>
            </a:r>
            <a:r>
              <a:rPr sz="1600" b="1" spc="-10" dirty="0">
                <a:solidFill>
                  <a:srgbClr val="0070C0"/>
                </a:solidFill>
                <a:latin typeface="Verdana"/>
                <a:cs typeface="Verdana"/>
              </a:rPr>
              <a:t>(tj. </a:t>
            </a:r>
            <a:r>
              <a:rPr sz="1600" b="1" spc="-5" dirty="0">
                <a:solidFill>
                  <a:srgbClr val="0070C0"/>
                </a:solidFill>
                <a:latin typeface="Verdana"/>
                <a:cs typeface="Verdana"/>
              </a:rPr>
              <a:t>pravděpodobnost jejího provedení) závisí </a:t>
            </a:r>
            <a:r>
              <a:rPr sz="1600" b="1" spc="-15" dirty="0">
                <a:solidFill>
                  <a:srgbClr val="0070C0"/>
                </a:solidFill>
                <a:latin typeface="Verdana"/>
                <a:cs typeface="Verdana"/>
              </a:rPr>
              <a:t>na </a:t>
            </a:r>
            <a:r>
              <a:rPr sz="1600" b="1" spc="-5" dirty="0" err="1">
                <a:solidFill>
                  <a:srgbClr val="0070C0"/>
                </a:solidFill>
                <a:latin typeface="Verdana"/>
                <a:cs typeface="Verdana"/>
              </a:rPr>
              <a:t>energii</a:t>
            </a:r>
            <a:r>
              <a:rPr sz="1600" b="1" spc="-5" dirty="0">
                <a:solidFill>
                  <a:srgbClr val="0070C0"/>
                </a:solidFill>
                <a:latin typeface="Verdana"/>
                <a:cs typeface="Verdana"/>
              </a:rPr>
              <a:t> </a:t>
            </a:r>
            <a:r>
              <a:rPr sz="1600" b="1" spc="-5" dirty="0" err="1">
                <a:solidFill>
                  <a:srgbClr val="0070C0"/>
                </a:solidFill>
                <a:latin typeface="Verdana"/>
                <a:cs typeface="Verdana"/>
              </a:rPr>
              <a:t>neutronů</a:t>
            </a:r>
            <a:r>
              <a:rPr lang="cs-CZ" sz="1600" b="1" spc="-5" dirty="0">
                <a:solidFill>
                  <a:srgbClr val="0070C0"/>
                </a:solidFill>
                <a:latin typeface="Verdana"/>
                <a:cs typeface="Verdana"/>
              </a:rPr>
              <a:t>.</a:t>
            </a:r>
            <a:endParaRPr sz="1600" dirty="0">
              <a:solidFill>
                <a:srgbClr val="0070C0"/>
              </a:solidFill>
              <a:latin typeface="Verdana"/>
              <a:cs typeface="Verdana"/>
            </a:endParaRPr>
          </a:p>
        </p:txBody>
      </p:sp>
      <p:sp>
        <p:nvSpPr>
          <p:cNvPr id="2" name="TextovéPole 1">
            <a:extLst>
              <a:ext uri="{FF2B5EF4-FFF2-40B4-BE49-F238E27FC236}">
                <a16:creationId xmlns:a16="http://schemas.microsoft.com/office/drawing/2014/main" id="{69D59191-6557-4CBD-A46C-67FA7C7B9671}"/>
              </a:ext>
            </a:extLst>
          </p:cNvPr>
          <p:cNvSpPr txBox="1"/>
          <p:nvPr/>
        </p:nvSpPr>
        <p:spPr>
          <a:xfrm>
            <a:off x="630988" y="7025759"/>
            <a:ext cx="8429457" cy="400110"/>
          </a:xfrm>
          <a:prstGeom prst="rect">
            <a:avLst/>
          </a:prstGeom>
          <a:pattFill prst="pct5">
            <a:fgClr>
              <a:srgbClr val="FFFF00"/>
            </a:fgClr>
            <a:bgClr>
              <a:schemeClr val="bg1"/>
            </a:bgClr>
          </a:pattFill>
        </p:spPr>
        <p:txBody>
          <a:bodyPr wrap="square" rtlCol="0">
            <a:spAutoFit/>
          </a:bodyPr>
          <a:lstStyle/>
          <a:p>
            <a:r>
              <a:rPr lang="cs-CZ" sz="2000" b="1" dirty="0">
                <a:solidFill>
                  <a:srgbClr val="C00000"/>
                </a:solidFill>
              </a:rPr>
              <a:t>Z tohoto grafu plyne, že štěpení je nejúčinnější s pomalými neutrony.</a:t>
            </a:r>
          </a:p>
        </p:txBody>
      </p:sp>
      <p:sp>
        <p:nvSpPr>
          <p:cNvPr id="5" name="Zástupný symbol pro číslo snímku 4">
            <a:extLst>
              <a:ext uri="{FF2B5EF4-FFF2-40B4-BE49-F238E27FC236}">
                <a16:creationId xmlns:a16="http://schemas.microsoft.com/office/drawing/2014/main" id="{C2810DAB-B542-4013-999D-094D76485442}"/>
              </a:ext>
            </a:extLst>
          </p:cNvPr>
          <p:cNvSpPr>
            <a:spLocks noGrp="1"/>
          </p:cNvSpPr>
          <p:nvPr>
            <p:ph type="sldNum" sz="quarter" idx="7"/>
          </p:nvPr>
        </p:nvSpPr>
        <p:spPr/>
        <p:txBody>
          <a:bodyPr/>
          <a:lstStyle/>
          <a:p>
            <a:fld id="{B6F15528-21DE-4FAA-801E-634DDDAF4B2B}" type="slidenum">
              <a:rPr lang="cs-CZ" smtClean="0"/>
              <a:t>2</a:t>
            </a:fld>
            <a:endParaRPr lang="cs-CZ"/>
          </a:p>
        </p:txBody>
      </p:sp>
      <p:pic>
        <p:nvPicPr>
          <p:cNvPr id="6" name="Jadenerg2-1">
            <a:hlinkClick r:id="" action="ppaction://media"/>
            <a:extLst>
              <a:ext uri="{FF2B5EF4-FFF2-40B4-BE49-F238E27FC236}">
                <a16:creationId xmlns:a16="http://schemas.microsoft.com/office/drawing/2014/main" id="{4BDD79BD-29A4-4A52-A2E0-61DBAB69F9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4810" y="1114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46100" y="423893"/>
            <a:ext cx="8452485" cy="480260"/>
          </a:xfrm>
          <a:prstGeom prst="rect">
            <a:avLst/>
          </a:prstGeom>
          <a:pattFill prst="pct5">
            <a:fgClr>
              <a:srgbClr val="FFFF00"/>
            </a:fgClr>
            <a:bgClr>
              <a:schemeClr val="bg1"/>
            </a:bgClr>
          </a:pattFill>
        </p:spPr>
        <p:txBody>
          <a:bodyPr vert="horz" wrap="square" lIns="0" tIns="43815" rIns="0" bIns="0" rtlCol="0">
            <a:spAutoFit/>
          </a:bodyPr>
          <a:lstStyle/>
          <a:p>
            <a:pPr marL="12700" marR="5080">
              <a:lnSpc>
                <a:spcPts val="1700"/>
              </a:lnSpc>
              <a:spcBef>
                <a:spcPts val="345"/>
              </a:spcBef>
            </a:pPr>
            <a:r>
              <a:rPr lang="cs-CZ" sz="2000" b="1" spc="-5" dirty="0">
                <a:solidFill>
                  <a:srgbClr val="C00000"/>
                </a:solidFill>
                <a:latin typeface="Verdana"/>
                <a:cs typeface="Verdana"/>
              </a:rPr>
              <a:t>Palivový cyklus </a:t>
            </a:r>
            <a:r>
              <a:rPr lang="cs-CZ" sz="1400" spc="-10" dirty="0">
                <a:latin typeface="Verdana"/>
                <a:cs typeface="Verdana"/>
              </a:rPr>
              <a:t>– </a:t>
            </a:r>
            <a:r>
              <a:rPr lang="cs-CZ" sz="1600" spc="-5" dirty="0">
                <a:latin typeface="Verdana"/>
                <a:cs typeface="Verdana"/>
              </a:rPr>
              <a:t>zahrnuje </a:t>
            </a:r>
            <a:r>
              <a:rPr lang="cs-CZ" sz="1600" dirty="0">
                <a:latin typeface="Verdana"/>
                <a:cs typeface="Verdana"/>
              </a:rPr>
              <a:t>celý </a:t>
            </a:r>
            <a:r>
              <a:rPr lang="cs-CZ" sz="1600" spc="-5" dirty="0">
                <a:latin typeface="Verdana"/>
                <a:cs typeface="Verdana"/>
              </a:rPr>
              <a:t>proces </a:t>
            </a:r>
            <a:r>
              <a:rPr lang="cs-CZ" sz="1600" spc="-10" dirty="0">
                <a:latin typeface="Verdana"/>
                <a:cs typeface="Verdana"/>
              </a:rPr>
              <a:t>koloběhu </a:t>
            </a:r>
            <a:r>
              <a:rPr lang="cs-CZ" sz="1600" spc="-5" dirty="0">
                <a:latin typeface="Verdana"/>
                <a:cs typeface="Verdana"/>
              </a:rPr>
              <a:t>paliva, tj. </a:t>
            </a:r>
            <a:r>
              <a:rPr lang="cs-CZ" sz="1600" dirty="0">
                <a:latin typeface="Verdana"/>
                <a:cs typeface="Verdana"/>
              </a:rPr>
              <a:t>od </a:t>
            </a:r>
            <a:r>
              <a:rPr lang="cs-CZ" sz="1600" spc="-5" dirty="0">
                <a:latin typeface="Verdana"/>
                <a:cs typeface="Verdana"/>
              </a:rPr>
              <a:t>těžby uranové rudy, použití v reaktoru, jeho uskladnění </a:t>
            </a:r>
            <a:r>
              <a:rPr lang="cs-CZ" sz="1600" dirty="0">
                <a:latin typeface="Verdana"/>
                <a:cs typeface="Verdana"/>
              </a:rPr>
              <a:t>po </a:t>
            </a:r>
            <a:r>
              <a:rPr lang="cs-CZ" sz="1600" spc="-5" dirty="0">
                <a:latin typeface="Verdana"/>
                <a:cs typeface="Verdana"/>
              </a:rPr>
              <a:t>vyhoření a jeho další</a:t>
            </a:r>
            <a:r>
              <a:rPr lang="cs-CZ" sz="1600" spc="-40" dirty="0">
                <a:latin typeface="Verdana"/>
                <a:cs typeface="Verdana"/>
              </a:rPr>
              <a:t> </a:t>
            </a:r>
            <a:r>
              <a:rPr lang="cs-CZ" sz="1600" spc="-5" dirty="0">
                <a:latin typeface="Verdana"/>
                <a:cs typeface="Verdana"/>
              </a:rPr>
              <a:t>zpracování.</a:t>
            </a:r>
            <a:endParaRPr lang="cs-CZ" sz="1400" dirty="0">
              <a:latin typeface="Verdana"/>
              <a:cs typeface="Verdana"/>
            </a:endParaRPr>
          </a:p>
        </p:txBody>
      </p:sp>
      <p:grpSp>
        <p:nvGrpSpPr>
          <p:cNvPr id="5" name="Skupina 4">
            <a:extLst>
              <a:ext uri="{FF2B5EF4-FFF2-40B4-BE49-F238E27FC236}">
                <a16:creationId xmlns:a16="http://schemas.microsoft.com/office/drawing/2014/main" id="{6EE8DC5E-5FDE-4038-9810-A43B14D9FA84}"/>
              </a:ext>
            </a:extLst>
          </p:cNvPr>
          <p:cNvGrpSpPr/>
          <p:nvPr/>
        </p:nvGrpSpPr>
        <p:grpSpPr>
          <a:xfrm>
            <a:off x="59519" y="1925593"/>
            <a:ext cx="10024281" cy="5107857"/>
            <a:chOff x="29760" y="1227425"/>
            <a:chExt cx="10024281" cy="5107857"/>
          </a:xfrm>
        </p:grpSpPr>
        <p:pic>
          <p:nvPicPr>
            <p:cNvPr id="3" name="object 3"/>
            <p:cNvPicPr/>
            <p:nvPr/>
          </p:nvPicPr>
          <p:blipFill>
            <a:blip r:embed="rId4" cstate="print"/>
            <a:stretch>
              <a:fillRect/>
            </a:stretch>
          </p:blipFill>
          <p:spPr>
            <a:xfrm>
              <a:off x="29760" y="1227567"/>
              <a:ext cx="6218641" cy="5107715"/>
            </a:xfrm>
            <a:prstGeom prst="rect">
              <a:avLst/>
            </a:prstGeom>
          </p:spPr>
        </p:pic>
        <p:pic>
          <p:nvPicPr>
            <p:cNvPr id="4" name="Obrázek 3">
              <a:extLst>
                <a:ext uri="{FF2B5EF4-FFF2-40B4-BE49-F238E27FC236}">
                  <a16:creationId xmlns:a16="http://schemas.microsoft.com/office/drawing/2014/main" id="{187BD371-5C5F-4013-8389-FAE52A230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3579" y="1227425"/>
              <a:ext cx="3710462" cy="4992400"/>
            </a:xfrm>
            <a:prstGeom prst="rect">
              <a:avLst/>
            </a:prstGeom>
          </p:spPr>
        </p:pic>
      </p:grpSp>
      <p:sp>
        <p:nvSpPr>
          <p:cNvPr id="6" name="Zástupný symbol pro číslo snímku 5">
            <a:extLst>
              <a:ext uri="{FF2B5EF4-FFF2-40B4-BE49-F238E27FC236}">
                <a16:creationId xmlns:a16="http://schemas.microsoft.com/office/drawing/2014/main" id="{5E6DEA0C-9102-4198-B2AF-37BA162CA083}"/>
              </a:ext>
            </a:extLst>
          </p:cNvPr>
          <p:cNvSpPr>
            <a:spLocks noGrp="1"/>
          </p:cNvSpPr>
          <p:nvPr>
            <p:ph type="sldNum" sz="quarter" idx="7"/>
          </p:nvPr>
        </p:nvSpPr>
        <p:spPr/>
        <p:txBody>
          <a:bodyPr/>
          <a:lstStyle/>
          <a:p>
            <a:fld id="{B6F15528-21DE-4FAA-801E-634DDDAF4B2B}" type="slidenum">
              <a:rPr lang="cs-CZ" smtClean="0"/>
              <a:t>20</a:t>
            </a:fld>
            <a:endParaRPr lang="cs-CZ"/>
          </a:p>
        </p:txBody>
      </p:sp>
      <p:pic>
        <p:nvPicPr>
          <p:cNvPr id="7" name="Jadenerg20-1">
            <a:hlinkClick r:id="" action="ppaction://media"/>
            <a:extLst>
              <a:ext uri="{FF2B5EF4-FFF2-40B4-BE49-F238E27FC236}">
                <a16:creationId xmlns:a16="http://schemas.microsoft.com/office/drawing/2014/main" id="{64EFD6EC-D00F-4D89-AC76-0DC57A89DB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2900" y="28739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3700" y="200025"/>
            <a:ext cx="3242062" cy="320601"/>
          </a:xfrm>
          <a:prstGeom prst="rect">
            <a:avLst/>
          </a:prstGeom>
        </p:spPr>
        <p:txBody>
          <a:bodyPr vert="horz" wrap="square" lIns="0" tIns="12700" rIns="0" bIns="0" rtlCol="0">
            <a:spAutoFit/>
          </a:bodyPr>
          <a:lstStyle/>
          <a:p>
            <a:pPr marL="12700">
              <a:spcBef>
                <a:spcPts val="100"/>
              </a:spcBef>
            </a:pPr>
            <a:r>
              <a:rPr sz="2000" b="1" dirty="0">
                <a:solidFill>
                  <a:srgbClr val="C00000"/>
                </a:solidFill>
              </a:rPr>
              <a:t>Další </a:t>
            </a:r>
            <a:r>
              <a:rPr sz="2000" b="1" spc="-5" dirty="0">
                <a:solidFill>
                  <a:srgbClr val="C00000"/>
                </a:solidFill>
              </a:rPr>
              <a:t>typy</a:t>
            </a:r>
            <a:r>
              <a:rPr sz="2000" b="1" spc="-40" dirty="0">
                <a:solidFill>
                  <a:srgbClr val="C00000"/>
                </a:solidFill>
              </a:rPr>
              <a:t> </a:t>
            </a:r>
            <a:r>
              <a:rPr sz="2000" b="1" spc="-10" dirty="0">
                <a:solidFill>
                  <a:srgbClr val="C00000"/>
                </a:solidFill>
              </a:rPr>
              <a:t>reaktorů</a:t>
            </a:r>
            <a:endParaRPr sz="2000" dirty="0"/>
          </a:p>
        </p:txBody>
      </p:sp>
      <p:sp>
        <p:nvSpPr>
          <p:cNvPr id="3" name="object 3"/>
          <p:cNvSpPr txBox="1"/>
          <p:nvPr/>
        </p:nvSpPr>
        <p:spPr>
          <a:xfrm>
            <a:off x="412087" y="675944"/>
            <a:ext cx="8950325" cy="6961393"/>
          </a:xfrm>
          <a:prstGeom prst="rect">
            <a:avLst/>
          </a:prstGeom>
          <a:pattFill prst="pct5">
            <a:fgClr>
              <a:srgbClr val="FFFF00"/>
            </a:fgClr>
            <a:bgClr>
              <a:schemeClr val="bg1"/>
            </a:bgClr>
          </a:pattFill>
        </p:spPr>
        <p:txBody>
          <a:bodyPr vert="horz" wrap="square" lIns="0" tIns="8255" rIns="0" bIns="0" rtlCol="0">
            <a:spAutoFit/>
          </a:bodyPr>
          <a:lstStyle/>
          <a:p>
            <a:pPr marL="494665" marR="444500" indent="-228600">
              <a:lnSpc>
                <a:spcPct val="101499"/>
              </a:lnSpc>
              <a:spcBef>
                <a:spcPts val="65"/>
              </a:spcBef>
              <a:buClr>
                <a:srgbClr val="000000"/>
              </a:buClr>
              <a:buFont typeface="Symbol"/>
              <a:buChar char=""/>
              <a:tabLst>
                <a:tab pos="494665" algn="l"/>
                <a:tab pos="495300" algn="l"/>
              </a:tabLst>
            </a:pPr>
            <a:r>
              <a:rPr lang="cs-CZ" sz="1600" b="1" spc="-10" dirty="0">
                <a:solidFill>
                  <a:srgbClr val="0070C0"/>
                </a:solidFill>
                <a:latin typeface="Verdana"/>
                <a:cs typeface="Verdana"/>
              </a:rPr>
              <a:t>Varné </a:t>
            </a:r>
            <a:r>
              <a:rPr lang="cs-CZ" sz="1600" b="1" spc="-5" dirty="0">
                <a:solidFill>
                  <a:srgbClr val="0070C0"/>
                </a:solidFill>
                <a:latin typeface="Verdana"/>
                <a:cs typeface="Verdana"/>
              </a:rPr>
              <a:t>reaktory </a:t>
            </a:r>
            <a:r>
              <a:rPr lang="cs-CZ" sz="1600" spc="-10" dirty="0">
                <a:solidFill>
                  <a:srgbClr val="0000FF"/>
                </a:solidFill>
                <a:latin typeface="Verdana"/>
                <a:cs typeface="Verdana"/>
              </a:rPr>
              <a:t>– </a:t>
            </a:r>
            <a:r>
              <a:rPr lang="cs-CZ" sz="1600" spc="-5" dirty="0">
                <a:latin typeface="Verdana"/>
                <a:cs typeface="Verdana"/>
              </a:rPr>
              <a:t>jsou větší než tlakovodní, </a:t>
            </a:r>
            <a:r>
              <a:rPr lang="cs-CZ" sz="1600" spc="-10" dirty="0">
                <a:latin typeface="Verdana"/>
                <a:cs typeface="Verdana"/>
              </a:rPr>
              <a:t>voda se </a:t>
            </a:r>
            <a:r>
              <a:rPr lang="cs-CZ" sz="1600" spc="-5" dirty="0">
                <a:latin typeface="Verdana"/>
                <a:cs typeface="Verdana"/>
              </a:rPr>
              <a:t>částečně </a:t>
            </a:r>
            <a:r>
              <a:rPr lang="cs-CZ" sz="1600" dirty="0">
                <a:latin typeface="Verdana"/>
                <a:cs typeface="Verdana"/>
              </a:rPr>
              <a:t>mění </a:t>
            </a:r>
            <a:r>
              <a:rPr lang="cs-CZ" sz="1600" spc="-5" dirty="0">
                <a:latin typeface="Verdana"/>
                <a:cs typeface="Verdana"/>
              </a:rPr>
              <a:t>v </a:t>
            </a:r>
            <a:r>
              <a:rPr lang="cs-CZ" sz="1600" spc="-10" dirty="0">
                <a:latin typeface="Verdana"/>
                <a:cs typeface="Verdana"/>
              </a:rPr>
              <a:t>páru, </a:t>
            </a:r>
            <a:r>
              <a:rPr lang="cs-CZ" sz="1600" dirty="0">
                <a:latin typeface="Verdana"/>
                <a:cs typeface="Verdana"/>
              </a:rPr>
              <a:t>řídicí </a:t>
            </a:r>
            <a:r>
              <a:rPr lang="cs-CZ" sz="1600" spc="-5" dirty="0">
                <a:latin typeface="Verdana"/>
                <a:cs typeface="Verdana"/>
              </a:rPr>
              <a:t>tyče </a:t>
            </a:r>
            <a:r>
              <a:rPr lang="cs-CZ" sz="1600" spc="-10" dirty="0">
                <a:latin typeface="Verdana"/>
                <a:cs typeface="Verdana"/>
              </a:rPr>
              <a:t>se </a:t>
            </a:r>
            <a:r>
              <a:rPr lang="cs-CZ" sz="1600" spc="-5" dirty="0">
                <a:latin typeface="Verdana"/>
                <a:cs typeface="Verdana"/>
              </a:rPr>
              <a:t>zasouvají</a:t>
            </a:r>
            <a:r>
              <a:rPr lang="cs-CZ" sz="1600" spc="-20" dirty="0">
                <a:latin typeface="Verdana"/>
                <a:cs typeface="Verdana"/>
              </a:rPr>
              <a:t> </a:t>
            </a:r>
            <a:r>
              <a:rPr lang="cs-CZ" sz="1600" spc="-10" dirty="0">
                <a:latin typeface="Verdana"/>
                <a:cs typeface="Verdana"/>
              </a:rPr>
              <a:t>zespodu.</a:t>
            </a:r>
          </a:p>
          <a:p>
            <a:pPr marL="494665" marR="444500" indent="-228600">
              <a:lnSpc>
                <a:spcPct val="101499"/>
              </a:lnSpc>
              <a:spcBef>
                <a:spcPts val="65"/>
              </a:spcBef>
              <a:buClr>
                <a:srgbClr val="000000"/>
              </a:buClr>
              <a:buFont typeface="Symbol"/>
              <a:buChar char=""/>
              <a:tabLst>
                <a:tab pos="494665" algn="l"/>
                <a:tab pos="495300" algn="l"/>
              </a:tabLst>
            </a:pPr>
            <a:endParaRPr lang="cs-CZ" sz="1600" b="1" spc="-10" dirty="0">
              <a:solidFill>
                <a:srgbClr val="0000FF"/>
              </a:solidFill>
              <a:latin typeface="Verdana"/>
              <a:cs typeface="Verdana"/>
            </a:endParaRPr>
          </a:p>
          <a:p>
            <a:pPr marL="494665" marR="444500" indent="-228600">
              <a:lnSpc>
                <a:spcPct val="101499"/>
              </a:lnSpc>
              <a:spcBef>
                <a:spcPts val="65"/>
              </a:spcBef>
              <a:buClr>
                <a:srgbClr val="000000"/>
              </a:buClr>
              <a:buFont typeface="Symbol"/>
              <a:buChar char=""/>
              <a:tabLst>
                <a:tab pos="494665" algn="l"/>
                <a:tab pos="495300" algn="l"/>
              </a:tabLst>
            </a:pPr>
            <a:r>
              <a:rPr lang="cs-CZ" sz="1600" b="1" spc="-5" dirty="0">
                <a:solidFill>
                  <a:srgbClr val="0070C0"/>
                </a:solidFill>
                <a:latin typeface="Verdana"/>
                <a:cs typeface="Verdana"/>
              </a:rPr>
              <a:t>Těžkovodní </a:t>
            </a:r>
            <a:r>
              <a:rPr lang="cs-CZ" sz="1600" b="1" spc="-10" dirty="0">
                <a:solidFill>
                  <a:srgbClr val="0070C0"/>
                </a:solidFill>
                <a:latin typeface="Verdana"/>
                <a:cs typeface="Verdana"/>
              </a:rPr>
              <a:t>reakto</a:t>
            </a:r>
            <a:r>
              <a:rPr lang="cs-CZ" sz="1600" b="1" spc="-10" dirty="0">
                <a:solidFill>
                  <a:srgbClr val="0000FF"/>
                </a:solidFill>
                <a:latin typeface="Verdana"/>
                <a:cs typeface="Verdana"/>
              </a:rPr>
              <a:t>r </a:t>
            </a:r>
            <a:r>
              <a:rPr lang="cs-CZ" sz="1600" spc="-10" dirty="0">
                <a:solidFill>
                  <a:srgbClr val="0000FF"/>
                </a:solidFill>
                <a:latin typeface="Verdana"/>
                <a:cs typeface="Verdana"/>
              </a:rPr>
              <a:t>– </a:t>
            </a:r>
            <a:r>
              <a:rPr lang="cs-CZ" sz="1600" spc="-5" dirty="0">
                <a:latin typeface="Verdana"/>
                <a:cs typeface="Verdana"/>
              </a:rPr>
              <a:t>reaktor s tlakovými </a:t>
            </a:r>
            <a:r>
              <a:rPr lang="cs-CZ" sz="1600" spc="-10" dirty="0">
                <a:latin typeface="Verdana"/>
                <a:cs typeface="Verdana"/>
              </a:rPr>
              <a:t>kanály, </a:t>
            </a:r>
            <a:r>
              <a:rPr lang="cs-CZ" sz="1600" spc="-5" dirty="0">
                <a:latin typeface="Verdana"/>
                <a:cs typeface="Verdana"/>
              </a:rPr>
              <a:t>chlazen i moderován </a:t>
            </a:r>
            <a:r>
              <a:rPr lang="cs-CZ" sz="1600" spc="-10" dirty="0">
                <a:latin typeface="Verdana"/>
                <a:cs typeface="Verdana"/>
              </a:rPr>
              <a:t>těžkou vodou,  palivem je </a:t>
            </a:r>
            <a:r>
              <a:rPr lang="cs-CZ" sz="1600" spc="-5" dirty="0">
                <a:latin typeface="Verdana"/>
                <a:cs typeface="Verdana"/>
              </a:rPr>
              <a:t>přírodní uran (Kanada </a:t>
            </a:r>
            <a:r>
              <a:rPr lang="cs-CZ" sz="1600" spc="-10" dirty="0">
                <a:latin typeface="Verdana"/>
                <a:cs typeface="Verdana"/>
              </a:rPr>
              <a:t>– </a:t>
            </a:r>
            <a:r>
              <a:rPr lang="cs-CZ" sz="1600" spc="-5" dirty="0">
                <a:latin typeface="Verdana"/>
                <a:cs typeface="Verdana"/>
              </a:rPr>
              <a:t>CANDU). Podobný reaktor byl i reaktor A1 v </a:t>
            </a:r>
            <a:r>
              <a:rPr lang="cs-CZ" sz="1600" spc="-10" dirty="0">
                <a:latin typeface="Verdana"/>
                <a:cs typeface="Verdana"/>
              </a:rPr>
              <a:t>Jaslovských  Bohunicích, </a:t>
            </a:r>
            <a:r>
              <a:rPr lang="cs-CZ" sz="1600" spc="-5" dirty="0">
                <a:latin typeface="Verdana"/>
                <a:cs typeface="Verdana"/>
              </a:rPr>
              <a:t>v r. </a:t>
            </a:r>
            <a:r>
              <a:rPr lang="cs-CZ" sz="1600" spc="-10" dirty="0">
                <a:latin typeface="Verdana"/>
                <a:cs typeface="Verdana"/>
              </a:rPr>
              <a:t>1977 </a:t>
            </a:r>
            <a:r>
              <a:rPr lang="cs-CZ" sz="1600" spc="-5" dirty="0">
                <a:latin typeface="Verdana"/>
                <a:cs typeface="Verdana"/>
              </a:rPr>
              <a:t>došlo k </a:t>
            </a:r>
            <a:r>
              <a:rPr lang="cs-CZ" sz="1600" dirty="0">
                <a:latin typeface="Verdana"/>
                <a:cs typeface="Verdana"/>
              </a:rPr>
              <a:t>havárii </a:t>
            </a:r>
            <a:r>
              <a:rPr lang="cs-CZ" sz="1600" spc="-5" dirty="0">
                <a:latin typeface="Verdana"/>
                <a:cs typeface="Verdana"/>
              </a:rPr>
              <a:t>a </a:t>
            </a:r>
            <a:r>
              <a:rPr lang="cs-CZ" sz="1600" spc="-10" dirty="0">
                <a:latin typeface="Verdana"/>
                <a:cs typeface="Verdana"/>
              </a:rPr>
              <a:t>reaktor </a:t>
            </a:r>
            <a:r>
              <a:rPr lang="cs-CZ" sz="1600" dirty="0">
                <a:latin typeface="Verdana"/>
                <a:cs typeface="Verdana"/>
              </a:rPr>
              <a:t>byl </a:t>
            </a:r>
            <a:r>
              <a:rPr lang="cs-CZ" sz="1600" spc="-5" dirty="0">
                <a:latin typeface="Verdana"/>
                <a:cs typeface="Verdana"/>
              </a:rPr>
              <a:t>trvale</a:t>
            </a:r>
            <a:r>
              <a:rPr lang="cs-CZ" sz="1600" spc="45" dirty="0">
                <a:latin typeface="Verdana"/>
                <a:cs typeface="Verdana"/>
              </a:rPr>
              <a:t> </a:t>
            </a:r>
            <a:r>
              <a:rPr lang="cs-CZ" sz="1600" spc="-5" dirty="0">
                <a:latin typeface="Verdana"/>
                <a:cs typeface="Verdana"/>
              </a:rPr>
              <a:t>odstaven.</a:t>
            </a:r>
            <a:endParaRPr lang="cs-CZ" sz="1600" dirty="0">
              <a:latin typeface="Verdana"/>
              <a:cs typeface="Verdana"/>
            </a:endParaRPr>
          </a:p>
          <a:p>
            <a:pPr>
              <a:lnSpc>
                <a:spcPct val="100000"/>
              </a:lnSpc>
              <a:buClr>
                <a:srgbClr val="0000FF"/>
              </a:buClr>
              <a:buFont typeface="Symbol"/>
              <a:buChar char=""/>
            </a:pPr>
            <a:endParaRPr lang="cs-CZ" sz="1600" dirty="0">
              <a:latin typeface="Verdana"/>
              <a:cs typeface="Verdana"/>
            </a:endParaRPr>
          </a:p>
          <a:p>
            <a:pPr marL="494665" marR="402590" lvl="1" indent="-228600">
              <a:lnSpc>
                <a:spcPct val="101499"/>
              </a:lnSpc>
              <a:buFont typeface="Symbol"/>
              <a:buChar char=""/>
              <a:tabLst>
                <a:tab pos="494665" algn="l"/>
                <a:tab pos="495300" algn="l"/>
              </a:tabLst>
            </a:pPr>
            <a:r>
              <a:rPr lang="cs-CZ" sz="1600" b="1" spc="-5" dirty="0">
                <a:solidFill>
                  <a:srgbClr val="0070C0"/>
                </a:solidFill>
                <a:latin typeface="Verdana"/>
                <a:cs typeface="Verdana"/>
              </a:rPr>
              <a:t>Plynem </a:t>
            </a:r>
            <a:r>
              <a:rPr lang="cs-CZ" sz="1600" b="1" spc="-10" dirty="0">
                <a:solidFill>
                  <a:srgbClr val="0070C0"/>
                </a:solidFill>
                <a:latin typeface="Verdana"/>
                <a:cs typeface="Verdana"/>
              </a:rPr>
              <a:t>chlazené </a:t>
            </a:r>
            <a:r>
              <a:rPr lang="cs-CZ" sz="1600" b="1" spc="-5" dirty="0">
                <a:solidFill>
                  <a:srgbClr val="0070C0"/>
                </a:solidFill>
                <a:latin typeface="Verdana"/>
                <a:cs typeface="Verdana"/>
              </a:rPr>
              <a:t>grafitové reaktory </a:t>
            </a:r>
            <a:r>
              <a:rPr lang="cs-CZ" sz="1600" spc="-10" dirty="0">
                <a:latin typeface="Verdana"/>
                <a:cs typeface="Verdana"/>
              </a:rPr>
              <a:t>(Velká </a:t>
            </a:r>
            <a:r>
              <a:rPr lang="cs-CZ" sz="1600" spc="-5" dirty="0">
                <a:latin typeface="Verdana"/>
                <a:cs typeface="Verdana"/>
              </a:rPr>
              <a:t>Británie) </a:t>
            </a:r>
            <a:r>
              <a:rPr lang="cs-CZ" sz="1600" spc="-10" dirty="0">
                <a:latin typeface="Verdana"/>
                <a:cs typeface="Verdana"/>
              </a:rPr>
              <a:t>– </a:t>
            </a:r>
            <a:r>
              <a:rPr lang="cs-CZ" sz="1600" spc="-5" dirty="0">
                <a:latin typeface="Verdana"/>
                <a:cs typeface="Verdana"/>
              </a:rPr>
              <a:t>reaktor </a:t>
            </a:r>
            <a:r>
              <a:rPr lang="cs-CZ" sz="1600" spc="-10" dirty="0">
                <a:latin typeface="Verdana"/>
                <a:cs typeface="Verdana"/>
              </a:rPr>
              <a:t>je chlazen </a:t>
            </a:r>
            <a:r>
              <a:rPr lang="cs-CZ" sz="1600" spc="-5" dirty="0">
                <a:latin typeface="Verdana"/>
                <a:cs typeface="Verdana"/>
              </a:rPr>
              <a:t>heliem, </a:t>
            </a:r>
            <a:r>
              <a:rPr lang="cs-CZ" sz="1600" dirty="0">
                <a:latin typeface="Verdana"/>
                <a:cs typeface="Verdana"/>
              </a:rPr>
              <a:t>které </a:t>
            </a:r>
            <a:r>
              <a:rPr lang="cs-CZ" sz="1600" spc="-5" dirty="0">
                <a:latin typeface="Verdana"/>
                <a:cs typeface="Verdana"/>
              </a:rPr>
              <a:t>proudí palivovými kanály pod </a:t>
            </a:r>
            <a:r>
              <a:rPr lang="cs-CZ" sz="1600" dirty="0">
                <a:latin typeface="Verdana"/>
                <a:cs typeface="Verdana"/>
              </a:rPr>
              <a:t>tlakem </a:t>
            </a:r>
            <a:r>
              <a:rPr lang="cs-CZ" sz="1600" spc="10" dirty="0">
                <a:latin typeface="Verdana"/>
                <a:cs typeface="Verdana"/>
              </a:rPr>
              <a:t>3-5 </a:t>
            </a:r>
            <a:r>
              <a:rPr lang="cs-CZ" sz="1600" dirty="0" err="1">
                <a:latin typeface="Verdana"/>
                <a:cs typeface="Verdana"/>
              </a:rPr>
              <a:t>MPa</a:t>
            </a:r>
            <a:r>
              <a:rPr lang="cs-CZ" sz="1600" dirty="0">
                <a:latin typeface="Verdana"/>
                <a:cs typeface="Verdana"/>
              </a:rPr>
              <a:t>. </a:t>
            </a:r>
            <a:r>
              <a:rPr lang="cs-CZ" sz="1600" spc="-5" dirty="0">
                <a:latin typeface="Verdana"/>
                <a:cs typeface="Verdana"/>
              </a:rPr>
              <a:t>Pracuje s </a:t>
            </a:r>
            <a:r>
              <a:rPr lang="cs-CZ" sz="1600" spc="-10" dirty="0">
                <a:latin typeface="Verdana"/>
                <a:cs typeface="Verdana"/>
              </a:rPr>
              <a:t>mírně </a:t>
            </a:r>
            <a:r>
              <a:rPr lang="cs-CZ" sz="1600" spc="-5" dirty="0">
                <a:latin typeface="Verdana"/>
                <a:cs typeface="Verdana"/>
              </a:rPr>
              <a:t>obohaceným uranem, </a:t>
            </a:r>
            <a:r>
              <a:rPr lang="cs-CZ" sz="1600" spc="-10" dirty="0">
                <a:latin typeface="Verdana"/>
                <a:cs typeface="Verdana"/>
              </a:rPr>
              <a:t>dosahuje se </a:t>
            </a:r>
            <a:r>
              <a:rPr lang="cs-CZ" sz="1600" spc="-5" dirty="0">
                <a:latin typeface="Verdana"/>
                <a:cs typeface="Verdana"/>
              </a:rPr>
              <a:t>teploty </a:t>
            </a:r>
            <a:r>
              <a:rPr lang="cs-CZ" sz="1600" spc="5" dirty="0">
                <a:latin typeface="Verdana"/>
                <a:cs typeface="Verdana"/>
              </a:rPr>
              <a:t>až </a:t>
            </a:r>
            <a:r>
              <a:rPr lang="cs-CZ" sz="1600" spc="-10" dirty="0">
                <a:latin typeface="Verdana"/>
                <a:cs typeface="Verdana"/>
              </a:rPr>
              <a:t>850</a:t>
            </a:r>
            <a:r>
              <a:rPr lang="cs-CZ" sz="1600" spc="10" dirty="0">
                <a:latin typeface="Verdana"/>
                <a:cs typeface="Verdana"/>
              </a:rPr>
              <a:t> </a:t>
            </a:r>
            <a:r>
              <a:rPr lang="cs-CZ" sz="1600" spc="-10" dirty="0">
                <a:latin typeface="Verdana"/>
                <a:cs typeface="Verdana"/>
              </a:rPr>
              <a:t>°C.</a:t>
            </a:r>
            <a:endParaRPr lang="cs-CZ" sz="1600" dirty="0">
              <a:latin typeface="Verdana"/>
              <a:cs typeface="Verdana"/>
            </a:endParaRPr>
          </a:p>
          <a:p>
            <a:pPr lvl="1">
              <a:lnSpc>
                <a:spcPct val="100000"/>
              </a:lnSpc>
              <a:buChar char=""/>
            </a:pPr>
            <a:endParaRPr lang="cs-CZ" sz="1600" dirty="0">
              <a:latin typeface="Verdana"/>
              <a:cs typeface="Verdana"/>
            </a:endParaRPr>
          </a:p>
          <a:p>
            <a:pPr marL="494665" marR="177800" lvl="1" indent="-228600">
              <a:lnSpc>
                <a:spcPct val="101499"/>
              </a:lnSpc>
              <a:buClr>
                <a:srgbClr val="000000"/>
              </a:buClr>
              <a:buFont typeface="Symbol"/>
              <a:buChar char=""/>
              <a:tabLst>
                <a:tab pos="494665" algn="l"/>
                <a:tab pos="495300" algn="l"/>
              </a:tabLst>
            </a:pPr>
            <a:r>
              <a:rPr lang="cs-CZ" sz="1600" b="1" spc="-5" dirty="0">
                <a:solidFill>
                  <a:srgbClr val="0070C0"/>
                </a:solidFill>
                <a:latin typeface="Verdana"/>
                <a:cs typeface="Verdana"/>
              </a:rPr>
              <a:t>Grafitové reaktory </a:t>
            </a:r>
            <a:r>
              <a:rPr lang="cs-CZ" sz="1600" b="1" spc="-10" dirty="0">
                <a:solidFill>
                  <a:srgbClr val="0070C0"/>
                </a:solidFill>
                <a:latin typeface="Verdana"/>
                <a:cs typeface="Verdana"/>
              </a:rPr>
              <a:t>chlazené </a:t>
            </a:r>
            <a:r>
              <a:rPr lang="cs-CZ" sz="1600" b="1" dirty="0">
                <a:solidFill>
                  <a:srgbClr val="0070C0"/>
                </a:solidFill>
                <a:latin typeface="Verdana"/>
                <a:cs typeface="Verdana"/>
              </a:rPr>
              <a:t>vodou </a:t>
            </a:r>
            <a:r>
              <a:rPr lang="cs-CZ" sz="1600" spc="-5" dirty="0">
                <a:latin typeface="Verdana"/>
                <a:cs typeface="Verdana"/>
              </a:rPr>
              <a:t>- provozovány </a:t>
            </a:r>
            <a:r>
              <a:rPr lang="cs-CZ" sz="1600" spc="-10" dirty="0">
                <a:latin typeface="Verdana"/>
                <a:cs typeface="Verdana"/>
              </a:rPr>
              <a:t>pouze </a:t>
            </a:r>
            <a:r>
              <a:rPr lang="cs-CZ" sz="1600" spc="-5" dirty="0">
                <a:latin typeface="Verdana"/>
                <a:cs typeface="Verdana"/>
              </a:rPr>
              <a:t>v zemích bývalého </a:t>
            </a:r>
            <a:r>
              <a:rPr lang="cs-CZ" sz="1600" dirty="0">
                <a:latin typeface="Verdana"/>
                <a:cs typeface="Verdana"/>
              </a:rPr>
              <a:t>SSSR </a:t>
            </a:r>
            <a:r>
              <a:rPr lang="cs-CZ" sz="1600" spc="-5" dirty="0">
                <a:latin typeface="Verdana"/>
                <a:cs typeface="Verdana"/>
              </a:rPr>
              <a:t>(např. v Černobylu). Palivem </a:t>
            </a:r>
            <a:r>
              <a:rPr lang="cs-CZ" sz="1600" spc="-10" dirty="0">
                <a:latin typeface="Verdana"/>
                <a:cs typeface="Verdana"/>
              </a:rPr>
              <a:t>je mírně </a:t>
            </a:r>
            <a:r>
              <a:rPr lang="cs-CZ" sz="1600" spc="-5" dirty="0">
                <a:latin typeface="Verdana"/>
                <a:cs typeface="Verdana"/>
              </a:rPr>
              <a:t>obohacený</a:t>
            </a:r>
            <a:r>
              <a:rPr lang="cs-CZ" sz="1600" spc="5" dirty="0">
                <a:latin typeface="Verdana"/>
                <a:cs typeface="Verdana"/>
              </a:rPr>
              <a:t> </a:t>
            </a:r>
            <a:r>
              <a:rPr lang="cs-CZ" sz="1600" spc="-5" dirty="0">
                <a:latin typeface="Verdana"/>
                <a:cs typeface="Verdana"/>
              </a:rPr>
              <a:t>uran-</a:t>
            </a:r>
            <a:endParaRPr lang="cs-CZ" sz="1600" dirty="0">
              <a:latin typeface="Verdana"/>
              <a:cs typeface="Verdana"/>
            </a:endParaRPr>
          </a:p>
          <a:p>
            <a:pPr lvl="1">
              <a:spcBef>
                <a:spcPts val="40"/>
              </a:spcBef>
              <a:buChar char=""/>
            </a:pPr>
            <a:endParaRPr lang="cs-CZ" sz="1400" dirty="0">
              <a:latin typeface="Verdana"/>
              <a:cs typeface="Verdana"/>
            </a:endParaRPr>
          </a:p>
          <a:p>
            <a:pPr marL="494665" marR="68580" lvl="1" indent="-228600">
              <a:lnSpc>
                <a:spcPct val="101499"/>
              </a:lnSpc>
              <a:buFont typeface="Symbol"/>
              <a:buChar char=""/>
              <a:tabLst>
                <a:tab pos="494665" algn="l"/>
                <a:tab pos="495300" algn="l"/>
              </a:tabLst>
            </a:pPr>
            <a:r>
              <a:rPr lang="cs-CZ" sz="1600" b="1" spc="-10" dirty="0">
                <a:solidFill>
                  <a:srgbClr val="0070C0"/>
                </a:solidFill>
                <a:latin typeface="Verdana"/>
                <a:cs typeface="Verdana"/>
              </a:rPr>
              <a:t>Rychlé </a:t>
            </a:r>
            <a:r>
              <a:rPr lang="cs-CZ" sz="1600" b="1" spc="-5" dirty="0">
                <a:solidFill>
                  <a:srgbClr val="0070C0"/>
                </a:solidFill>
                <a:latin typeface="Verdana"/>
                <a:cs typeface="Verdana"/>
              </a:rPr>
              <a:t>reaktory </a:t>
            </a:r>
            <a:r>
              <a:rPr lang="cs-CZ" sz="1600" spc="-10" dirty="0">
                <a:latin typeface="Verdana"/>
                <a:cs typeface="Verdana"/>
              </a:rPr>
              <a:t>– </a:t>
            </a:r>
            <a:r>
              <a:rPr lang="cs-CZ" sz="1600" spc="-5" dirty="0">
                <a:latin typeface="Verdana"/>
                <a:cs typeface="Verdana"/>
              </a:rPr>
              <a:t>používají nezpomalené neutrony. Vzhledem k tomu, </a:t>
            </a:r>
            <a:r>
              <a:rPr lang="cs-CZ" sz="1600" spc="-15" dirty="0">
                <a:latin typeface="Verdana"/>
                <a:cs typeface="Verdana"/>
              </a:rPr>
              <a:t>že </a:t>
            </a:r>
            <a:r>
              <a:rPr lang="cs-CZ" sz="1600" spc="-5" dirty="0">
                <a:latin typeface="Verdana"/>
                <a:cs typeface="Verdana"/>
              </a:rPr>
              <a:t>účinný průřez </a:t>
            </a:r>
            <a:r>
              <a:rPr lang="cs-CZ" sz="1600" spc="-10" dirty="0">
                <a:latin typeface="Verdana"/>
                <a:cs typeface="Verdana"/>
              </a:rPr>
              <a:t>pro  rychlé </a:t>
            </a:r>
            <a:r>
              <a:rPr lang="cs-CZ" sz="1600" spc="-5" dirty="0">
                <a:latin typeface="Verdana"/>
                <a:cs typeface="Verdana"/>
              </a:rPr>
              <a:t>neutrony </a:t>
            </a:r>
            <a:r>
              <a:rPr lang="cs-CZ" sz="1600" spc="-10" dirty="0">
                <a:latin typeface="Verdana"/>
                <a:cs typeface="Verdana"/>
              </a:rPr>
              <a:t>je </a:t>
            </a:r>
            <a:r>
              <a:rPr lang="cs-CZ" sz="1600" spc="-5" dirty="0">
                <a:latin typeface="Verdana"/>
                <a:cs typeface="Verdana"/>
              </a:rPr>
              <a:t>podstatně menší než </a:t>
            </a:r>
            <a:r>
              <a:rPr lang="cs-CZ" sz="1600" spc="-10" dirty="0">
                <a:latin typeface="Verdana"/>
                <a:cs typeface="Verdana"/>
              </a:rPr>
              <a:t>pro </a:t>
            </a:r>
            <a:r>
              <a:rPr lang="cs-CZ" sz="1600" spc="-5" dirty="0">
                <a:latin typeface="Verdana"/>
                <a:cs typeface="Verdana"/>
              </a:rPr>
              <a:t>neutrony pomalé, </a:t>
            </a:r>
            <a:r>
              <a:rPr lang="cs-CZ" sz="1600" dirty="0">
                <a:latin typeface="Verdana"/>
                <a:cs typeface="Verdana"/>
              </a:rPr>
              <a:t>musí </a:t>
            </a:r>
            <a:r>
              <a:rPr lang="cs-CZ" sz="1600" spc="-10" dirty="0">
                <a:latin typeface="Verdana"/>
                <a:cs typeface="Verdana"/>
              </a:rPr>
              <a:t>se pracovat </a:t>
            </a:r>
            <a:r>
              <a:rPr lang="cs-CZ" sz="1600" spc="-5" dirty="0">
                <a:latin typeface="Verdana"/>
                <a:cs typeface="Verdana"/>
              </a:rPr>
              <a:t>s palivem  </a:t>
            </a:r>
            <a:r>
              <a:rPr lang="cs-CZ" sz="1600" spc="-10" dirty="0">
                <a:latin typeface="Verdana"/>
                <a:cs typeface="Verdana"/>
              </a:rPr>
              <a:t>obohaceným </a:t>
            </a:r>
            <a:r>
              <a:rPr lang="cs-CZ" sz="1600" spc="-5" dirty="0">
                <a:latin typeface="Verdana"/>
                <a:cs typeface="Verdana"/>
              </a:rPr>
              <a:t>na </a:t>
            </a:r>
            <a:r>
              <a:rPr lang="cs-CZ" sz="1600" dirty="0">
                <a:latin typeface="Verdana"/>
                <a:cs typeface="Verdana"/>
              </a:rPr>
              <a:t>20-50 % </a:t>
            </a:r>
            <a:r>
              <a:rPr lang="cs-CZ" sz="1400" spc="7" baseline="30864" dirty="0">
                <a:latin typeface="Verdana"/>
                <a:cs typeface="Verdana"/>
              </a:rPr>
              <a:t>235</a:t>
            </a:r>
            <a:r>
              <a:rPr lang="cs-CZ" sz="1600" spc="5" dirty="0">
                <a:latin typeface="Verdana"/>
                <a:cs typeface="Verdana"/>
              </a:rPr>
              <a:t>U </a:t>
            </a:r>
            <a:r>
              <a:rPr lang="cs-CZ" sz="1600" spc="-5" dirty="0">
                <a:latin typeface="Verdana"/>
                <a:cs typeface="Verdana"/>
              </a:rPr>
              <a:t>nebo palivo s odpovídajícím obsahem </a:t>
            </a:r>
            <a:r>
              <a:rPr lang="cs-CZ" sz="1400" baseline="30864" dirty="0">
                <a:latin typeface="Verdana"/>
                <a:cs typeface="Verdana"/>
              </a:rPr>
              <a:t>239</a:t>
            </a:r>
            <a:r>
              <a:rPr lang="cs-CZ" sz="1600" dirty="0">
                <a:latin typeface="Verdana"/>
                <a:cs typeface="Verdana"/>
              </a:rPr>
              <a:t>Pu. </a:t>
            </a:r>
            <a:r>
              <a:rPr lang="cs-CZ" sz="1600" spc="-5" dirty="0">
                <a:latin typeface="Verdana"/>
                <a:cs typeface="Verdana"/>
              </a:rPr>
              <a:t>Chladí </a:t>
            </a:r>
            <a:r>
              <a:rPr lang="cs-CZ" sz="1600" spc="-10" dirty="0">
                <a:latin typeface="Verdana"/>
                <a:cs typeface="Verdana"/>
              </a:rPr>
              <a:t>se  roztaveným </a:t>
            </a:r>
            <a:r>
              <a:rPr lang="cs-CZ" sz="1600" spc="-5" dirty="0">
                <a:latin typeface="Verdana"/>
                <a:cs typeface="Verdana"/>
              </a:rPr>
              <a:t>sodíkem. Pracují hlavně </a:t>
            </a:r>
            <a:r>
              <a:rPr lang="cs-CZ" sz="1600" spc="-10" dirty="0">
                <a:latin typeface="Verdana"/>
                <a:cs typeface="Verdana"/>
              </a:rPr>
              <a:t>ve </a:t>
            </a:r>
            <a:r>
              <a:rPr lang="cs-CZ" sz="1600" dirty="0">
                <a:latin typeface="Verdana"/>
                <a:cs typeface="Verdana"/>
              </a:rPr>
              <a:t>Francii </a:t>
            </a:r>
            <a:r>
              <a:rPr lang="cs-CZ" sz="1600" spc="-5" dirty="0">
                <a:latin typeface="Verdana"/>
                <a:cs typeface="Verdana"/>
              </a:rPr>
              <a:t>(</a:t>
            </a:r>
            <a:r>
              <a:rPr lang="cs-CZ" sz="1600" spc="-5" dirty="0" err="1">
                <a:latin typeface="Verdana"/>
                <a:cs typeface="Verdana"/>
              </a:rPr>
              <a:t>Phénix</a:t>
            </a:r>
            <a:r>
              <a:rPr lang="cs-CZ" sz="1600" spc="-5" dirty="0">
                <a:latin typeface="Verdana"/>
                <a:cs typeface="Verdana"/>
              </a:rPr>
              <a:t>,</a:t>
            </a:r>
            <a:r>
              <a:rPr lang="cs-CZ" sz="1600" spc="15" dirty="0">
                <a:latin typeface="Verdana"/>
                <a:cs typeface="Verdana"/>
              </a:rPr>
              <a:t> </a:t>
            </a:r>
            <a:r>
              <a:rPr lang="cs-CZ" sz="1600" spc="-5" dirty="0" err="1">
                <a:latin typeface="Verdana"/>
                <a:cs typeface="Verdana"/>
              </a:rPr>
              <a:t>Superphénix</a:t>
            </a:r>
            <a:r>
              <a:rPr lang="cs-CZ" sz="1600" spc="-5" dirty="0">
                <a:latin typeface="Verdana"/>
                <a:cs typeface="Verdana"/>
              </a:rPr>
              <a:t>).</a:t>
            </a:r>
            <a:endParaRPr lang="cs-CZ" sz="1600" dirty="0">
              <a:latin typeface="Verdana"/>
              <a:cs typeface="Verdana"/>
            </a:endParaRPr>
          </a:p>
          <a:p>
            <a:pPr lvl="1">
              <a:spcBef>
                <a:spcPts val="5"/>
              </a:spcBef>
              <a:buChar char=""/>
            </a:pPr>
            <a:endParaRPr lang="cs-CZ" sz="1600" dirty="0">
              <a:latin typeface="Verdana"/>
              <a:cs typeface="Verdana"/>
            </a:endParaRPr>
          </a:p>
          <a:p>
            <a:pPr marL="494665" marR="92075" lvl="1" indent="-228600">
              <a:lnSpc>
                <a:spcPct val="101400"/>
              </a:lnSpc>
              <a:buClr>
                <a:srgbClr val="000000"/>
              </a:buClr>
              <a:buFont typeface="Symbol"/>
              <a:buChar char=""/>
              <a:tabLst>
                <a:tab pos="494665" algn="l"/>
                <a:tab pos="495300" algn="l"/>
              </a:tabLst>
            </a:pPr>
            <a:r>
              <a:rPr lang="cs-CZ" sz="1600" b="1" spc="-5" dirty="0">
                <a:solidFill>
                  <a:srgbClr val="0070C0"/>
                </a:solidFill>
                <a:latin typeface="Verdana"/>
                <a:cs typeface="Verdana"/>
              </a:rPr>
              <a:t>Množivé (plodivé) </a:t>
            </a:r>
            <a:r>
              <a:rPr lang="cs-CZ" sz="1600" b="1" spc="-10" dirty="0">
                <a:solidFill>
                  <a:srgbClr val="0070C0"/>
                </a:solidFill>
                <a:latin typeface="Verdana"/>
                <a:cs typeface="Verdana"/>
              </a:rPr>
              <a:t>reaktory (tzv. </a:t>
            </a:r>
            <a:r>
              <a:rPr lang="cs-CZ" sz="1600" b="1" spc="-10" dirty="0" err="1">
                <a:solidFill>
                  <a:srgbClr val="0070C0"/>
                </a:solidFill>
                <a:latin typeface="Verdana"/>
                <a:cs typeface="Verdana"/>
              </a:rPr>
              <a:t>breeders</a:t>
            </a:r>
            <a:r>
              <a:rPr lang="cs-CZ" sz="1600" b="1" spc="-10" dirty="0">
                <a:solidFill>
                  <a:srgbClr val="0070C0"/>
                </a:solidFill>
                <a:latin typeface="Verdana"/>
                <a:cs typeface="Verdana"/>
              </a:rPr>
              <a:t>) </a:t>
            </a:r>
            <a:r>
              <a:rPr lang="cs-CZ" sz="1600" spc="-10" dirty="0">
                <a:latin typeface="Verdana"/>
                <a:cs typeface="Verdana"/>
              </a:rPr>
              <a:t>– </a:t>
            </a:r>
            <a:r>
              <a:rPr lang="cs-CZ" sz="1600" spc="-5" dirty="0">
                <a:latin typeface="Verdana"/>
                <a:cs typeface="Verdana"/>
              </a:rPr>
              <a:t>rychlé reaktory s plutoniem, kdy průměrný </a:t>
            </a:r>
            <a:r>
              <a:rPr lang="cs-CZ" sz="1600" spc="-10" dirty="0">
                <a:latin typeface="Verdana"/>
                <a:cs typeface="Verdana"/>
              </a:rPr>
              <a:t>počet </a:t>
            </a:r>
            <a:r>
              <a:rPr lang="cs-CZ" sz="1600" spc="-5" dirty="0">
                <a:latin typeface="Verdana"/>
                <a:cs typeface="Verdana"/>
              </a:rPr>
              <a:t>neutronů </a:t>
            </a:r>
            <a:r>
              <a:rPr lang="cs-CZ" sz="1600" spc="-10" dirty="0">
                <a:latin typeface="Verdana"/>
                <a:cs typeface="Verdana"/>
              </a:rPr>
              <a:t>při </a:t>
            </a:r>
            <a:r>
              <a:rPr lang="cs-CZ" sz="1600" spc="-5" dirty="0">
                <a:latin typeface="Verdana"/>
                <a:cs typeface="Verdana"/>
              </a:rPr>
              <a:t>jednom aktu štěpení </a:t>
            </a:r>
            <a:r>
              <a:rPr lang="cs-CZ" sz="1600" spc="-10" dirty="0">
                <a:latin typeface="Verdana"/>
                <a:cs typeface="Verdana"/>
              </a:rPr>
              <a:t>je 3. </a:t>
            </a:r>
            <a:r>
              <a:rPr lang="cs-CZ" sz="1600" spc="-5" dirty="0">
                <a:latin typeface="Verdana"/>
                <a:cs typeface="Verdana"/>
              </a:rPr>
              <a:t>Jeden z neutronů </a:t>
            </a:r>
            <a:r>
              <a:rPr lang="cs-CZ" sz="1600" spc="-10" dirty="0">
                <a:latin typeface="Verdana"/>
                <a:cs typeface="Verdana"/>
              </a:rPr>
              <a:t>je využíván </a:t>
            </a:r>
            <a:r>
              <a:rPr lang="cs-CZ" sz="1600" spc="-5" dirty="0">
                <a:latin typeface="Verdana"/>
                <a:cs typeface="Verdana"/>
              </a:rPr>
              <a:t>(zcela záměrně) k </a:t>
            </a:r>
            <a:r>
              <a:rPr lang="cs-CZ" sz="1600" spc="-10" dirty="0">
                <a:latin typeface="Verdana"/>
                <a:cs typeface="Verdana"/>
              </a:rPr>
              <a:t>záchytné </a:t>
            </a:r>
            <a:r>
              <a:rPr lang="cs-CZ" sz="1600" dirty="0">
                <a:latin typeface="Verdana"/>
                <a:cs typeface="Verdana"/>
              </a:rPr>
              <a:t>reakci  </a:t>
            </a:r>
            <a:r>
              <a:rPr lang="cs-CZ" sz="1400" b="1" spc="-15" baseline="30864" dirty="0">
                <a:latin typeface="Verdana"/>
                <a:cs typeface="Verdana"/>
              </a:rPr>
              <a:t>238</a:t>
            </a:r>
            <a:r>
              <a:rPr lang="cs-CZ" sz="1600" b="1" spc="-10" dirty="0">
                <a:latin typeface="Verdana"/>
                <a:cs typeface="Verdana"/>
              </a:rPr>
              <a:t>U(n,</a:t>
            </a:r>
            <a:r>
              <a:rPr lang="cs-CZ" sz="1600" b="1" spc="-10" dirty="0">
                <a:latin typeface="Symbol"/>
                <a:cs typeface="Symbol"/>
              </a:rPr>
              <a:t></a:t>
            </a:r>
            <a:r>
              <a:rPr lang="cs-CZ" sz="1600" b="1" spc="-10" dirty="0">
                <a:latin typeface="Verdana"/>
                <a:cs typeface="Verdana"/>
              </a:rPr>
              <a:t>), která </a:t>
            </a:r>
            <a:r>
              <a:rPr lang="cs-CZ" sz="1600" b="1" spc="-5" dirty="0">
                <a:latin typeface="Verdana"/>
                <a:cs typeface="Verdana"/>
              </a:rPr>
              <a:t>vede k </a:t>
            </a:r>
            <a:r>
              <a:rPr lang="cs-CZ" sz="1600" b="1" spc="-10" dirty="0">
                <a:latin typeface="Verdana"/>
                <a:cs typeface="Verdana"/>
              </a:rPr>
              <a:t>plutoniu</a:t>
            </a:r>
            <a:r>
              <a:rPr lang="cs-CZ" sz="1600" spc="-10" dirty="0">
                <a:latin typeface="Verdana"/>
                <a:cs typeface="Verdana"/>
              </a:rPr>
              <a:t>. </a:t>
            </a:r>
            <a:r>
              <a:rPr lang="cs-CZ" sz="1600" dirty="0">
                <a:latin typeface="Verdana"/>
                <a:cs typeface="Verdana"/>
              </a:rPr>
              <a:t>Při </a:t>
            </a:r>
            <a:r>
              <a:rPr lang="cs-CZ" sz="1600" spc="-10" dirty="0">
                <a:latin typeface="Verdana"/>
                <a:cs typeface="Verdana"/>
              </a:rPr>
              <a:t>provozu </a:t>
            </a:r>
            <a:r>
              <a:rPr lang="cs-CZ" sz="1600" spc="-5" dirty="0">
                <a:latin typeface="Verdana"/>
                <a:cs typeface="Verdana"/>
              </a:rPr>
              <a:t>reaktoru vzniká </a:t>
            </a:r>
            <a:r>
              <a:rPr lang="cs-CZ" sz="1600" spc="-15" dirty="0">
                <a:latin typeface="Verdana"/>
                <a:cs typeface="Verdana"/>
              </a:rPr>
              <a:t>více </a:t>
            </a:r>
            <a:r>
              <a:rPr lang="cs-CZ" sz="1600" spc="-10" dirty="0">
                <a:latin typeface="Verdana"/>
                <a:cs typeface="Verdana"/>
              </a:rPr>
              <a:t>plutonia, </a:t>
            </a:r>
            <a:r>
              <a:rPr lang="cs-CZ" sz="1600" spc="-5" dirty="0">
                <a:latin typeface="Verdana"/>
                <a:cs typeface="Verdana"/>
              </a:rPr>
              <a:t>než </a:t>
            </a:r>
            <a:r>
              <a:rPr lang="cs-CZ" sz="1600" spc="-10" dirty="0">
                <a:latin typeface="Verdana"/>
                <a:cs typeface="Verdana"/>
              </a:rPr>
              <a:t>se</a:t>
            </a:r>
            <a:r>
              <a:rPr lang="cs-CZ" sz="1600" spc="290" dirty="0">
                <a:latin typeface="Verdana"/>
                <a:cs typeface="Verdana"/>
              </a:rPr>
              <a:t> </a:t>
            </a:r>
            <a:r>
              <a:rPr lang="cs-CZ" sz="1600" spc="-5" dirty="0">
                <a:latin typeface="Verdana"/>
                <a:cs typeface="Verdana"/>
              </a:rPr>
              <a:t>spotřebuje.</a:t>
            </a:r>
            <a:endParaRPr lang="cs-CZ" sz="1600" dirty="0">
              <a:latin typeface="Verdana"/>
              <a:cs typeface="Verdana"/>
            </a:endParaRPr>
          </a:p>
          <a:p>
            <a:pPr marL="494665">
              <a:spcBef>
                <a:spcPts val="25"/>
              </a:spcBef>
            </a:pPr>
            <a:r>
              <a:rPr lang="cs-CZ" sz="1600" spc="-5" dirty="0">
                <a:latin typeface="Verdana"/>
                <a:cs typeface="Verdana"/>
              </a:rPr>
              <a:t>Vnější </a:t>
            </a:r>
            <a:r>
              <a:rPr lang="cs-CZ" sz="1600" spc="-10" dirty="0">
                <a:latin typeface="Verdana"/>
                <a:cs typeface="Verdana"/>
              </a:rPr>
              <a:t>část reaktoru je proto </a:t>
            </a:r>
            <a:r>
              <a:rPr lang="cs-CZ" sz="1600" spc="-5" dirty="0">
                <a:latin typeface="Verdana"/>
                <a:cs typeface="Verdana"/>
              </a:rPr>
              <a:t>obklopena </a:t>
            </a:r>
            <a:r>
              <a:rPr lang="cs-CZ" sz="1600" spc="-10" dirty="0">
                <a:latin typeface="Verdana"/>
                <a:cs typeface="Verdana"/>
              </a:rPr>
              <a:t>tzv. </a:t>
            </a:r>
            <a:r>
              <a:rPr lang="cs-CZ" sz="1600" spc="-5" dirty="0">
                <a:latin typeface="Verdana"/>
                <a:cs typeface="Verdana"/>
              </a:rPr>
              <a:t>plodivou </a:t>
            </a:r>
            <a:r>
              <a:rPr lang="cs-CZ" sz="1600" spc="-10" dirty="0">
                <a:latin typeface="Verdana"/>
                <a:cs typeface="Verdana"/>
              </a:rPr>
              <a:t>zónou, která je zhotovena </a:t>
            </a:r>
            <a:r>
              <a:rPr lang="cs-CZ" sz="1600" spc="-5" dirty="0">
                <a:latin typeface="Verdana"/>
                <a:cs typeface="Verdana"/>
              </a:rPr>
              <a:t>z</a:t>
            </a:r>
            <a:r>
              <a:rPr lang="cs-CZ" sz="1600" spc="245" dirty="0">
                <a:latin typeface="Verdana"/>
                <a:cs typeface="Verdana"/>
              </a:rPr>
              <a:t> </a:t>
            </a:r>
            <a:r>
              <a:rPr lang="cs-CZ" sz="1600" spc="-5" dirty="0">
                <a:latin typeface="Verdana"/>
                <a:cs typeface="Verdana"/>
              </a:rPr>
              <a:t>tablet </a:t>
            </a:r>
            <a:r>
              <a:rPr lang="cs-CZ" sz="2400" spc="-7" baseline="3968" dirty="0">
                <a:latin typeface="Verdana"/>
                <a:cs typeface="Verdana"/>
              </a:rPr>
              <a:t>z </a:t>
            </a:r>
            <a:r>
              <a:rPr lang="cs-CZ" sz="2400" spc="-15" baseline="3968" dirty="0">
                <a:latin typeface="Verdana"/>
                <a:cs typeface="Verdana"/>
              </a:rPr>
              <a:t>ochuzeného</a:t>
            </a:r>
            <a:r>
              <a:rPr lang="cs-CZ" sz="2400" spc="7" baseline="3968" dirty="0">
                <a:latin typeface="Verdana"/>
                <a:cs typeface="Verdana"/>
              </a:rPr>
              <a:t> </a:t>
            </a:r>
            <a:r>
              <a:rPr lang="cs-CZ" sz="2400" spc="-7" baseline="3968" dirty="0">
                <a:latin typeface="Verdana"/>
                <a:cs typeface="Verdana"/>
              </a:rPr>
              <a:t>UO</a:t>
            </a:r>
            <a:r>
              <a:rPr lang="cs-CZ" sz="1000" spc="-5" dirty="0">
                <a:latin typeface="Verdana"/>
                <a:cs typeface="Verdana"/>
              </a:rPr>
              <a:t>2</a:t>
            </a:r>
            <a:r>
              <a:rPr lang="cs-CZ" sz="2400" spc="-7" baseline="3968" dirty="0">
                <a:latin typeface="Verdana"/>
                <a:cs typeface="Verdana"/>
              </a:rPr>
              <a:t>.</a:t>
            </a:r>
            <a:endParaRPr lang="cs-CZ" sz="2400" baseline="3968" dirty="0">
              <a:latin typeface="Verdana"/>
              <a:cs typeface="Verdana"/>
            </a:endParaRPr>
          </a:p>
        </p:txBody>
      </p:sp>
      <p:sp>
        <p:nvSpPr>
          <p:cNvPr id="4" name="Zástupný symbol pro číslo snímku 3">
            <a:extLst>
              <a:ext uri="{FF2B5EF4-FFF2-40B4-BE49-F238E27FC236}">
                <a16:creationId xmlns:a16="http://schemas.microsoft.com/office/drawing/2014/main" id="{4E6F41E3-6F53-43C7-988B-ECF201ABA2F8}"/>
              </a:ext>
            </a:extLst>
          </p:cNvPr>
          <p:cNvSpPr>
            <a:spLocks noGrp="1"/>
          </p:cNvSpPr>
          <p:nvPr>
            <p:ph type="sldNum" sz="quarter" idx="7"/>
          </p:nvPr>
        </p:nvSpPr>
        <p:spPr/>
        <p:txBody>
          <a:bodyPr/>
          <a:lstStyle/>
          <a:p>
            <a:fld id="{B6F15528-21DE-4FAA-801E-634DDDAF4B2B}" type="slidenum">
              <a:rPr lang="cs-CZ" smtClean="0"/>
              <a:t>21</a:t>
            </a:fld>
            <a:endParaRPr lang="cs-CZ"/>
          </a:p>
        </p:txBody>
      </p:sp>
      <p:pic>
        <p:nvPicPr>
          <p:cNvPr id="5" name="Jadenerg21-1">
            <a:hlinkClick r:id="" action="ppaction://media"/>
            <a:extLst>
              <a:ext uri="{FF2B5EF4-FFF2-40B4-BE49-F238E27FC236}">
                <a16:creationId xmlns:a16="http://schemas.microsoft.com/office/drawing/2014/main" id="{D572DA53-596E-453D-B76E-E16C2C666B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62412" y="663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E171A5B-E888-4569-BF14-15428E500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1" y="1419226"/>
            <a:ext cx="9151845" cy="5872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a:extLst>
              <a:ext uri="{FF2B5EF4-FFF2-40B4-BE49-F238E27FC236}">
                <a16:creationId xmlns:a16="http://schemas.microsoft.com/office/drawing/2014/main" id="{B01F4EF7-88D7-4AF5-A85B-B57975AEED5E}"/>
              </a:ext>
            </a:extLst>
          </p:cNvPr>
          <p:cNvSpPr txBox="1"/>
          <p:nvPr/>
        </p:nvSpPr>
        <p:spPr>
          <a:xfrm>
            <a:off x="1308100" y="276225"/>
            <a:ext cx="4343400" cy="523220"/>
          </a:xfrm>
          <a:prstGeom prst="rect">
            <a:avLst/>
          </a:prstGeom>
          <a:noFill/>
        </p:spPr>
        <p:txBody>
          <a:bodyPr wrap="square" rtlCol="0">
            <a:spAutoFit/>
          </a:bodyPr>
          <a:lstStyle/>
          <a:p>
            <a:r>
              <a:rPr lang="cs-CZ" sz="2800" b="1" dirty="0">
                <a:solidFill>
                  <a:srgbClr val="C00000"/>
                </a:solidFill>
              </a:rPr>
              <a:t>Reaktor pro domácí využití</a:t>
            </a:r>
          </a:p>
        </p:txBody>
      </p:sp>
      <p:sp>
        <p:nvSpPr>
          <p:cNvPr id="2" name="Zástupný symbol pro číslo snímku 1">
            <a:extLst>
              <a:ext uri="{FF2B5EF4-FFF2-40B4-BE49-F238E27FC236}">
                <a16:creationId xmlns:a16="http://schemas.microsoft.com/office/drawing/2014/main" id="{263D47BF-717A-4BDA-B1A5-09DE1A80DC98}"/>
              </a:ext>
            </a:extLst>
          </p:cNvPr>
          <p:cNvSpPr>
            <a:spLocks noGrp="1"/>
          </p:cNvSpPr>
          <p:nvPr>
            <p:ph type="sldNum" sz="quarter" idx="7"/>
          </p:nvPr>
        </p:nvSpPr>
        <p:spPr/>
        <p:txBody>
          <a:bodyPr/>
          <a:lstStyle/>
          <a:p>
            <a:fld id="{B6F15528-21DE-4FAA-801E-634DDDAF4B2B}" type="slidenum">
              <a:rPr lang="cs-CZ" smtClean="0"/>
              <a:t>22</a:t>
            </a:fld>
            <a:endParaRPr lang="cs-CZ"/>
          </a:p>
        </p:txBody>
      </p:sp>
      <p:pic>
        <p:nvPicPr>
          <p:cNvPr id="3" name="Jadenerg22-1">
            <a:hlinkClick r:id="" action="ppaction://media"/>
            <a:extLst>
              <a:ext uri="{FF2B5EF4-FFF2-40B4-BE49-F238E27FC236}">
                <a16:creationId xmlns:a16="http://schemas.microsoft.com/office/drawing/2014/main" id="{50D2DE81-F33C-4FD5-B930-FA4496AE12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06597" y="494645"/>
            <a:ext cx="609600" cy="609600"/>
          </a:xfrm>
          <a:prstGeom prst="rect">
            <a:avLst/>
          </a:prstGeom>
        </p:spPr>
      </p:pic>
    </p:spTree>
    <p:extLst>
      <p:ext uri="{BB962C8B-B14F-4D97-AF65-F5344CB8AC3E}">
        <p14:creationId xmlns:p14="http://schemas.microsoft.com/office/powerpoint/2010/main" val="298184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9899" y="340088"/>
            <a:ext cx="7832725" cy="576248"/>
          </a:xfrm>
          <a:prstGeom prst="rect">
            <a:avLst/>
          </a:prstGeom>
          <a:pattFill prst="pct5">
            <a:fgClr>
              <a:srgbClr val="FFFF00"/>
            </a:fgClr>
            <a:bgClr>
              <a:schemeClr val="bg1"/>
            </a:bgClr>
          </a:pattFill>
        </p:spPr>
        <p:txBody>
          <a:bodyPr vert="horz" wrap="square" lIns="0" tIns="7620" rIns="0" bIns="0" rtlCol="0">
            <a:spAutoFit/>
          </a:bodyPr>
          <a:lstStyle/>
          <a:p>
            <a:pPr marL="12700" marR="5080">
              <a:lnSpc>
                <a:spcPct val="101299"/>
              </a:lnSpc>
              <a:spcBef>
                <a:spcPts val="60"/>
              </a:spcBef>
            </a:pPr>
            <a:r>
              <a:rPr sz="2000" b="1" spc="-5" dirty="0">
                <a:solidFill>
                  <a:srgbClr val="C00000"/>
                </a:solidFill>
              </a:rPr>
              <a:t>Termojaderná </a:t>
            </a:r>
            <a:r>
              <a:rPr sz="2000" b="1" spc="-10" dirty="0">
                <a:solidFill>
                  <a:srgbClr val="C00000"/>
                </a:solidFill>
              </a:rPr>
              <a:t>fúze </a:t>
            </a:r>
            <a:r>
              <a:rPr sz="1800" b="1" dirty="0"/>
              <a:t>– </a:t>
            </a:r>
            <a:r>
              <a:rPr sz="1800" b="1" spc="-5" dirty="0"/>
              <a:t>získávání tepla </a:t>
            </a:r>
            <a:r>
              <a:rPr sz="1800" b="1" spc="-10" dirty="0"/>
              <a:t>pro energetické </a:t>
            </a:r>
            <a:r>
              <a:rPr sz="1800" b="1" spc="-5" dirty="0"/>
              <a:t>účely  slučováním lehkých</a:t>
            </a:r>
            <a:r>
              <a:rPr sz="1800" b="1" dirty="0"/>
              <a:t> </a:t>
            </a:r>
            <a:r>
              <a:rPr sz="1800" b="1" spc="-5" dirty="0"/>
              <a:t>jader</a:t>
            </a:r>
            <a:endParaRPr sz="1800" dirty="0"/>
          </a:p>
        </p:txBody>
      </p:sp>
      <p:sp>
        <p:nvSpPr>
          <p:cNvPr id="4" name="object 4"/>
          <p:cNvSpPr txBox="1"/>
          <p:nvPr/>
        </p:nvSpPr>
        <p:spPr>
          <a:xfrm>
            <a:off x="469899" y="6149001"/>
            <a:ext cx="8534399" cy="1413849"/>
          </a:xfrm>
          <a:prstGeom prst="rect">
            <a:avLst/>
          </a:prstGeom>
          <a:pattFill prst="pct5">
            <a:fgClr>
              <a:srgbClr val="FFFF00"/>
            </a:fgClr>
            <a:bgClr>
              <a:schemeClr val="bg1"/>
            </a:bgClr>
          </a:pattFill>
        </p:spPr>
        <p:txBody>
          <a:bodyPr vert="horz" wrap="square" lIns="0" tIns="13335" rIns="0" bIns="0" rtlCol="0">
            <a:spAutoFit/>
          </a:bodyPr>
          <a:lstStyle/>
          <a:p>
            <a:pPr marL="12700">
              <a:lnSpc>
                <a:spcPts val="1910"/>
              </a:lnSpc>
              <a:spcBef>
                <a:spcPts val="105"/>
              </a:spcBef>
            </a:pPr>
            <a:r>
              <a:rPr b="1" dirty="0">
                <a:solidFill>
                  <a:srgbClr val="0070C0"/>
                </a:solidFill>
                <a:latin typeface="Verdana"/>
                <a:cs typeface="Verdana"/>
              </a:rPr>
              <a:t>Dva </a:t>
            </a:r>
            <a:r>
              <a:rPr b="1" spc="-5" dirty="0">
                <a:solidFill>
                  <a:srgbClr val="0070C0"/>
                </a:solidFill>
                <a:latin typeface="Verdana"/>
                <a:cs typeface="Verdana"/>
              </a:rPr>
              <a:t>základní způsoby </a:t>
            </a:r>
            <a:r>
              <a:rPr b="1" spc="-10" dirty="0">
                <a:solidFill>
                  <a:srgbClr val="0070C0"/>
                </a:solidFill>
                <a:latin typeface="Verdana"/>
                <a:cs typeface="Verdana"/>
              </a:rPr>
              <a:t>řízené </a:t>
            </a:r>
            <a:r>
              <a:rPr b="1" spc="-5" dirty="0" err="1">
                <a:solidFill>
                  <a:srgbClr val="0070C0"/>
                </a:solidFill>
                <a:latin typeface="Verdana"/>
                <a:cs typeface="Verdana"/>
              </a:rPr>
              <a:t>termonukleární</a:t>
            </a:r>
            <a:r>
              <a:rPr b="1" spc="30" dirty="0">
                <a:solidFill>
                  <a:srgbClr val="0070C0"/>
                </a:solidFill>
                <a:latin typeface="Verdana"/>
                <a:cs typeface="Verdana"/>
              </a:rPr>
              <a:t> </a:t>
            </a:r>
            <a:r>
              <a:rPr b="1" spc="-5" dirty="0" err="1">
                <a:solidFill>
                  <a:srgbClr val="0070C0"/>
                </a:solidFill>
                <a:latin typeface="Verdana"/>
                <a:cs typeface="Verdana"/>
              </a:rPr>
              <a:t>fúze</a:t>
            </a:r>
            <a:r>
              <a:rPr lang="cs-CZ" b="1" spc="-5" dirty="0">
                <a:solidFill>
                  <a:srgbClr val="0070C0"/>
                </a:solidFill>
                <a:latin typeface="Verdana"/>
                <a:cs typeface="Verdana"/>
              </a:rPr>
              <a:t>:</a:t>
            </a:r>
          </a:p>
          <a:p>
            <a:pPr marL="12700">
              <a:lnSpc>
                <a:spcPts val="1910"/>
              </a:lnSpc>
              <a:spcBef>
                <a:spcPts val="105"/>
              </a:spcBef>
            </a:pPr>
            <a:endParaRPr dirty="0">
              <a:latin typeface="Verdana"/>
              <a:cs typeface="Verdana"/>
            </a:endParaRPr>
          </a:p>
          <a:p>
            <a:pPr marL="12700">
              <a:lnSpc>
                <a:spcPts val="1670"/>
              </a:lnSpc>
            </a:pPr>
            <a:r>
              <a:rPr sz="1600" b="1" spc="-5" dirty="0" err="1">
                <a:latin typeface="Verdana"/>
                <a:cs typeface="Verdana"/>
              </a:rPr>
              <a:t>Vlevo</a:t>
            </a:r>
            <a:r>
              <a:rPr sz="1600" spc="-5" dirty="0">
                <a:latin typeface="Verdana"/>
                <a:cs typeface="Verdana"/>
              </a:rPr>
              <a:t>: Zjednodušený princip inerciální fúze a </a:t>
            </a:r>
            <a:r>
              <a:rPr sz="1600" spc="-10" dirty="0">
                <a:latin typeface="Verdana"/>
                <a:cs typeface="Verdana"/>
              </a:rPr>
              <a:t>průběh </a:t>
            </a:r>
            <a:r>
              <a:rPr sz="1600" spc="-5" dirty="0">
                <a:latin typeface="Verdana"/>
                <a:cs typeface="Verdana"/>
              </a:rPr>
              <a:t>termonukleární</a:t>
            </a:r>
            <a:r>
              <a:rPr sz="1600" spc="25" dirty="0">
                <a:latin typeface="Verdana"/>
                <a:cs typeface="Verdana"/>
              </a:rPr>
              <a:t> </a:t>
            </a:r>
            <a:r>
              <a:rPr sz="1600" dirty="0" err="1">
                <a:latin typeface="Verdana"/>
                <a:cs typeface="Verdana"/>
              </a:rPr>
              <a:t>mikro-exploze</a:t>
            </a:r>
            <a:r>
              <a:rPr sz="1600" dirty="0">
                <a:latin typeface="Verdana"/>
                <a:cs typeface="Verdana"/>
              </a:rPr>
              <a:t>.</a:t>
            </a:r>
            <a:endParaRPr lang="cs-CZ" sz="1600" dirty="0">
              <a:latin typeface="Verdana"/>
              <a:cs typeface="Verdana"/>
            </a:endParaRPr>
          </a:p>
          <a:p>
            <a:pPr marL="12700">
              <a:lnSpc>
                <a:spcPts val="1670"/>
              </a:lnSpc>
            </a:pPr>
            <a:endParaRPr sz="1600" dirty="0">
              <a:latin typeface="Verdana"/>
              <a:cs typeface="Verdana"/>
            </a:endParaRPr>
          </a:p>
          <a:p>
            <a:pPr marL="12700">
              <a:spcBef>
                <a:spcPts val="25"/>
              </a:spcBef>
            </a:pPr>
            <a:r>
              <a:rPr sz="1600" b="1" spc="-5" dirty="0" err="1">
                <a:latin typeface="Verdana"/>
                <a:cs typeface="Verdana"/>
              </a:rPr>
              <a:t>Vpravo</a:t>
            </a:r>
            <a:r>
              <a:rPr sz="1600" spc="-5" dirty="0">
                <a:latin typeface="Verdana"/>
                <a:cs typeface="Verdana"/>
              </a:rPr>
              <a:t>: Zjednodušené principiální schéma</a:t>
            </a:r>
            <a:r>
              <a:rPr sz="1600" spc="-25" dirty="0">
                <a:latin typeface="Verdana"/>
                <a:cs typeface="Verdana"/>
              </a:rPr>
              <a:t> </a:t>
            </a:r>
            <a:r>
              <a:rPr sz="1600" spc="-5" dirty="0">
                <a:latin typeface="Verdana"/>
                <a:cs typeface="Verdana"/>
              </a:rPr>
              <a:t>tokamaku.</a:t>
            </a:r>
            <a:endParaRPr sz="1600" dirty="0">
              <a:latin typeface="Verdana"/>
              <a:cs typeface="Verdana"/>
            </a:endParaRPr>
          </a:p>
        </p:txBody>
      </p:sp>
      <p:pic>
        <p:nvPicPr>
          <p:cNvPr id="5" name="object 5"/>
          <p:cNvPicPr/>
          <p:nvPr/>
        </p:nvPicPr>
        <p:blipFill>
          <a:blip r:embed="rId4" cstate="print"/>
          <a:stretch>
            <a:fillRect/>
          </a:stretch>
        </p:blipFill>
        <p:spPr>
          <a:xfrm>
            <a:off x="469899" y="1038225"/>
            <a:ext cx="8534399" cy="4976112"/>
          </a:xfrm>
          <a:prstGeom prst="rect">
            <a:avLst/>
          </a:prstGeom>
        </p:spPr>
      </p:pic>
      <p:sp>
        <p:nvSpPr>
          <p:cNvPr id="3" name="Zástupný symbol pro číslo snímku 2">
            <a:extLst>
              <a:ext uri="{FF2B5EF4-FFF2-40B4-BE49-F238E27FC236}">
                <a16:creationId xmlns:a16="http://schemas.microsoft.com/office/drawing/2014/main" id="{A0039338-9448-4615-8BD1-E52D8BAB5876}"/>
              </a:ext>
            </a:extLst>
          </p:cNvPr>
          <p:cNvSpPr>
            <a:spLocks noGrp="1"/>
          </p:cNvSpPr>
          <p:nvPr>
            <p:ph type="sldNum" sz="quarter" idx="7"/>
          </p:nvPr>
        </p:nvSpPr>
        <p:spPr/>
        <p:txBody>
          <a:bodyPr/>
          <a:lstStyle/>
          <a:p>
            <a:fld id="{B6F15528-21DE-4FAA-801E-634DDDAF4B2B}" type="slidenum">
              <a:rPr lang="cs-CZ" smtClean="0"/>
              <a:t>23</a:t>
            </a:fld>
            <a:endParaRPr lang="cs-CZ"/>
          </a:p>
        </p:txBody>
      </p:sp>
      <p:pic>
        <p:nvPicPr>
          <p:cNvPr id="6" name="Jadenerg23-1">
            <a:hlinkClick r:id="" action="ppaction://media"/>
            <a:extLst>
              <a:ext uri="{FF2B5EF4-FFF2-40B4-BE49-F238E27FC236}">
                <a16:creationId xmlns:a16="http://schemas.microsoft.com/office/drawing/2014/main" id="{339FE3ED-8980-49E4-9512-D0F1D24AF1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09101" y="91827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1964" y="504825"/>
            <a:ext cx="3545535" cy="382156"/>
          </a:xfrm>
          <a:prstGeom prst="rect">
            <a:avLst/>
          </a:prstGeom>
          <a:pattFill prst="pct5">
            <a:fgClr>
              <a:srgbClr val="FFFF00"/>
            </a:fgClr>
            <a:bgClr>
              <a:schemeClr val="bg1"/>
            </a:bgClr>
          </a:pattFill>
        </p:spPr>
        <p:txBody>
          <a:bodyPr vert="horz" wrap="square" lIns="0" tIns="12700" rIns="0" bIns="0" rtlCol="0">
            <a:spAutoFit/>
          </a:bodyPr>
          <a:lstStyle/>
          <a:p>
            <a:pPr marL="12700">
              <a:spcBef>
                <a:spcPts val="100"/>
              </a:spcBef>
            </a:pPr>
            <a:r>
              <a:rPr sz="2400" b="1" spc="-5" dirty="0">
                <a:solidFill>
                  <a:srgbClr val="C00000"/>
                </a:solidFill>
              </a:rPr>
              <a:t>Jaderná</a:t>
            </a:r>
            <a:r>
              <a:rPr sz="2400" b="1" spc="-70" dirty="0">
                <a:solidFill>
                  <a:srgbClr val="C00000"/>
                </a:solidFill>
              </a:rPr>
              <a:t> </a:t>
            </a:r>
            <a:r>
              <a:rPr sz="2400" b="1" spc="-5" dirty="0">
                <a:solidFill>
                  <a:srgbClr val="C00000"/>
                </a:solidFill>
              </a:rPr>
              <a:t>bezpečnost</a:t>
            </a:r>
            <a:endParaRPr sz="2400" dirty="0"/>
          </a:p>
        </p:txBody>
      </p:sp>
      <p:sp>
        <p:nvSpPr>
          <p:cNvPr id="3" name="object 3"/>
          <p:cNvSpPr txBox="1"/>
          <p:nvPr/>
        </p:nvSpPr>
        <p:spPr>
          <a:xfrm>
            <a:off x="641667" y="1266825"/>
            <a:ext cx="8591233" cy="1920847"/>
          </a:xfrm>
          <a:prstGeom prst="rect">
            <a:avLst/>
          </a:prstGeom>
          <a:pattFill prst="pct5">
            <a:fgClr>
              <a:srgbClr val="FFFF00"/>
            </a:fgClr>
            <a:bgClr>
              <a:schemeClr val="bg1"/>
            </a:bgClr>
          </a:pattFill>
        </p:spPr>
        <p:txBody>
          <a:bodyPr vert="horz" wrap="square" lIns="0" tIns="6985" rIns="0" bIns="0" rtlCol="0">
            <a:spAutoFit/>
          </a:bodyPr>
          <a:lstStyle/>
          <a:p>
            <a:pPr marL="50800" marR="17780">
              <a:lnSpc>
                <a:spcPct val="102600"/>
              </a:lnSpc>
              <a:spcBef>
                <a:spcPts val="55"/>
              </a:spcBef>
            </a:pPr>
            <a:r>
              <a:rPr sz="1600" dirty="0">
                <a:solidFill>
                  <a:srgbClr val="0000FF"/>
                </a:solidFill>
                <a:latin typeface="Symbol"/>
                <a:cs typeface="Symbol"/>
              </a:rPr>
              <a:t></a:t>
            </a:r>
            <a:r>
              <a:rPr sz="1600" dirty="0">
                <a:solidFill>
                  <a:srgbClr val="0000FF"/>
                </a:solidFill>
                <a:latin typeface="Times New Roman"/>
                <a:cs typeface="Times New Roman"/>
              </a:rPr>
              <a:t> </a:t>
            </a:r>
            <a:r>
              <a:rPr lang="cs-CZ" sz="1600" spc="-10" dirty="0">
                <a:latin typeface="Verdana"/>
                <a:cs typeface="Verdana"/>
              </a:rPr>
              <a:t>stav </a:t>
            </a:r>
            <a:r>
              <a:rPr lang="cs-CZ" sz="1600" dirty="0">
                <a:latin typeface="Verdana"/>
                <a:cs typeface="Verdana"/>
              </a:rPr>
              <a:t>a </a:t>
            </a:r>
            <a:r>
              <a:rPr lang="cs-CZ" sz="1600" spc="-5" dirty="0">
                <a:latin typeface="Verdana"/>
                <a:cs typeface="Verdana"/>
              </a:rPr>
              <a:t>schopnost elektrárny </a:t>
            </a:r>
            <a:r>
              <a:rPr lang="cs-CZ" sz="1600" dirty="0">
                <a:latin typeface="Verdana"/>
                <a:cs typeface="Verdana"/>
              </a:rPr>
              <a:t>a </a:t>
            </a:r>
            <a:r>
              <a:rPr lang="cs-CZ" sz="1600" spc="-5" dirty="0">
                <a:latin typeface="Verdana"/>
                <a:cs typeface="Verdana"/>
              </a:rPr>
              <a:t>její </a:t>
            </a:r>
            <a:r>
              <a:rPr lang="cs-CZ" sz="1600" dirty="0">
                <a:latin typeface="Verdana"/>
                <a:cs typeface="Verdana"/>
              </a:rPr>
              <a:t>obsluhy </a:t>
            </a:r>
            <a:r>
              <a:rPr lang="cs-CZ" sz="1600" spc="-5" dirty="0">
                <a:latin typeface="Verdana"/>
                <a:cs typeface="Verdana"/>
              </a:rPr>
              <a:t>zabránit nekontrolovatelnému </a:t>
            </a:r>
            <a:r>
              <a:rPr lang="cs-CZ" sz="1600" dirty="0">
                <a:latin typeface="Verdana"/>
                <a:cs typeface="Verdana"/>
              </a:rPr>
              <a:t>rozvoji  jaderné </a:t>
            </a:r>
            <a:r>
              <a:rPr lang="cs-CZ" sz="1600" spc="-5" dirty="0">
                <a:latin typeface="Verdana"/>
                <a:cs typeface="Verdana"/>
              </a:rPr>
              <a:t>štěpné </a:t>
            </a:r>
            <a:r>
              <a:rPr lang="cs-CZ" sz="1600" dirty="0">
                <a:latin typeface="Verdana"/>
                <a:cs typeface="Verdana"/>
              </a:rPr>
              <a:t>reakce, </a:t>
            </a:r>
            <a:r>
              <a:rPr lang="cs-CZ" sz="1600" spc="-5" dirty="0">
                <a:latin typeface="Verdana"/>
                <a:cs typeface="Verdana"/>
              </a:rPr>
              <a:t>nedovolenému úniku radioaktivních látek </a:t>
            </a:r>
            <a:r>
              <a:rPr lang="cs-CZ" sz="1600" dirty="0">
                <a:latin typeface="Verdana"/>
                <a:cs typeface="Verdana"/>
              </a:rPr>
              <a:t>a </a:t>
            </a:r>
            <a:r>
              <a:rPr lang="cs-CZ" sz="1600" spc="-5" dirty="0">
                <a:latin typeface="Verdana"/>
                <a:cs typeface="Verdana"/>
              </a:rPr>
              <a:t>ionizujícího záření </a:t>
            </a:r>
            <a:r>
              <a:rPr lang="cs-CZ" sz="1600" dirty="0">
                <a:latin typeface="Verdana"/>
                <a:cs typeface="Verdana"/>
              </a:rPr>
              <a:t>do </a:t>
            </a:r>
            <a:r>
              <a:rPr lang="cs-CZ" sz="1600" spc="-5" dirty="0">
                <a:latin typeface="Verdana"/>
                <a:cs typeface="Verdana"/>
              </a:rPr>
              <a:t>životního</a:t>
            </a:r>
            <a:r>
              <a:rPr lang="cs-CZ" sz="1600" spc="-15" dirty="0">
                <a:latin typeface="Verdana"/>
                <a:cs typeface="Verdana"/>
              </a:rPr>
              <a:t> </a:t>
            </a:r>
            <a:r>
              <a:rPr lang="cs-CZ" sz="1600" spc="-5" dirty="0">
                <a:latin typeface="Verdana"/>
                <a:cs typeface="Verdana"/>
              </a:rPr>
              <a:t>prostředí.</a:t>
            </a:r>
            <a:endParaRPr lang="cs-CZ" sz="1600" dirty="0">
              <a:latin typeface="Verdana"/>
              <a:cs typeface="Verdana"/>
            </a:endParaRPr>
          </a:p>
          <a:p>
            <a:pPr marL="50800" marR="365125">
              <a:lnSpc>
                <a:spcPct val="102899"/>
              </a:lnSpc>
              <a:spcBef>
                <a:spcPts val="1639"/>
              </a:spcBef>
            </a:pPr>
            <a:r>
              <a:rPr lang="cs-CZ" b="1" spc="-10" dirty="0">
                <a:solidFill>
                  <a:srgbClr val="0070C0"/>
                </a:solidFill>
                <a:latin typeface="Verdana"/>
                <a:cs typeface="Verdana"/>
              </a:rPr>
              <a:t>Aktivita v </a:t>
            </a:r>
            <a:r>
              <a:rPr lang="cs-CZ" b="1" spc="-5" dirty="0">
                <a:solidFill>
                  <a:srgbClr val="0070C0"/>
                </a:solidFill>
                <a:latin typeface="Verdana"/>
                <a:cs typeface="Verdana"/>
              </a:rPr>
              <a:t>aktivní zóně dosahuje </a:t>
            </a:r>
            <a:r>
              <a:rPr lang="cs-CZ" b="1" spc="-10" dirty="0">
                <a:solidFill>
                  <a:srgbClr val="0070C0"/>
                </a:solidFill>
                <a:latin typeface="Verdana"/>
                <a:cs typeface="Verdana"/>
              </a:rPr>
              <a:t>cca </a:t>
            </a:r>
            <a:r>
              <a:rPr lang="cs-CZ" b="1" dirty="0">
                <a:solidFill>
                  <a:srgbClr val="0070C0"/>
                </a:solidFill>
                <a:latin typeface="Verdana"/>
                <a:cs typeface="Verdana"/>
              </a:rPr>
              <a:t>10</a:t>
            </a:r>
            <a:r>
              <a:rPr lang="cs-CZ" sz="1600" b="1" baseline="30864" dirty="0">
                <a:solidFill>
                  <a:srgbClr val="0070C0"/>
                </a:solidFill>
                <a:latin typeface="Verdana"/>
                <a:cs typeface="Verdana"/>
              </a:rPr>
              <a:t>20 </a:t>
            </a:r>
            <a:r>
              <a:rPr lang="cs-CZ" b="1" spc="-10" dirty="0" err="1">
                <a:solidFill>
                  <a:srgbClr val="0070C0"/>
                </a:solidFill>
                <a:latin typeface="Verdana"/>
                <a:cs typeface="Verdana"/>
              </a:rPr>
              <a:t>Bq</a:t>
            </a:r>
            <a:r>
              <a:rPr lang="cs-CZ" b="1" spc="-10" dirty="0">
                <a:solidFill>
                  <a:srgbClr val="0070C0"/>
                </a:solidFill>
                <a:latin typeface="Verdana"/>
                <a:cs typeface="Verdana"/>
              </a:rPr>
              <a:t> </a:t>
            </a:r>
            <a:r>
              <a:rPr lang="cs-CZ" sz="1600" b="1" spc="-10" dirty="0">
                <a:latin typeface="Symbol"/>
                <a:cs typeface="Symbol"/>
              </a:rPr>
              <a:t></a:t>
            </a:r>
            <a:r>
              <a:rPr lang="cs-CZ" sz="1600" b="1" spc="-10" dirty="0">
                <a:latin typeface="Times New Roman"/>
                <a:cs typeface="Times New Roman"/>
              </a:rPr>
              <a:t> </a:t>
            </a:r>
            <a:r>
              <a:rPr lang="cs-CZ" sz="1600" b="1" spc="-5" dirty="0">
                <a:latin typeface="Verdana"/>
                <a:cs typeface="Verdana"/>
              </a:rPr>
              <a:t>hlavním cílem </a:t>
            </a:r>
            <a:r>
              <a:rPr lang="cs-CZ" sz="1600" b="1" spc="-10" dirty="0">
                <a:latin typeface="Verdana"/>
                <a:cs typeface="Verdana"/>
              </a:rPr>
              <a:t>je </a:t>
            </a:r>
            <a:r>
              <a:rPr lang="cs-CZ" sz="1600" b="1" spc="-5" dirty="0">
                <a:latin typeface="Verdana"/>
                <a:cs typeface="Verdana"/>
              </a:rPr>
              <a:t>udržet aktivní zónu </a:t>
            </a:r>
            <a:r>
              <a:rPr lang="cs-CZ" sz="1600" b="1" spc="-10" dirty="0">
                <a:latin typeface="Verdana"/>
                <a:cs typeface="Verdana"/>
              </a:rPr>
              <a:t>v neporušeném</a:t>
            </a:r>
            <a:r>
              <a:rPr lang="cs-CZ" sz="1600" b="1" spc="-5" dirty="0">
                <a:latin typeface="Verdana"/>
                <a:cs typeface="Verdana"/>
              </a:rPr>
              <a:t> stavu.</a:t>
            </a:r>
            <a:endParaRPr lang="cs-CZ" sz="1400" b="1" spc="-5" dirty="0">
              <a:latin typeface="Verdana"/>
              <a:cs typeface="Verdana"/>
            </a:endParaRPr>
          </a:p>
          <a:p>
            <a:pPr marL="50800" marR="365125">
              <a:lnSpc>
                <a:spcPct val="102899"/>
              </a:lnSpc>
              <a:spcBef>
                <a:spcPts val="1639"/>
              </a:spcBef>
            </a:pPr>
            <a:endParaRPr sz="1400" dirty="0">
              <a:latin typeface="Verdana"/>
              <a:cs typeface="Verdana"/>
            </a:endParaRPr>
          </a:p>
        </p:txBody>
      </p:sp>
      <p:sp>
        <p:nvSpPr>
          <p:cNvPr id="4" name="object 4"/>
          <p:cNvSpPr txBox="1"/>
          <p:nvPr/>
        </p:nvSpPr>
        <p:spPr>
          <a:xfrm>
            <a:off x="656078" y="3743751"/>
            <a:ext cx="8576822" cy="3161122"/>
          </a:xfrm>
          <a:prstGeom prst="rect">
            <a:avLst/>
          </a:prstGeom>
          <a:pattFill prst="pct5">
            <a:fgClr>
              <a:srgbClr val="FFFF00"/>
            </a:fgClr>
            <a:bgClr>
              <a:schemeClr val="bg1"/>
            </a:bgClr>
          </a:pattFill>
        </p:spPr>
        <p:txBody>
          <a:bodyPr vert="horz" wrap="square" lIns="0" tIns="11430" rIns="0" bIns="0" rtlCol="0">
            <a:spAutoFit/>
          </a:bodyPr>
          <a:lstStyle/>
          <a:p>
            <a:pPr marL="12700">
              <a:spcBef>
                <a:spcPts val="90"/>
              </a:spcBef>
            </a:pPr>
            <a:r>
              <a:rPr b="1" spc="-10" dirty="0">
                <a:solidFill>
                  <a:srgbClr val="0070C0"/>
                </a:solidFill>
                <a:latin typeface="Verdana"/>
                <a:cs typeface="Verdana"/>
              </a:rPr>
              <a:t>Příčiny možné</a:t>
            </a:r>
            <a:r>
              <a:rPr b="1" spc="35" dirty="0">
                <a:solidFill>
                  <a:srgbClr val="0070C0"/>
                </a:solidFill>
                <a:latin typeface="Verdana"/>
                <a:cs typeface="Verdana"/>
              </a:rPr>
              <a:t> </a:t>
            </a:r>
            <a:r>
              <a:rPr b="1" spc="-10" dirty="0">
                <a:solidFill>
                  <a:srgbClr val="0070C0"/>
                </a:solidFill>
                <a:latin typeface="Verdana"/>
                <a:cs typeface="Verdana"/>
              </a:rPr>
              <a:t>havárie</a:t>
            </a:r>
            <a:endParaRPr dirty="0">
              <a:solidFill>
                <a:srgbClr val="0070C0"/>
              </a:solidFill>
              <a:latin typeface="Verdana"/>
              <a:cs typeface="Verdana"/>
            </a:endParaRPr>
          </a:p>
          <a:p>
            <a:pPr>
              <a:lnSpc>
                <a:spcPct val="100000"/>
              </a:lnSpc>
            </a:pPr>
            <a:endParaRPr sz="1700" dirty="0">
              <a:latin typeface="Verdana"/>
              <a:cs typeface="Verdana"/>
            </a:endParaRPr>
          </a:p>
          <a:p>
            <a:pPr marL="469265" indent="-228600">
              <a:spcBef>
                <a:spcPts val="1370"/>
              </a:spcBef>
              <a:buFont typeface="Symbol"/>
              <a:buChar char=""/>
              <a:tabLst>
                <a:tab pos="469265" algn="l"/>
                <a:tab pos="469900" algn="l"/>
              </a:tabLst>
            </a:pPr>
            <a:r>
              <a:rPr sz="1600" spc="-5" dirty="0">
                <a:latin typeface="Verdana"/>
                <a:cs typeface="Verdana"/>
              </a:rPr>
              <a:t>přehřátí reaktoru </a:t>
            </a:r>
            <a:r>
              <a:rPr sz="1600" dirty="0">
                <a:latin typeface="Verdana"/>
                <a:cs typeface="Verdana"/>
              </a:rPr>
              <a:t>při </a:t>
            </a:r>
            <a:r>
              <a:rPr sz="1600" spc="-10" dirty="0">
                <a:latin typeface="Verdana"/>
                <a:cs typeface="Verdana"/>
              </a:rPr>
              <a:t>ztrátě </a:t>
            </a:r>
            <a:r>
              <a:rPr sz="1600" spc="-5" dirty="0">
                <a:latin typeface="Verdana"/>
                <a:cs typeface="Verdana"/>
              </a:rPr>
              <a:t>chladiva (roztržení potrubí, </a:t>
            </a:r>
            <a:r>
              <a:rPr sz="1600" spc="-10" dirty="0">
                <a:latin typeface="Verdana"/>
                <a:cs typeface="Verdana"/>
              </a:rPr>
              <a:t>porucha </a:t>
            </a:r>
            <a:r>
              <a:rPr sz="1600" spc="-5" dirty="0">
                <a:latin typeface="Verdana"/>
                <a:cs typeface="Verdana"/>
              </a:rPr>
              <a:t>hnacích</a:t>
            </a:r>
            <a:r>
              <a:rPr sz="1600" spc="60" dirty="0">
                <a:latin typeface="Verdana"/>
                <a:cs typeface="Verdana"/>
              </a:rPr>
              <a:t> </a:t>
            </a:r>
            <a:r>
              <a:rPr sz="1600" spc="-5" dirty="0">
                <a:latin typeface="Verdana"/>
                <a:cs typeface="Verdana"/>
              </a:rPr>
              <a:t>čerpadel)</a:t>
            </a:r>
            <a:endParaRPr sz="1600" dirty="0">
              <a:latin typeface="Verdana"/>
              <a:cs typeface="Verdana"/>
            </a:endParaRPr>
          </a:p>
          <a:p>
            <a:pPr>
              <a:spcBef>
                <a:spcPts val="25"/>
              </a:spcBef>
              <a:buFont typeface="Symbol"/>
              <a:buChar char=""/>
            </a:pPr>
            <a:endParaRPr sz="1600" dirty="0">
              <a:latin typeface="Verdana"/>
              <a:cs typeface="Verdana"/>
            </a:endParaRPr>
          </a:p>
          <a:p>
            <a:pPr marL="469265" indent="-228600">
              <a:buFont typeface="Symbol"/>
              <a:buChar char=""/>
              <a:tabLst>
                <a:tab pos="469265" algn="l"/>
                <a:tab pos="469900" algn="l"/>
              </a:tabLst>
            </a:pPr>
            <a:r>
              <a:rPr sz="1600" spc="-10" dirty="0">
                <a:latin typeface="Verdana"/>
                <a:cs typeface="Verdana"/>
              </a:rPr>
              <a:t>poruchy </a:t>
            </a:r>
            <a:r>
              <a:rPr sz="1600" spc="-5" dirty="0">
                <a:latin typeface="Verdana"/>
                <a:cs typeface="Verdana"/>
              </a:rPr>
              <a:t>regulace</a:t>
            </a:r>
            <a:r>
              <a:rPr sz="1600" dirty="0">
                <a:latin typeface="Verdana"/>
                <a:cs typeface="Verdana"/>
              </a:rPr>
              <a:t> </a:t>
            </a:r>
            <a:r>
              <a:rPr sz="1600" spc="-5" dirty="0">
                <a:latin typeface="Verdana"/>
                <a:cs typeface="Verdana"/>
              </a:rPr>
              <a:t>reaktoru</a:t>
            </a:r>
            <a:endParaRPr sz="1600" dirty="0">
              <a:latin typeface="Verdana"/>
              <a:cs typeface="Verdana"/>
            </a:endParaRPr>
          </a:p>
          <a:p>
            <a:pPr>
              <a:spcBef>
                <a:spcPts val="5"/>
              </a:spcBef>
              <a:buFont typeface="Symbol"/>
              <a:buChar char=""/>
            </a:pPr>
            <a:endParaRPr sz="1600" dirty="0">
              <a:latin typeface="Verdana"/>
              <a:cs typeface="Verdana"/>
            </a:endParaRPr>
          </a:p>
          <a:p>
            <a:pPr marL="469265" indent="-228600">
              <a:buFont typeface="Symbol"/>
              <a:buChar char=""/>
              <a:tabLst>
                <a:tab pos="469265" algn="l"/>
                <a:tab pos="469900" algn="l"/>
              </a:tabLst>
            </a:pPr>
            <a:r>
              <a:rPr sz="1600" spc="-5" dirty="0">
                <a:latin typeface="Verdana"/>
                <a:cs typeface="Verdana"/>
              </a:rPr>
              <a:t>stárnutí konstrukčních materiálů vlivem dlouhodobého působení </a:t>
            </a:r>
            <a:r>
              <a:rPr sz="1600" dirty="0">
                <a:latin typeface="Verdana"/>
                <a:cs typeface="Verdana"/>
              </a:rPr>
              <a:t>toku</a:t>
            </a:r>
            <a:r>
              <a:rPr sz="1600" spc="5" dirty="0">
                <a:latin typeface="Verdana"/>
                <a:cs typeface="Verdana"/>
              </a:rPr>
              <a:t> </a:t>
            </a:r>
            <a:r>
              <a:rPr sz="1600" spc="-5" dirty="0">
                <a:latin typeface="Verdana"/>
                <a:cs typeface="Verdana"/>
              </a:rPr>
              <a:t>neutronů</a:t>
            </a:r>
            <a:endParaRPr sz="1600" dirty="0">
              <a:latin typeface="Verdana"/>
              <a:cs typeface="Verdana"/>
            </a:endParaRPr>
          </a:p>
          <a:p>
            <a:pPr>
              <a:spcBef>
                <a:spcPts val="25"/>
              </a:spcBef>
              <a:buFont typeface="Symbol"/>
              <a:buChar char=""/>
            </a:pPr>
            <a:endParaRPr sz="1600" dirty="0">
              <a:latin typeface="Verdana"/>
              <a:cs typeface="Verdana"/>
            </a:endParaRPr>
          </a:p>
          <a:p>
            <a:pPr marL="469265" indent="-228600">
              <a:buFont typeface="Symbol"/>
              <a:buChar char=""/>
              <a:tabLst>
                <a:tab pos="469265" algn="l"/>
                <a:tab pos="469900" algn="l"/>
              </a:tabLst>
            </a:pPr>
            <a:r>
              <a:rPr sz="1600" spc="-5" dirty="0">
                <a:latin typeface="Verdana"/>
                <a:cs typeface="Verdana"/>
              </a:rPr>
              <a:t>mechanické poškození </a:t>
            </a:r>
            <a:r>
              <a:rPr sz="1600" spc="-10" dirty="0">
                <a:latin typeface="Verdana"/>
                <a:cs typeface="Verdana"/>
              </a:rPr>
              <a:t>reaktoru </a:t>
            </a:r>
            <a:r>
              <a:rPr sz="1600" spc="-5" dirty="0">
                <a:latin typeface="Verdana"/>
                <a:cs typeface="Verdana"/>
              </a:rPr>
              <a:t>(teroristický útok, </a:t>
            </a:r>
            <a:r>
              <a:rPr sz="1600" spc="-10" dirty="0">
                <a:latin typeface="Verdana"/>
                <a:cs typeface="Verdana"/>
              </a:rPr>
              <a:t>pád letadla, </a:t>
            </a:r>
            <a:r>
              <a:rPr sz="1600" dirty="0">
                <a:latin typeface="Verdana"/>
                <a:cs typeface="Verdana"/>
              </a:rPr>
              <a:t>zemětřesení,</a:t>
            </a:r>
            <a:r>
              <a:rPr sz="1600" spc="130" dirty="0">
                <a:latin typeface="Verdana"/>
                <a:cs typeface="Verdana"/>
              </a:rPr>
              <a:t> </a:t>
            </a:r>
            <a:r>
              <a:rPr sz="1600" spc="-5" dirty="0" err="1">
                <a:latin typeface="Verdana"/>
                <a:cs typeface="Verdana"/>
              </a:rPr>
              <a:t>apod</a:t>
            </a:r>
            <a:r>
              <a:rPr sz="1600" spc="-5" dirty="0">
                <a:latin typeface="Verdana"/>
                <a:cs typeface="Verdana"/>
              </a:rPr>
              <a:t>.)</a:t>
            </a:r>
            <a:endParaRPr lang="cs-CZ" sz="1600" spc="-5" dirty="0">
              <a:latin typeface="Verdana"/>
              <a:cs typeface="Verdana"/>
            </a:endParaRPr>
          </a:p>
          <a:p>
            <a:pPr marL="469265" indent="-228600">
              <a:buFont typeface="Symbol"/>
              <a:buChar char=""/>
              <a:tabLst>
                <a:tab pos="469265" algn="l"/>
                <a:tab pos="469900" algn="l"/>
              </a:tabLst>
            </a:pPr>
            <a:endParaRPr sz="1400" dirty="0">
              <a:latin typeface="Verdana"/>
              <a:cs typeface="Verdana"/>
            </a:endParaRPr>
          </a:p>
        </p:txBody>
      </p:sp>
      <p:sp>
        <p:nvSpPr>
          <p:cNvPr id="5" name="Zástupný symbol pro číslo snímku 4">
            <a:extLst>
              <a:ext uri="{FF2B5EF4-FFF2-40B4-BE49-F238E27FC236}">
                <a16:creationId xmlns:a16="http://schemas.microsoft.com/office/drawing/2014/main" id="{F24C12F9-2B20-487F-BE75-6CDE82B4D9EF}"/>
              </a:ext>
            </a:extLst>
          </p:cNvPr>
          <p:cNvSpPr>
            <a:spLocks noGrp="1"/>
          </p:cNvSpPr>
          <p:nvPr>
            <p:ph type="sldNum" sz="quarter" idx="7"/>
          </p:nvPr>
        </p:nvSpPr>
        <p:spPr/>
        <p:txBody>
          <a:bodyPr/>
          <a:lstStyle/>
          <a:p>
            <a:fld id="{B6F15528-21DE-4FAA-801E-634DDDAF4B2B}" type="slidenum">
              <a:rPr lang="cs-CZ" smtClean="0"/>
              <a:t>24</a:t>
            </a:fld>
            <a:endParaRPr lang="cs-CZ"/>
          </a:p>
        </p:txBody>
      </p:sp>
      <p:pic>
        <p:nvPicPr>
          <p:cNvPr id="6" name="Jadenerg24-1">
            <a:hlinkClick r:id="" action="ppaction://media"/>
            <a:extLst>
              <a:ext uri="{FF2B5EF4-FFF2-40B4-BE49-F238E27FC236}">
                <a16:creationId xmlns:a16="http://schemas.microsoft.com/office/drawing/2014/main" id="{43202091-69D5-4C8E-B100-03FE1902DA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70010" y="2881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5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93700" y="509279"/>
            <a:ext cx="8855710" cy="6821291"/>
          </a:xfrm>
          <a:prstGeom prst="rect">
            <a:avLst/>
          </a:prstGeom>
          <a:pattFill prst="pct5">
            <a:fgClr>
              <a:srgbClr val="FFFF00"/>
            </a:fgClr>
            <a:bgClr>
              <a:schemeClr val="bg1"/>
            </a:bgClr>
          </a:pattFill>
        </p:spPr>
        <p:txBody>
          <a:bodyPr vert="horz" wrap="square" lIns="0" tIns="11430" rIns="0" bIns="0" rtlCol="0">
            <a:spAutoFit/>
          </a:bodyPr>
          <a:lstStyle/>
          <a:p>
            <a:pPr marL="12700">
              <a:spcBef>
                <a:spcPts val="90"/>
              </a:spcBef>
            </a:pPr>
            <a:r>
              <a:rPr b="1" spc="-10" dirty="0">
                <a:solidFill>
                  <a:srgbClr val="0070C0"/>
                </a:solidFill>
                <a:latin typeface="Verdana"/>
                <a:cs typeface="Verdana"/>
              </a:rPr>
              <a:t>Způsoby </a:t>
            </a:r>
            <a:r>
              <a:rPr b="1" spc="-5" dirty="0">
                <a:solidFill>
                  <a:srgbClr val="0070C0"/>
                </a:solidFill>
                <a:latin typeface="Verdana"/>
                <a:cs typeface="Verdana"/>
              </a:rPr>
              <a:t>předcházení</a:t>
            </a:r>
            <a:r>
              <a:rPr b="1" spc="30" dirty="0">
                <a:solidFill>
                  <a:srgbClr val="0070C0"/>
                </a:solidFill>
                <a:latin typeface="Verdana"/>
                <a:cs typeface="Verdana"/>
              </a:rPr>
              <a:t> </a:t>
            </a:r>
            <a:r>
              <a:rPr b="1" spc="-5" dirty="0">
                <a:solidFill>
                  <a:srgbClr val="0070C0"/>
                </a:solidFill>
                <a:latin typeface="Verdana"/>
                <a:cs typeface="Verdana"/>
              </a:rPr>
              <a:t>haváriím:</a:t>
            </a:r>
            <a:endParaRPr dirty="0">
              <a:solidFill>
                <a:srgbClr val="0070C0"/>
              </a:solidFill>
              <a:latin typeface="Verdana"/>
              <a:cs typeface="Verdana"/>
            </a:endParaRPr>
          </a:p>
          <a:p>
            <a:pPr>
              <a:spcBef>
                <a:spcPts val="35"/>
              </a:spcBef>
            </a:pPr>
            <a:endParaRPr dirty="0">
              <a:latin typeface="Verdana"/>
              <a:cs typeface="Verdana"/>
            </a:endParaRPr>
          </a:p>
          <a:p>
            <a:pPr marL="469265" indent="-228600">
              <a:buFont typeface="Symbol"/>
              <a:buChar char=""/>
              <a:tabLst>
                <a:tab pos="469265" algn="l"/>
                <a:tab pos="469900" algn="l"/>
              </a:tabLst>
            </a:pPr>
            <a:r>
              <a:rPr lang="cs-CZ" sz="1400" dirty="0">
                <a:latin typeface="Verdana"/>
                <a:cs typeface="Verdana"/>
              </a:rPr>
              <a:t>systém </a:t>
            </a:r>
            <a:r>
              <a:rPr lang="cs-CZ" sz="1400" spc="-5" dirty="0">
                <a:latin typeface="Verdana"/>
                <a:cs typeface="Verdana"/>
              </a:rPr>
              <a:t>nepřetržitého </a:t>
            </a:r>
            <a:r>
              <a:rPr lang="cs-CZ" sz="1400" spc="-10" dirty="0">
                <a:latin typeface="Verdana"/>
                <a:cs typeface="Verdana"/>
              </a:rPr>
              <a:t>měření </a:t>
            </a:r>
            <a:r>
              <a:rPr lang="cs-CZ" sz="1400" spc="-5" dirty="0">
                <a:latin typeface="Verdana"/>
                <a:cs typeface="Verdana"/>
              </a:rPr>
              <a:t>neutronového </a:t>
            </a:r>
            <a:r>
              <a:rPr lang="cs-CZ" sz="1400" dirty="0">
                <a:latin typeface="Verdana"/>
                <a:cs typeface="Verdana"/>
              </a:rPr>
              <a:t>toku a </a:t>
            </a:r>
            <a:r>
              <a:rPr lang="cs-CZ" sz="1400" spc="-5" dirty="0">
                <a:latin typeface="Verdana"/>
                <a:cs typeface="Verdana"/>
              </a:rPr>
              <a:t>teploty.</a:t>
            </a:r>
            <a:endParaRPr lang="cs-CZ" sz="1400" dirty="0">
              <a:latin typeface="Verdana"/>
              <a:cs typeface="Verdana"/>
            </a:endParaRPr>
          </a:p>
          <a:p>
            <a:pPr>
              <a:spcBef>
                <a:spcPts val="30"/>
              </a:spcBef>
              <a:buFont typeface="Symbol"/>
              <a:buChar char=""/>
            </a:pPr>
            <a:endParaRPr lang="cs-CZ" sz="1400" dirty="0">
              <a:latin typeface="Verdana"/>
              <a:cs typeface="Verdana"/>
            </a:endParaRPr>
          </a:p>
          <a:p>
            <a:pPr marL="469265" marR="434340" indent="-228600">
              <a:buFont typeface="Symbol"/>
              <a:buChar char=""/>
              <a:tabLst>
                <a:tab pos="469265" algn="l"/>
                <a:tab pos="469900" algn="l"/>
              </a:tabLst>
            </a:pPr>
            <a:r>
              <a:rPr lang="cs-CZ" sz="1400" spc="-5" dirty="0">
                <a:latin typeface="Verdana"/>
                <a:cs typeface="Verdana"/>
              </a:rPr>
              <a:t>při výraznějších odchylkách od </a:t>
            </a:r>
            <a:r>
              <a:rPr lang="cs-CZ" sz="1400" spc="-10" dirty="0">
                <a:latin typeface="Verdana"/>
                <a:cs typeface="Verdana"/>
              </a:rPr>
              <a:t>provozních </a:t>
            </a:r>
            <a:r>
              <a:rPr lang="cs-CZ" sz="1400" spc="-5" dirty="0">
                <a:latin typeface="Verdana"/>
                <a:cs typeface="Verdana"/>
              </a:rPr>
              <a:t>norem </a:t>
            </a:r>
            <a:r>
              <a:rPr lang="cs-CZ" sz="1400" spc="-15" dirty="0">
                <a:latin typeface="Verdana"/>
                <a:cs typeface="Verdana"/>
              </a:rPr>
              <a:t>se </a:t>
            </a:r>
            <a:r>
              <a:rPr lang="cs-CZ" sz="1400" spc="-5" dirty="0">
                <a:latin typeface="Verdana"/>
                <a:cs typeface="Verdana"/>
              </a:rPr>
              <a:t>aktivuje systém </a:t>
            </a:r>
            <a:r>
              <a:rPr lang="cs-CZ" sz="1400" spc="-10" dirty="0">
                <a:latin typeface="Verdana"/>
                <a:cs typeface="Verdana"/>
              </a:rPr>
              <a:t>havarijní </a:t>
            </a:r>
            <a:r>
              <a:rPr lang="cs-CZ" sz="1400" dirty="0">
                <a:latin typeface="Verdana"/>
                <a:cs typeface="Verdana"/>
              </a:rPr>
              <a:t>ochrany </a:t>
            </a:r>
            <a:r>
              <a:rPr lang="cs-CZ" sz="1400" spc="-5" dirty="0">
                <a:latin typeface="Verdana"/>
                <a:cs typeface="Verdana"/>
              </a:rPr>
              <a:t>(rychlé spuštění havarijních</a:t>
            </a:r>
            <a:r>
              <a:rPr lang="cs-CZ" sz="1400" spc="-15" dirty="0">
                <a:latin typeface="Verdana"/>
                <a:cs typeface="Verdana"/>
              </a:rPr>
              <a:t> </a:t>
            </a:r>
            <a:r>
              <a:rPr lang="cs-CZ" sz="1400" spc="-5" dirty="0">
                <a:latin typeface="Verdana"/>
                <a:cs typeface="Verdana"/>
              </a:rPr>
              <a:t>tyčí).</a:t>
            </a:r>
            <a:endParaRPr lang="cs-CZ" sz="1400" dirty="0">
              <a:latin typeface="Verdana"/>
              <a:cs typeface="Verdana"/>
            </a:endParaRPr>
          </a:p>
          <a:p>
            <a:pPr>
              <a:spcBef>
                <a:spcPts val="30"/>
              </a:spcBef>
              <a:buFont typeface="Symbol"/>
              <a:buChar char=""/>
            </a:pPr>
            <a:endParaRPr lang="cs-CZ" sz="1400" dirty="0">
              <a:latin typeface="Verdana"/>
              <a:cs typeface="Verdana"/>
            </a:endParaRPr>
          </a:p>
          <a:p>
            <a:pPr marL="469265" indent="-228600">
              <a:buFont typeface="Symbol"/>
              <a:buChar char=""/>
              <a:tabLst>
                <a:tab pos="469265" algn="l"/>
                <a:tab pos="469900" algn="l"/>
              </a:tabLst>
            </a:pPr>
            <a:r>
              <a:rPr lang="cs-CZ" sz="1400" spc="-5" dirty="0">
                <a:latin typeface="Verdana"/>
                <a:cs typeface="Verdana"/>
              </a:rPr>
              <a:t>bezpečnostní </a:t>
            </a:r>
            <a:r>
              <a:rPr lang="cs-CZ" sz="1400" spc="-10" dirty="0">
                <a:latin typeface="Verdana"/>
                <a:cs typeface="Verdana"/>
              </a:rPr>
              <a:t>systémy </a:t>
            </a:r>
            <a:r>
              <a:rPr lang="cs-CZ" sz="1400" spc="-5" dirty="0">
                <a:latin typeface="Verdana"/>
                <a:cs typeface="Verdana"/>
              </a:rPr>
              <a:t>jsou několikanásobně zálohovány </a:t>
            </a:r>
            <a:r>
              <a:rPr lang="cs-CZ" sz="1400" dirty="0">
                <a:latin typeface="Verdana"/>
                <a:cs typeface="Verdana"/>
              </a:rPr>
              <a:t>a </a:t>
            </a:r>
            <a:r>
              <a:rPr lang="cs-CZ" sz="1400" spc="-5" dirty="0">
                <a:latin typeface="Verdana"/>
                <a:cs typeface="Verdana"/>
              </a:rPr>
              <a:t>paralelní systémy jsou </a:t>
            </a:r>
            <a:r>
              <a:rPr lang="cs-CZ" sz="1400" dirty="0">
                <a:latin typeface="Verdana"/>
                <a:cs typeface="Verdana"/>
              </a:rPr>
              <a:t>na </a:t>
            </a:r>
            <a:r>
              <a:rPr lang="cs-CZ" sz="1400" spc="-5" dirty="0">
                <a:latin typeface="Verdana"/>
                <a:cs typeface="Verdana"/>
              </a:rPr>
              <a:t>sobě</a:t>
            </a:r>
            <a:r>
              <a:rPr lang="cs-CZ" sz="1400" spc="100" dirty="0">
                <a:latin typeface="Verdana"/>
                <a:cs typeface="Verdana"/>
              </a:rPr>
              <a:t> </a:t>
            </a:r>
            <a:r>
              <a:rPr lang="cs-CZ" sz="1400" spc="-5" dirty="0">
                <a:latin typeface="Verdana"/>
                <a:cs typeface="Verdana"/>
              </a:rPr>
              <a:t>nezávislé.</a:t>
            </a:r>
            <a:endParaRPr lang="cs-CZ" sz="1400" dirty="0">
              <a:latin typeface="Verdana"/>
              <a:cs typeface="Verdana"/>
            </a:endParaRPr>
          </a:p>
          <a:p>
            <a:pPr>
              <a:spcBef>
                <a:spcPts val="10"/>
              </a:spcBef>
              <a:buFont typeface="Symbol"/>
              <a:buChar char=""/>
            </a:pPr>
            <a:endParaRPr lang="cs-CZ" sz="1400" dirty="0">
              <a:latin typeface="Verdana"/>
              <a:cs typeface="Verdana"/>
            </a:endParaRPr>
          </a:p>
          <a:p>
            <a:pPr marL="469265" indent="-228600">
              <a:buFont typeface="Symbol"/>
              <a:buChar char=""/>
              <a:tabLst>
                <a:tab pos="469265" algn="l"/>
                <a:tab pos="469900" algn="l"/>
              </a:tabLst>
            </a:pPr>
            <a:r>
              <a:rPr lang="cs-CZ" sz="1400" dirty="0">
                <a:latin typeface="Verdana"/>
                <a:cs typeface="Verdana"/>
              </a:rPr>
              <a:t>neustálá </a:t>
            </a:r>
            <a:r>
              <a:rPr lang="cs-CZ" sz="1400" spc="-5" dirty="0">
                <a:latin typeface="Verdana"/>
                <a:cs typeface="Verdana"/>
              </a:rPr>
              <a:t>dozimetrická kontrola plynných </a:t>
            </a:r>
            <a:r>
              <a:rPr lang="cs-CZ" sz="1400" dirty="0">
                <a:latin typeface="Verdana"/>
                <a:cs typeface="Verdana"/>
              </a:rPr>
              <a:t>a </a:t>
            </a:r>
            <a:r>
              <a:rPr lang="cs-CZ" sz="1400" spc="-5" dirty="0">
                <a:latin typeface="Verdana"/>
                <a:cs typeface="Verdana"/>
              </a:rPr>
              <a:t>kapalných</a:t>
            </a:r>
            <a:r>
              <a:rPr lang="cs-CZ" sz="1400" spc="-40" dirty="0">
                <a:latin typeface="Verdana"/>
                <a:cs typeface="Verdana"/>
              </a:rPr>
              <a:t> </a:t>
            </a:r>
            <a:r>
              <a:rPr lang="cs-CZ" sz="1400" spc="-5" dirty="0">
                <a:latin typeface="Verdana"/>
                <a:cs typeface="Verdana"/>
              </a:rPr>
              <a:t>výpustí</a:t>
            </a:r>
            <a:endParaRPr lang="cs-CZ" sz="1400" dirty="0">
              <a:latin typeface="Verdana"/>
              <a:cs typeface="Verdana"/>
            </a:endParaRPr>
          </a:p>
          <a:p>
            <a:pPr>
              <a:spcBef>
                <a:spcPts val="5"/>
              </a:spcBef>
              <a:buFont typeface="Symbol"/>
              <a:buChar char=""/>
            </a:pPr>
            <a:endParaRPr lang="cs-CZ" sz="1400" dirty="0">
              <a:latin typeface="Verdana"/>
              <a:cs typeface="Verdana"/>
            </a:endParaRPr>
          </a:p>
          <a:p>
            <a:pPr marL="469265" marR="955675" indent="-228600">
              <a:lnSpc>
                <a:spcPct val="101800"/>
              </a:lnSpc>
              <a:buFont typeface="Symbol"/>
              <a:buChar char=""/>
              <a:tabLst>
                <a:tab pos="469265" algn="l"/>
                <a:tab pos="469900" algn="l"/>
              </a:tabLst>
            </a:pPr>
            <a:r>
              <a:rPr lang="cs-CZ" sz="1400" spc="-5" dirty="0">
                <a:latin typeface="Verdana"/>
                <a:cs typeface="Verdana"/>
              </a:rPr>
              <a:t>chlazení reaktoru je rozděleno do několika smyček, </a:t>
            </a:r>
            <a:r>
              <a:rPr lang="cs-CZ" sz="1400" dirty="0">
                <a:latin typeface="Verdana"/>
                <a:cs typeface="Verdana"/>
              </a:rPr>
              <a:t>z </a:t>
            </a:r>
            <a:r>
              <a:rPr lang="cs-CZ" sz="1400" spc="-5" dirty="0">
                <a:latin typeface="Verdana"/>
                <a:cs typeface="Verdana"/>
              </a:rPr>
              <a:t>nichž </a:t>
            </a:r>
            <a:r>
              <a:rPr lang="cs-CZ" sz="1400" spc="5" dirty="0">
                <a:latin typeface="Verdana"/>
                <a:cs typeface="Verdana"/>
              </a:rPr>
              <a:t>má </a:t>
            </a:r>
            <a:r>
              <a:rPr lang="cs-CZ" sz="1400" spc="-5" dirty="0">
                <a:latin typeface="Verdana"/>
                <a:cs typeface="Verdana"/>
              </a:rPr>
              <a:t>každá vlastní oběhové čerpadlo </a:t>
            </a:r>
            <a:r>
              <a:rPr lang="cs-CZ" sz="1400" dirty="0">
                <a:latin typeface="Verdana"/>
                <a:cs typeface="Verdana"/>
              </a:rPr>
              <a:t>a </a:t>
            </a:r>
            <a:r>
              <a:rPr lang="cs-CZ" sz="1400" spc="-5" dirty="0">
                <a:latin typeface="Verdana"/>
                <a:cs typeface="Verdana"/>
              </a:rPr>
              <a:t>parogenerátor.</a:t>
            </a:r>
            <a:endParaRPr lang="cs-CZ" sz="1400" dirty="0">
              <a:latin typeface="Verdana"/>
              <a:cs typeface="Verdana"/>
            </a:endParaRPr>
          </a:p>
          <a:p>
            <a:pPr>
              <a:spcBef>
                <a:spcPts val="40"/>
              </a:spcBef>
              <a:buFont typeface="Symbol"/>
              <a:buChar char=""/>
            </a:pPr>
            <a:endParaRPr lang="cs-CZ" sz="1200" dirty="0">
              <a:latin typeface="Verdana"/>
              <a:cs typeface="Verdana"/>
            </a:endParaRPr>
          </a:p>
          <a:p>
            <a:pPr marL="469265" marR="255904" indent="-228600">
              <a:lnSpc>
                <a:spcPct val="101699"/>
              </a:lnSpc>
              <a:buFont typeface="Symbol"/>
              <a:buChar char=""/>
              <a:tabLst>
                <a:tab pos="469265" algn="l"/>
                <a:tab pos="469900" algn="l"/>
              </a:tabLst>
            </a:pPr>
            <a:r>
              <a:rPr lang="cs-CZ" sz="1400" spc="-5" dirty="0" err="1">
                <a:latin typeface="Verdana"/>
                <a:cs typeface="Verdana"/>
              </a:rPr>
              <a:t>lehkovodní</a:t>
            </a:r>
            <a:r>
              <a:rPr lang="cs-CZ" sz="1400" spc="-5" dirty="0">
                <a:latin typeface="Verdana"/>
                <a:cs typeface="Verdana"/>
              </a:rPr>
              <a:t> </a:t>
            </a:r>
            <a:r>
              <a:rPr lang="cs-CZ" sz="1400" spc="-10" dirty="0">
                <a:latin typeface="Verdana"/>
                <a:cs typeface="Verdana"/>
              </a:rPr>
              <a:t>reaktory </a:t>
            </a:r>
            <a:r>
              <a:rPr lang="cs-CZ" sz="1400" dirty="0">
                <a:latin typeface="Verdana"/>
                <a:cs typeface="Verdana"/>
              </a:rPr>
              <a:t>v </a:t>
            </a:r>
            <a:r>
              <a:rPr lang="cs-CZ" sz="1400" spc="-5" dirty="0">
                <a:latin typeface="Verdana"/>
                <a:cs typeface="Verdana"/>
              </a:rPr>
              <a:t>Temelíně jsou vybaveny zásobníky </a:t>
            </a:r>
            <a:r>
              <a:rPr lang="cs-CZ" sz="1400" dirty="0">
                <a:latin typeface="Verdana"/>
                <a:cs typeface="Verdana"/>
              </a:rPr>
              <a:t>s </a:t>
            </a:r>
            <a:r>
              <a:rPr lang="cs-CZ" sz="1400" spc="-5" dirty="0">
                <a:latin typeface="Verdana"/>
                <a:cs typeface="Verdana"/>
              </a:rPr>
              <a:t>roztokem kyseliny borité (</a:t>
            </a:r>
            <a:r>
              <a:rPr lang="cs-CZ" sz="1400" spc="-5" dirty="0" err="1">
                <a:latin typeface="Verdana"/>
                <a:cs typeface="Verdana"/>
              </a:rPr>
              <a:t>hydroakumulátory</a:t>
            </a:r>
            <a:r>
              <a:rPr lang="cs-CZ" sz="1400" spc="-5" dirty="0">
                <a:latin typeface="Verdana"/>
                <a:cs typeface="Verdana"/>
              </a:rPr>
              <a:t>). Pokud klesne </a:t>
            </a:r>
            <a:r>
              <a:rPr lang="cs-CZ" sz="1400" dirty="0">
                <a:latin typeface="Verdana"/>
                <a:cs typeface="Verdana"/>
              </a:rPr>
              <a:t>tlak </a:t>
            </a:r>
            <a:r>
              <a:rPr lang="cs-CZ" sz="1400" spc="-5" dirty="0">
                <a:latin typeface="Verdana"/>
                <a:cs typeface="Verdana"/>
              </a:rPr>
              <a:t>chladiva, začne tento </a:t>
            </a:r>
            <a:r>
              <a:rPr lang="cs-CZ" sz="1400" spc="-10" dirty="0">
                <a:latin typeface="Verdana"/>
                <a:cs typeface="Verdana"/>
              </a:rPr>
              <a:t>roztok </a:t>
            </a:r>
            <a:r>
              <a:rPr lang="cs-CZ" sz="1400" spc="-5" dirty="0">
                <a:latin typeface="Verdana"/>
                <a:cs typeface="Verdana"/>
              </a:rPr>
              <a:t>samovolně vnikat do</a:t>
            </a:r>
            <a:r>
              <a:rPr lang="cs-CZ" sz="1400" spc="35" dirty="0">
                <a:latin typeface="Verdana"/>
                <a:cs typeface="Verdana"/>
              </a:rPr>
              <a:t> </a:t>
            </a:r>
            <a:r>
              <a:rPr lang="cs-CZ" sz="1400" spc="-10" dirty="0">
                <a:latin typeface="Verdana"/>
                <a:cs typeface="Verdana"/>
              </a:rPr>
              <a:t>reaktoru.</a:t>
            </a:r>
            <a:endParaRPr lang="cs-CZ" sz="1400" dirty="0">
              <a:latin typeface="Verdana"/>
              <a:cs typeface="Verdana"/>
            </a:endParaRPr>
          </a:p>
          <a:p>
            <a:pPr>
              <a:spcBef>
                <a:spcPts val="45"/>
              </a:spcBef>
              <a:buFont typeface="Symbol"/>
              <a:buChar char=""/>
            </a:pPr>
            <a:endParaRPr lang="cs-CZ" sz="1200" dirty="0">
              <a:latin typeface="Verdana"/>
              <a:cs typeface="Verdana"/>
            </a:endParaRPr>
          </a:p>
          <a:p>
            <a:pPr marL="469265" marR="190500" indent="-228600">
              <a:lnSpc>
                <a:spcPct val="101699"/>
              </a:lnSpc>
              <a:buFont typeface="Symbol"/>
              <a:buChar char=""/>
              <a:tabLst>
                <a:tab pos="469265" algn="l"/>
                <a:tab pos="469900" algn="l"/>
              </a:tabLst>
            </a:pPr>
            <a:r>
              <a:rPr lang="cs-CZ" sz="1400" dirty="0">
                <a:latin typeface="Verdana"/>
                <a:cs typeface="Verdana"/>
              </a:rPr>
              <a:t>v </a:t>
            </a:r>
            <a:r>
              <a:rPr lang="cs-CZ" sz="1400" spc="-5" dirty="0">
                <a:latin typeface="Verdana"/>
                <a:cs typeface="Verdana"/>
              </a:rPr>
              <a:t>primárním okruhu je </a:t>
            </a:r>
            <a:r>
              <a:rPr lang="cs-CZ" sz="1400" dirty="0">
                <a:latin typeface="Verdana"/>
                <a:cs typeface="Verdana"/>
              </a:rPr>
              <a:t>instalován </a:t>
            </a:r>
            <a:r>
              <a:rPr lang="cs-CZ" sz="1400" spc="-10" dirty="0">
                <a:latin typeface="Verdana"/>
                <a:cs typeface="Verdana"/>
              </a:rPr>
              <a:t>systém chlazení reaktoru </a:t>
            </a:r>
            <a:r>
              <a:rPr lang="cs-CZ" sz="1400" spc="-15" dirty="0">
                <a:latin typeface="Verdana"/>
                <a:cs typeface="Verdana"/>
              </a:rPr>
              <a:t>při </a:t>
            </a:r>
            <a:r>
              <a:rPr lang="cs-CZ" sz="1400" spc="-10" dirty="0">
                <a:latin typeface="Verdana"/>
                <a:cs typeface="Verdana"/>
              </a:rPr>
              <a:t>odstavení </a:t>
            </a:r>
            <a:r>
              <a:rPr lang="cs-CZ" sz="1400" dirty="0">
                <a:latin typeface="Verdana"/>
                <a:cs typeface="Verdana"/>
              </a:rPr>
              <a:t>– </a:t>
            </a:r>
            <a:r>
              <a:rPr lang="cs-CZ" sz="1400" spc="-10" dirty="0">
                <a:latin typeface="Verdana"/>
                <a:cs typeface="Verdana"/>
              </a:rPr>
              <a:t>aktivní </a:t>
            </a:r>
            <a:r>
              <a:rPr lang="cs-CZ" sz="1400" spc="-5" dirty="0">
                <a:latin typeface="Verdana"/>
                <a:cs typeface="Verdana"/>
              </a:rPr>
              <a:t>zóna </a:t>
            </a:r>
            <a:r>
              <a:rPr lang="cs-CZ" sz="1400" dirty="0">
                <a:latin typeface="Verdana"/>
                <a:cs typeface="Verdana"/>
              </a:rPr>
              <a:t>se </a:t>
            </a:r>
            <a:r>
              <a:rPr lang="cs-CZ" sz="1400" spc="-5" dirty="0">
                <a:latin typeface="Verdana"/>
                <a:cs typeface="Verdana"/>
              </a:rPr>
              <a:t>zahřívá teplem, </a:t>
            </a:r>
            <a:r>
              <a:rPr lang="cs-CZ" sz="1400" dirty="0">
                <a:latin typeface="Verdana"/>
                <a:cs typeface="Verdana"/>
              </a:rPr>
              <a:t>které se </a:t>
            </a:r>
            <a:r>
              <a:rPr lang="cs-CZ" sz="1400" spc="-5" dirty="0">
                <a:latin typeface="Verdana"/>
                <a:cs typeface="Verdana"/>
              </a:rPr>
              <a:t>uvolňuje </a:t>
            </a:r>
            <a:r>
              <a:rPr lang="cs-CZ" sz="1400" spc="-15" dirty="0">
                <a:latin typeface="Verdana"/>
                <a:cs typeface="Verdana"/>
              </a:rPr>
              <a:t>při </a:t>
            </a:r>
            <a:r>
              <a:rPr lang="cs-CZ" sz="1400" spc="-5" dirty="0">
                <a:latin typeface="Verdana"/>
                <a:cs typeface="Verdana"/>
              </a:rPr>
              <a:t>radioaktivních přeměnách štěpných</a:t>
            </a:r>
            <a:r>
              <a:rPr lang="cs-CZ" sz="1400" spc="45" dirty="0">
                <a:latin typeface="Verdana"/>
                <a:cs typeface="Verdana"/>
              </a:rPr>
              <a:t> </a:t>
            </a:r>
            <a:r>
              <a:rPr lang="cs-CZ" sz="1400" spc="-5" dirty="0">
                <a:latin typeface="Verdana"/>
                <a:cs typeface="Verdana"/>
              </a:rPr>
              <a:t>produktů.</a:t>
            </a:r>
            <a:endParaRPr lang="cs-CZ" sz="1400" dirty="0">
              <a:latin typeface="Verdana"/>
              <a:cs typeface="Verdana"/>
            </a:endParaRPr>
          </a:p>
          <a:p>
            <a:pPr>
              <a:spcBef>
                <a:spcPts val="30"/>
              </a:spcBef>
              <a:buFont typeface="Symbol"/>
              <a:buChar char=""/>
            </a:pPr>
            <a:endParaRPr lang="cs-CZ" sz="1400" dirty="0">
              <a:latin typeface="Verdana"/>
              <a:cs typeface="Verdana"/>
            </a:endParaRPr>
          </a:p>
          <a:p>
            <a:pPr marL="469265" indent="-228600">
              <a:buFont typeface="Symbol"/>
              <a:buChar char=""/>
              <a:tabLst>
                <a:tab pos="469265" algn="l"/>
                <a:tab pos="469900" algn="l"/>
              </a:tabLst>
            </a:pPr>
            <a:r>
              <a:rPr lang="cs-CZ" sz="1400" spc="-5" dirty="0">
                <a:latin typeface="Verdana"/>
                <a:cs typeface="Verdana"/>
              </a:rPr>
              <a:t>elektrické </a:t>
            </a:r>
            <a:r>
              <a:rPr lang="cs-CZ" sz="1400" spc="-10" dirty="0">
                <a:latin typeface="Verdana"/>
                <a:cs typeface="Verdana"/>
              </a:rPr>
              <a:t>pohony </a:t>
            </a:r>
            <a:r>
              <a:rPr lang="cs-CZ" sz="1400" dirty="0">
                <a:latin typeface="Verdana"/>
                <a:cs typeface="Verdana"/>
              </a:rPr>
              <a:t>všech </a:t>
            </a:r>
            <a:r>
              <a:rPr lang="cs-CZ" sz="1400" spc="-10" dirty="0">
                <a:latin typeface="Verdana"/>
                <a:cs typeface="Verdana"/>
              </a:rPr>
              <a:t>zařízení </a:t>
            </a:r>
            <a:r>
              <a:rPr lang="cs-CZ" sz="1400" spc="-5" dirty="0">
                <a:latin typeface="Verdana"/>
                <a:cs typeface="Verdana"/>
              </a:rPr>
              <a:t>jsou zálohovány pomocí baterií </a:t>
            </a:r>
            <a:r>
              <a:rPr lang="cs-CZ" sz="1400" dirty="0">
                <a:latin typeface="Verdana"/>
                <a:cs typeface="Verdana"/>
              </a:rPr>
              <a:t>a</a:t>
            </a:r>
            <a:r>
              <a:rPr lang="cs-CZ" sz="1400" spc="105" dirty="0">
                <a:latin typeface="Verdana"/>
                <a:cs typeface="Verdana"/>
              </a:rPr>
              <a:t> </a:t>
            </a:r>
            <a:r>
              <a:rPr lang="cs-CZ" sz="1400" spc="-5" dirty="0">
                <a:latin typeface="Verdana"/>
                <a:cs typeface="Verdana"/>
              </a:rPr>
              <a:t>dieselagregátů.</a:t>
            </a:r>
            <a:endParaRPr lang="cs-CZ" sz="1400" dirty="0">
              <a:latin typeface="Verdana"/>
              <a:cs typeface="Verdana"/>
            </a:endParaRPr>
          </a:p>
          <a:p>
            <a:pPr>
              <a:spcBef>
                <a:spcPts val="5"/>
              </a:spcBef>
              <a:buFont typeface="Symbol"/>
              <a:buChar char=""/>
            </a:pPr>
            <a:endParaRPr lang="cs-CZ" sz="1400" dirty="0">
              <a:latin typeface="Verdana"/>
              <a:cs typeface="Verdana"/>
            </a:endParaRPr>
          </a:p>
          <a:p>
            <a:pPr marL="469265" indent="-228600">
              <a:buFont typeface="Symbol"/>
              <a:buChar char=""/>
              <a:tabLst>
                <a:tab pos="469265" algn="l"/>
                <a:tab pos="469900" algn="l"/>
              </a:tabLst>
            </a:pPr>
            <a:r>
              <a:rPr lang="cs-CZ" sz="1400" dirty="0">
                <a:latin typeface="Verdana"/>
                <a:cs typeface="Verdana"/>
              </a:rPr>
              <a:t>šíření </a:t>
            </a:r>
            <a:r>
              <a:rPr lang="cs-CZ" sz="1400" spc="-5" dirty="0">
                <a:latin typeface="Verdana"/>
                <a:cs typeface="Verdana"/>
              </a:rPr>
              <a:t>radioaktivních látek do </a:t>
            </a:r>
            <a:r>
              <a:rPr lang="cs-CZ" sz="1400" spc="-10" dirty="0">
                <a:latin typeface="Verdana"/>
                <a:cs typeface="Verdana"/>
              </a:rPr>
              <a:t>okolí brání </a:t>
            </a:r>
            <a:r>
              <a:rPr lang="cs-CZ" sz="1400" spc="-5" dirty="0">
                <a:latin typeface="Verdana"/>
                <a:cs typeface="Verdana"/>
              </a:rPr>
              <a:t>několik</a:t>
            </a:r>
            <a:r>
              <a:rPr lang="cs-CZ" sz="1400" spc="105" dirty="0">
                <a:latin typeface="Verdana"/>
                <a:cs typeface="Verdana"/>
              </a:rPr>
              <a:t> </a:t>
            </a:r>
            <a:r>
              <a:rPr lang="cs-CZ" sz="1400" spc="-5" dirty="0">
                <a:latin typeface="Verdana"/>
                <a:cs typeface="Verdana"/>
              </a:rPr>
              <a:t>bariér.</a:t>
            </a:r>
            <a:endParaRPr lang="cs-CZ" sz="1400" dirty="0">
              <a:latin typeface="Verdana"/>
              <a:cs typeface="Verdana"/>
            </a:endParaRPr>
          </a:p>
          <a:p>
            <a:pPr>
              <a:spcBef>
                <a:spcPts val="10"/>
              </a:spcBef>
              <a:buFont typeface="Symbol"/>
              <a:buChar char=""/>
            </a:pPr>
            <a:endParaRPr lang="cs-CZ" sz="1400" dirty="0">
              <a:latin typeface="Verdana"/>
              <a:cs typeface="Verdana"/>
            </a:endParaRPr>
          </a:p>
          <a:p>
            <a:pPr marL="469265" marR="5080" indent="-228600">
              <a:lnSpc>
                <a:spcPct val="101699"/>
              </a:lnSpc>
              <a:buFont typeface="Symbol"/>
              <a:buChar char=""/>
              <a:tabLst>
                <a:tab pos="469265" algn="l"/>
                <a:tab pos="469900" algn="l"/>
              </a:tabLst>
            </a:pPr>
            <a:r>
              <a:rPr lang="cs-CZ" sz="1400" spc="-5" dirty="0">
                <a:latin typeface="Verdana"/>
                <a:cs typeface="Verdana"/>
              </a:rPr>
              <a:t>(pokrytí palivových elementů, </a:t>
            </a:r>
            <a:r>
              <a:rPr lang="cs-CZ" sz="1400" spc="-10" dirty="0">
                <a:latin typeface="Verdana"/>
                <a:cs typeface="Verdana"/>
              </a:rPr>
              <a:t>umístění reaktoru ve speciální </a:t>
            </a:r>
            <a:r>
              <a:rPr lang="cs-CZ" sz="1400" spc="-5" dirty="0">
                <a:latin typeface="Verdana"/>
                <a:cs typeface="Verdana"/>
              </a:rPr>
              <a:t>budově </a:t>
            </a:r>
            <a:r>
              <a:rPr lang="cs-CZ" sz="1400" dirty="0">
                <a:latin typeface="Verdana"/>
                <a:cs typeface="Verdana"/>
              </a:rPr>
              <a:t>– </a:t>
            </a:r>
            <a:r>
              <a:rPr lang="cs-CZ" sz="1400" spc="-5" dirty="0">
                <a:latin typeface="Verdana"/>
                <a:cs typeface="Verdana"/>
              </a:rPr>
              <a:t>kobky </a:t>
            </a:r>
            <a:r>
              <a:rPr lang="cs-CZ" sz="1400" dirty="0">
                <a:latin typeface="Verdana"/>
                <a:cs typeface="Verdana"/>
              </a:rPr>
              <a:t>a </a:t>
            </a:r>
            <a:r>
              <a:rPr lang="cs-CZ" sz="1400" spc="-10" dirty="0">
                <a:latin typeface="Verdana"/>
                <a:cs typeface="Verdana"/>
              </a:rPr>
              <a:t>prostory </a:t>
            </a:r>
            <a:r>
              <a:rPr lang="cs-CZ" sz="1400" spc="-5" dirty="0">
                <a:latin typeface="Verdana"/>
                <a:cs typeface="Verdana"/>
              </a:rPr>
              <a:t>pro zdržení uniklého </a:t>
            </a:r>
            <a:r>
              <a:rPr lang="cs-CZ" sz="1400" dirty="0">
                <a:latin typeface="Verdana"/>
                <a:cs typeface="Verdana"/>
              </a:rPr>
              <a:t>chladiva).</a:t>
            </a:r>
          </a:p>
          <a:p>
            <a:pPr>
              <a:spcBef>
                <a:spcPts val="5"/>
              </a:spcBef>
              <a:buFont typeface="Symbol"/>
              <a:buChar char=""/>
            </a:pPr>
            <a:endParaRPr lang="cs-CZ" sz="1600" dirty="0">
              <a:latin typeface="Verdana"/>
              <a:cs typeface="Verdana"/>
            </a:endParaRPr>
          </a:p>
          <a:p>
            <a:pPr marL="469265" indent="-228600">
              <a:buFont typeface="Symbol"/>
              <a:buChar char=""/>
              <a:tabLst>
                <a:tab pos="469265" algn="l"/>
                <a:tab pos="469900" algn="l"/>
              </a:tabLst>
            </a:pPr>
            <a:r>
              <a:rPr lang="cs-CZ" sz="1400" dirty="0">
                <a:latin typeface="Verdana"/>
                <a:cs typeface="Verdana"/>
              </a:rPr>
              <a:t>instalace </a:t>
            </a:r>
            <a:r>
              <a:rPr lang="cs-CZ" sz="1400" b="1" spc="-5" dirty="0">
                <a:latin typeface="Verdana"/>
                <a:cs typeface="Verdana"/>
              </a:rPr>
              <a:t>kontejnmentu </a:t>
            </a:r>
            <a:r>
              <a:rPr lang="cs-CZ" sz="1400" spc="-5" dirty="0">
                <a:latin typeface="Verdana"/>
                <a:cs typeface="Verdana"/>
              </a:rPr>
              <a:t>(záchytná </a:t>
            </a:r>
            <a:r>
              <a:rPr lang="cs-CZ" sz="1400" spc="-10" dirty="0">
                <a:latin typeface="Verdana"/>
                <a:cs typeface="Verdana"/>
              </a:rPr>
              <a:t>budova </a:t>
            </a:r>
            <a:r>
              <a:rPr lang="cs-CZ" sz="1400" dirty="0">
                <a:latin typeface="Verdana"/>
                <a:cs typeface="Verdana"/>
              </a:rPr>
              <a:t>odolná </a:t>
            </a:r>
            <a:r>
              <a:rPr lang="cs-CZ" sz="1400" spc="-5" dirty="0">
                <a:latin typeface="Verdana"/>
                <a:cs typeface="Verdana"/>
              </a:rPr>
              <a:t>vůči přetlaku </a:t>
            </a:r>
            <a:r>
              <a:rPr lang="cs-CZ" sz="1400" dirty="0">
                <a:latin typeface="Verdana"/>
                <a:cs typeface="Verdana"/>
              </a:rPr>
              <a:t>i </a:t>
            </a:r>
            <a:r>
              <a:rPr lang="cs-CZ" sz="1400" spc="-5" dirty="0">
                <a:latin typeface="Verdana"/>
                <a:cs typeface="Verdana"/>
              </a:rPr>
              <a:t>mechanickému</a:t>
            </a:r>
            <a:r>
              <a:rPr lang="cs-CZ" sz="1400" spc="25" dirty="0">
                <a:latin typeface="Verdana"/>
                <a:cs typeface="Verdana"/>
              </a:rPr>
              <a:t> </a:t>
            </a:r>
            <a:r>
              <a:rPr lang="cs-CZ" sz="1400" spc="-5" dirty="0">
                <a:latin typeface="Verdana"/>
                <a:cs typeface="Verdana"/>
              </a:rPr>
              <a:t>poškození).</a:t>
            </a:r>
          </a:p>
          <a:p>
            <a:pPr marL="469265" indent="-228600">
              <a:buFont typeface="Symbol"/>
              <a:buChar char=""/>
              <a:tabLst>
                <a:tab pos="469265" algn="l"/>
                <a:tab pos="469900" algn="l"/>
              </a:tabLst>
            </a:pPr>
            <a:endParaRPr sz="1400" dirty="0">
              <a:latin typeface="Verdana"/>
              <a:cs typeface="Verdana"/>
            </a:endParaRPr>
          </a:p>
        </p:txBody>
      </p:sp>
      <p:sp>
        <p:nvSpPr>
          <p:cNvPr id="3" name="Zástupný symbol pro číslo snímku 2">
            <a:extLst>
              <a:ext uri="{FF2B5EF4-FFF2-40B4-BE49-F238E27FC236}">
                <a16:creationId xmlns:a16="http://schemas.microsoft.com/office/drawing/2014/main" id="{38CE157D-E659-4E78-BC31-146D02D8EE23}"/>
              </a:ext>
            </a:extLst>
          </p:cNvPr>
          <p:cNvSpPr>
            <a:spLocks noGrp="1"/>
          </p:cNvSpPr>
          <p:nvPr>
            <p:ph type="sldNum" sz="quarter" idx="7"/>
          </p:nvPr>
        </p:nvSpPr>
        <p:spPr/>
        <p:txBody>
          <a:bodyPr/>
          <a:lstStyle/>
          <a:p>
            <a:fld id="{B6F15528-21DE-4FAA-801E-634DDDAF4B2B}" type="slidenum">
              <a:rPr lang="cs-CZ" smtClean="0"/>
              <a:t>25</a:t>
            </a:fld>
            <a:endParaRPr lang="cs-CZ"/>
          </a:p>
        </p:txBody>
      </p:sp>
      <p:pic>
        <p:nvPicPr>
          <p:cNvPr id="4" name="Jadenerg25-1">
            <a:hlinkClick r:id="" action="ppaction://media"/>
            <a:extLst>
              <a:ext uri="{FF2B5EF4-FFF2-40B4-BE49-F238E27FC236}">
                <a16:creationId xmlns:a16="http://schemas.microsoft.com/office/drawing/2014/main" id="{21EA6201-098A-4747-9C64-AB5A35B989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5300" y="8096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6377" y="6067933"/>
            <a:ext cx="8930005" cy="36830"/>
          </a:xfrm>
          <a:custGeom>
            <a:avLst/>
            <a:gdLst/>
            <a:ahLst/>
            <a:cxnLst/>
            <a:rect l="l" t="t" r="r" b="b"/>
            <a:pathLst>
              <a:path w="8930005" h="36829">
                <a:moveTo>
                  <a:pt x="8930005" y="0"/>
                </a:moveTo>
                <a:lnTo>
                  <a:pt x="0" y="0"/>
                </a:lnTo>
                <a:lnTo>
                  <a:pt x="0" y="36575"/>
                </a:lnTo>
                <a:lnTo>
                  <a:pt x="8930005" y="36575"/>
                </a:lnTo>
                <a:lnTo>
                  <a:pt x="8930005" y="0"/>
                </a:lnTo>
                <a:close/>
              </a:path>
            </a:pathLst>
          </a:custGeom>
          <a:solidFill>
            <a:srgbClr val="174B73"/>
          </a:solidFill>
        </p:spPr>
        <p:txBody>
          <a:bodyPr wrap="square" lIns="0" tIns="0" rIns="0" bIns="0" rtlCol="0"/>
          <a:lstStyle/>
          <a:p>
            <a:endParaRPr/>
          </a:p>
        </p:txBody>
      </p:sp>
      <p:pic>
        <p:nvPicPr>
          <p:cNvPr id="3" name="object 3"/>
          <p:cNvPicPr/>
          <p:nvPr/>
        </p:nvPicPr>
        <p:blipFill>
          <a:blip r:embed="rId4" cstate="print"/>
          <a:stretch>
            <a:fillRect/>
          </a:stretch>
        </p:blipFill>
        <p:spPr>
          <a:xfrm>
            <a:off x="850900" y="428625"/>
            <a:ext cx="8001000" cy="5412740"/>
          </a:xfrm>
          <a:prstGeom prst="rect">
            <a:avLst/>
          </a:prstGeom>
        </p:spPr>
      </p:pic>
      <p:sp>
        <p:nvSpPr>
          <p:cNvPr id="4" name="Zástupný symbol pro číslo snímku 3">
            <a:extLst>
              <a:ext uri="{FF2B5EF4-FFF2-40B4-BE49-F238E27FC236}">
                <a16:creationId xmlns:a16="http://schemas.microsoft.com/office/drawing/2014/main" id="{F1E21225-935E-4172-8447-B348D3082E32}"/>
              </a:ext>
            </a:extLst>
          </p:cNvPr>
          <p:cNvSpPr>
            <a:spLocks noGrp="1"/>
          </p:cNvSpPr>
          <p:nvPr>
            <p:ph type="sldNum" sz="quarter" idx="7"/>
          </p:nvPr>
        </p:nvSpPr>
        <p:spPr/>
        <p:txBody>
          <a:bodyPr/>
          <a:lstStyle/>
          <a:p>
            <a:fld id="{B6F15528-21DE-4FAA-801E-634DDDAF4B2B}" type="slidenum">
              <a:rPr lang="cs-CZ" smtClean="0"/>
              <a:t>26</a:t>
            </a:fld>
            <a:endParaRPr lang="cs-CZ"/>
          </a:p>
        </p:txBody>
      </p:sp>
      <p:pic>
        <p:nvPicPr>
          <p:cNvPr id="5" name="Jadenerg26-1">
            <a:hlinkClick r:id="" action="ppaction://media"/>
            <a:extLst>
              <a:ext uri="{FF2B5EF4-FFF2-40B4-BE49-F238E27FC236}">
                <a16:creationId xmlns:a16="http://schemas.microsoft.com/office/drawing/2014/main" id="{D4C48B4C-9B96-427A-BC60-8EC49B6327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1582" y="45236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81965" y="981583"/>
            <a:ext cx="3926535" cy="352019"/>
          </a:xfrm>
          <a:prstGeom prst="rect">
            <a:avLst/>
          </a:prstGeom>
        </p:spPr>
        <p:txBody>
          <a:bodyPr vert="horz" wrap="square" lIns="0" tIns="13335" rIns="0" bIns="0" rtlCol="0">
            <a:spAutoFit/>
          </a:bodyPr>
          <a:lstStyle/>
          <a:p>
            <a:pPr marL="12700">
              <a:spcBef>
                <a:spcPts val="105"/>
              </a:spcBef>
            </a:pPr>
            <a:r>
              <a:rPr lang="cs-CZ" sz="2200" dirty="0">
                <a:solidFill>
                  <a:srgbClr val="174B73"/>
                </a:solidFill>
                <a:latin typeface="Arial"/>
                <a:cs typeface="Arial"/>
              </a:rPr>
              <a:t>A na závěr motto:</a:t>
            </a:r>
            <a:endParaRPr sz="2200" dirty="0">
              <a:latin typeface="Arial"/>
              <a:cs typeface="Arial"/>
            </a:endParaRPr>
          </a:p>
        </p:txBody>
      </p:sp>
      <p:sp>
        <p:nvSpPr>
          <p:cNvPr id="3" name="object 3"/>
          <p:cNvSpPr/>
          <p:nvPr/>
        </p:nvSpPr>
        <p:spPr>
          <a:xfrm>
            <a:off x="576377" y="899414"/>
            <a:ext cx="8930005" cy="36830"/>
          </a:xfrm>
          <a:custGeom>
            <a:avLst/>
            <a:gdLst/>
            <a:ahLst/>
            <a:cxnLst/>
            <a:rect l="l" t="t" r="r" b="b"/>
            <a:pathLst>
              <a:path w="8930005" h="36830">
                <a:moveTo>
                  <a:pt x="8930005" y="0"/>
                </a:moveTo>
                <a:lnTo>
                  <a:pt x="0" y="0"/>
                </a:lnTo>
                <a:lnTo>
                  <a:pt x="0" y="36575"/>
                </a:lnTo>
                <a:lnTo>
                  <a:pt x="8930005" y="36575"/>
                </a:lnTo>
                <a:lnTo>
                  <a:pt x="8930005" y="0"/>
                </a:lnTo>
                <a:close/>
              </a:path>
            </a:pathLst>
          </a:custGeom>
          <a:solidFill>
            <a:srgbClr val="174B73"/>
          </a:solidFill>
        </p:spPr>
        <p:txBody>
          <a:bodyPr wrap="square" lIns="0" tIns="0" rIns="0" bIns="0" rtlCol="0"/>
          <a:lstStyle/>
          <a:p>
            <a:endParaRPr/>
          </a:p>
        </p:txBody>
      </p:sp>
      <p:sp>
        <p:nvSpPr>
          <p:cNvPr id="4" name="object 4"/>
          <p:cNvSpPr txBox="1"/>
          <p:nvPr/>
        </p:nvSpPr>
        <p:spPr>
          <a:xfrm>
            <a:off x="1536700" y="3324225"/>
            <a:ext cx="7544180" cy="568104"/>
          </a:xfrm>
          <a:prstGeom prst="rect">
            <a:avLst/>
          </a:prstGeom>
          <a:pattFill prst="pct5">
            <a:fgClr>
              <a:srgbClr val="FFFF00"/>
            </a:fgClr>
            <a:bgClr>
              <a:schemeClr val="bg1"/>
            </a:bgClr>
          </a:pattFill>
        </p:spPr>
        <p:txBody>
          <a:bodyPr vert="horz" wrap="square" lIns="0" tIns="13970" rIns="0" bIns="0" rtlCol="0">
            <a:spAutoFit/>
          </a:bodyPr>
          <a:lstStyle/>
          <a:p>
            <a:pPr marL="12700">
              <a:spcBef>
                <a:spcPts val="110"/>
              </a:spcBef>
            </a:pPr>
            <a:r>
              <a:rPr sz="3600" b="1" dirty="0">
                <a:solidFill>
                  <a:srgbClr val="C00000"/>
                </a:solidFill>
                <a:latin typeface="Arial"/>
                <a:cs typeface="Arial"/>
              </a:rPr>
              <a:t>Mírná </a:t>
            </a:r>
            <a:r>
              <a:rPr sz="3600" b="1" spc="-5" dirty="0">
                <a:solidFill>
                  <a:srgbClr val="C00000"/>
                </a:solidFill>
                <a:latin typeface="Arial"/>
                <a:cs typeface="Arial"/>
              </a:rPr>
              <a:t>radioaktivita </a:t>
            </a:r>
            <a:r>
              <a:rPr sz="3600" b="1" spc="5" dirty="0" err="1">
                <a:solidFill>
                  <a:srgbClr val="C00000"/>
                </a:solidFill>
                <a:latin typeface="Arial"/>
                <a:cs typeface="Arial"/>
              </a:rPr>
              <a:t>nikdy</a:t>
            </a:r>
            <a:r>
              <a:rPr sz="3600" b="1" spc="-135" dirty="0">
                <a:solidFill>
                  <a:srgbClr val="C00000"/>
                </a:solidFill>
                <a:latin typeface="Arial"/>
                <a:cs typeface="Arial"/>
              </a:rPr>
              <a:t> </a:t>
            </a:r>
            <a:r>
              <a:rPr sz="3600" b="1" spc="-5" dirty="0" err="1">
                <a:solidFill>
                  <a:srgbClr val="C00000"/>
                </a:solidFill>
                <a:latin typeface="Arial"/>
                <a:cs typeface="Arial"/>
              </a:rPr>
              <a:t>neškodí</a:t>
            </a:r>
            <a:r>
              <a:rPr lang="cs-CZ" sz="3600" b="1" spc="-5" dirty="0">
                <a:solidFill>
                  <a:srgbClr val="C00000"/>
                </a:solidFill>
                <a:latin typeface="Arial"/>
                <a:cs typeface="Arial"/>
              </a:rPr>
              <a:t>.</a:t>
            </a:r>
            <a:endParaRPr sz="3600" dirty="0">
              <a:latin typeface="Arial"/>
              <a:cs typeface="Arial"/>
            </a:endParaRPr>
          </a:p>
        </p:txBody>
      </p:sp>
      <p:sp>
        <p:nvSpPr>
          <p:cNvPr id="5" name="Zástupný symbol pro číslo snímku 4">
            <a:extLst>
              <a:ext uri="{FF2B5EF4-FFF2-40B4-BE49-F238E27FC236}">
                <a16:creationId xmlns:a16="http://schemas.microsoft.com/office/drawing/2014/main" id="{8E7338EC-C238-4C27-9777-C66AAB855534}"/>
              </a:ext>
            </a:extLst>
          </p:cNvPr>
          <p:cNvSpPr>
            <a:spLocks noGrp="1"/>
          </p:cNvSpPr>
          <p:nvPr>
            <p:ph type="sldNum" sz="quarter" idx="7"/>
          </p:nvPr>
        </p:nvSpPr>
        <p:spPr/>
        <p:txBody>
          <a:bodyPr/>
          <a:lstStyle/>
          <a:p>
            <a:fld id="{B6F15528-21DE-4FAA-801E-634DDDAF4B2B}" type="slidenum">
              <a:rPr lang="cs-CZ" smtClean="0"/>
              <a:t>27</a:t>
            </a:fld>
            <a:endParaRPr lang="cs-CZ"/>
          </a:p>
        </p:txBody>
      </p:sp>
      <p:pic>
        <p:nvPicPr>
          <p:cNvPr id="6" name="Jadenerg27-1">
            <a:hlinkClick r:id="" action="ppaction://media"/>
            <a:extLst>
              <a:ext uri="{FF2B5EF4-FFF2-40B4-BE49-F238E27FC236}">
                <a16:creationId xmlns:a16="http://schemas.microsoft.com/office/drawing/2014/main" id="{E28D8642-BD15-4F24-878B-ADDFD644E2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70834" y="135734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9D333B9-1A38-422C-8884-E9795584DCC8}"/>
              </a:ext>
            </a:extLst>
          </p:cNvPr>
          <p:cNvSpPr txBox="1"/>
          <p:nvPr/>
        </p:nvSpPr>
        <p:spPr>
          <a:xfrm>
            <a:off x="393700" y="385014"/>
            <a:ext cx="4781077" cy="800219"/>
          </a:xfrm>
          <a:prstGeom prst="rect">
            <a:avLst/>
          </a:prstGeom>
          <a:pattFill prst="pct5">
            <a:fgClr>
              <a:schemeClr val="accent1"/>
            </a:fgClr>
            <a:bgClr>
              <a:schemeClr val="bg1"/>
            </a:bgClr>
          </a:pattFill>
        </p:spPr>
        <p:txBody>
          <a:bodyPr wrap="square">
            <a:spAutoFit/>
          </a:bodyPr>
          <a:lstStyle/>
          <a:p>
            <a:r>
              <a:rPr lang="cs-CZ" dirty="0"/>
              <a:t>Jeden z mnoha způsobů štěpení je následující</a:t>
            </a:r>
          </a:p>
          <a:p>
            <a:r>
              <a:rPr lang="cs-CZ" sz="2000" dirty="0">
                <a:effectLst/>
              </a:rPr>
              <a:t> </a:t>
            </a:r>
            <a:r>
              <a:rPr lang="pt-BR" sz="2800" b="1" baseline="30000" dirty="0">
                <a:solidFill>
                  <a:srgbClr val="0070C0"/>
                </a:solidFill>
              </a:rPr>
              <a:t>235</a:t>
            </a:r>
            <a:r>
              <a:rPr lang="pt-BR" sz="2800" b="1" dirty="0">
                <a:solidFill>
                  <a:srgbClr val="0070C0"/>
                </a:solidFill>
              </a:rPr>
              <a:t>U + </a:t>
            </a:r>
            <a:r>
              <a:rPr lang="pt-BR" sz="2800" b="1" baseline="30000" dirty="0">
                <a:solidFill>
                  <a:srgbClr val="0070C0"/>
                </a:solidFill>
              </a:rPr>
              <a:t>1</a:t>
            </a:r>
            <a:r>
              <a:rPr lang="pt-BR" sz="2800" b="1" dirty="0">
                <a:solidFill>
                  <a:srgbClr val="0070C0"/>
                </a:solidFill>
              </a:rPr>
              <a:t>n → </a:t>
            </a:r>
            <a:r>
              <a:rPr lang="pt-BR" sz="2800" b="1" baseline="30000" dirty="0">
                <a:solidFill>
                  <a:srgbClr val="0070C0"/>
                </a:solidFill>
              </a:rPr>
              <a:t>139</a:t>
            </a:r>
            <a:r>
              <a:rPr lang="pt-BR" sz="2800" b="1" dirty="0">
                <a:solidFill>
                  <a:srgbClr val="0070C0"/>
                </a:solidFill>
              </a:rPr>
              <a:t>Ba + </a:t>
            </a:r>
            <a:r>
              <a:rPr lang="pt-BR" sz="2800" b="1" baseline="30000" dirty="0">
                <a:solidFill>
                  <a:srgbClr val="0070C0"/>
                </a:solidFill>
              </a:rPr>
              <a:t>95</a:t>
            </a:r>
            <a:r>
              <a:rPr lang="pt-BR" sz="2800" b="1" dirty="0">
                <a:solidFill>
                  <a:srgbClr val="0070C0"/>
                </a:solidFill>
              </a:rPr>
              <a:t>Kr + 2</a:t>
            </a:r>
            <a:r>
              <a:rPr lang="pt-BR" sz="2800" b="1" baseline="30000" dirty="0">
                <a:solidFill>
                  <a:srgbClr val="0070C0"/>
                </a:solidFill>
              </a:rPr>
              <a:t>1</a:t>
            </a:r>
            <a:r>
              <a:rPr lang="pt-BR" sz="2800" b="1" dirty="0">
                <a:solidFill>
                  <a:srgbClr val="0070C0"/>
                </a:solidFill>
              </a:rPr>
              <a:t>n</a:t>
            </a:r>
            <a:endParaRPr lang="cs-CZ" sz="2000" b="1" dirty="0">
              <a:solidFill>
                <a:srgbClr val="0070C0"/>
              </a:solidFill>
            </a:endParaRPr>
          </a:p>
        </p:txBody>
      </p:sp>
      <p:pic>
        <p:nvPicPr>
          <p:cNvPr id="5" name="Obrázek 4">
            <a:extLst>
              <a:ext uri="{FF2B5EF4-FFF2-40B4-BE49-F238E27FC236}">
                <a16:creationId xmlns:a16="http://schemas.microsoft.com/office/drawing/2014/main" id="{801AD622-2A25-4201-A329-62E70A2AC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01" y="1603891"/>
            <a:ext cx="4953000" cy="5762625"/>
          </a:xfrm>
          <a:prstGeom prst="rect">
            <a:avLst/>
          </a:prstGeom>
        </p:spPr>
      </p:pic>
      <p:sp>
        <p:nvSpPr>
          <p:cNvPr id="6" name="TextovéPole 5">
            <a:extLst>
              <a:ext uri="{FF2B5EF4-FFF2-40B4-BE49-F238E27FC236}">
                <a16:creationId xmlns:a16="http://schemas.microsoft.com/office/drawing/2014/main" id="{1DF35C2C-0329-47DD-90C6-698BAB5EB162}"/>
              </a:ext>
            </a:extLst>
          </p:cNvPr>
          <p:cNvSpPr txBox="1"/>
          <p:nvPr/>
        </p:nvSpPr>
        <p:spPr>
          <a:xfrm>
            <a:off x="393700" y="1234559"/>
            <a:ext cx="762000" cy="369332"/>
          </a:xfrm>
          <a:prstGeom prst="rect">
            <a:avLst/>
          </a:prstGeom>
          <a:noFill/>
        </p:spPr>
        <p:txBody>
          <a:bodyPr wrap="square" rtlCol="0">
            <a:spAutoFit/>
          </a:bodyPr>
          <a:lstStyle/>
          <a:p>
            <a:r>
              <a:rPr lang="cs-CZ" b="1" dirty="0"/>
              <a:t>nebo:</a:t>
            </a:r>
          </a:p>
        </p:txBody>
      </p:sp>
      <p:pic>
        <p:nvPicPr>
          <p:cNvPr id="7" name="object 3">
            <a:extLst>
              <a:ext uri="{FF2B5EF4-FFF2-40B4-BE49-F238E27FC236}">
                <a16:creationId xmlns:a16="http://schemas.microsoft.com/office/drawing/2014/main" id="{B8FFE61F-3E53-44D6-B223-13375E36AE17}"/>
              </a:ext>
            </a:extLst>
          </p:cNvPr>
          <p:cNvPicPr/>
          <p:nvPr/>
        </p:nvPicPr>
        <p:blipFill>
          <a:blip r:embed="rId5" cstate="print"/>
          <a:stretch>
            <a:fillRect/>
          </a:stretch>
        </p:blipFill>
        <p:spPr>
          <a:xfrm>
            <a:off x="5581176" y="915037"/>
            <a:ext cx="3935024" cy="4847588"/>
          </a:xfrm>
          <a:prstGeom prst="rect">
            <a:avLst/>
          </a:prstGeom>
        </p:spPr>
      </p:pic>
      <p:sp>
        <p:nvSpPr>
          <p:cNvPr id="2" name="TextovéPole 1">
            <a:extLst>
              <a:ext uri="{FF2B5EF4-FFF2-40B4-BE49-F238E27FC236}">
                <a16:creationId xmlns:a16="http://schemas.microsoft.com/office/drawing/2014/main" id="{E659A08B-E49D-4601-ADD5-82DE7C4DE535}"/>
              </a:ext>
            </a:extLst>
          </p:cNvPr>
          <p:cNvSpPr txBox="1"/>
          <p:nvPr/>
        </p:nvSpPr>
        <p:spPr>
          <a:xfrm>
            <a:off x="5562979" y="181659"/>
            <a:ext cx="3810000" cy="646331"/>
          </a:xfrm>
          <a:prstGeom prst="rect">
            <a:avLst/>
          </a:prstGeom>
          <a:noFill/>
        </p:spPr>
        <p:txBody>
          <a:bodyPr wrap="square" rtlCol="0">
            <a:spAutoFit/>
          </a:bodyPr>
          <a:lstStyle/>
          <a:p>
            <a:r>
              <a:rPr lang="cs-CZ" b="1" dirty="0">
                <a:solidFill>
                  <a:srgbClr val="C00000"/>
                </a:solidFill>
              </a:rPr>
              <a:t>Distribuční křivka štěpných produktů při štěpení pomalými neutrony</a:t>
            </a:r>
          </a:p>
        </p:txBody>
      </p:sp>
      <p:sp>
        <p:nvSpPr>
          <p:cNvPr id="4" name="TextovéPole 3">
            <a:extLst>
              <a:ext uri="{FF2B5EF4-FFF2-40B4-BE49-F238E27FC236}">
                <a16:creationId xmlns:a16="http://schemas.microsoft.com/office/drawing/2014/main" id="{7A4266A6-B707-4AD0-8F42-4092D3669D42}"/>
              </a:ext>
            </a:extLst>
          </p:cNvPr>
          <p:cNvSpPr txBox="1"/>
          <p:nvPr/>
        </p:nvSpPr>
        <p:spPr>
          <a:xfrm>
            <a:off x="5581176" y="5903863"/>
            <a:ext cx="3962400" cy="1477328"/>
          </a:xfrm>
          <a:prstGeom prst="rect">
            <a:avLst/>
          </a:prstGeom>
          <a:solidFill>
            <a:schemeClr val="bg2">
              <a:lumMod val="90000"/>
            </a:schemeClr>
          </a:solidFill>
        </p:spPr>
        <p:txBody>
          <a:bodyPr wrap="square" rtlCol="0">
            <a:spAutoFit/>
          </a:bodyPr>
          <a:lstStyle/>
          <a:p>
            <a:r>
              <a:rPr lang="cs-CZ" dirty="0"/>
              <a:t>Tvar  distribuční křivky závisí na energii neutronů, se zvyšující se energií neutronů se poloha sedla na křivce zvyšuje a nakonec přechází do tvaru „jednohrbého velblouda“</a:t>
            </a:r>
          </a:p>
        </p:txBody>
      </p:sp>
      <p:sp>
        <p:nvSpPr>
          <p:cNvPr id="8" name="Zástupný symbol pro číslo snímku 7">
            <a:extLst>
              <a:ext uri="{FF2B5EF4-FFF2-40B4-BE49-F238E27FC236}">
                <a16:creationId xmlns:a16="http://schemas.microsoft.com/office/drawing/2014/main" id="{2236551E-9255-4151-9487-C9D0AB7A98CA}"/>
              </a:ext>
            </a:extLst>
          </p:cNvPr>
          <p:cNvSpPr>
            <a:spLocks noGrp="1"/>
          </p:cNvSpPr>
          <p:nvPr>
            <p:ph type="sldNum" sz="quarter" idx="7"/>
          </p:nvPr>
        </p:nvSpPr>
        <p:spPr/>
        <p:txBody>
          <a:bodyPr/>
          <a:lstStyle/>
          <a:p>
            <a:fld id="{B6F15528-21DE-4FAA-801E-634DDDAF4B2B}" type="slidenum">
              <a:rPr lang="cs-CZ" smtClean="0"/>
              <a:t>3</a:t>
            </a:fld>
            <a:endParaRPr lang="cs-CZ"/>
          </a:p>
        </p:txBody>
      </p:sp>
      <p:pic>
        <p:nvPicPr>
          <p:cNvPr id="9" name="Jadenerg3-1">
            <a:hlinkClick r:id="" action="ppaction://media"/>
            <a:extLst>
              <a:ext uri="{FF2B5EF4-FFF2-40B4-BE49-F238E27FC236}">
                <a16:creationId xmlns:a16="http://schemas.microsoft.com/office/drawing/2014/main" id="{825B7123-BA16-4AB5-BD99-6FDA1698D0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74810" y="201188"/>
            <a:ext cx="609600" cy="609600"/>
          </a:xfrm>
          <a:prstGeom prst="rect">
            <a:avLst/>
          </a:prstGeom>
        </p:spPr>
      </p:pic>
    </p:spTree>
    <p:extLst>
      <p:ext uri="{BB962C8B-B14F-4D97-AF65-F5344CB8AC3E}">
        <p14:creationId xmlns:p14="http://schemas.microsoft.com/office/powerpoint/2010/main" val="381068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8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46100" y="962025"/>
            <a:ext cx="8372896" cy="5465471"/>
          </a:xfrm>
          <a:prstGeom prst="rect">
            <a:avLst/>
          </a:prstGeom>
          <a:pattFill prst="pct5">
            <a:fgClr>
              <a:srgbClr val="000000"/>
            </a:fgClr>
            <a:bgClr>
              <a:schemeClr val="bg1"/>
            </a:bgClr>
          </a:pattFill>
        </p:spPr>
        <p:txBody>
          <a:bodyPr vert="horz" wrap="square" lIns="0" tIns="13335" rIns="0" bIns="0" rtlCol="0">
            <a:spAutoFit/>
          </a:bodyPr>
          <a:lstStyle/>
          <a:p>
            <a:pPr>
              <a:spcBef>
                <a:spcPts val="20"/>
              </a:spcBef>
            </a:pPr>
            <a:endParaRPr sz="1600" dirty="0">
              <a:latin typeface="Verdana"/>
              <a:cs typeface="Verdana"/>
            </a:endParaRPr>
          </a:p>
          <a:p>
            <a:pPr marL="240665" indent="-228600">
              <a:spcBef>
                <a:spcPts val="5"/>
              </a:spcBef>
              <a:buFont typeface="Symbol"/>
              <a:buChar char=""/>
              <a:tabLst>
                <a:tab pos="240665" algn="l"/>
                <a:tab pos="241300" algn="l"/>
              </a:tabLst>
            </a:pPr>
            <a:r>
              <a:rPr lang="cs-CZ" sz="1600" dirty="0">
                <a:latin typeface="Verdana"/>
                <a:cs typeface="Verdana"/>
              </a:rPr>
              <a:t>štěpení </a:t>
            </a:r>
            <a:r>
              <a:rPr lang="cs-CZ" sz="1600" spc="-10" dirty="0">
                <a:latin typeface="Verdana"/>
                <a:cs typeface="Verdana"/>
              </a:rPr>
              <a:t>se může </a:t>
            </a:r>
            <a:r>
              <a:rPr lang="cs-CZ" sz="1600" dirty="0">
                <a:latin typeface="Verdana"/>
                <a:cs typeface="Verdana"/>
              </a:rPr>
              <a:t>dít mnoha</a:t>
            </a:r>
            <a:r>
              <a:rPr lang="cs-CZ" sz="1600" spc="20" dirty="0">
                <a:latin typeface="Verdana"/>
                <a:cs typeface="Verdana"/>
              </a:rPr>
              <a:t> </a:t>
            </a:r>
            <a:r>
              <a:rPr lang="cs-CZ" sz="1600" spc="-10" dirty="0">
                <a:latin typeface="Verdana"/>
                <a:cs typeface="Verdana"/>
              </a:rPr>
              <a:t>způsoby (</a:t>
            </a:r>
            <a:r>
              <a:rPr lang="cs-CZ" sz="1400" spc="-10" dirty="0">
                <a:latin typeface="Verdana"/>
                <a:cs typeface="Verdana"/>
              </a:rPr>
              <a:t>viz distribuční křivka), </a:t>
            </a:r>
            <a:r>
              <a:rPr lang="cs-CZ" sz="1600" spc="-10" dirty="0">
                <a:latin typeface="Verdana"/>
                <a:cs typeface="Verdana"/>
              </a:rPr>
              <a:t>platí že součet nukleonových čísel produktů štěpení (včetně uvolněných neutronů) je </a:t>
            </a:r>
            <a:r>
              <a:rPr lang="cs-CZ" b="1" spc="-10" dirty="0">
                <a:solidFill>
                  <a:srgbClr val="C00000"/>
                </a:solidFill>
                <a:latin typeface="Verdana"/>
                <a:cs typeface="Verdana"/>
              </a:rPr>
              <a:t>235+1</a:t>
            </a:r>
            <a:endParaRPr lang="cs-CZ" sz="1600" b="1" spc="-10" dirty="0">
              <a:solidFill>
                <a:srgbClr val="C00000"/>
              </a:solidFill>
              <a:latin typeface="Verdana"/>
              <a:cs typeface="Verdana"/>
            </a:endParaRPr>
          </a:p>
          <a:p>
            <a:pPr marL="240665" indent="-228600">
              <a:spcBef>
                <a:spcPts val="5"/>
              </a:spcBef>
              <a:buFont typeface="Symbol"/>
              <a:buChar char=""/>
              <a:tabLst>
                <a:tab pos="240665" algn="l"/>
                <a:tab pos="241300" algn="l"/>
              </a:tabLst>
            </a:pPr>
            <a:endParaRPr lang="cs-CZ" sz="1400" spc="-10" dirty="0">
              <a:latin typeface="Verdana"/>
              <a:cs typeface="Verdana"/>
            </a:endParaRPr>
          </a:p>
          <a:p>
            <a:pPr marL="240665" indent="-228600">
              <a:spcBef>
                <a:spcPts val="5"/>
              </a:spcBef>
              <a:buFont typeface="Symbol"/>
              <a:buChar char=""/>
              <a:tabLst>
                <a:tab pos="240665" algn="l"/>
                <a:tab pos="241300" algn="l"/>
              </a:tabLst>
            </a:pPr>
            <a:r>
              <a:rPr lang="cs-CZ" sz="1600" dirty="0">
                <a:latin typeface="Verdana"/>
                <a:cs typeface="Verdana"/>
              </a:rPr>
              <a:t>je zřejmé, že štěpení </a:t>
            </a:r>
            <a:r>
              <a:rPr lang="cs-CZ" sz="1600" spc="-5" dirty="0">
                <a:latin typeface="Verdana"/>
                <a:cs typeface="Verdana"/>
              </a:rPr>
              <a:t>vede vždy </a:t>
            </a:r>
            <a:r>
              <a:rPr lang="cs-CZ" sz="1600" dirty="0">
                <a:latin typeface="Verdana"/>
                <a:cs typeface="Verdana"/>
              </a:rPr>
              <a:t>k </a:t>
            </a:r>
            <a:r>
              <a:rPr lang="cs-CZ" sz="1600" spc="-5" dirty="0">
                <a:latin typeface="Verdana"/>
                <a:cs typeface="Verdana"/>
              </a:rPr>
              <a:t>jedné lehčí </a:t>
            </a:r>
            <a:r>
              <a:rPr lang="cs-CZ" sz="1600" dirty="0">
                <a:latin typeface="Verdana"/>
                <a:cs typeface="Verdana"/>
              </a:rPr>
              <a:t>a k </a:t>
            </a:r>
            <a:r>
              <a:rPr lang="cs-CZ" sz="1600" spc="-5" dirty="0">
                <a:latin typeface="Verdana"/>
                <a:cs typeface="Verdana"/>
              </a:rPr>
              <a:t>jedné těžší</a:t>
            </a:r>
            <a:r>
              <a:rPr lang="cs-CZ" sz="1600" spc="-60" dirty="0">
                <a:latin typeface="Verdana"/>
                <a:cs typeface="Verdana"/>
              </a:rPr>
              <a:t> </a:t>
            </a:r>
            <a:r>
              <a:rPr lang="cs-CZ" sz="1600" spc="-5" dirty="0">
                <a:latin typeface="Verdana"/>
                <a:cs typeface="Verdana"/>
              </a:rPr>
              <a:t>trosce a </a:t>
            </a:r>
            <a:br>
              <a:rPr lang="cs-CZ" sz="1600" spc="-5" dirty="0">
                <a:latin typeface="Verdana"/>
                <a:cs typeface="Verdana"/>
              </a:rPr>
            </a:br>
            <a:r>
              <a:rPr lang="cs-CZ" sz="1600" spc="-5" dirty="0">
                <a:latin typeface="Verdana"/>
                <a:cs typeface="Verdana"/>
              </a:rPr>
              <a:t>k několika </a:t>
            </a:r>
            <a:r>
              <a:rPr lang="cs-CZ" sz="1600" b="1" spc="-5" dirty="0">
                <a:latin typeface="Verdana"/>
                <a:cs typeface="Verdana"/>
              </a:rPr>
              <a:t>okamžitým neutronům (1-3)</a:t>
            </a:r>
          </a:p>
          <a:p>
            <a:pPr>
              <a:spcBef>
                <a:spcPts val="40"/>
              </a:spcBef>
              <a:buFont typeface="Symbol"/>
              <a:buChar char=""/>
            </a:pPr>
            <a:endParaRPr lang="cs-CZ" sz="1650" dirty="0">
              <a:latin typeface="Verdana"/>
              <a:cs typeface="Verdana"/>
            </a:endParaRPr>
          </a:p>
          <a:p>
            <a:pPr marL="240665" marR="901065" indent="-228600">
              <a:lnSpc>
                <a:spcPct val="101400"/>
              </a:lnSpc>
              <a:spcBef>
                <a:spcPts val="80"/>
              </a:spcBef>
              <a:buFont typeface="Symbol"/>
              <a:buChar char=""/>
              <a:tabLst>
                <a:tab pos="240665" algn="l"/>
                <a:tab pos="241300" algn="l"/>
              </a:tabLst>
            </a:pPr>
            <a:r>
              <a:rPr lang="cs-CZ" sz="1600" b="1" spc="-5" dirty="0">
                <a:latin typeface="Verdana"/>
                <a:cs typeface="Verdana"/>
              </a:rPr>
              <a:t>emise okamžitých neutronů </a:t>
            </a:r>
            <a:r>
              <a:rPr lang="cs-CZ" sz="1600" dirty="0">
                <a:latin typeface="Verdana"/>
                <a:cs typeface="Verdana"/>
              </a:rPr>
              <a:t>je </a:t>
            </a:r>
            <a:r>
              <a:rPr lang="cs-CZ" sz="1600" spc="-5" dirty="0">
                <a:latin typeface="Verdana"/>
                <a:cs typeface="Verdana"/>
              </a:rPr>
              <a:t>umožněna </a:t>
            </a:r>
            <a:r>
              <a:rPr lang="cs-CZ" sz="1600" dirty="0">
                <a:latin typeface="Verdana"/>
                <a:cs typeface="Verdana"/>
              </a:rPr>
              <a:t>vysokou </a:t>
            </a:r>
            <a:r>
              <a:rPr lang="cs-CZ" sz="1600" spc="-5" dirty="0">
                <a:latin typeface="Verdana"/>
                <a:cs typeface="Verdana"/>
              </a:rPr>
              <a:t>excitační energií jádra </a:t>
            </a:r>
            <a:r>
              <a:rPr lang="cs-CZ" sz="1600" dirty="0">
                <a:latin typeface="Verdana"/>
                <a:cs typeface="Verdana"/>
              </a:rPr>
              <a:t>a neschopností  štěpných </a:t>
            </a:r>
            <a:r>
              <a:rPr lang="cs-CZ" sz="1600" spc="-5" dirty="0">
                <a:latin typeface="Verdana"/>
                <a:cs typeface="Verdana"/>
              </a:rPr>
              <a:t>produktů udržet vysoký </a:t>
            </a:r>
            <a:r>
              <a:rPr lang="cs-CZ" sz="1600" dirty="0">
                <a:latin typeface="Verdana"/>
                <a:cs typeface="Verdana"/>
              </a:rPr>
              <a:t>poměr</a:t>
            </a:r>
            <a:r>
              <a:rPr lang="cs-CZ" sz="1600" spc="-50" dirty="0">
                <a:latin typeface="Verdana"/>
                <a:cs typeface="Verdana"/>
              </a:rPr>
              <a:t> </a:t>
            </a:r>
            <a:r>
              <a:rPr lang="cs-CZ" sz="1600" spc="-5" dirty="0">
                <a:latin typeface="Verdana"/>
                <a:cs typeface="Verdana"/>
              </a:rPr>
              <a:t>N/Z</a:t>
            </a:r>
            <a:endParaRPr lang="cs-CZ" sz="1600" dirty="0">
              <a:latin typeface="Verdana"/>
              <a:cs typeface="Verdana"/>
            </a:endParaRPr>
          </a:p>
          <a:p>
            <a:pPr>
              <a:spcBef>
                <a:spcPts val="55"/>
              </a:spcBef>
              <a:buChar char=""/>
            </a:pPr>
            <a:endParaRPr lang="cs-CZ" sz="1550" dirty="0">
              <a:latin typeface="Verdana"/>
              <a:cs typeface="Verdana"/>
            </a:endParaRPr>
          </a:p>
          <a:p>
            <a:pPr marL="240665" marR="458470" indent="-228600">
              <a:lnSpc>
                <a:spcPct val="101400"/>
              </a:lnSpc>
              <a:buFont typeface="Symbol"/>
              <a:buChar char=""/>
              <a:tabLst>
                <a:tab pos="240665" algn="l"/>
                <a:tab pos="241300" algn="l"/>
              </a:tabLst>
            </a:pPr>
            <a:r>
              <a:rPr lang="cs-CZ" sz="1600" spc="-5" dirty="0">
                <a:latin typeface="Verdana"/>
                <a:cs typeface="Verdana"/>
              </a:rPr>
              <a:t>tato skutečnost </a:t>
            </a:r>
            <a:r>
              <a:rPr lang="cs-CZ" sz="1600" spc="5" dirty="0">
                <a:latin typeface="Verdana"/>
                <a:cs typeface="Verdana"/>
              </a:rPr>
              <a:t>má </a:t>
            </a:r>
            <a:r>
              <a:rPr lang="cs-CZ" sz="1600" spc="-5" dirty="0">
                <a:latin typeface="Verdana"/>
                <a:cs typeface="Verdana"/>
              </a:rPr>
              <a:t>pro </a:t>
            </a:r>
            <a:r>
              <a:rPr lang="cs-CZ" sz="1600" dirty="0">
                <a:latin typeface="Verdana"/>
                <a:cs typeface="Verdana"/>
              </a:rPr>
              <a:t>průmyslové </a:t>
            </a:r>
            <a:r>
              <a:rPr lang="cs-CZ" sz="1600" spc="-5" dirty="0">
                <a:latin typeface="Verdana"/>
                <a:cs typeface="Verdana"/>
              </a:rPr>
              <a:t>provedení štěpné </a:t>
            </a:r>
            <a:r>
              <a:rPr lang="cs-CZ" sz="1600" spc="-10" dirty="0">
                <a:latin typeface="Verdana"/>
                <a:cs typeface="Verdana"/>
              </a:rPr>
              <a:t>jaderné </a:t>
            </a:r>
            <a:r>
              <a:rPr lang="cs-CZ" sz="1600" spc="-5" dirty="0">
                <a:latin typeface="Verdana"/>
                <a:cs typeface="Verdana"/>
              </a:rPr>
              <a:t>reakce zásadní </a:t>
            </a:r>
            <a:r>
              <a:rPr lang="cs-CZ" sz="1600" dirty="0">
                <a:latin typeface="Verdana"/>
                <a:cs typeface="Verdana"/>
              </a:rPr>
              <a:t>význam</a:t>
            </a:r>
          </a:p>
          <a:p>
            <a:pPr>
              <a:lnSpc>
                <a:spcPct val="100000"/>
              </a:lnSpc>
              <a:buChar char=""/>
            </a:pPr>
            <a:endParaRPr lang="cs-CZ" sz="1600" dirty="0">
              <a:latin typeface="Verdana"/>
              <a:cs typeface="Verdana"/>
            </a:endParaRPr>
          </a:p>
          <a:p>
            <a:pPr marL="240665" marR="5080" indent="-228600">
              <a:lnSpc>
                <a:spcPct val="101400"/>
              </a:lnSpc>
              <a:buFont typeface="Symbol"/>
              <a:buChar char=""/>
              <a:tabLst>
                <a:tab pos="240665" algn="l"/>
                <a:tab pos="241300" algn="l"/>
              </a:tabLst>
            </a:pPr>
            <a:r>
              <a:rPr lang="cs-CZ" sz="1600" dirty="0">
                <a:latin typeface="Verdana"/>
                <a:cs typeface="Verdana"/>
              </a:rPr>
              <a:t>spektrum </a:t>
            </a:r>
            <a:r>
              <a:rPr lang="cs-CZ" sz="1600" b="1" spc="-5" dirty="0">
                <a:latin typeface="Verdana"/>
                <a:cs typeface="Verdana"/>
              </a:rPr>
              <a:t>okamžitých </a:t>
            </a:r>
            <a:r>
              <a:rPr lang="cs-CZ" sz="1600" b="1" spc="-10" dirty="0">
                <a:latin typeface="Verdana"/>
                <a:cs typeface="Verdana"/>
              </a:rPr>
              <a:t>neutronů </a:t>
            </a:r>
            <a:r>
              <a:rPr lang="cs-CZ" sz="1600" dirty="0">
                <a:latin typeface="Verdana"/>
                <a:cs typeface="Verdana"/>
              </a:rPr>
              <a:t>je </a:t>
            </a:r>
            <a:r>
              <a:rPr lang="cs-CZ" sz="1600" spc="-5" dirty="0">
                <a:latin typeface="Verdana"/>
                <a:cs typeface="Verdana"/>
              </a:rPr>
              <a:t>spojité </a:t>
            </a:r>
            <a:r>
              <a:rPr lang="cs-CZ" sz="1600" spc="-10" dirty="0">
                <a:latin typeface="Verdana"/>
                <a:cs typeface="Verdana"/>
              </a:rPr>
              <a:t>(od </a:t>
            </a:r>
            <a:r>
              <a:rPr lang="cs-CZ" sz="1600" dirty="0">
                <a:latin typeface="Verdana"/>
                <a:cs typeface="Verdana"/>
              </a:rPr>
              <a:t>velmi </a:t>
            </a:r>
            <a:r>
              <a:rPr lang="cs-CZ" sz="1600" spc="-5" dirty="0">
                <a:latin typeface="Verdana"/>
                <a:cs typeface="Verdana"/>
              </a:rPr>
              <a:t>malých </a:t>
            </a:r>
            <a:r>
              <a:rPr lang="cs-CZ" sz="1600" dirty="0">
                <a:latin typeface="Verdana"/>
                <a:cs typeface="Verdana"/>
              </a:rPr>
              <a:t>energií </a:t>
            </a:r>
            <a:r>
              <a:rPr lang="cs-CZ" sz="1600" spc="-5" dirty="0">
                <a:latin typeface="Verdana"/>
                <a:cs typeface="Verdana"/>
              </a:rPr>
              <a:t>až </a:t>
            </a:r>
            <a:r>
              <a:rPr lang="cs-CZ" sz="1600" spc="-10" dirty="0">
                <a:latin typeface="Verdana"/>
                <a:cs typeface="Verdana"/>
              </a:rPr>
              <a:t>do </a:t>
            </a:r>
            <a:r>
              <a:rPr lang="cs-CZ" sz="1600" spc="-5" dirty="0">
                <a:latin typeface="Verdana"/>
                <a:cs typeface="Verdana"/>
              </a:rPr>
              <a:t>několika  </a:t>
            </a:r>
            <a:r>
              <a:rPr lang="cs-CZ" sz="1600" dirty="0" err="1">
                <a:latin typeface="Verdana"/>
                <a:cs typeface="Verdana"/>
              </a:rPr>
              <a:t>MeV</a:t>
            </a:r>
            <a:r>
              <a:rPr lang="cs-CZ" sz="1600" dirty="0">
                <a:latin typeface="Verdana"/>
                <a:cs typeface="Verdana"/>
              </a:rPr>
              <a:t>. </a:t>
            </a:r>
            <a:r>
              <a:rPr lang="cs-CZ" sz="1600" spc="-5" dirty="0">
                <a:latin typeface="Verdana"/>
                <a:cs typeface="Verdana"/>
              </a:rPr>
              <a:t>Nejvíce neutronů </a:t>
            </a:r>
            <a:r>
              <a:rPr lang="cs-CZ" sz="1600" spc="5" dirty="0">
                <a:latin typeface="Verdana"/>
                <a:cs typeface="Verdana"/>
              </a:rPr>
              <a:t>má </a:t>
            </a:r>
            <a:r>
              <a:rPr lang="cs-CZ" sz="1600" spc="-5" dirty="0">
                <a:latin typeface="Verdana"/>
                <a:cs typeface="Verdana"/>
              </a:rPr>
              <a:t>energii kolem </a:t>
            </a:r>
            <a:r>
              <a:rPr lang="cs-CZ" sz="1600" b="1" dirty="0">
                <a:latin typeface="Verdana"/>
                <a:cs typeface="Verdana"/>
              </a:rPr>
              <a:t>0,7 </a:t>
            </a:r>
            <a:r>
              <a:rPr lang="cs-CZ" sz="1600" b="1" dirty="0" err="1">
                <a:latin typeface="Verdana"/>
                <a:cs typeface="Verdana"/>
              </a:rPr>
              <a:t>MeV</a:t>
            </a:r>
            <a:r>
              <a:rPr lang="cs-CZ" sz="1600" b="1" dirty="0">
                <a:latin typeface="Verdana"/>
                <a:cs typeface="Verdana"/>
              </a:rPr>
              <a:t> </a:t>
            </a:r>
            <a:r>
              <a:rPr lang="cs-CZ" sz="1600" spc="-5" dirty="0">
                <a:latin typeface="Verdana"/>
                <a:cs typeface="Verdana"/>
              </a:rPr>
              <a:t>(rychlé neutrony)</a:t>
            </a:r>
            <a:endParaRPr lang="cs-CZ" sz="1600" dirty="0">
              <a:latin typeface="Verdana"/>
              <a:cs typeface="Verdana"/>
            </a:endParaRPr>
          </a:p>
          <a:p>
            <a:pPr marL="240665" marR="5080" indent="-228600">
              <a:lnSpc>
                <a:spcPts val="1900"/>
              </a:lnSpc>
              <a:buFont typeface="Symbol"/>
              <a:buChar char=""/>
              <a:tabLst>
                <a:tab pos="240665" algn="l"/>
                <a:tab pos="241300" algn="l"/>
              </a:tabLst>
            </a:pPr>
            <a:r>
              <a:rPr lang="cs-CZ" sz="1600" spc="-5" dirty="0">
                <a:latin typeface="Verdana"/>
                <a:cs typeface="Verdana"/>
              </a:rPr>
              <a:t>všechny nuklidy mají nadbytek neutronů </a:t>
            </a:r>
            <a:r>
              <a:rPr lang="cs-CZ" sz="1600" dirty="0">
                <a:latin typeface="Verdana"/>
                <a:cs typeface="Verdana"/>
              </a:rPr>
              <a:t>a </a:t>
            </a:r>
            <a:r>
              <a:rPr lang="cs-CZ" sz="1600" spc="-5" dirty="0">
                <a:latin typeface="Verdana"/>
                <a:cs typeface="Verdana"/>
              </a:rPr>
              <a:t>podléhají až několikanásobné </a:t>
            </a:r>
            <a:r>
              <a:rPr lang="cs-CZ" sz="1600" dirty="0">
                <a:latin typeface="Verdana"/>
                <a:cs typeface="Verdana"/>
              </a:rPr>
              <a:t>přeměně</a:t>
            </a:r>
            <a:r>
              <a:rPr lang="cs-CZ" sz="1600" spc="-35" dirty="0">
                <a:latin typeface="Verdana"/>
                <a:cs typeface="Verdana"/>
              </a:rPr>
              <a:t> </a:t>
            </a:r>
            <a:r>
              <a:rPr lang="cs-CZ" sz="1600" b="1" spc="15" dirty="0">
                <a:latin typeface="Symbol"/>
                <a:cs typeface="Symbol"/>
              </a:rPr>
              <a:t></a:t>
            </a:r>
            <a:r>
              <a:rPr lang="cs-CZ" sz="1600" b="1" spc="15" baseline="30000" dirty="0">
                <a:latin typeface="Verdana"/>
                <a:cs typeface="Verdana"/>
              </a:rPr>
              <a:t>-</a:t>
            </a:r>
            <a:endParaRPr lang="cs-CZ" sz="1600" b="1" baseline="30000" dirty="0">
              <a:latin typeface="Verdana"/>
              <a:cs typeface="Verdana"/>
            </a:endParaRPr>
          </a:p>
          <a:p>
            <a:pPr>
              <a:spcBef>
                <a:spcPts val="35"/>
              </a:spcBef>
              <a:buFont typeface="Symbol"/>
              <a:buChar char=""/>
            </a:pPr>
            <a:endParaRPr lang="cs-CZ" sz="1600" dirty="0">
              <a:latin typeface="Verdana"/>
              <a:cs typeface="Verdana"/>
            </a:endParaRPr>
          </a:p>
          <a:p>
            <a:pPr marL="240665" indent="-228600">
              <a:buFont typeface="Symbol"/>
              <a:buChar char=""/>
              <a:tabLst>
                <a:tab pos="240665" algn="l"/>
                <a:tab pos="241300" algn="l"/>
              </a:tabLst>
            </a:pPr>
            <a:r>
              <a:rPr lang="cs-CZ" sz="1600" spc="-5" dirty="0">
                <a:latin typeface="Verdana"/>
                <a:cs typeface="Verdana"/>
              </a:rPr>
              <a:t>vznikají tak štěpné </a:t>
            </a:r>
            <a:r>
              <a:rPr lang="cs-CZ" sz="1600" dirty="0">
                <a:latin typeface="Verdana"/>
                <a:cs typeface="Verdana"/>
              </a:rPr>
              <a:t>produkty, z </a:t>
            </a:r>
            <a:r>
              <a:rPr lang="cs-CZ" sz="1600" spc="-5" dirty="0">
                <a:latin typeface="Verdana"/>
                <a:cs typeface="Verdana"/>
              </a:rPr>
              <a:t>nichž některé emitují v důsledku vlastní nestability tzv. </a:t>
            </a:r>
            <a:r>
              <a:rPr lang="cs-CZ" sz="1600" b="1" spc="-10" dirty="0">
                <a:latin typeface="Verdana"/>
                <a:cs typeface="Verdana"/>
              </a:rPr>
              <a:t>zpožděné</a:t>
            </a:r>
            <a:r>
              <a:rPr lang="cs-CZ" sz="1600" b="1" spc="35" dirty="0">
                <a:latin typeface="Verdana"/>
                <a:cs typeface="Verdana"/>
              </a:rPr>
              <a:t> </a:t>
            </a:r>
            <a:r>
              <a:rPr lang="cs-CZ" sz="1600" b="1" spc="-5" dirty="0">
                <a:latin typeface="Verdana"/>
                <a:cs typeface="Verdana"/>
              </a:rPr>
              <a:t>neutrony, </a:t>
            </a:r>
            <a:r>
              <a:rPr lang="cs-CZ" sz="1600" spc="-5" dirty="0">
                <a:latin typeface="Verdana"/>
                <a:cs typeface="Verdana"/>
              </a:rPr>
              <a:t>které je nutno vzít v úvahu při regulaci výkonu reaktoru</a:t>
            </a:r>
          </a:p>
          <a:p>
            <a:pPr marL="240665" indent="-228600">
              <a:buFont typeface="Symbol"/>
              <a:buChar char=""/>
              <a:tabLst>
                <a:tab pos="240665" algn="l"/>
                <a:tab pos="241300" algn="l"/>
              </a:tabLst>
            </a:pPr>
            <a:endParaRPr sz="1600" dirty="0">
              <a:latin typeface="Verdana"/>
              <a:cs typeface="Verdana"/>
            </a:endParaRPr>
          </a:p>
        </p:txBody>
      </p:sp>
      <p:sp>
        <p:nvSpPr>
          <p:cNvPr id="2" name="Zástupný symbol pro číslo snímku 1">
            <a:extLst>
              <a:ext uri="{FF2B5EF4-FFF2-40B4-BE49-F238E27FC236}">
                <a16:creationId xmlns:a16="http://schemas.microsoft.com/office/drawing/2014/main" id="{C7FB8CBF-AD66-48FD-9D6E-22009961089E}"/>
              </a:ext>
            </a:extLst>
          </p:cNvPr>
          <p:cNvSpPr>
            <a:spLocks noGrp="1"/>
          </p:cNvSpPr>
          <p:nvPr>
            <p:ph type="sldNum" sz="quarter" idx="7"/>
          </p:nvPr>
        </p:nvSpPr>
        <p:spPr/>
        <p:txBody>
          <a:bodyPr/>
          <a:lstStyle/>
          <a:p>
            <a:fld id="{B6F15528-21DE-4FAA-801E-634DDDAF4B2B}" type="slidenum">
              <a:rPr lang="cs-CZ" smtClean="0"/>
              <a:t>4</a:t>
            </a:fld>
            <a:endParaRPr lang="cs-CZ"/>
          </a:p>
        </p:txBody>
      </p:sp>
      <p:pic>
        <p:nvPicPr>
          <p:cNvPr id="4" name="Jadenerg4-1">
            <a:hlinkClick r:id="" action="ppaction://media"/>
            <a:extLst>
              <a:ext uri="{FF2B5EF4-FFF2-40B4-BE49-F238E27FC236}">
                <a16:creationId xmlns:a16="http://schemas.microsoft.com/office/drawing/2014/main" id="{D208876F-AE52-4D2D-922E-CF806D1D21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32900" y="352425"/>
            <a:ext cx="609600" cy="609600"/>
          </a:xfrm>
          <a:prstGeom prst="rect">
            <a:avLst/>
          </a:prstGeom>
        </p:spPr>
      </p:pic>
    </p:spTree>
    <p:extLst>
      <p:ext uri="{BB962C8B-B14F-4D97-AF65-F5344CB8AC3E}">
        <p14:creationId xmlns:p14="http://schemas.microsoft.com/office/powerpoint/2010/main" val="140087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7"/>
          <p:cNvSpPr txBox="1"/>
          <p:nvPr/>
        </p:nvSpPr>
        <p:spPr>
          <a:xfrm>
            <a:off x="6095242" y="5316179"/>
            <a:ext cx="2858703" cy="1282402"/>
          </a:xfrm>
          <a:prstGeom prst="rect">
            <a:avLst/>
          </a:prstGeom>
          <a:pattFill prst="pct5">
            <a:fgClr>
              <a:srgbClr val="000000"/>
            </a:fgClr>
            <a:bgClr>
              <a:schemeClr val="bg1"/>
            </a:bgClr>
          </a:pattFill>
        </p:spPr>
        <p:txBody>
          <a:bodyPr vert="horz" wrap="square" lIns="0" tIns="12700" rIns="0" bIns="0" rtlCol="0">
            <a:spAutoFit/>
          </a:bodyPr>
          <a:lstStyle/>
          <a:p>
            <a:pPr marL="231775">
              <a:spcBef>
                <a:spcPts val="100"/>
              </a:spcBef>
            </a:pPr>
            <a:r>
              <a:rPr sz="1400" b="1" spc="-5" dirty="0">
                <a:latin typeface="Verdana"/>
                <a:cs typeface="Verdana"/>
              </a:rPr>
              <a:t>E* </a:t>
            </a:r>
            <a:r>
              <a:rPr sz="1400" dirty="0">
                <a:latin typeface="Verdana"/>
                <a:cs typeface="Verdana"/>
              </a:rPr>
              <a:t>- </a:t>
            </a:r>
            <a:r>
              <a:rPr sz="1400" spc="-5" dirty="0">
                <a:latin typeface="Verdana"/>
                <a:cs typeface="Verdana"/>
              </a:rPr>
              <a:t>excitační energie uvolněná </a:t>
            </a:r>
            <a:r>
              <a:rPr sz="1400" spc="-15" dirty="0">
                <a:latin typeface="Verdana"/>
                <a:cs typeface="Verdana"/>
              </a:rPr>
              <a:t>při </a:t>
            </a:r>
            <a:r>
              <a:rPr sz="1400" spc="-5" dirty="0" err="1">
                <a:latin typeface="Verdana"/>
                <a:cs typeface="Verdana"/>
              </a:rPr>
              <a:t>vzniku</a:t>
            </a:r>
            <a:r>
              <a:rPr sz="1400" spc="-5" dirty="0">
                <a:latin typeface="Verdana"/>
                <a:cs typeface="Verdana"/>
              </a:rPr>
              <a:t> </a:t>
            </a:r>
            <a:r>
              <a:rPr sz="1400" spc="-5" dirty="0" err="1">
                <a:latin typeface="Verdana"/>
                <a:cs typeface="Verdana"/>
              </a:rPr>
              <a:t>slož</a:t>
            </a:r>
            <a:r>
              <a:rPr lang="cs-CZ" sz="1400" spc="-5" dirty="0" err="1">
                <a:latin typeface="Verdana"/>
                <a:cs typeface="Verdana"/>
              </a:rPr>
              <a:t>eného</a:t>
            </a:r>
            <a:r>
              <a:rPr sz="1400" spc="-5" dirty="0">
                <a:latin typeface="Verdana"/>
                <a:cs typeface="Verdana"/>
              </a:rPr>
              <a:t> jádra, tj. </a:t>
            </a:r>
            <a:r>
              <a:rPr sz="1400" spc="-15" dirty="0">
                <a:latin typeface="Verdana"/>
                <a:cs typeface="Verdana"/>
              </a:rPr>
              <a:t>při </a:t>
            </a:r>
            <a:r>
              <a:rPr sz="1400" spc="-5" dirty="0">
                <a:latin typeface="Verdana"/>
                <a:cs typeface="Verdana"/>
              </a:rPr>
              <a:t>absorpci neutronu terčovým</a:t>
            </a:r>
            <a:r>
              <a:rPr sz="1400" spc="245" dirty="0">
                <a:latin typeface="Verdana"/>
                <a:cs typeface="Verdana"/>
              </a:rPr>
              <a:t> </a:t>
            </a:r>
            <a:r>
              <a:rPr sz="1400" spc="-5" dirty="0">
                <a:latin typeface="Verdana"/>
                <a:cs typeface="Verdana"/>
              </a:rPr>
              <a:t>jádrem</a:t>
            </a:r>
            <a:endParaRPr sz="1400" dirty="0">
              <a:latin typeface="Verdana"/>
              <a:cs typeface="Verdana"/>
            </a:endParaRPr>
          </a:p>
          <a:p>
            <a:pPr>
              <a:lnSpc>
                <a:spcPct val="100000"/>
              </a:lnSpc>
            </a:pPr>
            <a:endParaRPr sz="1250" dirty="0">
              <a:latin typeface="Verdana"/>
              <a:cs typeface="Verdana"/>
            </a:endParaRPr>
          </a:p>
        </p:txBody>
      </p:sp>
      <p:graphicFrame>
        <p:nvGraphicFramePr>
          <p:cNvPr id="8" name="object 8"/>
          <p:cNvGraphicFramePr>
            <a:graphicFrameLocks noGrp="1"/>
          </p:cNvGraphicFramePr>
          <p:nvPr>
            <p:extLst>
              <p:ext uri="{D42A27DB-BD31-4B8C-83A1-F6EECF244321}">
                <p14:modId xmlns:p14="http://schemas.microsoft.com/office/powerpoint/2010/main" val="4251112446"/>
              </p:ext>
            </p:extLst>
          </p:nvPr>
        </p:nvGraphicFramePr>
        <p:xfrm>
          <a:off x="626540" y="5221083"/>
          <a:ext cx="5350319" cy="1439289"/>
        </p:xfrm>
        <a:graphic>
          <a:graphicData uri="http://schemas.openxmlformats.org/drawingml/2006/table">
            <a:tbl>
              <a:tblPr firstRow="1" bandRow="1">
                <a:tableStyleId>{2D5ABB26-0587-4C30-8999-92F81FD0307C}</a:tableStyleId>
              </a:tblPr>
              <a:tblGrid>
                <a:gridCol w="749341">
                  <a:extLst>
                    <a:ext uri="{9D8B030D-6E8A-4147-A177-3AD203B41FA5}">
                      <a16:colId xmlns:a16="http://schemas.microsoft.com/office/drawing/2014/main" val="20000"/>
                    </a:ext>
                  </a:extLst>
                </a:gridCol>
                <a:gridCol w="1210783">
                  <a:extLst>
                    <a:ext uri="{9D8B030D-6E8A-4147-A177-3AD203B41FA5}">
                      <a16:colId xmlns:a16="http://schemas.microsoft.com/office/drawing/2014/main" val="20001"/>
                    </a:ext>
                  </a:extLst>
                </a:gridCol>
                <a:gridCol w="1210784">
                  <a:extLst>
                    <a:ext uri="{9D8B030D-6E8A-4147-A177-3AD203B41FA5}">
                      <a16:colId xmlns:a16="http://schemas.microsoft.com/office/drawing/2014/main" val="20002"/>
                    </a:ext>
                  </a:extLst>
                </a:gridCol>
                <a:gridCol w="2179411">
                  <a:extLst>
                    <a:ext uri="{9D8B030D-6E8A-4147-A177-3AD203B41FA5}">
                      <a16:colId xmlns:a16="http://schemas.microsoft.com/office/drawing/2014/main" val="20003"/>
                    </a:ext>
                  </a:extLst>
                </a:gridCol>
              </a:tblGrid>
              <a:tr h="536732">
                <a:tc>
                  <a:txBody>
                    <a:bodyPr/>
                    <a:lstStyle/>
                    <a:p>
                      <a:pPr algn="ctr">
                        <a:lnSpc>
                          <a:spcPct val="100000"/>
                        </a:lnSpc>
                        <a:spcBef>
                          <a:spcPts val="15"/>
                        </a:spcBef>
                      </a:pPr>
                      <a:r>
                        <a:rPr sz="1600" b="1" spc="-10" dirty="0">
                          <a:latin typeface="Verdana"/>
                          <a:cs typeface="Verdana"/>
                        </a:rPr>
                        <a:t>jádro</a:t>
                      </a:r>
                      <a:endParaRPr sz="1600" dirty="0">
                        <a:latin typeface="Verdana"/>
                        <a:cs typeface="Verdana"/>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tc>
                  <a:txBody>
                    <a:bodyPr/>
                    <a:lstStyle/>
                    <a:p>
                      <a:pPr marL="3175" algn="ctr">
                        <a:lnSpc>
                          <a:spcPct val="100000"/>
                        </a:lnSpc>
                        <a:spcBef>
                          <a:spcPts val="115"/>
                        </a:spcBef>
                      </a:pPr>
                      <a:r>
                        <a:rPr sz="2400" b="1" baseline="3968" dirty="0">
                          <a:solidFill>
                            <a:srgbClr val="C00000"/>
                          </a:solidFill>
                          <a:latin typeface="Verdana"/>
                          <a:cs typeface="Verdana"/>
                        </a:rPr>
                        <a:t>E</a:t>
                      </a:r>
                      <a:r>
                        <a:rPr sz="1000" b="1" dirty="0">
                          <a:solidFill>
                            <a:srgbClr val="C00000"/>
                          </a:solidFill>
                          <a:latin typeface="Verdana"/>
                          <a:cs typeface="Verdana"/>
                        </a:rPr>
                        <a:t>A</a:t>
                      </a:r>
                      <a:r>
                        <a:rPr sz="1000" b="1" spc="165" dirty="0">
                          <a:solidFill>
                            <a:srgbClr val="C00000"/>
                          </a:solidFill>
                          <a:latin typeface="Verdana"/>
                          <a:cs typeface="Verdana"/>
                        </a:rPr>
                        <a:t> </a:t>
                      </a:r>
                      <a:r>
                        <a:rPr sz="2400" b="1" spc="-7" baseline="3968" dirty="0">
                          <a:solidFill>
                            <a:srgbClr val="C00000"/>
                          </a:solidFill>
                          <a:latin typeface="Verdana"/>
                          <a:cs typeface="Verdana"/>
                        </a:rPr>
                        <a:t>(MeV)</a:t>
                      </a:r>
                      <a:endParaRPr sz="2400" b="1" baseline="3968" dirty="0">
                        <a:solidFill>
                          <a:srgbClr val="C00000"/>
                        </a:solidFill>
                        <a:latin typeface="Verdana"/>
                        <a:cs typeface="Verdana"/>
                      </a:endParaRPr>
                    </a:p>
                  </a:txBody>
                  <a:tcPr marL="0" marR="0" marT="146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tc>
                  <a:txBody>
                    <a:bodyPr/>
                    <a:lstStyle/>
                    <a:p>
                      <a:pPr algn="ctr">
                        <a:lnSpc>
                          <a:spcPct val="100000"/>
                        </a:lnSpc>
                        <a:spcBef>
                          <a:spcPts val="15"/>
                        </a:spcBef>
                      </a:pPr>
                      <a:r>
                        <a:rPr sz="1600" b="1" spc="-5" dirty="0">
                          <a:latin typeface="Verdana"/>
                          <a:cs typeface="Verdana"/>
                        </a:rPr>
                        <a:t>E*</a:t>
                      </a:r>
                      <a:r>
                        <a:rPr sz="1600" b="1" spc="-25" dirty="0">
                          <a:latin typeface="Verdana"/>
                          <a:cs typeface="Verdana"/>
                        </a:rPr>
                        <a:t> </a:t>
                      </a:r>
                      <a:r>
                        <a:rPr sz="1600" spc="-5" dirty="0">
                          <a:latin typeface="Verdana"/>
                          <a:cs typeface="Verdana"/>
                        </a:rPr>
                        <a:t>(MeV)</a:t>
                      </a:r>
                      <a:endParaRPr sz="1600" dirty="0">
                        <a:latin typeface="Verdana"/>
                        <a:cs typeface="Verdana"/>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tc>
                  <a:txBody>
                    <a:bodyPr/>
                    <a:lstStyle/>
                    <a:p>
                      <a:pPr marL="661035">
                        <a:lnSpc>
                          <a:spcPct val="100000"/>
                        </a:lnSpc>
                        <a:spcBef>
                          <a:spcPts val="15"/>
                        </a:spcBef>
                      </a:pPr>
                      <a:r>
                        <a:rPr sz="1600" b="1" spc="-10" dirty="0">
                          <a:latin typeface="Verdana"/>
                          <a:cs typeface="Verdana"/>
                        </a:rPr>
                        <a:t>štěpení</a:t>
                      </a:r>
                      <a:endParaRPr sz="1600" dirty="0">
                        <a:latin typeface="Verdana"/>
                        <a:cs typeface="Verdana"/>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extLst>
                  <a:ext uri="{0D108BD9-81ED-4DB2-BD59-A6C34878D82A}">
                    <a16:rowId xmlns:a16="http://schemas.microsoft.com/office/drawing/2014/main" val="10000"/>
                  </a:ext>
                </a:extLst>
              </a:tr>
              <a:tr h="300752">
                <a:tc>
                  <a:txBody>
                    <a:bodyPr/>
                    <a:lstStyle/>
                    <a:p>
                      <a:pPr marL="2540" algn="ctr">
                        <a:lnSpc>
                          <a:spcPts val="1425"/>
                        </a:lnSpc>
                      </a:pPr>
                      <a:r>
                        <a:rPr sz="1100" dirty="0">
                          <a:latin typeface="Verdana"/>
                          <a:cs typeface="Verdana"/>
                        </a:rPr>
                        <a:t>235</a:t>
                      </a:r>
                      <a:r>
                        <a:rPr sz="2800" baseline="-19097" dirty="0">
                          <a:latin typeface="Verdana"/>
                          <a:cs typeface="Verdana"/>
                        </a:rPr>
                        <a:t>U</a:t>
                      </a: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tc>
                  <a:txBody>
                    <a:bodyPr/>
                    <a:lstStyle/>
                    <a:p>
                      <a:pPr marL="1270" algn="ctr">
                        <a:lnSpc>
                          <a:spcPts val="1835"/>
                        </a:lnSpc>
                        <a:spcBef>
                          <a:spcPts val="55"/>
                        </a:spcBef>
                      </a:pPr>
                      <a:r>
                        <a:rPr sz="1800" dirty="0">
                          <a:latin typeface="Verdana"/>
                          <a:cs typeface="Verdana"/>
                        </a:rPr>
                        <a:t>6,5</a:t>
                      </a: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tc>
                  <a:txBody>
                    <a:bodyPr/>
                    <a:lstStyle/>
                    <a:p>
                      <a:pPr marL="635" algn="ctr">
                        <a:lnSpc>
                          <a:spcPts val="1835"/>
                        </a:lnSpc>
                        <a:spcBef>
                          <a:spcPts val="55"/>
                        </a:spcBef>
                      </a:pPr>
                      <a:r>
                        <a:rPr sz="1800" dirty="0">
                          <a:latin typeface="Verdana"/>
                          <a:cs typeface="Verdana"/>
                        </a:rPr>
                        <a:t>6,8</a:t>
                      </a:r>
                      <a:endParaRPr sz="1800">
                        <a:latin typeface="Verdana"/>
                        <a:cs typeface="Verdana"/>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tc>
                  <a:txBody>
                    <a:bodyPr/>
                    <a:lstStyle/>
                    <a:p>
                      <a:pPr marL="45720">
                        <a:lnSpc>
                          <a:spcPct val="100000"/>
                        </a:lnSpc>
                        <a:spcBef>
                          <a:spcPts val="15"/>
                        </a:spcBef>
                      </a:pPr>
                      <a:r>
                        <a:rPr sz="1600" spc="-10" dirty="0">
                          <a:latin typeface="Verdana"/>
                          <a:cs typeface="Verdana"/>
                        </a:rPr>
                        <a:t>pomalé n</a:t>
                      </a:r>
                      <a:r>
                        <a:rPr sz="1600" spc="20" dirty="0">
                          <a:latin typeface="Verdana"/>
                          <a:cs typeface="Verdana"/>
                        </a:rPr>
                        <a:t> </a:t>
                      </a:r>
                      <a:r>
                        <a:rPr sz="1600" spc="-5" dirty="0">
                          <a:latin typeface="Verdana"/>
                          <a:cs typeface="Verdana"/>
                        </a:rPr>
                        <a:t>(~10</a:t>
                      </a:r>
                      <a:r>
                        <a:rPr sz="1400" spc="-7" baseline="30864" dirty="0">
                          <a:latin typeface="Verdana"/>
                          <a:cs typeface="Verdana"/>
                        </a:rPr>
                        <a:t>-2</a:t>
                      </a:r>
                      <a:r>
                        <a:rPr sz="1600" spc="-5" dirty="0">
                          <a:latin typeface="Verdana"/>
                          <a:cs typeface="Verdana"/>
                        </a:rPr>
                        <a:t>eV)</a:t>
                      </a:r>
                      <a:endParaRPr sz="1600">
                        <a:latin typeface="Verdana"/>
                        <a:cs typeface="Verdana"/>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extLst>
                  <a:ext uri="{0D108BD9-81ED-4DB2-BD59-A6C34878D82A}">
                    <a16:rowId xmlns:a16="http://schemas.microsoft.com/office/drawing/2014/main" val="10001"/>
                  </a:ext>
                </a:extLst>
              </a:tr>
              <a:tr h="301053">
                <a:tc>
                  <a:txBody>
                    <a:bodyPr/>
                    <a:lstStyle/>
                    <a:p>
                      <a:pPr algn="ctr">
                        <a:lnSpc>
                          <a:spcPts val="1425"/>
                        </a:lnSpc>
                      </a:pPr>
                      <a:r>
                        <a:rPr sz="1100" dirty="0">
                          <a:latin typeface="Verdana"/>
                          <a:cs typeface="Verdana"/>
                        </a:rPr>
                        <a:t>239</a:t>
                      </a:r>
                      <a:r>
                        <a:rPr sz="2800" baseline="-19097" dirty="0">
                          <a:latin typeface="Verdana"/>
                          <a:cs typeface="Verdana"/>
                        </a:rPr>
                        <a:t>Pu</a:t>
                      </a:r>
                      <a:endParaRPr sz="2800" baseline="-19097">
                        <a:latin typeface="Verdana"/>
                        <a:cs typeface="Verdana"/>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tc>
                  <a:txBody>
                    <a:bodyPr/>
                    <a:lstStyle/>
                    <a:p>
                      <a:pPr marL="1270" algn="ctr">
                        <a:lnSpc>
                          <a:spcPts val="1835"/>
                        </a:lnSpc>
                        <a:spcBef>
                          <a:spcPts val="55"/>
                        </a:spcBef>
                      </a:pPr>
                      <a:r>
                        <a:rPr sz="1800" spc="-5" dirty="0">
                          <a:latin typeface="Verdana"/>
                          <a:cs typeface="Verdana"/>
                        </a:rPr>
                        <a:t>6,05</a:t>
                      </a:r>
                      <a:endParaRPr sz="1800" dirty="0">
                        <a:latin typeface="Verdana"/>
                        <a:cs typeface="Verdana"/>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tc>
                  <a:txBody>
                    <a:bodyPr/>
                    <a:lstStyle/>
                    <a:p>
                      <a:pPr marL="635" algn="ctr">
                        <a:lnSpc>
                          <a:spcPts val="1835"/>
                        </a:lnSpc>
                        <a:spcBef>
                          <a:spcPts val="55"/>
                        </a:spcBef>
                      </a:pPr>
                      <a:r>
                        <a:rPr sz="1800" dirty="0">
                          <a:latin typeface="Verdana"/>
                          <a:cs typeface="Verdana"/>
                        </a:rPr>
                        <a:t>6,6</a:t>
                      </a: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tc>
                  <a:txBody>
                    <a:bodyPr/>
                    <a:lstStyle/>
                    <a:p>
                      <a:pPr marL="45720">
                        <a:lnSpc>
                          <a:spcPct val="100000"/>
                        </a:lnSpc>
                        <a:spcBef>
                          <a:spcPts val="15"/>
                        </a:spcBef>
                      </a:pPr>
                      <a:r>
                        <a:rPr sz="1600" spc="-10" dirty="0">
                          <a:latin typeface="Verdana"/>
                          <a:cs typeface="Verdana"/>
                        </a:rPr>
                        <a:t>pomalé</a:t>
                      </a:r>
                      <a:r>
                        <a:rPr sz="1600" spc="15" dirty="0">
                          <a:latin typeface="Verdana"/>
                          <a:cs typeface="Verdana"/>
                        </a:rPr>
                        <a:t> </a:t>
                      </a:r>
                      <a:r>
                        <a:rPr sz="1600" spc="-10" dirty="0">
                          <a:latin typeface="Verdana"/>
                          <a:cs typeface="Verdana"/>
                        </a:rPr>
                        <a:t>n</a:t>
                      </a:r>
                      <a:endParaRPr sz="1600" dirty="0">
                        <a:latin typeface="Verdana"/>
                        <a:cs typeface="Verdana"/>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extLst>
                  <a:ext uri="{0D108BD9-81ED-4DB2-BD59-A6C34878D82A}">
                    <a16:rowId xmlns:a16="http://schemas.microsoft.com/office/drawing/2014/main" val="10002"/>
                  </a:ext>
                </a:extLst>
              </a:tr>
              <a:tr h="300752">
                <a:tc>
                  <a:txBody>
                    <a:bodyPr/>
                    <a:lstStyle/>
                    <a:p>
                      <a:pPr marL="2540" algn="ctr">
                        <a:lnSpc>
                          <a:spcPts val="1425"/>
                        </a:lnSpc>
                      </a:pPr>
                      <a:r>
                        <a:rPr sz="1100" dirty="0">
                          <a:latin typeface="Verdana"/>
                          <a:cs typeface="Verdana"/>
                        </a:rPr>
                        <a:t>238</a:t>
                      </a:r>
                      <a:r>
                        <a:rPr sz="2800" baseline="-19097" dirty="0">
                          <a:latin typeface="Verdana"/>
                          <a:cs typeface="Verdana"/>
                        </a:rPr>
                        <a:t>U</a:t>
                      </a:r>
                      <a:endParaRPr sz="2800" baseline="-19097">
                        <a:latin typeface="Verdana"/>
                        <a:cs typeface="Verdana"/>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tc>
                  <a:txBody>
                    <a:bodyPr/>
                    <a:lstStyle/>
                    <a:p>
                      <a:pPr marL="1270" algn="ctr">
                        <a:lnSpc>
                          <a:spcPts val="1835"/>
                        </a:lnSpc>
                        <a:spcBef>
                          <a:spcPts val="55"/>
                        </a:spcBef>
                      </a:pPr>
                      <a:r>
                        <a:rPr sz="1800" spc="-5" dirty="0">
                          <a:latin typeface="Verdana"/>
                          <a:cs typeface="Verdana"/>
                        </a:rPr>
                        <a:t>7,02</a:t>
                      </a:r>
                      <a:endParaRPr sz="1800">
                        <a:latin typeface="Verdana"/>
                        <a:cs typeface="Verdana"/>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tc>
                  <a:txBody>
                    <a:bodyPr/>
                    <a:lstStyle/>
                    <a:p>
                      <a:pPr marL="635" algn="ctr">
                        <a:lnSpc>
                          <a:spcPts val="1835"/>
                        </a:lnSpc>
                        <a:spcBef>
                          <a:spcPts val="55"/>
                        </a:spcBef>
                      </a:pPr>
                      <a:r>
                        <a:rPr sz="1800" dirty="0">
                          <a:latin typeface="Verdana"/>
                          <a:cs typeface="Verdana"/>
                        </a:rPr>
                        <a:t>5,5</a:t>
                      </a:r>
                      <a:endParaRPr sz="1800">
                        <a:latin typeface="Verdana"/>
                        <a:cs typeface="Verdana"/>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tc>
                  <a:txBody>
                    <a:bodyPr/>
                    <a:lstStyle/>
                    <a:p>
                      <a:pPr marL="45720">
                        <a:lnSpc>
                          <a:spcPct val="100000"/>
                        </a:lnSpc>
                        <a:spcBef>
                          <a:spcPts val="15"/>
                        </a:spcBef>
                      </a:pPr>
                      <a:r>
                        <a:rPr sz="1600" spc="-10" dirty="0">
                          <a:latin typeface="Verdana"/>
                          <a:cs typeface="Verdana"/>
                        </a:rPr>
                        <a:t>rychlé n</a:t>
                      </a:r>
                      <a:endParaRPr sz="1600" dirty="0">
                        <a:latin typeface="Verdana"/>
                        <a:cs typeface="Verdana"/>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000000"/>
                      </a:fgClr>
                      <a:bgClr>
                        <a:schemeClr val="bg1"/>
                      </a:bgClr>
                    </a:pattFill>
                  </a:tcPr>
                </a:tc>
                <a:extLst>
                  <a:ext uri="{0D108BD9-81ED-4DB2-BD59-A6C34878D82A}">
                    <a16:rowId xmlns:a16="http://schemas.microsoft.com/office/drawing/2014/main" val="10003"/>
                  </a:ext>
                </a:extLst>
              </a:tr>
            </a:tbl>
          </a:graphicData>
        </a:graphic>
      </p:graphicFrame>
      <p:sp>
        <p:nvSpPr>
          <p:cNvPr id="10" name="TextovéPole 9">
            <a:extLst>
              <a:ext uri="{FF2B5EF4-FFF2-40B4-BE49-F238E27FC236}">
                <a16:creationId xmlns:a16="http://schemas.microsoft.com/office/drawing/2014/main" id="{B6679953-388E-4ECC-88E4-7E7706B86883}"/>
              </a:ext>
            </a:extLst>
          </p:cNvPr>
          <p:cNvSpPr txBox="1"/>
          <p:nvPr/>
        </p:nvSpPr>
        <p:spPr>
          <a:xfrm>
            <a:off x="626542" y="3195985"/>
            <a:ext cx="8340862" cy="656590"/>
          </a:xfrm>
          <a:prstGeom prst="rect">
            <a:avLst/>
          </a:prstGeom>
          <a:pattFill prst="pct5">
            <a:fgClr>
              <a:srgbClr val="000000"/>
            </a:fgClr>
            <a:bgClr>
              <a:schemeClr val="bg1"/>
            </a:bgClr>
          </a:pattFill>
        </p:spPr>
        <p:txBody>
          <a:bodyPr wrap="square">
            <a:spAutoFit/>
          </a:bodyPr>
          <a:lstStyle/>
          <a:p>
            <a:pPr marL="12065">
              <a:spcBef>
                <a:spcPts val="5"/>
              </a:spcBef>
              <a:buClr>
                <a:srgbClr val="0000FF"/>
              </a:buClr>
              <a:tabLst>
                <a:tab pos="240665" algn="l"/>
                <a:tab pos="241300" algn="l"/>
              </a:tabLst>
            </a:pPr>
            <a:r>
              <a:rPr lang="cs-CZ" sz="1800" dirty="0">
                <a:latin typeface="Verdana"/>
                <a:cs typeface="Verdana"/>
              </a:rPr>
              <a:t>Energie </a:t>
            </a:r>
            <a:r>
              <a:rPr lang="cs-CZ" sz="1800" spc="-5" dirty="0">
                <a:latin typeface="Verdana"/>
                <a:cs typeface="Verdana"/>
              </a:rPr>
              <a:t>potřebná </a:t>
            </a:r>
            <a:r>
              <a:rPr lang="cs-CZ" sz="1800" spc="5" dirty="0">
                <a:latin typeface="Verdana"/>
                <a:cs typeface="Verdana"/>
              </a:rPr>
              <a:t>ke </a:t>
            </a:r>
            <a:r>
              <a:rPr lang="cs-CZ" sz="1800" spc="-5" dirty="0">
                <a:latin typeface="Verdana"/>
                <a:cs typeface="Verdana"/>
              </a:rPr>
              <a:t>zvětšení </a:t>
            </a:r>
            <a:r>
              <a:rPr lang="cs-CZ" sz="1800" dirty="0">
                <a:latin typeface="Verdana"/>
                <a:cs typeface="Verdana"/>
              </a:rPr>
              <a:t>povrchu </a:t>
            </a:r>
            <a:r>
              <a:rPr lang="cs-CZ" sz="1800" spc="-5" dirty="0">
                <a:latin typeface="Verdana"/>
                <a:cs typeface="Verdana"/>
              </a:rPr>
              <a:t>jádra až </a:t>
            </a:r>
            <a:r>
              <a:rPr lang="cs-CZ" sz="1800" spc="-10" dirty="0">
                <a:latin typeface="Verdana"/>
                <a:cs typeface="Verdana"/>
              </a:rPr>
              <a:t>do </a:t>
            </a:r>
            <a:r>
              <a:rPr lang="cs-CZ" sz="1800" spc="-5" dirty="0">
                <a:latin typeface="Verdana"/>
                <a:cs typeface="Verdana"/>
              </a:rPr>
              <a:t>kritického zaškrcení </a:t>
            </a:r>
            <a:r>
              <a:rPr lang="cs-CZ" sz="1800" dirty="0">
                <a:latin typeface="Verdana"/>
                <a:cs typeface="Verdana"/>
              </a:rPr>
              <a:t>se</a:t>
            </a:r>
            <a:r>
              <a:rPr lang="cs-CZ" sz="1800" spc="-5" dirty="0">
                <a:latin typeface="Verdana"/>
                <a:cs typeface="Verdana"/>
              </a:rPr>
              <a:t> nazývá </a:t>
            </a:r>
            <a:r>
              <a:rPr lang="cs-CZ" sz="2800" b="1" spc="-7" baseline="3472" dirty="0">
                <a:solidFill>
                  <a:srgbClr val="0000FF"/>
                </a:solidFill>
                <a:latin typeface="Verdana"/>
                <a:cs typeface="Verdana"/>
              </a:rPr>
              <a:t>aktivační energie</a:t>
            </a:r>
            <a:r>
              <a:rPr lang="cs-CZ" sz="2800" b="1" spc="-15" baseline="3472" dirty="0">
                <a:solidFill>
                  <a:srgbClr val="0000FF"/>
                </a:solidFill>
                <a:latin typeface="Verdana"/>
                <a:cs typeface="Verdana"/>
              </a:rPr>
              <a:t> </a:t>
            </a:r>
            <a:r>
              <a:rPr lang="cs-CZ" sz="2800" b="1" spc="22" baseline="3472" dirty="0">
                <a:solidFill>
                  <a:srgbClr val="0000FF"/>
                </a:solidFill>
                <a:latin typeface="Verdana"/>
                <a:cs typeface="Verdana"/>
              </a:rPr>
              <a:t>E</a:t>
            </a:r>
            <a:r>
              <a:rPr lang="cs-CZ" sz="1100" b="1" spc="15" dirty="0">
                <a:solidFill>
                  <a:srgbClr val="0000FF"/>
                </a:solidFill>
                <a:latin typeface="Verdana"/>
                <a:cs typeface="Verdana"/>
              </a:rPr>
              <a:t>A</a:t>
            </a:r>
            <a:endParaRPr lang="cs-CZ" sz="1100" dirty="0">
              <a:latin typeface="Verdana"/>
              <a:cs typeface="Verdana"/>
            </a:endParaRPr>
          </a:p>
        </p:txBody>
      </p:sp>
      <p:grpSp>
        <p:nvGrpSpPr>
          <p:cNvPr id="13" name="Skupina 12">
            <a:extLst>
              <a:ext uri="{FF2B5EF4-FFF2-40B4-BE49-F238E27FC236}">
                <a16:creationId xmlns:a16="http://schemas.microsoft.com/office/drawing/2014/main" id="{0E0350A3-363C-4834-A1B6-F802EF26733A}"/>
              </a:ext>
            </a:extLst>
          </p:cNvPr>
          <p:cNvGrpSpPr/>
          <p:nvPr/>
        </p:nvGrpSpPr>
        <p:grpSpPr>
          <a:xfrm>
            <a:off x="626541" y="302774"/>
            <a:ext cx="8340862" cy="4718097"/>
            <a:chOff x="-17818" y="1046117"/>
            <a:chExt cx="8340862" cy="4304850"/>
          </a:xfrm>
        </p:grpSpPr>
        <p:sp>
          <p:nvSpPr>
            <p:cNvPr id="14" name="object 2">
              <a:extLst>
                <a:ext uri="{FF2B5EF4-FFF2-40B4-BE49-F238E27FC236}">
                  <a16:creationId xmlns:a16="http://schemas.microsoft.com/office/drawing/2014/main" id="{784FE5B3-DBC8-4993-AD8B-0D9DDA7D110E}"/>
                </a:ext>
              </a:extLst>
            </p:cNvPr>
            <p:cNvSpPr txBox="1"/>
            <p:nvPr/>
          </p:nvSpPr>
          <p:spPr>
            <a:xfrm>
              <a:off x="-17818" y="1547623"/>
              <a:ext cx="8340862" cy="3803344"/>
            </a:xfrm>
            <a:prstGeom prst="rect">
              <a:avLst/>
            </a:prstGeom>
            <a:pattFill prst="pct5">
              <a:fgClr>
                <a:srgbClr val="000000"/>
              </a:fgClr>
              <a:bgClr>
                <a:schemeClr val="bg1"/>
              </a:bgClr>
            </a:pattFill>
          </p:spPr>
          <p:txBody>
            <a:bodyPr vert="horz" wrap="square" lIns="0" tIns="13335" rIns="0" bIns="0" rtlCol="0">
              <a:spAutoFit/>
            </a:bodyPr>
            <a:lstStyle/>
            <a:p>
              <a:pPr>
                <a:spcBef>
                  <a:spcPts val="30"/>
                </a:spcBef>
              </a:pPr>
              <a:endParaRPr sz="1400" dirty="0">
                <a:latin typeface="Verdana"/>
                <a:cs typeface="Verdana"/>
              </a:endParaRPr>
            </a:p>
            <a:p>
              <a:pPr marL="469265" indent="-228600">
                <a:buFont typeface="Symbol"/>
                <a:buChar char=""/>
                <a:tabLst>
                  <a:tab pos="469265" algn="l"/>
                  <a:tab pos="469900" algn="l"/>
                </a:tabLst>
              </a:pPr>
              <a:r>
                <a:rPr sz="1600" b="1" dirty="0">
                  <a:latin typeface="Verdana"/>
                  <a:cs typeface="Verdana"/>
                </a:rPr>
                <a:t>záchyt </a:t>
              </a:r>
              <a:r>
                <a:rPr sz="1600" b="1" spc="-5" dirty="0">
                  <a:latin typeface="Verdana"/>
                  <a:cs typeface="Verdana"/>
                </a:rPr>
                <a:t>neutronu</a:t>
              </a:r>
              <a:r>
                <a:rPr sz="1600" spc="-5" dirty="0">
                  <a:latin typeface="Verdana"/>
                  <a:cs typeface="Verdana"/>
                </a:rPr>
                <a:t>, </a:t>
              </a:r>
              <a:r>
                <a:rPr sz="1600" b="1" spc="-5" dirty="0" err="1">
                  <a:latin typeface="Verdana"/>
                  <a:cs typeface="Verdana"/>
                </a:rPr>
                <a:t>vznik</a:t>
              </a:r>
              <a:r>
                <a:rPr sz="1600" b="1" spc="-5" dirty="0">
                  <a:latin typeface="Verdana"/>
                  <a:cs typeface="Verdana"/>
                </a:rPr>
                <a:t> </a:t>
              </a:r>
              <a:r>
                <a:rPr lang="cs-CZ" sz="1600" b="1" spc="-5" dirty="0">
                  <a:latin typeface="Verdana"/>
                  <a:cs typeface="Verdana"/>
                </a:rPr>
                <a:t>excitovaného </a:t>
              </a:r>
              <a:r>
                <a:rPr sz="1600" b="1" spc="-5" dirty="0" err="1">
                  <a:latin typeface="Verdana"/>
                  <a:cs typeface="Verdana"/>
                </a:rPr>
                <a:t>složeného</a:t>
              </a:r>
              <a:r>
                <a:rPr sz="1600" b="1" spc="10" dirty="0">
                  <a:latin typeface="Verdana"/>
                  <a:cs typeface="Verdana"/>
                </a:rPr>
                <a:t> </a:t>
              </a:r>
              <a:r>
                <a:rPr sz="1600" b="1" spc="-5" dirty="0" err="1">
                  <a:latin typeface="Verdana"/>
                  <a:cs typeface="Verdana"/>
                </a:rPr>
                <a:t>jádra</a:t>
              </a:r>
              <a:endParaRPr lang="cs-CZ" sz="1600" b="1" spc="-5" dirty="0">
                <a:latin typeface="Verdana"/>
                <a:cs typeface="Verdana"/>
              </a:endParaRPr>
            </a:p>
            <a:p>
              <a:pPr marL="469265" indent="-228600">
                <a:buFont typeface="Symbol"/>
                <a:buChar char=""/>
                <a:tabLst>
                  <a:tab pos="469265" algn="l"/>
                  <a:tab pos="469900" algn="l"/>
                </a:tabLst>
              </a:pPr>
              <a:endParaRPr lang="cs-CZ" sz="1600" spc="-5" dirty="0">
                <a:latin typeface="Verdana"/>
                <a:cs typeface="Verdana"/>
              </a:endParaRPr>
            </a:p>
            <a:p>
              <a:pPr marL="469265" indent="-228600">
                <a:buFont typeface="Symbol"/>
                <a:buChar char=""/>
                <a:tabLst>
                  <a:tab pos="469265" algn="l"/>
                  <a:tab pos="469900" algn="l"/>
                </a:tabLst>
              </a:pPr>
              <a:r>
                <a:rPr lang="cs-CZ" sz="1600" b="1" spc="-5" dirty="0">
                  <a:latin typeface="Verdana"/>
                  <a:cs typeface="Verdana"/>
                </a:rPr>
                <a:t>přeměny složeného</a:t>
              </a:r>
              <a:r>
                <a:rPr lang="cs-CZ" sz="1600" b="1" dirty="0">
                  <a:latin typeface="Verdana"/>
                  <a:cs typeface="Verdana"/>
                </a:rPr>
                <a:t> jádra (SL)</a:t>
              </a:r>
            </a:p>
            <a:p>
              <a:pPr marL="469265" indent="-228600">
                <a:buFont typeface="Symbol"/>
                <a:buChar char=""/>
                <a:tabLst>
                  <a:tab pos="469265" algn="l"/>
                  <a:tab pos="469900" algn="l"/>
                </a:tabLst>
              </a:pPr>
              <a:endParaRPr lang="cs-CZ" sz="1600" b="1" dirty="0">
                <a:latin typeface="Verdana"/>
                <a:cs typeface="Verdana"/>
              </a:endParaRPr>
            </a:p>
            <a:p>
              <a:pPr marL="469265" indent="-228600">
                <a:buFont typeface="Symbol"/>
                <a:buChar char=""/>
                <a:tabLst>
                  <a:tab pos="469265" algn="l"/>
                  <a:tab pos="469900" algn="l"/>
                </a:tabLst>
              </a:pPr>
              <a:endParaRPr lang="cs-CZ" sz="1600" b="1" dirty="0">
                <a:latin typeface="Verdana"/>
                <a:cs typeface="Verdana"/>
              </a:endParaRPr>
            </a:p>
            <a:p>
              <a:pPr marL="469265" indent="-228600">
                <a:buFont typeface="Symbol"/>
                <a:buChar char=""/>
                <a:tabLst>
                  <a:tab pos="469265" algn="l"/>
                  <a:tab pos="469900" algn="l"/>
                </a:tabLst>
              </a:pPr>
              <a:endParaRPr lang="cs-CZ" sz="1600" b="1" dirty="0">
                <a:latin typeface="Verdana"/>
                <a:cs typeface="Verdana"/>
              </a:endParaRPr>
            </a:p>
            <a:p>
              <a:pPr marL="469265" indent="-228600">
                <a:buFont typeface="Symbol"/>
                <a:buChar char=""/>
                <a:tabLst>
                  <a:tab pos="469265" algn="l"/>
                  <a:tab pos="469900" algn="l"/>
                </a:tabLst>
              </a:pPr>
              <a:endParaRPr lang="cs-CZ" sz="1600" b="1" dirty="0">
                <a:latin typeface="Verdana"/>
                <a:cs typeface="Verdana"/>
              </a:endParaRPr>
            </a:p>
            <a:p>
              <a:pPr marL="469265" indent="-228600">
                <a:buFont typeface="Symbol"/>
                <a:buChar char=""/>
                <a:tabLst>
                  <a:tab pos="469265" algn="l"/>
                  <a:tab pos="469900" algn="l"/>
                </a:tabLst>
              </a:pPr>
              <a:endParaRPr lang="cs-CZ" sz="1600" b="1" dirty="0">
                <a:latin typeface="Verdana"/>
                <a:cs typeface="Verdana"/>
              </a:endParaRPr>
            </a:p>
            <a:p>
              <a:pPr marL="469265" indent="-228600">
                <a:buFont typeface="Symbol"/>
                <a:buChar char=""/>
                <a:tabLst>
                  <a:tab pos="469265" algn="l"/>
                  <a:tab pos="469900" algn="l"/>
                </a:tabLst>
              </a:pPr>
              <a:endParaRPr lang="cs-CZ" sz="1600" b="1" dirty="0">
                <a:latin typeface="Verdana"/>
                <a:cs typeface="Verdana"/>
              </a:endParaRPr>
            </a:p>
            <a:p>
              <a:pPr marL="469265" indent="-228600">
                <a:buFont typeface="Symbol"/>
                <a:buChar char=""/>
                <a:tabLst>
                  <a:tab pos="469265" algn="l"/>
                  <a:tab pos="469900" algn="l"/>
                </a:tabLst>
              </a:pPr>
              <a:endParaRPr lang="cs-CZ" sz="1600" dirty="0">
                <a:latin typeface="Verdana"/>
                <a:cs typeface="Verdana"/>
              </a:endParaRPr>
            </a:p>
            <a:p>
              <a:pPr marL="983615" lvl="1" indent="-285750">
                <a:buFont typeface="Courier New" panose="02070309020205020404" pitchFamily="49" charset="0"/>
                <a:buChar char="o"/>
                <a:tabLst>
                  <a:tab pos="469265" algn="l"/>
                  <a:tab pos="469900" algn="l"/>
                </a:tabLst>
              </a:pPr>
              <a:r>
                <a:rPr lang="cs-CZ" sz="1600" b="1" dirty="0">
                  <a:latin typeface="Verdana"/>
                  <a:cs typeface="Verdana"/>
                </a:rPr>
                <a:t>85 % energie </a:t>
              </a:r>
              <a:r>
                <a:rPr lang="cs-CZ" sz="1600" b="1" dirty="0" err="1">
                  <a:latin typeface="Verdana"/>
                  <a:cs typeface="Verdana"/>
                </a:rPr>
                <a:t>energie</a:t>
              </a:r>
              <a:r>
                <a:rPr lang="cs-CZ" sz="1600" b="1" dirty="0">
                  <a:latin typeface="Verdana"/>
                  <a:cs typeface="Verdana"/>
                </a:rPr>
                <a:t> složeného jádra se spotřebuje na jeho rozštěpení – tzv. energie </a:t>
              </a:r>
              <a:r>
                <a:rPr lang="cs-CZ" b="1" dirty="0">
                  <a:solidFill>
                    <a:srgbClr val="C00000"/>
                  </a:solidFill>
                  <a:latin typeface="Verdana"/>
                  <a:cs typeface="Verdana"/>
                </a:rPr>
                <a:t>aktivační E</a:t>
              </a:r>
              <a:r>
                <a:rPr lang="cs-CZ" b="1" baseline="-25000" dirty="0">
                  <a:solidFill>
                    <a:srgbClr val="C00000"/>
                  </a:solidFill>
                  <a:latin typeface="Verdana"/>
                  <a:cs typeface="Verdana"/>
                </a:rPr>
                <a:t>A</a:t>
              </a:r>
              <a:endParaRPr lang="cs-CZ" sz="1600" b="1" baseline="-25000" dirty="0">
                <a:solidFill>
                  <a:srgbClr val="C00000"/>
                </a:solidFill>
                <a:latin typeface="Verdana"/>
                <a:cs typeface="Verdana"/>
              </a:endParaRPr>
            </a:p>
            <a:p>
              <a:pPr marL="983615" lvl="1" indent="-285750">
                <a:buFont typeface="Courier New" panose="02070309020205020404" pitchFamily="49" charset="0"/>
                <a:buChar char="o"/>
                <a:tabLst>
                  <a:tab pos="469265" algn="l"/>
                  <a:tab pos="469900" algn="l"/>
                </a:tabLst>
              </a:pPr>
              <a:endParaRPr lang="cs-CZ" sz="1600" b="1" dirty="0">
                <a:latin typeface="Verdana"/>
                <a:cs typeface="Verdana"/>
              </a:endParaRPr>
            </a:p>
            <a:p>
              <a:pPr marL="983615" lvl="1" indent="-285750">
                <a:buFont typeface="Courier New" panose="02070309020205020404" pitchFamily="49" charset="0"/>
                <a:buChar char="o"/>
                <a:tabLst>
                  <a:tab pos="469265" algn="l"/>
                  <a:tab pos="469900" algn="l"/>
                </a:tabLst>
              </a:pPr>
              <a:r>
                <a:rPr lang="cs-CZ" sz="1600" b="1" dirty="0">
                  <a:latin typeface="Verdana"/>
                  <a:cs typeface="Verdana"/>
                </a:rPr>
                <a:t>15 % energie SL se ztrácí </a:t>
              </a:r>
              <a:r>
                <a:rPr lang="cs-CZ" sz="1600" b="1" dirty="0" err="1">
                  <a:latin typeface="Verdana"/>
                  <a:cs typeface="Verdana"/>
                </a:rPr>
                <a:t>deexcitací</a:t>
              </a:r>
              <a:r>
                <a:rPr lang="cs-CZ" sz="1600" b="1" dirty="0">
                  <a:latin typeface="Verdana"/>
                  <a:cs typeface="Verdana"/>
                </a:rPr>
                <a:t> – emise fotonů bez štěpení</a:t>
              </a:r>
              <a:endParaRPr lang="cs-CZ" b="1" dirty="0">
                <a:latin typeface="Verdana"/>
                <a:cs typeface="Verdana"/>
              </a:endParaRPr>
            </a:p>
            <a:p>
              <a:pPr marL="469265" indent="-228600">
                <a:buFont typeface="Symbol"/>
                <a:buChar char=""/>
                <a:tabLst>
                  <a:tab pos="469265" algn="l"/>
                  <a:tab pos="469900" algn="l"/>
                </a:tabLst>
              </a:pPr>
              <a:endParaRPr lang="cs-CZ" sz="1600" spc="-5" dirty="0">
                <a:latin typeface="Verdana"/>
                <a:cs typeface="Verdana"/>
              </a:endParaRPr>
            </a:p>
            <a:p>
              <a:pPr marL="469265" indent="-228600">
                <a:buFont typeface="Symbol"/>
                <a:buChar char=""/>
                <a:tabLst>
                  <a:tab pos="469265" algn="l"/>
                  <a:tab pos="469900" algn="l"/>
                </a:tabLst>
              </a:pPr>
              <a:endParaRPr sz="1600" dirty="0">
                <a:latin typeface="Verdana"/>
                <a:cs typeface="Verdana"/>
              </a:endParaRPr>
            </a:p>
          </p:txBody>
        </p:sp>
        <p:sp>
          <p:nvSpPr>
            <p:cNvPr id="15" name="TextovéPole 14">
              <a:extLst>
                <a:ext uri="{FF2B5EF4-FFF2-40B4-BE49-F238E27FC236}">
                  <a16:creationId xmlns:a16="http://schemas.microsoft.com/office/drawing/2014/main" id="{1F496F6D-46CB-4A71-A118-D41D994732D5}"/>
                </a:ext>
              </a:extLst>
            </p:cNvPr>
            <p:cNvSpPr txBox="1"/>
            <p:nvPr/>
          </p:nvSpPr>
          <p:spPr>
            <a:xfrm>
              <a:off x="-17818" y="1046117"/>
              <a:ext cx="2749076" cy="369332"/>
            </a:xfrm>
            <a:prstGeom prst="rect">
              <a:avLst/>
            </a:prstGeom>
            <a:noFill/>
          </p:spPr>
          <p:txBody>
            <a:bodyPr wrap="square">
              <a:spAutoFit/>
            </a:bodyPr>
            <a:lstStyle/>
            <a:p>
              <a:pPr marL="12700">
                <a:spcBef>
                  <a:spcPts val="105"/>
                </a:spcBef>
                <a:tabLst>
                  <a:tab pos="2417763" algn="l"/>
                </a:tabLst>
              </a:pPr>
              <a:r>
                <a:rPr lang="cs-CZ" b="1" dirty="0">
                  <a:solidFill>
                    <a:srgbClr val="006FC0"/>
                  </a:solidFill>
                  <a:latin typeface="Verdana"/>
                  <a:cs typeface="Verdana"/>
                </a:rPr>
                <a:t>Průběh</a:t>
              </a:r>
              <a:r>
                <a:rPr lang="cs-CZ" b="1" spc="-25" dirty="0">
                  <a:solidFill>
                    <a:srgbClr val="006FC0"/>
                  </a:solidFill>
                  <a:latin typeface="Verdana"/>
                  <a:cs typeface="Verdana"/>
                </a:rPr>
                <a:t> </a:t>
              </a:r>
              <a:r>
                <a:rPr lang="cs-CZ" b="1" spc="-5" dirty="0">
                  <a:solidFill>
                    <a:srgbClr val="006FC0"/>
                  </a:solidFill>
                  <a:latin typeface="Verdana"/>
                  <a:cs typeface="Verdana"/>
                </a:rPr>
                <a:t>štěpení</a:t>
              </a:r>
              <a:endParaRPr lang="cs-CZ" dirty="0">
                <a:latin typeface="Verdana"/>
                <a:cs typeface="Verdana"/>
              </a:endParaRPr>
            </a:p>
          </p:txBody>
        </p:sp>
      </p:grpSp>
      <p:sp>
        <p:nvSpPr>
          <p:cNvPr id="2" name="TextovéPole 1">
            <a:extLst>
              <a:ext uri="{FF2B5EF4-FFF2-40B4-BE49-F238E27FC236}">
                <a16:creationId xmlns:a16="http://schemas.microsoft.com/office/drawing/2014/main" id="{6F5A3F14-6560-47C3-BC7A-63DBCE28149E}"/>
              </a:ext>
            </a:extLst>
          </p:cNvPr>
          <p:cNvSpPr txBox="1"/>
          <p:nvPr/>
        </p:nvSpPr>
        <p:spPr>
          <a:xfrm>
            <a:off x="774700" y="6758569"/>
            <a:ext cx="7848600" cy="369332"/>
          </a:xfrm>
          <a:prstGeom prst="rect">
            <a:avLst/>
          </a:prstGeom>
          <a:solidFill>
            <a:schemeClr val="bg2">
              <a:lumMod val="90000"/>
            </a:schemeClr>
          </a:solidFill>
        </p:spPr>
        <p:txBody>
          <a:bodyPr wrap="square" rtlCol="0">
            <a:spAutoFit/>
          </a:bodyPr>
          <a:lstStyle/>
          <a:p>
            <a:r>
              <a:rPr lang="cs-CZ" dirty="0"/>
              <a:t>Z této tabulky jasně plyne, proč se </a:t>
            </a:r>
            <a:r>
              <a:rPr lang="cs-CZ" baseline="30000" dirty="0"/>
              <a:t>238</a:t>
            </a:r>
            <a:r>
              <a:rPr lang="cs-CZ" dirty="0"/>
              <a:t>U neštěpí pomalými neutrony</a:t>
            </a:r>
          </a:p>
        </p:txBody>
      </p:sp>
      <p:sp>
        <p:nvSpPr>
          <p:cNvPr id="3" name="Zástupný symbol pro číslo snímku 2">
            <a:extLst>
              <a:ext uri="{FF2B5EF4-FFF2-40B4-BE49-F238E27FC236}">
                <a16:creationId xmlns:a16="http://schemas.microsoft.com/office/drawing/2014/main" id="{0518C66B-C5F6-45E8-80C2-77BBD8454E3B}"/>
              </a:ext>
            </a:extLst>
          </p:cNvPr>
          <p:cNvSpPr>
            <a:spLocks noGrp="1"/>
          </p:cNvSpPr>
          <p:nvPr>
            <p:ph type="sldNum" sz="quarter" idx="7"/>
          </p:nvPr>
        </p:nvSpPr>
        <p:spPr/>
        <p:txBody>
          <a:bodyPr/>
          <a:lstStyle/>
          <a:p>
            <a:fld id="{B6F15528-21DE-4FAA-801E-634DDDAF4B2B}" type="slidenum">
              <a:rPr lang="cs-CZ" smtClean="0"/>
              <a:t>5</a:t>
            </a:fld>
            <a:endParaRPr lang="cs-CZ"/>
          </a:p>
        </p:txBody>
      </p:sp>
      <p:pic>
        <p:nvPicPr>
          <p:cNvPr id="11" name="Obrázek 10" descr="Obsah obrázku text&#10;&#10;Popis byl vytvořen automaticky">
            <a:extLst>
              <a:ext uri="{FF2B5EF4-FFF2-40B4-BE49-F238E27FC236}">
                <a16:creationId xmlns:a16="http://schemas.microsoft.com/office/drawing/2014/main" id="{06FE1086-5CA1-461B-B0A5-661D401421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40" y="2019671"/>
            <a:ext cx="8327405" cy="1176314"/>
          </a:xfrm>
          <a:prstGeom prst="rect">
            <a:avLst/>
          </a:prstGeom>
        </p:spPr>
      </p:pic>
      <p:pic>
        <p:nvPicPr>
          <p:cNvPr id="4" name="Jadenerg5-1">
            <a:hlinkClick r:id="" action="ppaction://media"/>
            <a:extLst>
              <a:ext uri="{FF2B5EF4-FFF2-40B4-BE49-F238E27FC236}">
                <a16:creationId xmlns:a16="http://schemas.microsoft.com/office/drawing/2014/main" id="{ACB910E3-4E7F-4266-AE0D-90B5C6270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2459" y="2795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3231261" y="1871852"/>
            <a:ext cx="6216015" cy="259686"/>
          </a:xfrm>
          <a:prstGeom prst="rect">
            <a:avLst/>
          </a:prstGeom>
        </p:spPr>
        <p:txBody>
          <a:bodyPr vert="horz" wrap="square" lIns="0" tIns="13335" rIns="0" bIns="0" rtlCol="0">
            <a:spAutoFit/>
          </a:bodyPr>
          <a:lstStyle/>
          <a:p>
            <a:pPr marL="12700">
              <a:spcBef>
                <a:spcPts val="105"/>
              </a:spcBef>
            </a:pPr>
            <a:r>
              <a:rPr sz="1600" dirty="0">
                <a:latin typeface="Verdana"/>
                <a:cs typeface="Verdana"/>
              </a:rPr>
              <a:t>,</a:t>
            </a:r>
          </a:p>
        </p:txBody>
      </p:sp>
      <p:pic>
        <p:nvPicPr>
          <p:cNvPr id="15" name="object 3">
            <a:extLst>
              <a:ext uri="{FF2B5EF4-FFF2-40B4-BE49-F238E27FC236}">
                <a16:creationId xmlns:a16="http://schemas.microsoft.com/office/drawing/2014/main" id="{52BD9B86-D1A9-4289-9808-BC63459B0624}"/>
              </a:ext>
            </a:extLst>
          </p:cNvPr>
          <p:cNvPicPr/>
          <p:nvPr/>
        </p:nvPicPr>
        <p:blipFill>
          <a:blip r:embed="rId6" cstate="print"/>
          <a:stretch>
            <a:fillRect/>
          </a:stretch>
        </p:blipFill>
        <p:spPr>
          <a:xfrm>
            <a:off x="165100" y="880588"/>
            <a:ext cx="4876800" cy="4043837"/>
          </a:xfrm>
          <a:prstGeom prst="rect">
            <a:avLst/>
          </a:prstGeom>
        </p:spPr>
      </p:pic>
      <p:sp>
        <p:nvSpPr>
          <p:cNvPr id="16" name="object 9">
            <a:extLst>
              <a:ext uri="{FF2B5EF4-FFF2-40B4-BE49-F238E27FC236}">
                <a16:creationId xmlns:a16="http://schemas.microsoft.com/office/drawing/2014/main" id="{8C4BAEC4-70F3-47D0-AF7E-064317B2CF30}"/>
              </a:ext>
            </a:extLst>
          </p:cNvPr>
          <p:cNvSpPr txBox="1"/>
          <p:nvPr/>
        </p:nvSpPr>
        <p:spPr>
          <a:xfrm>
            <a:off x="134583" y="20300"/>
            <a:ext cx="2926118" cy="579646"/>
          </a:xfrm>
          <a:prstGeom prst="rect">
            <a:avLst/>
          </a:prstGeom>
          <a:pattFill prst="pct5">
            <a:fgClr>
              <a:srgbClr val="FFFF00"/>
            </a:fgClr>
            <a:bgClr>
              <a:schemeClr val="bg1"/>
            </a:bgClr>
          </a:pattFill>
        </p:spPr>
        <p:txBody>
          <a:bodyPr vert="horz" wrap="square" lIns="0" tIns="12700" rIns="0" bIns="0" rtlCol="0">
            <a:spAutoFit/>
          </a:bodyPr>
          <a:lstStyle/>
          <a:p>
            <a:pPr marL="12700">
              <a:spcBef>
                <a:spcPts val="100"/>
              </a:spcBef>
            </a:pPr>
            <a:r>
              <a:rPr b="1" dirty="0">
                <a:solidFill>
                  <a:srgbClr val="C00000"/>
                </a:solidFill>
                <a:latin typeface="Verdana"/>
                <a:cs typeface="Verdana"/>
              </a:rPr>
              <a:t>Řízená </a:t>
            </a:r>
            <a:r>
              <a:rPr b="1" spc="-5" dirty="0">
                <a:solidFill>
                  <a:srgbClr val="C00000"/>
                </a:solidFill>
                <a:latin typeface="Verdana"/>
                <a:cs typeface="Verdana"/>
              </a:rPr>
              <a:t>štěpná </a:t>
            </a:r>
            <a:r>
              <a:rPr b="1" spc="-10" dirty="0" err="1">
                <a:solidFill>
                  <a:srgbClr val="C00000"/>
                </a:solidFill>
                <a:latin typeface="Verdana"/>
                <a:cs typeface="Verdana"/>
              </a:rPr>
              <a:t>reakce</a:t>
            </a:r>
            <a:r>
              <a:rPr b="1" spc="-10" dirty="0">
                <a:solidFill>
                  <a:srgbClr val="C00000"/>
                </a:solidFill>
                <a:latin typeface="Verdana"/>
                <a:cs typeface="Verdana"/>
              </a:rPr>
              <a:t> </a:t>
            </a:r>
            <a:endParaRPr lang="cs-CZ" b="1" spc="-10" dirty="0">
              <a:solidFill>
                <a:srgbClr val="C00000"/>
              </a:solidFill>
              <a:latin typeface="Verdana"/>
              <a:cs typeface="Verdana"/>
            </a:endParaRPr>
          </a:p>
          <a:p>
            <a:pPr marL="12700">
              <a:spcBef>
                <a:spcPts val="100"/>
              </a:spcBef>
            </a:pPr>
            <a:r>
              <a:rPr b="1" dirty="0">
                <a:solidFill>
                  <a:srgbClr val="C00000"/>
                </a:solidFill>
                <a:latin typeface="Verdana"/>
                <a:cs typeface="Verdana"/>
              </a:rPr>
              <a:t>a </a:t>
            </a:r>
            <a:r>
              <a:rPr b="1" spc="-5" dirty="0">
                <a:solidFill>
                  <a:srgbClr val="C00000"/>
                </a:solidFill>
                <a:latin typeface="Verdana"/>
                <a:cs typeface="Verdana"/>
              </a:rPr>
              <a:t>regulace</a:t>
            </a:r>
            <a:r>
              <a:rPr b="1" spc="-15" dirty="0">
                <a:solidFill>
                  <a:srgbClr val="C00000"/>
                </a:solidFill>
                <a:latin typeface="Verdana"/>
                <a:cs typeface="Verdana"/>
              </a:rPr>
              <a:t> </a:t>
            </a:r>
            <a:r>
              <a:rPr b="1" spc="-5" dirty="0">
                <a:solidFill>
                  <a:srgbClr val="C00000"/>
                </a:solidFill>
                <a:latin typeface="Verdana"/>
                <a:cs typeface="Verdana"/>
              </a:rPr>
              <a:t>reaktoru</a:t>
            </a:r>
            <a:endParaRPr dirty="0">
              <a:latin typeface="Verdana"/>
              <a:cs typeface="Verdana"/>
            </a:endParaRPr>
          </a:p>
        </p:txBody>
      </p:sp>
      <p:sp>
        <p:nvSpPr>
          <p:cNvPr id="18" name="object 2">
            <a:extLst>
              <a:ext uri="{FF2B5EF4-FFF2-40B4-BE49-F238E27FC236}">
                <a16:creationId xmlns:a16="http://schemas.microsoft.com/office/drawing/2014/main" id="{706F66BA-BA96-4373-934E-A350930F7B76}"/>
              </a:ext>
            </a:extLst>
          </p:cNvPr>
          <p:cNvSpPr txBox="1"/>
          <p:nvPr/>
        </p:nvSpPr>
        <p:spPr>
          <a:xfrm>
            <a:off x="5317236" y="20300"/>
            <a:ext cx="3886200" cy="5165388"/>
          </a:xfrm>
          <a:prstGeom prst="rect">
            <a:avLst/>
          </a:prstGeom>
          <a:pattFill prst="pct5">
            <a:fgClr>
              <a:srgbClr val="FFFF00"/>
            </a:fgClr>
            <a:bgClr>
              <a:schemeClr val="bg1"/>
            </a:bgClr>
          </a:pattFill>
        </p:spPr>
        <p:txBody>
          <a:bodyPr vert="horz" wrap="square" lIns="0" tIns="5080" rIns="0" bIns="0" rtlCol="0">
            <a:spAutoFit/>
          </a:bodyPr>
          <a:lstStyle/>
          <a:p>
            <a:pPr>
              <a:spcBef>
                <a:spcPts val="40"/>
              </a:spcBef>
            </a:pPr>
            <a:endParaRPr sz="1350" dirty="0">
              <a:latin typeface="Verdana"/>
              <a:cs typeface="Verdana"/>
            </a:endParaRPr>
          </a:p>
          <a:p>
            <a:pPr marL="253365" marR="191770" indent="-228600">
              <a:lnSpc>
                <a:spcPct val="101499"/>
              </a:lnSpc>
              <a:buFont typeface="Symbol"/>
              <a:buChar char=""/>
              <a:tabLst>
                <a:tab pos="253365" algn="l"/>
                <a:tab pos="254000" algn="l"/>
              </a:tabLst>
            </a:pPr>
            <a:r>
              <a:rPr lang="cs-CZ" sz="1600" spc="-5" dirty="0">
                <a:latin typeface="Verdana"/>
                <a:cs typeface="Verdana"/>
              </a:rPr>
              <a:t>z </a:t>
            </a:r>
            <a:r>
              <a:rPr lang="cs-CZ" sz="1600" spc="-10" dirty="0">
                <a:latin typeface="Verdana"/>
                <a:cs typeface="Verdana"/>
              </a:rPr>
              <a:t>obrázku plyne  skutečnost, </a:t>
            </a:r>
            <a:r>
              <a:rPr lang="cs-CZ" sz="1600" spc="-15" dirty="0">
                <a:latin typeface="Verdana"/>
                <a:cs typeface="Verdana"/>
              </a:rPr>
              <a:t>že </a:t>
            </a:r>
            <a:r>
              <a:rPr lang="cs-CZ" sz="1600" spc="-10" dirty="0">
                <a:latin typeface="Verdana"/>
                <a:cs typeface="Verdana"/>
              </a:rPr>
              <a:t>při  </a:t>
            </a:r>
            <a:r>
              <a:rPr lang="cs-CZ" sz="1600" spc="-5" dirty="0">
                <a:latin typeface="Verdana"/>
                <a:cs typeface="Verdana"/>
              </a:rPr>
              <a:t>každém </a:t>
            </a:r>
            <a:r>
              <a:rPr lang="cs-CZ" sz="1600" spc="-10" dirty="0">
                <a:latin typeface="Verdana"/>
                <a:cs typeface="Verdana"/>
              </a:rPr>
              <a:t>aktu</a:t>
            </a:r>
            <a:r>
              <a:rPr lang="cs-CZ" sz="1600" spc="-40" dirty="0">
                <a:latin typeface="Verdana"/>
                <a:cs typeface="Verdana"/>
              </a:rPr>
              <a:t> </a:t>
            </a:r>
            <a:r>
              <a:rPr lang="cs-CZ" sz="1600" spc="-5" dirty="0">
                <a:latin typeface="Verdana"/>
                <a:cs typeface="Verdana"/>
              </a:rPr>
              <a:t>štěpení </a:t>
            </a:r>
            <a:r>
              <a:rPr lang="cs-CZ" sz="1600" spc="-10" dirty="0">
                <a:latin typeface="Verdana"/>
                <a:cs typeface="Verdana"/>
              </a:rPr>
              <a:t>se </a:t>
            </a:r>
            <a:r>
              <a:rPr lang="cs-CZ" sz="1600" spc="-5" dirty="0">
                <a:latin typeface="Verdana"/>
                <a:cs typeface="Verdana"/>
              </a:rPr>
              <a:t>počet neutronů </a:t>
            </a:r>
            <a:r>
              <a:rPr lang="cs-CZ" sz="1600" spc="-10" dirty="0">
                <a:latin typeface="Verdana"/>
                <a:cs typeface="Verdana"/>
              </a:rPr>
              <a:t>znásobuje </a:t>
            </a:r>
            <a:r>
              <a:rPr lang="cs-CZ" sz="1600" spc="-5" dirty="0">
                <a:latin typeface="Verdana"/>
                <a:cs typeface="Verdana"/>
              </a:rPr>
              <a:t>minimálně </a:t>
            </a:r>
            <a:r>
              <a:rPr lang="cs-CZ" sz="1600" spc="5" dirty="0">
                <a:latin typeface="Verdana"/>
                <a:cs typeface="Verdana"/>
              </a:rPr>
              <a:t>2x </a:t>
            </a:r>
            <a:r>
              <a:rPr lang="cs-CZ" sz="1600" spc="-10" dirty="0">
                <a:latin typeface="Symbol"/>
                <a:cs typeface="Symbol"/>
              </a:rPr>
              <a:t></a:t>
            </a:r>
            <a:r>
              <a:rPr lang="cs-CZ" sz="1600" spc="-10" dirty="0">
                <a:latin typeface="Times New Roman"/>
                <a:cs typeface="Times New Roman"/>
              </a:rPr>
              <a:t> </a:t>
            </a:r>
            <a:r>
              <a:rPr lang="cs-CZ" sz="1600" dirty="0">
                <a:latin typeface="Verdana"/>
                <a:cs typeface="Verdana"/>
              </a:rPr>
              <a:t>při </a:t>
            </a:r>
            <a:r>
              <a:rPr lang="cs-CZ" sz="1600" spc="-5" dirty="0">
                <a:latin typeface="Verdana"/>
                <a:cs typeface="Verdana"/>
              </a:rPr>
              <a:t>nekontrolované reakci </a:t>
            </a:r>
            <a:r>
              <a:rPr lang="cs-CZ" sz="1600" spc="-10" dirty="0">
                <a:latin typeface="Verdana"/>
                <a:cs typeface="Verdana"/>
              </a:rPr>
              <a:t>by došlo </a:t>
            </a:r>
            <a:r>
              <a:rPr lang="cs-CZ" sz="1600" spc="-5" dirty="0">
                <a:latin typeface="Verdana"/>
                <a:cs typeface="Verdana"/>
              </a:rPr>
              <a:t>během </a:t>
            </a:r>
            <a:r>
              <a:rPr lang="cs-CZ" sz="1600" spc="-10" dirty="0">
                <a:latin typeface="Verdana"/>
                <a:cs typeface="Verdana"/>
              </a:rPr>
              <a:t>zlomku </a:t>
            </a:r>
            <a:r>
              <a:rPr lang="cs-CZ" sz="1600" spc="-5" dirty="0">
                <a:latin typeface="Verdana"/>
                <a:cs typeface="Verdana"/>
              </a:rPr>
              <a:t>vteřiny k</a:t>
            </a:r>
            <a:r>
              <a:rPr lang="cs-CZ" sz="1600" spc="40" dirty="0">
                <a:latin typeface="Verdana"/>
                <a:cs typeface="Verdana"/>
              </a:rPr>
              <a:t> </a:t>
            </a:r>
            <a:r>
              <a:rPr lang="cs-CZ" sz="1600" spc="-5" dirty="0">
                <a:latin typeface="Verdana"/>
                <a:cs typeface="Verdana"/>
              </a:rPr>
              <a:t>explozi</a:t>
            </a:r>
          </a:p>
          <a:p>
            <a:pPr marL="253365" marR="191770" indent="-228600">
              <a:lnSpc>
                <a:spcPct val="101499"/>
              </a:lnSpc>
              <a:buFont typeface="Symbol"/>
              <a:buChar char=""/>
              <a:tabLst>
                <a:tab pos="253365" algn="l"/>
                <a:tab pos="254000" algn="l"/>
              </a:tabLst>
            </a:pPr>
            <a:endParaRPr lang="cs-CZ" sz="1600" dirty="0">
              <a:latin typeface="Verdana"/>
              <a:cs typeface="Verdana"/>
            </a:endParaRPr>
          </a:p>
          <a:p>
            <a:pPr marL="253365" marR="191770" indent="-228600">
              <a:lnSpc>
                <a:spcPct val="101499"/>
              </a:lnSpc>
              <a:buFont typeface="Symbol"/>
              <a:buChar char=""/>
              <a:tabLst>
                <a:tab pos="253365" algn="l"/>
                <a:tab pos="254000" algn="l"/>
              </a:tabLst>
            </a:pPr>
            <a:r>
              <a:rPr sz="1600" spc="-5" dirty="0">
                <a:latin typeface="Verdana"/>
                <a:cs typeface="Verdana"/>
              </a:rPr>
              <a:t>v řízeném jaderném reaktoru </a:t>
            </a:r>
            <a:r>
              <a:rPr sz="1600" spc="-10" dirty="0">
                <a:latin typeface="Verdana"/>
                <a:cs typeface="Verdana"/>
              </a:rPr>
              <a:t>se </a:t>
            </a:r>
            <a:r>
              <a:rPr sz="1600" spc="-5" dirty="0">
                <a:latin typeface="Verdana"/>
                <a:cs typeface="Verdana"/>
              </a:rPr>
              <a:t>ponechává k </a:t>
            </a:r>
            <a:r>
              <a:rPr sz="1600" dirty="0">
                <a:latin typeface="Verdana"/>
                <a:cs typeface="Verdana"/>
              </a:rPr>
              <a:t>udržení </a:t>
            </a:r>
            <a:r>
              <a:rPr sz="1600" spc="-5" dirty="0">
                <a:latin typeface="Verdana"/>
                <a:cs typeface="Verdana"/>
              </a:rPr>
              <a:t>jaderné reakce </a:t>
            </a:r>
            <a:r>
              <a:rPr sz="1600" spc="-10" dirty="0">
                <a:latin typeface="Verdana"/>
                <a:cs typeface="Verdana"/>
              </a:rPr>
              <a:t>pouze </a:t>
            </a:r>
            <a:r>
              <a:rPr sz="1600" spc="-5" dirty="0">
                <a:latin typeface="Verdana"/>
                <a:cs typeface="Verdana"/>
              </a:rPr>
              <a:t>jeden neutron, </a:t>
            </a:r>
            <a:r>
              <a:rPr sz="1600" spc="-10" dirty="0" err="1">
                <a:latin typeface="Verdana"/>
                <a:cs typeface="Verdana"/>
              </a:rPr>
              <a:t>který</a:t>
            </a:r>
            <a:r>
              <a:rPr sz="1600" spc="-10" dirty="0">
                <a:latin typeface="Verdana"/>
                <a:cs typeface="Verdana"/>
              </a:rPr>
              <a:t> je využit </a:t>
            </a:r>
            <a:r>
              <a:rPr sz="1600" spc="-5" dirty="0">
                <a:latin typeface="Verdana"/>
                <a:cs typeface="Verdana"/>
              </a:rPr>
              <a:t>k </a:t>
            </a:r>
            <a:r>
              <a:rPr sz="1600" spc="-10" dirty="0">
                <a:latin typeface="Verdana"/>
                <a:cs typeface="Verdana"/>
              </a:rPr>
              <a:t>dalšímu </a:t>
            </a:r>
            <a:r>
              <a:rPr sz="1600" spc="-5" dirty="0">
                <a:latin typeface="Verdana"/>
                <a:cs typeface="Verdana"/>
              </a:rPr>
              <a:t>štěpení (ideální</a:t>
            </a:r>
            <a:r>
              <a:rPr sz="1600" spc="65" dirty="0">
                <a:latin typeface="Verdana"/>
                <a:cs typeface="Verdana"/>
              </a:rPr>
              <a:t> </a:t>
            </a:r>
            <a:r>
              <a:rPr sz="1600" spc="-5" dirty="0">
                <a:latin typeface="Verdana"/>
                <a:cs typeface="Verdana"/>
              </a:rPr>
              <a:t>případ)</a:t>
            </a:r>
            <a:endParaRPr sz="1600" dirty="0">
              <a:latin typeface="Verdana"/>
              <a:cs typeface="Verdana"/>
            </a:endParaRPr>
          </a:p>
          <a:p>
            <a:pPr>
              <a:lnSpc>
                <a:spcPct val="100000"/>
              </a:lnSpc>
              <a:buFont typeface="Symbol"/>
              <a:buChar char=""/>
            </a:pPr>
            <a:endParaRPr sz="1600" dirty="0">
              <a:latin typeface="Verdana"/>
              <a:cs typeface="Verdana"/>
            </a:endParaRPr>
          </a:p>
          <a:p>
            <a:pPr marL="253365" marR="525145" indent="-228600">
              <a:lnSpc>
                <a:spcPct val="101600"/>
              </a:lnSpc>
              <a:buFont typeface="Symbol"/>
              <a:buChar char=""/>
              <a:tabLst>
                <a:tab pos="253365" algn="l"/>
                <a:tab pos="254000" algn="l"/>
              </a:tabLst>
            </a:pPr>
            <a:r>
              <a:rPr sz="1600" spc="-10" dirty="0">
                <a:latin typeface="Verdana"/>
                <a:cs typeface="Verdana"/>
              </a:rPr>
              <a:t>proto se </a:t>
            </a:r>
            <a:r>
              <a:rPr sz="1600" spc="-5" dirty="0">
                <a:latin typeface="Verdana"/>
                <a:cs typeface="Verdana"/>
              </a:rPr>
              <a:t>v jednom časovém </a:t>
            </a:r>
            <a:r>
              <a:rPr sz="1600" spc="-10" dirty="0">
                <a:latin typeface="Verdana"/>
                <a:cs typeface="Verdana"/>
              </a:rPr>
              <a:t>okamžiku </a:t>
            </a:r>
            <a:r>
              <a:rPr sz="1600" spc="-5" dirty="0">
                <a:latin typeface="Verdana"/>
                <a:cs typeface="Verdana"/>
              </a:rPr>
              <a:t>v </a:t>
            </a:r>
            <a:r>
              <a:rPr sz="1600" spc="-10" dirty="0">
                <a:latin typeface="Verdana"/>
                <a:cs typeface="Verdana"/>
              </a:rPr>
              <a:t>soustavě </a:t>
            </a:r>
            <a:r>
              <a:rPr sz="1600" dirty="0">
                <a:latin typeface="Verdana"/>
                <a:cs typeface="Verdana"/>
              </a:rPr>
              <a:t>nachází </a:t>
            </a:r>
            <a:r>
              <a:rPr sz="1600" spc="-5" dirty="0">
                <a:latin typeface="Verdana"/>
                <a:cs typeface="Verdana"/>
              </a:rPr>
              <a:t>vždy stejný počet </a:t>
            </a:r>
            <a:r>
              <a:rPr sz="1600" spc="-5" dirty="0" err="1">
                <a:latin typeface="Verdana"/>
                <a:cs typeface="Verdana"/>
              </a:rPr>
              <a:t>neutronů</a:t>
            </a:r>
            <a:r>
              <a:rPr sz="1600" spc="-5" dirty="0">
                <a:latin typeface="Verdana"/>
                <a:cs typeface="Verdana"/>
              </a:rPr>
              <a:t> </a:t>
            </a:r>
            <a:r>
              <a:rPr lang="cs-CZ" sz="1600" spc="-5" dirty="0">
                <a:latin typeface="Verdana"/>
                <a:cs typeface="Verdana"/>
              </a:rPr>
              <a:t>(tj. k=1</a:t>
            </a:r>
            <a:r>
              <a:rPr sz="1600" spc="-5" dirty="0">
                <a:latin typeface="Verdana"/>
                <a:cs typeface="Verdana"/>
              </a:rPr>
              <a:t>a </a:t>
            </a:r>
            <a:r>
              <a:rPr sz="1600" spc="-10" dirty="0" err="1">
                <a:latin typeface="Verdana"/>
                <a:cs typeface="Verdana"/>
              </a:rPr>
              <a:t>uvolňuje</a:t>
            </a:r>
            <a:r>
              <a:rPr sz="1600" spc="-10" dirty="0">
                <a:latin typeface="Verdana"/>
                <a:cs typeface="Verdana"/>
              </a:rPr>
              <a:t> se stále </a:t>
            </a:r>
            <a:r>
              <a:rPr sz="1600" spc="-5" dirty="0">
                <a:latin typeface="Verdana"/>
                <a:cs typeface="Verdana"/>
              </a:rPr>
              <a:t>stejné (řízené) </a:t>
            </a:r>
            <a:r>
              <a:rPr sz="1600" spc="-5" dirty="0" err="1">
                <a:latin typeface="Verdana"/>
                <a:cs typeface="Verdana"/>
              </a:rPr>
              <a:t>množství</a:t>
            </a:r>
            <a:r>
              <a:rPr sz="1600" spc="30" dirty="0">
                <a:latin typeface="Verdana"/>
                <a:cs typeface="Verdana"/>
              </a:rPr>
              <a:t> </a:t>
            </a:r>
            <a:r>
              <a:rPr sz="1600" spc="-5" dirty="0" err="1">
                <a:latin typeface="Verdana"/>
                <a:cs typeface="Verdana"/>
              </a:rPr>
              <a:t>energie</a:t>
            </a:r>
            <a:endParaRPr sz="1600" dirty="0">
              <a:latin typeface="Verdana"/>
              <a:cs typeface="Verdana"/>
            </a:endParaRPr>
          </a:p>
          <a:p>
            <a:pPr marL="711200" lvl="1" indent="-229235">
              <a:spcBef>
                <a:spcPts val="25"/>
              </a:spcBef>
              <a:buClr>
                <a:srgbClr val="0000FF"/>
              </a:buClr>
              <a:buFont typeface="Courier New"/>
              <a:buChar char="o"/>
              <a:tabLst>
                <a:tab pos="711835" algn="l"/>
              </a:tabLst>
            </a:pPr>
            <a:endParaRPr sz="1400" dirty="0">
              <a:latin typeface="Verdana"/>
              <a:cs typeface="Verdana"/>
            </a:endParaRPr>
          </a:p>
        </p:txBody>
      </p:sp>
      <p:sp>
        <p:nvSpPr>
          <p:cNvPr id="19" name="TextovéPole 18">
            <a:extLst>
              <a:ext uri="{FF2B5EF4-FFF2-40B4-BE49-F238E27FC236}">
                <a16:creationId xmlns:a16="http://schemas.microsoft.com/office/drawing/2014/main" id="{421DF4C9-F4C6-4D41-8A1B-9F520B3D531D}"/>
              </a:ext>
            </a:extLst>
          </p:cNvPr>
          <p:cNvSpPr txBox="1"/>
          <p:nvPr/>
        </p:nvSpPr>
        <p:spPr>
          <a:xfrm>
            <a:off x="165101" y="5055887"/>
            <a:ext cx="9038336" cy="2897973"/>
          </a:xfrm>
          <a:prstGeom prst="rect">
            <a:avLst/>
          </a:prstGeom>
          <a:pattFill prst="pct5">
            <a:fgClr>
              <a:srgbClr val="FFFF00"/>
            </a:fgClr>
            <a:bgClr>
              <a:schemeClr val="bg1"/>
            </a:bgClr>
          </a:pattFill>
        </p:spPr>
        <p:txBody>
          <a:bodyPr wrap="square" rtlCol="0">
            <a:spAutoFit/>
          </a:bodyPr>
          <a:lstStyle/>
          <a:p>
            <a:pPr marL="24765" marR="17780">
              <a:lnSpc>
                <a:spcPct val="101499"/>
              </a:lnSpc>
              <a:tabLst>
                <a:tab pos="253365" algn="l"/>
                <a:tab pos="254000" algn="l"/>
              </a:tabLst>
            </a:pPr>
            <a:r>
              <a:rPr lang="cs-CZ" sz="1600" b="1" spc="-5" dirty="0">
                <a:latin typeface="Verdana"/>
                <a:cs typeface="Verdana"/>
              </a:rPr>
              <a:t>I bez záměrného zasahování </a:t>
            </a:r>
            <a:r>
              <a:rPr lang="cs-CZ" sz="1600" b="1" spc="-10" dirty="0">
                <a:latin typeface="Verdana"/>
                <a:cs typeface="Verdana"/>
              </a:rPr>
              <a:t>do </a:t>
            </a:r>
            <a:r>
              <a:rPr lang="cs-CZ" sz="1600" b="1" spc="-5" dirty="0">
                <a:latin typeface="Verdana"/>
                <a:cs typeface="Verdana"/>
              </a:rPr>
              <a:t>neutronové </a:t>
            </a:r>
            <a:r>
              <a:rPr lang="cs-CZ" sz="1600" b="1" spc="-10" dirty="0">
                <a:latin typeface="Verdana"/>
                <a:cs typeface="Verdana"/>
              </a:rPr>
              <a:t>bilance je </a:t>
            </a:r>
            <a:r>
              <a:rPr lang="cs-CZ" sz="1600" b="1" spc="-5" dirty="0">
                <a:latin typeface="Verdana"/>
                <a:cs typeface="Verdana"/>
              </a:rPr>
              <a:t>však v </a:t>
            </a:r>
            <a:r>
              <a:rPr lang="cs-CZ" sz="1600" b="1" dirty="0">
                <a:latin typeface="Verdana"/>
                <a:cs typeface="Verdana"/>
              </a:rPr>
              <a:t>reaktoru </a:t>
            </a:r>
            <a:r>
              <a:rPr lang="cs-CZ" sz="1600" b="1" spc="-10" dirty="0">
                <a:latin typeface="Verdana"/>
                <a:cs typeface="Verdana"/>
              </a:rPr>
              <a:t>méně </a:t>
            </a:r>
            <a:r>
              <a:rPr lang="cs-CZ" sz="1600" b="1" spc="-5" dirty="0">
                <a:latin typeface="Verdana"/>
                <a:cs typeface="Verdana"/>
              </a:rPr>
              <a:t>neutronů, neboť probíhají další </a:t>
            </a:r>
            <a:r>
              <a:rPr lang="cs-CZ" sz="1600" b="1" spc="-10" dirty="0">
                <a:latin typeface="Verdana"/>
                <a:cs typeface="Verdana"/>
              </a:rPr>
              <a:t>procesy </a:t>
            </a:r>
            <a:r>
              <a:rPr lang="cs-CZ" sz="1600" b="1" spc="-5" dirty="0">
                <a:latin typeface="Verdana"/>
                <a:cs typeface="Verdana"/>
              </a:rPr>
              <a:t>spojené </a:t>
            </a:r>
            <a:r>
              <a:rPr lang="cs-CZ" sz="1600" b="1" spc="-10" dirty="0">
                <a:latin typeface="Verdana"/>
                <a:cs typeface="Verdana"/>
              </a:rPr>
              <a:t>se spotřebou</a:t>
            </a:r>
            <a:r>
              <a:rPr lang="cs-CZ" sz="1600" b="1" spc="50" dirty="0">
                <a:latin typeface="Verdana"/>
                <a:cs typeface="Verdana"/>
              </a:rPr>
              <a:t> </a:t>
            </a:r>
            <a:r>
              <a:rPr lang="cs-CZ" sz="1600" b="1" spc="-5" dirty="0">
                <a:latin typeface="Verdana"/>
                <a:cs typeface="Verdana"/>
              </a:rPr>
              <a:t>neutronů</a:t>
            </a:r>
            <a:endParaRPr lang="cs-CZ" sz="1600" b="1" dirty="0">
              <a:latin typeface="Verdana"/>
              <a:cs typeface="Verdana"/>
            </a:endParaRPr>
          </a:p>
          <a:p>
            <a:pPr>
              <a:spcBef>
                <a:spcPts val="25"/>
              </a:spcBef>
              <a:buFont typeface="Symbol"/>
              <a:buChar char=""/>
            </a:pPr>
            <a:endParaRPr lang="cs-CZ" sz="1600" dirty="0">
              <a:latin typeface="Verdana"/>
              <a:cs typeface="Verdana"/>
            </a:endParaRPr>
          </a:p>
          <a:p>
            <a:pPr marL="767715" lvl="1" indent="-285750">
              <a:buFont typeface="Wingdings" panose="05000000000000000000" pitchFamily="2" charset="2"/>
              <a:buChar char="§"/>
              <a:tabLst>
                <a:tab pos="711835" algn="l"/>
              </a:tabLst>
            </a:pPr>
            <a:r>
              <a:rPr lang="cs-CZ" sz="1600" spc="-10" dirty="0">
                <a:latin typeface="Verdana"/>
                <a:cs typeface="Verdana"/>
              </a:rPr>
              <a:t>15 % jader </a:t>
            </a:r>
            <a:r>
              <a:rPr lang="cs-CZ" sz="1400" baseline="30864" dirty="0">
                <a:latin typeface="Verdana"/>
                <a:cs typeface="Verdana"/>
              </a:rPr>
              <a:t>235</a:t>
            </a:r>
            <a:r>
              <a:rPr lang="cs-CZ" sz="1600" dirty="0">
                <a:latin typeface="Verdana"/>
                <a:cs typeface="Verdana"/>
              </a:rPr>
              <a:t>U </a:t>
            </a:r>
            <a:r>
              <a:rPr lang="cs-CZ" sz="1600" spc="-5" dirty="0">
                <a:latin typeface="Verdana"/>
                <a:cs typeface="Verdana"/>
              </a:rPr>
              <a:t>zachytí neutron </a:t>
            </a:r>
            <a:r>
              <a:rPr lang="cs-CZ" sz="1400" b="1" baseline="30864" dirty="0">
                <a:solidFill>
                  <a:srgbClr val="0000FF"/>
                </a:solidFill>
                <a:latin typeface="Verdana"/>
                <a:cs typeface="Verdana"/>
              </a:rPr>
              <a:t>235</a:t>
            </a:r>
            <a:r>
              <a:rPr lang="cs-CZ" sz="1600" b="1" dirty="0">
                <a:solidFill>
                  <a:srgbClr val="0000FF"/>
                </a:solidFill>
                <a:latin typeface="Verdana"/>
                <a:cs typeface="Verdana"/>
              </a:rPr>
              <a:t>U(n,</a:t>
            </a:r>
            <a:r>
              <a:rPr lang="cs-CZ" sz="1600" b="1" dirty="0">
                <a:solidFill>
                  <a:srgbClr val="0000FF"/>
                </a:solidFill>
                <a:latin typeface="Symbol"/>
                <a:cs typeface="Symbol"/>
              </a:rPr>
              <a:t></a:t>
            </a:r>
            <a:r>
              <a:rPr lang="cs-CZ" sz="1600" b="1" dirty="0">
                <a:solidFill>
                  <a:srgbClr val="0000FF"/>
                </a:solidFill>
                <a:latin typeface="Verdana"/>
                <a:cs typeface="Verdana"/>
              </a:rPr>
              <a:t>)</a:t>
            </a:r>
            <a:r>
              <a:rPr lang="cs-CZ" sz="1600" b="1" spc="-140" dirty="0">
                <a:solidFill>
                  <a:srgbClr val="0000FF"/>
                </a:solidFill>
                <a:latin typeface="Verdana"/>
                <a:cs typeface="Verdana"/>
              </a:rPr>
              <a:t> </a:t>
            </a:r>
            <a:r>
              <a:rPr lang="cs-CZ" sz="1400" b="1" spc="-7" baseline="30864" dirty="0">
                <a:solidFill>
                  <a:srgbClr val="0000FF"/>
                </a:solidFill>
                <a:latin typeface="Verdana"/>
                <a:cs typeface="Verdana"/>
              </a:rPr>
              <a:t>236</a:t>
            </a:r>
            <a:r>
              <a:rPr lang="cs-CZ" sz="1600" b="1" spc="-5" dirty="0">
                <a:solidFill>
                  <a:srgbClr val="0000FF"/>
                </a:solidFill>
                <a:latin typeface="Verdana"/>
                <a:cs typeface="Verdana"/>
              </a:rPr>
              <a:t>U</a:t>
            </a:r>
            <a:endParaRPr lang="cs-CZ" sz="1600" dirty="0">
              <a:latin typeface="Verdana"/>
              <a:cs typeface="Verdana"/>
            </a:endParaRPr>
          </a:p>
          <a:p>
            <a:pPr marL="767715" lvl="1" indent="-285750">
              <a:spcBef>
                <a:spcPts val="25"/>
              </a:spcBef>
              <a:buClr>
                <a:srgbClr val="0000FF"/>
              </a:buClr>
              <a:buFont typeface="Wingdings" panose="05000000000000000000" pitchFamily="2" charset="2"/>
              <a:buChar char="§"/>
              <a:tabLst>
                <a:tab pos="711835" algn="l"/>
              </a:tabLst>
            </a:pPr>
            <a:r>
              <a:rPr lang="cs-CZ" spc="-7" dirty="0">
                <a:latin typeface="Verdana"/>
                <a:cs typeface="Verdana"/>
              </a:rPr>
              <a:t>část jader </a:t>
            </a:r>
            <a:r>
              <a:rPr lang="cs-CZ" spc="-7" baseline="30000" dirty="0">
                <a:latin typeface="Verdana"/>
                <a:cs typeface="Verdana"/>
              </a:rPr>
              <a:t>238</a:t>
            </a:r>
            <a:r>
              <a:rPr lang="cs-CZ" spc="-7" dirty="0">
                <a:latin typeface="Verdana"/>
                <a:cs typeface="Verdana"/>
              </a:rPr>
              <a:t>U</a:t>
            </a:r>
            <a:r>
              <a:rPr lang="cs-CZ" sz="1600" spc="-5" dirty="0">
                <a:latin typeface="Verdana"/>
                <a:cs typeface="Verdana"/>
              </a:rPr>
              <a:t> zachytí neutron, to nakonec vede ke vzniku </a:t>
            </a:r>
            <a:r>
              <a:rPr lang="cs-CZ" sz="1600" b="1" baseline="30864" dirty="0">
                <a:solidFill>
                  <a:srgbClr val="0000FF"/>
                </a:solidFill>
                <a:latin typeface="Verdana"/>
                <a:cs typeface="Verdana"/>
              </a:rPr>
              <a:t>239</a:t>
            </a:r>
            <a:r>
              <a:rPr lang="cs-CZ" sz="1800" b="1" dirty="0">
                <a:solidFill>
                  <a:srgbClr val="0000FF"/>
                </a:solidFill>
                <a:latin typeface="Verdana"/>
                <a:cs typeface="Verdana"/>
              </a:rPr>
              <a:t>Pu</a:t>
            </a:r>
            <a:endParaRPr lang="cs-CZ" sz="1600" b="1" dirty="0">
              <a:solidFill>
                <a:srgbClr val="0000FF"/>
              </a:solidFill>
              <a:latin typeface="Verdana"/>
              <a:cs typeface="Verdana"/>
            </a:endParaRPr>
          </a:p>
          <a:p>
            <a:pPr marL="767715" lvl="1" indent="-285750">
              <a:spcBef>
                <a:spcPts val="25"/>
              </a:spcBef>
              <a:buClr>
                <a:srgbClr val="0000FF"/>
              </a:buClr>
              <a:buFont typeface="Wingdings" panose="05000000000000000000" pitchFamily="2" charset="2"/>
              <a:buChar char="§"/>
              <a:tabLst>
                <a:tab pos="711835" algn="l"/>
              </a:tabLst>
            </a:pPr>
            <a:r>
              <a:rPr lang="cs-CZ" sz="1600" spc="-10" dirty="0">
                <a:latin typeface="Verdana"/>
                <a:cs typeface="Verdana"/>
              </a:rPr>
              <a:t>30 % jader </a:t>
            </a:r>
            <a:r>
              <a:rPr lang="cs-CZ" sz="1600" b="1" baseline="30864" dirty="0">
                <a:solidFill>
                  <a:srgbClr val="0000FF"/>
                </a:solidFill>
                <a:latin typeface="Verdana"/>
                <a:cs typeface="Verdana"/>
              </a:rPr>
              <a:t>239</a:t>
            </a:r>
            <a:r>
              <a:rPr lang="cs-CZ" sz="1800" b="1" dirty="0">
                <a:solidFill>
                  <a:srgbClr val="0000FF"/>
                </a:solidFill>
                <a:latin typeface="Verdana"/>
                <a:cs typeface="Verdana"/>
              </a:rPr>
              <a:t>Pu </a:t>
            </a:r>
            <a:r>
              <a:rPr lang="cs-CZ" sz="1600" dirty="0">
                <a:solidFill>
                  <a:srgbClr val="0000FF"/>
                </a:solidFill>
                <a:latin typeface="Verdana"/>
                <a:cs typeface="Verdana"/>
              </a:rPr>
              <a:t>podlehne </a:t>
            </a:r>
            <a:r>
              <a:rPr lang="cs-CZ" sz="1600" dirty="0" err="1">
                <a:solidFill>
                  <a:srgbClr val="0000FF"/>
                </a:solidFill>
                <a:latin typeface="Verdana"/>
                <a:cs typeface="Verdana"/>
              </a:rPr>
              <a:t>rekaci</a:t>
            </a:r>
            <a:r>
              <a:rPr lang="cs-CZ" sz="1600" dirty="0">
                <a:solidFill>
                  <a:srgbClr val="0000FF"/>
                </a:solidFill>
                <a:latin typeface="Verdana"/>
                <a:cs typeface="Verdana"/>
              </a:rPr>
              <a:t> </a:t>
            </a:r>
            <a:r>
              <a:rPr lang="cs-CZ" sz="1400" spc="-10" dirty="0">
                <a:latin typeface="Verdana"/>
                <a:cs typeface="Verdana"/>
              </a:rPr>
              <a:t> </a:t>
            </a:r>
            <a:r>
              <a:rPr lang="cs-CZ" sz="1400" b="1" baseline="30864" dirty="0">
                <a:solidFill>
                  <a:srgbClr val="0000FF"/>
                </a:solidFill>
                <a:latin typeface="Verdana"/>
                <a:cs typeface="Verdana"/>
              </a:rPr>
              <a:t>239</a:t>
            </a:r>
            <a:r>
              <a:rPr lang="cs-CZ" sz="1600" b="1" dirty="0">
                <a:solidFill>
                  <a:srgbClr val="0000FF"/>
                </a:solidFill>
                <a:latin typeface="Verdana"/>
                <a:cs typeface="Verdana"/>
              </a:rPr>
              <a:t>Pu(n,</a:t>
            </a:r>
            <a:r>
              <a:rPr lang="cs-CZ" sz="1600" b="1" dirty="0">
                <a:solidFill>
                  <a:srgbClr val="0000FF"/>
                </a:solidFill>
                <a:latin typeface="Symbol"/>
                <a:cs typeface="Symbol"/>
              </a:rPr>
              <a:t></a:t>
            </a:r>
            <a:r>
              <a:rPr lang="cs-CZ" sz="1600" b="1" dirty="0">
                <a:solidFill>
                  <a:srgbClr val="0000FF"/>
                </a:solidFill>
                <a:latin typeface="Verdana"/>
                <a:cs typeface="Verdana"/>
              </a:rPr>
              <a:t>)</a:t>
            </a:r>
            <a:r>
              <a:rPr lang="cs-CZ" sz="1600" b="1" spc="-155" dirty="0">
                <a:solidFill>
                  <a:srgbClr val="0000FF"/>
                </a:solidFill>
                <a:latin typeface="Verdana"/>
                <a:cs typeface="Verdana"/>
              </a:rPr>
              <a:t> </a:t>
            </a:r>
            <a:r>
              <a:rPr lang="cs-CZ" sz="1400" b="1" baseline="30864" dirty="0">
                <a:solidFill>
                  <a:srgbClr val="0000FF"/>
                </a:solidFill>
                <a:latin typeface="Verdana"/>
                <a:cs typeface="Verdana"/>
              </a:rPr>
              <a:t>240</a:t>
            </a:r>
            <a:r>
              <a:rPr lang="cs-CZ" sz="1600" b="1" dirty="0">
                <a:solidFill>
                  <a:srgbClr val="0000FF"/>
                </a:solidFill>
                <a:latin typeface="Verdana"/>
                <a:cs typeface="Verdana"/>
              </a:rPr>
              <a:t>Pu</a:t>
            </a:r>
          </a:p>
          <a:p>
            <a:pPr marL="767715" lvl="1" indent="-285750">
              <a:spcBef>
                <a:spcPts val="25"/>
              </a:spcBef>
              <a:buClr>
                <a:srgbClr val="0000FF"/>
              </a:buClr>
              <a:buFont typeface="Wingdings" panose="05000000000000000000" pitchFamily="2" charset="2"/>
              <a:buChar char="§"/>
              <a:tabLst>
                <a:tab pos="711835" algn="l"/>
              </a:tabLst>
            </a:pPr>
            <a:r>
              <a:rPr lang="cs-CZ" sz="1600" spc="-5" dirty="0">
                <a:latin typeface="Verdana"/>
                <a:cs typeface="Verdana"/>
              </a:rPr>
              <a:t>v reaktoru </a:t>
            </a:r>
            <a:r>
              <a:rPr lang="cs-CZ" sz="1600" spc="-10" dirty="0">
                <a:latin typeface="Verdana"/>
                <a:cs typeface="Verdana"/>
              </a:rPr>
              <a:t>je </a:t>
            </a:r>
            <a:r>
              <a:rPr lang="cs-CZ" sz="1600" spc="-5" dirty="0">
                <a:latin typeface="Verdana"/>
                <a:cs typeface="Verdana"/>
              </a:rPr>
              <a:t>mnoho </a:t>
            </a:r>
            <a:r>
              <a:rPr lang="cs-CZ" sz="1600" spc="-10" dirty="0">
                <a:latin typeface="Verdana"/>
                <a:cs typeface="Verdana"/>
              </a:rPr>
              <a:t>materiálů </a:t>
            </a:r>
            <a:r>
              <a:rPr lang="cs-CZ" sz="1600" spc="-5" dirty="0">
                <a:latin typeface="Verdana"/>
                <a:cs typeface="Verdana"/>
              </a:rPr>
              <a:t>a </a:t>
            </a:r>
            <a:r>
              <a:rPr lang="cs-CZ" sz="1600" spc="-10" dirty="0">
                <a:latin typeface="Verdana"/>
                <a:cs typeface="Verdana"/>
              </a:rPr>
              <a:t>štěpných produktů,</a:t>
            </a:r>
            <a:r>
              <a:rPr lang="cs-CZ" sz="1600" spc="145" dirty="0">
                <a:latin typeface="Verdana"/>
                <a:cs typeface="Verdana"/>
              </a:rPr>
              <a:t> </a:t>
            </a:r>
            <a:r>
              <a:rPr lang="cs-CZ" sz="1600" spc="-10" dirty="0">
                <a:latin typeface="Verdana"/>
                <a:cs typeface="Verdana"/>
              </a:rPr>
              <a:t>které </a:t>
            </a:r>
            <a:r>
              <a:rPr lang="cs-CZ" sz="1600" spc="-5" dirty="0">
                <a:latin typeface="Verdana"/>
                <a:cs typeface="Verdana"/>
              </a:rPr>
              <a:t>parazitně absorbují</a:t>
            </a:r>
            <a:r>
              <a:rPr lang="cs-CZ" sz="1600" spc="-65" dirty="0">
                <a:latin typeface="Verdana"/>
                <a:cs typeface="Verdana"/>
              </a:rPr>
              <a:t> </a:t>
            </a:r>
            <a:r>
              <a:rPr lang="cs-CZ" sz="1600" spc="-5" dirty="0">
                <a:latin typeface="Verdana"/>
                <a:cs typeface="Verdana"/>
              </a:rPr>
              <a:t>neutrony</a:t>
            </a:r>
          </a:p>
          <a:p>
            <a:pPr marL="767715" lvl="1" indent="-285750">
              <a:spcBef>
                <a:spcPts val="25"/>
              </a:spcBef>
              <a:buClr>
                <a:srgbClr val="0000FF"/>
              </a:buClr>
              <a:buFont typeface="Wingdings" panose="05000000000000000000" pitchFamily="2" charset="2"/>
              <a:buChar char="§"/>
              <a:tabLst>
                <a:tab pos="711835" algn="l"/>
              </a:tabLst>
            </a:pPr>
            <a:r>
              <a:rPr lang="cs-CZ" sz="1600" spc="-10" dirty="0">
                <a:latin typeface="Verdana"/>
                <a:cs typeface="Verdana"/>
              </a:rPr>
              <a:t>jistý </a:t>
            </a:r>
            <a:r>
              <a:rPr lang="cs-CZ" sz="1600" spc="-5" dirty="0">
                <a:latin typeface="Verdana"/>
                <a:cs typeface="Verdana"/>
              </a:rPr>
              <a:t>počet z reaktoru</a:t>
            </a:r>
            <a:r>
              <a:rPr lang="cs-CZ" sz="1600" spc="-45" dirty="0">
                <a:latin typeface="Verdana"/>
                <a:cs typeface="Verdana"/>
              </a:rPr>
              <a:t> </a:t>
            </a:r>
            <a:r>
              <a:rPr lang="cs-CZ" sz="1600" spc="-5" dirty="0">
                <a:latin typeface="Verdana"/>
                <a:cs typeface="Verdana"/>
              </a:rPr>
              <a:t>unikne (proto je součástí konstrukce reaktoru tzv. reflektor)</a:t>
            </a:r>
            <a:endParaRPr lang="cs-CZ" sz="1600" b="1" dirty="0">
              <a:solidFill>
                <a:srgbClr val="0000FF"/>
              </a:solidFill>
              <a:latin typeface="Verdana"/>
              <a:cs typeface="Verdana"/>
            </a:endParaRPr>
          </a:p>
          <a:p>
            <a:endParaRPr lang="cs-CZ" dirty="0"/>
          </a:p>
        </p:txBody>
      </p:sp>
      <p:sp>
        <p:nvSpPr>
          <p:cNvPr id="2" name="Zástupný symbol pro číslo snímku 1">
            <a:extLst>
              <a:ext uri="{FF2B5EF4-FFF2-40B4-BE49-F238E27FC236}">
                <a16:creationId xmlns:a16="http://schemas.microsoft.com/office/drawing/2014/main" id="{3D663AA9-791B-44DE-BDF4-2FBCA55ECB4A}"/>
              </a:ext>
            </a:extLst>
          </p:cNvPr>
          <p:cNvSpPr>
            <a:spLocks noGrp="1"/>
          </p:cNvSpPr>
          <p:nvPr>
            <p:ph type="sldNum" sz="quarter" idx="7"/>
          </p:nvPr>
        </p:nvSpPr>
        <p:spPr/>
        <p:txBody>
          <a:bodyPr/>
          <a:lstStyle/>
          <a:p>
            <a:fld id="{B6F15528-21DE-4FAA-801E-634DDDAF4B2B}" type="slidenum">
              <a:rPr lang="cs-CZ" smtClean="0"/>
              <a:t>6</a:t>
            </a:fld>
            <a:endParaRPr lang="cs-CZ"/>
          </a:p>
        </p:txBody>
      </p:sp>
      <p:pic>
        <p:nvPicPr>
          <p:cNvPr id="3" name="Jadenerg6-1">
            <a:hlinkClick r:id="" action="ppaction://media"/>
            <a:extLst>
              <a:ext uri="{FF2B5EF4-FFF2-40B4-BE49-F238E27FC236}">
                <a16:creationId xmlns:a16="http://schemas.microsoft.com/office/drawing/2014/main" id="{8703B276-912E-495F-AF11-E1D2A8DCD7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47276" y="641276"/>
            <a:ext cx="609600" cy="609600"/>
          </a:xfrm>
          <a:prstGeom prst="rect">
            <a:avLst/>
          </a:prstGeom>
        </p:spPr>
      </p:pic>
      <p:pic>
        <p:nvPicPr>
          <p:cNvPr id="5" name="Jadenerg6-2">
            <a:hlinkClick r:id="" action="ppaction://media"/>
            <a:extLst>
              <a:ext uri="{FF2B5EF4-FFF2-40B4-BE49-F238E27FC236}">
                <a16:creationId xmlns:a16="http://schemas.microsoft.com/office/drawing/2014/main" id="{2AE2500B-BD0A-494E-803A-A58684B7D9E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326348" y="48808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7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1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705D8152-310C-4CEA-872D-C2C98DA7F53E}"/>
              </a:ext>
            </a:extLst>
          </p:cNvPr>
          <p:cNvGrpSpPr/>
          <p:nvPr/>
        </p:nvGrpSpPr>
        <p:grpSpPr>
          <a:xfrm>
            <a:off x="317500" y="4554286"/>
            <a:ext cx="8719194" cy="2780786"/>
            <a:chOff x="241878" y="-6080480"/>
            <a:chExt cx="8719194" cy="2780786"/>
          </a:xfrm>
        </p:grpSpPr>
        <p:sp>
          <p:nvSpPr>
            <p:cNvPr id="3" name="object 8">
              <a:extLst>
                <a:ext uri="{FF2B5EF4-FFF2-40B4-BE49-F238E27FC236}">
                  <a16:creationId xmlns:a16="http://schemas.microsoft.com/office/drawing/2014/main" id="{E6C94B4C-0DBF-4A24-8845-64D61B4AA366}"/>
                </a:ext>
              </a:extLst>
            </p:cNvPr>
            <p:cNvSpPr txBox="1"/>
            <p:nvPr/>
          </p:nvSpPr>
          <p:spPr>
            <a:xfrm>
              <a:off x="259980" y="-5087748"/>
              <a:ext cx="8682990" cy="1788054"/>
            </a:xfrm>
            <a:prstGeom prst="rect">
              <a:avLst/>
            </a:prstGeom>
            <a:pattFill prst="pct5">
              <a:fgClr>
                <a:srgbClr val="FFFF00"/>
              </a:fgClr>
              <a:bgClr>
                <a:schemeClr val="bg1"/>
              </a:bgClr>
            </a:pattFill>
          </p:spPr>
          <p:txBody>
            <a:bodyPr vert="horz" wrap="square" lIns="0" tIns="10160" rIns="0" bIns="0" rtlCol="0">
              <a:spAutoFit/>
            </a:bodyPr>
            <a:lstStyle/>
            <a:p>
              <a:pPr marL="240665" marR="5080" indent="-228600">
                <a:lnSpc>
                  <a:spcPct val="101400"/>
                </a:lnSpc>
                <a:spcBef>
                  <a:spcPts val="80"/>
                </a:spcBef>
                <a:buFont typeface="Symbol"/>
                <a:buChar char=""/>
                <a:tabLst>
                  <a:tab pos="240665" algn="l"/>
                  <a:tab pos="241300" algn="l"/>
                </a:tabLst>
              </a:pPr>
              <a:r>
                <a:rPr lang="cs-CZ" sz="1600" spc="-5" dirty="0">
                  <a:latin typeface="Verdana"/>
                  <a:cs typeface="Verdana"/>
                </a:rPr>
                <a:t>z toho cca </a:t>
              </a:r>
              <a:r>
                <a:rPr lang="cs-CZ" b="1" spc="-5" dirty="0">
                  <a:solidFill>
                    <a:srgbClr val="C00000"/>
                  </a:solidFill>
                  <a:latin typeface="Verdana"/>
                  <a:cs typeface="Verdana"/>
                </a:rPr>
                <a:t>175 </a:t>
              </a:r>
              <a:r>
                <a:rPr lang="cs-CZ" b="1" spc="-5" dirty="0" err="1">
                  <a:solidFill>
                    <a:srgbClr val="C00000"/>
                  </a:solidFill>
                  <a:latin typeface="Verdana"/>
                  <a:cs typeface="Verdana"/>
                </a:rPr>
                <a:t>MeV</a:t>
              </a:r>
              <a:r>
                <a:rPr lang="cs-CZ" b="1" spc="-5" dirty="0">
                  <a:solidFill>
                    <a:srgbClr val="C00000"/>
                  </a:solidFill>
                  <a:latin typeface="Verdana"/>
                  <a:cs typeface="Verdana"/>
                </a:rPr>
                <a:t> </a:t>
              </a:r>
              <a:r>
                <a:rPr lang="cs-CZ" sz="1600" spc="-5" dirty="0">
                  <a:latin typeface="Verdana"/>
                  <a:cs typeface="Verdana"/>
                </a:rPr>
                <a:t>připadá na kinetickou energii primárních </a:t>
              </a:r>
              <a:r>
                <a:rPr lang="cs-CZ" sz="1600" dirty="0">
                  <a:latin typeface="Verdana"/>
                  <a:cs typeface="Verdana"/>
                </a:rPr>
                <a:t>štěpných</a:t>
              </a:r>
              <a:r>
                <a:rPr lang="cs-CZ" sz="1600" spc="30" dirty="0">
                  <a:latin typeface="Verdana"/>
                  <a:cs typeface="Verdana"/>
                </a:rPr>
                <a:t> </a:t>
              </a:r>
              <a:r>
                <a:rPr lang="cs-CZ" sz="1600" dirty="0">
                  <a:latin typeface="Verdana"/>
                  <a:cs typeface="Verdana"/>
                </a:rPr>
                <a:t>produktů, </a:t>
              </a:r>
              <a:r>
                <a:rPr lang="cs-CZ" sz="1600" spc="-5" dirty="0">
                  <a:latin typeface="Verdana"/>
                  <a:cs typeface="Verdana"/>
                </a:rPr>
                <a:t>jejichž jádra jsou </a:t>
              </a:r>
              <a:r>
                <a:rPr lang="cs-CZ" sz="1600" dirty="0">
                  <a:latin typeface="Verdana"/>
                  <a:cs typeface="Verdana"/>
                </a:rPr>
                <a:t>v </a:t>
              </a:r>
              <a:r>
                <a:rPr lang="cs-CZ" sz="1600" spc="-5" dirty="0">
                  <a:latin typeface="Verdana"/>
                  <a:cs typeface="Verdana"/>
                </a:rPr>
                <a:t>materiálu paliva silně brzděna </a:t>
              </a:r>
              <a:r>
                <a:rPr lang="cs-CZ" sz="1600" dirty="0">
                  <a:latin typeface="Verdana"/>
                  <a:cs typeface="Verdana"/>
                </a:rPr>
                <a:t>a </a:t>
              </a:r>
              <a:r>
                <a:rPr lang="cs-CZ" sz="1600" spc="-5" dirty="0">
                  <a:latin typeface="Verdana"/>
                  <a:cs typeface="Verdana"/>
                </a:rPr>
                <a:t>kinetická energie </a:t>
              </a:r>
              <a:r>
                <a:rPr lang="cs-CZ" sz="1600" dirty="0">
                  <a:latin typeface="Verdana"/>
                  <a:cs typeface="Verdana"/>
                </a:rPr>
                <a:t>se</a:t>
              </a:r>
              <a:r>
                <a:rPr lang="cs-CZ" sz="1600" spc="95" dirty="0">
                  <a:latin typeface="Verdana"/>
                  <a:cs typeface="Verdana"/>
                </a:rPr>
                <a:t> </a:t>
              </a:r>
              <a:r>
                <a:rPr lang="cs-CZ" sz="1600" dirty="0">
                  <a:latin typeface="Verdana"/>
                  <a:cs typeface="Verdana"/>
                </a:rPr>
                <a:t>přemění na energii tepelnou  - ta je pak využívána pro tvorbu páry pro pohon </a:t>
              </a:r>
              <a:r>
                <a:rPr lang="cs-CZ" sz="1600" dirty="0" err="1">
                  <a:latin typeface="Verdana"/>
                  <a:cs typeface="Verdana"/>
                </a:rPr>
                <a:t>trubíny</a:t>
              </a:r>
              <a:r>
                <a:rPr lang="cs-CZ" sz="1600" dirty="0">
                  <a:latin typeface="Verdana"/>
                  <a:cs typeface="Verdana"/>
                </a:rPr>
                <a:t>.</a:t>
              </a:r>
            </a:p>
            <a:p>
              <a:pPr marL="240665" marR="5080" indent="-228600">
                <a:lnSpc>
                  <a:spcPct val="101400"/>
                </a:lnSpc>
                <a:spcBef>
                  <a:spcPts val="80"/>
                </a:spcBef>
                <a:buFont typeface="Symbol"/>
                <a:buChar char=""/>
                <a:tabLst>
                  <a:tab pos="240665" algn="l"/>
                  <a:tab pos="241300" algn="l"/>
                </a:tabLst>
              </a:pPr>
              <a:endParaRPr lang="cs-CZ" sz="1600" spc="-5" dirty="0">
                <a:latin typeface="Verdana"/>
                <a:cs typeface="Verdana"/>
              </a:endParaRPr>
            </a:p>
            <a:p>
              <a:pPr marL="240665" marR="5080" indent="-228600">
                <a:lnSpc>
                  <a:spcPct val="101400"/>
                </a:lnSpc>
                <a:spcBef>
                  <a:spcPts val="80"/>
                </a:spcBef>
                <a:buFont typeface="Symbol"/>
                <a:buChar char=""/>
                <a:tabLst>
                  <a:tab pos="240665" algn="l"/>
                  <a:tab pos="241300" algn="l"/>
                </a:tabLst>
              </a:pPr>
              <a:r>
                <a:rPr sz="1600" b="1" spc="-5" dirty="0" err="1">
                  <a:solidFill>
                    <a:srgbClr val="C00000"/>
                  </a:solidFill>
                  <a:latin typeface="Verdana"/>
                  <a:cs typeface="Verdana"/>
                </a:rPr>
                <a:t>zbytek</a:t>
              </a:r>
              <a:r>
                <a:rPr sz="1600" b="1" spc="-5" dirty="0">
                  <a:solidFill>
                    <a:srgbClr val="C00000"/>
                  </a:solidFill>
                  <a:latin typeface="Verdana"/>
                  <a:cs typeface="Verdana"/>
                </a:rPr>
                <a:t> energie</a:t>
              </a:r>
              <a:r>
                <a:rPr sz="1600" spc="-5" dirty="0">
                  <a:latin typeface="Verdana"/>
                  <a:cs typeface="Verdana"/>
                </a:rPr>
                <a:t> připadá na kinetickou energii neutronů, emisi </a:t>
              </a:r>
              <a:r>
                <a:rPr sz="1600" dirty="0">
                  <a:latin typeface="Verdana"/>
                  <a:cs typeface="Verdana"/>
                </a:rPr>
                <a:t>fotonů a </a:t>
              </a:r>
              <a:r>
                <a:rPr sz="1600" spc="-5" dirty="0">
                  <a:latin typeface="Verdana"/>
                  <a:cs typeface="Verdana"/>
                </a:rPr>
                <a:t>na </a:t>
              </a:r>
              <a:r>
                <a:rPr sz="1600" spc="-5" dirty="0" err="1">
                  <a:latin typeface="Verdana"/>
                  <a:cs typeface="Verdana"/>
                </a:rPr>
                <a:t>excitační</a:t>
              </a:r>
              <a:r>
                <a:rPr sz="1600" spc="-5" dirty="0">
                  <a:latin typeface="Verdana"/>
                  <a:cs typeface="Verdana"/>
                </a:rPr>
                <a:t> </a:t>
              </a:r>
              <a:r>
                <a:rPr sz="1600" dirty="0" err="1">
                  <a:latin typeface="Verdana"/>
                  <a:cs typeface="Verdana"/>
                </a:rPr>
                <a:t>energii</a:t>
              </a:r>
              <a:r>
                <a:rPr sz="1600" dirty="0">
                  <a:latin typeface="Verdana"/>
                  <a:cs typeface="Verdana"/>
                </a:rPr>
                <a:t> </a:t>
              </a:r>
              <a:r>
                <a:rPr sz="1600" spc="-5" dirty="0">
                  <a:latin typeface="Verdana"/>
                  <a:cs typeface="Verdana"/>
                </a:rPr>
                <a:t>primárních štěpných</a:t>
              </a:r>
              <a:r>
                <a:rPr sz="1600" spc="-40" dirty="0">
                  <a:latin typeface="Verdana"/>
                  <a:cs typeface="Verdana"/>
                </a:rPr>
                <a:t> </a:t>
              </a:r>
              <a:r>
                <a:rPr sz="1600" spc="-5" dirty="0">
                  <a:latin typeface="Verdana"/>
                  <a:cs typeface="Verdana"/>
                </a:rPr>
                <a:t>produktů</a:t>
              </a:r>
              <a:endParaRPr sz="1600" dirty="0">
                <a:latin typeface="Verdana"/>
                <a:cs typeface="Verdana"/>
              </a:endParaRPr>
            </a:p>
          </p:txBody>
        </p:sp>
        <p:sp>
          <p:nvSpPr>
            <p:cNvPr id="4" name="TextovéPole 3">
              <a:extLst>
                <a:ext uri="{FF2B5EF4-FFF2-40B4-BE49-F238E27FC236}">
                  <a16:creationId xmlns:a16="http://schemas.microsoft.com/office/drawing/2014/main" id="{F52769F7-EE37-4A5A-A3D1-F865ADA84A71}"/>
                </a:ext>
              </a:extLst>
            </p:cNvPr>
            <p:cNvSpPr txBox="1"/>
            <p:nvPr/>
          </p:nvSpPr>
          <p:spPr>
            <a:xfrm>
              <a:off x="241878" y="-6080480"/>
              <a:ext cx="8719194" cy="769441"/>
            </a:xfrm>
            <a:prstGeom prst="rect">
              <a:avLst/>
            </a:prstGeom>
            <a:pattFill prst="pct5">
              <a:fgClr>
                <a:srgbClr val="FFFF00"/>
              </a:fgClr>
              <a:bgClr>
                <a:schemeClr val="bg1"/>
              </a:bgClr>
            </a:pattFill>
          </p:spPr>
          <p:txBody>
            <a:bodyPr wrap="square">
              <a:spAutoFit/>
            </a:bodyPr>
            <a:lstStyle/>
            <a:p>
              <a:r>
                <a:rPr lang="cs-CZ" sz="2000" b="1" dirty="0"/>
                <a:t>Při štěpení jednoho atomu </a:t>
              </a:r>
              <a:r>
                <a:rPr lang="cs-CZ" sz="2000" b="1" baseline="30000" dirty="0"/>
                <a:t>235</a:t>
              </a:r>
              <a:r>
                <a:rPr lang="cs-CZ" sz="2000" b="1" dirty="0"/>
                <a:t>U se uvolní asi </a:t>
              </a:r>
              <a:r>
                <a:rPr lang="cs-CZ" sz="2400" b="1" dirty="0">
                  <a:solidFill>
                    <a:srgbClr val="C00000"/>
                  </a:solidFill>
                </a:rPr>
                <a:t>202,5 </a:t>
              </a:r>
              <a:r>
                <a:rPr lang="cs-CZ" sz="2400" b="1" dirty="0" err="1">
                  <a:solidFill>
                    <a:srgbClr val="C00000"/>
                  </a:solidFill>
                  <a:hlinkClick r:id="rId4" tooltip="Elektronvolt">
                    <a:extLst>
                      <a:ext uri="{A12FA001-AC4F-418D-AE19-62706E023703}">
                        <ahyp:hlinkClr xmlns:ahyp="http://schemas.microsoft.com/office/drawing/2018/hyperlinkcolor" val="tx"/>
                      </a:ext>
                    </a:extLst>
                  </a:hlinkClick>
                </a:rPr>
                <a:t>MeV</a:t>
              </a:r>
              <a:r>
                <a:rPr lang="cs-CZ" sz="2400" b="1" dirty="0">
                  <a:solidFill>
                    <a:srgbClr val="C00000"/>
                  </a:solidFill>
                </a:rPr>
                <a:t> </a:t>
              </a:r>
              <a:r>
                <a:rPr lang="cs-CZ" sz="2000" b="1" dirty="0"/>
                <a:t>(3,244×10</a:t>
              </a:r>
              <a:r>
                <a:rPr lang="cs-CZ" sz="2000" b="1" baseline="30000" dirty="0"/>
                <a:t>−11</a:t>
              </a:r>
              <a:r>
                <a:rPr lang="cs-CZ" sz="2000" b="1" dirty="0"/>
                <a:t> J) energie, čemuž odpovídá 19,54 </a:t>
              </a:r>
              <a:r>
                <a:rPr lang="cs-CZ" sz="2000" b="1" dirty="0">
                  <a:hlinkClick r:id="rId5" tooltip="Tera"/>
                </a:rPr>
                <a:t>T</a:t>
              </a:r>
              <a:r>
                <a:rPr lang="cs-CZ" sz="2000" b="1" dirty="0">
                  <a:hlinkClick r:id="rId6" tooltip="Joule"/>
                </a:rPr>
                <a:t>J</a:t>
              </a:r>
              <a:r>
                <a:rPr lang="cs-CZ" sz="2000" b="1" dirty="0"/>
                <a:t> mol</a:t>
              </a:r>
              <a:r>
                <a:rPr lang="cs-CZ" sz="2000" b="1" baseline="30000" dirty="0"/>
                <a:t>-1</a:t>
              </a:r>
              <a:r>
                <a:rPr lang="cs-CZ" sz="2000" b="1" dirty="0"/>
                <a:t> nebo 83,14 TJ </a:t>
              </a:r>
              <a:r>
                <a:rPr lang="cs-CZ" sz="2000" b="1" dirty="0">
                  <a:hlinkClick r:id="rId7" tooltip="Kilogram"/>
                </a:rPr>
                <a:t>kg</a:t>
              </a:r>
              <a:r>
                <a:rPr lang="cs-CZ" sz="2000" b="1" baseline="30000" dirty="0"/>
                <a:t>-1.</a:t>
              </a:r>
            </a:p>
          </p:txBody>
        </p:sp>
      </p:grpSp>
      <p:sp>
        <p:nvSpPr>
          <p:cNvPr id="5" name="object 2">
            <a:extLst>
              <a:ext uri="{FF2B5EF4-FFF2-40B4-BE49-F238E27FC236}">
                <a16:creationId xmlns:a16="http://schemas.microsoft.com/office/drawing/2014/main" id="{967AF599-045B-484F-821B-D0396F723495}"/>
              </a:ext>
            </a:extLst>
          </p:cNvPr>
          <p:cNvSpPr txBox="1"/>
          <p:nvPr/>
        </p:nvSpPr>
        <p:spPr>
          <a:xfrm>
            <a:off x="335602" y="657225"/>
            <a:ext cx="3429000" cy="1606850"/>
          </a:xfrm>
          <a:prstGeom prst="rect">
            <a:avLst/>
          </a:prstGeom>
          <a:pattFill prst="pct5">
            <a:fgClr>
              <a:srgbClr val="FFFF00"/>
            </a:fgClr>
            <a:bgClr>
              <a:schemeClr val="bg1"/>
            </a:bgClr>
          </a:pattFill>
        </p:spPr>
        <p:txBody>
          <a:bodyPr vert="horz" wrap="square" lIns="0" tIns="11430" rIns="0" bIns="0" rtlCol="0">
            <a:spAutoFit/>
          </a:bodyPr>
          <a:lstStyle/>
          <a:p>
            <a:pPr marL="12700">
              <a:spcBef>
                <a:spcPts val="90"/>
              </a:spcBef>
            </a:pPr>
            <a:r>
              <a:rPr b="1" spc="-5" dirty="0">
                <a:solidFill>
                  <a:srgbClr val="006FC0"/>
                </a:solidFill>
                <a:latin typeface="Verdana"/>
                <a:cs typeface="Verdana"/>
              </a:rPr>
              <a:t>Multiplikační</a:t>
            </a:r>
            <a:r>
              <a:rPr sz="1400" b="1" spc="-5" dirty="0">
                <a:solidFill>
                  <a:srgbClr val="006FC0"/>
                </a:solidFill>
                <a:latin typeface="Verdana"/>
                <a:cs typeface="Verdana"/>
              </a:rPr>
              <a:t> </a:t>
            </a:r>
            <a:r>
              <a:rPr b="1" spc="-5" dirty="0" err="1">
                <a:solidFill>
                  <a:srgbClr val="006FC0"/>
                </a:solidFill>
                <a:latin typeface="Verdana"/>
                <a:cs typeface="Verdana"/>
              </a:rPr>
              <a:t>faktor</a:t>
            </a:r>
            <a:r>
              <a:rPr sz="1400" b="1" spc="-5" dirty="0">
                <a:solidFill>
                  <a:srgbClr val="006FC0"/>
                </a:solidFill>
                <a:latin typeface="Verdana"/>
                <a:cs typeface="Verdana"/>
              </a:rPr>
              <a:t> </a:t>
            </a:r>
            <a:r>
              <a:rPr lang="cs-CZ" sz="1400" b="1" spc="-5" dirty="0">
                <a:solidFill>
                  <a:srgbClr val="006FC0"/>
                </a:solidFill>
                <a:latin typeface="Verdana"/>
                <a:cs typeface="Verdana"/>
              </a:rPr>
              <a:t> </a:t>
            </a:r>
            <a:r>
              <a:rPr lang="cs-CZ" sz="2400" b="1" spc="-5" dirty="0">
                <a:solidFill>
                  <a:srgbClr val="C00000"/>
                </a:solidFill>
                <a:latin typeface="Verdana"/>
                <a:cs typeface="Verdana"/>
              </a:rPr>
              <a:t>k</a:t>
            </a:r>
            <a:r>
              <a:rPr lang="cs-CZ" sz="1400" b="1" spc="-5" dirty="0">
                <a:solidFill>
                  <a:srgbClr val="006FC0"/>
                </a:solidFill>
                <a:latin typeface="Verdana"/>
                <a:cs typeface="Verdana"/>
              </a:rPr>
              <a:t> </a:t>
            </a:r>
          </a:p>
          <a:p>
            <a:pPr marL="12700">
              <a:spcBef>
                <a:spcPts val="90"/>
              </a:spcBef>
            </a:pPr>
            <a:endParaRPr lang="cs-CZ" sz="1400" b="1" spc="-5" dirty="0">
              <a:solidFill>
                <a:srgbClr val="006FC0"/>
              </a:solidFill>
              <a:latin typeface="Verdana"/>
              <a:cs typeface="Verdana"/>
            </a:endParaRPr>
          </a:p>
          <a:p>
            <a:pPr marL="12700">
              <a:spcBef>
                <a:spcPts val="90"/>
              </a:spcBef>
            </a:pPr>
            <a:r>
              <a:rPr sz="1600" spc="-10" dirty="0">
                <a:latin typeface="Verdana"/>
                <a:cs typeface="Verdana"/>
              </a:rPr>
              <a:t>– </a:t>
            </a:r>
            <a:r>
              <a:rPr lang="cs-CZ" sz="1600" spc="-5" dirty="0">
                <a:latin typeface="Verdana"/>
                <a:cs typeface="Verdana"/>
              </a:rPr>
              <a:t>číslo vyjadřující poměr počtu</a:t>
            </a:r>
            <a:r>
              <a:rPr lang="cs-CZ" sz="1600" spc="-10" dirty="0">
                <a:latin typeface="Verdana"/>
                <a:cs typeface="Verdana"/>
              </a:rPr>
              <a:t> </a:t>
            </a:r>
            <a:r>
              <a:rPr lang="cs-CZ" sz="1600" spc="-5" dirty="0">
                <a:latin typeface="Verdana"/>
                <a:cs typeface="Verdana"/>
              </a:rPr>
              <a:t>neutronů na konci každé</a:t>
            </a:r>
            <a:r>
              <a:rPr lang="cs-CZ" sz="1600" spc="110" dirty="0">
                <a:latin typeface="Verdana"/>
                <a:cs typeface="Verdana"/>
              </a:rPr>
              <a:t> </a:t>
            </a:r>
            <a:r>
              <a:rPr lang="cs-CZ" sz="1600" spc="-5" dirty="0">
                <a:latin typeface="Verdana"/>
                <a:cs typeface="Verdana"/>
              </a:rPr>
              <a:t>generace k počtu neutronů generace předchozí</a:t>
            </a:r>
            <a:endParaRPr lang="cs-CZ" sz="1400" dirty="0">
              <a:latin typeface="Verdana"/>
              <a:cs typeface="Verdana"/>
            </a:endParaRPr>
          </a:p>
        </p:txBody>
      </p:sp>
      <p:graphicFrame>
        <p:nvGraphicFramePr>
          <p:cNvPr id="6" name="object 3">
            <a:extLst>
              <a:ext uri="{FF2B5EF4-FFF2-40B4-BE49-F238E27FC236}">
                <a16:creationId xmlns:a16="http://schemas.microsoft.com/office/drawing/2014/main" id="{2EAF4052-1308-4394-A062-3A3F96B8AADA}"/>
              </a:ext>
            </a:extLst>
          </p:cNvPr>
          <p:cNvGraphicFramePr>
            <a:graphicFrameLocks noGrp="1"/>
          </p:cNvGraphicFramePr>
          <p:nvPr>
            <p:extLst>
              <p:ext uri="{D42A27DB-BD31-4B8C-83A1-F6EECF244321}">
                <p14:modId xmlns:p14="http://schemas.microsoft.com/office/powerpoint/2010/main" val="172082057"/>
              </p:ext>
            </p:extLst>
          </p:nvPr>
        </p:nvGraphicFramePr>
        <p:xfrm>
          <a:off x="4051300" y="151575"/>
          <a:ext cx="4967292" cy="4277544"/>
        </p:xfrm>
        <a:graphic>
          <a:graphicData uri="http://schemas.openxmlformats.org/drawingml/2006/table">
            <a:tbl>
              <a:tblPr firstRow="1" bandRow="1">
                <a:tableStyleId>{2D5ABB26-0587-4C30-8999-92F81FD0307C}</a:tableStyleId>
              </a:tblPr>
              <a:tblGrid>
                <a:gridCol w="2286000">
                  <a:extLst>
                    <a:ext uri="{9D8B030D-6E8A-4147-A177-3AD203B41FA5}">
                      <a16:colId xmlns:a16="http://schemas.microsoft.com/office/drawing/2014/main" val="20000"/>
                    </a:ext>
                  </a:extLst>
                </a:gridCol>
                <a:gridCol w="2681292">
                  <a:extLst>
                    <a:ext uri="{9D8B030D-6E8A-4147-A177-3AD203B41FA5}">
                      <a16:colId xmlns:a16="http://schemas.microsoft.com/office/drawing/2014/main" val="20001"/>
                    </a:ext>
                  </a:extLst>
                </a:gridCol>
              </a:tblGrid>
              <a:tr h="229722">
                <a:tc>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algn="ctr">
                        <a:lnSpc>
                          <a:spcPct val="100000"/>
                        </a:lnSpc>
                        <a:spcBef>
                          <a:spcPts val="15"/>
                        </a:spcBef>
                      </a:pPr>
                      <a:endParaRPr lang="cs-CZ" sz="1400" b="1" spc="-10" dirty="0">
                        <a:latin typeface="Verdana"/>
                        <a:cs typeface="Verdana"/>
                      </a:endParaRPr>
                    </a:p>
                    <a:p>
                      <a:pPr algn="ctr">
                        <a:lnSpc>
                          <a:spcPct val="100000"/>
                        </a:lnSpc>
                        <a:spcBef>
                          <a:spcPts val="15"/>
                        </a:spcBef>
                      </a:pPr>
                      <a:r>
                        <a:rPr sz="1600" b="1" spc="-10" dirty="0" err="1">
                          <a:latin typeface="Verdana"/>
                          <a:cs typeface="Verdana"/>
                        </a:rPr>
                        <a:t>multiplikační</a:t>
                      </a:r>
                      <a:r>
                        <a:rPr sz="1600" b="1" spc="-10" dirty="0">
                          <a:latin typeface="Verdana"/>
                          <a:cs typeface="Verdana"/>
                        </a:rPr>
                        <a:t> </a:t>
                      </a:r>
                      <a:r>
                        <a:rPr sz="1600" b="1" spc="-5" dirty="0" err="1">
                          <a:latin typeface="Verdana"/>
                          <a:cs typeface="Verdana"/>
                        </a:rPr>
                        <a:t>faktor</a:t>
                      </a:r>
                      <a:r>
                        <a:rPr sz="1600" b="1" spc="15" dirty="0">
                          <a:latin typeface="Verdana"/>
                          <a:cs typeface="Verdana"/>
                        </a:rPr>
                        <a:t> </a:t>
                      </a:r>
                      <a:r>
                        <a:rPr sz="1800" b="1" spc="-10" dirty="0">
                          <a:solidFill>
                            <a:srgbClr val="C00000"/>
                          </a:solidFill>
                          <a:latin typeface="Verdana"/>
                          <a:cs typeface="Verdana"/>
                        </a:rPr>
                        <a:t>k</a:t>
                      </a:r>
                      <a:endParaRPr sz="1600" dirty="0">
                        <a:solidFill>
                          <a:srgbClr val="C00000"/>
                        </a:solidFill>
                        <a:latin typeface="Verdana"/>
                        <a:cs typeface="Verdana"/>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extLst>
                  <a:ext uri="{0D108BD9-81ED-4DB2-BD59-A6C34878D82A}">
                    <a16:rowId xmlns:a16="http://schemas.microsoft.com/office/drawing/2014/main" val="10000"/>
                  </a:ext>
                </a:extLst>
              </a:tr>
              <a:tr h="950901">
                <a:tc>
                  <a:txBody>
                    <a:bodyPr/>
                    <a:lstStyle/>
                    <a:p>
                      <a:pPr>
                        <a:lnSpc>
                          <a:spcPct val="100000"/>
                        </a:lnSpc>
                        <a:spcBef>
                          <a:spcPts val="50"/>
                        </a:spcBef>
                      </a:pPr>
                      <a:endParaRPr sz="1450" dirty="0">
                        <a:latin typeface="Times New Roman"/>
                        <a:cs typeface="Times New Roman"/>
                      </a:endParaRPr>
                    </a:p>
                    <a:p>
                      <a:pPr marL="45720">
                        <a:lnSpc>
                          <a:spcPct val="100000"/>
                        </a:lnSpc>
                        <a:spcBef>
                          <a:spcPts val="5"/>
                        </a:spcBef>
                      </a:pPr>
                      <a:r>
                        <a:rPr sz="1400" b="1" spc="-10" dirty="0">
                          <a:solidFill>
                            <a:srgbClr val="C00000"/>
                          </a:solidFill>
                          <a:latin typeface="Verdana"/>
                          <a:cs typeface="Verdana"/>
                        </a:rPr>
                        <a:t>kritická</a:t>
                      </a:r>
                      <a:r>
                        <a:rPr sz="1400" b="1" spc="10" dirty="0">
                          <a:solidFill>
                            <a:srgbClr val="C00000"/>
                          </a:solidFill>
                          <a:latin typeface="Verdana"/>
                          <a:cs typeface="Verdana"/>
                        </a:rPr>
                        <a:t> </a:t>
                      </a:r>
                      <a:r>
                        <a:rPr sz="1400" b="1" spc="-10" dirty="0">
                          <a:solidFill>
                            <a:srgbClr val="C00000"/>
                          </a:solidFill>
                          <a:latin typeface="Verdana"/>
                          <a:cs typeface="Verdana"/>
                        </a:rPr>
                        <a:t>soustava</a:t>
                      </a:r>
                      <a:endParaRPr sz="1400" b="1" dirty="0">
                        <a:solidFill>
                          <a:srgbClr val="C00000"/>
                        </a:solidFill>
                        <a:latin typeface="Verdana"/>
                        <a:cs typeface="Verdana"/>
                      </a:endParaRPr>
                    </a:p>
                    <a:p>
                      <a:pPr marL="45720">
                        <a:lnSpc>
                          <a:spcPct val="100000"/>
                        </a:lnSpc>
                        <a:spcBef>
                          <a:spcPts val="30"/>
                        </a:spcBef>
                      </a:pPr>
                      <a:r>
                        <a:rPr sz="1200" dirty="0">
                          <a:latin typeface="Verdana"/>
                          <a:cs typeface="Verdana"/>
                        </a:rPr>
                        <a:t>(nutná </a:t>
                      </a:r>
                      <a:r>
                        <a:rPr sz="1200" spc="-5" dirty="0">
                          <a:latin typeface="Verdana"/>
                          <a:cs typeface="Verdana"/>
                        </a:rPr>
                        <a:t>podmínka pro </a:t>
                      </a:r>
                      <a:r>
                        <a:rPr sz="1200" spc="-10" dirty="0">
                          <a:latin typeface="Verdana"/>
                          <a:cs typeface="Verdana"/>
                        </a:rPr>
                        <a:t>udržení </a:t>
                      </a:r>
                      <a:r>
                        <a:rPr sz="1200" spc="-5" dirty="0">
                          <a:latin typeface="Verdana"/>
                          <a:cs typeface="Verdana"/>
                        </a:rPr>
                        <a:t>štěpné</a:t>
                      </a:r>
                      <a:r>
                        <a:rPr sz="1200" spc="20" dirty="0">
                          <a:latin typeface="Verdana"/>
                          <a:cs typeface="Verdana"/>
                        </a:rPr>
                        <a:t> </a:t>
                      </a:r>
                      <a:r>
                        <a:rPr sz="1200" spc="-5" dirty="0">
                          <a:latin typeface="Verdana"/>
                          <a:cs typeface="Verdana"/>
                        </a:rPr>
                        <a:t>reakce)</a:t>
                      </a:r>
                      <a:endParaRPr sz="1200" dirty="0">
                        <a:latin typeface="Verdana"/>
                        <a:cs typeface="Verdana"/>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a:lnSpc>
                          <a:spcPct val="100000"/>
                        </a:lnSpc>
                        <a:spcBef>
                          <a:spcPts val="50"/>
                        </a:spcBef>
                      </a:pPr>
                      <a:endParaRPr sz="2000" dirty="0">
                        <a:latin typeface="Times New Roman"/>
                        <a:cs typeface="Times New Roman"/>
                      </a:endParaRPr>
                    </a:p>
                    <a:p>
                      <a:pPr algn="ctr">
                        <a:lnSpc>
                          <a:spcPct val="100000"/>
                        </a:lnSpc>
                        <a:spcBef>
                          <a:spcPts val="5"/>
                        </a:spcBef>
                      </a:pPr>
                      <a:r>
                        <a:rPr sz="2000" spc="-10" dirty="0">
                          <a:latin typeface="Verdana"/>
                          <a:cs typeface="Verdana"/>
                        </a:rPr>
                        <a:t>=</a:t>
                      </a:r>
                      <a:r>
                        <a:rPr sz="2000" spc="-30" dirty="0">
                          <a:latin typeface="Verdana"/>
                          <a:cs typeface="Verdana"/>
                        </a:rPr>
                        <a:t> </a:t>
                      </a:r>
                      <a:r>
                        <a:rPr sz="2000" spc="-10" dirty="0">
                          <a:latin typeface="Verdana"/>
                          <a:cs typeface="Verdana"/>
                        </a:rPr>
                        <a:t>1</a:t>
                      </a:r>
                      <a:endParaRPr sz="2000" dirty="0">
                        <a:latin typeface="Verdana"/>
                        <a:cs typeface="Verdana"/>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extLst>
                  <a:ext uri="{0D108BD9-81ED-4DB2-BD59-A6C34878D82A}">
                    <a16:rowId xmlns:a16="http://schemas.microsoft.com/office/drawing/2014/main" val="10001"/>
                  </a:ext>
                </a:extLst>
              </a:tr>
              <a:tr h="1251136">
                <a:tc>
                  <a:txBody>
                    <a:bodyPr/>
                    <a:lstStyle/>
                    <a:p>
                      <a:pPr>
                        <a:lnSpc>
                          <a:spcPct val="100000"/>
                        </a:lnSpc>
                        <a:spcBef>
                          <a:spcPts val="20"/>
                        </a:spcBef>
                      </a:pPr>
                      <a:endParaRPr sz="1450" dirty="0">
                        <a:latin typeface="Times New Roman"/>
                        <a:cs typeface="Times New Roman"/>
                      </a:endParaRPr>
                    </a:p>
                    <a:p>
                      <a:pPr marL="45720" marR="233679">
                        <a:lnSpc>
                          <a:spcPct val="101800"/>
                        </a:lnSpc>
                        <a:spcBef>
                          <a:spcPts val="5"/>
                        </a:spcBef>
                      </a:pPr>
                      <a:r>
                        <a:rPr sz="1400" b="1" spc="-5" dirty="0">
                          <a:solidFill>
                            <a:srgbClr val="C00000"/>
                          </a:solidFill>
                          <a:latin typeface="Verdana"/>
                          <a:cs typeface="Verdana"/>
                        </a:rPr>
                        <a:t>nadkritická soustava </a:t>
                      </a:r>
                      <a:r>
                        <a:rPr sz="1200" spc="-5" dirty="0">
                          <a:latin typeface="Verdana"/>
                          <a:cs typeface="Verdana"/>
                        </a:rPr>
                        <a:t>(nebezpečný stav </a:t>
                      </a:r>
                      <a:r>
                        <a:rPr sz="1200" dirty="0">
                          <a:latin typeface="Verdana"/>
                          <a:cs typeface="Verdana"/>
                        </a:rPr>
                        <a:t>–  </a:t>
                      </a:r>
                      <a:r>
                        <a:rPr sz="1200" spc="-5" dirty="0">
                          <a:latin typeface="Verdana"/>
                          <a:cs typeface="Verdana"/>
                        </a:rPr>
                        <a:t>reakce </a:t>
                      </a:r>
                      <a:r>
                        <a:rPr sz="1200" dirty="0">
                          <a:latin typeface="Verdana"/>
                          <a:cs typeface="Verdana"/>
                        </a:rPr>
                        <a:t>se </a:t>
                      </a:r>
                      <a:r>
                        <a:rPr sz="1200" spc="-10" dirty="0">
                          <a:latin typeface="Verdana"/>
                          <a:cs typeface="Verdana"/>
                        </a:rPr>
                        <a:t>velmi </a:t>
                      </a:r>
                      <a:r>
                        <a:rPr sz="1200" spc="-5" dirty="0">
                          <a:latin typeface="Verdana"/>
                          <a:cs typeface="Verdana"/>
                        </a:rPr>
                        <a:t>rychle rozbíhá, hrozí </a:t>
                      </a:r>
                      <a:r>
                        <a:rPr sz="1200" dirty="0">
                          <a:latin typeface="Verdana"/>
                          <a:cs typeface="Verdana"/>
                        </a:rPr>
                        <a:t>trvalé  </a:t>
                      </a:r>
                      <a:r>
                        <a:rPr sz="1200" spc="-5" dirty="0">
                          <a:latin typeface="Verdana"/>
                          <a:cs typeface="Verdana"/>
                        </a:rPr>
                        <a:t>poškození reaktoru</a:t>
                      </a:r>
                      <a:r>
                        <a:rPr sz="1200" spc="25" dirty="0">
                          <a:latin typeface="Verdana"/>
                          <a:cs typeface="Verdana"/>
                        </a:rPr>
                        <a:t> </a:t>
                      </a:r>
                      <a:r>
                        <a:rPr sz="1200" spc="-5" dirty="0">
                          <a:latin typeface="Verdana"/>
                          <a:cs typeface="Verdana"/>
                        </a:rPr>
                        <a:t>přehřátím)</a:t>
                      </a:r>
                      <a:endParaRPr sz="1200" dirty="0">
                        <a:latin typeface="Verdana"/>
                        <a:cs typeface="Verdana"/>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a:lnSpc>
                          <a:spcPct val="100000"/>
                        </a:lnSpc>
                        <a:spcBef>
                          <a:spcPts val="50"/>
                        </a:spcBef>
                      </a:pPr>
                      <a:endParaRPr sz="2000" dirty="0">
                        <a:latin typeface="Times New Roman"/>
                        <a:cs typeface="Times New Roman"/>
                      </a:endParaRPr>
                    </a:p>
                    <a:p>
                      <a:pPr marL="1905" algn="ctr">
                        <a:lnSpc>
                          <a:spcPct val="100000"/>
                        </a:lnSpc>
                        <a:spcBef>
                          <a:spcPts val="5"/>
                        </a:spcBef>
                      </a:pPr>
                      <a:r>
                        <a:rPr sz="2000" spc="-15" dirty="0">
                          <a:latin typeface="Verdana"/>
                          <a:cs typeface="Verdana"/>
                        </a:rPr>
                        <a:t>&gt;1</a:t>
                      </a:r>
                      <a:endParaRPr sz="2000" dirty="0">
                        <a:latin typeface="Verdana"/>
                        <a:cs typeface="Verdana"/>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extLst>
                  <a:ext uri="{0D108BD9-81ED-4DB2-BD59-A6C34878D82A}">
                    <a16:rowId xmlns:a16="http://schemas.microsoft.com/office/drawing/2014/main" val="10002"/>
                  </a:ext>
                </a:extLst>
              </a:tr>
              <a:tr h="1447043">
                <a:tc>
                  <a:txBody>
                    <a:bodyPr/>
                    <a:lstStyle/>
                    <a:p>
                      <a:pPr>
                        <a:lnSpc>
                          <a:spcPct val="100000"/>
                        </a:lnSpc>
                        <a:spcBef>
                          <a:spcPts val="30"/>
                        </a:spcBef>
                      </a:pPr>
                      <a:endParaRPr sz="1450" dirty="0">
                        <a:latin typeface="Times New Roman"/>
                        <a:cs typeface="Times New Roman"/>
                      </a:endParaRPr>
                    </a:p>
                    <a:p>
                      <a:pPr marL="45720">
                        <a:lnSpc>
                          <a:spcPct val="100000"/>
                        </a:lnSpc>
                      </a:pPr>
                      <a:r>
                        <a:rPr sz="1400" b="1" spc="-10" dirty="0">
                          <a:solidFill>
                            <a:srgbClr val="C00000"/>
                          </a:solidFill>
                          <a:latin typeface="Verdana"/>
                          <a:cs typeface="Verdana"/>
                        </a:rPr>
                        <a:t>podkritická</a:t>
                      </a:r>
                      <a:r>
                        <a:rPr sz="1400" b="1" spc="10" dirty="0">
                          <a:solidFill>
                            <a:srgbClr val="C00000"/>
                          </a:solidFill>
                          <a:latin typeface="Verdana"/>
                          <a:cs typeface="Verdana"/>
                        </a:rPr>
                        <a:t> </a:t>
                      </a:r>
                      <a:r>
                        <a:rPr sz="1400" b="1" spc="-5" dirty="0">
                          <a:solidFill>
                            <a:srgbClr val="C00000"/>
                          </a:solidFill>
                          <a:latin typeface="Verdana"/>
                          <a:cs typeface="Verdana"/>
                        </a:rPr>
                        <a:t>soustava</a:t>
                      </a:r>
                      <a:endParaRPr sz="1400" b="1" dirty="0">
                        <a:solidFill>
                          <a:srgbClr val="C00000"/>
                        </a:solidFill>
                        <a:latin typeface="Verdana"/>
                        <a:cs typeface="Verdana"/>
                      </a:endParaRPr>
                    </a:p>
                    <a:p>
                      <a:pPr marL="45720" marR="328930">
                        <a:lnSpc>
                          <a:spcPct val="101699"/>
                        </a:lnSpc>
                        <a:spcBef>
                          <a:spcPts val="10"/>
                        </a:spcBef>
                      </a:pPr>
                      <a:r>
                        <a:rPr sz="1200" spc="-5" dirty="0">
                          <a:latin typeface="Verdana"/>
                          <a:cs typeface="Verdana"/>
                        </a:rPr>
                        <a:t>(počet neutronů </a:t>
                      </a:r>
                      <a:r>
                        <a:rPr sz="1200" spc="-15" dirty="0">
                          <a:latin typeface="Verdana"/>
                          <a:cs typeface="Verdana"/>
                        </a:rPr>
                        <a:t>se </a:t>
                      </a:r>
                      <a:r>
                        <a:rPr sz="1200" spc="-5" dirty="0">
                          <a:latin typeface="Verdana"/>
                          <a:cs typeface="Verdana"/>
                        </a:rPr>
                        <a:t>zmenšuje, </a:t>
                      </a:r>
                      <a:r>
                        <a:rPr sz="1200" dirty="0">
                          <a:latin typeface="Verdana"/>
                          <a:cs typeface="Verdana"/>
                        </a:rPr>
                        <a:t>až </a:t>
                      </a:r>
                      <a:r>
                        <a:rPr sz="1200" spc="-15" dirty="0">
                          <a:latin typeface="Verdana"/>
                          <a:cs typeface="Verdana"/>
                        </a:rPr>
                        <a:t>se </a:t>
                      </a:r>
                      <a:r>
                        <a:rPr sz="1200" spc="-5" dirty="0">
                          <a:latin typeface="Verdana"/>
                          <a:cs typeface="Verdana"/>
                        </a:rPr>
                        <a:t>reakce  zastaví </a:t>
                      </a:r>
                      <a:r>
                        <a:rPr sz="1200" dirty="0">
                          <a:latin typeface="Verdana"/>
                          <a:cs typeface="Verdana"/>
                        </a:rPr>
                        <a:t>– </a:t>
                      </a:r>
                      <a:r>
                        <a:rPr sz="1200" spc="-5" dirty="0">
                          <a:latin typeface="Verdana"/>
                          <a:cs typeface="Verdana"/>
                        </a:rPr>
                        <a:t>tento </a:t>
                      </a:r>
                      <a:r>
                        <a:rPr sz="1200" spc="-10" dirty="0">
                          <a:latin typeface="Verdana"/>
                          <a:cs typeface="Verdana"/>
                        </a:rPr>
                        <a:t>stav </a:t>
                      </a:r>
                      <a:r>
                        <a:rPr sz="1200" dirty="0">
                          <a:latin typeface="Verdana"/>
                          <a:cs typeface="Verdana"/>
                        </a:rPr>
                        <a:t>se </a:t>
                      </a:r>
                      <a:r>
                        <a:rPr sz="1200" spc="-5" dirty="0">
                          <a:latin typeface="Verdana"/>
                          <a:cs typeface="Verdana"/>
                        </a:rPr>
                        <a:t>vyvolá </a:t>
                      </a:r>
                      <a:r>
                        <a:rPr sz="1200" dirty="0">
                          <a:latin typeface="Verdana"/>
                          <a:cs typeface="Verdana"/>
                        </a:rPr>
                        <a:t>tehdy, </a:t>
                      </a:r>
                      <a:r>
                        <a:rPr sz="1200" spc="-5" dirty="0">
                          <a:latin typeface="Verdana"/>
                          <a:cs typeface="Verdana"/>
                        </a:rPr>
                        <a:t>je-li  potřeba reaktor</a:t>
                      </a:r>
                      <a:r>
                        <a:rPr sz="1200" spc="5" dirty="0">
                          <a:latin typeface="Verdana"/>
                          <a:cs typeface="Verdana"/>
                        </a:rPr>
                        <a:t> </a:t>
                      </a:r>
                      <a:r>
                        <a:rPr sz="1200" spc="-5" dirty="0">
                          <a:latin typeface="Verdana"/>
                          <a:cs typeface="Verdana"/>
                        </a:rPr>
                        <a:t>zastavit)</a:t>
                      </a:r>
                      <a:endParaRPr sz="1200" dirty="0">
                        <a:latin typeface="Verdana"/>
                        <a:cs typeface="Verdana"/>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a:lnSpc>
                          <a:spcPct val="100000"/>
                        </a:lnSpc>
                      </a:pPr>
                      <a:endParaRPr sz="2400" dirty="0">
                        <a:latin typeface="Times New Roman"/>
                        <a:cs typeface="Times New Roman"/>
                      </a:endParaRPr>
                    </a:p>
                    <a:p>
                      <a:pPr algn="ctr">
                        <a:lnSpc>
                          <a:spcPct val="100000"/>
                        </a:lnSpc>
                        <a:spcBef>
                          <a:spcPts val="1445"/>
                        </a:spcBef>
                      </a:pPr>
                      <a:r>
                        <a:rPr sz="2000" spc="-25" dirty="0">
                          <a:latin typeface="Verdana"/>
                          <a:cs typeface="Verdana"/>
                        </a:rPr>
                        <a:t>&lt;1</a:t>
                      </a:r>
                      <a:endParaRPr sz="2000" dirty="0">
                        <a:latin typeface="Verdana"/>
                        <a:cs typeface="Verdana"/>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extLst>
                  <a:ext uri="{0D108BD9-81ED-4DB2-BD59-A6C34878D82A}">
                    <a16:rowId xmlns:a16="http://schemas.microsoft.com/office/drawing/2014/main" val="10003"/>
                  </a:ext>
                </a:extLst>
              </a:tr>
            </a:tbl>
          </a:graphicData>
        </a:graphic>
      </p:graphicFrame>
      <p:sp>
        <p:nvSpPr>
          <p:cNvPr id="7" name="Zástupný symbol pro číslo snímku 6">
            <a:extLst>
              <a:ext uri="{FF2B5EF4-FFF2-40B4-BE49-F238E27FC236}">
                <a16:creationId xmlns:a16="http://schemas.microsoft.com/office/drawing/2014/main" id="{99F976D1-30FC-4812-B1DA-EDAB7929EDFD}"/>
              </a:ext>
            </a:extLst>
          </p:cNvPr>
          <p:cNvSpPr>
            <a:spLocks noGrp="1"/>
          </p:cNvSpPr>
          <p:nvPr>
            <p:ph type="sldNum" sz="quarter" idx="7"/>
          </p:nvPr>
        </p:nvSpPr>
        <p:spPr/>
        <p:txBody>
          <a:bodyPr/>
          <a:lstStyle/>
          <a:p>
            <a:fld id="{B6F15528-21DE-4FAA-801E-634DDDAF4B2B}" type="slidenum">
              <a:rPr lang="cs-CZ" smtClean="0"/>
              <a:t>7</a:t>
            </a:fld>
            <a:endParaRPr lang="cs-CZ"/>
          </a:p>
        </p:txBody>
      </p:sp>
      <p:pic>
        <p:nvPicPr>
          <p:cNvPr id="9" name="Jadenerg7-1">
            <a:hlinkClick r:id="" action="ppaction://media"/>
            <a:extLst>
              <a:ext uri="{FF2B5EF4-FFF2-40B4-BE49-F238E27FC236}">
                <a16:creationId xmlns:a16="http://schemas.microsoft.com/office/drawing/2014/main" id="{9FDB8002-1A4E-471B-A7F6-78A4A549C5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36187" y="820272"/>
            <a:ext cx="609600" cy="609600"/>
          </a:xfrm>
          <a:prstGeom prst="rect">
            <a:avLst/>
          </a:prstGeom>
        </p:spPr>
      </p:pic>
    </p:spTree>
    <p:extLst>
      <p:ext uri="{BB962C8B-B14F-4D97-AF65-F5344CB8AC3E}">
        <p14:creationId xmlns:p14="http://schemas.microsoft.com/office/powerpoint/2010/main" val="65688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2343" y="202379"/>
            <a:ext cx="8802957" cy="382156"/>
          </a:xfrm>
          <a:prstGeom prst="rect">
            <a:avLst/>
          </a:prstGeom>
          <a:pattFill prst="pct5">
            <a:fgClr>
              <a:srgbClr val="FFFF00"/>
            </a:fgClr>
            <a:bgClr>
              <a:schemeClr val="bg1"/>
            </a:bgClr>
          </a:pattFill>
        </p:spPr>
        <p:txBody>
          <a:bodyPr vert="horz" wrap="square" lIns="0" tIns="12700" rIns="0" bIns="0" rtlCol="0">
            <a:spAutoFit/>
          </a:bodyPr>
          <a:lstStyle/>
          <a:p>
            <a:pPr marL="12700">
              <a:spcBef>
                <a:spcPts val="100"/>
              </a:spcBef>
            </a:pPr>
            <a:r>
              <a:rPr sz="2400" b="1" spc="-5" dirty="0" err="1">
                <a:solidFill>
                  <a:srgbClr val="C00000"/>
                </a:solidFill>
                <a:latin typeface="Calibri"/>
                <a:cs typeface="Calibri"/>
              </a:rPr>
              <a:t>Zpomalování</a:t>
            </a:r>
            <a:r>
              <a:rPr sz="2400" b="1" spc="-5" dirty="0">
                <a:solidFill>
                  <a:srgbClr val="C00000"/>
                </a:solidFill>
                <a:latin typeface="Calibri"/>
                <a:cs typeface="Calibri"/>
              </a:rPr>
              <a:t> </a:t>
            </a:r>
            <a:r>
              <a:rPr lang="cs-CZ" sz="2400" b="1" spc="-5" dirty="0">
                <a:solidFill>
                  <a:srgbClr val="C00000"/>
                </a:solidFill>
                <a:latin typeface="Calibri"/>
                <a:cs typeface="Calibri"/>
              </a:rPr>
              <a:t>(moderování) </a:t>
            </a:r>
            <a:r>
              <a:rPr sz="2400" b="1" spc="-5" dirty="0" err="1">
                <a:solidFill>
                  <a:srgbClr val="C00000"/>
                </a:solidFill>
                <a:latin typeface="Calibri"/>
                <a:cs typeface="Calibri"/>
              </a:rPr>
              <a:t>neutronů</a:t>
            </a:r>
            <a:r>
              <a:rPr sz="2400" b="1" spc="-5" dirty="0">
                <a:solidFill>
                  <a:srgbClr val="C00000"/>
                </a:solidFill>
                <a:latin typeface="Calibri"/>
                <a:cs typeface="Calibri"/>
              </a:rPr>
              <a:t> </a:t>
            </a:r>
            <a:r>
              <a:rPr sz="2400" b="1" dirty="0">
                <a:solidFill>
                  <a:srgbClr val="C00000"/>
                </a:solidFill>
                <a:latin typeface="Calibri"/>
                <a:cs typeface="Calibri"/>
              </a:rPr>
              <a:t>se </a:t>
            </a:r>
            <a:r>
              <a:rPr sz="2400" b="1" spc="-5" dirty="0" err="1">
                <a:solidFill>
                  <a:srgbClr val="C00000"/>
                </a:solidFill>
                <a:latin typeface="Calibri"/>
                <a:cs typeface="Calibri"/>
              </a:rPr>
              <a:t>realizuje</a:t>
            </a:r>
            <a:r>
              <a:rPr sz="2400" b="1" spc="-35" dirty="0">
                <a:solidFill>
                  <a:srgbClr val="C00000"/>
                </a:solidFill>
                <a:latin typeface="Calibri"/>
                <a:cs typeface="Calibri"/>
              </a:rPr>
              <a:t> </a:t>
            </a:r>
            <a:r>
              <a:rPr sz="2400" b="1" spc="-5" dirty="0" err="1">
                <a:solidFill>
                  <a:srgbClr val="C00000"/>
                </a:solidFill>
                <a:latin typeface="Calibri"/>
                <a:cs typeface="Calibri"/>
              </a:rPr>
              <a:t>pomocí</a:t>
            </a:r>
            <a:r>
              <a:rPr lang="cs-CZ" sz="2400" b="1" spc="-5" dirty="0">
                <a:solidFill>
                  <a:srgbClr val="C00000"/>
                </a:solidFill>
                <a:latin typeface="Calibri"/>
                <a:cs typeface="Calibri"/>
              </a:rPr>
              <a:t> moderátorů</a:t>
            </a:r>
            <a:endParaRPr sz="2400" dirty="0">
              <a:solidFill>
                <a:srgbClr val="C00000"/>
              </a:solidFill>
              <a:latin typeface="Calibri"/>
              <a:cs typeface="Calibri"/>
            </a:endParaRPr>
          </a:p>
        </p:txBody>
      </p:sp>
      <p:sp>
        <p:nvSpPr>
          <p:cNvPr id="4" name="object 4"/>
          <p:cNvSpPr/>
          <p:nvPr/>
        </p:nvSpPr>
        <p:spPr>
          <a:xfrm>
            <a:off x="4988052" y="2619503"/>
            <a:ext cx="1445260" cy="216535"/>
          </a:xfrm>
          <a:custGeom>
            <a:avLst/>
            <a:gdLst/>
            <a:ahLst/>
            <a:cxnLst/>
            <a:rect l="l" t="t" r="r" b="b"/>
            <a:pathLst>
              <a:path w="1445259" h="216535">
                <a:moveTo>
                  <a:pt x="1445005" y="0"/>
                </a:moveTo>
                <a:lnTo>
                  <a:pt x="0" y="0"/>
                </a:lnTo>
                <a:lnTo>
                  <a:pt x="0" y="216408"/>
                </a:lnTo>
                <a:lnTo>
                  <a:pt x="1445005" y="216408"/>
                </a:lnTo>
                <a:lnTo>
                  <a:pt x="1445005" y="0"/>
                </a:lnTo>
                <a:close/>
              </a:path>
            </a:pathLst>
          </a:custGeom>
          <a:solidFill>
            <a:srgbClr val="00FF00"/>
          </a:solidFill>
        </p:spPr>
        <p:txBody>
          <a:bodyPr wrap="square" lIns="0" tIns="0" rIns="0" bIns="0" rtlCol="0"/>
          <a:lstStyle/>
          <a:p>
            <a:endParaRPr/>
          </a:p>
        </p:txBody>
      </p:sp>
      <p:sp>
        <p:nvSpPr>
          <p:cNvPr id="5" name="object 5"/>
          <p:cNvSpPr txBox="1"/>
          <p:nvPr/>
        </p:nvSpPr>
        <p:spPr>
          <a:xfrm>
            <a:off x="609639" y="1894681"/>
            <a:ext cx="8422336" cy="1321324"/>
          </a:xfrm>
          <a:prstGeom prst="rect">
            <a:avLst/>
          </a:prstGeom>
          <a:pattFill prst="pct5">
            <a:fgClr>
              <a:srgbClr val="FFFF00"/>
            </a:fgClr>
            <a:bgClr>
              <a:schemeClr val="bg1"/>
            </a:bgClr>
          </a:pattFill>
        </p:spPr>
        <p:txBody>
          <a:bodyPr vert="horz" wrap="square" lIns="0" tIns="8255" rIns="0" bIns="0" rtlCol="0">
            <a:spAutoFit/>
          </a:bodyPr>
          <a:lstStyle/>
          <a:p>
            <a:pPr marL="12700" marR="5080">
              <a:lnSpc>
                <a:spcPct val="101400"/>
              </a:lnSpc>
              <a:spcBef>
                <a:spcPts val="65"/>
              </a:spcBef>
              <a:tabLst>
                <a:tab pos="240665" algn="l"/>
                <a:tab pos="241300" algn="l"/>
              </a:tabLst>
            </a:pPr>
            <a:r>
              <a:rPr sz="1600" spc="-10" dirty="0">
                <a:latin typeface="Verdana"/>
                <a:cs typeface="Verdana"/>
              </a:rPr>
              <a:t>Z ekonomických důvodů se </a:t>
            </a:r>
            <a:r>
              <a:rPr sz="1600" spc="-5" dirty="0">
                <a:latin typeface="Verdana"/>
                <a:cs typeface="Verdana"/>
              </a:rPr>
              <a:t>nejčastěji </a:t>
            </a:r>
            <a:r>
              <a:rPr sz="1600" spc="-10" dirty="0">
                <a:latin typeface="Verdana"/>
                <a:cs typeface="Verdana"/>
              </a:rPr>
              <a:t>používá </a:t>
            </a:r>
            <a:r>
              <a:rPr sz="1600" b="1" spc="-5" dirty="0">
                <a:latin typeface="Verdana"/>
                <a:cs typeface="Verdana"/>
              </a:rPr>
              <a:t>obyčejná </a:t>
            </a:r>
            <a:r>
              <a:rPr sz="1600" b="1" dirty="0">
                <a:latin typeface="Verdana"/>
                <a:cs typeface="Verdana"/>
              </a:rPr>
              <a:t>voda</a:t>
            </a:r>
            <a:r>
              <a:rPr sz="1600" dirty="0">
                <a:latin typeface="Verdana"/>
                <a:cs typeface="Verdana"/>
              </a:rPr>
              <a:t>, </a:t>
            </a:r>
            <a:r>
              <a:rPr sz="1600" spc="-10" dirty="0">
                <a:latin typeface="Verdana"/>
                <a:cs typeface="Verdana"/>
              </a:rPr>
              <a:t>přestože </a:t>
            </a:r>
            <a:r>
              <a:rPr sz="1600" spc="-15" dirty="0">
                <a:latin typeface="Verdana"/>
                <a:cs typeface="Verdana"/>
              </a:rPr>
              <a:t>má </a:t>
            </a:r>
            <a:r>
              <a:rPr sz="1600" spc="-5" dirty="0">
                <a:latin typeface="Verdana"/>
                <a:cs typeface="Verdana"/>
              </a:rPr>
              <a:t>vyšší účinný </a:t>
            </a:r>
            <a:r>
              <a:rPr sz="1600" spc="-5" dirty="0" err="1">
                <a:latin typeface="Verdana"/>
                <a:cs typeface="Verdana"/>
              </a:rPr>
              <a:t>průřez</a:t>
            </a:r>
            <a:r>
              <a:rPr sz="1600" spc="-5" dirty="0">
                <a:latin typeface="Verdana"/>
                <a:cs typeface="Verdana"/>
              </a:rPr>
              <a:t> </a:t>
            </a:r>
            <a:r>
              <a:rPr sz="1600" spc="-10" dirty="0">
                <a:latin typeface="Verdana"/>
                <a:cs typeface="Verdana"/>
              </a:rPr>
              <a:t>pro </a:t>
            </a:r>
            <a:r>
              <a:rPr sz="1600" spc="-5" dirty="0">
                <a:latin typeface="Verdana"/>
                <a:cs typeface="Verdana"/>
              </a:rPr>
              <a:t>záchyt neutronů </a:t>
            </a:r>
            <a:r>
              <a:rPr sz="1600" spc="5" dirty="0">
                <a:latin typeface="Verdana"/>
                <a:cs typeface="Verdana"/>
              </a:rPr>
              <a:t>než </a:t>
            </a:r>
            <a:r>
              <a:rPr sz="1600" dirty="0" err="1">
                <a:latin typeface="Verdana"/>
                <a:cs typeface="Verdana"/>
              </a:rPr>
              <a:t>ostatní</a:t>
            </a:r>
            <a:r>
              <a:rPr sz="1600" dirty="0">
                <a:latin typeface="Verdana"/>
                <a:cs typeface="Verdana"/>
              </a:rPr>
              <a:t> </a:t>
            </a:r>
            <a:r>
              <a:rPr sz="1600" spc="-5" dirty="0" err="1">
                <a:latin typeface="Verdana"/>
                <a:cs typeface="Verdana"/>
              </a:rPr>
              <a:t>materiály</a:t>
            </a:r>
            <a:r>
              <a:rPr lang="cs-CZ" sz="1600" spc="-5" dirty="0">
                <a:latin typeface="Verdana"/>
                <a:cs typeface="Verdana"/>
              </a:rPr>
              <a:t>. </a:t>
            </a:r>
          </a:p>
          <a:p>
            <a:pPr marL="12700" marR="5080">
              <a:lnSpc>
                <a:spcPct val="101400"/>
              </a:lnSpc>
              <a:spcBef>
                <a:spcPts val="65"/>
              </a:spcBef>
              <a:tabLst>
                <a:tab pos="240665" algn="l"/>
                <a:tab pos="241300" algn="l"/>
              </a:tabLst>
            </a:pPr>
            <a:endParaRPr lang="cs-CZ" sz="1600" spc="-5" dirty="0">
              <a:latin typeface="Verdana"/>
              <a:cs typeface="Verdana"/>
            </a:endParaRPr>
          </a:p>
          <a:p>
            <a:pPr marL="12700" marR="5080">
              <a:lnSpc>
                <a:spcPct val="101400"/>
              </a:lnSpc>
              <a:spcBef>
                <a:spcPts val="65"/>
              </a:spcBef>
              <a:tabLst>
                <a:tab pos="240665" algn="l"/>
                <a:tab pos="241300" algn="l"/>
              </a:tabLst>
            </a:pPr>
            <a:r>
              <a:rPr lang="cs-CZ" sz="1600" spc="-5" dirty="0">
                <a:latin typeface="Verdana"/>
                <a:cs typeface="Verdana"/>
              </a:rPr>
              <a:t>V</a:t>
            </a:r>
            <a:r>
              <a:rPr sz="1600" spc="-15" dirty="0" err="1">
                <a:latin typeface="Verdana"/>
                <a:cs typeface="Verdana"/>
              </a:rPr>
              <a:t>oda</a:t>
            </a:r>
            <a:r>
              <a:rPr sz="1600" spc="-15" dirty="0">
                <a:latin typeface="Verdana"/>
                <a:cs typeface="Verdana"/>
              </a:rPr>
              <a:t> </a:t>
            </a:r>
            <a:r>
              <a:rPr lang="cs-CZ" sz="1600" spc="-15" dirty="0">
                <a:latin typeface="Verdana"/>
                <a:cs typeface="Verdana"/>
              </a:rPr>
              <a:t>v reaktoru </a:t>
            </a:r>
            <a:r>
              <a:rPr sz="1600" dirty="0" err="1">
                <a:latin typeface="Verdana"/>
                <a:cs typeface="Verdana"/>
              </a:rPr>
              <a:t>plní</a:t>
            </a:r>
            <a:r>
              <a:rPr sz="1600" dirty="0">
                <a:latin typeface="Verdana"/>
                <a:cs typeface="Verdana"/>
              </a:rPr>
              <a:t> funkci </a:t>
            </a:r>
            <a:r>
              <a:rPr b="1" spc="-5" dirty="0">
                <a:latin typeface="Verdana"/>
                <a:cs typeface="Verdana"/>
              </a:rPr>
              <a:t>moderátoru </a:t>
            </a:r>
            <a:r>
              <a:rPr spc="-5" dirty="0" err="1">
                <a:latin typeface="Verdana"/>
                <a:cs typeface="Verdana"/>
              </a:rPr>
              <a:t>i</a:t>
            </a:r>
            <a:r>
              <a:rPr spc="5" dirty="0">
                <a:latin typeface="Verdana"/>
                <a:cs typeface="Verdana"/>
              </a:rPr>
              <a:t> </a:t>
            </a:r>
            <a:r>
              <a:rPr b="1" spc="-5" dirty="0" err="1">
                <a:latin typeface="Verdana"/>
                <a:cs typeface="Verdana"/>
              </a:rPr>
              <a:t>chladiva</a:t>
            </a:r>
            <a:r>
              <a:rPr lang="cs-CZ" spc="-5" dirty="0">
                <a:latin typeface="Verdana"/>
                <a:cs typeface="Verdana"/>
              </a:rPr>
              <a:t>.</a:t>
            </a:r>
            <a:endParaRPr sz="1600" dirty="0">
              <a:latin typeface="Verdana"/>
              <a:cs typeface="Verdana"/>
            </a:endParaRPr>
          </a:p>
          <a:p>
            <a:pPr>
              <a:lnSpc>
                <a:spcPct val="100000"/>
              </a:lnSpc>
            </a:pPr>
            <a:endParaRPr sz="1700" dirty="0">
              <a:latin typeface="Verdana"/>
              <a:cs typeface="Verdana"/>
            </a:endParaRPr>
          </a:p>
        </p:txBody>
      </p:sp>
      <p:graphicFrame>
        <p:nvGraphicFramePr>
          <p:cNvPr id="6" name="object 6"/>
          <p:cNvGraphicFramePr>
            <a:graphicFrameLocks noGrp="1"/>
          </p:cNvGraphicFramePr>
          <p:nvPr>
            <p:extLst>
              <p:ext uri="{D42A27DB-BD31-4B8C-83A1-F6EECF244321}">
                <p14:modId xmlns:p14="http://schemas.microsoft.com/office/powerpoint/2010/main" val="960047123"/>
              </p:ext>
            </p:extLst>
          </p:nvPr>
        </p:nvGraphicFramePr>
        <p:xfrm>
          <a:off x="600001" y="4403276"/>
          <a:ext cx="8409636" cy="2957195"/>
        </p:xfrm>
        <a:graphic>
          <a:graphicData uri="http://schemas.openxmlformats.org/drawingml/2006/table">
            <a:tbl>
              <a:tblPr firstRow="1" bandRow="1">
                <a:tableStyleId>{2D5ABB26-0587-4C30-8999-92F81FD0307C}</a:tableStyleId>
              </a:tblPr>
              <a:tblGrid>
                <a:gridCol w="5145357">
                  <a:extLst>
                    <a:ext uri="{9D8B030D-6E8A-4147-A177-3AD203B41FA5}">
                      <a16:colId xmlns:a16="http://schemas.microsoft.com/office/drawing/2014/main" val="20000"/>
                    </a:ext>
                  </a:extLst>
                </a:gridCol>
                <a:gridCol w="3264279">
                  <a:extLst>
                    <a:ext uri="{9D8B030D-6E8A-4147-A177-3AD203B41FA5}">
                      <a16:colId xmlns:a16="http://schemas.microsoft.com/office/drawing/2014/main" val="20001"/>
                    </a:ext>
                  </a:extLst>
                </a:gridCol>
              </a:tblGrid>
              <a:tr h="0">
                <a:tc>
                  <a:txBody>
                    <a:bodyPr/>
                    <a:lstStyle/>
                    <a:p>
                      <a:pPr algn="ctr">
                        <a:lnSpc>
                          <a:spcPct val="100000"/>
                        </a:lnSpc>
                        <a:spcBef>
                          <a:spcPts val="15"/>
                        </a:spcBef>
                      </a:pPr>
                      <a:r>
                        <a:rPr sz="1800" b="1" spc="-5" dirty="0" err="1">
                          <a:solidFill>
                            <a:srgbClr val="C00000"/>
                          </a:solidFill>
                          <a:latin typeface="Verdana"/>
                          <a:cs typeface="Verdana"/>
                        </a:rPr>
                        <a:t>Palivo</a:t>
                      </a:r>
                      <a:endParaRPr lang="cs-CZ" sz="1800" b="1" spc="-5" dirty="0">
                        <a:solidFill>
                          <a:srgbClr val="C00000"/>
                        </a:solidFill>
                        <a:latin typeface="Verdana"/>
                        <a:cs typeface="Verdana"/>
                      </a:endParaRPr>
                    </a:p>
                    <a:p>
                      <a:pPr algn="ctr">
                        <a:lnSpc>
                          <a:spcPct val="100000"/>
                        </a:lnSpc>
                        <a:spcBef>
                          <a:spcPts val="15"/>
                        </a:spcBef>
                      </a:pPr>
                      <a:endParaRPr sz="1800" dirty="0">
                        <a:latin typeface="Verdana"/>
                        <a:cs typeface="Verdana"/>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marL="554355">
                        <a:lnSpc>
                          <a:spcPct val="100000"/>
                        </a:lnSpc>
                        <a:spcBef>
                          <a:spcPts val="15"/>
                        </a:spcBef>
                      </a:pPr>
                      <a:r>
                        <a:rPr sz="1800" b="1" spc="-10" dirty="0">
                          <a:solidFill>
                            <a:srgbClr val="C00000"/>
                          </a:solidFill>
                          <a:latin typeface="Verdana"/>
                          <a:cs typeface="Verdana"/>
                        </a:rPr>
                        <a:t>Moderátor</a:t>
                      </a:r>
                      <a:endParaRPr sz="1800" dirty="0">
                        <a:latin typeface="Verdana"/>
                        <a:cs typeface="Verdana"/>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extLst>
                  <a:ext uri="{0D108BD9-81ED-4DB2-BD59-A6C34878D82A}">
                    <a16:rowId xmlns:a16="http://schemas.microsoft.com/office/drawing/2014/main" val="10000"/>
                  </a:ext>
                </a:extLst>
              </a:tr>
              <a:tr h="222884">
                <a:tc>
                  <a:txBody>
                    <a:bodyPr/>
                    <a:lstStyle/>
                    <a:p>
                      <a:pPr marL="45720">
                        <a:lnSpc>
                          <a:spcPts val="1610"/>
                        </a:lnSpc>
                        <a:spcBef>
                          <a:spcPts val="40"/>
                        </a:spcBef>
                      </a:pPr>
                      <a:endParaRPr lang="cs-CZ" sz="1800" b="1" spc="-5" dirty="0">
                        <a:latin typeface="Verdana"/>
                        <a:cs typeface="Verdana"/>
                      </a:endParaRPr>
                    </a:p>
                    <a:p>
                      <a:pPr marL="45720">
                        <a:lnSpc>
                          <a:spcPts val="1610"/>
                        </a:lnSpc>
                        <a:spcBef>
                          <a:spcPts val="40"/>
                        </a:spcBef>
                      </a:pPr>
                      <a:r>
                        <a:rPr sz="1800" b="1" spc="-5" dirty="0" err="1">
                          <a:latin typeface="Verdana"/>
                          <a:cs typeface="Verdana"/>
                        </a:rPr>
                        <a:t>přírodní</a:t>
                      </a:r>
                      <a:r>
                        <a:rPr sz="1800" b="1" spc="-40" dirty="0">
                          <a:latin typeface="Verdana"/>
                          <a:cs typeface="Verdana"/>
                        </a:rPr>
                        <a:t> </a:t>
                      </a:r>
                      <a:r>
                        <a:rPr sz="1800" b="1" spc="-5" dirty="0" err="1">
                          <a:latin typeface="Verdana"/>
                          <a:cs typeface="Verdana"/>
                        </a:rPr>
                        <a:t>uran</a:t>
                      </a:r>
                      <a:endParaRPr lang="cs-CZ" sz="1800" b="1" spc="-5" dirty="0">
                        <a:latin typeface="Verdana"/>
                        <a:cs typeface="Verdana"/>
                      </a:endParaRPr>
                    </a:p>
                    <a:p>
                      <a:pPr marL="45720">
                        <a:lnSpc>
                          <a:spcPts val="1610"/>
                        </a:lnSpc>
                        <a:spcBef>
                          <a:spcPts val="40"/>
                        </a:spcBef>
                      </a:pPr>
                      <a:endParaRPr sz="1800" b="1" dirty="0">
                        <a:latin typeface="Verdana"/>
                        <a:cs typeface="Verdana"/>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marL="42545" algn="ctr">
                        <a:lnSpc>
                          <a:spcPts val="1610"/>
                        </a:lnSpc>
                        <a:spcBef>
                          <a:spcPts val="40"/>
                        </a:spcBef>
                      </a:pPr>
                      <a:endParaRPr lang="cs-CZ" sz="1600" spc="-10" dirty="0">
                        <a:latin typeface="Verdana"/>
                        <a:cs typeface="Verdana"/>
                      </a:endParaRPr>
                    </a:p>
                    <a:p>
                      <a:pPr marL="42545" algn="ctr">
                        <a:lnSpc>
                          <a:spcPts val="1610"/>
                        </a:lnSpc>
                        <a:spcBef>
                          <a:spcPts val="40"/>
                        </a:spcBef>
                      </a:pPr>
                      <a:r>
                        <a:rPr sz="1600" spc="-10" dirty="0" err="1">
                          <a:latin typeface="Verdana"/>
                          <a:cs typeface="Verdana"/>
                        </a:rPr>
                        <a:t>těžká</a:t>
                      </a:r>
                      <a:r>
                        <a:rPr sz="1600" spc="10" dirty="0">
                          <a:latin typeface="Verdana"/>
                          <a:cs typeface="Verdana"/>
                        </a:rPr>
                        <a:t> </a:t>
                      </a:r>
                      <a:r>
                        <a:rPr sz="1600" spc="-10" dirty="0">
                          <a:latin typeface="Verdana"/>
                          <a:cs typeface="Verdana"/>
                        </a:rPr>
                        <a:t>voda</a:t>
                      </a:r>
                      <a:endParaRPr sz="1600" dirty="0">
                        <a:latin typeface="Verdana"/>
                        <a:cs typeface="Verdana"/>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extLst>
                  <a:ext uri="{0D108BD9-81ED-4DB2-BD59-A6C34878D82A}">
                    <a16:rowId xmlns:a16="http://schemas.microsoft.com/office/drawing/2014/main" val="10001"/>
                  </a:ext>
                </a:extLst>
              </a:tr>
              <a:tr h="438912">
                <a:tc>
                  <a:txBody>
                    <a:bodyPr/>
                    <a:lstStyle/>
                    <a:p>
                      <a:pPr marL="45720" marR="929640">
                        <a:lnSpc>
                          <a:spcPts val="1700"/>
                        </a:lnSpc>
                        <a:spcBef>
                          <a:spcPts val="55"/>
                        </a:spcBef>
                      </a:pPr>
                      <a:endParaRPr lang="cs-CZ" sz="1800" b="1" spc="-5" dirty="0">
                        <a:latin typeface="Verdana"/>
                        <a:cs typeface="Verdana"/>
                      </a:endParaRPr>
                    </a:p>
                    <a:p>
                      <a:pPr marL="45720" marR="929640">
                        <a:lnSpc>
                          <a:spcPts val="1700"/>
                        </a:lnSpc>
                        <a:spcBef>
                          <a:spcPts val="55"/>
                        </a:spcBef>
                      </a:pPr>
                      <a:r>
                        <a:rPr sz="1800" b="1" spc="-5" dirty="0" err="1">
                          <a:latin typeface="Verdana"/>
                          <a:cs typeface="Verdana"/>
                        </a:rPr>
                        <a:t>uran</a:t>
                      </a:r>
                      <a:r>
                        <a:rPr sz="1800" b="1" spc="-5" dirty="0">
                          <a:latin typeface="Verdana"/>
                          <a:cs typeface="Verdana"/>
                        </a:rPr>
                        <a:t> obohacený izotopem </a:t>
                      </a:r>
                      <a:r>
                        <a:rPr sz="1600" b="1" baseline="30864" dirty="0">
                          <a:latin typeface="Verdana"/>
                          <a:cs typeface="Verdana"/>
                        </a:rPr>
                        <a:t>235</a:t>
                      </a:r>
                      <a:r>
                        <a:rPr sz="1800" b="1" dirty="0">
                          <a:latin typeface="Verdana"/>
                          <a:cs typeface="Verdana"/>
                        </a:rPr>
                        <a:t>U  </a:t>
                      </a:r>
                      <a:r>
                        <a:rPr sz="1800" b="1" spc="-5" dirty="0" err="1">
                          <a:latin typeface="Verdana"/>
                          <a:cs typeface="Verdana"/>
                        </a:rPr>
                        <a:t>na</a:t>
                      </a:r>
                      <a:r>
                        <a:rPr sz="1800" b="1" spc="-5" dirty="0">
                          <a:latin typeface="Verdana"/>
                          <a:cs typeface="Verdana"/>
                        </a:rPr>
                        <a:t> </a:t>
                      </a:r>
                      <a:r>
                        <a:rPr sz="1800" b="1" spc="-10" dirty="0">
                          <a:latin typeface="Verdana"/>
                          <a:cs typeface="Verdana"/>
                        </a:rPr>
                        <a:t>3-</a:t>
                      </a:r>
                      <a:r>
                        <a:rPr lang="cs-CZ" sz="1800" b="1" spc="-10" dirty="0">
                          <a:latin typeface="Verdana"/>
                          <a:cs typeface="Verdana"/>
                        </a:rPr>
                        <a:t>5</a:t>
                      </a:r>
                      <a:r>
                        <a:rPr sz="1800" b="1" spc="-5" dirty="0">
                          <a:latin typeface="Verdana"/>
                          <a:cs typeface="Verdana"/>
                        </a:rPr>
                        <a:t> </a:t>
                      </a:r>
                      <a:r>
                        <a:rPr sz="1800" b="1" spc="-10" dirty="0">
                          <a:latin typeface="Verdana"/>
                          <a:cs typeface="Verdana"/>
                        </a:rPr>
                        <a:t>%</a:t>
                      </a:r>
                      <a:endParaRPr lang="cs-CZ" sz="1800" b="1" spc="-10" dirty="0">
                        <a:latin typeface="Verdana"/>
                        <a:cs typeface="Verdana"/>
                      </a:endParaRPr>
                    </a:p>
                    <a:p>
                      <a:pPr marL="45720" marR="929640">
                        <a:lnSpc>
                          <a:spcPts val="1700"/>
                        </a:lnSpc>
                        <a:spcBef>
                          <a:spcPts val="55"/>
                        </a:spcBef>
                      </a:pPr>
                      <a:endParaRPr sz="1800" b="1" dirty="0">
                        <a:latin typeface="Verdana"/>
                        <a:cs typeface="Verdana"/>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marL="42545" algn="ctr">
                        <a:lnSpc>
                          <a:spcPct val="100000"/>
                        </a:lnSpc>
                        <a:spcBef>
                          <a:spcPts val="15"/>
                        </a:spcBef>
                      </a:pPr>
                      <a:endParaRPr lang="cs-CZ" sz="1600" spc="-10" dirty="0">
                        <a:latin typeface="Verdana"/>
                        <a:cs typeface="Verdana"/>
                      </a:endParaRPr>
                    </a:p>
                    <a:p>
                      <a:pPr marL="42545" algn="ctr">
                        <a:lnSpc>
                          <a:spcPct val="100000"/>
                        </a:lnSpc>
                        <a:spcBef>
                          <a:spcPts val="15"/>
                        </a:spcBef>
                      </a:pPr>
                      <a:r>
                        <a:rPr sz="1600" spc="-10" dirty="0" err="1">
                          <a:latin typeface="Verdana"/>
                          <a:cs typeface="Verdana"/>
                        </a:rPr>
                        <a:t>obyčejná</a:t>
                      </a:r>
                      <a:r>
                        <a:rPr sz="1600" spc="-15" dirty="0">
                          <a:latin typeface="Verdana"/>
                          <a:cs typeface="Verdana"/>
                        </a:rPr>
                        <a:t> </a:t>
                      </a:r>
                      <a:r>
                        <a:rPr sz="1600" spc="-5" dirty="0" err="1">
                          <a:latin typeface="Verdana"/>
                          <a:cs typeface="Verdana"/>
                        </a:rPr>
                        <a:t>voda</a:t>
                      </a:r>
                      <a:r>
                        <a:rPr sz="1600" spc="-5" dirty="0">
                          <a:latin typeface="Verdana"/>
                          <a:cs typeface="Verdana"/>
                        </a:rPr>
                        <a:t>,</a:t>
                      </a:r>
                      <a:endParaRPr sz="1600" dirty="0">
                        <a:latin typeface="Verdana"/>
                        <a:cs typeface="Verdana"/>
                      </a:endParaRPr>
                    </a:p>
                    <a:p>
                      <a:pPr marL="42545" algn="ctr">
                        <a:lnSpc>
                          <a:spcPts val="1540"/>
                        </a:lnSpc>
                        <a:spcBef>
                          <a:spcPts val="120"/>
                        </a:spcBef>
                      </a:pPr>
                      <a:r>
                        <a:rPr sz="2400" spc="-7" baseline="3968" dirty="0">
                          <a:latin typeface="Verdana"/>
                          <a:cs typeface="Verdana"/>
                        </a:rPr>
                        <a:t>s přídavkem</a:t>
                      </a:r>
                      <a:r>
                        <a:rPr sz="2400" spc="-44" baseline="3968" dirty="0">
                          <a:latin typeface="Verdana"/>
                          <a:cs typeface="Verdana"/>
                        </a:rPr>
                        <a:t> </a:t>
                      </a:r>
                      <a:r>
                        <a:rPr sz="2400" baseline="3968" dirty="0">
                          <a:latin typeface="Verdana"/>
                          <a:cs typeface="Verdana"/>
                        </a:rPr>
                        <a:t>H</a:t>
                      </a:r>
                      <a:r>
                        <a:rPr sz="1000" dirty="0">
                          <a:latin typeface="Verdana"/>
                          <a:cs typeface="Verdana"/>
                        </a:rPr>
                        <a:t>3</a:t>
                      </a:r>
                      <a:r>
                        <a:rPr sz="2400" baseline="3968" dirty="0">
                          <a:latin typeface="Verdana"/>
                          <a:cs typeface="Verdana"/>
                        </a:rPr>
                        <a:t>BO</a:t>
                      </a:r>
                      <a:r>
                        <a:rPr sz="1000" dirty="0">
                          <a:latin typeface="Verdana"/>
                          <a:cs typeface="Verdana"/>
                        </a:rPr>
                        <a:t>3</a:t>
                      </a: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extLst>
                  <a:ext uri="{0D108BD9-81ED-4DB2-BD59-A6C34878D82A}">
                    <a16:rowId xmlns:a16="http://schemas.microsoft.com/office/drawing/2014/main" val="10002"/>
                  </a:ext>
                </a:extLst>
              </a:tr>
              <a:tr h="655574">
                <a:tc>
                  <a:txBody>
                    <a:bodyPr/>
                    <a:lstStyle/>
                    <a:p>
                      <a:pPr marL="45720" marR="929640">
                        <a:lnSpc>
                          <a:spcPts val="1700"/>
                        </a:lnSpc>
                        <a:spcBef>
                          <a:spcPts val="55"/>
                        </a:spcBef>
                      </a:pPr>
                      <a:endParaRPr lang="cs-CZ" sz="1800" b="1" spc="-5" dirty="0">
                        <a:latin typeface="Verdana"/>
                        <a:cs typeface="Verdana"/>
                      </a:endParaRPr>
                    </a:p>
                    <a:p>
                      <a:pPr marL="45720" marR="929640">
                        <a:lnSpc>
                          <a:spcPts val="1700"/>
                        </a:lnSpc>
                        <a:spcBef>
                          <a:spcPts val="55"/>
                        </a:spcBef>
                      </a:pPr>
                      <a:r>
                        <a:rPr sz="1800" b="1" spc="-5" dirty="0" err="1">
                          <a:latin typeface="Verdana"/>
                          <a:cs typeface="Verdana"/>
                        </a:rPr>
                        <a:t>uran</a:t>
                      </a:r>
                      <a:r>
                        <a:rPr sz="1800" b="1" spc="-5" dirty="0">
                          <a:latin typeface="Verdana"/>
                          <a:cs typeface="Verdana"/>
                        </a:rPr>
                        <a:t> obohacený izotopem </a:t>
                      </a:r>
                      <a:r>
                        <a:rPr sz="1600" b="1" baseline="30864" dirty="0">
                          <a:latin typeface="Verdana"/>
                          <a:cs typeface="Verdana"/>
                        </a:rPr>
                        <a:t>235</a:t>
                      </a:r>
                      <a:r>
                        <a:rPr sz="1800" b="1" dirty="0">
                          <a:latin typeface="Verdana"/>
                          <a:cs typeface="Verdana"/>
                        </a:rPr>
                        <a:t>U  </a:t>
                      </a:r>
                      <a:r>
                        <a:rPr sz="1800" b="1" spc="-5" dirty="0">
                          <a:latin typeface="Verdana"/>
                          <a:cs typeface="Verdana"/>
                        </a:rPr>
                        <a:t>na </a:t>
                      </a:r>
                      <a:r>
                        <a:rPr sz="1800" b="1" spc="-10" dirty="0">
                          <a:latin typeface="Verdana"/>
                          <a:cs typeface="Verdana"/>
                        </a:rPr>
                        <a:t>20</a:t>
                      </a:r>
                      <a:r>
                        <a:rPr sz="1800" b="1" dirty="0">
                          <a:latin typeface="Verdana"/>
                          <a:cs typeface="Verdana"/>
                        </a:rPr>
                        <a:t> </a:t>
                      </a:r>
                      <a:r>
                        <a:rPr sz="1800" b="1" spc="-10" dirty="0">
                          <a:latin typeface="Verdana"/>
                          <a:cs typeface="Verdana"/>
                        </a:rPr>
                        <a:t>%</a:t>
                      </a:r>
                      <a:endParaRPr lang="cs-CZ" sz="1800" b="1" spc="-10" dirty="0">
                        <a:latin typeface="Verdana"/>
                        <a:cs typeface="Verdana"/>
                      </a:endParaRPr>
                    </a:p>
                    <a:p>
                      <a:pPr marL="45720" marR="929640">
                        <a:lnSpc>
                          <a:spcPts val="1700"/>
                        </a:lnSpc>
                        <a:spcBef>
                          <a:spcPts val="55"/>
                        </a:spcBef>
                      </a:pPr>
                      <a:endParaRPr sz="1800" b="1" dirty="0">
                        <a:latin typeface="Verdana"/>
                        <a:cs typeface="Verdana"/>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tc>
                  <a:txBody>
                    <a:bodyPr/>
                    <a:lstStyle/>
                    <a:p>
                      <a:pPr marL="42545" marR="97790" algn="ctr">
                        <a:lnSpc>
                          <a:spcPts val="1700"/>
                        </a:lnSpc>
                        <a:spcBef>
                          <a:spcPts val="55"/>
                        </a:spcBef>
                      </a:pPr>
                      <a:endParaRPr lang="cs-CZ" sz="1600" spc="-5" dirty="0">
                        <a:latin typeface="Verdana"/>
                        <a:cs typeface="Verdana"/>
                      </a:endParaRPr>
                    </a:p>
                    <a:p>
                      <a:pPr marL="42545" marR="97790" algn="ctr">
                        <a:lnSpc>
                          <a:spcPts val="1700"/>
                        </a:lnSpc>
                        <a:spcBef>
                          <a:spcPts val="55"/>
                        </a:spcBef>
                      </a:pPr>
                      <a:r>
                        <a:rPr sz="1600" spc="-5" dirty="0" err="1">
                          <a:latin typeface="Verdana"/>
                          <a:cs typeface="Verdana"/>
                        </a:rPr>
                        <a:t>není</a:t>
                      </a:r>
                      <a:r>
                        <a:rPr sz="1600" spc="-5" dirty="0">
                          <a:latin typeface="Verdana"/>
                          <a:cs typeface="Verdana"/>
                        </a:rPr>
                        <a:t> třeba</a:t>
                      </a:r>
                      <a:r>
                        <a:rPr sz="1600" spc="-85" dirty="0">
                          <a:latin typeface="Verdana"/>
                          <a:cs typeface="Verdana"/>
                        </a:rPr>
                        <a:t> </a:t>
                      </a:r>
                      <a:r>
                        <a:rPr sz="1600" spc="-5" dirty="0">
                          <a:latin typeface="Verdana"/>
                          <a:cs typeface="Verdana"/>
                        </a:rPr>
                        <a:t>moderovat,  </a:t>
                      </a:r>
                      <a:endParaRPr lang="cs-CZ" sz="1600" spc="-5" dirty="0">
                        <a:latin typeface="Verdana"/>
                        <a:cs typeface="Verdana"/>
                      </a:endParaRPr>
                    </a:p>
                    <a:p>
                      <a:pPr marL="42545" marR="97790" algn="ctr">
                        <a:lnSpc>
                          <a:spcPts val="1700"/>
                        </a:lnSpc>
                        <a:spcBef>
                          <a:spcPts val="55"/>
                        </a:spcBef>
                      </a:pPr>
                      <a:r>
                        <a:rPr sz="1600" spc="-10" dirty="0" err="1">
                          <a:latin typeface="Verdana"/>
                          <a:cs typeface="Verdana"/>
                        </a:rPr>
                        <a:t>štěpná</a:t>
                      </a:r>
                      <a:r>
                        <a:rPr sz="1600" spc="-10" dirty="0">
                          <a:latin typeface="Verdana"/>
                          <a:cs typeface="Verdana"/>
                        </a:rPr>
                        <a:t> reakce </a:t>
                      </a:r>
                      <a:r>
                        <a:rPr sz="1600" spc="-5" dirty="0">
                          <a:latin typeface="Verdana"/>
                          <a:cs typeface="Verdana"/>
                        </a:rPr>
                        <a:t>běží</a:t>
                      </a:r>
                      <a:r>
                        <a:rPr sz="1600" spc="20" dirty="0">
                          <a:latin typeface="Verdana"/>
                          <a:cs typeface="Verdana"/>
                        </a:rPr>
                        <a:t> </a:t>
                      </a:r>
                      <a:r>
                        <a:rPr sz="1600" spc="-5" dirty="0">
                          <a:latin typeface="Verdana"/>
                          <a:cs typeface="Verdana"/>
                        </a:rPr>
                        <a:t>i</a:t>
                      </a:r>
                      <a:endParaRPr sz="1600" dirty="0">
                        <a:latin typeface="Verdana"/>
                        <a:cs typeface="Verdana"/>
                      </a:endParaRPr>
                    </a:p>
                    <a:p>
                      <a:pPr marL="42545" algn="ctr">
                        <a:lnSpc>
                          <a:spcPts val="1605"/>
                        </a:lnSpc>
                      </a:pPr>
                      <a:r>
                        <a:rPr sz="1600" spc="-5" dirty="0">
                          <a:latin typeface="Verdana"/>
                          <a:cs typeface="Verdana"/>
                        </a:rPr>
                        <a:t>s rychlými</a:t>
                      </a:r>
                      <a:r>
                        <a:rPr sz="1600" spc="-90" dirty="0">
                          <a:latin typeface="Verdana"/>
                          <a:cs typeface="Verdana"/>
                        </a:rPr>
                        <a:t> </a:t>
                      </a:r>
                      <a:r>
                        <a:rPr sz="1600" spc="-5" dirty="0">
                          <a:latin typeface="Verdana"/>
                          <a:cs typeface="Verdana"/>
                        </a:rPr>
                        <a:t>neutrony</a:t>
                      </a:r>
                      <a:endParaRPr sz="1600" dirty="0">
                        <a:latin typeface="Verdana"/>
                        <a:cs typeface="Verdana"/>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pattFill prst="pct5">
                      <a:fgClr>
                        <a:srgbClr val="FFFF00"/>
                      </a:fgClr>
                      <a:bgClr>
                        <a:schemeClr val="bg1"/>
                      </a:bgClr>
                    </a:pattFill>
                  </a:tcPr>
                </a:tc>
                <a:extLst>
                  <a:ext uri="{0D108BD9-81ED-4DB2-BD59-A6C34878D82A}">
                    <a16:rowId xmlns:a16="http://schemas.microsoft.com/office/drawing/2014/main" val="10003"/>
                  </a:ext>
                </a:extLst>
              </a:tr>
            </a:tbl>
          </a:graphicData>
        </a:graphic>
      </p:graphicFrame>
      <p:sp>
        <p:nvSpPr>
          <p:cNvPr id="7" name="object 7"/>
          <p:cNvSpPr txBox="1"/>
          <p:nvPr/>
        </p:nvSpPr>
        <p:spPr>
          <a:xfrm>
            <a:off x="2460607" y="738062"/>
            <a:ext cx="3988817" cy="972895"/>
          </a:xfrm>
          <a:prstGeom prst="rect">
            <a:avLst/>
          </a:prstGeom>
          <a:pattFill prst="pct5">
            <a:fgClr>
              <a:srgbClr val="FFFF00"/>
            </a:fgClr>
            <a:bgClr>
              <a:schemeClr val="bg1"/>
            </a:bgClr>
          </a:pattFill>
          <a:ln w="9144">
            <a:solidFill>
              <a:srgbClr val="000000"/>
            </a:solidFill>
          </a:ln>
        </p:spPr>
        <p:txBody>
          <a:bodyPr vert="horz" wrap="square" lIns="0" tIns="45085" rIns="0" bIns="0" rtlCol="0">
            <a:spAutoFit/>
          </a:bodyPr>
          <a:lstStyle/>
          <a:p>
            <a:pPr marL="828040" marR="822960" algn="ctr">
              <a:lnSpc>
                <a:spcPct val="102200"/>
              </a:lnSpc>
              <a:spcBef>
                <a:spcPts val="355"/>
              </a:spcBef>
            </a:pPr>
            <a:r>
              <a:rPr b="1" spc="-5" dirty="0" err="1">
                <a:solidFill>
                  <a:srgbClr val="0000FF"/>
                </a:solidFill>
                <a:latin typeface="Verdana"/>
                <a:cs typeface="Verdana"/>
              </a:rPr>
              <a:t>lehká</a:t>
            </a:r>
            <a:r>
              <a:rPr b="1" spc="-80" dirty="0">
                <a:solidFill>
                  <a:srgbClr val="0000FF"/>
                </a:solidFill>
                <a:latin typeface="Verdana"/>
                <a:cs typeface="Verdana"/>
              </a:rPr>
              <a:t> </a:t>
            </a:r>
            <a:r>
              <a:rPr b="1" spc="-5" dirty="0" err="1">
                <a:solidFill>
                  <a:srgbClr val="0000FF"/>
                </a:solidFill>
                <a:latin typeface="Verdana"/>
                <a:cs typeface="Verdana"/>
              </a:rPr>
              <a:t>voda</a:t>
            </a:r>
            <a:r>
              <a:rPr b="1" spc="-5" dirty="0">
                <a:solidFill>
                  <a:srgbClr val="0000FF"/>
                </a:solidFill>
                <a:latin typeface="Verdana"/>
                <a:cs typeface="Verdana"/>
              </a:rPr>
              <a:t>  </a:t>
            </a:r>
            <a:endParaRPr lang="cs-CZ" b="1" spc="-5" dirty="0">
              <a:solidFill>
                <a:srgbClr val="0000FF"/>
              </a:solidFill>
              <a:latin typeface="Verdana"/>
              <a:cs typeface="Verdana"/>
            </a:endParaRPr>
          </a:p>
          <a:p>
            <a:pPr marL="828040" marR="822960" algn="ctr">
              <a:lnSpc>
                <a:spcPct val="102200"/>
              </a:lnSpc>
              <a:spcBef>
                <a:spcPts val="355"/>
              </a:spcBef>
            </a:pPr>
            <a:r>
              <a:rPr b="1" spc="-10" dirty="0" err="1">
                <a:solidFill>
                  <a:srgbClr val="0000FF"/>
                </a:solidFill>
                <a:latin typeface="Verdana"/>
                <a:cs typeface="Verdana"/>
              </a:rPr>
              <a:t>těžká</a:t>
            </a:r>
            <a:r>
              <a:rPr b="1" spc="-65" dirty="0">
                <a:solidFill>
                  <a:srgbClr val="0000FF"/>
                </a:solidFill>
                <a:latin typeface="Verdana"/>
                <a:cs typeface="Verdana"/>
              </a:rPr>
              <a:t> </a:t>
            </a:r>
            <a:r>
              <a:rPr b="1" spc="-5" dirty="0" err="1">
                <a:solidFill>
                  <a:srgbClr val="0000FF"/>
                </a:solidFill>
                <a:latin typeface="Verdana"/>
                <a:cs typeface="Verdana"/>
              </a:rPr>
              <a:t>voda</a:t>
            </a:r>
            <a:r>
              <a:rPr b="1" spc="-5" dirty="0">
                <a:solidFill>
                  <a:srgbClr val="0000FF"/>
                </a:solidFill>
                <a:latin typeface="Verdana"/>
                <a:cs typeface="Verdana"/>
              </a:rPr>
              <a:t>  </a:t>
            </a:r>
            <a:endParaRPr lang="cs-CZ" b="1" spc="-5" dirty="0">
              <a:solidFill>
                <a:srgbClr val="0000FF"/>
              </a:solidFill>
              <a:latin typeface="Verdana"/>
              <a:cs typeface="Verdana"/>
            </a:endParaRPr>
          </a:p>
          <a:p>
            <a:pPr marL="828040" marR="822960" algn="ctr">
              <a:lnSpc>
                <a:spcPct val="102200"/>
              </a:lnSpc>
              <a:spcBef>
                <a:spcPts val="355"/>
              </a:spcBef>
            </a:pPr>
            <a:r>
              <a:rPr b="1" spc="-5" dirty="0" err="1">
                <a:solidFill>
                  <a:srgbClr val="0000FF"/>
                </a:solidFill>
                <a:latin typeface="Verdana"/>
                <a:cs typeface="Verdana"/>
              </a:rPr>
              <a:t>grafit</a:t>
            </a:r>
            <a:endParaRPr sz="1600" dirty="0">
              <a:latin typeface="Verdana"/>
              <a:cs typeface="Verdana"/>
            </a:endParaRPr>
          </a:p>
        </p:txBody>
      </p:sp>
      <p:sp>
        <p:nvSpPr>
          <p:cNvPr id="10" name="TextovéPole 9">
            <a:extLst>
              <a:ext uri="{FF2B5EF4-FFF2-40B4-BE49-F238E27FC236}">
                <a16:creationId xmlns:a16="http://schemas.microsoft.com/office/drawing/2014/main" id="{54DDB392-F865-4660-A756-A41A94977729}"/>
              </a:ext>
            </a:extLst>
          </p:cNvPr>
          <p:cNvSpPr txBox="1"/>
          <p:nvPr/>
        </p:nvSpPr>
        <p:spPr>
          <a:xfrm>
            <a:off x="590494" y="3516783"/>
            <a:ext cx="8409636" cy="646331"/>
          </a:xfrm>
          <a:prstGeom prst="rect">
            <a:avLst/>
          </a:prstGeom>
          <a:pattFill prst="pct5">
            <a:fgClr>
              <a:srgbClr val="FFFF00"/>
            </a:fgClr>
            <a:bgClr>
              <a:schemeClr val="bg1"/>
            </a:bgClr>
          </a:pattFill>
        </p:spPr>
        <p:txBody>
          <a:bodyPr wrap="square">
            <a:spAutoFit/>
          </a:bodyPr>
          <a:lstStyle/>
          <a:p>
            <a:pPr marL="12700">
              <a:spcBef>
                <a:spcPts val="1370"/>
              </a:spcBef>
            </a:pPr>
            <a:r>
              <a:rPr lang="cs-CZ" sz="1800" b="1" spc="-5" dirty="0">
                <a:solidFill>
                  <a:srgbClr val="0070C0"/>
                </a:solidFill>
                <a:latin typeface="Verdana"/>
                <a:cs typeface="Verdana"/>
              </a:rPr>
              <a:t>Pro udržení </a:t>
            </a:r>
            <a:r>
              <a:rPr lang="cs-CZ" sz="1800" b="1" spc="-10" dirty="0">
                <a:solidFill>
                  <a:srgbClr val="0070C0"/>
                </a:solidFill>
                <a:latin typeface="Verdana"/>
                <a:cs typeface="Verdana"/>
              </a:rPr>
              <a:t>štěpné reakce </a:t>
            </a:r>
            <a:r>
              <a:rPr lang="cs-CZ" sz="1800" b="1" spc="-5" dirty="0">
                <a:solidFill>
                  <a:srgbClr val="0070C0"/>
                </a:solidFill>
                <a:latin typeface="Verdana"/>
                <a:cs typeface="Verdana"/>
              </a:rPr>
              <a:t>v </a:t>
            </a:r>
            <a:r>
              <a:rPr lang="cs-CZ" sz="1800" b="1" dirty="0">
                <a:solidFill>
                  <a:srgbClr val="0070C0"/>
                </a:solidFill>
                <a:latin typeface="Verdana"/>
                <a:cs typeface="Verdana"/>
              </a:rPr>
              <a:t>reaktoru</a:t>
            </a:r>
            <a:r>
              <a:rPr lang="cs-CZ" sz="1800" b="1" spc="45" dirty="0">
                <a:solidFill>
                  <a:srgbClr val="0070C0"/>
                </a:solidFill>
                <a:latin typeface="Verdana"/>
                <a:cs typeface="Verdana"/>
              </a:rPr>
              <a:t> </a:t>
            </a:r>
            <a:r>
              <a:rPr lang="cs-CZ" sz="1800" b="1" spc="-5" dirty="0">
                <a:solidFill>
                  <a:srgbClr val="0070C0"/>
                </a:solidFill>
                <a:latin typeface="Verdana"/>
                <a:cs typeface="Verdana"/>
              </a:rPr>
              <a:t>platí následující kombinace paliva a moderátoru:</a:t>
            </a:r>
            <a:endParaRPr lang="cs-CZ" sz="1800" b="1" dirty="0">
              <a:solidFill>
                <a:srgbClr val="0070C0"/>
              </a:solidFill>
              <a:latin typeface="Verdana"/>
              <a:cs typeface="Verdana"/>
            </a:endParaRPr>
          </a:p>
        </p:txBody>
      </p:sp>
      <p:sp>
        <p:nvSpPr>
          <p:cNvPr id="3" name="Zástupný symbol pro číslo snímku 2">
            <a:extLst>
              <a:ext uri="{FF2B5EF4-FFF2-40B4-BE49-F238E27FC236}">
                <a16:creationId xmlns:a16="http://schemas.microsoft.com/office/drawing/2014/main" id="{23DDD59F-0C1C-482C-8156-B7BC546EC2F2}"/>
              </a:ext>
            </a:extLst>
          </p:cNvPr>
          <p:cNvSpPr>
            <a:spLocks noGrp="1"/>
          </p:cNvSpPr>
          <p:nvPr>
            <p:ph type="sldNum" sz="quarter" idx="7"/>
          </p:nvPr>
        </p:nvSpPr>
        <p:spPr/>
        <p:txBody>
          <a:bodyPr/>
          <a:lstStyle/>
          <a:p>
            <a:fld id="{B6F15528-21DE-4FAA-801E-634DDDAF4B2B}" type="slidenum">
              <a:rPr lang="cs-CZ" smtClean="0"/>
              <a:t>8</a:t>
            </a:fld>
            <a:endParaRPr lang="cs-CZ"/>
          </a:p>
        </p:txBody>
      </p:sp>
      <p:pic>
        <p:nvPicPr>
          <p:cNvPr id="9" name="Jadenerg8-1">
            <a:hlinkClick r:id="" action="ppaction://media"/>
            <a:extLst>
              <a:ext uri="{FF2B5EF4-FFF2-40B4-BE49-F238E27FC236}">
                <a16:creationId xmlns:a16="http://schemas.microsoft.com/office/drawing/2014/main" id="{31CC3742-A0C4-46DE-AB76-B85B809C56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80500" y="91970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24B739E-7498-44A8-A67D-D39F6539CED7}"/>
              </a:ext>
            </a:extLst>
          </p:cNvPr>
          <p:cNvSpPr txBox="1"/>
          <p:nvPr/>
        </p:nvSpPr>
        <p:spPr>
          <a:xfrm>
            <a:off x="243764" y="332472"/>
            <a:ext cx="4925896" cy="523220"/>
          </a:xfrm>
          <a:prstGeom prst="rect">
            <a:avLst/>
          </a:prstGeom>
          <a:pattFill prst="pct5">
            <a:fgClr>
              <a:schemeClr val="accent1"/>
            </a:fgClr>
            <a:bgClr>
              <a:schemeClr val="bg1"/>
            </a:bgClr>
          </a:pattFill>
        </p:spPr>
        <p:txBody>
          <a:bodyPr wrap="square" rtlCol="0">
            <a:spAutoFit/>
          </a:bodyPr>
          <a:lstStyle/>
          <a:p>
            <a:r>
              <a:rPr lang="cs-CZ" sz="2800" b="1" dirty="0">
                <a:solidFill>
                  <a:srgbClr val="C00000"/>
                </a:solidFill>
              </a:rPr>
              <a:t>Výroba jaderného paliva</a:t>
            </a:r>
          </a:p>
        </p:txBody>
      </p:sp>
      <p:grpSp>
        <p:nvGrpSpPr>
          <p:cNvPr id="28" name="Skupina 27">
            <a:extLst>
              <a:ext uri="{FF2B5EF4-FFF2-40B4-BE49-F238E27FC236}">
                <a16:creationId xmlns:a16="http://schemas.microsoft.com/office/drawing/2014/main" id="{536B7254-17AC-4DAA-9072-598796EDEDC8}"/>
              </a:ext>
            </a:extLst>
          </p:cNvPr>
          <p:cNvGrpSpPr/>
          <p:nvPr/>
        </p:nvGrpSpPr>
        <p:grpSpPr>
          <a:xfrm>
            <a:off x="241300" y="1114425"/>
            <a:ext cx="9601200" cy="1200329"/>
            <a:chOff x="241300" y="5915025"/>
            <a:chExt cx="9601200" cy="1200329"/>
          </a:xfrm>
        </p:grpSpPr>
        <p:sp>
          <p:nvSpPr>
            <p:cNvPr id="8" name="TextovéPole 7">
              <a:extLst>
                <a:ext uri="{FF2B5EF4-FFF2-40B4-BE49-F238E27FC236}">
                  <a16:creationId xmlns:a16="http://schemas.microsoft.com/office/drawing/2014/main" id="{E57C75C1-6F21-4B35-9477-FC9A55528ECC}"/>
                </a:ext>
              </a:extLst>
            </p:cNvPr>
            <p:cNvSpPr txBox="1"/>
            <p:nvPr/>
          </p:nvSpPr>
          <p:spPr>
            <a:xfrm>
              <a:off x="241300" y="5915025"/>
              <a:ext cx="9601200" cy="1200329"/>
            </a:xfrm>
            <a:prstGeom prst="rect">
              <a:avLst/>
            </a:prstGeom>
            <a:pattFill prst="pct5">
              <a:fgClr>
                <a:schemeClr val="accent1"/>
              </a:fgClr>
              <a:bgClr>
                <a:schemeClr val="bg1"/>
              </a:bgClr>
            </a:pattFill>
          </p:spPr>
          <p:txBody>
            <a:bodyPr wrap="square" rtlCol="0">
              <a:spAutoFit/>
            </a:bodyPr>
            <a:lstStyle/>
            <a:p>
              <a:endParaRPr lang="cs-CZ" sz="2400" b="1" dirty="0"/>
            </a:p>
            <a:p>
              <a:r>
                <a:rPr lang="cs-CZ" sz="2400" b="1" dirty="0"/>
                <a:t>U</a:t>
              </a:r>
              <a:r>
                <a:rPr lang="cs-CZ" sz="2400" b="1" baseline="-25000" dirty="0"/>
                <a:t>3</a:t>
              </a:r>
              <a:r>
                <a:rPr lang="cs-CZ" sz="2400" b="1" dirty="0"/>
                <a:t>O</a:t>
              </a:r>
              <a:r>
                <a:rPr lang="cs-CZ" sz="2400" b="1" baseline="-25000" dirty="0"/>
                <a:t>8 		</a:t>
              </a:r>
              <a:r>
                <a:rPr lang="cs-CZ" sz="2400" b="1" dirty="0"/>
                <a:t>UO</a:t>
              </a:r>
              <a:r>
                <a:rPr lang="cs-CZ" sz="2400" b="1" baseline="-25000" dirty="0"/>
                <a:t>2</a:t>
              </a:r>
              <a:r>
                <a:rPr lang="cs-CZ" sz="2400" b="1" dirty="0"/>
                <a:t>(NO</a:t>
              </a:r>
              <a:r>
                <a:rPr lang="cs-CZ" sz="2400" b="1" baseline="-25000" dirty="0"/>
                <a:t>3</a:t>
              </a:r>
              <a:r>
                <a:rPr lang="cs-CZ" sz="2400" b="1" dirty="0"/>
                <a:t>)</a:t>
              </a:r>
              <a:r>
                <a:rPr lang="cs-CZ" sz="2400" b="1" baseline="-25000" dirty="0"/>
                <a:t>2                   </a:t>
              </a:r>
              <a:r>
                <a:rPr lang="cs-CZ" sz="2400" b="1" dirty="0"/>
                <a:t>(NH</a:t>
              </a:r>
              <a:r>
                <a:rPr lang="cs-CZ" sz="2400" b="1" baseline="-25000" dirty="0"/>
                <a:t>4</a:t>
              </a:r>
              <a:r>
                <a:rPr lang="cs-CZ" sz="2400" b="1" dirty="0"/>
                <a:t>)</a:t>
              </a:r>
              <a:r>
                <a:rPr lang="cs-CZ" sz="2400" b="1" baseline="-25000" dirty="0"/>
                <a:t>2</a:t>
              </a:r>
              <a:r>
                <a:rPr lang="cs-CZ" sz="2400" b="1" dirty="0"/>
                <a:t>U</a:t>
              </a:r>
              <a:r>
                <a:rPr lang="cs-CZ" sz="2400" b="1" baseline="-25000" dirty="0"/>
                <a:t>2</a:t>
              </a:r>
              <a:r>
                <a:rPr lang="cs-CZ" sz="2400" b="1" dirty="0"/>
                <a:t>O</a:t>
              </a:r>
              <a:r>
                <a:rPr lang="cs-CZ" sz="2400" b="1" baseline="-25000" dirty="0"/>
                <a:t>7                </a:t>
              </a:r>
              <a:r>
                <a:rPr lang="cs-CZ" sz="2400" b="1" dirty="0"/>
                <a:t>UO</a:t>
              </a:r>
              <a:r>
                <a:rPr lang="cs-CZ" sz="2400" b="1" baseline="-25000" dirty="0"/>
                <a:t>2                    </a:t>
              </a:r>
              <a:r>
                <a:rPr lang="cs-CZ" sz="2400" b="1" dirty="0"/>
                <a:t>UF</a:t>
              </a:r>
              <a:r>
                <a:rPr lang="cs-CZ" sz="2400" b="1" baseline="-25000" dirty="0"/>
                <a:t>4                  </a:t>
              </a:r>
              <a:r>
                <a:rPr lang="cs-CZ" sz="2400" b="1" dirty="0"/>
                <a:t>UF</a:t>
              </a:r>
              <a:r>
                <a:rPr lang="cs-CZ" sz="2400" b="1" baseline="-25000" dirty="0"/>
                <a:t>6 </a:t>
              </a:r>
            </a:p>
            <a:p>
              <a:endParaRPr lang="cs-CZ" sz="2400" dirty="0"/>
            </a:p>
          </p:txBody>
        </p:sp>
        <p:grpSp>
          <p:nvGrpSpPr>
            <p:cNvPr id="22" name="Skupina 21">
              <a:extLst>
                <a:ext uri="{FF2B5EF4-FFF2-40B4-BE49-F238E27FC236}">
                  <a16:creationId xmlns:a16="http://schemas.microsoft.com/office/drawing/2014/main" id="{06D96833-A1D9-4BD2-89BF-ECDB2A09E2DC}"/>
                </a:ext>
              </a:extLst>
            </p:cNvPr>
            <p:cNvGrpSpPr/>
            <p:nvPr/>
          </p:nvGrpSpPr>
          <p:grpSpPr>
            <a:xfrm>
              <a:off x="1079500" y="6524625"/>
              <a:ext cx="7924800" cy="0"/>
              <a:chOff x="1003300" y="6143625"/>
              <a:chExt cx="7924800" cy="0"/>
            </a:xfrm>
          </p:grpSpPr>
          <p:cxnSp>
            <p:nvCxnSpPr>
              <p:cNvPr id="10" name="Přímá spojnice se šipkou 9">
                <a:extLst>
                  <a:ext uri="{FF2B5EF4-FFF2-40B4-BE49-F238E27FC236}">
                    <a16:creationId xmlns:a16="http://schemas.microsoft.com/office/drawing/2014/main" id="{425986F0-5092-409B-A62E-10A1DC3FF4CF}"/>
                  </a:ext>
                </a:extLst>
              </p:cNvPr>
              <p:cNvCxnSpPr/>
              <p:nvPr/>
            </p:nvCxnSpPr>
            <p:spPr>
              <a:xfrm>
                <a:off x="1003300" y="6143625"/>
                <a:ext cx="1066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234BAF9E-C052-480B-9AD6-0C1BB2CED3F5}"/>
                  </a:ext>
                </a:extLst>
              </p:cNvPr>
              <p:cNvCxnSpPr/>
              <p:nvPr/>
            </p:nvCxnSpPr>
            <p:spPr>
              <a:xfrm>
                <a:off x="3594100" y="6143625"/>
                <a:ext cx="6418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58B32F6E-F6F7-42AD-A3CA-BD2BEBCAEC03}"/>
                  </a:ext>
                </a:extLst>
              </p:cNvPr>
              <p:cNvCxnSpPr/>
              <p:nvPr/>
            </p:nvCxnSpPr>
            <p:spPr>
              <a:xfrm>
                <a:off x="5803900" y="6143625"/>
                <a:ext cx="457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Přímá spojnice se šipkou 17">
                <a:extLst>
                  <a:ext uri="{FF2B5EF4-FFF2-40B4-BE49-F238E27FC236}">
                    <a16:creationId xmlns:a16="http://schemas.microsoft.com/office/drawing/2014/main" id="{B0C49009-90EC-45A2-AB42-6EEA2B948C31}"/>
                  </a:ext>
                </a:extLst>
              </p:cNvPr>
              <p:cNvCxnSpPr/>
              <p:nvPr/>
            </p:nvCxnSpPr>
            <p:spPr>
              <a:xfrm>
                <a:off x="7023100" y="6143625"/>
                <a:ext cx="533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Přímá spojnice se šipkou 19">
                <a:extLst>
                  <a:ext uri="{FF2B5EF4-FFF2-40B4-BE49-F238E27FC236}">
                    <a16:creationId xmlns:a16="http://schemas.microsoft.com/office/drawing/2014/main" id="{14000237-E31F-48E6-A569-A64A852ABC2C}"/>
                  </a:ext>
                </a:extLst>
              </p:cNvPr>
              <p:cNvCxnSpPr/>
              <p:nvPr/>
            </p:nvCxnSpPr>
            <p:spPr>
              <a:xfrm>
                <a:off x="8318500" y="6143625"/>
                <a:ext cx="609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3" name="TextovéPole 22">
              <a:extLst>
                <a:ext uri="{FF2B5EF4-FFF2-40B4-BE49-F238E27FC236}">
                  <a16:creationId xmlns:a16="http://schemas.microsoft.com/office/drawing/2014/main" id="{97E991CD-3D70-438C-8235-93413E7C11DE}"/>
                </a:ext>
              </a:extLst>
            </p:cNvPr>
            <p:cNvSpPr txBox="1"/>
            <p:nvPr/>
          </p:nvSpPr>
          <p:spPr>
            <a:xfrm>
              <a:off x="1190862" y="6067536"/>
              <a:ext cx="844076" cy="369332"/>
            </a:xfrm>
            <a:prstGeom prst="rect">
              <a:avLst/>
            </a:prstGeom>
            <a:noFill/>
          </p:spPr>
          <p:txBody>
            <a:bodyPr wrap="square" rtlCol="0">
              <a:spAutoFit/>
            </a:bodyPr>
            <a:lstStyle/>
            <a:p>
              <a:r>
                <a:rPr lang="cs-CZ" dirty="0"/>
                <a:t>HNO</a:t>
              </a:r>
              <a:r>
                <a:rPr lang="cs-CZ" baseline="-25000" dirty="0"/>
                <a:t>3</a:t>
              </a:r>
            </a:p>
          </p:txBody>
        </p:sp>
        <p:sp>
          <p:nvSpPr>
            <p:cNvPr id="24" name="TextovéPole 23">
              <a:extLst>
                <a:ext uri="{FF2B5EF4-FFF2-40B4-BE49-F238E27FC236}">
                  <a16:creationId xmlns:a16="http://schemas.microsoft.com/office/drawing/2014/main" id="{3511E5BE-BE2F-45C7-9549-66B01D4EF02F}"/>
                </a:ext>
              </a:extLst>
            </p:cNvPr>
            <p:cNvSpPr txBox="1"/>
            <p:nvPr/>
          </p:nvSpPr>
          <p:spPr>
            <a:xfrm>
              <a:off x="3665182" y="6084454"/>
              <a:ext cx="685800" cy="369332"/>
            </a:xfrm>
            <a:prstGeom prst="rect">
              <a:avLst/>
            </a:prstGeom>
            <a:noFill/>
          </p:spPr>
          <p:txBody>
            <a:bodyPr wrap="square" rtlCol="0">
              <a:spAutoFit/>
            </a:bodyPr>
            <a:lstStyle/>
            <a:p>
              <a:r>
                <a:rPr lang="cs-CZ" dirty="0"/>
                <a:t>NH</a:t>
              </a:r>
              <a:r>
                <a:rPr lang="cs-CZ" baseline="-25000" dirty="0"/>
                <a:t>3</a:t>
              </a:r>
            </a:p>
          </p:txBody>
        </p:sp>
        <p:sp>
          <p:nvSpPr>
            <p:cNvPr id="25" name="TextovéPole 24">
              <a:extLst>
                <a:ext uri="{FF2B5EF4-FFF2-40B4-BE49-F238E27FC236}">
                  <a16:creationId xmlns:a16="http://schemas.microsoft.com/office/drawing/2014/main" id="{3903B1C9-F556-4366-ACD7-670D05D8BB6E}"/>
                </a:ext>
              </a:extLst>
            </p:cNvPr>
            <p:cNvSpPr txBox="1"/>
            <p:nvPr/>
          </p:nvSpPr>
          <p:spPr>
            <a:xfrm>
              <a:off x="5880100" y="6067425"/>
              <a:ext cx="457200" cy="381000"/>
            </a:xfrm>
            <a:prstGeom prst="rect">
              <a:avLst/>
            </a:prstGeom>
            <a:noFill/>
          </p:spPr>
          <p:txBody>
            <a:bodyPr wrap="square" rtlCol="0">
              <a:spAutoFit/>
            </a:bodyPr>
            <a:lstStyle/>
            <a:p>
              <a:r>
                <a:rPr lang="cs-CZ" dirty="0"/>
                <a:t>H</a:t>
              </a:r>
              <a:r>
                <a:rPr lang="cs-CZ" baseline="-25000" dirty="0"/>
                <a:t>2</a:t>
              </a:r>
            </a:p>
          </p:txBody>
        </p:sp>
        <p:sp>
          <p:nvSpPr>
            <p:cNvPr id="26" name="TextovéPole 25">
              <a:extLst>
                <a:ext uri="{FF2B5EF4-FFF2-40B4-BE49-F238E27FC236}">
                  <a16:creationId xmlns:a16="http://schemas.microsoft.com/office/drawing/2014/main" id="{75052D91-C7F4-470D-8CC0-0ED8E26A7061}"/>
                </a:ext>
              </a:extLst>
            </p:cNvPr>
            <p:cNvSpPr txBox="1"/>
            <p:nvPr/>
          </p:nvSpPr>
          <p:spPr>
            <a:xfrm>
              <a:off x="7138158" y="6098143"/>
              <a:ext cx="609600" cy="369332"/>
            </a:xfrm>
            <a:prstGeom prst="rect">
              <a:avLst/>
            </a:prstGeom>
            <a:noFill/>
          </p:spPr>
          <p:txBody>
            <a:bodyPr wrap="square" rtlCol="0">
              <a:spAutoFit/>
            </a:bodyPr>
            <a:lstStyle/>
            <a:p>
              <a:r>
                <a:rPr lang="cs-CZ" dirty="0"/>
                <a:t>HF</a:t>
              </a:r>
            </a:p>
          </p:txBody>
        </p:sp>
        <p:sp>
          <p:nvSpPr>
            <p:cNvPr id="27" name="TextovéPole 26">
              <a:extLst>
                <a:ext uri="{FF2B5EF4-FFF2-40B4-BE49-F238E27FC236}">
                  <a16:creationId xmlns:a16="http://schemas.microsoft.com/office/drawing/2014/main" id="{BAC1C634-943F-4BAA-A296-C9B478639394}"/>
                </a:ext>
              </a:extLst>
            </p:cNvPr>
            <p:cNvSpPr txBox="1"/>
            <p:nvPr/>
          </p:nvSpPr>
          <p:spPr>
            <a:xfrm>
              <a:off x="8455453" y="6111943"/>
              <a:ext cx="457200" cy="369332"/>
            </a:xfrm>
            <a:prstGeom prst="rect">
              <a:avLst/>
            </a:prstGeom>
            <a:noFill/>
          </p:spPr>
          <p:txBody>
            <a:bodyPr wrap="square" rtlCol="0">
              <a:spAutoFit/>
            </a:bodyPr>
            <a:lstStyle/>
            <a:p>
              <a:r>
                <a:rPr lang="cs-CZ" dirty="0"/>
                <a:t>F</a:t>
              </a:r>
              <a:r>
                <a:rPr lang="cs-CZ" baseline="-25000" dirty="0"/>
                <a:t>2</a:t>
              </a:r>
            </a:p>
          </p:txBody>
        </p:sp>
      </p:grpSp>
      <p:pic>
        <p:nvPicPr>
          <p:cNvPr id="30" name="Obrázek 29" descr="Obsah obrázku ruka, zavřít, klávesnice, držení&#10;&#10;Popis byl vytvořen automaticky">
            <a:extLst>
              <a:ext uri="{FF2B5EF4-FFF2-40B4-BE49-F238E27FC236}">
                <a16:creationId xmlns:a16="http://schemas.microsoft.com/office/drawing/2014/main" id="{7E218056-E26C-47FD-BE59-078C7C9467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928" y="4565740"/>
            <a:ext cx="3944772" cy="2568485"/>
          </a:xfrm>
          <a:prstGeom prst="rect">
            <a:avLst/>
          </a:prstGeom>
        </p:spPr>
      </p:pic>
      <p:pic>
        <p:nvPicPr>
          <p:cNvPr id="6" name="Obrázek 5" descr="Obsah obrázku jídlo, hrníček, stůl, vyplněné&#10;&#10;Popis byl vytvořen automaticky">
            <a:extLst>
              <a:ext uri="{FF2B5EF4-FFF2-40B4-BE49-F238E27FC236}">
                <a16:creationId xmlns:a16="http://schemas.microsoft.com/office/drawing/2014/main" id="{1011361B-3356-45B0-8025-EBA2D99F6E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0982" y="1952454"/>
            <a:ext cx="1409700" cy="1172870"/>
          </a:xfrm>
          <a:prstGeom prst="rect">
            <a:avLst/>
          </a:prstGeom>
        </p:spPr>
      </p:pic>
      <p:sp>
        <p:nvSpPr>
          <p:cNvPr id="31" name="TextovéPole 30">
            <a:extLst>
              <a:ext uri="{FF2B5EF4-FFF2-40B4-BE49-F238E27FC236}">
                <a16:creationId xmlns:a16="http://schemas.microsoft.com/office/drawing/2014/main" id="{19F366AE-93EA-4C6B-8194-007CE67A3643}"/>
              </a:ext>
            </a:extLst>
          </p:cNvPr>
          <p:cNvSpPr txBox="1"/>
          <p:nvPr/>
        </p:nvSpPr>
        <p:spPr>
          <a:xfrm>
            <a:off x="5899624" y="2656480"/>
            <a:ext cx="1656876" cy="369332"/>
          </a:xfrm>
          <a:prstGeom prst="rect">
            <a:avLst/>
          </a:prstGeom>
          <a:pattFill prst="pct5">
            <a:fgClr>
              <a:schemeClr val="accent1"/>
            </a:fgClr>
            <a:bgClr>
              <a:schemeClr val="bg1"/>
            </a:bgClr>
          </a:pattFill>
        </p:spPr>
        <p:txBody>
          <a:bodyPr wrap="square" rtlCol="0">
            <a:spAutoFit/>
          </a:bodyPr>
          <a:lstStyle/>
          <a:p>
            <a:r>
              <a:rPr lang="cs-CZ" dirty="0"/>
              <a:t>tzv. žlutý koláč</a:t>
            </a:r>
          </a:p>
        </p:txBody>
      </p:sp>
      <p:grpSp>
        <p:nvGrpSpPr>
          <p:cNvPr id="41" name="Skupina 40">
            <a:extLst>
              <a:ext uri="{FF2B5EF4-FFF2-40B4-BE49-F238E27FC236}">
                <a16:creationId xmlns:a16="http://schemas.microsoft.com/office/drawing/2014/main" id="{A73A1769-0037-4F33-A9E7-4107128D66AA}"/>
              </a:ext>
            </a:extLst>
          </p:cNvPr>
          <p:cNvGrpSpPr/>
          <p:nvPr/>
        </p:nvGrpSpPr>
        <p:grpSpPr>
          <a:xfrm>
            <a:off x="806923" y="3781425"/>
            <a:ext cx="7648529" cy="461665"/>
            <a:chOff x="806923" y="3781425"/>
            <a:chExt cx="7648529" cy="461665"/>
          </a:xfrm>
        </p:grpSpPr>
        <p:sp>
          <p:nvSpPr>
            <p:cNvPr id="32" name="TextovéPole 31">
              <a:extLst>
                <a:ext uri="{FF2B5EF4-FFF2-40B4-BE49-F238E27FC236}">
                  <a16:creationId xmlns:a16="http://schemas.microsoft.com/office/drawing/2014/main" id="{F3501F3D-5273-49D4-8E38-BEFE6FF58ECC}"/>
                </a:ext>
              </a:extLst>
            </p:cNvPr>
            <p:cNvSpPr txBox="1"/>
            <p:nvPr/>
          </p:nvSpPr>
          <p:spPr>
            <a:xfrm>
              <a:off x="806923" y="3781425"/>
              <a:ext cx="7648529" cy="461665"/>
            </a:xfrm>
            <a:prstGeom prst="rect">
              <a:avLst/>
            </a:prstGeom>
            <a:pattFill prst="pct5">
              <a:fgClr>
                <a:schemeClr val="accent1"/>
              </a:fgClr>
              <a:bgClr>
                <a:schemeClr val="bg1"/>
              </a:bgClr>
            </a:pattFill>
          </p:spPr>
          <p:txBody>
            <a:bodyPr wrap="square" rtlCol="0">
              <a:spAutoFit/>
            </a:bodyPr>
            <a:lstStyle/>
            <a:p>
              <a:r>
                <a:rPr lang="cs-CZ" sz="2400" b="1" dirty="0"/>
                <a:t>UF</a:t>
              </a:r>
              <a:r>
                <a:rPr lang="cs-CZ" sz="2400" b="1" baseline="-25000" dirty="0"/>
                <a:t>6                            </a:t>
              </a:r>
              <a:r>
                <a:rPr lang="cs-CZ" sz="2400" dirty="0"/>
                <a:t>U nebo </a:t>
              </a:r>
              <a:r>
                <a:rPr lang="cs-CZ" sz="2400" b="1" dirty="0"/>
                <a:t>UO</a:t>
              </a:r>
              <a:r>
                <a:rPr lang="cs-CZ" sz="2400" b="1" baseline="-25000" dirty="0"/>
                <a:t>2</a:t>
              </a:r>
              <a:r>
                <a:rPr lang="cs-CZ" sz="2400" b="1" dirty="0"/>
                <a:t> </a:t>
              </a:r>
              <a:endParaRPr lang="cs-CZ" sz="2400" dirty="0"/>
            </a:p>
          </p:txBody>
        </p:sp>
        <p:cxnSp>
          <p:nvCxnSpPr>
            <p:cNvPr id="34" name="Přímá spojnice se šipkou 33">
              <a:extLst>
                <a:ext uri="{FF2B5EF4-FFF2-40B4-BE49-F238E27FC236}">
                  <a16:creationId xmlns:a16="http://schemas.microsoft.com/office/drawing/2014/main" id="{18D2116C-ABF4-4439-A77C-891CCE61557E}"/>
                </a:ext>
              </a:extLst>
            </p:cNvPr>
            <p:cNvCxnSpPr>
              <a:cxnSpLocks/>
            </p:cNvCxnSpPr>
            <p:nvPr/>
          </p:nvCxnSpPr>
          <p:spPr>
            <a:xfrm>
              <a:off x="1460500" y="4010025"/>
              <a:ext cx="951078" cy="2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Přímá spojnice se šipkou 36">
              <a:extLst>
                <a:ext uri="{FF2B5EF4-FFF2-40B4-BE49-F238E27FC236}">
                  <a16:creationId xmlns:a16="http://schemas.microsoft.com/office/drawing/2014/main" id="{2970784B-93A7-4B50-B73C-7F10F2E55625}"/>
                </a:ext>
              </a:extLst>
            </p:cNvPr>
            <p:cNvCxnSpPr>
              <a:cxnSpLocks/>
            </p:cNvCxnSpPr>
            <p:nvPr/>
          </p:nvCxnSpPr>
          <p:spPr>
            <a:xfrm>
              <a:off x="4753212" y="4021256"/>
              <a:ext cx="10074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65C7BC33-988D-49C3-BB4A-E4E5DB8CC77C}"/>
                </a:ext>
              </a:extLst>
            </p:cNvPr>
            <p:cNvSpPr txBox="1"/>
            <p:nvPr/>
          </p:nvSpPr>
          <p:spPr>
            <a:xfrm>
              <a:off x="5899624" y="3815402"/>
              <a:ext cx="2555828" cy="369332"/>
            </a:xfrm>
            <a:prstGeom prst="rect">
              <a:avLst/>
            </a:prstGeom>
            <a:noFill/>
          </p:spPr>
          <p:txBody>
            <a:bodyPr wrap="square" rtlCol="0">
              <a:spAutoFit/>
            </a:bodyPr>
            <a:lstStyle/>
            <a:p>
              <a:r>
                <a:rPr lang="cs-CZ" b="1" dirty="0"/>
                <a:t>výroba tablet </a:t>
              </a:r>
              <a:r>
                <a:rPr lang="cs-CZ" dirty="0"/>
                <a:t>(</a:t>
              </a:r>
              <a:r>
                <a:rPr lang="cs-CZ" dirty="0" err="1"/>
                <a:t>peletek</a:t>
              </a:r>
              <a:r>
                <a:rPr lang="cs-CZ" dirty="0"/>
                <a:t>) </a:t>
              </a:r>
            </a:p>
          </p:txBody>
        </p:sp>
      </p:grpSp>
      <p:sp>
        <p:nvSpPr>
          <p:cNvPr id="40" name="TextovéPole 39">
            <a:extLst>
              <a:ext uri="{FF2B5EF4-FFF2-40B4-BE49-F238E27FC236}">
                <a16:creationId xmlns:a16="http://schemas.microsoft.com/office/drawing/2014/main" id="{A0F8C642-6203-439B-A987-10462464D2EE}"/>
              </a:ext>
            </a:extLst>
          </p:cNvPr>
          <p:cNvSpPr txBox="1"/>
          <p:nvPr/>
        </p:nvSpPr>
        <p:spPr>
          <a:xfrm>
            <a:off x="4814058" y="6398707"/>
            <a:ext cx="4648200" cy="646331"/>
          </a:xfrm>
          <a:prstGeom prst="rect">
            <a:avLst/>
          </a:prstGeom>
          <a:pattFill prst="pct5">
            <a:fgClr>
              <a:schemeClr val="accent1"/>
            </a:fgClr>
            <a:bgClr>
              <a:schemeClr val="bg1"/>
            </a:bgClr>
          </a:pattFill>
        </p:spPr>
        <p:txBody>
          <a:bodyPr wrap="square" rtlCol="0">
            <a:spAutoFit/>
          </a:bodyPr>
          <a:lstStyle/>
          <a:p>
            <a:r>
              <a:rPr lang="cs-CZ" dirty="0"/>
              <a:t>Tabletami se naplní palivové proutky, </a:t>
            </a:r>
          </a:p>
          <a:p>
            <a:r>
              <a:rPr lang="cs-CZ" dirty="0"/>
              <a:t>proutky jsou pak součástí palivových souborů.</a:t>
            </a:r>
          </a:p>
        </p:txBody>
      </p:sp>
      <p:sp>
        <p:nvSpPr>
          <p:cNvPr id="2" name="Zástupný symbol pro číslo snímku 1">
            <a:extLst>
              <a:ext uri="{FF2B5EF4-FFF2-40B4-BE49-F238E27FC236}">
                <a16:creationId xmlns:a16="http://schemas.microsoft.com/office/drawing/2014/main" id="{19E5164C-994B-4D2A-A516-C49D355FBB20}"/>
              </a:ext>
            </a:extLst>
          </p:cNvPr>
          <p:cNvSpPr>
            <a:spLocks noGrp="1"/>
          </p:cNvSpPr>
          <p:nvPr>
            <p:ph type="sldNum" sz="quarter" idx="7"/>
          </p:nvPr>
        </p:nvSpPr>
        <p:spPr/>
        <p:txBody>
          <a:bodyPr/>
          <a:lstStyle/>
          <a:p>
            <a:fld id="{B6F15528-21DE-4FAA-801E-634DDDAF4B2B}" type="slidenum">
              <a:rPr lang="cs-CZ" smtClean="0"/>
              <a:t>9</a:t>
            </a:fld>
            <a:endParaRPr lang="cs-CZ"/>
          </a:p>
        </p:txBody>
      </p:sp>
      <p:pic>
        <p:nvPicPr>
          <p:cNvPr id="3" name="Jadenerg9-1">
            <a:hlinkClick r:id="" action="ppaction://media"/>
            <a:extLst>
              <a:ext uri="{FF2B5EF4-FFF2-40B4-BE49-F238E27FC236}">
                <a16:creationId xmlns:a16="http://schemas.microsoft.com/office/drawing/2014/main" id="{3D5F45A4-6E7C-4B0A-994F-05CA22881E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74810" y="163099"/>
            <a:ext cx="609600" cy="609600"/>
          </a:xfrm>
          <a:prstGeom prst="rect">
            <a:avLst/>
          </a:prstGeom>
        </p:spPr>
      </p:pic>
    </p:spTree>
    <p:extLst>
      <p:ext uri="{BB962C8B-B14F-4D97-AF65-F5344CB8AC3E}">
        <p14:creationId xmlns:p14="http://schemas.microsoft.com/office/powerpoint/2010/main" val="290367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1795</TotalTime>
  <Words>2613</Words>
  <Application>Microsoft Office PowerPoint</Application>
  <PresentationFormat>Vlastní</PresentationFormat>
  <Paragraphs>352</Paragraphs>
  <Slides>27</Slides>
  <Notes>2</Notes>
  <HiddenSlides>0</HiddenSlides>
  <MMClips>33</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27</vt:i4>
      </vt:variant>
    </vt:vector>
  </HeadingPairs>
  <TitlesOfParts>
    <vt:vector size="35" baseType="lpstr">
      <vt:lpstr>Calibri</vt:lpstr>
      <vt:lpstr>Arial</vt:lpstr>
      <vt:lpstr>Verdana</vt:lpstr>
      <vt:lpstr>Times New Roman</vt:lpstr>
      <vt:lpstr>Symbol</vt:lpstr>
      <vt:lpstr>Wingdings</vt:lpstr>
      <vt:lpstr>Courier New</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Zpomalování (moderování) neutronů se realizuje pomocí moderátorů</vt:lpstr>
      <vt:lpstr>Prezentace aplikace PowerPoint</vt:lpstr>
      <vt:lpstr>Prezentace aplikace PowerPoint</vt:lpstr>
      <vt:lpstr>Prezentace aplikace PowerPoint</vt:lpstr>
      <vt:lpstr>Jaderné reaktory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Další typy reaktorů</vt:lpstr>
      <vt:lpstr>Prezentace aplikace PowerPoint</vt:lpstr>
      <vt:lpstr>Termojaderná fúze – získávání tepla pro energetické účely  slučováním lehkých jader</vt:lpstr>
      <vt:lpstr>Jaderná bezpečnost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 Využití fyzikálních vlastností  ionizujícího záření v praxi</dc:title>
  <dc:creator>Jiří Příhoda</dc:creator>
  <cp:lastModifiedBy>Jiří Příhoda</cp:lastModifiedBy>
  <cp:revision>71</cp:revision>
  <dcterms:created xsi:type="dcterms:W3CDTF">2020-09-27T23:20:14Z</dcterms:created>
  <dcterms:modified xsi:type="dcterms:W3CDTF">2020-12-03T07:57:14Z</dcterms:modified>
</cp:coreProperties>
</file>