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67" r:id="rId2"/>
    <p:sldId id="268" r:id="rId3"/>
    <p:sldId id="269" r:id="rId4"/>
    <p:sldId id="283" r:id="rId5"/>
    <p:sldId id="270" r:id="rId6"/>
    <p:sldId id="271" r:id="rId7"/>
    <p:sldId id="272" r:id="rId8"/>
    <p:sldId id="273" r:id="rId9"/>
    <p:sldId id="276" r:id="rId10"/>
    <p:sldId id="275" r:id="rId11"/>
    <p:sldId id="277" r:id="rId12"/>
    <p:sldId id="278" r:id="rId13"/>
    <p:sldId id="279" r:id="rId14"/>
    <p:sldId id="280" r:id="rId15"/>
    <p:sldId id="281" r:id="rId16"/>
    <p:sldId id="28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9982D-2634-44B5-B8E0-E45F2E917638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78FC5-54B5-4B88-AC8B-C9DEB7B69F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986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DABA4-00B5-4EFC-9ACC-3E098A8ACB37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67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BAD9-3719-474A-905D-6973E6ACD13C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82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F5634-EDCB-48F7-8A6C-5132E69ADFD3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5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A5A46-ED89-41CB-9422-3D9F2DDD4E94}" type="datetime1">
              <a:rPr lang="cs-CZ" smtClean="0"/>
              <a:t>27.11.2020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80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35A-72E7-4D57-A901-A3102833CEB6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61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76C1-BDF0-4716-8F9A-E6AFC980ECEE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97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C2F6-C1D9-43EC-B396-4E07D7EE3733}" type="datetime1">
              <a:rPr lang="cs-CZ" smtClean="0"/>
              <a:t>27.11.2020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31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11B8-73B5-4C6D-ADBB-433A1C6CD07C}" type="datetime1">
              <a:rPr lang="cs-CZ" smtClean="0"/>
              <a:t>27.11.2020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3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B31F-CBDE-4661-890F-F032C830E745}" type="datetime1">
              <a:rPr lang="cs-CZ" smtClean="0"/>
              <a:t>27.11.2020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45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2277-317B-4067-A21E-F9CD94D09177}" type="datetime1">
              <a:rPr lang="cs-CZ" smtClean="0"/>
              <a:t>27.11.2020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12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07C8-A85A-441A-8B6B-ADC164965607}" type="datetime1">
              <a:rPr lang="cs-CZ" smtClean="0"/>
              <a:t>27.11.2020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8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8531-4F93-41CA-BDE0-B6A5FCDAE776}" type="datetime1">
              <a:rPr lang="cs-CZ" smtClean="0"/>
              <a:t>27.11.2020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18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9FC7E-7482-4000-9A17-A227DF31FCBF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C731D-BFA2-4531-8E14-5E80AAE9F7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18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microsoft.com/office/2007/relationships/media" Target="../media/media8.m4a"/><Relationship Id="rId7" Type="http://schemas.microsoft.com/office/2007/relationships/media" Target="../media/media10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7972" y="228473"/>
            <a:ext cx="5529011" cy="373194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3"/>
              </a:spcBef>
            </a:pPr>
            <a:r>
              <a:rPr sz="2357" b="1" spc="-5" dirty="0">
                <a:solidFill>
                  <a:srgbClr val="0000FF"/>
                </a:solidFill>
                <a:latin typeface="Verdana"/>
                <a:cs typeface="Verdana"/>
              </a:rPr>
              <a:t>2. </a:t>
            </a:r>
            <a:r>
              <a:rPr sz="2357" b="1" spc="-9" dirty="0">
                <a:solidFill>
                  <a:srgbClr val="0000FF"/>
                </a:solidFill>
                <a:latin typeface="Verdana"/>
                <a:cs typeface="Verdana"/>
              </a:rPr>
              <a:t>Atomové </a:t>
            </a:r>
            <a:r>
              <a:rPr sz="2357" b="1" dirty="0">
                <a:solidFill>
                  <a:srgbClr val="0000FF"/>
                </a:solidFill>
                <a:latin typeface="Verdana"/>
                <a:cs typeface="Verdana"/>
              </a:rPr>
              <a:t>jádro </a:t>
            </a:r>
            <a:r>
              <a:rPr sz="2357" b="1" spc="-9" dirty="0">
                <a:solidFill>
                  <a:srgbClr val="0000FF"/>
                </a:solidFill>
                <a:latin typeface="Verdana"/>
                <a:cs typeface="Verdana"/>
              </a:rPr>
              <a:t>a </a:t>
            </a:r>
            <a:r>
              <a:rPr sz="2357" b="1" spc="-5" dirty="0">
                <a:solidFill>
                  <a:srgbClr val="0000FF"/>
                </a:solidFill>
                <a:latin typeface="Verdana"/>
                <a:cs typeface="Verdana"/>
              </a:rPr>
              <a:t>jeho</a:t>
            </a:r>
            <a:r>
              <a:rPr sz="2357" b="1" spc="-2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357" b="1" spc="-5" dirty="0">
                <a:solidFill>
                  <a:srgbClr val="0000FF"/>
                </a:solidFill>
                <a:latin typeface="Verdana"/>
                <a:cs typeface="Verdana"/>
              </a:rPr>
              <a:t>stabilita</a:t>
            </a:r>
            <a:endParaRPr sz="2357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9080" y="637119"/>
            <a:ext cx="7469273" cy="9361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3"/>
              </a:spcBef>
            </a:pPr>
            <a:r>
              <a:rPr sz="1815" b="1" spc="68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Atom </a:t>
            </a:r>
            <a:r>
              <a:rPr sz="1400" spc="-9" dirty="0">
                <a:latin typeface="Verdana Pro" panose="020B0604030504040204" pitchFamily="34" charset="0"/>
                <a:cs typeface="Verdana"/>
              </a:rPr>
              <a:t>je </a:t>
            </a:r>
            <a:r>
              <a:rPr sz="1400" dirty="0">
                <a:latin typeface="Verdana Pro" panose="020B0604030504040204" pitchFamily="34" charset="0"/>
                <a:cs typeface="Verdana"/>
              </a:rPr>
              <a:t>nejmenší </a:t>
            </a:r>
            <a:r>
              <a:rPr sz="1400" spc="-5" dirty="0">
                <a:latin typeface="Verdana Pro" panose="020B0604030504040204" pitchFamily="34" charset="0"/>
                <a:cs typeface="Verdana"/>
              </a:rPr>
              <a:t>hmotnou a </a:t>
            </a:r>
            <a:r>
              <a:rPr sz="1400" b="1" spc="-5" dirty="0">
                <a:solidFill>
                  <a:srgbClr val="C00000"/>
                </a:solidFill>
                <a:latin typeface="Verdana Pro" panose="020B0604030504040204" pitchFamily="34" charset="0"/>
                <a:cs typeface="Verdana"/>
              </a:rPr>
              <a:t>chemicky nedělitelnou</a:t>
            </a:r>
            <a:r>
              <a:rPr sz="1400" b="1" spc="-19" dirty="0">
                <a:solidFill>
                  <a:srgbClr val="C00000"/>
                </a:solidFill>
                <a:latin typeface="Verdana Pro" panose="020B0604030504040204" pitchFamily="34" charset="0"/>
                <a:cs typeface="Verdan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Verdana Pro" panose="020B0604030504040204" pitchFamily="34" charset="0"/>
                <a:cs typeface="Verdana"/>
              </a:rPr>
              <a:t>částicí</a:t>
            </a:r>
            <a:r>
              <a:rPr sz="1400" dirty="0">
                <a:solidFill>
                  <a:srgbClr val="C00000"/>
                </a:solidFill>
                <a:latin typeface="Verdana Pro" panose="020B0604030504040204" pitchFamily="34" charset="0"/>
                <a:cs typeface="Verdana"/>
              </a:rPr>
              <a:t>.</a:t>
            </a:r>
          </a:p>
          <a:p>
            <a:pPr marL="11516">
              <a:spcBef>
                <a:spcPts val="1188"/>
              </a:spcBef>
            </a:pPr>
            <a:r>
              <a:rPr sz="1400" spc="-9" dirty="0">
                <a:latin typeface="Verdana Pro" panose="020B0604030504040204" pitchFamily="34" charset="0"/>
                <a:cs typeface="Verdana"/>
              </a:rPr>
              <a:t>Je </a:t>
            </a:r>
            <a:r>
              <a:rPr sz="1400" spc="-5" dirty="0">
                <a:latin typeface="Verdana Pro" panose="020B0604030504040204" pitchFamily="34" charset="0"/>
                <a:cs typeface="Verdana"/>
              </a:rPr>
              <a:t>tvořen </a:t>
            </a:r>
            <a:r>
              <a:rPr sz="1600" b="1" spc="73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jádrem</a:t>
            </a:r>
            <a:r>
              <a:rPr sz="1400" spc="73" dirty="0">
                <a:latin typeface="Verdana Pro" panose="020B0604030504040204" pitchFamily="34" charset="0"/>
                <a:cs typeface="Verdana"/>
              </a:rPr>
              <a:t>, </a:t>
            </a:r>
            <a:r>
              <a:rPr sz="1400" spc="-9" dirty="0">
                <a:latin typeface="Verdana Pro" panose="020B0604030504040204" pitchFamily="34" charset="0"/>
                <a:cs typeface="Verdana"/>
              </a:rPr>
              <a:t>které </a:t>
            </a:r>
            <a:r>
              <a:rPr sz="1400" spc="-5" dirty="0">
                <a:latin typeface="Verdana Pro" panose="020B0604030504040204" pitchFamily="34" charset="0"/>
                <a:cs typeface="Verdana"/>
              </a:rPr>
              <a:t>obsahuje protony a neutrony, a </a:t>
            </a:r>
            <a:r>
              <a:rPr sz="1600" b="1" spc="83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elektronovým</a:t>
            </a:r>
            <a:r>
              <a:rPr sz="1600" b="1" spc="145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 </a:t>
            </a:r>
            <a:r>
              <a:rPr sz="1600" b="1" spc="77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obalem</a:t>
            </a:r>
            <a:r>
              <a:rPr sz="1271" spc="77" dirty="0">
                <a:latin typeface="Verdana Pro" panose="020B0604030504040204" pitchFamily="34" charset="0"/>
                <a:cs typeface="Verdana"/>
              </a:rPr>
              <a:t>.</a:t>
            </a:r>
            <a:endParaRPr sz="1271" dirty="0">
              <a:latin typeface="Verdana Pro" panose="020B0604030504040204" pitchFamily="34" charset="0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012230"/>
              </p:ext>
            </p:extLst>
          </p:nvPr>
        </p:nvGraphicFramePr>
        <p:xfrm>
          <a:off x="884565" y="1815010"/>
          <a:ext cx="7463787" cy="23721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8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2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1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9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371">
                <a:tc gridSpan="5"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6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Elementární </a:t>
                      </a:r>
                      <a:r>
                        <a:rPr sz="16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částice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tvořící</a:t>
                      </a:r>
                      <a:r>
                        <a:rPr sz="1600" b="1" spc="2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atom</a:t>
                      </a:r>
                      <a:endParaRPr sz="160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2245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51">
                <a:tc rowSpan="2">
                  <a:txBody>
                    <a:bodyPr/>
                    <a:lstStyle/>
                    <a:p>
                      <a:pPr marL="245110" marR="21590" indent="-220345">
                        <a:lnSpc>
                          <a:spcPct val="101800"/>
                        </a:lnSpc>
                        <a:spcBef>
                          <a:spcPts val="405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l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me</a:t>
                      </a:r>
                      <a:r>
                        <a:rPr sz="1200" b="1" spc="5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á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r</a:t>
                      </a:r>
                      <a:r>
                        <a:rPr sz="1200" b="1" spc="10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í  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částice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46641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marL="269875" marR="130810" indent="-161925">
                        <a:lnSpc>
                          <a:spcPct val="101800"/>
                        </a:lnSpc>
                        <a:spcBef>
                          <a:spcPts val="405"/>
                        </a:spcBef>
                      </a:pPr>
                      <a:r>
                        <a:rPr sz="1200" b="1" spc="1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bj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1200" b="1" spc="10" dirty="0">
                          <a:latin typeface="Verdana"/>
                          <a:cs typeface="Verdana"/>
                        </a:rPr>
                        <a:t>v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itel  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(rok)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4664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720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Hmotnost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marL="629285" marR="621665" algn="l">
                        <a:lnSpc>
                          <a:spcPct val="101800"/>
                        </a:lnSpc>
                        <a:spcBef>
                          <a:spcPts val="405"/>
                        </a:spcBef>
                      </a:pPr>
                      <a:r>
                        <a:rPr lang="cs-CZ" sz="1200" b="1" spc="-10" dirty="0">
                          <a:latin typeface="Verdana"/>
                          <a:cs typeface="Verdana"/>
                        </a:rPr>
                        <a:t>Náboj</a:t>
                      </a:r>
                    </a:p>
                    <a:p>
                      <a:pPr marL="629285" marR="621665" algn="l">
                        <a:lnSpc>
                          <a:spcPct val="101800"/>
                        </a:lnSpc>
                        <a:spcBef>
                          <a:spcPts val="405"/>
                        </a:spcBef>
                      </a:pPr>
                      <a:r>
                        <a:rPr sz="1200" b="1" spc="-10" dirty="0">
                          <a:latin typeface="Verdana"/>
                          <a:cs typeface="Verdana"/>
                        </a:rPr>
                        <a:t>e/C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4664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200" b="1" dirty="0">
                          <a:latin typeface="Verdana"/>
                          <a:cs typeface="Verdana"/>
                        </a:rPr>
                        <a:t>Symbol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13531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143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14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m/u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14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922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921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proton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07679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" marR="49530">
                        <a:lnSpc>
                          <a:spcPct val="101699"/>
                        </a:lnSpc>
                        <a:spcBef>
                          <a:spcPts val="19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R</a:t>
                      </a:r>
                      <a:r>
                        <a:rPr sz="1200" b="1" spc="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1200" b="1" spc="5" dirty="0">
                          <a:latin typeface="Verdana"/>
                          <a:cs typeface="Verdana"/>
                        </a:rPr>
                        <a:t>h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erf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rd  (1920)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2188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1,0072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0767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" marR="447675">
                        <a:lnSpc>
                          <a:spcPct val="101699"/>
                        </a:lnSpc>
                        <a:spcBef>
                          <a:spcPts val="190"/>
                        </a:spcBef>
                      </a:pPr>
                      <a:r>
                        <a:rPr sz="1200" b="1" spc="-5" dirty="0" err="1">
                          <a:latin typeface="Verdana"/>
                          <a:cs typeface="Verdana"/>
                        </a:rPr>
                        <a:t>kladný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  </a:t>
                      </a:r>
                      <a:endParaRPr lang="cs-CZ" sz="1200" b="1" spc="-5" dirty="0">
                        <a:latin typeface="Verdana"/>
                        <a:cs typeface="Verdana"/>
                      </a:endParaRPr>
                    </a:p>
                    <a:p>
                      <a:pPr marL="28575" marR="447675">
                        <a:lnSpc>
                          <a:spcPct val="101699"/>
                        </a:lnSpc>
                        <a:spcBef>
                          <a:spcPts val="19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1,60210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.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200" b="1" spc="-7" baseline="27777" dirty="0">
                          <a:latin typeface="Verdana"/>
                          <a:cs typeface="Verdana"/>
                        </a:rPr>
                        <a:t>-19</a:t>
                      </a:r>
                      <a:endParaRPr sz="1200" baseline="27777" dirty="0">
                        <a:latin typeface="Verdana"/>
                        <a:cs typeface="Verdana"/>
                      </a:endParaRPr>
                    </a:p>
                  </a:txBody>
                  <a:tcPr marL="0" marR="0" marT="2188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850900" indent="-404813" algn="l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800" b="1" spc="-7" baseline="4629" dirty="0">
                          <a:latin typeface="Verdana"/>
                          <a:cs typeface="Verdana"/>
                        </a:rPr>
                        <a:t>p</a:t>
                      </a:r>
                      <a:r>
                        <a:rPr sz="1800" b="1" spc="-7" baseline="34722" dirty="0">
                          <a:latin typeface="Verdana"/>
                          <a:cs typeface="Verdana"/>
                        </a:rPr>
                        <a:t>+ </a:t>
                      </a:r>
                      <a:r>
                        <a:rPr sz="1800" b="1" spc="-7" baseline="4629" dirty="0">
                          <a:latin typeface="Verdana"/>
                          <a:cs typeface="Verdana"/>
                        </a:rPr>
                        <a:t>nebo</a:t>
                      </a:r>
                      <a:r>
                        <a:rPr sz="1800" b="1" spc="-209" baseline="462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5" baseline="34722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800" b="1" spc="-10" baseline="-2500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800" b="1" spc="-15" baseline="4629" dirty="0">
                          <a:latin typeface="Verdana"/>
                          <a:cs typeface="Verdana"/>
                        </a:rPr>
                        <a:t>p</a:t>
                      </a:r>
                      <a:endParaRPr sz="1800" baseline="4629" dirty="0">
                        <a:latin typeface="Verdana"/>
                        <a:cs typeface="Verdana"/>
                      </a:endParaRPr>
                    </a:p>
                  </a:txBody>
                  <a:tcPr marL="0" marR="0" marT="11861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119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neutron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1055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" marR="166370">
                        <a:lnSpc>
                          <a:spcPct val="101699"/>
                        </a:lnSpc>
                        <a:spcBef>
                          <a:spcPts val="19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1200" b="1" spc="5" dirty="0">
                          <a:latin typeface="Verdana"/>
                          <a:cs typeface="Verdana"/>
                        </a:rPr>
                        <a:t>h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dwi</a:t>
                      </a:r>
                      <a:r>
                        <a:rPr sz="1200" b="1" spc="-15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k  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(1932)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188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1,0086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1055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nemá</a:t>
                      </a:r>
                      <a:r>
                        <a:rPr sz="12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náboj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1055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854075" indent="-407988" algn="l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7" baseline="4629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1800" b="1" spc="-7" baseline="34722" dirty="0">
                          <a:latin typeface="Verdana"/>
                          <a:cs typeface="Verdana"/>
                        </a:rPr>
                        <a:t>0 </a:t>
                      </a:r>
                      <a:r>
                        <a:rPr sz="1800" b="1" spc="-7" baseline="4629" dirty="0">
                          <a:latin typeface="Verdana"/>
                          <a:cs typeface="Verdana"/>
                        </a:rPr>
                        <a:t>nebo</a:t>
                      </a:r>
                      <a:r>
                        <a:rPr sz="1800" b="1" spc="-240" baseline="462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5" baseline="34722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800" b="1" spc="-10" baseline="-2500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800" b="1" spc="-15" baseline="4629" dirty="0">
                          <a:latin typeface="Verdana"/>
                          <a:cs typeface="Verdana"/>
                        </a:rPr>
                        <a:t>n</a:t>
                      </a:r>
                      <a:endParaRPr sz="1800" baseline="4629" dirty="0">
                        <a:latin typeface="Verdana"/>
                        <a:cs typeface="Verdana"/>
                      </a:endParaRPr>
                    </a:p>
                  </a:txBody>
                  <a:tcPr marL="0" marR="0" marT="12149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559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elektron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1055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" marR="2025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1200" b="1" spc="5" dirty="0">
                          <a:latin typeface="Verdana"/>
                          <a:cs typeface="Verdana"/>
                        </a:rPr>
                        <a:t>h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m</a:t>
                      </a:r>
                      <a:r>
                        <a:rPr sz="1200" b="1" spc="5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n  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(1897)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5,4857 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.</a:t>
                      </a:r>
                      <a:r>
                        <a:rPr sz="1200" b="1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200" b="1" spc="-7" baseline="27777" dirty="0">
                          <a:latin typeface="Verdana"/>
                          <a:cs typeface="Verdana"/>
                        </a:rPr>
                        <a:t>-4</a:t>
                      </a:r>
                      <a:endParaRPr sz="1200" baseline="27777" dirty="0">
                        <a:latin typeface="Verdana"/>
                        <a:cs typeface="Verdana"/>
                      </a:endParaRPr>
                    </a:p>
                  </a:txBody>
                  <a:tcPr marL="0" marR="0" marT="11055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" marR="4476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spc="-5" dirty="0" err="1">
                          <a:latin typeface="Verdana"/>
                          <a:cs typeface="Verdana"/>
                        </a:rPr>
                        <a:t>záporný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  1,60210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.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200" b="1" spc="-7" baseline="27777" dirty="0">
                          <a:latin typeface="Verdana"/>
                          <a:cs typeface="Verdana"/>
                        </a:rPr>
                        <a:t>-19</a:t>
                      </a:r>
                      <a:endParaRPr sz="1200" baseline="27777" dirty="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46088" indent="0" algn="l">
                        <a:lnSpc>
                          <a:spcPts val="885"/>
                        </a:lnSpc>
                        <a:spcBef>
                          <a:spcPts val="1055"/>
                        </a:spcBef>
                      </a:pPr>
                      <a:r>
                        <a:rPr sz="1800" b="1" spc="-7" baseline="4629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1800" b="1" spc="-7" baseline="34722" dirty="0">
                          <a:latin typeface="Verdana"/>
                          <a:cs typeface="Verdana"/>
                        </a:rPr>
                        <a:t>- </a:t>
                      </a:r>
                      <a:r>
                        <a:rPr sz="1800" b="1" spc="-7" baseline="4629" dirty="0" err="1">
                          <a:latin typeface="Verdana"/>
                          <a:cs typeface="Verdana"/>
                        </a:rPr>
                        <a:t>nebo</a:t>
                      </a:r>
                      <a:r>
                        <a:rPr sz="1800" b="1" spc="-7" baseline="4629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5" baseline="34722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800" b="1" spc="-15" baseline="-2500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800" b="1" spc="-22" baseline="4629" dirty="0">
                          <a:latin typeface="Verdana"/>
                          <a:cs typeface="Verdana"/>
                        </a:rPr>
                        <a:t>e</a:t>
                      </a:r>
                      <a:endParaRPr sz="1800" baseline="4629" dirty="0">
                        <a:latin typeface="Verdana"/>
                        <a:cs typeface="Verdana"/>
                      </a:endParaRPr>
                    </a:p>
                    <a:p>
                      <a:pPr marL="567690" algn="l">
                        <a:lnSpc>
                          <a:spcPts val="475"/>
                        </a:lnSpc>
                      </a:pPr>
                      <a:endParaRPr sz="1800" dirty="0">
                        <a:latin typeface="Verdana"/>
                        <a:cs typeface="Verdana"/>
                      </a:endParaRPr>
                    </a:p>
                  </a:txBody>
                  <a:tcPr marL="0" marR="0" marT="12149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2283918" y="4268508"/>
            <a:ext cx="3800403" cy="1069871"/>
            <a:chOff x="1819275" y="5952490"/>
            <a:chExt cx="4191000" cy="1179830"/>
          </a:xfrm>
        </p:grpSpPr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9275" y="5989320"/>
              <a:ext cx="4191000" cy="1143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86200" y="5952490"/>
              <a:ext cx="1924050" cy="333375"/>
            </a:xfrm>
            <a:custGeom>
              <a:avLst/>
              <a:gdLst/>
              <a:ahLst/>
              <a:cxnLst/>
              <a:rect l="l" t="t" r="r" b="b"/>
              <a:pathLst>
                <a:path w="1924050" h="333375">
                  <a:moveTo>
                    <a:pt x="1924050" y="0"/>
                  </a:moveTo>
                  <a:lnTo>
                    <a:pt x="0" y="0"/>
                  </a:lnTo>
                  <a:lnTo>
                    <a:pt x="0" y="333375"/>
                  </a:lnTo>
                  <a:lnTo>
                    <a:pt x="1924050" y="333375"/>
                  </a:lnTo>
                  <a:lnTo>
                    <a:pt x="19240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05612" y="5411410"/>
            <a:ext cx="7542740" cy="138975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0941">
              <a:lnSpc>
                <a:spcPts val="2123"/>
              </a:lnSpc>
              <a:spcBef>
                <a:spcPts val="83"/>
              </a:spcBef>
              <a:buClr>
                <a:srgbClr val="000000"/>
              </a:buClr>
              <a:buSzPct val="116666"/>
              <a:tabLst>
                <a:tab pos="210169" algn="l"/>
                <a:tab pos="210744" algn="l"/>
              </a:tabLst>
            </a:pPr>
            <a:endParaRPr lang="cs-CZ" b="1" spc="73" dirty="0">
              <a:solidFill>
                <a:srgbClr val="0070C0"/>
              </a:solidFill>
              <a:cs typeface="Times New Roman"/>
            </a:endParaRPr>
          </a:p>
          <a:p>
            <a:pPr marL="10941">
              <a:lnSpc>
                <a:spcPts val="2123"/>
              </a:lnSpc>
              <a:spcBef>
                <a:spcPts val="83"/>
              </a:spcBef>
              <a:buClr>
                <a:srgbClr val="000000"/>
              </a:buClr>
              <a:buSzPct val="116666"/>
              <a:tabLst>
                <a:tab pos="210169" algn="l"/>
                <a:tab pos="210744" algn="l"/>
              </a:tabLst>
            </a:pPr>
            <a:r>
              <a:rPr b="1" spc="73" dirty="0" err="1">
                <a:solidFill>
                  <a:srgbClr val="0070C0"/>
                </a:solidFill>
                <a:cs typeface="Times New Roman"/>
              </a:rPr>
              <a:t>protonové</a:t>
            </a:r>
            <a:r>
              <a:rPr b="1" spc="73" dirty="0">
                <a:solidFill>
                  <a:srgbClr val="0070C0"/>
                </a:solidFill>
                <a:cs typeface="Times New Roman"/>
              </a:rPr>
              <a:t> </a:t>
            </a:r>
            <a:r>
              <a:rPr b="1" dirty="0">
                <a:solidFill>
                  <a:srgbClr val="0070C0"/>
                </a:solidFill>
                <a:cs typeface="Times New Roman"/>
              </a:rPr>
              <a:t>(</a:t>
            </a:r>
            <a:r>
              <a:rPr b="1" spc="73" dirty="0" err="1">
                <a:solidFill>
                  <a:srgbClr val="0070C0"/>
                </a:solidFill>
                <a:cs typeface="Times New Roman"/>
              </a:rPr>
              <a:t>atomové</a:t>
            </a:r>
            <a:r>
              <a:rPr b="1" spc="73" dirty="0">
                <a:solidFill>
                  <a:srgbClr val="0070C0"/>
                </a:solidFill>
                <a:cs typeface="Times New Roman"/>
              </a:rPr>
              <a:t>) </a:t>
            </a:r>
            <a:r>
              <a:rPr spc="-5" dirty="0">
                <a:solidFill>
                  <a:srgbClr val="0070C0"/>
                </a:solidFill>
                <a:cs typeface="Verdana"/>
              </a:rPr>
              <a:t>číslo </a:t>
            </a:r>
            <a:r>
              <a:rPr b="1" spc="-9" dirty="0">
                <a:solidFill>
                  <a:srgbClr val="0070C0"/>
                </a:solidFill>
                <a:cs typeface="Verdana"/>
              </a:rPr>
              <a:t>Z </a:t>
            </a:r>
            <a:r>
              <a:rPr lang="cs-CZ" b="1" spc="-9" dirty="0">
                <a:solidFill>
                  <a:srgbClr val="0070C0"/>
                </a:solidFill>
                <a:cs typeface="Verdana"/>
              </a:rPr>
              <a:t>	</a:t>
            </a:r>
            <a:r>
              <a:rPr spc="-9" dirty="0" err="1">
                <a:cs typeface="Verdana"/>
              </a:rPr>
              <a:t>počet</a:t>
            </a:r>
            <a:r>
              <a:rPr spc="-9" dirty="0">
                <a:cs typeface="Verdana"/>
              </a:rPr>
              <a:t> protonů </a:t>
            </a:r>
            <a:r>
              <a:rPr spc="-5" dirty="0">
                <a:cs typeface="Verdana"/>
              </a:rPr>
              <a:t>v</a:t>
            </a:r>
            <a:r>
              <a:rPr spc="-304" dirty="0">
                <a:cs typeface="Verdana"/>
              </a:rPr>
              <a:t> </a:t>
            </a:r>
            <a:r>
              <a:rPr spc="-5" dirty="0" err="1">
                <a:cs typeface="Verdana"/>
              </a:rPr>
              <a:t>jádře</a:t>
            </a:r>
            <a:endParaRPr lang="cs-CZ" spc="-5" dirty="0">
              <a:cs typeface="Verdana"/>
            </a:endParaRPr>
          </a:p>
          <a:p>
            <a:pPr marL="10941">
              <a:lnSpc>
                <a:spcPts val="2123"/>
              </a:lnSpc>
              <a:spcBef>
                <a:spcPts val="83"/>
              </a:spcBef>
              <a:buClr>
                <a:srgbClr val="000000"/>
              </a:buClr>
              <a:buSzPct val="116666"/>
              <a:tabLst>
                <a:tab pos="210169" algn="l"/>
                <a:tab pos="210744" algn="l"/>
              </a:tabLst>
            </a:pPr>
            <a:r>
              <a:rPr lang="cs-CZ" b="1" spc="-5" dirty="0">
                <a:solidFill>
                  <a:srgbClr val="0070C0"/>
                </a:solidFill>
                <a:cs typeface="Verdana"/>
              </a:rPr>
              <a:t>nukleonové číslo A 		</a:t>
            </a:r>
            <a:r>
              <a:rPr lang="cs-CZ" spc="-5" dirty="0">
                <a:cs typeface="Verdana"/>
              </a:rPr>
              <a:t> 		počet nukleonů, tj. protonů a neutronů v jádře</a:t>
            </a:r>
            <a:endParaRPr dirty="0">
              <a:cs typeface="Verdana"/>
            </a:endParaRPr>
          </a:p>
          <a:p>
            <a:pPr marL="10941">
              <a:lnSpc>
                <a:spcPts val="2123"/>
              </a:lnSpc>
              <a:buClr>
                <a:srgbClr val="000000"/>
              </a:buClr>
              <a:buSzPct val="116666"/>
              <a:tabLst>
                <a:tab pos="210169" algn="l"/>
                <a:tab pos="210744" algn="l"/>
              </a:tabLst>
            </a:pPr>
            <a:r>
              <a:rPr b="1" spc="73" dirty="0">
                <a:solidFill>
                  <a:srgbClr val="0070C0"/>
                </a:solidFill>
                <a:cs typeface="Times New Roman"/>
              </a:rPr>
              <a:t>n</a:t>
            </a:r>
            <a:r>
              <a:rPr b="1" spc="73" dirty="0">
                <a:solidFill>
                  <a:srgbClr val="0070C0"/>
                </a:solidFill>
                <a:latin typeface="Times New Roman"/>
                <a:cs typeface="Times New Roman"/>
              </a:rPr>
              <a:t>eutronové </a:t>
            </a:r>
            <a:r>
              <a:rPr b="1" spc="68" dirty="0">
                <a:solidFill>
                  <a:srgbClr val="0070C0"/>
                </a:solidFill>
                <a:latin typeface="Times New Roman"/>
                <a:cs typeface="Times New Roman"/>
              </a:rPr>
              <a:t>číslo </a:t>
            </a:r>
            <a:r>
              <a:rPr b="1" spc="-9" dirty="0">
                <a:solidFill>
                  <a:srgbClr val="0070C0"/>
                </a:solidFill>
                <a:latin typeface="Times New Roman"/>
                <a:cs typeface="Times New Roman"/>
              </a:rPr>
              <a:t>N </a:t>
            </a:r>
            <a:r>
              <a:rPr lang="cs-CZ" b="1" spc="-9" dirty="0">
                <a:solidFill>
                  <a:srgbClr val="0070C0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latin typeface="Verdana"/>
                <a:cs typeface="Verdana"/>
              </a:rPr>
              <a:t> </a:t>
            </a:r>
            <a:r>
              <a:rPr lang="cs-CZ" sz="1600" spc="-5" dirty="0">
                <a:latin typeface="Verdana"/>
                <a:cs typeface="Verdana"/>
              </a:rPr>
              <a:t>		</a:t>
            </a:r>
            <a:r>
              <a:rPr sz="1600" spc="-5" dirty="0" err="1">
                <a:latin typeface="Verdana"/>
                <a:cs typeface="Verdana"/>
              </a:rPr>
              <a:t>počet</a:t>
            </a:r>
            <a:r>
              <a:rPr sz="1600" spc="-19" dirty="0">
                <a:latin typeface="Verdana"/>
                <a:cs typeface="Verdana"/>
              </a:rPr>
              <a:t> </a:t>
            </a:r>
            <a:r>
              <a:rPr sz="1600" spc="-5" dirty="0" err="1">
                <a:latin typeface="Verdana"/>
                <a:cs typeface="Verdana"/>
              </a:rPr>
              <a:t>neutronů</a:t>
            </a:r>
            <a:r>
              <a:rPr lang="cs-CZ" sz="1600" spc="-5" dirty="0">
                <a:latin typeface="Verdana"/>
                <a:cs typeface="Verdana"/>
              </a:rPr>
              <a:t> v jádře</a:t>
            </a:r>
            <a:endParaRPr lang="cs-CZ" spc="-5" dirty="0">
              <a:latin typeface="Verdana"/>
              <a:cs typeface="Verdana"/>
            </a:endParaRPr>
          </a:p>
          <a:p>
            <a:pPr marL="10941">
              <a:lnSpc>
                <a:spcPts val="2123"/>
              </a:lnSpc>
              <a:buClr>
                <a:srgbClr val="000000"/>
              </a:buClr>
              <a:buSzPct val="116666"/>
              <a:tabLst>
                <a:tab pos="210169" algn="l"/>
                <a:tab pos="210744" algn="l"/>
              </a:tabLst>
            </a:pPr>
            <a:endParaRPr lang="cs-CZ" sz="2800" dirty="0">
              <a:latin typeface="Verdana"/>
              <a:cs typeface="Verdana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A22061-0D8A-4AE4-96D2-22B16C62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1</a:t>
            </a:fld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F64AF8-41CE-41B6-A28A-D57997428CBB}"/>
              </a:ext>
            </a:extLst>
          </p:cNvPr>
          <p:cNvSpPr txBox="1"/>
          <p:nvPr/>
        </p:nvSpPr>
        <p:spPr>
          <a:xfrm>
            <a:off x="1505414" y="4289874"/>
            <a:ext cx="75605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6298"/>
            <a:r>
              <a:rPr lang="cs-CZ" sz="1200" spc="-5" dirty="0">
                <a:latin typeface="Times New Roman"/>
                <a:cs typeface="Times New Roman"/>
              </a:rPr>
              <a:t>nukleonové číslo</a:t>
            </a:r>
            <a:r>
              <a:rPr lang="cs-CZ" sz="1200" spc="9" dirty="0">
                <a:latin typeface="Times New Roman"/>
                <a:cs typeface="Times New Roman"/>
              </a:rPr>
              <a:t> </a:t>
            </a:r>
            <a:r>
              <a:rPr lang="cs-CZ" sz="1200" spc="-9" dirty="0">
                <a:latin typeface="Times New Roman"/>
                <a:cs typeface="Times New Roman"/>
              </a:rPr>
              <a:t>N+Z</a:t>
            </a:r>
            <a:endParaRPr lang="cs-CZ" sz="1200" dirty="0">
              <a:latin typeface="Times New Roman"/>
              <a:cs typeface="Times New Roman"/>
            </a:endParaRPr>
          </a:p>
        </p:txBody>
      </p:sp>
      <p:pic>
        <p:nvPicPr>
          <p:cNvPr id="12" name="jádro1-1">
            <a:hlinkClick r:id="" action="ppaction://media"/>
            <a:extLst>
              <a:ext uri="{FF2B5EF4-FFF2-40B4-BE49-F238E27FC236}">
                <a16:creationId xmlns:a16="http://schemas.microsoft.com/office/drawing/2014/main" id="{06B33B76-56AB-4F7F-B6D1-7C4ED8662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5075" y="346751"/>
            <a:ext cx="516673" cy="516673"/>
          </a:xfrm>
          <a:prstGeom prst="rect">
            <a:avLst/>
          </a:prstGeom>
        </p:spPr>
      </p:pic>
      <p:pic>
        <p:nvPicPr>
          <p:cNvPr id="13" name="jádro1-2">
            <a:hlinkClick r:id="" action="ppaction://media"/>
            <a:extLst>
              <a:ext uri="{FF2B5EF4-FFF2-40B4-BE49-F238E27FC236}">
                <a16:creationId xmlns:a16="http://schemas.microsoft.com/office/drawing/2014/main" id="{AF60C0AE-CFC5-4976-A94F-56C6501766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1834" y="4362905"/>
            <a:ext cx="576146" cy="57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18299" y="229006"/>
            <a:ext cx="6697348" cy="319217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algn="ctr">
              <a:spcBef>
                <a:spcPts val="1307"/>
              </a:spcBef>
            </a:pPr>
            <a:r>
              <a:rPr lang="cs-CZ" sz="1995" b="1" dirty="0">
                <a:solidFill>
                  <a:srgbClr val="0000FF"/>
                </a:solidFill>
                <a:latin typeface="Verdana"/>
                <a:ea typeface="+mj-ea"/>
              </a:rPr>
              <a:t>Potenciálová jáma a energetická bariéra</a:t>
            </a:r>
          </a:p>
        </p:txBody>
      </p:sp>
      <p:sp>
        <p:nvSpPr>
          <p:cNvPr id="3" name="object 3"/>
          <p:cNvSpPr/>
          <p:nvPr/>
        </p:nvSpPr>
        <p:spPr>
          <a:xfrm>
            <a:off x="6011370" y="2319743"/>
            <a:ext cx="1344537" cy="0"/>
          </a:xfrm>
          <a:custGeom>
            <a:avLst/>
            <a:gdLst/>
            <a:ahLst/>
            <a:cxnLst/>
            <a:rect l="l" t="t" r="r" b="b"/>
            <a:pathLst>
              <a:path w="1482725">
                <a:moveTo>
                  <a:pt x="0" y="0"/>
                </a:moveTo>
                <a:lnTo>
                  <a:pt x="1482281" y="0"/>
                </a:lnTo>
              </a:path>
            </a:pathLst>
          </a:custGeom>
          <a:ln w="3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95823" y="1883620"/>
            <a:ext cx="1360084" cy="872246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941" rIns="0" bIns="0" rtlCol="0" anchor="ctr">
            <a:spAutoFit/>
          </a:bodyPr>
          <a:lstStyle/>
          <a:p>
            <a:pPr marR="4607" algn="ctr">
              <a:lnSpc>
                <a:spcPts val="2599"/>
              </a:lnSpc>
              <a:spcBef>
                <a:spcPts val="87"/>
              </a:spcBef>
            </a:pPr>
            <a:r>
              <a:rPr sz="2357" spc="51" dirty="0">
                <a:latin typeface="Times New Roman"/>
                <a:cs typeface="Times New Roman"/>
              </a:rPr>
              <a:t>Z</a:t>
            </a:r>
            <a:r>
              <a:rPr sz="2040" spc="75" baseline="-24074" dirty="0">
                <a:latin typeface="Times New Roman"/>
                <a:cs typeface="Times New Roman"/>
              </a:rPr>
              <a:t>1</a:t>
            </a:r>
            <a:r>
              <a:rPr sz="2357" spc="51" dirty="0">
                <a:latin typeface="Times New Roman"/>
                <a:cs typeface="Times New Roman"/>
              </a:rPr>
              <a:t>Z</a:t>
            </a:r>
            <a:r>
              <a:rPr sz="2040" spc="75" baseline="-24074" dirty="0">
                <a:latin typeface="Times New Roman"/>
                <a:cs typeface="Times New Roman"/>
              </a:rPr>
              <a:t>2</a:t>
            </a:r>
            <a:endParaRPr sz="2040" baseline="-24074" dirty="0">
              <a:latin typeface="Times New Roman"/>
              <a:cs typeface="Times New Roman"/>
            </a:endParaRPr>
          </a:p>
          <a:p>
            <a:pPr marL="34548" marR="39155" algn="ctr">
              <a:lnSpc>
                <a:spcPct val="89500"/>
              </a:lnSpc>
              <a:spcBef>
                <a:spcPts val="68"/>
              </a:spcBef>
              <a:tabLst>
                <a:tab pos="848735" algn="l"/>
              </a:tabLst>
            </a:pPr>
            <a:r>
              <a:rPr sz="3537" spc="61" baseline="-24572" dirty="0">
                <a:latin typeface="Times New Roman"/>
                <a:cs typeface="Times New Roman"/>
              </a:rPr>
              <a:t>A</a:t>
            </a:r>
            <a:r>
              <a:rPr sz="1360" spc="41" dirty="0">
                <a:latin typeface="Times New Roman"/>
                <a:cs typeface="Times New Roman"/>
              </a:rPr>
              <a:t>1/ </a:t>
            </a:r>
            <a:r>
              <a:rPr sz="1360" dirty="0">
                <a:latin typeface="Times New Roman"/>
                <a:cs typeface="Times New Roman"/>
              </a:rPr>
              <a:t>3</a:t>
            </a:r>
            <a:r>
              <a:rPr sz="1360" spc="-123" dirty="0">
                <a:latin typeface="Times New Roman"/>
                <a:cs typeface="Times New Roman"/>
              </a:rPr>
              <a:t> </a:t>
            </a:r>
            <a:r>
              <a:rPr sz="3537" spc="-20" baseline="-24572" dirty="0">
                <a:latin typeface="Symbol"/>
                <a:cs typeface="Symbol"/>
              </a:rPr>
              <a:t></a:t>
            </a:r>
            <a:r>
              <a:rPr sz="3537" spc="-20" baseline="-24572" dirty="0">
                <a:latin typeface="Times New Roman"/>
                <a:cs typeface="Times New Roman"/>
              </a:rPr>
              <a:t> </a:t>
            </a:r>
            <a:r>
              <a:rPr sz="3537" spc="61" baseline="-24572" dirty="0">
                <a:latin typeface="Times New Roman"/>
                <a:cs typeface="Times New Roman"/>
              </a:rPr>
              <a:t>A</a:t>
            </a:r>
            <a:r>
              <a:rPr sz="1360" spc="41" dirty="0">
                <a:latin typeface="Times New Roman"/>
                <a:cs typeface="Times New Roman"/>
              </a:rPr>
              <a:t>1/ </a:t>
            </a:r>
            <a:r>
              <a:rPr sz="1360" dirty="0">
                <a:latin typeface="Times New Roman"/>
                <a:cs typeface="Times New Roman"/>
              </a:rPr>
              <a:t>3  1	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49274" y="2123051"/>
            <a:ext cx="438775" cy="373776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941" rIns="0" bIns="0" rtlCol="0">
            <a:spAutoFit/>
          </a:bodyPr>
          <a:lstStyle/>
          <a:p>
            <a:pPr>
              <a:spcBef>
                <a:spcPts val="87"/>
              </a:spcBef>
            </a:pPr>
            <a:r>
              <a:rPr sz="2357" spc="-15" dirty="0">
                <a:latin typeface="Times New Roman"/>
                <a:cs typeface="Times New Roman"/>
              </a:rPr>
              <a:t>B</a:t>
            </a:r>
            <a:r>
              <a:rPr sz="2357" spc="-151" dirty="0">
                <a:latin typeface="Times New Roman"/>
                <a:cs typeface="Times New Roman"/>
              </a:rPr>
              <a:t> </a:t>
            </a:r>
            <a:r>
              <a:rPr sz="2357" spc="-15" dirty="0">
                <a:latin typeface="Symbol"/>
                <a:cs typeface="Symbol"/>
              </a:rPr>
              <a:t></a:t>
            </a:r>
            <a:endParaRPr sz="2357" dirty="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1787" y="3043377"/>
            <a:ext cx="3836680" cy="1134300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27253">
              <a:spcBef>
                <a:spcPts val="83"/>
              </a:spcBef>
            </a:pPr>
            <a:r>
              <a:rPr sz="1271" spc="-9" dirty="0">
                <a:solidFill>
                  <a:srgbClr val="C00000"/>
                </a:solidFill>
                <a:latin typeface="Verdana"/>
                <a:cs typeface="Verdana"/>
              </a:rPr>
              <a:t>(obdoba </a:t>
            </a:r>
            <a:r>
              <a:rPr sz="1271" spc="-5" dirty="0">
                <a:solidFill>
                  <a:srgbClr val="C00000"/>
                </a:solidFill>
                <a:latin typeface="Verdana"/>
                <a:cs typeface="Verdana"/>
              </a:rPr>
              <a:t>Coulombova</a:t>
            </a:r>
            <a:r>
              <a:rPr sz="1271" spc="2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1" spc="-5" dirty="0">
                <a:solidFill>
                  <a:srgbClr val="C00000"/>
                </a:solidFill>
                <a:latin typeface="Verdana"/>
                <a:cs typeface="Verdana"/>
              </a:rPr>
              <a:t>zákona)</a:t>
            </a:r>
            <a:endParaRPr sz="1271" dirty="0">
              <a:latin typeface="Verdana"/>
              <a:cs typeface="Verdana"/>
            </a:endParaRPr>
          </a:p>
          <a:p>
            <a:pPr>
              <a:spcBef>
                <a:spcPts val="5"/>
              </a:spcBef>
            </a:pPr>
            <a:endParaRPr sz="1179" dirty="0">
              <a:latin typeface="Verdana"/>
              <a:cs typeface="Verdana"/>
            </a:endParaRPr>
          </a:p>
          <a:p>
            <a:pPr marL="11516" marR="4607" indent="115736">
              <a:lnSpc>
                <a:spcPts val="1479"/>
              </a:lnSpc>
            </a:pPr>
            <a:r>
              <a:rPr sz="1904" spc="-7" baseline="3968" dirty="0">
                <a:latin typeface="Verdana"/>
                <a:cs typeface="Verdana"/>
              </a:rPr>
              <a:t>Z</a:t>
            </a:r>
            <a:r>
              <a:rPr sz="816" spc="-5" dirty="0">
                <a:latin typeface="Verdana"/>
                <a:cs typeface="Verdana"/>
              </a:rPr>
              <a:t>1</a:t>
            </a:r>
            <a:r>
              <a:rPr sz="1904" spc="-7" baseline="3968" dirty="0">
                <a:latin typeface="Verdana"/>
                <a:cs typeface="Verdana"/>
              </a:rPr>
              <a:t>, </a:t>
            </a:r>
            <a:r>
              <a:rPr sz="1904" baseline="3968" dirty="0">
                <a:latin typeface="Verdana"/>
                <a:cs typeface="Verdana"/>
              </a:rPr>
              <a:t>Z</a:t>
            </a:r>
            <a:r>
              <a:rPr sz="816" dirty="0">
                <a:latin typeface="Verdana"/>
                <a:cs typeface="Verdana"/>
              </a:rPr>
              <a:t>2 </a:t>
            </a:r>
            <a:r>
              <a:rPr sz="1904" spc="-15" baseline="3968" dirty="0">
                <a:latin typeface="Verdana"/>
                <a:cs typeface="Verdana"/>
              </a:rPr>
              <a:t>– </a:t>
            </a:r>
            <a:r>
              <a:rPr sz="1904" spc="-7" baseline="3968" dirty="0">
                <a:latin typeface="Verdana"/>
                <a:cs typeface="Verdana"/>
              </a:rPr>
              <a:t>protonová </a:t>
            </a:r>
            <a:r>
              <a:rPr sz="1904" spc="-15" baseline="3968" dirty="0">
                <a:latin typeface="Verdana"/>
                <a:cs typeface="Verdana"/>
              </a:rPr>
              <a:t>čísla jádra </a:t>
            </a:r>
            <a:r>
              <a:rPr sz="1904" spc="-7" baseline="3968" dirty="0">
                <a:latin typeface="Verdana"/>
                <a:cs typeface="Verdana"/>
              </a:rPr>
              <a:t>a kladné</a:t>
            </a:r>
            <a:r>
              <a:rPr sz="1904" spc="-211" baseline="3968" dirty="0">
                <a:latin typeface="Verdana"/>
                <a:cs typeface="Verdana"/>
              </a:rPr>
              <a:t> </a:t>
            </a:r>
            <a:r>
              <a:rPr sz="1904" spc="-7" baseline="3968" dirty="0">
                <a:latin typeface="Verdana"/>
                <a:cs typeface="Verdana"/>
              </a:rPr>
              <a:t>částice  </a:t>
            </a:r>
            <a:r>
              <a:rPr sz="1271" spc="-15" dirty="0">
                <a:latin typeface="Verdana"/>
                <a:cs typeface="Verdana"/>
              </a:rPr>
              <a:t>(zde</a:t>
            </a:r>
            <a:r>
              <a:rPr sz="1271" spc="9" dirty="0">
                <a:latin typeface="Verdana"/>
                <a:cs typeface="Verdana"/>
              </a:rPr>
              <a:t> </a:t>
            </a:r>
            <a:r>
              <a:rPr sz="1271" spc="-5" dirty="0">
                <a:latin typeface="Verdana"/>
                <a:cs typeface="Verdana"/>
              </a:rPr>
              <a:t>protonu)</a:t>
            </a:r>
            <a:endParaRPr sz="1271" dirty="0">
              <a:latin typeface="Verdana"/>
              <a:cs typeface="Verdana"/>
            </a:endParaRPr>
          </a:p>
          <a:p>
            <a:pPr marL="127253">
              <a:spcBef>
                <a:spcPts val="1333"/>
              </a:spcBef>
            </a:pPr>
            <a:r>
              <a:rPr sz="1904" spc="-7" baseline="3968" dirty="0">
                <a:latin typeface="Verdana"/>
                <a:cs typeface="Verdana"/>
              </a:rPr>
              <a:t>A</a:t>
            </a:r>
            <a:r>
              <a:rPr sz="816" spc="-5" dirty="0">
                <a:latin typeface="Verdana"/>
                <a:cs typeface="Verdana"/>
              </a:rPr>
              <a:t>1</a:t>
            </a:r>
            <a:r>
              <a:rPr sz="1904" spc="-7" baseline="3968" dirty="0">
                <a:latin typeface="Verdana"/>
                <a:cs typeface="Verdana"/>
              </a:rPr>
              <a:t>, </a:t>
            </a:r>
            <a:r>
              <a:rPr sz="1904" spc="7" baseline="3968" dirty="0">
                <a:latin typeface="Verdana"/>
                <a:cs typeface="Verdana"/>
              </a:rPr>
              <a:t>A</a:t>
            </a:r>
            <a:r>
              <a:rPr sz="816" spc="5" dirty="0">
                <a:latin typeface="Verdana"/>
                <a:cs typeface="Verdana"/>
              </a:rPr>
              <a:t>2 </a:t>
            </a:r>
            <a:r>
              <a:rPr sz="1904" spc="-15" baseline="3968" dirty="0">
                <a:latin typeface="Verdana"/>
                <a:cs typeface="Verdana"/>
              </a:rPr>
              <a:t>– </a:t>
            </a:r>
            <a:r>
              <a:rPr sz="1904" spc="-7" baseline="3968" dirty="0">
                <a:latin typeface="Verdana"/>
                <a:cs typeface="Verdana"/>
              </a:rPr>
              <a:t>jejich </a:t>
            </a:r>
            <a:r>
              <a:rPr sz="1904" spc="-15" baseline="3968" dirty="0" err="1">
                <a:latin typeface="Verdana"/>
                <a:cs typeface="Verdana"/>
              </a:rPr>
              <a:t>nukleonová</a:t>
            </a:r>
            <a:r>
              <a:rPr sz="1904" spc="-231" baseline="3968" dirty="0">
                <a:latin typeface="Verdana"/>
                <a:cs typeface="Verdana"/>
              </a:rPr>
              <a:t> </a:t>
            </a:r>
            <a:r>
              <a:rPr sz="1904" spc="-7" baseline="3968" dirty="0" err="1">
                <a:latin typeface="Verdana"/>
                <a:cs typeface="Verdana"/>
              </a:rPr>
              <a:t>čísla</a:t>
            </a:r>
            <a:endParaRPr sz="1904" baseline="3968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1306" y="827669"/>
            <a:ext cx="3935281" cy="397590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9A00CBC-814A-42FF-88B9-FC10EBD27A87}"/>
              </a:ext>
            </a:extLst>
          </p:cNvPr>
          <p:cNvSpPr txBox="1"/>
          <p:nvPr/>
        </p:nvSpPr>
        <p:spPr>
          <a:xfrm>
            <a:off x="4453510" y="1416475"/>
            <a:ext cx="3935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253">
              <a:spcBef>
                <a:spcPts val="1197"/>
              </a:spcBef>
            </a:pPr>
            <a:r>
              <a:rPr lang="cs-CZ" sz="1400" b="1" spc="-15" dirty="0">
                <a:latin typeface="Verdana"/>
                <a:cs typeface="Verdana"/>
              </a:rPr>
              <a:t>Výška </a:t>
            </a:r>
            <a:r>
              <a:rPr lang="cs-CZ" sz="1400" b="1" spc="-5" dirty="0">
                <a:latin typeface="Verdana"/>
                <a:cs typeface="Verdana"/>
              </a:rPr>
              <a:t>potenciálové bariéry </a:t>
            </a:r>
            <a:r>
              <a:rPr lang="cs-CZ" sz="1400" b="1" dirty="0">
                <a:latin typeface="Verdana"/>
                <a:cs typeface="Verdana"/>
              </a:rPr>
              <a:t>(v</a:t>
            </a:r>
            <a:r>
              <a:rPr lang="cs-CZ" sz="1400" b="1" spc="5" dirty="0">
                <a:latin typeface="Verdana"/>
                <a:cs typeface="Verdana"/>
              </a:rPr>
              <a:t> </a:t>
            </a:r>
            <a:r>
              <a:rPr lang="cs-CZ" sz="1400" b="1" spc="-9" dirty="0" err="1">
                <a:latin typeface="Verdana"/>
                <a:cs typeface="Verdana"/>
              </a:rPr>
              <a:t>MeV</a:t>
            </a:r>
            <a:r>
              <a:rPr lang="cs-CZ" sz="1400" b="1" spc="-9" dirty="0">
                <a:latin typeface="Verdana"/>
                <a:cs typeface="Verdana"/>
              </a:rPr>
              <a:t>)</a:t>
            </a:r>
            <a:endParaRPr lang="cs-CZ" sz="1400" dirty="0">
              <a:latin typeface="Verdana"/>
              <a:cs typeface="Verdana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FED0C7-66CC-434D-8D46-11A89405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10</a:t>
            </a:fld>
            <a:endParaRPr lang="cs-CZ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9F4715D-7623-46F8-AA44-E2DABFCAEBC5}"/>
              </a:ext>
            </a:extLst>
          </p:cNvPr>
          <p:cNvGrpSpPr/>
          <p:nvPr/>
        </p:nvGrpSpPr>
        <p:grpSpPr>
          <a:xfrm>
            <a:off x="181306" y="4911115"/>
            <a:ext cx="7982119" cy="1612348"/>
            <a:chOff x="414962" y="4652981"/>
            <a:chExt cx="8142651" cy="1326238"/>
          </a:xfrm>
        </p:grpSpPr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99512DE4-B14D-423F-9F0C-29C431D77DBA}"/>
                </a:ext>
              </a:extLst>
            </p:cNvPr>
            <p:cNvSpPr txBox="1"/>
            <p:nvPr/>
          </p:nvSpPr>
          <p:spPr>
            <a:xfrm>
              <a:off x="414962" y="4652981"/>
              <a:ext cx="8142651" cy="993697"/>
            </a:xfrm>
            <a:prstGeom prst="rect">
              <a:avLst/>
            </a:prstGeom>
            <a:pattFill prst="pct5">
              <a:fgClr>
                <a:srgbClr val="FFFF00"/>
              </a:fgClr>
              <a:bgClr>
                <a:schemeClr val="bg1"/>
              </a:bgClr>
            </a:pattFill>
          </p:spPr>
          <p:txBody>
            <a:bodyPr vert="horz" wrap="square" lIns="0" tIns="12092" rIns="0" bIns="0" rtlCol="0">
              <a:spAutoFit/>
            </a:bodyPr>
            <a:lstStyle/>
            <a:p>
              <a:pPr algn="ctr">
                <a:spcBef>
                  <a:spcPts val="1307"/>
                </a:spcBef>
              </a:pPr>
              <a:r>
                <a:rPr sz="1995" b="1" dirty="0">
                  <a:solidFill>
                    <a:srgbClr val="0000FF"/>
                  </a:solidFill>
                  <a:latin typeface="Verdana"/>
                  <a:ea typeface="+mj-ea"/>
                </a:rPr>
                <a:t>Poloměr jádra</a:t>
              </a:r>
            </a:p>
            <a:p>
              <a:pPr marL="46064" marR="27638">
                <a:lnSpc>
                  <a:spcPct val="151500"/>
                </a:lnSpc>
                <a:spcBef>
                  <a:spcPts val="508"/>
                </a:spcBef>
              </a:pPr>
              <a:r>
                <a:rPr sz="1400" spc="-9" dirty="0">
                  <a:latin typeface="Verdana"/>
                  <a:cs typeface="Verdana"/>
                </a:rPr>
                <a:t>působnost </a:t>
              </a:r>
              <a:r>
                <a:rPr sz="1400" spc="-5" dirty="0">
                  <a:latin typeface="Verdana"/>
                  <a:cs typeface="Verdana"/>
                </a:rPr>
                <a:t>jaderných </a:t>
              </a:r>
              <a:r>
                <a:rPr sz="1400" dirty="0">
                  <a:latin typeface="Verdana"/>
                  <a:cs typeface="Verdana"/>
                </a:rPr>
                <a:t>sil </a:t>
              </a:r>
              <a:r>
                <a:rPr sz="1400" spc="-9" dirty="0">
                  <a:latin typeface="Verdana"/>
                  <a:cs typeface="Verdana"/>
                </a:rPr>
                <a:t>je </a:t>
              </a:r>
              <a:r>
                <a:rPr sz="1400" spc="-5" dirty="0">
                  <a:latin typeface="Verdana"/>
                  <a:cs typeface="Verdana"/>
                </a:rPr>
                <a:t>omezena na </a:t>
              </a:r>
              <a:r>
                <a:rPr sz="1400" spc="-9" dirty="0">
                  <a:latin typeface="Verdana"/>
                  <a:cs typeface="Verdana"/>
                </a:rPr>
                <a:t>oblast </a:t>
              </a:r>
              <a:r>
                <a:rPr sz="1400" spc="-5" dirty="0">
                  <a:latin typeface="Verdana"/>
                  <a:cs typeface="Verdana"/>
                </a:rPr>
                <a:t>jádra </a:t>
              </a:r>
              <a:r>
                <a:rPr sz="1400" spc="-9" dirty="0">
                  <a:latin typeface="Verdana"/>
                  <a:cs typeface="Verdana"/>
                </a:rPr>
                <a:t>– </a:t>
              </a:r>
              <a:r>
                <a:rPr sz="1400" dirty="0">
                  <a:latin typeface="Verdana"/>
                  <a:cs typeface="Verdana"/>
                </a:rPr>
                <a:t>síly </a:t>
              </a:r>
              <a:r>
                <a:rPr sz="1400" spc="-5" dirty="0">
                  <a:latin typeface="Verdana"/>
                  <a:cs typeface="Verdana"/>
                </a:rPr>
                <a:t>mají krátký </a:t>
              </a:r>
              <a:r>
                <a:rPr sz="1400" spc="-9" dirty="0">
                  <a:latin typeface="Verdana"/>
                  <a:cs typeface="Verdana"/>
                </a:rPr>
                <a:t>dosah (cca </a:t>
              </a:r>
              <a:r>
                <a:rPr sz="1400" spc="5" dirty="0">
                  <a:latin typeface="Verdana"/>
                  <a:cs typeface="Verdana"/>
                </a:rPr>
                <a:t>10</a:t>
              </a:r>
              <a:r>
                <a:rPr sz="1400" spc="7" baseline="30864" dirty="0">
                  <a:latin typeface="Verdana"/>
                  <a:cs typeface="Verdana"/>
                </a:rPr>
                <a:t>-15 </a:t>
              </a:r>
              <a:r>
                <a:rPr sz="1400" spc="-5" dirty="0">
                  <a:latin typeface="Verdana"/>
                  <a:cs typeface="Verdana"/>
                </a:rPr>
                <a:t>m).  </a:t>
              </a:r>
              <a:r>
                <a:rPr sz="1400" spc="-9" dirty="0">
                  <a:latin typeface="Verdana"/>
                  <a:cs typeface="Verdana"/>
                </a:rPr>
                <a:t>Hovoříme </a:t>
              </a:r>
              <a:r>
                <a:rPr sz="1400" spc="-5" dirty="0">
                  <a:latin typeface="Verdana"/>
                  <a:cs typeface="Verdana"/>
                </a:rPr>
                <a:t>o </a:t>
              </a:r>
              <a:r>
                <a:rPr sz="1400" b="1" spc="77" dirty="0">
                  <a:solidFill>
                    <a:srgbClr val="8A0000"/>
                  </a:solidFill>
                  <a:latin typeface="Verdana"/>
                  <a:cs typeface="Verdana"/>
                </a:rPr>
                <a:t>poloměru</a:t>
              </a:r>
              <a:r>
                <a:rPr sz="1400" b="1" spc="204" dirty="0">
                  <a:solidFill>
                    <a:srgbClr val="8A0000"/>
                  </a:solidFill>
                  <a:latin typeface="Verdana"/>
                  <a:cs typeface="Verdana"/>
                </a:rPr>
                <a:t> </a:t>
              </a:r>
              <a:r>
                <a:rPr sz="1400" b="1" spc="63" dirty="0">
                  <a:solidFill>
                    <a:srgbClr val="8A0000"/>
                  </a:solidFill>
                  <a:latin typeface="Verdana"/>
                  <a:cs typeface="Verdana"/>
                </a:rPr>
                <a:t>jádra</a:t>
              </a:r>
              <a:endParaRPr sz="1400" dirty="0">
                <a:latin typeface="Verdana"/>
                <a:cs typeface="Verdana"/>
              </a:endParaRPr>
            </a:p>
          </p:txBody>
        </p:sp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19B73A16-5508-4C84-8A75-B1BB5CF50251}"/>
                </a:ext>
              </a:extLst>
            </p:cNvPr>
            <p:cNvSpPr txBox="1"/>
            <p:nvPr/>
          </p:nvSpPr>
          <p:spPr>
            <a:xfrm>
              <a:off x="2929430" y="5773378"/>
              <a:ext cx="3538981" cy="205841"/>
            </a:xfrm>
            <a:prstGeom prst="rect">
              <a:avLst/>
            </a:prstGeom>
          </p:spPr>
          <p:txBody>
            <a:bodyPr vert="horz" wrap="square" lIns="0" tIns="10365" rIns="0" bIns="0" rtlCol="0">
              <a:spAutoFit/>
            </a:bodyPr>
            <a:lstStyle/>
            <a:p>
              <a:pPr marL="34548">
                <a:spcBef>
                  <a:spcPts val="83"/>
                </a:spcBef>
              </a:pPr>
              <a:r>
                <a:rPr sz="1904" spc="81" baseline="3968" dirty="0">
                  <a:latin typeface="Verdana"/>
                  <a:cs typeface="Verdana"/>
                </a:rPr>
                <a:t>(r</a:t>
              </a:r>
              <a:r>
                <a:rPr sz="816" spc="55" dirty="0">
                  <a:latin typeface="Verdana"/>
                  <a:cs typeface="Verdana"/>
                </a:rPr>
                <a:t>o </a:t>
              </a:r>
              <a:r>
                <a:rPr sz="1904" spc="109" baseline="3968" dirty="0">
                  <a:latin typeface="Verdana"/>
                  <a:cs typeface="Verdana"/>
                </a:rPr>
                <a:t>=1,4.10</a:t>
              </a:r>
              <a:r>
                <a:rPr sz="1224" spc="109" baseline="37037" dirty="0">
                  <a:latin typeface="Verdana"/>
                  <a:cs typeface="Verdana"/>
                </a:rPr>
                <a:t>- </a:t>
              </a:r>
              <a:r>
                <a:rPr sz="1224" spc="68" baseline="37037" dirty="0">
                  <a:latin typeface="Verdana"/>
                  <a:cs typeface="Verdana"/>
                </a:rPr>
                <a:t>15 </a:t>
              </a:r>
              <a:r>
                <a:rPr sz="1904" spc="40" baseline="3968" dirty="0">
                  <a:latin typeface="Verdana"/>
                  <a:cs typeface="Verdana"/>
                </a:rPr>
                <a:t>m, </a:t>
              </a:r>
              <a:r>
                <a:rPr sz="1904" spc="-15" baseline="3968" dirty="0">
                  <a:latin typeface="Verdana"/>
                  <a:cs typeface="Verdana"/>
                </a:rPr>
                <a:t>A </a:t>
              </a:r>
              <a:r>
                <a:rPr sz="1904" spc="55" baseline="3968" dirty="0">
                  <a:latin typeface="Verdana"/>
                  <a:cs typeface="Verdana"/>
                </a:rPr>
                <a:t>je </a:t>
              </a:r>
              <a:r>
                <a:rPr sz="1904" spc="95" baseline="3968" dirty="0">
                  <a:latin typeface="Verdana"/>
                  <a:cs typeface="Verdana"/>
                </a:rPr>
                <a:t>počet</a:t>
              </a:r>
              <a:r>
                <a:rPr sz="1904" spc="191" baseline="3968" dirty="0">
                  <a:latin typeface="Verdana"/>
                  <a:cs typeface="Verdana"/>
                </a:rPr>
                <a:t> </a:t>
              </a:r>
              <a:r>
                <a:rPr sz="1904" spc="115" baseline="3968" dirty="0">
                  <a:latin typeface="Verdana"/>
                  <a:cs typeface="Verdana"/>
                </a:rPr>
                <a:t>nukleonů)</a:t>
              </a:r>
              <a:endParaRPr sz="1904" baseline="3968" dirty="0">
                <a:latin typeface="Verdana"/>
                <a:cs typeface="Verdana"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FB9FB9AB-BFB2-41A9-BCA1-DCE300DA7981}"/>
                </a:ext>
              </a:extLst>
            </p:cNvPr>
            <p:cNvSpPr txBox="1"/>
            <p:nvPr/>
          </p:nvSpPr>
          <p:spPr>
            <a:xfrm>
              <a:off x="3324668" y="5286143"/>
              <a:ext cx="2694831" cy="398778"/>
            </a:xfrm>
            <a:prstGeom prst="rect">
              <a:avLst/>
            </a:prstGeom>
            <a:ln w="9525">
              <a:solidFill>
                <a:srgbClr val="000000"/>
              </a:solidFill>
            </a:ln>
          </p:spPr>
          <p:txBody>
            <a:bodyPr vert="horz" wrap="square" lIns="0" tIns="35701" rIns="0" bIns="0" rtlCol="0">
              <a:spAutoFit/>
            </a:bodyPr>
            <a:lstStyle/>
            <a:p>
              <a:pPr marL="673114">
                <a:spcBef>
                  <a:spcPts val="281"/>
                </a:spcBef>
              </a:pPr>
              <a:r>
                <a:rPr sz="2357" b="1" spc="-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r </a:t>
              </a:r>
              <a:r>
                <a:rPr sz="2357" b="1" spc="59" dirty="0">
                  <a:solidFill>
                    <a:srgbClr val="FF0000"/>
                  </a:solidFill>
                  <a:latin typeface="Times New Roman"/>
                  <a:cs typeface="Times New Roman"/>
                </a:rPr>
                <a:t>=r</a:t>
              </a:r>
              <a:r>
                <a:rPr sz="2312" b="1" spc="88" baseline="-490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o</a:t>
              </a:r>
              <a:r>
                <a:rPr sz="2357" b="1" spc="59" dirty="0">
                  <a:solidFill>
                    <a:srgbClr val="FF0000"/>
                  </a:solidFill>
                  <a:latin typeface="Times New Roman"/>
                  <a:cs typeface="Times New Roman"/>
                </a:rPr>
                <a:t>.</a:t>
              </a:r>
              <a:r>
                <a:rPr sz="2357" b="1" spc="336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sz="2357" b="1" spc="68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  <a:r>
                <a:rPr sz="2312" b="1" spc="103" baseline="3104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1/3</a:t>
              </a:r>
              <a:endParaRPr sz="2312" baseline="31045" dirty="0">
                <a:latin typeface="Times New Roman"/>
                <a:cs typeface="Times New Roman"/>
              </a:endParaRPr>
            </a:p>
          </p:txBody>
        </p:sp>
      </p:grpSp>
      <p:pic>
        <p:nvPicPr>
          <p:cNvPr id="16" name="jádro10-1">
            <a:hlinkClick r:id="" action="ppaction://media"/>
            <a:extLst>
              <a:ext uri="{FF2B5EF4-FFF2-40B4-BE49-F238E27FC236}">
                <a16:creationId xmlns:a16="http://schemas.microsoft.com/office/drawing/2014/main" id="{E195F4E8-D1F6-4391-A4C0-F59774158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8467" y="647507"/>
            <a:ext cx="609600" cy="609600"/>
          </a:xfrm>
          <a:prstGeom prst="rect">
            <a:avLst/>
          </a:prstGeom>
        </p:spPr>
      </p:pic>
      <p:pic>
        <p:nvPicPr>
          <p:cNvPr id="17" name="jádro10-2">
            <a:hlinkClick r:id="" action="ppaction://media"/>
            <a:extLst>
              <a:ext uri="{FF2B5EF4-FFF2-40B4-BE49-F238E27FC236}">
                <a16:creationId xmlns:a16="http://schemas.microsoft.com/office/drawing/2014/main" id="{6EB70F00-9514-419B-BC3F-9A83A5766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3094" y="4606315"/>
            <a:ext cx="609600" cy="609600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C5FC16E-F370-458A-8C00-84C3FCE58C25}"/>
              </a:ext>
            </a:extLst>
          </p:cNvPr>
          <p:cNvCxnSpPr/>
          <p:nvPr/>
        </p:nvCxnSpPr>
        <p:spPr>
          <a:xfrm>
            <a:off x="6317673" y="2319743"/>
            <a:ext cx="7956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630" y="855050"/>
            <a:ext cx="8084495" cy="353470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417458" indent="-199228">
              <a:spcBef>
                <a:spcPts val="83"/>
              </a:spcBef>
              <a:buClr>
                <a:srgbClr val="0000FF"/>
              </a:buClr>
              <a:buFont typeface="Symbol"/>
              <a:buChar char=""/>
              <a:tabLst>
                <a:tab pos="417458" algn="l"/>
                <a:tab pos="418032" algn="l"/>
                <a:tab pos="4390502" algn="l"/>
              </a:tabLst>
            </a:pPr>
            <a:r>
              <a:rPr sz="1400" spc="-9" dirty="0">
                <a:latin typeface="Verdana"/>
                <a:cs typeface="Verdana"/>
              </a:rPr>
              <a:t>protonové </a:t>
            </a:r>
            <a:r>
              <a:rPr sz="1400" spc="-5" dirty="0">
                <a:latin typeface="Verdana"/>
                <a:cs typeface="Verdana"/>
              </a:rPr>
              <a:t>slupky obsahují </a:t>
            </a:r>
            <a:r>
              <a:rPr sz="1400" dirty="0">
                <a:latin typeface="Verdana"/>
                <a:cs typeface="Verdana"/>
              </a:rPr>
              <a:t>při</a:t>
            </a:r>
            <a:r>
              <a:rPr sz="1400" spc="41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plném</a:t>
            </a:r>
            <a:r>
              <a:rPr sz="1400" spc="1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zaplnění	</a:t>
            </a:r>
            <a:r>
              <a:rPr sz="1400" spc="5" dirty="0">
                <a:solidFill>
                  <a:srgbClr val="0000FF"/>
                </a:solidFill>
                <a:latin typeface="Verdana"/>
                <a:cs typeface="Verdana"/>
              </a:rPr>
              <a:t>2,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6, 12, 18,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22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a </a:t>
            </a:r>
            <a:r>
              <a:rPr sz="1400" spc="5" dirty="0">
                <a:solidFill>
                  <a:srgbClr val="0000FF"/>
                </a:solidFill>
                <a:latin typeface="Verdana"/>
                <a:cs typeface="Verdana"/>
              </a:rPr>
              <a:t>32</a:t>
            </a:r>
            <a:r>
              <a:rPr sz="1400" spc="2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protonů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Clr>
                <a:srgbClr val="0000FF"/>
              </a:buClr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417458" indent="-199228">
              <a:buClr>
                <a:srgbClr val="0000FF"/>
              </a:buClr>
              <a:buFont typeface="Symbol"/>
              <a:buChar char=""/>
              <a:tabLst>
                <a:tab pos="417458" algn="l"/>
                <a:tab pos="418032" algn="l"/>
              </a:tabLst>
            </a:pPr>
            <a:r>
              <a:rPr sz="1400" spc="-9" dirty="0">
                <a:latin typeface="Verdana"/>
                <a:cs typeface="Verdana"/>
              </a:rPr>
              <a:t>neutronové </a:t>
            </a:r>
            <a:r>
              <a:rPr sz="1400" spc="-5" dirty="0">
                <a:latin typeface="Verdana"/>
                <a:cs typeface="Verdana"/>
              </a:rPr>
              <a:t>slupky obsahují </a:t>
            </a:r>
            <a:r>
              <a:rPr sz="1400" dirty="0">
                <a:latin typeface="Verdana"/>
                <a:cs typeface="Verdana"/>
              </a:rPr>
              <a:t>při </a:t>
            </a:r>
            <a:r>
              <a:rPr sz="1400" spc="-5" dirty="0">
                <a:latin typeface="Verdana"/>
                <a:cs typeface="Verdana"/>
              </a:rPr>
              <a:t>plném zaplnění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2, 6, 12, 18, 22,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32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a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44</a:t>
            </a:r>
            <a:r>
              <a:rPr sz="1400" spc="9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neutronů</a:t>
            </a:r>
            <a:endParaRPr sz="1400" dirty="0">
              <a:latin typeface="Verdana"/>
              <a:cs typeface="Verdana"/>
            </a:endParaRPr>
          </a:p>
          <a:p>
            <a:pPr marL="425520" marR="5759" indent="-207289">
              <a:lnSpc>
                <a:spcPts val="3109"/>
              </a:lnSpc>
              <a:spcBef>
                <a:spcPts val="355"/>
              </a:spcBef>
              <a:buClr>
                <a:srgbClr val="0000FF"/>
              </a:buClr>
              <a:buFont typeface="Symbol"/>
              <a:buChar char=""/>
              <a:tabLst>
                <a:tab pos="417458" algn="l"/>
                <a:tab pos="418032" algn="l"/>
              </a:tabLst>
            </a:pPr>
            <a:r>
              <a:rPr sz="1400" spc="-5" dirty="0">
                <a:latin typeface="Verdana"/>
                <a:cs typeface="Verdana"/>
              </a:rPr>
              <a:t>pokud má </a:t>
            </a:r>
            <a:r>
              <a:rPr sz="1400" spc="-9" dirty="0">
                <a:latin typeface="Verdana"/>
                <a:cs typeface="Verdana"/>
              </a:rPr>
              <a:t>jádro jednu </a:t>
            </a:r>
            <a:r>
              <a:rPr sz="1400" spc="-5" dirty="0">
                <a:latin typeface="Verdana"/>
                <a:cs typeface="Verdana"/>
              </a:rPr>
              <a:t>nebo více </a:t>
            </a:r>
            <a:r>
              <a:rPr sz="1400" spc="-9" dirty="0">
                <a:latin typeface="Verdana"/>
                <a:cs typeface="Verdana"/>
              </a:rPr>
              <a:t>slupek </a:t>
            </a:r>
            <a:r>
              <a:rPr sz="1400" spc="-5" dirty="0">
                <a:latin typeface="Verdana"/>
                <a:cs typeface="Verdana"/>
              </a:rPr>
              <a:t>zaplněných, </a:t>
            </a:r>
            <a:r>
              <a:rPr sz="1400" dirty="0">
                <a:latin typeface="Verdana"/>
                <a:cs typeface="Verdana"/>
              </a:rPr>
              <a:t>pak </a:t>
            </a:r>
            <a:r>
              <a:rPr sz="1400" spc="-9" dirty="0">
                <a:latin typeface="Verdana"/>
                <a:cs typeface="Verdana"/>
              </a:rPr>
              <a:t>obsahuje celkem </a:t>
            </a:r>
            <a:r>
              <a:rPr sz="1400" spc="5" dirty="0">
                <a:solidFill>
                  <a:srgbClr val="0000FF"/>
                </a:solidFill>
                <a:latin typeface="Verdana"/>
                <a:cs typeface="Verdana"/>
              </a:rPr>
              <a:t>2,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8, 20, 28,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50  </a:t>
            </a:r>
            <a:r>
              <a:rPr sz="1400" spc="-5" dirty="0">
                <a:latin typeface="Verdana"/>
                <a:cs typeface="Verdana"/>
              </a:rPr>
              <a:t>nebo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82 </a:t>
            </a:r>
            <a:r>
              <a:rPr sz="1400" spc="-5" dirty="0">
                <a:latin typeface="Verdana"/>
                <a:cs typeface="Verdana"/>
              </a:rPr>
              <a:t>protonů,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resp. 2, 8, 20, </a:t>
            </a:r>
            <a:r>
              <a:rPr sz="1400" dirty="0">
                <a:solidFill>
                  <a:srgbClr val="0000FF"/>
                </a:solidFill>
                <a:latin typeface="Verdana"/>
                <a:cs typeface="Verdana"/>
              </a:rPr>
              <a:t>28, 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50,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82 </a:t>
            </a:r>
            <a:r>
              <a:rPr sz="1400" dirty="0">
                <a:latin typeface="Verdana"/>
                <a:cs typeface="Verdana"/>
              </a:rPr>
              <a:t>nebo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126</a:t>
            </a:r>
            <a:r>
              <a:rPr sz="1400" spc="5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neutronů.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36"/>
              </a:spcBef>
            </a:pPr>
            <a:endParaRPr sz="2000" dirty="0">
              <a:latin typeface="Verdana"/>
              <a:cs typeface="Verdana"/>
            </a:endParaRPr>
          </a:p>
          <a:p>
            <a:pPr marL="127253" algn="just">
              <a:spcBef>
                <a:spcPts val="5"/>
              </a:spcBef>
            </a:pPr>
            <a:r>
              <a:rPr sz="1400" spc="-9" dirty="0" err="1">
                <a:latin typeface="Verdana"/>
                <a:cs typeface="Verdana"/>
              </a:rPr>
              <a:t>Jde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o tzv. </a:t>
            </a:r>
            <a:r>
              <a:rPr b="1" spc="-5" dirty="0">
                <a:solidFill>
                  <a:srgbClr val="0070C0"/>
                </a:solidFill>
                <a:latin typeface="Verdana"/>
                <a:cs typeface="Verdana"/>
              </a:rPr>
              <a:t>magická čísla</a:t>
            </a:r>
            <a:r>
              <a:rPr sz="1400" spc="-5" dirty="0">
                <a:latin typeface="Verdana"/>
                <a:cs typeface="Verdana"/>
              </a:rPr>
              <a:t>, </a:t>
            </a:r>
            <a:r>
              <a:rPr sz="1400" dirty="0">
                <a:latin typeface="Verdana"/>
                <a:cs typeface="Verdana"/>
              </a:rPr>
              <a:t>tato </a:t>
            </a:r>
            <a:r>
              <a:rPr sz="1400" spc="-9" dirty="0">
                <a:latin typeface="Verdana"/>
                <a:cs typeface="Verdana"/>
              </a:rPr>
              <a:t>jádra </a:t>
            </a:r>
            <a:r>
              <a:rPr sz="1400" spc="-5" dirty="0">
                <a:latin typeface="Verdana"/>
                <a:cs typeface="Verdana"/>
              </a:rPr>
              <a:t>jsou velmi</a:t>
            </a:r>
            <a:r>
              <a:rPr sz="1400" spc="41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stabilní.</a:t>
            </a:r>
            <a:endParaRPr sz="1400" dirty="0">
              <a:latin typeface="Verdana"/>
              <a:cs typeface="Verdana"/>
            </a:endParaRPr>
          </a:p>
          <a:p>
            <a:pPr marL="11516" marR="4607" indent="115736" algn="just">
              <a:lnSpc>
                <a:spcPct val="101499"/>
              </a:lnSpc>
              <a:spcBef>
                <a:spcPts val="1251"/>
              </a:spcBef>
            </a:pPr>
            <a:r>
              <a:rPr sz="1400" spc="-9" dirty="0">
                <a:latin typeface="Verdana"/>
                <a:cs typeface="Verdana"/>
              </a:rPr>
              <a:t>Pokud jádro </a:t>
            </a:r>
            <a:r>
              <a:rPr sz="1400" spc="-5" dirty="0">
                <a:latin typeface="Verdana"/>
                <a:cs typeface="Verdana"/>
              </a:rPr>
              <a:t>obsahuje magická </a:t>
            </a:r>
            <a:r>
              <a:rPr sz="1400" spc="-9" dirty="0">
                <a:latin typeface="Verdana"/>
                <a:cs typeface="Verdana"/>
              </a:rPr>
              <a:t>čísla </a:t>
            </a:r>
            <a:r>
              <a:rPr sz="1400" dirty="0">
                <a:latin typeface="Verdana"/>
                <a:cs typeface="Verdana"/>
              </a:rPr>
              <a:t>pro </a:t>
            </a:r>
            <a:r>
              <a:rPr sz="1400" spc="-5" dirty="0">
                <a:latin typeface="Verdana"/>
                <a:cs typeface="Verdana"/>
              </a:rPr>
              <a:t>protony i neutrony, </a:t>
            </a:r>
            <a:r>
              <a:rPr sz="1400" dirty="0">
                <a:latin typeface="Verdana"/>
                <a:cs typeface="Verdana"/>
              </a:rPr>
              <a:t>pak </a:t>
            </a:r>
            <a:r>
              <a:rPr sz="1400" spc="-9" dirty="0">
                <a:latin typeface="Verdana"/>
                <a:cs typeface="Verdana"/>
              </a:rPr>
              <a:t>jde </a:t>
            </a:r>
            <a:r>
              <a:rPr sz="1400" spc="-5" dirty="0">
                <a:latin typeface="Verdana"/>
                <a:cs typeface="Verdana"/>
              </a:rPr>
              <a:t>o </a:t>
            </a:r>
            <a:r>
              <a:rPr sz="1400" spc="-9" dirty="0" err="1">
                <a:latin typeface="Verdana"/>
                <a:cs typeface="Verdana"/>
              </a:rPr>
              <a:t>jádra</a:t>
            </a:r>
            <a:r>
              <a:rPr sz="1400" spc="-9" dirty="0">
                <a:latin typeface="Verdana"/>
                <a:cs typeface="Verdana"/>
              </a:rPr>
              <a:t> </a:t>
            </a:r>
            <a:endParaRPr lang="cs-CZ" sz="1400" spc="-9" dirty="0">
              <a:latin typeface="Verdana"/>
              <a:cs typeface="Verdana"/>
            </a:endParaRPr>
          </a:p>
          <a:p>
            <a:pPr marL="11516" marR="4607" indent="115736" algn="just">
              <a:lnSpc>
                <a:spcPct val="101499"/>
              </a:lnSpc>
              <a:spcBef>
                <a:spcPts val="1251"/>
              </a:spcBef>
            </a:pPr>
            <a:r>
              <a:rPr b="1" spc="-9" dirty="0" err="1">
                <a:solidFill>
                  <a:srgbClr val="0070C0"/>
                </a:solidFill>
                <a:latin typeface="Verdana"/>
                <a:cs typeface="Verdana"/>
              </a:rPr>
              <a:t>dvojitě</a:t>
            </a:r>
            <a:r>
              <a:rPr b="1" spc="-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b="1" spc="-9" dirty="0" err="1">
                <a:solidFill>
                  <a:srgbClr val="0070C0"/>
                </a:solidFill>
                <a:latin typeface="Verdana"/>
                <a:cs typeface="Verdana"/>
              </a:rPr>
              <a:t>magická</a:t>
            </a:r>
            <a:r>
              <a:rPr sz="2000" b="1" spc="-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s </a:t>
            </a:r>
            <a:r>
              <a:rPr sz="1400" spc="-9" dirty="0">
                <a:latin typeface="Verdana"/>
                <a:cs typeface="Verdana"/>
              </a:rPr>
              <a:t>mimořádnou </a:t>
            </a:r>
            <a:r>
              <a:rPr sz="1400" spc="-5" dirty="0">
                <a:latin typeface="Verdana"/>
                <a:cs typeface="Verdana"/>
              </a:rPr>
              <a:t>stabilitou, </a:t>
            </a:r>
            <a:r>
              <a:rPr sz="1400" spc="-5" dirty="0" err="1">
                <a:latin typeface="Verdana"/>
                <a:cs typeface="Verdana"/>
              </a:rPr>
              <a:t>přičemž</a:t>
            </a:r>
            <a:r>
              <a:rPr sz="1400" spc="-5" dirty="0">
                <a:latin typeface="Verdana"/>
                <a:cs typeface="Verdana"/>
              </a:rPr>
              <a:t> musí být splněna </a:t>
            </a:r>
            <a:r>
              <a:rPr sz="1400" spc="-9" dirty="0">
                <a:latin typeface="Verdana"/>
                <a:cs typeface="Verdana"/>
              </a:rPr>
              <a:t>podmínka </a:t>
            </a:r>
            <a:r>
              <a:rPr sz="1400" spc="-5" dirty="0">
                <a:latin typeface="Verdana"/>
                <a:cs typeface="Verdana"/>
              </a:rPr>
              <a:t>optimálního </a:t>
            </a:r>
            <a:r>
              <a:rPr sz="1400" spc="-9" dirty="0">
                <a:latin typeface="Verdana"/>
                <a:cs typeface="Verdana"/>
              </a:rPr>
              <a:t>poměru  </a:t>
            </a:r>
            <a:r>
              <a:rPr sz="1400" spc="-15" dirty="0">
                <a:latin typeface="Verdana"/>
                <a:cs typeface="Verdana"/>
              </a:rPr>
              <a:t>počtů </a:t>
            </a:r>
            <a:r>
              <a:rPr sz="1400" spc="-5" dirty="0">
                <a:latin typeface="Verdana"/>
                <a:cs typeface="Verdana"/>
              </a:rPr>
              <a:t>protonů a neutronů </a:t>
            </a:r>
            <a:r>
              <a:rPr sz="1400" spc="-9" dirty="0">
                <a:latin typeface="Verdana"/>
                <a:cs typeface="Verdana"/>
              </a:rPr>
              <a:t>(N:Z = </a:t>
            </a:r>
            <a:r>
              <a:rPr sz="1400" spc="-15" dirty="0">
                <a:latin typeface="Verdana"/>
                <a:cs typeface="Verdana"/>
              </a:rPr>
              <a:t>cca</a:t>
            </a:r>
            <a:r>
              <a:rPr sz="1400" spc="77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1-1,5).</a:t>
            </a:r>
            <a:endParaRPr lang="cs-CZ" sz="1400" dirty="0">
              <a:latin typeface="Verdana"/>
              <a:cs typeface="Verdana"/>
            </a:endParaRPr>
          </a:p>
          <a:p>
            <a:pPr marL="11516" marR="4607" indent="115736" algn="just">
              <a:lnSpc>
                <a:spcPct val="101499"/>
              </a:lnSpc>
              <a:spcBef>
                <a:spcPts val="1251"/>
              </a:spcBef>
            </a:pPr>
            <a:endParaRPr sz="1400" dirty="0">
              <a:latin typeface="Verdana"/>
              <a:cs typeface="Verdana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5F5944A-8938-4A47-BABB-17186F396567}"/>
              </a:ext>
            </a:extLst>
          </p:cNvPr>
          <p:cNvGrpSpPr/>
          <p:nvPr/>
        </p:nvGrpSpPr>
        <p:grpSpPr>
          <a:xfrm>
            <a:off x="267630" y="4922310"/>
            <a:ext cx="3052757" cy="348542"/>
            <a:chOff x="643814" y="4922310"/>
            <a:chExt cx="2661045" cy="348542"/>
          </a:xfrm>
        </p:grpSpPr>
        <p:sp>
          <p:nvSpPr>
            <p:cNvPr id="3" name="object 3"/>
            <p:cNvSpPr txBox="1"/>
            <p:nvPr/>
          </p:nvSpPr>
          <p:spPr>
            <a:xfrm>
              <a:off x="3020404" y="4943380"/>
              <a:ext cx="284455" cy="306402"/>
            </a:xfrm>
            <a:prstGeom prst="rect">
              <a:avLst/>
            </a:prstGeom>
            <a:pattFill prst="pct5">
              <a:fgClr>
                <a:srgbClr val="FFFF00"/>
              </a:fgClr>
              <a:bgClr>
                <a:schemeClr val="bg1"/>
              </a:bgClr>
            </a:pattFill>
          </p:spPr>
          <p:txBody>
            <a:bodyPr vert="horz" wrap="square" lIns="0" tIns="13244" rIns="0" bIns="0" rtlCol="0">
              <a:spAutoFit/>
            </a:bodyPr>
            <a:lstStyle/>
            <a:p>
              <a:pPr marL="11516">
                <a:spcBef>
                  <a:spcPts val="104"/>
                </a:spcBef>
              </a:pPr>
              <a:r>
                <a:rPr sz="1904" spc="19" dirty="0">
                  <a:latin typeface="Times New Roman"/>
                  <a:cs typeface="Times New Roman"/>
                </a:rPr>
                <a:t>Sn</a:t>
              </a:r>
              <a:endParaRPr sz="1904" dirty="0">
                <a:latin typeface="Times New Roman"/>
                <a:cs typeface="Times New Roman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643814" y="4922310"/>
              <a:ext cx="2376590" cy="348542"/>
            </a:xfrm>
            <a:prstGeom prst="rect">
              <a:avLst/>
            </a:prstGeom>
            <a:pattFill prst="pct5">
              <a:fgClr>
                <a:srgbClr val="FFFF00"/>
              </a:fgClr>
              <a:bgClr>
                <a:schemeClr val="bg1"/>
              </a:bgClr>
            </a:pattFill>
          </p:spPr>
          <p:txBody>
            <a:bodyPr vert="horz" wrap="square" lIns="0" tIns="14971" rIns="0" bIns="0" rtlCol="0">
              <a:spAutoFit/>
            </a:bodyPr>
            <a:lstStyle/>
            <a:p>
              <a:pPr marR="4607" algn="r">
                <a:lnSpc>
                  <a:spcPts val="1229"/>
                </a:lnSpc>
                <a:spcBef>
                  <a:spcPts val="119"/>
                </a:spcBef>
              </a:pPr>
              <a:r>
                <a:rPr lang="cs-CZ" sz="1088" spc="55" dirty="0">
                  <a:latin typeface="Times New Roman"/>
                  <a:cs typeface="Times New Roman"/>
                </a:rPr>
                <a:t> </a:t>
              </a:r>
              <a:r>
                <a:rPr sz="1088" spc="55" dirty="0">
                  <a:latin typeface="Times New Roman"/>
                  <a:cs typeface="Times New Roman"/>
                </a:rPr>
                <a:t>100</a:t>
              </a:r>
              <a:endParaRPr sz="1088" dirty="0">
                <a:latin typeface="Times New Roman"/>
                <a:cs typeface="Times New Roman"/>
              </a:endParaRPr>
            </a:p>
            <a:p>
              <a:pPr marL="11516">
                <a:lnSpc>
                  <a:spcPts val="1447"/>
                </a:lnSpc>
                <a:tabLst>
                  <a:tab pos="2424710" algn="l"/>
                </a:tabLst>
              </a:pPr>
              <a:r>
                <a:rPr sz="2000" spc="-15" baseline="1984" dirty="0">
                  <a:latin typeface="Verdana"/>
                  <a:cs typeface="Verdana"/>
                </a:rPr>
                <a:t>Např. dvojitě</a:t>
              </a:r>
              <a:r>
                <a:rPr sz="2000" spc="95" baseline="1984" dirty="0">
                  <a:latin typeface="Verdana"/>
                  <a:cs typeface="Verdana"/>
                </a:rPr>
                <a:t> </a:t>
              </a:r>
              <a:r>
                <a:rPr sz="2000" spc="-15" baseline="1984" dirty="0">
                  <a:latin typeface="Verdana"/>
                  <a:cs typeface="Verdana"/>
                </a:rPr>
                <a:t>magické</a:t>
              </a:r>
              <a:r>
                <a:rPr spc="47" baseline="1984" dirty="0">
                  <a:latin typeface="Verdana"/>
                  <a:cs typeface="Verdana"/>
                </a:rPr>
                <a:t> </a:t>
              </a:r>
              <a:r>
                <a:rPr sz="2000" spc="-15" baseline="1984" dirty="0">
                  <a:latin typeface="Verdana"/>
                  <a:cs typeface="Verdana"/>
                </a:rPr>
                <a:t>jádro</a:t>
              </a:r>
              <a:r>
                <a:rPr sz="1904" spc="-15" baseline="1984" dirty="0">
                  <a:latin typeface="Verdana"/>
                  <a:cs typeface="Verdana"/>
                </a:rPr>
                <a:t>	</a:t>
              </a:r>
              <a:r>
                <a:rPr lang="cs-CZ" sz="1904" spc="-15" baseline="1984" dirty="0">
                  <a:latin typeface="Verdana"/>
                  <a:cs typeface="Verdana"/>
                </a:rPr>
                <a:t>  </a:t>
              </a:r>
              <a:r>
                <a:rPr sz="1088" spc="55" dirty="0">
                  <a:latin typeface="Times New Roman"/>
                  <a:cs typeface="Times New Roman"/>
                </a:rPr>
                <a:t>50</a:t>
              </a:r>
              <a:endParaRPr sz="1088" dirty="0">
                <a:latin typeface="Times New Roman"/>
                <a:cs typeface="Times New Roman"/>
              </a:endParaRPr>
            </a:p>
          </p:txBody>
        </p:sp>
      </p:grp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7110CA-D4C0-4C1C-AB18-FC8843A330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11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FB80BA-B8F6-4D12-AE54-FF2956C08244}"/>
              </a:ext>
            </a:extLst>
          </p:cNvPr>
          <p:cNvSpPr txBox="1"/>
          <p:nvPr/>
        </p:nvSpPr>
        <p:spPr>
          <a:xfrm>
            <a:off x="734065" y="239023"/>
            <a:ext cx="595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2060"/>
                </a:solidFill>
              </a:rPr>
              <a:t>Obsazení protonových a neutronových slupek v jádře</a:t>
            </a:r>
          </a:p>
        </p:txBody>
      </p:sp>
      <p:pic>
        <p:nvPicPr>
          <p:cNvPr id="9" name="jádro11-1">
            <a:hlinkClick r:id="" action="ppaction://media"/>
            <a:extLst>
              <a:ext uri="{FF2B5EF4-FFF2-40B4-BE49-F238E27FC236}">
                <a16:creationId xmlns:a16="http://schemas.microsoft.com/office/drawing/2014/main" id="{B4A54DF5-C2C8-47A7-A831-A60E30163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4139" y="136524"/>
            <a:ext cx="609600" cy="6096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2EAB3F-4DEE-4D7E-AD8A-9EAF73F9C01D}"/>
              </a:ext>
            </a:extLst>
          </p:cNvPr>
          <p:cNvSpPr txBox="1"/>
          <p:nvPr/>
        </p:nvSpPr>
        <p:spPr>
          <a:xfrm>
            <a:off x="3326726" y="4942692"/>
            <a:ext cx="5025399" cy="307777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11516">
              <a:spcBef>
                <a:spcPts val="83"/>
              </a:spcBef>
            </a:pPr>
            <a:r>
              <a:rPr lang="cs-CZ" sz="1400" spc="-9" dirty="0">
                <a:latin typeface="Verdana"/>
                <a:cs typeface="Verdana"/>
              </a:rPr>
              <a:t>je </a:t>
            </a:r>
            <a:r>
              <a:rPr lang="cs-CZ" sz="1400" dirty="0">
                <a:latin typeface="Verdana"/>
                <a:cs typeface="Verdana"/>
              </a:rPr>
              <a:t>velmi </a:t>
            </a:r>
            <a:r>
              <a:rPr lang="cs-CZ" sz="1400" spc="-5" dirty="0">
                <a:latin typeface="Verdana"/>
                <a:cs typeface="Verdana"/>
              </a:rPr>
              <a:t>nestabilní </a:t>
            </a:r>
            <a:r>
              <a:rPr lang="cs-CZ" sz="1400" dirty="0">
                <a:latin typeface="Verdana"/>
                <a:cs typeface="Verdana"/>
              </a:rPr>
              <a:t>pro </a:t>
            </a:r>
            <a:r>
              <a:rPr lang="cs-CZ" sz="1400" spc="-5" dirty="0">
                <a:latin typeface="Verdana"/>
                <a:cs typeface="Verdana"/>
              </a:rPr>
              <a:t>relativní nedostatek</a:t>
            </a:r>
            <a:r>
              <a:rPr lang="cs-CZ" sz="1400" spc="-55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neutronů.</a:t>
            </a:r>
            <a:endParaRPr lang="cs-CZ" sz="14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7" y="804419"/>
            <a:ext cx="8075856" cy="43028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4607" rIns="0" bIns="0" rtlCol="0">
            <a:spAutoFit/>
          </a:bodyPr>
          <a:lstStyle/>
          <a:p>
            <a:pPr marL="11516" marR="4607" indent="115736">
              <a:lnSpc>
                <a:spcPct val="102899"/>
              </a:lnSpc>
              <a:spcBef>
                <a:spcPts val="36"/>
              </a:spcBef>
              <a:tabLst>
                <a:tab pos="2272698" algn="l"/>
                <a:tab pos="2982663" algn="l"/>
              </a:tabLst>
            </a:pPr>
            <a:r>
              <a:rPr sz="1400" spc="-15" dirty="0">
                <a:latin typeface="Verdana"/>
                <a:cs typeface="Verdana"/>
              </a:rPr>
              <a:t>Na </a:t>
            </a:r>
            <a:r>
              <a:rPr sz="1400" spc="41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základě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hladinového</a:t>
            </a:r>
            <a:r>
              <a:rPr lang="cs-CZ" sz="1400" spc="-9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modelu</a:t>
            </a:r>
            <a:r>
              <a:rPr lang="cs-CZ" sz="1400" spc="-9" dirty="0">
                <a:latin typeface="Verdana"/>
                <a:cs typeface="Verdana"/>
              </a:rPr>
              <a:t> j</a:t>
            </a:r>
            <a:r>
              <a:rPr sz="1400" spc="-9" dirty="0" err="1">
                <a:latin typeface="Verdana"/>
                <a:cs typeface="Verdana"/>
              </a:rPr>
              <a:t>ádra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19" dirty="0">
                <a:latin typeface="Verdana"/>
                <a:cs typeface="Verdana"/>
              </a:rPr>
              <a:t>lze </a:t>
            </a:r>
            <a:r>
              <a:rPr sz="1400" spc="-9" dirty="0">
                <a:latin typeface="Verdana"/>
                <a:cs typeface="Verdana"/>
              </a:rPr>
              <a:t>vysvětlit </a:t>
            </a:r>
            <a:r>
              <a:rPr sz="1400" spc="-5" dirty="0">
                <a:latin typeface="Verdana"/>
                <a:cs typeface="Verdana"/>
              </a:rPr>
              <a:t>známé skutečnosti o </a:t>
            </a:r>
            <a:r>
              <a:rPr sz="1400" spc="-9" dirty="0" err="1">
                <a:latin typeface="Verdana"/>
                <a:cs typeface="Verdana"/>
              </a:rPr>
              <a:t>výskytu</a:t>
            </a:r>
            <a:endParaRPr lang="cs-CZ" sz="1400" spc="-9" dirty="0">
              <a:latin typeface="Verdana"/>
              <a:cs typeface="Verdana"/>
            </a:endParaRPr>
          </a:p>
          <a:p>
            <a:pPr marL="11516" marR="4607" indent="115736">
              <a:lnSpc>
                <a:spcPct val="102899"/>
              </a:lnSpc>
              <a:spcBef>
                <a:spcPts val="36"/>
              </a:spcBef>
              <a:tabLst>
                <a:tab pos="2272698" algn="l"/>
                <a:tab pos="2982663" algn="l"/>
              </a:tabLst>
            </a:pPr>
            <a:r>
              <a:rPr sz="1400" spc="-9" dirty="0" err="1">
                <a:latin typeface="Verdana"/>
                <a:cs typeface="Verdana"/>
              </a:rPr>
              <a:t>nuklidů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v </a:t>
            </a:r>
            <a:r>
              <a:rPr sz="1400" spc="-9" dirty="0" err="1">
                <a:latin typeface="Verdana"/>
                <a:cs typeface="Verdana"/>
              </a:rPr>
              <a:t>přírodě</a:t>
            </a:r>
            <a:r>
              <a:rPr sz="1400" spc="-9" dirty="0">
                <a:latin typeface="Verdana"/>
                <a:cs typeface="Verdana"/>
              </a:rPr>
              <a:t>.</a:t>
            </a:r>
            <a:endParaRPr sz="1400" dirty="0">
              <a:latin typeface="Verdana"/>
              <a:cs typeface="Verdan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31313"/>
              </p:ext>
            </p:extLst>
          </p:nvPr>
        </p:nvGraphicFramePr>
        <p:xfrm>
          <a:off x="1599089" y="1560354"/>
          <a:ext cx="5785825" cy="1598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3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463">
                <a:tc gridSpan="2">
                  <a:txBody>
                    <a:bodyPr/>
                    <a:lstStyle/>
                    <a:p>
                      <a:pPr marL="104711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Kombinace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5336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393065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Počet stabilních</a:t>
                      </a:r>
                      <a:r>
                        <a:rPr sz="13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nuklidů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49713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8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dirty="0">
                          <a:solidFill>
                            <a:srgbClr val="006FC0"/>
                          </a:solidFill>
                          <a:latin typeface="Verdana"/>
                          <a:cs typeface="Verdana"/>
                        </a:rPr>
                        <a:t>Z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dirty="0">
                          <a:solidFill>
                            <a:srgbClr val="006FC0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sudé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2821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sudé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821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164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37428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9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sudé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28791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liché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2879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55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38004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liché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3109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sudé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3109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50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4030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liché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3109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liché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3109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300" dirty="0">
                          <a:latin typeface="Verdana"/>
                          <a:cs typeface="Verdana"/>
                        </a:rPr>
                        <a:t>4</a:t>
                      </a:r>
                    </a:p>
                  </a:txBody>
                  <a:tcPr marL="0" marR="0" marT="4030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43811" y="3699291"/>
            <a:ext cx="7959772" cy="225910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3"/>
              </a:spcBef>
            </a:pPr>
            <a:r>
              <a:rPr sz="1400" spc="-5" dirty="0">
                <a:latin typeface="Verdana"/>
                <a:cs typeface="Verdana"/>
              </a:rPr>
              <a:t>Také </a:t>
            </a:r>
            <a:r>
              <a:rPr sz="1400" spc="-9" dirty="0">
                <a:latin typeface="Verdana"/>
                <a:cs typeface="Verdana"/>
              </a:rPr>
              <a:t>počty izotopů </a:t>
            </a:r>
            <a:r>
              <a:rPr sz="1400" spc="-5" dirty="0">
                <a:latin typeface="Verdana"/>
                <a:cs typeface="Verdana"/>
              </a:rPr>
              <a:t>jednotlivých prvků </a:t>
            </a:r>
            <a:r>
              <a:rPr sz="1400" spc="-9" dirty="0">
                <a:latin typeface="Verdana"/>
                <a:cs typeface="Verdana"/>
              </a:rPr>
              <a:t>se liší podle </a:t>
            </a:r>
            <a:r>
              <a:rPr sz="1400" spc="-5" dirty="0">
                <a:latin typeface="Verdana"/>
                <a:cs typeface="Verdana"/>
              </a:rPr>
              <a:t>toho, </a:t>
            </a:r>
            <a:r>
              <a:rPr sz="1400" spc="5" dirty="0">
                <a:latin typeface="Verdana"/>
                <a:cs typeface="Verdana"/>
              </a:rPr>
              <a:t>jde-li </a:t>
            </a:r>
            <a:r>
              <a:rPr sz="1400" spc="-5" dirty="0">
                <a:latin typeface="Verdana"/>
                <a:cs typeface="Verdana"/>
              </a:rPr>
              <a:t>o prvek sudý nebo</a:t>
            </a:r>
            <a:r>
              <a:rPr sz="1400" spc="168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lichý:</a:t>
            </a:r>
            <a:endParaRPr sz="1400" dirty="0">
              <a:latin typeface="Verdana"/>
              <a:cs typeface="Verdan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62047"/>
              </p:ext>
            </p:extLst>
          </p:nvPr>
        </p:nvGraphicFramePr>
        <p:xfrm>
          <a:off x="1717288" y="4357963"/>
          <a:ext cx="5549429" cy="704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9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33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3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47</a:t>
                      </a:r>
                      <a:r>
                        <a:rPr sz="1900" b="1" spc="-7" baseline="3968" dirty="0">
                          <a:latin typeface="Verdana"/>
                          <a:cs typeface="Verdana"/>
                        </a:rPr>
                        <a:t>Ag</a:t>
                      </a:r>
                      <a:endParaRPr sz="1900" baseline="3968">
                        <a:latin typeface="Verdana"/>
                        <a:cs typeface="Verdana"/>
                      </a:endParaRPr>
                    </a:p>
                  </a:txBody>
                  <a:tcPr marL="0" marR="0" marT="132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48</a:t>
                      </a:r>
                      <a:r>
                        <a:rPr sz="1900" b="1" spc="-7" baseline="3968" dirty="0">
                          <a:latin typeface="Verdana"/>
                          <a:cs typeface="Verdana"/>
                        </a:rPr>
                        <a:t>Cd</a:t>
                      </a:r>
                      <a:endParaRPr sz="1900" baseline="3968">
                        <a:latin typeface="Verdana"/>
                        <a:cs typeface="Verdana"/>
                      </a:endParaRPr>
                    </a:p>
                  </a:txBody>
                  <a:tcPr marL="0" marR="0" marT="132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49</a:t>
                      </a:r>
                      <a:r>
                        <a:rPr sz="1900" b="1" baseline="3968" dirty="0">
                          <a:latin typeface="Verdana"/>
                          <a:cs typeface="Verdana"/>
                        </a:rPr>
                        <a:t>In</a:t>
                      </a:r>
                      <a:endParaRPr sz="1900" baseline="3968">
                        <a:latin typeface="Verdana"/>
                        <a:cs typeface="Verdana"/>
                      </a:endParaRPr>
                    </a:p>
                  </a:txBody>
                  <a:tcPr marL="0" marR="0" marT="132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50</a:t>
                      </a:r>
                      <a:r>
                        <a:rPr sz="1900" b="1" spc="-7" baseline="3968" dirty="0">
                          <a:latin typeface="Verdana"/>
                          <a:cs typeface="Verdana"/>
                        </a:rPr>
                        <a:t>Sn</a:t>
                      </a:r>
                      <a:endParaRPr sz="1900" baseline="3968">
                        <a:latin typeface="Verdana"/>
                        <a:cs typeface="Verdana"/>
                      </a:endParaRPr>
                    </a:p>
                  </a:txBody>
                  <a:tcPr marL="0" marR="0" marT="132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51</a:t>
                      </a:r>
                      <a:r>
                        <a:rPr sz="1900" b="1" spc="-7" baseline="3968" dirty="0">
                          <a:latin typeface="Verdana"/>
                          <a:cs typeface="Verdana"/>
                        </a:rPr>
                        <a:t>Sb</a:t>
                      </a:r>
                      <a:endParaRPr sz="1900" baseline="3968">
                        <a:latin typeface="Verdana"/>
                        <a:cs typeface="Verdana"/>
                      </a:endParaRPr>
                    </a:p>
                  </a:txBody>
                  <a:tcPr marL="0" marR="0" marT="132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52</a:t>
                      </a:r>
                      <a:r>
                        <a:rPr sz="1900" b="1" baseline="3968" dirty="0">
                          <a:latin typeface="Verdana"/>
                          <a:cs typeface="Verdana"/>
                        </a:rPr>
                        <a:t>Te</a:t>
                      </a:r>
                      <a:endParaRPr sz="1900" baseline="3968">
                        <a:latin typeface="Verdana"/>
                        <a:cs typeface="Verdana"/>
                      </a:endParaRPr>
                    </a:p>
                  </a:txBody>
                  <a:tcPr marL="0" marR="0" marT="132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53</a:t>
                      </a:r>
                      <a:r>
                        <a:rPr sz="1900" b="1" baseline="3968" dirty="0">
                          <a:latin typeface="Verdana"/>
                          <a:cs typeface="Verdana"/>
                        </a:rPr>
                        <a:t>I</a:t>
                      </a:r>
                      <a:endParaRPr sz="1900" baseline="3968">
                        <a:latin typeface="Verdana"/>
                        <a:cs typeface="Verdana"/>
                      </a:endParaRPr>
                    </a:p>
                  </a:txBody>
                  <a:tcPr marL="0" marR="0" marT="1324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408">
                <a:tc>
                  <a:txBody>
                    <a:bodyPr/>
                    <a:lstStyle/>
                    <a:p>
                      <a:pPr marL="45085" marR="37465">
                        <a:lnSpc>
                          <a:spcPts val="1700"/>
                        </a:lnSpc>
                        <a:spcBef>
                          <a:spcPts val="5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počet  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1300" b="1" spc="10" dirty="0">
                          <a:latin typeface="Verdana"/>
                          <a:cs typeface="Verdana"/>
                        </a:rPr>
                        <a:t>z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300" b="1" spc="10" dirty="0">
                          <a:latin typeface="Verdana"/>
                          <a:cs typeface="Verdana"/>
                        </a:rPr>
                        <a:t>p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ů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63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300" dirty="0">
                          <a:latin typeface="Verdana"/>
                          <a:cs typeface="Verdana"/>
                        </a:rPr>
                        <a:t>2</a:t>
                      </a:r>
                    </a:p>
                  </a:txBody>
                  <a:tcPr marL="0" marR="0" marT="1013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300" dirty="0">
                          <a:latin typeface="Verdana"/>
                          <a:cs typeface="Verdana"/>
                        </a:rPr>
                        <a:t>8</a:t>
                      </a:r>
                    </a:p>
                  </a:txBody>
                  <a:tcPr marL="0" marR="0" marT="1013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300" dirty="0">
                          <a:latin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1013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10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013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300" dirty="0">
                          <a:latin typeface="Verdana"/>
                          <a:cs typeface="Verdana"/>
                        </a:rPr>
                        <a:t>2</a:t>
                      </a:r>
                    </a:p>
                  </a:txBody>
                  <a:tcPr marL="0" marR="0" marT="1013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300" dirty="0">
                          <a:latin typeface="Verdana"/>
                          <a:cs typeface="Verdana"/>
                        </a:rPr>
                        <a:t>8</a:t>
                      </a:r>
                    </a:p>
                  </a:txBody>
                  <a:tcPr marL="0" marR="0" marT="1013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300" dirty="0">
                          <a:latin typeface="Verdana"/>
                          <a:cs typeface="Verdana"/>
                        </a:rPr>
                        <a:t>1</a:t>
                      </a:r>
                    </a:p>
                  </a:txBody>
                  <a:tcPr marL="0" marR="0" marT="10134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A086FF-E9DF-4631-BEEB-8E91455E89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12</a:t>
            </a:fld>
            <a:endParaRPr lang="cs-CZ"/>
          </a:p>
        </p:txBody>
      </p:sp>
      <p:pic>
        <p:nvPicPr>
          <p:cNvPr id="7" name="jádro12-1">
            <a:hlinkClick r:id="" action="ppaction://media"/>
            <a:extLst>
              <a:ext uri="{FF2B5EF4-FFF2-40B4-BE49-F238E27FC236}">
                <a16:creationId xmlns:a16="http://schemas.microsoft.com/office/drawing/2014/main" id="{DC7A1567-240B-48F0-9CE9-61FD88EA4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8783" y="20547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7" y="525452"/>
            <a:ext cx="4926704" cy="319217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Hmotnost </a:t>
            </a:r>
            <a:r>
              <a:rPr sz="1995" b="1" spc="5" dirty="0">
                <a:solidFill>
                  <a:srgbClr val="0000FF"/>
                </a:solidFill>
                <a:latin typeface="Verdana"/>
                <a:cs typeface="Verdana"/>
              </a:rPr>
              <a:t>a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vazebná </a:t>
            </a: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energie</a:t>
            </a:r>
            <a:r>
              <a:rPr sz="1995" b="1" spc="-10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jádra</a:t>
            </a:r>
            <a:endParaRPr sz="1995" dirty="0">
              <a:latin typeface="Verdana"/>
              <a:cs typeface="Verdana"/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EADFADBD-9379-4738-9543-A5716F56EAF1}"/>
              </a:ext>
            </a:extLst>
          </p:cNvPr>
          <p:cNvGrpSpPr/>
          <p:nvPr/>
        </p:nvGrpSpPr>
        <p:grpSpPr>
          <a:xfrm>
            <a:off x="488861" y="1043710"/>
            <a:ext cx="8026489" cy="1469032"/>
            <a:chOff x="527187" y="1253137"/>
            <a:chExt cx="8026489" cy="1469032"/>
          </a:xfrm>
          <a:pattFill prst="pct5">
            <a:fgClr>
              <a:srgbClr val="FFFF00"/>
            </a:fgClr>
            <a:bgClr>
              <a:schemeClr val="bg1"/>
            </a:bgClr>
          </a:pattFill>
        </p:grpSpPr>
        <p:sp>
          <p:nvSpPr>
            <p:cNvPr id="3" name="object 3"/>
            <p:cNvSpPr txBox="1"/>
            <p:nvPr/>
          </p:nvSpPr>
          <p:spPr>
            <a:xfrm>
              <a:off x="539892" y="1253137"/>
              <a:ext cx="7962420" cy="206033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3"/>
                </a:spcBef>
                <a:tabLst>
                  <a:tab pos="709390" algn="l"/>
                  <a:tab pos="1623190" algn="l"/>
                  <a:tab pos="2504169" algn="l"/>
                  <a:tab pos="3040243" algn="l"/>
                  <a:tab pos="3669595" algn="l"/>
                  <a:tab pos="3868249" algn="l"/>
                  <a:tab pos="5425798" algn="l"/>
                  <a:tab pos="5963598" algn="l"/>
                  <a:tab pos="6496792" algn="l"/>
                  <a:tab pos="7038047" algn="l"/>
                  <a:tab pos="7855113" algn="l"/>
                </a:tabLst>
              </a:pPr>
              <a:r>
                <a:rPr sz="1271" spc="-15" dirty="0">
                  <a:latin typeface="Verdana"/>
                  <a:cs typeface="Verdana"/>
                </a:rPr>
                <a:t>J</a:t>
              </a:r>
              <a:r>
                <a:rPr sz="1271" dirty="0">
                  <a:latin typeface="Verdana"/>
                  <a:cs typeface="Verdana"/>
                </a:rPr>
                <a:t>e</a:t>
              </a:r>
              <a:r>
                <a:rPr sz="1271" spc="-15" dirty="0">
                  <a:latin typeface="Verdana"/>
                  <a:cs typeface="Verdana"/>
                </a:rPr>
                <a:t>s</a:t>
              </a:r>
              <a:r>
                <a:rPr sz="1271" spc="19" dirty="0">
                  <a:latin typeface="Verdana"/>
                  <a:cs typeface="Verdana"/>
                </a:rPr>
                <a:t>t</a:t>
              </a:r>
              <a:r>
                <a:rPr sz="1271" spc="-5" dirty="0">
                  <a:latin typeface="Verdana"/>
                  <a:cs typeface="Verdana"/>
                </a:rPr>
                <a:t>l</a:t>
              </a:r>
              <a:r>
                <a:rPr sz="1271" spc="-27" dirty="0">
                  <a:latin typeface="Verdana"/>
                  <a:cs typeface="Verdana"/>
                </a:rPr>
                <a:t>i</a:t>
              </a:r>
              <a:r>
                <a:rPr sz="1271" spc="-19" dirty="0">
                  <a:latin typeface="Verdana"/>
                  <a:cs typeface="Verdana"/>
                </a:rPr>
                <a:t>ž</a:t>
              </a:r>
              <a:r>
                <a:rPr sz="1271" spc="-5" dirty="0">
                  <a:latin typeface="Verdana"/>
                  <a:cs typeface="Verdana"/>
                </a:rPr>
                <a:t>e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15" dirty="0">
                  <a:latin typeface="Verdana"/>
                  <a:cs typeface="Verdana"/>
                </a:rPr>
                <a:t>s</a:t>
              </a:r>
              <a:r>
                <a:rPr sz="1271" spc="-5" dirty="0">
                  <a:latin typeface="Verdana"/>
                  <a:cs typeface="Verdana"/>
                </a:rPr>
                <a:t>r</a:t>
              </a:r>
              <a:r>
                <a:rPr sz="1271" spc="9" dirty="0">
                  <a:latin typeface="Verdana"/>
                  <a:cs typeface="Verdana"/>
                </a:rPr>
                <a:t>o</a:t>
              </a:r>
              <a:r>
                <a:rPr sz="1271" spc="-15" dirty="0">
                  <a:latin typeface="Verdana"/>
                  <a:cs typeface="Verdana"/>
                </a:rPr>
                <a:t>v</a:t>
              </a:r>
              <a:r>
                <a:rPr sz="1271" spc="-5" dirty="0">
                  <a:latin typeface="Verdana"/>
                  <a:cs typeface="Verdana"/>
                </a:rPr>
                <a:t>n</a:t>
              </a:r>
              <a:r>
                <a:rPr sz="1271" spc="19" dirty="0">
                  <a:latin typeface="Verdana"/>
                  <a:cs typeface="Verdana"/>
                </a:rPr>
                <a:t>á</a:t>
              </a:r>
              <a:r>
                <a:rPr sz="1271" spc="-19" dirty="0">
                  <a:latin typeface="Verdana"/>
                  <a:cs typeface="Verdana"/>
                </a:rPr>
                <a:t>m</a:t>
              </a:r>
              <a:r>
                <a:rPr sz="1271" spc="-5" dirty="0">
                  <a:latin typeface="Verdana"/>
                  <a:cs typeface="Verdana"/>
                </a:rPr>
                <a:t>e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5" dirty="0">
                  <a:latin typeface="Verdana"/>
                  <a:cs typeface="Verdana"/>
                </a:rPr>
                <a:t>h</a:t>
              </a:r>
              <a:r>
                <a:rPr sz="1271" spc="-19" dirty="0">
                  <a:latin typeface="Verdana"/>
                  <a:cs typeface="Verdana"/>
                </a:rPr>
                <a:t>mo</a:t>
              </a:r>
              <a:r>
                <a:rPr sz="1271" spc="-9" dirty="0">
                  <a:latin typeface="Verdana"/>
                  <a:cs typeface="Verdana"/>
                </a:rPr>
                <a:t>t</a:t>
              </a:r>
              <a:r>
                <a:rPr sz="1271" spc="-5" dirty="0">
                  <a:latin typeface="Verdana"/>
                  <a:cs typeface="Verdana"/>
                </a:rPr>
                <a:t>n</a:t>
              </a:r>
              <a:r>
                <a:rPr sz="1271" spc="9" dirty="0">
                  <a:latin typeface="Verdana"/>
                  <a:cs typeface="Verdana"/>
                </a:rPr>
                <a:t>o</a:t>
              </a:r>
              <a:r>
                <a:rPr sz="1271" spc="-15" dirty="0">
                  <a:latin typeface="Verdana"/>
                  <a:cs typeface="Verdana"/>
                </a:rPr>
                <a:t>s</a:t>
              </a:r>
              <a:r>
                <a:rPr sz="1271" spc="-5" dirty="0">
                  <a:latin typeface="Verdana"/>
                  <a:cs typeface="Verdana"/>
                </a:rPr>
                <a:t>t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9" dirty="0">
                  <a:latin typeface="Verdana"/>
                  <a:cs typeface="Verdana"/>
                </a:rPr>
                <a:t>j</a:t>
              </a:r>
              <a:r>
                <a:rPr sz="1271" spc="-5" dirty="0">
                  <a:latin typeface="Verdana"/>
                  <a:cs typeface="Verdana"/>
                </a:rPr>
                <a:t>á</a:t>
              </a:r>
              <a:r>
                <a:rPr sz="1271" spc="-9" dirty="0">
                  <a:latin typeface="Verdana"/>
                  <a:cs typeface="Verdana"/>
                </a:rPr>
                <a:t>d</a:t>
              </a:r>
              <a:r>
                <a:rPr sz="1271" spc="19" dirty="0">
                  <a:latin typeface="Verdana"/>
                  <a:cs typeface="Verdana"/>
                </a:rPr>
                <a:t>r</a:t>
              </a:r>
              <a:r>
                <a:rPr sz="1271" spc="-5" dirty="0">
                  <a:latin typeface="Verdana"/>
                  <a:cs typeface="Verdana"/>
                </a:rPr>
                <a:t>a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5" dirty="0">
                  <a:latin typeface="Verdana"/>
                  <a:cs typeface="Verdana"/>
                </a:rPr>
                <a:t>a</a:t>
              </a:r>
              <a:r>
                <a:rPr sz="1271" dirty="0">
                  <a:latin typeface="Verdana"/>
                  <a:cs typeface="Verdana"/>
                </a:rPr>
                <a:t>t</a:t>
              </a:r>
              <a:r>
                <a:rPr sz="1271" spc="-19" dirty="0">
                  <a:latin typeface="Verdana"/>
                  <a:cs typeface="Verdana"/>
                </a:rPr>
                <a:t>om</a:t>
              </a:r>
              <a:r>
                <a:rPr sz="1271" spc="-9" dirty="0">
                  <a:latin typeface="Verdana"/>
                  <a:cs typeface="Verdana"/>
                </a:rPr>
                <a:t>u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5" dirty="0">
                  <a:latin typeface="Verdana"/>
                  <a:cs typeface="Verdana"/>
                </a:rPr>
                <a:t>s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5" dirty="0">
                  <a:latin typeface="Verdana"/>
                  <a:cs typeface="Verdana"/>
                </a:rPr>
                <a:t>h</a:t>
              </a:r>
              <a:r>
                <a:rPr sz="1271" dirty="0">
                  <a:latin typeface="Verdana"/>
                  <a:cs typeface="Verdana"/>
                </a:rPr>
                <a:t>m</a:t>
              </a:r>
              <a:r>
                <a:rPr sz="1271" spc="-15" dirty="0">
                  <a:latin typeface="Verdana"/>
                  <a:cs typeface="Verdana"/>
                </a:rPr>
                <a:t>o</a:t>
              </a:r>
              <a:r>
                <a:rPr sz="1271" spc="-9" dirty="0">
                  <a:latin typeface="Verdana"/>
                  <a:cs typeface="Verdana"/>
                </a:rPr>
                <a:t>t</a:t>
              </a:r>
              <a:r>
                <a:rPr sz="1271" spc="-5" dirty="0">
                  <a:latin typeface="Verdana"/>
                  <a:cs typeface="Verdana"/>
                </a:rPr>
                <a:t>n</a:t>
              </a:r>
              <a:r>
                <a:rPr sz="1271" spc="-15" dirty="0">
                  <a:latin typeface="Verdana"/>
                  <a:cs typeface="Verdana"/>
                </a:rPr>
                <a:t>os</a:t>
              </a:r>
              <a:r>
                <a:rPr sz="1271" spc="19" dirty="0">
                  <a:latin typeface="Verdana"/>
                  <a:cs typeface="Verdana"/>
                </a:rPr>
                <a:t>t</a:t>
              </a:r>
              <a:r>
                <a:rPr sz="1271" spc="-5" dirty="0">
                  <a:latin typeface="Verdana"/>
                  <a:cs typeface="Verdana"/>
                </a:rPr>
                <a:t>í</a:t>
              </a:r>
              <a:r>
                <a:rPr sz="1271" dirty="0">
                  <a:latin typeface="Verdana"/>
                  <a:cs typeface="Verdana"/>
                </a:rPr>
                <a:t>  </a:t>
              </a:r>
              <a:r>
                <a:rPr sz="1271" spc="-15" dirty="0">
                  <a:latin typeface="Verdana"/>
                  <a:cs typeface="Verdana"/>
                </a:rPr>
                <a:t>č</a:t>
              </a:r>
              <a:r>
                <a:rPr sz="1271" spc="19" dirty="0">
                  <a:latin typeface="Verdana"/>
                  <a:cs typeface="Verdana"/>
                </a:rPr>
                <a:t>á</a:t>
              </a:r>
              <a:r>
                <a:rPr sz="1271" spc="-15" dirty="0">
                  <a:latin typeface="Verdana"/>
                  <a:cs typeface="Verdana"/>
                </a:rPr>
                <a:t>s</a:t>
              </a:r>
              <a:r>
                <a:rPr sz="1271" spc="19" dirty="0">
                  <a:latin typeface="Verdana"/>
                  <a:cs typeface="Verdana"/>
                </a:rPr>
                <a:t>t</a:t>
              </a:r>
              <a:r>
                <a:rPr sz="1271" spc="-27" dirty="0">
                  <a:latin typeface="Verdana"/>
                  <a:cs typeface="Verdana"/>
                </a:rPr>
                <a:t>i</a:t>
              </a:r>
              <a:r>
                <a:rPr sz="1271" spc="-15" dirty="0">
                  <a:latin typeface="Verdana"/>
                  <a:cs typeface="Verdana"/>
                </a:rPr>
                <a:t>c</a:t>
              </a:r>
              <a:r>
                <a:rPr sz="1271" spc="-5" dirty="0">
                  <a:latin typeface="Verdana"/>
                  <a:cs typeface="Verdana"/>
                </a:rPr>
                <a:t>,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15" dirty="0">
                  <a:latin typeface="Verdana"/>
                  <a:cs typeface="Verdana"/>
                </a:rPr>
                <a:t>k</a:t>
              </a:r>
              <a:r>
                <a:rPr sz="1271" spc="19" dirty="0">
                  <a:latin typeface="Verdana"/>
                  <a:cs typeface="Verdana"/>
                </a:rPr>
                <a:t>t</a:t>
              </a:r>
              <a:r>
                <a:rPr sz="1271" dirty="0">
                  <a:latin typeface="Verdana"/>
                  <a:cs typeface="Verdana"/>
                </a:rPr>
                <a:t>e</a:t>
              </a:r>
              <a:r>
                <a:rPr sz="1271" spc="-5" dirty="0">
                  <a:latin typeface="Verdana"/>
                  <a:cs typeface="Verdana"/>
                </a:rPr>
                <a:t>ré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9" dirty="0">
                  <a:latin typeface="Verdana"/>
                  <a:cs typeface="Verdana"/>
                </a:rPr>
                <a:t>j</a:t>
              </a:r>
              <a:r>
                <a:rPr sz="1271" spc="-5" dirty="0">
                  <a:latin typeface="Verdana"/>
                  <a:cs typeface="Verdana"/>
                </a:rPr>
                <a:t>á</a:t>
              </a:r>
              <a:r>
                <a:rPr sz="1271" spc="-9" dirty="0">
                  <a:latin typeface="Verdana"/>
                  <a:cs typeface="Verdana"/>
                </a:rPr>
                <a:t>dr</a:t>
              </a:r>
              <a:r>
                <a:rPr sz="1271" spc="-5" dirty="0">
                  <a:latin typeface="Verdana"/>
                  <a:cs typeface="Verdana"/>
                </a:rPr>
                <a:t>o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9" dirty="0">
                  <a:latin typeface="Verdana"/>
                  <a:cs typeface="Verdana"/>
                </a:rPr>
                <a:t>tv</a:t>
              </a:r>
              <a:r>
                <a:rPr sz="1271" spc="-15" dirty="0">
                  <a:latin typeface="Verdana"/>
                  <a:cs typeface="Verdana"/>
                </a:rPr>
                <a:t>o</a:t>
              </a:r>
              <a:r>
                <a:rPr sz="1271" spc="-5" dirty="0">
                  <a:latin typeface="Verdana"/>
                  <a:cs typeface="Verdana"/>
                </a:rPr>
                <a:t>ří,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9" dirty="0">
                  <a:latin typeface="Verdana"/>
                  <a:cs typeface="Verdana"/>
                </a:rPr>
                <a:t>d</a:t>
              </a:r>
              <a:r>
                <a:rPr sz="1271" spc="-15" dirty="0">
                  <a:latin typeface="Verdana"/>
                  <a:cs typeface="Verdana"/>
                </a:rPr>
                <a:t>o</a:t>
              </a:r>
              <a:r>
                <a:rPr sz="1271" spc="-9" dirty="0">
                  <a:latin typeface="Verdana"/>
                  <a:cs typeface="Verdana"/>
                </a:rPr>
                <a:t>jd</a:t>
              </a:r>
              <a:r>
                <a:rPr sz="1271" spc="23" dirty="0">
                  <a:latin typeface="Verdana"/>
                  <a:cs typeface="Verdana"/>
                </a:rPr>
                <a:t>e</a:t>
              </a:r>
              <a:r>
                <a:rPr sz="1271" spc="-19" dirty="0">
                  <a:latin typeface="Verdana"/>
                  <a:cs typeface="Verdana"/>
                </a:rPr>
                <a:t>m</a:t>
              </a:r>
              <a:r>
                <a:rPr sz="1271" spc="-5" dirty="0">
                  <a:latin typeface="Verdana"/>
                  <a:cs typeface="Verdana"/>
                </a:rPr>
                <a:t>e</a:t>
              </a:r>
              <a:r>
                <a:rPr sz="1271" dirty="0">
                  <a:latin typeface="Verdana"/>
                  <a:cs typeface="Verdana"/>
                </a:rPr>
                <a:t>	</a:t>
              </a:r>
              <a:r>
                <a:rPr sz="1271" spc="-5" dirty="0">
                  <a:latin typeface="Verdana"/>
                  <a:cs typeface="Verdana"/>
                </a:rPr>
                <a:t>k</a:t>
              </a:r>
              <a:endParaRPr sz="1271" dirty="0">
                <a:latin typeface="Verdana"/>
                <a:cs typeface="Verdana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527725" y="1498398"/>
              <a:ext cx="3049536" cy="206033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3"/>
                </a:spcBef>
              </a:pPr>
              <a:r>
                <a:rPr sz="1271" spc="-9" dirty="0">
                  <a:latin typeface="Verdana"/>
                  <a:cs typeface="Verdana"/>
                </a:rPr>
                <a:t>poznání, </a:t>
              </a:r>
              <a:r>
                <a:rPr sz="1271" spc="-15" dirty="0">
                  <a:latin typeface="Verdana"/>
                  <a:cs typeface="Verdana"/>
                </a:rPr>
                <a:t>že </a:t>
              </a:r>
              <a:r>
                <a:rPr sz="1271" spc="-5" dirty="0">
                  <a:latin typeface="Verdana"/>
                  <a:cs typeface="Verdana"/>
                </a:rPr>
                <a:t>hmotnost </a:t>
              </a:r>
              <a:r>
                <a:rPr sz="1271" spc="-9" dirty="0">
                  <a:latin typeface="Verdana"/>
                  <a:cs typeface="Verdana"/>
                </a:rPr>
                <a:t>jádra je</a:t>
              </a:r>
              <a:r>
                <a:rPr sz="1271" spc="59" dirty="0">
                  <a:latin typeface="Verdana"/>
                  <a:cs typeface="Verdana"/>
                </a:rPr>
                <a:t> </a:t>
              </a:r>
              <a:r>
                <a:rPr sz="1271" spc="-5" dirty="0">
                  <a:latin typeface="Verdana"/>
                  <a:cs typeface="Verdana"/>
                </a:rPr>
                <a:t>menší.</a:t>
              </a:r>
              <a:endParaRPr sz="1271">
                <a:latin typeface="Verdana"/>
                <a:cs typeface="Verdana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406625" y="1484577"/>
              <a:ext cx="2133984" cy="235413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11516">
                <a:spcBef>
                  <a:spcPts val="95"/>
                </a:spcBef>
              </a:pPr>
              <a:r>
                <a:rPr sz="2176" b="1" spc="15" baseline="3472" dirty="0">
                  <a:latin typeface="Verdana"/>
                  <a:cs typeface="Verdana"/>
                </a:rPr>
                <a:t>M</a:t>
              </a:r>
              <a:r>
                <a:rPr sz="952" b="1" spc="9" dirty="0">
                  <a:latin typeface="Verdana"/>
                  <a:cs typeface="Verdana"/>
                </a:rPr>
                <a:t>j </a:t>
              </a:r>
              <a:r>
                <a:rPr sz="2176" b="1" spc="7" baseline="3472" dirty="0">
                  <a:latin typeface="Verdana"/>
                  <a:cs typeface="Verdana"/>
                </a:rPr>
                <a:t>&lt; </a:t>
              </a:r>
              <a:r>
                <a:rPr sz="2176" b="1" spc="-7" baseline="3472" dirty="0">
                  <a:latin typeface="Verdana"/>
                  <a:cs typeface="Verdana"/>
                </a:rPr>
                <a:t>Zm</a:t>
              </a:r>
              <a:r>
                <a:rPr sz="952" b="1" i="1" spc="-5" dirty="0">
                  <a:latin typeface="Verdana"/>
                  <a:cs typeface="Verdana"/>
                </a:rPr>
                <a:t>p </a:t>
              </a:r>
              <a:r>
                <a:rPr sz="2176" b="1" spc="7" baseline="3472" dirty="0">
                  <a:latin typeface="Verdana"/>
                  <a:cs typeface="Verdana"/>
                </a:rPr>
                <a:t>+ </a:t>
              </a:r>
              <a:r>
                <a:rPr sz="2176" b="1" spc="-15" baseline="3472" dirty="0">
                  <a:latin typeface="Verdana"/>
                  <a:cs typeface="Verdana"/>
                </a:rPr>
                <a:t>(A-Z)</a:t>
              </a:r>
              <a:r>
                <a:rPr sz="2176" b="1" spc="-75" baseline="3472" dirty="0">
                  <a:latin typeface="Verdana"/>
                  <a:cs typeface="Verdana"/>
                </a:rPr>
                <a:t> </a:t>
              </a:r>
              <a:r>
                <a:rPr sz="2176" b="1" spc="7" baseline="3472" dirty="0">
                  <a:latin typeface="Verdana"/>
                  <a:cs typeface="Verdana"/>
                </a:rPr>
                <a:t>m</a:t>
              </a:r>
              <a:r>
                <a:rPr sz="952" b="1" i="1" spc="5" dirty="0">
                  <a:latin typeface="Verdana"/>
                  <a:cs typeface="Verdana"/>
                </a:rPr>
                <a:t>n</a:t>
              </a:r>
              <a:endParaRPr sz="952">
                <a:latin typeface="Verdana"/>
                <a:cs typeface="Verdana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527187" y="1846152"/>
              <a:ext cx="3419787" cy="205841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3"/>
                </a:spcBef>
                <a:tabLst>
                  <a:tab pos="613807" algn="l"/>
                  <a:tab pos="867736" algn="l"/>
                  <a:tab pos="1127424" algn="l"/>
                  <a:tab pos="1443540" algn="l"/>
                  <a:tab pos="1642192" algn="l"/>
                  <a:tab pos="2206480" algn="l"/>
                  <a:tab pos="2466166" algn="l"/>
                  <a:tab pos="3077094" algn="l"/>
                </a:tabLst>
              </a:pPr>
              <a:r>
                <a:rPr sz="1904" spc="-27" baseline="3968" dirty="0">
                  <a:latin typeface="Verdana"/>
                  <a:cs typeface="Verdana"/>
                </a:rPr>
                <a:t>R</a:t>
              </a:r>
              <a:r>
                <a:rPr sz="1904" spc="15" baseline="3968" dirty="0">
                  <a:latin typeface="Verdana"/>
                  <a:cs typeface="Verdana"/>
                </a:rPr>
                <a:t>o</a:t>
              </a:r>
              <a:r>
                <a:rPr sz="1904" spc="-27" baseline="3968" dirty="0">
                  <a:latin typeface="Verdana"/>
                  <a:cs typeface="Verdana"/>
                </a:rPr>
                <a:t>z</a:t>
              </a:r>
              <a:r>
                <a:rPr sz="1904" spc="15" baseline="3968" dirty="0">
                  <a:latin typeface="Verdana"/>
                  <a:cs typeface="Verdana"/>
                </a:rPr>
                <a:t>d</a:t>
              </a:r>
              <a:r>
                <a:rPr sz="1904" spc="-7" baseline="3968" dirty="0">
                  <a:latin typeface="Verdana"/>
                  <a:cs typeface="Verdana"/>
                </a:rPr>
                <a:t>íl</a:t>
              </a:r>
              <a:r>
                <a:rPr sz="1904" baseline="3968" dirty="0">
                  <a:latin typeface="Verdana"/>
                  <a:cs typeface="Verdana"/>
                </a:rPr>
                <a:t>	</a:t>
              </a:r>
              <a:r>
                <a:rPr sz="1904" b="1" spc="-15" baseline="3968" dirty="0">
                  <a:latin typeface="Verdana"/>
                  <a:cs typeface="Verdana"/>
                </a:rPr>
                <a:t>Δ</a:t>
              </a:r>
              <a:r>
                <a:rPr sz="1904" b="1" baseline="3968" dirty="0">
                  <a:latin typeface="Verdana"/>
                  <a:cs typeface="Verdana"/>
                </a:rPr>
                <a:t>	</a:t>
              </a:r>
              <a:r>
                <a:rPr sz="1904" b="1" spc="-15" baseline="3968" dirty="0">
                  <a:latin typeface="Verdana"/>
                  <a:cs typeface="Verdana"/>
                </a:rPr>
                <a:t>=</a:t>
              </a:r>
              <a:r>
                <a:rPr sz="1904" b="1" baseline="3968" dirty="0">
                  <a:latin typeface="Verdana"/>
                  <a:cs typeface="Verdana"/>
                </a:rPr>
                <a:t>	</a:t>
              </a:r>
              <a:r>
                <a:rPr sz="1904" b="1" spc="-15" baseline="3968" dirty="0">
                  <a:latin typeface="Verdana"/>
                  <a:cs typeface="Verdana"/>
                </a:rPr>
                <a:t>M</a:t>
              </a:r>
              <a:r>
                <a:rPr sz="816" b="1" dirty="0">
                  <a:latin typeface="Verdana"/>
                  <a:cs typeface="Verdana"/>
                </a:rPr>
                <a:t>j	</a:t>
              </a:r>
              <a:r>
                <a:rPr sz="1904" b="1" spc="-7" baseline="3968" dirty="0">
                  <a:latin typeface="Verdana"/>
                  <a:cs typeface="Verdana"/>
                </a:rPr>
                <a:t>-</a:t>
              </a:r>
              <a:r>
                <a:rPr sz="1904" b="1" baseline="3968" dirty="0">
                  <a:latin typeface="Verdana"/>
                  <a:cs typeface="Verdana"/>
                </a:rPr>
                <a:t>	</a:t>
              </a:r>
              <a:r>
                <a:rPr sz="1904" b="1" spc="7" baseline="3968" dirty="0">
                  <a:latin typeface="Verdana"/>
                  <a:cs typeface="Verdana"/>
                </a:rPr>
                <a:t>[</a:t>
              </a:r>
              <a:r>
                <a:rPr sz="1904" b="1" spc="-15" baseline="3968" dirty="0">
                  <a:latin typeface="Verdana"/>
                  <a:cs typeface="Verdana"/>
                </a:rPr>
                <a:t>Z</a:t>
              </a:r>
              <a:r>
                <a:rPr sz="1904" b="1" spc="-35" baseline="3968" dirty="0">
                  <a:latin typeface="Verdana"/>
                  <a:cs typeface="Verdana"/>
                </a:rPr>
                <a:t>m</a:t>
              </a:r>
              <a:r>
                <a:rPr sz="816" b="1" i="1" spc="5" dirty="0">
                  <a:latin typeface="Verdana"/>
                  <a:cs typeface="Verdana"/>
                </a:rPr>
                <a:t>p</a:t>
              </a:r>
              <a:r>
                <a:rPr sz="816" b="1" i="1" dirty="0">
                  <a:latin typeface="Verdana"/>
                  <a:cs typeface="Verdana"/>
                </a:rPr>
                <a:t>	</a:t>
              </a:r>
              <a:r>
                <a:rPr sz="1904" b="1" spc="-15" baseline="3968" dirty="0">
                  <a:latin typeface="Verdana"/>
                  <a:cs typeface="Verdana"/>
                </a:rPr>
                <a:t>+</a:t>
              </a:r>
              <a:r>
                <a:rPr sz="1904" b="1" baseline="3968" dirty="0">
                  <a:latin typeface="Verdana"/>
                  <a:cs typeface="Verdana"/>
                </a:rPr>
                <a:t>	</a:t>
              </a:r>
              <a:r>
                <a:rPr sz="1904" b="1" spc="7" baseline="3968" dirty="0">
                  <a:latin typeface="Verdana"/>
                  <a:cs typeface="Verdana"/>
                </a:rPr>
                <a:t>(</a:t>
              </a:r>
              <a:r>
                <a:rPr sz="1904" b="1" spc="-7" baseline="3968" dirty="0">
                  <a:latin typeface="Verdana"/>
                  <a:cs typeface="Verdana"/>
                </a:rPr>
                <a:t>A-Z)</a:t>
              </a:r>
              <a:r>
                <a:rPr sz="1904" b="1" baseline="3968" dirty="0">
                  <a:latin typeface="Verdana"/>
                  <a:cs typeface="Verdana"/>
                </a:rPr>
                <a:t>	</a:t>
              </a:r>
              <a:r>
                <a:rPr sz="1904" b="1" spc="-27" baseline="3968" dirty="0">
                  <a:latin typeface="Verdana"/>
                  <a:cs typeface="Verdana"/>
                </a:rPr>
                <a:t>m</a:t>
              </a:r>
              <a:r>
                <a:rPr sz="816" b="1" i="1" dirty="0">
                  <a:latin typeface="Verdana"/>
                  <a:cs typeface="Verdana"/>
                </a:rPr>
                <a:t>n</a:t>
              </a:r>
              <a:r>
                <a:rPr sz="1904" b="1" spc="-7" baseline="3968" dirty="0">
                  <a:latin typeface="Verdana"/>
                  <a:cs typeface="Verdana"/>
                </a:rPr>
                <a:t>]</a:t>
              </a:r>
              <a:endParaRPr sz="1904" baseline="3968" dirty="0">
                <a:latin typeface="Verdana"/>
                <a:cs typeface="Verdana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3946973" y="1842802"/>
              <a:ext cx="4606159" cy="235413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11516">
                <a:spcBef>
                  <a:spcPts val="95"/>
                </a:spcBef>
                <a:tabLst>
                  <a:tab pos="312086" algn="l"/>
                  <a:tab pos="1006506" algn="l"/>
                  <a:tab pos="2318185" algn="l"/>
                  <a:tab pos="3157708" algn="l"/>
                </a:tabLst>
              </a:pPr>
              <a:r>
                <a:rPr sz="1271" spc="-9" dirty="0">
                  <a:latin typeface="Verdana"/>
                  <a:cs typeface="Verdana"/>
                </a:rPr>
                <a:t>se	</a:t>
              </a:r>
              <a:r>
                <a:rPr sz="1271" spc="-5" dirty="0">
                  <a:latin typeface="Verdana"/>
                  <a:cs typeface="Verdana"/>
                </a:rPr>
                <a:t>nazývá	</a:t>
              </a:r>
              <a:r>
                <a:rPr sz="1451" b="1" spc="-5" dirty="0">
                  <a:solidFill>
                    <a:srgbClr val="C00000"/>
                  </a:solidFill>
                  <a:latin typeface="Verdana"/>
                  <a:cs typeface="Verdana"/>
                </a:rPr>
                <a:t>hmotnostní	</a:t>
              </a:r>
              <a:r>
                <a:rPr sz="1451" b="1" dirty="0">
                  <a:solidFill>
                    <a:srgbClr val="C00000"/>
                  </a:solidFill>
                  <a:latin typeface="Verdana"/>
                  <a:cs typeface="Verdana"/>
                </a:rPr>
                <a:t>úbytek	</a:t>
              </a:r>
              <a:r>
                <a:rPr sz="1451" b="1" spc="-5" dirty="0">
                  <a:solidFill>
                    <a:srgbClr val="C00000"/>
                  </a:solidFill>
                  <a:latin typeface="Verdana"/>
                  <a:cs typeface="Verdana"/>
                </a:rPr>
                <a:t>(hmotnostní</a:t>
              </a:r>
              <a:endParaRPr sz="1451" dirty="0">
                <a:latin typeface="Verdana"/>
                <a:cs typeface="Verdana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527729" y="2081931"/>
              <a:ext cx="8025947" cy="235476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11516">
                <a:spcBef>
                  <a:spcPts val="95"/>
                </a:spcBef>
              </a:pPr>
              <a:r>
                <a:rPr sz="1451" b="1" spc="-5" dirty="0">
                  <a:solidFill>
                    <a:srgbClr val="C00000"/>
                  </a:solidFill>
                  <a:latin typeface="Verdana"/>
                  <a:cs typeface="Verdana"/>
                </a:rPr>
                <a:t>defekt)</a:t>
              </a:r>
              <a:r>
                <a:rPr sz="1271" spc="-5" dirty="0">
                  <a:solidFill>
                    <a:srgbClr val="C00000"/>
                  </a:solidFill>
                  <a:latin typeface="Verdana"/>
                  <a:cs typeface="Verdana"/>
                </a:rPr>
                <a:t>, </a:t>
              </a:r>
              <a:r>
                <a:rPr sz="1271" spc="-9" dirty="0">
                  <a:latin typeface="Verdana"/>
                  <a:cs typeface="Verdana"/>
                </a:rPr>
                <a:t>který </a:t>
              </a:r>
              <a:r>
                <a:rPr sz="1271" spc="-15" dirty="0">
                  <a:latin typeface="Verdana"/>
                  <a:cs typeface="Verdana"/>
                </a:rPr>
                <a:t>má </a:t>
              </a:r>
              <a:r>
                <a:rPr sz="1271" spc="-9" dirty="0">
                  <a:latin typeface="Verdana"/>
                  <a:cs typeface="Verdana"/>
                </a:rPr>
                <a:t>zápornou </a:t>
              </a:r>
              <a:r>
                <a:rPr sz="1271" spc="-5" dirty="0">
                  <a:latin typeface="Verdana"/>
                  <a:cs typeface="Verdana"/>
                </a:rPr>
                <a:t>hodnotu. Jemu ekvivalentní energie </a:t>
              </a:r>
              <a:r>
                <a:rPr sz="1271" spc="-9" dirty="0">
                  <a:latin typeface="Verdana"/>
                  <a:cs typeface="Verdana"/>
                </a:rPr>
                <a:t>je </a:t>
              </a:r>
              <a:r>
                <a:rPr sz="1271" spc="-15" dirty="0">
                  <a:latin typeface="Verdana"/>
                  <a:cs typeface="Verdana"/>
                </a:rPr>
                <a:t>podle </a:t>
              </a:r>
              <a:r>
                <a:rPr sz="1271" spc="-5" dirty="0">
                  <a:latin typeface="Verdana"/>
                  <a:cs typeface="Verdana"/>
                </a:rPr>
                <a:t>Einsteinova</a:t>
              </a:r>
              <a:r>
                <a:rPr sz="1271" spc="287" dirty="0">
                  <a:latin typeface="Verdana"/>
                  <a:cs typeface="Verdana"/>
                </a:rPr>
                <a:t> </a:t>
              </a:r>
              <a:r>
                <a:rPr sz="1271" spc="-5" dirty="0">
                  <a:latin typeface="Verdana"/>
                  <a:cs typeface="Verdana"/>
                </a:rPr>
                <a:t>vztahu</a:t>
              </a:r>
              <a:endParaRPr sz="1271">
                <a:latin typeface="Verdana"/>
                <a:cs typeface="Verdana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27727" y="2374909"/>
              <a:ext cx="481384" cy="206033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3"/>
                </a:spcBef>
              </a:pPr>
              <a:r>
                <a:rPr sz="1271" spc="-5" dirty="0">
                  <a:latin typeface="Verdana"/>
                  <a:cs typeface="Verdana"/>
                </a:rPr>
                <a:t>r</a:t>
              </a:r>
              <a:r>
                <a:rPr sz="1271" spc="-15" dirty="0">
                  <a:latin typeface="Verdana"/>
                  <a:cs typeface="Verdana"/>
                </a:rPr>
                <a:t>ov</a:t>
              </a:r>
              <a:r>
                <a:rPr sz="1271" spc="-5" dirty="0">
                  <a:latin typeface="Verdana"/>
                  <a:cs typeface="Verdana"/>
                </a:rPr>
                <a:t>na</a:t>
              </a:r>
              <a:endParaRPr sz="1271">
                <a:latin typeface="Verdana"/>
                <a:cs typeface="Verdana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213943" y="2314562"/>
              <a:ext cx="1526495" cy="281051"/>
            </a:xfrm>
            <a:prstGeom prst="rect">
              <a:avLst/>
            </a:prstGeom>
            <a:grpFill/>
          </p:spPr>
          <p:txBody>
            <a:bodyPr vert="horz" wrap="square" lIns="0" tIns="1727" rIns="0" bIns="0" rtlCol="0">
              <a:spAutoFit/>
            </a:bodyPr>
            <a:lstStyle/>
            <a:p>
              <a:pPr>
                <a:spcBef>
                  <a:spcPts val="15"/>
                </a:spcBef>
              </a:pPr>
              <a:r>
                <a:rPr sz="1815" b="1" spc="-5" dirty="0">
                  <a:solidFill>
                    <a:srgbClr val="C00000"/>
                  </a:solidFill>
                  <a:latin typeface="Verdana"/>
                  <a:cs typeface="Verdana"/>
                </a:rPr>
                <a:t>E</a:t>
              </a:r>
              <a:r>
                <a:rPr sz="1768" b="1" i="1" spc="-7" baseline="-6410" dirty="0">
                  <a:solidFill>
                    <a:srgbClr val="C00000"/>
                  </a:solidFill>
                  <a:latin typeface="Verdana"/>
                  <a:cs typeface="Verdana"/>
                </a:rPr>
                <a:t>v </a:t>
              </a:r>
              <a:r>
                <a:rPr sz="1815" b="1" spc="-9" dirty="0">
                  <a:solidFill>
                    <a:srgbClr val="C00000"/>
                  </a:solidFill>
                  <a:latin typeface="Verdana"/>
                  <a:cs typeface="Verdana"/>
                </a:rPr>
                <a:t>= </a:t>
              </a:r>
              <a:r>
                <a:rPr sz="1815" b="1" spc="-5" dirty="0">
                  <a:solidFill>
                    <a:srgbClr val="C00000"/>
                  </a:solidFill>
                  <a:latin typeface="Verdana"/>
                  <a:cs typeface="Verdana"/>
                </a:rPr>
                <a:t>- </a:t>
              </a:r>
              <a:r>
                <a:rPr sz="1815" b="1" spc="-9" dirty="0">
                  <a:solidFill>
                    <a:srgbClr val="C00000"/>
                  </a:solidFill>
                  <a:latin typeface="Verdana"/>
                  <a:cs typeface="Verdana"/>
                </a:rPr>
                <a:t>Δ </a:t>
              </a:r>
              <a:r>
                <a:rPr sz="1815" b="1" spc="-5" dirty="0">
                  <a:solidFill>
                    <a:srgbClr val="C00000"/>
                  </a:solidFill>
                  <a:latin typeface="Verdana"/>
                  <a:cs typeface="Verdana"/>
                </a:rPr>
                <a:t>.</a:t>
              </a:r>
              <a:r>
                <a:rPr sz="1815" b="1" spc="155" dirty="0">
                  <a:solidFill>
                    <a:srgbClr val="C00000"/>
                  </a:solidFill>
                  <a:latin typeface="Verdana"/>
                  <a:cs typeface="Verdana"/>
                </a:rPr>
                <a:t> </a:t>
              </a:r>
              <a:r>
                <a:rPr sz="1815" b="1" spc="-5" dirty="0">
                  <a:solidFill>
                    <a:srgbClr val="C00000"/>
                  </a:solidFill>
                  <a:latin typeface="Verdana"/>
                  <a:cs typeface="Verdana"/>
                </a:rPr>
                <a:t>c</a:t>
              </a:r>
              <a:r>
                <a:rPr sz="1768" b="1" spc="-7" baseline="29914" dirty="0">
                  <a:solidFill>
                    <a:srgbClr val="C00000"/>
                  </a:solidFill>
                  <a:latin typeface="Verdana"/>
                  <a:cs typeface="Verdana"/>
                </a:rPr>
                <a:t>2</a:t>
              </a:r>
              <a:endParaRPr sz="1768" baseline="29914" dirty="0">
                <a:latin typeface="Verdana"/>
                <a:cs typeface="Verdana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2740438" y="2291126"/>
              <a:ext cx="5653423" cy="431043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11516">
                <a:spcBef>
                  <a:spcPts val="95"/>
                </a:spcBef>
              </a:pPr>
              <a:r>
                <a:rPr sz="1271" spc="-5" dirty="0">
                  <a:latin typeface="Verdana"/>
                  <a:cs typeface="Verdana"/>
                </a:rPr>
                <a:t>a</a:t>
              </a:r>
              <a:r>
                <a:rPr sz="1271" spc="77" dirty="0">
                  <a:latin typeface="Verdana"/>
                  <a:cs typeface="Verdana"/>
                </a:rPr>
                <a:t> </a:t>
              </a:r>
              <a:r>
                <a:rPr sz="1271" spc="-5" dirty="0">
                  <a:latin typeface="Verdana"/>
                  <a:cs typeface="Verdana"/>
                </a:rPr>
                <a:t>nazývá</a:t>
              </a:r>
              <a:r>
                <a:rPr sz="1271" spc="83" dirty="0">
                  <a:latin typeface="Verdana"/>
                  <a:cs typeface="Verdana"/>
                </a:rPr>
                <a:t> </a:t>
              </a:r>
              <a:r>
                <a:rPr sz="1271" spc="-9" dirty="0">
                  <a:latin typeface="Verdana"/>
                  <a:cs typeface="Verdana"/>
                </a:rPr>
                <a:t>se</a:t>
              </a:r>
              <a:r>
                <a:rPr sz="1271" spc="91" dirty="0">
                  <a:latin typeface="Verdana"/>
                  <a:cs typeface="Verdana"/>
                </a:rPr>
                <a:t> </a:t>
              </a:r>
              <a:r>
                <a:rPr sz="1451" b="1" dirty="0">
                  <a:solidFill>
                    <a:srgbClr val="C00000"/>
                  </a:solidFill>
                  <a:latin typeface="Verdana"/>
                  <a:cs typeface="Verdana"/>
                </a:rPr>
                <a:t>vazebnou</a:t>
              </a:r>
              <a:r>
                <a:rPr sz="1451" b="1" spc="73" dirty="0">
                  <a:solidFill>
                    <a:srgbClr val="C00000"/>
                  </a:solidFill>
                  <a:latin typeface="Verdana"/>
                  <a:cs typeface="Verdana"/>
                </a:rPr>
                <a:t> </a:t>
              </a:r>
              <a:r>
                <a:rPr sz="1451" b="1" spc="-5" dirty="0">
                  <a:solidFill>
                    <a:srgbClr val="C00000"/>
                  </a:solidFill>
                  <a:latin typeface="Verdana"/>
                  <a:cs typeface="Verdana"/>
                </a:rPr>
                <a:t>energií</a:t>
              </a:r>
              <a:r>
                <a:rPr sz="1451" b="1" spc="68" dirty="0">
                  <a:solidFill>
                    <a:srgbClr val="C00000"/>
                  </a:solidFill>
                  <a:latin typeface="Verdana"/>
                  <a:cs typeface="Verdana"/>
                </a:rPr>
                <a:t> </a:t>
              </a:r>
              <a:r>
                <a:rPr sz="1451" b="1" spc="-5" dirty="0">
                  <a:solidFill>
                    <a:srgbClr val="C00000"/>
                  </a:solidFill>
                  <a:latin typeface="Verdana"/>
                  <a:cs typeface="Verdana"/>
                </a:rPr>
                <a:t>jádra</a:t>
              </a:r>
              <a:r>
                <a:rPr sz="1271" spc="-5" dirty="0">
                  <a:latin typeface="Verdana"/>
                  <a:cs typeface="Verdana"/>
                </a:rPr>
                <a:t>.</a:t>
              </a:r>
              <a:r>
                <a:rPr sz="1271" spc="77" dirty="0">
                  <a:latin typeface="Verdana"/>
                  <a:cs typeface="Verdana"/>
                </a:rPr>
                <a:t> </a:t>
              </a:r>
              <a:r>
                <a:rPr sz="1271" spc="-9" dirty="0">
                  <a:latin typeface="Verdana"/>
                  <a:cs typeface="Verdana"/>
                </a:rPr>
                <a:t>Je</a:t>
              </a:r>
              <a:r>
                <a:rPr sz="1271" spc="83" dirty="0">
                  <a:latin typeface="Verdana"/>
                  <a:cs typeface="Verdana"/>
                </a:rPr>
                <a:t> </a:t>
              </a:r>
              <a:r>
                <a:rPr sz="1271" spc="-9" dirty="0">
                  <a:latin typeface="Verdana"/>
                  <a:cs typeface="Verdana"/>
                </a:rPr>
                <a:t>to</a:t>
              </a:r>
              <a:r>
                <a:rPr sz="1271" spc="77" dirty="0">
                  <a:latin typeface="Verdana"/>
                  <a:cs typeface="Verdana"/>
                </a:rPr>
                <a:t> </a:t>
              </a:r>
              <a:r>
                <a:rPr sz="1271" spc="-9" dirty="0">
                  <a:latin typeface="Verdana"/>
                  <a:cs typeface="Verdana"/>
                </a:rPr>
                <a:t>energie,</a:t>
              </a:r>
              <a:r>
                <a:rPr sz="1271" spc="73" dirty="0">
                  <a:latin typeface="Verdana"/>
                  <a:cs typeface="Verdana"/>
                </a:rPr>
                <a:t> </a:t>
              </a:r>
              <a:r>
                <a:rPr sz="1271" spc="-9" dirty="0">
                  <a:latin typeface="Verdana"/>
                  <a:cs typeface="Verdana"/>
                </a:rPr>
                <a:t>která</a:t>
              </a:r>
              <a:r>
                <a:rPr sz="1271" spc="83" dirty="0">
                  <a:latin typeface="Verdana"/>
                  <a:cs typeface="Verdana"/>
                </a:rPr>
                <a:t> </a:t>
              </a:r>
              <a:r>
                <a:rPr sz="1271" spc="-9" dirty="0">
                  <a:latin typeface="Verdana"/>
                  <a:cs typeface="Verdana"/>
                </a:rPr>
                <a:t>by</a:t>
              </a:r>
              <a:r>
                <a:rPr sz="1271" spc="87" dirty="0">
                  <a:latin typeface="Verdana"/>
                  <a:cs typeface="Verdana"/>
                </a:rPr>
                <a:t> </a:t>
              </a:r>
              <a:r>
                <a:rPr sz="1271" spc="-9" dirty="0">
                  <a:latin typeface="Verdana"/>
                  <a:cs typeface="Verdana"/>
                </a:rPr>
                <a:t>se</a:t>
              </a:r>
              <a:r>
                <a:rPr lang="cs-CZ" sz="1271" spc="-9" dirty="0">
                  <a:latin typeface="Verdana"/>
                  <a:cs typeface="Verdana"/>
                </a:rPr>
                <a:t> hypoteticky </a:t>
              </a:r>
              <a:r>
                <a:rPr lang="cs-CZ" sz="1271" spc="-5" dirty="0">
                  <a:latin typeface="Verdana"/>
                  <a:cs typeface="Verdana"/>
                </a:rPr>
                <a:t>uvolnila </a:t>
              </a:r>
              <a:r>
                <a:rPr lang="cs-CZ" sz="1271" dirty="0">
                  <a:latin typeface="Verdana"/>
                  <a:cs typeface="Verdana"/>
                </a:rPr>
                <a:t>při </a:t>
              </a:r>
              <a:r>
                <a:rPr lang="cs-CZ" sz="1271" spc="-5" dirty="0">
                  <a:latin typeface="Verdana"/>
                  <a:cs typeface="Verdana"/>
                </a:rPr>
                <a:t>vytvoření jádra z volných nukleonů. </a:t>
              </a:r>
              <a:endParaRPr sz="1271" dirty="0">
                <a:latin typeface="Verdana"/>
                <a:cs typeface="Verdana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8861" y="2763661"/>
            <a:ext cx="8025947" cy="1132633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46064">
              <a:lnSpc>
                <a:spcPts val="1035"/>
              </a:lnSpc>
              <a:spcBef>
                <a:spcPts val="83"/>
              </a:spcBef>
            </a:pPr>
            <a:endParaRPr lang="cs-CZ" sz="1271" spc="-5" dirty="0">
              <a:latin typeface="Verdana"/>
              <a:cs typeface="Verdana"/>
            </a:endParaRPr>
          </a:p>
          <a:p>
            <a:pPr marL="46064">
              <a:lnSpc>
                <a:spcPts val="1035"/>
              </a:lnSpc>
              <a:spcBef>
                <a:spcPts val="83"/>
              </a:spcBef>
            </a:pPr>
            <a:r>
              <a:rPr sz="1271" spc="-9" dirty="0" err="1">
                <a:solidFill>
                  <a:srgbClr val="0070C0"/>
                </a:solidFill>
                <a:latin typeface="Verdana"/>
                <a:cs typeface="Verdana"/>
              </a:rPr>
              <a:t>Např</a:t>
            </a:r>
            <a:r>
              <a:rPr sz="1271" spc="-9" dirty="0">
                <a:solidFill>
                  <a:srgbClr val="0070C0"/>
                </a:solidFill>
                <a:latin typeface="Verdana"/>
                <a:cs typeface="Verdana"/>
              </a:rPr>
              <a:t>. </a:t>
            </a:r>
            <a:r>
              <a:rPr sz="1271" dirty="0">
                <a:solidFill>
                  <a:srgbClr val="0070C0"/>
                </a:solidFill>
                <a:latin typeface="Verdana"/>
                <a:cs typeface="Verdana"/>
              </a:rPr>
              <a:t>pro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jádro </a:t>
            </a:r>
            <a:r>
              <a:rPr sz="1224" spc="7" baseline="30864" dirty="0">
                <a:solidFill>
                  <a:srgbClr val="0070C0"/>
                </a:solidFill>
                <a:latin typeface="Verdana"/>
                <a:cs typeface="Verdana"/>
              </a:rPr>
              <a:t>4 </a:t>
            </a:r>
            <a:r>
              <a:rPr lang="cs-CZ" sz="1224" spc="7" baseline="-25000" dirty="0">
                <a:solidFill>
                  <a:srgbClr val="0070C0"/>
                </a:solidFill>
                <a:latin typeface="Verdana"/>
                <a:cs typeface="Verdana"/>
              </a:rPr>
              <a:t>2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He</a:t>
            </a:r>
            <a:r>
              <a:rPr sz="127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je:</a:t>
            </a:r>
            <a:r>
              <a:rPr lang="cs-CZ" sz="1271" spc="-5" dirty="0">
                <a:solidFill>
                  <a:srgbClr val="0070C0"/>
                </a:solidFill>
                <a:latin typeface="Verdana"/>
                <a:cs typeface="Verdana"/>
              </a:rPr>
              <a:t>   </a:t>
            </a:r>
            <a:r>
              <a:rPr sz="1271" spc="-9" dirty="0">
                <a:solidFill>
                  <a:srgbClr val="0070C0"/>
                </a:solidFill>
                <a:latin typeface="Verdana"/>
                <a:cs typeface="Verdana"/>
              </a:rPr>
              <a:t>Δ =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5,000618.10</a:t>
            </a:r>
            <a:r>
              <a:rPr sz="1224" spc="-7" baseline="30864" dirty="0">
                <a:solidFill>
                  <a:srgbClr val="0070C0"/>
                </a:solidFill>
                <a:latin typeface="Verdana"/>
                <a:cs typeface="Verdana"/>
              </a:rPr>
              <a:t>-29 </a:t>
            </a:r>
            <a:r>
              <a:rPr sz="1271" spc="-9" dirty="0">
                <a:solidFill>
                  <a:srgbClr val="0070C0"/>
                </a:solidFill>
                <a:latin typeface="Verdana"/>
                <a:cs typeface="Verdana"/>
              </a:rPr>
              <a:t>kg =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4,5. </a:t>
            </a:r>
            <a:r>
              <a:rPr sz="1271" dirty="0">
                <a:solidFill>
                  <a:srgbClr val="0070C0"/>
                </a:solidFill>
                <a:latin typeface="Verdana"/>
                <a:cs typeface="Verdana"/>
              </a:rPr>
              <a:t>10</a:t>
            </a:r>
            <a:r>
              <a:rPr sz="1224" baseline="30864" dirty="0">
                <a:solidFill>
                  <a:srgbClr val="0070C0"/>
                </a:solidFill>
                <a:latin typeface="Verdana"/>
                <a:cs typeface="Verdana"/>
              </a:rPr>
              <a:t>-12 </a:t>
            </a:r>
            <a:r>
              <a:rPr sz="1271" spc="-9" dirty="0">
                <a:solidFill>
                  <a:srgbClr val="0070C0"/>
                </a:solidFill>
                <a:latin typeface="Verdana"/>
                <a:cs typeface="Verdana"/>
              </a:rPr>
              <a:t>J/atom =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2,71.10</a:t>
            </a:r>
            <a:r>
              <a:rPr sz="1224" spc="-7" baseline="30864" dirty="0">
                <a:solidFill>
                  <a:srgbClr val="0070C0"/>
                </a:solidFill>
                <a:latin typeface="Verdana"/>
                <a:cs typeface="Verdana"/>
              </a:rPr>
              <a:t>12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J/mol. </a:t>
            </a:r>
            <a:r>
              <a:rPr sz="1271" dirty="0">
                <a:solidFill>
                  <a:srgbClr val="0070C0"/>
                </a:solidFill>
                <a:latin typeface="Verdana"/>
                <a:cs typeface="Verdana"/>
              </a:rPr>
              <a:t>Toto</a:t>
            </a:r>
            <a:endParaRPr lang="cs-CZ" sz="1271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46064">
              <a:lnSpc>
                <a:spcPts val="1035"/>
              </a:lnSpc>
              <a:spcBef>
                <a:spcPts val="83"/>
              </a:spcBef>
            </a:pPr>
            <a:endParaRPr lang="cs-CZ" sz="1271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46064">
              <a:lnSpc>
                <a:spcPts val="1035"/>
              </a:lnSpc>
              <a:spcBef>
                <a:spcPts val="83"/>
              </a:spcBef>
            </a:pPr>
            <a:r>
              <a:rPr sz="1271" spc="-5" dirty="0" err="1">
                <a:solidFill>
                  <a:srgbClr val="0070C0"/>
                </a:solidFill>
                <a:latin typeface="Verdana"/>
                <a:cs typeface="Verdana"/>
              </a:rPr>
              <a:t>množství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271" spc="-9" dirty="0">
                <a:solidFill>
                  <a:srgbClr val="0070C0"/>
                </a:solidFill>
                <a:latin typeface="Verdana"/>
                <a:cs typeface="Verdana"/>
              </a:rPr>
              <a:t>tepla ohřeje 6500 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tun vody z </a:t>
            </a:r>
            <a:r>
              <a:rPr sz="1271" spc="-9" dirty="0">
                <a:solidFill>
                  <a:srgbClr val="0070C0"/>
                </a:solidFill>
                <a:latin typeface="Verdana"/>
                <a:cs typeface="Verdana"/>
              </a:rPr>
              <a:t>0°C 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k</a:t>
            </a:r>
            <a:r>
              <a:rPr sz="1271" spc="1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271" spc="-5" dirty="0" err="1">
                <a:solidFill>
                  <a:srgbClr val="0070C0"/>
                </a:solidFill>
                <a:latin typeface="Verdana"/>
                <a:cs typeface="Verdana"/>
              </a:rPr>
              <a:t>varu</a:t>
            </a:r>
            <a:r>
              <a:rPr sz="1271" spc="-5" dirty="0">
                <a:solidFill>
                  <a:srgbClr val="0070C0"/>
                </a:solidFill>
                <a:latin typeface="Verdana"/>
                <a:cs typeface="Verdana"/>
              </a:rPr>
              <a:t>.</a:t>
            </a:r>
            <a:endParaRPr lang="cs-CZ" sz="1271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46064">
              <a:lnSpc>
                <a:spcPts val="1035"/>
              </a:lnSpc>
              <a:spcBef>
                <a:spcPts val="83"/>
              </a:spcBef>
            </a:pPr>
            <a:endParaRPr lang="cs-CZ" sz="1271" b="1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46064">
              <a:lnSpc>
                <a:spcPts val="1035"/>
              </a:lnSpc>
              <a:spcBef>
                <a:spcPts val="83"/>
              </a:spcBef>
            </a:pPr>
            <a:r>
              <a:rPr sz="1451" b="1" dirty="0" err="1">
                <a:solidFill>
                  <a:srgbClr val="C00000"/>
                </a:solidFill>
                <a:latin typeface="Verdana"/>
                <a:cs typeface="Verdana"/>
              </a:rPr>
              <a:t>Vazebná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 energie </a:t>
            </a:r>
            <a:r>
              <a:rPr sz="1451" b="1" spc="-5" dirty="0" err="1">
                <a:solidFill>
                  <a:srgbClr val="C00000"/>
                </a:solidFill>
                <a:latin typeface="Verdana"/>
                <a:cs typeface="Verdana"/>
              </a:rPr>
              <a:t>jádra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C00000"/>
                </a:solidFill>
                <a:latin typeface="Verdana"/>
                <a:cs typeface="Verdana"/>
              </a:rPr>
              <a:t>vztažená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na </a:t>
            </a:r>
            <a:r>
              <a:rPr sz="1451" b="1" spc="-5" dirty="0" err="1">
                <a:solidFill>
                  <a:srgbClr val="C00000"/>
                </a:solidFill>
                <a:latin typeface="Verdana"/>
                <a:cs typeface="Verdana"/>
              </a:rPr>
              <a:t>jeden</a:t>
            </a:r>
            <a:r>
              <a:rPr sz="1451" b="1" spc="-8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dirty="0" err="1">
                <a:solidFill>
                  <a:srgbClr val="C00000"/>
                </a:solidFill>
                <a:latin typeface="Verdana"/>
                <a:cs typeface="Verdana"/>
              </a:rPr>
              <a:t>nukleon</a:t>
            </a: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51" b="1" spc="-5" dirty="0">
                <a:solidFill>
                  <a:srgbClr val="006FC0"/>
                </a:solidFill>
                <a:latin typeface="Verdana"/>
                <a:cs typeface="Verdana"/>
              </a:rPr>
              <a:t>v</a:t>
            </a:r>
            <a:r>
              <a:rPr sz="1451" b="1" spc="-5" dirty="0" err="1">
                <a:solidFill>
                  <a:srgbClr val="006FC0"/>
                </a:solidFill>
                <a:latin typeface="Verdana"/>
                <a:cs typeface="Verdana"/>
              </a:rPr>
              <a:t>ypovídá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51" b="1" spc="5" dirty="0">
                <a:solidFill>
                  <a:srgbClr val="006FC0"/>
                </a:solidFill>
                <a:latin typeface="Verdana"/>
                <a:cs typeface="Verdana"/>
              </a:rPr>
              <a:t>o </a:t>
            </a:r>
            <a:r>
              <a:rPr sz="1451" b="1" dirty="0">
                <a:solidFill>
                  <a:srgbClr val="006FC0"/>
                </a:solidFill>
                <a:latin typeface="Verdana"/>
                <a:cs typeface="Verdana"/>
              </a:rPr>
              <a:t>tom, </a:t>
            </a:r>
            <a:r>
              <a:rPr sz="1451" b="1" spc="-5" dirty="0" err="1">
                <a:solidFill>
                  <a:srgbClr val="006FC0"/>
                </a:solidFill>
                <a:latin typeface="Verdana"/>
                <a:cs typeface="Verdana"/>
              </a:rPr>
              <a:t>zda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006FC0"/>
                </a:solidFill>
                <a:latin typeface="Verdana"/>
                <a:cs typeface="Verdana"/>
              </a:rPr>
              <a:t>je</a:t>
            </a:r>
            <a:endParaRPr lang="cs-CZ" sz="1451" b="1" dirty="0">
              <a:solidFill>
                <a:srgbClr val="006FC0"/>
              </a:solidFill>
              <a:latin typeface="Verdana"/>
              <a:cs typeface="Verdana"/>
            </a:endParaRPr>
          </a:p>
          <a:p>
            <a:pPr marL="46064">
              <a:lnSpc>
                <a:spcPts val="1035"/>
              </a:lnSpc>
              <a:spcBef>
                <a:spcPts val="83"/>
              </a:spcBef>
            </a:pPr>
            <a:endParaRPr lang="cs-CZ" sz="1451" b="1" dirty="0">
              <a:solidFill>
                <a:srgbClr val="006FC0"/>
              </a:solidFill>
              <a:latin typeface="Verdana"/>
              <a:cs typeface="Verdana"/>
            </a:endParaRPr>
          </a:p>
          <a:p>
            <a:pPr marL="46064">
              <a:lnSpc>
                <a:spcPts val="1035"/>
              </a:lnSpc>
              <a:spcBef>
                <a:spcPts val="83"/>
              </a:spcBef>
            </a:pPr>
            <a:r>
              <a:rPr sz="1451" b="1" spc="-9" dirty="0" err="1">
                <a:solidFill>
                  <a:srgbClr val="006FC0"/>
                </a:solidFill>
                <a:latin typeface="Verdana"/>
                <a:cs typeface="Verdana"/>
              </a:rPr>
              <a:t>jádro</a:t>
            </a:r>
            <a:r>
              <a:rPr sz="1451" b="1" spc="-9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51" b="1" spc="-5" dirty="0" err="1">
                <a:solidFill>
                  <a:srgbClr val="006FC0"/>
                </a:solidFill>
                <a:latin typeface="Verdana"/>
                <a:cs typeface="Verdana"/>
              </a:rPr>
              <a:t>stabilní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006FC0"/>
                </a:solidFill>
                <a:latin typeface="Verdana"/>
                <a:cs typeface="Verdana"/>
              </a:rPr>
              <a:t>nebo 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nikoliv</a:t>
            </a:r>
            <a:r>
              <a:rPr sz="1451" b="1" spc="-9" dirty="0">
                <a:solidFill>
                  <a:srgbClr val="006FC0"/>
                </a:solidFill>
                <a:latin typeface="Verdana"/>
                <a:cs typeface="Verdana"/>
              </a:rPr>
              <a:t> !!!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89227" y="4290255"/>
            <a:ext cx="1280045" cy="2838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80"/>
              </a:lnSpc>
            </a:pPr>
            <a:r>
              <a:rPr sz="1995" b="1" dirty="0">
                <a:latin typeface="Verdana"/>
                <a:cs typeface="Verdana"/>
              </a:rPr>
              <a:t>ε </a:t>
            </a:r>
            <a:r>
              <a:rPr sz="1995" b="1" spc="5" dirty="0">
                <a:latin typeface="Verdana"/>
                <a:cs typeface="Verdana"/>
              </a:rPr>
              <a:t>= </a:t>
            </a:r>
            <a:r>
              <a:rPr sz="1995" b="1" spc="-5" dirty="0">
                <a:latin typeface="Verdana"/>
                <a:cs typeface="Verdana"/>
              </a:rPr>
              <a:t>E</a:t>
            </a:r>
            <a:r>
              <a:rPr sz="1972" b="1" i="1" spc="-7" baseline="-7662" dirty="0">
                <a:latin typeface="Verdana"/>
                <a:cs typeface="Verdana"/>
              </a:rPr>
              <a:t>v</a:t>
            </a:r>
            <a:r>
              <a:rPr sz="1972" b="1" i="1" spc="204" baseline="-7662" dirty="0">
                <a:latin typeface="Verdana"/>
                <a:cs typeface="Verdana"/>
              </a:rPr>
              <a:t> </a:t>
            </a:r>
            <a:r>
              <a:rPr sz="1995" b="1" spc="-9" dirty="0">
                <a:latin typeface="Verdana"/>
                <a:cs typeface="Verdana"/>
              </a:rPr>
              <a:t>/A</a:t>
            </a:r>
            <a:endParaRPr sz="1995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1566" y="6135437"/>
            <a:ext cx="4952865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b="1" dirty="0">
                <a:latin typeface="Verdana"/>
                <a:cs typeface="Verdana"/>
              </a:rPr>
              <a:t>Závislost </a:t>
            </a:r>
            <a:r>
              <a:rPr sz="1088" b="1" spc="-5" dirty="0" err="1">
                <a:latin typeface="Verdana"/>
                <a:cs typeface="Verdana"/>
              </a:rPr>
              <a:t>střední</a:t>
            </a:r>
            <a:r>
              <a:rPr sz="1088" b="1" spc="-5" dirty="0">
                <a:latin typeface="Verdana"/>
                <a:cs typeface="Verdana"/>
              </a:rPr>
              <a:t> </a:t>
            </a:r>
            <a:r>
              <a:rPr sz="1088" b="1" spc="-5" dirty="0" err="1">
                <a:latin typeface="Verdana"/>
                <a:cs typeface="Verdana"/>
              </a:rPr>
              <a:t>vaz</a:t>
            </a:r>
            <a:r>
              <a:rPr lang="cs-CZ" sz="1088" b="1" spc="-5" dirty="0" err="1">
                <a:latin typeface="Verdana"/>
                <a:cs typeface="Verdana"/>
              </a:rPr>
              <a:t>ebné</a:t>
            </a:r>
            <a:r>
              <a:rPr sz="1088" b="1" spc="-5" dirty="0">
                <a:latin typeface="Verdana"/>
                <a:cs typeface="Verdana"/>
              </a:rPr>
              <a:t> </a:t>
            </a:r>
            <a:r>
              <a:rPr sz="1088" b="1" spc="-5" dirty="0" err="1">
                <a:latin typeface="Verdana"/>
                <a:cs typeface="Verdana"/>
              </a:rPr>
              <a:t>energie</a:t>
            </a:r>
            <a:r>
              <a:rPr sz="1088" b="1" spc="-5" dirty="0">
                <a:latin typeface="Verdana"/>
                <a:cs typeface="Verdana"/>
              </a:rPr>
              <a:t> </a:t>
            </a:r>
            <a:r>
              <a:rPr lang="cs-CZ" sz="1088" b="1" spc="-5" dirty="0">
                <a:latin typeface="Verdana"/>
                <a:cs typeface="Verdana"/>
              </a:rPr>
              <a:t>jádra na počtu nukleonů v jádře</a:t>
            </a:r>
            <a:endParaRPr sz="1088" dirty="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8861" y="4250269"/>
            <a:ext cx="5448801" cy="2503385"/>
          </a:xfrm>
          <a:prstGeom prst="rect">
            <a:avLst/>
          </a:prstGeom>
        </p:spPr>
      </p:pic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5A9708D8-8D35-4462-9E79-B3895275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13</a:t>
            </a:fld>
            <a:endParaRPr lang="cs-CZ" dirty="0"/>
          </a:p>
        </p:txBody>
      </p:sp>
      <p:pic>
        <p:nvPicPr>
          <p:cNvPr id="17" name="jádro13-1">
            <a:hlinkClick r:id="" action="ppaction://media"/>
            <a:extLst>
              <a:ext uri="{FF2B5EF4-FFF2-40B4-BE49-F238E27FC236}">
                <a16:creationId xmlns:a16="http://schemas.microsoft.com/office/drawing/2014/main" id="{EBA72E75-0D9D-4BEB-8B2E-5524AFA4C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0550" y="221199"/>
            <a:ext cx="609600" cy="609600"/>
          </a:xfrm>
          <a:prstGeom prst="rect">
            <a:avLst/>
          </a:prstGeom>
        </p:spPr>
      </p:pic>
      <p:pic>
        <p:nvPicPr>
          <p:cNvPr id="18" name="jádro13-2">
            <a:hlinkClick r:id="" action="ppaction://media"/>
            <a:extLst>
              <a:ext uri="{FF2B5EF4-FFF2-40B4-BE49-F238E27FC236}">
                <a16:creationId xmlns:a16="http://schemas.microsoft.com/office/drawing/2014/main" id="{3032D851-84BB-4ECF-9259-E4DA8B74A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7031" y="5457170"/>
            <a:ext cx="609600" cy="609600"/>
          </a:xfrm>
          <a:prstGeom prst="rect">
            <a:avLst/>
          </a:prstGeom>
        </p:spPr>
      </p:pic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07747E7-569E-48FC-AC54-3F0CCDC5A32B}"/>
              </a:ext>
            </a:extLst>
          </p:cNvPr>
          <p:cNvCxnSpPr/>
          <p:nvPr/>
        </p:nvCxnSpPr>
        <p:spPr>
          <a:xfrm>
            <a:off x="5245653" y="3625732"/>
            <a:ext cx="1384018" cy="624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2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086" y="366743"/>
            <a:ext cx="8071827" cy="2468965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7"/>
              </a:spcBef>
            </a:pPr>
            <a:r>
              <a:rPr lang="cs-CZ" b="1" spc="-5" dirty="0">
                <a:solidFill>
                  <a:srgbClr val="0070C0"/>
                </a:solidFill>
                <a:latin typeface="Verdana"/>
                <a:cs typeface="Verdana"/>
              </a:rPr>
              <a:t>Možnosti uvolnění energie </a:t>
            </a:r>
            <a:r>
              <a:rPr lang="cs-CZ" b="1" dirty="0">
                <a:solidFill>
                  <a:srgbClr val="0070C0"/>
                </a:solidFill>
                <a:latin typeface="Verdana"/>
                <a:cs typeface="Verdana"/>
              </a:rPr>
              <a:t>při </a:t>
            </a:r>
            <a:r>
              <a:rPr lang="cs-CZ" b="1" spc="-5" dirty="0">
                <a:solidFill>
                  <a:srgbClr val="0070C0"/>
                </a:solidFill>
                <a:latin typeface="Verdana"/>
                <a:cs typeface="Verdana"/>
              </a:rPr>
              <a:t>jaderných</a:t>
            </a:r>
            <a:r>
              <a:rPr lang="cs-CZ" b="1" spc="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cs-CZ" b="1" spc="-5" dirty="0">
                <a:solidFill>
                  <a:srgbClr val="0070C0"/>
                </a:solidFill>
                <a:latin typeface="Verdana"/>
                <a:cs typeface="Verdana"/>
              </a:rPr>
              <a:t>přeměnách:</a:t>
            </a:r>
            <a:endParaRPr lang="cs-CZ" b="1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218805" marR="345482" indent="-207289">
              <a:lnSpc>
                <a:spcPct val="103000"/>
              </a:lnSpc>
              <a:spcBef>
                <a:spcPts val="1224"/>
              </a:spcBef>
              <a:buClr>
                <a:srgbClr val="000000"/>
              </a:buClr>
              <a:buSzPct val="88888"/>
              <a:buFont typeface="Symbol"/>
              <a:buChar char=""/>
              <a:tabLst>
                <a:tab pos="218229" algn="l"/>
                <a:tab pos="218805" algn="l"/>
              </a:tabLst>
            </a:pPr>
            <a:r>
              <a:rPr sz="1200" b="1" spc="-9" dirty="0" err="1">
                <a:solidFill>
                  <a:srgbClr val="0000FF"/>
                </a:solidFill>
                <a:latin typeface="Verdana"/>
                <a:cs typeface="Verdana"/>
              </a:rPr>
              <a:t>spojováním</a:t>
            </a:r>
            <a:r>
              <a:rPr sz="1200" b="1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200" b="1" spc="-5" dirty="0">
                <a:solidFill>
                  <a:srgbClr val="0000FF"/>
                </a:solidFill>
                <a:latin typeface="Verdana"/>
                <a:cs typeface="Verdana"/>
              </a:rPr>
              <a:t>jader </a:t>
            </a:r>
            <a:r>
              <a:rPr sz="1200" spc="-5" dirty="0">
                <a:latin typeface="Verdana"/>
                <a:cs typeface="Verdana"/>
              </a:rPr>
              <a:t>neboli </a:t>
            </a:r>
            <a:r>
              <a:rPr sz="1200" b="1" spc="-5" dirty="0">
                <a:solidFill>
                  <a:srgbClr val="C00000"/>
                </a:solidFill>
                <a:latin typeface="Verdana"/>
                <a:cs typeface="Verdana"/>
              </a:rPr>
              <a:t>jadernou </a:t>
            </a:r>
            <a:r>
              <a:rPr sz="1200" b="1" spc="-9" dirty="0">
                <a:solidFill>
                  <a:srgbClr val="C00000"/>
                </a:solidFill>
                <a:latin typeface="Verdana"/>
                <a:cs typeface="Verdana"/>
              </a:rPr>
              <a:t>syntézou </a:t>
            </a:r>
            <a:r>
              <a:rPr sz="1200" spc="-5" dirty="0">
                <a:latin typeface="Verdana"/>
                <a:cs typeface="Verdana"/>
              </a:rPr>
              <a:t>čili </a:t>
            </a:r>
            <a:r>
              <a:rPr sz="1200" b="1" dirty="0">
                <a:solidFill>
                  <a:srgbClr val="C00000"/>
                </a:solidFill>
                <a:latin typeface="Verdana"/>
                <a:cs typeface="Verdana"/>
              </a:rPr>
              <a:t>fúzí </a:t>
            </a:r>
            <a:r>
              <a:rPr sz="1200" b="1" spc="-5" dirty="0">
                <a:solidFill>
                  <a:srgbClr val="C00000"/>
                </a:solidFill>
                <a:latin typeface="Verdana"/>
                <a:cs typeface="Verdana"/>
              </a:rPr>
              <a:t>nejlehčích </a:t>
            </a:r>
            <a:r>
              <a:rPr sz="1200" b="1" dirty="0">
                <a:solidFill>
                  <a:srgbClr val="C00000"/>
                </a:solidFill>
                <a:latin typeface="Verdana"/>
                <a:cs typeface="Verdana"/>
              </a:rPr>
              <a:t>jader </a:t>
            </a:r>
            <a:r>
              <a:rPr sz="1200" spc="-5" dirty="0">
                <a:latin typeface="Verdana"/>
                <a:cs typeface="Verdana"/>
              </a:rPr>
              <a:t>(vodík, helium,...) v  </a:t>
            </a:r>
            <a:r>
              <a:rPr sz="1200" spc="-9" dirty="0" err="1">
                <a:latin typeface="Verdana"/>
                <a:cs typeface="Verdana"/>
              </a:rPr>
              <a:t>jádra</a:t>
            </a:r>
            <a:r>
              <a:rPr sz="1200" spc="5" dirty="0">
                <a:latin typeface="Verdana"/>
                <a:cs typeface="Verdana"/>
              </a:rPr>
              <a:t> </a:t>
            </a:r>
            <a:r>
              <a:rPr sz="1200" spc="-9" dirty="0" err="1">
                <a:latin typeface="Verdana"/>
                <a:cs typeface="Verdana"/>
              </a:rPr>
              <a:t>těžší</a:t>
            </a:r>
            <a:r>
              <a:rPr lang="cs-CZ" sz="1200" spc="-9" dirty="0">
                <a:latin typeface="Verdana"/>
                <a:cs typeface="Verdana"/>
              </a:rPr>
              <a:t> (termojaderná syntéza)</a:t>
            </a:r>
            <a:endParaRPr sz="1200" dirty="0">
              <a:latin typeface="Verdana"/>
              <a:cs typeface="Verdana"/>
            </a:endParaRPr>
          </a:p>
          <a:p>
            <a:pPr marL="218805" indent="-207289">
              <a:spcBef>
                <a:spcPts val="15"/>
              </a:spcBef>
              <a:buClr>
                <a:srgbClr val="000000"/>
              </a:buClr>
              <a:buSzPct val="88888"/>
              <a:buFont typeface="Symbol"/>
              <a:buChar char=""/>
              <a:tabLst>
                <a:tab pos="218229" algn="l"/>
                <a:tab pos="218805" algn="l"/>
              </a:tabLst>
            </a:pPr>
            <a:r>
              <a:rPr sz="1200" b="1" spc="-9" dirty="0">
                <a:solidFill>
                  <a:srgbClr val="0000FF"/>
                </a:solidFill>
                <a:latin typeface="Verdana"/>
                <a:cs typeface="Verdana"/>
              </a:rPr>
              <a:t>rozštěpením </a:t>
            </a:r>
            <a:r>
              <a:rPr sz="1200" spc="-5" dirty="0">
                <a:latin typeface="Verdana"/>
                <a:cs typeface="Verdana"/>
              </a:rPr>
              <a:t>nejtěžších </a:t>
            </a:r>
            <a:r>
              <a:rPr sz="1200" spc="-9" dirty="0">
                <a:latin typeface="Verdana"/>
                <a:cs typeface="Verdana"/>
              </a:rPr>
              <a:t>jader </a:t>
            </a:r>
            <a:r>
              <a:rPr sz="1200" spc="-5" dirty="0">
                <a:latin typeface="Verdana"/>
                <a:cs typeface="Verdana"/>
              </a:rPr>
              <a:t>(např. </a:t>
            </a:r>
            <a:r>
              <a:rPr sz="1200" spc="-9" dirty="0">
                <a:latin typeface="Verdana"/>
                <a:cs typeface="Verdana"/>
              </a:rPr>
              <a:t>uranu) </a:t>
            </a:r>
            <a:r>
              <a:rPr sz="1200" spc="-15" dirty="0">
                <a:latin typeface="Verdana"/>
                <a:cs typeface="Verdana"/>
              </a:rPr>
              <a:t>na </a:t>
            </a:r>
            <a:r>
              <a:rPr sz="1200" spc="-9" dirty="0">
                <a:latin typeface="Verdana"/>
                <a:cs typeface="Verdana"/>
              </a:rPr>
              <a:t>jádra</a:t>
            </a:r>
            <a:r>
              <a:rPr sz="1200" spc="136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lehčí.</a:t>
            </a:r>
            <a:endParaRPr sz="1200" dirty="0">
              <a:latin typeface="Verdana"/>
              <a:cs typeface="Verdana"/>
            </a:endParaRPr>
          </a:p>
          <a:p>
            <a:pPr marL="11516" marR="260264">
              <a:lnSpc>
                <a:spcPct val="101800"/>
              </a:lnSpc>
              <a:spcBef>
                <a:spcPts val="1265"/>
              </a:spcBef>
            </a:pPr>
            <a:r>
              <a:rPr sz="1200" spc="-5" dirty="0">
                <a:latin typeface="Verdana"/>
                <a:cs typeface="Verdana"/>
              </a:rPr>
              <a:t>V obou těchto procesech </a:t>
            </a:r>
            <a:r>
              <a:rPr sz="1200" spc="-9" dirty="0">
                <a:latin typeface="Verdana"/>
                <a:cs typeface="Verdana"/>
              </a:rPr>
              <a:t>mají nukleony </a:t>
            </a:r>
            <a:r>
              <a:rPr sz="1200" spc="5" dirty="0">
                <a:latin typeface="Verdana"/>
                <a:cs typeface="Verdana"/>
              </a:rPr>
              <a:t>ve </a:t>
            </a:r>
            <a:r>
              <a:rPr sz="1200" spc="-5" dirty="0">
                <a:latin typeface="Verdana"/>
                <a:cs typeface="Verdana"/>
              </a:rPr>
              <a:t>výsledných </a:t>
            </a:r>
            <a:r>
              <a:rPr sz="1200" spc="-5" dirty="0" err="1">
                <a:latin typeface="Verdana"/>
                <a:cs typeface="Verdana"/>
              </a:rPr>
              <a:t>jádrech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lang="cs-CZ" sz="1200" dirty="0">
                <a:latin typeface="Verdana"/>
                <a:cs typeface="Verdana"/>
              </a:rPr>
              <a:t>menší</a:t>
            </a:r>
            <a:r>
              <a:rPr sz="1200" dirty="0">
                <a:latin typeface="Verdana"/>
                <a:cs typeface="Verdana"/>
              </a:rPr>
              <a:t> </a:t>
            </a:r>
            <a:r>
              <a:rPr sz="1200" spc="-5" dirty="0" err="1">
                <a:latin typeface="Verdana"/>
                <a:cs typeface="Verdana"/>
              </a:rPr>
              <a:t>vaz</a:t>
            </a:r>
            <a:r>
              <a:rPr lang="cs-CZ" sz="1200" spc="-5" dirty="0">
                <a:latin typeface="Verdana"/>
                <a:cs typeface="Verdana"/>
              </a:rPr>
              <a:t>e</a:t>
            </a:r>
            <a:r>
              <a:rPr sz="1200" spc="-5" dirty="0">
                <a:latin typeface="Verdana"/>
                <a:cs typeface="Verdana"/>
              </a:rPr>
              <a:t>b</a:t>
            </a:r>
            <a:r>
              <a:rPr lang="cs-CZ" sz="1200" spc="-5" dirty="0" err="1">
                <a:latin typeface="Verdana"/>
                <a:cs typeface="Verdana"/>
              </a:rPr>
              <a:t>nou</a:t>
            </a:r>
            <a:r>
              <a:rPr sz="1200" spc="-5" dirty="0">
                <a:latin typeface="Verdana"/>
                <a:cs typeface="Verdana"/>
              </a:rPr>
              <a:t> energii </a:t>
            </a:r>
            <a:r>
              <a:rPr sz="1200" spc="-9" dirty="0">
                <a:latin typeface="Verdana"/>
                <a:cs typeface="Verdana"/>
              </a:rPr>
              <a:t>než </a:t>
            </a:r>
            <a:r>
              <a:rPr sz="1200" spc="-5" dirty="0">
                <a:latin typeface="Verdana"/>
                <a:cs typeface="Verdana"/>
              </a:rPr>
              <a:t>v </a:t>
            </a:r>
            <a:r>
              <a:rPr sz="1200" spc="-5" dirty="0" err="1">
                <a:latin typeface="Verdana"/>
                <a:cs typeface="Verdana"/>
              </a:rPr>
              <a:t>jádrech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spc="-5" dirty="0" err="1">
                <a:latin typeface="Verdana"/>
                <a:cs typeface="Verdana"/>
              </a:rPr>
              <a:t>výchozích</a:t>
            </a:r>
            <a:r>
              <a:rPr sz="1200" spc="-5" dirty="0">
                <a:latin typeface="Verdana"/>
                <a:cs typeface="Verdana"/>
              </a:rPr>
              <a:t> a rozdíl </a:t>
            </a:r>
            <a:r>
              <a:rPr sz="1200" spc="-5" dirty="0" err="1">
                <a:latin typeface="Verdana"/>
                <a:cs typeface="Verdana"/>
              </a:rPr>
              <a:t>těchto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spc="-9" dirty="0" err="1">
                <a:latin typeface="Verdana"/>
                <a:cs typeface="Verdana"/>
              </a:rPr>
              <a:t>energií</a:t>
            </a:r>
            <a:r>
              <a:rPr sz="1200" spc="-9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se </a:t>
            </a:r>
            <a:r>
              <a:rPr sz="1200" spc="-5" dirty="0" err="1">
                <a:latin typeface="Verdana"/>
                <a:cs typeface="Verdana"/>
              </a:rPr>
              <a:t>uvolní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lang="cs-CZ" sz="1200" spc="-5" dirty="0">
                <a:latin typeface="Verdana"/>
                <a:cs typeface="Verdana"/>
              </a:rPr>
              <a:t>v podobě </a:t>
            </a:r>
            <a:r>
              <a:rPr sz="1400" b="1" dirty="0" err="1">
                <a:solidFill>
                  <a:srgbClr val="C00000"/>
                </a:solidFill>
                <a:latin typeface="Verdana"/>
                <a:cs typeface="Verdana"/>
              </a:rPr>
              <a:t>jadernou</a:t>
            </a:r>
            <a:r>
              <a:rPr sz="1400" b="1" spc="10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dirty="0" err="1">
                <a:solidFill>
                  <a:srgbClr val="C00000"/>
                </a:solidFill>
                <a:latin typeface="Verdana"/>
                <a:cs typeface="Verdana"/>
              </a:rPr>
              <a:t>energii</a:t>
            </a:r>
            <a:r>
              <a:rPr lang="cs-CZ" sz="14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200" dirty="0">
                <a:solidFill>
                  <a:srgbClr val="002060"/>
                </a:solidFill>
                <a:latin typeface="Verdana"/>
                <a:cs typeface="Verdana"/>
              </a:rPr>
              <a:t>(nejčastěji ve formě tepla)</a:t>
            </a:r>
            <a:r>
              <a:rPr sz="1200" dirty="0">
                <a:solidFill>
                  <a:srgbClr val="002060"/>
                </a:solidFill>
                <a:latin typeface="Verdana"/>
                <a:cs typeface="Verdana"/>
              </a:rPr>
              <a:t>.</a:t>
            </a:r>
          </a:p>
          <a:p>
            <a:pPr marL="11516" marR="4607" indent="405942" algn="just">
              <a:lnSpc>
                <a:spcPct val="101499"/>
              </a:lnSpc>
              <a:spcBef>
                <a:spcPts val="1247"/>
              </a:spcBef>
            </a:pPr>
            <a:r>
              <a:rPr sz="1200" spc="-5" dirty="0">
                <a:latin typeface="Verdana"/>
                <a:cs typeface="Verdana"/>
              </a:rPr>
              <a:t>Obecně </a:t>
            </a:r>
            <a:r>
              <a:rPr sz="1200" spc="-9" dirty="0">
                <a:latin typeface="Verdana"/>
                <a:cs typeface="Verdana"/>
              </a:rPr>
              <a:t>lze </a:t>
            </a:r>
            <a:r>
              <a:rPr sz="1200" spc="-5" dirty="0" err="1">
                <a:latin typeface="Verdana"/>
                <a:cs typeface="Verdana"/>
              </a:rPr>
              <a:t>konstatovat</a:t>
            </a:r>
            <a:r>
              <a:rPr sz="1200" spc="-5" dirty="0">
                <a:latin typeface="Verdana"/>
                <a:cs typeface="Verdana"/>
              </a:rPr>
              <a:t>,</a:t>
            </a:r>
            <a:r>
              <a:rPr lang="cs-CZ" sz="1200" spc="-5" dirty="0">
                <a:latin typeface="Verdana"/>
                <a:cs typeface="Verdana"/>
              </a:rPr>
              <a:t> </a:t>
            </a:r>
            <a:r>
              <a:rPr sz="1200" spc="-15" dirty="0" err="1">
                <a:latin typeface="Verdana"/>
                <a:cs typeface="Verdana"/>
              </a:rPr>
              <a:t>že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stabilita </a:t>
            </a:r>
            <a:r>
              <a:rPr sz="1200" spc="-9" dirty="0">
                <a:latin typeface="Verdana"/>
                <a:cs typeface="Verdana"/>
              </a:rPr>
              <a:t>jader je </a:t>
            </a:r>
            <a:r>
              <a:rPr sz="1200" spc="-5" dirty="0">
                <a:latin typeface="Verdana"/>
                <a:cs typeface="Verdana"/>
              </a:rPr>
              <a:t>záležitostí jejich složité vnitřní struktury. </a:t>
            </a:r>
            <a:r>
              <a:rPr sz="1200" dirty="0">
                <a:latin typeface="Verdana"/>
                <a:cs typeface="Verdana"/>
              </a:rPr>
              <a:t>Podle  </a:t>
            </a:r>
            <a:r>
              <a:rPr sz="1200" spc="-5" dirty="0">
                <a:latin typeface="Verdana"/>
                <a:cs typeface="Verdana"/>
              </a:rPr>
              <a:t>velikosti vazebné </a:t>
            </a:r>
            <a:r>
              <a:rPr sz="1200" spc="-9" dirty="0">
                <a:latin typeface="Verdana"/>
                <a:cs typeface="Verdana"/>
              </a:rPr>
              <a:t>energie jádra vztažené </a:t>
            </a:r>
            <a:r>
              <a:rPr sz="1200" spc="-5" dirty="0">
                <a:latin typeface="Verdana"/>
                <a:cs typeface="Verdana"/>
              </a:rPr>
              <a:t>na </a:t>
            </a:r>
            <a:r>
              <a:rPr sz="1200" spc="-9" dirty="0">
                <a:latin typeface="Verdana"/>
                <a:cs typeface="Verdana"/>
              </a:rPr>
              <a:t>nukleon můžeme jádra rozdělit </a:t>
            </a:r>
            <a:r>
              <a:rPr sz="1200" spc="-5" dirty="0">
                <a:latin typeface="Verdana"/>
                <a:cs typeface="Verdana"/>
              </a:rPr>
              <a:t>na </a:t>
            </a:r>
            <a:r>
              <a:rPr sz="1200" b="1" spc="73" dirty="0">
                <a:solidFill>
                  <a:srgbClr val="8A0000"/>
                </a:solidFill>
                <a:latin typeface="Verdana"/>
                <a:cs typeface="Verdana"/>
              </a:rPr>
              <a:t>nukleárně </a:t>
            </a:r>
            <a:r>
              <a:rPr sz="1200" b="1" spc="77" dirty="0">
                <a:solidFill>
                  <a:srgbClr val="8A0000"/>
                </a:solidFill>
                <a:latin typeface="Verdana"/>
                <a:cs typeface="Verdana"/>
              </a:rPr>
              <a:t>stabilní  </a:t>
            </a:r>
            <a:r>
              <a:rPr sz="1200" spc="-5" dirty="0">
                <a:latin typeface="Verdana"/>
                <a:cs typeface="Verdana"/>
              </a:rPr>
              <a:t>(mají velkou </a:t>
            </a:r>
            <a:r>
              <a:rPr sz="1200" spc="-9" dirty="0">
                <a:latin typeface="Verdana"/>
                <a:cs typeface="Verdana"/>
              </a:rPr>
              <a:t>vazebnou </a:t>
            </a:r>
            <a:r>
              <a:rPr sz="1200" dirty="0">
                <a:latin typeface="Verdana"/>
                <a:cs typeface="Verdana"/>
              </a:rPr>
              <a:t>energii </a:t>
            </a:r>
            <a:r>
              <a:rPr sz="1200" spc="-5" dirty="0">
                <a:latin typeface="Verdana"/>
                <a:cs typeface="Verdana"/>
              </a:rPr>
              <a:t>a </a:t>
            </a:r>
            <a:r>
              <a:rPr sz="1200" b="1" spc="77" dirty="0">
                <a:solidFill>
                  <a:srgbClr val="8A0000"/>
                </a:solidFill>
                <a:latin typeface="Verdana"/>
                <a:cs typeface="Verdana"/>
              </a:rPr>
              <a:t>nukleárně labilní</a:t>
            </a:r>
            <a:r>
              <a:rPr sz="1200" b="1" spc="-172" dirty="0">
                <a:solidFill>
                  <a:srgbClr val="8A0000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.</a:t>
            </a:r>
            <a:endParaRPr sz="1200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6086" y="2921330"/>
            <a:ext cx="4807809" cy="393666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08468" y="3368933"/>
            <a:ext cx="2981225" cy="91800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32823" rIns="0" bIns="0" rtlCol="0">
            <a:spAutoFit/>
          </a:bodyPr>
          <a:lstStyle/>
          <a:p>
            <a:pPr marL="89250">
              <a:lnSpc>
                <a:spcPts val="1687"/>
              </a:lnSpc>
              <a:spcBef>
                <a:spcPts val="259"/>
              </a:spcBef>
            </a:pPr>
            <a:r>
              <a:rPr sz="1451" b="1" dirty="0">
                <a:solidFill>
                  <a:srgbClr val="C00000"/>
                </a:solidFill>
                <a:latin typeface="Times New Roman"/>
                <a:cs typeface="Times New Roman"/>
              </a:rPr>
              <a:t>„ostrov </a:t>
            </a:r>
            <a:r>
              <a:rPr sz="1451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stability“</a:t>
            </a:r>
            <a:endParaRPr sz="1451" dirty="0">
              <a:latin typeface="Times New Roman"/>
              <a:cs typeface="Times New Roman"/>
            </a:endParaRPr>
          </a:p>
          <a:p>
            <a:pPr marL="89250" marR="118616">
              <a:lnSpc>
                <a:spcPts val="1679"/>
              </a:lnSpc>
              <a:spcBef>
                <a:spcPts val="55"/>
              </a:spcBef>
            </a:pPr>
            <a:r>
              <a:rPr sz="1451" dirty="0">
                <a:latin typeface="Times New Roman"/>
                <a:cs typeface="Times New Roman"/>
              </a:rPr>
              <a:t>– </a:t>
            </a:r>
            <a:r>
              <a:rPr sz="1600" spc="-5" dirty="0">
                <a:latin typeface="Times New Roman"/>
                <a:cs typeface="Times New Roman"/>
              </a:rPr>
              <a:t>očekávaný </a:t>
            </a:r>
            <a:r>
              <a:rPr sz="1600" spc="-9" dirty="0">
                <a:latin typeface="Times New Roman"/>
                <a:cs typeface="Times New Roman"/>
              </a:rPr>
              <a:t>výskyt </a:t>
            </a:r>
            <a:r>
              <a:rPr sz="1600" spc="-5" dirty="0">
                <a:latin typeface="Times New Roman"/>
                <a:cs typeface="Times New Roman"/>
              </a:rPr>
              <a:t>supertěžkých  jader, očekává </a:t>
            </a:r>
            <a:r>
              <a:rPr sz="1600" dirty="0">
                <a:latin typeface="Times New Roman"/>
                <a:cs typeface="Times New Roman"/>
              </a:rPr>
              <a:t>se </a:t>
            </a:r>
            <a:r>
              <a:rPr sz="1600" spc="-5" dirty="0">
                <a:latin typeface="Times New Roman"/>
                <a:cs typeface="Times New Roman"/>
              </a:rPr>
              <a:t>jejich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relativní</a:t>
            </a:r>
            <a:endParaRPr sz="1600" dirty="0">
              <a:latin typeface="Times New Roman"/>
              <a:cs typeface="Times New Roman"/>
            </a:endParaRPr>
          </a:p>
          <a:p>
            <a:pPr marL="89250">
              <a:lnSpc>
                <a:spcPts val="1696"/>
              </a:lnSpc>
            </a:pPr>
            <a:r>
              <a:rPr sz="1600" spc="-5" dirty="0">
                <a:latin typeface="Times New Roman"/>
                <a:cs typeface="Times New Roman"/>
              </a:rPr>
              <a:t>stabilita </a:t>
            </a:r>
            <a:r>
              <a:rPr sz="1600" dirty="0">
                <a:latin typeface="Times New Roman"/>
                <a:cs typeface="Times New Roman"/>
              </a:rPr>
              <a:t>– </a:t>
            </a:r>
            <a:r>
              <a:rPr sz="1600" spc="-5" dirty="0">
                <a:latin typeface="Times New Roman"/>
                <a:cs typeface="Times New Roman"/>
              </a:rPr>
              <a:t>viz </a:t>
            </a:r>
            <a:r>
              <a:rPr sz="1600" dirty="0">
                <a:latin typeface="Times New Roman"/>
                <a:cs typeface="Times New Roman"/>
              </a:rPr>
              <a:t>další</a:t>
            </a:r>
            <a:r>
              <a:rPr sz="1600" spc="-23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kapitoly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29140" y="3362786"/>
            <a:ext cx="1579328" cy="305590"/>
          </a:xfrm>
          <a:custGeom>
            <a:avLst/>
            <a:gdLst/>
            <a:ahLst/>
            <a:cxnLst/>
            <a:rect l="l" t="t" r="r" b="b"/>
            <a:pathLst>
              <a:path w="1391920" h="149860">
                <a:moveTo>
                  <a:pt x="76455" y="31621"/>
                </a:moveTo>
                <a:lnTo>
                  <a:pt x="75436" y="44320"/>
                </a:lnTo>
                <a:lnTo>
                  <a:pt x="1390777" y="149351"/>
                </a:lnTo>
                <a:lnTo>
                  <a:pt x="1391793" y="136651"/>
                </a:lnTo>
                <a:lnTo>
                  <a:pt x="76455" y="31621"/>
                </a:lnTo>
                <a:close/>
              </a:path>
              <a:path w="1391920" h="149860">
                <a:moveTo>
                  <a:pt x="78994" y="0"/>
                </a:moveTo>
                <a:lnTo>
                  <a:pt x="0" y="31876"/>
                </a:lnTo>
                <a:lnTo>
                  <a:pt x="72898" y="75945"/>
                </a:lnTo>
                <a:lnTo>
                  <a:pt x="75436" y="44320"/>
                </a:lnTo>
                <a:lnTo>
                  <a:pt x="62737" y="43306"/>
                </a:lnTo>
                <a:lnTo>
                  <a:pt x="63753" y="30606"/>
                </a:lnTo>
                <a:lnTo>
                  <a:pt x="76537" y="30606"/>
                </a:lnTo>
                <a:lnTo>
                  <a:pt x="78994" y="0"/>
                </a:lnTo>
                <a:close/>
              </a:path>
              <a:path w="1391920" h="149860">
                <a:moveTo>
                  <a:pt x="63753" y="30606"/>
                </a:moveTo>
                <a:lnTo>
                  <a:pt x="62737" y="43306"/>
                </a:lnTo>
                <a:lnTo>
                  <a:pt x="75436" y="44320"/>
                </a:lnTo>
                <a:lnTo>
                  <a:pt x="76455" y="31621"/>
                </a:lnTo>
                <a:lnTo>
                  <a:pt x="63753" y="30606"/>
                </a:lnTo>
                <a:close/>
              </a:path>
              <a:path w="1391920" h="149860">
                <a:moveTo>
                  <a:pt x="76537" y="30606"/>
                </a:moveTo>
                <a:lnTo>
                  <a:pt x="63753" y="30606"/>
                </a:lnTo>
                <a:lnTo>
                  <a:pt x="76455" y="31621"/>
                </a:lnTo>
                <a:lnTo>
                  <a:pt x="76537" y="30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A61B85-97BB-4CD0-A78E-B28AEC20D6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14</a:t>
            </a:fld>
            <a:endParaRPr lang="cs-CZ"/>
          </a:p>
        </p:txBody>
      </p:sp>
      <p:pic>
        <p:nvPicPr>
          <p:cNvPr id="14" name="jádro14-1">
            <a:hlinkClick r:id="" action="ppaction://media"/>
            <a:extLst>
              <a:ext uri="{FF2B5EF4-FFF2-40B4-BE49-F238E27FC236}">
                <a16:creationId xmlns:a16="http://schemas.microsoft.com/office/drawing/2014/main" id="{AF3F018E-B09D-48F5-9ABC-8FA0BDC87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3113" y="372319"/>
            <a:ext cx="609600" cy="609600"/>
          </a:xfrm>
          <a:prstGeom prst="rect">
            <a:avLst/>
          </a:prstGeom>
        </p:spPr>
      </p:pic>
      <p:pic>
        <p:nvPicPr>
          <p:cNvPr id="15" name="jádro14-2">
            <a:hlinkClick r:id="" action="ppaction://media"/>
            <a:extLst>
              <a:ext uri="{FF2B5EF4-FFF2-40B4-BE49-F238E27FC236}">
                <a16:creationId xmlns:a16="http://schemas.microsoft.com/office/drawing/2014/main" id="{EF1FDB0B-81B7-4E82-B2A5-69EE48980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0093" y="45823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3416" y="918740"/>
            <a:ext cx="7460554" cy="74729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4607" rIns="0" bIns="0" rtlCol="0">
            <a:spAutoFit/>
          </a:bodyPr>
          <a:lstStyle/>
          <a:p>
            <a:pPr marL="11516" marR="4607">
              <a:lnSpc>
                <a:spcPct val="103000"/>
              </a:lnSpc>
              <a:spcBef>
                <a:spcPts val="36"/>
              </a:spcBef>
            </a:pPr>
            <a:r>
              <a:rPr lang="cs-CZ" sz="2000" b="1" dirty="0">
                <a:solidFill>
                  <a:srgbClr val="0000FF"/>
                </a:solidFill>
                <a:latin typeface="Verdana"/>
                <a:cs typeface="Verdana"/>
              </a:rPr>
              <a:t> Kapkový </a:t>
            </a:r>
            <a:r>
              <a:rPr lang="cs-CZ" sz="2000" b="1" spc="-5" dirty="0">
                <a:solidFill>
                  <a:srgbClr val="0000FF"/>
                </a:solidFill>
                <a:latin typeface="Verdana"/>
                <a:cs typeface="Verdana"/>
              </a:rPr>
              <a:t>model</a:t>
            </a:r>
            <a:r>
              <a:rPr lang="cs-CZ" sz="2000" b="1" spc="-6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cs-CZ" sz="2000" b="1" spc="-5" dirty="0">
                <a:solidFill>
                  <a:srgbClr val="0000FF"/>
                </a:solidFill>
                <a:latin typeface="Verdana"/>
                <a:cs typeface="Verdana"/>
              </a:rPr>
              <a:t>jádra </a:t>
            </a:r>
            <a:r>
              <a:rPr sz="1400" spc="-9" dirty="0">
                <a:latin typeface="Verdana"/>
                <a:cs typeface="Verdana"/>
              </a:rPr>
              <a:t>je založen </a:t>
            </a:r>
            <a:r>
              <a:rPr sz="1400" spc="-5" dirty="0">
                <a:latin typeface="Verdana"/>
                <a:cs typeface="Verdana"/>
              </a:rPr>
              <a:t>na </a:t>
            </a:r>
            <a:r>
              <a:rPr sz="1400" spc="-9" dirty="0">
                <a:latin typeface="Verdana"/>
                <a:cs typeface="Verdana"/>
              </a:rPr>
              <a:t>představě krátkého dosahu </a:t>
            </a:r>
            <a:r>
              <a:rPr sz="1400" spc="-5" dirty="0">
                <a:latin typeface="Verdana"/>
                <a:cs typeface="Verdana"/>
              </a:rPr>
              <a:t>jaderných </a:t>
            </a:r>
            <a:r>
              <a:rPr sz="1400" spc="-9" dirty="0">
                <a:latin typeface="Verdana"/>
                <a:cs typeface="Verdana"/>
              </a:rPr>
              <a:t>sil, </a:t>
            </a:r>
            <a:r>
              <a:rPr sz="1400" spc="-5" dirty="0">
                <a:latin typeface="Verdana"/>
                <a:cs typeface="Verdana"/>
              </a:rPr>
              <a:t>kdy nukleony v </a:t>
            </a:r>
            <a:r>
              <a:rPr sz="1400" spc="-9" dirty="0">
                <a:latin typeface="Verdana"/>
                <a:cs typeface="Verdana"/>
              </a:rPr>
              <a:t>jádře </a:t>
            </a:r>
            <a:r>
              <a:rPr sz="1400" spc="-5" dirty="0">
                <a:latin typeface="Verdana"/>
                <a:cs typeface="Verdana"/>
              </a:rPr>
              <a:t>interagují </a:t>
            </a:r>
            <a:r>
              <a:rPr sz="1400" spc="-9" dirty="0">
                <a:latin typeface="Verdana"/>
                <a:cs typeface="Verdana"/>
              </a:rPr>
              <a:t>pouze se  </a:t>
            </a:r>
            <a:r>
              <a:rPr sz="1400" spc="-5" dirty="0">
                <a:latin typeface="Verdana"/>
                <a:cs typeface="Verdana"/>
              </a:rPr>
              <a:t>svými </a:t>
            </a:r>
            <a:r>
              <a:rPr sz="1400" spc="-9" dirty="0">
                <a:latin typeface="Verdana"/>
                <a:cs typeface="Verdana"/>
              </a:rPr>
              <a:t>sousedy </a:t>
            </a:r>
            <a:r>
              <a:rPr sz="1400" spc="-5" dirty="0">
                <a:latin typeface="Verdana"/>
                <a:cs typeface="Verdana"/>
              </a:rPr>
              <a:t>v </a:t>
            </a:r>
            <a:r>
              <a:rPr sz="1400" spc="-9" dirty="0">
                <a:latin typeface="Verdana"/>
                <a:cs typeface="Verdana"/>
              </a:rPr>
              <a:t>jádře podobně </a:t>
            </a:r>
            <a:r>
              <a:rPr sz="1400" dirty="0">
                <a:latin typeface="Verdana"/>
                <a:cs typeface="Verdana"/>
              </a:rPr>
              <a:t>jako tomu </a:t>
            </a:r>
            <a:r>
              <a:rPr sz="1400" spc="-9" dirty="0">
                <a:latin typeface="Verdana"/>
                <a:cs typeface="Verdana"/>
              </a:rPr>
              <a:t>je </a:t>
            </a:r>
            <a:r>
              <a:rPr sz="1400" spc="-5" dirty="0">
                <a:latin typeface="Verdana"/>
                <a:cs typeface="Verdana"/>
              </a:rPr>
              <a:t>v kapce</a:t>
            </a:r>
            <a:r>
              <a:rPr sz="1400" spc="73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kapaliny.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813" y="2196212"/>
            <a:ext cx="7360157" cy="1494667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124374">
              <a:spcBef>
                <a:spcPts val="95"/>
              </a:spcBef>
            </a:pPr>
            <a:r>
              <a:rPr sz="2000" b="1" dirty="0" err="1">
                <a:solidFill>
                  <a:srgbClr val="0000FF"/>
                </a:solidFill>
                <a:latin typeface="Verdana"/>
              </a:rPr>
              <a:t>Tvar</a:t>
            </a:r>
            <a:r>
              <a:rPr sz="2000" b="1" dirty="0">
                <a:solidFill>
                  <a:srgbClr val="0000FF"/>
                </a:solidFill>
                <a:latin typeface="Verdana"/>
              </a:rPr>
              <a:t> </a:t>
            </a:r>
            <a:r>
              <a:rPr sz="2000" b="1" dirty="0" err="1">
                <a:solidFill>
                  <a:srgbClr val="0000FF"/>
                </a:solidFill>
                <a:latin typeface="Verdana"/>
              </a:rPr>
              <a:t>jádra</a:t>
            </a:r>
            <a:endParaRPr lang="cs-CZ" sz="2000" b="1" dirty="0">
              <a:solidFill>
                <a:srgbClr val="0000FF"/>
              </a:solidFill>
              <a:latin typeface="Verdana"/>
            </a:endParaRPr>
          </a:p>
          <a:p>
            <a:pPr marL="218805" indent="-207289">
              <a:spcBef>
                <a:spcPts val="1292"/>
              </a:spcBef>
              <a:buClr>
                <a:srgbClr val="000000"/>
              </a:buClr>
              <a:buFont typeface="Symbol"/>
              <a:buChar char=""/>
              <a:tabLst>
                <a:tab pos="218229" algn="l"/>
                <a:tab pos="218805" algn="l"/>
              </a:tabLst>
            </a:pPr>
            <a:r>
              <a:rPr sz="1400" b="1" spc="-9" dirty="0" err="1">
                <a:solidFill>
                  <a:srgbClr val="C00000"/>
                </a:solidFill>
                <a:latin typeface="Verdana"/>
              </a:rPr>
              <a:t>Dvojitě</a:t>
            </a:r>
            <a:r>
              <a:rPr sz="1400" b="1" spc="-9" dirty="0">
                <a:solidFill>
                  <a:srgbClr val="C00000"/>
                </a:solidFill>
                <a:latin typeface="Verdana"/>
              </a:rPr>
              <a:t> </a:t>
            </a:r>
            <a:r>
              <a:rPr sz="1400" b="1" spc="-9" dirty="0" err="1">
                <a:solidFill>
                  <a:srgbClr val="C00000"/>
                </a:solidFill>
                <a:latin typeface="Verdana"/>
              </a:rPr>
              <a:t>magická</a:t>
            </a:r>
            <a:r>
              <a:rPr sz="1400" b="1" spc="-9" dirty="0">
                <a:solidFill>
                  <a:srgbClr val="C00000"/>
                </a:solidFill>
                <a:latin typeface="Verdana"/>
              </a:rPr>
              <a:t> </a:t>
            </a:r>
            <a:r>
              <a:rPr sz="1400" b="1" spc="-9" dirty="0" err="1">
                <a:solidFill>
                  <a:srgbClr val="C00000"/>
                </a:solidFill>
                <a:latin typeface="Verdana"/>
              </a:rPr>
              <a:t>jádra</a:t>
            </a:r>
            <a:r>
              <a:rPr sz="1400" b="1" spc="-9" dirty="0">
                <a:solidFill>
                  <a:srgbClr val="C00000"/>
                </a:solidFill>
                <a:latin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mají </a:t>
            </a:r>
            <a:r>
              <a:rPr sz="1400" b="1" spc="-5" dirty="0">
                <a:solidFill>
                  <a:srgbClr val="FF0000"/>
                </a:solidFill>
                <a:latin typeface="Verdana"/>
                <a:cs typeface="Verdana"/>
              </a:rPr>
              <a:t>kulovitý</a:t>
            </a:r>
            <a:r>
              <a:rPr sz="1400" b="1" spc="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FF0000"/>
                </a:solidFill>
                <a:latin typeface="Verdana"/>
                <a:cs typeface="Verdana"/>
              </a:rPr>
              <a:t>tvar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lang="cs-CZ" sz="1400" b="1" spc="-5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218805" indent="-207289">
              <a:spcBef>
                <a:spcPts val="1292"/>
              </a:spcBef>
              <a:buClr>
                <a:srgbClr val="000000"/>
              </a:buClr>
              <a:buFont typeface="Symbol"/>
              <a:buChar char=""/>
              <a:tabLst>
                <a:tab pos="218229" algn="l"/>
                <a:tab pos="218805" algn="l"/>
              </a:tabLst>
            </a:pPr>
            <a:endParaRPr sz="1400" dirty="0">
              <a:latin typeface="Verdana"/>
              <a:cs typeface="Verdana"/>
            </a:endParaRPr>
          </a:p>
          <a:p>
            <a:pPr marL="207289" marR="4607" indent="-196350">
              <a:lnSpc>
                <a:spcPts val="1569"/>
              </a:lnSpc>
              <a:spcBef>
                <a:spcPts val="41"/>
              </a:spcBef>
              <a:buClr>
                <a:srgbClr val="000000"/>
              </a:buClr>
              <a:buFont typeface="Symbol"/>
              <a:buChar char=""/>
              <a:tabLst>
                <a:tab pos="218229" algn="l"/>
                <a:tab pos="218805" algn="l"/>
              </a:tabLst>
            </a:pP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Ostatní jádra </a:t>
            </a:r>
            <a:r>
              <a:rPr sz="1400" spc="-5" dirty="0">
                <a:latin typeface="Verdana"/>
                <a:cs typeface="Verdana"/>
              </a:rPr>
              <a:t>s vysokým </a:t>
            </a:r>
            <a:r>
              <a:rPr sz="1400" spc="-9" dirty="0">
                <a:latin typeface="Verdana"/>
                <a:cs typeface="Verdana"/>
              </a:rPr>
              <a:t>spinem </a:t>
            </a:r>
            <a:r>
              <a:rPr sz="1400" spc="-5" dirty="0">
                <a:latin typeface="Verdana"/>
                <a:cs typeface="Verdana"/>
              </a:rPr>
              <a:t>mají tvar </a:t>
            </a:r>
            <a:r>
              <a:rPr sz="1400" spc="-9" dirty="0">
                <a:latin typeface="Verdana"/>
                <a:cs typeface="Verdana"/>
              </a:rPr>
              <a:t>deformovaný, </a:t>
            </a:r>
            <a:r>
              <a:rPr sz="1400" spc="-5" dirty="0">
                <a:latin typeface="Verdana"/>
                <a:cs typeface="Verdana"/>
              </a:rPr>
              <a:t>protáhlý </a:t>
            </a:r>
            <a:r>
              <a:rPr sz="1400" spc="-9" dirty="0">
                <a:latin typeface="Verdana"/>
                <a:cs typeface="Verdana"/>
              </a:rPr>
              <a:t>elipsoid – lanthanoidy,  </a:t>
            </a:r>
            <a:r>
              <a:rPr sz="1400" spc="-5" dirty="0">
                <a:latin typeface="Verdana"/>
                <a:cs typeface="Verdana"/>
              </a:rPr>
              <a:t>aktinoidy,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zploštělý</a:t>
            </a:r>
            <a:r>
              <a:rPr lang="cs-CZ" sz="1400" spc="-9" dirty="0">
                <a:latin typeface="Verdana"/>
                <a:cs typeface="Verdana"/>
              </a:rPr>
              <a:t>. Snadno se rozštěpí.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70069" y="3978234"/>
            <a:ext cx="3222424" cy="259238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403457-9702-4961-B7C4-B8526FBD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15</a:t>
            </a:fld>
            <a:endParaRPr lang="cs-CZ"/>
          </a:p>
        </p:txBody>
      </p:sp>
      <p:pic>
        <p:nvPicPr>
          <p:cNvPr id="7" name="jádro15-1">
            <a:hlinkClick r:id="" action="ppaction://media"/>
            <a:extLst>
              <a:ext uri="{FF2B5EF4-FFF2-40B4-BE49-F238E27FC236}">
                <a16:creationId xmlns:a16="http://schemas.microsoft.com/office/drawing/2014/main" id="{F07DB924-4784-47D1-970E-938B489FA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281" y="447228"/>
            <a:ext cx="616867" cy="616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7134" y="806157"/>
            <a:ext cx="2275635" cy="319217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Izotopový</a:t>
            </a:r>
            <a:r>
              <a:rPr sz="1995" b="1" spc="-5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efekt</a:t>
            </a:r>
            <a:endParaRPr sz="1995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7" y="1242547"/>
            <a:ext cx="8087949" cy="740923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 marR="4607" algn="just">
              <a:lnSpc>
                <a:spcPct val="116500"/>
              </a:lnSpc>
              <a:spcBef>
                <a:spcPts val="83"/>
              </a:spcBef>
            </a:pPr>
            <a:r>
              <a:rPr sz="1400" spc="-9" dirty="0">
                <a:latin typeface="Verdana"/>
                <a:cs typeface="Verdana"/>
              </a:rPr>
              <a:t>je </a:t>
            </a:r>
            <a:r>
              <a:rPr sz="1400" spc="-5" dirty="0">
                <a:latin typeface="Verdana"/>
                <a:cs typeface="Verdana"/>
              </a:rPr>
              <a:t>záležitostí rozdílných hmotností </a:t>
            </a:r>
            <a:r>
              <a:rPr sz="1400" spc="-9" dirty="0">
                <a:latin typeface="Verdana"/>
                <a:cs typeface="Verdana"/>
              </a:rPr>
              <a:t>jader izotopů </a:t>
            </a:r>
            <a:r>
              <a:rPr sz="1400" spc="-5" dirty="0">
                <a:latin typeface="Verdana"/>
                <a:cs typeface="Verdana"/>
              </a:rPr>
              <a:t>téhož prvku. </a:t>
            </a:r>
            <a:r>
              <a:rPr sz="1400" spc="-9" dirty="0">
                <a:latin typeface="Verdana"/>
                <a:cs typeface="Verdana"/>
              </a:rPr>
              <a:t>Projevuje se </a:t>
            </a:r>
            <a:r>
              <a:rPr sz="1400" spc="-5" dirty="0">
                <a:latin typeface="Verdana"/>
                <a:cs typeface="Verdana"/>
              </a:rPr>
              <a:t>na </a:t>
            </a:r>
            <a:r>
              <a:rPr sz="1400" spc="-9" dirty="0">
                <a:latin typeface="Verdana"/>
                <a:cs typeface="Verdana"/>
              </a:rPr>
              <a:t>fyzikálních  </a:t>
            </a:r>
            <a:r>
              <a:rPr sz="1400" spc="-5" dirty="0">
                <a:latin typeface="Verdana"/>
                <a:cs typeface="Verdana"/>
              </a:rPr>
              <a:t>vlastnostech látek, </a:t>
            </a:r>
            <a:r>
              <a:rPr sz="1400" spc="-9" dirty="0">
                <a:latin typeface="Verdana"/>
                <a:cs typeface="Verdana"/>
              </a:rPr>
              <a:t>kterých jsou </a:t>
            </a:r>
            <a:r>
              <a:rPr sz="1400" spc="-5" dirty="0">
                <a:latin typeface="Verdana"/>
                <a:cs typeface="Verdana"/>
              </a:rPr>
              <a:t>tyto izotopy součástí a </a:t>
            </a:r>
            <a:r>
              <a:rPr sz="1400" spc="-9" dirty="0">
                <a:latin typeface="Verdana"/>
                <a:cs typeface="Verdana"/>
              </a:rPr>
              <a:t>kde </a:t>
            </a:r>
            <a:r>
              <a:rPr sz="1400" spc="-5" dirty="0">
                <a:latin typeface="Verdana"/>
                <a:cs typeface="Verdana"/>
              </a:rPr>
              <a:t>hmotnost </a:t>
            </a:r>
            <a:r>
              <a:rPr sz="1400" spc="-15" dirty="0">
                <a:latin typeface="Verdana"/>
                <a:cs typeface="Verdana"/>
              </a:rPr>
              <a:t>má </a:t>
            </a:r>
            <a:r>
              <a:rPr sz="1400" spc="-5" dirty="0">
                <a:latin typeface="Verdana"/>
                <a:cs typeface="Verdana"/>
              </a:rPr>
              <a:t>na příslušnou fyzikální  vlastnost</a:t>
            </a:r>
            <a:r>
              <a:rPr sz="1400" spc="5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vliv.</a:t>
            </a:r>
            <a:endParaRPr sz="1400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617429"/>
              </p:ext>
            </p:extLst>
          </p:nvPr>
        </p:nvGraphicFramePr>
        <p:xfrm>
          <a:off x="657923" y="2931150"/>
          <a:ext cx="7985232" cy="2394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9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6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93">
                <a:tc>
                  <a:txBody>
                    <a:bodyPr/>
                    <a:lstStyle/>
                    <a:p>
                      <a:pPr marL="69850" marR="569595">
                        <a:lnSpc>
                          <a:spcPct val="101400"/>
                        </a:lnSpc>
                        <a:spcBef>
                          <a:spcPts val="110"/>
                        </a:spcBef>
                      </a:pPr>
                      <a:endParaRPr lang="cs-CZ" sz="1300" b="1" spc="-1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  <a:p>
                      <a:pPr marL="69850" marR="569595">
                        <a:lnSpc>
                          <a:spcPct val="101400"/>
                        </a:lnSpc>
                        <a:spcBef>
                          <a:spcPts val="110"/>
                        </a:spcBef>
                      </a:pPr>
                      <a:r>
                        <a:rPr sz="1300" b="1" spc="-10" dirty="0" err="1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Střední</a:t>
                      </a: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kinetická energie  </a:t>
                      </a:r>
                      <a:r>
                        <a:rPr sz="1300" b="1" spc="-10" dirty="0" err="1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molekul</a:t>
                      </a:r>
                      <a:r>
                        <a:rPr sz="13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 err="1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plynu</a:t>
                      </a:r>
                      <a:endParaRPr lang="cs-CZ" sz="1300" b="1" spc="-5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  <a:p>
                      <a:pPr marL="69850" marR="569595">
                        <a:lnSpc>
                          <a:spcPct val="101400"/>
                        </a:lnSpc>
                        <a:spcBef>
                          <a:spcPts val="110"/>
                        </a:spcBef>
                      </a:pP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2668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těžší molekuly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se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pohybují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pomaleji</a:t>
                      </a:r>
                      <a:endParaRPr sz="14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15164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04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Rychlost chemických</a:t>
                      </a:r>
                      <a:r>
                        <a:rPr sz="1300" b="1" spc="-4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reakcí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81767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reakce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s těžšími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izotopy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probíhají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jinou</a:t>
                      </a:r>
                      <a:r>
                        <a:rPr sz="1400" spc="6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rychlostí</a:t>
                      </a:r>
                      <a:endParaRPr sz="14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81767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311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Vibrace 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chemické</a:t>
                      </a:r>
                      <a:r>
                        <a:rPr sz="1300" b="1" spc="1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vazby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81767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změna vlnočtu vibrace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v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molekulových</a:t>
                      </a:r>
                      <a:r>
                        <a:rPr sz="1400" spc="13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spektrech</a:t>
                      </a:r>
                      <a:endParaRPr sz="14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81767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42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Teplota </a:t>
                      </a: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tání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82343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lehká voda 0 °C,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těžká </a:t>
                      </a:r>
                      <a:r>
                        <a:rPr sz="1400" spc="-15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voda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3</a:t>
                      </a:r>
                      <a:r>
                        <a:rPr lang="cs-CZ"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,8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1400" spc="12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°C</a:t>
                      </a:r>
                      <a:endParaRPr sz="14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82343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Rychlost</a:t>
                      </a:r>
                      <a:r>
                        <a:rPr sz="1300" b="1" spc="-2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difuze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81767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dělení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izotopů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uranu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235 + 238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(Grahamův</a:t>
                      </a:r>
                      <a:r>
                        <a:rPr sz="1400" spc="6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zákon)</a:t>
                      </a:r>
                      <a:endParaRPr sz="14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81767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305FB7C-6DF8-4708-BC3C-5484B4C1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16</a:t>
            </a:fld>
            <a:endParaRPr lang="cs-CZ"/>
          </a:p>
        </p:txBody>
      </p:sp>
      <p:pic>
        <p:nvPicPr>
          <p:cNvPr id="6" name="jádro16-1">
            <a:hlinkClick r:id="" action="ppaction://media"/>
            <a:extLst>
              <a:ext uri="{FF2B5EF4-FFF2-40B4-BE49-F238E27FC236}">
                <a16:creationId xmlns:a16="http://schemas.microsoft.com/office/drawing/2014/main" id="{EE4ADB94-8A95-419B-A653-8B59B74A2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3951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8" y="804420"/>
            <a:ext cx="7987622" cy="11030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3"/>
              </a:spcBef>
            </a:pP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Definice</a:t>
            </a:r>
            <a:r>
              <a:rPr sz="1400" b="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prvku</a:t>
            </a:r>
            <a:endParaRPr sz="1400"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spcBef>
                <a:spcPts val="36"/>
              </a:spcBef>
            </a:pPr>
            <a:endParaRPr sz="1400" dirty="0">
              <a:latin typeface="Verdana"/>
              <a:cs typeface="Verdana"/>
            </a:endParaRPr>
          </a:p>
          <a:p>
            <a:pPr marL="11516"/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Soubor </a:t>
            </a:r>
            <a:r>
              <a:rPr sz="1600" b="1" dirty="0">
                <a:solidFill>
                  <a:srgbClr val="C00000"/>
                </a:solidFill>
                <a:latin typeface="Verdana"/>
                <a:cs typeface="Verdana"/>
              </a:rPr>
              <a:t>atomů</a:t>
            </a:r>
            <a:r>
              <a:rPr sz="1400" dirty="0">
                <a:latin typeface="Verdana"/>
                <a:cs typeface="Verdana"/>
              </a:rPr>
              <a:t>, </a:t>
            </a:r>
            <a:r>
              <a:rPr sz="1400" spc="-9" dirty="0">
                <a:latin typeface="Verdana"/>
                <a:cs typeface="Verdana"/>
              </a:rPr>
              <a:t>které </a:t>
            </a:r>
            <a:r>
              <a:rPr sz="1400" spc="-5" dirty="0">
                <a:latin typeface="Verdana"/>
                <a:cs typeface="Verdana"/>
              </a:rPr>
              <a:t>mají stejné atomové </a:t>
            </a:r>
            <a:r>
              <a:rPr sz="1400" spc="-9" dirty="0">
                <a:latin typeface="Verdana"/>
                <a:cs typeface="Verdana"/>
              </a:rPr>
              <a:t>číslo Z </a:t>
            </a:r>
            <a:r>
              <a:rPr sz="1400" dirty="0">
                <a:latin typeface="Verdana"/>
                <a:cs typeface="Verdana"/>
              </a:rPr>
              <a:t>(N </a:t>
            </a:r>
            <a:r>
              <a:rPr sz="1400" spc="-15" dirty="0">
                <a:latin typeface="Verdana"/>
                <a:cs typeface="Verdana"/>
              </a:rPr>
              <a:t>mohou </a:t>
            </a:r>
            <a:r>
              <a:rPr sz="1400" spc="-9" dirty="0">
                <a:latin typeface="Verdana"/>
                <a:cs typeface="Verdana"/>
              </a:rPr>
              <a:t>mít </a:t>
            </a:r>
            <a:r>
              <a:rPr sz="1400" spc="-5" dirty="0">
                <a:latin typeface="Verdana"/>
                <a:cs typeface="Verdana"/>
              </a:rPr>
              <a:t>různé)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 err="1">
                <a:latin typeface="Verdana"/>
                <a:cs typeface="Verdana"/>
              </a:rPr>
              <a:t>nazývá</a:t>
            </a:r>
            <a:r>
              <a:rPr sz="1400" spc="213" dirty="0">
                <a:latin typeface="Verdana"/>
                <a:cs typeface="Verdana"/>
              </a:rPr>
              <a:t> </a:t>
            </a:r>
            <a:r>
              <a:rPr sz="1600" b="1" spc="73" dirty="0" err="1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prvkem</a:t>
            </a:r>
            <a:r>
              <a:rPr lang="cs-CZ" sz="1600" b="1" spc="73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.</a:t>
            </a:r>
          </a:p>
          <a:p>
            <a:pPr marL="11516"/>
            <a:endParaRPr sz="1100" dirty="0">
              <a:latin typeface="Verdana Pro" panose="020B0604030504040204" pitchFamily="34" charset="0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3179" y="1965500"/>
            <a:ext cx="8022172" cy="135525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46064">
              <a:spcBef>
                <a:spcPts val="83"/>
              </a:spcBef>
            </a:pP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Definice</a:t>
            </a:r>
            <a:r>
              <a:rPr sz="1400" b="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nuklidu</a:t>
            </a:r>
            <a:endParaRPr sz="1400"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spcBef>
                <a:spcPts val="9"/>
              </a:spcBef>
            </a:pPr>
            <a:endParaRPr sz="1135" dirty="0">
              <a:latin typeface="Verdana"/>
              <a:cs typeface="Verdana"/>
            </a:endParaRPr>
          </a:p>
          <a:p>
            <a:pPr marL="46064" marR="39155">
              <a:lnSpc>
                <a:spcPts val="1759"/>
              </a:lnSpc>
            </a:pP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Soubor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naprosto </a:t>
            </a: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identických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atomů</a:t>
            </a:r>
            <a:r>
              <a:rPr sz="1400" spc="-5" dirty="0">
                <a:latin typeface="Verdana"/>
                <a:cs typeface="Verdana"/>
              </a:rPr>
              <a:t>, </a:t>
            </a:r>
            <a:r>
              <a:rPr sz="1400" spc="-9" dirty="0">
                <a:latin typeface="Verdana"/>
                <a:cs typeface="Verdana"/>
              </a:rPr>
              <a:t>které </a:t>
            </a:r>
            <a:r>
              <a:rPr sz="1400" spc="-5" dirty="0">
                <a:latin typeface="Verdana"/>
                <a:cs typeface="Verdana"/>
              </a:rPr>
              <a:t>mají stejné atomové </a:t>
            </a:r>
            <a:r>
              <a:rPr sz="1400" spc="-9" dirty="0">
                <a:latin typeface="Verdana"/>
                <a:cs typeface="Verdana"/>
              </a:rPr>
              <a:t>číslo Z </a:t>
            </a:r>
            <a:r>
              <a:rPr sz="1400" spc="-5" dirty="0">
                <a:latin typeface="Verdana"/>
                <a:cs typeface="Verdana"/>
              </a:rPr>
              <a:t>a neutronové číslo </a:t>
            </a:r>
            <a:r>
              <a:rPr sz="1400" spc="-9" dirty="0">
                <a:latin typeface="Verdana"/>
                <a:cs typeface="Verdana"/>
              </a:rPr>
              <a:t>N,  </a:t>
            </a:r>
            <a:r>
              <a:rPr sz="1400" spc="-5" dirty="0">
                <a:latin typeface="Verdana"/>
                <a:cs typeface="Verdana"/>
              </a:rPr>
              <a:t>přičemž </a:t>
            </a:r>
            <a:r>
              <a:rPr sz="1400" spc="-9" dirty="0">
                <a:latin typeface="Verdana"/>
                <a:cs typeface="Verdana"/>
              </a:rPr>
              <a:t>Z ≠ A (jediná výjimka je </a:t>
            </a:r>
            <a:r>
              <a:rPr sz="1400" spc="-5" dirty="0">
                <a:latin typeface="Verdana"/>
                <a:cs typeface="Verdana"/>
              </a:rPr>
              <a:t>jádro </a:t>
            </a:r>
            <a:r>
              <a:rPr sz="1400" spc="-9" dirty="0">
                <a:latin typeface="Verdana"/>
                <a:cs typeface="Verdana"/>
              </a:rPr>
              <a:t>lehkého </a:t>
            </a:r>
            <a:r>
              <a:rPr sz="1400" spc="-5" dirty="0">
                <a:latin typeface="Verdana"/>
                <a:cs typeface="Verdana"/>
              </a:rPr>
              <a:t>vodíku </a:t>
            </a:r>
            <a:r>
              <a:rPr sz="1400" spc="7" baseline="30864" dirty="0">
                <a:latin typeface="Verdana"/>
                <a:cs typeface="Verdana"/>
              </a:rPr>
              <a:t>1 </a:t>
            </a:r>
            <a:r>
              <a:rPr sz="1400" spc="-9" dirty="0">
                <a:latin typeface="Verdana"/>
                <a:cs typeface="Verdana"/>
              </a:rPr>
              <a:t>H), se </a:t>
            </a:r>
            <a:r>
              <a:rPr sz="1400" dirty="0" err="1">
                <a:latin typeface="Verdana"/>
                <a:cs typeface="Verdana"/>
              </a:rPr>
              <a:t>nazývá</a:t>
            </a:r>
            <a:r>
              <a:rPr sz="1400" spc="127" dirty="0">
                <a:latin typeface="Verdana"/>
                <a:cs typeface="Verdana"/>
              </a:rPr>
              <a:t> </a:t>
            </a:r>
            <a:r>
              <a:rPr sz="1600" b="1" spc="73" dirty="0" err="1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nuklidem</a:t>
            </a:r>
            <a:r>
              <a:rPr lang="cs-CZ" sz="1400" spc="73" dirty="0">
                <a:latin typeface="Verdana Pro" panose="020B0604030504040204" pitchFamily="34" charset="0"/>
                <a:cs typeface="Times New Roman"/>
              </a:rPr>
              <a:t>. Vykazuje-li nuklid radioaktivitu, pak jde o </a:t>
            </a:r>
            <a:r>
              <a:rPr lang="cs-CZ" sz="1600" b="1" spc="73" dirty="0">
                <a:solidFill>
                  <a:srgbClr val="C00000"/>
                </a:solidFill>
                <a:latin typeface="Verdana Pro" panose="020B0604030504040204" pitchFamily="34" charset="0"/>
                <a:cs typeface="Times New Roman"/>
              </a:rPr>
              <a:t>r</a:t>
            </a:r>
            <a:r>
              <a:rPr lang="cs-CZ" sz="1600" b="1" spc="73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adionuklid</a:t>
            </a:r>
            <a:r>
              <a:rPr lang="cs-CZ" sz="1400" spc="73" dirty="0">
                <a:latin typeface="Verdana Pro" panose="020B0604030504040204" pitchFamily="34" charset="0"/>
                <a:cs typeface="Times New Roman"/>
              </a:rPr>
              <a:t>.</a:t>
            </a:r>
          </a:p>
          <a:p>
            <a:pPr marL="46064" marR="39155">
              <a:lnSpc>
                <a:spcPts val="1759"/>
              </a:lnSpc>
            </a:pPr>
            <a:endParaRPr sz="1100" dirty="0">
              <a:latin typeface="Verdana Pro" panose="020B0604030504040204" pitchFamily="34" charset="0"/>
              <a:cs typeface="Times New Roman"/>
            </a:endParaRPr>
          </a:p>
          <a:p>
            <a:pPr marL="1149305" algn="ctr">
              <a:lnSpc>
                <a:spcPts val="100"/>
              </a:lnSpc>
            </a:pPr>
            <a:r>
              <a:rPr sz="816" spc="5" dirty="0">
                <a:latin typeface="Verdana"/>
                <a:cs typeface="Verdana"/>
              </a:rPr>
              <a:t>1</a:t>
            </a:r>
            <a:endParaRPr sz="816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179" y="3910930"/>
            <a:ext cx="7859451" cy="264509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57581" algn="just">
              <a:spcBef>
                <a:spcPts val="83"/>
              </a:spcBef>
            </a:pP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Definice pojmu izotop</a:t>
            </a:r>
            <a:endParaRPr sz="1400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57581" marR="16122" algn="just">
              <a:lnSpc>
                <a:spcPct val="116500"/>
              </a:lnSpc>
              <a:spcBef>
                <a:spcPts val="1275"/>
              </a:spcBef>
            </a:pPr>
            <a:r>
              <a:rPr sz="1400" spc="-9" dirty="0">
                <a:latin typeface="Verdana"/>
                <a:cs typeface="Verdana"/>
              </a:rPr>
              <a:t>Pojem </a:t>
            </a:r>
            <a:r>
              <a:rPr sz="1600" b="1" spc="68" dirty="0">
                <a:solidFill>
                  <a:srgbClr val="8A0000"/>
                </a:solidFill>
                <a:latin typeface="Verdana Pro" panose="020B0604030504040204" pitchFamily="34" charset="0"/>
                <a:cs typeface="Times New Roman"/>
              </a:rPr>
              <a:t>izotop</a:t>
            </a:r>
            <a:r>
              <a:rPr sz="1100" b="1" spc="68" dirty="0">
                <a:solidFill>
                  <a:srgbClr val="8A0000"/>
                </a:solidFill>
                <a:latin typeface="Times New Roman"/>
                <a:cs typeface="Times New Roman"/>
              </a:rPr>
              <a:t> </a:t>
            </a:r>
            <a:r>
              <a:rPr sz="1400" spc="-9" dirty="0">
                <a:latin typeface="Verdana"/>
                <a:cs typeface="Verdana"/>
              </a:rPr>
              <a:t>je </a:t>
            </a:r>
            <a:r>
              <a:rPr sz="1400" spc="-5" dirty="0">
                <a:latin typeface="Verdana"/>
                <a:cs typeface="Verdana"/>
              </a:rPr>
              <a:t>nutno na </a:t>
            </a:r>
            <a:r>
              <a:rPr sz="1400" spc="-9" dirty="0">
                <a:latin typeface="Verdana"/>
                <a:cs typeface="Verdana"/>
              </a:rPr>
              <a:t>rozdíl od </a:t>
            </a:r>
            <a:r>
              <a:rPr sz="1400" spc="-15" dirty="0">
                <a:latin typeface="Verdana"/>
                <a:cs typeface="Verdana"/>
              </a:rPr>
              <a:t>pojmu </a:t>
            </a:r>
            <a:r>
              <a:rPr sz="1400" spc="-5" dirty="0">
                <a:latin typeface="Verdana"/>
                <a:cs typeface="Verdana"/>
              </a:rPr>
              <a:t>nuklid chápat </a:t>
            </a:r>
            <a:r>
              <a:rPr sz="1400" spc="-9" dirty="0" err="1">
                <a:latin typeface="Verdana"/>
                <a:cs typeface="Verdana"/>
              </a:rPr>
              <a:t>spíše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kvalitativně</a:t>
            </a:r>
            <a:r>
              <a:rPr lang="cs-CZ" sz="1400" spc="-5" dirty="0">
                <a:latin typeface="Verdana"/>
                <a:cs typeface="Verdana"/>
              </a:rPr>
              <a:t>, 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nechápe se  jako soubor atomů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.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Tento </a:t>
            </a:r>
            <a:r>
              <a:rPr sz="1400" spc="-9" dirty="0">
                <a:latin typeface="Verdana"/>
                <a:cs typeface="Verdana"/>
              </a:rPr>
              <a:t>pojem vyjadřuje  skutečnost, </a:t>
            </a:r>
            <a:r>
              <a:rPr sz="1400" spc="-15" dirty="0">
                <a:latin typeface="Verdana"/>
                <a:cs typeface="Verdana"/>
              </a:rPr>
              <a:t>že </a:t>
            </a:r>
            <a:r>
              <a:rPr sz="1400" spc="-5" dirty="0">
                <a:latin typeface="Verdana"/>
                <a:cs typeface="Verdana"/>
              </a:rPr>
              <a:t>prvek </a:t>
            </a:r>
            <a:r>
              <a:rPr sz="1400" spc="-9" dirty="0">
                <a:latin typeface="Verdana"/>
                <a:cs typeface="Verdana"/>
              </a:rPr>
              <a:t>je </a:t>
            </a:r>
            <a:r>
              <a:rPr sz="1400" spc="-5" dirty="0">
                <a:latin typeface="Verdana"/>
                <a:cs typeface="Verdana"/>
              </a:rPr>
              <a:t>tvořen </a:t>
            </a:r>
            <a:r>
              <a:rPr sz="1400" spc="-9" dirty="0">
                <a:latin typeface="Verdana"/>
                <a:cs typeface="Verdana"/>
              </a:rPr>
              <a:t>několika </a:t>
            </a:r>
            <a:r>
              <a:rPr sz="1400" spc="-5" dirty="0">
                <a:latin typeface="Verdana"/>
                <a:cs typeface="Verdana"/>
              </a:rPr>
              <a:t>typy jader, tedy atomy, které mají stejné Z, ale </a:t>
            </a:r>
            <a:r>
              <a:rPr sz="1400" spc="-15" dirty="0">
                <a:latin typeface="Verdana"/>
                <a:cs typeface="Verdana"/>
              </a:rPr>
              <a:t>mohou </a:t>
            </a:r>
            <a:r>
              <a:rPr sz="1400" spc="-9" dirty="0">
                <a:latin typeface="Verdana"/>
                <a:cs typeface="Verdana"/>
              </a:rPr>
              <a:t>se  lišit </a:t>
            </a:r>
            <a:r>
              <a:rPr sz="1400" spc="-5" dirty="0">
                <a:latin typeface="Verdana"/>
                <a:cs typeface="Verdana"/>
              </a:rPr>
              <a:t>počtem neutronů v jádře. </a:t>
            </a:r>
            <a:endParaRPr lang="cs-CZ" sz="1400" spc="-5" dirty="0">
              <a:latin typeface="Verdana"/>
              <a:cs typeface="Verdana"/>
            </a:endParaRPr>
          </a:p>
          <a:p>
            <a:pPr marL="57581" marR="16122" algn="just">
              <a:lnSpc>
                <a:spcPct val="116500"/>
              </a:lnSpc>
              <a:spcBef>
                <a:spcPts val="1275"/>
              </a:spcBef>
            </a:pPr>
            <a:r>
              <a:rPr sz="1400" dirty="0" err="1">
                <a:latin typeface="Verdana"/>
                <a:cs typeface="Verdana"/>
              </a:rPr>
              <a:t>Použití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pojmu izotop </a:t>
            </a:r>
            <a:r>
              <a:rPr sz="1400" spc="-5" dirty="0">
                <a:latin typeface="Verdana"/>
                <a:cs typeface="Verdana"/>
              </a:rPr>
              <a:t>(izotopy) </a:t>
            </a:r>
            <a:r>
              <a:rPr sz="1400" dirty="0">
                <a:latin typeface="Verdana"/>
                <a:cs typeface="Verdana"/>
              </a:rPr>
              <a:t>snad nejlépe </a:t>
            </a:r>
            <a:r>
              <a:rPr sz="1400" spc="-9" dirty="0">
                <a:latin typeface="Verdana"/>
                <a:cs typeface="Verdana"/>
              </a:rPr>
              <a:t>vyplyne</a:t>
            </a:r>
            <a:r>
              <a:rPr sz="1400" spc="131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z tvrzení: </a:t>
            </a:r>
            <a:endParaRPr lang="cs-CZ" sz="1400" spc="-5" dirty="0">
              <a:latin typeface="Verdana"/>
              <a:cs typeface="Verdana"/>
            </a:endParaRPr>
          </a:p>
          <a:p>
            <a:pPr marL="57581" marR="16122" algn="just">
              <a:lnSpc>
                <a:spcPct val="116500"/>
              </a:lnSpc>
              <a:spcBef>
                <a:spcPts val="1275"/>
              </a:spcBef>
            </a:pPr>
            <a:r>
              <a:rPr sz="1400" b="1" spc="-5" dirty="0" err="1">
                <a:latin typeface="Verdana"/>
                <a:cs typeface="Verdana"/>
              </a:rPr>
              <a:t>Vodík</a:t>
            </a:r>
            <a:r>
              <a:rPr lang="cs-CZ" sz="1400" b="1" spc="-5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je </a:t>
            </a:r>
            <a:r>
              <a:rPr lang="cs-CZ" sz="1400" b="1" spc="-9" dirty="0">
                <a:latin typeface="Verdana"/>
                <a:cs typeface="Verdana"/>
              </a:rPr>
              <a:t>v </a:t>
            </a:r>
            <a:r>
              <a:rPr sz="1400" b="1" spc="-9" dirty="0" err="1">
                <a:latin typeface="Verdana"/>
                <a:cs typeface="Verdana"/>
              </a:rPr>
              <a:t>přírodě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zastoupen </a:t>
            </a:r>
            <a:r>
              <a:rPr sz="1400" b="1" dirty="0">
                <a:latin typeface="Verdana"/>
                <a:cs typeface="Verdana"/>
              </a:rPr>
              <a:t>třemi </a:t>
            </a:r>
            <a:r>
              <a:rPr sz="1400" b="1" spc="-5" dirty="0">
                <a:latin typeface="Verdana"/>
                <a:cs typeface="Verdana"/>
              </a:rPr>
              <a:t>izotopy. </a:t>
            </a:r>
            <a:r>
              <a:rPr sz="1400" b="1" spc="-9" dirty="0">
                <a:latin typeface="Verdana"/>
                <a:cs typeface="Verdana"/>
              </a:rPr>
              <a:t>Jsou </a:t>
            </a:r>
            <a:r>
              <a:rPr sz="1400" b="1" spc="5" dirty="0">
                <a:latin typeface="Verdana"/>
                <a:cs typeface="Verdana"/>
              </a:rPr>
              <a:t>to </a:t>
            </a:r>
            <a:r>
              <a:rPr sz="1400" b="1" dirty="0" err="1">
                <a:latin typeface="Verdana"/>
                <a:cs typeface="Verdana"/>
              </a:rPr>
              <a:t>nuklidy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lang="cs-CZ" b="1" baseline="30000" dirty="0">
                <a:solidFill>
                  <a:srgbClr val="0070C0"/>
                </a:solidFill>
                <a:latin typeface="Verdana"/>
                <a:cs typeface="Verdana"/>
              </a:rPr>
              <a:t>1</a:t>
            </a:r>
            <a:r>
              <a:rPr lang="cs-CZ" b="1" baseline="-25000" dirty="0">
                <a:solidFill>
                  <a:srgbClr val="0070C0"/>
                </a:solidFill>
                <a:latin typeface="Verdana"/>
                <a:cs typeface="Verdana"/>
              </a:rPr>
              <a:t>1</a:t>
            </a:r>
            <a:r>
              <a:rPr lang="cs-CZ" b="1" dirty="0">
                <a:solidFill>
                  <a:srgbClr val="0070C0"/>
                </a:solidFill>
                <a:latin typeface="Verdana"/>
                <a:cs typeface="Verdana"/>
              </a:rPr>
              <a:t>H; </a:t>
            </a:r>
            <a:r>
              <a:rPr lang="cs-CZ" b="1" baseline="30000" dirty="0">
                <a:solidFill>
                  <a:srgbClr val="0070C0"/>
                </a:solidFill>
                <a:latin typeface="Verdana"/>
                <a:cs typeface="Verdana"/>
              </a:rPr>
              <a:t>2</a:t>
            </a:r>
            <a:r>
              <a:rPr lang="cs-CZ" b="1" baseline="-25000" dirty="0">
                <a:solidFill>
                  <a:srgbClr val="0070C0"/>
                </a:solidFill>
                <a:latin typeface="Verdana"/>
                <a:cs typeface="Verdana"/>
              </a:rPr>
              <a:t>1</a:t>
            </a:r>
            <a:r>
              <a:rPr lang="cs-CZ" b="1" dirty="0">
                <a:solidFill>
                  <a:srgbClr val="0070C0"/>
                </a:solidFill>
                <a:latin typeface="Verdana"/>
                <a:cs typeface="Verdana"/>
              </a:rPr>
              <a:t>H;  </a:t>
            </a:r>
            <a:r>
              <a:rPr lang="cs-CZ" b="1" baseline="30000" dirty="0">
                <a:solidFill>
                  <a:srgbClr val="0070C0"/>
                </a:solidFill>
                <a:latin typeface="Verdana"/>
                <a:cs typeface="Verdana"/>
              </a:rPr>
              <a:t>3</a:t>
            </a:r>
            <a:r>
              <a:rPr lang="cs-CZ" b="1" baseline="-25000" dirty="0">
                <a:solidFill>
                  <a:srgbClr val="0070C0"/>
                </a:solidFill>
                <a:latin typeface="Verdana"/>
                <a:cs typeface="Verdana"/>
              </a:rPr>
              <a:t>1</a:t>
            </a:r>
            <a:r>
              <a:rPr lang="cs-CZ" b="1" dirty="0">
                <a:solidFill>
                  <a:srgbClr val="0070C0"/>
                </a:solidFill>
                <a:latin typeface="Verdana"/>
                <a:cs typeface="Verdana"/>
              </a:rPr>
              <a:t>H</a:t>
            </a:r>
            <a:endParaRPr lang="cs-CZ" sz="1400" b="1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57581" marR="16122" algn="just">
              <a:lnSpc>
                <a:spcPct val="116500"/>
              </a:lnSpc>
              <a:spcBef>
                <a:spcPts val="1275"/>
              </a:spcBef>
            </a:pPr>
            <a:endParaRPr sz="816" b="1" dirty="0">
              <a:latin typeface="Verdana"/>
              <a:cs typeface="Verdana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540309-C689-4A7D-AEEC-1276DCAFC7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</a:t>
            </a:fld>
            <a:endParaRPr lang="cs-CZ"/>
          </a:p>
        </p:txBody>
      </p:sp>
      <p:pic>
        <p:nvPicPr>
          <p:cNvPr id="6" name="jádro2-1">
            <a:hlinkClick r:id="" action="ppaction://media"/>
            <a:extLst>
              <a:ext uri="{FF2B5EF4-FFF2-40B4-BE49-F238E27FC236}">
                <a16:creationId xmlns:a16="http://schemas.microsoft.com/office/drawing/2014/main" id="{D273E937-EC41-464B-96E5-542229677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884" y="61762"/>
            <a:ext cx="609600" cy="609600"/>
          </a:xfrm>
          <a:prstGeom prst="rect">
            <a:avLst/>
          </a:prstGeom>
        </p:spPr>
      </p:pic>
      <p:pic>
        <p:nvPicPr>
          <p:cNvPr id="7" name="jádro2-2">
            <a:hlinkClick r:id="" action="ppaction://media"/>
            <a:extLst>
              <a:ext uri="{FF2B5EF4-FFF2-40B4-BE49-F238E27FC236}">
                <a16:creationId xmlns:a16="http://schemas.microsoft.com/office/drawing/2014/main" id="{1859BB8C-BFE5-46D9-8005-F7B69EAB7E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038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780921"/>
              </p:ext>
            </p:extLst>
          </p:nvPr>
        </p:nvGraphicFramePr>
        <p:xfrm>
          <a:off x="510222" y="151017"/>
          <a:ext cx="7281228" cy="6570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2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5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1385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Prvky polyizotopické</a:t>
                      </a:r>
                      <a:endParaRPr sz="1800" dirty="0">
                        <a:latin typeface="Verdana"/>
                        <a:cs typeface="Verdana"/>
                      </a:endParaRPr>
                    </a:p>
                  </a:txBody>
                  <a:tcPr marL="0" marR="0" marT="2879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320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500" b="1" dirty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Prvek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141651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03835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2300" b="1" baseline="3472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r</a:t>
                      </a:r>
                      <a:r>
                        <a:rPr sz="1100" b="1" spc="1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(stř.)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52592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500" b="1" dirty="0">
                          <a:latin typeface="Verdana"/>
                          <a:cs typeface="Verdana"/>
                        </a:rPr>
                        <a:t>Izotop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14165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60363" marR="349885" indent="-3175" algn="ctr">
                        <a:lnSpc>
                          <a:spcPct val="101400"/>
                        </a:lnSpc>
                        <a:spcBef>
                          <a:spcPts val="245"/>
                        </a:spcBef>
                      </a:pPr>
                      <a:r>
                        <a:rPr sz="1500" b="1" dirty="0">
                          <a:latin typeface="Verdana"/>
                          <a:cs typeface="Verdana"/>
                        </a:rPr>
                        <a:t>V</a:t>
                      </a:r>
                      <a:r>
                        <a:rPr lang="cs-CZ" sz="1500" b="1" dirty="0">
                          <a:latin typeface="Verdana"/>
                          <a:cs typeface="Verdana"/>
                        </a:rPr>
                        <a:t>ý</a:t>
                      </a:r>
                      <a:r>
                        <a:rPr sz="1500" b="1" dirty="0" err="1">
                          <a:latin typeface="Verdana"/>
                          <a:cs typeface="Verdana"/>
                        </a:rPr>
                        <a:t>skyt</a:t>
                      </a:r>
                      <a:r>
                        <a:rPr sz="15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spc="5" dirty="0">
                          <a:latin typeface="Verdana"/>
                          <a:cs typeface="Verdana"/>
                        </a:rPr>
                        <a:t>v 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přírodní  izotopové směsi</a:t>
                      </a:r>
                      <a:r>
                        <a:rPr sz="1500" b="1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dirty="0">
                          <a:latin typeface="Verdana"/>
                          <a:cs typeface="Verdana"/>
                        </a:rPr>
                        <a:t>(%)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2821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2300" b="1" baseline="3472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100" b="1" dirty="0">
                          <a:latin typeface="Verdana"/>
                          <a:cs typeface="Verdana"/>
                        </a:rPr>
                        <a:t>r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52592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115">
                <a:tc rowSpan="2"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Vodík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2034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1,0179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531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sz="700" b="1" spc="-15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600" b="1" spc="-22" baseline="-18518" dirty="0">
                          <a:latin typeface="Verdana"/>
                          <a:cs typeface="Verdana"/>
                        </a:rPr>
                        <a:t>H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99,985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1,007825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3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271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922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15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600" b="1" spc="-22" baseline="-18518" dirty="0">
                          <a:latin typeface="Verdana"/>
                          <a:cs typeface="Verdana"/>
                        </a:rPr>
                        <a:t>H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0,015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2,014102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344">
                <a:tc rowSpan="2">
                  <a:txBody>
                    <a:bodyPr/>
                    <a:lstStyle/>
                    <a:p>
                      <a:pPr marL="16129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Lithium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20923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marL="30416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6,941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531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15" baseline="27777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Li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7,52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6,015126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3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922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15" baseline="27777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1100" b="1" spc="-10" dirty="0">
                          <a:latin typeface="Verdana"/>
                          <a:cs typeface="Verdana"/>
                        </a:rPr>
                        <a:t>Li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92,48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7,016005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113">
                <a:tc rowSpan="2"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Uhlík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20923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12,011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531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sz="700" b="1" spc="-10" dirty="0">
                          <a:latin typeface="Verdana"/>
                          <a:cs typeface="Verdana"/>
                        </a:rPr>
                        <a:t>12</a:t>
                      </a:r>
                      <a:r>
                        <a:rPr sz="1600" b="1" spc="-15" baseline="-18518" dirty="0">
                          <a:latin typeface="Verdana"/>
                          <a:cs typeface="Verdana"/>
                        </a:rPr>
                        <a:t>C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98,892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12,00000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6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922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10" dirty="0">
                          <a:latin typeface="Verdana"/>
                          <a:cs typeface="Verdana"/>
                        </a:rPr>
                        <a:t>13</a:t>
                      </a:r>
                      <a:r>
                        <a:rPr sz="1600" b="1" spc="-15" baseline="-18518" dirty="0">
                          <a:latin typeface="Verdana"/>
                          <a:cs typeface="Verdana"/>
                        </a:rPr>
                        <a:t>C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1,108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13,003354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113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37490">
                        <a:lnSpc>
                          <a:spcPct val="100000"/>
                        </a:lnSpc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Kyslík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5759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9748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15,9994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76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sz="700" b="1" spc="-15" dirty="0">
                          <a:latin typeface="Verdana"/>
                          <a:cs typeface="Verdana"/>
                        </a:rPr>
                        <a:t>16</a:t>
                      </a:r>
                      <a:r>
                        <a:rPr sz="1600" b="1" spc="-22" baseline="-18518" dirty="0">
                          <a:latin typeface="Verdana"/>
                          <a:cs typeface="Verdana"/>
                        </a:rPr>
                        <a:t>O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99,759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15,994915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3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15" dirty="0">
                          <a:latin typeface="Verdana"/>
                          <a:cs typeface="Verdana"/>
                        </a:rPr>
                        <a:t>17</a:t>
                      </a:r>
                      <a:r>
                        <a:rPr sz="1600" b="1" spc="-22" baseline="-18518" dirty="0">
                          <a:latin typeface="Verdana"/>
                          <a:cs typeface="Verdana"/>
                        </a:rPr>
                        <a:t>O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0,037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16,999133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3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5"/>
                        </a:lnSpc>
                      </a:pPr>
                      <a:r>
                        <a:rPr sz="700" b="1" spc="-15" dirty="0">
                          <a:latin typeface="Verdana"/>
                          <a:cs typeface="Verdana"/>
                        </a:rPr>
                        <a:t>18</a:t>
                      </a:r>
                      <a:r>
                        <a:rPr sz="1600" b="1" spc="-22" baseline="-18518" dirty="0">
                          <a:latin typeface="Verdana"/>
                          <a:cs typeface="Verdana"/>
                        </a:rPr>
                        <a:t>O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0,204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17,999150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351">
                <a:tc row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Draslík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2034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marL="30416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39,08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13531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15" dirty="0">
                          <a:latin typeface="Verdana"/>
                          <a:cs typeface="Verdana"/>
                        </a:rPr>
                        <a:t>39</a:t>
                      </a:r>
                      <a:r>
                        <a:rPr sz="1600" b="1" spc="-22" baseline="-18518" dirty="0">
                          <a:latin typeface="Verdana"/>
                          <a:cs typeface="Verdana"/>
                        </a:rPr>
                        <a:t>K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93,08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38,963714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1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271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922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sz="700" b="1" spc="-15" dirty="0">
                          <a:latin typeface="Verdana"/>
                          <a:cs typeface="Verdana"/>
                        </a:rPr>
                        <a:t>41</a:t>
                      </a:r>
                      <a:r>
                        <a:rPr sz="1600" b="1" spc="-22" baseline="-18518" dirty="0">
                          <a:latin typeface="Verdana"/>
                          <a:cs typeface="Verdana"/>
                        </a:rPr>
                        <a:t>K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6,92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40,961385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581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Cín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118,69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112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0,96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111,904940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1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114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0,66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113,902960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1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115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0,35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114,903530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69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116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14,30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3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115,902110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3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11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117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7,61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116,903060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3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118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24,03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117,901790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13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119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8,58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118,903390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3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120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32,85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119,902130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11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122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4,72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121,903410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86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124</a:t>
                      </a:r>
                      <a:r>
                        <a:rPr sz="1600" b="1" spc="-7" baseline="-18518" dirty="0">
                          <a:latin typeface="Verdana"/>
                          <a:cs typeface="Verdana"/>
                        </a:rPr>
                        <a:t>Sn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5,94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253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123,905240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533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1115">
                <a:tc rowSpan="2"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5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Uran</a:t>
                      </a:r>
                      <a:endParaRPr sz="1500" b="1" dirty="0">
                        <a:latin typeface="Verdana"/>
                        <a:cs typeface="Verdana"/>
                      </a:endParaRPr>
                    </a:p>
                  </a:txBody>
                  <a:tcPr marL="0" marR="0" marT="111133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sz="700" b="1" spc="-10" dirty="0">
                          <a:latin typeface="Verdana"/>
                          <a:cs typeface="Verdana"/>
                        </a:rPr>
                        <a:t>235</a:t>
                      </a:r>
                      <a:r>
                        <a:rPr sz="1600" b="1" spc="-15" baseline="-18518" dirty="0">
                          <a:latin typeface="Verdana"/>
                          <a:cs typeface="Verdana"/>
                        </a:rPr>
                        <a:t>U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dirty="0">
                          <a:latin typeface="Verdana"/>
                          <a:cs typeface="Verdana"/>
                        </a:rPr>
                        <a:t>0,72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235,03493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69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255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700" b="1" spc="-10" dirty="0">
                          <a:latin typeface="Verdana"/>
                          <a:cs typeface="Verdana"/>
                        </a:rPr>
                        <a:t>238</a:t>
                      </a:r>
                      <a:r>
                        <a:rPr sz="1600" b="1" spc="-15" baseline="-18518" dirty="0">
                          <a:latin typeface="Verdana"/>
                          <a:cs typeface="Verdana"/>
                        </a:rPr>
                        <a:t>U</a:t>
                      </a:r>
                      <a:endParaRPr sz="16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99,28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100" b="1" spc="-5" dirty="0">
                          <a:latin typeface="Verdana"/>
                          <a:cs typeface="Verdana"/>
                        </a:rPr>
                        <a:t>238,050760</a:t>
                      </a:r>
                      <a:endParaRPr sz="11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C4BB53-0D3F-4A0F-B17D-5E698F5AC8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3</a:t>
            </a:fld>
            <a:endParaRPr lang="cs-CZ"/>
          </a:p>
        </p:txBody>
      </p:sp>
      <p:pic>
        <p:nvPicPr>
          <p:cNvPr id="4" name="jádro3-1">
            <a:hlinkClick r:id="" action="ppaction://media"/>
            <a:extLst>
              <a:ext uri="{FF2B5EF4-FFF2-40B4-BE49-F238E27FC236}">
                <a16:creationId xmlns:a16="http://schemas.microsoft.com/office/drawing/2014/main" id="{069CC5D9-F1E7-4943-B94A-94DE3D067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10946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0ABD714-4EE1-440C-9D9B-B5F689DDCE2D}"/>
              </a:ext>
            </a:extLst>
          </p:cNvPr>
          <p:cNvSpPr txBox="1">
            <a:spLocks noChangeArrowheads="1"/>
          </p:cNvSpPr>
          <p:nvPr/>
        </p:nvSpPr>
        <p:spPr>
          <a:xfrm>
            <a:off x="528114" y="1874677"/>
            <a:ext cx="4061778" cy="425449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305" marR="240029">
              <a:lnSpc>
                <a:spcPct val="101299"/>
              </a:lnSpc>
            </a:pPr>
            <a:r>
              <a:rPr lang="cs-CZ" altLang="cs-CZ" sz="1800" b="1" spc="-5" dirty="0">
                <a:solidFill>
                  <a:srgbClr val="C00000"/>
                </a:solidFill>
                <a:latin typeface="Verdana"/>
                <a:ea typeface="+mn-ea"/>
              </a:rPr>
              <a:t>Přirozené radionuklidy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CE9CBED-62AE-4E33-86DB-6997BAFA5B9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066800"/>
            <a:ext cx="8305800" cy="502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 dirty="0"/>
              <a:t>	   </a:t>
            </a:r>
            <a:r>
              <a:rPr lang="en-US" altLang="cs-CZ" sz="1800" b="1" dirty="0">
                <a:solidFill>
                  <a:srgbClr val="0070C0"/>
                </a:solidFill>
              </a:rPr>
              <a:t>N</a:t>
            </a:r>
            <a:r>
              <a:rPr lang="cs-CZ" altLang="cs-CZ" sz="1800" b="1" dirty="0" err="1">
                <a:solidFill>
                  <a:srgbClr val="0070C0"/>
                </a:solidFill>
              </a:rPr>
              <a:t>ěkteré</a:t>
            </a:r>
            <a:r>
              <a:rPr lang="cs-CZ" altLang="cs-CZ" sz="1800" b="1" dirty="0">
                <a:solidFill>
                  <a:srgbClr val="0070C0"/>
                </a:solidFill>
              </a:rPr>
              <a:t> přirozené radionuklidy, které nejsou členy </a:t>
            </a:r>
            <a:r>
              <a:rPr lang="cs-CZ" altLang="cs-CZ" sz="1800" b="1" dirty="0" err="1">
                <a:solidFill>
                  <a:srgbClr val="0070C0"/>
                </a:solidFill>
              </a:rPr>
              <a:t>přeměnových</a:t>
            </a:r>
            <a:r>
              <a:rPr lang="cs-CZ" altLang="cs-CZ" sz="1800" b="1" dirty="0">
                <a:solidFill>
                  <a:srgbClr val="0070C0"/>
                </a:solidFill>
              </a:rPr>
              <a:t> řad</a:t>
            </a:r>
            <a:endParaRPr lang="en-GB" altLang="cs-CZ" sz="18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a2a">
            <a:extLst>
              <a:ext uri="{FF2B5EF4-FFF2-40B4-BE49-F238E27FC236}">
                <a16:creationId xmlns:a16="http://schemas.microsoft.com/office/drawing/2014/main" id="{4C265E3D-8C44-4E0D-BE2A-3C7F85DE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8089"/>
            <a:ext cx="7897539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0728FE-87A3-4501-9843-7678FA8CDE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</a:t>
            </a:fld>
            <a:endParaRPr lang="cs-CZ"/>
          </a:p>
        </p:txBody>
      </p:sp>
      <p:pic>
        <p:nvPicPr>
          <p:cNvPr id="6" name="jádro4-1">
            <a:hlinkClick r:id="" action="ppaction://media"/>
            <a:extLst>
              <a:ext uri="{FF2B5EF4-FFF2-40B4-BE49-F238E27FC236}">
                <a16:creationId xmlns:a16="http://schemas.microsoft.com/office/drawing/2014/main" id="{20E9B43C-540E-4702-9796-7A0A9FE89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4739" y="1815363"/>
            <a:ext cx="609600" cy="609600"/>
          </a:xfrm>
          <a:prstGeom prst="rect">
            <a:avLst/>
          </a:prstGeom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EAA1183D-B88C-4528-842D-C49C44A7A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31273"/>
              </p:ext>
            </p:extLst>
          </p:nvPr>
        </p:nvGraphicFramePr>
        <p:xfrm>
          <a:off x="528114" y="437827"/>
          <a:ext cx="7826626" cy="906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1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079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27305" marR="240029">
                        <a:lnSpc>
                          <a:spcPct val="101299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Prvky  mo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iz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800" b="1" spc="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800" b="1" spc="-2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18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ké</a:t>
                      </a:r>
                      <a:endParaRPr sz="1800" dirty="0">
                        <a:latin typeface="Verdana"/>
                        <a:cs typeface="Verdana"/>
                      </a:endParaRPr>
                    </a:p>
                  </a:txBody>
                  <a:tcPr marL="0" marR="0" marT="345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beryllium 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sz="1200" b="1" spc="-15" baseline="27777" dirty="0">
                          <a:latin typeface="Verdana"/>
                          <a:cs typeface="Verdana"/>
                        </a:rPr>
                        <a:t>9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Be)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200" b="1" spc="-10" dirty="0">
                          <a:latin typeface="Verdana"/>
                          <a:cs typeface="Verdana"/>
                        </a:rPr>
                        <a:t>fosfor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 (</a:t>
                      </a:r>
                      <a:r>
                        <a:rPr sz="1200" b="1" spc="-7" baseline="27777" dirty="0">
                          <a:latin typeface="Verdana"/>
                          <a:cs typeface="Verdana"/>
                        </a:rPr>
                        <a:t>31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P)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5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fluor 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sz="1200" b="1" baseline="27777" dirty="0">
                          <a:latin typeface="Verdana"/>
                          <a:cs typeface="Verdana"/>
                        </a:rPr>
                        <a:t>19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F)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kobalt 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sz="1200" b="1" spc="-15" baseline="27777" dirty="0">
                          <a:latin typeface="Verdana"/>
                          <a:cs typeface="Verdana"/>
                        </a:rPr>
                        <a:t>59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Co)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1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sodík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sz="1200" b="1" spc="-15" baseline="27777" dirty="0">
                          <a:latin typeface="Verdana"/>
                          <a:cs typeface="Verdana"/>
                        </a:rPr>
                        <a:t>23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Na)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jod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 (</a:t>
                      </a:r>
                      <a:r>
                        <a:rPr sz="1200" b="1" spc="-15" baseline="27777" dirty="0">
                          <a:latin typeface="Verdana"/>
                          <a:cs typeface="Verdana"/>
                        </a:rPr>
                        <a:t>127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I)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94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b="1" dirty="0">
                          <a:latin typeface="Verdana"/>
                          <a:cs typeface="Verdana"/>
                        </a:rPr>
                        <a:t>hliník 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sz="1200" b="1" spc="-15" baseline="27777" dirty="0">
                          <a:latin typeface="Verdana"/>
                          <a:cs typeface="Verdana"/>
                        </a:rPr>
                        <a:t>27</a:t>
                      </a:r>
                      <a:r>
                        <a:rPr sz="1200" b="1" spc="-10" dirty="0">
                          <a:latin typeface="Verdana"/>
                          <a:cs typeface="Verdana"/>
                        </a:rPr>
                        <a:t>Al)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390015" algn="l"/>
                        </a:tabLst>
                      </a:pPr>
                      <a:r>
                        <a:rPr sz="1200" b="1" spc="-5" dirty="0">
                          <a:latin typeface="Verdana"/>
                          <a:cs typeface="Verdana"/>
                        </a:rPr>
                        <a:t>zlato</a:t>
                      </a:r>
                      <a:r>
                        <a:rPr sz="12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sz="1200" b="1" spc="-7" baseline="27777" dirty="0">
                          <a:latin typeface="Verdana"/>
                          <a:cs typeface="Verdana"/>
                        </a:rPr>
                        <a:t>197</a:t>
                      </a:r>
                      <a:r>
                        <a:rPr sz="1200" b="1" spc="-5" dirty="0">
                          <a:latin typeface="Verdana"/>
                          <a:cs typeface="Verdana"/>
                        </a:rPr>
                        <a:t>Au)	aj.</a:t>
                      </a:r>
                      <a:endParaRPr sz="12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rgbClr val="FCE9D9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03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7727" y="608376"/>
            <a:ext cx="7768755" cy="680245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 vert="horz" wrap="square" lIns="0" tIns="7487" rIns="0" bIns="0" rtlCol="0">
            <a:spAutoFit/>
          </a:bodyPr>
          <a:lstStyle/>
          <a:p>
            <a:pPr marL="127253" marR="4607" indent="195774">
              <a:lnSpc>
                <a:spcPct val="101400"/>
              </a:lnSpc>
              <a:spcBef>
                <a:spcPts val="59"/>
              </a:spcBef>
            </a:pP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Dnes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je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známo </a:t>
            </a:r>
            <a:r>
              <a:rPr sz="1400" b="1" spc="-15" dirty="0">
                <a:solidFill>
                  <a:srgbClr val="0070C0"/>
                </a:solidFill>
                <a:latin typeface="Verdana"/>
                <a:cs typeface="Verdana"/>
              </a:rPr>
              <a:t>více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než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2000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nuklidů, z nichž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je pouze </a:t>
            </a:r>
            <a:r>
              <a:rPr sz="1400" b="1" spc="-15" dirty="0">
                <a:solidFill>
                  <a:srgbClr val="0070C0"/>
                </a:solidFill>
                <a:latin typeface="Verdana"/>
                <a:cs typeface="Verdana"/>
              </a:rPr>
              <a:t>cca </a:t>
            </a:r>
            <a:r>
              <a:rPr sz="1400" b="1" dirty="0">
                <a:solidFill>
                  <a:srgbClr val="0070C0"/>
                </a:solidFill>
                <a:latin typeface="Verdana"/>
                <a:cs typeface="Verdana"/>
              </a:rPr>
              <a:t>266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stabilních.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Ostatní jsou  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nukleárně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nestabilní, a proto </a:t>
            </a:r>
            <a:r>
              <a:rPr sz="1400" b="1" spc="-5" dirty="0" err="1">
                <a:solidFill>
                  <a:srgbClr val="0070C0"/>
                </a:solidFill>
                <a:latin typeface="Verdana"/>
                <a:cs typeface="Verdana"/>
              </a:rPr>
              <a:t>podléhají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0070C0"/>
                </a:solidFill>
                <a:latin typeface="Verdana"/>
                <a:cs typeface="Verdana"/>
              </a:rPr>
              <a:t>radioaktivní</a:t>
            </a:r>
            <a:r>
              <a:rPr sz="1400" b="1" spc="-19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cs-CZ" sz="1400" b="1" spc="-5" dirty="0">
                <a:solidFill>
                  <a:srgbClr val="0070C0"/>
                </a:solidFill>
                <a:latin typeface="Verdana"/>
                <a:cs typeface="Verdana"/>
              </a:rPr>
              <a:t>přeměně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.</a:t>
            </a:r>
            <a:endParaRPr sz="1400" b="1" dirty="0">
              <a:solidFill>
                <a:srgbClr val="0070C0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543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726" y="1642235"/>
            <a:ext cx="7768756" cy="1446757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8230">
              <a:spcBef>
                <a:spcPts val="83"/>
              </a:spcBef>
              <a:tabLst>
                <a:tab pos="417458" algn="l"/>
                <a:tab pos="418032" algn="l"/>
              </a:tabLst>
            </a:pPr>
            <a:r>
              <a:rPr lang="cs-CZ" sz="1271" b="1" spc="-5" dirty="0">
                <a:latin typeface="Verdana"/>
                <a:cs typeface="Verdana"/>
              </a:rPr>
              <a:t>	</a:t>
            </a:r>
            <a:r>
              <a:rPr lang="cs-CZ" sz="1600" b="1" spc="-5" dirty="0">
                <a:latin typeface="Verdana"/>
                <a:cs typeface="Verdana"/>
              </a:rPr>
              <a:t>Pojem </a:t>
            </a: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radioaktivní prvek </a:t>
            </a:r>
            <a:r>
              <a:rPr lang="cs-CZ" sz="1271" spc="-5" dirty="0">
                <a:latin typeface="Verdana"/>
                <a:cs typeface="Verdana"/>
              </a:rPr>
              <a:t>lze použít pouze pro</a:t>
            </a:r>
            <a:r>
              <a:rPr lang="cs-CZ" sz="1271" spc="41" dirty="0">
                <a:latin typeface="Verdana"/>
                <a:cs typeface="Verdana"/>
              </a:rPr>
              <a:t> </a:t>
            </a:r>
            <a:r>
              <a:rPr lang="cs-CZ" sz="1271" spc="-5" dirty="0">
                <a:latin typeface="Verdana"/>
                <a:cs typeface="Verdana"/>
              </a:rPr>
              <a:t>prvky:</a:t>
            </a:r>
          </a:p>
          <a:p>
            <a:pPr marL="218230">
              <a:spcBef>
                <a:spcPts val="83"/>
              </a:spcBef>
              <a:tabLst>
                <a:tab pos="417458" algn="l"/>
                <a:tab pos="418032" algn="l"/>
              </a:tabLst>
            </a:pPr>
            <a:endParaRPr lang="cs-CZ" sz="1271" dirty="0">
              <a:latin typeface="Verdana"/>
              <a:cs typeface="Verdana"/>
            </a:endParaRPr>
          </a:p>
          <a:p>
            <a:pPr marL="417458" indent="-199228">
              <a:spcBef>
                <a:spcPts val="83"/>
              </a:spcBef>
              <a:buFont typeface="Symbol"/>
              <a:buChar char=""/>
              <a:tabLst>
                <a:tab pos="417458" algn="l"/>
                <a:tab pos="418032" algn="l"/>
              </a:tabLst>
            </a:pPr>
            <a:r>
              <a:rPr sz="1271" spc="-9" dirty="0" err="1">
                <a:latin typeface="Verdana"/>
                <a:cs typeface="Verdana"/>
              </a:rPr>
              <a:t>které</a:t>
            </a:r>
            <a:r>
              <a:rPr sz="1271" spc="-9" dirty="0">
                <a:latin typeface="Verdana"/>
                <a:cs typeface="Verdana"/>
              </a:rPr>
              <a:t> </a:t>
            </a:r>
            <a:r>
              <a:rPr sz="1271" spc="-5" dirty="0">
                <a:latin typeface="Verdana"/>
                <a:cs typeface="Verdana"/>
              </a:rPr>
              <a:t>nemají stabilní</a:t>
            </a:r>
            <a:r>
              <a:rPr sz="1271" spc="-23" dirty="0">
                <a:latin typeface="Verdana"/>
                <a:cs typeface="Verdana"/>
              </a:rPr>
              <a:t> </a:t>
            </a:r>
            <a:r>
              <a:rPr sz="1271" spc="-5" dirty="0">
                <a:latin typeface="Verdana"/>
                <a:cs typeface="Verdana"/>
              </a:rPr>
              <a:t>nuklidy</a:t>
            </a:r>
            <a:endParaRPr sz="1271" dirty="0">
              <a:latin typeface="Verdana"/>
              <a:cs typeface="Verdana"/>
            </a:endParaRPr>
          </a:p>
          <a:p>
            <a:pPr marL="417458" indent="-199228">
              <a:spcBef>
                <a:spcPts val="23"/>
              </a:spcBef>
              <a:buFont typeface="Symbol"/>
              <a:buChar char=""/>
              <a:tabLst>
                <a:tab pos="417458" algn="l"/>
                <a:tab pos="418032" algn="l"/>
              </a:tabLst>
            </a:pPr>
            <a:r>
              <a:rPr sz="1271" spc="-15" dirty="0">
                <a:latin typeface="Verdana"/>
                <a:cs typeface="Verdana"/>
              </a:rPr>
              <a:t>mohou </a:t>
            </a:r>
            <a:r>
              <a:rPr sz="1271" spc="-9" dirty="0">
                <a:latin typeface="Verdana"/>
                <a:cs typeface="Verdana"/>
              </a:rPr>
              <a:t>se </a:t>
            </a:r>
            <a:r>
              <a:rPr sz="1271" spc="-5" dirty="0">
                <a:latin typeface="Verdana"/>
                <a:cs typeface="Verdana"/>
              </a:rPr>
              <a:t>vyskytovat v </a:t>
            </a:r>
            <a:r>
              <a:rPr sz="1271" spc="-9" dirty="0">
                <a:latin typeface="Verdana"/>
                <a:cs typeface="Verdana"/>
              </a:rPr>
              <a:t>přírodě </a:t>
            </a:r>
            <a:r>
              <a:rPr sz="1271" dirty="0">
                <a:latin typeface="Verdana"/>
                <a:cs typeface="Verdana"/>
              </a:rPr>
              <a:t>nebo </a:t>
            </a:r>
            <a:r>
              <a:rPr sz="1271" spc="-5" dirty="0">
                <a:latin typeface="Verdana"/>
                <a:cs typeface="Verdana"/>
              </a:rPr>
              <a:t>jsou připraveny</a:t>
            </a:r>
            <a:r>
              <a:rPr sz="1271" spc="68" dirty="0">
                <a:latin typeface="Verdana"/>
                <a:cs typeface="Verdana"/>
              </a:rPr>
              <a:t> </a:t>
            </a:r>
            <a:r>
              <a:rPr sz="1271" spc="-5" dirty="0">
                <a:latin typeface="Verdana"/>
                <a:cs typeface="Verdana"/>
              </a:rPr>
              <a:t>uměle</a:t>
            </a:r>
            <a:endParaRPr sz="1271" dirty="0">
              <a:latin typeface="Verdana"/>
              <a:cs typeface="Verdana"/>
            </a:endParaRPr>
          </a:p>
          <a:p>
            <a:pPr marL="417458" indent="-199228">
              <a:spcBef>
                <a:spcPts val="23"/>
              </a:spcBef>
              <a:buFont typeface="Symbol"/>
              <a:buChar char=""/>
              <a:tabLst>
                <a:tab pos="417458" algn="l"/>
                <a:tab pos="418032" algn="l"/>
              </a:tabLst>
            </a:pPr>
            <a:r>
              <a:rPr sz="1271" spc="-5" dirty="0">
                <a:latin typeface="Verdana"/>
                <a:cs typeface="Verdana"/>
              </a:rPr>
              <a:t>neoznačují </a:t>
            </a:r>
            <a:r>
              <a:rPr sz="1271" spc="-9" dirty="0">
                <a:latin typeface="Verdana"/>
                <a:cs typeface="Verdana"/>
              </a:rPr>
              <a:t>se </a:t>
            </a:r>
            <a:r>
              <a:rPr sz="1271" dirty="0">
                <a:latin typeface="Verdana"/>
                <a:cs typeface="Verdana"/>
              </a:rPr>
              <a:t>tak </a:t>
            </a:r>
            <a:r>
              <a:rPr sz="1271" spc="-9" dirty="0">
                <a:latin typeface="Verdana"/>
                <a:cs typeface="Verdana"/>
              </a:rPr>
              <a:t>prvky, které </a:t>
            </a:r>
            <a:r>
              <a:rPr sz="1271" spc="-5" dirty="0">
                <a:latin typeface="Verdana"/>
                <a:cs typeface="Verdana"/>
              </a:rPr>
              <a:t>mají </a:t>
            </a:r>
            <a:r>
              <a:rPr sz="1271" spc="-9" dirty="0">
                <a:latin typeface="Verdana"/>
                <a:cs typeface="Verdana"/>
              </a:rPr>
              <a:t>pouze </a:t>
            </a:r>
            <a:r>
              <a:rPr sz="1271" spc="-5" dirty="0">
                <a:latin typeface="Verdana"/>
                <a:cs typeface="Verdana"/>
              </a:rPr>
              <a:t>jeden radioaktivní </a:t>
            </a:r>
            <a:r>
              <a:rPr sz="1271" spc="-9" dirty="0">
                <a:latin typeface="Verdana"/>
                <a:cs typeface="Verdana"/>
              </a:rPr>
              <a:t>izotop </a:t>
            </a:r>
            <a:r>
              <a:rPr sz="1271" spc="-5" dirty="0">
                <a:latin typeface="Verdana"/>
                <a:cs typeface="Verdana"/>
              </a:rPr>
              <a:t>s malou</a:t>
            </a:r>
            <a:r>
              <a:rPr sz="1271" spc="136" dirty="0">
                <a:latin typeface="Verdana"/>
                <a:cs typeface="Verdana"/>
              </a:rPr>
              <a:t> </a:t>
            </a:r>
            <a:r>
              <a:rPr sz="1271" spc="-5" dirty="0">
                <a:latin typeface="Verdana"/>
                <a:cs typeface="Verdana"/>
              </a:rPr>
              <a:t>aktivitou.</a:t>
            </a:r>
            <a:endParaRPr sz="1271" dirty="0">
              <a:latin typeface="Verdana"/>
              <a:cs typeface="Verdana"/>
            </a:endParaRPr>
          </a:p>
          <a:p>
            <a:pPr marL="11516">
              <a:spcBef>
                <a:spcPts val="1307"/>
              </a:spcBef>
            </a:pPr>
            <a:r>
              <a:rPr lang="cs-CZ" sz="1400" b="1" spc="-5" dirty="0">
                <a:solidFill>
                  <a:srgbClr val="0070C0"/>
                </a:solidFill>
                <a:latin typeface="Verdana"/>
                <a:cs typeface="Verdana"/>
              </a:rPr>
              <a:t>	</a:t>
            </a:r>
            <a:endParaRPr sz="1271" dirty="0">
              <a:latin typeface="Verdana"/>
              <a:cs typeface="Verdana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CB7B0CB-7029-48EB-BA4F-771CC3782D46}"/>
              </a:ext>
            </a:extLst>
          </p:cNvPr>
          <p:cNvGrpSpPr/>
          <p:nvPr/>
        </p:nvGrpSpPr>
        <p:grpSpPr>
          <a:xfrm>
            <a:off x="4029010" y="3808921"/>
            <a:ext cx="1312622" cy="598969"/>
            <a:chOff x="5077781" y="4077813"/>
            <a:chExt cx="1312622" cy="598969"/>
          </a:xfrm>
          <a:pattFill prst="pct5">
            <a:fgClr>
              <a:srgbClr val="FCE9D9"/>
            </a:fgClr>
            <a:bgClr>
              <a:schemeClr val="bg1"/>
            </a:bgClr>
          </a:pattFill>
        </p:grpSpPr>
        <p:sp>
          <p:nvSpPr>
            <p:cNvPr id="6" name="object 6"/>
            <p:cNvSpPr txBox="1"/>
            <p:nvPr/>
          </p:nvSpPr>
          <p:spPr>
            <a:xfrm>
              <a:off x="5077781" y="4077813"/>
              <a:ext cx="537239" cy="598969"/>
            </a:xfrm>
            <a:prstGeom prst="rect">
              <a:avLst/>
            </a:prstGeom>
            <a:grpFill/>
          </p:spPr>
          <p:txBody>
            <a:bodyPr vert="horz" wrap="square" lIns="0" tIns="11516" rIns="0" bIns="0" rtlCol="0">
              <a:spAutoFit/>
            </a:bodyPr>
            <a:lstStyle/>
            <a:p>
              <a:pPr marL="34548">
                <a:spcBef>
                  <a:spcPts val="91"/>
                </a:spcBef>
              </a:pPr>
              <a:r>
                <a:rPr sz="1200" b="1" spc="-5" dirty="0">
                  <a:solidFill>
                    <a:srgbClr val="006FC0"/>
                  </a:solidFill>
                  <a:latin typeface="Verdana"/>
                  <a:cs typeface="Verdana"/>
                </a:rPr>
                <a:t>40</a:t>
              </a:r>
              <a:r>
                <a:rPr sz="2800" b="1" spc="-7" baseline="-19675" dirty="0">
                  <a:solidFill>
                    <a:srgbClr val="006FC0"/>
                  </a:solidFill>
                  <a:latin typeface="Verdana"/>
                  <a:cs typeface="Verdana"/>
                </a:rPr>
                <a:t>K</a:t>
              </a:r>
              <a:endParaRPr lang="cs-CZ" sz="2800" b="1" spc="-7" baseline="-19675" dirty="0">
                <a:solidFill>
                  <a:srgbClr val="006FC0"/>
                </a:solidFill>
                <a:latin typeface="Verdana"/>
                <a:cs typeface="Verdana"/>
              </a:endParaRPr>
            </a:p>
            <a:p>
              <a:pPr marL="34548">
                <a:spcBef>
                  <a:spcPts val="91"/>
                </a:spcBef>
              </a:pPr>
              <a:endParaRPr sz="2800" baseline="-19675" dirty="0">
                <a:latin typeface="Verdana"/>
                <a:cs typeface="Verdana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5789248" y="4115942"/>
              <a:ext cx="601155" cy="297724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34548">
                <a:spcBef>
                  <a:spcPts val="83"/>
                </a:spcBef>
              </a:pPr>
              <a:r>
                <a:rPr sz="1200" b="1" spc="-9" dirty="0">
                  <a:solidFill>
                    <a:srgbClr val="FF0000"/>
                  </a:solidFill>
                  <a:latin typeface="Verdana"/>
                  <a:cs typeface="Verdana"/>
                </a:rPr>
                <a:t>40</a:t>
              </a:r>
              <a:r>
                <a:rPr sz="2800" b="1" spc="-15" baseline="-19444" dirty="0">
                  <a:solidFill>
                    <a:srgbClr val="FF0000"/>
                  </a:solidFill>
                  <a:latin typeface="Verdana"/>
                  <a:cs typeface="Verdana"/>
                </a:rPr>
                <a:t>Ca</a:t>
              </a:r>
              <a:endParaRPr sz="2800" baseline="-19444" dirty="0">
                <a:latin typeface="Verdana"/>
                <a:cs typeface="Verdana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27727" y="4624626"/>
            <a:ext cx="7768755" cy="882072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 vert="horz" wrap="square" lIns="0" tIns="4607" rIns="0" bIns="0" rtlCol="0">
            <a:spAutoFit/>
          </a:bodyPr>
          <a:lstStyle/>
          <a:p>
            <a:pPr marL="46064" marR="39155">
              <a:lnSpc>
                <a:spcPct val="102899"/>
              </a:lnSpc>
              <a:spcBef>
                <a:spcPts val="36"/>
              </a:spcBef>
              <a:tabLst>
                <a:tab pos="665054" algn="l"/>
                <a:tab pos="1950822" algn="l"/>
                <a:tab pos="2869806" algn="l"/>
                <a:tab pos="3466337" algn="l"/>
                <a:tab pos="3996653" algn="l"/>
                <a:tab pos="4321983" algn="l"/>
                <a:tab pos="4548273" algn="l"/>
                <a:tab pos="5279543" algn="l"/>
                <a:tab pos="5809859" algn="l"/>
                <a:tab pos="6605619" algn="l"/>
                <a:tab pos="7157240" algn="l"/>
              </a:tabLst>
            </a:pPr>
            <a:r>
              <a:rPr sz="1271" b="1" spc="5" dirty="0">
                <a:latin typeface="Verdana"/>
                <a:cs typeface="Verdana"/>
              </a:rPr>
              <a:t>(</a:t>
            </a:r>
            <a:r>
              <a:rPr sz="1271" b="1" spc="-5" dirty="0">
                <a:latin typeface="Verdana"/>
                <a:cs typeface="Verdana"/>
              </a:rPr>
              <a:t>Pla</a:t>
            </a:r>
            <a:r>
              <a:rPr sz="1271" b="1" spc="-19" dirty="0">
                <a:latin typeface="Verdana"/>
                <a:cs typeface="Verdana"/>
              </a:rPr>
              <a:t>t</a:t>
            </a:r>
            <a:r>
              <a:rPr sz="1271" b="1" spc="-5" dirty="0">
                <a:latin typeface="Verdana"/>
                <a:cs typeface="Verdana"/>
              </a:rPr>
              <a:t>í</a:t>
            </a:r>
            <a:r>
              <a:rPr sz="1271" b="1" dirty="0">
                <a:latin typeface="Verdana"/>
                <a:cs typeface="Verdana"/>
              </a:rPr>
              <a:t>	</a:t>
            </a:r>
            <a:r>
              <a:rPr sz="1271" b="1" spc="-9" dirty="0">
                <a:latin typeface="Verdana"/>
                <a:cs typeface="Verdana"/>
              </a:rPr>
              <a:t>M</a:t>
            </a:r>
            <a:r>
              <a:rPr sz="1271" b="1" spc="-5" dirty="0">
                <a:latin typeface="Verdana"/>
                <a:cs typeface="Verdana"/>
              </a:rPr>
              <a:t>a</a:t>
            </a:r>
            <a:r>
              <a:rPr sz="1271" b="1" spc="-19" dirty="0">
                <a:latin typeface="Verdana"/>
                <a:cs typeface="Verdana"/>
              </a:rPr>
              <a:t>tt</a:t>
            </a:r>
            <a:r>
              <a:rPr sz="1271" b="1" spc="15" dirty="0">
                <a:latin typeface="Verdana"/>
                <a:cs typeface="Verdana"/>
              </a:rPr>
              <a:t>a</a:t>
            </a:r>
            <a:r>
              <a:rPr sz="1271" b="1" spc="-19" dirty="0">
                <a:latin typeface="Verdana"/>
                <a:cs typeface="Verdana"/>
              </a:rPr>
              <a:t>u</a:t>
            </a:r>
            <a:r>
              <a:rPr sz="1271" b="1" spc="9" dirty="0">
                <a:latin typeface="Verdana"/>
                <a:cs typeface="Verdana"/>
              </a:rPr>
              <a:t>c</a:t>
            </a:r>
            <a:r>
              <a:rPr sz="1271" b="1" spc="-19" dirty="0">
                <a:latin typeface="Verdana"/>
                <a:cs typeface="Verdana"/>
              </a:rPr>
              <a:t>h</a:t>
            </a:r>
            <a:r>
              <a:rPr sz="1271" b="1" spc="-9" dirty="0">
                <a:latin typeface="Verdana"/>
                <a:cs typeface="Verdana"/>
              </a:rPr>
              <a:t>o</a:t>
            </a:r>
            <a:r>
              <a:rPr sz="1271" b="1" dirty="0">
                <a:latin typeface="Verdana"/>
                <a:cs typeface="Verdana"/>
              </a:rPr>
              <a:t>v</a:t>
            </a:r>
            <a:r>
              <a:rPr sz="1271" b="1" spc="-9" dirty="0">
                <a:latin typeface="Verdana"/>
                <a:cs typeface="Verdana"/>
              </a:rPr>
              <a:t>o</a:t>
            </a:r>
            <a:r>
              <a:rPr sz="1271" b="1" dirty="0">
                <a:latin typeface="Verdana"/>
                <a:cs typeface="Verdana"/>
              </a:rPr>
              <a:t>	</a:t>
            </a:r>
            <a:r>
              <a:rPr sz="1271" b="1" spc="-5" dirty="0">
                <a:latin typeface="Verdana"/>
                <a:cs typeface="Verdana"/>
              </a:rPr>
              <a:t>p</a:t>
            </a:r>
            <a:r>
              <a:rPr sz="1271" b="1" spc="-9" dirty="0">
                <a:latin typeface="Verdana"/>
                <a:cs typeface="Verdana"/>
              </a:rPr>
              <a:t>r</a:t>
            </a:r>
            <a:r>
              <a:rPr sz="1271" b="1" spc="-5" dirty="0">
                <a:latin typeface="Verdana"/>
                <a:cs typeface="Verdana"/>
              </a:rPr>
              <a:t>avi</a:t>
            </a:r>
            <a:r>
              <a:rPr sz="1271" b="1" dirty="0">
                <a:latin typeface="Verdana"/>
                <a:cs typeface="Verdana"/>
              </a:rPr>
              <a:t>d</a:t>
            </a:r>
            <a:r>
              <a:rPr sz="1271" b="1" spc="-5" dirty="0">
                <a:latin typeface="Verdana"/>
                <a:cs typeface="Verdana"/>
              </a:rPr>
              <a:t>lo,</a:t>
            </a:r>
            <a:r>
              <a:rPr sz="1271" b="1" dirty="0">
                <a:latin typeface="Verdana"/>
                <a:cs typeface="Verdana"/>
              </a:rPr>
              <a:t>	</a:t>
            </a:r>
            <a:r>
              <a:rPr sz="1271" spc="-9" dirty="0">
                <a:latin typeface="Verdana"/>
                <a:cs typeface="Verdana"/>
              </a:rPr>
              <a:t>k</a:t>
            </a:r>
            <a:r>
              <a:rPr sz="1271" spc="-15" dirty="0">
                <a:latin typeface="Verdana"/>
                <a:cs typeface="Verdana"/>
              </a:rPr>
              <a:t>t</a:t>
            </a:r>
            <a:r>
              <a:rPr sz="1271" spc="-5" dirty="0">
                <a:latin typeface="Verdana"/>
                <a:cs typeface="Verdana"/>
              </a:rPr>
              <a:t>e</a:t>
            </a:r>
            <a:r>
              <a:rPr sz="1271" spc="-9" dirty="0">
                <a:latin typeface="Verdana"/>
                <a:cs typeface="Verdana"/>
              </a:rPr>
              <a:t>ré</a:t>
            </a:r>
            <a:r>
              <a:rPr sz="1271" dirty="0">
                <a:latin typeface="Verdana"/>
                <a:cs typeface="Verdana"/>
              </a:rPr>
              <a:t>	</a:t>
            </a:r>
            <a:r>
              <a:rPr sz="1271" spc="-9" dirty="0">
                <a:latin typeface="Verdana"/>
                <a:cs typeface="Verdana"/>
              </a:rPr>
              <a:t>ř</a:t>
            </a:r>
            <a:r>
              <a:rPr sz="1271" dirty="0">
                <a:latin typeface="Verdana"/>
                <a:cs typeface="Verdana"/>
              </a:rPr>
              <a:t>í</a:t>
            </a:r>
            <a:r>
              <a:rPr sz="1271" spc="-9" dirty="0">
                <a:latin typeface="Verdana"/>
                <a:cs typeface="Verdana"/>
              </a:rPr>
              <a:t>k</a:t>
            </a:r>
            <a:r>
              <a:rPr sz="1271" spc="-5" dirty="0">
                <a:latin typeface="Verdana"/>
                <a:cs typeface="Verdana"/>
              </a:rPr>
              <a:t>á,</a:t>
            </a:r>
            <a:r>
              <a:rPr sz="1271" dirty="0">
                <a:latin typeface="Verdana"/>
                <a:cs typeface="Verdana"/>
              </a:rPr>
              <a:t>	ž</a:t>
            </a:r>
            <a:r>
              <a:rPr sz="1271" spc="-9" dirty="0">
                <a:latin typeface="Verdana"/>
                <a:cs typeface="Verdana"/>
              </a:rPr>
              <a:t>e</a:t>
            </a:r>
            <a:r>
              <a:rPr sz="1271" dirty="0">
                <a:latin typeface="Verdana"/>
                <a:cs typeface="Verdana"/>
              </a:rPr>
              <a:t>	</a:t>
            </a:r>
            <a:r>
              <a:rPr sz="1271" spc="-9" dirty="0">
                <a:latin typeface="Verdana"/>
                <a:cs typeface="Verdana"/>
              </a:rPr>
              <a:t>v</a:t>
            </a:r>
            <a:r>
              <a:rPr sz="1271" dirty="0">
                <a:latin typeface="Verdana"/>
                <a:cs typeface="Verdana"/>
              </a:rPr>
              <a:t>	</a:t>
            </a:r>
            <a:r>
              <a:rPr sz="1271" spc="-19" dirty="0">
                <a:latin typeface="Verdana"/>
                <a:cs typeface="Verdana"/>
              </a:rPr>
              <a:t>t</a:t>
            </a:r>
            <a:r>
              <a:rPr sz="1271" spc="-9" dirty="0">
                <a:latin typeface="Verdana"/>
                <a:cs typeface="Verdana"/>
              </a:rPr>
              <a:t>ako</a:t>
            </a:r>
            <a:r>
              <a:rPr sz="1271" spc="-5" dirty="0">
                <a:latin typeface="Verdana"/>
                <a:cs typeface="Verdana"/>
              </a:rPr>
              <a:t>v</a:t>
            </a:r>
            <a:r>
              <a:rPr sz="1271" spc="-9" dirty="0">
                <a:latin typeface="Verdana"/>
                <a:cs typeface="Verdana"/>
              </a:rPr>
              <a:t>é</a:t>
            </a:r>
            <a:r>
              <a:rPr sz="1271" dirty="0">
                <a:latin typeface="Verdana"/>
                <a:cs typeface="Verdana"/>
              </a:rPr>
              <a:t>	</a:t>
            </a:r>
            <a:r>
              <a:rPr sz="1271" spc="-9" dirty="0">
                <a:latin typeface="Verdana"/>
                <a:cs typeface="Verdana"/>
              </a:rPr>
              <a:t>ř</a:t>
            </a:r>
            <a:r>
              <a:rPr sz="1271" spc="-5" dirty="0">
                <a:latin typeface="Verdana"/>
                <a:cs typeface="Verdana"/>
              </a:rPr>
              <a:t>ad</a:t>
            </a:r>
            <a:r>
              <a:rPr sz="1271" spc="-9" dirty="0">
                <a:latin typeface="Verdana"/>
                <a:cs typeface="Verdana"/>
              </a:rPr>
              <a:t>ě</a:t>
            </a:r>
            <a:r>
              <a:rPr sz="1271" dirty="0">
                <a:latin typeface="Verdana"/>
                <a:cs typeface="Verdana"/>
              </a:rPr>
              <a:t>	</a:t>
            </a:r>
            <a:r>
              <a:rPr sz="1271" spc="-19" dirty="0" err="1">
                <a:latin typeface="Verdana"/>
                <a:cs typeface="Verdana"/>
              </a:rPr>
              <a:t>nu</a:t>
            </a:r>
            <a:r>
              <a:rPr sz="1271" spc="-5" dirty="0" err="1">
                <a:latin typeface="Verdana"/>
                <a:cs typeface="Verdana"/>
              </a:rPr>
              <a:t>kli</a:t>
            </a:r>
            <a:r>
              <a:rPr sz="1271" spc="23" dirty="0" err="1">
                <a:latin typeface="Verdana"/>
                <a:cs typeface="Verdana"/>
              </a:rPr>
              <a:t>d</a:t>
            </a:r>
            <a:r>
              <a:rPr sz="1271" spc="-9" dirty="0" err="1">
                <a:latin typeface="Verdana"/>
                <a:cs typeface="Verdana"/>
              </a:rPr>
              <a:t>ů</a:t>
            </a:r>
            <a:r>
              <a:rPr lang="cs-CZ" sz="1271" spc="-9" dirty="0">
                <a:latin typeface="Verdana"/>
                <a:cs typeface="Verdana"/>
              </a:rPr>
              <a:t>, které mají stejné nukleonové číslo, ale liší se v čísle protonovém, </a:t>
            </a:r>
            <a:r>
              <a:rPr sz="1271" spc="-5" dirty="0" err="1">
                <a:latin typeface="Verdana"/>
                <a:cs typeface="Verdana"/>
              </a:rPr>
              <a:t>b</a:t>
            </a:r>
            <a:r>
              <a:rPr sz="1271" spc="-9" dirty="0" err="1">
                <a:latin typeface="Verdana"/>
                <a:cs typeface="Verdana"/>
              </a:rPr>
              <a:t>ý</a:t>
            </a:r>
            <a:r>
              <a:rPr sz="1271" spc="-5" dirty="0" err="1">
                <a:latin typeface="Verdana"/>
                <a:cs typeface="Verdana"/>
              </a:rPr>
              <a:t>v</a:t>
            </a:r>
            <a:r>
              <a:rPr sz="1271" spc="-9" dirty="0" err="1">
                <a:latin typeface="Verdana"/>
                <a:cs typeface="Verdana"/>
              </a:rPr>
              <a:t>á</a:t>
            </a:r>
            <a:r>
              <a:rPr lang="cs-CZ" sz="1271" spc="-9" dirty="0">
                <a:latin typeface="Verdana"/>
                <a:cs typeface="Verdana"/>
              </a:rPr>
              <a:t> </a:t>
            </a:r>
            <a:r>
              <a:rPr sz="1271" spc="-5" dirty="0" err="1">
                <a:latin typeface="Verdana"/>
                <a:cs typeface="Verdana"/>
              </a:rPr>
              <a:t>p</a:t>
            </a:r>
            <a:r>
              <a:rPr sz="1271" spc="-9" dirty="0" err="1">
                <a:latin typeface="Verdana"/>
                <a:cs typeface="Verdana"/>
              </a:rPr>
              <a:t>r</a:t>
            </a:r>
            <a:r>
              <a:rPr sz="1271" spc="-5" dirty="0" err="1">
                <a:latin typeface="Verdana"/>
                <a:cs typeface="Verdana"/>
              </a:rPr>
              <a:t>o</a:t>
            </a:r>
            <a:r>
              <a:rPr sz="1271" spc="-19" dirty="0" err="1">
                <a:latin typeface="Verdana"/>
                <a:cs typeface="Verdana"/>
              </a:rPr>
              <a:t>st</a:t>
            </a:r>
            <a:r>
              <a:rPr sz="1271" spc="-9" dirty="0" err="1">
                <a:latin typeface="Verdana"/>
                <a:cs typeface="Verdana"/>
              </a:rPr>
              <a:t>ř</a:t>
            </a:r>
            <a:r>
              <a:rPr sz="1271" dirty="0" err="1">
                <a:latin typeface="Verdana"/>
                <a:cs typeface="Verdana"/>
              </a:rPr>
              <a:t>e</a:t>
            </a:r>
            <a:r>
              <a:rPr sz="1271" spc="19" dirty="0" err="1">
                <a:latin typeface="Verdana"/>
                <a:cs typeface="Verdana"/>
              </a:rPr>
              <a:t>d</a:t>
            </a:r>
            <a:r>
              <a:rPr sz="1271" spc="-19" dirty="0" err="1">
                <a:latin typeface="Verdana"/>
                <a:cs typeface="Verdana"/>
              </a:rPr>
              <a:t>n</a:t>
            </a:r>
            <a:r>
              <a:rPr sz="1271" spc="-5" dirty="0" err="1">
                <a:latin typeface="Verdana"/>
                <a:cs typeface="Verdana"/>
              </a:rPr>
              <a:t>í</a:t>
            </a:r>
            <a:r>
              <a:rPr sz="1271" spc="-5" dirty="0">
                <a:latin typeface="Verdana"/>
                <a:cs typeface="Verdana"/>
              </a:rPr>
              <a:t> </a:t>
            </a:r>
            <a:r>
              <a:rPr lang="cs-CZ" sz="1271" spc="-5" dirty="0">
                <a:latin typeface="Verdana"/>
                <a:cs typeface="Verdana"/>
              </a:rPr>
              <a:t>nuklid </a:t>
            </a:r>
            <a:r>
              <a:rPr sz="1271" spc="-5" dirty="0" err="1">
                <a:latin typeface="Verdana"/>
                <a:cs typeface="Verdana"/>
              </a:rPr>
              <a:t>radioaktivní</a:t>
            </a:r>
            <a:r>
              <a:rPr sz="1271" spc="-5" dirty="0">
                <a:latin typeface="Verdana"/>
                <a:cs typeface="Verdana"/>
              </a:rPr>
              <a:t>).</a:t>
            </a:r>
            <a:endParaRPr sz="1271" dirty="0">
              <a:latin typeface="Verdana"/>
              <a:cs typeface="Verdana"/>
            </a:endParaRPr>
          </a:p>
          <a:p>
            <a:pPr marL="128979">
              <a:spcBef>
                <a:spcPts val="1279"/>
              </a:spcBef>
              <a:tabLst>
                <a:tab pos="501525" algn="l"/>
              </a:tabLst>
            </a:pPr>
            <a:r>
              <a:rPr sz="1451" b="1" spc="5" dirty="0">
                <a:solidFill>
                  <a:srgbClr val="006FC0"/>
                </a:solidFill>
                <a:latin typeface="Symbol"/>
                <a:cs typeface="Symbol"/>
              </a:rPr>
              <a:t></a:t>
            </a:r>
            <a:r>
              <a:rPr sz="1451" spc="5" dirty="0">
                <a:solidFill>
                  <a:srgbClr val="006FC0"/>
                </a:solidFill>
                <a:latin typeface="Times New Roman"/>
                <a:cs typeface="Times New Roman"/>
              </a:rPr>
              <a:t>	</a:t>
            </a:r>
            <a:r>
              <a:rPr sz="2000" b="1" spc="-7" baseline="29100" dirty="0">
                <a:solidFill>
                  <a:srgbClr val="C00000"/>
                </a:solidFill>
                <a:latin typeface="Verdana"/>
                <a:cs typeface="Verdana"/>
              </a:rPr>
              <a:t>40</a:t>
            </a:r>
            <a:r>
              <a:rPr sz="2000" b="1" spc="-5" dirty="0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r>
              <a:rPr sz="1451" b="1" spc="-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je přirozeným beta </a:t>
            </a:r>
            <a:r>
              <a:rPr sz="1400" spc="-5" dirty="0">
                <a:latin typeface="Verdana"/>
                <a:cs typeface="Verdana"/>
              </a:rPr>
              <a:t>zářičem, </a:t>
            </a:r>
            <a:r>
              <a:rPr sz="1400" spc="-9" dirty="0">
                <a:latin typeface="Verdana"/>
                <a:cs typeface="Verdana"/>
              </a:rPr>
              <a:t>součást přirozeného </a:t>
            </a:r>
            <a:r>
              <a:rPr sz="1400" spc="-5" dirty="0" err="1">
                <a:latin typeface="Verdana"/>
                <a:cs typeface="Verdana"/>
              </a:rPr>
              <a:t>radioaktivního</a:t>
            </a:r>
            <a:r>
              <a:rPr sz="1400" spc="41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pozadí</a:t>
            </a:r>
            <a:r>
              <a:rPr lang="cs-CZ" b="1" spc="-5" dirty="0">
                <a:solidFill>
                  <a:srgbClr val="0070C0"/>
                </a:solidFill>
                <a:latin typeface="Verdana"/>
                <a:cs typeface="Verdana"/>
              </a:rPr>
              <a:t>	</a:t>
            </a:r>
            <a:endParaRPr sz="10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0089BE1-C598-491F-9D9A-85741420A9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5</a:t>
            </a:fld>
            <a:endParaRPr lang="cs-CZ"/>
          </a:p>
        </p:txBody>
      </p:sp>
      <p:pic>
        <p:nvPicPr>
          <p:cNvPr id="10" name="jádro4-1">
            <a:hlinkClick r:id="" action="ppaction://media"/>
            <a:extLst>
              <a:ext uri="{FF2B5EF4-FFF2-40B4-BE49-F238E27FC236}">
                <a16:creationId xmlns:a16="http://schemas.microsoft.com/office/drawing/2014/main" id="{1E81378B-8AFD-4476-A283-D7D422A88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5291" y="854007"/>
            <a:ext cx="609600" cy="609600"/>
          </a:xfrm>
          <a:prstGeom prst="rect">
            <a:avLst/>
          </a:prstGeom>
        </p:spPr>
      </p:pic>
      <p:pic>
        <p:nvPicPr>
          <p:cNvPr id="11" name="jádro4-2">
            <a:hlinkClick r:id="" action="ppaction://media"/>
            <a:extLst>
              <a:ext uri="{FF2B5EF4-FFF2-40B4-BE49-F238E27FC236}">
                <a16:creationId xmlns:a16="http://schemas.microsoft.com/office/drawing/2014/main" id="{72B2C92F-C66F-4256-81C0-D59956C97C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7948" y="2327836"/>
            <a:ext cx="609600" cy="6096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A2F2FC4-5E71-4E87-860E-35005813B490}"/>
              </a:ext>
            </a:extLst>
          </p:cNvPr>
          <p:cNvSpPr txBox="1"/>
          <p:nvPr/>
        </p:nvSpPr>
        <p:spPr>
          <a:xfrm>
            <a:off x="3002472" y="3808921"/>
            <a:ext cx="880946" cy="369332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cs-CZ" sz="1600" b="1" spc="-20" baseline="29914" dirty="0">
                <a:solidFill>
                  <a:srgbClr val="FF0000"/>
                </a:solidFill>
                <a:latin typeface="Verdana"/>
                <a:cs typeface="Verdana"/>
              </a:rPr>
              <a:t>40</a:t>
            </a:r>
            <a:r>
              <a:rPr lang="cs-CZ" b="1" spc="-15" dirty="0">
                <a:solidFill>
                  <a:srgbClr val="FF0000"/>
                </a:solidFill>
                <a:latin typeface="Verdana"/>
                <a:cs typeface="Verdana"/>
              </a:rPr>
              <a:t>Ar</a:t>
            </a:r>
            <a:endParaRPr lang="cs-CZ" sz="1600" dirty="0"/>
          </a:p>
        </p:txBody>
      </p:sp>
      <p:pic>
        <p:nvPicPr>
          <p:cNvPr id="15" name="jádro4-3">
            <a:hlinkClick r:id="" action="ppaction://media"/>
            <a:extLst>
              <a:ext uri="{FF2B5EF4-FFF2-40B4-BE49-F238E27FC236}">
                <a16:creationId xmlns:a16="http://schemas.microsoft.com/office/drawing/2014/main" id="{87B60784-E0CC-4730-9FAC-383917E3B0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7948" y="3703290"/>
            <a:ext cx="609600" cy="609600"/>
          </a:xfrm>
          <a:prstGeom prst="rect">
            <a:avLst/>
          </a:prstGeom>
        </p:spPr>
      </p:pic>
      <p:pic>
        <p:nvPicPr>
          <p:cNvPr id="16" name="jádro4-4">
            <a:hlinkClick r:id="" action="ppaction://media"/>
            <a:extLst>
              <a:ext uri="{FF2B5EF4-FFF2-40B4-BE49-F238E27FC236}">
                <a16:creationId xmlns:a16="http://schemas.microsoft.com/office/drawing/2014/main" id="{6D0C1AD2-D8DC-4738-A0FC-F67DFDD3D3F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68591" y="4880889"/>
            <a:ext cx="609600" cy="60960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B9454DE-5897-4000-906F-B3EE47BF99DF}"/>
              </a:ext>
            </a:extLst>
          </p:cNvPr>
          <p:cNvSpPr txBox="1"/>
          <p:nvPr/>
        </p:nvSpPr>
        <p:spPr>
          <a:xfrm>
            <a:off x="527727" y="5685840"/>
            <a:ext cx="7768755" cy="707886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	Izotony</a:t>
            </a:r>
            <a:r>
              <a:rPr lang="cs-CZ" sz="1600" b="1" spc="68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600" spc="-5" dirty="0">
                <a:latin typeface="Verdana"/>
                <a:cs typeface="Verdana"/>
              </a:rPr>
              <a:t>(</a:t>
            </a:r>
            <a:r>
              <a:rPr lang="cs-CZ" sz="1400" spc="-5" dirty="0">
                <a:latin typeface="Verdana"/>
                <a:cs typeface="Verdana"/>
              </a:rPr>
              <a:t>příliš</a:t>
            </a:r>
            <a:r>
              <a:rPr lang="cs-CZ" sz="1400" spc="51" dirty="0">
                <a:latin typeface="Verdana"/>
                <a:cs typeface="Verdana"/>
              </a:rPr>
              <a:t> </a:t>
            </a:r>
            <a:r>
              <a:rPr lang="cs-CZ" sz="1400" spc="-9" dirty="0">
                <a:latin typeface="Verdana"/>
                <a:cs typeface="Verdana"/>
              </a:rPr>
              <a:t>se</a:t>
            </a:r>
            <a:r>
              <a:rPr lang="cs-CZ" sz="1400" spc="87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nepoužívá)</a:t>
            </a:r>
            <a:r>
              <a:rPr lang="cs-CZ" sz="1400" spc="51" dirty="0">
                <a:latin typeface="Verdana"/>
                <a:cs typeface="Verdana"/>
              </a:rPr>
              <a:t> </a:t>
            </a:r>
            <a:r>
              <a:rPr lang="cs-CZ" sz="1400" dirty="0">
                <a:latin typeface="Verdana"/>
                <a:cs typeface="Verdana"/>
              </a:rPr>
              <a:t>představují</a:t>
            </a:r>
            <a:r>
              <a:rPr lang="cs-CZ" sz="1400" spc="59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nuklidy,</a:t>
            </a:r>
            <a:r>
              <a:rPr lang="cs-CZ" sz="1400" spc="73" dirty="0">
                <a:latin typeface="Verdana"/>
                <a:cs typeface="Verdana"/>
              </a:rPr>
              <a:t> </a:t>
            </a:r>
            <a:r>
              <a:rPr lang="cs-CZ" sz="1400" spc="-9" dirty="0">
                <a:latin typeface="Verdana"/>
                <a:cs typeface="Verdana"/>
              </a:rPr>
              <a:t>které</a:t>
            </a:r>
            <a:r>
              <a:rPr lang="cs-CZ" sz="1400" spc="63" dirty="0">
                <a:latin typeface="Verdana"/>
                <a:cs typeface="Verdana"/>
              </a:rPr>
              <a:t> </a:t>
            </a:r>
            <a:r>
              <a:rPr lang="cs-CZ" sz="1400" dirty="0">
                <a:latin typeface="Verdana"/>
                <a:cs typeface="Verdana"/>
              </a:rPr>
              <a:t>mají</a:t>
            </a:r>
            <a:r>
              <a:rPr lang="cs-CZ" sz="1400" spc="36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stejný</a:t>
            </a:r>
            <a:r>
              <a:rPr lang="cs-CZ" sz="1400" spc="68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počet neutronů</a:t>
            </a:r>
            <a:r>
              <a:rPr lang="cs-CZ" sz="1400" spc="55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v</a:t>
            </a:r>
            <a:r>
              <a:rPr lang="cs-CZ" sz="1400" spc="68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jádře,</a:t>
            </a:r>
            <a:r>
              <a:rPr lang="cs-CZ" sz="1400" spc="55" dirty="0">
                <a:latin typeface="Verdana"/>
                <a:cs typeface="Verdana"/>
              </a:rPr>
              <a:t> </a:t>
            </a:r>
            <a:r>
              <a:rPr lang="cs-CZ" sz="1400" dirty="0">
                <a:latin typeface="Verdana"/>
                <a:cs typeface="Verdana"/>
              </a:rPr>
              <a:t>např.</a:t>
            </a:r>
            <a:r>
              <a:rPr lang="cs-CZ" sz="2000" b="1" spc="-7" baseline="3968" dirty="0">
                <a:solidFill>
                  <a:srgbClr val="006FC0"/>
                </a:solidFill>
                <a:latin typeface="Verdana"/>
                <a:cs typeface="Verdana"/>
              </a:rPr>
              <a:t>      </a:t>
            </a:r>
            <a:r>
              <a:rPr lang="cs-CZ" sz="2400" b="1" spc="-7" baseline="30000" dirty="0">
                <a:solidFill>
                  <a:srgbClr val="C00000"/>
                </a:solidFill>
                <a:latin typeface="Verdana"/>
                <a:cs typeface="Verdana"/>
              </a:rPr>
              <a:t>3</a:t>
            </a:r>
            <a:r>
              <a:rPr lang="cs-CZ" sz="2400" b="1" spc="-7" baseline="-25000" dirty="0">
                <a:solidFill>
                  <a:srgbClr val="C00000"/>
                </a:solidFill>
                <a:latin typeface="Verdana"/>
                <a:cs typeface="Verdana"/>
              </a:rPr>
              <a:t>1</a:t>
            </a:r>
            <a:r>
              <a:rPr lang="cs-CZ" sz="2400" b="1" spc="-7" dirty="0">
                <a:solidFill>
                  <a:srgbClr val="C00000"/>
                </a:solidFill>
                <a:latin typeface="Verdana"/>
                <a:cs typeface="Verdana"/>
              </a:rPr>
              <a:t>H   </a:t>
            </a:r>
            <a:r>
              <a:rPr lang="cs-CZ" sz="2400" b="1" spc="-7" baseline="30000" dirty="0">
                <a:solidFill>
                  <a:srgbClr val="C00000"/>
                </a:solidFill>
                <a:latin typeface="Verdana"/>
                <a:cs typeface="Verdana"/>
              </a:rPr>
              <a:t>4</a:t>
            </a:r>
            <a:r>
              <a:rPr lang="cs-CZ" sz="2400" b="1" spc="-7" baseline="-25000" dirty="0">
                <a:solidFill>
                  <a:srgbClr val="C00000"/>
                </a:solidFill>
                <a:latin typeface="Verdana"/>
                <a:cs typeface="Verdana"/>
              </a:rPr>
              <a:t>2</a:t>
            </a:r>
            <a:r>
              <a:rPr lang="cs-CZ" sz="2400" b="1" spc="-7" dirty="0">
                <a:solidFill>
                  <a:srgbClr val="C00000"/>
                </a:solidFill>
                <a:latin typeface="Verdana"/>
                <a:cs typeface="Verdana"/>
              </a:rPr>
              <a:t>He</a:t>
            </a:r>
            <a:endParaRPr lang="cs-CZ" sz="16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C470370-21DD-4263-88B7-C7C08B39C9E2}"/>
              </a:ext>
            </a:extLst>
          </p:cNvPr>
          <p:cNvSpPr txBox="1"/>
          <p:nvPr/>
        </p:nvSpPr>
        <p:spPr>
          <a:xfrm>
            <a:off x="527726" y="3180392"/>
            <a:ext cx="7768756" cy="553998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11516">
              <a:spcBef>
                <a:spcPts val="1307"/>
              </a:spcBef>
            </a:pPr>
            <a:r>
              <a:rPr lang="cs-CZ" sz="1600" b="1" spc="-5" dirty="0">
                <a:solidFill>
                  <a:srgbClr val="0070C0"/>
                </a:solidFill>
                <a:latin typeface="Verdana"/>
                <a:cs typeface="Verdana"/>
              </a:rPr>
              <a:t>Pojem izobary </a:t>
            </a:r>
            <a:r>
              <a:rPr lang="cs-CZ" sz="1100" spc="-9" dirty="0">
                <a:latin typeface="Verdana"/>
                <a:cs typeface="Verdana"/>
              </a:rPr>
              <a:t>(</a:t>
            </a:r>
            <a:r>
              <a:rPr lang="cs-CZ" sz="1400" spc="-9" dirty="0">
                <a:latin typeface="Verdana"/>
                <a:cs typeface="Verdana"/>
              </a:rPr>
              <a:t>používá se </a:t>
            </a:r>
            <a:r>
              <a:rPr lang="cs-CZ" sz="1400" spc="-5" dirty="0">
                <a:latin typeface="Verdana"/>
                <a:cs typeface="Verdana"/>
              </a:rPr>
              <a:t>v </a:t>
            </a:r>
            <a:r>
              <a:rPr lang="cs-CZ" sz="1400" spc="-9" dirty="0">
                <a:latin typeface="Verdana"/>
                <a:cs typeface="Verdana"/>
              </a:rPr>
              <a:t>množném čísle) je </a:t>
            </a:r>
            <a:r>
              <a:rPr lang="cs-CZ" sz="1400" spc="-5" dirty="0">
                <a:latin typeface="Verdana"/>
                <a:cs typeface="Verdana"/>
              </a:rPr>
              <a:t>vyhrazen nuklidům, </a:t>
            </a:r>
            <a:r>
              <a:rPr lang="cs-CZ" sz="1400" spc="-9" dirty="0">
                <a:latin typeface="Verdana"/>
                <a:cs typeface="Verdana"/>
              </a:rPr>
              <a:t>které </a:t>
            </a:r>
            <a:r>
              <a:rPr lang="cs-CZ" sz="1400" spc="-5" dirty="0">
                <a:latin typeface="Verdana"/>
                <a:cs typeface="Verdana"/>
              </a:rPr>
              <a:t>mají 	stejné</a:t>
            </a:r>
            <a:r>
              <a:rPr lang="cs-CZ" sz="1400" spc="304" dirty="0">
                <a:latin typeface="Verdana"/>
                <a:cs typeface="Verdana"/>
              </a:rPr>
              <a:t> </a:t>
            </a:r>
            <a:r>
              <a:rPr lang="cs-CZ" sz="1400" spc="-9" dirty="0">
                <a:latin typeface="Verdana"/>
                <a:cs typeface="Verdana"/>
              </a:rPr>
              <a:t>nukleonové </a:t>
            </a:r>
            <a:r>
              <a:rPr lang="cs-CZ" sz="1400" spc="-5" dirty="0">
                <a:latin typeface="Verdana"/>
                <a:cs typeface="Verdana"/>
              </a:rPr>
              <a:t>a </a:t>
            </a:r>
            <a:r>
              <a:rPr lang="cs-CZ" sz="1400" spc="-9" dirty="0">
                <a:latin typeface="Verdana"/>
                <a:cs typeface="Verdana"/>
              </a:rPr>
              <a:t>různé </a:t>
            </a:r>
            <a:r>
              <a:rPr lang="cs-CZ" sz="1400" spc="-5" dirty="0">
                <a:latin typeface="Verdana"/>
                <a:cs typeface="Verdana"/>
              </a:rPr>
              <a:t>protonové číslo, např.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8" y="804419"/>
            <a:ext cx="6947827" cy="430281"/>
          </a:xfrm>
          <a:prstGeom prst="rect">
            <a:avLst/>
          </a:prstGeom>
          <a:pattFill prst="pct5">
            <a:fgClr>
              <a:srgbClr val="FCE9D9"/>
            </a:fgClr>
            <a:bgClr>
              <a:schemeClr val="bg1"/>
            </a:bgClr>
          </a:pattFill>
        </p:spPr>
        <p:txBody>
          <a:bodyPr vert="horz" wrap="square" lIns="0" tIns="4607" rIns="0" bIns="0" rtlCol="0">
            <a:spAutoFit/>
          </a:bodyPr>
          <a:lstStyle/>
          <a:p>
            <a:pPr marL="11516" marR="4607">
              <a:lnSpc>
                <a:spcPct val="102899"/>
              </a:lnSpc>
              <a:spcBef>
                <a:spcPts val="36"/>
              </a:spcBef>
            </a:pPr>
            <a:r>
              <a:rPr sz="1400" spc="-9" dirty="0">
                <a:latin typeface="Verdana"/>
                <a:cs typeface="Verdana"/>
              </a:rPr>
              <a:t>Hmotnost </a:t>
            </a:r>
            <a:r>
              <a:rPr sz="1400" spc="-5" dirty="0">
                <a:latin typeface="Verdana"/>
                <a:cs typeface="Verdana"/>
              </a:rPr>
              <a:t>nuklidů a </a:t>
            </a:r>
            <a:r>
              <a:rPr sz="1400" spc="-9" dirty="0">
                <a:latin typeface="Verdana"/>
                <a:cs typeface="Verdana"/>
              </a:rPr>
              <a:t>jejich </a:t>
            </a:r>
            <a:r>
              <a:rPr sz="1400" spc="-5" dirty="0">
                <a:latin typeface="Verdana"/>
                <a:cs typeface="Verdana"/>
              </a:rPr>
              <a:t>zastoupení v přírodní </a:t>
            </a:r>
            <a:r>
              <a:rPr sz="1400" dirty="0">
                <a:latin typeface="Verdana"/>
                <a:cs typeface="Verdana"/>
              </a:rPr>
              <a:t>směsi </a:t>
            </a:r>
            <a:r>
              <a:rPr sz="1400" spc="-9" dirty="0">
                <a:latin typeface="Verdana"/>
                <a:cs typeface="Verdana"/>
              </a:rPr>
              <a:t>se dá </a:t>
            </a:r>
            <a:r>
              <a:rPr sz="1400" spc="-5" dirty="0">
                <a:latin typeface="Verdana"/>
                <a:cs typeface="Verdana"/>
              </a:rPr>
              <a:t>zjistit </a:t>
            </a:r>
            <a:r>
              <a:rPr sz="1400" dirty="0">
                <a:latin typeface="Verdana"/>
                <a:cs typeface="Verdana"/>
              </a:rPr>
              <a:t>např. </a:t>
            </a:r>
            <a:r>
              <a:rPr sz="1400" b="1" spc="-9" dirty="0">
                <a:solidFill>
                  <a:srgbClr val="0000FF"/>
                </a:solidFill>
                <a:latin typeface="Verdana"/>
                <a:cs typeface="Verdana"/>
              </a:rPr>
              <a:t>hmotnostní  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spektrometrií</a:t>
            </a:r>
            <a:r>
              <a:rPr sz="1400" spc="-5" dirty="0">
                <a:latin typeface="Verdana"/>
                <a:cs typeface="Verdana"/>
              </a:rPr>
              <a:t>.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3153" y="1615044"/>
            <a:ext cx="6086142" cy="4741307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6D889E-7109-49C8-86A6-3C3E2F2B00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6</a:t>
            </a:fld>
            <a:endParaRPr lang="cs-CZ"/>
          </a:p>
        </p:txBody>
      </p:sp>
      <p:pic>
        <p:nvPicPr>
          <p:cNvPr id="5" name="jádro6-1">
            <a:hlinkClick r:id="" action="ppaction://media"/>
            <a:extLst>
              <a:ext uri="{FF2B5EF4-FFF2-40B4-BE49-F238E27FC236}">
                <a16:creationId xmlns:a16="http://schemas.microsoft.com/office/drawing/2014/main" id="{661144E2-3919-407C-ABA6-003EBD6BF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8044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8439" y="344405"/>
            <a:ext cx="5147374" cy="3788208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94258"/>
              </p:ext>
            </p:extLst>
          </p:nvPr>
        </p:nvGraphicFramePr>
        <p:xfrm>
          <a:off x="1408334" y="4638907"/>
          <a:ext cx="6739928" cy="1309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2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78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7109">
                <a:tc gridSpan="6">
                  <a:txBody>
                    <a:bodyPr/>
                    <a:lstStyle/>
                    <a:p>
                      <a:pPr marL="2938463" marR="1540510" indent="-2046288">
                        <a:lnSpc>
                          <a:spcPct val="101800"/>
                        </a:lnSpc>
                        <a:spcBef>
                          <a:spcPts val="200"/>
                        </a:spcBef>
                      </a:pPr>
                      <a:r>
                        <a:rPr sz="1600" b="1" spc="-5" dirty="0">
                          <a:latin typeface="Verdana"/>
                          <a:cs typeface="Verdana"/>
                        </a:rPr>
                        <a:t>Izotopové </a:t>
                      </a:r>
                      <a:r>
                        <a:rPr sz="1600" b="1" spc="-5" dirty="0" err="1">
                          <a:latin typeface="Verdana"/>
                          <a:cs typeface="Verdana"/>
                        </a:rPr>
                        <a:t>složení</a:t>
                      </a:r>
                      <a:r>
                        <a:rPr sz="1600" b="1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00" b="1" spc="-5" dirty="0" err="1">
                          <a:latin typeface="Verdana"/>
                          <a:cs typeface="Verdana"/>
                        </a:rPr>
                        <a:t>přírodního</a:t>
                      </a:r>
                      <a:r>
                        <a:rPr lang="cs-CZ" sz="1600" b="1" spc="-5" dirty="0">
                          <a:latin typeface="Verdana"/>
                          <a:cs typeface="Verdana"/>
                        </a:rPr>
                        <a:t> x</a:t>
                      </a:r>
                      <a:r>
                        <a:rPr sz="1600" b="1" spc="-5" dirty="0" err="1">
                          <a:latin typeface="Verdana"/>
                          <a:cs typeface="Verdana"/>
                        </a:rPr>
                        <a:t>enonu</a:t>
                      </a:r>
                      <a:r>
                        <a:rPr sz="1600" b="1" spc="-5" dirty="0">
                          <a:latin typeface="Verdana"/>
                          <a:cs typeface="Verdana"/>
                        </a:rPr>
                        <a:t>  [%]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3033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124</a:t>
                      </a:r>
                      <a:r>
                        <a:rPr sz="1800" b="1" spc="-7" baseline="-12626" dirty="0">
                          <a:latin typeface="Verdana"/>
                          <a:cs typeface="Verdana"/>
                        </a:rPr>
                        <a:t>Xe</a:t>
                      </a:r>
                      <a:endParaRPr sz="1800" baseline="-12626">
                        <a:latin typeface="Verdana"/>
                        <a:cs typeface="Verdana"/>
                      </a:endParaRPr>
                    </a:p>
                  </a:txBody>
                  <a:tcPr marL="0" marR="0" marT="5759" marB="0">
                    <a:lnL w="38100">
                      <a:solidFill>
                        <a:srgbClr val="FCE9D9"/>
                      </a:solidFill>
                      <a:prstDash val="solid"/>
                    </a:lnL>
                    <a:lnR w="38100">
                      <a:solidFill>
                        <a:srgbClr val="FCE9D9"/>
                      </a:solidFill>
                      <a:prstDash val="solid"/>
                    </a:lnR>
                    <a:lnT w="9525" cap="flat" cmpd="sng" algn="ctr">
                      <a:solidFill>
                        <a:srgbClr val="9F9F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0,095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38100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ts val="1250"/>
                        </a:lnSpc>
                      </a:pPr>
                      <a:r>
                        <a:rPr sz="1000" b="1" spc="-10" dirty="0">
                          <a:latin typeface="Verdana"/>
                          <a:cs typeface="Verdana"/>
                        </a:rPr>
                        <a:t>129</a:t>
                      </a:r>
                      <a:r>
                        <a:rPr sz="2400" b="1" spc="-15" baseline="-18518" dirty="0">
                          <a:latin typeface="Verdana"/>
                          <a:cs typeface="Verdana"/>
                        </a:rPr>
                        <a:t>Xe</a:t>
                      </a:r>
                      <a:endParaRPr sz="2400" baseline="-18518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26,44</a:t>
                      </a:r>
                      <a:endParaRPr sz="16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50"/>
                        </a:lnSpc>
                      </a:pPr>
                      <a:r>
                        <a:rPr sz="1000" b="1" spc="-10" dirty="0">
                          <a:latin typeface="Verdana"/>
                          <a:cs typeface="Verdana"/>
                        </a:rPr>
                        <a:t>132</a:t>
                      </a:r>
                      <a:r>
                        <a:rPr sz="2400" b="1" spc="-15" baseline="-18518" dirty="0">
                          <a:latin typeface="Verdana"/>
                          <a:cs typeface="Verdana"/>
                        </a:rPr>
                        <a:t>Xe</a:t>
                      </a:r>
                      <a:endParaRPr sz="24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26,89</a:t>
                      </a:r>
                      <a:endParaRPr sz="16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38100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126</a:t>
                      </a:r>
                      <a:r>
                        <a:rPr sz="1800" b="1" spc="-7" baseline="-12626" dirty="0">
                          <a:latin typeface="Verdana"/>
                          <a:cs typeface="Verdana"/>
                        </a:rPr>
                        <a:t>Xe</a:t>
                      </a:r>
                      <a:endParaRPr sz="1800" baseline="-12626">
                        <a:latin typeface="Verdana"/>
                        <a:cs typeface="Verdana"/>
                      </a:endParaRPr>
                    </a:p>
                  </a:txBody>
                  <a:tcPr marL="0" marR="0" marT="5759" marB="0">
                    <a:lnL w="38100">
                      <a:solidFill>
                        <a:srgbClr val="FCE9D9"/>
                      </a:solidFill>
                      <a:prstDash val="solid"/>
                    </a:lnL>
                    <a:lnR w="38100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0,090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38100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ts val="1270"/>
                        </a:lnSpc>
                      </a:pPr>
                      <a:r>
                        <a:rPr sz="1000" b="1" spc="-10" dirty="0">
                          <a:latin typeface="Verdana"/>
                          <a:cs typeface="Verdana"/>
                        </a:rPr>
                        <a:t>130</a:t>
                      </a:r>
                      <a:r>
                        <a:rPr sz="2400" b="1" spc="-15" baseline="-18518" dirty="0">
                          <a:latin typeface="Verdana"/>
                          <a:cs typeface="Verdana"/>
                        </a:rPr>
                        <a:t>Xe</a:t>
                      </a:r>
                      <a:endParaRPr sz="2400" baseline="-18518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4,08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70"/>
                        </a:lnSpc>
                      </a:pPr>
                      <a:r>
                        <a:rPr sz="1000" b="1" spc="-10" dirty="0">
                          <a:latin typeface="Verdana"/>
                          <a:cs typeface="Verdana"/>
                        </a:rPr>
                        <a:t>134</a:t>
                      </a:r>
                      <a:r>
                        <a:rPr sz="2400" b="1" spc="-15" baseline="-18518" dirty="0">
                          <a:latin typeface="Verdana"/>
                          <a:cs typeface="Verdana"/>
                        </a:rPr>
                        <a:t>Xe</a:t>
                      </a:r>
                      <a:endParaRPr sz="2400" baseline="-18518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10,44</a:t>
                      </a:r>
                      <a:endParaRPr sz="1600">
                        <a:latin typeface="Verdana"/>
                        <a:cs typeface="Verdana"/>
                      </a:endParaRPr>
                    </a:p>
                  </a:txBody>
                  <a:tcPr marL="0" marR="0" marT="27639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38100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38100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128</a:t>
                      </a:r>
                      <a:r>
                        <a:rPr sz="1800" b="1" spc="-7" baseline="-12626" dirty="0">
                          <a:latin typeface="Verdana"/>
                          <a:cs typeface="Verdana"/>
                        </a:rPr>
                        <a:t>Xe</a:t>
                      </a:r>
                      <a:endParaRPr sz="1800" baseline="-12626">
                        <a:latin typeface="Verdana"/>
                        <a:cs typeface="Verdana"/>
                      </a:endParaRPr>
                    </a:p>
                  </a:txBody>
                  <a:tcPr marL="0" marR="0" marT="5759" marB="0">
                    <a:lnL w="38100">
                      <a:solidFill>
                        <a:srgbClr val="FCE9D9"/>
                      </a:solidFill>
                      <a:prstDash val="solid"/>
                    </a:lnL>
                    <a:lnR w="38100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53975">
                      <a:solidFill>
                        <a:srgbClr val="FCE9D9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1,915</a:t>
                      </a:r>
                      <a:endParaRPr sz="160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38100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53975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ts val="1250"/>
                        </a:lnSpc>
                      </a:pPr>
                      <a:r>
                        <a:rPr sz="1000" b="1" spc="-10" dirty="0">
                          <a:latin typeface="Verdana"/>
                          <a:cs typeface="Verdana"/>
                        </a:rPr>
                        <a:t>131</a:t>
                      </a:r>
                      <a:r>
                        <a:rPr sz="2400" b="1" spc="-15" baseline="-18518" dirty="0">
                          <a:latin typeface="Verdana"/>
                          <a:cs typeface="Verdana"/>
                        </a:rPr>
                        <a:t>Xe</a:t>
                      </a:r>
                      <a:endParaRPr sz="2400" baseline="-18518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53975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21,18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53975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50"/>
                        </a:lnSpc>
                      </a:pPr>
                      <a:r>
                        <a:rPr sz="1000" b="1" spc="-10" dirty="0">
                          <a:latin typeface="Verdana"/>
                          <a:cs typeface="Verdana"/>
                        </a:rPr>
                        <a:t>136</a:t>
                      </a:r>
                      <a:r>
                        <a:rPr sz="2400" b="1" spc="-15" baseline="-18518" dirty="0">
                          <a:latin typeface="Verdana"/>
                          <a:cs typeface="Verdana"/>
                        </a:rPr>
                        <a:t>Xe</a:t>
                      </a:r>
                      <a:endParaRPr sz="2400" baseline="-18518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53975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53975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spc="-5" dirty="0">
                          <a:latin typeface="Verdana"/>
                          <a:cs typeface="Verdana"/>
                        </a:rPr>
                        <a:t>8,87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24760" marB="0">
                    <a:lnL w="53975">
                      <a:solidFill>
                        <a:srgbClr val="FCE9D9"/>
                      </a:solidFill>
                      <a:prstDash val="solid"/>
                    </a:lnL>
                    <a:lnR w="38100">
                      <a:solidFill>
                        <a:srgbClr val="FCE9D9"/>
                      </a:solidFill>
                      <a:prstDash val="solid"/>
                    </a:lnR>
                    <a:lnT w="38100">
                      <a:solidFill>
                        <a:srgbClr val="FCE9D9"/>
                      </a:solidFill>
                      <a:prstDash val="solid"/>
                    </a:lnT>
                    <a:lnB w="53975">
                      <a:solidFill>
                        <a:srgbClr val="FCE9D9"/>
                      </a:solidFill>
                      <a:prstDash val="solid"/>
                    </a:lnB>
                    <a:pattFill prst="pct5">
                      <a:fgClr>
                        <a:srgbClr val="FFFF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4">
            <a:extLst>
              <a:ext uri="{FF2B5EF4-FFF2-40B4-BE49-F238E27FC236}">
                <a16:creationId xmlns:a16="http://schemas.microsoft.com/office/drawing/2014/main" id="{16D740E0-EF11-46D2-A490-9D074FC76AA3}"/>
              </a:ext>
            </a:extLst>
          </p:cNvPr>
          <p:cNvSpPr txBox="1"/>
          <p:nvPr/>
        </p:nvSpPr>
        <p:spPr>
          <a:xfrm>
            <a:off x="2871602" y="4179726"/>
            <a:ext cx="2427651" cy="206033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3"/>
              </a:spcBef>
            </a:pPr>
            <a:r>
              <a:rPr sz="1271" spc="-5" dirty="0">
                <a:latin typeface="Verdana"/>
                <a:cs typeface="Verdana"/>
              </a:rPr>
              <a:t>Hmotnostní spektrum</a:t>
            </a:r>
            <a:r>
              <a:rPr sz="1271" spc="-51" dirty="0">
                <a:latin typeface="Verdana"/>
                <a:cs typeface="Verdana"/>
              </a:rPr>
              <a:t> </a:t>
            </a:r>
            <a:r>
              <a:rPr sz="1271" spc="-9" dirty="0">
                <a:latin typeface="Verdana"/>
                <a:cs typeface="Verdana"/>
              </a:rPr>
              <a:t>xenonu</a:t>
            </a:r>
            <a:endParaRPr sz="1271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807CCF-750B-4343-92C3-57C7917393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7</a:t>
            </a:fld>
            <a:endParaRPr lang="cs-CZ"/>
          </a:p>
        </p:txBody>
      </p:sp>
      <p:pic>
        <p:nvPicPr>
          <p:cNvPr id="6" name="jádro7-1">
            <a:hlinkClick r:id="" action="ppaction://media"/>
            <a:extLst>
              <a:ext uri="{FF2B5EF4-FFF2-40B4-BE49-F238E27FC236}">
                <a16:creationId xmlns:a16="http://schemas.microsoft.com/office/drawing/2014/main" id="{298902C9-5544-453A-84FA-C4411F944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3462" y="9043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354" y="410506"/>
            <a:ext cx="2121892" cy="319217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Atomové</a:t>
            </a:r>
            <a:r>
              <a:rPr sz="1995" b="1" spc="-6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jádro</a:t>
            </a:r>
            <a:endParaRPr sz="1995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354" y="892132"/>
            <a:ext cx="7876623" cy="2017298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8229" marR="12668" indent="-207289">
              <a:spcBef>
                <a:spcPts val="8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r>
              <a:rPr sz="1271" spc="-9" dirty="0">
                <a:latin typeface="Verdana"/>
                <a:cs typeface="Verdana"/>
              </a:rPr>
              <a:t>Jádra běžných </a:t>
            </a:r>
            <a:r>
              <a:rPr sz="1271" spc="-5" dirty="0">
                <a:latin typeface="Verdana"/>
                <a:cs typeface="Verdana"/>
              </a:rPr>
              <a:t>atomů </a:t>
            </a:r>
            <a:r>
              <a:rPr sz="1271" spc="-9" dirty="0">
                <a:latin typeface="Verdana"/>
                <a:cs typeface="Verdana"/>
              </a:rPr>
              <a:t>se </a:t>
            </a:r>
            <a:r>
              <a:rPr sz="1271" spc="-5" dirty="0">
                <a:latin typeface="Verdana"/>
                <a:cs typeface="Verdana"/>
              </a:rPr>
              <a:t>skládají z protonů a neutronů, mezi </a:t>
            </a:r>
            <a:r>
              <a:rPr sz="1271" dirty="0">
                <a:latin typeface="Verdana"/>
                <a:cs typeface="Verdana"/>
              </a:rPr>
              <a:t>kterými </a:t>
            </a:r>
            <a:r>
              <a:rPr sz="1271" spc="-5" dirty="0">
                <a:latin typeface="Verdana"/>
                <a:cs typeface="Verdana"/>
              </a:rPr>
              <a:t>existují silné jaderné  </a:t>
            </a:r>
            <a:r>
              <a:rPr sz="1271" spc="-9" dirty="0">
                <a:latin typeface="Verdana"/>
                <a:cs typeface="Verdana"/>
              </a:rPr>
              <a:t>interakce. </a:t>
            </a:r>
            <a:r>
              <a:rPr lang="cs-CZ" sz="1400" b="1" spc="73" dirty="0">
                <a:solidFill>
                  <a:srgbClr val="8A0000"/>
                </a:solidFill>
                <a:latin typeface="Verdana"/>
                <a:cs typeface="Verdana"/>
              </a:rPr>
              <a:t>Jaderné </a:t>
            </a:r>
            <a:r>
              <a:rPr lang="cs-CZ" sz="1400" b="1" spc="68" dirty="0">
                <a:solidFill>
                  <a:srgbClr val="8A0000"/>
                </a:solidFill>
                <a:latin typeface="Verdana"/>
                <a:cs typeface="Verdana"/>
              </a:rPr>
              <a:t>síly </a:t>
            </a:r>
            <a:r>
              <a:rPr lang="cs-CZ" sz="1200" spc="-9" dirty="0">
                <a:latin typeface="Verdana"/>
                <a:cs typeface="Verdana"/>
              </a:rPr>
              <a:t>jsou nábojově nezávislé </a:t>
            </a:r>
            <a:r>
              <a:rPr lang="cs-CZ" sz="1200" spc="-5" dirty="0">
                <a:latin typeface="Verdana"/>
                <a:cs typeface="Verdana"/>
              </a:rPr>
              <a:t>(možnost výměny </a:t>
            </a:r>
            <a:r>
              <a:rPr lang="cs-CZ" sz="1200" dirty="0">
                <a:latin typeface="Verdana"/>
                <a:cs typeface="Verdana"/>
              </a:rPr>
              <a:t>mezi </a:t>
            </a:r>
            <a:r>
              <a:rPr lang="cs-CZ" sz="1200" spc="-5" dirty="0">
                <a:latin typeface="Verdana"/>
                <a:cs typeface="Verdana"/>
              </a:rPr>
              <a:t>protonem a </a:t>
            </a:r>
            <a:r>
              <a:rPr lang="cs-CZ" sz="1200" dirty="0">
                <a:latin typeface="Verdana"/>
                <a:cs typeface="Verdana"/>
              </a:rPr>
              <a:t>neutronem),</a:t>
            </a:r>
            <a:r>
              <a:rPr lang="cs-CZ" sz="1200" spc="367" dirty="0">
                <a:latin typeface="Verdana"/>
                <a:cs typeface="Verdana"/>
              </a:rPr>
              <a:t> </a:t>
            </a:r>
            <a:r>
              <a:rPr lang="cs-CZ" sz="1200" spc="-5" dirty="0">
                <a:latin typeface="Verdana"/>
                <a:cs typeface="Verdana"/>
              </a:rPr>
              <a:t>krátká </a:t>
            </a:r>
            <a:r>
              <a:rPr lang="cs-CZ" sz="1200" spc="-9" dirty="0">
                <a:latin typeface="Verdana"/>
                <a:cs typeface="Verdana"/>
              </a:rPr>
              <a:t>doba interakce </a:t>
            </a:r>
            <a:r>
              <a:rPr lang="cs-CZ" sz="1200" dirty="0">
                <a:latin typeface="Verdana"/>
                <a:cs typeface="Verdana"/>
              </a:rPr>
              <a:t>(10</a:t>
            </a:r>
            <a:r>
              <a:rPr lang="cs-CZ" sz="1200" baseline="30864" dirty="0">
                <a:latin typeface="Verdana"/>
                <a:cs typeface="Verdana"/>
              </a:rPr>
              <a:t>-23</a:t>
            </a:r>
            <a:r>
              <a:rPr lang="cs-CZ" sz="1200" spc="75" baseline="30864" dirty="0">
                <a:latin typeface="Verdana"/>
                <a:cs typeface="Verdana"/>
              </a:rPr>
              <a:t> </a:t>
            </a:r>
            <a:r>
              <a:rPr lang="cs-CZ" sz="1200" spc="9" dirty="0">
                <a:latin typeface="Verdana"/>
                <a:cs typeface="Verdana"/>
              </a:rPr>
              <a:t>s).</a:t>
            </a:r>
            <a:endParaRPr lang="cs-CZ" sz="1200" dirty="0">
              <a:latin typeface="Verdana"/>
              <a:cs typeface="Verdana"/>
            </a:endParaRPr>
          </a:p>
          <a:p>
            <a:pPr marL="218229" marR="12668" indent="-207289">
              <a:spcBef>
                <a:spcPts val="8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endParaRPr lang="cs-CZ" sz="1271" spc="-9" dirty="0">
              <a:latin typeface="Verdana"/>
              <a:cs typeface="Verdana"/>
            </a:endParaRPr>
          </a:p>
          <a:p>
            <a:pPr marL="218229" marR="12668" indent="-207289">
              <a:spcBef>
                <a:spcPts val="8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r>
              <a:rPr sz="1271" spc="-9" dirty="0">
                <a:latin typeface="Verdana"/>
                <a:cs typeface="Verdana"/>
              </a:rPr>
              <a:t>Je </a:t>
            </a:r>
            <a:r>
              <a:rPr sz="1271" spc="-5" dirty="0">
                <a:latin typeface="Verdana"/>
                <a:cs typeface="Verdana"/>
              </a:rPr>
              <a:t>v </a:t>
            </a:r>
            <a:r>
              <a:rPr sz="1271" spc="-9" dirty="0">
                <a:latin typeface="Verdana"/>
                <a:cs typeface="Verdana"/>
              </a:rPr>
              <a:t>nich </a:t>
            </a:r>
            <a:r>
              <a:rPr sz="1271" spc="-5" dirty="0">
                <a:latin typeface="Verdana"/>
                <a:cs typeface="Verdana"/>
              </a:rPr>
              <a:t>soustředěna prakticky veškerá </a:t>
            </a:r>
            <a:r>
              <a:rPr sz="1271" spc="-9" dirty="0" err="1">
                <a:latin typeface="Verdana"/>
                <a:cs typeface="Verdana"/>
              </a:rPr>
              <a:t>hmotnost</a:t>
            </a:r>
            <a:r>
              <a:rPr sz="1271" spc="73" dirty="0">
                <a:latin typeface="Verdana"/>
                <a:cs typeface="Verdana"/>
              </a:rPr>
              <a:t> </a:t>
            </a:r>
            <a:r>
              <a:rPr sz="1271" spc="-5" dirty="0" err="1">
                <a:latin typeface="Verdana"/>
                <a:cs typeface="Verdana"/>
              </a:rPr>
              <a:t>atomu</a:t>
            </a:r>
            <a:r>
              <a:rPr lang="cs-CZ" sz="1271" spc="-5" dirty="0">
                <a:latin typeface="Verdana"/>
                <a:cs typeface="Verdana"/>
              </a:rPr>
              <a:t>.</a:t>
            </a:r>
          </a:p>
          <a:p>
            <a:pPr marL="218229" marR="12668" indent="-207289">
              <a:spcBef>
                <a:spcPts val="8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endParaRPr sz="1271" dirty="0">
              <a:latin typeface="Verdana"/>
              <a:cs typeface="Verdana"/>
            </a:endParaRPr>
          </a:p>
          <a:p>
            <a:pPr marL="210169" indent="-199228">
              <a:spcBef>
                <a:spcPts val="2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r>
              <a:rPr sz="1271" spc="-5" dirty="0">
                <a:latin typeface="Verdana"/>
                <a:cs typeface="Verdana"/>
              </a:rPr>
              <a:t>Nukleony mají </a:t>
            </a:r>
            <a:r>
              <a:rPr sz="1271" spc="-9" dirty="0">
                <a:latin typeface="Verdana"/>
                <a:cs typeface="Verdana"/>
              </a:rPr>
              <a:t>svůj </a:t>
            </a:r>
            <a:r>
              <a:rPr sz="1271" spc="-5" dirty="0">
                <a:latin typeface="Verdana"/>
                <a:cs typeface="Verdana"/>
              </a:rPr>
              <a:t>jaderný spin </a:t>
            </a:r>
            <a:r>
              <a:rPr sz="1271" spc="-5" dirty="0" err="1">
                <a:latin typeface="Verdana"/>
                <a:cs typeface="Verdana"/>
              </a:rPr>
              <a:t>rovný</a:t>
            </a:r>
            <a:r>
              <a:rPr sz="1271" spc="9" dirty="0">
                <a:latin typeface="Verdana"/>
                <a:cs typeface="Verdana"/>
              </a:rPr>
              <a:t> </a:t>
            </a:r>
            <a:r>
              <a:rPr sz="1271" spc="-9" dirty="0">
                <a:latin typeface="Verdana"/>
                <a:cs typeface="Verdana"/>
              </a:rPr>
              <a:t>½</a:t>
            </a:r>
            <a:r>
              <a:rPr lang="cs-CZ" sz="1271" spc="-9" dirty="0">
                <a:latin typeface="Verdana"/>
                <a:cs typeface="Verdana"/>
              </a:rPr>
              <a:t>.</a:t>
            </a:r>
          </a:p>
          <a:p>
            <a:pPr marL="10940" marR="5759">
              <a:lnSpc>
                <a:spcPct val="101400"/>
              </a:lnSpc>
              <a:tabLst>
                <a:tab pos="210169" algn="l"/>
                <a:tab pos="210744" algn="l"/>
              </a:tabLst>
            </a:pPr>
            <a:endParaRPr sz="1271" dirty="0">
              <a:latin typeface="Verdana"/>
              <a:cs typeface="Verdana"/>
            </a:endParaRPr>
          </a:p>
          <a:p>
            <a:pPr marL="218229" marR="4607" indent="-207289">
              <a:lnSpc>
                <a:spcPts val="1569"/>
              </a:lnSpc>
              <a:spcBef>
                <a:spcPts val="19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r>
              <a:rPr sz="1271" dirty="0">
                <a:latin typeface="Verdana"/>
                <a:cs typeface="Verdana"/>
              </a:rPr>
              <a:t>Mezi </a:t>
            </a:r>
            <a:r>
              <a:rPr sz="1271" spc="-9" dirty="0">
                <a:latin typeface="Verdana"/>
                <a:cs typeface="Verdana"/>
              </a:rPr>
              <a:t>nukleony </a:t>
            </a:r>
            <a:r>
              <a:rPr sz="1271" spc="-5" dirty="0">
                <a:latin typeface="Verdana"/>
                <a:cs typeface="Verdana"/>
              </a:rPr>
              <a:t>působí silné jaderné </a:t>
            </a:r>
            <a:r>
              <a:rPr sz="1271" spc="-9" dirty="0">
                <a:latin typeface="Verdana"/>
                <a:cs typeface="Verdana"/>
              </a:rPr>
              <a:t>interakce, které jsou </a:t>
            </a:r>
            <a:r>
              <a:rPr sz="1271" spc="-5" dirty="0">
                <a:latin typeface="Verdana"/>
                <a:cs typeface="Verdana"/>
              </a:rPr>
              <a:t>podstatou </a:t>
            </a:r>
            <a:r>
              <a:rPr sz="1271" spc="-9" dirty="0">
                <a:latin typeface="Verdana"/>
                <a:cs typeface="Verdana"/>
              </a:rPr>
              <a:t>jaderných </a:t>
            </a:r>
            <a:r>
              <a:rPr sz="1271" spc="-9" dirty="0" err="1">
                <a:latin typeface="Verdana"/>
                <a:cs typeface="Verdana"/>
              </a:rPr>
              <a:t>sil</a:t>
            </a:r>
            <a:r>
              <a:rPr sz="1271" spc="-9" dirty="0">
                <a:latin typeface="Verdana"/>
                <a:cs typeface="Verdana"/>
              </a:rPr>
              <a:t> </a:t>
            </a:r>
            <a:endParaRPr lang="cs-CZ" sz="1271" spc="-9" dirty="0">
              <a:latin typeface="Verdana"/>
              <a:cs typeface="Verdana"/>
            </a:endParaRPr>
          </a:p>
          <a:p>
            <a:pPr marL="10940" marR="4607">
              <a:lnSpc>
                <a:spcPts val="1569"/>
              </a:lnSpc>
              <a:spcBef>
                <a:spcPts val="19"/>
              </a:spcBef>
              <a:tabLst>
                <a:tab pos="210169" algn="l"/>
                <a:tab pos="210744" algn="l"/>
              </a:tabLst>
            </a:pPr>
            <a:r>
              <a:rPr lang="cs-CZ" sz="1271" b="1" spc="-9" dirty="0">
                <a:solidFill>
                  <a:srgbClr val="C00000"/>
                </a:solidFill>
                <a:latin typeface="Verdana"/>
                <a:cs typeface="Verdana"/>
              </a:rPr>
              <a:t>	</a:t>
            </a:r>
            <a:r>
              <a:rPr sz="1271" b="1" spc="-5" dirty="0">
                <a:solidFill>
                  <a:srgbClr val="C00000"/>
                </a:solidFill>
                <a:latin typeface="Verdana"/>
                <a:cs typeface="Verdana"/>
              </a:rPr>
              <a:t>(výměna  virtuálního </a:t>
            </a:r>
            <a:r>
              <a:rPr sz="1271" b="1" spc="-5" dirty="0" err="1">
                <a:solidFill>
                  <a:srgbClr val="C00000"/>
                </a:solidFill>
                <a:latin typeface="Verdana"/>
                <a:cs typeface="Verdana"/>
              </a:rPr>
              <a:t>pionu</a:t>
            </a:r>
            <a:r>
              <a:rPr sz="1271" b="1" spc="-5" dirty="0">
                <a:solidFill>
                  <a:srgbClr val="C00000"/>
                </a:solidFill>
                <a:latin typeface="Verdana"/>
                <a:cs typeface="Verdana"/>
              </a:rPr>
              <a:t>)</a:t>
            </a:r>
            <a:r>
              <a:rPr lang="cs-CZ" sz="1271" spc="-5" dirty="0">
                <a:latin typeface="Verdana"/>
                <a:cs typeface="Verdana"/>
              </a:rPr>
              <a:t>.</a:t>
            </a:r>
            <a:endParaRPr sz="1271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72330" y="3331041"/>
            <a:ext cx="2341733" cy="31198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60882" y="3581547"/>
            <a:ext cx="2142045" cy="583381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44339" rIns="0" bIns="0" rtlCol="0">
            <a:spAutoFit/>
          </a:bodyPr>
          <a:lstStyle/>
          <a:p>
            <a:pPr marL="611503" marR="242413" indent="-359302">
              <a:lnSpc>
                <a:spcPts val="2131"/>
              </a:lnSpc>
              <a:spcBef>
                <a:spcPts val="349"/>
              </a:spcBef>
            </a:pPr>
            <a:r>
              <a:rPr sz="181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Výměnné</a:t>
            </a:r>
            <a:r>
              <a:rPr sz="1815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15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reakce  </a:t>
            </a:r>
            <a:r>
              <a:rPr sz="181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nukleonů</a:t>
            </a:r>
            <a:endParaRPr sz="1815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5496" y="5859336"/>
            <a:ext cx="2496175" cy="591520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  <a:ln w="9525">
            <a:solidFill>
              <a:srgbClr val="000000"/>
            </a:solidFill>
          </a:ln>
        </p:spPr>
        <p:txBody>
          <a:bodyPr vert="horz" wrap="square" lIns="0" tIns="52399" rIns="0" bIns="0" rtlCol="0">
            <a:spAutoFit/>
          </a:bodyPr>
          <a:lstStyle/>
          <a:p>
            <a:pPr marL="86371" marR="333966">
              <a:lnSpc>
                <a:spcPts val="2068"/>
              </a:lnSpc>
              <a:spcBef>
                <a:spcPts val="413"/>
              </a:spcBef>
            </a:pPr>
            <a:r>
              <a:rPr sz="1815" b="1" spc="-9" dirty="0">
                <a:solidFill>
                  <a:srgbClr val="C00000"/>
                </a:solidFill>
                <a:latin typeface="Times New Roman"/>
                <a:cs typeface="Times New Roman"/>
              </a:rPr>
              <a:t>Výměna </a:t>
            </a:r>
            <a:r>
              <a:rPr sz="1815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gluonu </a:t>
            </a:r>
            <a:r>
              <a:rPr sz="1815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mezi  dvěma</a:t>
            </a:r>
            <a:r>
              <a:rPr sz="1815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15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nukleony</a:t>
            </a:r>
            <a:endParaRPr sz="1815" dirty="0">
              <a:latin typeface="Times New Roman"/>
              <a:cs typeface="Times New Roman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13FD2A-732C-4EB4-A752-A71DB109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8</a:t>
            </a:fld>
            <a:endParaRPr lang="cs-CZ"/>
          </a:p>
        </p:txBody>
      </p:sp>
      <p:pic>
        <p:nvPicPr>
          <p:cNvPr id="8" name="jádro8-1">
            <a:hlinkClick r:id="" action="ppaction://media"/>
            <a:extLst>
              <a:ext uri="{FF2B5EF4-FFF2-40B4-BE49-F238E27FC236}">
                <a16:creationId xmlns:a16="http://schemas.microsoft.com/office/drawing/2014/main" id="{0487A4BE-FE34-4752-B901-118DF0487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046" y="479147"/>
            <a:ext cx="609600" cy="609600"/>
          </a:xfrm>
          <a:prstGeom prst="rect">
            <a:avLst/>
          </a:prstGeom>
        </p:spPr>
      </p:pic>
      <p:pic>
        <p:nvPicPr>
          <p:cNvPr id="9" name="jádro8-2">
            <a:hlinkClick r:id="" action="ppaction://media"/>
            <a:extLst>
              <a:ext uri="{FF2B5EF4-FFF2-40B4-BE49-F238E27FC236}">
                <a16:creationId xmlns:a16="http://schemas.microsoft.com/office/drawing/2014/main" id="{538BE20A-DF3D-41B2-9E9E-1E450E4CB3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046" y="3860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937" y="356165"/>
            <a:ext cx="3230343" cy="319217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Hladinový model</a:t>
            </a:r>
            <a:r>
              <a:rPr sz="1995" b="1" spc="-5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jádra</a:t>
            </a:r>
            <a:endParaRPr sz="1995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0182" y="1045335"/>
            <a:ext cx="7625206" cy="1911884"/>
          </a:xfrm>
          <a:prstGeom prst="rect">
            <a:avLst/>
          </a:prstGeom>
          <a:pattFill prst="pct5">
            <a:fgClr>
              <a:srgbClr val="FFFF00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0169" indent="-199228">
              <a:spcBef>
                <a:spcPts val="8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r>
              <a:rPr sz="1200" spc="-9" dirty="0">
                <a:latin typeface="Verdana"/>
                <a:cs typeface="Verdana"/>
              </a:rPr>
              <a:t>spin </a:t>
            </a:r>
            <a:r>
              <a:rPr sz="1200" spc="-5" dirty="0">
                <a:latin typeface="Verdana"/>
                <a:cs typeface="Verdana"/>
              </a:rPr>
              <a:t>protonu i neutronu </a:t>
            </a:r>
            <a:r>
              <a:rPr sz="1200" spc="-9" dirty="0">
                <a:latin typeface="Verdana"/>
                <a:cs typeface="Verdana"/>
              </a:rPr>
              <a:t>je</a:t>
            </a:r>
            <a:r>
              <a:rPr sz="1200" spc="15" dirty="0">
                <a:latin typeface="Verdana"/>
                <a:cs typeface="Verdana"/>
              </a:rPr>
              <a:t> </a:t>
            </a:r>
            <a:r>
              <a:rPr sz="1200" spc="-9" dirty="0">
                <a:latin typeface="Verdana"/>
                <a:cs typeface="Verdana"/>
              </a:rPr>
              <a:t>½</a:t>
            </a:r>
            <a:endParaRPr lang="cs-CZ" sz="1200" spc="-9" dirty="0">
              <a:latin typeface="Verdana"/>
              <a:cs typeface="Verdana"/>
            </a:endParaRPr>
          </a:p>
          <a:p>
            <a:pPr marL="210169" indent="-199228">
              <a:spcBef>
                <a:spcPts val="8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endParaRPr sz="1200" dirty="0">
              <a:latin typeface="Verdana"/>
              <a:cs typeface="Verdana"/>
            </a:endParaRPr>
          </a:p>
          <a:p>
            <a:pPr marL="218229" marR="6910" indent="-207289">
              <a:lnSpc>
                <a:spcPct val="101400"/>
              </a:lnSpc>
              <a:spcBef>
                <a:spcPts val="5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r>
              <a:rPr sz="1200" spc="-5" dirty="0">
                <a:latin typeface="Verdana"/>
                <a:cs typeface="Verdana"/>
              </a:rPr>
              <a:t>platí obdoba Pauliho principu: nukleony v potenciálové jámě </a:t>
            </a:r>
            <a:r>
              <a:rPr sz="1200" spc="-5" dirty="0" err="1">
                <a:latin typeface="Verdana"/>
                <a:cs typeface="Verdana"/>
              </a:rPr>
              <a:t>obsazují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spc="-9" dirty="0">
                <a:latin typeface="Verdana"/>
                <a:cs typeface="Verdana"/>
              </a:rPr>
              <a:t>pos</a:t>
            </a:r>
            <a:r>
              <a:rPr lang="cs-CZ" sz="1200" spc="-9" dirty="0">
                <a:latin typeface="Verdana"/>
                <a:cs typeface="Verdana"/>
              </a:rPr>
              <a:t>t</a:t>
            </a:r>
            <a:r>
              <a:rPr sz="1200" spc="-9" dirty="0" err="1">
                <a:latin typeface="Verdana"/>
                <a:cs typeface="Verdana"/>
              </a:rPr>
              <a:t>upně</a:t>
            </a:r>
            <a:r>
              <a:rPr sz="1200" spc="-9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jednotlivé  </a:t>
            </a:r>
            <a:r>
              <a:rPr sz="1200" spc="-9" dirty="0">
                <a:latin typeface="Verdana"/>
                <a:cs typeface="Verdana"/>
              </a:rPr>
              <a:t>kvantové </a:t>
            </a:r>
            <a:r>
              <a:rPr sz="1200" spc="-5" dirty="0">
                <a:latin typeface="Verdana"/>
                <a:cs typeface="Verdana"/>
              </a:rPr>
              <a:t>stavy a vyšší stav </a:t>
            </a:r>
            <a:r>
              <a:rPr sz="1200" spc="-9" dirty="0">
                <a:latin typeface="Verdana"/>
                <a:cs typeface="Verdana"/>
              </a:rPr>
              <a:t>se </a:t>
            </a:r>
            <a:r>
              <a:rPr sz="1200" spc="-5" dirty="0">
                <a:latin typeface="Verdana"/>
                <a:cs typeface="Verdana"/>
              </a:rPr>
              <a:t>obsadí tehdy, </a:t>
            </a:r>
            <a:r>
              <a:rPr sz="1200" spc="5" dirty="0">
                <a:latin typeface="Verdana"/>
                <a:cs typeface="Verdana"/>
              </a:rPr>
              <a:t>až </a:t>
            </a:r>
            <a:r>
              <a:rPr sz="1200" spc="-9" dirty="0">
                <a:latin typeface="Verdana"/>
                <a:cs typeface="Verdana"/>
              </a:rPr>
              <a:t>je </a:t>
            </a:r>
            <a:r>
              <a:rPr sz="1200" dirty="0">
                <a:latin typeface="Verdana"/>
                <a:cs typeface="Verdana"/>
              </a:rPr>
              <a:t>nižší </a:t>
            </a:r>
            <a:r>
              <a:rPr sz="1200" spc="-9" dirty="0" err="1">
                <a:latin typeface="Verdana"/>
                <a:cs typeface="Verdana"/>
              </a:rPr>
              <a:t>plně</a:t>
            </a:r>
            <a:r>
              <a:rPr sz="1200" spc="15" dirty="0">
                <a:latin typeface="Verdana"/>
                <a:cs typeface="Verdana"/>
              </a:rPr>
              <a:t> </a:t>
            </a:r>
            <a:r>
              <a:rPr sz="1200" spc="-9" dirty="0" err="1">
                <a:latin typeface="Verdana"/>
                <a:cs typeface="Verdana"/>
              </a:rPr>
              <a:t>obsazen</a:t>
            </a:r>
            <a:endParaRPr lang="cs-CZ" sz="1200" spc="-9" dirty="0">
              <a:latin typeface="Verdana"/>
              <a:cs typeface="Verdana"/>
            </a:endParaRPr>
          </a:p>
          <a:p>
            <a:pPr marL="218229" marR="6910" indent="-207289">
              <a:lnSpc>
                <a:spcPct val="101400"/>
              </a:lnSpc>
              <a:spcBef>
                <a:spcPts val="5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endParaRPr sz="1200" dirty="0">
              <a:latin typeface="Verdana"/>
              <a:cs typeface="Verdana"/>
            </a:endParaRPr>
          </a:p>
          <a:p>
            <a:pPr marL="218229" marR="4607" indent="-207289">
              <a:lnSpc>
                <a:spcPct val="101400"/>
              </a:lnSpc>
              <a:buFont typeface="Symbol"/>
              <a:buChar char=""/>
              <a:tabLst>
                <a:tab pos="210169" algn="l"/>
                <a:tab pos="210744" algn="l"/>
                <a:tab pos="611503" algn="l"/>
                <a:tab pos="1376171" algn="l"/>
                <a:tab pos="2113199" algn="l"/>
                <a:tab pos="2987845" algn="l"/>
                <a:tab pos="3469216" algn="l"/>
                <a:tab pos="4300102" algn="l"/>
                <a:tab pos="4971489" algn="l"/>
                <a:tab pos="5448830" algn="l"/>
                <a:tab pos="5851892" algn="l"/>
                <a:tab pos="6740933" algn="l"/>
                <a:tab pos="7503295" algn="l"/>
              </a:tabLst>
            </a:pPr>
            <a:r>
              <a:rPr sz="1200" spc="-9" dirty="0">
                <a:latin typeface="Verdana"/>
                <a:cs typeface="Verdana"/>
              </a:rPr>
              <a:t>pr</a:t>
            </a:r>
            <a:r>
              <a:rPr sz="1200" spc="-5" dirty="0">
                <a:latin typeface="Verdana"/>
                <a:cs typeface="Verdana"/>
              </a:rPr>
              <a:t>o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-15" dirty="0">
                <a:latin typeface="Verdana"/>
                <a:cs typeface="Verdana"/>
              </a:rPr>
              <a:t>v</a:t>
            </a:r>
            <a:r>
              <a:rPr sz="1200" spc="5" dirty="0">
                <a:latin typeface="Verdana"/>
                <a:cs typeface="Verdana"/>
              </a:rPr>
              <a:t>ý</a:t>
            </a:r>
            <a:r>
              <a:rPr sz="1200" spc="-9" dirty="0">
                <a:latin typeface="Verdana"/>
                <a:cs typeface="Verdana"/>
              </a:rPr>
              <a:t>p</a:t>
            </a:r>
            <a:r>
              <a:rPr sz="1200" spc="-15" dirty="0">
                <a:latin typeface="Verdana"/>
                <a:cs typeface="Verdana"/>
              </a:rPr>
              <a:t>oč</a:t>
            </a:r>
            <a:r>
              <a:rPr sz="1200" dirty="0">
                <a:latin typeface="Verdana"/>
                <a:cs typeface="Verdana"/>
              </a:rPr>
              <a:t>e</a:t>
            </a:r>
            <a:r>
              <a:rPr sz="1200" spc="-5" dirty="0">
                <a:latin typeface="Verdana"/>
                <a:cs typeface="Verdana"/>
              </a:rPr>
              <a:t>t</a:t>
            </a:r>
            <a:r>
              <a:rPr sz="1200" dirty="0">
                <a:latin typeface="Verdana"/>
                <a:cs typeface="Verdana"/>
              </a:rPr>
              <a:t>	ene</a:t>
            </a:r>
            <a:r>
              <a:rPr sz="1200" spc="-5" dirty="0">
                <a:latin typeface="Verdana"/>
                <a:cs typeface="Verdana"/>
              </a:rPr>
              <a:t>r</a:t>
            </a:r>
            <a:r>
              <a:rPr sz="1200" spc="-9" dirty="0">
                <a:latin typeface="Verdana"/>
                <a:cs typeface="Verdana"/>
              </a:rPr>
              <a:t>g</a:t>
            </a:r>
            <a:r>
              <a:rPr sz="1200" spc="-27" dirty="0">
                <a:latin typeface="Verdana"/>
                <a:cs typeface="Verdana"/>
              </a:rPr>
              <a:t>i</a:t>
            </a:r>
            <a:r>
              <a:rPr sz="1200" spc="-5" dirty="0">
                <a:latin typeface="Verdana"/>
                <a:cs typeface="Verdana"/>
              </a:rPr>
              <a:t>e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-5" dirty="0">
                <a:latin typeface="Verdana"/>
                <a:cs typeface="Verdana"/>
              </a:rPr>
              <a:t>nu</a:t>
            </a:r>
            <a:r>
              <a:rPr sz="1200" spc="5" dirty="0">
                <a:latin typeface="Verdana"/>
                <a:cs typeface="Verdana"/>
              </a:rPr>
              <a:t>k</a:t>
            </a:r>
            <a:r>
              <a:rPr sz="1200" spc="-27" dirty="0">
                <a:latin typeface="Verdana"/>
                <a:cs typeface="Verdana"/>
              </a:rPr>
              <a:t>l</a:t>
            </a:r>
            <a:r>
              <a:rPr sz="1200" dirty="0">
                <a:latin typeface="Verdana"/>
                <a:cs typeface="Verdana"/>
              </a:rPr>
              <a:t>e</a:t>
            </a:r>
            <a:r>
              <a:rPr sz="1200" spc="-15" dirty="0">
                <a:latin typeface="Verdana"/>
                <a:cs typeface="Verdana"/>
              </a:rPr>
              <a:t>o</a:t>
            </a:r>
            <a:r>
              <a:rPr sz="1200" spc="-5" dirty="0">
                <a:latin typeface="Verdana"/>
                <a:cs typeface="Verdana"/>
              </a:rPr>
              <a:t>n</a:t>
            </a:r>
            <a:r>
              <a:rPr sz="1200" spc="-9" dirty="0">
                <a:latin typeface="Verdana"/>
                <a:cs typeface="Verdana"/>
              </a:rPr>
              <a:t>ů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-9" dirty="0">
                <a:latin typeface="Verdana"/>
                <a:cs typeface="Verdana"/>
              </a:rPr>
              <a:t>p</a:t>
            </a:r>
            <a:r>
              <a:rPr sz="1200" spc="-27" dirty="0">
                <a:latin typeface="Verdana"/>
                <a:cs typeface="Verdana"/>
              </a:rPr>
              <a:t>l</a:t>
            </a:r>
            <a:r>
              <a:rPr sz="1200" spc="-5" dirty="0">
                <a:latin typeface="Verdana"/>
                <a:cs typeface="Verdana"/>
              </a:rPr>
              <a:t>a</a:t>
            </a:r>
            <a:r>
              <a:rPr sz="1200" spc="19" dirty="0">
                <a:latin typeface="Verdana"/>
                <a:cs typeface="Verdana"/>
              </a:rPr>
              <a:t>t</a:t>
            </a:r>
            <a:r>
              <a:rPr sz="1200" spc="-5" dirty="0">
                <a:latin typeface="Verdana"/>
                <a:cs typeface="Verdana"/>
              </a:rPr>
              <a:t>í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9" dirty="0">
                <a:latin typeface="Verdana"/>
                <a:cs typeface="Verdana"/>
              </a:rPr>
              <a:t>o</a:t>
            </a:r>
            <a:r>
              <a:rPr sz="1200" spc="-9" dirty="0">
                <a:latin typeface="Verdana"/>
                <a:cs typeface="Verdana"/>
              </a:rPr>
              <a:t>b</a:t>
            </a:r>
            <a:r>
              <a:rPr sz="1200" spc="-15" dirty="0">
                <a:latin typeface="Verdana"/>
                <a:cs typeface="Verdana"/>
              </a:rPr>
              <a:t>d</a:t>
            </a:r>
            <a:r>
              <a:rPr sz="1200" spc="9" dirty="0">
                <a:latin typeface="Verdana"/>
                <a:cs typeface="Verdana"/>
              </a:rPr>
              <a:t>o</a:t>
            </a:r>
            <a:r>
              <a:rPr sz="1200" spc="-9" dirty="0">
                <a:latin typeface="Verdana"/>
                <a:cs typeface="Verdana"/>
              </a:rPr>
              <a:t>bn</a:t>
            </a:r>
            <a:r>
              <a:rPr sz="1200" spc="-5" dirty="0">
                <a:latin typeface="Verdana"/>
                <a:cs typeface="Verdana"/>
              </a:rPr>
              <a:t>é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-15" dirty="0">
                <a:latin typeface="Verdana"/>
                <a:cs typeface="Verdana"/>
              </a:rPr>
              <a:t>v</a:t>
            </a:r>
            <a:r>
              <a:rPr sz="1200" spc="-19" dirty="0">
                <a:latin typeface="Verdana"/>
                <a:cs typeface="Verdana"/>
              </a:rPr>
              <a:t>z</a:t>
            </a:r>
            <a:r>
              <a:rPr sz="1200" spc="-9" dirty="0">
                <a:latin typeface="Verdana"/>
                <a:cs typeface="Verdana"/>
              </a:rPr>
              <a:t>t</a:t>
            </a:r>
            <a:r>
              <a:rPr sz="1200" dirty="0">
                <a:latin typeface="Verdana"/>
                <a:cs typeface="Verdana"/>
              </a:rPr>
              <a:t>a</a:t>
            </a:r>
            <a:r>
              <a:rPr sz="1200" spc="15" dirty="0">
                <a:latin typeface="Verdana"/>
                <a:cs typeface="Verdana"/>
              </a:rPr>
              <a:t>h</a:t>
            </a:r>
            <a:r>
              <a:rPr sz="1200" spc="-5" dirty="0">
                <a:latin typeface="Verdana"/>
                <a:cs typeface="Verdana"/>
              </a:rPr>
              <a:t>y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-9" dirty="0">
                <a:latin typeface="Verdana"/>
                <a:cs typeface="Verdana"/>
              </a:rPr>
              <a:t>j</a:t>
            </a:r>
            <a:r>
              <a:rPr sz="1200" spc="-5" dirty="0">
                <a:latin typeface="Verdana"/>
                <a:cs typeface="Verdana"/>
              </a:rPr>
              <a:t>a</a:t>
            </a:r>
            <a:r>
              <a:rPr sz="1200" spc="-15" dirty="0">
                <a:latin typeface="Verdana"/>
                <a:cs typeface="Verdana"/>
              </a:rPr>
              <a:t>k</a:t>
            </a:r>
            <a:r>
              <a:rPr sz="1200" spc="-5" dirty="0">
                <a:latin typeface="Verdana"/>
                <a:cs typeface="Verdana"/>
              </a:rPr>
              <a:t>o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-9" dirty="0">
                <a:latin typeface="Verdana"/>
                <a:cs typeface="Verdana"/>
              </a:rPr>
              <a:t>pr</a:t>
            </a:r>
            <a:r>
              <a:rPr sz="1200" spc="-5" dirty="0">
                <a:latin typeface="Verdana"/>
                <a:cs typeface="Verdana"/>
              </a:rPr>
              <a:t>o</a:t>
            </a:r>
            <a:r>
              <a:rPr sz="1200" dirty="0">
                <a:latin typeface="Verdana"/>
                <a:cs typeface="Verdana"/>
              </a:rPr>
              <a:t>	e</a:t>
            </a:r>
            <a:r>
              <a:rPr sz="1200" spc="-27" dirty="0">
                <a:latin typeface="Verdana"/>
                <a:cs typeface="Verdana"/>
              </a:rPr>
              <a:t>l</a:t>
            </a:r>
            <a:r>
              <a:rPr sz="1200" dirty="0">
                <a:latin typeface="Verdana"/>
                <a:cs typeface="Verdana"/>
              </a:rPr>
              <a:t>e</a:t>
            </a:r>
            <a:r>
              <a:rPr sz="1200" spc="-15" dirty="0">
                <a:latin typeface="Verdana"/>
                <a:cs typeface="Verdana"/>
              </a:rPr>
              <a:t>k</a:t>
            </a:r>
            <a:r>
              <a:rPr sz="1200" spc="-9" dirty="0">
                <a:latin typeface="Verdana"/>
                <a:cs typeface="Verdana"/>
              </a:rPr>
              <a:t>t</a:t>
            </a:r>
            <a:r>
              <a:rPr sz="1200" dirty="0">
                <a:latin typeface="Verdana"/>
                <a:cs typeface="Verdana"/>
              </a:rPr>
              <a:t>r</a:t>
            </a:r>
            <a:r>
              <a:rPr sz="1200" spc="-15" dirty="0">
                <a:latin typeface="Verdana"/>
                <a:cs typeface="Verdana"/>
              </a:rPr>
              <a:t>o</a:t>
            </a:r>
            <a:r>
              <a:rPr sz="1200" spc="-5" dirty="0">
                <a:latin typeface="Verdana"/>
                <a:cs typeface="Verdana"/>
              </a:rPr>
              <a:t>ny</a:t>
            </a:r>
            <a:r>
              <a:rPr sz="1200" dirty="0">
                <a:latin typeface="Verdana"/>
                <a:cs typeface="Verdana"/>
              </a:rPr>
              <a:t>	</a:t>
            </a:r>
            <a:r>
              <a:rPr sz="1200" spc="9" dirty="0">
                <a:latin typeface="Verdana"/>
                <a:cs typeface="Verdana"/>
              </a:rPr>
              <a:t>(</a:t>
            </a:r>
            <a:r>
              <a:rPr sz="1200" spc="-15" dirty="0" err="1">
                <a:latin typeface="Verdana"/>
                <a:cs typeface="Verdana"/>
              </a:rPr>
              <a:t>č</a:t>
            </a:r>
            <a:r>
              <a:rPr sz="1200" spc="-5" dirty="0" err="1">
                <a:latin typeface="Verdana"/>
                <a:cs typeface="Verdana"/>
              </a:rPr>
              <a:t>ás</a:t>
            </a:r>
            <a:r>
              <a:rPr sz="1200" spc="15" dirty="0" err="1">
                <a:latin typeface="Verdana"/>
                <a:cs typeface="Verdana"/>
              </a:rPr>
              <a:t>t</a:t>
            </a:r>
            <a:r>
              <a:rPr sz="1200" spc="-5" dirty="0" err="1">
                <a:latin typeface="Verdana"/>
                <a:cs typeface="Verdana"/>
              </a:rPr>
              <a:t>i</a:t>
            </a:r>
            <a:r>
              <a:rPr sz="1200" spc="-15" dirty="0" err="1">
                <a:latin typeface="Verdana"/>
                <a:cs typeface="Verdana"/>
              </a:rPr>
              <a:t>c</a:t>
            </a:r>
            <a:r>
              <a:rPr sz="1200" spc="-5" dirty="0" err="1">
                <a:latin typeface="Verdana"/>
                <a:cs typeface="Verdana"/>
              </a:rPr>
              <a:t>e</a:t>
            </a:r>
            <a:r>
              <a:rPr lang="cs-CZ" sz="1200" spc="-5" dirty="0">
                <a:latin typeface="Verdana"/>
                <a:cs typeface="Verdana"/>
              </a:rPr>
              <a:t> </a:t>
            </a:r>
            <a:r>
              <a:rPr sz="1200" spc="-19" dirty="0" err="1">
                <a:latin typeface="Verdana"/>
                <a:cs typeface="Verdana"/>
              </a:rPr>
              <a:t>m</a:t>
            </a:r>
            <a:r>
              <a:rPr sz="1200" spc="-5" dirty="0" err="1">
                <a:latin typeface="Verdana"/>
                <a:cs typeface="Verdana"/>
              </a:rPr>
              <a:t>a</a:t>
            </a:r>
            <a:r>
              <a:rPr sz="1200" spc="41" dirty="0" err="1">
                <a:latin typeface="Verdana"/>
                <a:cs typeface="Verdana"/>
              </a:rPr>
              <a:t>j</a:t>
            </a:r>
            <a:r>
              <a:rPr sz="1200" spc="-5" dirty="0" err="1">
                <a:latin typeface="Verdana"/>
                <a:cs typeface="Verdana"/>
              </a:rPr>
              <a:t>í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spc="-5" dirty="0" err="1">
                <a:latin typeface="Verdana"/>
                <a:cs typeface="Verdana"/>
              </a:rPr>
              <a:t>dualistický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spc="-5" dirty="0" err="1">
                <a:latin typeface="Verdana"/>
                <a:cs typeface="Verdana"/>
              </a:rPr>
              <a:t>charakter</a:t>
            </a:r>
            <a:r>
              <a:rPr sz="1200" spc="-5" dirty="0">
                <a:latin typeface="Verdana"/>
                <a:cs typeface="Verdana"/>
              </a:rPr>
              <a:t>)</a:t>
            </a:r>
            <a:endParaRPr lang="cs-CZ" sz="1200" spc="-5" dirty="0">
              <a:latin typeface="Verdana"/>
              <a:cs typeface="Verdana"/>
            </a:endParaRPr>
          </a:p>
          <a:p>
            <a:pPr marL="218229" marR="4607" indent="-207289">
              <a:lnSpc>
                <a:spcPct val="101400"/>
              </a:lnSpc>
              <a:buFont typeface="Symbol"/>
              <a:buChar char=""/>
              <a:tabLst>
                <a:tab pos="210169" algn="l"/>
                <a:tab pos="210744" algn="l"/>
                <a:tab pos="611503" algn="l"/>
                <a:tab pos="1376171" algn="l"/>
                <a:tab pos="2113199" algn="l"/>
                <a:tab pos="2987845" algn="l"/>
                <a:tab pos="3469216" algn="l"/>
                <a:tab pos="4300102" algn="l"/>
                <a:tab pos="4971489" algn="l"/>
                <a:tab pos="5448830" algn="l"/>
                <a:tab pos="5851892" algn="l"/>
                <a:tab pos="6740933" algn="l"/>
                <a:tab pos="7503295" algn="l"/>
              </a:tabLst>
            </a:pPr>
            <a:endParaRPr sz="1200" dirty="0">
              <a:latin typeface="Verdana"/>
              <a:cs typeface="Verdana"/>
            </a:endParaRPr>
          </a:p>
          <a:p>
            <a:pPr marL="210169" indent="-199228">
              <a:spcBef>
                <a:spcPts val="2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r>
              <a:rPr sz="1200" spc="-9" dirty="0">
                <a:latin typeface="Verdana"/>
                <a:cs typeface="Verdana"/>
              </a:rPr>
              <a:t>pro </a:t>
            </a:r>
            <a:r>
              <a:rPr sz="1200" spc="-5" dirty="0">
                <a:latin typeface="Verdana"/>
                <a:cs typeface="Verdana"/>
              </a:rPr>
              <a:t>protony a neutrony existují samostatné soustavy </a:t>
            </a:r>
            <a:r>
              <a:rPr sz="1200" spc="-5" dirty="0" err="1">
                <a:latin typeface="Verdana"/>
                <a:cs typeface="Verdana"/>
              </a:rPr>
              <a:t>energetických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spc="-9" dirty="0" err="1">
                <a:latin typeface="Verdana"/>
                <a:cs typeface="Verdana"/>
              </a:rPr>
              <a:t>hladin</a:t>
            </a:r>
            <a:endParaRPr lang="cs-CZ" sz="1200" spc="-9" dirty="0">
              <a:latin typeface="Verdana"/>
              <a:cs typeface="Verdana"/>
            </a:endParaRPr>
          </a:p>
          <a:p>
            <a:pPr marL="210169" indent="-199228">
              <a:spcBef>
                <a:spcPts val="23"/>
              </a:spcBef>
              <a:buFont typeface="Symbol"/>
              <a:buChar char=""/>
              <a:tabLst>
                <a:tab pos="210169" algn="l"/>
                <a:tab pos="210744" algn="l"/>
              </a:tabLst>
            </a:pPr>
            <a:endParaRPr sz="140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5149" y="3126266"/>
            <a:ext cx="6191931" cy="3595296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709C87-8341-4A51-8972-20D87B61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C731D-BFA2-4531-8E14-5E80AAE9F7F4}" type="slidenum">
              <a:rPr lang="cs-CZ" smtClean="0"/>
              <a:t>9</a:t>
            </a:fld>
            <a:endParaRPr lang="cs-CZ"/>
          </a:p>
        </p:txBody>
      </p:sp>
      <p:pic>
        <p:nvPicPr>
          <p:cNvPr id="6" name="jádro9-1">
            <a:hlinkClick r:id="" action="ppaction://media"/>
            <a:extLst>
              <a:ext uri="{FF2B5EF4-FFF2-40B4-BE49-F238E27FC236}">
                <a16:creationId xmlns:a16="http://schemas.microsoft.com/office/drawing/2014/main" id="{3AF186EE-296C-4915-BE60-744708113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5388" y="5157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1610</Words>
  <Application>Microsoft Office PowerPoint</Application>
  <PresentationFormat>Předvádění na obrazovce (4:3)</PresentationFormat>
  <Paragraphs>332</Paragraphs>
  <Slides>16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Verdana</vt:lpstr>
      <vt:lpstr>Verdana Pro</vt:lpstr>
      <vt:lpstr>Motiv Office</vt:lpstr>
      <vt:lpstr>2. Atomové jádro a jeho stabilita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Atomové jádro</vt:lpstr>
      <vt:lpstr>Hladinový model jádra</vt:lpstr>
      <vt:lpstr>Z1Z2 A1/ 3  A1/ 3  1 2</vt:lpstr>
      <vt:lpstr>Prezentace aplikace PowerPoint</vt:lpstr>
      <vt:lpstr>Prezentace aplikace PowerPoint</vt:lpstr>
      <vt:lpstr>Hmotnost a vazebná energie jádra</vt:lpstr>
      <vt:lpstr>Prezentace aplikace PowerPoint</vt:lpstr>
      <vt:lpstr>Prezentace aplikace PowerPoint</vt:lpstr>
      <vt:lpstr>Izotopový efekt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Atomové jádro a jeho stabilita</dc:title>
  <dc:creator>Jiří Příhoda</dc:creator>
  <cp:lastModifiedBy>Jiří Příhoda</cp:lastModifiedBy>
  <cp:revision>27</cp:revision>
  <dcterms:created xsi:type="dcterms:W3CDTF">2020-10-28T01:41:24Z</dcterms:created>
  <dcterms:modified xsi:type="dcterms:W3CDTF">2020-11-27T05:55:15Z</dcterms:modified>
</cp:coreProperties>
</file>