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Příhoda" initials="JP" lastIdx="1" clrIdx="0">
    <p:extLst>
      <p:ext uri="{19B8F6BF-5375-455C-9EA6-DF929625EA0E}">
        <p15:presenceInfo xmlns:p15="http://schemas.microsoft.com/office/powerpoint/2012/main" userId="08ed52c3ee21bf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D63BE-E979-4980-AE80-9F397B4F0957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BEA89-0914-4DE5-A30A-C80E21996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03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85C1-B6A9-447B-BCCB-C17569BBB594}" type="datetime1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74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8D4BD-0BBC-4BD9-A958-A3FCF1CAEAAC}" type="datetime1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56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D81D-2A4D-4AF8-935F-467795083160}" type="datetime1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611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9173-5DE3-49F1-A7F9-C11ABA223E27}" type="datetime1">
              <a:rPr lang="cs-CZ" smtClean="0"/>
              <a:t>01.11.2020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7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652A8-74B4-43E7-8667-5DFAC250EB33}" type="datetime1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9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3830D-6319-43C3-BB2B-F74BFCF0C273}" type="datetime1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45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8EEC6-BB93-4DFA-A231-DD979C992C57}" type="datetime1">
              <a:rPr lang="cs-CZ" smtClean="0"/>
              <a:t>01.11.2020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75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DDBC-3ED8-4A62-8E67-392CA2567D0F}" type="datetime1">
              <a:rPr lang="cs-CZ" smtClean="0"/>
              <a:t>01.11.2020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33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92091-612F-4220-B026-7A3E70BAD711}" type="datetime1">
              <a:rPr lang="cs-CZ" smtClean="0"/>
              <a:t>01.11.2020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85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74D9-097B-417D-9FEC-9B3586FE76E8}" type="datetime1">
              <a:rPr lang="cs-CZ" smtClean="0"/>
              <a:t>01.11.2020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84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85CB-1A48-41F2-96B0-AC10B78032DA}" type="datetime1">
              <a:rPr lang="cs-CZ" smtClean="0"/>
              <a:t>01.11.2020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88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59E7-F545-4E66-A6AF-6EF3D44611A5}" type="datetime1">
              <a:rPr lang="cs-CZ" smtClean="0"/>
              <a:t>01.11.2020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22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F0FF9-D48C-466A-B92E-C9192108A0B5}" type="datetime1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9AA46-60C6-40BC-A002-391C03BF7A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07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m4a"/><Relationship Id="rId7" Type="http://schemas.openxmlformats.org/officeDocument/2006/relationships/image" Target="../media/image13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7.m4a"/><Relationship Id="rId7" Type="http://schemas.openxmlformats.org/officeDocument/2006/relationships/image" Target="../media/image5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8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6955" y="552728"/>
            <a:ext cx="6270089" cy="51394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3264" b="1" dirty="0">
                <a:solidFill>
                  <a:srgbClr val="0000FF"/>
                </a:solidFill>
                <a:latin typeface="Verdana"/>
                <a:cs typeface="Verdana"/>
              </a:rPr>
              <a:t>4. </a:t>
            </a:r>
            <a:r>
              <a:rPr sz="3264" b="1" spc="-5" dirty="0">
                <a:solidFill>
                  <a:srgbClr val="0000FF"/>
                </a:solidFill>
                <a:latin typeface="Verdana"/>
                <a:cs typeface="Verdana"/>
              </a:rPr>
              <a:t>K</a:t>
            </a:r>
            <a:r>
              <a:rPr sz="2630" b="1" spc="-5" dirty="0">
                <a:solidFill>
                  <a:srgbClr val="0000FF"/>
                </a:solidFill>
                <a:latin typeface="Verdana"/>
                <a:cs typeface="Verdana"/>
              </a:rPr>
              <a:t>INETIKA JADERNÉ</a:t>
            </a:r>
            <a:r>
              <a:rPr sz="2630" b="1" spc="-23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630" b="1" spc="-9" dirty="0">
                <a:solidFill>
                  <a:srgbClr val="0000FF"/>
                </a:solidFill>
                <a:latin typeface="Verdana"/>
                <a:cs typeface="Verdana"/>
              </a:rPr>
              <a:t>PŘE</a:t>
            </a:r>
            <a:r>
              <a:rPr sz="2539" b="1" spc="-9" dirty="0">
                <a:solidFill>
                  <a:srgbClr val="0000FF"/>
                </a:solidFill>
                <a:latin typeface="Verdana"/>
                <a:cs typeface="Verdana"/>
              </a:rPr>
              <a:t>M</a:t>
            </a:r>
            <a:r>
              <a:rPr sz="2630" b="1" spc="-9" dirty="0">
                <a:solidFill>
                  <a:srgbClr val="0000FF"/>
                </a:solidFill>
                <a:latin typeface="Verdana"/>
                <a:cs typeface="Verdana"/>
              </a:rPr>
              <a:t>ĚNY</a:t>
            </a:r>
            <a:endParaRPr sz="263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363" y="1469348"/>
            <a:ext cx="7640272" cy="1213496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218235" marR="12092" indent="-207294">
              <a:lnSpc>
                <a:spcPct val="115700"/>
              </a:lnSpc>
              <a:spcBef>
                <a:spcPts val="91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b="1" spc="-5" dirty="0">
                <a:latin typeface="Verdana"/>
                <a:cs typeface="Verdana"/>
              </a:rPr>
              <a:t>Přeměna </a:t>
            </a:r>
            <a:r>
              <a:rPr sz="1270" b="1" spc="-9" dirty="0">
                <a:latin typeface="Verdana"/>
                <a:cs typeface="Verdana"/>
              </a:rPr>
              <a:t>radionuklidu </a:t>
            </a:r>
            <a:r>
              <a:rPr sz="1270" b="1" spc="-5" dirty="0">
                <a:latin typeface="Verdana"/>
                <a:cs typeface="Verdana"/>
              </a:rPr>
              <a:t>na dceřiné </a:t>
            </a:r>
            <a:r>
              <a:rPr sz="1270" b="1" spc="-9" dirty="0">
                <a:latin typeface="Verdana"/>
                <a:cs typeface="Verdana"/>
              </a:rPr>
              <a:t>produkty </a:t>
            </a:r>
            <a:r>
              <a:rPr sz="1270" b="1" spc="-14" dirty="0">
                <a:latin typeface="Verdana"/>
                <a:cs typeface="Verdana"/>
              </a:rPr>
              <a:t>má </a:t>
            </a:r>
            <a:r>
              <a:rPr sz="1270" b="1" spc="-9" dirty="0">
                <a:latin typeface="Verdana"/>
                <a:cs typeface="Verdana"/>
              </a:rPr>
              <a:t>svou </a:t>
            </a:r>
            <a:r>
              <a:rPr sz="1270" b="1" spc="-5" dirty="0">
                <a:latin typeface="Verdana"/>
                <a:cs typeface="Verdana"/>
              </a:rPr>
              <a:t>rychlost, </a:t>
            </a:r>
            <a:r>
              <a:rPr sz="1270" b="1" spc="-9" dirty="0">
                <a:latin typeface="Verdana"/>
                <a:cs typeface="Verdana"/>
              </a:rPr>
              <a:t>která je pro daný typ </a:t>
            </a:r>
            <a:r>
              <a:rPr sz="1270" b="1" dirty="0">
                <a:latin typeface="Verdana"/>
                <a:cs typeface="Verdana"/>
              </a:rPr>
              <a:t>přeměny  </a:t>
            </a:r>
            <a:r>
              <a:rPr sz="1270" b="1" spc="-5" dirty="0">
                <a:latin typeface="Verdana"/>
                <a:cs typeface="Verdana"/>
              </a:rPr>
              <a:t>charakteristická.</a:t>
            </a:r>
            <a:endParaRPr sz="1270" b="1" dirty="0">
              <a:latin typeface="Verdana"/>
              <a:cs typeface="Verdana"/>
            </a:endParaRPr>
          </a:p>
          <a:p>
            <a:pPr marL="218235" marR="4607" indent="-207294">
              <a:lnSpc>
                <a:spcPct val="115900"/>
              </a:lnSpc>
              <a:spcBef>
                <a:spcPts val="18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b="1" spc="-9" dirty="0">
                <a:latin typeface="Verdana"/>
                <a:cs typeface="Verdana"/>
              </a:rPr>
              <a:t>Z hlediska kinetického lze </a:t>
            </a:r>
            <a:r>
              <a:rPr sz="1270" b="1" spc="-5" dirty="0">
                <a:latin typeface="Verdana"/>
                <a:cs typeface="Verdana"/>
              </a:rPr>
              <a:t>na </a:t>
            </a:r>
            <a:r>
              <a:rPr sz="1270" b="1" spc="-9" dirty="0">
                <a:latin typeface="Verdana"/>
                <a:cs typeface="Verdana"/>
              </a:rPr>
              <a:t>jadernou přeměnu nahlížet </a:t>
            </a:r>
            <a:r>
              <a:rPr sz="1270" b="1" spc="-5" dirty="0">
                <a:latin typeface="Verdana"/>
                <a:cs typeface="Verdana"/>
              </a:rPr>
              <a:t>jako na (chemickou) </a:t>
            </a:r>
            <a:r>
              <a:rPr sz="1270" b="1" spc="-5" dirty="0">
                <a:solidFill>
                  <a:srgbClr val="FF0000"/>
                </a:solidFill>
                <a:latin typeface="Verdana"/>
                <a:cs typeface="Verdana"/>
              </a:rPr>
              <a:t>reakci </a:t>
            </a:r>
            <a:r>
              <a:rPr sz="1270" b="1" dirty="0">
                <a:solidFill>
                  <a:srgbClr val="FF0000"/>
                </a:solidFill>
                <a:latin typeface="Verdana"/>
                <a:cs typeface="Verdana"/>
              </a:rPr>
              <a:t>1.  </a:t>
            </a: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řádu.</a:t>
            </a:r>
            <a:endParaRPr sz="1270" b="1" dirty="0">
              <a:latin typeface="Verdana"/>
              <a:cs typeface="Verdana"/>
            </a:endParaRPr>
          </a:p>
          <a:p>
            <a:pPr marL="218235" marR="6910" indent="-207294">
              <a:lnSpc>
                <a:spcPts val="1913"/>
              </a:lnSpc>
              <a:spcBef>
                <a:spcPts val="371"/>
              </a:spcBef>
              <a:buFont typeface="Symbol"/>
              <a:buChar char=""/>
              <a:tabLst>
                <a:tab pos="210174" algn="l"/>
                <a:tab pos="210749" algn="l"/>
                <a:tab pos="564302" algn="l"/>
                <a:tab pos="984073" algn="l"/>
                <a:tab pos="2033213" algn="l"/>
                <a:tab pos="2709800" algn="l"/>
                <a:tab pos="3424965" algn="l"/>
                <a:tab pos="4201168" algn="l"/>
                <a:tab pos="4546083" algn="l"/>
                <a:tab pos="5383322" algn="l"/>
                <a:tab pos="6103671" algn="l"/>
                <a:tab pos="6714038" algn="l"/>
                <a:tab pos="7403868" algn="l"/>
              </a:tabLst>
            </a:pPr>
            <a:r>
              <a:rPr sz="1270" b="1" spc="-5" dirty="0">
                <a:latin typeface="Verdana"/>
                <a:cs typeface="Verdana"/>
              </a:rPr>
              <a:t>Pro </a:t>
            </a:r>
            <a:r>
              <a:rPr sz="1270" b="1" spc="-9" dirty="0">
                <a:latin typeface="Verdana"/>
                <a:cs typeface="Verdana"/>
              </a:rPr>
              <a:t>rychlost procesu platí </a:t>
            </a:r>
            <a:r>
              <a:rPr sz="1632" b="1" spc="-5" dirty="0">
                <a:solidFill>
                  <a:srgbClr val="0070C0"/>
                </a:solidFill>
                <a:latin typeface="Verdana"/>
                <a:cs typeface="Verdana"/>
              </a:rPr>
              <a:t>základní </a:t>
            </a:r>
            <a:r>
              <a:rPr sz="1632" b="1" spc="-9" dirty="0">
                <a:solidFill>
                  <a:srgbClr val="0070C0"/>
                </a:solidFill>
                <a:latin typeface="Verdana"/>
                <a:cs typeface="Verdana"/>
              </a:rPr>
              <a:t>zákon </a:t>
            </a:r>
            <a:r>
              <a:rPr sz="1632" b="1" spc="-5" dirty="0" err="1">
                <a:solidFill>
                  <a:srgbClr val="0070C0"/>
                </a:solidFill>
                <a:latin typeface="Verdana"/>
                <a:cs typeface="Verdana"/>
              </a:rPr>
              <a:t>radioaktivních</a:t>
            </a:r>
            <a:r>
              <a:rPr sz="1632" b="1" spc="-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632" b="1" spc="-5" dirty="0" err="1">
                <a:solidFill>
                  <a:srgbClr val="0070C0"/>
                </a:solidFill>
                <a:latin typeface="Verdana"/>
                <a:cs typeface="Verdana"/>
              </a:rPr>
              <a:t>přeměn</a:t>
            </a:r>
            <a:r>
              <a:rPr sz="1270" spc="-5" dirty="0">
                <a:latin typeface="Verdana"/>
                <a:cs typeface="Verdana"/>
              </a:rPr>
              <a:t> 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538" y="5119648"/>
            <a:ext cx="7966451" cy="12626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301153" indent="-199233">
              <a:spcBef>
                <a:spcPts val="82"/>
              </a:spcBef>
              <a:buFont typeface="Symbol"/>
              <a:buChar char=""/>
              <a:tabLst>
                <a:tab pos="301153" algn="l"/>
                <a:tab pos="301729" algn="l"/>
              </a:tabLst>
            </a:pPr>
            <a:r>
              <a:rPr sz="1270" b="1" spc="-5" dirty="0">
                <a:latin typeface="Verdana"/>
                <a:cs typeface="Verdana"/>
              </a:rPr>
              <a:t>tento </a:t>
            </a:r>
            <a:r>
              <a:rPr sz="1270" b="1" spc="-9" dirty="0">
                <a:latin typeface="Verdana"/>
                <a:cs typeface="Verdana"/>
              </a:rPr>
              <a:t>zákon </a:t>
            </a:r>
            <a:r>
              <a:rPr sz="1270" b="1" spc="-5" dirty="0">
                <a:latin typeface="Verdana"/>
                <a:cs typeface="Verdana"/>
              </a:rPr>
              <a:t>platí </a:t>
            </a:r>
            <a:r>
              <a:rPr sz="1270" b="1" spc="-9" dirty="0">
                <a:latin typeface="Verdana"/>
                <a:cs typeface="Verdana"/>
              </a:rPr>
              <a:t>dobře pro </a:t>
            </a:r>
            <a:r>
              <a:rPr sz="1270" b="1" spc="-5" dirty="0">
                <a:latin typeface="Verdana"/>
                <a:cs typeface="Verdana"/>
              </a:rPr>
              <a:t>velké </a:t>
            </a:r>
            <a:r>
              <a:rPr sz="1270" b="1" spc="-9" dirty="0">
                <a:latin typeface="Verdana"/>
                <a:cs typeface="Verdana"/>
              </a:rPr>
              <a:t>soubory </a:t>
            </a:r>
            <a:r>
              <a:rPr sz="1270" b="1" spc="-5" dirty="0">
                <a:latin typeface="Verdana"/>
                <a:cs typeface="Verdana"/>
              </a:rPr>
              <a:t>radioaktivních</a:t>
            </a:r>
            <a:r>
              <a:rPr sz="1270" b="1" spc="73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jader</a:t>
            </a:r>
            <a:endParaRPr sz="1270" b="1" dirty="0">
              <a:latin typeface="Verdana"/>
              <a:cs typeface="Verdana"/>
            </a:endParaRPr>
          </a:p>
          <a:p>
            <a:pPr marL="309790" marR="4607" indent="-207294">
              <a:lnSpc>
                <a:spcPts val="1569"/>
              </a:lnSpc>
              <a:spcBef>
                <a:spcPts val="14"/>
              </a:spcBef>
              <a:buClr>
                <a:srgbClr val="FF0000"/>
              </a:buClr>
              <a:buFont typeface="Symbol"/>
              <a:buChar char=""/>
              <a:tabLst>
                <a:tab pos="301153" algn="l"/>
                <a:tab pos="301729" algn="l"/>
              </a:tabLst>
            </a:pPr>
            <a:r>
              <a:rPr sz="1270" b="1" spc="-14" dirty="0">
                <a:latin typeface="Verdana"/>
                <a:cs typeface="Verdana"/>
              </a:rPr>
              <a:t>nelze </a:t>
            </a:r>
            <a:r>
              <a:rPr sz="1270" b="1" spc="-5" dirty="0">
                <a:latin typeface="Verdana"/>
                <a:cs typeface="Verdana"/>
              </a:rPr>
              <a:t>dopředu </a:t>
            </a:r>
            <a:r>
              <a:rPr sz="1270" b="1" spc="-9" dirty="0">
                <a:latin typeface="Verdana"/>
                <a:cs typeface="Verdana"/>
              </a:rPr>
              <a:t>určit, </a:t>
            </a:r>
            <a:r>
              <a:rPr sz="1270" b="1" spc="-5" dirty="0">
                <a:latin typeface="Verdana"/>
                <a:cs typeface="Verdana"/>
              </a:rPr>
              <a:t>který atom </a:t>
            </a:r>
            <a:r>
              <a:rPr sz="1270" b="1" spc="-9" dirty="0">
                <a:latin typeface="Verdana"/>
                <a:cs typeface="Verdana"/>
              </a:rPr>
              <a:t>se </a:t>
            </a:r>
            <a:r>
              <a:rPr sz="1270" b="1" spc="-5" dirty="0">
                <a:latin typeface="Verdana"/>
                <a:cs typeface="Verdana"/>
              </a:rPr>
              <a:t>v daném </a:t>
            </a:r>
            <a:r>
              <a:rPr sz="1270" b="1" spc="-9" dirty="0">
                <a:latin typeface="Verdana"/>
                <a:cs typeface="Verdana"/>
              </a:rPr>
              <a:t>okamžiku rozpadne </a:t>
            </a: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(statistický charakter  přeměny)</a:t>
            </a:r>
            <a:endParaRPr sz="1270" b="1" dirty="0">
              <a:latin typeface="Verdana"/>
              <a:cs typeface="Verdana"/>
            </a:endParaRPr>
          </a:p>
          <a:p>
            <a:pPr marL="11516">
              <a:spcBef>
                <a:spcPts val="1206"/>
              </a:spcBef>
            </a:pPr>
            <a:r>
              <a:rPr sz="1600" b="1" spc="-5" dirty="0">
                <a:solidFill>
                  <a:srgbClr val="C00000"/>
                </a:solidFill>
                <a:latin typeface="Verdana"/>
              </a:rPr>
              <a:t>Přeměnová konstanta (λ) je charakteristickou konstantou daného nuklidu.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61886" y="6421036"/>
            <a:ext cx="4258179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46065">
              <a:spcBef>
                <a:spcPts val="82"/>
              </a:spcBef>
              <a:tabLst>
                <a:tab pos="2271026" algn="l"/>
              </a:tabLst>
            </a:pPr>
            <a:r>
              <a:rPr sz="1270" b="1" spc="73" dirty="0">
                <a:latin typeface="Verdana"/>
                <a:cs typeface="Verdana"/>
              </a:rPr>
              <a:t>Příklad: </a:t>
            </a:r>
            <a:r>
              <a:rPr sz="1270" spc="-5" dirty="0">
                <a:latin typeface="Symbol"/>
                <a:cs typeface="Symbol"/>
              </a:rPr>
              <a:t></a:t>
            </a:r>
            <a:r>
              <a:rPr sz="1270" spc="-5" dirty="0">
                <a:latin typeface="Times New Roman"/>
                <a:cs typeface="Times New Roman"/>
              </a:rPr>
              <a:t>  </a:t>
            </a:r>
            <a:r>
              <a:rPr sz="1270" spc="-9" dirty="0">
                <a:latin typeface="Verdana"/>
                <a:cs typeface="Verdana"/>
              </a:rPr>
              <a:t>=  </a:t>
            </a:r>
            <a:r>
              <a:rPr sz="1270" spc="68" dirty="0">
                <a:latin typeface="Verdana"/>
                <a:cs typeface="Verdana"/>
              </a:rPr>
              <a:t>1.10</a:t>
            </a:r>
            <a:r>
              <a:rPr sz="1224" spc="102" baseline="30864" dirty="0">
                <a:latin typeface="Verdana"/>
                <a:cs typeface="Verdana"/>
              </a:rPr>
              <a:t>- </a:t>
            </a:r>
            <a:r>
              <a:rPr sz="1224" spc="6" baseline="30864" dirty="0">
                <a:latin typeface="Verdana"/>
                <a:cs typeface="Verdana"/>
              </a:rPr>
              <a:t>3</a:t>
            </a:r>
            <a:r>
              <a:rPr sz="1224" spc="-40" baseline="30864" dirty="0">
                <a:latin typeface="Verdana"/>
                <a:cs typeface="Verdana"/>
              </a:rPr>
              <a:t> </a:t>
            </a:r>
            <a:r>
              <a:rPr sz="1270" spc="50" dirty="0">
                <a:latin typeface="Verdana"/>
                <a:cs typeface="Verdana"/>
              </a:rPr>
              <a:t>s</a:t>
            </a:r>
            <a:r>
              <a:rPr sz="1224" spc="74" baseline="30864" dirty="0">
                <a:latin typeface="Verdana"/>
                <a:cs typeface="Verdana"/>
              </a:rPr>
              <a:t>-</a:t>
            </a:r>
            <a:r>
              <a:rPr sz="1224" spc="-313" baseline="30864" dirty="0">
                <a:latin typeface="Verdana"/>
                <a:cs typeface="Verdana"/>
              </a:rPr>
              <a:t> </a:t>
            </a:r>
            <a:r>
              <a:rPr sz="1224" spc="6" baseline="30864" dirty="0">
                <a:latin typeface="Verdana"/>
                <a:cs typeface="Verdana"/>
              </a:rPr>
              <a:t>1	</a:t>
            </a:r>
            <a:r>
              <a:rPr sz="1270" spc="-9" dirty="0">
                <a:latin typeface="Symbol"/>
                <a:cs typeface="Symbol"/>
              </a:rPr>
              <a:t></a:t>
            </a:r>
            <a:r>
              <a:rPr sz="1270" spc="-9" dirty="0">
                <a:latin typeface="Times New Roman"/>
                <a:cs typeface="Times New Roman"/>
              </a:rPr>
              <a:t> </a:t>
            </a:r>
            <a:r>
              <a:rPr sz="1270" spc="32" dirty="0">
                <a:latin typeface="Verdana"/>
                <a:cs typeface="Verdana"/>
              </a:rPr>
              <a:t>za </a:t>
            </a:r>
            <a:r>
              <a:rPr sz="1270" spc="-9" dirty="0">
                <a:latin typeface="Verdana"/>
                <a:cs typeface="Verdana"/>
              </a:rPr>
              <a:t>1 </a:t>
            </a:r>
            <a:r>
              <a:rPr sz="1270" spc="-5" dirty="0">
                <a:latin typeface="Verdana"/>
                <a:cs typeface="Verdana"/>
              </a:rPr>
              <a:t>s </a:t>
            </a:r>
            <a:r>
              <a:rPr sz="1270" spc="32" dirty="0">
                <a:latin typeface="Verdana"/>
                <a:cs typeface="Verdana"/>
              </a:rPr>
              <a:t>se</a:t>
            </a:r>
            <a:r>
              <a:rPr sz="1270" spc="-195" dirty="0">
                <a:latin typeface="Verdana"/>
                <a:cs typeface="Verdana"/>
              </a:rPr>
              <a:t> </a:t>
            </a:r>
            <a:r>
              <a:rPr sz="1270" spc="73" dirty="0">
                <a:latin typeface="Verdana"/>
                <a:cs typeface="Verdana"/>
              </a:rPr>
              <a:t>rozpadne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61309" y="6434580"/>
            <a:ext cx="655857" cy="19236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9"/>
              </a:lnSpc>
            </a:pPr>
            <a:r>
              <a:rPr sz="1270" spc="68" dirty="0">
                <a:latin typeface="Verdana"/>
                <a:cs typeface="Verdana"/>
              </a:rPr>
              <a:t>1/1000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77282" y="6427808"/>
            <a:ext cx="2329762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z </a:t>
            </a:r>
            <a:r>
              <a:rPr sz="1270" spc="73" dirty="0">
                <a:latin typeface="Verdana"/>
                <a:cs typeface="Verdana"/>
              </a:rPr>
              <a:t>přítomného </a:t>
            </a:r>
            <a:r>
              <a:rPr sz="1270" spc="68" dirty="0">
                <a:latin typeface="Verdana"/>
                <a:cs typeface="Verdana"/>
              </a:rPr>
              <a:t>počtu</a:t>
            </a:r>
            <a:r>
              <a:rPr sz="1270" spc="-14" dirty="0">
                <a:latin typeface="Verdana"/>
                <a:cs typeface="Verdana"/>
              </a:rPr>
              <a:t> </a:t>
            </a:r>
            <a:r>
              <a:rPr sz="1270" spc="63" dirty="0">
                <a:latin typeface="Verdana"/>
                <a:cs typeface="Verdana"/>
              </a:rPr>
              <a:t>jader</a:t>
            </a:r>
            <a:endParaRPr sz="1270" dirty="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03800" y="4023532"/>
            <a:ext cx="2503659" cy="763536"/>
            <a:chOff x="1105153" y="3630549"/>
            <a:chExt cx="2760980" cy="84201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2856" y="3718499"/>
              <a:ext cx="2666673" cy="7081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08328" y="3633724"/>
              <a:ext cx="2754630" cy="835660"/>
            </a:xfrm>
            <a:custGeom>
              <a:avLst/>
              <a:gdLst/>
              <a:ahLst/>
              <a:cxnLst/>
              <a:rect l="l" t="t" r="r" b="b"/>
              <a:pathLst>
                <a:path w="2754629" h="835660">
                  <a:moveTo>
                    <a:pt x="0" y="835278"/>
                  </a:moveTo>
                  <a:lnTo>
                    <a:pt x="2754249" y="835278"/>
                  </a:lnTo>
                  <a:lnTo>
                    <a:pt x="2754249" y="0"/>
                  </a:lnTo>
                  <a:lnTo>
                    <a:pt x="0" y="0"/>
                  </a:lnTo>
                  <a:lnTo>
                    <a:pt x="0" y="83527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989237" y="4001179"/>
            <a:ext cx="1726150" cy="9950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86949" rIns="0" bIns="0" rtlCol="0">
            <a:spAutoFit/>
          </a:bodyPr>
          <a:lstStyle/>
          <a:p>
            <a:pPr marL="46065">
              <a:spcBef>
                <a:spcPts val="685"/>
              </a:spcBef>
            </a:pPr>
            <a:r>
              <a:rPr sz="4149" i="1" spc="-40" baseline="-33697" dirty="0">
                <a:latin typeface="Symbol"/>
                <a:cs typeface="Symbol"/>
              </a:rPr>
              <a:t></a:t>
            </a:r>
            <a:r>
              <a:rPr sz="4149" i="1" spc="-40" baseline="-33697" dirty="0">
                <a:latin typeface="Times New Roman"/>
                <a:cs typeface="Times New Roman"/>
              </a:rPr>
              <a:t> </a:t>
            </a:r>
            <a:r>
              <a:rPr sz="3945" spc="68" baseline="-35440" dirty="0">
                <a:latin typeface="Symbol"/>
                <a:cs typeface="Symbol"/>
              </a:rPr>
              <a:t></a:t>
            </a:r>
            <a:r>
              <a:rPr sz="3945" spc="68" baseline="-35440" dirty="0">
                <a:latin typeface="Times New Roman"/>
                <a:cs typeface="Times New Roman"/>
              </a:rPr>
              <a:t> </a:t>
            </a:r>
            <a:r>
              <a:rPr sz="2630" i="1" spc="54" dirty="0">
                <a:latin typeface="Times New Roman"/>
                <a:cs typeface="Times New Roman"/>
              </a:rPr>
              <a:t>dN </a:t>
            </a:r>
            <a:r>
              <a:rPr sz="2630" spc="23" dirty="0">
                <a:latin typeface="Times New Roman"/>
                <a:cs typeface="Times New Roman"/>
              </a:rPr>
              <a:t>/</a:t>
            </a:r>
            <a:r>
              <a:rPr sz="2630" spc="190" dirty="0">
                <a:latin typeface="Times New Roman"/>
                <a:cs typeface="Times New Roman"/>
              </a:rPr>
              <a:t> </a:t>
            </a:r>
            <a:r>
              <a:rPr sz="2630" i="1" spc="54" dirty="0">
                <a:latin typeface="Times New Roman"/>
                <a:cs typeface="Times New Roman"/>
              </a:rPr>
              <a:t>N</a:t>
            </a:r>
            <a:endParaRPr sz="2630" dirty="0">
              <a:latin typeface="Times New Roman"/>
              <a:cs typeface="Times New Roman"/>
            </a:endParaRPr>
          </a:p>
          <a:p>
            <a:pPr marL="961616">
              <a:spcBef>
                <a:spcPts val="553"/>
              </a:spcBef>
            </a:pPr>
            <a:r>
              <a:rPr sz="2630" i="1" spc="41" dirty="0">
                <a:latin typeface="Times New Roman"/>
                <a:cs typeface="Times New Roman"/>
              </a:rPr>
              <a:t>dt</a:t>
            </a:r>
            <a:endParaRPr sz="263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29339" y="4547526"/>
            <a:ext cx="974861" cy="0"/>
          </a:xfrm>
          <a:custGeom>
            <a:avLst/>
            <a:gdLst/>
            <a:ahLst/>
            <a:cxnLst/>
            <a:rect l="l" t="t" r="r" b="b"/>
            <a:pathLst>
              <a:path w="1075054">
                <a:moveTo>
                  <a:pt x="0" y="0"/>
                </a:moveTo>
                <a:lnTo>
                  <a:pt x="1074633" y="0"/>
                </a:lnTo>
              </a:path>
            </a:pathLst>
          </a:custGeom>
          <a:ln w="155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B43FABD-C745-4CC2-9CDE-66AA96112707}"/>
              </a:ext>
            </a:extLst>
          </p:cNvPr>
          <p:cNvSpPr txBox="1"/>
          <p:nvPr/>
        </p:nvSpPr>
        <p:spPr>
          <a:xfrm>
            <a:off x="444363" y="2884531"/>
            <a:ext cx="8130926" cy="579646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10941" marR="6910">
              <a:lnSpc>
                <a:spcPts val="1913"/>
              </a:lnSpc>
              <a:spcBef>
                <a:spcPts val="371"/>
              </a:spcBef>
              <a:tabLst>
                <a:tab pos="177800" algn="l"/>
                <a:tab pos="209550" algn="l"/>
                <a:tab pos="268288" algn="l"/>
                <a:tab pos="982663" algn="l"/>
                <a:tab pos="2032000" algn="l"/>
                <a:tab pos="2708275" algn="l"/>
                <a:tab pos="3424238" algn="l"/>
                <a:tab pos="4200525" algn="l"/>
                <a:tab pos="4545013" algn="l"/>
                <a:tab pos="5383213" algn="l"/>
                <a:tab pos="6102350" algn="l"/>
                <a:tab pos="6713538" algn="l"/>
                <a:tab pos="7402513" algn="l"/>
              </a:tabLst>
            </a:pP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Za 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d</a:t>
            </a:r>
            <a:r>
              <a:rPr lang="cs-CZ" sz="1800" b="1" spc="-14" dirty="0">
                <a:solidFill>
                  <a:srgbClr val="C00000"/>
                </a:solidFill>
                <a:latin typeface="Verdana"/>
                <a:cs typeface="Verdana"/>
              </a:rPr>
              <a:t>os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lang="cs-CZ" sz="1800" b="1" dirty="0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lang="cs-CZ" sz="1800" b="1" spc="27" dirty="0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lang="cs-CZ" sz="1800" b="1" spc="-14" dirty="0">
                <a:solidFill>
                  <a:srgbClr val="C00000"/>
                </a:solidFill>
                <a:latin typeface="Verdana"/>
                <a:cs typeface="Verdana"/>
              </a:rPr>
              <a:t>č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ně krá</a:t>
            </a:r>
            <a:r>
              <a:rPr lang="cs-CZ" sz="1800" b="1" dirty="0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ký </a:t>
            </a:r>
            <a:r>
              <a:rPr lang="cs-CZ" sz="1800" b="1" spc="-14" dirty="0">
                <a:solidFill>
                  <a:srgbClr val="C00000"/>
                </a:solidFill>
                <a:latin typeface="Verdana"/>
                <a:cs typeface="Verdana"/>
              </a:rPr>
              <a:t>č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lang="cs-CZ" sz="1800" b="1" spc="14" dirty="0">
                <a:solidFill>
                  <a:srgbClr val="C00000"/>
                </a:solidFill>
                <a:latin typeface="Verdana"/>
                <a:cs typeface="Verdana"/>
              </a:rPr>
              <a:t>s</a:t>
            </a:r>
            <a:r>
              <a:rPr lang="cs-CZ" sz="1800" b="1" spc="-14" dirty="0">
                <a:solidFill>
                  <a:srgbClr val="C00000"/>
                </a:solidFill>
                <a:latin typeface="Verdana"/>
                <a:cs typeface="Verdana"/>
              </a:rPr>
              <a:t>ov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ý 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lang="cs-CZ" sz="1800" b="1" spc="5" dirty="0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r</a:t>
            </a:r>
            <a:r>
              <a:rPr lang="cs-CZ" sz="1800" b="1" spc="-14" dirty="0">
                <a:solidFill>
                  <a:srgbClr val="C00000"/>
                </a:solidFill>
                <a:latin typeface="Verdana"/>
                <a:cs typeface="Verdana"/>
              </a:rPr>
              <a:t>v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al </a:t>
            </a:r>
            <a:r>
              <a:rPr lang="cs-CZ" sz="1800" b="1" spc="-14" dirty="0">
                <a:solidFill>
                  <a:srgbClr val="C00000"/>
                </a:solidFill>
                <a:latin typeface="Verdana"/>
                <a:cs typeface="Verdana"/>
              </a:rPr>
              <a:t>s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e 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př</a:t>
            </a:r>
            <a:r>
              <a:rPr lang="cs-CZ" sz="1800" b="1" spc="5" dirty="0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lang="cs-CZ" sz="1800" b="1" spc="-18" dirty="0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r>
              <a:rPr lang="cs-CZ" sz="1800" b="1" dirty="0">
                <a:solidFill>
                  <a:srgbClr val="C00000"/>
                </a:solidFill>
                <a:latin typeface="Verdana"/>
                <a:cs typeface="Verdana"/>
              </a:rPr>
              <a:t>ěn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í </a:t>
            </a:r>
            <a:r>
              <a:rPr lang="cs-CZ" sz="1800" b="1" spc="-18" dirty="0">
                <a:solidFill>
                  <a:srgbClr val="C00000"/>
                </a:solidFill>
                <a:latin typeface="Verdana"/>
                <a:cs typeface="Verdana"/>
              </a:rPr>
              <a:t>st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lang="cs-CZ" sz="1800" b="1" spc="5" dirty="0">
                <a:solidFill>
                  <a:srgbClr val="C00000"/>
                </a:solidFill>
                <a:latin typeface="Verdana"/>
                <a:cs typeface="Verdana"/>
              </a:rPr>
              <a:t>j</a:t>
            </a:r>
            <a:r>
              <a:rPr lang="cs-CZ" sz="1800" b="1" spc="-18" dirty="0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ý 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p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díl</a:t>
            </a:r>
            <a:r>
              <a:rPr lang="cs-CZ" sz="18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800" b="1" spc="5" dirty="0">
                <a:solidFill>
                  <a:srgbClr val="C00000"/>
                </a:solidFill>
                <a:latin typeface="Verdana"/>
                <a:cs typeface="Verdana"/>
              </a:rPr>
              <a:t>(</a:t>
            </a:r>
            <a:r>
              <a:rPr lang="cs-CZ" sz="1800" b="1" spc="-18" dirty="0">
                <a:solidFill>
                  <a:srgbClr val="C00000"/>
                </a:solidFill>
                <a:latin typeface="Verdana"/>
                <a:cs typeface="Verdana"/>
              </a:rPr>
              <a:t>st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álá 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čá</a:t>
            </a:r>
            <a:r>
              <a:rPr lang="cs-CZ" sz="1800" b="1" spc="9" dirty="0">
                <a:solidFill>
                  <a:srgbClr val="C00000"/>
                </a:solidFill>
                <a:latin typeface="Verdana"/>
                <a:cs typeface="Verdana"/>
              </a:rPr>
              <a:t>s</a:t>
            </a:r>
            <a:r>
              <a:rPr lang="cs-CZ" sz="1800" b="1" spc="-18" dirty="0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) z přítomného </a:t>
            </a:r>
            <a:r>
              <a:rPr lang="cs-CZ" sz="1800" b="1" spc="-9" dirty="0">
                <a:solidFill>
                  <a:srgbClr val="C00000"/>
                </a:solidFill>
                <a:latin typeface="Verdana"/>
                <a:cs typeface="Verdana"/>
              </a:rPr>
              <a:t>počtu </a:t>
            </a:r>
            <a:r>
              <a:rPr lang="cs-CZ" sz="1800" b="1" spc="-5" dirty="0">
                <a:solidFill>
                  <a:srgbClr val="C00000"/>
                </a:solidFill>
                <a:latin typeface="Verdana"/>
                <a:cs typeface="Verdana"/>
              </a:rPr>
              <a:t>(N) radioaktivních</a:t>
            </a:r>
            <a:r>
              <a:rPr lang="cs-CZ" sz="1800" b="1" dirty="0">
                <a:solidFill>
                  <a:srgbClr val="C00000"/>
                </a:solidFill>
                <a:latin typeface="Verdana"/>
                <a:cs typeface="Verdana"/>
              </a:rPr>
              <a:t> jader".</a:t>
            </a:r>
          </a:p>
        </p:txBody>
      </p:sp>
      <p:sp>
        <p:nvSpPr>
          <p:cNvPr id="18" name="Zástupný symbol pro číslo snímku 17">
            <a:extLst>
              <a:ext uri="{FF2B5EF4-FFF2-40B4-BE49-F238E27FC236}">
                <a16:creationId xmlns:a16="http://schemas.microsoft.com/office/drawing/2014/main" id="{111FBD78-4B90-4166-AAED-B3CF5FE9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1</a:t>
            </a:fld>
            <a:endParaRPr lang="cs-CZ"/>
          </a:p>
        </p:txBody>
      </p:sp>
      <p:pic>
        <p:nvPicPr>
          <p:cNvPr id="19" name="Kin1-1">
            <a:hlinkClick r:id="" action="ppaction://media"/>
            <a:extLst>
              <a:ext uri="{FF2B5EF4-FFF2-40B4-BE49-F238E27FC236}">
                <a16:creationId xmlns:a16="http://schemas.microsoft.com/office/drawing/2014/main" id="{BFB78F45-E716-4069-A1CB-B76235C6A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5689" y="6920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3178" y="661560"/>
            <a:ext cx="6283909" cy="1285380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56047" rIns="0" bIns="0" rtlCol="0">
            <a:spAutoFit/>
          </a:bodyPr>
          <a:lstStyle/>
          <a:p>
            <a:pPr marL="46065">
              <a:spcBef>
                <a:spcPts val="1229"/>
              </a:spcBef>
            </a:pP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Přechodná </a:t>
            </a:r>
            <a:r>
              <a:rPr sz="1814" b="1" spc="-5" dirty="0" err="1">
                <a:solidFill>
                  <a:srgbClr val="0000FF"/>
                </a:solidFill>
                <a:latin typeface="Verdana"/>
                <a:cs typeface="Verdana"/>
              </a:rPr>
              <a:t>radioaktivní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814" b="1" spc="-5" dirty="0" err="1">
                <a:solidFill>
                  <a:srgbClr val="0000FF"/>
                </a:solidFill>
                <a:latin typeface="Verdana"/>
                <a:cs typeface="Verdana"/>
              </a:rPr>
              <a:t>rovnováha</a:t>
            </a:r>
            <a:endParaRPr lang="nb-NO" sz="1814" dirty="0">
              <a:latin typeface="Verdana"/>
              <a:cs typeface="Verdana"/>
            </a:endParaRPr>
          </a:p>
          <a:p>
            <a:pPr marL="2055670">
              <a:spcBef>
                <a:spcPts val="1279"/>
              </a:spcBef>
              <a:tabLst>
                <a:tab pos="3908077" algn="l"/>
                <a:tab pos="4419403" algn="l"/>
              </a:tabLst>
            </a:pPr>
            <a:r>
              <a:rPr lang="nb-NO" sz="1972" b="1" baseline="30651" dirty="0">
                <a:latin typeface="Verdana"/>
                <a:cs typeface="Verdana"/>
              </a:rPr>
              <a:t>99</a:t>
            </a:r>
            <a:r>
              <a:rPr lang="nb-NO" sz="1995" b="1" dirty="0">
                <a:latin typeface="Verdana"/>
                <a:cs typeface="Verdana"/>
              </a:rPr>
              <a:t>Mo</a:t>
            </a:r>
            <a:r>
              <a:rPr lang="nb-NO" sz="1995" b="1" spc="-5" dirty="0">
                <a:latin typeface="Verdana"/>
                <a:cs typeface="Verdana"/>
              </a:rPr>
              <a:t> </a:t>
            </a:r>
            <a:r>
              <a:rPr lang="nb-NO" sz="1270" b="1" spc="-9" dirty="0">
                <a:latin typeface="Verdana"/>
                <a:cs typeface="Verdana"/>
              </a:rPr>
              <a:t>(67</a:t>
            </a:r>
            <a:r>
              <a:rPr lang="nb-NO" sz="1270" b="1" dirty="0">
                <a:latin typeface="Verdana"/>
                <a:cs typeface="Verdana"/>
              </a:rPr>
              <a:t> </a:t>
            </a:r>
            <a:r>
              <a:rPr lang="nb-NO" sz="1270" b="1" spc="-9" dirty="0">
                <a:latin typeface="Verdana"/>
                <a:cs typeface="Verdana"/>
              </a:rPr>
              <a:t>hod.)	</a:t>
            </a:r>
            <a:r>
              <a:rPr lang="nb-NO" sz="1995" b="1" spc="5" dirty="0">
                <a:latin typeface="Symbol"/>
                <a:cs typeface="Symbol"/>
              </a:rPr>
              <a:t></a:t>
            </a:r>
            <a:r>
              <a:rPr lang="nb-NO" sz="1995" spc="5" dirty="0">
                <a:latin typeface="Times New Roman"/>
                <a:cs typeface="Times New Roman"/>
              </a:rPr>
              <a:t>	</a:t>
            </a:r>
            <a:r>
              <a:rPr lang="nb-NO" sz="1972" b="1" spc="-6" baseline="30651" dirty="0">
                <a:latin typeface="Verdana"/>
                <a:cs typeface="Verdana"/>
              </a:rPr>
              <a:t>99m </a:t>
            </a:r>
            <a:r>
              <a:rPr lang="nb-NO" sz="1995" b="1" spc="5" dirty="0">
                <a:latin typeface="Verdana"/>
                <a:cs typeface="Verdana"/>
              </a:rPr>
              <a:t>Tc </a:t>
            </a:r>
            <a:r>
              <a:rPr lang="nb-NO" sz="1270" b="1" spc="-9" dirty="0">
                <a:latin typeface="Verdana"/>
                <a:cs typeface="Verdana"/>
              </a:rPr>
              <a:t>(5,9</a:t>
            </a:r>
            <a:r>
              <a:rPr lang="nb-NO" sz="1270" b="1" spc="-27" dirty="0">
                <a:latin typeface="Verdana"/>
                <a:cs typeface="Verdana"/>
              </a:rPr>
              <a:t> </a:t>
            </a:r>
            <a:r>
              <a:rPr lang="nb-NO" sz="1270" b="1" spc="-9" dirty="0">
                <a:latin typeface="Verdana"/>
                <a:cs typeface="Verdana"/>
              </a:rPr>
              <a:t>hod.)</a:t>
            </a:r>
            <a:endParaRPr lang="nb-NO" sz="1270" dirty="0">
              <a:latin typeface="Verdana"/>
              <a:cs typeface="Verdana"/>
            </a:endParaRPr>
          </a:p>
          <a:p>
            <a:pPr marL="161805">
              <a:spcBef>
                <a:spcPts val="1424"/>
              </a:spcBef>
            </a:pPr>
            <a:r>
              <a:rPr sz="2000" spc="-6" baseline="3968" dirty="0">
                <a:latin typeface="Verdana"/>
                <a:cs typeface="Verdana"/>
              </a:rPr>
              <a:t>T</a:t>
            </a:r>
            <a:r>
              <a:rPr sz="900" spc="-5" dirty="0">
                <a:latin typeface="Verdana"/>
                <a:cs typeface="Verdana"/>
              </a:rPr>
              <a:t>1/2</a:t>
            </a:r>
            <a:r>
              <a:rPr sz="2000" spc="-6" baseline="3968" dirty="0">
                <a:latin typeface="Verdana"/>
                <a:cs typeface="Verdana"/>
              </a:rPr>
              <a:t>(X) </a:t>
            </a:r>
            <a:r>
              <a:rPr sz="2000" spc="-14" baseline="3968" dirty="0">
                <a:latin typeface="Verdana"/>
                <a:cs typeface="Verdana"/>
              </a:rPr>
              <a:t>je sice </a:t>
            </a:r>
            <a:r>
              <a:rPr sz="2000" spc="-6" baseline="3968" dirty="0">
                <a:latin typeface="Verdana"/>
                <a:cs typeface="Verdana"/>
              </a:rPr>
              <a:t>dlouhý, ale </a:t>
            </a:r>
            <a:r>
              <a:rPr sz="2000" spc="-14" baseline="3968" dirty="0">
                <a:latin typeface="Verdana"/>
                <a:cs typeface="Verdana"/>
              </a:rPr>
              <a:t>oba </a:t>
            </a:r>
            <a:r>
              <a:rPr sz="2000" spc="-6" baseline="3968" dirty="0">
                <a:latin typeface="Verdana"/>
                <a:cs typeface="Verdana"/>
              </a:rPr>
              <a:t>poločasy jsou</a:t>
            </a:r>
            <a:r>
              <a:rPr sz="2000" spc="74" baseline="3968" dirty="0">
                <a:latin typeface="Verdana"/>
                <a:cs typeface="Verdana"/>
              </a:rPr>
              <a:t> </a:t>
            </a:r>
            <a:r>
              <a:rPr sz="2000" spc="-6" baseline="3968" dirty="0">
                <a:latin typeface="Verdana"/>
                <a:cs typeface="Verdana"/>
              </a:rPr>
              <a:t>srovnatelné</a:t>
            </a:r>
            <a:endParaRPr sz="2000" baseline="3968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8056" y="2079167"/>
            <a:ext cx="3982938" cy="289645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57582">
              <a:spcBef>
                <a:spcPts val="82"/>
              </a:spcBef>
              <a:tabLst>
                <a:tab pos="2526114" algn="l"/>
                <a:tab pos="3112296" algn="l"/>
              </a:tabLst>
            </a:pPr>
            <a:r>
              <a:rPr sz="1814" b="1" spc="-9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1768" b="1" spc="-14" baseline="-6410" dirty="0">
                <a:solidFill>
                  <a:srgbClr val="FF0000"/>
                </a:solidFill>
                <a:latin typeface="Verdana"/>
                <a:cs typeface="Verdana"/>
              </a:rPr>
              <a:t>1/2</a:t>
            </a:r>
            <a:r>
              <a:rPr sz="1814" b="1" spc="-9" dirty="0">
                <a:solidFill>
                  <a:srgbClr val="FF0000"/>
                </a:solidFill>
                <a:latin typeface="Verdana"/>
                <a:cs typeface="Verdana"/>
              </a:rPr>
              <a:t>(X)</a:t>
            </a:r>
            <a:r>
              <a:rPr sz="1814" b="1" spc="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14" b="1" spc="-9" dirty="0">
                <a:solidFill>
                  <a:srgbClr val="FF0000"/>
                </a:solidFill>
                <a:latin typeface="Verdana"/>
                <a:cs typeface="Verdana"/>
              </a:rPr>
              <a:t>&gt;</a:t>
            </a:r>
            <a:r>
              <a:rPr sz="1814" b="1" spc="23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14" b="1" spc="-5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1768" b="1" spc="-6" baseline="-6410" dirty="0">
                <a:solidFill>
                  <a:srgbClr val="FF0000"/>
                </a:solidFill>
                <a:latin typeface="Verdana"/>
                <a:cs typeface="Verdana"/>
              </a:rPr>
              <a:t>1/2</a:t>
            </a:r>
            <a:r>
              <a:rPr sz="1814" b="1" spc="-5" dirty="0">
                <a:solidFill>
                  <a:srgbClr val="FF0000"/>
                </a:solidFill>
                <a:latin typeface="Verdana"/>
                <a:cs typeface="Verdana"/>
              </a:rPr>
              <a:t>(Y),	</a:t>
            </a:r>
            <a:r>
              <a:rPr sz="1270" b="1" spc="-14" dirty="0">
                <a:solidFill>
                  <a:srgbClr val="FF0000"/>
                </a:solidFill>
                <a:latin typeface="Verdana"/>
                <a:cs typeface="Verdana"/>
              </a:rPr>
              <a:t>tj.	</a:t>
            </a:r>
            <a:r>
              <a:rPr sz="1814" b="1" spc="9" dirty="0">
                <a:solidFill>
                  <a:srgbClr val="FF0000"/>
                </a:solidFill>
                <a:latin typeface="Symbol"/>
                <a:cs typeface="Symbol"/>
              </a:rPr>
              <a:t></a:t>
            </a:r>
            <a:r>
              <a:rPr sz="1768" b="1" spc="14" baseline="-6410" dirty="0">
                <a:solidFill>
                  <a:srgbClr val="FF0000"/>
                </a:solidFill>
                <a:latin typeface="Verdana"/>
                <a:cs typeface="Verdana"/>
              </a:rPr>
              <a:t>X </a:t>
            </a:r>
            <a:r>
              <a:rPr sz="1814" b="1" spc="-9" dirty="0">
                <a:solidFill>
                  <a:srgbClr val="FF0000"/>
                </a:solidFill>
                <a:latin typeface="Verdana"/>
                <a:cs typeface="Verdana"/>
              </a:rPr>
              <a:t>&lt;</a:t>
            </a:r>
            <a:r>
              <a:rPr sz="1814" b="1" spc="-73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14" b="1" spc="9" dirty="0">
                <a:solidFill>
                  <a:srgbClr val="FF0000"/>
                </a:solidFill>
                <a:latin typeface="Symbol"/>
                <a:cs typeface="Symbol"/>
              </a:rPr>
              <a:t></a:t>
            </a:r>
            <a:r>
              <a:rPr sz="1768" b="1" spc="14" baseline="-6410" dirty="0">
                <a:solidFill>
                  <a:srgbClr val="FF0000"/>
                </a:solidFill>
                <a:latin typeface="Verdana"/>
                <a:cs typeface="Verdana"/>
              </a:rPr>
              <a:t>Y</a:t>
            </a:r>
            <a:endParaRPr sz="1768" baseline="-641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726" y="2878172"/>
            <a:ext cx="1923810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Pro aktivitu platí</a:t>
            </a:r>
            <a:r>
              <a:rPr sz="1270" spc="-63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vztah: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09163" y="3749042"/>
            <a:ext cx="3144543" cy="1979253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7486" rIns="0" bIns="0" rtlCol="0">
            <a:spAutoFit/>
          </a:bodyPr>
          <a:lstStyle/>
          <a:p>
            <a:pPr marL="218811" marR="209021" indent="-207294">
              <a:lnSpc>
                <a:spcPct val="101499"/>
              </a:lnSpc>
              <a:spcBef>
                <a:spcPts val="59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spc="-9" dirty="0">
                <a:latin typeface="Verdana"/>
                <a:cs typeface="Verdana"/>
              </a:rPr>
              <a:t>aktivita </a:t>
            </a:r>
            <a:r>
              <a:rPr sz="1270" spc="-5" dirty="0">
                <a:latin typeface="Verdana"/>
                <a:cs typeface="Verdana"/>
              </a:rPr>
              <a:t>mateřského nuklidu </a:t>
            </a:r>
            <a:r>
              <a:rPr sz="1270" spc="-9" dirty="0">
                <a:latin typeface="Verdana"/>
                <a:cs typeface="Verdana"/>
              </a:rPr>
              <a:t>je  největší </a:t>
            </a:r>
            <a:r>
              <a:rPr sz="1270" spc="-5" dirty="0">
                <a:latin typeface="Verdana"/>
                <a:cs typeface="Verdana"/>
              </a:rPr>
              <a:t>na </a:t>
            </a:r>
            <a:r>
              <a:rPr sz="1270" spc="-9" dirty="0">
                <a:latin typeface="Verdana"/>
                <a:cs typeface="Verdana"/>
              </a:rPr>
              <a:t>počátku </a:t>
            </a:r>
            <a:r>
              <a:rPr sz="1270" spc="-5" dirty="0">
                <a:latin typeface="Verdana"/>
                <a:cs typeface="Verdana"/>
              </a:rPr>
              <a:t>a časem </a:t>
            </a:r>
            <a:r>
              <a:rPr sz="1270" spc="-9" dirty="0">
                <a:latin typeface="Verdana"/>
                <a:cs typeface="Verdana"/>
              </a:rPr>
              <a:t>se  zmenšuje</a:t>
            </a:r>
            <a:endParaRPr sz="1270" dirty="0">
              <a:latin typeface="Verdana"/>
              <a:cs typeface="Verdana"/>
            </a:endParaRPr>
          </a:p>
          <a:p>
            <a:pPr marL="218811" marR="380615" indent="-207294">
              <a:lnSpc>
                <a:spcPct val="101400"/>
              </a:lnSpc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spc="-9" dirty="0">
                <a:latin typeface="Verdana"/>
                <a:cs typeface="Verdana"/>
              </a:rPr>
              <a:t>poměr </a:t>
            </a:r>
            <a:r>
              <a:rPr sz="1270" spc="-5" dirty="0">
                <a:latin typeface="Verdana"/>
                <a:cs typeface="Verdana"/>
              </a:rPr>
              <a:t>aktivit </a:t>
            </a:r>
            <a:r>
              <a:rPr sz="1270" spc="-14" dirty="0">
                <a:latin typeface="Verdana"/>
                <a:cs typeface="Verdana"/>
              </a:rPr>
              <a:t>obou </a:t>
            </a:r>
            <a:r>
              <a:rPr sz="1270" spc="-9" dirty="0">
                <a:latin typeface="Verdana"/>
                <a:cs typeface="Verdana"/>
              </a:rPr>
              <a:t>nuklidů je  </a:t>
            </a:r>
            <a:r>
              <a:rPr sz="1270" spc="-5" dirty="0">
                <a:latin typeface="Verdana"/>
                <a:cs typeface="Verdana"/>
              </a:rPr>
              <a:t>konstantní</a:t>
            </a:r>
            <a:endParaRPr sz="1270" dirty="0">
              <a:latin typeface="Verdana"/>
              <a:cs typeface="Verdana"/>
            </a:endParaRPr>
          </a:p>
          <a:p>
            <a:pPr marL="218811" marR="265452" indent="-207294">
              <a:lnSpc>
                <a:spcPct val="101400"/>
              </a:lnSpc>
              <a:spcBef>
                <a:spcPts val="5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spc="-14" dirty="0">
                <a:latin typeface="Verdana"/>
                <a:cs typeface="Verdana"/>
              </a:rPr>
              <a:t>celá </a:t>
            </a:r>
            <a:r>
              <a:rPr sz="1270" spc="-9" dirty="0">
                <a:latin typeface="Verdana"/>
                <a:cs typeface="Verdana"/>
              </a:rPr>
              <a:t>přeměna se </a:t>
            </a:r>
            <a:r>
              <a:rPr sz="1270" dirty="0" err="1">
                <a:latin typeface="Verdana"/>
                <a:cs typeface="Verdana"/>
              </a:rPr>
              <a:t>řídí</a:t>
            </a:r>
            <a:r>
              <a:rPr sz="1270" dirty="0">
                <a:latin typeface="Verdana"/>
                <a:cs typeface="Verdana"/>
              </a:rPr>
              <a:t> </a:t>
            </a:r>
            <a:r>
              <a:rPr lang="cs-CZ" sz="1270" spc="-5" dirty="0">
                <a:latin typeface="Verdana"/>
                <a:cs typeface="Verdana"/>
              </a:rPr>
              <a:t>přeměnou </a:t>
            </a:r>
            <a:r>
              <a:rPr sz="1270" spc="-5" dirty="0">
                <a:latin typeface="Verdana"/>
                <a:cs typeface="Verdana"/>
              </a:rPr>
              <a:t> nuklidu s </a:t>
            </a:r>
            <a:r>
              <a:rPr sz="1270" spc="-9" dirty="0">
                <a:latin typeface="Verdana"/>
                <a:cs typeface="Verdana"/>
              </a:rPr>
              <a:t>větším </a:t>
            </a:r>
            <a:r>
              <a:rPr sz="1270" spc="-5" dirty="0">
                <a:latin typeface="Verdana"/>
                <a:cs typeface="Verdana"/>
              </a:rPr>
              <a:t>poločasem  </a:t>
            </a:r>
            <a:r>
              <a:rPr sz="1270" spc="-9" dirty="0">
                <a:latin typeface="Verdana"/>
                <a:cs typeface="Verdana"/>
              </a:rPr>
              <a:t>(nuklid</a:t>
            </a:r>
            <a:r>
              <a:rPr sz="1270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X)</a:t>
            </a:r>
            <a:endParaRPr sz="1270" dirty="0">
              <a:latin typeface="Verdana"/>
              <a:cs typeface="Verdana"/>
            </a:endParaRPr>
          </a:p>
          <a:p>
            <a:pPr marL="218811" marR="4607" indent="-207294">
              <a:lnSpc>
                <a:spcPts val="1551"/>
              </a:lnSpc>
              <a:spcBef>
                <a:spcPts val="27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spc="-9" dirty="0">
                <a:latin typeface="Verdana"/>
                <a:cs typeface="Verdana"/>
              </a:rPr>
              <a:t>aktivita obou </a:t>
            </a:r>
            <a:r>
              <a:rPr sz="1270" spc="-5" dirty="0">
                <a:latin typeface="Verdana"/>
                <a:cs typeface="Verdana"/>
              </a:rPr>
              <a:t>nuklidů </a:t>
            </a:r>
            <a:r>
              <a:rPr sz="1270" spc="-9" dirty="0">
                <a:latin typeface="Verdana"/>
                <a:cs typeface="Verdana"/>
              </a:rPr>
              <a:t>po </a:t>
            </a:r>
            <a:r>
              <a:rPr sz="1270" spc="-5" dirty="0">
                <a:latin typeface="Verdana"/>
                <a:cs typeface="Verdana"/>
              </a:rPr>
              <a:t>dosažení  </a:t>
            </a:r>
            <a:r>
              <a:rPr sz="1270" spc="-9" dirty="0">
                <a:latin typeface="Verdana"/>
                <a:cs typeface="Verdana"/>
              </a:rPr>
              <a:t>maxima klesá se stejnou</a:t>
            </a:r>
            <a:r>
              <a:rPr sz="1270" spc="23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rychlostí</a:t>
            </a:r>
          </a:p>
        </p:txBody>
      </p:sp>
      <p:sp>
        <p:nvSpPr>
          <p:cNvPr id="6" name="object 6"/>
          <p:cNvSpPr/>
          <p:nvPr/>
        </p:nvSpPr>
        <p:spPr>
          <a:xfrm>
            <a:off x="3996184" y="2928094"/>
            <a:ext cx="836664" cy="0"/>
          </a:xfrm>
          <a:custGeom>
            <a:avLst/>
            <a:gdLst/>
            <a:ahLst/>
            <a:cxnLst/>
            <a:rect l="l" t="t" r="r" b="b"/>
            <a:pathLst>
              <a:path w="922654">
                <a:moveTo>
                  <a:pt x="0" y="0"/>
                </a:moveTo>
                <a:lnTo>
                  <a:pt x="922096" y="0"/>
                </a:lnTo>
              </a:path>
            </a:pathLst>
          </a:custGeom>
          <a:ln w="124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4671484" y="3103140"/>
            <a:ext cx="106526" cy="200595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24" i="1" spc="-5" dirty="0">
                <a:latin typeface="Times New Roman"/>
                <a:cs typeface="Times New Roman"/>
              </a:rPr>
              <a:t>X</a:t>
            </a:r>
            <a:endParaRPr sz="1224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46896" y="3103140"/>
            <a:ext cx="97889" cy="200595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24" i="1" spc="-5" dirty="0">
                <a:latin typeface="Times New Roman"/>
                <a:cs typeface="Times New Roman"/>
              </a:rPr>
              <a:t>Y</a:t>
            </a:r>
            <a:endParaRPr sz="1224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07640" y="2893840"/>
            <a:ext cx="106526" cy="200595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24" i="1" spc="-5" dirty="0">
                <a:latin typeface="Times New Roman"/>
                <a:cs typeface="Times New Roman"/>
              </a:rPr>
              <a:t>X</a:t>
            </a:r>
            <a:endParaRPr sz="1224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25519" y="2893840"/>
            <a:ext cx="97889" cy="200595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24" i="1" spc="-5" dirty="0">
                <a:latin typeface="Times New Roman"/>
                <a:cs typeface="Times New Roman"/>
              </a:rPr>
              <a:t>Y</a:t>
            </a:r>
            <a:endParaRPr sz="1224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86995" y="2492765"/>
            <a:ext cx="706529" cy="774126"/>
          </a:xfrm>
          <a:prstGeom prst="rect">
            <a:avLst/>
          </a:prstGeom>
        </p:spPr>
        <p:txBody>
          <a:bodyPr vert="horz" wrap="square" lIns="0" tIns="51248" rIns="0" bIns="0" rtlCol="0">
            <a:spAutoFit/>
          </a:bodyPr>
          <a:lstStyle/>
          <a:p>
            <a:pPr marL="292516">
              <a:spcBef>
                <a:spcPts val="404"/>
              </a:spcBef>
            </a:pPr>
            <a:r>
              <a:rPr sz="2222" i="1" spc="-77" dirty="0">
                <a:latin typeface="Symbol"/>
                <a:cs typeface="Symbol"/>
              </a:rPr>
              <a:t></a:t>
            </a:r>
            <a:r>
              <a:rPr sz="1836" i="1" spc="-115" baseline="-24691" dirty="0">
                <a:latin typeface="Times New Roman"/>
                <a:cs typeface="Times New Roman"/>
              </a:rPr>
              <a:t>Y</a:t>
            </a:r>
            <a:endParaRPr sz="1836" baseline="-24691">
              <a:latin typeface="Times New Roman"/>
              <a:cs typeface="Times New Roman"/>
            </a:endParaRPr>
          </a:p>
          <a:p>
            <a:pPr marL="23033">
              <a:spcBef>
                <a:spcPts val="313"/>
              </a:spcBef>
              <a:tabLst>
                <a:tab pos="338005" algn="l"/>
              </a:tabLst>
            </a:pPr>
            <a:r>
              <a:rPr sz="2222" i="1" spc="-73" dirty="0">
                <a:latin typeface="Symbol"/>
                <a:cs typeface="Symbol"/>
              </a:rPr>
              <a:t></a:t>
            </a:r>
            <a:r>
              <a:rPr sz="2222" spc="-73" dirty="0">
                <a:latin typeface="Times New Roman"/>
                <a:cs typeface="Times New Roman"/>
              </a:rPr>
              <a:t>	</a:t>
            </a:r>
            <a:r>
              <a:rPr sz="2086" dirty="0">
                <a:latin typeface="Symbol"/>
                <a:cs typeface="Symbol"/>
              </a:rPr>
              <a:t></a:t>
            </a:r>
            <a:r>
              <a:rPr sz="2086" spc="-245" dirty="0">
                <a:latin typeface="Times New Roman"/>
                <a:cs typeface="Times New Roman"/>
              </a:rPr>
              <a:t> </a:t>
            </a:r>
            <a:r>
              <a:rPr sz="2222" i="1" spc="-73" dirty="0">
                <a:latin typeface="Symbol"/>
                <a:cs typeface="Symbol"/>
              </a:rPr>
              <a:t></a:t>
            </a:r>
            <a:endParaRPr sz="2222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9708" y="2715528"/>
            <a:ext cx="734169" cy="335521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>
              <a:spcBef>
                <a:spcPts val="113"/>
              </a:spcBef>
              <a:tabLst>
                <a:tab pos="331095" algn="l"/>
              </a:tabLst>
            </a:pPr>
            <a:r>
              <a:rPr sz="2086" i="1" dirty="0">
                <a:latin typeface="Times New Roman"/>
                <a:cs typeface="Times New Roman"/>
              </a:rPr>
              <a:t>A	</a:t>
            </a:r>
            <a:r>
              <a:rPr sz="2086" dirty="0">
                <a:latin typeface="Symbol"/>
                <a:cs typeface="Symbol"/>
              </a:rPr>
              <a:t></a:t>
            </a:r>
            <a:r>
              <a:rPr sz="2086" spc="59" dirty="0">
                <a:latin typeface="Times New Roman"/>
                <a:cs typeface="Times New Roman"/>
              </a:rPr>
              <a:t> </a:t>
            </a:r>
            <a:r>
              <a:rPr sz="2086" i="1" dirty="0">
                <a:latin typeface="Times New Roman"/>
                <a:cs typeface="Times New Roman"/>
              </a:rPr>
              <a:t>A</a:t>
            </a:r>
            <a:endParaRPr sz="2086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21551" y="2563707"/>
            <a:ext cx="1877169" cy="776779"/>
          </a:xfrm>
          <a:custGeom>
            <a:avLst/>
            <a:gdLst/>
            <a:ahLst/>
            <a:cxnLst/>
            <a:rect l="l" t="t" r="r" b="b"/>
            <a:pathLst>
              <a:path w="2070100" h="856614">
                <a:moveTo>
                  <a:pt x="0" y="856183"/>
                </a:moveTo>
                <a:lnTo>
                  <a:pt x="2069592" y="856183"/>
                </a:lnTo>
                <a:lnTo>
                  <a:pt x="2069592" y="0"/>
                </a:lnTo>
                <a:lnTo>
                  <a:pt x="0" y="0"/>
                </a:lnTo>
                <a:lnTo>
                  <a:pt x="0" y="85618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0485" y="3776994"/>
            <a:ext cx="4292409" cy="256032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916732" y="1287532"/>
            <a:ext cx="2014214" cy="481369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44914" rIns="0" bIns="0" rtlCol="0">
            <a:spAutoFit/>
          </a:bodyPr>
          <a:lstStyle/>
          <a:p>
            <a:pPr marL="89252" marR="290788">
              <a:lnSpc>
                <a:spcPts val="1659"/>
              </a:lnSpc>
              <a:spcBef>
                <a:spcPts val="354"/>
              </a:spcBef>
            </a:pPr>
            <a:r>
              <a:rPr sz="1451" spc="-9" dirty="0">
                <a:latin typeface="Times New Roman"/>
                <a:cs typeface="Times New Roman"/>
              </a:rPr>
              <a:t>Symbol </a:t>
            </a:r>
            <a:r>
              <a:rPr sz="1451" spc="-5" dirty="0">
                <a:latin typeface="Times New Roman"/>
                <a:cs typeface="Times New Roman"/>
              </a:rPr>
              <a:t>„m“ znamená  metastabilní</a:t>
            </a:r>
            <a:endParaRPr sz="1451" dirty="0">
              <a:latin typeface="Times New Roman"/>
              <a:cs typeface="Times New Roman"/>
            </a:endParaRPr>
          </a:p>
        </p:txBody>
      </p:sp>
      <p:sp>
        <p:nvSpPr>
          <p:cNvPr id="16" name="Zástupný symbol pro číslo snímku 15">
            <a:extLst>
              <a:ext uri="{FF2B5EF4-FFF2-40B4-BE49-F238E27FC236}">
                <a16:creationId xmlns:a16="http://schemas.microsoft.com/office/drawing/2014/main" id="{29A17B51-95C0-4975-8BCD-455F37C286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10</a:t>
            </a:fld>
            <a:endParaRPr lang="cs-CZ"/>
          </a:p>
        </p:txBody>
      </p:sp>
      <p:pic>
        <p:nvPicPr>
          <p:cNvPr id="17" name="KIn10-1">
            <a:hlinkClick r:id="" action="ppaction://media"/>
            <a:extLst>
              <a:ext uri="{FF2B5EF4-FFF2-40B4-BE49-F238E27FC236}">
                <a16:creationId xmlns:a16="http://schemas.microsoft.com/office/drawing/2014/main" id="{1CAB39EF-B061-42BE-BD0C-2A72AC999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9834" y="520105"/>
            <a:ext cx="609600" cy="609600"/>
          </a:xfrm>
          <a:prstGeom prst="rect">
            <a:avLst/>
          </a:prstGeom>
        </p:spPr>
      </p:pic>
      <p:pic>
        <p:nvPicPr>
          <p:cNvPr id="18" name="Kin10-2">
            <a:hlinkClick r:id="" action="ppaction://media"/>
            <a:extLst>
              <a:ext uri="{FF2B5EF4-FFF2-40B4-BE49-F238E27FC236}">
                <a16:creationId xmlns:a16="http://schemas.microsoft.com/office/drawing/2014/main" id="{6BEFF71E-BDCD-4213-827B-E8D66B9D5A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9834" y="28781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2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7" y="316986"/>
            <a:ext cx="4443592" cy="289645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Generátory </a:t>
            </a: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radioaktivních</a:t>
            </a:r>
            <a:r>
              <a:rPr sz="1814" b="1" spc="3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nuklidů</a:t>
            </a:r>
            <a:endParaRPr sz="181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7" y="885505"/>
            <a:ext cx="7301955" cy="792219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417468" indent="-199233">
              <a:spcBef>
                <a:spcPts val="82"/>
              </a:spcBef>
              <a:buFont typeface="Symbol"/>
              <a:buChar char=""/>
              <a:tabLst>
                <a:tab pos="417468" algn="l"/>
                <a:tab pos="418043" algn="l"/>
              </a:tabLst>
            </a:pPr>
            <a:r>
              <a:rPr sz="1270" spc="-9" dirty="0">
                <a:latin typeface="Verdana"/>
                <a:cs typeface="Verdana"/>
              </a:rPr>
              <a:t>metoda pro </a:t>
            </a:r>
            <a:r>
              <a:rPr sz="1270" spc="-5" dirty="0">
                <a:latin typeface="Verdana"/>
                <a:cs typeface="Verdana"/>
              </a:rPr>
              <a:t>opakované získávání </a:t>
            </a:r>
            <a:r>
              <a:rPr sz="1270" spc="-9" dirty="0">
                <a:latin typeface="Verdana"/>
                <a:cs typeface="Verdana"/>
              </a:rPr>
              <a:t>některých </a:t>
            </a:r>
            <a:r>
              <a:rPr sz="1270" dirty="0">
                <a:latin typeface="Verdana"/>
                <a:cs typeface="Verdana"/>
              </a:rPr>
              <a:t>nuklidů, </a:t>
            </a:r>
            <a:r>
              <a:rPr sz="1270" spc="-5" dirty="0">
                <a:latin typeface="Verdana"/>
                <a:cs typeface="Verdana"/>
              </a:rPr>
              <a:t>především v nukleární</a:t>
            </a:r>
            <a:r>
              <a:rPr sz="1270" spc="122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medicíně</a:t>
            </a:r>
            <a:endParaRPr sz="1270" dirty="0">
              <a:latin typeface="Verdana"/>
              <a:cs typeface="Verdana"/>
            </a:endParaRPr>
          </a:p>
          <a:p>
            <a:pPr marL="417468" indent="-199233">
              <a:spcBef>
                <a:spcPts val="23"/>
              </a:spcBef>
              <a:buFont typeface="Symbol"/>
              <a:buChar char=""/>
              <a:tabLst>
                <a:tab pos="417468" algn="l"/>
                <a:tab pos="418043" algn="l"/>
              </a:tabLst>
            </a:pPr>
            <a:r>
              <a:rPr sz="1270" spc="-9" dirty="0">
                <a:latin typeface="Verdana"/>
                <a:cs typeface="Verdana"/>
              </a:rPr>
              <a:t>využívá se </a:t>
            </a:r>
            <a:r>
              <a:rPr sz="1270" spc="-5" dirty="0">
                <a:latin typeface="Verdana"/>
                <a:cs typeface="Verdana"/>
              </a:rPr>
              <a:t>existence trvalé nebo </a:t>
            </a:r>
            <a:r>
              <a:rPr sz="1270" spc="-9" dirty="0">
                <a:latin typeface="Verdana"/>
                <a:cs typeface="Verdana"/>
              </a:rPr>
              <a:t>přechodné </a:t>
            </a:r>
            <a:r>
              <a:rPr sz="1270" spc="-5" dirty="0">
                <a:latin typeface="Verdana"/>
                <a:cs typeface="Verdana"/>
              </a:rPr>
              <a:t>radioaktivní</a:t>
            </a:r>
            <a:r>
              <a:rPr sz="1270" spc="36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rovnováhy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5"/>
              </a:spcBef>
            </a:pPr>
            <a:endParaRPr sz="1270" dirty="0">
              <a:latin typeface="Verdana"/>
              <a:cs typeface="Verdana"/>
            </a:endParaRPr>
          </a:p>
          <a:p>
            <a:pPr marL="11516"/>
            <a:r>
              <a:rPr sz="1270" spc="-5" dirty="0">
                <a:latin typeface="Verdana"/>
                <a:cs typeface="Verdana"/>
              </a:rPr>
              <a:t>Experimentální provedení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radionuklidového</a:t>
            </a:r>
            <a:r>
              <a:rPr sz="127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generátoru:</a:t>
            </a:r>
            <a:endParaRPr sz="1270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30653" y="2566034"/>
            <a:ext cx="1710796" cy="383380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43486" y="2825572"/>
            <a:ext cx="3805403" cy="3251969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933AD7-60E7-48F0-BE69-2EE54D0C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11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F803C8-4AF5-4BFA-84E4-1B673E72C290}"/>
              </a:ext>
            </a:extLst>
          </p:cNvPr>
          <p:cNvSpPr txBox="1"/>
          <p:nvPr/>
        </p:nvSpPr>
        <p:spPr>
          <a:xfrm>
            <a:off x="-203905" y="1804659"/>
            <a:ext cx="81069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5670">
              <a:spcBef>
                <a:spcPts val="1279"/>
              </a:spcBef>
              <a:tabLst>
                <a:tab pos="3908077" algn="l"/>
                <a:tab pos="4419403" algn="l"/>
              </a:tabLst>
            </a:pPr>
            <a:r>
              <a:rPr lang="nb-NO" sz="2000" b="1" baseline="30651" dirty="0">
                <a:latin typeface="Verdana"/>
                <a:cs typeface="Verdana"/>
              </a:rPr>
              <a:t>99</a:t>
            </a:r>
            <a:r>
              <a:rPr lang="nb-NO" sz="2000" b="1" dirty="0">
                <a:latin typeface="Verdana"/>
                <a:cs typeface="Verdana"/>
              </a:rPr>
              <a:t>Mo</a:t>
            </a:r>
            <a:r>
              <a:rPr lang="nb-NO" sz="2000" b="1" spc="-5" dirty="0">
                <a:latin typeface="Verdana"/>
                <a:cs typeface="Verdana"/>
              </a:rPr>
              <a:t> </a:t>
            </a:r>
            <a:r>
              <a:rPr lang="nb-NO" sz="1400" b="1" spc="-9" dirty="0">
                <a:latin typeface="Verdana"/>
                <a:cs typeface="Verdana"/>
              </a:rPr>
              <a:t>(67</a:t>
            </a:r>
            <a:r>
              <a:rPr lang="nb-NO" sz="1400" b="1" dirty="0">
                <a:latin typeface="Verdana"/>
                <a:cs typeface="Verdana"/>
              </a:rPr>
              <a:t> </a:t>
            </a:r>
            <a:r>
              <a:rPr lang="nb-NO" sz="1400" b="1" spc="-9" dirty="0">
                <a:latin typeface="Verdana"/>
                <a:cs typeface="Verdana"/>
              </a:rPr>
              <a:t>hod.)	</a:t>
            </a:r>
            <a:r>
              <a:rPr lang="nb-NO" sz="2000" b="1" spc="5" dirty="0">
                <a:latin typeface="Symbol"/>
                <a:cs typeface="Symbol"/>
              </a:rPr>
              <a:t></a:t>
            </a:r>
            <a:r>
              <a:rPr lang="nb-NO" sz="2000" spc="5" dirty="0">
                <a:latin typeface="Times New Roman"/>
                <a:cs typeface="Times New Roman"/>
              </a:rPr>
              <a:t>	</a:t>
            </a:r>
            <a:r>
              <a:rPr lang="nb-NO" sz="2000" b="1" spc="-6" baseline="30651" dirty="0">
                <a:latin typeface="Verdana"/>
                <a:cs typeface="Verdana"/>
              </a:rPr>
              <a:t>99m </a:t>
            </a:r>
            <a:r>
              <a:rPr lang="nb-NO" sz="2000" b="1" spc="5" dirty="0">
                <a:latin typeface="Verdana"/>
                <a:cs typeface="Verdana"/>
              </a:rPr>
              <a:t>Tc </a:t>
            </a:r>
            <a:r>
              <a:rPr lang="nb-NO" sz="1400" b="1" spc="-9" dirty="0">
                <a:latin typeface="Verdana"/>
                <a:cs typeface="Verdana"/>
              </a:rPr>
              <a:t>(5,9</a:t>
            </a:r>
            <a:r>
              <a:rPr lang="nb-NO" sz="1400" b="1" spc="-27" dirty="0">
                <a:latin typeface="Verdana"/>
                <a:cs typeface="Verdana"/>
              </a:rPr>
              <a:t> </a:t>
            </a:r>
            <a:r>
              <a:rPr lang="nb-NO" sz="1400" b="1" spc="-9" dirty="0">
                <a:latin typeface="Verdana"/>
                <a:cs typeface="Verdana"/>
              </a:rPr>
              <a:t>hod.)</a:t>
            </a:r>
            <a:endParaRPr lang="nb-NO" sz="1400" dirty="0">
              <a:latin typeface="Verdana"/>
              <a:cs typeface="Verdana"/>
            </a:endParaRPr>
          </a:p>
        </p:txBody>
      </p:sp>
      <p:pic>
        <p:nvPicPr>
          <p:cNvPr id="9" name="Kin11-1">
            <a:hlinkClick r:id="" action="ppaction://media"/>
            <a:extLst>
              <a:ext uri="{FF2B5EF4-FFF2-40B4-BE49-F238E27FC236}">
                <a16:creationId xmlns:a16="http://schemas.microsoft.com/office/drawing/2014/main" id="{7A24FF16-CCA3-4311-B7C3-7DA595E37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1473" y="1281614"/>
            <a:ext cx="609600" cy="609600"/>
          </a:xfrm>
          <a:prstGeom prst="rect">
            <a:avLst/>
          </a:prstGeom>
        </p:spPr>
      </p:pic>
      <p:pic>
        <p:nvPicPr>
          <p:cNvPr id="10" name="KIn11-2">
            <a:hlinkClick r:id="" action="ppaction://media"/>
            <a:extLst>
              <a:ext uri="{FF2B5EF4-FFF2-40B4-BE49-F238E27FC236}">
                <a16:creationId xmlns:a16="http://schemas.microsoft.com/office/drawing/2014/main" id="{820F54E2-5E1F-4C85-A747-D93E4772FD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1473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303532"/>
              </p:ext>
            </p:extLst>
          </p:nvPr>
        </p:nvGraphicFramePr>
        <p:xfrm>
          <a:off x="1416204" y="815591"/>
          <a:ext cx="6244683" cy="25688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0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6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590">
                <a:tc>
                  <a:txBody>
                    <a:bodyPr/>
                    <a:lstStyle/>
                    <a:p>
                      <a:pPr marL="469265" marR="304800" indent="-158750">
                        <a:lnSpc>
                          <a:spcPts val="1700"/>
                        </a:lnSpc>
                        <a:spcBef>
                          <a:spcPts val="55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13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1300" b="1" spc="-1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1300" b="1" spc="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300" b="1" spc="2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ř</a:t>
                      </a:r>
                      <a:r>
                        <a:rPr sz="1300" b="1" spc="-1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13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ký  </a:t>
                      </a: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nuklid</a:t>
                      </a:r>
                      <a:endParaRPr sz="1300" dirty="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90220" marR="423545" indent="-58419">
                        <a:lnSpc>
                          <a:spcPct val="101400"/>
                        </a:lnSpc>
                        <a:spcBef>
                          <a:spcPts val="860"/>
                        </a:spcBef>
                      </a:pPr>
                      <a:r>
                        <a:rPr sz="1300" b="1" spc="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300" b="1" spc="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ř</a:t>
                      </a:r>
                      <a:r>
                        <a:rPr sz="1300" b="1" spc="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13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ý  </a:t>
                      </a: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nuklid</a:t>
                      </a:r>
                      <a:endParaRPr sz="1300" dirty="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9904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4460" marR="118745" indent="54610">
                        <a:lnSpc>
                          <a:spcPct val="101400"/>
                        </a:lnSpc>
                        <a:spcBef>
                          <a:spcPts val="860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náplň  </a:t>
                      </a:r>
                      <a:r>
                        <a:rPr sz="13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kol</a:t>
                      </a:r>
                      <a:r>
                        <a:rPr sz="1300" b="1" spc="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13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y</a:t>
                      </a:r>
                      <a:endParaRPr sz="130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9904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60705" marR="554355" indent="30480">
                        <a:lnSpc>
                          <a:spcPct val="101400"/>
                        </a:lnSpc>
                        <a:spcBef>
                          <a:spcPts val="860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eluční  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či</a:t>
                      </a: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13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300" b="1" spc="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13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lo</a:t>
                      </a:r>
                      <a:endParaRPr sz="1300" dirty="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9904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471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99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Mo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(67</a:t>
                      </a:r>
                      <a:r>
                        <a:rPr sz="13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hod)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baseline="30864" dirty="0">
                          <a:latin typeface="Verdana"/>
                          <a:cs typeface="Verdana"/>
                        </a:rPr>
                        <a:t>99m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Tc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(5,9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hod)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900" b="1" spc="-7" baseline="3968" dirty="0">
                          <a:latin typeface="Verdana"/>
                          <a:cs typeface="Verdana"/>
                        </a:rPr>
                        <a:t>Al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900" b="1" spc="-7" baseline="3968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3</a:t>
                      </a:r>
                      <a:endParaRPr sz="800" b="1">
                        <a:latin typeface="Verdana"/>
                        <a:cs typeface="Verdana"/>
                      </a:endParaRPr>
                    </a:p>
                  </a:txBody>
                  <a:tcPr marL="0" marR="0" marT="10940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300" b="1" spc="-10" dirty="0">
                          <a:latin typeface="Verdana"/>
                          <a:cs typeface="Verdana"/>
                        </a:rPr>
                        <a:t>roztok 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NaCl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77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68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Ge(288</a:t>
                      </a:r>
                      <a:r>
                        <a:rPr sz="1300" b="1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dní)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68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Ga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(689</a:t>
                      </a:r>
                      <a:r>
                        <a:rPr sz="1300" b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min)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900" b="1" baseline="3968" dirty="0">
                          <a:latin typeface="Verdana"/>
                          <a:cs typeface="Verdana"/>
                        </a:rPr>
                        <a:t>SnO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2</a:t>
                      </a:r>
                      <a:endParaRPr sz="800" b="1">
                        <a:latin typeface="Verdana"/>
                        <a:cs typeface="Verdana"/>
                      </a:endParaRPr>
                    </a:p>
                  </a:txBody>
                  <a:tcPr marL="0" marR="0" marT="10940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300" b="1" spc="-10" dirty="0">
                          <a:latin typeface="Verdana"/>
                          <a:cs typeface="Verdana"/>
                        </a:rPr>
                        <a:t>1M</a:t>
                      </a:r>
                      <a:r>
                        <a:rPr sz="13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HCl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587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81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Rb(4,58</a:t>
                      </a:r>
                      <a:r>
                        <a:rPr sz="1300" b="1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hod)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9904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81m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Kr(13</a:t>
                      </a:r>
                      <a:r>
                        <a:rPr sz="13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s)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904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katex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904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300" b="1" spc="-15" dirty="0">
                          <a:latin typeface="Verdana"/>
                          <a:cs typeface="Verdana"/>
                        </a:rPr>
                        <a:t>voda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nebo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 vzduch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904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471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baseline="30864" dirty="0">
                          <a:latin typeface="Verdana"/>
                          <a:cs typeface="Verdana"/>
                        </a:rPr>
                        <a:t>82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Sr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(25</a:t>
                      </a:r>
                      <a:r>
                        <a:rPr sz="1300" b="1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dní)</a:t>
                      </a: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spc="-7" baseline="30864" dirty="0">
                          <a:latin typeface="Verdana"/>
                          <a:cs typeface="Verdana"/>
                        </a:rPr>
                        <a:t>82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Rb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(78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s)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katex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300" b="1" spc="-10" dirty="0">
                          <a:latin typeface="Verdana"/>
                          <a:cs typeface="Verdana"/>
                        </a:rPr>
                        <a:t>roztok 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NaCl</a:t>
                      </a:r>
                      <a:endParaRPr sz="1300" b="1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42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900" b="1" baseline="-19841" dirty="0">
                          <a:latin typeface="Verdana"/>
                          <a:cs typeface="Verdana"/>
                        </a:rPr>
                        <a:t>113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Sn (115</a:t>
                      </a:r>
                      <a:r>
                        <a:rPr sz="800" b="1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dní)</a:t>
                      </a:r>
                      <a:endParaRPr sz="800" b="1">
                        <a:latin typeface="Verdana"/>
                        <a:cs typeface="Verdana"/>
                      </a:endParaRPr>
                    </a:p>
                  </a:txBody>
                  <a:tcPr marL="0" marR="0" marT="4030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baseline="30864" dirty="0">
                          <a:latin typeface="Verdana"/>
                          <a:cs typeface="Verdana"/>
                        </a:rPr>
                        <a:t>113m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In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(1,7</a:t>
                      </a:r>
                      <a:r>
                        <a:rPr sz="1300" b="1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hod)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900" b="1" baseline="3968" dirty="0">
                          <a:latin typeface="Verdana"/>
                          <a:cs typeface="Verdana"/>
                        </a:rPr>
                        <a:t>ZrO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2</a:t>
                      </a:r>
                    </a:p>
                  </a:txBody>
                  <a:tcPr marL="0" marR="0" marT="10940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300" b="1" spc="-10" dirty="0">
                          <a:latin typeface="Verdana"/>
                          <a:cs typeface="Verdana"/>
                        </a:rPr>
                        <a:t>zř.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kyselina</a:t>
                      </a:r>
                      <a:endParaRPr sz="1300" b="1" dirty="0">
                        <a:latin typeface="Verdana"/>
                        <a:cs typeface="Verdana"/>
                      </a:endParaRPr>
                    </a:p>
                  </a:txBody>
                  <a:tcPr marL="0" marR="0" marT="98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583481" y="3884380"/>
            <a:ext cx="8225981" cy="205904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5" dirty="0">
                <a:solidFill>
                  <a:srgbClr val="00B0F0"/>
                </a:solidFill>
                <a:latin typeface="Verdana"/>
                <a:cs typeface="Verdana"/>
              </a:rPr>
              <a:t>Použití radionuklidových generátorů: v nukleární medicíně (viz </a:t>
            </a:r>
            <a:r>
              <a:rPr sz="1270" b="1" spc="-9" dirty="0">
                <a:solidFill>
                  <a:srgbClr val="00B0F0"/>
                </a:solidFill>
                <a:latin typeface="Verdana"/>
                <a:cs typeface="Verdana"/>
              </a:rPr>
              <a:t>dále </a:t>
            </a:r>
            <a:r>
              <a:rPr sz="1270" b="1" spc="-5" dirty="0">
                <a:solidFill>
                  <a:srgbClr val="00B0F0"/>
                </a:solidFill>
                <a:latin typeface="Verdana"/>
                <a:cs typeface="Verdana"/>
              </a:rPr>
              <a:t>diagnostické</a:t>
            </a:r>
            <a:r>
              <a:rPr sz="1270" b="1" spc="95" dirty="0">
                <a:solidFill>
                  <a:srgbClr val="00B0F0"/>
                </a:solidFill>
                <a:latin typeface="Verdana"/>
                <a:cs typeface="Verdana"/>
              </a:rPr>
              <a:t> </a:t>
            </a:r>
            <a:r>
              <a:rPr sz="1270" b="1" spc="-9" dirty="0">
                <a:solidFill>
                  <a:srgbClr val="00B0F0"/>
                </a:solidFill>
                <a:latin typeface="Verdana"/>
                <a:cs typeface="Verdana"/>
              </a:rPr>
              <a:t>metody</a:t>
            </a:r>
            <a:r>
              <a:rPr sz="1270" spc="-9" dirty="0">
                <a:solidFill>
                  <a:srgbClr val="00B0F0"/>
                </a:solidFill>
                <a:latin typeface="Verdana"/>
                <a:cs typeface="Verdana"/>
              </a:rPr>
              <a:t>)</a:t>
            </a:r>
            <a:endParaRPr sz="1270" dirty="0">
              <a:solidFill>
                <a:srgbClr val="00B0F0"/>
              </a:solidFill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7A5EC8-FA97-4F95-9AC9-346FE0F59A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12</a:t>
            </a:fld>
            <a:endParaRPr lang="cs-CZ"/>
          </a:p>
        </p:txBody>
      </p:sp>
      <p:pic>
        <p:nvPicPr>
          <p:cNvPr id="5" name="Kin12-1">
            <a:hlinkClick r:id="" action="ppaction://media"/>
            <a:extLst>
              <a:ext uri="{FF2B5EF4-FFF2-40B4-BE49-F238E27FC236}">
                <a16:creationId xmlns:a16="http://schemas.microsoft.com/office/drawing/2014/main" id="{917AE78D-086C-442F-8E14-742766055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9766" y="18369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022" y="833504"/>
            <a:ext cx="7876474" cy="23582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789" rIns="0" bIns="0" rtlCol="0">
            <a:spAutoFit/>
          </a:bodyPr>
          <a:lstStyle/>
          <a:p>
            <a:pPr marL="415741" marR="98465" indent="-207870">
              <a:lnSpc>
                <a:spcPct val="100899"/>
              </a:lnSpc>
              <a:spcBef>
                <a:spcPts val="77"/>
              </a:spcBef>
              <a:buFont typeface="Symbol"/>
              <a:buChar char=""/>
              <a:tabLst>
                <a:tab pos="407679" algn="l"/>
                <a:tab pos="408255" algn="l"/>
              </a:tabLst>
            </a:pPr>
            <a:r>
              <a:rPr lang="cs-CZ" sz="1200" b="1" spc="73" dirty="0">
                <a:latin typeface="Verdana"/>
                <a:cs typeface="Verdana"/>
              </a:rPr>
              <a:t>Konstanta </a:t>
            </a:r>
            <a:r>
              <a:rPr lang="cs-CZ" sz="2800" b="1" spc="73" dirty="0">
                <a:solidFill>
                  <a:srgbClr val="C00000"/>
                </a:solidFill>
                <a:latin typeface="Verdana"/>
                <a:cs typeface="Verdana"/>
                <a:sym typeface="Symbol" panose="05050102010706020507" pitchFamily="18" charset="2"/>
              </a:rPr>
              <a:t></a:t>
            </a:r>
            <a:r>
              <a:rPr lang="cs-CZ" sz="2000" b="1" spc="73" dirty="0">
                <a:latin typeface="Verdana"/>
                <a:cs typeface="Verdana"/>
                <a:sym typeface="Symbol" panose="05050102010706020507" pitchFamily="18" charset="2"/>
              </a:rPr>
              <a:t> </a:t>
            </a:r>
            <a:r>
              <a:rPr lang="cs-CZ" sz="1200" b="1" spc="73" dirty="0">
                <a:latin typeface="Verdana"/>
                <a:cs typeface="Verdana"/>
                <a:sym typeface="Symbol" panose="05050102010706020507" pitchFamily="18" charset="2"/>
              </a:rPr>
              <a:t>v</a:t>
            </a:r>
            <a:r>
              <a:rPr sz="1200" b="1" spc="73" dirty="0" err="1">
                <a:latin typeface="Verdana"/>
                <a:cs typeface="Verdana"/>
              </a:rPr>
              <a:t>yjadřuje</a:t>
            </a:r>
            <a:r>
              <a:rPr sz="1200" b="1" spc="73" dirty="0">
                <a:latin typeface="Verdana"/>
                <a:cs typeface="Verdana"/>
              </a:rPr>
              <a:t> </a:t>
            </a:r>
            <a:r>
              <a:rPr sz="1200" b="1" spc="77" dirty="0" err="1">
                <a:latin typeface="Verdana"/>
                <a:cs typeface="Verdana"/>
              </a:rPr>
              <a:t>pravděpodobnost</a:t>
            </a:r>
            <a:r>
              <a:rPr sz="1200" b="1" spc="77" dirty="0">
                <a:latin typeface="Verdana"/>
                <a:cs typeface="Verdana"/>
              </a:rPr>
              <a:t> </a:t>
            </a:r>
            <a:r>
              <a:rPr sz="1200" b="1" spc="73" dirty="0" err="1">
                <a:latin typeface="Verdana"/>
                <a:cs typeface="Verdana"/>
              </a:rPr>
              <a:t>přeměny</a:t>
            </a:r>
            <a:r>
              <a:rPr sz="1200" b="1" spc="73" dirty="0">
                <a:latin typeface="Verdana"/>
                <a:cs typeface="Verdana"/>
              </a:rPr>
              <a:t> </a:t>
            </a:r>
            <a:r>
              <a:rPr sz="1200" b="1" spc="82" dirty="0">
                <a:latin typeface="Verdana"/>
                <a:cs typeface="Verdana"/>
              </a:rPr>
              <a:t>radioaktivního </a:t>
            </a:r>
            <a:r>
              <a:rPr sz="1200" b="1" spc="68" dirty="0">
                <a:latin typeface="Verdana"/>
                <a:cs typeface="Verdana"/>
              </a:rPr>
              <a:t>atomu  </a:t>
            </a:r>
            <a:r>
              <a:rPr sz="1200" b="1" spc="36" dirty="0">
                <a:latin typeface="Verdana"/>
                <a:cs typeface="Verdana"/>
              </a:rPr>
              <a:t>za </a:t>
            </a:r>
            <a:r>
              <a:rPr sz="1200" b="1" spc="73" dirty="0">
                <a:latin typeface="Verdana"/>
                <a:cs typeface="Verdana"/>
              </a:rPr>
              <a:t>časovou</a:t>
            </a:r>
            <a:r>
              <a:rPr sz="1200" b="1" spc="313" dirty="0">
                <a:latin typeface="Verdana"/>
                <a:cs typeface="Verdana"/>
              </a:rPr>
              <a:t> </a:t>
            </a:r>
            <a:r>
              <a:rPr sz="1200" b="1" spc="73" dirty="0">
                <a:latin typeface="Verdana"/>
                <a:cs typeface="Verdana"/>
              </a:rPr>
              <a:t>jednotku</a:t>
            </a:r>
            <a:endParaRPr sz="1200" b="1" dirty="0">
              <a:latin typeface="Verdana"/>
              <a:cs typeface="Verdana"/>
            </a:endParaRPr>
          </a:p>
          <a:p>
            <a:pPr marL="415741" marR="16123" indent="-207870">
              <a:lnSpc>
                <a:spcPct val="101699"/>
              </a:lnSpc>
              <a:spcBef>
                <a:spcPts val="413"/>
              </a:spcBef>
              <a:buFont typeface="Symbol"/>
              <a:buChar char=""/>
              <a:tabLst>
                <a:tab pos="407679" algn="l"/>
                <a:tab pos="408255" algn="l"/>
                <a:tab pos="1366992" algn="l"/>
              </a:tabLst>
            </a:pPr>
            <a:r>
              <a:rPr sz="1200" b="1" dirty="0">
                <a:latin typeface="Verdana"/>
                <a:cs typeface="Verdana"/>
              </a:rPr>
              <a:t>u</a:t>
            </a:r>
            <a:r>
              <a:rPr sz="1200" b="1" spc="185" dirty="0">
                <a:latin typeface="Verdana"/>
                <a:cs typeface="Verdana"/>
              </a:rPr>
              <a:t> </a:t>
            </a:r>
            <a:r>
              <a:rPr sz="1200" b="1" spc="77" dirty="0">
                <a:latin typeface="Verdana"/>
                <a:cs typeface="Verdana"/>
              </a:rPr>
              <a:t>větvené	</a:t>
            </a:r>
            <a:r>
              <a:rPr lang="cs-CZ" sz="1200" b="1" spc="77" dirty="0">
                <a:latin typeface="Verdana"/>
                <a:cs typeface="Verdana"/>
              </a:rPr>
              <a:t> </a:t>
            </a:r>
            <a:r>
              <a:rPr sz="1200" b="1" spc="73" dirty="0" err="1">
                <a:latin typeface="Verdana"/>
                <a:cs typeface="Verdana"/>
              </a:rPr>
              <a:t>přeměny</a:t>
            </a:r>
            <a:r>
              <a:rPr sz="1200" b="1" spc="73" dirty="0">
                <a:latin typeface="Verdana"/>
                <a:cs typeface="Verdana"/>
              </a:rPr>
              <a:t> </a:t>
            </a:r>
            <a:r>
              <a:rPr sz="1200" b="1" spc="36" dirty="0">
                <a:latin typeface="Verdana"/>
                <a:cs typeface="Verdana"/>
              </a:rPr>
              <a:t>je </a:t>
            </a:r>
            <a:r>
              <a:rPr sz="1200" b="1" spc="73" dirty="0" err="1">
                <a:latin typeface="Verdana"/>
                <a:cs typeface="Verdana"/>
              </a:rPr>
              <a:t>celková</a:t>
            </a:r>
            <a:r>
              <a:rPr sz="1200" b="1" spc="73" dirty="0">
                <a:latin typeface="Verdana"/>
                <a:cs typeface="Verdana"/>
              </a:rPr>
              <a:t> </a:t>
            </a:r>
            <a:r>
              <a:rPr sz="1200" b="1" spc="77" dirty="0" err="1">
                <a:latin typeface="Verdana"/>
                <a:cs typeface="Verdana"/>
              </a:rPr>
              <a:t>pravděpodobnost</a:t>
            </a:r>
            <a:r>
              <a:rPr sz="1200" b="1" spc="77" dirty="0">
                <a:latin typeface="Verdana"/>
                <a:cs typeface="Verdana"/>
              </a:rPr>
              <a:t> </a:t>
            </a:r>
            <a:r>
              <a:rPr sz="1200" b="1" spc="68" dirty="0">
                <a:latin typeface="Verdana"/>
                <a:cs typeface="Verdana"/>
              </a:rPr>
              <a:t>dána</a:t>
            </a:r>
            <a:r>
              <a:rPr sz="1200" b="1" spc="245" dirty="0">
                <a:latin typeface="Verdana"/>
                <a:cs typeface="Verdana"/>
              </a:rPr>
              <a:t> </a:t>
            </a:r>
            <a:r>
              <a:rPr sz="1200" b="1" spc="73" dirty="0">
                <a:latin typeface="Verdana"/>
                <a:cs typeface="Verdana"/>
              </a:rPr>
              <a:t>součtem</a:t>
            </a:r>
            <a:endParaRPr sz="1200" b="1" dirty="0">
              <a:latin typeface="Verdana"/>
              <a:cs typeface="Verdana"/>
            </a:endParaRPr>
          </a:p>
          <a:p>
            <a:pPr marL="46065">
              <a:spcBef>
                <a:spcPts val="1124"/>
              </a:spcBef>
            </a:pPr>
            <a:r>
              <a:rPr lang="cs-CZ" sz="3600" b="1" i="1" spc="-73" dirty="0">
                <a:latin typeface="Symbol"/>
                <a:cs typeface="Symbol"/>
              </a:rPr>
              <a:t>						</a:t>
            </a:r>
            <a:r>
              <a:rPr sz="3600" b="1" i="1" spc="-73" dirty="0">
                <a:latin typeface="Symbol"/>
                <a:cs typeface="Symbol"/>
              </a:rPr>
              <a:t></a:t>
            </a:r>
            <a:r>
              <a:rPr sz="3600" b="1" i="1" spc="-73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Symbol"/>
                <a:cs typeface="Symbol"/>
              </a:rPr>
              <a:t></a:t>
            </a:r>
            <a:r>
              <a:rPr sz="3200" b="1" spc="82" dirty="0">
                <a:latin typeface="Times New Roman"/>
                <a:cs typeface="Times New Roman"/>
              </a:rPr>
              <a:t> </a:t>
            </a:r>
            <a:r>
              <a:rPr sz="3200" b="1" spc="-41" dirty="0">
                <a:latin typeface="Symbol"/>
                <a:cs typeface="Symbol"/>
              </a:rPr>
              <a:t></a:t>
            </a:r>
            <a:r>
              <a:rPr sz="3600" b="1" i="1" spc="-41" dirty="0">
                <a:latin typeface="Symbol"/>
                <a:cs typeface="Symbol"/>
              </a:rPr>
              <a:t></a:t>
            </a:r>
            <a:r>
              <a:rPr sz="2800" b="1" i="1" spc="-61" baseline="-24509" dirty="0">
                <a:latin typeface="Times New Roman"/>
                <a:cs typeface="Times New Roman"/>
              </a:rPr>
              <a:t>i</a:t>
            </a:r>
            <a:endParaRPr sz="2800" b="1" baseline="-24509" dirty="0">
              <a:latin typeface="Times New Roman"/>
              <a:cs typeface="Times New Roman"/>
            </a:endParaRPr>
          </a:p>
          <a:p>
            <a:pPr marL="415741" marR="143955" indent="-207870">
              <a:lnSpc>
                <a:spcPct val="101699"/>
              </a:lnSpc>
              <a:spcBef>
                <a:spcPts val="2036"/>
              </a:spcBef>
              <a:buFont typeface="Symbol"/>
              <a:buChar char=""/>
              <a:tabLst>
                <a:tab pos="407679" algn="l"/>
                <a:tab pos="408255" algn="l"/>
              </a:tabLst>
            </a:pPr>
            <a:r>
              <a:rPr sz="1200" b="1" spc="73" dirty="0">
                <a:latin typeface="Verdana"/>
                <a:cs typeface="Verdana"/>
              </a:rPr>
              <a:t>velikost </a:t>
            </a:r>
            <a:r>
              <a:rPr sz="1200" b="1" spc="77" dirty="0" err="1">
                <a:latin typeface="Verdana"/>
                <a:cs typeface="Verdana"/>
              </a:rPr>
              <a:t>konstanty</a:t>
            </a:r>
            <a:r>
              <a:rPr sz="1200" b="1" spc="77" dirty="0">
                <a:latin typeface="Verdana"/>
                <a:cs typeface="Verdana"/>
              </a:rPr>
              <a:t> </a:t>
            </a:r>
            <a:r>
              <a:rPr lang="cs-CZ" sz="2400" b="1" spc="73" dirty="0">
                <a:solidFill>
                  <a:srgbClr val="C00000"/>
                </a:solidFill>
                <a:latin typeface="Verdana"/>
                <a:cs typeface="Verdana"/>
                <a:sym typeface="Symbol" panose="05050102010706020507" pitchFamily="18" charset="2"/>
              </a:rPr>
              <a:t></a:t>
            </a:r>
            <a:r>
              <a:rPr sz="1200" b="1" dirty="0">
                <a:latin typeface="Verdana"/>
                <a:cs typeface="Verdana"/>
              </a:rPr>
              <a:t> </a:t>
            </a:r>
            <a:r>
              <a:rPr sz="1200" b="1" spc="36" dirty="0">
                <a:latin typeface="Verdana"/>
                <a:cs typeface="Verdana"/>
              </a:rPr>
              <a:t>je </a:t>
            </a:r>
            <a:r>
              <a:rPr sz="1200" b="1" spc="63" dirty="0" err="1">
                <a:latin typeface="Verdana"/>
                <a:cs typeface="Verdana"/>
              </a:rPr>
              <a:t>dána</a:t>
            </a:r>
            <a:r>
              <a:rPr sz="1200" b="1" spc="63" dirty="0">
                <a:latin typeface="Verdana"/>
                <a:cs typeface="Verdana"/>
              </a:rPr>
              <a:t>  </a:t>
            </a:r>
            <a:r>
              <a:rPr sz="1200" b="1" spc="77" dirty="0" err="1">
                <a:latin typeface="Verdana"/>
                <a:cs typeface="Verdana"/>
              </a:rPr>
              <a:t>kvantově</a:t>
            </a:r>
            <a:r>
              <a:rPr lang="cs-CZ" sz="1200" b="1" spc="77" dirty="0">
                <a:latin typeface="Verdana"/>
                <a:cs typeface="Verdana"/>
              </a:rPr>
              <a:t> </a:t>
            </a:r>
            <a:r>
              <a:rPr sz="1200" b="1" spc="77" dirty="0">
                <a:latin typeface="Verdana"/>
                <a:cs typeface="Verdana"/>
              </a:rPr>
              <a:t>- mechanickými  </a:t>
            </a:r>
            <a:r>
              <a:rPr sz="1200" b="1" spc="73" dirty="0">
                <a:latin typeface="Verdana"/>
                <a:cs typeface="Verdana"/>
              </a:rPr>
              <a:t>výpočty (vlnové </a:t>
            </a:r>
            <a:r>
              <a:rPr sz="1200" b="1" spc="68" dirty="0">
                <a:latin typeface="Verdana"/>
                <a:cs typeface="Verdana"/>
              </a:rPr>
              <a:t>funkce jader, </a:t>
            </a:r>
            <a:r>
              <a:rPr sz="1200" b="1" spc="59" dirty="0" err="1">
                <a:latin typeface="Verdana"/>
                <a:cs typeface="Verdana"/>
              </a:rPr>
              <a:t>typ</a:t>
            </a:r>
            <a:r>
              <a:rPr sz="1200" b="1" spc="59" dirty="0">
                <a:latin typeface="Verdana"/>
                <a:cs typeface="Verdana"/>
              </a:rPr>
              <a:t> </a:t>
            </a:r>
            <a:r>
              <a:rPr sz="1200" b="1" spc="73" dirty="0" err="1">
                <a:latin typeface="Verdana"/>
                <a:cs typeface="Verdana"/>
              </a:rPr>
              <a:t>přeměny</a:t>
            </a:r>
            <a:r>
              <a:rPr lang="cs-CZ" sz="1200" b="1" spc="73" dirty="0">
                <a:latin typeface="Verdana"/>
                <a:cs typeface="Verdana"/>
              </a:rPr>
              <a:t>,</a:t>
            </a:r>
            <a:r>
              <a:rPr sz="1200" b="1" spc="295" dirty="0">
                <a:latin typeface="Verdana"/>
                <a:cs typeface="Verdana"/>
              </a:rPr>
              <a:t> </a:t>
            </a:r>
            <a:r>
              <a:rPr sz="1200" b="1" spc="63" dirty="0">
                <a:latin typeface="Verdana"/>
                <a:cs typeface="Verdana"/>
              </a:rPr>
              <a:t>apod.)</a:t>
            </a:r>
            <a:endParaRPr sz="1100" b="1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7047" y="3429000"/>
            <a:ext cx="7698695" cy="1458218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42035" rIns="0" bIns="0" rtlCol="0">
            <a:spAutoFit/>
          </a:bodyPr>
          <a:lstStyle/>
          <a:p>
            <a:pPr marL="210174" indent="-199233">
              <a:spcBef>
                <a:spcPts val="331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00" b="1" spc="77" dirty="0">
                <a:solidFill>
                  <a:srgbClr val="8A0000"/>
                </a:solidFill>
                <a:latin typeface="Verdana"/>
                <a:cs typeface="Verdana"/>
              </a:rPr>
              <a:t>radioaktivní </a:t>
            </a:r>
            <a:r>
              <a:rPr sz="1200" b="1" spc="68" dirty="0">
                <a:solidFill>
                  <a:srgbClr val="8A0000"/>
                </a:solidFill>
                <a:latin typeface="Verdana"/>
                <a:cs typeface="Verdana"/>
              </a:rPr>
              <a:t>přeměna není </a:t>
            </a:r>
            <a:r>
              <a:rPr sz="1200" b="1" spc="73" dirty="0">
                <a:solidFill>
                  <a:srgbClr val="8A0000"/>
                </a:solidFill>
                <a:latin typeface="Verdana"/>
                <a:cs typeface="Verdana"/>
              </a:rPr>
              <a:t>ovlivněna tlakem </a:t>
            </a:r>
            <a:r>
              <a:rPr sz="1200" b="1" spc="-5" dirty="0">
                <a:solidFill>
                  <a:srgbClr val="8A0000"/>
                </a:solidFill>
                <a:latin typeface="Verdana"/>
                <a:cs typeface="Verdana"/>
              </a:rPr>
              <a:t>a</a:t>
            </a:r>
            <a:r>
              <a:rPr sz="1200" b="1" spc="249" dirty="0">
                <a:solidFill>
                  <a:srgbClr val="8A0000"/>
                </a:solidFill>
                <a:latin typeface="Verdana"/>
                <a:cs typeface="Verdana"/>
              </a:rPr>
              <a:t> </a:t>
            </a:r>
            <a:r>
              <a:rPr sz="1200" b="1" spc="73" dirty="0" err="1">
                <a:solidFill>
                  <a:srgbClr val="8A0000"/>
                </a:solidFill>
                <a:latin typeface="Verdana"/>
                <a:cs typeface="Verdana"/>
              </a:rPr>
              <a:t>teplotou</a:t>
            </a:r>
            <a:endParaRPr lang="cs-CZ" sz="1200" b="1" spc="73" dirty="0">
              <a:solidFill>
                <a:srgbClr val="8A0000"/>
              </a:solidFill>
              <a:latin typeface="Verdana"/>
              <a:cs typeface="Verdana"/>
            </a:endParaRPr>
          </a:p>
          <a:p>
            <a:pPr marL="210174" indent="-199233">
              <a:spcBef>
                <a:spcPts val="331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endParaRPr sz="1200" b="1" dirty="0">
              <a:latin typeface="Verdana"/>
              <a:cs typeface="Verdana"/>
            </a:endParaRPr>
          </a:p>
          <a:p>
            <a:pPr marL="218235" marR="4607" indent="-207294">
              <a:lnSpc>
                <a:spcPts val="1786"/>
              </a:lnSpc>
              <a:spcBef>
                <a:spcPts val="77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00" b="1" spc="73" dirty="0">
                <a:latin typeface="Verdana"/>
                <a:cs typeface="Verdana"/>
              </a:rPr>
              <a:t>přeměnová konstanta </a:t>
            </a:r>
            <a:r>
              <a:rPr sz="1200" b="1" spc="77" dirty="0">
                <a:latin typeface="Verdana"/>
                <a:cs typeface="Verdana"/>
              </a:rPr>
              <a:t>nezávisí </a:t>
            </a:r>
            <a:r>
              <a:rPr sz="1200" b="1" spc="41" dirty="0">
                <a:latin typeface="Verdana"/>
                <a:cs typeface="Verdana"/>
              </a:rPr>
              <a:t>na </a:t>
            </a:r>
            <a:r>
              <a:rPr sz="1200" b="1" spc="73" dirty="0">
                <a:latin typeface="Verdana"/>
                <a:cs typeface="Verdana"/>
              </a:rPr>
              <a:t>chemickém </a:t>
            </a:r>
            <a:r>
              <a:rPr sz="1200" b="1" spc="68" dirty="0" err="1">
                <a:latin typeface="Verdana"/>
                <a:cs typeface="Verdana"/>
              </a:rPr>
              <a:t>stavu</a:t>
            </a:r>
            <a:r>
              <a:rPr sz="1200" b="1" spc="68" dirty="0">
                <a:latin typeface="Verdana"/>
                <a:cs typeface="Verdana"/>
              </a:rPr>
              <a:t> </a:t>
            </a:r>
            <a:r>
              <a:rPr sz="1200" b="1" spc="68" dirty="0" err="1">
                <a:latin typeface="Verdana"/>
                <a:cs typeface="Verdana"/>
              </a:rPr>
              <a:t>atomu</a:t>
            </a:r>
            <a:r>
              <a:rPr sz="1200" b="1" spc="-5" dirty="0">
                <a:latin typeface="Verdana"/>
                <a:cs typeface="Verdana"/>
              </a:rPr>
              <a:t>, </a:t>
            </a:r>
            <a:r>
              <a:rPr sz="1200" b="1" spc="63" dirty="0" err="1">
                <a:latin typeface="Verdana"/>
                <a:cs typeface="Verdana"/>
              </a:rPr>
              <a:t>vyjma</a:t>
            </a:r>
            <a:r>
              <a:rPr sz="1200" b="1" spc="63" dirty="0">
                <a:latin typeface="Verdana"/>
                <a:cs typeface="Verdana"/>
              </a:rPr>
              <a:t> </a:t>
            </a:r>
            <a:r>
              <a:rPr lang="cs-CZ" sz="1200" b="1" spc="73" dirty="0">
                <a:latin typeface="Verdana"/>
                <a:cs typeface="Verdana"/>
              </a:rPr>
              <a:t>přeměn</a:t>
            </a:r>
            <a:r>
              <a:rPr sz="1200" b="1" spc="73" dirty="0">
                <a:latin typeface="Verdana"/>
                <a:cs typeface="Verdana"/>
              </a:rPr>
              <a:t>, </a:t>
            </a:r>
            <a:r>
              <a:rPr sz="1200" b="1" spc="63" dirty="0">
                <a:latin typeface="Verdana"/>
                <a:cs typeface="Verdana"/>
              </a:rPr>
              <a:t>které  </a:t>
            </a:r>
            <a:r>
              <a:rPr sz="1200" b="1" spc="54" dirty="0">
                <a:latin typeface="Verdana"/>
                <a:cs typeface="Verdana"/>
              </a:rPr>
              <a:t>jsou </a:t>
            </a:r>
            <a:r>
              <a:rPr sz="1200" b="1" spc="73" dirty="0">
                <a:latin typeface="Verdana"/>
                <a:cs typeface="Verdana"/>
              </a:rPr>
              <a:t>spojeny </a:t>
            </a:r>
            <a:r>
              <a:rPr sz="1200" b="1" spc="-5" dirty="0">
                <a:latin typeface="Verdana"/>
                <a:cs typeface="Verdana"/>
              </a:rPr>
              <a:t>s </a:t>
            </a:r>
            <a:r>
              <a:rPr sz="1200" b="1" spc="73" dirty="0">
                <a:latin typeface="Verdana"/>
                <a:cs typeface="Verdana"/>
              </a:rPr>
              <a:t>interakcí obalového elektronu </a:t>
            </a:r>
            <a:r>
              <a:rPr sz="1200" b="1" spc="59" dirty="0">
                <a:latin typeface="Verdana"/>
                <a:cs typeface="Verdana"/>
              </a:rPr>
              <a:t>(EZ, </a:t>
            </a:r>
            <a:r>
              <a:rPr sz="1200" b="1" spc="73" dirty="0" err="1">
                <a:latin typeface="Verdana"/>
                <a:cs typeface="Verdana"/>
              </a:rPr>
              <a:t>vnitřní</a:t>
            </a:r>
            <a:r>
              <a:rPr sz="1200" b="1" spc="204" dirty="0">
                <a:latin typeface="Verdana"/>
                <a:cs typeface="Verdana"/>
              </a:rPr>
              <a:t> </a:t>
            </a:r>
            <a:r>
              <a:rPr sz="1200" b="1" spc="73" dirty="0" err="1">
                <a:latin typeface="Verdana"/>
                <a:cs typeface="Verdana"/>
              </a:rPr>
              <a:t>konverze</a:t>
            </a:r>
            <a:r>
              <a:rPr lang="cs-CZ" sz="1200" b="1" spc="73" dirty="0">
                <a:latin typeface="Verdana"/>
                <a:cs typeface="Verdana"/>
              </a:rPr>
              <a:t> – </a:t>
            </a:r>
          </a:p>
          <a:p>
            <a:pPr marL="10941" marR="4607">
              <a:lnSpc>
                <a:spcPts val="1786"/>
              </a:lnSpc>
              <a:spcBef>
                <a:spcPts val="77"/>
              </a:spcBef>
              <a:tabLst>
                <a:tab pos="210174" algn="l"/>
                <a:tab pos="210749" algn="l"/>
              </a:tabLst>
            </a:pPr>
            <a:r>
              <a:rPr lang="cs-CZ" sz="1200" b="1" spc="73" dirty="0">
                <a:latin typeface="Verdana"/>
                <a:cs typeface="Verdana"/>
              </a:rPr>
              <a:t>	viz dále</a:t>
            </a:r>
            <a:r>
              <a:rPr sz="1200" b="1" spc="73" dirty="0">
                <a:latin typeface="Verdana"/>
                <a:cs typeface="Verdana"/>
              </a:rPr>
              <a:t>)</a:t>
            </a:r>
            <a:endParaRPr sz="1200" b="1" dirty="0">
              <a:latin typeface="Verdana"/>
              <a:cs typeface="Verdana"/>
            </a:endParaRPr>
          </a:p>
          <a:p>
            <a:pPr marL="210174" indent="-199233">
              <a:spcBef>
                <a:spcPts val="159"/>
              </a:spcBef>
              <a:buClr>
                <a:srgbClr val="0000FF"/>
              </a:buClr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00" b="1" spc="-9" dirty="0">
                <a:latin typeface="Verdana"/>
                <a:cs typeface="Verdana"/>
              </a:rPr>
              <a:t>pravděpodobnost </a:t>
            </a:r>
            <a:r>
              <a:rPr sz="1200" b="1" spc="-5" dirty="0">
                <a:latin typeface="Verdana"/>
                <a:cs typeface="Verdana"/>
              </a:rPr>
              <a:t>přeměny atomu </a:t>
            </a:r>
            <a:r>
              <a:rPr sz="1200" b="1" spc="-9" dirty="0">
                <a:latin typeface="Verdana"/>
                <a:cs typeface="Verdana"/>
              </a:rPr>
              <a:t>vyjadřuje </a:t>
            </a:r>
            <a:r>
              <a:rPr sz="1200" b="1" spc="-5" dirty="0">
                <a:latin typeface="Verdana"/>
                <a:cs typeface="Verdana"/>
              </a:rPr>
              <a:t>tzv. </a:t>
            </a:r>
            <a:r>
              <a:rPr sz="1200" b="1" spc="-9" dirty="0">
                <a:solidFill>
                  <a:srgbClr val="0000FF"/>
                </a:solidFill>
                <a:latin typeface="Verdana"/>
                <a:cs typeface="Verdana"/>
              </a:rPr>
              <a:t>střední </a:t>
            </a:r>
            <a:r>
              <a:rPr sz="1200" b="1" spc="-5" dirty="0">
                <a:solidFill>
                  <a:srgbClr val="0000FF"/>
                </a:solidFill>
                <a:latin typeface="Verdana"/>
                <a:cs typeface="Verdana"/>
              </a:rPr>
              <a:t>doba </a:t>
            </a:r>
            <a:r>
              <a:rPr sz="1200" b="1" dirty="0">
                <a:solidFill>
                  <a:srgbClr val="0000FF"/>
                </a:solidFill>
                <a:latin typeface="Verdana"/>
                <a:cs typeface="Verdana"/>
              </a:rPr>
              <a:t>života </a:t>
            </a:r>
            <a:r>
              <a:rPr sz="1200" b="1" spc="-5" dirty="0">
                <a:solidFill>
                  <a:srgbClr val="0000FF"/>
                </a:solidFill>
                <a:latin typeface="Verdana"/>
                <a:cs typeface="Verdana"/>
              </a:rPr>
              <a:t>atomu</a:t>
            </a:r>
            <a:r>
              <a:rPr sz="1200" b="1" spc="16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0000FF"/>
                </a:solidFill>
                <a:latin typeface="Symbol"/>
                <a:cs typeface="Symbol"/>
              </a:rPr>
              <a:t></a:t>
            </a:r>
            <a:endParaRPr b="1" dirty="0">
              <a:latin typeface="Symbol"/>
              <a:cs typeface="Symbo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5627" y="5863581"/>
            <a:ext cx="201537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1761" y="0"/>
                </a:lnTo>
              </a:path>
            </a:pathLst>
          </a:custGeom>
          <a:ln w="132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 txBox="1"/>
          <p:nvPr/>
        </p:nvSpPr>
        <p:spPr>
          <a:xfrm>
            <a:off x="4485627" y="5776254"/>
            <a:ext cx="172746" cy="35934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2267" i="1" spc="-68" dirty="0">
                <a:latin typeface="Symbol"/>
                <a:cs typeface="Symbol"/>
              </a:rPr>
              <a:t></a:t>
            </a:r>
            <a:endParaRPr sz="2267" dirty="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1261" y="5694586"/>
            <a:ext cx="1368874" cy="35934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34549">
              <a:spcBef>
                <a:spcPts val="82"/>
              </a:spcBef>
              <a:tabLst>
                <a:tab pos="271210" algn="l"/>
              </a:tabLst>
            </a:pPr>
            <a:r>
              <a:rPr sz="2267" i="1" spc="-54" dirty="0">
                <a:latin typeface="Symbol"/>
                <a:cs typeface="Symbol"/>
              </a:rPr>
              <a:t></a:t>
            </a:r>
            <a:r>
              <a:rPr sz="2267" spc="-54" dirty="0">
                <a:latin typeface="Times New Roman"/>
                <a:cs typeface="Times New Roman"/>
              </a:rPr>
              <a:t>	</a:t>
            </a:r>
            <a:r>
              <a:rPr sz="2131" spc="5" dirty="0">
                <a:latin typeface="Symbol"/>
                <a:cs typeface="Symbol"/>
              </a:rPr>
              <a:t></a:t>
            </a:r>
            <a:r>
              <a:rPr sz="2131" spc="295" dirty="0">
                <a:latin typeface="Times New Roman"/>
                <a:cs typeface="Times New Roman"/>
              </a:rPr>
              <a:t> </a:t>
            </a:r>
            <a:r>
              <a:rPr sz="3196" spc="6" baseline="35460" dirty="0">
                <a:latin typeface="Times New Roman"/>
                <a:cs typeface="Times New Roman"/>
              </a:rPr>
              <a:t>1</a:t>
            </a:r>
            <a:endParaRPr sz="3196" baseline="35460" dirty="0">
              <a:latin typeface="Times New Roman"/>
              <a:cs typeface="Times New Roman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E98C34C-41F0-49EE-80C0-32DFFC2F0C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</a:t>
            </a:fld>
            <a:endParaRPr lang="cs-CZ"/>
          </a:p>
        </p:txBody>
      </p:sp>
      <p:pic>
        <p:nvPicPr>
          <p:cNvPr id="11" name="Kin2-1">
            <a:hlinkClick r:id="" action="ppaction://media"/>
            <a:extLst>
              <a:ext uri="{FF2B5EF4-FFF2-40B4-BE49-F238E27FC236}">
                <a16:creationId xmlns:a16="http://schemas.microsoft.com/office/drawing/2014/main" id="{C316918A-86A3-4460-9C73-80C9AC5CD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512" y="17811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5022" y="511876"/>
            <a:ext cx="1170594" cy="289645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lang="cs-CZ" sz="1814" b="1" spc="-5" dirty="0">
                <a:solidFill>
                  <a:srgbClr val="0000FF"/>
                </a:solidFill>
                <a:latin typeface="Verdana"/>
                <a:cs typeface="Verdana"/>
              </a:rPr>
              <a:t>A</a:t>
            </a:r>
            <a:r>
              <a:rPr sz="1814" b="1" spc="-5" dirty="0" err="1">
                <a:solidFill>
                  <a:srgbClr val="0000FF"/>
                </a:solidFill>
                <a:latin typeface="Verdana"/>
                <a:cs typeface="Verdana"/>
              </a:rPr>
              <a:t>ktivita</a:t>
            </a:r>
            <a:endParaRPr sz="181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1249412"/>
            <a:ext cx="8076432" cy="472713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941" rIns="0" bIns="0" rtlCol="0">
            <a:spAutoFit/>
          </a:bodyPr>
          <a:lstStyle/>
          <a:p>
            <a:pPr marL="11516" marR="4607" indent="115739">
              <a:lnSpc>
                <a:spcPct val="100499"/>
              </a:lnSpc>
              <a:spcBef>
                <a:spcPts val="86"/>
              </a:spcBef>
              <a:tabLst>
                <a:tab pos="1290984" algn="l"/>
                <a:tab pos="1703270" algn="l"/>
              </a:tabLst>
            </a:pPr>
            <a:r>
              <a:rPr sz="1600" b="1" spc="77" dirty="0">
                <a:solidFill>
                  <a:srgbClr val="C00000"/>
                </a:solidFill>
                <a:latin typeface="Verdana"/>
                <a:cs typeface="Verdana"/>
              </a:rPr>
              <a:t>Aktivitou	</a:t>
            </a:r>
            <a:r>
              <a:rPr lang="cs-CZ" sz="1600" b="1" spc="77" dirty="0">
                <a:solidFill>
                  <a:srgbClr val="C00000"/>
                </a:solidFill>
                <a:latin typeface="Verdana"/>
                <a:cs typeface="Verdana"/>
              </a:rPr>
              <a:t>radionuklidu </a:t>
            </a:r>
            <a:r>
              <a:rPr sz="1600" b="1" dirty="0">
                <a:solidFill>
                  <a:srgbClr val="C00000"/>
                </a:solidFill>
                <a:latin typeface="Verdana"/>
                <a:cs typeface="Verdana"/>
              </a:rPr>
              <a:t>(A)</a:t>
            </a:r>
            <a:r>
              <a:rPr lang="cs-CZ" sz="16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se rozumí časová </a:t>
            </a:r>
            <a:r>
              <a:rPr sz="1400" b="1" spc="-5" dirty="0">
                <a:latin typeface="Verdana"/>
                <a:cs typeface="Verdana"/>
              </a:rPr>
              <a:t>změna </a:t>
            </a:r>
            <a:r>
              <a:rPr sz="1400" b="1" spc="-9" dirty="0">
                <a:latin typeface="Verdana"/>
                <a:cs typeface="Verdana"/>
              </a:rPr>
              <a:t>počtu </a:t>
            </a:r>
            <a:r>
              <a:rPr sz="1400" b="1" spc="-5" dirty="0">
                <a:latin typeface="Verdana"/>
                <a:cs typeface="Verdana"/>
              </a:rPr>
              <a:t>(úbytku) radioaktivních </a:t>
            </a:r>
            <a:r>
              <a:rPr sz="1400" b="1" spc="-9" dirty="0">
                <a:latin typeface="Verdana"/>
                <a:cs typeface="Verdana"/>
              </a:rPr>
              <a:t>jader </a:t>
            </a:r>
            <a:r>
              <a:rPr sz="1400" b="1" spc="-14" dirty="0">
                <a:latin typeface="Verdana"/>
                <a:cs typeface="Verdana"/>
              </a:rPr>
              <a:t>za </a:t>
            </a:r>
            <a:r>
              <a:rPr sz="1400" b="1" spc="-9" dirty="0" err="1">
                <a:latin typeface="Verdana"/>
                <a:cs typeface="Verdana"/>
              </a:rPr>
              <a:t>časovou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b="1" spc="-9" dirty="0" err="1">
                <a:latin typeface="Verdana"/>
                <a:cs typeface="Verdana"/>
              </a:rPr>
              <a:t>jednotku</a:t>
            </a:r>
            <a:r>
              <a:rPr lang="cs-CZ" sz="1400" b="1" spc="-9" dirty="0">
                <a:latin typeface="Verdana"/>
                <a:cs typeface="Verdana"/>
              </a:rPr>
              <a:t>.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734" y="2914296"/>
            <a:ext cx="3051815" cy="23547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lang="cs-CZ" sz="1270" b="1" spc="-9" dirty="0">
                <a:latin typeface="Verdana"/>
                <a:cs typeface="Verdana"/>
              </a:rPr>
              <a:t>Jednotkou </a:t>
            </a:r>
            <a:r>
              <a:rPr sz="1270" b="1" spc="-5" dirty="0" err="1">
                <a:latin typeface="Verdana"/>
                <a:cs typeface="Verdana"/>
              </a:rPr>
              <a:t>aktivity</a:t>
            </a:r>
            <a:r>
              <a:rPr sz="1270" b="1" spc="-5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je</a:t>
            </a:r>
            <a:r>
              <a:rPr sz="1270" b="1" spc="5" dirty="0">
                <a:latin typeface="Verdana"/>
                <a:cs typeface="Verdana"/>
              </a:rPr>
              <a:t> </a:t>
            </a:r>
            <a:r>
              <a:rPr sz="1451" b="1" dirty="0">
                <a:solidFill>
                  <a:srgbClr val="FF0000"/>
                </a:solidFill>
                <a:latin typeface="Verdana"/>
                <a:cs typeface="Verdana"/>
              </a:rPr>
              <a:t>Becquerel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25911" y="2902244"/>
            <a:ext cx="548179" cy="22207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031" rIns="0" bIns="0" rtlCol="0">
            <a:spAutoFit/>
          </a:bodyPr>
          <a:lstStyle/>
          <a:p>
            <a:pPr>
              <a:lnSpc>
                <a:spcPts val="1732"/>
              </a:lnSpc>
              <a:spcBef>
                <a:spcPts val="32"/>
              </a:spcBef>
            </a:pPr>
            <a:r>
              <a:rPr sz="1451" b="1" spc="-14" dirty="0">
                <a:solidFill>
                  <a:srgbClr val="FF0000"/>
                </a:solidFill>
                <a:latin typeface="Verdana"/>
                <a:cs typeface="Verdana"/>
              </a:rPr>
              <a:t>(</a:t>
            </a:r>
            <a:r>
              <a:rPr sz="1451" b="1" spc="5" dirty="0" err="1">
                <a:solidFill>
                  <a:srgbClr val="FF0000"/>
                </a:solidFill>
                <a:latin typeface="Verdana"/>
                <a:cs typeface="Verdana"/>
              </a:rPr>
              <a:t>Bq</a:t>
            </a:r>
            <a:r>
              <a:rPr sz="1451" b="1" spc="-9" dirty="0">
                <a:solidFill>
                  <a:srgbClr val="FF0000"/>
                </a:solidFill>
                <a:latin typeface="Verdana"/>
                <a:cs typeface="Verdana"/>
              </a:rPr>
              <a:t>)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07910" y="2895729"/>
            <a:ext cx="3473913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dirty="0">
                <a:solidFill>
                  <a:srgbClr val="0000FF"/>
                </a:solidFill>
                <a:latin typeface="Verdana"/>
                <a:cs typeface="Verdana"/>
              </a:rPr>
              <a:t>1 </a:t>
            </a:r>
            <a:r>
              <a:rPr sz="1632" b="1" spc="5" dirty="0">
                <a:solidFill>
                  <a:srgbClr val="0000FF"/>
                </a:solidFill>
                <a:latin typeface="Verdana"/>
                <a:cs typeface="Verdana"/>
              </a:rPr>
              <a:t>Bq </a:t>
            </a:r>
            <a:r>
              <a:rPr sz="1632" b="1" dirty="0">
                <a:solidFill>
                  <a:srgbClr val="0000FF"/>
                </a:solidFill>
                <a:latin typeface="Verdana"/>
                <a:cs typeface="Verdana"/>
              </a:rPr>
              <a:t>– 1 </a:t>
            </a:r>
            <a:r>
              <a:rPr sz="1632" b="1" spc="-9" dirty="0">
                <a:solidFill>
                  <a:srgbClr val="0000FF"/>
                </a:solidFill>
                <a:latin typeface="Verdana"/>
                <a:cs typeface="Verdana"/>
              </a:rPr>
              <a:t>přeměna </a:t>
            </a:r>
            <a:r>
              <a:rPr sz="1632" b="1" dirty="0">
                <a:solidFill>
                  <a:srgbClr val="0000FF"/>
                </a:solidFill>
                <a:latin typeface="Verdana"/>
                <a:cs typeface="Verdana"/>
              </a:rPr>
              <a:t>za</a:t>
            </a:r>
            <a:r>
              <a:rPr sz="1632" b="1" spc="-4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632" b="1" spc="-5" dirty="0">
                <a:solidFill>
                  <a:srgbClr val="0000FF"/>
                </a:solidFill>
                <a:latin typeface="Verdana"/>
                <a:cs typeface="Verdana"/>
              </a:rPr>
              <a:t>sekundu</a:t>
            </a:r>
            <a:endParaRPr sz="1632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4694" y="3538982"/>
            <a:ext cx="5211159" cy="597627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34549">
              <a:spcBef>
                <a:spcPts val="95"/>
              </a:spcBef>
            </a:pPr>
            <a:r>
              <a:rPr sz="1451" b="1" i="1" dirty="0">
                <a:latin typeface="Verdana"/>
                <a:cs typeface="Verdana"/>
              </a:rPr>
              <a:t>Starší </a:t>
            </a:r>
            <a:r>
              <a:rPr sz="1451" b="1" i="1" spc="-5" dirty="0">
                <a:latin typeface="Verdana"/>
                <a:cs typeface="Verdana"/>
              </a:rPr>
              <a:t>jednotka </a:t>
            </a:r>
            <a:r>
              <a:rPr sz="1451" b="1" i="1" dirty="0">
                <a:latin typeface="Verdana"/>
                <a:cs typeface="Verdana"/>
              </a:rPr>
              <a:t>aktivity: </a:t>
            </a:r>
            <a:r>
              <a:rPr sz="1451" b="1" i="1" spc="5" dirty="0">
                <a:solidFill>
                  <a:srgbClr val="FF0000"/>
                </a:solidFill>
                <a:latin typeface="Verdana"/>
                <a:cs typeface="Verdana"/>
              </a:rPr>
              <a:t>1 </a:t>
            </a:r>
            <a:r>
              <a:rPr sz="1451" b="1" i="1" spc="-5" dirty="0">
                <a:solidFill>
                  <a:srgbClr val="FF0000"/>
                </a:solidFill>
                <a:latin typeface="Verdana"/>
                <a:cs typeface="Verdana"/>
              </a:rPr>
              <a:t>Curie (Ci) </a:t>
            </a:r>
            <a:r>
              <a:rPr sz="1451" b="1" i="1" spc="5" dirty="0">
                <a:solidFill>
                  <a:srgbClr val="FF0000"/>
                </a:solidFill>
                <a:latin typeface="Verdana"/>
                <a:cs typeface="Verdana"/>
              </a:rPr>
              <a:t>=</a:t>
            </a:r>
            <a:r>
              <a:rPr sz="1451" b="1" i="1" spc="-36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51" b="1" i="1" spc="-5" dirty="0">
                <a:solidFill>
                  <a:srgbClr val="FF0000"/>
                </a:solidFill>
                <a:latin typeface="Verdana"/>
                <a:cs typeface="Verdana"/>
              </a:rPr>
              <a:t>3,7.10</a:t>
            </a:r>
            <a:r>
              <a:rPr sz="1428" b="1" i="1" spc="-6" baseline="29100" dirty="0">
                <a:solidFill>
                  <a:srgbClr val="FF0000"/>
                </a:solidFill>
                <a:latin typeface="Verdana"/>
                <a:cs typeface="Verdana"/>
              </a:rPr>
              <a:t>10</a:t>
            </a:r>
            <a:r>
              <a:rPr lang="cs-CZ" sz="1428" b="1" i="1" spc="-6" baseline="29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51" b="1" i="1" spc="-5" dirty="0" err="1">
                <a:solidFill>
                  <a:srgbClr val="FF0000"/>
                </a:solidFill>
                <a:latin typeface="Verdana"/>
                <a:cs typeface="Verdana"/>
              </a:rPr>
              <a:t>Bq</a:t>
            </a:r>
            <a:endParaRPr sz="1451" dirty="0">
              <a:latin typeface="Verdana"/>
              <a:cs typeface="Verdana"/>
            </a:endParaRPr>
          </a:p>
          <a:p>
            <a:pPr marL="34549">
              <a:spcBef>
                <a:spcPts val="1292"/>
              </a:spcBef>
            </a:pPr>
            <a:r>
              <a:rPr sz="1270" b="1" spc="-9" dirty="0">
                <a:solidFill>
                  <a:srgbClr val="006FC0"/>
                </a:solidFill>
                <a:latin typeface="Verdana"/>
                <a:cs typeface="Verdana"/>
              </a:rPr>
              <a:t>Aktivita </a:t>
            </a:r>
            <a:r>
              <a:rPr sz="1270" b="1" spc="-14" dirty="0">
                <a:solidFill>
                  <a:srgbClr val="006FC0"/>
                </a:solidFill>
                <a:latin typeface="Verdana"/>
                <a:cs typeface="Verdana"/>
              </a:rPr>
              <a:t>se </a:t>
            </a:r>
            <a:r>
              <a:rPr sz="1270" b="1" spc="-9" dirty="0">
                <a:solidFill>
                  <a:srgbClr val="006FC0"/>
                </a:solidFill>
                <a:latin typeface="Verdana"/>
                <a:cs typeface="Verdana"/>
              </a:rPr>
              <a:t>často </a:t>
            </a:r>
            <a:r>
              <a:rPr sz="1270" b="1" spc="-5" dirty="0">
                <a:solidFill>
                  <a:srgbClr val="006FC0"/>
                </a:solidFill>
                <a:latin typeface="Verdana"/>
                <a:cs typeface="Verdana"/>
              </a:rPr>
              <a:t>vztahuje</a:t>
            </a:r>
            <a:r>
              <a:rPr sz="1270" b="1" spc="59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270" b="1" spc="-9" dirty="0">
                <a:solidFill>
                  <a:srgbClr val="006FC0"/>
                </a:solidFill>
                <a:latin typeface="Verdana"/>
                <a:cs typeface="Verdana"/>
              </a:rPr>
              <a:t>na: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5022" y="4280060"/>
            <a:ext cx="1900777" cy="596781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0174" indent="-199233">
              <a:spcBef>
                <a:spcPts val="82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spc="-5" dirty="0">
                <a:latin typeface="Verdana"/>
                <a:cs typeface="Verdana"/>
              </a:rPr>
              <a:t>hmotnostní</a:t>
            </a:r>
            <a:r>
              <a:rPr sz="1270" spc="-103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jednotku</a:t>
            </a:r>
            <a:endParaRPr sz="1270" dirty="0">
              <a:latin typeface="Verdana"/>
              <a:cs typeface="Verdana"/>
            </a:endParaRPr>
          </a:p>
          <a:p>
            <a:pPr marL="210174" indent="-199233">
              <a:spcBef>
                <a:spcPts val="23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spc="-9" dirty="0">
                <a:latin typeface="Verdana"/>
                <a:cs typeface="Verdana"/>
              </a:rPr>
              <a:t>objemovou</a:t>
            </a:r>
            <a:r>
              <a:rPr sz="1270" spc="-68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jednotku</a:t>
            </a:r>
            <a:endParaRPr sz="1270" dirty="0">
              <a:latin typeface="Verdana"/>
              <a:cs typeface="Verdana"/>
            </a:endParaRPr>
          </a:p>
          <a:p>
            <a:pPr marL="210174" indent="-199233">
              <a:spcBef>
                <a:spcPts val="45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270" spc="-9" dirty="0">
                <a:latin typeface="Verdana"/>
                <a:cs typeface="Verdana"/>
              </a:rPr>
              <a:t>látkové</a:t>
            </a:r>
            <a:r>
              <a:rPr sz="1270" spc="5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množství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74333" y="4280059"/>
            <a:ext cx="96162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(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58059" y="4291576"/>
            <a:ext cx="2148379" cy="1923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4"/>
              </a:lnSpc>
            </a:pPr>
            <a:r>
              <a:rPr sz="1270" spc="-5" dirty="0">
                <a:latin typeface="Verdana"/>
                <a:cs typeface="Verdana"/>
              </a:rPr>
              <a:t>hmotnostní </a:t>
            </a:r>
            <a:r>
              <a:rPr sz="1270" spc="-9" dirty="0">
                <a:latin typeface="Verdana"/>
                <a:cs typeface="Verdana"/>
              </a:rPr>
              <a:t>měrná</a:t>
            </a:r>
            <a:r>
              <a:rPr sz="1270" spc="-68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aktivita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94575" y="4280059"/>
            <a:ext cx="750292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14" dirty="0">
                <a:latin typeface="Verdana"/>
                <a:cs typeface="Verdana"/>
              </a:rPr>
              <a:t>)</a:t>
            </a:r>
            <a:r>
              <a:rPr sz="1270" spc="-5" dirty="0">
                <a:latin typeface="Verdana"/>
                <a:cs typeface="Verdana"/>
              </a:rPr>
              <a:t>.</a:t>
            </a:r>
            <a:r>
              <a:rPr sz="1270" spc="9" dirty="0">
                <a:latin typeface="Verdana"/>
                <a:cs typeface="Verdana"/>
              </a:rPr>
              <a:t>.</a:t>
            </a:r>
            <a:r>
              <a:rPr sz="1270" spc="-5" dirty="0">
                <a:latin typeface="Verdana"/>
                <a:cs typeface="Verdana"/>
              </a:rPr>
              <a:t>.Bq</a:t>
            </a:r>
            <a:r>
              <a:rPr sz="1270" spc="5" dirty="0">
                <a:latin typeface="Verdana"/>
                <a:cs typeface="Verdana"/>
              </a:rPr>
              <a:t>/</a:t>
            </a:r>
            <a:r>
              <a:rPr sz="1270" spc="-14" dirty="0">
                <a:latin typeface="Verdana"/>
                <a:cs typeface="Verdana"/>
              </a:rPr>
              <a:t>k</a:t>
            </a:r>
            <a:r>
              <a:rPr sz="1270" spc="-5" dirty="0">
                <a:latin typeface="Verdana"/>
                <a:cs typeface="Verdana"/>
              </a:rPr>
              <a:t>g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74333" y="4476299"/>
            <a:ext cx="96162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(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58058" y="4487815"/>
            <a:ext cx="2032064" cy="1923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4"/>
              </a:lnSpc>
            </a:pPr>
            <a:r>
              <a:rPr sz="1270" spc="-5" dirty="0">
                <a:latin typeface="Verdana"/>
                <a:cs typeface="Verdana"/>
              </a:rPr>
              <a:t>objemová </a:t>
            </a:r>
            <a:r>
              <a:rPr sz="1270" spc="-9" dirty="0">
                <a:latin typeface="Verdana"/>
                <a:cs typeface="Verdana"/>
              </a:rPr>
              <a:t>měrná</a:t>
            </a:r>
            <a:r>
              <a:rPr sz="1270" spc="-50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aktivita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78490" y="4476299"/>
            <a:ext cx="716318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14" dirty="0">
                <a:latin typeface="Verdana"/>
                <a:cs typeface="Verdana"/>
              </a:rPr>
              <a:t>)</a:t>
            </a:r>
            <a:r>
              <a:rPr sz="1270" spc="-5" dirty="0">
                <a:latin typeface="Verdana"/>
                <a:cs typeface="Verdana"/>
              </a:rPr>
              <a:t>.</a:t>
            </a:r>
            <a:r>
              <a:rPr sz="1270" spc="-14" dirty="0">
                <a:latin typeface="Verdana"/>
                <a:cs typeface="Verdana"/>
              </a:rPr>
              <a:t>.</a:t>
            </a:r>
            <a:r>
              <a:rPr sz="1270" spc="-5" dirty="0">
                <a:latin typeface="Verdana"/>
                <a:cs typeface="Verdana"/>
              </a:rPr>
              <a:t>.</a:t>
            </a:r>
            <a:r>
              <a:rPr sz="1270" spc="9" dirty="0">
                <a:latin typeface="Verdana"/>
                <a:cs typeface="Verdana"/>
              </a:rPr>
              <a:t>.</a:t>
            </a:r>
            <a:r>
              <a:rPr sz="1270" spc="-5" dirty="0">
                <a:latin typeface="Verdana"/>
                <a:cs typeface="Verdana"/>
              </a:rPr>
              <a:t>.Bq</a:t>
            </a:r>
            <a:r>
              <a:rPr sz="1270" spc="5" dirty="0">
                <a:latin typeface="Verdana"/>
                <a:cs typeface="Verdana"/>
              </a:rPr>
              <a:t>/</a:t>
            </a:r>
            <a:r>
              <a:rPr sz="1270" spc="-5" dirty="0">
                <a:latin typeface="Verdana"/>
                <a:cs typeface="Verdana"/>
              </a:rPr>
              <a:t>l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74333" y="4675302"/>
            <a:ext cx="96162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(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58059" y="4684054"/>
            <a:ext cx="1843771" cy="197182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727" rIns="0" bIns="0" rtlCol="0">
            <a:spAutoFit/>
          </a:bodyPr>
          <a:lstStyle/>
          <a:p>
            <a:pPr>
              <a:spcBef>
                <a:spcPts val="14"/>
              </a:spcBef>
            </a:pPr>
            <a:r>
              <a:rPr sz="1270" spc="-5" dirty="0">
                <a:latin typeface="Verdana"/>
                <a:cs typeface="Verdana"/>
              </a:rPr>
              <a:t>molární </a:t>
            </a:r>
            <a:r>
              <a:rPr sz="1270" spc="-9" dirty="0">
                <a:latin typeface="Verdana"/>
                <a:cs typeface="Verdana"/>
              </a:rPr>
              <a:t>měrná</a:t>
            </a:r>
            <a:r>
              <a:rPr sz="1270" spc="-32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aktivita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90313" y="4675302"/>
            <a:ext cx="1205764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).......</a:t>
            </a:r>
            <a:r>
              <a:rPr sz="1270" spc="385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Bq/mol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4694" y="5177307"/>
            <a:ext cx="5579867" cy="868906"/>
          </a:xfrm>
          <a:prstGeom prst="rect">
            <a:avLst/>
          </a:prstGeom>
          <a:pattFill prst="pct10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3033">
              <a:spcBef>
                <a:spcPts val="82"/>
              </a:spcBef>
            </a:pPr>
            <a:r>
              <a:rPr sz="1270" b="1" spc="-5" dirty="0">
                <a:solidFill>
                  <a:srgbClr val="006FC0"/>
                </a:solidFill>
                <a:latin typeface="Verdana"/>
                <a:cs typeface="Verdana"/>
              </a:rPr>
              <a:t>Rychlost uvolňování radioaktivní </a:t>
            </a:r>
            <a:r>
              <a:rPr sz="1270" b="1" spc="-9" dirty="0">
                <a:solidFill>
                  <a:srgbClr val="006FC0"/>
                </a:solidFill>
                <a:latin typeface="Verdana"/>
                <a:cs typeface="Verdana"/>
              </a:rPr>
              <a:t>látky </a:t>
            </a:r>
            <a:r>
              <a:rPr sz="1270" b="1" spc="-5" dirty="0">
                <a:solidFill>
                  <a:srgbClr val="006FC0"/>
                </a:solidFill>
                <a:latin typeface="Verdana"/>
                <a:cs typeface="Verdana"/>
              </a:rPr>
              <a:t>z </a:t>
            </a:r>
            <a:r>
              <a:rPr sz="1270" b="1" spc="-9" dirty="0">
                <a:solidFill>
                  <a:srgbClr val="006FC0"/>
                </a:solidFill>
                <a:latin typeface="Verdana"/>
                <a:cs typeface="Verdana"/>
              </a:rPr>
              <a:t>určitého</a:t>
            </a:r>
            <a:r>
              <a:rPr sz="1270" b="1" spc="68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270" b="1" spc="-5" dirty="0">
                <a:solidFill>
                  <a:srgbClr val="006FC0"/>
                </a:solidFill>
                <a:latin typeface="Verdana"/>
                <a:cs typeface="Verdana"/>
              </a:rPr>
              <a:t>zařízení:</a:t>
            </a:r>
            <a:endParaRPr sz="1270" dirty="0">
              <a:latin typeface="Verdana"/>
              <a:cs typeface="Verdana"/>
            </a:endParaRPr>
          </a:p>
          <a:p>
            <a:pPr marL="346067" marR="1531676">
              <a:lnSpc>
                <a:spcPct val="184300"/>
              </a:lnSpc>
              <a:spcBef>
                <a:spcPts val="5"/>
              </a:spcBef>
            </a:pPr>
            <a:r>
              <a:rPr sz="1270" b="1" spc="-9" dirty="0">
                <a:latin typeface="Verdana"/>
                <a:cs typeface="Verdana"/>
              </a:rPr>
              <a:t>rychlost </a:t>
            </a:r>
            <a:r>
              <a:rPr sz="1270" b="1" spc="-5" dirty="0">
                <a:latin typeface="Verdana"/>
                <a:cs typeface="Verdana"/>
              </a:rPr>
              <a:t>emise .....................Bq/s  </a:t>
            </a:r>
            <a:r>
              <a:rPr sz="1270" b="1" spc="-9" dirty="0">
                <a:latin typeface="Verdana"/>
                <a:cs typeface="Verdana"/>
              </a:rPr>
              <a:t>rychlost </a:t>
            </a:r>
            <a:r>
              <a:rPr sz="1270" b="1" spc="-5" dirty="0">
                <a:latin typeface="Verdana"/>
                <a:cs typeface="Verdana"/>
              </a:rPr>
              <a:t>plošné</a:t>
            </a:r>
            <a:r>
              <a:rPr sz="1270" b="1" spc="14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emise............Bq/s.m</a:t>
            </a:r>
            <a:r>
              <a:rPr sz="1224" b="1" spc="-6" baseline="30864" dirty="0">
                <a:latin typeface="Verdana"/>
                <a:cs typeface="Verdana"/>
              </a:rPr>
              <a:t>2</a:t>
            </a:r>
            <a:endParaRPr sz="1224" baseline="30864" dirty="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694000" y="1937504"/>
            <a:ext cx="2838786" cy="785417"/>
            <a:chOff x="2172906" y="2136635"/>
            <a:chExt cx="3130550" cy="86614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8478" y="2229903"/>
              <a:ext cx="2944246" cy="65866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177669" y="2141397"/>
              <a:ext cx="3121025" cy="856615"/>
            </a:xfrm>
            <a:custGeom>
              <a:avLst/>
              <a:gdLst/>
              <a:ahLst/>
              <a:cxnLst/>
              <a:rect l="l" t="t" r="r" b="b"/>
              <a:pathLst>
                <a:path w="3121025" h="856614">
                  <a:moveTo>
                    <a:pt x="0" y="856183"/>
                  </a:moveTo>
                  <a:lnTo>
                    <a:pt x="3121025" y="856183"/>
                  </a:lnTo>
                  <a:lnTo>
                    <a:pt x="3121025" y="0"/>
                  </a:lnTo>
                  <a:lnTo>
                    <a:pt x="0" y="0"/>
                  </a:lnTo>
                  <a:lnTo>
                    <a:pt x="0" y="85618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4" name="Zástupný symbol pro číslo snímku 23">
            <a:extLst>
              <a:ext uri="{FF2B5EF4-FFF2-40B4-BE49-F238E27FC236}">
                <a16:creationId xmlns:a16="http://schemas.microsoft.com/office/drawing/2014/main" id="{F7B2D942-B654-4E81-AB78-D508F424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3</a:t>
            </a:fld>
            <a:endParaRPr lang="cs-CZ"/>
          </a:p>
        </p:txBody>
      </p:sp>
      <p:pic>
        <p:nvPicPr>
          <p:cNvPr id="25" name="Kin3-1">
            <a:hlinkClick r:id="" action="ppaction://media"/>
            <a:extLst>
              <a:ext uri="{FF2B5EF4-FFF2-40B4-BE49-F238E27FC236}">
                <a16:creationId xmlns:a16="http://schemas.microsoft.com/office/drawing/2014/main" id="{80A4BBB3-814C-454D-A375-21A05F6CA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20254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9242" y="441832"/>
            <a:ext cx="7501152" cy="641408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S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aktivitou souvisí hmotnost radioaktivního nuklidu</a:t>
            </a:r>
            <a:r>
              <a:rPr sz="1600" b="1" spc="32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vztahem:</a:t>
            </a:r>
            <a:endParaRPr sz="1600" dirty="0">
              <a:latin typeface="Verdana"/>
              <a:cs typeface="Verdana"/>
            </a:endParaRPr>
          </a:p>
          <a:p>
            <a:pPr marL="11516">
              <a:spcBef>
                <a:spcPts val="1351"/>
              </a:spcBef>
            </a:pPr>
            <a:r>
              <a:rPr sz="2000" b="1" spc="-14" baseline="3968" dirty="0">
                <a:latin typeface="Verdana"/>
                <a:cs typeface="Verdana"/>
              </a:rPr>
              <a:t>kde A je </a:t>
            </a:r>
            <a:r>
              <a:rPr sz="2000" b="1" spc="-6" baseline="3968" dirty="0">
                <a:latin typeface="Verdana"/>
                <a:cs typeface="Verdana"/>
              </a:rPr>
              <a:t>aktivita radionuklidu o relativní nuklidové hmotnosti</a:t>
            </a:r>
            <a:r>
              <a:rPr sz="2000" b="1" spc="34" baseline="3968" dirty="0">
                <a:latin typeface="Verdana"/>
                <a:cs typeface="Verdana"/>
              </a:rPr>
              <a:t> </a:t>
            </a:r>
            <a:r>
              <a:rPr sz="2000" b="1" spc="20" baseline="3968" dirty="0">
                <a:latin typeface="Verdana"/>
                <a:cs typeface="Verdana"/>
              </a:rPr>
              <a:t>A</a:t>
            </a:r>
            <a:r>
              <a:rPr sz="900" b="1" spc="14" dirty="0">
                <a:latin typeface="Verdana"/>
                <a:cs typeface="Verdana"/>
              </a:rPr>
              <a:t>r</a:t>
            </a:r>
            <a:r>
              <a:rPr sz="2000" b="1" spc="20" baseline="3968" dirty="0">
                <a:latin typeface="Verdana"/>
                <a:cs typeface="Verdana"/>
              </a:rPr>
              <a:t>.</a:t>
            </a:r>
            <a:endParaRPr sz="2000" b="1" baseline="3968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7" y="2535214"/>
            <a:ext cx="7990635" cy="45704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8637" rIns="0" bIns="0" rtlCol="0">
            <a:spAutoFit/>
          </a:bodyPr>
          <a:lstStyle/>
          <a:p>
            <a:pPr marL="11516" marR="4607">
              <a:lnSpc>
                <a:spcPct val="101000"/>
              </a:lnSpc>
              <a:spcBef>
                <a:spcPts val="68"/>
              </a:spcBef>
            </a:pPr>
            <a:r>
              <a:rPr sz="1400" b="1" spc="-9" dirty="0">
                <a:solidFill>
                  <a:srgbClr val="0000FF"/>
                </a:solidFill>
                <a:latin typeface="Verdana"/>
                <a:cs typeface="Verdana"/>
              </a:rPr>
              <a:t>Praktický 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poznatek: </a:t>
            </a:r>
            <a:r>
              <a:rPr sz="1400" spc="-5" dirty="0">
                <a:latin typeface="Verdana"/>
                <a:cs typeface="Verdana"/>
              </a:rPr>
              <a:t>větší hmotnosti radioaktivních </a:t>
            </a:r>
            <a:r>
              <a:rPr sz="1400" spc="-9" dirty="0">
                <a:latin typeface="Verdana"/>
                <a:cs typeface="Verdana"/>
              </a:rPr>
              <a:t>nuklidů se mohou </a:t>
            </a:r>
            <a:r>
              <a:rPr sz="1400" spc="-5" dirty="0">
                <a:latin typeface="Verdana"/>
                <a:cs typeface="Verdana"/>
              </a:rPr>
              <a:t>vyskytovat </a:t>
            </a:r>
            <a:r>
              <a:rPr sz="1400" spc="-9" dirty="0">
                <a:latin typeface="Verdana"/>
                <a:cs typeface="Verdana"/>
              </a:rPr>
              <a:t>pouze </a:t>
            </a:r>
            <a:r>
              <a:rPr sz="1400" spc="-5" dirty="0">
                <a:latin typeface="Verdana"/>
                <a:cs typeface="Verdana"/>
              </a:rPr>
              <a:t>s </a:t>
            </a:r>
            <a:r>
              <a:rPr sz="1400" spc="-9" dirty="0" err="1">
                <a:latin typeface="Verdana"/>
                <a:cs typeface="Verdana"/>
              </a:rPr>
              <a:t>malou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konstantou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600" b="1" dirty="0">
                <a:latin typeface="Symbol"/>
                <a:cs typeface="Symbol"/>
              </a:rPr>
              <a:t></a:t>
            </a:r>
            <a:endParaRPr sz="1600" dirty="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241" y="3163317"/>
            <a:ext cx="7390825" cy="1923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4"/>
              </a:lnSpc>
              <a:tabLst>
                <a:tab pos="1085993" algn="l"/>
              </a:tabLst>
            </a:pPr>
            <a:r>
              <a:rPr sz="1270" b="1" spc="-5" dirty="0" err="1">
                <a:latin typeface="Verdana"/>
                <a:cs typeface="Verdana"/>
              </a:rPr>
              <a:t>Př</a:t>
            </a:r>
            <a:r>
              <a:rPr sz="1270" b="1" spc="-5" dirty="0">
                <a:latin typeface="Verdana"/>
                <a:cs typeface="Verdana"/>
              </a:rPr>
              <a:t>.</a:t>
            </a:r>
            <a:r>
              <a:rPr lang="cs-CZ" sz="1270" b="1" spc="-5" dirty="0">
                <a:latin typeface="Verdana"/>
                <a:cs typeface="Verdana"/>
              </a:rPr>
              <a:t>  </a:t>
            </a:r>
            <a:r>
              <a:rPr sz="1270" b="1" spc="-9" dirty="0">
                <a:latin typeface="Verdana"/>
                <a:cs typeface="Verdana"/>
              </a:rPr>
              <a:t>1kBq </a:t>
            </a:r>
            <a:r>
              <a:rPr sz="1224" b="1" baseline="30864" dirty="0">
                <a:latin typeface="Verdana"/>
                <a:cs typeface="Verdana"/>
              </a:rPr>
              <a:t>137</a:t>
            </a:r>
            <a:r>
              <a:rPr sz="1270" b="1" dirty="0">
                <a:latin typeface="Verdana"/>
                <a:cs typeface="Verdana"/>
              </a:rPr>
              <a:t>Cs </a:t>
            </a:r>
            <a:r>
              <a:rPr sz="1270" b="1" spc="-9" dirty="0">
                <a:latin typeface="Verdana"/>
                <a:cs typeface="Verdana"/>
              </a:rPr>
              <a:t>= </a:t>
            </a:r>
            <a:r>
              <a:rPr sz="1270" b="1" spc="-5" dirty="0">
                <a:latin typeface="Verdana"/>
                <a:cs typeface="Verdana"/>
              </a:rPr>
              <a:t>1,38.10</a:t>
            </a:r>
            <a:r>
              <a:rPr sz="1224" b="1" spc="-6" baseline="30864" dirty="0">
                <a:latin typeface="Verdana"/>
                <a:cs typeface="Verdana"/>
              </a:rPr>
              <a:t>12 </a:t>
            </a:r>
            <a:r>
              <a:rPr sz="1270" b="1" spc="-9" dirty="0">
                <a:latin typeface="Verdana"/>
                <a:cs typeface="Verdana"/>
              </a:rPr>
              <a:t>atomů </a:t>
            </a:r>
            <a:r>
              <a:rPr sz="1270" b="1" spc="-5" dirty="0">
                <a:latin typeface="Verdana"/>
                <a:cs typeface="Verdana"/>
              </a:rPr>
              <a:t>cesia </a:t>
            </a:r>
            <a:r>
              <a:rPr sz="1270" b="1" spc="-9" dirty="0">
                <a:latin typeface="Verdana"/>
                <a:cs typeface="Verdana"/>
              </a:rPr>
              <a:t>= </a:t>
            </a:r>
            <a:r>
              <a:rPr sz="1270" b="1" spc="-5" dirty="0">
                <a:latin typeface="Verdana"/>
                <a:cs typeface="Verdana"/>
              </a:rPr>
              <a:t>3,15.10</a:t>
            </a:r>
            <a:r>
              <a:rPr sz="1224" b="1" spc="-6" baseline="30864" dirty="0">
                <a:latin typeface="Verdana"/>
                <a:cs typeface="Verdana"/>
              </a:rPr>
              <a:t>-10</a:t>
            </a:r>
            <a:r>
              <a:rPr sz="1270" b="1" spc="-5" dirty="0">
                <a:latin typeface="Verdana"/>
                <a:cs typeface="Verdana"/>
              </a:rPr>
              <a:t>g</a:t>
            </a:r>
            <a:r>
              <a:rPr sz="1270" b="1" spc="-82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Cs</a:t>
            </a:r>
            <a:r>
              <a:rPr lang="cs-CZ" sz="1270" b="1" spc="-9" dirty="0">
                <a:latin typeface="Verdana"/>
                <a:cs typeface="Verdana"/>
              </a:rPr>
              <a:t> – nevažitelné množství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726" y="3510237"/>
            <a:ext cx="8011941" cy="157410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lnSpc>
                <a:spcPct val="117100"/>
              </a:lnSpc>
              <a:spcBef>
                <a:spcPts val="91"/>
              </a:spcBef>
            </a:pPr>
            <a:r>
              <a:rPr sz="1270" spc="-9" dirty="0">
                <a:latin typeface="Symbol"/>
                <a:cs typeface="Symbol"/>
              </a:rPr>
              <a:t></a:t>
            </a:r>
            <a:r>
              <a:rPr sz="1270" spc="-9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Verdana"/>
                <a:cs typeface="Verdana"/>
              </a:rPr>
              <a:t>s </a:t>
            </a:r>
            <a:r>
              <a:rPr sz="1400" b="1" spc="-5" dirty="0">
                <a:latin typeface="Verdana"/>
                <a:cs typeface="Verdana"/>
              </a:rPr>
              <a:t>těmito koncentracemi (či hmotnostmi) </a:t>
            </a:r>
            <a:r>
              <a:rPr sz="1400" b="1" dirty="0">
                <a:latin typeface="Verdana"/>
                <a:cs typeface="Verdana"/>
              </a:rPr>
              <a:t>není </a:t>
            </a:r>
            <a:r>
              <a:rPr sz="1400" b="1" spc="-9" dirty="0">
                <a:latin typeface="Verdana"/>
                <a:cs typeface="Verdana"/>
              </a:rPr>
              <a:t>možné </a:t>
            </a:r>
            <a:r>
              <a:rPr sz="1400" b="1" spc="-5" dirty="0">
                <a:latin typeface="Verdana"/>
                <a:cs typeface="Verdana"/>
              </a:rPr>
              <a:t>provádět </a:t>
            </a:r>
            <a:r>
              <a:rPr sz="1400" b="1" dirty="0">
                <a:latin typeface="Verdana"/>
                <a:cs typeface="Verdana"/>
              </a:rPr>
              <a:t>běžné </a:t>
            </a:r>
            <a:r>
              <a:rPr sz="1400" b="1" spc="-9" dirty="0">
                <a:latin typeface="Verdana"/>
                <a:cs typeface="Verdana"/>
              </a:rPr>
              <a:t>chemické </a:t>
            </a:r>
            <a:r>
              <a:rPr sz="1400" b="1" spc="-5" dirty="0">
                <a:latin typeface="Verdana"/>
                <a:cs typeface="Verdana"/>
              </a:rPr>
              <a:t>operace jako </a:t>
            </a:r>
            <a:r>
              <a:rPr sz="1400" b="1" spc="-9" dirty="0">
                <a:latin typeface="Verdana"/>
                <a:cs typeface="Verdana"/>
              </a:rPr>
              <a:t>je </a:t>
            </a:r>
            <a:r>
              <a:rPr sz="1400" b="1" spc="-5" dirty="0" err="1">
                <a:latin typeface="Verdana"/>
                <a:cs typeface="Verdana"/>
              </a:rPr>
              <a:t>srážení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(nelze překročit </a:t>
            </a:r>
            <a:r>
              <a:rPr sz="1400" b="1" spc="-5" dirty="0">
                <a:latin typeface="Verdana"/>
                <a:cs typeface="Verdana"/>
              </a:rPr>
              <a:t>součin rozpustnosti) </a:t>
            </a:r>
            <a:r>
              <a:rPr sz="1400" b="1" dirty="0">
                <a:latin typeface="Verdana"/>
                <a:cs typeface="Verdana"/>
              </a:rPr>
              <a:t>nebo </a:t>
            </a:r>
            <a:r>
              <a:rPr sz="1400" b="1" spc="-9" dirty="0">
                <a:latin typeface="Verdana"/>
                <a:cs typeface="Verdana"/>
              </a:rPr>
              <a:t>se látka </a:t>
            </a:r>
            <a:r>
              <a:rPr sz="1400" b="1" dirty="0">
                <a:latin typeface="Verdana"/>
                <a:cs typeface="Verdana"/>
              </a:rPr>
              <a:t>při </a:t>
            </a:r>
            <a:r>
              <a:rPr sz="1400" b="1" spc="-9" dirty="0">
                <a:latin typeface="Verdana"/>
                <a:cs typeface="Verdana"/>
              </a:rPr>
              <a:t>chemických operacích </a:t>
            </a:r>
            <a:r>
              <a:rPr sz="1400" b="1" dirty="0">
                <a:latin typeface="Verdana"/>
                <a:cs typeface="Verdana"/>
              </a:rPr>
              <a:t>ztrácí </a:t>
            </a:r>
            <a:r>
              <a:rPr sz="1400" b="1" spc="-9" dirty="0">
                <a:latin typeface="Verdana"/>
                <a:cs typeface="Verdana"/>
              </a:rPr>
              <a:t>(</a:t>
            </a:r>
            <a:r>
              <a:rPr sz="1400" b="1" spc="-9" dirty="0" err="1">
                <a:latin typeface="Verdana"/>
                <a:cs typeface="Verdana"/>
              </a:rPr>
              <a:t>sorpce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na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skle,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apod.)</a:t>
            </a:r>
            <a:endParaRPr sz="1400" b="1" dirty="0">
              <a:latin typeface="Verdana"/>
              <a:cs typeface="Verdana"/>
            </a:endParaRPr>
          </a:p>
          <a:p>
            <a:pPr>
              <a:spcBef>
                <a:spcPts val="50"/>
              </a:spcBef>
            </a:pPr>
            <a:endParaRPr sz="1600" b="1" dirty="0">
              <a:latin typeface="Verdana"/>
              <a:cs typeface="Verdana"/>
            </a:endParaRPr>
          </a:p>
          <a:p>
            <a:pPr marL="11516" marR="1113632">
              <a:lnSpc>
                <a:spcPct val="117600"/>
              </a:lnSpc>
            </a:pPr>
            <a:r>
              <a:rPr sz="1400" b="1" spc="-9" dirty="0">
                <a:latin typeface="Symbol"/>
                <a:cs typeface="Symbol"/>
              </a:rPr>
              <a:t></a:t>
            </a:r>
            <a:r>
              <a:rPr lang="cs-CZ" sz="1400" b="1" spc="-9" dirty="0">
                <a:latin typeface="Symbol"/>
                <a:cs typeface="Symbol"/>
              </a:rPr>
              <a:t> 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Verdana"/>
                <a:cs typeface="Verdana"/>
              </a:rPr>
              <a:t>musí </a:t>
            </a:r>
            <a:r>
              <a:rPr sz="1400" b="1" spc="-9" dirty="0">
                <a:latin typeface="Verdana"/>
                <a:cs typeface="Verdana"/>
              </a:rPr>
              <a:t>se přidávat </a:t>
            </a:r>
            <a:r>
              <a:rPr sz="1400" b="1" spc="-14" dirty="0">
                <a:latin typeface="Verdana"/>
                <a:cs typeface="Verdana"/>
              </a:rPr>
              <a:t>má </a:t>
            </a:r>
            <a:r>
              <a:rPr sz="1400" b="1" spc="-5" dirty="0">
                <a:latin typeface="Verdana"/>
                <a:cs typeface="Verdana"/>
              </a:rPr>
              <a:t>podobné chování, </a:t>
            </a:r>
            <a:r>
              <a:rPr sz="1400" b="1" dirty="0">
                <a:latin typeface="Verdana"/>
                <a:cs typeface="Verdana"/>
              </a:rPr>
              <a:t>nejlepší </a:t>
            </a:r>
            <a:r>
              <a:rPr sz="1400" b="1" spc="-9" dirty="0">
                <a:latin typeface="Verdana"/>
                <a:cs typeface="Verdana"/>
              </a:rPr>
              <a:t>je látka </a:t>
            </a:r>
            <a:r>
              <a:rPr sz="1400" b="1" spc="-5" dirty="0">
                <a:latin typeface="Verdana"/>
                <a:cs typeface="Verdana"/>
              </a:rPr>
              <a:t>chemicky </a:t>
            </a:r>
            <a:r>
              <a:rPr sz="1400" b="1" spc="-9" dirty="0">
                <a:latin typeface="Verdana"/>
                <a:cs typeface="Verdana"/>
              </a:rPr>
              <a:t>identická, </a:t>
            </a:r>
            <a:r>
              <a:rPr sz="1400" b="1" spc="-5" dirty="0">
                <a:latin typeface="Verdana"/>
                <a:cs typeface="Verdana"/>
              </a:rPr>
              <a:t>avšak  neradioaktivní </a:t>
            </a:r>
            <a:r>
              <a:rPr sz="1400" b="1" spc="-9" dirty="0">
                <a:latin typeface="Verdana"/>
                <a:cs typeface="Verdana"/>
              </a:rPr>
              <a:t>látka – tzv.</a:t>
            </a:r>
            <a:r>
              <a:rPr sz="1400" b="1" spc="50" dirty="0">
                <a:latin typeface="Verdana"/>
                <a:cs typeface="Verdana"/>
              </a:rPr>
              <a:t> </a:t>
            </a:r>
            <a:r>
              <a:rPr b="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</a:rPr>
              <a:t>nosič</a:t>
            </a:r>
            <a:r>
              <a:rPr b="1" dirty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endParaRPr b="1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2142" y="1508941"/>
            <a:ext cx="1113633" cy="757229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55279" rIns="0" bIns="0" rtlCol="0">
            <a:spAutoFit/>
          </a:bodyPr>
          <a:lstStyle/>
          <a:p>
            <a:pPr marL="34549">
              <a:spcBef>
                <a:spcPts val="435"/>
              </a:spcBef>
              <a:tabLst>
                <a:tab pos="581576" algn="l"/>
              </a:tabLst>
            </a:pPr>
            <a:r>
              <a:rPr sz="3128" i="1" spc="20" baseline="-35024" dirty="0">
                <a:latin typeface="Times New Roman"/>
                <a:cs typeface="Times New Roman"/>
              </a:rPr>
              <a:t>m</a:t>
            </a:r>
            <a:r>
              <a:rPr sz="3128" i="1" spc="-61" baseline="-35024" dirty="0">
                <a:latin typeface="Times New Roman"/>
                <a:cs typeface="Times New Roman"/>
              </a:rPr>
              <a:t> </a:t>
            </a:r>
            <a:r>
              <a:rPr sz="3128" spc="14" baseline="-35024" dirty="0">
                <a:latin typeface="Symbol"/>
                <a:cs typeface="Symbol"/>
              </a:rPr>
              <a:t></a:t>
            </a:r>
            <a:r>
              <a:rPr sz="3128" spc="14" baseline="-35024" dirty="0">
                <a:latin typeface="Times New Roman"/>
                <a:cs typeface="Times New Roman"/>
              </a:rPr>
              <a:t>	</a:t>
            </a:r>
            <a:r>
              <a:rPr sz="2086" i="1" spc="-41" dirty="0">
                <a:latin typeface="Times New Roman"/>
                <a:cs typeface="Times New Roman"/>
              </a:rPr>
              <a:t>A</a:t>
            </a:r>
            <a:r>
              <a:rPr sz="2086" spc="-41" dirty="0">
                <a:latin typeface="Times New Roman"/>
                <a:cs typeface="Times New Roman"/>
              </a:rPr>
              <a:t>.</a:t>
            </a:r>
            <a:r>
              <a:rPr sz="2086" i="1" spc="-41" dirty="0">
                <a:latin typeface="Times New Roman"/>
                <a:cs typeface="Times New Roman"/>
              </a:rPr>
              <a:t>A</a:t>
            </a:r>
            <a:r>
              <a:rPr sz="1836" i="1" spc="-61" baseline="-24691" dirty="0">
                <a:latin typeface="Times New Roman"/>
                <a:cs typeface="Times New Roman"/>
              </a:rPr>
              <a:t>r</a:t>
            </a:r>
            <a:endParaRPr sz="1836" baseline="-24691" dirty="0">
              <a:latin typeface="Times New Roman"/>
              <a:cs typeface="Times New Roman"/>
            </a:endParaRPr>
          </a:p>
          <a:p>
            <a:pPr marL="515357">
              <a:spcBef>
                <a:spcPts val="349"/>
              </a:spcBef>
            </a:pPr>
            <a:r>
              <a:rPr sz="2222" i="1" spc="14" dirty="0">
                <a:latin typeface="Symbol"/>
                <a:cs typeface="Symbol"/>
              </a:rPr>
              <a:t></a:t>
            </a:r>
            <a:r>
              <a:rPr sz="2086" spc="14" dirty="0">
                <a:latin typeface="Times New Roman"/>
                <a:cs typeface="Times New Roman"/>
              </a:rPr>
              <a:t>.</a:t>
            </a:r>
            <a:r>
              <a:rPr sz="2086" i="1" spc="14" dirty="0">
                <a:latin typeface="Times New Roman"/>
                <a:cs typeface="Times New Roman"/>
              </a:rPr>
              <a:t>N</a:t>
            </a:r>
            <a:r>
              <a:rPr sz="2086" i="1" spc="-199" dirty="0">
                <a:latin typeface="Times New Roman"/>
                <a:cs typeface="Times New Roman"/>
              </a:rPr>
              <a:t> </a:t>
            </a:r>
            <a:r>
              <a:rPr sz="1836" i="1" baseline="-24691" dirty="0">
                <a:latin typeface="Times New Roman"/>
                <a:cs typeface="Times New Roman"/>
              </a:rPr>
              <a:t>A</a:t>
            </a:r>
            <a:endParaRPr sz="1836" baseline="-24691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4215" y="1522683"/>
            <a:ext cx="1169488" cy="775052"/>
          </a:xfrm>
          <a:custGeom>
            <a:avLst/>
            <a:gdLst/>
            <a:ahLst/>
            <a:cxnLst/>
            <a:rect l="l" t="t" r="r" b="b"/>
            <a:pathLst>
              <a:path w="1289685" h="854710">
                <a:moveTo>
                  <a:pt x="0" y="854341"/>
                </a:moveTo>
                <a:lnTo>
                  <a:pt x="1289304" y="854341"/>
                </a:lnTo>
                <a:lnTo>
                  <a:pt x="1289304" y="0"/>
                </a:lnTo>
                <a:lnTo>
                  <a:pt x="0" y="0"/>
                </a:lnTo>
                <a:lnTo>
                  <a:pt x="0" y="85434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2D83505-FB33-4007-AE82-61552C451DA6}"/>
              </a:ext>
            </a:extLst>
          </p:cNvPr>
          <p:cNvSpPr txBox="1"/>
          <p:nvPr/>
        </p:nvSpPr>
        <p:spPr>
          <a:xfrm>
            <a:off x="527726" y="5259674"/>
            <a:ext cx="7277763" cy="1508105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Nosič může být:</a:t>
            </a:r>
          </a:p>
          <a:p>
            <a:endParaRPr lang="cs-CZ" dirty="0"/>
          </a:p>
          <a:p>
            <a:r>
              <a:rPr lang="cs-CZ" sz="1400" b="1" spc="-9" dirty="0">
                <a:solidFill>
                  <a:srgbClr val="C00000"/>
                </a:solidFill>
                <a:latin typeface="Verdana"/>
              </a:rPr>
              <a:t>izotopický, </a:t>
            </a:r>
            <a:r>
              <a:rPr lang="cs-CZ" sz="1400" spc="-9" dirty="0">
                <a:latin typeface="Verdana"/>
              </a:rPr>
              <a:t>jde tedy o izotop téhož prvku</a:t>
            </a:r>
          </a:p>
          <a:p>
            <a:endParaRPr lang="cs-CZ" sz="1400" spc="-9" dirty="0">
              <a:latin typeface="Verdana"/>
            </a:endParaRPr>
          </a:p>
          <a:p>
            <a:r>
              <a:rPr lang="cs-CZ" sz="1400" b="1" spc="-9" dirty="0" err="1">
                <a:solidFill>
                  <a:srgbClr val="C00000"/>
                </a:solidFill>
                <a:latin typeface="Verdana"/>
              </a:rPr>
              <a:t>neizotopický</a:t>
            </a:r>
            <a:r>
              <a:rPr lang="cs-CZ" sz="1400" b="1" spc="-9" dirty="0">
                <a:solidFill>
                  <a:srgbClr val="C00000"/>
                </a:solidFill>
                <a:latin typeface="Verdana"/>
              </a:rPr>
              <a:t>, </a:t>
            </a:r>
            <a:r>
              <a:rPr lang="cs-CZ" sz="1400" spc="-9" dirty="0">
                <a:latin typeface="Verdana"/>
              </a:rPr>
              <a:t>jedná se o izotop prvku se stejným chemickým chováním, např. k </a:t>
            </a:r>
            <a:r>
              <a:rPr lang="cs-CZ" sz="1400" spc="-9" baseline="30000" dirty="0">
                <a:latin typeface="Verdana"/>
              </a:rPr>
              <a:t>137</a:t>
            </a:r>
            <a:r>
              <a:rPr lang="cs-CZ" sz="1400" spc="-9" dirty="0">
                <a:latin typeface="Verdana"/>
              </a:rPr>
              <a:t> Cs se přidá stejná sůl neradioaktivního sodíku nebo draslíku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ED800234-6B7B-4876-A7EF-41C020EC91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4</a:t>
            </a:fld>
            <a:endParaRPr lang="cs-CZ"/>
          </a:p>
        </p:txBody>
      </p:sp>
      <p:sp>
        <p:nvSpPr>
          <p:cNvPr id="6" name="object 6"/>
          <p:cNvSpPr/>
          <p:nvPr/>
        </p:nvSpPr>
        <p:spPr>
          <a:xfrm>
            <a:off x="1338273" y="1887556"/>
            <a:ext cx="602306" cy="0"/>
          </a:xfrm>
          <a:custGeom>
            <a:avLst/>
            <a:gdLst/>
            <a:ahLst/>
            <a:cxnLst/>
            <a:rect l="l" t="t" r="r" b="b"/>
            <a:pathLst>
              <a:path w="664210">
                <a:moveTo>
                  <a:pt x="0" y="0"/>
                </a:moveTo>
                <a:lnTo>
                  <a:pt x="663695" y="0"/>
                </a:lnTo>
              </a:path>
            </a:pathLst>
          </a:custGeom>
          <a:ln w="124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1" name="Kin4-1">
            <a:hlinkClick r:id="" action="ppaction://media"/>
            <a:extLst>
              <a:ext uri="{FF2B5EF4-FFF2-40B4-BE49-F238E27FC236}">
                <a16:creationId xmlns:a16="http://schemas.microsoft.com/office/drawing/2014/main" id="{59446116-2259-41B9-AF80-F45AA128F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4867" y="1083240"/>
            <a:ext cx="609600" cy="609600"/>
          </a:xfrm>
          <a:prstGeom prst="rect">
            <a:avLst/>
          </a:prstGeom>
        </p:spPr>
      </p:pic>
      <p:pic>
        <p:nvPicPr>
          <p:cNvPr id="12" name="Kin4-2">
            <a:hlinkClick r:id="" action="ppaction://media"/>
            <a:extLst>
              <a:ext uri="{FF2B5EF4-FFF2-40B4-BE49-F238E27FC236}">
                <a16:creationId xmlns:a16="http://schemas.microsoft.com/office/drawing/2014/main" id="{E2EF3B8B-10FC-4F90-9AAC-585614D64D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30186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6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8415" y="475206"/>
            <a:ext cx="3064507" cy="289645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Změna </a:t>
            </a: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aktivity s</a:t>
            </a:r>
            <a:r>
              <a:rPr sz="1814" b="1" spc="-2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časem</a:t>
            </a:r>
            <a:endParaRPr sz="181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1246647"/>
            <a:ext cx="8083342" cy="588350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6334" rIns="0" bIns="0" rtlCol="0">
            <a:spAutoFit/>
          </a:bodyPr>
          <a:lstStyle/>
          <a:p>
            <a:pPr marL="11516" marR="4607" algn="just">
              <a:lnSpc>
                <a:spcPct val="102200"/>
              </a:lnSpc>
              <a:spcBef>
                <a:spcPts val="50"/>
              </a:spcBef>
            </a:pPr>
            <a:r>
              <a:rPr sz="1270" b="1" spc="-9" dirty="0">
                <a:latin typeface="Verdana"/>
                <a:cs typeface="Verdana"/>
              </a:rPr>
              <a:t>Jestliže provedeme </a:t>
            </a:r>
            <a:r>
              <a:rPr sz="1270" b="1" spc="-5" dirty="0">
                <a:latin typeface="Verdana"/>
                <a:cs typeface="Verdana"/>
              </a:rPr>
              <a:t>integraci vztahu </a:t>
            </a:r>
            <a:r>
              <a:rPr sz="1270" b="1" spc="-9" dirty="0">
                <a:latin typeface="Verdana"/>
                <a:cs typeface="Verdana"/>
              </a:rPr>
              <a:t>pro </a:t>
            </a:r>
            <a:r>
              <a:rPr sz="1270" b="1" spc="-5" dirty="0">
                <a:latin typeface="Verdana"/>
                <a:cs typeface="Verdana"/>
              </a:rPr>
              <a:t>základní </a:t>
            </a:r>
            <a:r>
              <a:rPr sz="1270" b="1" spc="-14" dirty="0">
                <a:latin typeface="Verdana"/>
                <a:cs typeface="Verdana"/>
              </a:rPr>
              <a:t>zákon </a:t>
            </a:r>
            <a:r>
              <a:rPr sz="1270" b="1" spc="-9" dirty="0">
                <a:latin typeface="Verdana"/>
                <a:cs typeface="Verdana"/>
              </a:rPr>
              <a:t>radioaktivních </a:t>
            </a:r>
            <a:r>
              <a:rPr sz="1270" b="1" dirty="0">
                <a:latin typeface="Verdana"/>
                <a:cs typeface="Verdana"/>
              </a:rPr>
              <a:t>přeměn, </a:t>
            </a:r>
            <a:r>
              <a:rPr sz="1270" b="1" spc="-9" dirty="0">
                <a:latin typeface="Verdana"/>
                <a:cs typeface="Verdana"/>
              </a:rPr>
              <a:t>obdržíme </a:t>
            </a:r>
            <a:r>
              <a:rPr sz="1270" b="1" spc="-5" dirty="0">
                <a:latin typeface="Verdana"/>
                <a:cs typeface="Verdana"/>
              </a:rPr>
              <a:t>vztahy, </a:t>
            </a:r>
            <a:r>
              <a:rPr sz="1270" b="1" spc="-9" dirty="0" err="1">
                <a:latin typeface="Verdana"/>
                <a:cs typeface="Verdana"/>
              </a:rPr>
              <a:t>které</a:t>
            </a:r>
            <a:r>
              <a:rPr sz="1270" b="1" spc="-9" dirty="0">
                <a:latin typeface="Verdana"/>
                <a:cs typeface="Verdana"/>
              </a:rPr>
              <a:t> jsou </a:t>
            </a:r>
            <a:r>
              <a:rPr sz="1270" b="1" spc="-5" dirty="0">
                <a:latin typeface="Verdana"/>
                <a:cs typeface="Verdana"/>
              </a:rPr>
              <a:t>použitelné </a:t>
            </a:r>
            <a:r>
              <a:rPr sz="1270" b="1" spc="-9" dirty="0">
                <a:latin typeface="Verdana"/>
                <a:cs typeface="Verdana"/>
              </a:rPr>
              <a:t>pro </a:t>
            </a:r>
            <a:r>
              <a:rPr sz="1270" b="1" spc="-5" dirty="0">
                <a:latin typeface="Verdana"/>
                <a:cs typeface="Verdana"/>
              </a:rPr>
              <a:t>praktické </a:t>
            </a:r>
            <a:r>
              <a:rPr sz="1270" b="1" spc="-9" dirty="0">
                <a:latin typeface="Verdana"/>
                <a:cs typeface="Verdana"/>
              </a:rPr>
              <a:t>výpočty </a:t>
            </a:r>
            <a:r>
              <a:rPr sz="1270" b="1" spc="-5" dirty="0">
                <a:latin typeface="Verdana"/>
                <a:cs typeface="Verdana"/>
              </a:rPr>
              <a:t>změny </a:t>
            </a:r>
            <a:r>
              <a:rPr sz="1270" b="1" spc="-9" dirty="0">
                <a:latin typeface="Verdana"/>
                <a:cs typeface="Verdana"/>
              </a:rPr>
              <a:t>počtu </a:t>
            </a:r>
            <a:r>
              <a:rPr sz="1270" b="1" spc="-5" dirty="0">
                <a:latin typeface="Verdana"/>
                <a:cs typeface="Verdana"/>
              </a:rPr>
              <a:t>atomu radionuklidu </a:t>
            </a:r>
            <a:r>
              <a:rPr sz="1270" b="1" dirty="0">
                <a:latin typeface="Verdana"/>
                <a:cs typeface="Verdana"/>
              </a:rPr>
              <a:t>či </a:t>
            </a:r>
            <a:r>
              <a:rPr sz="1270" b="1" spc="-9" dirty="0">
                <a:latin typeface="Verdana"/>
                <a:cs typeface="Verdana"/>
              </a:rPr>
              <a:t>jejich </a:t>
            </a:r>
            <a:r>
              <a:rPr sz="1270" b="1" spc="-5" dirty="0">
                <a:latin typeface="Verdana"/>
                <a:cs typeface="Verdana"/>
              </a:rPr>
              <a:t>aktivity s  </a:t>
            </a:r>
            <a:r>
              <a:rPr sz="1270" b="1" spc="-9" dirty="0">
                <a:latin typeface="Verdana"/>
                <a:cs typeface="Verdana"/>
              </a:rPr>
              <a:t>časem.</a:t>
            </a:r>
            <a:endParaRPr sz="1270" b="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727" y="2690226"/>
            <a:ext cx="8081615" cy="581138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2303" rIns="0" bIns="0" rtlCol="0">
            <a:spAutoFit/>
          </a:bodyPr>
          <a:lstStyle/>
          <a:p>
            <a:pPr marL="11516" marR="4607">
              <a:lnSpc>
                <a:spcPct val="102299"/>
              </a:lnSpc>
              <a:spcBef>
                <a:spcPts val="18"/>
              </a:spcBef>
            </a:pPr>
            <a:r>
              <a:rPr b="1" spc="73" dirty="0">
                <a:solidFill>
                  <a:srgbClr val="8A0000"/>
                </a:solidFill>
                <a:latin typeface="Times New Roman"/>
                <a:cs typeface="Times New Roman"/>
              </a:rPr>
              <a:t>Poločas přeměny </a:t>
            </a:r>
            <a:r>
              <a:rPr sz="2400" b="1" spc="63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400" b="1" spc="94" baseline="-4901" dirty="0">
                <a:solidFill>
                  <a:srgbClr val="800000"/>
                </a:solidFill>
                <a:latin typeface="Times New Roman"/>
                <a:cs typeface="Times New Roman"/>
              </a:rPr>
              <a:t>1/2 </a:t>
            </a:r>
            <a:r>
              <a:rPr sz="1400" b="1" spc="-9" dirty="0">
                <a:latin typeface="Verdana"/>
                <a:cs typeface="Verdana"/>
              </a:rPr>
              <a:t>je </a:t>
            </a:r>
            <a:r>
              <a:rPr sz="1400" b="1" dirty="0">
                <a:latin typeface="Verdana"/>
                <a:cs typeface="Verdana"/>
              </a:rPr>
              <a:t>čas, </a:t>
            </a:r>
            <a:r>
              <a:rPr sz="1400" b="1" spc="-14" dirty="0">
                <a:latin typeface="Verdana"/>
                <a:cs typeface="Verdana"/>
              </a:rPr>
              <a:t>za </a:t>
            </a:r>
            <a:r>
              <a:rPr sz="1400" b="1" spc="-9" dirty="0">
                <a:latin typeface="Verdana"/>
                <a:cs typeface="Verdana"/>
              </a:rPr>
              <a:t>který se </a:t>
            </a:r>
            <a:r>
              <a:rPr sz="1400" b="1" spc="-5" dirty="0">
                <a:latin typeface="Verdana"/>
                <a:cs typeface="Verdana"/>
              </a:rPr>
              <a:t>přemění právě polovina z přítomného </a:t>
            </a:r>
            <a:r>
              <a:rPr sz="1400" b="1" spc="-9" dirty="0">
                <a:latin typeface="Verdana"/>
                <a:cs typeface="Verdana"/>
              </a:rPr>
              <a:t>počtu </a:t>
            </a:r>
            <a:r>
              <a:rPr sz="1400" b="1" spc="-5" dirty="0" err="1">
                <a:latin typeface="Verdana"/>
                <a:cs typeface="Verdana"/>
              </a:rPr>
              <a:t>atomů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spc="-9" dirty="0" err="1">
                <a:latin typeface="Verdana"/>
                <a:cs typeface="Verdana"/>
              </a:rPr>
              <a:t>radionuklidu</a:t>
            </a:r>
            <a:r>
              <a:rPr sz="1400" b="1" spc="-9" dirty="0">
                <a:latin typeface="Verdana"/>
                <a:cs typeface="Verdana"/>
              </a:rPr>
              <a:t>.</a:t>
            </a:r>
            <a:endParaRPr sz="1400" b="1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7876" y="2069011"/>
            <a:ext cx="3454912" cy="3454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650" y="4232121"/>
            <a:ext cx="2047611" cy="2181100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5FC26D-AEB0-43F3-AC88-F341C3CA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5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E1E9508-C365-498D-AD4C-B23B0A10CFBE}"/>
              </a:ext>
            </a:extLst>
          </p:cNvPr>
          <p:cNvSpPr txBox="1"/>
          <p:nvPr/>
        </p:nvSpPr>
        <p:spPr>
          <a:xfrm>
            <a:off x="758684" y="3824138"/>
            <a:ext cx="13729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256">
              <a:spcBef>
                <a:spcPts val="1283"/>
              </a:spcBef>
            </a:pPr>
            <a:r>
              <a:rPr lang="cs-CZ" sz="1200" b="1" spc="-5" dirty="0">
                <a:latin typeface="Verdana"/>
                <a:cs typeface="Verdana"/>
              </a:rPr>
              <a:t>Odvození:</a:t>
            </a:r>
            <a:endParaRPr lang="cs-CZ" sz="1200" b="1" dirty="0">
              <a:latin typeface="Verdana"/>
              <a:cs typeface="Verdana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27D69F02-561E-4C26-80E5-641DDD64604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22702" y="3429000"/>
            <a:ext cx="5292648" cy="2963616"/>
          </a:xfrm>
          <a:prstGeom prst="rect">
            <a:avLst/>
          </a:prstGeom>
        </p:spPr>
      </p:pic>
      <p:sp>
        <p:nvSpPr>
          <p:cNvPr id="13" name="object 15">
            <a:extLst>
              <a:ext uri="{FF2B5EF4-FFF2-40B4-BE49-F238E27FC236}">
                <a16:creationId xmlns:a16="http://schemas.microsoft.com/office/drawing/2014/main" id="{C3BD3496-EF05-4371-A7AE-41E1DAE019F6}"/>
              </a:ext>
            </a:extLst>
          </p:cNvPr>
          <p:cNvSpPr txBox="1"/>
          <p:nvPr/>
        </p:nvSpPr>
        <p:spPr>
          <a:xfrm>
            <a:off x="789380" y="1836732"/>
            <a:ext cx="1726150" cy="84185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86949" rIns="0" bIns="0" rtlCol="0">
            <a:spAutoFit/>
          </a:bodyPr>
          <a:lstStyle/>
          <a:p>
            <a:pPr marL="46065">
              <a:spcBef>
                <a:spcPts val="685"/>
              </a:spcBef>
            </a:pPr>
            <a:r>
              <a:rPr sz="3600" i="1" spc="-40" baseline="-33697" dirty="0">
                <a:latin typeface="Symbol"/>
                <a:cs typeface="Symbol"/>
              </a:rPr>
              <a:t></a:t>
            </a:r>
            <a:r>
              <a:rPr sz="3600" i="1" spc="-40" baseline="-33697" dirty="0">
                <a:latin typeface="Times New Roman"/>
                <a:cs typeface="Times New Roman"/>
              </a:rPr>
              <a:t> </a:t>
            </a:r>
            <a:r>
              <a:rPr sz="3200" spc="68" baseline="-35440" dirty="0">
                <a:latin typeface="Symbol"/>
                <a:cs typeface="Symbol"/>
              </a:rPr>
              <a:t></a:t>
            </a:r>
            <a:r>
              <a:rPr sz="3200" spc="68" baseline="-35440" dirty="0">
                <a:latin typeface="Times New Roman"/>
                <a:cs typeface="Times New Roman"/>
              </a:rPr>
              <a:t> </a:t>
            </a:r>
            <a:r>
              <a:rPr lang="cs-CZ" sz="3200" spc="68" baseline="-35440" dirty="0">
                <a:latin typeface="Times New Roman"/>
                <a:cs typeface="Times New Roman"/>
              </a:rPr>
              <a:t>   </a:t>
            </a:r>
            <a:r>
              <a:rPr sz="2000" i="1" spc="54" dirty="0" err="1">
                <a:latin typeface="Times New Roman"/>
                <a:cs typeface="Times New Roman"/>
              </a:rPr>
              <a:t>dN</a:t>
            </a:r>
            <a:r>
              <a:rPr sz="2000" i="1" spc="54" dirty="0">
                <a:latin typeface="Times New Roman"/>
                <a:cs typeface="Times New Roman"/>
              </a:rPr>
              <a:t> </a:t>
            </a:r>
            <a:r>
              <a:rPr sz="2000" spc="23" dirty="0">
                <a:latin typeface="Times New Roman"/>
                <a:cs typeface="Times New Roman"/>
              </a:rPr>
              <a:t>/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i="1" spc="54" dirty="0">
                <a:latin typeface="Times New Roman"/>
                <a:cs typeface="Times New Roman"/>
              </a:rPr>
              <a:t>N</a:t>
            </a:r>
            <a:endParaRPr sz="2000" dirty="0">
              <a:latin typeface="Times New Roman"/>
              <a:cs typeface="Times New Roman"/>
            </a:endParaRPr>
          </a:p>
          <a:p>
            <a:pPr marL="961616">
              <a:spcBef>
                <a:spcPts val="553"/>
              </a:spcBef>
            </a:pPr>
            <a:r>
              <a:rPr sz="2000" i="1" spc="41" dirty="0">
                <a:latin typeface="Times New Roman"/>
                <a:cs typeface="Times New Roman"/>
              </a:rPr>
              <a:t>dt</a:t>
            </a:r>
            <a:endParaRPr sz="2000" dirty="0">
              <a:latin typeface="Times New Roman"/>
              <a:cs typeface="Times New Roman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89AC573-8FB6-4F7B-92D8-99CF71F56D4F}"/>
              </a:ext>
            </a:extLst>
          </p:cNvPr>
          <p:cNvCxnSpPr/>
          <p:nvPr/>
        </p:nvCxnSpPr>
        <p:spPr>
          <a:xfrm>
            <a:off x="1445180" y="2319454"/>
            <a:ext cx="796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In5-1">
            <a:hlinkClick r:id="" action="ppaction://media"/>
            <a:extLst>
              <a:ext uri="{FF2B5EF4-FFF2-40B4-BE49-F238E27FC236}">
                <a16:creationId xmlns:a16="http://schemas.microsoft.com/office/drawing/2014/main" id="{8DB649F1-A310-4082-AF01-B87A11504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0334" y="1936956"/>
            <a:ext cx="609600" cy="609600"/>
          </a:xfrm>
          <a:prstGeom prst="rect">
            <a:avLst/>
          </a:prstGeom>
        </p:spPr>
      </p:pic>
      <p:pic>
        <p:nvPicPr>
          <p:cNvPr id="17" name="Kin5-2">
            <a:hlinkClick r:id="" action="ppaction://media"/>
            <a:extLst>
              <a:ext uri="{FF2B5EF4-FFF2-40B4-BE49-F238E27FC236}">
                <a16:creationId xmlns:a16="http://schemas.microsoft.com/office/drawing/2014/main" id="{5969F491-B78F-4BE2-919C-EFDA9D39A8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0334" y="3956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794" y="876407"/>
            <a:ext cx="1631294" cy="255088"/>
          </a:xfrm>
          <a:custGeom>
            <a:avLst/>
            <a:gdLst/>
            <a:ahLst/>
            <a:cxnLst/>
            <a:rect l="l" t="t" r="r" b="b"/>
            <a:pathLst>
              <a:path w="1798955" h="281305">
                <a:moveTo>
                  <a:pt x="1798955" y="9207"/>
                </a:moveTo>
                <a:lnTo>
                  <a:pt x="1789811" y="9207"/>
                </a:lnTo>
                <a:lnTo>
                  <a:pt x="9144" y="9207"/>
                </a:lnTo>
                <a:lnTo>
                  <a:pt x="0" y="9207"/>
                </a:lnTo>
                <a:lnTo>
                  <a:pt x="0" y="271640"/>
                </a:lnTo>
                <a:lnTo>
                  <a:pt x="0" y="280784"/>
                </a:lnTo>
                <a:lnTo>
                  <a:pt x="1798955" y="280784"/>
                </a:lnTo>
                <a:lnTo>
                  <a:pt x="1798955" y="271640"/>
                </a:lnTo>
                <a:lnTo>
                  <a:pt x="1798955" y="9207"/>
                </a:lnTo>
                <a:close/>
              </a:path>
              <a:path w="1798955" h="281305">
                <a:moveTo>
                  <a:pt x="1798955" y="0"/>
                </a:moveTo>
                <a:lnTo>
                  <a:pt x="0" y="0"/>
                </a:lnTo>
                <a:lnTo>
                  <a:pt x="0" y="9131"/>
                </a:lnTo>
                <a:lnTo>
                  <a:pt x="1798955" y="9131"/>
                </a:lnTo>
                <a:lnTo>
                  <a:pt x="179895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/>
          <p:nvPr/>
        </p:nvSpPr>
        <p:spPr>
          <a:xfrm>
            <a:off x="107794" y="859699"/>
            <a:ext cx="163129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62573">
              <a:spcBef>
                <a:spcPts val="91"/>
              </a:spcBef>
            </a:pPr>
            <a:r>
              <a:rPr sz="1632" b="1" spc="-5" dirty="0">
                <a:latin typeface="Times New Roman"/>
                <a:cs typeface="Times New Roman"/>
              </a:rPr>
              <a:t>Radionuklid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9896" y="876407"/>
            <a:ext cx="973709" cy="255088"/>
          </a:xfrm>
          <a:custGeom>
            <a:avLst/>
            <a:gdLst/>
            <a:ahLst/>
            <a:cxnLst/>
            <a:rect l="l" t="t" r="r" b="b"/>
            <a:pathLst>
              <a:path w="1073785" h="281305">
                <a:moveTo>
                  <a:pt x="1073200" y="271640"/>
                </a:moveTo>
                <a:lnTo>
                  <a:pt x="1073150" y="9207"/>
                </a:lnTo>
                <a:lnTo>
                  <a:pt x="1064044" y="9207"/>
                </a:lnTo>
                <a:lnTo>
                  <a:pt x="9144" y="9207"/>
                </a:lnTo>
                <a:lnTo>
                  <a:pt x="0" y="9207"/>
                </a:lnTo>
                <a:lnTo>
                  <a:pt x="0" y="271640"/>
                </a:lnTo>
                <a:lnTo>
                  <a:pt x="0" y="280784"/>
                </a:lnTo>
                <a:lnTo>
                  <a:pt x="1073200" y="280784"/>
                </a:lnTo>
                <a:lnTo>
                  <a:pt x="1073200" y="271640"/>
                </a:lnTo>
                <a:close/>
              </a:path>
              <a:path w="1073785" h="281305">
                <a:moveTo>
                  <a:pt x="1073200" y="0"/>
                </a:moveTo>
                <a:lnTo>
                  <a:pt x="0" y="0"/>
                </a:lnTo>
                <a:lnTo>
                  <a:pt x="0" y="9131"/>
                </a:lnTo>
                <a:lnTo>
                  <a:pt x="1073200" y="9131"/>
                </a:lnTo>
                <a:lnTo>
                  <a:pt x="1073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 txBox="1"/>
          <p:nvPr/>
        </p:nvSpPr>
        <p:spPr>
          <a:xfrm>
            <a:off x="1776861" y="779545"/>
            <a:ext cx="1019199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2" algn="ctr">
              <a:spcBef>
                <a:spcPts val="91"/>
              </a:spcBef>
            </a:pPr>
            <a:r>
              <a:rPr sz="1043" b="1" dirty="0">
                <a:latin typeface="Times New Roman"/>
                <a:cs typeface="Times New Roman"/>
              </a:rPr>
              <a:t>3</a:t>
            </a:r>
            <a:r>
              <a:rPr sz="2448" b="1" baseline="-21604" dirty="0">
                <a:latin typeface="Times New Roman"/>
                <a:cs typeface="Times New Roman"/>
              </a:rPr>
              <a:t>H</a:t>
            </a:r>
            <a:endParaRPr sz="2448" baseline="-21604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33834" y="876407"/>
            <a:ext cx="1047990" cy="255088"/>
          </a:xfrm>
          <a:custGeom>
            <a:avLst/>
            <a:gdLst/>
            <a:ahLst/>
            <a:cxnLst/>
            <a:rect l="l" t="t" r="r" b="b"/>
            <a:pathLst>
              <a:path w="1155700" h="281305">
                <a:moveTo>
                  <a:pt x="1155496" y="0"/>
                </a:moveTo>
                <a:lnTo>
                  <a:pt x="0" y="0"/>
                </a:lnTo>
                <a:lnTo>
                  <a:pt x="0" y="9131"/>
                </a:lnTo>
                <a:lnTo>
                  <a:pt x="1155496" y="9131"/>
                </a:lnTo>
                <a:lnTo>
                  <a:pt x="1155496" y="0"/>
                </a:lnTo>
                <a:close/>
              </a:path>
              <a:path w="1155700" h="281305">
                <a:moveTo>
                  <a:pt x="1155573" y="9207"/>
                </a:moveTo>
                <a:lnTo>
                  <a:pt x="1146429" y="9207"/>
                </a:lnTo>
                <a:lnTo>
                  <a:pt x="1146429" y="271640"/>
                </a:lnTo>
                <a:lnTo>
                  <a:pt x="1146352" y="9207"/>
                </a:lnTo>
                <a:lnTo>
                  <a:pt x="9144" y="9207"/>
                </a:lnTo>
                <a:lnTo>
                  <a:pt x="0" y="9207"/>
                </a:lnTo>
                <a:lnTo>
                  <a:pt x="0" y="271640"/>
                </a:lnTo>
                <a:lnTo>
                  <a:pt x="0" y="280784"/>
                </a:lnTo>
                <a:lnTo>
                  <a:pt x="1155496" y="280784"/>
                </a:lnTo>
                <a:lnTo>
                  <a:pt x="1155496" y="271640"/>
                </a:lnTo>
                <a:lnTo>
                  <a:pt x="1155573" y="920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2810802" y="779545"/>
            <a:ext cx="109405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algn="ctr">
              <a:spcBef>
                <a:spcPts val="91"/>
              </a:spcBef>
            </a:pPr>
            <a:r>
              <a:rPr sz="1043" b="1" dirty="0">
                <a:latin typeface="Times New Roman"/>
                <a:cs typeface="Times New Roman"/>
              </a:rPr>
              <a:t>14</a:t>
            </a:r>
            <a:r>
              <a:rPr sz="2448" b="1" baseline="-21604" dirty="0">
                <a:latin typeface="Times New Roman"/>
                <a:cs typeface="Times New Roman"/>
              </a:rPr>
              <a:t>C</a:t>
            </a:r>
            <a:endParaRPr sz="2448" baseline="-21604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42517" y="876407"/>
            <a:ext cx="973709" cy="255088"/>
          </a:xfrm>
          <a:custGeom>
            <a:avLst/>
            <a:gdLst/>
            <a:ahLst/>
            <a:cxnLst/>
            <a:rect l="l" t="t" r="r" b="b"/>
            <a:pathLst>
              <a:path w="1073785" h="281305">
                <a:moveTo>
                  <a:pt x="1073200" y="271640"/>
                </a:moveTo>
                <a:lnTo>
                  <a:pt x="1073150" y="9207"/>
                </a:lnTo>
                <a:lnTo>
                  <a:pt x="1064056" y="9207"/>
                </a:lnTo>
                <a:lnTo>
                  <a:pt x="9144" y="9207"/>
                </a:lnTo>
                <a:lnTo>
                  <a:pt x="0" y="9207"/>
                </a:lnTo>
                <a:lnTo>
                  <a:pt x="0" y="271640"/>
                </a:lnTo>
                <a:lnTo>
                  <a:pt x="0" y="280784"/>
                </a:lnTo>
                <a:lnTo>
                  <a:pt x="1073200" y="280784"/>
                </a:lnTo>
                <a:lnTo>
                  <a:pt x="1073200" y="271640"/>
                </a:lnTo>
                <a:close/>
              </a:path>
              <a:path w="1073785" h="281305">
                <a:moveTo>
                  <a:pt x="1073200" y="0"/>
                </a:moveTo>
                <a:lnTo>
                  <a:pt x="0" y="0"/>
                </a:lnTo>
                <a:lnTo>
                  <a:pt x="0" y="9131"/>
                </a:lnTo>
                <a:lnTo>
                  <a:pt x="1073200" y="9131"/>
                </a:lnTo>
                <a:lnTo>
                  <a:pt x="1073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 txBox="1"/>
          <p:nvPr/>
        </p:nvSpPr>
        <p:spPr>
          <a:xfrm>
            <a:off x="3919482" y="779545"/>
            <a:ext cx="1019199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16124">
              <a:spcBef>
                <a:spcPts val="91"/>
              </a:spcBef>
            </a:pPr>
            <a:r>
              <a:rPr sz="1043" b="1" spc="-5" dirty="0">
                <a:latin typeface="Times New Roman"/>
                <a:cs typeface="Times New Roman"/>
              </a:rPr>
              <a:t>60</a:t>
            </a:r>
            <a:r>
              <a:rPr sz="2448" b="1" spc="-6" baseline="-21604" dirty="0">
                <a:latin typeface="Times New Roman"/>
                <a:cs typeface="Times New Roman"/>
              </a:rPr>
              <a:t>Co</a:t>
            </a:r>
            <a:endParaRPr sz="2448" baseline="-21604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3933" y="876407"/>
            <a:ext cx="876972" cy="255088"/>
          </a:xfrm>
          <a:custGeom>
            <a:avLst/>
            <a:gdLst/>
            <a:ahLst/>
            <a:cxnLst/>
            <a:rect l="l" t="t" r="r" b="b"/>
            <a:pathLst>
              <a:path w="967104" h="281305">
                <a:moveTo>
                  <a:pt x="966520" y="0"/>
                </a:moveTo>
                <a:lnTo>
                  <a:pt x="0" y="0"/>
                </a:lnTo>
                <a:lnTo>
                  <a:pt x="0" y="9131"/>
                </a:lnTo>
                <a:lnTo>
                  <a:pt x="966520" y="9131"/>
                </a:lnTo>
                <a:lnTo>
                  <a:pt x="966520" y="0"/>
                </a:lnTo>
                <a:close/>
              </a:path>
              <a:path w="967104" h="281305">
                <a:moveTo>
                  <a:pt x="966584" y="9207"/>
                </a:moveTo>
                <a:lnTo>
                  <a:pt x="957453" y="9207"/>
                </a:lnTo>
                <a:lnTo>
                  <a:pt x="957453" y="271640"/>
                </a:lnTo>
                <a:lnTo>
                  <a:pt x="957376" y="9207"/>
                </a:lnTo>
                <a:lnTo>
                  <a:pt x="9144" y="9207"/>
                </a:lnTo>
                <a:lnTo>
                  <a:pt x="0" y="9207"/>
                </a:lnTo>
                <a:lnTo>
                  <a:pt x="0" y="271640"/>
                </a:lnTo>
                <a:lnTo>
                  <a:pt x="0" y="280784"/>
                </a:lnTo>
                <a:lnTo>
                  <a:pt x="966520" y="280784"/>
                </a:lnTo>
                <a:lnTo>
                  <a:pt x="966520" y="271640"/>
                </a:lnTo>
                <a:lnTo>
                  <a:pt x="966584" y="920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/>
          <p:nvPr/>
        </p:nvSpPr>
        <p:spPr>
          <a:xfrm>
            <a:off x="8131250" y="876407"/>
            <a:ext cx="879274" cy="255088"/>
          </a:xfrm>
          <a:custGeom>
            <a:avLst/>
            <a:gdLst/>
            <a:ahLst/>
            <a:cxnLst/>
            <a:rect l="l" t="t" r="r" b="b"/>
            <a:pathLst>
              <a:path w="969645" h="281305">
                <a:moveTo>
                  <a:pt x="969568" y="271640"/>
                </a:moveTo>
                <a:lnTo>
                  <a:pt x="969518" y="9207"/>
                </a:lnTo>
                <a:lnTo>
                  <a:pt x="957376" y="9207"/>
                </a:lnTo>
                <a:lnTo>
                  <a:pt x="9144" y="9207"/>
                </a:lnTo>
                <a:lnTo>
                  <a:pt x="9144" y="271640"/>
                </a:lnTo>
                <a:lnTo>
                  <a:pt x="9131" y="9207"/>
                </a:lnTo>
                <a:lnTo>
                  <a:pt x="0" y="9207"/>
                </a:lnTo>
                <a:lnTo>
                  <a:pt x="0" y="271640"/>
                </a:lnTo>
                <a:lnTo>
                  <a:pt x="0" y="280784"/>
                </a:lnTo>
                <a:lnTo>
                  <a:pt x="969568" y="280784"/>
                </a:lnTo>
                <a:lnTo>
                  <a:pt x="969568" y="271640"/>
                </a:lnTo>
                <a:close/>
              </a:path>
              <a:path w="969645" h="281305">
                <a:moveTo>
                  <a:pt x="969568" y="0"/>
                </a:moveTo>
                <a:lnTo>
                  <a:pt x="0" y="0"/>
                </a:lnTo>
                <a:lnTo>
                  <a:pt x="0" y="9131"/>
                </a:lnTo>
                <a:lnTo>
                  <a:pt x="969568" y="9131"/>
                </a:lnTo>
                <a:lnTo>
                  <a:pt x="9695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12" name="object 12"/>
          <p:cNvGrpSpPr/>
          <p:nvPr/>
        </p:nvGrpSpPr>
        <p:grpSpPr>
          <a:xfrm>
            <a:off x="49750" y="815591"/>
            <a:ext cx="9016168" cy="630521"/>
            <a:chOff x="359663" y="899414"/>
            <a:chExt cx="9942830" cy="695325"/>
          </a:xfrm>
        </p:grpSpPr>
        <p:sp>
          <p:nvSpPr>
            <p:cNvPr id="13" name="object 13"/>
            <p:cNvSpPr/>
            <p:nvPr/>
          </p:nvSpPr>
          <p:spPr>
            <a:xfrm>
              <a:off x="359664" y="899413"/>
              <a:ext cx="9933940" cy="76200"/>
            </a:xfrm>
            <a:custGeom>
              <a:avLst/>
              <a:gdLst/>
              <a:ahLst/>
              <a:cxnLst/>
              <a:rect l="l" t="t" r="r" b="b"/>
              <a:pathLst>
                <a:path w="9933940" h="76200">
                  <a:moveTo>
                    <a:pt x="4259237" y="0"/>
                  </a:moveTo>
                  <a:lnTo>
                    <a:pt x="4259237" y="0"/>
                  </a:lnTo>
                  <a:lnTo>
                    <a:pt x="0" y="0"/>
                  </a:lnTo>
                  <a:lnTo>
                    <a:pt x="0" y="9156"/>
                  </a:lnTo>
                  <a:lnTo>
                    <a:pt x="0" y="76200"/>
                  </a:lnTo>
                  <a:lnTo>
                    <a:pt x="9144" y="76200"/>
                  </a:lnTo>
                  <a:lnTo>
                    <a:pt x="9144" y="9156"/>
                  </a:lnTo>
                  <a:lnTo>
                    <a:pt x="1896491" y="9156"/>
                  </a:lnTo>
                  <a:lnTo>
                    <a:pt x="4259237" y="9156"/>
                  </a:lnTo>
                  <a:lnTo>
                    <a:pt x="4259237" y="0"/>
                  </a:lnTo>
                  <a:close/>
                </a:path>
                <a:path w="9933940" h="76200">
                  <a:moveTo>
                    <a:pt x="6540043" y="0"/>
                  </a:moveTo>
                  <a:lnTo>
                    <a:pt x="6540043" y="0"/>
                  </a:lnTo>
                  <a:lnTo>
                    <a:pt x="4259326" y="0"/>
                  </a:lnTo>
                  <a:lnTo>
                    <a:pt x="4259326" y="9156"/>
                  </a:lnTo>
                  <a:lnTo>
                    <a:pt x="6540043" y="9156"/>
                  </a:lnTo>
                  <a:lnTo>
                    <a:pt x="6540043" y="0"/>
                  </a:lnTo>
                  <a:close/>
                </a:path>
                <a:path w="9933940" h="76200">
                  <a:moveTo>
                    <a:pt x="6549250" y="0"/>
                  </a:moveTo>
                  <a:lnTo>
                    <a:pt x="6540119" y="0"/>
                  </a:lnTo>
                  <a:lnTo>
                    <a:pt x="6540119" y="9156"/>
                  </a:lnTo>
                  <a:lnTo>
                    <a:pt x="6549250" y="9156"/>
                  </a:lnTo>
                  <a:lnTo>
                    <a:pt x="6549250" y="0"/>
                  </a:lnTo>
                  <a:close/>
                </a:path>
                <a:path w="9933940" h="76200">
                  <a:moveTo>
                    <a:pt x="8878494" y="0"/>
                  </a:moveTo>
                  <a:lnTo>
                    <a:pt x="7854061" y="0"/>
                  </a:lnTo>
                  <a:lnTo>
                    <a:pt x="7844917" y="0"/>
                  </a:lnTo>
                  <a:lnTo>
                    <a:pt x="6549263" y="0"/>
                  </a:lnTo>
                  <a:lnTo>
                    <a:pt x="6549263" y="9156"/>
                  </a:lnTo>
                  <a:lnTo>
                    <a:pt x="7844917" y="9156"/>
                  </a:lnTo>
                  <a:lnTo>
                    <a:pt x="7854061" y="9156"/>
                  </a:lnTo>
                  <a:lnTo>
                    <a:pt x="8878494" y="9156"/>
                  </a:lnTo>
                  <a:lnTo>
                    <a:pt x="8878494" y="0"/>
                  </a:lnTo>
                  <a:close/>
                </a:path>
                <a:path w="9933940" h="76200">
                  <a:moveTo>
                    <a:pt x="8887701" y="0"/>
                  </a:moveTo>
                  <a:lnTo>
                    <a:pt x="8878570" y="0"/>
                  </a:lnTo>
                  <a:lnTo>
                    <a:pt x="8878570" y="9156"/>
                  </a:lnTo>
                  <a:lnTo>
                    <a:pt x="8887701" y="9156"/>
                  </a:lnTo>
                  <a:lnTo>
                    <a:pt x="8887701" y="0"/>
                  </a:lnTo>
                  <a:close/>
                </a:path>
                <a:path w="9933940" h="76200">
                  <a:moveTo>
                    <a:pt x="9933470" y="0"/>
                  </a:moveTo>
                  <a:lnTo>
                    <a:pt x="8887714" y="0"/>
                  </a:lnTo>
                  <a:lnTo>
                    <a:pt x="8887714" y="9156"/>
                  </a:lnTo>
                  <a:lnTo>
                    <a:pt x="9933470" y="9156"/>
                  </a:lnTo>
                  <a:lnTo>
                    <a:pt x="993347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93095" y="899414"/>
              <a:ext cx="9525" cy="76200"/>
            </a:xfrm>
            <a:custGeom>
              <a:avLst/>
              <a:gdLst/>
              <a:ahLst/>
              <a:cxnLst/>
              <a:rect l="l" t="t" r="r" b="b"/>
              <a:pathLst>
                <a:path w="9525" h="76200">
                  <a:moveTo>
                    <a:pt x="9144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4" y="7620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293095" y="89941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" name="object 16"/>
            <p:cNvSpPr/>
            <p:nvPr/>
          </p:nvSpPr>
          <p:spPr>
            <a:xfrm>
              <a:off x="414528" y="957325"/>
              <a:ext cx="1808480" cy="9525"/>
            </a:xfrm>
            <a:custGeom>
              <a:avLst/>
              <a:gdLst/>
              <a:ahLst/>
              <a:cxnLst/>
              <a:rect l="l" t="t" r="r" b="b"/>
              <a:pathLst>
                <a:path w="1808480" h="9525">
                  <a:moveTo>
                    <a:pt x="1808099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808099" y="9144"/>
                  </a:lnTo>
                  <a:lnTo>
                    <a:pt x="1808099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" name="object 17"/>
            <p:cNvSpPr/>
            <p:nvPr/>
          </p:nvSpPr>
          <p:spPr>
            <a:xfrm>
              <a:off x="2222627" y="9573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3" y="9144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414528" y="957325"/>
              <a:ext cx="1817370" cy="299085"/>
            </a:xfrm>
            <a:custGeom>
              <a:avLst/>
              <a:gdLst/>
              <a:ahLst/>
              <a:cxnLst/>
              <a:rect l="l" t="t" r="r" b="b"/>
              <a:pathLst>
                <a:path w="1817370" h="299084">
                  <a:moveTo>
                    <a:pt x="9144" y="289941"/>
                  </a:moveTo>
                  <a:lnTo>
                    <a:pt x="0" y="289941"/>
                  </a:lnTo>
                  <a:lnTo>
                    <a:pt x="0" y="299085"/>
                  </a:lnTo>
                  <a:lnTo>
                    <a:pt x="9144" y="299085"/>
                  </a:lnTo>
                  <a:lnTo>
                    <a:pt x="9144" y="289941"/>
                  </a:lnTo>
                  <a:close/>
                </a:path>
                <a:path w="1817370" h="299084">
                  <a:moveTo>
                    <a:pt x="1817243" y="0"/>
                  </a:moveTo>
                  <a:lnTo>
                    <a:pt x="1808099" y="0"/>
                  </a:lnTo>
                  <a:lnTo>
                    <a:pt x="1808099" y="9144"/>
                  </a:lnTo>
                  <a:lnTo>
                    <a:pt x="1817243" y="9144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" name="object 19"/>
            <p:cNvSpPr/>
            <p:nvPr/>
          </p:nvSpPr>
          <p:spPr>
            <a:xfrm>
              <a:off x="414528" y="1247266"/>
              <a:ext cx="1817370" cy="9525"/>
            </a:xfrm>
            <a:custGeom>
              <a:avLst/>
              <a:gdLst/>
              <a:ahLst/>
              <a:cxnLst/>
              <a:rect l="l" t="t" r="r" b="b"/>
              <a:pathLst>
                <a:path w="1817370" h="9525">
                  <a:moveTo>
                    <a:pt x="1817243" y="0"/>
                  </a:moveTo>
                  <a:lnTo>
                    <a:pt x="1808099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808099" y="9144"/>
                  </a:lnTo>
                  <a:lnTo>
                    <a:pt x="1817243" y="9144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" name="object 20"/>
            <p:cNvSpPr/>
            <p:nvPr/>
          </p:nvSpPr>
          <p:spPr>
            <a:xfrm>
              <a:off x="414528" y="966482"/>
              <a:ext cx="1817370" cy="281305"/>
            </a:xfrm>
            <a:custGeom>
              <a:avLst/>
              <a:gdLst/>
              <a:ahLst/>
              <a:cxnLst/>
              <a:rect l="l" t="t" r="r" b="b"/>
              <a:pathLst>
                <a:path w="1817370" h="281305">
                  <a:moveTo>
                    <a:pt x="1817243" y="271640"/>
                  </a:moveTo>
                  <a:lnTo>
                    <a:pt x="0" y="271640"/>
                  </a:lnTo>
                  <a:lnTo>
                    <a:pt x="0" y="280784"/>
                  </a:lnTo>
                  <a:lnTo>
                    <a:pt x="1817243" y="280784"/>
                  </a:lnTo>
                  <a:lnTo>
                    <a:pt x="1817243" y="271640"/>
                  </a:lnTo>
                  <a:close/>
                </a:path>
                <a:path w="1817370" h="281305">
                  <a:moveTo>
                    <a:pt x="1817243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817243" y="9131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" name="object 21"/>
            <p:cNvSpPr/>
            <p:nvPr/>
          </p:nvSpPr>
          <p:spPr>
            <a:xfrm>
              <a:off x="414527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3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3" y="280720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" name="object 22"/>
            <p:cNvSpPr/>
            <p:nvPr/>
          </p:nvSpPr>
          <p:spPr>
            <a:xfrm>
              <a:off x="359664" y="966546"/>
              <a:ext cx="1872614" cy="314325"/>
            </a:xfrm>
            <a:custGeom>
              <a:avLst/>
              <a:gdLst/>
              <a:ahLst/>
              <a:cxnLst/>
              <a:rect l="l" t="t" r="r" b="b"/>
              <a:pathLst>
                <a:path w="1872614" h="314325">
                  <a:moveTo>
                    <a:pt x="9144" y="9144"/>
                  </a:moveTo>
                  <a:lnTo>
                    <a:pt x="0" y="9144"/>
                  </a:lnTo>
                  <a:lnTo>
                    <a:pt x="0" y="314248"/>
                  </a:lnTo>
                  <a:lnTo>
                    <a:pt x="9144" y="314248"/>
                  </a:lnTo>
                  <a:lnTo>
                    <a:pt x="9144" y="9144"/>
                  </a:lnTo>
                  <a:close/>
                </a:path>
                <a:path w="1872614" h="314325">
                  <a:moveTo>
                    <a:pt x="1872107" y="0"/>
                  </a:moveTo>
                  <a:lnTo>
                    <a:pt x="1862963" y="0"/>
                  </a:lnTo>
                  <a:lnTo>
                    <a:pt x="1862963" y="280720"/>
                  </a:lnTo>
                  <a:lnTo>
                    <a:pt x="1872107" y="280720"/>
                  </a:lnTo>
                  <a:lnTo>
                    <a:pt x="1872107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" name="object 23"/>
            <p:cNvSpPr/>
            <p:nvPr/>
          </p:nvSpPr>
          <p:spPr>
            <a:xfrm>
              <a:off x="2280539" y="957325"/>
              <a:ext cx="1082675" cy="9525"/>
            </a:xfrm>
            <a:custGeom>
              <a:avLst/>
              <a:gdLst/>
              <a:ahLst/>
              <a:cxnLst/>
              <a:rect l="l" t="t" r="r" b="b"/>
              <a:pathLst>
                <a:path w="1082675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1082675" h="9525">
                  <a:moveTo>
                    <a:pt x="1082344" y="0"/>
                  </a:moveTo>
                  <a:lnTo>
                    <a:pt x="9144" y="0"/>
                  </a:lnTo>
                  <a:lnTo>
                    <a:pt x="9144" y="9144"/>
                  </a:lnTo>
                  <a:lnTo>
                    <a:pt x="1082344" y="9144"/>
                  </a:lnTo>
                  <a:lnTo>
                    <a:pt x="10823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" name="object 24"/>
            <p:cNvSpPr/>
            <p:nvPr/>
          </p:nvSpPr>
          <p:spPr>
            <a:xfrm>
              <a:off x="3362833" y="9573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5" name="object 25"/>
            <p:cNvSpPr/>
            <p:nvPr/>
          </p:nvSpPr>
          <p:spPr>
            <a:xfrm>
              <a:off x="2280539" y="957325"/>
              <a:ext cx="1091565" cy="299085"/>
            </a:xfrm>
            <a:custGeom>
              <a:avLst/>
              <a:gdLst/>
              <a:ahLst/>
              <a:cxnLst/>
              <a:rect l="l" t="t" r="r" b="b"/>
              <a:pathLst>
                <a:path w="1091564" h="299084">
                  <a:moveTo>
                    <a:pt x="9131" y="289941"/>
                  </a:moveTo>
                  <a:lnTo>
                    <a:pt x="0" y="289941"/>
                  </a:lnTo>
                  <a:lnTo>
                    <a:pt x="0" y="299085"/>
                  </a:lnTo>
                  <a:lnTo>
                    <a:pt x="9131" y="299085"/>
                  </a:lnTo>
                  <a:lnTo>
                    <a:pt x="9131" y="289941"/>
                  </a:lnTo>
                  <a:close/>
                </a:path>
                <a:path w="1091564" h="299084">
                  <a:moveTo>
                    <a:pt x="1091438" y="0"/>
                  </a:moveTo>
                  <a:lnTo>
                    <a:pt x="1082294" y="0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6" name="object 26"/>
            <p:cNvSpPr/>
            <p:nvPr/>
          </p:nvSpPr>
          <p:spPr>
            <a:xfrm>
              <a:off x="2280539" y="1247266"/>
              <a:ext cx="1091565" cy="9525"/>
            </a:xfrm>
            <a:custGeom>
              <a:avLst/>
              <a:gdLst/>
              <a:ahLst/>
              <a:cxnLst/>
              <a:rect l="l" t="t" r="r" b="b"/>
              <a:pathLst>
                <a:path w="1091564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1091564" h="9525">
                  <a:moveTo>
                    <a:pt x="1091438" y="0"/>
                  </a:moveTo>
                  <a:lnTo>
                    <a:pt x="1082344" y="0"/>
                  </a:lnTo>
                  <a:lnTo>
                    <a:pt x="9144" y="0"/>
                  </a:lnTo>
                  <a:lnTo>
                    <a:pt x="9144" y="9144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7" name="object 27"/>
            <p:cNvSpPr/>
            <p:nvPr/>
          </p:nvSpPr>
          <p:spPr>
            <a:xfrm>
              <a:off x="2280539" y="966482"/>
              <a:ext cx="1091565" cy="281305"/>
            </a:xfrm>
            <a:custGeom>
              <a:avLst/>
              <a:gdLst/>
              <a:ahLst/>
              <a:cxnLst/>
              <a:rect l="l" t="t" r="r" b="b"/>
              <a:pathLst>
                <a:path w="1091564" h="281305">
                  <a:moveTo>
                    <a:pt x="1091488" y="271640"/>
                  </a:moveTo>
                  <a:lnTo>
                    <a:pt x="0" y="271640"/>
                  </a:lnTo>
                  <a:lnTo>
                    <a:pt x="0" y="280784"/>
                  </a:lnTo>
                  <a:lnTo>
                    <a:pt x="1091488" y="280784"/>
                  </a:lnTo>
                  <a:lnTo>
                    <a:pt x="1091488" y="271640"/>
                  </a:lnTo>
                  <a:close/>
                </a:path>
                <a:path w="1091564" h="281305">
                  <a:moveTo>
                    <a:pt x="1091488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091488" y="9131"/>
                  </a:lnTo>
                  <a:lnTo>
                    <a:pt x="109148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8" name="object 28"/>
            <p:cNvSpPr/>
            <p:nvPr/>
          </p:nvSpPr>
          <p:spPr>
            <a:xfrm>
              <a:off x="2280538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3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3" y="280720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9" name="object 29"/>
            <p:cNvSpPr/>
            <p:nvPr/>
          </p:nvSpPr>
          <p:spPr>
            <a:xfrm>
              <a:off x="3362833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0" name="object 30"/>
            <p:cNvSpPr/>
            <p:nvPr/>
          </p:nvSpPr>
          <p:spPr>
            <a:xfrm>
              <a:off x="3420745" y="957325"/>
              <a:ext cx="1165225" cy="9525"/>
            </a:xfrm>
            <a:custGeom>
              <a:avLst/>
              <a:gdLst/>
              <a:ahLst/>
              <a:cxnLst/>
              <a:rect l="l" t="t" r="r" b="b"/>
              <a:pathLst>
                <a:path w="1165225" h="9525">
                  <a:moveTo>
                    <a:pt x="1164640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164640" y="9144"/>
                  </a:lnTo>
                  <a:lnTo>
                    <a:pt x="1164640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1" name="object 31"/>
            <p:cNvSpPr/>
            <p:nvPr/>
          </p:nvSpPr>
          <p:spPr>
            <a:xfrm>
              <a:off x="4585461" y="9573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2" name="object 32"/>
            <p:cNvSpPr/>
            <p:nvPr/>
          </p:nvSpPr>
          <p:spPr>
            <a:xfrm>
              <a:off x="3420745" y="957325"/>
              <a:ext cx="1174115" cy="299085"/>
            </a:xfrm>
            <a:custGeom>
              <a:avLst/>
              <a:gdLst/>
              <a:ahLst/>
              <a:cxnLst/>
              <a:rect l="l" t="t" r="r" b="b"/>
              <a:pathLst>
                <a:path w="1174114" h="299084">
                  <a:moveTo>
                    <a:pt x="9144" y="289941"/>
                  </a:moveTo>
                  <a:lnTo>
                    <a:pt x="0" y="289941"/>
                  </a:lnTo>
                  <a:lnTo>
                    <a:pt x="0" y="299085"/>
                  </a:lnTo>
                  <a:lnTo>
                    <a:pt x="9144" y="299085"/>
                  </a:lnTo>
                  <a:lnTo>
                    <a:pt x="9144" y="289941"/>
                  </a:lnTo>
                  <a:close/>
                </a:path>
                <a:path w="1174114" h="299084">
                  <a:moveTo>
                    <a:pt x="1173861" y="0"/>
                  </a:moveTo>
                  <a:lnTo>
                    <a:pt x="1164717" y="0"/>
                  </a:lnTo>
                  <a:lnTo>
                    <a:pt x="1164717" y="9144"/>
                  </a:lnTo>
                  <a:lnTo>
                    <a:pt x="1173861" y="9144"/>
                  </a:lnTo>
                  <a:lnTo>
                    <a:pt x="1173861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3" name="object 33"/>
            <p:cNvSpPr/>
            <p:nvPr/>
          </p:nvSpPr>
          <p:spPr>
            <a:xfrm>
              <a:off x="3420745" y="1247266"/>
              <a:ext cx="1174115" cy="9525"/>
            </a:xfrm>
            <a:custGeom>
              <a:avLst/>
              <a:gdLst/>
              <a:ahLst/>
              <a:cxnLst/>
              <a:rect l="l" t="t" r="r" b="b"/>
              <a:pathLst>
                <a:path w="1174114" h="9525">
                  <a:moveTo>
                    <a:pt x="1164640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164640" y="9144"/>
                  </a:lnTo>
                  <a:lnTo>
                    <a:pt x="1164640" y="0"/>
                  </a:lnTo>
                  <a:close/>
                </a:path>
                <a:path w="1174114" h="9525">
                  <a:moveTo>
                    <a:pt x="1173861" y="0"/>
                  </a:moveTo>
                  <a:lnTo>
                    <a:pt x="1164717" y="0"/>
                  </a:lnTo>
                  <a:lnTo>
                    <a:pt x="1164717" y="9144"/>
                  </a:lnTo>
                  <a:lnTo>
                    <a:pt x="1173861" y="9144"/>
                  </a:lnTo>
                  <a:lnTo>
                    <a:pt x="1173861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4" name="object 34"/>
            <p:cNvSpPr/>
            <p:nvPr/>
          </p:nvSpPr>
          <p:spPr>
            <a:xfrm>
              <a:off x="3420745" y="966482"/>
              <a:ext cx="1174115" cy="281305"/>
            </a:xfrm>
            <a:custGeom>
              <a:avLst/>
              <a:gdLst/>
              <a:ahLst/>
              <a:cxnLst/>
              <a:rect l="l" t="t" r="r" b="b"/>
              <a:pathLst>
                <a:path w="1174114" h="281305">
                  <a:moveTo>
                    <a:pt x="1173784" y="271640"/>
                  </a:moveTo>
                  <a:lnTo>
                    <a:pt x="0" y="271640"/>
                  </a:lnTo>
                  <a:lnTo>
                    <a:pt x="0" y="280784"/>
                  </a:lnTo>
                  <a:lnTo>
                    <a:pt x="1173784" y="280784"/>
                  </a:lnTo>
                  <a:lnTo>
                    <a:pt x="1173784" y="271640"/>
                  </a:lnTo>
                  <a:close/>
                </a:path>
                <a:path w="1174114" h="281305">
                  <a:moveTo>
                    <a:pt x="1173784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173784" y="9131"/>
                  </a:lnTo>
                  <a:lnTo>
                    <a:pt x="117378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5" name="object 35"/>
            <p:cNvSpPr/>
            <p:nvPr/>
          </p:nvSpPr>
          <p:spPr>
            <a:xfrm>
              <a:off x="3420744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6" name="object 36"/>
            <p:cNvSpPr/>
            <p:nvPr/>
          </p:nvSpPr>
          <p:spPr>
            <a:xfrm>
              <a:off x="4585461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7" name="object 37"/>
            <p:cNvSpPr/>
            <p:nvPr/>
          </p:nvSpPr>
          <p:spPr>
            <a:xfrm>
              <a:off x="4643374" y="957325"/>
              <a:ext cx="1082675" cy="9525"/>
            </a:xfrm>
            <a:custGeom>
              <a:avLst/>
              <a:gdLst/>
              <a:ahLst/>
              <a:cxnLst/>
              <a:rect l="l" t="t" r="r" b="b"/>
              <a:pathLst>
                <a:path w="1082675" h="9525">
                  <a:moveTo>
                    <a:pt x="1082344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082344" y="9144"/>
                  </a:lnTo>
                  <a:lnTo>
                    <a:pt x="10823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8" name="object 38"/>
            <p:cNvSpPr/>
            <p:nvPr/>
          </p:nvSpPr>
          <p:spPr>
            <a:xfrm>
              <a:off x="5725667" y="9573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9" name="object 39"/>
            <p:cNvSpPr/>
            <p:nvPr/>
          </p:nvSpPr>
          <p:spPr>
            <a:xfrm>
              <a:off x="4643374" y="957325"/>
              <a:ext cx="1091565" cy="299085"/>
            </a:xfrm>
            <a:custGeom>
              <a:avLst/>
              <a:gdLst/>
              <a:ahLst/>
              <a:cxnLst/>
              <a:rect l="l" t="t" r="r" b="b"/>
              <a:pathLst>
                <a:path w="1091564" h="299084">
                  <a:moveTo>
                    <a:pt x="9144" y="289941"/>
                  </a:moveTo>
                  <a:lnTo>
                    <a:pt x="0" y="289941"/>
                  </a:lnTo>
                  <a:lnTo>
                    <a:pt x="0" y="299085"/>
                  </a:lnTo>
                  <a:lnTo>
                    <a:pt x="9144" y="299085"/>
                  </a:lnTo>
                  <a:lnTo>
                    <a:pt x="9144" y="289941"/>
                  </a:lnTo>
                  <a:close/>
                </a:path>
                <a:path w="1091564" h="299084">
                  <a:moveTo>
                    <a:pt x="1091438" y="0"/>
                  </a:moveTo>
                  <a:lnTo>
                    <a:pt x="1082294" y="0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0" name="object 40"/>
            <p:cNvSpPr/>
            <p:nvPr/>
          </p:nvSpPr>
          <p:spPr>
            <a:xfrm>
              <a:off x="4643374" y="1247266"/>
              <a:ext cx="1091565" cy="9525"/>
            </a:xfrm>
            <a:custGeom>
              <a:avLst/>
              <a:gdLst/>
              <a:ahLst/>
              <a:cxnLst/>
              <a:rect l="l" t="t" r="r" b="b"/>
              <a:pathLst>
                <a:path w="1091564" h="9525">
                  <a:moveTo>
                    <a:pt x="1091438" y="0"/>
                  </a:moveTo>
                  <a:lnTo>
                    <a:pt x="1082344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1" name="object 41"/>
            <p:cNvSpPr/>
            <p:nvPr/>
          </p:nvSpPr>
          <p:spPr>
            <a:xfrm>
              <a:off x="4643374" y="966482"/>
              <a:ext cx="1091565" cy="281305"/>
            </a:xfrm>
            <a:custGeom>
              <a:avLst/>
              <a:gdLst/>
              <a:ahLst/>
              <a:cxnLst/>
              <a:rect l="l" t="t" r="r" b="b"/>
              <a:pathLst>
                <a:path w="1091564" h="281305">
                  <a:moveTo>
                    <a:pt x="1091488" y="271640"/>
                  </a:moveTo>
                  <a:lnTo>
                    <a:pt x="0" y="271640"/>
                  </a:lnTo>
                  <a:lnTo>
                    <a:pt x="0" y="280784"/>
                  </a:lnTo>
                  <a:lnTo>
                    <a:pt x="1091488" y="280784"/>
                  </a:lnTo>
                  <a:lnTo>
                    <a:pt x="1091488" y="271640"/>
                  </a:lnTo>
                  <a:close/>
                </a:path>
                <a:path w="1091564" h="281305">
                  <a:moveTo>
                    <a:pt x="1091488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091488" y="9131"/>
                  </a:lnTo>
                  <a:lnTo>
                    <a:pt x="109148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2" name="object 42"/>
            <p:cNvSpPr/>
            <p:nvPr/>
          </p:nvSpPr>
          <p:spPr>
            <a:xfrm>
              <a:off x="4643373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3" name="object 43"/>
            <p:cNvSpPr/>
            <p:nvPr/>
          </p:nvSpPr>
          <p:spPr>
            <a:xfrm>
              <a:off x="5725667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4" name="object 44"/>
            <p:cNvSpPr/>
            <p:nvPr/>
          </p:nvSpPr>
          <p:spPr>
            <a:xfrm>
              <a:off x="8228965" y="957325"/>
              <a:ext cx="975994" cy="9525"/>
            </a:xfrm>
            <a:custGeom>
              <a:avLst/>
              <a:gdLst/>
              <a:ahLst/>
              <a:cxnLst/>
              <a:rect l="l" t="t" r="r" b="b"/>
              <a:pathLst>
                <a:path w="975995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975995" h="9525">
                  <a:moveTo>
                    <a:pt x="975664" y="0"/>
                  </a:moveTo>
                  <a:lnTo>
                    <a:pt x="9144" y="0"/>
                  </a:lnTo>
                  <a:lnTo>
                    <a:pt x="9144" y="9144"/>
                  </a:lnTo>
                  <a:lnTo>
                    <a:pt x="975664" y="9144"/>
                  </a:lnTo>
                  <a:lnTo>
                    <a:pt x="97566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5" name="object 45"/>
            <p:cNvSpPr/>
            <p:nvPr/>
          </p:nvSpPr>
          <p:spPr>
            <a:xfrm>
              <a:off x="9204706" y="9573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6" name="object 46"/>
            <p:cNvSpPr/>
            <p:nvPr/>
          </p:nvSpPr>
          <p:spPr>
            <a:xfrm>
              <a:off x="8228965" y="957325"/>
              <a:ext cx="984885" cy="299085"/>
            </a:xfrm>
            <a:custGeom>
              <a:avLst/>
              <a:gdLst/>
              <a:ahLst/>
              <a:cxnLst/>
              <a:rect l="l" t="t" r="r" b="b"/>
              <a:pathLst>
                <a:path w="984884" h="299084">
                  <a:moveTo>
                    <a:pt x="9131" y="289941"/>
                  </a:moveTo>
                  <a:lnTo>
                    <a:pt x="0" y="289941"/>
                  </a:lnTo>
                  <a:lnTo>
                    <a:pt x="0" y="299085"/>
                  </a:lnTo>
                  <a:lnTo>
                    <a:pt x="9131" y="299085"/>
                  </a:lnTo>
                  <a:lnTo>
                    <a:pt x="9131" y="289941"/>
                  </a:lnTo>
                  <a:close/>
                </a:path>
                <a:path w="984884" h="299084">
                  <a:moveTo>
                    <a:pt x="984885" y="0"/>
                  </a:moveTo>
                  <a:lnTo>
                    <a:pt x="975741" y="0"/>
                  </a:lnTo>
                  <a:lnTo>
                    <a:pt x="975741" y="9144"/>
                  </a:lnTo>
                  <a:lnTo>
                    <a:pt x="984885" y="9144"/>
                  </a:lnTo>
                  <a:lnTo>
                    <a:pt x="984885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7" name="object 47"/>
            <p:cNvSpPr/>
            <p:nvPr/>
          </p:nvSpPr>
          <p:spPr>
            <a:xfrm>
              <a:off x="8228965" y="1247266"/>
              <a:ext cx="984885" cy="9525"/>
            </a:xfrm>
            <a:custGeom>
              <a:avLst/>
              <a:gdLst/>
              <a:ahLst/>
              <a:cxnLst/>
              <a:rect l="l" t="t" r="r" b="b"/>
              <a:pathLst>
                <a:path w="984884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984884" h="9525">
                  <a:moveTo>
                    <a:pt x="975664" y="0"/>
                  </a:moveTo>
                  <a:lnTo>
                    <a:pt x="9144" y="0"/>
                  </a:lnTo>
                  <a:lnTo>
                    <a:pt x="9144" y="9144"/>
                  </a:lnTo>
                  <a:lnTo>
                    <a:pt x="975664" y="9144"/>
                  </a:lnTo>
                  <a:lnTo>
                    <a:pt x="975664" y="0"/>
                  </a:lnTo>
                  <a:close/>
                </a:path>
                <a:path w="984884" h="9525">
                  <a:moveTo>
                    <a:pt x="984885" y="0"/>
                  </a:moveTo>
                  <a:lnTo>
                    <a:pt x="975741" y="0"/>
                  </a:lnTo>
                  <a:lnTo>
                    <a:pt x="975741" y="9144"/>
                  </a:lnTo>
                  <a:lnTo>
                    <a:pt x="984885" y="9144"/>
                  </a:lnTo>
                  <a:lnTo>
                    <a:pt x="984885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8" name="object 48"/>
            <p:cNvSpPr/>
            <p:nvPr/>
          </p:nvSpPr>
          <p:spPr>
            <a:xfrm>
              <a:off x="8228965" y="966482"/>
              <a:ext cx="984885" cy="281305"/>
            </a:xfrm>
            <a:custGeom>
              <a:avLst/>
              <a:gdLst/>
              <a:ahLst/>
              <a:cxnLst/>
              <a:rect l="l" t="t" r="r" b="b"/>
              <a:pathLst>
                <a:path w="984884" h="281305">
                  <a:moveTo>
                    <a:pt x="984808" y="271640"/>
                  </a:moveTo>
                  <a:lnTo>
                    <a:pt x="0" y="271640"/>
                  </a:lnTo>
                  <a:lnTo>
                    <a:pt x="0" y="280784"/>
                  </a:lnTo>
                  <a:lnTo>
                    <a:pt x="984808" y="280784"/>
                  </a:lnTo>
                  <a:lnTo>
                    <a:pt x="984808" y="271640"/>
                  </a:lnTo>
                  <a:close/>
                </a:path>
                <a:path w="984884" h="281305">
                  <a:moveTo>
                    <a:pt x="984808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984808" y="9131"/>
                  </a:lnTo>
                  <a:lnTo>
                    <a:pt x="98480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9" name="object 49"/>
            <p:cNvSpPr/>
            <p:nvPr/>
          </p:nvSpPr>
          <p:spPr>
            <a:xfrm>
              <a:off x="8228965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3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3" y="280720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0" name="object 50"/>
            <p:cNvSpPr/>
            <p:nvPr/>
          </p:nvSpPr>
          <p:spPr>
            <a:xfrm>
              <a:off x="9204706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1" name="object 51"/>
            <p:cNvSpPr/>
            <p:nvPr/>
          </p:nvSpPr>
          <p:spPr>
            <a:xfrm>
              <a:off x="9262618" y="957325"/>
              <a:ext cx="975994" cy="9525"/>
            </a:xfrm>
            <a:custGeom>
              <a:avLst/>
              <a:gdLst/>
              <a:ahLst/>
              <a:cxnLst/>
              <a:rect l="l" t="t" r="r" b="b"/>
              <a:pathLst>
                <a:path w="975995" h="9525">
                  <a:moveTo>
                    <a:pt x="975664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75664" y="9144"/>
                  </a:lnTo>
                  <a:lnTo>
                    <a:pt x="97566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2" name="object 52"/>
            <p:cNvSpPr/>
            <p:nvPr/>
          </p:nvSpPr>
          <p:spPr>
            <a:xfrm>
              <a:off x="10238232" y="9573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3" y="9144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3" name="object 53"/>
            <p:cNvSpPr/>
            <p:nvPr/>
          </p:nvSpPr>
          <p:spPr>
            <a:xfrm>
              <a:off x="9262618" y="957325"/>
              <a:ext cx="984885" cy="299085"/>
            </a:xfrm>
            <a:custGeom>
              <a:avLst/>
              <a:gdLst/>
              <a:ahLst/>
              <a:cxnLst/>
              <a:rect l="l" t="t" r="r" b="b"/>
              <a:pathLst>
                <a:path w="984884" h="299084">
                  <a:moveTo>
                    <a:pt x="9144" y="289941"/>
                  </a:moveTo>
                  <a:lnTo>
                    <a:pt x="0" y="289941"/>
                  </a:lnTo>
                  <a:lnTo>
                    <a:pt x="0" y="299085"/>
                  </a:lnTo>
                  <a:lnTo>
                    <a:pt x="9144" y="299085"/>
                  </a:lnTo>
                  <a:lnTo>
                    <a:pt x="9144" y="289941"/>
                  </a:lnTo>
                  <a:close/>
                </a:path>
                <a:path w="984884" h="299084">
                  <a:moveTo>
                    <a:pt x="984745" y="0"/>
                  </a:moveTo>
                  <a:lnTo>
                    <a:pt x="975614" y="0"/>
                  </a:lnTo>
                  <a:lnTo>
                    <a:pt x="975614" y="9144"/>
                  </a:lnTo>
                  <a:lnTo>
                    <a:pt x="984745" y="9144"/>
                  </a:lnTo>
                  <a:lnTo>
                    <a:pt x="984745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4" name="object 54"/>
            <p:cNvSpPr/>
            <p:nvPr/>
          </p:nvSpPr>
          <p:spPr>
            <a:xfrm>
              <a:off x="9262618" y="1247266"/>
              <a:ext cx="984885" cy="9525"/>
            </a:xfrm>
            <a:custGeom>
              <a:avLst/>
              <a:gdLst/>
              <a:ahLst/>
              <a:cxnLst/>
              <a:rect l="l" t="t" r="r" b="b"/>
              <a:pathLst>
                <a:path w="984884" h="9525">
                  <a:moveTo>
                    <a:pt x="984745" y="0"/>
                  </a:moveTo>
                  <a:lnTo>
                    <a:pt x="975664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75614" y="9144"/>
                  </a:lnTo>
                  <a:lnTo>
                    <a:pt x="984745" y="9144"/>
                  </a:lnTo>
                  <a:lnTo>
                    <a:pt x="984745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5" name="object 55"/>
            <p:cNvSpPr/>
            <p:nvPr/>
          </p:nvSpPr>
          <p:spPr>
            <a:xfrm>
              <a:off x="9262618" y="966482"/>
              <a:ext cx="984885" cy="281305"/>
            </a:xfrm>
            <a:custGeom>
              <a:avLst/>
              <a:gdLst/>
              <a:ahLst/>
              <a:cxnLst/>
              <a:rect l="l" t="t" r="r" b="b"/>
              <a:pathLst>
                <a:path w="984884" h="281305">
                  <a:moveTo>
                    <a:pt x="984808" y="271640"/>
                  </a:moveTo>
                  <a:lnTo>
                    <a:pt x="0" y="271640"/>
                  </a:lnTo>
                  <a:lnTo>
                    <a:pt x="0" y="280784"/>
                  </a:lnTo>
                  <a:lnTo>
                    <a:pt x="984808" y="280784"/>
                  </a:lnTo>
                  <a:lnTo>
                    <a:pt x="984808" y="271640"/>
                  </a:lnTo>
                  <a:close/>
                </a:path>
                <a:path w="984884" h="281305">
                  <a:moveTo>
                    <a:pt x="984808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984808" y="9131"/>
                  </a:lnTo>
                  <a:lnTo>
                    <a:pt x="98480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6" name="object 56"/>
            <p:cNvSpPr/>
            <p:nvPr/>
          </p:nvSpPr>
          <p:spPr>
            <a:xfrm>
              <a:off x="9262618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7" name="object 57"/>
            <p:cNvSpPr/>
            <p:nvPr/>
          </p:nvSpPr>
          <p:spPr>
            <a:xfrm>
              <a:off x="10238232" y="966546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3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3" y="280720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293095" y="975690"/>
              <a:ext cx="9525" cy="305435"/>
            </a:xfrm>
            <a:custGeom>
              <a:avLst/>
              <a:gdLst/>
              <a:ahLst/>
              <a:cxnLst/>
              <a:rect l="l" t="t" r="r" b="b"/>
              <a:pathLst>
                <a:path w="9525" h="305434">
                  <a:moveTo>
                    <a:pt x="9144" y="0"/>
                  </a:moveTo>
                  <a:lnTo>
                    <a:pt x="0" y="0"/>
                  </a:lnTo>
                  <a:lnTo>
                    <a:pt x="0" y="305104"/>
                  </a:lnTo>
                  <a:lnTo>
                    <a:pt x="9144" y="30510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9" name="object 59"/>
            <p:cNvSpPr/>
            <p:nvPr/>
          </p:nvSpPr>
          <p:spPr>
            <a:xfrm>
              <a:off x="423672" y="1314322"/>
              <a:ext cx="1798955" cy="280670"/>
            </a:xfrm>
            <a:custGeom>
              <a:avLst/>
              <a:gdLst/>
              <a:ahLst/>
              <a:cxnLst/>
              <a:rect l="l" t="t" r="r" b="b"/>
              <a:pathLst>
                <a:path w="1798955" h="280669">
                  <a:moveTo>
                    <a:pt x="1798955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0" y="271272"/>
                  </a:lnTo>
                  <a:lnTo>
                    <a:pt x="0" y="280416"/>
                  </a:lnTo>
                  <a:lnTo>
                    <a:pt x="1798955" y="280416"/>
                  </a:lnTo>
                  <a:lnTo>
                    <a:pt x="1798955" y="271272"/>
                  </a:lnTo>
                  <a:lnTo>
                    <a:pt x="1798955" y="9144"/>
                  </a:lnTo>
                  <a:lnTo>
                    <a:pt x="1798955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aphicFrame>
        <p:nvGraphicFramePr>
          <p:cNvPr id="60" name="object 60"/>
          <p:cNvGraphicFramePr>
            <a:graphicFrameLocks noGrp="1"/>
          </p:cNvGraphicFramePr>
          <p:nvPr/>
        </p:nvGraphicFramePr>
        <p:xfrm>
          <a:off x="4968394" y="868105"/>
          <a:ext cx="2165653" cy="26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1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919">
                <a:tc>
                  <a:txBody>
                    <a:bodyPr/>
                    <a:lstStyle/>
                    <a:p>
                      <a:pPr marL="302895">
                        <a:lnSpc>
                          <a:spcPts val="145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137</a:t>
                      </a:r>
                      <a:r>
                        <a:rPr sz="2400" b="1" spc="-7" baseline="-21604" dirty="0">
                          <a:latin typeface="Times New Roman"/>
                          <a:cs typeface="Times New Roman"/>
                        </a:rPr>
                        <a:t>Cs</a:t>
                      </a:r>
                      <a:endParaRPr sz="2400" baseline="-21604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EFEFE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EFEFE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75920">
                        <a:lnSpc>
                          <a:spcPts val="145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226</a:t>
                      </a:r>
                      <a:r>
                        <a:rPr sz="2400" b="1" spc="-7" baseline="-21604" dirty="0">
                          <a:latin typeface="Times New Roman"/>
                          <a:cs typeface="Times New Roman"/>
                        </a:rPr>
                        <a:t>Ra</a:t>
                      </a:r>
                      <a:endParaRPr sz="2400" baseline="-21604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EFEFE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EFEFE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" name="object 61"/>
          <p:cNvSpPr txBox="1"/>
          <p:nvPr/>
        </p:nvSpPr>
        <p:spPr>
          <a:xfrm>
            <a:off x="7170901" y="779545"/>
            <a:ext cx="923037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85606">
              <a:spcBef>
                <a:spcPts val="91"/>
              </a:spcBef>
            </a:pPr>
            <a:r>
              <a:rPr sz="1043" b="1" dirty="0">
                <a:latin typeface="Times New Roman"/>
                <a:cs typeface="Times New Roman"/>
              </a:rPr>
              <a:t>235</a:t>
            </a:r>
            <a:r>
              <a:rPr sz="2448" b="1" baseline="-21604" dirty="0">
                <a:latin typeface="Times New Roman"/>
                <a:cs typeface="Times New Roman"/>
              </a:rPr>
              <a:t>U</a:t>
            </a:r>
            <a:endParaRPr sz="2448" baseline="-21604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108219" y="779545"/>
            <a:ext cx="92246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85030">
              <a:spcBef>
                <a:spcPts val="91"/>
              </a:spcBef>
            </a:pPr>
            <a:r>
              <a:rPr sz="1043" b="1" dirty="0">
                <a:latin typeface="Times New Roman"/>
                <a:cs typeface="Times New Roman"/>
              </a:rPr>
              <a:t>238</a:t>
            </a:r>
            <a:r>
              <a:rPr sz="2448" b="1" baseline="-21604" dirty="0">
                <a:latin typeface="Times New Roman"/>
                <a:cs typeface="Times New Roman"/>
              </a:rPr>
              <a:t>U</a:t>
            </a:r>
            <a:endParaRPr sz="2448" baseline="-21604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4761" y="1169258"/>
            <a:ext cx="1677360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99042">
              <a:spcBef>
                <a:spcPts val="91"/>
              </a:spcBef>
            </a:pPr>
            <a:r>
              <a:rPr sz="1632" b="1" spc="-5" dirty="0">
                <a:latin typeface="Times New Roman"/>
                <a:cs typeface="Times New Roman"/>
              </a:rPr>
              <a:t>T</a:t>
            </a:r>
            <a:r>
              <a:rPr sz="1564" b="1" spc="-6" baseline="-7246" dirty="0">
                <a:latin typeface="Times New Roman"/>
                <a:cs typeface="Times New Roman"/>
              </a:rPr>
              <a:t>1/2</a:t>
            </a:r>
            <a:r>
              <a:rPr sz="1564" b="1" spc="210" baseline="-7246" dirty="0">
                <a:latin typeface="Times New Roman"/>
                <a:cs typeface="Times New Roman"/>
              </a:rPr>
              <a:t> </a:t>
            </a:r>
            <a:r>
              <a:rPr sz="1632" spc="-9" dirty="0">
                <a:latin typeface="Times New Roman"/>
                <a:cs typeface="Times New Roman"/>
              </a:rPr>
              <a:t>[roky]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799896" y="1191828"/>
            <a:ext cx="973709" cy="254512"/>
          </a:xfrm>
          <a:custGeom>
            <a:avLst/>
            <a:gdLst/>
            <a:ahLst/>
            <a:cxnLst/>
            <a:rect l="l" t="t" r="r" b="b"/>
            <a:pathLst>
              <a:path w="1073785" h="280669">
                <a:moveTo>
                  <a:pt x="1073200" y="0"/>
                </a:moveTo>
                <a:lnTo>
                  <a:pt x="0" y="0"/>
                </a:lnTo>
                <a:lnTo>
                  <a:pt x="0" y="9144"/>
                </a:lnTo>
                <a:lnTo>
                  <a:pt x="0" y="271272"/>
                </a:lnTo>
                <a:lnTo>
                  <a:pt x="0" y="280416"/>
                </a:lnTo>
                <a:lnTo>
                  <a:pt x="1073200" y="280416"/>
                </a:lnTo>
                <a:lnTo>
                  <a:pt x="1073200" y="271272"/>
                </a:lnTo>
                <a:lnTo>
                  <a:pt x="1073150" y="9144"/>
                </a:lnTo>
                <a:lnTo>
                  <a:pt x="1073200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5" name="object 65"/>
          <p:cNvSpPr txBox="1"/>
          <p:nvPr/>
        </p:nvSpPr>
        <p:spPr>
          <a:xfrm>
            <a:off x="1799893" y="1169258"/>
            <a:ext cx="97313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04032">
              <a:spcBef>
                <a:spcPts val="91"/>
              </a:spcBef>
            </a:pPr>
            <a:r>
              <a:rPr sz="1632" dirty="0">
                <a:latin typeface="Times New Roman"/>
                <a:cs typeface="Times New Roman"/>
              </a:rPr>
              <a:t>12,3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833834" y="1191828"/>
            <a:ext cx="1047990" cy="254512"/>
          </a:xfrm>
          <a:custGeom>
            <a:avLst/>
            <a:gdLst/>
            <a:ahLst/>
            <a:cxnLst/>
            <a:rect l="l" t="t" r="r" b="b"/>
            <a:pathLst>
              <a:path w="1155700" h="280669">
                <a:moveTo>
                  <a:pt x="1155573" y="9144"/>
                </a:moveTo>
                <a:lnTo>
                  <a:pt x="1155496" y="0"/>
                </a:lnTo>
                <a:lnTo>
                  <a:pt x="1146429" y="0"/>
                </a:lnTo>
                <a:lnTo>
                  <a:pt x="1146429" y="9144"/>
                </a:lnTo>
                <a:lnTo>
                  <a:pt x="1146429" y="271272"/>
                </a:lnTo>
                <a:lnTo>
                  <a:pt x="1146352" y="9144"/>
                </a:lnTo>
                <a:lnTo>
                  <a:pt x="1146429" y="0"/>
                </a:lnTo>
                <a:lnTo>
                  <a:pt x="0" y="0"/>
                </a:lnTo>
                <a:lnTo>
                  <a:pt x="0" y="9144"/>
                </a:lnTo>
                <a:lnTo>
                  <a:pt x="0" y="271272"/>
                </a:lnTo>
                <a:lnTo>
                  <a:pt x="0" y="280416"/>
                </a:lnTo>
                <a:lnTo>
                  <a:pt x="1155496" y="280416"/>
                </a:lnTo>
                <a:lnTo>
                  <a:pt x="1155496" y="271272"/>
                </a:lnTo>
                <a:lnTo>
                  <a:pt x="1155573" y="9144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7" name="object 67"/>
          <p:cNvSpPr txBox="1"/>
          <p:nvPr/>
        </p:nvSpPr>
        <p:spPr>
          <a:xfrm>
            <a:off x="2833834" y="1169258"/>
            <a:ext cx="1047990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14972">
              <a:spcBef>
                <a:spcPts val="91"/>
              </a:spcBef>
            </a:pPr>
            <a:r>
              <a:rPr sz="1632" dirty="0">
                <a:latin typeface="Times New Roman"/>
                <a:cs typeface="Times New Roman"/>
              </a:rPr>
              <a:t>5730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942517" y="1191828"/>
            <a:ext cx="973709" cy="254512"/>
          </a:xfrm>
          <a:custGeom>
            <a:avLst/>
            <a:gdLst/>
            <a:ahLst/>
            <a:cxnLst/>
            <a:rect l="l" t="t" r="r" b="b"/>
            <a:pathLst>
              <a:path w="1073785" h="280669">
                <a:moveTo>
                  <a:pt x="1073200" y="0"/>
                </a:moveTo>
                <a:lnTo>
                  <a:pt x="0" y="0"/>
                </a:lnTo>
                <a:lnTo>
                  <a:pt x="0" y="9144"/>
                </a:lnTo>
                <a:lnTo>
                  <a:pt x="0" y="271272"/>
                </a:lnTo>
                <a:lnTo>
                  <a:pt x="0" y="280416"/>
                </a:lnTo>
                <a:lnTo>
                  <a:pt x="1073200" y="280416"/>
                </a:lnTo>
                <a:lnTo>
                  <a:pt x="1073200" y="271272"/>
                </a:lnTo>
                <a:lnTo>
                  <a:pt x="1073150" y="9144"/>
                </a:lnTo>
                <a:lnTo>
                  <a:pt x="1073200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9" name="object 69"/>
          <p:cNvSpPr txBox="1"/>
          <p:nvPr/>
        </p:nvSpPr>
        <p:spPr>
          <a:xfrm>
            <a:off x="3942514" y="1169258"/>
            <a:ext cx="97313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04032">
              <a:spcBef>
                <a:spcPts val="91"/>
              </a:spcBef>
            </a:pPr>
            <a:r>
              <a:rPr sz="1632" spc="-5" dirty="0">
                <a:latin typeface="Times New Roman"/>
                <a:cs typeface="Times New Roman"/>
              </a:rPr>
              <a:t>5,27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193933" y="1191828"/>
            <a:ext cx="876972" cy="254512"/>
          </a:xfrm>
          <a:custGeom>
            <a:avLst/>
            <a:gdLst/>
            <a:ahLst/>
            <a:cxnLst/>
            <a:rect l="l" t="t" r="r" b="b"/>
            <a:pathLst>
              <a:path w="967104" h="280669">
                <a:moveTo>
                  <a:pt x="966584" y="9144"/>
                </a:moveTo>
                <a:lnTo>
                  <a:pt x="966520" y="0"/>
                </a:lnTo>
                <a:lnTo>
                  <a:pt x="957453" y="0"/>
                </a:lnTo>
                <a:lnTo>
                  <a:pt x="957453" y="9144"/>
                </a:lnTo>
                <a:lnTo>
                  <a:pt x="957453" y="271272"/>
                </a:lnTo>
                <a:lnTo>
                  <a:pt x="957376" y="9144"/>
                </a:lnTo>
                <a:lnTo>
                  <a:pt x="957453" y="0"/>
                </a:lnTo>
                <a:lnTo>
                  <a:pt x="0" y="0"/>
                </a:lnTo>
                <a:lnTo>
                  <a:pt x="0" y="9144"/>
                </a:lnTo>
                <a:lnTo>
                  <a:pt x="0" y="271272"/>
                </a:lnTo>
                <a:lnTo>
                  <a:pt x="0" y="280416"/>
                </a:lnTo>
                <a:lnTo>
                  <a:pt x="966520" y="280416"/>
                </a:lnTo>
                <a:lnTo>
                  <a:pt x="966520" y="271272"/>
                </a:lnTo>
                <a:lnTo>
                  <a:pt x="966584" y="9144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1" name="object 71"/>
          <p:cNvSpPr/>
          <p:nvPr/>
        </p:nvSpPr>
        <p:spPr>
          <a:xfrm>
            <a:off x="8131250" y="1191828"/>
            <a:ext cx="879274" cy="254512"/>
          </a:xfrm>
          <a:custGeom>
            <a:avLst/>
            <a:gdLst/>
            <a:ahLst/>
            <a:cxnLst/>
            <a:rect l="l" t="t" r="r" b="b"/>
            <a:pathLst>
              <a:path w="969645" h="280669">
                <a:moveTo>
                  <a:pt x="969568" y="0"/>
                </a:moveTo>
                <a:lnTo>
                  <a:pt x="9144" y="0"/>
                </a:lnTo>
                <a:lnTo>
                  <a:pt x="9144" y="9144"/>
                </a:lnTo>
                <a:lnTo>
                  <a:pt x="9144" y="271272"/>
                </a:lnTo>
                <a:lnTo>
                  <a:pt x="9131" y="9144"/>
                </a:lnTo>
                <a:lnTo>
                  <a:pt x="9144" y="0"/>
                </a:lnTo>
                <a:lnTo>
                  <a:pt x="0" y="0"/>
                </a:lnTo>
                <a:lnTo>
                  <a:pt x="0" y="9144"/>
                </a:lnTo>
                <a:lnTo>
                  <a:pt x="0" y="271272"/>
                </a:lnTo>
                <a:lnTo>
                  <a:pt x="0" y="280416"/>
                </a:lnTo>
                <a:lnTo>
                  <a:pt x="969568" y="280416"/>
                </a:lnTo>
                <a:lnTo>
                  <a:pt x="969568" y="271272"/>
                </a:lnTo>
                <a:lnTo>
                  <a:pt x="969518" y="9144"/>
                </a:lnTo>
                <a:lnTo>
                  <a:pt x="969568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72" name="object 72"/>
          <p:cNvGrpSpPr/>
          <p:nvPr/>
        </p:nvGrpSpPr>
        <p:grpSpPr>
          <a:xfrm>
            <a:off x="49750" y="1161427"/>
            <a:ext cx="9016168" cy="602882"/>
            <a:chOff x="359663" y="1280795"/>
            <a:chExt cx="9942830" cy="664845"/>
          </a:xfrm>
        </p:grpSpPr>
        <p:sp>
          <p:nvSpPr>
            <p:cNvPr id="73" name="object 73"/>
            <p:cNvSpPr/>
            <p:nvPr/>
          </p:nvSpPr>
          <p:spPr>
            <a:xfrm>
              <a:off x="359663" y="1280795"/>
              <a:ext cx="9525" cy="43180"/>
            </a:xfrm>
            <a:custGeom>
              <a:avLst/>
              <a:gdLst/>
              <a:ahLst/>
              <a:cxnLst/>
              <a:rect l="l" t="t" r="r" b="b"/>
              <a:pathLst>
                <a:path w="9525" h="43180">
                  <a:moveTo>
                    <a:pt x="9143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3" y="4267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528" y="1280794"/>
              <a:ext cx="9888220" cy="43180"/>
            </a:xfrm>
            <a:custGeom>
              <a:avLst/>
              <a:gdLst/>
              <a:ahLst/>
              <a:cxnLst/>
              <a:rect l="l" t="t" r="r" b="b"/>
              <a:pathLst>
                <a:path w="9888220" h="43180">
                  <a:moveTo>
                    <a:pt x="1808099" y="24384"/>
                  </a:moveTo>
                  <a:lnTo>
                    <a:pt x="9144" y="24384"/>
                  </a:lnTo>
                  <a:lnTo>
                    <a:pt x="0" y="24384"/>
                  </a:lnTo>
                  <a:lnTo>
                    <a:pt x="0" y="33528"/>
                  </a:lnTo>
                  <a:lnTo>
                    <a:pt x="9144" y="33528"/>
                  </a:lnTo>
                  <a:lnTo>
                    <a:pt x="1808099" y="33528"/>
                  </a:lnTo>
                  <a:lnTo>
                    <a:pt x="1808099" y="24384"/>
                  </a:lnTo>
                  <a:close/>
                </a:path>
                <a:path w="9888220" h="43180">
                  <a:moveTo>
                    <a:pt x="9887712" y="0"/>
                  </a:moveTo>
                  <a:lnTo>
                    <a:pt x="9878568" y="0"/>
                  </a:lnTo>
                  <a:lnTo>
                    <a:pt x="9878568" y="42672"/>
                  </a:lnTo>
                  <a:lnTo>
                    <a:pt x="9887712" y="42672"/>
                  </a:lnTo>
                  <a:lnTo>
                    <a:pt x="9887712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5" name="object 75"/>
            <p:cNvSpPr/>
            <p:nvPr/>
          </p:nvSpPr>
          <p:spPr>
            <a:xfrm>
              <a:off x="2222627" y="13051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3" y="9144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6" name="object 76"/>
            <p:cNvSpPr/>
            <p:nvPr/>
          </p:nvSpPr>
          <p:spPr>
            <a:xfrm>
              <a:off x="414528" y="1305178"/>
              <a:ext cx="1817370" cy="299085"/>
            </a:xfrm>
            <a:custGeom>
              <a:avLst/>
              <a:gdLst/>
              <a:ahLst/>
              <a:cxnLst/>
              <a:rect l="l" t="t" r="r" b="b"/>
              <a:pathLst>
                <a:path w="1817370" h="299084">
                  <a:moveTo>
                    <a:pt x="9144" y="289560"/>
                  </a:moveTo>
                  <a:lnTo>
                    <a:pt x="0" y="289560"/>
                  </a:lnTo>
                  <a:lnTo>
                    <a:pt x="0" y="298704"/>
                  </a:lnTo>
                  <a:lnTo>
                    <a:pt x="9144" y="298704"/>
                  </a:lnTo>
                  <a:lnTo>
                    <a:pt x="9144" y="289560"/>
                  </a:lnTo>
                  <a:close/>
                </a:path>
                <a:path w="1817370" h="299084">
                  <a:moveTo>
                    <a:pt x="1817243" y="0"/>
                  </a:moveTo>
                  <a:lnTo>
                    <a:pt x="1808099" y="0"/>
                  </a:lnTo>
                  <a:lnTo>
                    <a:pt x="1808099" y="9144"/>
                  </a:lnTo>
                  <a:lnTo>
                    <a:pt x="1817243" y="9144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7" name="object 77"/>
            <p:cNvSpPr/>
            <p:nvPr/>
          </p:nvSpPr>
          <p:spPr>
            <a:xfrm>
              <a:off x="414528" y="1594738"/>
              <a:ext cx="1817370" cy="9525"/>
            </a:xfrm>
            <a:custGeom>
              <a:avLst/>
              <a:gdLst/>
              <a:ahLst/>
              <a:cxnLst/>
              <a:rect l="l" t="t" r="r" b="b"/>
              <a:pathLst>
                <a:path w="1817370" h="9525">
                  <a:moveTo>
                    <a:pt x="1817243" y="0"/>
                  </a:moveTo>
                  <a:lnTo>
                    <a:pt x="1808099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808099" y="9144"/>
                  </a:lnTo>
                  <a:lnTo>
                    <a:pt x="1817243" y="9144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8" name="object 78"/>
            <p:cNvSpPr/>
            <p:nvPr/>
          </p:nvSpPr>
          <p:spPr>
            <a:xfrm>
              <a:off x="414528" y="1314322"/>
              <a:ext cx="1817370" cy="280670"/>
            </a:xfrm>
            <a:custGeom>
              <a:avLst/>
              <a:gdLst/>
              <a:ahLst/>
              <a:cxnLst/>
              <a:rect l="l" t="t" r="r" b="b"/>
              <a:pathLst>
                <a:path w="1817370" h="280669">
                  <a:moveTo>
                    <a:pt x="1817243" y="271272"/>
                  </a:moveTo>
                  <a:lnTo>
                    <a:pt x="0" y="271272"/>
                  </a:lnTo>
                  <a:lnTo>
                    <a:pt x="0" y="280416"/>
                  </a:lnTo>
                  <a:lnTo>
                    <a:pt x="1817243" y="280416"/>
                  </a:lnTo>
                  <a:lnTo>
                    <a:pt x="1817243" y="271272"/>
                  </a:lnTo>
                  <a:close/>
                </a:path>
                <a:path w="1817370" h="280669">
                  <a:moveTo>
                    <a:pt x="18172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817243" y="9144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9" name="object 79"/>
            <p:cNvSpPr/>
            <p:nvPr/>
          </p:nvSpPr>
          <p:spPr>
            <a:xfrm>
              <a:off x="414527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3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3" y="280415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0" name="object 80"/>
            <p:cNvSpPr/>
            <p:nvPr/>
          </p:nvSpPr>
          <p:spPr>
            <a:xfrm>
              <a:off x="359664" y="1314322"/>
              <a:ext cx="1872614" cy="314325"/>
            </a:xfrm>
            <a:custGeom>
              <a:avLst/>
              <a:gdLst/>
              <a:ahLst/>
              <a:cxnLst/>
              <a:rect l="l" t="t" r="r" b="b"/>
              <a:pathLst>
                <a:path w="1872614" h="314325">
                  <a:moveTo>
                    <a:pt x="9144" y="9144"/>
                  </a:moveTo>
                  <a:lnTo>
                    <a:pt x="0" y="9144"/>
                  </a:lnTo>
                  <a:lnTo>
                    <a:pt x="0" y="313944"/>
                  </a:lnTo>
                  <a:lnTo>
                    <a:pt x="9144" y="313944"/>
                  </a:lnTo>
                  <a:lnTo>
                    <a:pt x="9144" y="9144"/>
                  </a:lnTo>
                  <a:close/>
                </a:path>
                <a:path w="1872614" h="314325">
                  <a:moveTo>
                    <a:pt x="1872107" y="0"/>
                  </a:moveTo>
                  <a:lnTo>
                    <a:pt x="1862963" y="0"/>
                  </a:lnTo>
                  <a:lnTo>
                    <a:pt x="1862963" y="280416"/>
                  </a:lnTo>
                  <a:lnTo>
                    <a:pt x="1872107" y="280416"/>
                  </a:lnTo>
                  <a:lnTo>
                    <a:pt x="1872107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1" name="object 81"/>
            <p:cNvSpPr/>
            <p:nvPr/>
          </p:nvSpPr>
          <p:spPr>
            <a:xfrm>
              <a:off x="2280539" y="1305178"/>
              <a:ext cx="1082675" cy="9525"/>
            </a:xfrm>
            <a:custGeom>
              <a:avLst/>
              <a:gdLst/>
              <a:ahLst/>
              <a:cxnLst/>
              <a:rect l="l" t="t" r="r" b="b"/>
              <a:pathLst>
                <a:path w="1082675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1082675" h="9525">
                  <a:moveTo>
                    <a:pt x="1082344" y="0"/>
                  </a:moveTo>
                  <a:lnTo>
                    <a:pt x="9144" y="0"/>
                  </a:lnTo>
                  <a:lnTo>
                    <a:pt x="9144" y="9144"/>
                  </a:lnTo>
                  <a:lnTo>
                    <a:pt x="1082344" y="9144"/>
                  </a:lnTo>
                  <a:lnTo>
                    <a:pt x="10823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2" name="object 82"/>
            <p:cNvSpPr/>
            <p:nvPr/>
          </p:nvSpPr>
          <p:spPr>
            <a:xfrm>
              <a:off x="3362833" y="13051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3" name="object 83"/>
            <p:cNvSpPr/>
            <p:nvPr/>
          </p:nvSpPr>
          <p:spPr>
            <a:xfrm>
              <a:off x="2280539" y="1305178"/>
              <a:ext cx="1091565" cy="299085"/>
            </a:xfrm>
            <a:custGeom>
              <a:avLst/>
              <a:gdLst/>
              <a:ahLst/>
              <a:cxnLst/>
              <a:rect l="l" t="t" r="r" b="b"/>
              <a:pathLst>
                <a:path w="1091564" h="299084">
                  <a:moveTo>
                    <a:pt x="9131" y="289560"/>
                  </a:moveTo>
                  <a:lnTo>
                    <a:pt x="0" y="289560"/>
                  </a:lnTo>
                  <a:lnTo>
                    <a:pt x="0" y="298704"/>
                  </a:lnTo>
                  <a:lnTo>
                    <a:pt x="9131" y="298704"/>
                  </a:lnTo>
                  <a:lnTo>
                    <a:pt x="9131" y="289560"/>
                  </a:lnTo>
                  <a:close/>
                </a:path>
                <a:path w="1091564" h="299084">
                  <a:moveTo>
                    <a:pt x="1091438" y="0"/>
                  </a:moveTo>
                  <a:lnTo>
                    <a:pt x="1082294" y="0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4" name="object 84"/>
            <p:cNvSpPr/>
            <p:nvPr/>
          </p:nvSpPr>
          <p:spPr>
            <a:xfrm>
              <a:off x="2280539" y="1594738"/>
              <a:ext cx="1091565" cy="9525"/>
            </a:xfrm>
            <a:custGeom>
              <a:avLst/>
              <a:gdLst/>
              <a:ahLst/>
              <a:cxnLst/>
              <a:rect l="l" t="t" r="r" b="b"/>
              <a:pathLst>
                <a:path w="1091564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1091564" h="9525">
                  <a:moveTo>
                    <a:pt x="1091438" y="0"/>
                  </a:moveTo>
                  <a:lnTo>
                    <a:pt x="1082344" y="0"/>
                  </a:lnTo>
                  <a:lnTo>
                    <a:pt x="9144" y="0"/>
                  </a:lnTo>
                  <a:lnTo>
                    <a:pt x="9144" y="9144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5" name="object 85"/>
            <p:cNvSpPr/>
            <p:nvPr/>
          </p:nvSpPr>
          <p:spPr>
            <a:xfrm>
              <a:off x="2280539" y="1314322"/>
              <a:ext cx="1091565" cy="280670"/>
            </a:xfrm>
            <a:custGeom>
              <a:avLst/>
              <a:gdLst/>
              <a:ahLst/>
              <a:cxnLst/>
              <a:rect l="l" t="t" r="r" b="b"/>
              <a:pathLst>
                <a:path w="1091564" h="280669">
                  <a:moveTo>
                    <a:pt x="1091488" y="271272"/>
                  </a:moveTo>
                  <a:lnTo>
                    <a:pt x="0" y="271272"/>
                  </a:lnTo>
                  <a:lnTo>
                    <a:pt x="0" y="280416"/>
                  </a:lnTo>
                  <a:lnTo>
                    <a:pt x="1091488" y="280416"/>
                  </a:lnTo>
                  <a:lnTo>
                    <a:pt x="1091488" y="271272"/>
                  </a:lnTo>
                  <a:close/>
                </a:path>
                <a:path w="1091564" h="280669">
                  <a:moveTo>
                    <a:pt x="109148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91488" y="9144"/>
                  </a:lnTo>
                  <a:lnTo>
                    <a:pt x="1091488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6" name="object 86"/>
            <p:cNvSpPr/>
            <p:nvPr/>
          </p:nvSpPr>
          <p:spPr>
            <a:xfrm>
              <a:off x="2280538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3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3" y="280415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7" name="object 87"/>
            <p:cNvSpPr/>
            <p:nvPr/>
          </p:nvSpPr>
          <p:spPr>
            <a:xfrm>
              <a:off x="3362833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4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4" y="28041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8" name="object 88"/>
            <p:cNvSpPr/>
            <p:nvPr/>
          </p:nvSpPr>
          <p:spPr>
            <a:xfrm>
              <a:off x="3420745" y="1305178"/>
              <a:ext cx="1165225" cy="9525"/>
            </a:xfrm>
            <a:custGeom>
              <a:avLst/>
              <a:gdLst/>
              <a:ahLst/>
              <a:cxnLst/>
              <a:rect l="l" t="t" r="r" b="b"/>
              <a:pathLst>
                <a:path w="1165225" h="9525">
                  <a:moveTo>
                    <a:pt x="1164640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164640" y="9144"/>
                  </a:lnTo>
                  <a:lnTo>
                    <a:pt x="1164640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9" name="object 89"/>
            <p:cNvSpPr/>
            <p:nvPr/>
          </p:nvSpPr>
          <p:spPr>
            <a:xfrm>
              <a:off x="4585461" y="13051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0" name="object 90"/>
            <p:cNvSpPr/>
            <p:nvPr/>
          </p:nvSpPr>
          <p:spPr>
            <a:xfrm>
              <a:off x="3420745" y="1305178"/>
              <a:ext cx="1174115" cy="299085"/>
            </a:xfrm>
            <a:custGeom>
              <a:avLst/>
              <a:gdLst/>
              <a:ahLst/>
              <a:cxnLst/>
              <a:rect l="l" t="t" r="r" b="b"/>
              <a:pathLst>
                <a:path w="1174114" h="299084">
                  <a:moveTo>
                    <a:pt x="9144" y="289560"/>
                  </a:moveTo>
                  <a:lnTo>
                    <a:pt x="0" y="289560"/>
                  </a:lnTo>
                  <a:lnTo>
                    <a:pt x="0" y="298704"/>
                  </a:lnTo>
                  <a:lnTo>
                    <a:pt x="9144" y="298704"/>
                  </a:lnTo>
                  <a:lnTo>
                    <a:pt x="9144" y="289560"/>
                  </a:lnTo>
                  <a:close/>
                </a:path>
                <a:path w="1174114" h="299084">
                  <a:moveTo>
                    <a:pt x="1173861" y="0"/>
                  </a:moveTo>
                  <a:lnTo>
                    <a:pt x="1164717" y="0"/>
                  </a:lnTo>
                  <a:lnTo>
                    <a:pt x="1164717" y="9144"/>
                  </a:lnTo>
                  <a:lnTo>
                    <a:pt x="1173861" y="9144"/>
                  </a:lnTo>
                  <a:lnTo>
                    <a:pt x="1173861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1" name="object 91"/>
            <p:cNvSpPr/>
            <p:nvPr/>
          </p:nvSpPr>
          <p:spPr>
            <a:xfrm>
              <a:off x="3420745" y="1594738"/>
              <a:ext cx="1174115" cy="9525"/>
            </a:xfrm>
            <a:custGeom>
              <a:avLst/>
              <a:gdLst/>
              <a:ahLst/>
              <a:cxnLst/>
              <a:rect l="l" t="t" r="r" b="b"/>
              <a:pathLst>
                <a:path w="1174114" h="9525">
                  <a:moveTo>
                    <a:pt x="1164640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164640" y="9144"/>
                  </a:lnTo>
                  <a:lnTo>
                    <a:pt x="1164640" y="0"/>
                  </a:lnTo>
                  <a:close/>
                </a:path>
                <a:path w="1174114" h="9525">
                  <a:moveTo>
                    <a:pt x="1173861" y="0"/>
                  </a:moveTo>
                  <a:lnTo>
                    <a:pt x="1164717" y="0"/>
                  </a:lnTo>
                  <a:lnTo>
                    <a:pt x="1164717" y="9144"/>
                  </a:lnTo>
                  <a:lnTo>
                    <a:pt x="1173861" y="9144"/>
                  </a:lnTo>
                  <a:lnTo>
                    <a:pt x="1173861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2" name="object 92"/>
            <p:cNvSpPr/>
            <p:nvPr/>
          </p:nvSpPr>
          <p:spPr>
            <a:xfrm>
              <a:off x="3420745" y="1314322"/>
              <a:ext cx="1174115" cy="280670"/>
            </a:xfrm>
            <a:custGeom>
              <a:avLst/>
              <a:gdLst/>
              <a:ahLst/>
              <a:cxnLst/>
              <a:rect l="l" t="t" r="r" b="b"/>
              <a:pathLst>
                <a:path w="1174114" h="280669">
                  <a:moveTo>
                    <a:pt x="1173784" y="271272"/>
                  </a:moveTo>
                  <a:lnTo>
                    <a:pt x="0" y="271272"/>
                  </a:lnTo>
                  <a:lnTo>
                    <a:pt x="0" y="280416"/>
                  </a:lnTo>
                  <a:lnTo>
                    <a:pt x="1173784" y="280416"/>
                  </a:lnTo>
                  <a:lnTo>
                    <a:pt x="1173784" y="271272"/>
                  </a:lnTo>
                  <a:close/>
                </a:path>
                <a:path w="1174114" h="280669">
                  <a:moveTo>
                    <a:pt x="117378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173784" y="9144"/>
                  </a:lnTo>
                  <a:lnTo>
                    <a:pt x="1173784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3" name="object 93"/>
            <p:cNvSpPr/>
            <p:nvPr/>
          </p:nvSpPr>
          <p:spPr>
            <a:xfrm>
              <a:off x="3420744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4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4" y="28041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4" name="object 94"/>
            <p:cNvSpPr/>
            <p:nvPr/>
          </p:nvSpPr>
          <p:spPr>
            <a:xfrm>
              <a:off x="4585461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4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4" y="28041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5" name="object 95"/>
            <p:cNvSpPr/>
            <p:nvPr/>
          </p:nvSpPr>
          <p:spPr>
            <a:xfrm>
              <a:off x="4643374" y="1305178"/>
              <a:ext cx="1082675" cy="9525"/>
            </a:xfrm>
            <a:custGeom>
              <a:avLst/>
              <a:gdLst/>
              <a:ahLst/>
              <a:cxnLst/>
              <a:rect l="l" t="t" r="r" b="b"/>
              <a:pathLst>
                <a:path w="1082675" h="9525">
                  <a:moveTo>
                    <a:pt x="1082344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082344" y="9144"/>
                  </a:lnTo>
                  <a:lnTo>
                    <a:pt x="10823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6" name="object 96"/>
            <p:cNvSpPr/>
            <p:nvPr/>
          </p:nvSpPr>
          <p:spPr>
            <a:xfrm>
              <a:off x="5725667" y="13051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7" name="object 97"/>
            <p:cNvSpPr/>
            <p:nvPr/>
          </p:nvSpPr>
          <p:spPr>
            <a:xfrm>
              <a:off x="4643374" y="1305178"/>
              <a:ext cx="1091565" cy="299085"/>
            </a:xfrm>
            <a:custGeom>
              <a:avLst/>
              <a:gdLst/>
              <a:ahLst/>
              <a:cxnLst/>
              <a:rect l="l" t="t" r="r" b="b"/>
              <a:pathLst>
                <a:path w="1091564" h="299084">
                  <a:moveTo>
                    <a:pt x="9144" y="289560"/>
                  </a:moveTo>
                  <a:lnTo>
                    <a:pt x="0" y="289560"/>
                  </a:lnTo>
                  <a:lnTo>
                    <a:pt x="0" y="298704"/>
                  </a:lnTo>
                  <a:lnTo>
                    <a:pt x="9144" y="298704"/>
                  </a:lnTo>
                  <a:lnTo>
                    <a:pt x="9144" y="289560"/>
                  </a:lnTo>
                  <a:close/>
                </a:path>
                <a:path w="1091564" h="299084">
                  <a:moveTo>
                    <a:pt x="1091438" y="0"/>
                  </a:moveTo>
                  <a:lnTo>
                    <a:pt x="1082294" y="0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8" name="object 98"/>
            <p:cNvSpPr/>
            <p:nvPr/>
          </p:nvSpPr>
          <p:spPr>
            <a:xfrm>
              <a:off x="4643374" y="1594738"/>
              <a:ext cx="1091565" cy="9525"/>
            </a:xfrm>
            <a:custGeom>
              <a:avLst/>
              <a:gdLst/>
              <a:ahLst/>
              <a:cxnLst/>
              <a:rect l="l" t="t" r="r" b="b"/>
              <a:pathLst>
                <a:path w="1091564" h="9525">
                  <a:moveTo>
                    <a:pt x="1091438" y="0"/>
                  </a:moveTo>
                  <a:lnTo>
                    <a:pt x="1082344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9" name="object 99"/>
            <p:cNvSpPr/>
            <p:nvPr/>
          </p:nvSpPr>
          <p:spPr>
            <a:xfrm>
              <a:off x="4643374" y="1314322"/>
              <a:ext cx="1091565" cy="280670"/>
            </a:xfrm>
            <a:custGeom>
              <a:avLst/>
              <a:gdLst/>
              <a:ahLst/>
              <a:cxnLst/>
              <a:rect l="l" t="t" r="r" b="b"/>
              <a:pathLst>
                <a:path w="1091564" h="280669">
                  <a:moveTo>
                    <a:pt x="1091488" y="271272"/>
                  </a:moveTo>
                  <a:lnTo>
                    <a:pt x="0" y="271272"/>
                  </a:lnTo>
                  <a:lnTo>
                    <a:pt x="0" y="280416"/>
                  </a:lnTo>
                  <a:lnTo>
                    <a:pt x="1091488" y="280416"/>
                  </a:lnTo>
                  <a:lnTo>
                    <a:pt x="1091488" y="271272"/>
                  </a:lnTo>
                  <a:close/>
                </a:path>
                <a:path w="1091564" h="280669">
                  <a:moveTo>
                    <a:pt x="109148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91488" y="9144"/>
                  </a:lnTo>
                  <a:lnTo>
                    <a:pt x="1091488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643373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4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4" y="28041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725667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4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4" y="28041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228965" y="1305178"/>
              <a:ext cx="975994" cy="9525"/>
            </a:xfrm>
            <a:custGeom>
              <a:avLst/>
              <a:gdLst/>
              <a:ahLst/>
              <a:cxnLst/>
              <a:rect l="l" t="t" r="r" b="b"/>
              <a:pathLst>
                <a:path w="975995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975995" h="9525">
                  <a:moveTo>
                    <a:pt x="975664" y="0"/>
                  </a:moveTo>
                  <a:lnTo>
                    <a:pt x="9144" y="0"/>
                  </a:lnTo>
                  <a:lnTo>
                    <a:pt x="9144" y="9144"/>
                  </a:lnTo>
                  <a:lnTo>
                    <a:pt x="975664" y="9144"/>
                  </a:lnTo>
                  <a:lnTo>
                    <a:pt x="97566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204706" y="13051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228965" y="1305178"/>
              <a:ext cx="984885" cy="299085"/>
            </a:xfrm>
            <a:custGeom>
              <a:avLst/>
              <a:gdLst/>
              <a:ahLst/>
              <a:cxnLst/>
              <a:rect l="l" t="t" r="r" b="b"/>
              <a:pathLst>
                <a:path w="984884" h="299084">
                  <a:moveTo>
                    <a:pt x="9131" y="289560"/>
                  </a:moveTo>
                  <a:lnTo>
                    <a:pt x="0" y="289560"/>
                  </a:lnTo>
                  <a:lnTo>
                    <a:pt x="0" y="298704"/>
                  </a:lnTo>
                  <a:lnTo>
                    <a:pt x="9131" y="298704"/>
                  </a:lnTo>
                  <a:lnTo>
                    <a:pt x="9131" y="289560"/>
                  </a:lnTo>
                  <a:close/>
                </a:path>
                <a:path w="984884" h="299084">
                  <a:moveTo>
                    <a:pt x="984885" y="0"/>
                  </a:moveTo>
                  <a:lnTo>
                    <a:pt x="975741" y="0"/>
                  </a:lnTo>
                  <a:lnTo>
                    <a:pt x="975741" y="9144"/>
                  </a:lnTo>
                  <a:lnTo>
                    <a:pt x="984885" y="9144"/>
                  </a:lnTo>
                  <a:lnTo>
                    <a:pt x="984885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228965" y="1594738"/>
              <a:ext cx="984885" cy="9525"/>
            </a:xfrm>
            <a:custGeom>
              <a:avLst/>
              <a:gdLst/>
              <a:ahLst/>
              <a:cxnLst/>
              <a:rect l="l" t="t" r="r" b="b"/>
              <a:pathLst>
                <a:path w="984884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984884" h="9525">
                  <a:moveTo>
                    <a:pt x="975664" y="0"/>
                  </a:moveTo>
                  <a:lnTo>
                    <a:pt x="9144" y="0"/>
                  </a:lnTo>
                  <a:lnTo>
                    <a:pt x="9144" y="9144"/>
                  </a:lnTo>
                  <a:lnTo>
                    <a:pt x="975664" y="9144"/>
                  </a:lnTo>
                  <a:lnTo>
                    <a:pt x="975664" y="0"/>
                  </a:lnTo>
                  <a:close/>
                </a:path>
                <a:path w="984884" h="9525">
                  <a:moveTo>
                    <a:pt x="984885" y="0"/>
                  </a:moveTo>
                  <a:lnTo>
                    <a:pt x="975741" y="0"/>
                  </a:lnTo>
                  <a:lnTo>
                    <a:pt x="975741" y="9144"/>
                  </a:lnTo>
                  <a:lnTo>
                    <a:pt x="984885" y="9144"/>
                  </a:lnTo>
                  <a:lnTo>
                    <a:pt x="984885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228965" y="1314322"/>
              <a:ext cx="984885" cy="280670"/>
            </a:xfrm>
            <a:custGeom>
              <a:avLst/>
              <a:gdLst/>
              <a:ahLst/>
              <a:cxnLst/>
              <a:rect l="l" t="t" r="r" b="b"/>
              <a:pathLst>
                <a:path w="984884" h="280669">
                  <a:moveTo>
                    <a:pt x="984808" y="271272"/>
                  </a:moveTo>
                  <a:lnTo>
                    <a:pt x="0" y="271272"/>
                  </a:lnTo>
                  <a:lnTo>
                    <a:pt x="0" y="280416"/>
                  </a:lnTo>
                  <a:lnTo>
                    <a:pt x="984808" y="280416"/>
                  </a:lnTo>
                  <a:lnTo>
                    <a:pt x="984808" y="271272"/>
                  </a:lnTo>
                  <a:close/>
                </a:path>
                <a:path w="984884" h="280669">
                  <a:moveTo>
                    <a:pt x="98480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84808" y="9144"/>
                  </a:lnTo>
                  <a:lnTo>
                    <a:pt x="984808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228965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3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3" y="280415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204706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4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4" y="28041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262618" y="1305178"/>
              <a:ext cx="975994" cy="9525"/>
            </a:xfrm>
            <a:custGeom>
              <a:avLst/>
              <a:gdLst/>
              <a:ahLst/>
              <a:cxnLst/>
              <a:rect l="l" t="t" r="r" b="b"/>
              <a:pathLst>
                <a:path w="975995" h="9525">
                  <a:moveTo>
                    <a:pt x="975664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75664" y="9144"/>
                  </a:lnTo>
                  <a:lnTo>
                    <a:pt x="97566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238232" y="13051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3" y="9144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262618" y="1305178"/>
              <a:ext cx="984885" cy="299085"/>
            </a:xfrm>
            <a:custGeom>
              <a:avLst/>
              <a:gdLst/>
              <a:ahLst/>
              <a:cxnLst/>
              <a:rect l="l" t="t" r="r" b="b"/>
              <a:pathLst>
                <a:path w="984884" h="299084">
                  <a:moveTo>
                    <a:pt x="9144" y="289560"/>
                  </a:moveTo>
                  <a:lnTo>
                    <a:pt x="0" y="289560"/>
                  </a:lnTo>
                  <a:lnTo>
                    <a:pt x="0" y="298704"/>
                  </a:lnTo>
                  <a:lnTo>
                    <a:pt x="9144" y="298704"/>
                  </a:lnTo>
                  <a:lnTo>
                    <a:pt x="9144" y="289560"/>
                  </a:lnTo>
                  <a:close/>
                </a:path>
                <a:path w="984884" h="299084">
                  <a:moveTo>
                    <a:pt x="984745" y="0"/>
                  </a:moveTo>
                  <a:lnTo>
                    <a:pt x="975614" y="0"/>
                  </a:lnTo>
                  <a:lnTo>
                    <a:pt x="975614" y="9144"/>
                  </a:lnTo>
                  <a:lnTo>
                    <a:pt x="984745" y="9144"/>
                  </a:lnTo>
                  <a:lnTo>
                    <a:pt x="984745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262618" y="1594738"/>
              <a:ext cx="984885" cy="9525"/>
            </a:xfrm>
            <a:custGeom>
              <a:avLst/>
              <a:gdLst/>
              <a:ahLst/>
              <a:cxnLst/>
              <a:rect l="l" t="t" r="r" b="b"/>
              <a:pathLst>
                <a:path w="984884" h="9525">
                  <a:moveTo>
                    <a:pt x="984745" y="0"/>
                  </a:moveTo>
                  <a:lnTo>
                    <a:pt x="975664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75614" y="9144"/>
                  </a:lnTo>
                  <a:lnTo>
                    <a:pt x="984745" y="9144"/>
                  </a:lnTo>
                  <a:lnTo>
                    <a:pt x="984745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262618" y="1314322"/>
              <a:ext cx="984885" cy="280670"/>
            </a:xfrm>
            <a:custGeom>
              <a:avLst/>
              <a:gdLst/>
              <a:ahLst/>
              <a:cxnLst/>
              <a:rect l="l" t="t" r="r" b="b"/>
              <a:pathLst>
                <a:path w="984884" h="280669">
                  <a:moveTo>
                    <a:pt x="984808" y="271272"/>
                  </a:moveTo>
                  <a:lnTo>
                    <a:pt x="0" y="271272"/>
                  </a:lnTo>
                  <a:lnTo>
                    <a:pt x="0" y="280416"/>
                  </a:lnTo>
                  <a:lnTo>
                    <a:pt x="984808" y="280416"/>
                  </a:lnTo>
                  <a:lnTo>
                    <a:pt x="984808" y="271272"/>
                  </a:lnTo>
                  <a:close/>
                </a:path>
                <a:path w="984884" h="280669">
                  <a:moveTo>
                    <a:pt x="98480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84808" y="9144"/>
                  </a:lnTo>
                  <a:lnTo>
                    <a:pt x="984808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262618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4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4" y="28041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238232" y="1314323"/>
              <a:ext cx="9525" cy="280670"/>
            </a:xfrm>
            <a:custGeom>
              <a:avLst/>
              <a:gdLst/>
              <a:ahLst/>
              <a:cxnLst/>
              <a:rect l="l" t="t" r="r" b="b"/>
              <a:pathLst>
                <a:path w="9525" h="280669">
                  <a:moveTo>
                    <a:pt x="9143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9143" y="280415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293095" y="1323467"/>
              <a:ext cx="9525" cy="304800"/>
            </a:xfrm>
            <a:custGeom>
              <a:avLst/>
              <a:gdLst/>
              <a:ahLst/>
              <a:cxnLst/>
              <a:rect l="l" t="t" r="r" b="b"/>
              <a:pathLst>
                <a:path w="9525" h="304800">
                  <a:moveTo>
                    <a:pt x="9144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9144" y="30480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23672" y="1661794"/>
              <a:ext cx="1798955" cy="283845"/>
            </a:xfrm>
            <a:custGeom>
              <a:avLst/>
              <a:gdLst/>
              <a:ahLst/>
              <a:cxnLst/>
              <a:rect l="l" t="t" r="r" b="b"/>
              <a:pathLst>
                <a:path w="1798955" h="283844">
                  <a:moveTo>
                    <a:pt x="1798955" y="0"/>
                  </a:moveTo>
                  <a:lnTo>
                    <a:pt x="0" y="0"/>
                  </a:lnTo>
                  <a:lnTo>
                    <a:pt x="0" y="9093"/>
                  </a:lnTo>
                  <a:lnTo>
                    <a:pt x="0" y="274574"/>
                  </a:lnTo>
                  <a:lnTo>
                    <a:pt x="0" y="283718"/>
                  </a:lnTo>
                  <a:lnTo>
                    <a:pt x="1798955" y="283718"/>
                  </a:lnTo>
                  <a:lnTo>
                    <a:pt x="1798955" y="274574"/>
                  </a:lnTo>
                  <a:lnTo>
                    <a:pt x="1798955" y="9144"/>
                  </a:lnTo>
                  <a:lnTo>
                    <a:pt x="1798955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aphicFrame>
        <p:nvGraphicFramePr>
          <p:cNvPr id="118" name="object 118"/>
          <p:cNvGraphicFramePr>
            <a:graphicFrameLocks noGrp="1"/>
          </p:cNvGraphicFramePr>
          <p:nvPr/>
        </p:nvGraphicFramePr>
        <p:xfrm>
          <a:off x="4968394" y="1183539"/>
          <a:ext cx="2165653" cy="2625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1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572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sz="1600" spc="10" dirty="0">
                          <a:latin typeface="Times New Roman"/>
                          <a:cs typeface="Times New Roman"/>
                        </a:rPr>
                        <a:t>30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EFEFE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EFEFE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ts val="2100"/>
                        </a:lnSpc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1602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EFEFE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EFEFE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9" name="object 119"/>
          <p:cNvSpPr txBox="1"/>
          <p:nvPr/>
        </p:nvSpPr>
        <p:spPr>
          <a:xfrm>
            <a:off x="7170901" y="1169258"/>
            <a:ext cx="923037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69290">
              <a:spcBef>
                <a:spcPts val="91"/>
              </a:spcBef>
            </a:pPr>
            <a:r>
              <a:rPr sz="1632" dirty="0">
                <a:latin typeface="Times New Roman"/>
                <a:cs typeface="Times New Roman"/>
              </a:rPr>
              <a:t>7,1.10</a:t>
            </a:r>
            <a:r>
              <a:rPr sz="1564" baseline="31400" dirty="0">
                <a:latin typeface="Times New Roman"/>
                <a:cs typeface="Times New Roman"/>
              </a:rPr>
              <a:t>8</a:t>
            </a:r>
            <a:endParaRPr sz="1564" baseline="3140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8108219" y="1169258"/>
            <a:ext cx="92246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69290">
              <a:spcBef>
                <a:spcPts val="91"/>
              </a:spcBef>
            </a:pPr>
            <a:r>
              <a:rPr sz="1632" dirty="0">
                <a:latin typeface="Times New Roman"/>
                <a:cs typeface="Times New Roman"/>
              </a:rPr>
              <a:t>4,5.10</a:t>
            </a:r>
            <a:r>
              <a:rPr sz="1564" baseline="31400" dirty="0">
                <a:latin typeface="Times New Roman"/>
                <a:cs typeface="Times New Roman"/>
              </a:rPr>
              <a:t>9</a:t>
            </a:r>
            <a:endParaRPr sz="1564" baseline="3140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84761" y="1484577"/>
            <a:ext cx="1677360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481960">
              <a:spcBef>
                <a:spcPts val="91"/>
              </a:spcBef>
            </a:pPr>
            <a:r>
              <a:rPr sz="1632" b="1" spc="-5" dirty="0">
                <a:latin typeface="Times New Roman"/>
                <a:cs typeface="Times New Roman"/>
              </a:rPr>
              <a:t>A</a:t>
            </a:r>
            <a:r>
              <a:rPr sz="1564" spc="-6" baseline="-7246" dirty="0">
                <a:latin typeface="Times New Roman"/>
                <a:cs typeface="Times New Roman"/>
              </a:rPr>
              <a:t>1g</a:t>
            </a:r>
            <a:r>
              <a:rPr sz="1564" spc="218" baseline="-7246" dirty="0">
                <a:latin typeface="Times New Roman"/>
                <a:cs typeface="Times New Roman"/>
              </a:rPr>
              <a:t> </a:t>
            </a:r>
            <a:r>
              <a:rPr sz="1632" spc="-9" dirty="0">
                <a:latin typeface="Times New Roman"/>
                <a:cs typeface="Times New Roman"/>
              </a:rPr>
              <a:t>[Bq]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799896" y="1506918"/>
            <a:ext cx="973709" cy="257391"/>
          </a:xfrm>
          <a:custGeom>
            <a:avLst/>
            <a:gdLst/>
            <a:ahLst/>
            <a:cxnLst/>
            <a:rect l="l" t="t" r="r" b="b"/>
            <a:pathLst>
              <a:path w="1073785" h="283844">
                <a:moveTo>
                  <a:pt x="1073200" y="0"/>
                </a:moveTo>
                <a:lnTo>
                  <a:pt x="0" y="0"/>
                </a:lnTo>
                <a:lnTo>
                  <a:pt x="0" y="9093"/>
                </a:lnTo>
                <a:lnTo>
                  <a:pt x="0" y="274574"/>
                </a:lnTo>
                <a:lnTo>
                  <a:pt x="0" y="283718"/>
                </a:lnTo>
                <a:lnTo>
                  <a:pt x="1073200" y="283718"/>
                </a:lnTo>
                <a:lnTo>
                  <a:pt x="1073200" y="274574"/>
                </a:lnTo>
                <a:lnTo>
                  <a:pt x="1073150" y="9144"/>
                </a:lnTo>
                <a:lnTo>
                  <a:pt x="1073200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3" name="object 123"/>
          <p:cNvSpPr txBox="1"/>
          <p:nvPr/>
        </p:nvSpPr>
        <p:spPr>
          <a:xfrm>
            <a:off x="1776861" y="1484577"/>
            <a:ext cx="1019199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3110">
              <a:spcBef>
                <a:spcPts val="91"/>
              </a:spcBef>
            </a:pPr>
            <a:r>
              <a:rPr sz="1632" dirty="0">
                <a:latin typeface="Times New Roman"/>
                <a:cs typeface="Times New Roman"/>
              </a:rPr>
              <a:t>3,6.10</a:t>
            </a:r>
            <a:r>
              <a:rPr sz="1564" baseline="31400" dirty="0">
                <a:latin typeface="Times New Roman"/>
                <a:cs typeface="Times New Roman"/>
              </a:rPr>
              <a:t>14</a:t>
            </a:r>
            <a:endParaRPr sz="1564" baseline="3140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833834" y="1506918"/>
            <a:ext cx="1047990" cy="257391"/>
          </a:xfrm>
          <a:custGeom>
            <a:avLst/>
            <a:gdLst/>
            <a:ahLst/>
            <a:cxnLst/>
            <a:rect l="l" t="t" r="r" b="b"/>
            <a:pathLst>
              <a:path w="1155700" h="283844">
                <a:moveTo>
                  <a:pt x="1155573" y="9093"/>
                </a:moveTo>
                <a:lnTo>
                  <a:pt x="1155496" y="0"/>
                </a:lnTo>
                <a:lnTo>
                  <a:pt x="1146429" y="0"/>
                </a:lnTo>
                <a:lnTo>
                  <a:pt x="1146429" y="9144"/>
                </a:lnTo>
                <a:lnTo>
                  <a:pt x="1146429" y="274574"/>
                </a:lnTo>
                <a:lnTo>
                  <a:pt x="1146352" y="9144"/>
                </a:lnTo>
                <a:lnTo>
                  <a:pt x="1146429" y="0"/>
                </a:lnTo>
                <a:lnTo>
                  <a:pt x="0" y="0"/>
                </a:lnTo>
                <a:lnTo>
                  <a:pt x="0" y="9093"/>
                </a:lnTo>
                <a:lnTo>
                  <a:pt x="0" y="274574"/>
                </a:lnTo>
                <a:lnTo>
                  <a:pt x="0" y="283718"/>
                </a:lnTo>
                <a:lnTo>
                  <a:pt x="1155496" y="283718"/>
                </a:lnTo>
                <a:lnTo>
                  <a:pt x="1155496" y="274574"/>
                </a:lnTo>
                <a:lnTo>
                  <a:pt x="1155573" y="9093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5" name="object 125"/>
          <p:cNvSpPr txBox="1"/>
          <p:nvPr/>
        </p:nvSpPr>
        <p:spPr>
          <a:xfrm>
            <a:off x="2833834" y="1484577"/>
            <a:ext cx="1047990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71018">
              <a:spcBef>
                <a:spcPts val="91"/>
              </a:spcBef>
            </a:pPr>
            <a:r>
              <a:rPr sz="1632" spc="-5" dirty="0">
                <a:latin typeface="Times New Roman"/>
                <a:cs typeface="Times New Roman"/>
              </a:rPr>
              <a:t>165GBq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3942517" y="1506918"/>
            <a:ext cx="973709" cy="257391"/>
          </a:xfrm>
          <a:custGeom>
            <a:avLst/>
            <a:gdLst/>
            <a:ahLst/>
            <a:cxnLst/>
            <a:rect l="l" t="t" r="r" b="b"/>
            <a:pathLst>
              <a:path w="1073785" h="283844">
                <a:moveTo>
                  <a:pt x="1073200" y="0"/>
                </a:moveTo>
                <a:lnTo>
                  <a:pt x="0" y="0"/>
                </a:lnTo>
                <a:lnTo>
                  <a:pt x="0" y="9093"/>
                </a:lnTo>
                <a:lnTo>
                  <a:pt x="0" y="274574"/>
                </a:lnTo>
                <a:lnTo>
                  <a:pt x="0" y="283718"/>
                </a:lnTo>
                <a:lnTo>
                  <a:pt x="1073200" y="283718"/>
                </a:lnTo>
                <a:lnTo>
                  <a:pt x="1073200" y="274574"/>
                </a:lnTo>
                <a:lnTo>
                  <a:pt x="1073150" y="9144"/>
                </a:lnTo>
                <a:lnTo>
                  <a:pt x="1073200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7" name="object 127"/>
          <p:cNvSpPr txBox="1"/>
          <p:nvPr/>
        </p:nvSpPr>
        <p:spPr>
          <a:xfrm>
            <a:off x="3919482" y="1484577"/>
            <a:ext cx="1019199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3110">
              <a:spcBef>
                <a:spcPts val="91"/>
              </a:spcBef>
            </a:pPr>
            <a:r>
              <a:rPr sz="1632" spc="-5" dirty="0">
                <a:latin typeface="Times New Roman"/>
                <a:cs typeface="Times New Roman"/>
              </a:rPr>
              <a:t>4,2.10</a:t>
            </a:r>
            <a:r>
              <a:rPr sz="1564" spc="-6" baseline="31400" dirty="0">
                <a:latin typeface="Times New Roman"/>
                <a:cs typeface="Times New Roman"/>
              </a:rPr>
              <a:t>13</a:t>
            </a:r>
            <a:endParaRPr sz="1564" baseline="3140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193933" y="1506918"/>
            <a:ext cx="876972" cy="257391"/>
          </a:xfrm>
          <a:custGeom>
            <a:avLst/>
            <a:gdLst/>
            <a:ahLst/>
            <a:cxnLst/>
            <a:rect l="l" t="t" r="r" b="b"/>
            <a:pathLst>
              <a:path w="967104" h="283844">
                <a:moveTo>
                  <a:pt x="966584" y="9093"/>
                </a:moveTo>
                <a:lnTo>
                  <a:pt x="966520" y="0"/>
                </a:lnTo>
                <a:lnTo>
                  <a:pt x="957453" y="0"/>
                </a:lnTo>
                <a:lnTo>
                  <a:pt x="957453" y="9144"/>
                </a:lnTo>
                <a:lnTo>
                  <a:pt x="957453" y="274574"/>
                </a:lnTo>
                <a:lnTo>
                  <a:pt x="957376" y="9144"/>
                </a:lnTo>
                <a:lnTo>
                  <a:pt x="957453" y="0"/>
                </a:lnTo>
                <a:lnTo>
                  <a:pt x="0" y="0"/>
                </a:lnTo>
                <a:lnTo>
                  <a:pt x="0" y="9093"/>
                </a:lnTo>
                <a:lnTo>
                  <a:pt x="0" y="274574"/>
                </a:lnTo>
                <a:lnTo>
                  <a:pt x="0" y="283718"/>
                </a:lnTo>
                <a:lnTo>
                  <a:pt x="966520" y="283718"/>
                </a:lnTo>
                <a:lnTo>
                  <a:pt x="966520" y="274574"/>
                </a:lnTo>
                <a:lnTo>
                  <a:pt x="966584" y="9093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9" name="object 129"/>
          <p:cNvSpPr/>
          <p:nvPr/>
        </p:nvSpPr>
        <p:spPr>
          <a:xfrm>
            <a:off x="8131250" y="1506918"/>
            <a:ext cx="879274" cy="257391"/>
          </a:xfrm>
          <a:custGeom>
            <a:avLst/>
            <a:gdLst/>
            <a:ahLst/>
            <a:cxnLst/>
            <a:rect l="l" t="t" r="r" b="b"/>
            <a:pathLst>
              <a:path w="969645" h="283844">
                <a:moveTo>
                  <a:pt x="969568" y="0"/>
                </a:moveTo>
                <a:lnTo>
                  <a:pt x="9144" y="0"/>
                </a:lnTo>
                <a:lnTo>
                  <a:pt x="9144" y="9144"/>
                </a:lnTo>
                <a:lnTo>
                  <a:pt x="9144" y="274574"/>
                </a:lnTo>
                <a:lnTo>
                  <a:pt x="9131" y="9144"/>
                </a:lnTo>
                <a:lnTo>
                  <a:pt x="9144" y="0"/>
                </a:lnTo>
                <a:lnTo>
                  <a:pt x="0" y="0"/>
                </a:lnTo>
                <a:lnTo>
                  <a:pt x="0" y="9093"/>
                </a:lnTo>
                <a:lnTo>
                  <a:pt x="0" y="274574"/>
                </a:lnTo>
                <a:lnTo>
                  <a:pt x="0" y="283718"/>
                </a:lnTo>
                <a:lnTo>
                  <a:pt x="969568" y="283718"/>
                </a:lnTo>
                <a:lnTo>
                  <a:pt x="969568" y="274574"/>
                </a:lnTo>
                <a:lnTo>
                  <a:pt x="969518" y="9144"/>
                </a:lnTo>
                <a:lnTo>
                  <a:pt x="969568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130" name="object 130"/>
          <p:cNvGrpSpPr/>
          <p:nvPr/>
        </p:nvGrpSpPr>
        <p:grpSpPr>
          <a:xfrm>
            <a:off x="49750" y="1476516"/>
            <a:ext cx="9016168" cy="346067"/>
            <a:chOff x="359663" y="1628267"/>
            <a:chExt cx="9942830" cy="381635"/>
          </a:xfrm>
        </p:grpSpPr>
        <p:sp>
          <p:nvSpPr>
            <p:cNvPr id="131" name="object 131"/>
            <p:cNvSpPr/>
            <p:nvPr/>
          </p:nvSpPr>
          <p:spPr>
            <a:xfrm>
              <a:off x="359663" y="1628267"/>
              <a:ext cx="9525" cy="43180"/>
            </a:xfrm>
            <a:custGeom>
              <a:avLst/>
              <a:gdLst/>
              <a:ahLst/>
              <a:cxnLst/>
              <a:rect l="l" t="t" r="r" b="b"/>
              <a:pathLst>
                <a:path w="9525" h="43180">
                  <a:moveTo>
                    <a:pt x="9143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3" y="4267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14528" y="1628266"/>
              <a:ext cx="9888220" cy="43180"/>
            </a:xfrm>
            <a:custGeom>
              <a:avLst/>
              <a:gdLst/>
              <a:ahLst/>
              <a:cxnLst/>
              <a:rect l="l" t="t" r="r" b="b"/>
              <a:pathLst>
                <a:path w="9888220" h="43180">
                  <a:moveTo>
                    <a:pt x="1808099" y="24384"/>
                  </a:moveTo>
                  <a:lnTo>
                    <a:pt x="9144" y="24384"/>
                  </a:lnTo>
                  <a:lnTo>
                    <a:pt x="0" y="24384"/>
                  </a:lnTo>
                  <a:lnTo>
                    <a:pt x="0" y="33528"/>
                  </a:lnTo>
                  <a:lnTo>
                    <a:pt x="9144" y="33528"/>
                  </a:lnTo>
                  <a:lnTo>
                    <a:pt x="1808099" y="33528"/>
                  </a:lnTo>
                  <a:lnTo>
                    <a:pt x="1808099" y="24384"/>
                  </a:lnTo>
                  <a:close/>
                </a:path>
                <a:path w="9888220" h="43180">
                  <a:moveTo>
                    <a:pt x="9887712" y="0"/>
                  </a:moveTo>
                  <a:lnTo>
                    <a:pt x="9878568" y="0"/>
                  </a:lnTo>
                  <a:lnTo>
                    <a:pt x="9878568" y="42672"/>
                  </a:lnTo>
                  <a:lnTo>
                    <a:pt x="9887712" y="42672"/>
                  </a:lnTo>
                  <a:lnTo>
                    <a:pt x="9887712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222627" y="16526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3" y="9144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14528" y="1652650"/>
              <a:ext cx="1817370" cy="299085"/>
            </a:xfrm>
            <a:custGeom>
              <a:avLst/>
              <a:gdLst/>
              <a:ahLst/>
              <a:cxnLst/>
              <a:rect l="l" t="t" r="r" b="b"/>
              <a:pathLst>
                <a:path w="1817370" h="299085">
                  <a:moveTo>
                    <a:pt x="9144" y="289814"/>
                  </a:moveTo>
                  <a:lnTo>
                    <a:pt x="0" y="289814"/>
                  </a:lnTo>
                  <a:lnTo>
                    <a:pt x="0" y="298958"/>
                  </a:lnTo>
                  <a:lnTo>
                    <a:pt x="9144" y="298958"/>
                  </a:lnTo>
                  <a:lnTo>
                    <a:pt x="9144" y="289814"/>
                  </a:lnTo>
                  <a:close/>
                </a:path>
                <a:path w="1817370" h="299085">
                  <a:moveTo>
                    <a:pt x="1817243" y="0"/>
                  </a:moveTo>
                  <a:lnTo>
                    <a:pt x="1808099" y="0"/>
                  </a:lnTo>
                  <a:lnTo>
                    <a:pt x="1808099" y="9144"/>
                  </a:lnTo>
                  <a:lnTo>
                    <a:pt x="1817243" y="9144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14528" y="1942464"/>
              <a:ext cx="1817370" cy="9525"/>
            </a:xfrm>
            <a:custGeom>
              <a:avLst/>
              <a:gdLst/>
              <a:ahLst/>
              <a:cxnLst/>
              <a:rect l="l" t="t" r="r" b="b"/>
              <a:pathLst>
                <a:path w="1817370" h="9525">
                  <a:moveTo>
                    <a:pt x="1817243" y="0"/>
                  </a:moveTo>
                  <a:lnTo>
                    <a:pt x="1808099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808099" y="9144"/>
                  </a:lnTo>
                  <a:lnTo>
                    <a:pt x="1817243" y="9144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14528" y="1661794"/>
              <a:ext cx="1817370" cy="280670"/>
            </a:xfrm>
            <a:custGeom>
              <a:avLst/>
              <a:gdLst/>
              <a:ahLst/>
              <a:cxnLst/>
              <a:rect l="l" t="t" r="r" b="b"/>
              <a:pathLst>
                <a:path w="1817370" h="280669">
                  <a:moveTo>
                    <a:pt x="1817243" y="271526"/>
                  </a:moveTo>
                  <a:lnTo>
                    <a:pt x="0" y="271526"/>
                  </a:lnTo>
                  <a:lnTo>
                    <a:pt x="0" y="280670"/>
                  </a:lnTo>
                  <a:lnTo>
                    <a:pt x="1817243" y="280670"/>
                  </a:lnTo>
                  <a:lnTo>
                    <a:pt x="1817243" y="271526"/>
                  </a:lnTo>
                  <a:close/>
                </a:path>
                <a:path w="1817370" h="280669">
                  <a:moveTo>
                    <a:pt x="18172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817243" y="9144"/>
                  </a:lnTo>
                  <a:lnTo>
                    <a:pt x="1817243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14527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3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3" y="280720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664" y="1661744"/>
              <a:ext cx="1872614" cy="347980"/>
            </a:xfrm>
            <a:custGeom>
              <a:avLst/>
              <a:gdLst/>
              <a:ahLst/>
              <a:cxnLst/>
              <a:rect l="l" t="t" r="r" b="b"/>
              <a:pathLst>
                <a:path w="1872614" h="347980">
                  <a:moveTo>
                    <a:pt x="9144" y="338645"/>
                  </a:moveTo>
                  <a:lnTo>
                    <a:pt x="0" y="338645"/>
                  </a:lnTo>
                  <a:lnTo>
                    <a:pt x="0" y="347776"/>
                  </a:lnTo>
                  <a:lnTo>
                    <a:pt x="9144" y="347776"/>
                  </a:lnTo>
                  <a:lnTo>
                    <a:pt x="9144" y="338645"/>
                  </a:lnTo>
                  <a:close/>
                </a:path>
                <a:path w="1872614" h="347980">
                  <a:moveTo>
                    <a:pt x="9144" y="9144"/>
                  </a:moveTo>
                  <a:lnTo>
                    <a:pt x="0" y="9144"/>
                  </a:lnTo>
                  <a:lnTo>
                    <a:pt x="0" y="338632"/>
                  </a:lnTo>
                  <a:lnTo>
                    <a:pt x="9144" y="338632"/>
                  </a:lnTo>
                  <a:lnTo>
                    <a:pt x="9144" y="9144"/>
                  </a:lnTo>
                  <a:close/>
                </a:path>
                <a:path w="1872614" h="347980">
                  <a:moveTo>
                    <a:pt x="1872107" y="0"/>
                  </a:moveTo>
                  <a:lnTo>
                    <a:pt x="1862963" y="0"/>
                  </a:lnTo>
                  <a:lnTo>
                    <a:pt x="1862963" y="280720"/>
                  </a:lnTo>
                  <a:lnTo>
                    <a:pt x="1872107" y="280720"/>
                  </a:lnTo>
                  <a:lnTo>
                    <a:pt x="1872107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59664" y="1652650"/>
              <a:ext cx="3003550" cy="356870"/>
            </a:xfrm>
            <a:custGeom>
              <a:avLst/>
              <a:gdLst/>
              <a:ahLst/>
              <a:cxnLst/>
              <a:rect l="l" t="t" r="r" b="b"/>
              <a:pathLst>
                <a:path w="3003550" h="356869">
                  <a:moveTo>
                    <a:pt x="1896491" y="347738"/>
                  </a:moveTo>
                  <a:lnTo>
                    <a:pt x="9144" y="347738"/>
                  </a:lnTo>
                  <a:lnTo>
                    <a:pt x="0" y="347738"/>
                  </a:lnTo>
                  <a:lnTo>
                    <a:pt x="0" y="356870"/>
                  </a:lnTo>
                  <a:lnTo>
                    <a:pt x="9144" y="356870"/>
                  </a:lnTo>
                  <a:lnTo>
                    <a:pt x="1896491" y="356870"/>
                  </a:lnTo>
                  <a:lnTo>
                    <a:pt x="1896491" y="347738"/>
                  </a:lnTo>
                  <a:close/>
                </a:path>
                <a:path w="3003550" h="356869">
                  <a:moveTo>
                    <a:pt x="1930006" y="0"/>
                  </a:moveTo>
                  <a:lnTo>
                    <a:pt x="1920875" y="0"/>
                  </a:lnTo>
                  <a:lnTo>
                    <a:pt x="1920875" y="9144"/>
                  </a:lnTo>
                  <a:lnTo>
                    <a:pt x="1930006" y="9144"/>
                  </a:lnTo>
                  <a:lnTo>
                    <a:pt x="1930006" y="0"/>
                  </a:lnTo>
                  <a:close/>
                </a:path>
                <a:path w="3003550" h="356869">
                  <a:moveTo>
                    <a:pt x="3003219" y="0"/>
                  </a:moveTo>
                  <a:lnTo>
                    <a:pt x="1930019" y="0"/>
                  </a:lnTo>
                  <a:lnTo>
                    <a:pt x="1930019" y="9144"/>
                  </a:lnTo>
                  <a:lnTo>
                    <a:pt x="3003219" y="9144"/>
                  </a:lnTo>
                  <a:lnTo>
                    <a:pt x="3003219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62833" y="16526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280539" y="1652650"/>
              <a:ext cx="1091565" cy="299085"/>
            </a:xfrm>
            <a:custGeom>
              <a:avLst/>
              <a:gdLst/>
              <a:ahLst/>
              <a:cxnLst/>
              <a:rect l="l" t="t" r="r" b="b"/>
              <a:pathLst>
                <a:path w="1091564" h="299085">
                  <a:moveTo>
                    <a:pt x="9131" y="289814"/>
                  </a:moveTo>
                  <a:lnTo>
                    <a:pt x="0" y="289814"/>
                  </a:lnTo>
                  <a:lnTo>
                    <a:pt x="0" y="298958"/>
                  </a:lnTo>
                  <a:lnTo>
                    <a:pt x="9131" y="298958"/>
                  </a:lnTo>
                  <a:lnTo>
                    <a:pt x="9131" y="289814"/>
                  </a:lnTo>
                  <a:close/>
                </a:path>
                <a:path w="1091564" h="299085">
                  <a:moveTo>
                    <a:pt x="1091438" y="0"/>
                  </a:moveTo>
                  <a:lnTo>
                    <a:pt x="1082294" y="0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280539" y="1942464"/>
              <a:ext cx="1091565" cy="9525"/>
            </a:xfrm>
            <a:custGeom>
              <a:avLst/>
              <a:gdLst/>
              <a:ahLst/>
              <a:cxnLst/>
              <a:rect l="l" t="t" r="r" b="b"/>
              <a:pathLst>
                <a:path w="1091564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1091564" h="9525">
                  <a:moveTo>
                    <a:pt x="1091438" y="0"/>
                  </a:moveTo>
                  <a:lnTo>
                    <a:pt x="1082344" y="0"/>
                  </a:lnTo>
                  <a:lnTo>
                    <a:pt x="9144" y="0"/>
                  </a:lnTo>
                  <a:lnTo>
                    <a:pt x="9144" y="9144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280539" y="1661794"/>
              <a:ext cx="1091565" cy="280670"/>
            </a:xfrm>
            <a:custGeom>
              <a:avLst/>
              <a:gdLst/>
              <a:ahLst/>
              <a:cxnLst/>
              <a:rect l="l" t="t" r="r" b="b"/>
              <a:pathLst>
                <a:path w="1091564" h="280669">
                  <a:moveTo>
                    <a:pt x="1091488" y="271526"/>
                  </a:moveTo>
                  <a:lnTo>
                    <a:pt x="0" y="271526"/>
                  </a:lnTo>
                  <a:lnTo>
                    <a:pt x="0" y="280670"/>
                  </a:lnTo>
                  <a:lnTo>
                    <a:pt x="1091488" y="280670"/>
                  </a:lnTo>
                  <a:lnTo>
                    <a:pt x="1091488" y="271526"/>
                  </a:lnTo>
                  <a:close/>
                </a:path>
                <a:path w="1091564" h="280669">
                  <a:moveTo>
                    <a:pt x="109148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91488" y="9144"/>
                  </a:lnTo>
                  <a:lnTo>
                    <a:pt x="1091488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280538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3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3" y="280720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362833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256155" y="1652650"/>
              <a:ext cx="2329815" cy="356870"/>
            </a:xfrm>
            <a:custGeom>
              <a:avLst/>
              <a:gdLst/>
              <a:ahLst/>
              <a:cxnLst/>
              <a:rect l="l" t="t" r="r" b="b"/>
              <a:pathLst>
                <a:path w="2329815" h="356869">
                  <a:moveTo>
                    <a:pt x="1140244" y="347738"/>
                  </a:moveTo>
                  <a:lnTo>
                    <a:pt x="9144" y="347738"/>
                  </a:lnTo>
                  <a:lnTo>
                    <a:pt x="0" y="347738"/>
                  </a:lnTo>
                  <a:lnTo>
                    <a:pt x="0" y="356870"/>
                  </a:lnTo>
                  <a:lnTo>
                    <a:pt x="9144" y="356870"/>
                  </a:lnTo>
                  <a:lnTo>
                    <a:pt x="1140244" y="356870"/>
                  </a:lnTo>
                  <a:lnTo>
                    <a:pt x="1140244" y="347738"/>
                  </a:lnTo>
                  <a:close/>
                </a:path>
                <a:path w="2329815" h="356869">
                  <a:moveTo>
                    <a:pt x="2329230" y="0"/>
                  </a:moveTo>
                  <a:lnTo>
                    <a:pt x="1173734" y="0"/>
                  </a:lnTo>
                  <a:lnTo>
                    <a:pt x="1164590" y="0"/>
                  </a:lnTo>
                  <a:lnTo>
                    <a:pt x="1164590" y="9144"/>
                  </a:lnTo>
                  <a:lnTo>
                    <a:pt x="1173734" y="9144"/>
                  </a:lnTo>
                  <a:lnTo>
                    <a:pt x="2329230" y="9144"/>
                  </a:lnTo>
                  <a:lnTo>
                    <a:pt x="2329230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585461" y="16526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420745" y="1652650"/>
              <a:ext cx="1174115" cy="299085"/>
            </a:xfrm>
            <a:custGeom>
              <a:avLst/>
              <a:gdLst/>
              <a:ahLst/>
              <a:cxnLst/>
              <a:rect l="l" t="t" r="r" b="b"/>
              <a:pathLst>
                <a:path w="1174114" h="299085">
                  <a:moveTo>
                    <a:pt x="9144" y="289814"/>
                  </a:moveTo>
                  <a:lnTo>
                    <a:pt x="0" y="289814"/>
                  </a:lnTo>
                  <a:lnTo>
                    <a:pt x="0" y="298958"/>
                  </a:lnTo>
                  <a:lnTo>
                    <a:pt x="9144" y="298958"/>
                  </a:lnTo>
                  <a:lnTo>
                    <a:pt x="9144" y="289814"/>
                  </a:lnTo>
                  <a:close/>
                </a:path>
                <a:path w="1174114" h="299085">
                  <a:moveTo>
                    <a:pt x="1173861" y="0"/>
                  </a:moveTo>
                  <a:lnTo>
                    <a:pt x="1164717" y="0"/>
                  </a:lnTo>
                  <a:lnTo>
                    <a:pt x="1164717" y="9144"/>
                  </a:lnTo>
                  <a:lnTo>
                    <a:pt x="1173861" y="9144"/>
                  </a:lnTo>
                  <a:lnTo>
                    <a:pt x="1173861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420745" y="1942464"/>
              <a:ext cx="1174115" cy="9525"/>
            </a:xfrm>
            <a:custGeom>
              <a:avLst/>
              <a:gdLst/>
              <a:ahLst/>
              <a:cxnLst/>
              <a:rect l="l" t="t" r="r" b="b"/>
              <a:pathLst>
                <a:path w="1174114" h="9525">
                  <a:moveTo>
                    <a:pt x="1164640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164640" y="9144"/>
                  </a:lnTo>
                  <a:lnTo>
                    <a:pt x="1164640" y="0"/>
                  </a:lnTo>
                  <a:close/>
                </a:path>
                <a:path w="1174114" h="9525">
                  <a:moveTo>
                    <a:pt x="1173861" y="0"/>
                  </a:moveTo>
                  <a:lnTo>
                    <a:pt x="1164717" y="0"/>
                  </a:lnTo>
                  <a:lnTo>
                    <a:pt x="1164717" y="9144"/>
                  </a:lnTo>
                  <a:lnTo>
                    <a:pt x="1173861" y="9144"/>
                  </a:lnTo>
                  <a:lnTo>
                    <a:pt x="1173861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420745" y="1661794"/>
              <a:ext cx="1174115" cy="280670"/>
            </a:xfrm>
            <a:custGeom>
              <a:avLst/>
              <a:gdLst/>
              <a:ahLst/>
              <a:cxnLst/>
              <a:rect l="l" t="t" r="r" b="b"/>
              <a:pathLst>
                <a:path w="1174114" h="280669">
                  <a:moveTo>
                    <a:pt x="1173784" y="271526"/>
                  </a:moveTo>
                  <a:lnTo>
                    <a:pt x="0" y="271526"/>
                  </a:lnTo>
                  <a:lnTo>
                    <a:pt x="0" y="280670"/>
                  </a:lnTo>
                  <a:lnTo>
                    <a:pt x="1173784" y="280670"/>
                  </a:lnTo>
                  <a:lnTo>
                    <a:pt x="1173784" y="271526"/>
                  </a:lnTo>
                  <a:close/>
                </a:path>
                <a:path w="1174114" h="280669">
                  <a:moveTo>
                    <a:pt x="117378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173784" y="9144"/>
                  </a:lnTo>
                  <a:lnTo>
                    <a:pt x="1173784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420744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585461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396361" y="1652650"/>
              <a:ext cx="2329815" cy="356870"/>
            </a:xfrm>
            <a:custGeom>
              <a:avLst/>
              <a:gdLst/>
              <a:ahLst/>
              <a:cxnLst/>
              <a:rect l="l" t="t" r="r" b="b"/>
              <a:pathLst>
                <a:path w="2329815" h="356869">
                  <a:moveTo>
                    <a:pt x="1222540" y="347738"/>
                  </a:moveTo>
                  <a:lnTo>
                    <a:pt x="9144" y="347738"/>
                  </a:lnTo>
                  <a:lnTo>
                    <a:pt x="0" y="347738"/>
                  </a:lnTo>
                  <a:lnTo>
                    <a:pt x="0" y="356870"/>
                  </a:lnTo>
                  <a:lnTo>
                    <a:pt x="9144" y="356870"/>
                  </a:lnTo>
                  <a:lnTo>
                    <a:pt x="1222540" y="356870"/>
                  </a:lnTo>
                  <a:lnTo>
                    <a:pt x="1222540" y="347738"/>
                  </a:lnTo>
                  <a:close/>
                </a:path>
                <a:path w="2329815" h="356869">
                  <a:moveTo>
                    <a:pt x="2329357" y="0"/>
                  </a:moveTo>
                  <a:lnTo>
                    <a:pt x="1256157" y="0"/>
                  </a:lnTo>
                  <a:lnTo>
                    <a:pt x="1247013" y="0"/>
                  </a:lnTo>
                  <a:lnTo>
                    <a:pt x="1247013" y="9144"/>
                  </a:lnTo>
                  <a:lnTo>
                    <a:pt x="1256157" y="9144"/>
                  </a:lnTo>
                  <a:lnTo>
                    <a:pt x="2329357" y="9144"/>
                  </a:lnTo>
                  <a:lnTo>
                    <a:pt x="2329357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725667" y="16526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643374" y="1652650"/>
              <a:ext cx="1091565" cy="299085"/>
            </a:xfrm>
            <a:custGeom>
              <a:avLst/>
              <a:gdLst/>
              <a:ahLst/>
              <a:cxnLst/>
              <a:rect l="l" t="t" r="r" b="b"/>
              <a:pathLst>
                <a:path w="1091564" h="299085">
                  <a:moveTo>
                    <a:pt x="9144" y="289814"/>
                  </a:moveTo>
                  <a:lnTo>
                    <a:pt x="0" y="289814"/>
                  </a:lnTo>
                  <a:lnTo>
                    <a:pt x="0" y="298958"/>
                  </a:lnTo>
                  <a:lnTo>
                    <a:pt x="9144" y="298958"/>
                  </a:lnTo>
                  <a:lnTo>
                    <a:pt x="9144" y="289814"/>
                  </a:lnTo>
                  <a:close/>
                </a:path>
                <a:path w="1091564" h="299085">
                  <a:moveTo>
                    <a:pt x="1091438" y="0"/>
                  </a:moveTo>
                  <a:lnTo>
                    <a:pt x="1082294" y="0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643374" y="1942464"/>
              <a:ext cx="1091565" cy="9525"/>
            </a:xfrm>
            <a:custGeom>
              <a:avLst/>
              <a:gdLst/>
              <a:ahLst/>
              <a:cxnLst/>
              <a:rect l="l" t="t" r="r" b="b"/>
              <a:pathLst>
                <a:path w="1091564" h="9525">
                  <a:moveTo>
                    <a:pt x="1091438" y="0"/>
                  </a:moveTo>
                  <a:lnTo>
                    <a:pt x="1082344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1082294" y="9144"/>
                  </a:lnTo>
                  <a:lnTo>
                    <a:pt x="1091438" y="9144"/>
                  </a:lnTo>
                  <a:lnTo>
                    <a:pt x="1091438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643374" y="1661794"/>
              <a:ext cx="1091565" cy="280670"/>
            </a:xfrm>
            <a:custGeom>
              <a:avLst/>
              <a:gdLst/>
              <a:ahLst/>
              <a:cxnLst/>
              <a:rect l="l" t="t" r="r" b="b"/>
              <a:pathLst>
                <a:path w="1091564" h="280669">
                  <a:moveTo>
                    <a:pt x="1091488" y="271526"/>
                  </a:moveTo>
                  <a:lnTo>
                    <a:pt x="0" y="271526"/>
                  </a:lnTo>
                  <a:lnTo>
                    <a:pt x="0" y="280670"/>
                  </a:lnTo>
                  <a:lnTo>
                    <a:pt x="1091488" y="280670"/>
                  </a:lnTo>
                  <a:lnTo>
                    <a:pt x="1091488" y="271526"/>
                  </a:lnTo>
                  <a:close/>
                </a:path>
                <a:path w="1091564" h="280669">
                  <a:moveTo>
                    <a:pt x="109148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91488" y="9144"/>
                  </a:lnTo>
                  <a:lnTo>
                    <a:pt x="1091488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643373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5725667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618990" y="1652650"/>
              <a:ext cx="4585970" cy="356870"/>
            </a:xfrm>
            <a:custGeom>
              <a:avLst/>
              <a:gdLst/>
              <a:ahLst/>
              <a:cxnLst/>
              <a:rect l="l" t="t" r="r" b="b"/>
              <a:pathLst>
                <a:path w="4585970" h="356869">
                  <a:moveTo>
                    <a:pt x="2280716" y="347738"/>
                  </a:moveTo>
                  <a:lnTo>
                    <a:pt x="2280716" y="347738"/>
                  </a:lnTo>
                  <a:lnTo>
                    <a:pt x="0" y="347738"/>
                  </a:lnTo>
                  <a:lnTo>
                    <a:pt x="0" y="356870"/>
                  </a:lnTo>
                  <a:lnTo>
                    <a:pt x="2280716" y="356870"/>
                  </a:lnTo>
                  <a:lnTo>
                    <a:pt x="2280716" y="347738"/>
                  </a:lnTo>
                  <a:close/>
                </a:path>
                <a:path w="4585970" h="356869">
                  <a:moveTo>
                    <a:pt x="2289924" y="347738"/>
                  </a:moveTo>
                  <a:lnTo>
                    <a:pt x="2280793" y="347738"/>
                  </a:lnTo>
                  <a:lnTo>
                    <a:pt x="2280793" y="356870"/>
                  </a:lnTo>
                  <a:lnTo>
                    <a:pt x="2289924" y="356870"/>
                  </a:lnTo>
                  <a:lnTo>
                    <a:pt x="2289924" y="347738"/>
                  </a:lnTo>
                  <a:close/>
                </a:path>
                <a:path w="4585970" h="356869">
                  <a:moveTo>
                    <a:pt x="3585591" y="347738"/>
                  </a:moveTo>
                  <a:lnTo>
                    <a:pt x="2289937" y="347738"/>
                  </a:lnTo>
                  <a:lnTo>
                    <a:pt x="2289937" y="356870"/>
                  </a:lnTo>
                  <a:lnTo>
                    <a:pt x="3585591" y="356870"/>
                  </a:lnTo>
                  <a:lnTo>
                    <a:pt x="3585591" y="347738"/>
                  </a:lnTo>
                  <a:close/>
                </a:path>
                <a:path w="4585970" h="356869">
                  <a:moveTo>
                    <a:pt x="3619106" y="0"/>
                  </a:moveTo>
                  <a:lnTo>
                    <a:pt x="3609975" y="0"/>
                  </a:lnTo>
                  <a:lnTo>
                    <a:pt x="3609975" y="9144"/>
                  </a:lnTo>
                  <a:lnTo>
                    <a:pt x="3619106" y="9144"/>
                  </a:lnTo>
                  <a:lnTo>
                    <a:pt x="3619106" y="0"/>
                  </a:lnTo>
                  <a:close/>
                </a:path>
                <a:path w="4585970" h="356869">
                  <a:moveTo>
                    <a:pt x="4585640" y="0"/>
                  </a:moveTo>
                  <a:lnTo>
                    <a:pt x="3619119" y="0"/>
                  </a:lnTo>
                  <a:lnTo>
                    <a:pt x="3619119" y="9144"/>
                  </a:lnTo>
                  <a:lnTo>
                    <a:pt x="4585640" y="9144"/>
                  </a:lnTo>
                  <a:lnTo>
                    <a:pt x="4585640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204706" y="16526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228965" y="1652650"/>
              <a:ext cx="984885" cy="299085"/>
            </a:xfrm>
            <a:custGeom>
              <a:avLst/>
              <a:gdLst/>
              <a:ahLst/>
              <a:cxnLst/>
              <a:rect l="l" t="t" r="r" b="b"/>
              <a:pathLst>
                <a:path w="984884" h="299085">
                  <a:moveTo>
                    <a:pt x="9131" y="289814"/>
                  </a:moveTo>
                  <a:lnTo>
                    <a:pt x="0" y="289814"/>
                  </a:lnTo>
                  <a:lnTo>
                    <a:pt x="0" y="298958"/>
                  </a:lnTo>
                  <a:lnTo>
                    <a:pt x="9131" y="298958"/>
                  </a:lnTo>
                  <a:lnTo>
                    <a:pt x="9131" y="289814"/>
                  </a:lnTo>
                  <a:close/>
                </a:path>
                <a:path w="984884" h="299085">
                  <a:moveTo>
                    <a:pt x="984885" y="0"/>
                  </a:moveTo>
                  <a:lnTo>
                    <a:pt x="975741" y="0"/>
                  </a:lnTo>
                  <a:lnTo>
                    <a:pt x="975741" y="9144"/>
                  </a:lnTo>
                  <a:lnTo>
                    <a:pt x="984885" y="9144"/>
                  </a:lnTo>
                  <a:lnTo>
                    <a:pt x="984885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228965" y="1942464"/>
              <a:ext cx="984885" cy="9525"/>
            </a:xfrm>
            <a:custGeom>
              <a:avLst/>
              <a:gdLst/>
              <a:ahLst/>
              <a:cxnLst/>
              <a:rect l="l" t="t" r="r" b="b"/>
              <a:pathLst>
                <a:path w="984884" h="9525">
                  <a:moveTo>
                    <a:pt x="91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31" y="9144"/>
                  </a:lnTo>
                  <a:lnTo>
                    <a:pt x="9131" y="0"/>
                  </a:lnTo>
                  <a:close/>
                </a:path>
                <a:path w="984884" h="9525">
                  <a:moveTo>
                    <a:pt x="975664" y="0"/>
                  </a:moveTo>
                  <a:lnTo>
                    <a:pt x="9144" y="0"/>
                  </a:lnTo>
                  <a:lnTo>
                    <a:pt x="9144" y="9144"/>
                  </a:lnTo>
                  <a:lnTo>
                    <a:pt x="975664" y="9144"/>
                  </a:lnTo>
                  <a:lnTo>
                    <a:pt x="975664" y="0"/>
                  </a:lnTo>
                  <a:close/>
                </a:path>
                <a:path w="984884" h="9525">
                  <a:moveTo>
                    <a:pt x="984885" y="0"/>
                  </a:moveTo>
                  <a:lnTo>
                    <a:pt x="975741" y="0"/>
                  </a:lnTo>
                  <a:lnTo>
                    <a:pt x="975741" y="9144"/>
                  </a:lnTo>
                  <a:lnTo>
                    <a:pt x="984885" y="9144"/>
                  </a:lnTo>
                  <a:lnTo>
                    <a:pt x="984885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228965" y="1661794"/>
              <a:ext cx="984885" cy="280670"/>
            </a:xfrm>
            <a:custGeom>
              <a:avLst/>
              <a:gdLst/>
              <a:ahLst/>
              <a:cxnLst/>
              <a:rect l="l" t="t" r="r" b="b"/>
              <a:pathLst>
                <a:path w="984884" h="280669">
                  <a:moveTo>
                    <a:pt x="984808" y="271526"/>
                  </a:moveTo>
                  <a:lnTo>
                    <a:pt x="0" y="271526"/>
                  </a:lnTo>
                  <a:lnTo>
                    <a:pt x="0" y="280670"/>
                  </a:lnTo>
                  <a:lnTo>
                    <a:pt x="984808" y="280670"/>
                  </a:lnTo>
                  <a:lnTo>
                    <a:pt x="984808" y="271526"/>
                  </a:lnTo>
                  <a:close/>
                </a:path>
                <a:path w="984884" h="280669">
                  <a:moveTo>
                    <a:pt x="98480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84808" y="9144"/>
                  </a:lnTo>
                  <a:lnTo>
                    <a:pt x="984808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8228965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3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3" y="280720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204706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8204581" y="1652650"/>
              <a:ext cx="2033905" cy="356870"/>
            </a:xfrm>
            <a:custGeom>
              <a:avLst/>
              <a:gdLst/>
              <a:ahLst/>
              <a:cxnLst/>
              <a:rect l="l" t="t" r="r" b="b"/>
              <a:pathLst>
                <a:path w="2033904" h="356869">
                  <a:moveTo>
                    <a:pt x="1033576" y="347738"/>
                  </a:moveTo>
                  <a:lnTo>
                    <a:pt x="9144" y="347738"/>
                  </a:lnTo>
                  <a:lnTo>
                    <a:pt x="0" y="347738"/>
                  </a:lnTo>
                  <a:lnTo>
                    <a:pt x="0" y="356870"/>
                  </a:lnTo>
                  <a:lnTo>
                    <a:pt x="9144" y="356870"/>
                  </a:lnTo>
                  <a:lnTo>
                    <a:pt x="1033576" y="356870"/>
                  </a:lnTo>
                  <a:lnTo>
                    <a:pt x="1033576" y="347738"/>
                  </a:lnTo>
                  <a:close/>
                </a:path>
                <a:path w="2033904" h="356869">
                  <a:moveTo>
                    <a:pt x="2033701" y="0"/>
                  </a:moveTo>
                  <a:lnTo>
                    <a:pt x="1067181" y="0"/>
                  </a:lnTo>
                  <a:lnTo>
                    <a:pt x="1058037" y="0"/>
                  </a:lnTo>
                  <a:lnTo>
                    <a:pt x="1058037" y="9144"/>
                  </a:lnTo>
                  <a:lnTo>
                    <a:pt x="1067181" y="9144"/>
                  </a:lnTo>
                  <a:lnTo>
                    <a:pt x="2033701" y="9144"/>
                  </a:lnTo>
                  <a:lnTo>
                    <a:pt x="2033701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238232" y="16526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143" y="9144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9262618" y="1652650"/>
              <a:ext cx="984885" cy="299085"/>
            </a:xfrm>
            <a:custGeom>
              <a:avLst/>
              <a:gdLst/>
              <a:ahLst/>
              <a:cxnLst/>
              <a:rect l="l" t="t" r="r" b="b"/>
              <a:pathLst>
                <a:path w="984884" h="299085">
                  <a:moveTo>
                    <a:pt x="9144" y="289814"/>
                  </a:moveTo>
                  <a:lnTo>
                    <a:pt x="0" y="289814"/>
                  </a:lnTo>
                  <a:lnTo>
                    <a:pt x="0" y="298958"/>
                  </a:lnTo>
                  <a:lnTo>
                    <a:pt x="9144" y="298958"/>
                  </a:lnTo>
                  <a:lnTo>
                    <a:pt x="9144" y="289814"/>
                  </a:lnTo>
                  <a:close/>
                </a:path>
                <a:path w="984884" h="299085">
                  <a:moveTo>
                    <a:pt x="984745" y="0"/>
                  </a:moveTo>
                  <a:lnTo>
                    <a:pt x="975614" y="0"/>
                  </a:lnTo>
                  <a:lnTo>
                    <a:pt x="975614" y="9144"/>
                  </a:lnTo>
                  <a:lnTo>
                    <a:pt x="984745" y="9144"/>
                  </a:lnTo>
                  <a:lnTo>
                    <a:pt x="984745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9262618" y="1942464"/>
              <a:ext cx="984885" cy="9525"/>
            </a:xfrm>
            <a:custGeom>
              <a:avLst/>
              <a:gdLst/>
              <a:ahLst/>
              <a:cxnLst/>
              <a:rect l="l" t="t" r="r" b="b"/>
              <a:pathLst>
                <a:path w="984884" h="9525">
                  <a:moveTo>
                    <a:pt x="984745" y="0"/>
                  </a:moveTo>
                  <a:lnTo>
                    <a:pt x="975664" y="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9144" y="9144"/>
                  </a:lnTo>
                  <a:lnTo>
                    <a:pt x="975614" y="9144"/>
                  </a:lnTo>
                  <a:lnTo>
                    <a:pt x="984745" y="9144"/>
                  </a:lnTo>
                  <a:lnTo>
                    <a:pt x="984745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9262618" y="1661794"/>
              <a:ext cx="984885" cy="280670"/>
            </a:xfrm>
            <a:custGeom>
              <a:avLst/>
              <a:gdLst/>
              <a:ahLst/>
              <a:cxnLst/>
              <a:rect l="l" t="t" r="r" b="b"/>
              <a:pathLst>
                <a:path w="984884" h="280669">
                  <a:moveTo>
                    <a:pt x="984808" y="271526"/>
                  </a:moveTo>
                  <a:lnTo>
                    <a:pt x="0" y="271526"/>
                  </a:lnTo>
                  <a:lnTo>
                    <a:pt x="0" y="280670"/>
                  </a:lnTo>
                  <a:lnTo>
                    <a:pt x="984808" y="280670"/>
                  </a:lnTo>
                  <a:lnTo>
                    <a:pt x="984808" y="271526"/>
                  </a:lnTo>
                  <a:close/>
                </a:path>
                <a:path w="984884" h="280669">
                  <a:moveTo>
                    <a:pt x="98480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84808" y="9144"/>
                  </a:lnTo>
                  <a:lnTo>
                    <a:pt x="984808" y="0"/>
                  </a:lnTo>
                  <a:close/>
                </a:path>
              </a:pathLst>
            </a:custGeom>
            <a:solidFill>
              <a:srgbClr val="FCE9D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9262618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4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4" y="2807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238232" y="1661744"/>
              <a:ext cx="9525" cy="281305"/>
            </a:xfrm>
            <a:custGeom>
              <a:avLst/>
              <a:gdLst/>
              <a:ahLst/>
              <a:cxnLst/>
              <a:rect l="l" t="t" r="r" b="b"/>
              <a:pathLst>
                <a:path w="9525" h="281305">
                  <a:moveTo>
                    <a:pt x="9143" y="0"/>
                  </a:moveTo>
                  <a:lnTo>
                    <a:pt x="0" y="0"/>
                  </a:lnTo>
                  <a:lnTo>
                    <a:pt x="0" y="280720"/>
                  </a:lnTo>
                  <a:lnTo>
                    <a:pt x="9143" y="280720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9238234" y="1670888"/>
              <a:ext cx="1064260" cy="339090"/>
            </a:xfrm>
            <a:custGeom>
              <a:avLst/>
              <a:gdLst/>
              <a:ahLst/>
              <a:cxnLst/>
              <a:rect l="l" t="t" r="r" b="b"/>
              <a:pathLst>
                <a:path w="1064259" h="339089">
                  <a:moveTo>
                    <a:pt x="9131" y="329501"/>
                  </a:moveTo>
                  <a:lnTo>
                    <a:pt x="0" y="329501"/>
                  </a:lnTo>
                  <a:lnTo>
                    <a:pt x="0" y="338632"/>
                  </a:lnTo>
                  <a:lnTo>
                    <a:pt x="9131" y="338632"/>
                  </a:lnTo>
                  <a:lnTo>
                    <a:pt x="9131" y="329501"/>
                  </a:lnTo>
                  <a:close/>
                </a:path>
                <a:path w="1064259" h="339089">
                  <a:moveTo>
                    <a:pt x="1064006" y="329501"/>
                  </a:moveTo>
                  <a:lnTo>
                    <a:pt x="1054900" y="329501"/>
                  </a:lnTo>
                  <a:lnTo>
                    <a:pt x="9144" y="329501"/>
                  </a:lnTo>
                  <a:lnTo>
                    <a:pt x="9144" y="338632"/>
                  </a:lnTo>
                  <a:lnTo>
                    <a:pt x="1054862" y="338632"/>
                  </a:lnTo>
                  <a:lnTo>
                    <a:pt x="1064006" y="338632"/>
                  </a:lnTo>
                  <a:lnTo>
                    <a:pt x="1064006" y="329501"/>
                  </a:lnTo>
                  <a:close/>
                </a:path>
                <a:path w="1064259" h="339089">
                  <a:moveTo>
                    <a:pt x="1064006" y="0"/>
                  </a:moveTo>
                  <a:lnTo>
                    <a:pt x="1054862" y="0"/>
                  </a:lnTo>
                  <a:lnTo>
                    <a:pt x="1054862" y="329488"/>
                  </a:lnTo>
                  <a:lnTo>
                    <a:pt x="1064006" y="329488"/>
                  </a:lnTo>
                  <a:lnTo>
                    <a:pt x="1064006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aphicFrame>
        <p:nvGraphicFramePr>
          <p:cNvPr id="175" name="object 175"/>
          <p:cNvGraphicFramePr>
            <a:graphicFrameLocks noGrp="1"/>
          </p:cNvGraphicFramePr>
          <p:nvPr/>
        </p:nvGraphicFramePr>
        <p:xfrm>
          <a:off x="4968394" y="1498627"/>
          <a:ext cx="2165653" cy="262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1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804">
                <a:tc>
                  <a:txBody>
                    <a:bodyPr/>
                    <a:lstStyle/>
                    <a:p>
                      <a:pPr marL="180975">
                        <a:lnSpc>
                          <a:spcPts val="2100"/>
                        </a:lnSpc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3,2.10</a:t>
                      </a:r>
                      <a:r>
                        <a:rPr sz="1600" spc="-7" baseline="31400" dirty="0">
                          <a:latin typeface="Times New Roman"/>
                          <a:cs typeface="Times New Roman"/>
                        </a:rPr>
                        <a:t>12</a:t>
                      </a:r>
                      <a:endParaRPr sz="1600" baseline="3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EFEFE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EFEFE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ts val="2100"/>
                        </a:lnSpc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36,6GBq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EFEFE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EFEFE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object 176"/>
          <p:cNvSpPr txBox="1"/>
          <p:nvPr/>
        </p:nvSpPr>
        <p:spPr>
          <a:xfrm>
            <a:off x="7193932" y="1484577"/>
            <a:ext cx="876972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60077">
              <a:spcBef>
                <a:spcPts val="91"/>
              </a:spcBef>
            </a:pPr>
            <a:r>
              <a:rPr sz="1632" dirty="0">
                <a:latin typeface="Times New Roman"/>
                <a:cs typeface="Times New Roman"/>
              </a:rPr>
              <a:t>79kBq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8131252" y="1484577"/>
            <a:ext cx="87639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60077">
              <a:spcBef>
                <a:spcPts val="91"/>
              </a:spcBef>
            </a:pPr>
            <a:r>
              <a:rPr sz="1632" dirty="0">
                <a:latin typeface="Times New Roman"/>
                <a:cs typeface="Times New Roman"/>
              </a:rPr>
              <a:t>12kBq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642889" y="2192488"/>
            <a:ext cx="7855318" cy="509414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5758" rIns="0" bIns="0" rtlCol="0">
            <a:spAutoFit/>
          </a:bodyPr>
          <a:lstStyle/>
          <a:p>
            <a:pPr marL="2951067" marR="27639" indent="-2917094">
              <a:lnSpc>
                <a:spcPct val="102200"/>
              </a:lnSpc>
              <a:spcBef>
                <a:spcPts val="45"/>
              </a:spcBef>
            </a:pPr>
            <a:r>
              <a:rPr sz="1632" b="1" dirty="0">
                <a:solidFill>
                  <a:srgbClr val="001F5F"/>
                </a:solidFill>
                <a:latin typeface="Calibri"/>
                <a:cs typeface="Calibri"/>
              </a:rPr>
              <a:t>Ze </a:t>
            </a:r>
            <a:r>
              <a:rPr sz="1632" b="1" spc="-5" dirty="0">
                <a:solidFill>
                  <a:srgbClr val="001F5F"/>
                </a:solidFill>
                <a:latin typeface="Calibri"/>
                <a:cs typeface="Calibri"/>
              </a:rPr>
              <a:t>směrnice semilogaritmické závislosti N/N</a:t>
            </a:r>
            <a:r>
              <a:rPr sz="1564" b="1" spc="-6" baseline="-9661" dirty="0">
                <a:solidFill>
                  <a:srgbClr val="001F5F"/>
                </a:solidFill>
                <a:latin typeface="Calibri"/>
                <a:cs typeface="Calibri"/>
              </a:rPr>
              <a:t>o </a:t>
            </a:r>
            <a:r>
              <a:rPr sz="1632" b="1" spc="-5" dirty="0">
                <a:solidFill>
                  <a:srgbClr val="001F5F"/>
                </a:solidFill>
                <a:latin typeface="Calibri"/>
                <a:cs typeface="Calibri"/>
              </a:rPr>
              <a:t>nebo A/A</a:t>
            </a:r>
            <a:r>
              <a:rPr sz="1564" b="1" spc="-6" baseline="-9661" dirty="0">
                <a:solidFill>
                  <a:srgbClr val="001F5F"/>
                </a:solidFill>
                <a:latin typeface="Calibri"/>
                <a:cs typeface="Calibri"/>
              </a:rPr>
              <a:t>o </a:t>
            </a:r>
            <a:r>
              <a:rPr sz="1632" b="1" spc="-5" dirty="0">
                <a:solidFill>
                  <a:srgbClr val="001F5F"/>
                </a:solidFill>
                <a:latin typeface="Calibri"/>
                <a:cs typeface="Calibri"/>
              </a:rPr>
              <a:t>na čase </a:t>
            </a:r>
            <a:r>
              <a:rPr sz="1632" b="1" spc="-9" dirty="0">
                <a:solidFill>
                  <a:srgbClr val="001F5F"/>
                </a:solidFill>
                <a:latin typeface="Calibri"/>
                <a:cs typeface="Calibri"/>
              </a:rPr>
              <a:t>lze </a:t>
            </a:r>
            <a:r>
              <a:rPr sz="1632" b="1" spc="-5" dirty="0">
                <a:solidFill>
                  <a:srgbClr val="001F5F"/>
                </a:solidFill>
                <a:latin typeface="Calibri"/>
                <a:cs typeface="Calibri"/>
              </a:rPr>
              <a:t>určit poločas přeměny  radioaktivního</a:t>
            </a:r>
            <a:r>
              <a:rPr sz="1632" b="1" spc="-1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32" b="1" spc="-5" dirty="0">
                <a:solidFill>
                  <a:srgbClr val="001F5F"/>
                </a:solidFill>
                <a:latin typeface="Calibri"/>
                <a:cs typeface="Calibri"/>
              </a:rPr>
              <a:t>nuklidu</a:t>
            </a:r>
            <a:endParaRPr sz="1632" dirty="0">
              <a:latin typeface="Calibri"/>
              <a:cs typeface="Calibri"/>
            </a:endParaRPr>
          </a:p>
        </p:txBody>
      </p:sp>
      <p:pic>
        <p:nvPicPr>
          <p:cNvPr id="179" name="object 17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6050" y="2977376"/>
            <a:ext cx="3731304" cy="3096936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60291" y="2895793"/>
            <a:ext cx="3731304" cy="3178519"/>
          </a:xfrm>
          <a:prstGeom prst="rect">
            <a:avLst/>
          </a:prstGeom>
        </p:spPr>
      </p:pic>
      <p:sp>
        <p:nvSpPr>
          <p:cNvPr id="181" name="Zástupný symbol pro číslo snímku 180">
            <a:extLst>
              <a:ext uri="{FF2B5EF4-FFF2-40B4-BE49-F238E27FC236}">
                <a16:creationId xmlns:a16="http://schemas.microsoft.com/office/drawing/2014/main" id="{BFA2F82C-5D0A-4A2E-BD03-73AF44CD1D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6</a:t>
            </a:fld>
            <a:endParaRPr lang="cs-CZ"/>
          </a:p>
        </p:txBody>
      </p:sp>
      <p:pic>
        <p:nvPicPr>
          <p:cNvPr id="182" name="Kin6-1">
            <a:hlinkClick r:id="" action="ppaction://media"/>
            <a:extLst>
              <a:ext uri="{FF2B5EF4-FFF2-40B4-BE49-F238E27FC236}">
                <a16:creationId xmlns:a16="http://schemas.microsoft.com/office/drawing/2014/main" id="{A9923519-2904-4F75-9E4D-0D2CE2690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8583" y="102449"/>
            <a:ext cx="609600" cy="609600"/>
          </a:xfrm>
          <a:prstGeom prst="rect">
            <a:avLst/>
          </a:prstGeom>
        </p:spPr>
      </p:pic>
      <p:pic>
        <p:nvPicPr>
          <p:cNvPr id="183" name="Kin6-2">
            <a:hlinkClick r:id="" action="ppaction://media"/>
            <a:extLst>
              <a:ext uri="{FF2B5EF4-FFF2-40B4-BE49-F238E27FC236}">
                <a16:creationId xmlns:a16="http://schemas.microsoft.com/office/drawing/2014/main" id="{776D9AC2-D3E5-4230-9AB0-348CF35B11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547" y="29203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9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57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7" y="807184"/>
            <a:ext cx="3902323" cy="289645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Trvalá </a:t>
            </a: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radioaktivní</a:t>
            </a:r>
            <a:r>
              <a:rPr sz="1814" b="1" spc="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rovnováha</a:t>
            </a:r>
            <a:endParaRPr sz="181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5104" y="1248385"/>
            <a:ext cx="2153562" cy="319217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  <a:tabLst>
                <a:tab pos="461806" algn="l"/>
                <a:tab pos="973132" algn="l"/>
              </a:tabLst>
            </a:pPr>
            <a:r>
              <a:rPr sz="1995" b="1" spc="5" dirty="0">
                <a:latin typeface="Verdana"/>
                <a:cs typeface="Verdana"/>
              </a:rPr>
              <a:t>X	</a:t>
            </a:r>
            <a:r>
              <a:rPr sz="1995" b="1" spc="5" dirty="0">
                <a:latin typeface="Symbol"/>
                <a:cs typeface="Symbol"/>
              </a:rPr>
              <a:t></a:t>
            </a:r>
            <a:r>
              <a:rPr sz="1995" spc="5" dirty="0">
                <a:latin typeface="Times New Roman"/>
                <a:cs typeface="Times New Roman"/>
              </a:rPr>
              <a:t>	</a:t>
            </a:r>
            <a:r>
              <a:rPr sz="1995" b="1" spc="5" dirty="0">
                <a:latin typeface="Verdana"/>
                <a:cs typeface="Verdana"/>
              </a:rPr>
              <a:t>Y </a:t>
            </a:r>
            <a:r>
              <a:rPr sz="1995" b="1" spc="5" dirty="0">
                <a:latin typeface="Symbol"/>
                <a:cs typeface="Symbol"/>
              </a:rPr>
              <a:t></a:t>
            </a:r>
            <a:r>
              <a:rPr sz="1995" b="1" spc="113" dirty="0">
                <a:latin typeface="Times New Roman"/>
                <a:cs typeface="Times New Roman"/>
              </a:rPr>
              <a:t> </a:t>
            </a:r>
            <a:r>
              <a:rPr sz="1995" b="1" dirty="0">
                <a:latin typeface="Verdana"/>
                <a:cs typeface="Verdana"/>
              </a:rPr>
              <a:t>atd.</a:t>
            </a:r>
            <a:endParaRPr sz="1995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727" y="1719509"/>
            <a:ext cx="6030549" cy="421348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5" dirty="0">
                <a:latin typeface="Verdana"/>
                <a:cs typeface="Verdana"/>
              </a:rPr>
              <a:t>Pr</a:t>
            </a:r>
            <a:r>
              <a:rPr sz="1270" b="1" spc="-5" dirty="0">
                <a:latin typeface="Verdana"/>
                <a:cs typeface="Verdana"/>
              </a:rPr>
              <a:t>o počet radioaktivních atomů s ohledem na mateřský nuklid platí</a:t>
            </a:r>
            <a:r>
              <a:rPr sz="1270" b="1" spc="45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vztah:</a:t>
            </a:r>
            <a:endParaRPr sz="1270" b="1" dirty="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59147" y="2346322"/>
            <a:ext cx="597700" cy="0"/>
          </a:xfrm>
          <a:custGeom>
            <a:avLst/>
            <a:gdLst/>
            <a:ahLst/>
            <a:cxnLst/>
            <a:rect l="l" t="t" r="r" b="b"/>
            <a:pathLst>
              <a:path w="659129">
                <a:moveTo>
                  <a:pt x="0" y="0"/>
                </a:moveTo>
                <a:lnTo>
                  <a:pt x="658533" y="0"/>
                </a:lnTo>
              </a:path>
            </a:pathLst>
          </a:custGeom>
          <a:ln w="89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 txBox="1"/>
          <p:nvPr/>
        </p:nvSpPr>
        <p:spPr>
          <a:xfrm>
            <a:off x="3917652" y="2318382"/>
            <a:ext cx="206142" cy="147589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861" i="1" spc="14" dirty="0">
                <a:latin typeface="Times New Roman"/>
                <a:cs typeface="Times New Roman"/>
              </a:rPr>
              <a:t>X</a:t>
            </a:r>
            <a:r>
              <a:rPr sz="861" i="1" spc="-91" dirty="0">
                <a:latin typeface="Times New Roman"/>
                <a:cs typeface="Times New Roman"/>
              </a:rPr>
              <a:t> </a:t>
            </a:r>
            <a:r>
              <a:rPr sz="861" spc="32" dirty="0">
                <a:latin typeface="Times New Roman"/>
                <a:cs typeface="Times New Roman"/>
              </a:rPr>
              <a:t>,0</a:t>
            </a:r>
            <a:endParaRPr sz="86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6268" y="2318382"/>
            <a:ext cx="85797" cy="147589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861" i="1" spc="9" dirty="0">
                <a:latin typeface="Times New Roman"/>
                <a:cs typeface="Times New Roman"/>
              </a:rPr>
              <a:t>Y</a:t>
            </a:r>
            <a:endParaRPr sz="861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53463" y="2100803"/>
            <a:ext cx="1070447" cy="245308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34549">
              <a:spcBef>
                <a:spcPts val="118"/>
              </a:spcBef>
            </a:pPr>
            <a:r>
              <a:rPr sz="2244" spc="27" baseline="-25252" dirty="0">
                <a:latin typeface="Times New Roman"/>
                <a:cs typeface="Times New Roman"/>
              </a:rPr>
              <a:t>(</a:t>
            </a:r>
            <a:r>
              <a:rPr sz="2244" i="1" spc="74" baseline="-25252" dirty="0">
                <a:latin typeface="Times New Roman"/>
                <a:cs typeface="Times New Roman"/>
              </a:rPr>
              <a:t>e</a:t>
            </a:r>
            <a:r>
              <a:rPr sz="861" spc="63" dirty="0">
                <a:latin typeface="Symbol"/>
                <a:cs typeface="Symbol"/>
              </a:rPr>
              <a:t></a:t>
            </a:r>
            <a:r>
              <a:rPr sz="907" i="1" spc="-14" dirty="0">
                <a:latin typeface="Symbol"/>
                <a:cs typeface="Symbol"/>
              </a:rPr>
              <a:t></a:t>
            </a:r>
            <a:r>
              <a:rPr sz="907" spc="-145" dirty="0">
                <a:latin typeface="Times New Roman"/>
                <a:cs typeface="Times New Roman"/>
              </a:rPr>
              <a:t> </a:t>
            </a:r>
            <a:r>
              <a:rPr sz="952" i="1" spc="-6" baseline="-19841" dirty="0">
                <a:latin typeface="Times New Roman"/>
                <a:cs typeface="Times New Roman"/>
              </a:rPr>
              <a:t>X</a:t>
            </a:r>
            <a:r>
              <a:rPr sz="952" i="1" spc="-14" baseline="-19841" dirty="0">
                <a:latin typeface="Times New Roman"/>
                <a:cs typeface="Times New Roman"/>
              </a:rPr>
              <a:t> </a:t>
            </a:r>
            <a:r>
              <a:rPr sz="861" i="1" spc="5" dirty="0">
                <a:latin typeface="Times New Roman"/>
                <a:cs typeface="Times New Roman"/>
              </a:rPr>
              <a:t>t</a:t>
            </a:r>
            <a:r>
              <a:rPr sz="861" i="1" dirty="0">
                <a:latin typeface="Times New Roman"/>
                <a:cs typeface="Times New Roman"/>
              </a:rPr>
              <a:t> </a:t>
            </a:r>
            <a:r>
              <a:rPr sz="861" i="1" spc="36" dirty="0">
                <a:latin typeface="Times New Roman"/>
                <a:cs typeface="Times New Roman"/>
              </a:rPr>
              <a:t> </a:t>
            </a:r>
            <a:r>
              <a:rPr sz="2244" spc="14" baseline="-25252" dirty="0">
                <a:latin typeface="Symbol"/>
                <a:cs typeface="Symbol"/>
              </a:rPr>
              <a:t></a:t>
            </a:r>
            <a:r>
              <a:rPr sz="2244" spc="-183" baseline="-25252" dirty="0">
                <a:latin typeface="Times New Roman"/>
                <a:cs typeface="Times New Roman"/>
              </a:rPr>
              <a:t> </a:t>
            </a:r>
            <a:r>
              <a:rPr sz="2244" i="1" spc="81" baseline="-25252" dirty="0">
                <a:latin typeface="Times New Roman"/>
                <a:cs typeface="Times New Roman"/>
              </a:rPr>
              <a:t>e</a:t>
            </a:r>
            <a:r>
              <a:rPr sz="861" spc="63" dirty="0">
                <a:latin typeface="Symbol"/>
                <a:cs typeface="Symbol"/>
              </a:rPr>
              <a:t></a:t>
            </a:r>
            <a:r>
              <a:rPr sz="907" i="1" spc="-23" dirty="0">
                <a:latin typeface="Symbol"/>
                <a:cs typeface="Symbol"/>
              </a:rPr>
              <a:t></a:t>
            </a:r>
            <a:r>
              <a:rPr sz="952" i="1" spc="-6" baseline="-19841" dirty="0">
                <a:latin typeface="Times New Roman"/>
                <a:cs typeface="Times New Roman"/>
              </a:rPr>
              <a:t>Y</a:t>
            </a:r>
            <a:r>
              <a:rPr sz="952" i="1" spc="-40" baseline="-19841" dirty="0">
                <a:latin typeface="Times New Roman"/>
                <a:cs typeface="Times New Roman"/>
              </a:rPr>
              <a:t> </a:t>
            </a:r>
            <a:r>
              <a:rPr sz="861" i="1" spc="5" dirty="0">
                <a:latin typeface="Times New Roman"/>
                <a:cs typeface="Times New Roman"/>
              </a:rPr>
              <a:t>t</a:t>
            </a:r>
            <a:r>
              <a:rPr sz="861" i="1" spc="-14" dirty="0">
                <a:latin typeface="Times New Roman"/>
                <a:cs typeface="Times New Roman"/>
              </a:rPr>
              <a:t> </a:t>
            </a:r>
            <a:r>
              <a:rPr sz="2244" spc="6" baseline="-25252" dirty="0">
                <a:latin typeface="Times New Roman"/>
                <a:cs typeface="Times New Roman"/>
              </a:rPr>
              <a:t>)</a:t>
            </a:r>
            <a:endParaRPr sz="2244" baseline="-25252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23128" y="2024022"/>
            <a:ext cx="623036" cy="572873"/>
          </a:xfrm>
          <a:prstGeom prst="rect">
            <a:avLst/>
          </a:prstGeom>
        </p:spPr>
        <p:txBody>
          <a:bodyPr vert="horz" wrap="square" lIns="0" tIns="45490" rIns="0" bIns="0" rtlCol="0">
            <a:spAutoFit/>
          </a:bodyPr>
          <a:lstStyle/>
          <a:p>
            <a:pPr marL="12092" algn="ctr">
              <a:spcBef>
                <a:spcPts val="358"/>
              </a:spcBef>
            </a:pPr>
            <a:r>
              <a:rPr sz="1587" i="1" spc="5" dirty="0">
                <a:latin typeface="Symbol"/>
                <a:cs typeface="Symbol"/>
              </a:rPr>
              <a:t></a:t>
            </a:r>
            <a:r>
              <a:rPr sz="1292" i="1" spc="6" baseline="-23391" dirty="0">
                <a:latin typeface="Times New Roman"/>
                <a:cs typeface="Times New Roman"/>
              </a:rPr>
              <a:t>X</a:t>
            </a:r>
            <a:endParaRPr sz="1292" baseline="-23391" dirty="0">
              <a:latin typeface="Times New Roman"/>
              <a:cs typeface="Times New Roman"/>
            </a:endParaRPr>
          </a:p>
          <a:p>
            <a:pPr marL="11516" algn="ctr">
              <a:spcBef>
                <a:spcPts val="272"/>
              </a:spcBef>
            </a:pPr>
            <a:r>
              <a:rPr sz="1587" i="1" spc="-59" dirty="0">
                <a:latin typeface="Symbol"/>
                <a:cs typeface="Symbol"/>
              </a:rPr>
              <a:t></a:t>
            </a:r>
            <a:r>
              <a:rPr sz="1292" i="1" spc="-88" baseline="-23391" dirty="0">
                <a:latin typeface="Times New Roman"/>
                <a:cs typeface="Times New Roman"/>
              </a:rPr>
              <a:t>Y </a:t>
            </a:r>
            <a:r>
              <a:rPr sz="1496" spc="9" dirty="0">
                <a:latin typeface="Symbol"/>
                <a:cs typeface="Symbol"/>
              </a:rPr>
              <a:t></a:t>
            </a:r>
            <a:r>
              <a:rPr sz="1496" spc="-118" dirty="0">
                <a:latin typeface="Times New Roman"/>
                <a:cs typeface="Times New Roman"/>
              </a:rPr>
              <a:t> </a:t>
            </a:r>
            <a:r>
              <a:rPr sz="1587" i="1" spc="5" dirty="0">
                <a:latin typeface="Symbol"/>
                <a:cs typeface="Symbol"/>
              </a:rPr>
              <a:t></a:t>
            </a:r>
            <a:r>
              <a:rPr sz="1292" i="1" spc="6" baseline="-23391" dirty="0">
                <a:latin typeface="Times New Roman"/>
                <a:cs typeface="Times New Roman"/>
              </a:rPr>
              <a:t>X</a:t>
            </a:r>
            <a:endParaRPr sz="1292" baseline="-23391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44846" y="2189576"/>
            <a:ext cx="578122" cy="245308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  <a:tabLst>
                <a:tab pos="279272" algn="l"/>
              </a:tabLst>
            </a:pPr>
            <a:r>
              <a:rPr sz="1496" i="1" spc="14" dirty="0">
                <a:latin typeface="Times New Roman"/>
                <a:cs typeface="Times New Roman"/>
              </a:rPr>
              <a:t>N	</a:t>
            </a:r>
            <a:r>
              <a:rPr sz="1496" spc="9" dirty="0">
                <a:latin typeface="Symbol"/>
                <a:cs typeface="Symbol"/>
              </a:rPr>
              <a:t></a:t>
            </a:r>
            <a:r>
              <a:rPr sz="1496" spc="-36" dirty="0">
                <a:latin typeface="Times New Roman"/>
                <a:cs typeface="Times New Roman"/>
              </a:rPr>
              <a:t> </a:t>
            </a:r>
            <a:r>
              <a:rPr sz="1496" i="1" spc="14" dirty="0">
                <a:latin typeface="Times New Roman"/>
                <a:cs typeface="Times New Roman"/>
              </a:rPr>
              <a:t>N</a:t>
            </a:r>
            <a:endParaRPr sz="1496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2353" y="2803547"/>
            <a:ext cx="7934205" cy="40308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270" b="1" spc="-5" dirty="0">
                <a:latin typeface="Verdana"/>
              </a:rPr>
              <a:t>Trvalá radioaktivní rovnováha mezi nuklidy X a Y se ustavuje, když T1/2(X) je velmi dlouhý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69803" y="3071648"/>
            <a:ext cx="1975634" cy="235413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2176" b="1" spc="-6" baseline="3472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952" b="1" spc="-5" dirty="0">
                <a:solidFill>
                  <a:srgbClr val="FF0000"/>
                </a:solidFill>
                <a:latin typeface="Verdana"/>
                <a:cs typeface="Verdana"/>
              </a:rPr>
              <a:t>1/2</a:t>
            </a:r>
            <a:r>
              <a:rPr sz="2176" b="1" spc="-6" baseline="3472" dirty="0">
                <a:solidFill>
                  <a:srgbClr val="FF0000"/>
                </a:solidFill>
                <a:latin typeface="Verdana"/>
                <a:cs typeface="Verdana"/>
              </a:rPr>
              <a:t>(X) </a:t>
            </a:r>
            <a:r>
              <a:rPr sz="2176" b="1" baseline="3472" dirty="0">
                <a:solidFill>
                  <a:srgbClr val="FF0000"/>
                </a:solidFill>
                <a:latin typeface="Verdana"/>
                <a:cs typeface="Verdana"/>
              </a:rPr>
              <a:t>&gt;&gt;</a:t>
            </a:r>
            <a:r>
              <a:rPr sz="2176" b="1" spc="-74" baseline="3472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176" b="1" spc="-6" baseline="3472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952" b="1" spc="-5" dirty="0">
                <a:solidFill>
                  <a:srgbClr val="FF0000"/>
                </a:solidFill>
                <a:latin typeface="Verdana"/>
                <a:cs typeface="Verdana"/>
              </a:rPr>
              <a:t>1/2</a:t>
            </a:r>
            <a:r>
              <a:rPr sz="2176" b="1" spc="-6" baseline="3472" dirty="0">
                <a:solidFill>
                  <a:srgbClr val="FF0000"/>
                </a:solidFill>
                <a:latin typeface="Verdana"/>
                <a:cs typeface="Verdana"/>
              </a:rPr>
              <a:t>(Y),</a:t>
            </a:r>
            <a:endParaRPr sz="2176" baseline="3472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68279" y="3016370"/>
            <a:ext cx="1130332" cy="289645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34549">
              <a:spcBef>
                <a:spcPts val="82"/>
              </a:spcBef>
            </a:pPr>
            <a:r>
              <a:rPr sz="1451" spc="-5" dirty="0">
                <a:latin typeface="Verdana"/>
                <a:cs typeface="Verdana"/>
              </a:rPr>
              <a:t>tj.</a:t>
            </a:r>
            <a:r>
              <a:rPr sz="1451" spc="-77" dirty="0">
                <a:latin typeface="Verdana"/>
                <a:cs typeface="Verdana"/>
              </a:rPr>
              <a:t> </a:t>
            </a:r>
            <a:r>
              <a:rPr sz="1814" b="1" spc="-5" dirty="0">
                <a:solidFill>
                  <a:srgbClr val="FF0000"/>
                </a:solidFill>
                <a:latin typeface="Symbol"/>
                <a:cs typeface="Symbol"/>
              </a:rPr>
              <a:t></a:t>
            </a:r>
            <a:r>
              <a:rPr sz="1768" b="1" spc="-6" baseline="-6410" dirty="0">
                <a:solidFill>
                  <a:srgbClr val="FF0000"/>
                </a:solidFill>
                <a:latin typeface="Verdana"/>
                <a:cs typeface="Verdana"/>
              </a:rPr>
              <a:t>X</a:t>
            </a:r>
            <a:r>
              <a:rPr sz="1451" b="1" spc="-5" dirty="0">
                <a:solidFill>
                  <a:srgbClr val="FF0000"/>
                </a:solidFill>
                <a:latin typeface="Verdana"/>
                <a:cs typeface="Verdana"/>
              </a:rPr>
              <a:t>&lt;&lt;</a:t>
            </a:r>
            <a:r>
              <a:rPr sz="1814" b="1" spc="-5" dirty="0">
                <a:solidFill>
                  <a:srgbClr val="FF0000"/>
                </a:solidFill>
                <a:latin typeface="Symbol"/>
                <a:cs typeface="Symbol"/>
              </a:rPr>
              <a:t></a:t>
            </a:r>
            <a:r>
              <a:rPr sz="1768" b="1" spc="-6" baseline="-6410" dirty="0">
                <a:solidFill>
                  <a:srgbClr val="FF0000"/>
                </a:solidFill>
                <a:latin typeface="Verdana"/>
                <a:cs typeface="Verdana"/>
              </a:rPr>
              <a:t>Y</a:t>
            </a:r>
            <a:endParaRPr sz="1768" baseline="-641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727" y="3550940"/>
            <a:ext cx="7980846" cy="528830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2668" rIns="0" bIns="0" rtlCol="0">
            <a:spAutoFit/>
          </a:bodyPr>
          <a:lstStyle/>
          <a:p>
            <a:pPr marL="34549">
              <a:spcBef>
                <a:spcPts val="100"/>
              </a:spcBef>
              <a:tabLst>
                <a:tab pos="6591389" algn="l"/>
              </a:tabLst>
            </a:pPr>
            <a:r>
              <a:rPr sz="1270" b="1" spc="-9" dirty="0">
                <a:latin typeface="Verdana"/>
                <a:cs typeface="Verdana"/>
              </a:rPr>
              <a:t>Pa</a:t>
            </a:r>
            <a:r>
              <a:rPr sz="1270" b="1" spc="-5" dirty="0">
                <a:latin typeface="Verdana"/>
                <a:cs typeface="Verdana"/>
              </a:rPr>
              <a:t>k</a:t>
            </a:r>
            <a:r>
              <a:rPr sz="1270" b="1" spc="5" dirty="0">
                <a:latin typeface="Verdana"/>
                <a:cs typeface="Verdana"/>
              </a:rPr>
              <a:t> </a:t>
            </a:r>
            <a:r>
              <a:rPr sz="1270" b="1" spc="9" dirty="0">
                <a:latin typeface="Verdana"/>
                <a:cs typeface="Verdana"/>
              </a:rPr>
              <a:t>p</a:t>
            </a:r>
            <a:r>
              <a:rPr sz="1270" b="1" spc="-27" dirty="0">
                <a:latin typeface="Verdana"/>
                <a:cs typeface="Verdana"/>
              </a:rPr>
              <a:t>l</a:t>
            </a:r>
            <a:r>
              <a:rPr sz="1270" b="1" spc="-5" dirty="0">
                <a:latin typeface="Verdana"/>
                <a:cs typeface="Verdana"/>
              </a:rPr>
              <a:t>a</a:t>
            </a:r>
            <a:r>
              <a:rPr sz="1270" b="1" spc="18" dirty="0">
                <a:latin typeface="Verdana"/>
                <a:cs typeface="Verdana"/>
              </a:rPr>
              <a:t>t</a:t>
            </a:r>
            <a:r>
              <a:rPr sz="1270" b="1" spc="-27" dirty="0">
                <a:latin typeface="Verdana"/>
                <a:cs typeface="Verdana"/>
              </a:rPr>
              <a:t>í</a:t>
            </a:r>
            <a:r>
              <a:rPr sz="1270" b="1" spc="-5" dirty="0">
                <a:latin typeface="Verdana"/>
                <a:cs typeface="Verdana"/>
              </a:rPr>
              <a:t>,</a:t>
            </a:r>
            <a:r>
              <a:rPr sz="1270" b="1" spc="5" dirty="0">
                <a:latin typeface="Verdana"/>
                <a:cs typeface="Verdana"/>
              </a:rPr>
              <a:t> </a:t>
            </a:r>
            <a:r>
              <a:rPr sz="1270" b="1" spc="-18" dirty="0">
                <a:latin typeface="Verdana"/>
                <a:cs typeface="Verdana"/>
              </a:rPr>
              <a:t>ž</a:t>
            </a:r>
            <a:r>
              <a:rPr sz="1270" b="1" spc="-5" dirty="0">
                <a:latin typeface="Verdana"/>
                <a:cs typeface="Verdana"/>
              </a:rPr>
              <a:t>e </a:t>
            </a:r>
            <a:r>
              <a:rPr sz="1270" b="1" spc="18" dirty="0">
                <a:latin typeface="Verdana"/>
                <a:cs typeface="Verdana"/>
              </a:rPr>
              <a:t>a</a:t>
            </a:r>
            <a:r>
              <a:rPr sz="1270" b="1" spc="-14" dirty="0">
                <a:latin typeface="Verdana"/>
                <a:cs typeface="Verdana"/>
              </a:rPr>
              <a:t>k</a:t>
            </a:r>
            <a:r>
              <a:rPr sz="1270" b="1" spc="18" dirty="0">
                <a:latin typeface="Verdana"/>
                <a:cs typeface="Verdana"/>
              </a:rPr>
              <a:t>t</a:t>
            </a:r>
            <a:r>
              <a:rPr sz="1270" b="1" spc="-27" dirty="0">
                <a:latin typeface="Verdana"/>
                <a:cs typeface="Verdana"/>
              </a:rPr>
              <a:t>i</a:t>
            </a:r>
            <a:r>
              <a:rPr sz="1270" b="1" spc="5" dirty="0">
                <a:latin typeface="Verdana"/>
                <a:cs typeface="Verdana"/>
              </a:rPr>
              <a:t>v</a:t>
            </a:r>
            <a:r>
              <a:rPr sz="1270" b="1" spc="-27" dirty="0">
                <a:latin typeface="Verdana"/>
                <a:cs typeface="Verdana"/>
              </a:rPr>
              <a:t>i</a:t>
            </a:r>
            <a:r>
              <a:rPr sz="1270" b="1" spc="-9" dirty="0">
                <a:latin typeface="Verdana"/>
                <a:cs typeface="Verdana"/>
              </a:rPr>
              <a:t>t</a:t>
            </a:r>
            <a:r>
              <a:rPr sz="1270" b="1" spc="-5" dirty="0">
                <a:latin typeface="Verdana"/>
                <a:cs typeface="Verdana"/>
              </a:rPr>
              <a:t>a</a:t>
            </a:r>
            <a:r>
              <a:rPr sz="1270" b="1" spc="27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nu</a:t>
            </a:r>
            <a:r>
              <a:rPr sz="1270" b="1" spc="5" dirty="0">
                <a:latin typeface="Verdana"/>
                <a:cs typeface="Verdana"/>
              </a:rPr>
              <a:t>k</a:t>
            </a:r>
            <a:r>
              <a:rPr sz="1270" b="1" spc="-5" dirty="0">
                <a:latin typeface="Verdana"/>
                <a:cs typeface="Verdana"/>
              </a:rPr>
              <a:t>l</a:t>
            </a:r>
            <a:r>
              <a:rPr sz="1270" b="1" spc="-27" dirty="0">
                <a:latin typeface="Verdana"/>
                <a:cs typeface="Verdana"/>
              </a:rPr>
              <a:t>i</a:t>
            </a:r>
            <a:r>
              <a:rPr sz="1270" b="1" spc="-9" dirty="0">
                <a:latin typeface="Verdana"/>
                <a:cs typeface="Verdana"/>
              </a:rPr>
              <a:t>du</a:t>
            </a:r>
            <a:r>
              <a:rPr sz="1270" b="1" spc="9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X</a:t>
            </a:r>
            <a:r>
              <a:rPr sz="1270" b="1" spc="14" dirty="0">
                <a:latin typeface="Verdana"/>
                <a:cs typeface="Verdana"/>
              </a:rPr>
              <a:t> </a:t>
            </a:r>
            <a:r>
              <a:rPr sz="1270" b="1" spc="-14" dirty="0">
                <a:latin typeface="Verdana"/>
                <a:cs typeface="Verdana"/>
              </a:rPr>
              <a:t>s</a:t>
            </a:r>
            <a:r>
              <a:rPr sz="1270" b="1" spc="-5" dirty="0">
                <a:latin typeface="Verdana"/>
                <a:cs typeface="Verdana"/>
              </a:rPr>
              <a:t>e</a:t>
            </a:r>
            <a:r>
              <a:rPr sz="1270" b="1" spc="14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v r</a:t>
            </a:r>
            <a:r>
              <a:rPr sz="1270" b="1" dirty="0">
                <a:latin typeface="Verdana"/>
                <a:cs typeface="Verdana"/>
              </a:rPr>
              <a:t>e</a:t>
            </a:r>
            <a:r>
              <a:rPr sz="1270" b="1" spc="18" dirty="0">
                <a:latin typeface="Verdana"/>
                <a:cs typeface="Verdana"/>
              </a:rPr>
              <a:t>á</a:t>
            </a:r>
            <a:r>
              <a:rPr sz="1270" b="1" spc="-27" dirty="0">
                <a:latin typeface="Verdana"/>
                <a:cs typeface="Verdana"/>
              </a:rPr>
              <a:t>l</a:t>
            </a:r>
            <a:r>
              <a:rPr sz="1270" b="1" dirty="0">
                <a:latin typeface="Verdana"/>
                <a:cs typeface="Verdana"/>
              </a:rPr>
              <a:t>né</a:t>
            </a:r>
            <a:r>
              <a:rPr sz="1270" b="1" spc="-9" dirty="0">
                <a:latin typeface="Verdana"/>
                <a:cs typeface="Verdana"/>
              </a:rPr>
              <a:t>m</a:t>
            </a:r>
            <a:r>
              <a:rPr sz="1270" b="1" dirty="0">
                <a:latin typeface="Verdana"/>
                <a:cs typeface="Verdana"/>
              </a:rPr>
              <a:t> </a:t>
            </a:r>
            <a:r>
              <a:rPr sz="1270" b="1" spc="-14" dirty="0">
                <a:latin typeface="Verdana"/>
                <a:cs typeface="Verdana"/>
              </a:rPr>
              <a:t>č</a:t>
            </a:r>
            <a:r>
              <a:rPr sz="1270" b="1" spc="-5" dirty="0">
                <a:latin typeface="Verdana"/>
                <a:cs typeface="Verdana"/>
              </a:rPr>
              <a:t>ase</a:t>
            </a:r>
            <a:r>
              <a:rPr sz="1270" b="1" spc="14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pr</a:t>
            </a:r>
            <a:r>
              <a:rPr sz="1270" b="1" spc="-5" dirty="0">
                <a:latin typeface="Verdana"/>
                <a:cs typeface="Verdana"/>
              </a:rPr>
              <a:t>a</a:t>
            </a:r>
            <a:r>
              <a:rPr sz="1270" b="1" spc="-14" dirty="0">
                <a:latin typeface="Verdana"/>
                <a:cs typeface="Verdana"/>
              </a:rPr>
              <a:t>k</a:t>
            </a:r>
            <a:r>
              <a:rPr sz="1270" b="1" spc="18" dirty="0">
                <a:latin typeface="Verdana"/>
                <a:cs typeface="Verdana"/>
              </a:rPr>
              <a:t>t</a:t>
            </a:r>
            <a:r>
              <a:rPr sz="1270" b="1" spc="-5" dirty="0">
                <a:latin typeface="Verdana"/>
                <a:cs typeface="Verdana"/>
              </a:rPr>
              <a:t>i</a:t>
            </a:r>
            <a:r>
              <a:rPr sz="1270" b="1" spc="-14" dirty="0">
                <a:latin typeface="Verdana"/>
                <a:cs typeface="Verdana"/>
              </a:rPr>
              <a:t>c</a:t>
            </a:r>
            <a:r>
              <a:rPr sz="1270" b="1" spc="5" dirty="0">
                <a:latin typeface="Verdana"/>
                <a:cs typeface="Verdana"/>
              </a:rPr>
              <a:t>k</a:t>
            </a:r>
            <a:r>
              <a:rPr sz="1270" b="1" spc="-5" dirty="0">
                <a:latin typeface="Verdana"/>
                <a:cs typeface="Verdana"/>
              </a:rPr>
              <a:t>y</a:t>
            </a:r>
            <a:r>
              <a:rPr sz="1270" b="1" spc="-18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n</a:t>
            </a:r>
            <a:r>
              <a:rPr sz="1270" b="1" spc="23" dirty="0">
                <a:latin typeface="Verdana"/>
                <a:cs typeface="Verdana"/>
              </a:rPr>
              <a:t>e</a:t>
            </a:r>
            <a:r>
              <a:rPr sz="1270" b="1" spc="-18" dirty="0">
                <a:latin typeface="Verdana"/>
                <a:cs typeface="Verdana"/>
              </a:rPr>
              <a:t>m</a:t>
            </a:r>
            <a:r>
              <a:rPr sz="1270" b="1" dirty="0">
                <a:latin typeface="Verdana"/>
                <a:cs typeface="Verdana"/>
              </a:rPr>
              <a:t>ěn</a:t>
            </a:r>
            <a:r>
              <a:rPr sz="1270" b="1" spc="-5" dirty="0">
                <a:latin typeface="Verdana"/>
                <a:cs typeface="Verdana"/>
              </a:rPr>
              <a:t>í,</a:t>
            </a:r>
            <a:r>
              <a:rPr sz="1270" b="1" spc="5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t</a:t>
            </a:r>
            <a:r>
              <a:rPr sz="1270" b="1" spc="5" dirty="0">
                <a:latin typeface="Verdana"/>
                <a:cs typeface="Verdana"/>
              </a:rPr>
              <a:t>e</a:t>
            </a:r>
            <a:r>
              <a:rPr sz="1270" b="1" spc="-9" dirty="0">
                <a:latin typeface="Verdana"/>
                <a:cs typeface="Verdana"/>
              </a:rPr>
              <a:t>d</a:t>
            </a:r>
            <a:r>
              <a:rPr sz="1270" b="1" spc="-5" dirty="0">
                <a:latin typeface="Verdana"/>
                <a:cs typeface="Verdana"/>
              </a:rPr>
              <a:t>y</a:t>
            </a:r>
            <a:r>
              <a:rPr sz="1270" b="1" spc="-23" dirty="0">
                <a:latin typeface="Verdana"/>
                <a:cs typeface="Verdana"/>
              </a:rPr>
              <a:t> </a:t>
            </a:r>
            <a:r>
              <a:rPr sz="1270" b="1" spc="9" dirty="0">
                <a:latin typeface="Verdana"/>
                <a:cs typeface="Verdana"/>
              </a:rPr>
              <a:t>p</a:t>
            </a:r>
            <a:r>
              <a:rPr sz="1270" b="1" spc="-27" dirty="0">
                <a:latin typeface="Verdana"/>
                <a:cs typeface="Verdana"/>
              </a:rPr>
              <a:t>l</a:t>
            </a:r>
            <a:r>
              <a:rPr sz="1270" b="1" spc="-5" dirty="0">
                <a:latin typeface="Verdana"/>
                <a:cs typeface="Verdana"/>
              </a:rPr>
              <a:t>a</a:t>
            </a:r>
            <a:r>
              <a:rPr sz="1270" b="1" spc="18" dirty="0">
                <a:latin typeface="Verdana"/>
                <a:cs typeface="Verdana"/>
              </a:rPr>
              <a:t>t</a:t>
            </a:r>
            <a:r>
              <a:rPr sz="1270" b="1" spc="-5" dirty="0">
                <a:latin typeface="Verdana"/>
                <a:cs typeface="Verdana"/>
              </a:rPr>
              <a:t>í</a:t>
            </a:r>
            <a:r>
              <a:rPr sz="1270" b="1" dirty="0">
                <a:latin typeface="Verdana"/>
                <a:cs typeface="Verdana"/>
              </a:rPr>
              <a:t>	</a:t>
            </a:r>
            <a:endParaRPr lang="cs-CZ" sz="1270" b="1" dirty="0">
              <a:latin typeface="Verdana"/>
              <a:cs typeface="Verdana"/>
            </a:endParaRPr>
          </a:p>
          <a:p>
            <a:pPr marL="34549">
              <a:spcBef>
                <a:spcPts val="100"/>
              </a:spcBef>
              <a:tabLst>
                <a:tab pos="6591389" algn="l"/>
              </a:tabLst>
            </a:pPr>
            <a:r>
              <a:rPr sz="2924" b="1" i="1" spc="115" baseline="7751" dirty="0">
                <a:latin typeface="Times New Roman"/>
                <a:cs typeface="Times New Roman"/>
              </a:rPr>
              <a:t>e</a:t>
            </a:r>
            <a:r>
              <a:rPr sz="1700" b="1" spc="102" baseline="55555" dirty="0">
                <a:latin typeface="Symbol"/>
                <a:cs typeface="Symbol"/>
              </a:rPr>
              <a:t></a:t>
            </a:r>
            <a:r>
              <a:rPr sz="1768" b="1" i="1" spc="61" baseline="53418" dirty="0">
                <a:latin typeface="Symbol"/>
                <a:cs typeface="Symbol"/>
              </a:rPr>
              <a:t></a:t>
            </a:r>
            <a:r>
              <a:rPr sz="1224" b="1" i="1" spc="-27" baseline="58641" dirty="0">
                <a:latin typeface="Times New Roman"/>
                <a:cs typeface="Times New Roman"/>
              </a:rPr>
              <a:t>X</a:t>
            </a:r>
            <a:r>
              <a:rPr sz="1224" b="1" i="1" spc="-47" baseline="58641" dirty="0">
                <a:latin typeface="Times New Roman"/>
                <a:cs typeface="Times New Roman"/>
              </a:rPr>
              <a:t> </a:t>
            </a:r>
            <a:r>
              <a:rPr sz="1700" b="1" i="1" spc="-14" baseline="55555" dirty="0">
                <a:latin typeface="Times New Roman"/>
                <a:cs typeface="Times New Roman"/>
              </a:rPr>
              <a:t>t</a:t>
            </a:r>
            <a:r>
              <a:rPr sz="1700" b="1" i="1" baseline="55555" dirty="0">
                <a:latin typeface="Times New Roman"/>
                <a:cs typeface="Times New Roman"/>
              </a:rPr>
              <a:t> </a:t>
            </a:r>
            <a:r>
              <a:rPr sz="1700" b="1" i="1" spc="170" baseline="55555" dirty="0">
                <a:latin typeface="Times New Roman"/>
                <a:cs typeface="Times New Roman"/>
              </a:rPr>
              <a:t> </a:t>
            </a:r>
            <a:r>
              <a:rPr sz="2924" b="1" spc="-81" baseline="7751" dirty="0">
                <a:latin typeface="Symbol"/>
                <a:cs typeface="Symbol"/>
              </a:rPr>
              <a:t></a:t>
            </a:r>
            <a:r>
              <a:rPr sz="2924" b="1" spc="-394" baseline="7751" dirty="0">
                <a:latin typeface="Times New Roman"/>
                <a:cs typeface="Times New Roman"/>
              </a:rPr>
              <a:t> </a:t>
            </a:r>
            <a:r>
              <a:rPr sz="2924" b="1" spc="-40" baseline="7751" dirty="0">
                <a:latin typeface="Times New Roman"/>
                <a:cs typeface="Times New Roman"/>
              </a:rPr>
              <a:t>1</a:t>
            </a:r>
            <a:r>
              <a:rPr sz="2924" b="1" spc="-414" baseline="7751" dirty="0">
                <a:latin typeface="Times New Roman"/>
                <a:cs typeface="Times New Roman"/>
              </a:rPr>
              <a:t> </a:t>
            </a:r>
            <a:r>
              <a:rPr sz="1814" b="1" i="1" spc="-5" dirty="0">
                <a:latin typeface="Times New Roman"/>
                <a:cs typeface="Times New Roman"/>
              </a:rPr>
              <a:t>,</a:t>
            </a:r>
            <a:r>
              <a:rPr sz="1814" b="1" i="1" spc="9" dirty="0">
                <a:latin typeface="Times New Roman"/>
                <a:cs typeface="Times New Roman"/>
              </a:rPr>
              <a:t> </a:t>
            </a:r>
            <a:r>
              <a:rPr sz="1270" b="1" spc="-9" dirty="0" err="1">
                <a:latin typeface="Verdana"/>
                <a:cs typeface="Verdana"/>
              </a:rPr>
              <a:t>pak</a:t>
            </a:r>
            <a:r>
              <a:rPr lang="cs-CZ" sz="1270" b="1" dirty="0">
                <a:latin typeface="Verdana"/>
                <a:cs typeface="Verdana"/>
              </a:rPr>
              <a:t> </a:t>
            </a:r>
            <a:r>
              <a:rPr sz="1723" b="1" i="1" spc="-181" dirty="0">
                <a:latin typeface="Times New Roman"/>
                <a:cs typeface="Times New Roman"/>
              </a:rPr>
              <a:t>A</a:t>
            </a:r>
            <a:r>
              <a:rPr sz="1496" b="1" i="1" spc="27" baseline="-25252" dirty="0">
                <a:latin typeface="Times New Roman"/>
                <a:cs typeface="Times New Roman"/>
              </a:rPr>
              <a:t>Y</a:t>
            </a:r>
            <a:r>
              <a:rPr sz="1496" b="1" i="1" baseline="-25252" dirty="0">
                <a:latin typeface="Times New Roman"/>
                <a:cs typeface="Times New Roman"/>
              </a:rPr>
              <a:t>  </a:t>
            </a:r>
            <a:r>
              <a:rPr sz="1496" b="1" i="1" spc="-102" baseline="-25252" dirty="0">
                <a:latin typeface="Times New Roman"/>
                <a:cs typeface="Times New Roman"/>
              </a:rPr>
              <a:t> </a:t>
            </a:r>
            <a:r>
              <a:rPr sz="1723" b="1" spc="23" dirty="0">
                <a:latin typeface="Symbol"/>
                <a:cs typeface="Symbol"/>
              </a:rPr>
              <a:t></a:t>
            </a:r>
            <a:r>
              <a:rPr sz="1723" b="1" spc="100" dirty="0">
                <a:latin typeface="Times New Roman"/>
                <a:cs typeface="Times New Roman"/>
              </a:rPr>
              <a:t> </a:t>
            </a:r>
            <a:r>
              <a:rPr sz="1723" b="1" i="1" spc="-36" dirty="0">
                <a:latin typeface="Times New Roman"/>
                <a:cs typeface="Times New Roman"/>
              </a:rPr>
              <a:t>A</a:t>
            </a:r>
            <a:r>
              <a:rPr sz="1496" b="1" i="1" spc="27" baseline="-25252" dirty="0">
                <a:latin typeface="Times New Roman"/>
                <a:cs typeface="Times New Roman"/>
              </a:rPr>
              <a:t>X</a:t>
            </a:r>
            <a:r>
              <a:rPr sz="1496" b="1" i="1" spc="-54" baseline="-25252" dirty="0">
                <a:latin typeface="Times New Roman"/>
                <a:cs typeface="Times New Roman"/>
              </a:rPr>
              <a:t> </a:t>
            </a:r>
            <a:r>
              <a:rPr sz="1496" b="1" spc="88" baseline="-25252" dirty="0">
                <a:latin typeface="Times New Roman"/>
                <a:cs typeface="Times New Roman"/>
              </a:rPr>
              <a:t>,</a:t>
            </a:r>
            <a:r>
              <a:rPr sz="1496" b="1" spc="20" baseline="-25252" dirty="0">
                <a:latin typeface="Times New Roman"/>
                <a:cs typeface="Times New Roman"/>
              </a:rPr>
              <a:t>0</a:t>
            </a:r>
            <a:r>
              <a:rPr sz="1496" b="1" spc="-122" baseline="-25252" dirty="0">
                <a:latin typeface="Times New Roman"/>
                <a:cs typeface="Times New Roman"/>
              </a:rPr>
              <a:t> </a:t>
            </a:r>
            <a:r>
              <a:rPr sz="1723" b="1" spc="-136" dirty="0">
                <a:latin typeface="Times New Roman"/>
                <a:cs typeface="Times New Roman"/>
              </a:rPr>
              <a:t>(</a:t>
            </a:r>
            <a:r>
              <a:rPr sz="1723" b="1" spc="23" dirty="0">
                <a:latin typeface="Times New Roman"/>
                <a:cs typeface="Times New Roman"/>
              </a:rPr>
              <a:t>1</a:t>
            </a:r>
            <a:r>
              <a:rPr sz="1723" b="1" spc="-268" dirty="0">
                <a:latin typeface="Times New Roman"/>
                <a:cs typeface="Times New Roman"/>
              </a:rPr>
              <a:t> </a:t>
            </a:r>
            <a:r>
              <a:rPr sz="1723" b="1" spc="23" dirty="0">
                <a:latin typeface="Symbol"/>
                <a:cs typeface="Symbol"/>
              </a:rPr>
              <a:t></a:t>
            </a:r>
            <a:r>
              <a:rPr sz="1723" b="1" spc="154" dirty="0">
                <a:latin typeface="Times New Roman"/>
                <a:cs typeface="Times New Roman"/>
              </a:rPr>
              <a:t> </a:t>
            </a:r>
            <a:r>
              <a:rPr sz="2448" b="1" i="1" spc="115" baseline="-6172" dirty="0">
                <a:latin typeface="Times New Roman"/>
                <a:cs typeface="Times New Roman"/>
              </a:rPr>
              <a:t>e</a:t>
            </a:r>
            <a:r>
              <a:rPr sz="1428" b="1" spc="109" baseline="31746" dirty="0">
                <a:latin typeface="Symbol"/>
                <a:cs typeface="Symbol"/>
              </a:rPr>
              <a:t></a:t>
            </a:r>
            <a:r>
              <a:rPr sz="1496" b="1" i="1" spc="-14" baseline="30303" dirty="0">
                <a:latin typeface="Symbol"/>
                <a:cs typeface="Symbol"/>
              </a:rPr>
              <a:t></a:t>
            </a:r>
            <a:r>
              <a:rPr sz="1020" b="1" i="1" spc="6" baseline="25925" dirty="0">
                <a:latin typeface="Times New Roman"/>
                <a:cs typeface="Times New Roman"/>
              </a:rPr>
              <a:t>Y</a:t>
            </a:r>
            <a:r>
              <a:rPr sz="1020" b="1" i="1" spc="-27" baseline="25925" dirty="0">
                <a:latin typeface="Times New Roman"/>
                <a:cs typeface="Times New Roman"/>
              </a:rPr>
              <a:t> </a:t>
            </a:r>
            <a:r>
              <a:rPr sz="1428" b="1" i="1" spc="6" baseline="31746" dirty="0">
                <a:latin typeface="Times New Roman"/>
                <a:cs typeface="Times New Roman"/>
              </a:rPr>
              <a:t>t</a:t>
            </a:r>
            <a:r>
              <a:rPr sz="1428" b="1" i="1" spc="-6" baseline="31746" dirty="0">
                <a:latin typeface="Times New Roman"/>
                <a:cs typeface="Times New Roman"/>
              </a:rPr>
              <a:t> </a:t>
            </a:r>
            <a:r>
              <a:rPr sz="2448" b="1" spc="14" baseline="-6172" dirty="0">
                <a:latin typeface="Times New Roman"/>
                <a:cs typeface="Times New Roman"/>
              </a:rPr>
              <a:t>)</a:t>
            </a:r>
            <a:r>
              <a:rPr lang="cs-CZ" sz="2448" b="1" spc="14" baseline="-6172" dirty="0">
                <a:latin typeface="Times New Roman"/>
                <a:cs typeface="Times New Roman"/>
              </a:rPr>
              <a:t>. </a:t>
            </a:r>
            <a:r>
              <a:rPr sz="1270" b="1" spc="-5" dirty="0">
                <a:latin typeface="Verdana"/>
                <a:cs typeface="Verdana"/>
              </a:rPr>
              <a:t>Pro dostatečně </a:t>
            </a:r>
            <a:r>
              <a:rPr sz="1270" b="1" spc="-9" dirty="0">
                <a:latin typeface="Verdana"/>
                <a:cs typeface="Verdana"/>
              </a:rPr>
              <a:t>dlouhý </a:t>
            </a:r>
            <a:r>
              <a:rPr sz="1270" b="1" spc="-5" dirty="0">
                <a:latin typeface="Verdana"/>
                <a:cs typeface="Verdana"/>
              </a:rPr>
              <a:t>pozorovací </a:t>
            </a:r>
            <a:r>
              <a:rPr sz="1270" b="1" spc="-9" dirty="0">
                <a:latin typeface="Verdana"/>
                <a:cs typeface="Verdana"/>
              </a:rPr>
              <a:t>čas  (t </a:t>
            </a:r>
            <a:r>
              <a:rPr sz="1270" b="1" spc="-5" dirty="0">
                <a:latin typeface="Symbol"/>
                <a:cs typeface="Symbol"/>
              </a:rPr>
              <a:t></a:t>
            </a:r>
            <a:r>
              <a:rPr lang="cs-CZ" sz="1270" b="1" spc="-5" dirty="0">
                <a:latin typeface="Symbol"/>
                <a:cs typeface="Symbol"/>
              </a:rPr>
              <a:t> </a:t>
            </a:r>
            <a:r>
              <a:rPr sz="2000" b="1" spc="-5" dirty="0">
                <a:latin typeface="Symbol"/>
                <a:cs typeface="Symbol"/>
              </a:rPr>
              <a:t></a:t>
            </a:r>
            <a:r>
              <a:rPr sz="1270" b="1" spc="-5" dirty="0">
                <a:latin typeface="Verdana"/>
                <a:cs typeface="Verdana"/>
              </a:rPr>
              <a:t>) platí</a:t>
            </a:r>
            <a:endParaRPr sz="1270" b="1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8279" y="5712252"/>
            <a:ext cx="3613843" cy="391236"/>
          </a:xfrm>
          <a:prstGeom prst="rect">
            <a:avLst/>
          </a:prstGeom>
        </p:spPr>
        <p:txBody>
          <a:bodyPr vert="horz" wrap="square" lIns="0" tIns="5182" rIns="0" bIns="0" rtlCol="0">
            <a:spAutoFit/>
          </a:bodyPr>
          <a:lstStyle/>
          <a:p>
            <a:pPr marL="11516" marR="4607">
              <a:lnSpc>
                <a:spcPct val="102800"/>
              </a:lnSpc>
              <a:spcBef>
                <a:spcPts val="41"/>
              </a:spcBef>
              <a:tabLst>
                <a:tab pos="312669" algn="l"/>
                <a:tab pos="1419967" algn="l"/>
                <a:tab pos="2654521" algn="l"/>
              </a:tabLst>
            </a:pPr>
            <a:r>
              <a:rPr sz="1270" b="1" spc="-9" dirty="0">
                <a:latin typeface="Symbol"/>
                <a:cs typeface="Symbol"/>
              </a:rPr>
              <a:t></a:t>
            </a:r>
            <a:r>
              <a:rPr sz="1270" b="1" spc="-9" dirty="0">
                <a:latin typeface="Times New Roman"/>
                <a:cs typeface="Times New Roman"/>
              </a:rPr>
              <a:t>	</a:t>
            </a:r>
            <a:r>
              <a:rPr sz="1270" b="1" spc="-5" dirty="0">
                <a:latin typeface="Verdana"/>
                <a:cs typeface="Verdana"/>
              </a:rPr>
              <a:t>v </a:t>
            </a:r>
            <a:r>
              <a:rPr sz="1270" b="1" spc="-9" dirty="0">
                <a:latin typeface="Verdana"/>
                <a:cs typeface="Verdana"/>
              </a:rPr>
              <a:t>p</a:t>
            </a:r>
            <a:r>
              <a:rPr sz="1270" b="1" spc="18" dirty="0">
                <a:latin typeface="Verdana"/>
                <a:cs typeface="Verdana"/>
              </a:rPr>
              <a:t>ř</a:t>
            </a:r>
            <a:r>
              <a:rPr sz="1270" b="1" spc="-27" dirty="0">
                <a:latin typeface="Verdana"/>
                <a:cs typeface="Verdana"/>
              </a:rPr>
              <a:t>í</a:t>
            </a:r>
            <a:r>
              <a:rPr sz="1270" b="1" spc="-5" dirty="0">
                <a:latin typeface="Verdana"/>
                <a:cs typeface="Verdana"/>
              </a:rPr>
              <a:t>r</a:t>
            </a:r>
            <a:r>
              <a:rPr sz="1270" b="1" spc="-14" dirty="0">
                <a:latin typeface="Verdana"/>
                <a:cs typeface="Verdana"/>
              </a:rPr>
              <a:t>o</a:t>
            </a:r>
            <a:r>
              <a:rPr sz="1270" b="1" spc="-9" dirty="0">
                <a:latin typeface="Verdana"/>
                <a:cs typeface="Verdana"/>
              </a:rPr>
              <a:t>d</a:t>
            </a:r>
            <a:r>
              <a:rPr sz="1270" b="1" spc="14" dirty="0">
                <a:latin typeface="Verdana"/>
                <a:cs typeface="Verdana"/>
              </a:rPr>
              <a:t>n</a:t>
            </a:r>
            <a:r>
              <a:rPr sz="1270" b="1" spc="-5" dirty="0">
                <a:latin typeface="Verdana"/>
                <a:cs typeface="Verdana"/>
              </a:rPr>
              <a:t>í</a:t>
            </a:r>
            <a:r>
              <a:rPr sz="1270" b="1" spc="-14" dirty="0">
                <a:latin typeface="Verdana"/>
                <a:cs typeface="Verdana"/>
              </a:rPr>
              <a:t>c</a:t>
            </a:r>
            <a:r>
              <a:rPr sz="1270" b="1" spc="-9" dirty="0">
                <a:latin typeface="Verdana"/>
                <a:cs typeface="Verdana"/>
              </a:rPr>
              <a:t>h</a:t>
            </a:r>
            <a:r>
              <a:rPr sz="1270" b="1" dirty="0">
                <a:latin typeface="Verdana"/>
                <a:cs typeface="Verdana"/>
              </a:rPr>
              <a:t>	</a:t>
            </a:r>
            <a:r>
              <a:rPr sz="1270" b="1" spc="-9" dirty="0">
                <a:latin typeface="Verdana"/>
                <a:cs typeface="Verdana"/>
              </a:rPr>
              <a:t>př</a:t>
            </a:r>
            <a:r>
              <a:rPr sz="1270" b="1" spc="5" dirty="0">
                <a:latin typeface="Verdana"/>
                <a:cs typeface="Verdana"/>
              </a:rPr>
              <a:t>e</a:t>
            </a:r>
            <a:r>
              <a:rPr sz="1270" b="1" spc="-18" dirty="0">
                <a:latin typeface="Verdana"/>
                <a:cs typeface="Verdana"/>
              </a:rPr>
              <a:t>m</a:t>
            </a:r>
            <a:r>
              <a:rPr sz="1270" b="1" dirty="0">
                <a:latin typeface="Verdana"/>
                <a:cs typeface="Verdana"/>
              </a:rPr>
              <a:t>ěn</a:t>
            </a:r>
            <a:r>
              <a:rPr sz="1270" b="1" spc="9" dirty="0">
                <a:latin typeface="Verdana"/>
                <a:cs typeface="Verdana"/>
              </a:rPr>
              <a:t>o</a:t>
            </a:r>
            <a:r>
              <a:rPr sz="1270" b="1" spc="-14" dirty="0">
                <a:latin typeface="Verdana"/>
                <a:cs typeface="Verdana"/>
              </a:rPr>
              <a:t>výc</a:t>
            </a:r>
            <a:r>
              <a:rPr sz="1270" b="1" spc="-9" dirty="0">
                <a:latin typeface="Verdana"/>
                <a:cs typeface="Verdana"/>
              </a:rPr>
              <a:t>h</a:t>
            </a:r>
            <a:r>
              <a:rPr sz="1270" b="1" dirty="0">
                <a:latin typeface="Verdana"/>
                <a:cs typeface="Verdana"/>
              </a:rPr>
              <a:t>	</a:t>
            </a:r>
            <a:r>
              <a:rPr sz="1270" b="1" spc="-5" dirty="0">
                <a:latin typeface="Verdana"/>
                <a:cs typeface="Verdana"/>
              </a:rPr>
              <a:t>ř</a:t>
            </a:r>
            <a:r>
              <a:rPr sz="1270" b="1" spc="18" dirty="0">
                <a:latin typeface="Verdana"/>
                <a:cs typeface="Verdana"/>
              </a:rPr>
              <a:t>a</a:t>
            </a:r>
            <a:r>
              <a:rPr sz="1270" b="1" spc="-9" dirty="0">
                <a:latin typeface="Verdana"/>
                <a:cs typeface="Verdana"/>
              </a:rPr>
              <a:t>dá</a:t>
            </a:r>
            <a:r>
              <a:rPr sz="1270" b="1" spc="-14" dirty="0">
                <a:latin typeface="Verdana"/>
                <a:cs typeface="Verdana"/>
              </a:rPr>
              <a:t>c</a:t>
            </a:r>
            <a:r>
              <a:rPr sz="1270" b="1" spc="-5" dirty="0">
                <a:latin typeface="Verdana"/>
                <a:cs typeface="Verdana"/>
              </a:rPr>
              <a:t>h  </a:t>
            </a:r>
            <a:r>
              <a:rPr sz="1270" b="1" spc="-9" dirty="0">
                <a:latin typeface="Verdana"/>
                <a:cs typeface="Verdana"/>
              </a:rPr>
              <a:t>jsou </a:t>
            </a:r>
            <a:r>
              <a:rPr sz="1270" b="1" spc="-5" dirty="0">
                <a:latin typeface="Verdana"/>
                <a:cs typeface="Verdana"/>
              </a:rPr>
              <a:t>aktivity jednotlivých členů</a:t>
            </a:r>
            <a:r>
              <a:rPr sz="1270" b="1" spc="-18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stejné</a:t>
            </a:r>
            <a:endParaRPr sz="1270" b="1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11723" y="4468904"/>
            <a:ext cx="245299" cy="175029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1043" i="1" spc="18" dirty="0">
                <a:latin typeface="Times New Roman"/>
                <a:cs typeface="Times New Roman"/>
              </a:rPr>
              <a:t>X</a:t>
            </a:r>
            <a:r>
              <a:rPr sz="1043" i="1" spc="-95" dirty="0">
                <a:latin typeface="Times New Roman"/>
                <a:cs typeface="Times New Roman"/>
              </a:rPr>
              <a:t> </a:t>
            </a:r>
            <a:r>
              <a:rPr sz="1043" spc="36" dirty="0">
                <a:latin typeface="Times New Roman"/>
                <a:cs typeface="Times New Roman"/>
              </a:rPr>
              <a:t>,0</a:t>
            </a:r>
            <a:endParaRPr sz="1043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96943" y="4504371"/>
            <a:ext cx="99041" cy="175029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1043" i="1" spc="14" dirty="0">
                <a:latin typeface="Times New Roman"/>
                <a:cs typeface="Times New Roman"/>
              </a:rPr>
              <a:t>Y</a:t>
            </a:r>
            <a:endParaRPr sz="1043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37147" y="4296675"/>
            <a:ext cx="1335614" cy="321149"/>
          </a:xfrm>
          <a:prstGeom prst="rect">
            <a:avLst/>
          </a:prstGeom>
        </p:spPr>
        <p:txBody>
          <a:bodyPr vert="horz" wrap="square" lIns="0" tIns="13243" rIns="0" bIns="0" rtlCol="0">
            <a:spAutoFit/>
          </a:bodyPr>
          <a:lstStyle/>
          <a:p>
            <a:pPr marL="11516">
              <a:spcBef>
                <a:spcPts val="103"/>
              </a:spcBef>
              <a:tabLst>
                <a:tab pos="298850" algn="l"/>
              </a:tabLst>
            </a:pPr>
            <a:r>
              <a:rPr sz="2000" b="1" i="1" spc="14" dirty="0">
                <a:latin typeface="Times New Roman"/>
                <a:cs typeface="Times New Roman"/>
              </a:rPr>
              <a:t>A	</a:t>
            </a:r>
            <a:r>
              <a:rPr sz="2000" b="1" spc="14" dirty="0">
                <a:latin typeface="Symbol"/>
                <a:cs typeface="Symbol"/>
              </a:rPr>
              <a:t></a:t>
            </a:r>
            <a:r>
              <a:rPr sz="2000" b="1" spc="32" dirty="0">
                <a:latin typeface="Times New Roman"/>
                <a:cs typeface="Times New Roman"/>
              </a:rPr>
              <a:t> </a:t>
            </a:r>
            <a:r>
              <a:rPr sz="2000" b="1" i="1" spc="14" dirty="0">
                <a:latin typeface="Times New Roman"/>
                <a:cs typeface="Times New Roman"/>
              </a:rPr>
              <a:t>A</a:t>
            </a:r>
            <a:endParaRPr sz="2000" b="1" dirty="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8350" y="4224555"/>
            <a:ext cx="4499196" cy="2350943"/>
          </a:xfrm>
          <a:prstGeom prst="rect">
            <a:avLst/>
          </a:prstGeom>
        </p:spPr>
      </p:pic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A5B2C602-BA95-4B5B-8C6C-8834A278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9AA46-60C6-40BC-A002-391C03BF7AE2}" type="slidenum">
              <a:rPr lang="cs-CZ" smtClean="0"/>
              <a:t>7</a:t>
            </a:fld>
            <a:endParaRPr lang="cs-CZ"/>
          </a:p>
        </p:txBody>
      </p:sp>
      <p:pic>
        <p:nvPicPr>
          <p:cNvPr id="21" name="Kin7-1">
            <a:hlinkClick r:id="" action="ppaction://media"/>
            <a:extLst>
              <a:ext uri="{FF2B5EF4-FFF2-40B4-BE49-F238E27FC236}">
                <a16:creationId xmlns:a16="http://schemas.microsoft.com/office/drawing/2014/main" id="{53C83382-D87B-4839-9EFC-BC8D5B691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550" y="990829"/>
            <a:ext cx="609600" cy="609600"/>
          </a:xfrm>
          <a:prstGeom prst="rect">
            <a:avLst/>
          </a:prstGeom>
        </p:spPr>
      </p:pic>
      <p:pic>
        <p:nvPicPr>
          <p:cNvPr id="22" name="Kin7-2">
            <a:hlinkClick r:id="" action="ppaction://media"/>
            <a:extLst>
              <a:ext uri="{FF2B5EF4-FFF2-40B4-BE49-F238E27FC236}">
                <a16:creationId xmlns:a16="http://schemas.microsoft.com/office/drawing/2014/main" id="{7F84DD0D-8E55-4A6D-AE70-D55886B8DC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7360" y="31362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9236" y="4668400"/>
            <a:ext cx="957355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solidFill>
                  <a:srgbClr val="0070C0"/>
                </a:solidFill>
                <a:latin typeface="Verdana"/>
                <a:cs typeface="Verdana"/>
              </a:rPr>
              <a:t>Typ</a:t>
            </a:r>
            <a:r>
              <a:rPr sz="1270" b="1" spc="-77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270" b="1" dirty="0">
                <a:solidFill>
                  <a:srgbClr val="0070C0"/>
                </a:solidFill>
                <a:latin typeface="Verdana"/>
                <a:cs typeface="Verdana"/>
              </a:rPr>
              <a:t>řady</a:t>
            </a:r>
            <a:r>
              <a:rPr sz="1270" dirty="0">
                <a:latin typeface="Verdana"/>
                <a:cs typeface="Verdana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9236" y="5092886"/>
            <a:ext cx="6875466" cy="1445316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6334" rIns="0" bIns="0" rtlCol="0">
            <a:spAutoFit/>
          </a:bodyPr>
          <a:lstStyle/>
          <a:p>
            <a:pPr marL="34549" marR="27639" algn="just">
              <a:lnSpc>
                <a:spcPct val="150000"/>
              </a:lnSpc>
              <a:spcBef>
                <a:spcPts val="50"/>
              </a:spcBef>
            </a:pPr>
            <a:r>
              <a:rPr sz="1200" b="1" spc="-9" dirty="0">
                <a:solidFill>
                  <a:srgbClr val="C00000"/>
                </a:solidFill>
                <a:latin typeface="Verdana"/>
                <a:cs typeface="Verdana"/>
              </a:rPr>
              <a:t>Typ </a:t>
            </a:r>
            <a:r>
              <a:rPr sz="1200" b="1" dirty="0">
                <a:solidFill>
                  <a:srgbClr val="C00000"/>
                </a:solidFill>
                <a:latin typeface="Verdana"/>
                <a:cs typeface="Verdana"/>
              </a:rPr>
              <a:t>řady </a:t>
            </a:r>
            <a:r>
              <a:rPr sz="1200" b="1" spc="-9" dirty="0">
                <a:solidFill>
                  <a:srgbClr val="C00000"/>
                </a:solidFill>
                <a:latin typeface="Verdana"/>
                <a:cs typeface="Verdana"/>
              </a:rPr>
              <a:t>se </a:t>
            </a:r>
            <a:r>
              <a:rPr sz="1200" b="1" dirty="0">
                <a:solidFill>
                  <a:srgbClr val="C00000"/>
                </a:solidFill>
                <a:latin typeface="Verdana"/>
                <a:cs typeface="Verdana"/>
              </a:rPr>
              <a:t>pro </a:t>
            </a:r>
            <a:r>
              <a:rPr sz="1200" b="1" spc="-5" dirty="0">
                <a:solidFill>
                  <a:srgbClr val="C00000"/>
                </a:solidFill>
                <a:latin typeface="Verdana"/>
                <a:cs typeface="Verdana"/>
              </a:rPr>
              <a:t>jednotlivé členy </a:t>
            </a:r>
            <a:r>
              <a:rPr sz="1200" b="1" spc="-5" dirty="0" err="1">
                <a:solidFill>
                  <a:srgbClr val="C00000"/>
                </a:solidFill>
                <a:latin typeface="Verdana"/>
                <a:cs typeface="Verdana"/>
              </a:rPr>
              <a:t>určí</a:t>
            </a:r>
            <a:r>
              <a:rPr sz="12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00" b="1" spc="-5" dirty="0" err="1">
                <a:solidFill>
                  <a:srgbClr val="C00000"/>
                </a:solidFill>
                <a:latin typeface="Verdana"/>
                <a:cs typeface="Verdana"/>
              </a:rPr>
              <a:t>tak</a:t>
            </a:r>
            <a:r>
              <a:rPr lang="cs-CZ" sz="1200" b="1" spc="-5" dirty="0">
                <a:solidFill>
                  <a:srgbClr val="C00000"/>
                </a:solidFill>
                <a:latin typeface="Verdana"/>
                <a:cs typeface="Verdana"/>
              </a:rPr>
              <a:t>to:</a:t>
            </a:r>
            <a:r>
              <a:rPr sz="12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endParaRPr lang="cs-CZ" sz="1200" b="1" spc="-5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205999" marR="27639" indent="-171450" algn="just">
              <a:lnSpc>
                <a:spcPct val="15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sz="1200" b="1" spc="-9" dirty="0" err="1">
                <a:latin typeface="Verdana"/>
                <a:cs typeface="Verdana"/>
              </a:rPr>
              <a:t>nukleonové</a:t>
            </a:r>
            <a:r>
              <a:rPr sz="1200" b="1" spc="-9" dirty="0">
                <a:latin typeface="Verdana"/>
                <a:cs typeface="Verdana"/>
              </a:rPr>
              <a:t> </a:t>
            </a:r>
            <a:r>
              <a:rPr sz="1200" b="1" spc="-5" dirty="0" err="1">
                <a:latin typeface="Verdana"/>
                <a:cs typeface="Verdana"/>
              </a:rPr>
              <a:t>číslo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lang="cs-CZ" sz="1200" b="1" spc="-5" dirty="0">
                <a:latin typeface="Verdana"/>
                <a:cs typeface="Verdana"/>
              </a:rPr>
              <a:t>člena řady se vy</a:t>
            </a:r>
            <a:r>
              <a:rPr sz="1200" b="1" dirty="0" err="1">
                <a:latin typeface="Verdana"/>
                <a:cs typeface="Verdana"/>
              </a:rPr>
              <a:t>dělí</a:t>
            </a:r>
            <a:r>
              <a:rPr sz="1200" b="1" dirty="0">
                <a:latin typeface="Verdana"/>
                <a:cs typeface="Verdana"/>
              </a:rPr>
              <a:t> </a:t>
            </a:r>
            <a:r>
              <a:rPr lang="cs-CZ" sz="1200" b="1" dirty="0">
                <a:latin typeface="Verdana"/>
                <a:cs typeface="Verdana"/>
              </a:rPr>
              <a:t>čtyřmi</a:t>
            </a:r>
            <a:r>
              <a:rPr sz="1200" b="1" spc="-5" dirty="0">
                <a:latin typeface="Verdana"/>
                <a:cs typeface="Verdana"/>
              </a:rPr>
              <a:t>. </a:t>
            </a:r>
            <a:endParaRPr lang="cs-CZ" sz="1200" b="1" spc="-5" dirty="0">
              <a:latin typeface="Verdana"/>
              <a:cs typeface="Verdana"/>
            </a:endParaRPr>
          </a:p>
          <a:p>
            <a:pPr marL="205999" marR="27639" indent="-171450" algn="just">
              <a:lnSpc>
                <a:spcPct val="15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cs-CZ" sz="1200" b="1" spc="-5" dirty="0">
                <a:latin typeface="Verdana"/>
                <a:cs typeface="Verdana"/>
              </a:rPr>
              <a:t>d</a:t>
            </a:r>
            <a:r>
              <a:rPr sz="1200" b="1" spc="-5" dirty="0" err="1">
                <a:latin typeface="Verdana"/>
                <a:cs typeface="Verdana"/>
              </a:rPr>
              <a:t>ostaneme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spc="-9" dirty="0" err="1">
                <a:latin typeface="Verdana"/>
                <a:cs typeface="Verdana"/>
              </a:rPr>
              <a:t>nějaké</a:t>
            </a:r>
            <a:r>
              <a:rPr sz="1200" b="1" spc="-9" dirty="0">
                <a:latin typeface="Verdana"/>
                <a:cs typeface="Verdana"/>
              </a:rPr>
              <a:t> </a:t>
            </a:r>
            <a:r>
              <a:rPr sz="1200" b="1" spc="-14" dirty="0" err="1">
                <a:latin typeface="Verdana"/>
                <a:cs typeface="Verdana"/>
              </a:rPr>
              <a:t>celé</a:t>
            </a:r>
            <a:r>
              <a:rPr sz="1200" b="1" spc="-14" dirty="0">
                <a:latin typeface="Verdana"/>
                <a:cs typeface="Verdana"/>
              </a:rPr>
              <a:t> </a:t>
            </a:r>
            <a:r>
              <a:rPr sz="1200" b="1" spc="-5" dirty="0">
                <a:latin typeface="Verdana"/>
                <a:cs typeface="Verdana"/>
              </a:rPr>
              <a:t>číslo. </a:t>
            </a:r>
            <a:endParaRPr lang="cs-CZ" sz="1200" b="1" spc="-5" dirty="0">
              <a:latin typeface="Verdana"/>
              <a:cs typeface="Verdana"/>
            </a:endParaRPr>
          </a:p>
          <a:p>
            <a:pPr marL="205999" marR="27639" indent="-171450" algn="just">
              <a:lnSpc>
                <a:spcPct val="150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cs-CZ" sz="1200" b="1" spc="-5" dirty="0">
                <a:latin typeface="Verdana"/>
                <a:cs typeface="Verdana"/>
              </a:rPr>
              <a:t>z</a:t>
            </a:r>
            <a:r>
              <a:rPr sz="1200" b="1" spc="-5" dirty="0" err="1">
                <a:latin typeface="Verdana"/>
                <a:cs typeface="Verdana"/>
              </a:rPr>
              <a:t>bytek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lang="cs-CZ" sz="1200" b="1" spc="-5" dirty="0">
                <a:latin typeface="Verdana"/>
                <a:cs typeface="Verdana"/>
              </a:rPr>
              <a:t>po dělení </a:t>
            </a:r>
            <a:r>
              <a:rPr sz="1200" b="1" spc="-9" dirty="0" err="1">
                <a:latin typeface="Verdana"/>
                <a:cs typeface="Verdana"/>
              </a:rPr>
              <a:t>pak</a:t>
            </a:r>
            <a:r>
              <a:rPr sz="1200" b="1" spc="-9" dirty="0">
                <a:latin typeface="Verdana"/>
                <a:cs typeface="Verdana"/>
              </a:rPr>
              <a:t> </a:t>
            </a:r>
            <a:r>
              <a:rPr sz="1200" b="1" spc="-5" dirty="0">
                <a:latin typeface="Verdana"/>
                <a:cs typeface="Verdana"/>
              </a:rPr>
              <a:t>určuje </a:t>
            </a:r>
            <a:r>
              <a:rPr sz="1200" b="1" spc="-9" dirty="0" err="1">
                <a:latin typeface="Verdana"/>
                <a:cs typeface="Verdana"/>
              </a:rPr>
              <a:t>typ</a:t>
            </a:r>
            <a:r>
              <a:rPr sz="1200" b="1" spc="-9" dirty="0">
                <a:latin typeface="Verdana"/>
                <a:cs typeface="Verdana"/>
              </a:rPr>
              <a:t> </a:t>
            </a:r>
            <a:r>
              <a:rPr sz="1200" b="1" spc="-9" dirty="0" err="1">
                <a:latin typeface="Verdana"/>
                <a:cs typeface="Verdana"/>
              </a:rPr>
              <a:t>řady</a:t>
            </a:r>
            <a:r>
              <a:rPr lang="cs-CZ" sz="1200" b="1" spc="-9" dirty="0">
                <a:latin typeface="Verdana"/>
                <a:cs typeface="Verdana"/>
              </a:rPr>
              <a:t>.</a:t>
            </a:r>
            <a:r>
              <a:rPr sz="1200" b="1" spc="-9" dirty="0">
                <a:latin typeface="Verdana"/>
                <a:cs typeface="Verdana"/>
              </a:rPr>
              <a:t> </a:t>
            </a:r>
            <a:endParaRPr lang="cs-CZ" sz="1200" b="1" spc="-9" dirty="0">
              <a:latin typeface="Verdana"/>
              <a:cs typeface="Verdana"/>
            </a:endParaRPr>
          </a:p>
          <a:p>
            <a:pPr marL="34549" marR="27639" algn="just">
              <a:lnSpc>
                <a:spcPct val="150000"/>
              </a:lnSpc>
              <a:spcBef>
                <a:spcPts val="50"/>
              </a:spcBef>
            </a:pPr>
            <a:r>
              <a:rPr sz="1200" b="1" spc="-5" dirty="0" err="1">
                <a:latin typeface="Verdana"/>
                <a:cs typeface="Verdana"/>
              </a:rPr>
              <a:t>např</a:t>
            </a:r>
            <a:r>
              <a:rPr sz="1200" b="1" spc="-5" dirty="0">
                <a:latin typeface="Verdana"/>
                <a:cs typeface="Verdana"/>
              </a:rPr>
              <a:t>. </a:t>
            </a:r>
            <a:r>
              <a:rPr sz="1200" b="1" spc="-9" dirty="0">
                <a:latin typeface="Verdana"/>
                <a:cs typeface="Verdana"/>
              </a:rPr>
              <a:t>u </a:t>
            </a:r>
            <a:r>
              <a:rPr sz="1400" b="1" baseline="30864" dirty="0">
                <a:solidFill>
                  <a:srgbClr val="0070C0"/>
                </a:solidFill>
                <a:latin typeface="Verdana"/>
                <a:cs typeface="Verdana"/>
              </a:rPr>
              <a:t>238</a:t>
            </a:r>
            <a:r>
              <a:rPr sz="1400" b="1" dirty="0">
                <a:solidFill>
                  <a:srgbClr val="0070C0"/>
                </a:solidFill>
                <a:latin typeface="Verdana"/>
                <a:cs typeface="Verdana"/>
              </a:rPr>
              <a:t>U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238</a:t>
            </a:r>
            <a:r>
              <a:rPr lang="cs-CZ" sz="1400" b="1" spc="-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:</a:t>
            </a:r>
            <a:r>
              <a:rPr lang="cs-CZ" sz="1400" b="1" spc="-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4 = </a:t>
            </a:r>
            <a:r>
              <a:rPr lang="cs-CZ" sz="1400" b="1" spc="-9" dirty="0">
                <a:solidFill>
                  <a:srgbClr val="0070C0"/>
                </a:solidFill>
                <a:latin typeface="Verdana"/>
                <a:cs typeface="Verdana"/>
              </a:rPr>
              <a:t>5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9,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zbytek je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2, tedy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jde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o řadu 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n+2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.</a:t>
            </a:r>
            <a:endParaRPr sz="1200" b="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2722" y="618120"/>
            <a:ext cx="6530027" cy="39275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99625" y="4618642"/>
            <a:ext cx="483688" cy="26512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458" rIns="0" bIns="0" rtlCol="0">
            <a:spAutoFit/>
          </a:bodyPr>
          <a:lstStyle/>
          <a:p>
            <a:pPr marL="88100">
              <a:spcBef>
                <a:spcPts val="326"/>
              </a:spcBef>
            </a:pPr>
            <a:r>
              <a:rPr sz="1451" b="1" dirty="0">
                <a:solidFill>
                  <a:srgbClr val="FF0000"/>
                </a:solidFill>
                <a:latin typeface="Times New Roman"/>
                <a:cs typeface="Times New Roman"/>
              </a:rPr>
              <a:t>n+0</a:t>
            </a:r>
            <a:endParaRPr sz="1451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87736" y="4618642"/>
            <a:ext cx="483688" cy="26512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458" rIns="0" bIns="0" rtlCol="0">
            <a:spAutoFit/>
          </a:bodyPr>
          <a:lstStyle/>
          <a:p>
            <a:pPr marL="89828">
              <a:spcBef>
                <a:spcPts val="326"/>
              </a:spcBef>
            </a:pPr>
            <a:r>
              <a:rPr sz="1451" b="1" dirty="0">
                <a:solidFill>
                  <a:srgbClr val="FF0000"/>
                </a:solidFill>
                <a:latin typeface="Times New Roman"/>
                <a:cs typeface="Times New Roman"/>
              </a:rPr>
              <a:t>n+3</a:t>
            </a:r>
            <a:endParaRPr sz="145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6805" y="4585820"/>
            <a:ext cx="483688" cy="26164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004" rIns="0" bIns="0" rtlCol="0">
            <a:spAutoFit/>
          </a:bodyPr>
          <a:lstStyle/>
          <a:p>
            <a:pPr marL="88100">
              <a:spcBef>
                <a:spcPts val="299"/>
              </a:spcBef>
            </a:pPr>
            <a:r>
              <a:rPr sz="1451" b="1" dirty="0">
                <a:solidFill>
                  <a:srgbClr val="FF0000"/>
                </a:solidFill>
                <a:latin typeface="Times New Roman"/>
                <a:cs typeface="Times New Roman"/>
              </a:rPr>
              <a:t>n+2</a:t>
            </a:r>
            <a:endParaRPr sz="1451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03302" y="1314019"/>
            <a:ext cx="1302502" cy="367396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246" rIns="0" bIns="0" rtlCol="0">
            <a:spAutoFit/>
          </a:bodyPr>
          <a:lstStyle/>
          <a:p>
            <a:pPr marL="90403">
              <a:spcBef>
                <a:spcPts val="254"/>
              </a:spcBef>
            </a:pPr>
            <a:r>
              <a:rPr sz="1088" spc="-5" dirty="0">
                <a:latin typeface="Times New Roman"/>
                <a:cs typeface="Times New Roman"/>
              </a:rPr>
              <a:t>V </a:t>
            </a:r>
            <a:r>
              <a:rPr sz="1088" spc="5" dirty="0">
                <a:latin typeface="Times New Roman"/>
                <a:cs typeface="Times New Roman"/>
              </a:rPr>
              <a:t>této </a:t>
            </a:r>
            <a:r>
              <a:rPr sz="1088" dirty="0">
                <a:latin typeface="Times New Roman"/>
                <a:cs typeface="Times New Roman"/>
              </a:rPr>
              <a:t>řadě </a:t>
            </a:r>
            <a:r>
              <a:rPr sz="1088" spc="-23" dirty="0">
                <a:latin typeface="Times New Roman"/>
                <a:cs typeface="Times New Roman"/>
              </a:rPr>
              <a:t>je</a:t>
            </a:r>
            <a:r>
              <a:rPr sz="1088" spc="-36" dirty="0">
                <a:latin typeface="Times New Roman"/>
                <a:cs typeface="Times New Roman"/>
              </a:rPr>
              <a:t> </a:t>
            </a:r>
            <a:r>
              <a:rPr sz="1088" spc="-9" dirty="0">
                <a:latin typeface="Times New Roman"/>
                <a:cs typeface="Times New Roman"/>
              </a:rPr>
              <a:t>chyba</a:t>
            </a:r>
            <a:endParaRPr sz="1088">
              <a:latin typeface="Times New Roman"/>
              <a:cs typeface="Times New Roman"/>
            </a:endParaRPr>
          </a:p>
          <a:p>
            <a:pPr marL="90403">
              <a:spcBef>
                <a:spcPts val="5"/>
              </a:spcBef>
            </a:pPr>
            <a:r>
              <a:rPr sz="1088" dirty="0">
                <a:latin typeface="Times New Roman"/>
                <a:cs typeface="Times New Roman"/>
              </a:rPr>
              <a:t>– </a:t>
            </a:r>
            <a:r>
              <a:rPr sz="1088" spc="-5" dirty="0">
                <a:latin typeface="Times New Roman"/>
                <a:cs typeface="Times New Roman"/>
              </a:rPr>
              <a:t>najděte</a:t>
            </a:r>
            <a:r>
              <a:rPr sz="1088" spc="5" dirty="0">
                <a:latin typeface="Times New Roman"/>
                <a:cs typeface="Times New Roman"/>
              </a:rPr>
              <a:t> </a:t>
            </a:r>
            <a:r>
              <a:rPr sz="1088" spc="-14" dirty="0">
                <a:latin typeface="Times New Roman"/>
                <a:cs typeface="Times New Roman"/>
              </a:rPr>
              <a:t>ji</a:t>
            </a:r>
            <a:endParaRPr sz="1088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15200" y="1510488"/>
            <a:ext cx="388678" cy="69098"/>
          </a:xfrm>
          <a:custGeom>
            <a:avLst/>
            <a:gdLst/>
            <a:ahLst/>
            <a:cxnLst/>
            <a:rect l="l" t="t" r="r" b="b"/>
            <a:pathLst>
              <a:path w="428625" h="76200">
                <a:moveTo>
                  <a:pt x="72770" y="0"/>
                </a:moveTo>
                <a:lnTo>
                  <a:pt x="0" y="44323"/>
                </a:lnTo>
                <a:lnTo>
                  <a:pt x="79120" y="75946"/>
                </a:lnTo>
                <a:lnTo>
                  <a:pt x="76561" y="45338"/>
                </a:lnTo>
                <a:lnTo>
                  <a:pt x="63753" y="45338"/>
                </a:lnTo>
                <a:lnTo>
                  <a:pt x="62737" y="32766"/>
                </a:lnTo>
                <a:lnTo>
                  <a:pt x="75422" y="31710"/>
                </a:lnTo>
                <a:lnTo>
                  <a:pt x="72770" y="0"/>
                </a:lnTo>
                <a:close/>
              </a:path>
              <a:path w="428625" h="76200">
                <a:moveTo>
                  <a:pt x="75422" y="31710"/>
                </a:moveTo>
                <a:lnTo>
                  <a:pt x="62737" y="32766"/>
                </a:lnTo>
                <a:lnTo>
                  <a:pt x="63753" y="45338"/>
                </a:lnTo>
                <a:lnTo>
                  <a:pt x="76473" y="44284"/>
                </a:lnTo>
                <a:lnTo>
                  <a:pt x="75422" y="31710"/>
                </a:lnTo>
                <a:close/>
              </a:path>
              <a:path w="428625" h="76200">
                <a:moveTo>
                  <a:pt x="76473" y="44284"/>
                </a:moveTo>
                <a:lnTo>
                  <a:pt x="63753" y="45338"/>
                </a:lnTo>
                <a:lnTo>
                  <a:pt x="76561" y="45338"/>
                </a:lnTo>
                <a:lnTo>
                  <a:pt x="76473" y="44284"/>
                </a:lnTo>
                <a:close/>
              </a:path>
              <a:path w="428625" h="76200">
                <a:moveTo>
                  <a:pt x="427481" y="2412"/>
                </a:moveTo>
                <a:lnTo>
                  <a:pt x="75422" y="31710"/>
                </a:lnTo>
                <a:lnTo>
                  <a:pt x="76473" y="44284"/>
                </a:lnTo>
                <a:lnTo>
                  <a:pt x="428498" y="15112"/>
                </a:lnTo>
                <a:lnTo>
                  <a:pt x="427481" y="24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7412871A-036A-4EDD-AB03-2310042A1C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8</a:t>
            </a:fld>
            <a:endParaRPr lang="cs-CZ"/>
          </a:p>
        </p:txBody>
      </p:sp>
      <p:pic>
        <p:nvPicPr>
          <p:cNvPr id="11" name="Kin8-1">
            <a:hlinkClick r:id="" action="ppaction://media"/>
            <a:extLst>
              <a:ext uri="{FF2B5EF4-FFF2-40B4-BE49-F238E27FC236}">
                <a16:creationId xmlns:a16="http://schemas.microsoft.com/office/drawing/2014/main" id="{0DAA22CE-EFA2-4492-ADD6-7FCC4107D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4764" y="716438"/>
            <a:ext cx="609600" cy="609600"/>
          </a:xfrm>
          <a:prstGeom prst="rect">
            <a:avLst/>
          </a:prstGeom>
        </p:spPr>
      </p:pic>
      <p:pic>
        <p:nvPicPr>
          <p:cNvPr id="12" name="Kin8-2">
            <a:hlinkClick r:id="" action="ppaction://media"/>
            <a:extLst>
              <a:ext uri="{FF2B5EF4-FFF2-40B4-BE49-F238E27FC236}">
                <a16:creationId xmlns:a16="http://schemas.microsoft.com/office/drawing/2014/main" id="{15D8D4DB-7763-45BB-8A3B-E036EFC43A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4764" y="49343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810" y="807182"/>
            <a:ext cx="4619565" cy="225910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Co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lze </a:t>
            </a:r>
            <a:r>
              <a:rPr sz="1400" b="1" dirty="0">
                <a:solidFill>
                  <a:srgbClr val="C00000"/>
                </a:solidFill>
                <a:latin typeface="Verdana"/>
                <a:cs typeface="Verdana"/>
              </a:rPr>
              <a:t>ze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schémat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přeměnových řad</a:t>
            </a:r>
            <a:r>
              <a:rPr sz="1400" b="1" spc="32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vyčíst</a:t>
            </a:r>
            <a:r>
              <a:rPr sz="1400" spc="-5" dirty="0">
                <a:latin typeface="Verdana"/>
                <a:cs typeface="Verdana"/>
              </a:rPr>
              <a:t>: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5022" y="1520507"/>
            <a:ext cx="7207424" cy="225910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0174" indent="-199233">
              <a:spcBef>
                <a:spcPts val="82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400" spc="-5" dirty="0">
                <a:latin typeface="Verdana"/>
                <a:cs typeface="Verdana"/>
              </a:rPr>
              <a:t>postupnými přeměnami </a:t>
            </a:r>
            <a:r>
              <a:rPr sz="1400" spc="-5" dirty="0">
                <a:latin typeface="Symbol"/>
                <a:cs typeface="Symbol"/>
              </a:rPr>
              <a:t>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Verdana"/>
                <a:cs typeface="Verdana"/>
              </a:rPr>
              <a:t>a </a:t>
            </a:r>
            <a:r>
              <a:rPr sz="1400" spc="5" dirty="0">
                <a:latin typeface="Symbol"/>
                <a:cs typeface="Symbol"/>
              </a:rPr>
              <a:t></a:t>
            </a:r>
            <a:r>
              <a:rPr sz="1400" spc="5" dirty="0">
                <a:latin typeface="Verdana"/>
                <a:cs typeface="Verdana"/>
              </a:rPr>
              <a:t>-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snižuje </a:t>
            </a:r>
            <a:r>
              <a:rPr sz="1400" spc="-9" dirty="0">
                <a:latin typeface="Verdana"/>
                <a:cs typeface="Verdana"/>
              </a:rPr>
              <a:t>Z </a:t>
            </a:r>
            <a:r>
              <a:rPr sz="1400" spc="-5" dirty="0">
                <a:latin typeface="Verdana"/>
                <a:cs typeface="Verdana"/>
              </a:rPr>
              <a:t>i </a:t>
            </a:r>
            <a:r>
              <a:rPr sz="1400" spc="-9" dirty="0">
                <a:latin typeface="Verdana"/>
                <a:cs typeface="Verdana"/>
              </a:rPr>
              <a:t>A </a:t>
            </a:r>
            <a:r>
              <a:rPr sz="1400" spc="5" dirty="0">
                <a:latin typeface="Verdana"/>
                <a:cs typeface="Verdana"/>
              </a:rPr>
              <a:t>až </a:t>
            </a:r>
            <a:r>
              <a:rPr sz="1400" spc="-9" dirty="0">
                <a:latin typeface="Verdana"/>
                <a:cs typeface="Verdana"/>
              </a:rPr>
              <a:t>vzniká </a:t>
            </a:r>
            <a:r>
              <a:rPr sz="1400" spc="-5" dirty="0">
                <a:latin typeface="Verdana"/>
                <a:cs typeface="Verdana"/>
              </a:rPr>
              <a:t>stabilní nuklid</a:t>
            </a:r>
            <a:r>
              <a:rPr sz="1400" spc="-113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olova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2583" y="2294001"/>
            <a:ext cx="7799463" cy="709478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5547" rIns="0" bIns="0" rtlCol="0">
            <a:spAutoFit/>
          </a:bodyPr>
          <a:lstStyle/>
          <a:p>
            <a:pPr marL="210174" marR="4607" indent="-199233">
              <a:lnSpc>
                <a:spcPct val="98200"/>
              </a:lnSpc>
              <a:spcBef>
                <a:spcPts val="82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400" spc="-5" dirty="0">
                <a:latin typeface="Verdana"/>
              </a:rPr>
              <a:t>malá </a:t>
            </a:r>
            <a:r>
              <a:rPr sz="1400" spc="-5" dirty="0" err="1">
                <a:latin typeface="Verdana"/>
              </a:rPr>
              <a:t>hodnota</a:t>
            </a:r>
            <a:r>
              <a:rPr sz="1400" spc="-5" dirty="0">
                <a:latin typeface="Verdana"/>
              </a:rPr>
              <a:t> </a:t>
            </a:r>
            <a:r>
              <a:rPr lang="cs-CZ" b="1" spc="-5" dirty="0">
                <a:solidFill>
                  <a:srgbClr val="C00000"/>
                </a:solidFill>
                <a:latin typeface="Verdana"/>
                <a:sym typeface="Symbol" panose="05050102010706020507" pitchFamily="18" charset="2"/>
              </a:rPr>
              <a:t></a:t>
            </a:r>
            <a:r>
              <a:rPr b="1" spc="-5" baseline="-25000" dirty="0">
                <a:solidFill>
                  <a:srgbClr val="C00000"/>
                </a:solidFill>
                <a:latin typeface="Verdana"/>
              </a:rPr>
              <a:t>X</a:t>
            </a:r>
            <a:r>
              <a:rPr sz="1400" spc="-5" dirty="0">
                <a:latin typeface="Verdana"/>
              </a:rPr>
              <a:t> způsobuje, že všechny další členy řady jsou v trvalé radioaktivní rovnováze  s mateřským nuklidem a jsou tudíž v rovnováze i samy </a:t>
            </a:r>
            <a:r>
              <a:rPr sz="1400" spc="-5" dirty="0" err="1">
                <a:latin typeface="Verdana"/>
              </a:rPr>
              <a:t>mezi</a:t>
            </a:r>
            <a:r>
              <a:rPr sz="1400" spc="-5" dirty="0">
                <a:latin typeface="Verdana"/>
              </a:rPr>
              <a:t> </a:t>
            </a:r>
            <a:r>
              <a:rPr sz="1400" spc="-5" dirty="0" err="1">
                <a:latin typeface="Verdana"/>
              </a:rPr>
              <a:t>sebou</a:t>
            </a:r>
            <a:r>
              <a:rPr lang="cs-CZ" sz="1400" spc="-5" dirty="0">
                <a:latin typeface="Verdana"/>
              </a:rPr>
              <a:t>, jejich aktivity navzájem jsou stejné</a:t>
            </a:r>
            <a:endParaRPr sz="1400" spc="-5" dirty="0">
              <a:latin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021" y="3204316"/>
            <a:ext cx="6995045" cy="430281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4607" rIns="0" bIns="0" rtlCol="0">
            <a:spAutoFit/>
          </a:bodyPr>
          <a:lstStyle/>
          <a:p>
            <a:pPr marL="218235" marR="4607" indent="-207294">
              <a:lnSpc>
                <a:spcPct val="102899"/>
              </a:lnSpc>
              <a:spcBef>
                <a:spcPts val="36"/>
              </a:spcBef>
              <a:buClr>
                <a:srgbClr val="006FC0"/>
              </a:buClr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400" spc="-5" dirty="0">
                <a:latin typeface="Verdana"/>
                <a:cs typeface="Verdana"/>
              </a:rPr>
              <a:t>v každé řadě </a:t>
            </a:r>
            <a:r>
              <a:rPr sz="1400" spc="-9" dirty="0">
                <a:latin typeface="Verdana"/>
                <a:cs typeface="Verdana"/>
              </a:rPr>
              <a:t>se vyskytuje určitý izotop </a:t>
            </a:r>
            <a:r>
              <a:rPr sz="1400" dirty="0">
                <a:latin typeface="Verdana"/>
                <a:cs typeface="Verdana"/>
              </a:rPr>
              <a:t>radonu, </a:t>
            </a:r>
            <a:r>
              <a:rPr sz="1400" spc="-9" dirty="0">
                <a:latin typeface="Verdana"/>
                <a:cs typeface="Verdana"/>
              </a:rPr>
              <a:t>který </a:t>
            </a:r>
            <a:r>
              <a:rPr sz="1400" spc="-5" dirty="0">
                <a:latin typeface="Verdana"/>
                <a:cs typeface="Verdana"/>
              </a:rPr>
              <a:t>poskytuje 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krátkodobý </a:t>
            </a:r>
            <a:r>
              <a:rPr sz="1400" b="1" spc="-9" dirty="0">
                <a:latin typeface="Verdana"/>
                <a:cs typeface="Verdana"/>
              </a:rPr>
              <a:t>nebo  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dlouhodobý </a:t>
            </a:r>
            <a:r>
              <a:rPr sz="1400" b="1" spc="-9" dirty="0">
                <a:solidFill>
                  <a:srgbClr val="006FC0"/>
                </a:solidFill>
                <a:latin typeface="Verdana"/>
                <a:cs typeface="Verdana"/>
              </a:rPr>
              <a:t>aktivní</a:t>
            </a:r>
            <a:r>
              <a:rPr sz="1400" b="1" spc="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depozit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0472" y="4116988"/>
            <a:ext cx="7903687" cy="719515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244723" indent="-199233">
              <a:spcBef>
                <a:spcPts val="91"/>
              </a:spcBef>
              <a:buFont typeface="Symbol"/>
              <a:buChar char=""/>
              <a:tabLst>
                <a:tab pos="244723" algn="l"/>
                <a:tab pos="245298" algn="l"/>
              </a:tabLst>
            </a:pPr>
            <a:r>
              <a:rPr sz="1400" spc="-9" dirty="0">
                <a:latin typeface="Verdana"/>
                <a:cs typeface="Verdana"/>
              </a:rPr>
              <a:t>existuje </a:t>
            </a:r>
            <a:r>
              <a:rPr sz="1400" spc="-5" dirty="0">
                <a:latin typeface="Verdana"/>
                <a:cs typeface="Verdana"/>
              </a:rPr>
              <a:t>i umělá </a:t>
            </a:r>
            <a:r>
              <a:rPr b="1" spc="-9" dirty="0">
                <a:solidFill>
                  <a:srgbClr val="C00000"/>
                </a:solidFill>
                <a:latin typeface="Verdana"/>
                <a:cs typeface="Verdana"/>
              </a:rPr>
              <a:t>řada 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neptuniová </a:t>
            </a:r>
            <a:r>
              <a:rPr sz="1400" spc="-5" dirty="0">
                <a:latin typeface="Verdana"/>
                <a:cs typeface="Verdana"/>
              </a:rPr>
              <a:t>(začíná </a:t>
            </a:r>
            <a:r>
              <a:rPr sz="1400" spc="-6" baseline="30864" dirty="0">
                <a:latin typeface="Verdana"/>
                <a:cs typeface="Verdana"/>
              </a:rPr>
              <a:t>237</a:t>
            </a:r>
            <a:r>
              <a:rPr sz="1400" spc="-5" dirty="0">
                <a:latin typeface="Verdana"/>
                <a:cs typeface="Verdana"/>
              </a:rPr>
              <a:t>Np, končí </a:t>
            </a:r>
            <a:r>
              <a:rPr sz="1400" spc="-6" baseline="30864" dirty="0">
                <a:latin typeface="Verdana"/>
                <a:cs typeface="Verdana"/>
              </a:rPr>
              <a:t>209</a:t>
            </a:r>
            <a:r>
              <a:rPr sz="1400" spc="-5" dirty="0">
                <a:latin typeface="Verdana"/>
                <a:cs typeface="Verdana"/>
              </a:rPr>
              <a:t>Bi, neobsahuje </a:t>
            </a:r>
            <a:r>
              <a:rPr sz="1400" spc="-9" dirty="0">
                <a:latin typeface="Verdana"/>
                <a:cs typeface="Verdana"/>
              </a:rPr>
              <a:t>izotop</a:t>
            </a:r>
            <a:r>
              <a:rPr sz="1400" spc="154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radonu)</a:t>
            </a:r>
            <a:endParaRPr sz="1400" dirty="0">
              <a:latin typeface="Verdana"/>
              <a:cs typeface="Verdana"/>
            </a:endParaRPr>
          </a:p>
          <a:p>
            <a:pPr marL="252784">
              <a:spcBef>
                <a:spcPts val="36"/>
              </a:spcBef>
            </a:pPr>
            <a:r>
              <a:rPr sz="1400" spc="-5" dirty="0">
                <a:latin typeface="Verdana"/>
                <a:cs typeface="Verdana"/>
              </a:rPr>
              <a:t>-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34633" y="4461378"/>
            <a:ext cx="1113621" cy="315374"/>
          </a:xfrm>
          <a:prstGeom prst="rect">
            <a:avLst/>
          </a:prstGeom>
          <a:pattFill prst="pct5">
            <a:fgClr>
              <a:srgbClr val="FFFFCC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38004" rIns="0" bIns="0" rtlCol="0">
            <a:spAutoFit/>
          </a:bodyPr>
          <a:lstStyle/>
          <a:p>
            <a:pPr marL="87524">
              <a:spcBef>
                <a:spcPts val="299"/>
              </a:spcBef>
            </a:pPr>
            <a:r>
              <a:rPr lang="cs-CZ" b="1" dirty="0">
                <a:solidFill>
                  <a:srgbClr val="FF0000"/>
                </a:solidFill>
                <a:latin typeface="Times New Roman"/>
                <a:cs typeface="Times New Roman"/>
              </a:rPr>
              <a:t>Typ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n+1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6B5D0D4-02A4-410C-B0D0-CA8CF23B27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9</a:t>
            </a:fld>
            <a:endParaRPr lang="cs-CZ"/>
          </a:p>
        </p:txBody>
      </p:sp>
      <p:pic>
        <p:nvPicPr>
          <p:cNvPr id="10" name="Kin9-1">
            <a:hlinkClick r:id="" action="ppaction://media"/>
            <a:extLst>
              <a:ext uri="{FF2B5EF4-FFF2-40B4-BE49-F238E27FC236}">
                <a16:creationId xmlns:a16="http://schemas.microsoft.com/office/drawing/2014/main" id="{6A027137-A9EC-487A-A653-31D6B9246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750" y="924477"/>
            <a:ext cx="609600" cy="609600"/>
          </a:xfrm>
          <a:prstGeom prst="rect">
            <a:avLst/>
          </a:prstGeom>
        </p:spPr>
      </p:pic>
      <p:pic>
        <p:nvPicPr>
          <p:cNvPr id="11" name="Kin9-2">
            <a:hlinkClick r:id="" action="ppaction://media"/>
            <a:extLst>
              <a:ext uri="{FF2B5EF4-FFF2-40B4-BE49-F238E27FC236}">
                <a16:creationId xmlns:a16="http://schemas.microsoft.com/office/drawing/2014/main" id="{01E70D5B-4BAF-4EEC-894C-576CA768A3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446" y="36145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1183</Words>
  <Application>Microsoft Office PowerPoint</Application>
  <PresentationFormat>Předvádění na obrazovce (4:3)</PresentationFormat>
  <Paragraphs>186</Paragraphs>
  <Slides>12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Verdana</vt:lpstr>
      <vt:lpstr>Motiv Office</vt:lpstr>
      <vt:lpstr>4. KINETIKA JADERNÉ PŘEMĚNY</vt:lpstr>
      <vt:lpstr>Prezentace aplikace PowerPoint</vt:lpstr>
      <vt:lpstr>Aktivita</vt:lpstr>
      <vt:lpstr>Prezentace aplikace PowerPoint</vt:lpstr>
      <vt:lpstr>Změna aktivity s časem</vt:lpstr>
      <vt:lpstr>Prezentace aplikace PowerPoint</vt:lpstr>
      <vt:lpstr>X  Y  atd.</vt:lpstr>
      <vt:lpstr>Prezentace aplikace PowerPoint</vt:lpstr>
      <vt:lpstr>Prezentace aplikace PowerPoint</vt:lpstr>
      <vt:lpstr>Prezentace aplikace PowerPoint</vt:lpstr>
      <vt:lpstr>Generátory radioaktivních nuklidů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Příhoda</dc:creator>
  <cp:lastModifiedBy>Jiří Příhoda</cp:lastModifiedBy>
  <cp:revision>17</cp:revision>
  <dcterms:created xsi:type="dcterms:W3CDTF">2020-10-28T01:56:00Z</dcterms:created>
  <dcterms:modified xsi:type="dcterms:W3CDTF">2020-11-01T17:23:02Z</dcterms:modified>
</cp:coreProperties>
</file>