
<file path=[Content_Types].xml><?xml version="1.0" encoding="utf-8"?>
<Types xmlns="http://schemas.openxmlformats.org/package/2006/content-types">
  <Default Extension="jpeg" ContentType="image/jpeg"/>
  <Default Extension="jpg" ContentType="image/jp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1"/>
  </p:notesMasterIdLst>
  <p:sldIdLst>
    <p:sldId id="318" r:id="rId2"/>
    <p:sldId id="319" r:id="rId3"/>
    <p:sldId id="320" r:id="rId4"/>
    <p:sldId id="321" r:id="rId5"/>
    <p:sldId id="322" r:id="rId6"/>
    <p:sldId id="323" r:id="rId7"/>
    <p:sldId id="324" r:id="rId8"/>
    <p:sldId id="325" r:id="rId9"/>
    <p:sldId id="326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6" d="100"/>
          <a:sy n="86" d="100"/>
        </p:scale>
        <p:origin x="6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E5FA0B-46CB-449F-A9A7-F042768CA38C}" type="datetimeFigureOut">
              <a:rPr lang="cs-CZ" smtClean="0"/>
              <a:t>04.11.2020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C47F55-A525-44E9-A83F-E9C723E259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2890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BC7A4-4F58-44D4-9122-90960DC15E6C}" type="datetime1">
              <a:rPr lang="cs-CZ" smtClean="0"/>
              <a:t>04.11.2020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ED3A2-31BC-4989-B207-630E35C5980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487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90441-1AC8-49F3-A7FA-69754172DFA8}" type="datetime1">
              <a:rPr lang="cs-CZ" smtClean="0"/>
              <a:t>04.11.2020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ED3A2-31BC-4989-B207-630E35C5980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7676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8FA7E-26A4-4FB1-869F-351BCD93E02E}" type="datetime1">
              <a:rPr lang="cs-CZ" smtClean="0"/>
              <a:t>04.11.2020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ED3A2-31BC-4989-B207-630E35C5980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92645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3E24BB-5858-4A6B-ADE9-332D50319FBE}" type="datetime1">
              <a:rPr lang="cs-CZ" smtClean="0"/>
              <a:t>04.11.2020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67638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C771E-DFD4-4581-A3EC-CFF87ABFB012}" type="datetime1">
              <a:rPr lang="cs-CZ" smtClean="0"/>
              <a:t>04.11.2020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ED3A2-31BC-4989-B207-630E35C5980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6686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EA8F0-B2FE-40E4-AE3C-1EF79640BEF4}" type="datetime1">
              <a:rPr lang="cs-CZ" smtClean="0"/>
              <a:t>04.11.2020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ED3A2-31BC-4989-B207-630E35C5980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6473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FFF1B-1B46-4403-AAA6-4E8B64266C2C}" type="datetime1">
              <a:rPr lang="cs-CZ" smtClean="0"/>
              <a:t>04.11.2020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ED3A2-31BC-4989-B207-630E35C5980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3441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45FF5-6F2B-4E09-8E97-6E36F7DCCCDB}" type="datetime1">
              <a:rPr lang="cs-CZ" smtClean="0"/>
              <a:t>04.11.2020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ED3A2-31BC-4989-B207-630E35C5980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0997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8AC0-6A06-4AC6-84DC-8BDE979F437D}" type="datetime1">
              <a:rPr lang="cs-CZ" smtClean="0"/>
              <a:t>04.11.2020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ED3A2-31BC-4989-B207-630E35C5980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3338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ACD9E-048B-4D9B-A59C-DDCB6CA9752C}" type="datetime1">
              <a:rPr lang="cs-CZ" smtClean="0"/>
              <a:t>04.11.2020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ED3A2-31BC-4989-B207-630E35C5980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1060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529F-BDE8-49B9-88C6-439B7C70102B}" type="datetime1">
              <a:rPr lang="cs-CZ" smtClean="0"/>
              <a:t>04.11.2020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ED3A2-31BC-4989-B207-630E35C5980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9800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90A07-B701-41AA-B9F8-5A062E4F70E0}" type="datetime1">
              <a:rPr lang="cs-CZ" smtClean="0"/>
              <a:t>04.11.2020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ED3A2-31BC-4989-B207-630E35C5980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860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39D710-40B0-4DC8-B711-6E529FD411DC}" type="datetime1">
              <a:rPr lang="cs-CZ" smtClean="0"/>
              <a:t>04.11.2020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FED3A2-31BC-4989-B207-630E35C5980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8245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2.m4a"/><Relationship Id="rId7" Type="http://schemas.openxmlformats.org/officeDocument/2006/relationships/image" Target="../media/image2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4a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4.m4a"/><Relationship Id="rId7" Type="http://schemas.openxmlformats.org/officeDocument/2006/relationships/hyperlink" Target="https://cs.wikipedia.org/wiki/Procento" TargetMode="Externa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hyperlink" Target="https://cs.wikipedia.org/wiki/Rok" TargetMode="External"/><Relationship Id="rId5" Type="http://schemas.openxmlformats.org/officeDocument/2006/relationships/slideLayout" Target="../slideLayouts/slideLayout12.xml"/><Relationship Id="rId4" Type="http://schemas.openxmlformats.org/officeDocument/2006/relationships/audio" Target="../media/media4.m4a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2.pn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31333" y="808641"/>
            <a:ext cx="6084099" cy="373322"/>
          </a:xfrm>
          <a:prstGeom prst="rect">
            <a:avLst/>
          </a:prstGeom>
        </p:spPr>
        <p:txBody>
          <a:bodyPr vert="horz" wrap="square" lIns="0" tIns="10365" rIns="0" bIns="0" rtlCol="0" anchor="ctr">
            <a:spAutoFit/>
          </a:bodyPr>
          <a:lstStyle/>
          <a:p>
            <a:pPr marL="11516">
              <a:lnSpc>
                <a:spcPct val="100000"/>
              </a:lnSpc>
              <a:spcBef>
                <a:spcPts val="82"/>
              </a:spcBef>
            </a:pPr>
            <a:r>
              <a:rPr sz="2358" b="1" spc="-5" dirty="0">
                <a:solidFill>
                  <a:srgbClr val="0000FF"/>
                </a:solidFill>
                <a:latin typeface="Verdana"/>
                <a:cs typeface="Verdana"/>
              </a:rPr>
              <a:t>5. </a:t>
            </a:r>
            <a:r>
              <a:rPr sz="2358" b="1" dirty="0">
                <a:solidFill>
                  <a:srgbClr val="0000FF"/>
                </a:solidFill>
                <a:latin typeface="Verdana"/>
                <a:cs typeface="Verdana"/>
              </a:rPr>
              <a:t>D</a:t>
            </a:r>
            <a:r>
              <a:rPr sz="1904" b="1" dirty="0">
                <a:solidFill>
                  <a:srgbClr val="0000FF"/>
                </a:solidFill>
                <a:latin typeface="Verdana"/>
                <a:cs typeface="Verdana"/>
              </a:rPr>
              <a:t>ATOVÁNÍ </a:t>
            </a:r>
            <a:r>
              <a:rPr sz="1904" b="1" spc="5" dirty="0">
                <a:solidFill>
                  <a:srgbClr val="0000FF"/>
                </a:solidFill>
                <a:latin typeface="Verdana"/>
                <a:cs typeface="Verdana"/>
              </a:rPr>
              <a:t>A </a:t>
            </a:r>
            <a:r>
              <a:rPr sz="1904" b="1" spc="-5" dirty="0">
                <a:solidFill>
                  <a:srgbClr val="0000FF"/>
                </a:solidFill>
                <a:latin typeface="Verdana"/>
                <a:cs typeface="Verdana"/>
              </a:rPr>
              <a:t>URČOVÁNÍ </a:t>
            </a:r>
            <a:r>
              <a:rPr sz="1904" b="1" dirty="0">
                <a:solidFill>
                  <a:srgbClr val="0000FF"/>
                </a:solidFill>
                <a:latin typeface="Verdana"/>
                <a:cs typeface="Verdana"/>
              </a:rPr>
              <a:t>STÁŘÍ</a:t>
            </a:r>
            <a:r>
              <a:rPr sz="1904" b="1" spc="-227" dirty="0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sz="1904" b="1" dirty="0">
                <a:solidFill>
                  <a:srgbClr val="0000FF"/>
                </a:solidFill>
                <a:latin typeface="Verdana"/>
                <a:cs typeface="Verdana"/>
              </a:rPr>
              <a:t>NEROSTŮ</a:t>
            </a:r>
            <a:endParaRPr sz="1904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7726" y="1451409"/>
            <a:ext cx="5015380" cy="262787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sz="1632" b="1" spc="-9" dirty="0">
                <a:solidFill>
                  <a:srgbClr val="C00000"/>
                </a:solidFill>
                <a:latin typeface="Verdana"/>
                <a:cs typeface="Verdana"/>
              </a:rPr>
              <a:t>Datování </a:t>
            </a:r>
            <a:r>
              <a:rPr sz="1632" b="1" dirty="0">
                <a:solidFill>
                  <a:srgbClr val="C00000"/>
                </a:solidFill>
                <a:latin typeface="Verdana"/>
                <a:cs typeface="Verdana"/>
              </a:rPr>
              <a:t>s </a:t>
            </a:r>
            <a:r>
              <a:rPr sz="1632" b="1" spc="-5" dirty="0">
                <a:solidFill>
                  <a:srgbClr val="C00000"/>
                </a:solidFill>
                <a:latin typeface="Verdana"/>
                <a:cs typeface="Verdana"/>
              </a:rPr>
              <a:t>využitím </a:t>
            </a:r>
            <a:r>
              <a:rPr sz="1632" b="1" spc="-9" dirty="0">
                <a:solidFill>
                  <a:srgbClr val="C00000"/>
                </a:solidFill>
                <a:latin typeface="Verdana"/>
                <a:cs typeface="Verdana"/>
              </a:rPr>
              <a:t>kosmogenních</a:t>
            </a:r>
            <a:r>
              <a:rPr sz="1632" b="1" spc="63" dirty="0">
                <a:solidFill>
                  <a:srgbClr val="C00000"/>
                </a:solidFill>
                <a:latin typeface="Verdana"/>
                <a:cs typeface="Verdana"/>
              </a:rPr>
              <a:t> </a:t>
            </a:r>
            <a:r>
              <a:rPr sz="1632" b="1" spc="-5" dirty="0">
                <a:solidFill>
                  <a:srgbClr val="C00000"/>
                </a:solidFill>
                <a:latin typeface="Verdana"/>
                <a:cs typeface="Verdana"/>
              </a:rPr>
              <a:t>nuklidů</a:t>
            </a:r>
            <a:endParaRPr sz="1632" dirty="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748951" y="3642168"/>
            <a:ext cx="2112103" cy="1547604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vert="horz" wrap="square" lIns="0" tIns="8637" rIns="0" bIns="0" rtlCol="0">
            <a:spAutoFit/>
          </a:bodyPr>
          <a:lstStyle/>
          <a:p>
            <a:pPr marL="69098" marR="255087">
              <a:lnSpc>
                <a:spcPct val="101699"/>
              </a:lnSpc>
              <a:spcBef>
                <a:spcPts val="68"/>
              </a:spcBef>
            </a:pPr>
            <a:r>
              <a:rPr sz="1088" b="1" spc="-5" dirty="0">
                <a:latin typeface="Verdana"/>
                <a:cs typeface="Verdana"/>
              </a:rPr>
              <a:t>A(t) </a:t>
            </a:r>
            <a:r>
              <a:rPr sz="1088" b="1" dirty="0">
                <a:latin typeface="Verdana"/>
                <a:cs typeface="Verdana"/>
              </a:rPr>
              <a:t>– </a:t>
            </a:r>
            <a:r>
              <a:rPr lang="cs-CZ" sz="1088" b="1" spc="-5" dirty="0">
                <a:latin typeface="Verdana"/>
                <a:cs typeface="Verdana"/>
              </a:rPr>
              <a:t>stanovená měrná</a:t>
            </a:r>
            <a:r>
              <a:rPr sz="1088" b="1" spc="-5" dirty="0">
                <a:latin typeface="Verdana"/>
                <a:cs typeface="Verdana"/>
              </a:rPr>
              <a:t>  </a:t>
            </a:r>
            <a:r>
              <a:rPr sz="1088" b="1" dirty="0" err="1">
                <a:latin typeface="Verdana"/>
                <a:cs typeface="Verdana"/>
              </a:rPr>
              <a:t>aktivita</a:t>
            </a:r>
            <a:r>
              <a:rPr sz="1088" b="1" spc="-18" dirty="0">
                <a:latin typeface="Verdana"/>
                <a:cs typeface="Verdana"/>
              </a:rPr>
              <a:t> </a:t>
            </a:r>
            <a:r>
              <a:rPr sz="1088" b="1" spc="-5" dirty="0" err="1">
                <a:latin typeface="Verdana"/>
                <a:cs typeface="Verdana"/>
              </a:rPr>
              <a:t>vzorku</a:t>
            </a:r>
            <a:endParaRPr lang="cs-CZ" sz="1088" b="1" spc="-5" dirty="0">
              <a:latin typeface="Verdana"/>
              <a:cs typeface="Verdana"/>
            </a:endParaRPr>
          </a:p>
          <a:p>
            <a:pPr marL="69098" marR="255087">
              <a:lnSpc>
                <a:spcPct val="101699"/>
              </a:lnSpc>
              <a:spcBef>
                <a:spcPts val="68"/>
              </a:spcBef>
            </a:pPr>
            <a:endParaRPr sz="1088" dirty="0">
              <a:latin typeface="Verdana"/>
              <a:cs typeface="Verdana"/>
            </a:endParaRPr>
          </a:p>
          <a:p>
            <a:pPr marL="69098" marR="114587">
              <a:lnSpc>
                <a:spcPts val="1242"/>
              </a:lnSpc>
              <a:spcBef>
                <a:spcPts val="204"/>
              </a:spcBef>
              <a:tabLst>
                <a:tab pos="427833" algn="l"/>
              </a:tabLst>
            </a:pPr>
            <a:r>
              <a:rPr sz="1632" b="1" spc="-6" baseline="4629" dirty="0">
                <a:latin typeface="Verdana"/>
                <a:cs typeface="Verdana"/>
              </a:rPr>
              <a:t>A</a:t>
            </a:r>
            <a:r>
              <a:rPr sz="725" b="1" spc="-5" dirty="0">
                <a:latin typeface="Verdana"/>
                <a:cs typeface="Verdana"/>
              </a:rPr>
              <a:t>0</a:t>
            </a:r>
            <a:r>
              <a:rPr lang="cs-CZ" sz="725" b="1" spc="-5" dirty="0">
                <a:latin typeface="Verdana"/>
                <a:cs typeface="Verdana"/>
              </a:rPr>
              <a:t> </a:t>
            </a:r>
            <a:r>
              <a:rPr sz="1632" b="1" baseline="4629" dirty="0">
                <a:latin typeface="Verdana"/>
                <a:cs typeface="Verdana"/>
              </a:rPr>
              <a:t>- </a:t>
            </a:r>
            <a:r>
              <a:rPr sz="1632" b="1" baseline="4629" dirty="0" err="1">
                <a:latin typeface="Verdana"/>
                <a:cs typeface="Verdana"/>
              </a:rPr>
              <a:t>rovnovážná</a:t>
            </a:r>
            <a:r>
              <a:rPr sz="1632" b="1" spc="-129" baseline="4629" dirty="0">
                <a:latin typeface="Verdana"/>
                <a:cs typeface="Verdana"/>
              </a:rPr>
              <a:t> </a:t>
            </a:r>
            <a:r>
              <a:rPr lang="cs-CZ" sz="1632" b="1" spc="-6" baseline="4629" dirty="0">
                <a:latin typeface="Verdana"/>
                <a:cs typeface="Verdana"/>
              </a:rPr>
              <a:t>měrná  </a:t>
            </a:r>
            <a:r>
              <a:rPr sz="1088" b="1" dirty="0" err="1">
                <a:latin typeface="Verdana"/>
                <a:cs typeface="Verdana"/>
              </a:rPr>
              <a:t>aktivita</a:t>
            </a:r>
            <a:r>
              <a:rPr sz="1088" b="1" spc="-9" dirty="0">
                <a:latin typeface="Verdana"/>
                <a:cs typeface="Verdana"/>
              </a:rPr>
              <a:t> </a:t>
            </a:r>
            <a:r>
              <a:rPr sz="1088" b="1" spc="-20" baseline="27777" dirty="0">
                <a:latin typeface="Verdana"/>
                <a:cs typeface="Verdana"/>
              </a:rPr>
              <a:t>14</a:t>
            </a:r>
            <a:r>
              <a:rPr sz="1088" b="1" spc="-14" dirty="0">
                <a:latin typeface="Verdana"/>
                <a:cs typeface="Verdana"/>
              </a:rPr>
              <a:t>C</a:t>
            </a:r>
            <a:endParaRPr lang="cs-CZ" sz="1088" b="1" spc="-14" dirty="0">
              <a:latin typeface="Verdana"/>
              <a:cs typeface="Verdana"/>
            </a:endParaRPr>
          </a:p>
          <a:p>
            <a:pPr marL="69098" marR="114587">
              <a:lnSpc>
                <a:spcPts val="1242"/>
              </a:lnSpc>
              <a:spcBef>
                <a:spcPts val="204"/>
              </a:spcBef>
              <a:tabLst>
                <a:tab pos="427833" algn="l"/>
              </a:tabLst>
            </a:pPr>
            <a:endParaRPr sz="1088" dirty="0">
              <a:latin typeface="Verdana"/>
              <a:cs typeface="Verdana"/>
            </a:endParaRPr>
          </a:p>
          <a:p>
            <a:pPr marL="69098">
              <a:lnSpc>
                <a:spcPts val="1274"/>
              </a:lnSpc>
              <a:tabLst>
                <a:tab pos="414013" algn="l"/>
              </a:tabLst>
            </a:pPr>
            <a:r>
              <a:rPr lang="cs-CZ" sz="1088" b="1" dirty="0">
                <a:latin typeface="Verdana"/>
                <a:cs typeface="Verdana"/>
              </a:rPr>
              <a:t>t - uplynulý čas, zde tedy </a:t>
            </a:r>
            <a:r>
              <a:rPr sz="1088" b="1" dirty="0">
                <a:latin typeface="Verdana"/>
                <a:cs typeface="Verdana"/>
              </a:rPr>
              <a:t> </a:t>
            </a:r>
            <a:r>
              <a:rPr sz="1088" b="1" spc="-5" dirty="0">
                <a:latin typeface="Verdana"/>
                <a:cs typeface="Verdana"/>
              </a:rPr>
              <a:t>stáří předmětu</a:t>
            </a:r>
            <a:r>
              <a:rPr sz="1088" b="1" spc="-23" dirty="0">
                <a:latin typeface="Verdana"/>
                <a:cs typeface="Verdana"/>
              </a:rPr>
              <a:t> </a:t>
            </a:r>
            <a:r>
              <a:rPr sz="1088" b="1" spc="-5" dirty="0">
                <a:latin typeface="Verdana"/>
                <a:cs typeface="Verdana"/>
              </a:rPr>
              <a:t>(tj.</a:t>
            </a:r>
            <a:endParaRPr sz="1088" dirty="0">
              <a:latin typeface="Verdana"/>
              <a:cs typeface="Verdana"/>
            </a:endParaRPr>
          </a:p>
          <a:p>
            <a:pPr marL="69098">
              <a:spcBef>
                <a:spcPts val="23"/>
              </a:spcBef>
            </a:pPr>
            <a:r>
              <a:rPr sz="1088" b="1" spc="-5" dirty="0">
                <a:latin typeface="Verdana"/>
                <a:cs typeface="Verdana"/>
              </a:rPr>
              <a:t>doba </a:t>
            </a:r>
            <a:r>
              <a:rPr sz="1088" b="1" spc="-9" dirty="0">
                <a:latin typeface="Verdana"/>
                <a:cs typeface="Verdana"/>
              </a:rPr>
              <a:t>od </a:t>
            </a:r>
            <a:r>
              <a:rPr sz="1088" b="1" dirty="0">
                <a:latin typeface="Verdana"/>
                <a:cs typeface="Verdana"/>
              </a:rPr>
              <a:t>smrti</a:t>
            </a:r>
            <a:r>
              <a:rPr sz="1088" b="1" spc="-50" dirty="0">
                <a:latin typeface="Verdana"/>
                <a:cs typeface="Verdana"/>
              </a:rPr>
              <a:t> </a:t>
            </a:r>
            <a:r>
              <a:rPr sz="1088" b="1" spc="-5" dirty="0">
                <a:latin typeface="Verdana"/>
                <a:cs typeface="Verdana"/>
              </a:rPr>
              <a:t>organismu)</a:t>
            </a:r>
            <a:endParaRPr sz="1088" dirty="0">
              <a:latin typeface="Verdana"/>
              <a:cs typeface="Verdana"/>
            </a:endParaRPr>
          </a:p>
        </p:txBody>
      </p:sp>
      <p:pic>
        <p:nvPicPr>
          <p:cNvPr id="5" name="object 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27726" y="1937054"/>
            <a:ext cx="6084099" cy="4920946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D0A670AA-4A4F-4ACC-B53B-D3729B933F16}"/>
              </a:ext>
            </a:extLst>
          </p:cNvPr>
          <p:cNvSpPr/>
          <p:nvPr/>
        </p:nvSpPr>
        <p:spPr>
          <a:xfrm>
            <a:off x="936702" y="4393580"/>
            <a:ext cx="5196469" cy="4014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DFDE5EC-4045-4F0E-8F19-2BD2F5C9A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ED3A2-31BC-4989-B207-630E35C59806}" type="slidenum">
              <a:rPr lang="cs-CZ" smtClean="0"/>
              <a:t>1</a:t>
            </a:fld>
            <a:endParaRPr lang="cs-CZ"/>
          </a:p>
        </p:txBody>
      </p:sp>
      <p:pic>
        <p:nvPicPr>
          <p:cNvPr id="8" name="Dat1-1">
            <a:hlinkClick r:id="" action="ppaction://media"/>
            <a:extLst>
              <a:ext uri="{FF2B5EF4-FFF2-40B4-BE49-F238E27FC236}">
                <a16:creationId xmlns:a16="http://schemas.microsoft.com/office/drawing/2014/main" id="{B9A297C1-7EB5-4D3D-862A-E5B7B7D9603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086649" y="518120"/>
            <a:ext cx="609600" cy="609600"/>
          </a:xfrm>
          <a:prstGeom prst="rect">
            <a:avLst/>
          </a:prstGeom>
        </p:spPr>
      </p:pic>
      <p:pic>
        <p:nvPicPr>
          <p:cNvPr id="9" name="Dat1-2">
            <a:hlinkClick r:id="" action="ppaction://media"/>
            <a:extLst>
              <a:ext uri="{FF2B5EF4-FFF2-40B4-BE49-F238E27FC236}">
                <a16:creationId xmlns:a16="http://schemas.microsoft.com/office/drawing/2014/main" id="{2FADC2FB-F5B6-4517-B1A8-7E5F53BF0FD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500202" y="5746751"/>
            <a:ext cx="609600" cy="609600"/>
          </a:xfrm>
          <a:prstGeom prst="rect">
            <a:avLst/>
          </a:prstGeom>
        </p:spPr>
      </p:pic>
      <p:sp>
        <p:nvSpPr>
          <p:cNvPr id="11" name="object 8">
            <a:extLst>
              <a:ext uri="{FF2B5EF4-FFF2-40B4-BE49-F238E27FC236}">
                <a16:creationId xmlns:a16="http://schemas.microsoft.com/office/drawing/2014/main" id="{BA40B1DF-F01C-4621-A3F1-EBD703D5F7B1}"/>
              </a:ext>
            </a:extLst>
          </p:cNvPr>
          <p:cNvSpPr txBox="1"/>
          <p:nvPr/>
        </p:nvSpPr>
        <p:spPr>
          <a:xfrm>
            <a:off x="6748950" y="1933796"/>
            <a:ext cx="2112103" cy="1335484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9525">
            <a:solidFill>
              <a:srgbClr val="000000"/>
            </a:solidFill>
          </a:ln>
        </p:spPr>
        <p:txBody>
          <a:bodyPr vert="horz" wrap="square" lIns="0" tIns="49520" rIns="0" bIns="0" rtlCol="0">
            <a:spAutoFit/>
          </a:bodyPr>
          <a:lstStyle/>
          <a:p>
            <a:pPr algn="ctr">
              <a:lnSpc>
                <a:spcPts val="1732"/>
              </a:lnSpc>
              <a:spcBef>
                <a:spcPts val="390"/>
              </a:spcBef>
            </a:pPr>
            <a:r>
              <a:rPr sz="1400" b="1" spc="5" dirty="0">
                <a:solidFill>
                  <a:srgbClr val="C00000"/>
                </a:solidFill>
                <a:latin typeface="Verdana"/>
                <a:cs typeface="Verdana"/>
              </a:rPr>
              <a:t>na 1 g </a:t>
            </a:r>
            <a:r>
              <a:rPr sz="1400" b="1" spc="-5" dirty="0">
                <a:solidFill>
                  <a:srgbClr val="C00000"/>
                </a:solidFill>
                <a:latin typeface="Verdana"/>
                <a:cs typeface="Verdana"/>
              </a:rPr>
              <a:t>uhlíku </a:t>
            </a:r>
            <a:r>
              <a:rPr sz="1400" b="1" spc="5" dirty="0">
                <a:solidFill>
                  <a:srgbClr val="C00000"/>
                </a:solidFill>
                <a:latin typeface="Verdana"/>
                <a:cs typeface="Verdana"/>
              </a:rPr>
              <a:t>v </a:t>
            </a:r>
            <a:r>
              <a:rPr sz="1400" b="1" spc="-5" dirty="0">
                <a:solidFill>
                  <a:srgbClr val="C00000"/>
                </a:solidFill>
                <a:latin typeface="Verdana"/>
                <a:cs typeface="Verdana"/>
              </a:rPr>
              <a:t>živé hmotě</a:t>
            </a:r>
            <a:r>
              <a:rPr sz="1400" b="1" spc="-68" dirty="0">
                <a:solidFill>
                  <a:srgbClr val="C00000"/>
                </a:solidFill>
                <a:latin typeface="Verdana"/>
                <a:cs typeface="Verdana"/>
              </a:rPr>
              <a:t> </a:t>
            </a:r>
            <a:r>
              <a:rPr sz="1400" b="1" spc="-5" dirty="0">
                <a:solidFill>
                  <a:srgbClr val="C00000"/>
                </a:solidFill>
                <a:latin typeface="Verdana"/>
                <a:cs typeface="Verdana"/>
              </a:rPr>
              <a:t>připadá</a:t>
            </a:r>
            <a:endParaRPr sz="1400" dirty="0">
              <a:latin typeface="Verdana"/>
              <a:cs typeface="Verdana"/>
            </a:endParaRPr>
          </a:p>
          <a:p>
            <a:pPr marL="2303" algn="ctr">
              <a:lnSpc>
                <a:spcPts val="1732"/>
              </a:lnSpc>
            </a:pPr>
            <a:r>
              <a:rPr sz="1400" b="1" dirty="0">
                <a:solidFill>
                  <a:srgbClr val="0000FF"/>
                </a:solidFill>
                <a:latin typeface="Verdana"/>
                <a:cs typeface="Verdana"/>
              </a:rPr>
              <a:t>15,3 </a:t>
            </a:r>
            <a:r>
              <a:rPr sz="1400" b="1" spc="-5" dirty="0" err="1">
                <a:solidFill>
                  <a:srgbClr val="0000FF"/>
                </a:solidFill>
                <a:latin typeface="Verdana"/>
                <a:cs typeface="Verdana"/>
              </a:rPr>
              <a:t>přem</a:t>
            </a:r>
            <a:r>
              <a:rPr lang="cs-CZ" sz="1400" b="1" spc="-5" dirty="0">
                <a:solidFill>
                  <a:srgbClr val="0000FF"/>
                </a:solidFill>
                <a:latin typeface="Verdana"/>
                <a:cs typeface="Verdana"/>
              </a:rPr>
              <a:t>ě</a:t>
            </a:r>
            <a:r>
              <a:rPr sz="1400" b="1" spc="-5" dirty="0" err="1">
                <a:solidFill>
                  <a:srgbClr val="0000FF"/>
                </a:solidFill>
                <a:latin typeface="Verdana"/>
                <a:cs typeface="Verdana"/>
              </a:rPr>
              <a:t>ny</a:t>
            </a:r>
            <a:r>
              <a:rPr sz="1400" b="1" spc="-5" dirty="0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sz="1400" b="1" spc="-9" dirty="0">
                <a:solidFill>
                  <a:srgbClr val="0000FF"/>
                </a:solidFill>
                <a:latin typeface="Verdana"/>
                <a:cs typeface="Verdana"/>
              </a:rPr>
              <a:t>za </a:t>
            </a:r>
            <a:r>
              <a:rPr sz="1400" b="1" spc="-5" dirty="0" err="1">
                <a:solidFill>
                  <a:srgbClr val="0000FF"/>
                </a:solidFill>
                <a:latin typeface="Verdana"/>
                <a:cs typeface="Verdana"/>
              </a:rPr>
              <a:t>minutu</a:t>
            </a:r>
            <a:r>
              <a:rPr sz="1400" b="1" spc="-5" dirty="0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sz="1200" spc="-9" dirty="0">
                <a:solidFill>
                  <a:srgbClr val="0000FF"/>
                </a:solidFill>
                <a:latin typeface="Verdana"/>
                <a:cs typeface="Verdana"/>
              </a:rPr>
              <a:t>(</a:t>
            </a:r>
            <a:r>
              <a:rPr lang="cs-CZ" sz="1200" spc="-9" dirty="0">
                <a:solidFill>
                  <a:srgbClr val="0000FF"/>
                </a:solidFill>
                <a:latin typeface="Verdana"/>
                <a:cs typeface="Verdana"/>
              </a:rPr>
              <a:t>= </a:t>
            </a:r>
            <a:r>
              <a:rPr sz="1200" spc="-9" dirty="0" err="1">
                <a:solidFill>
                  <a:srgbClr val="0000FF"/>
                </a:solidFill>
                <a:latin typeface="Verdana"/>
                <a:cs typeface="Verdana"/>
              </a:rPr>
              <a:t>rovnovážná</a:t>
            </a:r>
            <a:r>
              <a:rPr sz="1200" spc="-9" dirty="0">
                <a:solidFill>
                  <a:srgbClr val="0000FF"/>
                </a:solidFill>
                <a:latin typeface="Verdana"/>
                <a:cs typeface="Verdana"/>
              </a:rPr>
              <a:t> měrná</a:t>
            </a:r>
            <a:r>
              <a:rPr sz="1200" spc="141" dirty="0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sz="1200" spc="-5" dirty="0" err="1">
                <a:solidFill>
                  <a:srgbClr val="0000FF"/>
                </a:solidFill>
                <a:latin typeface="Verdana"/>
                <a:cs typeface="Verdana"/>
              </a:rPr>
              <a:t>aktivita</a:t>
            </a:r>
            <a:r>
              <a:rPr sz="1200" spc="-5" dirty="0">
                <a:solidFill>
                  <a:srgbClr val="0000FF"/>
                </a:solidFill>
                <a:latin typeface="Verdana"/>
                <a:cs typeface="Verdana"/>
              </a:rPr>
              <a:t>)</a:t>
            </a:r>
            <a:endParaRPr lang="cs-CZ" sz="1200" spc="-5" dirty="0">
              <a:solidFill>
                <a:srgbClr val="0000FF"/>
              </a:solidFill>
              <a:latin typeface="Verdana"/>
              <a:cs typeface="Verdana"/>
            </a:endParaRPr>
          </a:p>
          <a:p>
            <a:pPr marL="2303" algn="ctr">
              <a:lnSpc>
                <a:spcPts val="1732"/>
              </a:lnSpc>
            </a:pPr>
            <a:endParaRPr sz="1200" dirty="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60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043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1873" y="978868"/>
            <a:ext cx="8229599" cy="153254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vert="horz" wrap="square" lIns="0" tIns="34549" rIns="0" bIns="0" rtlCol="0">
            <a:spAutoFit/>
          </a:bodyPr>
          <a:lstStyle/>
          <a:p>
            <a:pPr marL="33973">
              <a:spcBef>
                <a:spcPts val="249"/>
              </a:spcBef>
              <a:buSzPct val="155555"/>
              <a:tabLst>
                <a:tab pos="233206" algn="l"/>
                <a:tab pos="233782" algn="l"/>
              </a:tabLst>
            </a:pPr>
            <a:r>
              <a:rPr sz="2000" b="1" spc="-6" baseline="30864" dirty="0">
                <a:solidFill>
                  <a:srgbClr val="C00000"/>
                </a:solidFill>
                <a:latin typeface="Verdana"/>
                <a:cs typeface="Verdana"/>
              </a:rPr>
              <a:t>14</a:t>
            </a:r>
            <a:r>
              <a:rPr sz="2000" b="1" spc="-5" dirty="0">
                <a:solidFill>
                  <a:srgbClr val="C00000"/>
                </a:solidFill>
                <a:latin typeface="Verdana"/>
                <a:cs typeface="Verdana"/>
              </a:rPr>
              <a:t>C</a:t>
            </a:r>
            <a:r>
              <a:rPr sz="1400" spc="-5" dirty="0">
                <a:latin typeface="Verdana"/>
                <a:cs typeface="Verdana"/>
              </a:rPr>
              <a:t> </a:t>
            </a:r>
            <a:r>
              <a:rPr sz="1400" spc="-9" dirty="0">
                <a:latin typeface="Verdana"/>
                <a:cs typeface="Verdana"/>
              </a:rPr>
              <a:t>(T = 5730 let) se </a:t>
            </a:r>
            <a:r>
              <a:rPr sz="1400" dirty="0">
                <a:latin typeface="Verdana"/>
                <a:cs typeface="Verdana"/>
              </a:rPr>
              <a:t>tvoří </a:t>
            </a:r>
            <a:r>
              <a:rPr sz="1400" spc="-5" dirty="0">
                <a:latin typeface="Verdana"/>
                <a:cs typeface="Verdana"/>
              </a:rPr>
              <a:t>v horních vrstvách </a:t>
            </a:r>
            <a:r>
              <a:rPr sz="1400" spc="-5" dirty="0" err="1">
                <a:latin typeface="Verdana"/>
                <a:cs typeface="Verdana"/>
              </a:rPr>
              <a:t>atmosféry</a:t>
            </a:r>
            <a:r>
              <a:rPr sz="1400" spc="-5" dirty="0">
                <a:latin typeface="Verdana"/>
                <a:cs typeface="Verdana"/>
              </a:rPr>
              <a:t> </a:t>
            </a:r>
            <a:r>
              <a:rPr lang="cs-CZ" sz="1400" spc="-5" dirty="0">
                <a:latin typeface="Verdana"/>
                <a:cs typeface="Verdana"/>
              </a:rPr>
              <a:t>jadernou rekcí </a:t>
            </a:r>
            <a:r>
              <a:rPr sz="1600" b="1" spc="-6" baseline="28985" dirty="0">
                <a:solidFill>
                  <a:srgbClr val="0000FF"/>
                </a:solidFill>
                <a:latin typeface="Verdana"/>
                <a:cs typeface="Verdana"/>
              </a:rPr>
              <a:t>14</a:t>
            </a:r>
            <a:r>
              <a:rPr b="1" spc="-5" dirty="0">
                <a:solidFill>
                  <a:srgbClr val="0000FF"/>
                </a:solidFill>
                <a:latin typeface="Verdana"/>
                <a:cs typeface="Verdana"/>
              </a:rPr>
              <a:t>N (n,p)</a:t>
            </a:r>
            <a:r>
              <a:rPr b="1" spc="-68" dirty="0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sz="1600" b="1" spc="-6" baseline="28985" dirty="0">
                <a:solidFill>
                  <a:srgbClr val="0000FF"/>
                </a:solidFill>
                <a:latin typeface="Verdana"/>
                <a:cs typeface="Verdana"/>
              </a:rPr>
              <a:t>14</a:t>
            </a:r>
            <a:r>
              <a:rPr b="1" spc="-5" dirty="0">
                <a:solidFill>
                  <a:srgbClr val="0000FF"/>
                </a:solidFill>
                <a:latin typeface="Verdana"/>
                <a:cs typeface="Verdana"/>
              </a:rPr>
              <a:t>C</a:t>
            </a:r>
            <a:r>
              <a:rPr lang="cs-CZ" spc="-5" dirty="0">
                <a:latin typeface="Verdana"/>
                <a:cs typeface="Verdana"/>
              </a:rPr>
              <a:t>, </a:t>
            </a:r>
            <a:r>
              <a:rPr lang="cs-CZ" sz="1400" spc="-5" dirty="0">
                <a:latin typeface="Verdana"/>
                <a:cs typeface="Verdana"/>
              </a:rPr>
              <a:t>neutrony pocházejí z kosmického záření</a:t>
            </a:r>
            <a:r>
              <a:rPr lang="cs-CZ" sz="1400" b="1" spc="-5" dirty="0">
                <a:solidFill>
                  <a:srgbClr val="0000FF"/>
                </a:solidFill>
                <a:latin typeface="Verdana"/>
                <a:cs typeface="Verdana"/>
              </a:rPr>
              <a:t> </a:t>
            </a:r>
          </a:p>
          <a:p>
            <a:pPr marL="33973">
              <a:spcBef>
                <a:spcPts val="249"/>
              </a:spcBef>
              <a:buSzPct val="155555"/>
              <a:tabLst>
                <a:tab pos="233206" algn="l"/>
                <a:tab pos="233782" algn="l"/>
              </a:tabLst>
            </a:pPr>
            <a:endParaRPr lang="cs-CZ" sz="1400" b="1" spc="-5" dirty="0">
              <a:solidFill>
                <a:srgbClr val="0000FF"/>
              </a:solidFill>
              <a:latin typeface="Verdana"/>
              <a:cs typeface="Verdana"/>
            </a:endParaRPr>
          </a:p>
          <a:p>
            <a:pPr marL="33973">
              <a:spcBef>
                <a:spcPts val="249"/>
              </a:spcBef>
              <a:buSzPct val="155555"/>
              <a:tabLst>
                <a:tab pos="233206" algn="l"/>
                <a:tab pos="233782" algn="l"/>
              </a:tabLst>
            </a:pPr>
            <a:r>
              <a:rPr lang="cs-CZ" sz="1400" b="1" spc="-5" dirty="0">
                <a:solidFill>
                  <a:srgbClr val="0070C0"/>
                </a:solidFill>
                <a:latin typeface="Verdana"/>
                <a:cs typeface="Verdana"/>
              </a:rPr>
              <a:t>D</a:t>
            </a:r>
            <a:r>
              <a:rPr lang="cs-CZ" sz="1400" b="1" spc="-9" dirty="0">
                <a:solidFill>
                  <a:srgbClr val="0070C0"/>
                </a:solidFill>
                <a:latin typeface="Verdana"/>
                <a:cs typeface="Verdana"/>
              </a:rPr>
              <a:t>atovat </a:t>
            </a:r>
            <a:r>
              <a:rPr lang="cs-CZ" sz="1400" b="1" spc="-18" dirty="0">
                <a:solidFill>
                  <a:srgbClr val="0070C0"/>
                </a:solidFill>
                <a:latin typeface="Verdana"/>
                <a:cs typeface="Verdana"/>
              </a:rPr>
              <a:t>lze </a:t>
            </a:r>
            <a:r>
              <a:rPr lang="cs-CZ" sz="1400" b="1" spc="-5" dirty="0">
                <a:solidFill>
                  <a:srgbClr val="0070C0"/>
                </a:solidFill>
                <a:latin typeface="Verdana"/>
                <a:cs typeface="Verdana"/>
              </a:rPr>
              <a:t>předměty </a:t>
            </a:r>
            <a:r>
              <a:rPr lang="cs-CZ" sz="1400" b="1" spc="-14" dirty="0">
                <a:solidFill>
                  <a:srgbClr val="0070C0"/>
                </a:solidFill>
                <a:latin typeface="Verdana"/>
                <a:cs typeface="Verdana"/>
              </a:rPr>
              <a:t>cca </a:t>
            </a:r>
            <a:r>
              <a:rPr lang="cs-CZ" sz="1400" b="1" dirty="0">
                <a:solidFill>
                  <a:srgbClr val="0070C0"/>
                </a:solidFill>
                <a:latin typeface="Verdana"/>
                <a:cs typeface="Verdana"/>
              </a:rPr>
              <a:t>do stáří </a:t>
            </a:r>
            <a:r>
              <a:rPr lang="cs-CZ" sz="1400" b="1" spc="-9" dirty="0">
                <a:solidFill>
                  <a:srgbClr val="0070C0"/>
                </a:solidFill>
                <a:latin typeface="Verdana"/>
                <a:cs typeface="Verdana"/>
              </a:rPr>
              <a:t>40 </a:t>
            </a:r>
            <a:r>
              <a:rPr lang="cs-CZ" sz="1400" b="1" dirty="0">
                <a:solidFill>
                  <a:srgbClr val="0070C0"/>
                </a:solidFill>
                <a:latin typeface="Verdana"/>
                <a:cs typeface="Verdana"/>
              </a:rPr>
              <a:t>000 </a:t>
            </a:r>
            <a:r>
              <a:rPr lang="cs-CZ" sz="1400" b="1" spc="-5" dirty="0">
                <a:solidFill>
                  <a:srgbClr val="0070C0"/>
                </a:solidFill>
                <a:latin typeface="Verdana"/>
                <a:cs typeface="Verdana"/>
              </a:rPr>
              <a:t>- </a:t>
            </a:r>
            <a:r>
              <a:rPr lang="cs-CZ" sz="1400" b="1" spc="-9" dirty="0">
                <a:solidFill>
                  <a:srgbClr val="0070C0"/>
                </a:solidFill>
                <a:latin typeface="Verdana"/>
                <a:cs typeface="Verdana"/>
              </a:rPr>
              <a:t>50 </a:t>
            </a:r>
            <a:r>
              <a:rPr lang="cs-CZ" sz="1400" b="1" dirty="0">
                <a:solidFill>
                  <a:srgbClr val="0070C0"/>
                </a:solidFill>
                <a:latin typeface="Verdana"/>
                <a:cs typeface="Verdana"/>
              </a:rPr>
              <a:t>000 </a:t>
            </a:r>
            <a:r>
              <a:rPr lang="cs-CZ" sz="1400" b="1" spc="-9" dirty="0">
                <a:solidFill>
                  <a:srgbClr val="0070C0"/>
                </a:solidFill>
                <a:latin typeface="Verdana"/>
                <a:cs typeface="Verdana"/>
              </a:rPr>
              <a:t>let  </a:t>
            </a:r>
            <a:r>
              <a:rPr lang="cs-CZ" sz="1400" spc="-5" dirty="0">
                <a:latin typeface="Verdana"/>
                <a:cs typeface="Verdana"/>
              </a:rPr>
              <a:t>(do cca </a:t>
            </a:r>
            <a:r>
              <a:rPr lang="cs-CZ" sz="1400" spc="-9" dirty="0">
                <a:latin typeface="Verdana"/>
                <a:cs typeface="Verdana"/>
              </a:rPr>
              <a:t>10 </a:t>
            </a:r>
            <a:r>
              <a:rPr lang="cs-CZ" sz="1400" spc="-5" dirty="0">
                <a:latin typeface="Verdana"/>
                <a:cs typeface="Verdana"/>
              </a:rPr>
              <a:t>uplynulých </a:t>
            </a:r>
            <a:r>
              <a:rPr lang="cs-CZ" sz="1400" spc="-9" dirty="0">
                <a:latin typeface="Verdana"/>
                <a:cs typeface="Verdana"/>
              </a:rPr>
              <a:t>poločasů</a:t>
            </a:r>
            <a:r>
              <a:rPr lang="cs-CZ" sz="1400" spc="295" dirty="0">
                <a:latin typeface="Verdana"/>
                <a:cs typeface="Verdana"/>
              </a:rPr>
              <a:t> </a:t>
            </a:r>
            <a:r>
              <a:rPr lang="cs-CZ" sz="1400" spc="-5" dirty="0">
                <a:latin typeface="Verdana"/>
                <a:cs typeface="Verdana"/>
              </a:rPr>
              <a:t>přeměny, tehdy se nuklidy považují za vymřelé)</a:t>
            </a:r>
          </a:p>
          <a:p>
            <a:pPr marL="33973">
              <a:spcBef>
                <a:spcPts val="249"/>
              </a:spcBef>
              <a:buSzPct val="155555"/>
              <a:tabLst>
                <a:tab pos="233206" algn="l"/>
                <a:tab pos="233782" algn="l"/>
              </a:tabLst>
            </a:pPr>
            <a:endParaRPr lang="cs-CZ" sz="1632" b="1" spc="-5" dirty="0">
              <a:solidFill>
                <a:srgbClr val="0000FF"/>
              </a:solidFill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1873" y="2715672"/>
            <a:ext cx="4687523" cy="3334471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vert="horz" wrap="square" lIns="0" tIns="21305" rIns="0" bIns="0" rtlCol="0">
            <a:spAutoFit/>
          </a:bodyPr>
          <a:lstStyle/>
          <a:p>
            <a:pPr marL="218235" marR="479656" indent="-8637">
              <a:lnSpc>
                <a:spcPct val="111900"/>
              </a:lnSpc>
              <a:spcBef>
                <a:spcPts val="168"/>
              </a:spcBef>
            </a:pPr>
            <a:endParaRPr lang="cs-CZ" sz="1564" b="1" spc="-6" baseline="33816" dirty="0">
              <a:solidFill>
                <a:srgbClr val="C00000"/>
              </a:solidFill>
              <a:latin typeface="Verdana"/>
              <a:cs typeface="Verdana"/>
            </a:endParaRPr>
          </a:p>
          <a:p>
            <a:pPr marL="495348" marR="479656" indent="-285750">
              <a:lnSpc>
                <a:spcPct val="111900"/>
              </a:lnSpc>
              <a:spcBef>
                <a:spcPts val="168"/>
              </a:spcBef>
              <a:buFont typeface="Arial" panose="020B0604020202020204" pitchFamily="34" charset="0"/>
              <a:buChar char="•"/>
            </a:pPr>
            <a:r>
              <a:rPr lang="cs-CZ" spc="-6" baseline="3968" dirty="0">
                <a:latin typeface="Verdana"/>
                <a:cs typeface="Verdana"/>
              </a:rPr>
              <a:t>atomy uhlíku </a:t>
            </a:r>
            <a:r>
              <a:rPr lang="cs-CZ" spc="-6" baseline="37037" dirty="0">
                <a:latin typeface="Verdana"/>
                <a:cs typeface="Verdana"/>
              </a:rPr>
              <a:t>14</a:t>
            </a:r>
            <a:r>
              <a:rPr lang="cs-CZ" spc="-6" baseline="3968" dirty="0">
                <a:latin typeface="Verdana"/>
                <a:cs typeface="Verdana"/>
              </a:rPr>
              <a:t>C vznikají </a:t>
            </a:r>
            <a:r>
              <a:rPr lang="cs-CZ" spc="-14" baseline="3968" dirty="0">
                <a:latin typeface="Verdana"/>
                <a:cs typeface="Verdana"/>
              </a:rPr>
              <a:t>ve </a:t>
            </a:r>
            <a:r>
              <a:rPr lang="cs-CZ" spc="-6" baseline="3968" dirty="0">
                <a:latin typeface="Verdana"/>
                <a:cs typeface="Verdana"/>
              </a:rPr>
              <a:t>vysoce excitovaném stavu a </a:t>
            </a:r>
            <a:r>
              <a:rPr lang="cs-CZ" spc="-14" baseline="3968" dirty="0">
                <a:latin typeface="Verdana"/>
                <a:cs typeface="Verdana"/>
              </a:rPr>
              <a:t>rychle </a:t>
            </a:r>
            <a:r>
              <a:rPr lang="cs-CZ" spc="-6" baseline="3968" dirty="0">
                <a:latin typeface="Verdana"/>
                <a:cs typeface="Verdana"/>
              </a:rPr>
              <a:t>reagují na</a:t>
            </a:r>
            <a:r>
              <a:rPr lang="cs-CZ" spc="162" baseline="3968" dirty="0">
                <a:latin typeface="Verdana"/>
                <a:cs typeface="Verdana"/>
              </a:rPr>
              <a:t> </a:t>
            </a:r>
            <a:r>
              <a:rPr lang="cs-CZ" b="1" spc="-6" baseline="37037" dirty="0">
                <a:solidFill>
                  <a:srgbClr val="FF0000"/>
                </a:solidFill>
                <a:latin typeface="Verdana"/>
                <a:cs typeface="Verdana"/>
              </a:rPr>
              <a:t>14</a:t>
            </a:r>
            <a:r>
              <a:rPr lang="cs-CZ" b="1" spc="-6" dirty="0">
                <a:solidFill>
                  <a:srgbClr val="FF0000"/>
                </a:solidFill>
                <a:latin typeface="Verdana"/>
                <a:cs typeface="Verdana"/>
              </a:rPr>
              <a:t>CO</a:t>
            </a:r>
            <a:r>
              <a:rPr lang="cs-CZ" b="1" spc="-5" baseline="-25000" dirty="0">
                <a:solidFill>
                  <a:srgbClr val="FF0000"/>
                </a:solidFill>
                <a:latin typeface="Verdana"/>
                <a:cs typeface="Verdana"/>
              </a:rPr>
              <a:t>2</a:t>
            </a:r>
            <a:endParaRPr lang="cs-CZ" baseline="-25000" dirty="0">
              <a:latin typeface="Verdana"/>
              <a:cs typeface="Verdana"/>
            </a:endParaRPr>
          </a:p>
          <a:p>
            <a:pPr marL="495348" marR="479656" indent="-285750">
              <a:lnSpc>
                <a:spcPct val="111900"/>
              </a:lnSpc>
              <a:spcBef>
                <a:spcPts val="168"/>
              </a:spcBef>
              <a:buFont typeface="Arial" panose="020B0604020202020204" pitchFamily="34" charset="0"/>
              <a:buChar char="•"/>
            </a:pPr>
            <a:r>
              <a:rPr lang="cs-CZ" b="1" spc="-6" baseline="37037" dirty="0">
                <a:solidFill>
                  <a:srgbClr val="FF0000"/>
                </a:solidFill>
                <a:latin typeface="Verdana"/>
                <a:cs typeface="Verdana"/>
              </a:rPr>
              <a:t>14</a:t>
            </a:r>
            <a:r>
              <a:rPr lang="cs-CZ" b="1" spc="-6" dirty="0">
                <a:solidFill>
                  <a:srgbClr val="FF0000"/>
                </a:solidFill>
                <a:latin typeface="Verdana"/>
                <a:cs typeface="Verdana"/>
              </a:rPr>
              <a:t>CO</a:t>
            </a:r>
            <a:r>
              <a:rPr lang="cs-CZ" b="1" spc="-5" baseline="-25000" dirty="0">
                <a:solidFill>
                  <a:srgbClr val="FF0000"/>
                </a:solidFill>
                <a:latin typeface="Verdana"/>
                <a:cs typeface="Verdana"/>
              </a:rPr>
              <a:t>2</a:t>
            </a:r>
            <a:r>
              <a:rPr b="1" spc="-5" dirty="0">
                <a:solidFill>
                  <a:srgbClr val="C00000"/>
                </a:solidFill>
                <a:latin typeface="Verdana"/>
                <a:cs typeface="Verdana"/>
              </a:rPr>
              <a:t> </a:t>
            </a:r>
            <a:r>
              <a:rPr spc="-14" baseline="3968" dirty="0">
                <a:latin typeface="Verdana"/>
                <a:cs typeface="Verdana"/>
              </a:rPr>
              <a:t>se </a:t>
            </a:r>
            <a:r>
              <a:rPr spc="-6" baseline="3968" dirty="0">
                <a:latin typeface="Verdana"/>
                <a:cs typeface="Verdana"/>
              </a:rPr>
              <a:t>asimiluje v rostlinách (fotosyntéza), </a:t>
            </a:r>
            <a:r>
              <a:rPr baseline="3968" dirty="0">
                <a:latin typeface="Verdana"/>
                <a:cs typeface="Verdana"/>
              </a:rPr>
              <a:t>účastní </a:t>
            </a:r>
            <a:r>
              <a:rPr spc="-14" baseline="3968" dirty="0">
                <a:latin typeface="Verdana"/>
                <a:cs typeface="Verdana"/>
              </a:rPr>
              <a:t>se </a:t>
            </a:r>
            <a:r>
              <a:rPr spc="-6" baseline="3968" dirty="0">
                <a:latin typeface="Verdana"/>
                <a:cs typeface="Verdana"/>
              </a:rPr>
              <a:t>tak potravinového řetězce,  </a:t>
            </a:r>
            <a:endParaRPr lang="cs-CZ" spc="-6" baseline="3968" dirty="0">
              <a:latin typeface="Verdana"/>
              <a:cs typeface="Verdana"/>
            </a:endParaRPr>
          </a:p>
          <a:p>
            <a:pPr marL="495348" marR="479656" indent="-285750">
              <a:lnSpc>
                <a:spcPct val="111900"/>
              </a:lnSpc>
              <a:spcBef>
                <a:spcPts val="168"/>
              </a:spcBef>
              <a:buFont typeface="Arial" panose="020B0604020202020204" pitchFamily="34" charset="0"/>
              <a:buChar char="•"/>
            </a:pPr>
            <a:r>
              <a:rPr baseline="3968" dirty="0" err="1">
                <a:latin typeface="Verdana"/>
              </a:rPr>
              <a:t>rozpouští</a:t>
            </a:r>
            <a:r>
              <a:rPr baseline="3968" dirty="0">
                <a:latin typeface="Verdana"/>
              </a:rPr>
              <a:t> se </a:t>
            </a:r>
            <a:r>
              <a:rPr lang="cs-CZ" baseline="3968" dirty="0">
                <a:latin typeface="Verdana"/>
              </a:rPr>
              <a:t>také </a:t>
            </a:r>
            <a:r>
              <a:rPr baseline="3968" dirty="0" err="1">
                <a:latin typeface="Verdana"/>
              </a:rPr>
              <a:t>ve</a:t>
            </a:r>
            <a:r>
              <a:rPr baseline="3968" dirty="0">
                <a:latin typeface="Verdana"/>
              </a:rPr>
              <a:t> </a:t>
            </a:r>
            <a:r>
              <a:rPr baseline="3968" dirty="0" err="1">
                <a:latin typeface="Verdana"/>
              </a:rPr>
              <a:t>vodě</a:t>
            </a:r>
            <a:r>
              <a:rPr lang="cs-CZ" baseline="3968" dirty="0">
                <a:latin typeface="Verdana"/>
              </a:rPr>
              <a:t>, která je organismy přijímána</a:t>
            </a:r>
          </a:p>
          <a:p>
            <a:pPr marL="495348" marR="479656" indent="-285750">
              <a:lnSpc>
                <a:spcPct val="111900"/>
              </a:lnSpc>
              <a:spcBef>
                <a:spcPts val="168"/>
              </a:spcBef>
              <a:buFont typeface="Arial" panose="020B0604020202020204" pitchFamily="34" charset="0"/>
              <a:buChar char="•"/>
            </a:pPr>
            <a:r>
              <a:rPr lang="cs-CZ" spc="-6" baseline="30000" dirty="0">
                <a:latin typeface="Verdana"/>
              </a:rPr>
              <a:t>poměr atomů </a:t>
            </a:r>
            <a:r>
              <a:rPr lang="cs-CZ" sz="1600" b="1" spc="-6" baseline="30000" dirty="0">
                <a:solidFill>
                  <a:srgbClr val="C00000"/>
                </a:solidFill>
                <a:latin typeface="Verdana"/>
              </a:rPr>
              <a:t>14</a:t>
            </a:r>
            <a:r>
              <a:rPr lang="cs-CZ" sz="1600" b="1" spc="-6" dirty="0">
                <a:solidFill>
                  <a:srgbClr val="C00000"/>
                </a:solidFill>
                <a:latin typeface="Verdana"/>
              </a:rPr>
              <a:t>C</a:t>
            </a:r>
            <a:r>
              <a:rPr lang="cs-CZ" sz="1600" b="1" spc="-6" baseline="33816" dirty="0">
                <a:solidFill>
                  <a:srgbClr val="C00000"/>
                </a:solidFill>
                <a:latin typeface="Verdana"/>
              </a:rPr>
              <a:t>/12</a:t>
            </a:r>
            <a:r>
              <a:rPr lang="cs-CZ" sz="1600" b="1" spc="-6" dirty="0">
                <a:solidFill>
                  <a:srgbClr val="C00000"/>
                </a:solidFill>
                <a:latin typeface="Verdana"/>
              </a:rPr>
              <a:t>C</a:t>
            </a:r>
            <a:r>
              <a:rPr lang="cs-CZ" sz="1600" b="1" spc="-6" baseline="33816" dirty="0">
                <a:solidFill>
                  <a:srgbClr val="C00000"/>
                </a:solidFill>
                <a:latin typeface="Verdana"/>
              </a:rPr>
              <a:t> </a:t>
            </a:r>
            <a:r>
              <a:rPr lang="cs-CZ" spc="-6" baseline="33816" dirty="0">
                <a:latin typeface="Verdana"/>
              </a:rPr>
              <a:t>se udržuje po dobu života organismu (koloběh uhlíku v přírodě)</a:t>
            </a:r>
          </a:p>
          <a:p>
            <a:pPr marL="495348" marR="479656" indent="-285750">
              <a:lnSpc>
                <a:spcPct val="111900"/>
              </a:lnSpc>
              <a:spcBef>
                <a:spcPts val="168"/>
              </a:spcBef>
              <a:buFont typeface="Arial" panose="020B0604020202020204" pitchFamily="34" charset="0"/>
              <a:buChar char="•"/>
              <a:tabLst>
                <a:tab pos="244723" algn="l"/>
                <a:tab pos="245298" algn="l"/>
              </a:tabLst>
            </a:pPr>
            <a:r>
              <a:rPr lang="cs-CZ" spc="-6" baseline="33816" dirty="0">
                <a:latin typeface="Verdana"/>
              </a:rPr>
              <a:t>v případě, že organismus odumře, řetězec koloběhu se přeruší a radioaktivní uhlík pouze  vymírá</a:t>
            </a:r>
          </a:p>
          <a:p>
            <a:pPr marL="209598" marR="479656">
              <a:lnSpc>
                <a:spcPct val="111900"/>
              </a:lnSpc>
              <a:spcBef>
                <a:spcPts val="168"/>
              </a:spcBef>
              <a:buSzPct val="128571"/>
              <a:tabLst>
                <a:tab pos="245298" algn="l"/>
              </a:tabLst>
            </a:pPr>
            <a:endParaRPr spc="-6" baseline="33816" dirty="0">
              <a:latin typeface="Verdana"/>
            </a:endParaRPr>
          </a:p>
        </p:txBody>
      </p:sp>
      <p:graphicFrame>
        <p:nvGraphicFramePr>
          <p:cNvPr id="7" name="Tabulka 6">
            <a:extLst>
              <a:ext uri="{FF2B5EF4-FFF2-40B4-BE49-F238E27FC236}">
                <a16:creationId xmlns:a16="http://schemas.microsoft.com/office/drawing/2014/main" id="{BCB5756B-73F1-4786-8208-1DC917F515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2898711"/>
              </p:ext>
            </p:extLst>
          </p:nvPr>
        </p:nvGraphicFramePr>
        <p:xfrm>
          <a:off x="5132017" y="2715672"/>
          <a:ext cx="3958683" cy="3931920"/>
        </p:xfrm>
        <a:graphic>
          <a:graphicData uri="http://schemas.openxmlformats.org/drawingml/2006/table">
            <a:tbl>
              <a:tblPr/>
              <a:tblGrid>
                <a:gridCol w="1068881">
                  <a:extLst>
                    <a:ext uri="{9D8B030D-6E8A-4147-A177-3AD203B41FA5}">
                      <a16:colId xmlns:a16="http://schemas.microsoft.com/office/drawing/2014/main" val="3314735811"/>
                    </a:ext>
                  </a:extLst>
                </a:gridCol>
                <a:gridCol w="2889802">
                  <a:extLst>
                    <a:ext uri="{9D8B030D-6E8A-4147-A177-3AD203B41FA5}">
                      <a16:colId xmlns:a16="http://schemas.microsoft.com/office/drawing/2014/main" val="28101063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cs-CZ" dirty="0"/>
                        <a:t>Doba přeměny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Procento přeměněného uhlíku </a:t>
                      </a:r>
                      <a:r>
                        <a:rPr lang="cs-CZ" baseline="30000" dirty="0"/>
                        <a:t>14</a:t>
                      </a:r>
                      <a:r>
                        <a:rPr lang="cs-CZ" dirty="0"/>
                        <a:t>C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170092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/>
                        <a:t>5730 </a:t>
                      </a:r>
                      <a:r>
                        <a:rPr lang="cs-CZ">
                          <a:hlinkClick r:id="rId6" tooltip="Rok"/>
                        </a:rPr>
                        <a:t>let</a:t>
                      </a:r>
                      <a:endParaRPr lang="cs-CZ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50 </a:t>
                      </a:r>
                      <a:r>
                        <a:rPr lang="cs-CZ" dirty="0">
                          <a:hlinkClick r:id="rId7" tooltip="Procento"/>
                        </a:rPr>
                        <a:t>%</a:t>
                      </a:r>
                      <a:r>
                        <a:rPr lang="cs-CZ" dirty="0"/>
                        <a:t>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35499742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/>
                        <a:t>11460 let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r>
                        <a:rPr lang="cs-CZ"/>
                        <a:t>75 %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56110056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dirty="0"/>
                        <a:t>17190 let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87,5 %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278250138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dirty="0"/>
                        <a:t>22920 let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r>
                        <a:rPr lang="cs-CZ"/>
                        <a:t>93,75 %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338312537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/>
                        <a:t>28650 let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r>
                        <a:rPr lang="cs-CZ"/>
                        <a:t>96,875 %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357255615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/>
                        <a:t>34380 let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r>
                        <a:rPr lang="cs-CZ"/>
                        <a:t>98,4375 %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238320036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/>
                        <a:t>40110 let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r>
                        <a:rPr lang="cs-CZ"/>
                        <a:t>99,21875 %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81052785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/>
                        <a:t>45840 let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r>
                        <a:rPr lang="cs-CZ"/>
                        <a:t>99,609375 %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304358759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/>
                        <a:t>51570 let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99,8046875 %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2740826847"/>
                  </a:ext>
                </a:extLst>
              </a:tr>
            </a:tbl>
          </a:graphicData>
        </a:graphic>
      </p:graphicFrame>
      <p:sp>
        <p:nvSpPr>
          <p:cNvPr id="10" name="Zástupný symbol pro číslo snímku 9">
            <a:extLst>
              <a:ext uri="{FF2B5EF4-FFF2-40B4-BE49-F238E27FC236}">
                <a16:creationId xmlns:a16="http://schemas.microsoft.com/office/drawing/2014/main" id="{66B188AB-86A4-48D1-8099-9790498B865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cs-CZ" smtClean="0"/>
              <a:t>2</a:t>
            </a:fld>
            <a:endParaRPr lang="cs-CZ"/>
          </a:p>
        </p:txBody>
      </p:sp>
      <p:pic>
        <p:nvPicPr>
          <p:cNvPr id="11" name="Dat2-1">
            <a:hlinkClick r:id="" action="ppaction://media"/>
            <a:extLst>
              <a:ext uri="{FF2B5EF4-FFF2-40B4-BE49-F238E27FC236}">
                <a16:creationId xmlns:a16="http://schemas.microsoft.com/office/drawing/2014/main" id="{24747EB5-C93F-4891-935A-22DC1B2F50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210550" y="210408"/>
            <a:ext cx="609600" cy="609600"/>
          </a:xfrm>
          <a:prstGeom prst="rect">
            <a:avLst/>
          </a:prstGeom>
        </p:spPr>
      </p:pic>
      <p:pic>
        <p:nvPicPr>
          <p:cNvPr id="12" name="Dat2-2">
            <a:hlinkClick r:id="" action="ppaction://media"/>
            <a:extLst>
              <a:ext uri="{FF2B5EF4-FFF2-40B4-BE49-F238E27FC236}">
                <a16:creationId xmlns:a16="http://schemas.microsoft.com/office/drawing/2014/main" id="{2189ABCD-4454-4718-BA90-FE205C0E013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210550" y="3797472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295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1535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3911" y="327282"/>
            <a:ext cx="5371236" cy="289645"/>
          </a:xfrm>
          <a:prstGeom prst="rect">
            <a:avLst/>
          </a:prstGeom>
        </p:spPr>
        <p:txBody>
          <a:bodyPr vert="horz" wrap="square" lIns="0" tIns="10365" rIns="0" bIns="0" rtlCol="0" anchor="ctr">
            <a:spAutoFit/>
          </a:bodyPr>
          <a:lstStyle/>
          <a:p>
            <a:pPr marL="11516">
              <a:lnSpc>
                <a:spcPct val="100000"/>
              </a:lnSpc>
              <a:spcBef>
                <a:spcPts val="82"/>
              </a:spcBef>
            </a:pPr>
            <a:r>
              <a:rPr sz="1814" b="1" spc="-5" dirty="0">
                <a:solidFill>
                  <a:srgbClr val="C00000"/>
                </a:solidFill>
                <a:latin typeface="Verdana"/>
                <a:cs typeface="Verdana"/>
              </a:rPr>
              <a:t>Urychlovačová hmotnostní</a:t>
            </a:r>
            <a:r>
              <a:rPr sz="1814" b="1" spc="-45" dirty="0">
                <a:solidFill>
                  <a:srgbClr val="C00000"/>
                </a:solidFill>
                <a:latin typeface="Verdana"/>
                <a:cs typeface="Verdana"/>
              </a:rPr>
              <a:t> </a:t>
            </a:r>
            <a:r>
              <a:rPr sz="1814" b="1" spc="-5" dirty="0">
                <a:solidFill>
                  <a:srgbClr val="C00000"/>
                </a:solidFill>
                <a:latin typeface="Verdana"/>
                <a:cs typeface="Verdana"/>
              </a:rPr>
              <a:t>spektrometrie</a:t>
            </a:r>
            <a:endParaRPr sz="1814" dirty="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93911" y="867256"/>
            <a:ext cx="7958352" cy="5369540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0" tIns="7486" rIns="0" bIns="0" rtlCol="0">
            <a:spAutoFit/>
          </a:bodyPr>
          <a:lstStyle/>
          <a:p>
            <a:pPr marL="342756" marR="62188" indent="-285750">
              <a:lnSpc>
                <a:spcPct val="150000"/>
              </a:lnSpc>
              <a:spcBef>
                <a:spcPts val="59"/>
              </a:spcBef>
              <a:buFont typeface="Arial" panose="020B0604020202020204" pitchFamily="34" charset="0"/>
              <a:buChar char="•"/>
              <a:tabLst>
                <a:tab pos="256239" algn="l"/>
                <a:tab pos="256815" algn="l"/>
              </a:tabLst>
            </a:pPr>
            <a:r>
              <a:rPr sz="1400" spc="-9" dirty="0">
                <a:latin typeface="Verdana"/>
                <a:cs typeface="Verdana"/>
              </a:rPr>
              <a:t>tato metoda </a:t>
            </a:r>
            <a:r>
              <a:rPr sz="1400" spc="-5" dirty="0">
                <a:latin typeface="Verdana"/>
                <a:cs typeface="Verdana"/>
              </a:rPr>
              <a:t>slouží k absolutnímu stanovení </a:t>
            </a:r>
            <a:r>
              <a:rPr sz="1400" spc="-9" dirty="0">
                <a:latin typeface="Verdana"/>
                <a:cs typeface="Verdana"/>
              </a:rPr>
              <a:t>zbytkového </a:t>
            </a:r>
            <a:r>
              <a:rPr sz="1400" baseline="30864" dirty="0">
                <a:latin typeface="Verdana"/>
                <a:cs typeface="Verdana"/>
              </a:rPr>
              <a:t>14</a:t>
            </a:r>
            <a:r>
              <a:rPr sz="1400" dirty="0">
                <a:latin typeface="Verdana"/>
                <a:cs typeface="Verdana"/>
              </a:rPr>
              <a:t>C, </a:t>
            </a:r>
            <a:r>
              <a:rPr sz="1400" spc="-9" dirty="0">
                <a:latin typeface="Verdana"/>
                <a:cs typeface="Verdana"/>
              </a:rPr>
              <a:t>je </a:t>
            </a:r>
            <a:r>
              <a:rPr sz="1400" spc="-5" dirty="0">
                <a:latin typeface="Verdana"/>
                <a:cs typeface="Verdana"/>
              </a:rPr>
              <a:t>mnohem citlivější, </a:t>
            </a:r>
            <a:r>
              <a:rPr sz="1400" spc="-9" dirty="0" err="1">
                <a:latin typeface="Verdana"/>
                <a:cs typeface="Verdana"/>
              </a:rPr>
              <a:t>umožňuje</a:t>
            </a:r>
            <a:r>
              <a:rPr sz="1400" spc="-9" dirty="0">
                <a:latin typeface="Verdana"/>
                <a:cs typeface="Verdana"/>
              </a:rPr>
              <a:t> </a:t>
            </a:r>
            <a:r>
              <a:rPr sz="1400" spc="-9" dirty="0" err="1">
                <a:latin typeface="Verdana"/>
                <a:cs typeface="Verdana"/>
              </a:rPr>
              <a:t>stanovit</a:t>
            </a:r>
            <a:r>
              <a:rPr sz="1400" spc="-9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stáří </a:t>
            </a:r>
            <a:r>
              <a:rPr sz="1400" spc="-9" dirty="0">
                <a:latin typeface="Verdana"/>
                <a:cs typeface="Verdana"/>
              </a:rPr>
              <a:t>vzorků </a:t>
            </a:r>
            <a:r>
              <a:rPr sz="1400" dirty="0">
                <a:latin typeface="Verdana"/>
                <a:cs typeface="Verdana"/>
              </a:rPr>
              <a:t>do </a:t>
            </a:r>
            <a:r>
              <a:rPr sz="1400" spc="-14" dirty="0" err="1">
                <a:latin typeface="Verdana"/>
                <a:cs typeface="Verdana"/>
              </a:rPr>
              <a:t>cca</a:t>
            </a:r>
            <a:r>
              <a:rPr sz="1400" spc="-14" dirty="0">
                <a:latin typeface="Verdana"/>
                <a:cs typeface="Verdana"/>
              </a:rPr>
              <a:t> </a:t>
            </a:r>
            <a:r>
              <a:rPr sz="1400" b="1" spc="-5" dirty="0">
                <a:latin typeface="Verdana"/>
                <a:cs typeface="Verdana"/>
              </a:rPr>
              <a:t>100</a:t>
            </a:r>
            <a:r>
              <a:rPr lang="cs-CZ" sz="1400" b="1" spc="-5" dirty="0">
                <a:latin typeface="Verdana"/>
                <a:cs typeface="Verdana"/>
              </a:rPr>
              <a:t> </a:t>
            </a:r>
            <a:r>
              <a:rPr sz="1400" b="1" spc="-5" dirty="0">
                <a:latin typeface="Verdana"/>
                <a:cs typeface="Verdana"/>
              </a:rPr>
              <a:t>000</a:t>
            </a:r>
            <a:r>
              <a:rPr sz="1400" b="1" spc="63" dirty="0">
                <a:latin typeface="Verdana"/>
                <a:cs typeface="Verdana"/>
              </a:rPr>
              <a:t> </a:t>
            </a:r>
            <a:r>
              <a:rPr sz="1400" b="1" spc="-9" dirty="0">
                <a:latin typeface="Verdana"/>
                <a:cs typeface="Verdana"/>
              </a:rPr>
              <a:t>let</a:t>
            </a:r>
            <a:endParaRPr sz="1400" b="1" dirty="0">
              <a:latin typeface="Verdana"/>
              <a:cs typeface="Verdana"/>
            </a:endParaRPr>
          </a:p>
          <a:p>
            <a:pPr marL="399906" indent="-342900">
              <a:lnSpc>
                <a:spcPct val="150000"/>
              </a:lnSpc>
              <a:spcBef>
                <a:spcPts val="109"/>
              </a:spcBef>
              <a:buFont typeface="Arial" panose="020B0604020202020204" pitchFamily="34" charset="0"/>
              <a:buChar char="•"/>
              <a:tabLst>
                <a:tab pos="256239" algn="l"/>
                <a:tab pos="256815" algn="l"/>
              </a:tabLst>
            </a:pPr>
            <a:r>
              <a:rPr sz="1400" spc="-9" dirty="0">
                <a:latin typeface="Verdana"/>
              </a:rPr>
              <a:t>uhlíkatý vzorek s obsahem </a:t>
            </a:r>
            <a:r>
              <a:rPr sz="1400" spc="-9" baseline="30000" dirty="0">
                <a:latin typeface="Verdana"/>
              </a:rPr>
              <a:t>12</a:t>
            </a:r>
            <a:r>
              <a:rPr sz="1400" spc="-9" dirty="0">
                <a:latin typeface="Verdana"/>
              </a:rPr>
              <a:t>C a </a:t>
            </a:r>
            <a:r>
              <a:rPr sz="1400" spc="-9" baseline="30000" dirty="0">
                <a:latin typeface="Verdana"/>
              </a:rPr>
              <a:t>14</a:t>
            </a:r>
            <a:r>
              <a:rPr sz="1400" spc="-9" dirty="0">
                <a:latin typeface="Verdana"/>
              </a:rPr>
              <a:t>C se nejprve katalyticky převede na CO</a:t>
            </a:r>
            <a:r>
              <a:rPr sz="1400" spc="-9" baseline="-25000" dirty="0">
                <a:latin typeface="Verdana"/>
              </a:rPr>
              <a:t>2</a:t>
            </a:r>
          </a:p>
          <a:p>
            <a:pPr marL="399906" indent="-342900">
              <a:lnSpc>
                <a:spcPct val="150000"/>
              </a:lnSpc>
              <a:spcBef>
                <a:spcPts val="23"/>
              </a:spcBef>
              <a:buFont typeface="Arial" panose="020B0604020202020204" pitchFamily="34" charset="0"/>
              <a:buChar char="•"/>
              <a:tabLst>
                <a:tab pos="256239" algn="l"/>
                <a:tab pos="256815" algn="l"/>
              </a:tabLst>
            </a:pPr>
            <a:r>
              <a:rPr sz="1400" spc="-9" dirty="0">
                <a:latin typeface="Verdana"/>
              </a:rPr>
              <a:t>dalším zařízení se zase katalyticky CO</a:t>
            </a:r>
            <a:r>
              <a:rPr sz="1400" spc="-9" baseline="-25000" dirty="0">
                <a:latin typeface="Verdana"/>
              </a:rPr>
              <a:t>2</a:t>
            </a:r>
            <a:r>
              <a:rPr sz="1400" spc="-9" dirty="0">
                <a:latin typeface="Verdana"/>
              </a:rPr>
              <a:t> převede na čistý uhlík</a:t>
            </a:r>
          </a:p>
          <a:p>
            <a:pPr marL="342756" indent="-2857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56239" algn="l"/>
                <a:tab pos="256815" algn="l"/>
              </a:tabLst>
            </a:pPr>
            <a:r>
              <a:rPr sz="1400" spc="-5" dirty="0">
                <a:latin typeface="Verdana"/>
                <a:cs typeface="Verdana"/>
              </a:rPr>
              <a:t>ten </a:t>
            </a:r>
            <a:r>
              <a:rPr sz="1400" spc="-9" dirty="0">
                <a:latin typeface="Verdana"/>
                <a:cs typeface="Verdana"/>
              </a:rPr>
              <a:t>se </a:t>
            </a:r>
            <a:r>
              <a:rPr sz="1400" dirty="0">
                <a:latin typeface="Verdana"/>
                <a:cs typeface="Verdana"/>
              </a:rPr>
              <a:t>plní </a:t>
            </a:r>
            <a:r>
              <a:rPr sz="1400" spc="-9" dirty="0">
                <a:latin typeface="Verdana"/>
                <a:cs typeface="Verdana"/>
              </a:rPr>
              <a:t>do </a:t>
            </a:r>
            <a:r>
              <a:rPr sz="1400" spc="-5" dirty="0">
                <a:latin typeface="Verdana"/>
                <a:cs typeface="Verdana"/>
              </a:rPr>
              <a:t>skleněných </a:t>
            </a:r>
            <a:r>
              <a:rPr sz="1400" spc="-9" dirty="0">
                <a:latin typeface="Verdana"/>
                <a:cs typeface="Verdana"/>
              </a:rPr>
              <a:t>kapilár </a:t>
            </a:r>
            <a:r>
              <a:rPr sz="1400" spc="-5" dirty="0">
                <a:latin typeface="Verdana"/>
                <a:cs typeface="Verdana"/>
              </a:rPr>
              <a:t>a </a:t>
            </a:r>
            <a:r>
              <a:rPr sz="1400" spc="-9" dirty="0">
                <a:latin typeface="Verdana"/>
                <a:cs typeface="Verdana"/>
              </a:rPr>
              <a:t>vkládá se </a:t>
            </a:r>
            <a:r>
              <a:rPr sz="1400" dirty="0">
                <a:latin typeface="Verdana"/>
                <a:cs typeface="Verdana"/>
              </a:rPr>
              <a:t>do</a:t>
            </a:r>
            <a:r>
              <a:rPr sz="1400" spc="86" dirty="0">
                <a:latin typeface="Verdana"/>
                <a:cs typeface="Verdana"/>
              </a:rPr>
              <a:t> </a:t>
            </a:r>
            <a:r>
              <a:rPr sz="1400" spc="-9" dirty="0">
                <a:latin typeface="Verdana"/>
                <a:cs typeface="Verdana"/>
              </a:rPr>
              <a:t>přístroje</a:t>
            </a:r>
            <a:endParaRPr sz="14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lang="cs-CZ" sz="1542" dirty="0">
              <a:latin typeface="Verdana"/>
              <a:cs typeface="Verdana"/>
            </a:endParaRPr>
          </a:p>
          <a:p>
            <a:pPr marL="4635911" marR="491749">
              <a:lnSpc>
                <a:spcPct val="158400"/>
              </a:lnSpc>
              <a:spcBef>
                <a:spcPts val="1215"/>
              </a:spcBef>
            </a:pPr>
            <a:endParaRPr lang="cs-CZ" sz="1043" spc="-5" dirty="0">
              <a:latin typeface="Verdana"/>
              <a:cs typeface="Verdana"/>
            </a:endParaRPr>
          </a:p>
          <a:p>
            <a:pPr marL="4635911" marR="491749">
              <a:lnSpc>
                <a:spcPct val="158400"/>
              </a:lnSpc>
              <a:spcBef>
                <a:spcPts val="1215"/>
              </a:spcBef>
            </a:pPr>
            <a:r>
              <a:rPr lang="cs-CZ" sz="1050" spc="-5" dirty="0">
                <a:latin typeface="Verdana"/>
                <a:cs typeface="Verdana"/>
              </a:rPr>
              <a:t>     Na obrázku vlevo </a:t>
            </a:r>
            <a:r>
              <a:rPr lang="cs-CZ" sz="1050" spc="5" dirty="0">
                <a:latin typeface="Verdana"/>
                <a:cs typeface="Verdana"/>
              </a:rPr>
              <a:t>je </a:t>
            </a:r>
            <a:r>
              <a:rPr lang="cs-CZ" sz="1050" spc="-5" dirty="0">
                <a:latin typeface="Verdana"/>
                <a:cs typeface="Verdana"/>
              </a:rPr>
              <a:t>baterie  </a:t>
            </a:r>
            <a:r>
              <a:rPr lang="cs-CZ" sz="1050" spc="-9" dirty="0">
                <a:latin typeface="Verdana"/>
                <a:cs typeface="Verdana"/>
              </a:rPr>
              <a:t>rozkladných  </a:t>
            </a:r>
            <a:r>
              <a:rPr lang="cs-CZ" sz="1050" spc="-5" dirty="0">
                <a:latin typeface="Verdana"/>
                <a:cs typeface="Verdana"/>
              </a:rPr>
              <a:t>nádobek, </a:t>
            </a:r>
            <a:r>
              <a:rPr lang="cs-CZ" sz="1050" spc="-9" dirty="0">
                <a:latin typeface="Verdana"/>
                <a:cs typeface="Verdana"/>
              </a:rPr>
              <a:t>vpravo </a:t>
            </a:r>
            <a:r>
              <a:rPr lang="cs-CZ" sz="1050" spc="5" dirty="0">
                <a:latin typeface="Verdana"/>
                <a:cs typeface="Verdana"/>
              </a:rPr>
              <a:t>je </a:t>
            </a:r>
            <a:r>
              <a:rPr lang="cs-CZ" sz="1050" dirty="0">
                <a:latin typeface="Verdana"/>
                <a:cs typeface="Verdana"/>
              </a:rPr>
              <a:t>jejich</a:t>
            </a:r>
            <a:r>
              <a:rPr lang="cs-CZ" sz="1050" spc="-23" dirty="0">
                <a:latin typeface="Verdana"/>
                <a:cs typeface="Verdana"/>
              </a:rPr>
              <a:t> </a:t>
            </a:r>
            <a:r>
              <a:rPr lang="cs-CZ" sz="1050" spc="-5" dirty="0">
                <a:latin typeface="Verdana"/>
                <a:cs typeface="Verdana"/>
              </a:rPr>
              <a:t>detail.</a:t>
            </a:r>
            <a:endParaRPr lang="cs-CZ" sz="1050" dirty="0">
              <a:latin typeface="Verdana"/>
              <a:cs typeface="Verdana"/>
            </a:endParaRPr>
          </a:p>
          <a:p>
            <a:pPr marL="4635911" marR="195202" indent="46641">
              <a:lnSpc>
                <a:spcPts val="1986"/>
              </a:lnSpc>
              <a:spcBef>
                <a:spcPts val="181"/>
              </a:spcBef>
            </a:pPr>
            <a:r>
              <a:rPr lang="cs-CZ" sz="1050" spc="-5" dirty="0">
                <a:latin typeface="Verdana"/>
                <a:cs typeface="Verdana"/>
              </a:rPr>
              <a:t>   </a:t>
            </a:r>
          </a:p>
          <a:p>
            <a:pPr marL="4635911" marR="195202" indent="46641">
              <a:lnSpc>
                <a:spcPts val="1986"/>
              </a:lnSpc>
              <a:spcBef>
                <a:spcPts val="181"/>
              </a:spcBef>
            </a:pPr>
            <a:r>
              <a:rPr lang="cs-CZ" sz="1050" spc="-5" dirty="0">
                <a:latin typeface="Verdana"/>
                <a:cs typeface="Verdana"/>
              </a:rPr>
              <a:t> </a:t>
            </a:r>
          </a:p>
          <a:p>
            <a:pPr marL="4635911" marR="195202" indent="46641">
              <a:lnSpc>
                <a:spcPts val="1986"/>
              </a:lnSpc>
              <a:spcBef>
                <a:spcPts val="181"/>
              </a:spcBef>
            </a:pPr>
            <a:r>
              <a:rPr lang="cs-CZ" sz="1050" spc="-5" dirty="0">
                <a:latin typeface="Verdana"/>
                <a:cs typeface="Verdana"/>
              </a:rPr>
              <a:t>Vlevo dole na snímku </a:t>
            </a:r>
            <a:r>
              <a:rPr lang="cs-CZ" sz="1050" spc="5" dirty="0">
                <a:latin typeface="Verdana"/>
                <a:cs typeface="Verdana"/>
              </a:rPr>
              <a:t>je </a:t>
            </a:r>
            <a:r>
              <a:rPr lang="cs-CZ" sz="1050" dirty="0">
                <a:latin typeface="Verdana"/>
                <a:cs typeface="Verdana"/>
              </a:rPr>
              <a:t>schéma </a:t>
            </a:r>
            <a:r>
              <a:rPr lang="cs-CZ" sz="1050" spc="-5" dirty="0">
                <a:latin typeface="Verdana"/>
                <a:cs typeface="Verdana"/>
              </a:rPr>
              <a:t>procesu na  obrazovce</a:t>
            </a:r>
            <a:r>
              <a:rPr lang="cs-CZ" sz="1050" spc="9" dirty="0">
                <a:latin typeface="Verdana"/>
                <a:cs typeface="Verdana"/>
              </a:rPr>
              <a:t> </a:t>
            </a:r>
            <a:r>
              <a:rPr lang="cs-CZ" sz="1050" spc="-5" dirty="0">
                <a:latin typeface="Verdana"/>
                <a:cs typeface="Verdana"/>
              </a:rPr>
              <a:t>monitoru</a:t>
            </a:r>
          </a:p>
          <a:p>
            <a:pPr marL="4635911" marR="195202" indent="46641">
              <a:lnSpc>
                <a:spcPts val="1986"/>
              </a:lnSpc>
              <a:spcBef>
                <a:spcPts val="181"/>
              </a:spcBef>
            </a:pPr>
            <a:endParaRPr lang="cs-CZ" sz="1050" spc="-5" dirty="0">
              <a:latin typeface="Verdana"/>
              <a:cs typeface="Verdana"/>
            </a:endParaRPr>
          </a:p>
          <a:p>
            <a:pPr marL="4635911" marR="195202" indent="46641">
              <a:lnSpc>
                <a:spcPts val="1986"/>
              </a:lnSpc>
              <a:spcBef>
                <a:spcPts val="181"/>
              </a:spcBef>
            </a:pPr>
            <a:endParaRPr lang="cs-CZ" sz="1050" spc="-5" dirty="0">
              <a:latin typeface="Verdana"/>
              <a:cs typeface="Verdana"/>
            </a:endParaRPr>
          </a:p>
          <a:p>
            <a:pPr marL="4635911" marR="195202" indent="46641">
              <a:lnSpc>
                <a:spcPts val="1986"/>
              </a:lnSpc>
              <a:spcBef>
                <a:spcPts val="181"/>
              </a:spcBef>
            </a:pPr>
            <a:endParaRPr lang="cs-CZ" sz="1050" dirty="0">
              <a:latin typeface="Verdana"/>
              <a:cs typeface="Verdana"/>
            </a:endParaRPr>
          </a:p>
          <a:p>
            <a:pPr marL="4635911">
              <a:spcBef>
                <a:spcPts val="540"/>
              </a:spcBef>
            </a:pPr>
            <a:r>
              <a:rPr lang="cs-CZ" sz="1050" spc="-5" dirty="0">
                <a:latin typeface="Verdana"/>
                <a:cs typeface="Verdana"/>
              </a:rPr>
              <a:t>Vpravo dole </a:t>
            </a:r>
            <a:r>
              <a:rPr lang="cs-CZ" sz="1050" spc="5" dirty="0">
                <a:latin typeface="Verdana"/>
                <a:cs typeface="Verdana"/>
              </a:rPr>
              <a:t>je </a:t>
            </a:r>
            <a:r>
              <a:rPr lang="cs-CZ" sz="1050" dirty="0">
                <a:latin typeface="Verdana"/>
                <a:cs typeface="Verdana"/>
              </a:rPr>
              <a:t>záběr </a:t>
            </a:r>
            <a:r>
              <a:rPr lang="cs-CZ" sz="1050" spc="-5" dirty="0">
                <a:latin typeface="Verdana"/>
                <a:cs typeface="Verdana"/>
              </a:rPr>
              <a:t>na kapiláru </a:t>
            </a:r>
            <a:r>
              <a:rPr lang="cs-CZ" sz="1050" dirty="0">
                <a:latin typeface="Verdana"/>
                <a:cs typeface="Verdana"/>
              </a:rPr>
              <a:t>se</a:t>
            </a:r>
            <a:r>
              <a:rPr lang="cs-CZ" sz="1050" spc="-41" dirty="0">
                <a:latin typeface="Verdana"/>
                <a:cs typeface="Verdana"/>
              </a:rPr>
              <a:t> </a:t>
            </a:r>
            <a:r>
              <a:rPr lang="cs-CZ" sz="1050" spc="-5" dirty="0">
                <a:latin typeface="Verdana"/>
                <a:cs typeface="Verdana"/>
              </a:rPr>
              <a:t>vzorkem</a:t>
            </a:r>
            <a:r>
              <a:rPr lang="cs-CZ" sz="1043" spc="-5" dirty="0">
                <a:latin typeface="Verdana"/>
                <a:cs typeface="Verdana"/>
              </a:rPr>
              <a:t>.</a:t>
            </a:r>
            <a:endParaRPr lang="cs-CZ" sz="1043" dirty="0">
              <a:latin typeface="Verdana"/>
              <a:cs typeface="Verdana"/>
            </a:endParaRPr>
          </a:p>
        </p:txBody>
      </p:sp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93911" y="2888165"/>
            <a:ext cx="4468021" cy="3348631"/>
          </a:xfrm>
          <a:prstGeom prst="rect">
            <a:avLst/>
          </a:prstGeom>
        </p:spPr>
      </p:pic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5E71172-3BE7-41DD-9F73-98D6722C5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ED3A2-31BC-4989-B207-630E35C59806}" type="slidenum">
              <a:rPr lang="cs-CZ" smtClean="0"/>
              <a:t>3</a:t>
            </a:fld>
            <a:endParaRPr lang="cs-CZ"/>
          </a:p>
        </p:txBody>
      </p:sp>
      <p:pic>
        <p:nvPicPr>
          <p:cNvPr id="6" name="Dat3-1">
            <a:hlinkClick r:id="" action="ppaction://media"/>
            <a:extLst>
              <a:ext uri="{FF2B5EF4-FFF2-40B4-BE49-F238E27FC236}">
                <a16:creationId xmlns:a16="http://schemas.microsoft.com/office/drawing/2014/main" id="{B912EE26-ABD1-4BE9-BE9E-02155A58668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52263" y="197879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34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77404" y="1295073"/>
            <a:ext cx="2310479" cy="4589904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vert="horz" wrap="square" lIns="0" tIns="7486" rIns="0" bIns="0" rtlCol="0">
            <a:spAutoFit/>
          </a:bodyPr>
          <a:lstStyle/>
          <a:p>
            <a:pPr marL="264876" marR="257966" indent="-207870">
              <a:lnSpc>
                <a:spcPct val="101400"/>
              </a:lnSpc>
              <a:spcBef>
                <a:spcPts val="59"/>
              </a:spcBef>
              <a:buFont typeface="Symbol"/>
              <a:buChar char=""/>
              <a:tabLst>
                <a:tab pos="256239" algn="l"/>
                <a:tab pos="256815" algn="l"/>
              </a:tabLst>
            </a:pPr>
            <a:r>
              <a:rPr sz="1270" spc="-9" dirty="0">
                <a:latin typeface="Verdana"/>
                <a:cs typeface="Verdana"/>
              </a:rPr>
              <a:t>vlevo se </a:t>
            </a:r>
            <a:r>
              <a:rPr sz="1270" dirty="0" err="1">
                <a:latin typeface="Verdana"/>
                <a:cs typeface="Verdana"/>
              </a:rPr>
              <a:t>nachází</a:t>
            </a:r>
            <a:r>
              <a:rPr sz="1270" dirty="0">
                <a:latin typeface="Verdana"/>
                <a:cs typeface="Verdana"/>
              </a:rPr>
              <a:t>  </a:t>
            </a:r>
            <a:r>
              <a:rPr sz="1270" spc="-5" dirty="0" err="1">
                <a:latin typeface="Verdana"/>
                <a:cs typeface="Verdana"/>
              </a:rPr>
              <a:t>ionizační</a:t>
            </a:r>
            <a:r>
              <a:rPr lang="cs-CZ" sz="1270" spc="-5" dirty="0">
                <a:latin typeface="Verdana"/>
                <a:cs typeface="Verdana"/>
              </a:rPr>
              <a:t> a urychlovací </a:t>
            </a:r>
            <a:r>
              <a:rPr sz="1270" spc="-5" dirty="0">
                <a:latin typeface="Verdana"/>
                <a:cs typeface="Verdana"/>
              </a:rPr>
              <a:t>segment</a:t>
            </a:r>
            <a:endParaRPr sz="1270" dirty="0">
              <a:latin typeface="Verdana"/>
              <a:cs typeface="Verdana"/>
            </a:endParaRPr>
          </a:p>
          <a:p>
            <a:pPr>
              <a:spcBef>
                <a:spcPts val="5"/>
              </a:spcBef>
              <a:buFont typeface="Symbol"/>
              <a:buChar char=""/>
            </a:pPr>
            <a:endParaRPr sz="1270" dirty="0">
              <a:latin typeface="Verdana"/>
              <a:cs typeface="Verdana"/>
            </a:endParaRPr>
          </a:p>
          <a:p>
            <a:pPr marL="264876" marR="109405" indent="-207870">
              <a:lnSpc>
                <a:spcPct val="101299"/>
              </a:lnSpc>
              <a:buFont typeface="Symbol"/>
              <a:buChar char=""/>
              <a:tabLst>
                <a:tab pos="256239" algn="l"/>
                <a:tab pos="256815" algn="l"/>
              </a:tabLst>
            </a:pPr>
            <a:r>
              <a:rPr sz="1270" spc="-9" dirty="0">
                <a:latin typeface="Verdana"/>
                <a:cs typeface="Verdana"/>
              </a:rPr>
              <a:t>uprostřed je </a:t>
            </a:r>
            <a:r>
              <a:rPr sz="1270" spc="-9" dirty="0" err="1">
                <a:latin typeface="Verdana"/>
                <a:cs typeface="Verdana"/>
              </a:rPr>
              <a:t>zahnutý</a:t>
            </a:r>
            <a:r>
              <a:rPr sz="1270" spc="-9" dirty="0">
                <a:latin typeface="Verdana"/>
                <a:cs typeface="Verdana"/>
              </a:rPr>
              <a:t> </a:t>
            </a:r>
            <a:r>
              <a:rPr sz="1270" spc="-5" dirty="0">
                <a:latin typeface="Verdana"/>
                <a:cs typeface="Verdana"/>
              </a:rPr>
              <a:t>segment  (viz </a:t>
            </a:r>
            <a:r>
              <a:rPr sz="1270" spc="-5" dirty="0" err="1">
                <a:latin typeface="Verdana"/>
                <a:cs typeface="Verdana"/>
              </a:rPr>
              <a:t>i</a:t>
            </a:r>
            <a:r>
              <a:rPr sz="1270" spc="-5" dirty="0">
                <a:latin typeface="Verdana"/>
                <a:cs typeface="Verdana"/>
              </a:rPr>
              <a:t> </a:t>
            </a:r>
            <a:r>
              <a:rPr lang="cs-CZ" sz="1270" spc="-5" dirty="0">
                <a:latin typeface="Verdana"/>
                <a:cs typeface="Verdana"/>
              </a:rPr>
              <a:t>na dalším snímku</a:t>
            </a:r>
            <a:r>
              <a:rPr sz="1270" spc="-5" dirty="0">
                <a:latin typeface="Verdana"/>
                <a:cs typeface="Verdana"/>
              </a:rPr>
              <a:t>), </a:t>
            </a:r>
            <a:r>
              <a:rPr sz="1270" spc="-9" dirty="0">
                <a:latin typeface="Verdana"/>
                <a:cs typeface="Verdana"/>
              </a:rPr>
              <a:t>kde </a:t>
            </a:r>
            <a:r>
              <a:rPr sz="1270" spc="-5" dirty="0">
                <a:latin typeface="Verdana"/>
                <a:cs typeface="Verdana"/>
              </a:rPr>
              <a:t>na  </a:t>
            </a:r>
            <a:r>
              <a:rPr sz="1270" spc="-9" dirty="0">
                <a:latin typeface="Verdana"/>
                <a:cs typeface="Verdana"/>
              </a:rPr>
              <a:t>svazek iontů </a:t>
            </a:r>
            <a:r>
              <a:rPr sz="1270" spc="-5" dirty="0">
                <a:latin typeface="Verdana"/>
                <a:cs typeface="Verdana"/>
              </a:rPr>
              <a:t>působí  </a:t>
            </a:r>
            <a:r>
              <a:rPr sz="1270" spc="-9" dirty="0">
                <a:latin typeface="Verdana"/>
                <a:cs typeface="Verdana"/>
              </a:rPr>
              <a:t>elektrické </a:t>
            </a:r>
            <a:r>
              <a:rPr sz="1270" spc="-5" dirty="0">
                <a:latin typeface="Verdana"/>
                <a:cs typeface="Verdana"/>
              </a:rPr>
              <a:t>a  magnetické pole,  dochází k zakřivení  </a:t>
            </a:r>
            <a:r>
              <a:rPr sz="1270" spc="-9" dirty="0" err="1">
                <a:latin typeface="Verdana"/>
                <a:cs typeface="Verdana"/>
              </a:rPr>
              <a:t>drah</a:t>
            </a:r>
            <a:r>
              <a:rPr sz="1270" spc="-18" dirty="0">
                <a:latin typeface="Verdana"/>
                <a:cs typeface="Verdana"/>
              </a:rPr>
              <a:t> </a:t>
            </a:r>
            <a:r>
              <a:rPr sz="1270" spc="-5" dirty="0" err="1">
                <a:latin typeface="Verdana"/>
                <a:cs typeface="Verdana"/>
              </a:rPr>
              <a:t>svazků</a:t>
            </a:r>
            <a:r>
              <a:rPr lang="cs-CZ" sz="1270" spc="-5" dirty="0">
                <a:latin typeface="Verdana"/>
                <a:cs typeface="Verdana"/>
              </a:rPr>
              <a:t> iontů</a:t>
            </a:r>
            <a:endParaRPr sz="127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buFont typeface="Symbol"/>
              <a:buChar char=""/>
            </a:pPr>
            <a:endParaRPr sz="1270" dirty="0">
              <a:latin typeface="Verdana"/>
              <a:cs typeface="Verdana"/>
            </a:endParaRPr>
          </a:p>
          <a:p>
            <a:pPr marL="264876" marR="62188" indent="-207870">
              <a:lnSpc>
                <a:spcPct val="101499"/>
              </a:lnSpc>
              <a:spcBef>
                <a:spcPts val="5"/>
              </a:spcBef>
              <a:buFont typeface="Symbol"/>
              <a:buChar char=""/>
              <a:tabLst>
                <a:tab pos="256239" algn="l"/>
                <a:tab pos="256815" algn="l"/>
              </a:tabLst>
            </a:pPr>
            <a:r>
              <a:rPr sz="1270" spc="-9" dirty="0" err="1">
                <a:latin typeface="Verdana"/>
                <a:cs typeface="Verdana"/>
              </a:rPr>
              <a:t>následuje</a:t>
            </a:r>
            <a:r>
              <a:rPr sz="1270" spc="-9" dirty="0">
                <a:latin typeface="Verdana"/>
                <a:cs typeface="Verdana"/>
              </a:rPr>
              <a:t> </a:t>
            </a:r>
            <a:r>
              <a:rPr sz="1270" spc="-5" dirty="0" err="1">
                <a:latin typeface="Verdana"/>
                <a:cs typeface="Verdana"/>
              </a:rPr>
              <a:t>separační</a:t>
            </a:r>
            <a:r>
              <a:rPr sz="1270" spc="-5" dirty="0">
                <a:latin typeface="Verdana"/>
                <a:cs typeface="Verdana"/>
              </a:rPr>
              <a:t> </a:t>
            </a:r>
            <a:r>
              <a:rPr sz="1270" spc="-9" dirty="0">
                <a:latin typeface="Verdana"/>
                <a:cs typeface="Verdana"/>
              </a:rPr>
              <a:t>část  </a:t>
            </a:r>
            <a:r>
              <a:rPr sz="1270" spc="-9" dirty="0" err="1">
                <a:latin typeface="Verdana"/>
                <a:cs typeface="Verdana"/>
              </a:rPr>
              <a:t>přístroje</a:t>
            </a:r>
            <a:r>
              <a:rPr sz="1270" spc="-9" dirty="0">
                <a:latin typeface="Verdana"/>
                <a:cs typeface="Verdana"/>
              </a:rPr>
              <a:t> </a:t>
            </a:r>
            <a:r>
              <a:rPr sz="1270" spc="-9" dirty="0" err="1">
                <a:latin typeface="Verdana"/>
                <a:cs typeface="Verdana"/>
              </a:rPr>
              <a:t>následovaná</a:t>
            </a:r>
            <a:r>
              <a:rPr sz="1270" spc="-32" dirty="0">
                <a:latin typeface="Verdana"/>
                <a:cs typeface="Verdana"/>
              </a:rPr>
              <a:t> </a:t>
            </a:r>
            <a:r>
              <a:rPr sz="1270" dirty="0" err="1">
                <a:latin typeface="Verdana"/>
                <a:cs typeface="Verdana"/>
              </a:rPr>
              <a:t>detekcí</a:t>
            </a:r>
            <a:r>
              <a:rPr lang="cs-CZ" sz="1270" dirty="0">
                <a:latin typeface="Verdana"/>
                <a:cs typeface="Verdana"/>
              </a:rPr>
              <a:t> </a:t>
            </a:r>
            <a:r>
              <a:rPr sz="816" spc="-5" dirty="0">
                <a:latin typeface="Verdana"/>
                <a:cs typeface="Verdana"/>
              </a:rPr>
              <a:t>12</a:t>
            </a:r>
            <a:r>
              <a:rPr sz="1904" spc="-6" baseline="-19841" dirty="0">
                <a:latin typeface="Verdana"/>
                <a:cs typeface="Verdana"/>
              </a:rPr>
              <a:t>C a</a:t>
            </a:r>
            <a:r>
              <a:rPr sz="1904" spc="-27" baseline="-19841" dirty="0">
                <a:latin typeface="Verdana"/>
                <a:cs typeface="Verdana"/>
              </a:rPr>
              <a:t> </a:t>
            </a:r>
            <a:r>
              <a:rPr sz="816" spc="-5" dirty="0">
                <a:latin typeface="Verdana"/>
                <a:cs typeface="Verdana"/>
              </a:rPr>
              <a:t>14</a:t>
            </a:r>
            <a:r>
              <a:rPr sz="1904" spc="-6" baseline="-19841" dirty="0">
                <a:latin typeface="Verdana"/>
                <a:cs typeface="Verdana"/>
              </a:rPr>
              <a:t>C</a:t>
            </a:r>
            <a:endParaRPr sz="1904" baseline="-19841" dirty="0">
              <a:latin typeface="Verdana"/>
              <a:cs typeface="Verdana"/>
            </a:endParaRPr>
          </a:p>
          <a:p>
            <a:pPr>
              <a:spcBef>
                <a:spcPts val="14"/>
              </a:spcBef>
            </a:pPr>
            <a:endParaRPr sz="1632" dirty="0">
              <a:latin typeface="Verdana"/>
              <a:cs typeface="Verdana"/>
            </a:endParaRPr>
          </a:p>
          <a:p>
            <a:pPr marL="264876" marR="126104" indent="-207870">
              <a:lnSpc>
                <a:spcPct val="101499"/>
              </a:lnSpc>
              <a:buSzPct val="116666"/>
              <a:buFont typeface="Symbol"/>
              <a:buChar char=""/>
              <a:tabLst>
                <a:tab pos="256239" algn="l"/>
                <a:tab pos="256815" algn="l"/>
              </a:tabLst>
            </a:pPr>
            <a:r>
              <a:rPr sz="1200" dirty="0">
                <a:latin typeface="Verdana"/>
                <a:cs typeface="Verdana"/>
              </a:rPr>
              <a:t>z </a:t>
            </a:r>
            <a:r>
              <a:rPr sz="1200" spc="-5" dirty="0">
                <a:latin typeface="Verdana"/>
                <a:cs typeface="Verdana"/>
              </a:rPr>
              <a:t>poměru </a:t>
            </a:r>
            <a:r>
              <a:rPr sz="1200" spc="-6" baseline="27777" dirty="0">
                <a:latin typeface="Verdana"/>
                <a:cs typeface="Verdana"/>
              </a:rPr>
              <a:t>14</a:t>
            </a:r>
            <a:r>
              <a:rPr sz="1200" spc="-5" dirty="0">
                <a:latin typeface="Verdana"/>
                <a:cs typeface="Verdana"/>
              </a:rPr>
              <a:t>C/</a:t>
            </a:r>
            <a:r>
              <a:rPr sz="1200" spc="-6" baseline="27777" dirty="0">
                <a:latin typeface="Verdana"/>
                <a:cs typeface="Verdana"/>
              </a:rPr>
              <a:t>12</a:t>
            </a:r>
            <a:r>
              <a:rPr sz="1200" spc="-5" dirty="0">
                <a:latin typeface="Verdana"/>
                <a:cs typeface="Verdana"/>
              </a:rPr>
              <a:t>C</a:t>
            </a:r>
            <a:r>
              <a:rPr sz="1600" spc="-5" dirty="0">
                <a:latin typeface="Verdana"/>
                <a:cs typeface="Verdana"/>
              </a:rPr>
              <a:t> </a:t>
            </a:r>
            <a:r>
              <a:rPr sz="1270" spc="-9" dirty="0">
                <a:latin typeface="Verdana"/>
                <a:cs typeface="Verdana"/>
              </a:rPr>
              <a:t>se  pak </a:t>
            </a:r>
            <a:r>
              <a:rPr sz="1270" spc="-5" dirty="0">
                <a:latin typeface="Verdana"/>
                <a:cs typeface="Verdana"/>
              </a:rPr>
              <a:t>stanoví </a:t>
            </a:r>
            <a:r>
              <a:rPr sz="1270" spc="-9" dirty="0">
                <a:latin typeface="Verdana"/>
                <a:cs typeface="Verdana"/>
              </a:rPr>
              <a:t>čas,  který </a:t>
            </a:r>
            <a:r>
              <a:rPr sz="1270" spc="-5" dirty="0">
                <a:latin typeface="Verdana"/>
                <a:cs typeface="Verdana"/>
              </a:rPr>
              <a:t>musel  </a:t>
            </a:r>
            <a:r>
              <a:rPr sz="1270" spc="-9" dirty="0">
                <a:latin typeface="Verdana"/>
                <a:cs typeface="Verdana"/>
              </a:rPr>
              <a:t>uplynout, </a:t>
            </a:r>
            <a:r>
              <a:rPr sz="1270" dirty="0">
                <a:latin typeface="Verdana"/>
                <a:cs typeface="Verdana"/>
              </a:rPr>
              <a:t>aby </a:t>
            </a:r>
            <a:r>
              <a:rPr sz="1270" spc="-5" dirty="0">
                <a:latin typeface="Verdana"/>
                <a:cs typeface="Verdana"/>
              </a:rPr>
              <a:t>se  tento </a:t>
            </a:r>
            <a:r>
              <a:rPr sz="1270" spc="-9" dirty="0">
                <a:latin typeface="Verdana"/>
                <a:cs typeface="Verdana"/>
              </a:rPr>
              <a:t>poměr</a:t>
            </a:r>
            <a:r>
              <a:rPr sz="1270" spc="-50" dirty="0">
                <a:latin typeface="Verdana"/>
                <a:cs typeface="Verdana"/>
              </a:rPr>
              <a:t> </a:t>
            </a:r>
            <a:r>
              <a:rPr sz="1270" spc="-5" dirty="0">
                <a:latin typeface="Verdana"/>
                <a:cs typeface="Verdana"/>
              </a:rPr>
              <a:t>ustavil</a:t>
            </a:r>
            <a:endParaRPr sz="1270" dirty="0">
              <a:latin typeface="Verdana"/>
              <a:cs typeface="Verdana"/>
            </a:endParaRPr>
          </a:p>
          <a:p>
            <a:pPr marL="264876">
              <a:spcBef>
                <a:spcPts val="27"/>
              </a:spcBef>
            </a:pPr>
            <a:r>
              <a:rPr sz="1270" spc="-9" dirty="0">
                <a:latin typeface="Verdana"/>
                <a:cs typeface="Verdana"/>
              </a:rPr>
              <a:t>= </a:t>
            </a:r>
            <a:r>
              <a:rPr sz="1270" spc="-5" dirty="0">
                <a:latin typeface="Verdana"/>
                <a:cs typeface="Verdana"/>
              </a:rPr>
              <a:t>stáří</a:t>
            </a:r>
            <a:r>
              <a:rPr sz="1270" spc="-18" dirty="0">
                <a:latin typeface="Verdana"/>
                <a:cs typeface="Verdana"/>
              </a:rPr>
              <a:t> </a:t>
            </a:r>
            <a:r>
              <a:rPr sz="1270" spc="-9" dirty="0">
                <a:latin typeface="Verdana"/>
                <a:cs typeface="Verdana"/>
              </a:rPr>
              <a:t>vzorku.</a:t>
            </a:r>
            <a:endParaRPr sz="1270" dirty="0">
              <a:latin typeface="Verdana"/>
              <a:cs typeface="Verdana"/>
            </a:endParaRPr>
          </a:p>
        </p:txBody>
      </p:sp>
      <p:pic>
        <p:nvPicPr>
          <p:cNvPr id="3" name="object 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01729" y="1011714"/>
            <a:ext cx="6109436" cy="4596760"/>
          </a:xfrm>
          <a:prstGeom prst="rect">
            <a:avLst/>
          </a:prstGeo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B70FDCE-3705-4693-ADA8-C0E82B7E346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cs-CZ" smtClean="0"/>
              <a:t>4</a:t>
            </a:fld>
            <a:endParaRPr lang="cs-CZ"/>
          </a:p>
        </p:txBody>
      </p:sp>
      <p:pic>
        <p:nvPicPr>
          <p:cNvPr id="5" name="Dat4-1">
            <a:hlinkClick r:id="" action="ppaction://media"/>
            <a:extLst>
              <a:ext uri="{FF2B5EF4-FFF2-40B4-BE49-F238E27FC236}">
                <a16:creationId xmlns:a16="http://schemas.microsoft.com/office/drawing/2014/main" id="{BC309EF4-4F53-48DC-ACDD-5DD69C96E03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02858" y="363423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31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81388" y="743957"/>
            <a:ext cx="6827482" cy="5125938"/>
          </a:xfrm>
          <a:prstGeom prst="rect">
            <a:avLst/>
          </a:prstGeom>
        </p:spPr>
      </p:pic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D42C447-EFF5-44C9-AB1A-F134F53C418B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cs-CZ" smtClean="0"/>
              <a:t>5</a:t>
            </a:fld>
            <a:endParaRPr lang="cs-CZ"/>
          </a:p>
        </p:txBody>
      </p:sp>
      <p:pic>
        <p:nvPicPr>
          <p:cNvPr id="4" name="Dat5-1">
            <a:hlinkClick r:id="" action="ppaction://media"/>
            <a:extLst>
              <a:ext uri="{FF2B5EF4-FFF2-40B4-BE49-F238E27FC236}">
                <a16:creationId xmlns:a16="http://schemas.microsoft.com/office/drawing/2014/main" id="{5F0D97E6-CB80-476D-936E-BE05B5DC463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15454" y="439157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5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7726" y="807183"/>
            <a:ext cx="7524798" cy="42484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vert="horz" wrap="square" lIns="0" tIns="39731" rIns="0" bIns="0" rtlCol="0">
            <a:spAutoFit/>
          </a:bodyPr>
          <a:lstStyle/>
          <a:p>
            <a:pPr marL="11516" marR="4607">
              <a:lnSpc>
                <a:spcPts val="1542"/>
              </a:lnSpc>
              <a:spcBef>
                <a:spcPts val="313"/>
              </a:spcBef>
            </a:pPr>
            <a:r>
              <a:rPr sz="1451" b="1" spc="-5" dirty="0">
                <a:solidFill>
                  <a:srgbClr val="C00000"/>
                </a:solidFill>
                <a:latin typeface="Verdana"/>
                <a:cs typeface="Verdana"/>
              </a:rPr>
              <a:t>Urychlovačová hmotnostní spektrometrie </a:t>
            </a:r>
            <a:r>
              <a:rPr sz="1270" spc="-18" dirty="0">
                <a:latin typeface="Verdana"/>
                <a:cs typeface="Verdana"/>
              </a:rPr>
              <a:t>je </a:t>
            </a:r>
            <a:r>
              <a:rPr sz="1270" spc="-9" dirty="0">
                <a:latin typeface="Verdana"/>
                <a:cs typeface="Verdana"/>
              </a:rPr>
              <a:t>použitelná </a:t>
            </a:r>
            <a:r>
              <a:rPr sz="1270" dirty="0">
                <a:latin typeface="Verdana"/>
                <a:cs typeface="Verdana"/>
              </a:rPr>
              <a:t>pro </a:t>
            </a:r>
            <a:r>
              <a:rPr sz="1270" spc="-5" dirty="0">
                <a:latin typeface="Verdana"/>
                <a:cs typeface="Verdana"/>
              </a:rPr>
              <a:t>určování stáří i jiných  kosmogenních</a:t>
            </a:r>
            <a:r>
              <a:rPr sz="1270" spc="-14" dirty="0">
                <a:latin typeface="Verdana"/>
                <a:cs typeface="Verdana"/>
              </a:rPr>
              <a:t> </a:t>
            </a:r>
            <a:r>
              <a:rPr sz="1270" dirty="0">
                <a:latin typeface="Verdana"/>
                <a:cs typeface="Verdana"/>
              </a:rPr>
              <a:t>nuklidů.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4141734"/>
              </p:ext>
            </p:extLst>
          </p:nvPr>
        </p:nvGraphicFramePr>
        <p:xfrm>
          <a:off x="862622" y="2156457"/>
          <a:ext cx="7186215" cy="29488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474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38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96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052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636905" marR="304800" indent="-323215">
                        <a:lnSpc>
                          <a:spcPts val="1700"/>
                        </a:lnSpc>
                        <a:spcBef>
                          <a:spcPts val="55"/>
                        </a:spcBef>
                      </a:pPr>
                      <a:r>
                        <a:rPr sz="1400" b="1" spc="-15" dirty="0">
                          <a:latin typeface="Verdana"/>
                          <a:cs typeface="Verdana"/>
                        </a:rPr>
                        <a:t>st</a:t>
                      </a:r>
                      <a:r>
                        <a:rPr sz="1400" b="1" spc="25" dirty="0">
                          <a:latin typeface="Verdana"/>
                          <a:cs typeface="Verdana"/>
                        </a:rPr>
                        <a:t>a</a:t>
                      </a:r>
                      <a:r>
                        <a:rPr sz="1400" b="1" spc="-10" dirty="0">
                          <a:latin typeface="Verdana"/>
                          <a:cs typeface="Verdana"/>
                        </a:rPr>
                        <a:t>n</a:t>
                      </a:r>
                      <a:r>
                        <a:rPr sz="1400" b="1" dirty="0">
                          <a:latin typeface="Verdana"/>
                          <a:cs typeface="Verdana"/>
                        </a:rPr>
                        <a:t>o</a:t>
                      </a:r>
                      <a:r>
                        <a:rPr sz="1400" b="1" spc="10" dirty="0">
                          <a:latin typeface="Verdana"/>
                          <a:cs typeface="Verdana"/>
                        </a:rPr>
                        <a:t>v</a:t>
                      </a:r>
                      <a:r>
                        <a:rPr sz="1400" b="1" dirty="0">
                          <a:latin typeface="Verdana"/>
                          <a:cs typeface="Verdana"/>
                        </a:rPr>
                        <a:t>o</a:t>
                      </a:r>
                      <a:r>
                        <a:rPr sz="1400" b="1" spc="10" dirty="0">
                          <a:latin typeface="Verdana"/>
                          <a:cs typeface="Verdana"/>
                        </a:rPr>
                        <a:t>v</a:t>
                      </a:r>
                      <a:r>
                        <a:rPr sz="1400" b="1" dirty="0">
                          <a:latin typeface="Verdana"/>
                          <a:cs typeface="Verdana"/>
                        </a:rPr>
                        <a:t>a</a:t>
                      </a:r>
                      <a:r>
                        <a:rPr sz="1400" b="1" spc="-10" dirty="0">
                          <a:latin typeface="Verdana"/>
                          <a:cs typeface="Verdana"/>
                        </a:rPr>
                        <a:t>n</a:t>
                      </a:r>
                      <a:r>
                        <a:rPr sz="1400" b="1" dirty="0">
                          <a:latin typeface="Verdana"/>
                          <a:cs typeface="Verdana"/>
                        </a:rPr>
                        <a:t>ý  </a:t>
                      </a:r>
                      <a:r>
                        <a:rPr sz="1400" b="1" spc="-10" dirty="0">
                          <a:latin typeface="Verdana"/>
                          <a:cs typeface="Verdana"/>
                        </a:rPr>
                        <a:t>nuklid</a:t>
                      </a:r>
                      <a:endParaRPr sz="1400" dirty="0">
                        <a:latin typeface="Verdana"/>
                        <a:cs typeface="Verdana"/>
                      </a:endParaRPr>
                    </a:p>
                  </a:txBody>
                  <a:tcPr marL="0" marR="0" marT="63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400" b="1" spc="-10" dirty="0">
                          <a:latin typeface="Verdana"/>
                          <a:cs typeface="Verdana"/>
                        </a:rPr>
                        <a:t>výskyt</a:t>
                      </a:r>
                      <a:endParaRPr sz="1400" dirty="0">
                        <a:latin typeface="Verdana"/>
                        <a:cs typeface="Verdana"/>
                      </a:endParaRPr>
                    </a:p>
                  </a:txBody>
                  <a:tcPr marL="0" marR="0" marT="172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374650" marR="103505" indent="-265430">
                        <a:lnSpc>
                          <a:spcPts val="1700"/>
                        </a:lnSpc>
                        <a:spcBef>
                          <a:spcPts val="55"/>
                        </a:spcBef>
                      </a:pPr>
                      <a:r>
                        <a:rPr sz="1400" b="1" spc="-10" dirty="0">
                          <a:latin typeface="Verdana"/>
                          <a:cs typeface="Verdana"/>
                        </a:rPr>
                        <a:t>u</a:t>
                      </a:r>
                      <a:r>
                        <a:rPr sz="1400" b="1" spc="-5" dirty="0">
                          <a:latin typeface="Verdana"/>
                          <a:cs typeface="Verdana"/>
                        </a:rPr>
                        <a:t>r</a:t>
                      </a:r>
                      <a:r>
                        <a:rPr sz="1400" b="1" spc="5" dirty="0">
                          <a:latin typeface="Verdana"/>
                          <a:cs typeface="Verdana"/>
                        </a:rPr>
                        <a:t>y</a:t>
                      </a:r>
                      <a:r>
                        <a:rPr sz="1400" b="1" spc="-5" dirty="0">
                          <a:latin typeface="Verdana"/>
                          <a:cs typeface="Verdana"/>
                        </a:rPr>
                        <a:t>c</a:t>
                      </a:r>
                      <a:r>
                        <a:rPr sz="1400" b="1" spc="-15" dirty="0">
                          <a:latin typeface="Verdana"/>
                          <a:cs typeface="Verdana"/>
                        </a:rPr>
                        <a:t>h</a:t>
                      </a:r>
                      <a:r>
                        <a:rPr sz="1400" b="1" dirty="0">
                          <a:latin typeface="Verdana"/>
                          <a:cs typeface="Verdana"/>
                        </a:rPr>
                        <a:t>l</a:t>
                      </a:r>
                      <a:r>
                        <a:rPr sz="1400" b="1" spc="5" dirty="0">
                          <a:latin typeface="Verdana"/>
                          <a:cs typeface="Verdana"/>
                        </a:rPr>
                        <a:t>ov</a:t>
                      </a:r>
                      <a:r>
                        <a:rPr sz="1400" b="1" spc="25" dirty="0">
                          <a:latin typeface="Verdana"/>
                          <a:cs typeface="Verdana"/>
                        </a:rPr>
                        <a:t>a</a:t>
                      </a:r>
                      <a:r>
                        <a:rPr sz="1400" b="1" spc="-10" dirty="0">
                          <a:latin typeface="Verdana"/>
                          <a:cs typeface="Verdana"/>
                        </a:rPr>
                        <a:t>n</a:t>
                      </a:r>
                      <a:r>
                        <a:rPr sz="1400" b="1" dirty="0">
                          <a:latin typeface="Verdana"/>
                          <a:cs typeface="Verdana"/>
                        </a:rPr>
                        <a:t>á  </a:t>
                      </a:r>
                      <a:r>
                        <a:rPr sz="1400" b="1" spc="-10" dirty="0">
                          <a:latin typeface="Verdana"/>
                          <a:cs typeface="Verdana"/>
                        </a:rPr>
                        <a:t>částice</a:t>
                      </a:r>
                      <a:endParaRPr sz="1400" dirty="0">
                        <a:latin typeface="Verdana"/>
                        <a:cs typeface="Verdana"/>
                      </a:endParaRPr>
                    </a:p>
                  </a:txBody>
                  <a:tcPr marL="0" marR="0" marT="63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788988" indent="-43180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400" b="1" spc="-10" dirty="0">
                          <a:latin typeface="Verdana"/>
                          <a:cs typeface="Verdana"/>
                        </a:rPr>
                        <a:t>poznámka</a:t>
                      </a:r>
                      <a:endParaRPr sz="1400" dirty="0">
                        <a:latin typeface="Verdana"/>
                        <a:cs typeface="Verdana"/>
                      </a:endParaRPr>
                    </a:p>
                  </a:txBody>
                  <a:tcPr marL="0" marR="0" marT="172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5894">
                <a:tc>
                  <a:txBody>
                    <a:bodyPr/>
                    <a:lstStyle/>
                    <a:p>
                      <a:pPr algn="ctr">
                        <a:lnSpc>
                          <a:spcPts val="1745"/>
                        </a:lnSpc>
                      </a:pPr>
                      <a:r>
                        <a:rPr sz="1200" b="1" spc="-15" dirty="0">
                          <a:solidFill>
                            <a:srgbClr val="C00000"/>
                          </a:solidFill>
                          <a:latin typeface="Verdana"/>
                          <a:cs typeface="Verdana"/>
                        </a:rPr>
                        <a:t>10</a:t>
                      </a:r>
                      <a:r>
                        <a:rPr sz="2700" b="1" spc="-22" baseline="-19444" dirty="0">
                          <a:solidFill>
                            <a:srgbClr val="C00000"/>
                          </a:solidFill>
                          <a:latin typeface="Verdana"/>
                          <a:cs typeface="Verdana"/>
                        </a:rPr>
                        <a:t>B</a:t>
                      </a:r>
                      <a:endParaRPr sz="2700" baseline="-19444" dirty="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45085" marR="219710">
                        <a:lnSpc>
                          <a:spcPts val="1710"/>
                        </a:lnSpc>
                        <a:spcBef>
                          <a:spcPts val="45"/>
                        </a:spcBef>
                      </a:pPr>
                      <a:r>
                        <a:rPr sz="1300" b="1" spc="-10" dirty="0">
                          <a:latin typeface="Verdana"/>
                          <a:cs typeface="Verdana"/>
                        </a:rPr>
                        <a:t>mořské</a:t>
                      </a:r>
                      <a:r>
                        <a:rPr sz="1300" b="1" spc="-6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300" b="1" spc="-5" dirty="0">
                          <a:latin typeface="Verdana"/>
                          <a:cs typeface="Verdana"/>
                        </a:rPr>
                        <a:t>sedimenty,  polární</a:t>
                      </a:r>
                      <a:r>
                        <a:rPr sz="1300" b="1" spc="-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300" b="1" spc="-15" dirty="0">
                          <a:latin typeface="Verdana"/>
                          <a:cs typeface="Verdana"/>
                        </a:rPr>
                        <a:t>led</a:t>
                      </a:r>
                      <a:endParaRPr sz="1300" b="1" dirty="0">
                        <a:latin typeface="Verdana"/>
                        <a:cs typeface="Verdana"/>
                      </a:endParaRPr>
                    </a:p>
                  </a:txBody>
                  <a:tcPr marL="0" marR="0" marT="5182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ts val="1190"/>
                        </a:lnSpc>
                      </a:pPr>
                      <a:r>
                        <a:rPr sz="800" b="1" dirty="0">
                          <a:latin typeface="Verdana"/>
                          <a:cs typeface="Verdana"/>
                        </a:rPr>
                        <a:t>10</a:t>
                      </a:r>
                      <a:r>
                        <a:rPr sz="1900" b="1" baseline="-19841" dirty="0">
                          <a:latin typeface="Verdana"/>
                          <a:cs typeface="Verdana"/>
                        </a:rPr>
                        <a:t>B</a:t>
                      </a:r>
                      <a:r>
                        <a:rPr sz="800" b="1" dirty="0">
                          <a:latin typeface="Verdana"/>
                          <a:cs typeface="Verdana"/>
                        </a:rPr>
                        <a:t>16</a:t>
                      </a:r>
                      <a:r>
                        <a:rPr sz="1900" b="1" baseline="-19841" dirty="0">
                          <a:latin typeface="Verdana"/>
                          <a:cs typeface="Verdana"/>
                        </a:rPr>
                        <a:t>O</a:t>
                      </a:r>
                      <a:r>
                        <a:rPr sz="800" b="1" dirty="0">
                          <a:latin typeface="Verdana"/>
                          <a:cs typeface="Verdana"/>
                        </a:rPr>
                        <a:t>-</a:t>
                      </a:r>
                      <a:endParaRPr sz="800" b="1">
                        <a:latin typeface="Verdana"/>
                        <a:cs typeface="Verdana"/>
                      </a:endParaRPr>
                    </a:p>
                    <a:p>
                      <a:pPr marL="45720">
                        <a:lnSpc>
                          <a:spcPct val="100000"/>
                        </a:lnSpc>
                        <a:spcBef>
                          <a:spcPts val="1395"/>
                        </a:spcBef>
                      </a:pPr>
                      <a:r>
                        <a:rPr sz="800" b="1" dirty="0">
                          <a:latin typeface="Verdana"/>
                          <a:cs typeface="Verdana"/>
                        </a:rPr>
                        <a:t>10</a:t>
                      </a:r>
                      <a:r>
                        <a:rPr sz="1900" b="1" baseline="-19841" dirty="0">
                          <a:latin typeface="Verdana"/>
                          <a:cs typeface="Verdana"/>
                        </a:rPr>
                        <a:t>B</a:t>
                      </a:r>
                      <a:r>
                        <a:rPr sz="800" b="1" dirty="0">
                          <a:latin typeface="Verdana"/>
                          <a:cs typeface="Verdana"/>
                        </a:rPr>
                        <a:t>3+</a:t>
                      </a:r>
                      <a:endParaRPr sz="800" b="1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300" b="1" dirty="0">
                          <a:latin typeface="Verdana"/>
                          <a:cs typeface="Verdana"/>
                        </a:rPr>
                        <a:t>10</a:t>
                      </a:r>
                      <a:r>
                        <a:rPr sz="1200" b="1" baseline="30864" dirty="0">
                          <a:latin typeface="Verdana"/>
                          <a:cs typeface="Verdana"/>
                        </a:rPr>
                        <a:t>7</a:t>
                      </a:r>
                      <a:r>
                        <a:rPr sz="1200" b="1" spc="225" baseline="30864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300" b="1" spc="-5" dirty="0">
                          <a:latin typeface="Verdana"/>
                          <a:cs typeface="Verdana"/>
                        </a:rPr>
                        <a:t>atomů</a:t>
                      </a:r>
                      <a:endParaRPr sz="1300" b="1">
                        <a:latin typeface="Verdana"/>
                        <a:cs typeface="Verdana"/>
                      </a:endParaRPr>
                    </a:p>
                  </a:txBody>
                  <a:tcPr marL="0" marR="0" marT="172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7448">
                <a:tc>
                  <a:txBody>
                    <a:bodyPr/>
                    <a:lstStyle/>
                    <a:p>
                      <a:pPr marL="1270" algn="ctr">
                        <a:lnSpc>
                          <a:spcPts val="1745"/>
                        </a:lnSpc>
                      </a:pPr>
                      <a:r>
                        <a:rPr sz="1200" b="1" spc="-10" dirty="0">
                          <a:solidFill>
                            <a:srgbClr val="C00000"/>
                          </a:solidFill>
                          <a:latin typeface="Verdana"/>
                          <a:cs typeface="Verdana"/>
                        </a:rPr>
                        <a:t>36</a:t>
                      </a:r>
                      <a:r>
                        <a:rPr sz="2700" b="1" spc="-15" baseline="-19444" dirty="0">
                          <a:solidFill>
                            <a:srgbClr val="C00000"/>
                          </a:solidFill>
                          <a:latin typeface="Verdana"/>
                          <a:cs typeface="Verdana"/>
                        </a:rPr>
                        <a:t>Cl,</a:t>
                      </a:r>
                      <a:r>
                        <a:rPr sz="2700" b="1" spc="7" baseline="-19444" dirty="0">
                          <a:solidFill>
                            <a:srgbClr val="C0000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C00000"/>
                          </a:solidFill>
                          <a:latin typeface="Verdana"/>
                          <a:cs typeface="Verdana"/>
                        </a:rPr>
                        <a:t>129</a:t>
                      </a:r>
                      <a:r>
                        <a:rPr sz="2700" b="1" spc="-15" baseline="-19444" dirty="0">
                          <a:solidFill>
                            <a:srgbClr val="C00000"/>
                          </a:solidFill>
                          <a:latin typeface="Verdana"/>
                          <a:cs typeface="Verdana"/>
                        </a:rPr>
                        <a:t>I</a:t>
                      </a:r>
                      <a:endParaRPr lang="cs-CZ" sz="2700" b="1" spc="-15" baseline="-19444" dirty="0">
                        <a:solidFill>
                          <a:srgbClr val="C00000"/>
                        </a:solidFill>
                        <a:latin typeface="Verdana"/>
                        <a:cs typeface="Verdana"/>
                      </a:endParaRPr>
                    </a:p>
                    <a:p>
                      <a:pPr marL="1270" algn="ctr">
                        <a:lnSpc>
                          <a:spcPts val="1745"/>
                        </a:lnSpc>
                      </a:pPr>
                      <a:endParaRPr sz="2700" baseline="-19444" dirty="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4508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300" b="1" spc="-5" dirty="0">
                          <a:latin typeface="Verdana"/>
                          <a:cs typeface="Verdana"/>
                        </a:rPr>
                        <a:t>podzemní</a:t>
                      </a:r>
                      <a:r>
                        <a:rPr sz="1300" b="1" spc="-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300" b="1" spc="-10" dirty="0">
                          <a:latin typeface="Verdana"/>
                          <a:cs typeface="Verdana"/>
                        </a:rPr>
                        <a:t>vody</a:t>
                      </a:r>
                      <a:endParaRPr sz="1300" b="1" dirty="0">
                        <a:latin typeface="Verdana"/>
                        <a:cs typeface="Verdana"/>
                      </a:endParaRPr>
                    </a:p>
                  </a:txBody>
                  <a:tcPr marL="0" marR="0" marT="172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b="1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4915">
                <a:tc>
                  <a:txBody>
                    <a:bodyPr/>
                    <a:lstStyle/>
                    <a:p>
                      <a:pPr algn="ctr">
                        <a:lnSpc>
                          <a:spcPts val="1745"/>
                        </a:lnSpc>
                      </a:pPr>
                      <a:r>
                        <a:rPr sz="1200" b="1" spc="-15" dirty="0">
                          <a:solidFill>
                            <a:srgbClr val="C00000"/>
                          </a:solidFill>
                          <a:latin typeface="Verdana"/>
                          <a:cs typeface="Verdana"/>
                        </a:rPr>
                        <a:t>27</a:t>
                      </a:r>
                      <a:r>
                        <a:rPr sz="2700" b="1" spc="-22" baseline="-19444" dirty="0">
                          <a:solidFill>
                            <a:srgbClr val="C00000"/>
                          </a:solidFill>
                          <a:latin typeface="Verdana"/>
                          <a:cs typeface="Verdana"/>
                        </a:rPr>
                        <a:t>Al</a:t>
                      </a:r>
                      <a:endParaRPr sz="2700" baseline="-19444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4508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300" b="1" spc="-10" dirty="0">
                          <a:latin typeface="Verdana"/>
                          <a:cs typeface="Verdana"/>
                        </a:rPr>
                        <a:t>mořské</a:t>
                      </a:r>
                      <a:r>
                        <a:rPr sz="1300" b="1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300" b="1" spc="-5" dirty="0">
                          <a:latin typeface="Verdana"/>
                          <a:cs typeface="Verdana"/>
                        </a:rPr>
                        <a:t>sedimenty</a:t>
                      </a:r>
                      <a:endParaRPr sz="1300" b="1" dirty="0">
                        <a:latin typeface="Verdana"/>
                        <a:cs typeface="Verdana"/>
                      </a:endParaRPr>
                    </a:p>
                  </a:txBody>
                  <a:tcPr marL="0" marR="0" marT="172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b="1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b="1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4474">
                <a:tc>
                  <a:txBody>
                    <a:bodyPr/>
                    <a:lstStyle/>
                    <a:p>
                      <a:pPr algn="ctr">
                        <a:lnSpc>
                          <a:spcPts val="1745"/>
                        </a:lnSpc>
                      </a:pPr>
                      <a:r>
                        <a:rPr sz="1200" b="1" spc="-10" dirty="0">
                          <a:solidFill>
                            <a:srgbClr val="C00000"/>
                          </a:solidFill>
                          <a:latin typeface="Verdana"/>
                          <a:cs typeface="Verdana"/>
                        </a:rPr>
                        <a:t>3</a:t>
                      </a:r>
                      <a:r>
                        <a:rPr sz="2700" b="1" spc="-15" baseline="-19444" dirty="0">
                          <a:solidFill>
                            <a:srgbClr val="C00000"/>
                          </a:solidFill>
                          <a:latin typeface="Verdana"/>
                          <a:cs typeface="Verdana"/>
                        </a:rPr>
                        <a:t>H</a:t>
                      </a:r>
                      <a:endParaRPr sz="2700" baseline="-19444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4508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300" b="1" spc="-10" dirty="0">
                          <a:latin typeface="Verdana"/>
                          <a:cs typeface="Verdana"/>
                        </a:rPr>
                        <a:t>uzavřené </a:t>
                      </a:r>
                      <a:r>
                        <a:rPr sz="1300" b="1" spc="-5" dirty="0">
                          <a:latin typeface="Verdana"/>
                          <a:cs typeface="Verdana"/>
                        </a:rPr>
                        <a:t>vody</a:t>
                      </a:r>
                      <a:endParaRPr sz="1300" b="1" dirty="0">
                        <a:latin typeface="Verdana"/>
                        <a:cs typeface="Verdana"/>
                      </a:endParaRPr>
                    </a:p>
                  </a:txBody>
                  <a:tcPr marL="0" marR="0" marT="172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42545" marR="212725">
                        <a:lnSpc>
                          <a:spcPts val="1710"/>
                        </a:lnSpc>
                        <a:spcBef>
                          <a:spcPts val="45"/>
                        </a:spcBef>
                      </a:pPr>
                      <a:r>
                        <a:rPr sz="1300" b="1" spc="-10" dirty="0">
                          <a:latin typeface="Verdana"/>
                          <a:cs typeface="Verdana"/>
                        </a:rPr>
                        <a:t>rovnovážné </a:t>
                      </a:r>
                      <a:r>
                        <a:rPr sz="1300" b="1" spc="-5" dirty="0">
                          <a:latin typeface="Verdana"/>
                          <a:cs typeface="Verdana"/>
                        </a:rPr>
                        <a:t>koncentrace  </a:t>
                      </a:r>
                      <a:r>
                        <a:rPr sz="1300" b="1" spc="-10" dirty="0">
                          <a:latin typeface="Verdana"/>
                          <a:cs typeface="Verdana"/>
                        </a:rPr>
                        <a:t>jsou </a:t>
                      </a:r>
                      <a:r>
                        <a:rPr sz="1300" b="1" spc="-5" dirty="0">
                          <a:latin typeface="Verdana"/>
                          <a:cs typeface="Verdana"/>
                        </a:rPr>
                        <a:t>ovlivněny</a:t>
                      </a:r>
                      <a:r>
                        <a:rPr sz="1300" b="1" spc="-7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300" b="1" dirty="0">
                          <a:latin typeface="Verdana"/>
                          <a:cs typeface="Verdana"/>
                        </a:rPr>
                        <a:t>atomovými  </a:t>
                      </a:r>
                      <a:r>
                        <a:rPr sz="1300" b="1" spc="-10" dirty="0">
                          <a:latin typeface="Verdana"/>
                          <a:cs typeface="Verdana"/>
                        </a:rPr>
                        <a:t>výbuchy</a:t>
                      </a:r>
                      <a:endParaRPr sz="1300" b="1" dirty="0">
                        <a:latin typeface="Verdana"/>
                        <a:cs typeface="Verdana"/>
                      </a:endParaRPr>
                    </a:p>
                  </a:txBody>
                  <a:tcPr marL="0" marR="0" marT="5182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16FA545-53E6-4964-A965-0101ABE7BD7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cs-CZ" smtClean="0"/>
              <a:t>6</a:t>
            </a:fld>
            <a:endParaRPr lang="cs-CZ"/>
          </a:p>
        </p:txBody>
      </p:sp>
      <p:pic>
        <p:nvPicPr>
          <p:cNvPr id="5" name="Dat6-1">
            <a:hlinkClick r:id="" action="ppaction://media"/>
            <a:extLst>
              <a:ext uri="{FF2B5EF4-FFF2-40B4-BE49-F238E27FC236}">
                <a16:creationId xmlns:a16="http://schemas.microsoft.com/office/drawing/2014/main" id="{66DB1881-CA1E-4CD3-B054-0DD3B911CD7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5093" y="1373458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18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7727" y="1003422"/>
            <a:ext cx="7757629" cy="1298511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vert="horz" wrap="square" lIns="0" tIns="10365" rIns="0" bIns="0" rtlCol="0">
            <a:spAutoFit/>
          </a:bodyPr>
          <a:lstStyle/>
          <a:p>
            <a:pPr marL="11516">
              <a:spcBef>
                <a:spcPts val="82"/>
              </a:spcBef>
            </a:pPr>
            <a:r>
              <a:rPr sz="1814" b="1" spc="-9" dirty="0">
                <a:solidFill>
                  <a:srgbClr val="0000FF"/>
                </a:solidFill>
                <a:latin typeface="Verdana"/>
                <a:cs typeface="Verdana"/>
              </a:rPr>
              <a:t>Jaderná </a:t>
            </a:r>
            <a:r>
              <a:rPr sz="1814" b="1" spc="-5" dirty="0">
                <a:solidFill>
                  <a:srgbClr val="0000FF"/>
                </a:solidFill>
                <a:latin typeface="Verdana"/>
                <a:cs typeface="Verdana"/>
              </a:rPr>
              <a:t>chronologie </a:t>
            </a:r>
            <a:r>
              <a:rPr sz="1814" b="1" spc="-9" dirty="0">
                <a:solidFill>
                  <a:srgbClr val="0000FF"/>
                </a:solidFill>
                <a:latin typeface="Verdana"/>
                <a:cs typeface="Verdana"/>
              </a:rPr>
              <a:t>– </a:t>
            </a:r>
            <a:r>
              <a:rPr sz="1814" b="1" spc="-5" dirty="0">
                <a:solidFill>
                  <a:srgbClr val="0000FF"/>
                </a:solidFill>
                <a:latin typeface="Verdana"/>
                <a:cs typeface="Verdana"/>
              </a:rPr>
              <a:t>určování stáří</a:t>
            </a:r>
            <a:r>
              <a:rPr sz="1814" b="1" spc="14" dirty="0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sz="1814" b="1" spc="-5" dirty="0">
                <a:solidFill>
                  <a:srgbClr val="0000FF"/>
                </a:solidFill>
                <a:latin typeface="Verdana"/>
                <a:cs typeface="Verdana"/>
              </a:rPr>
              <a:t>nerostů</a:t>
            </a:r>
            <a:endParaRPr sz="1814" dirty="0">
              <a:latin typeface="Verdana"/>
              <a:cs typeface="Verdana"/>
            </a:endParaRPr>
          </a:p>
          <a:p>
            <a:pPr marL="11516">
              <a:spcBef>
                <a:spcPts val="1546"/>
              </a:spcBef>
            </a:pPr>
            <a:r>
              <a:rPr sz="1270" spc="-5" dirty="0">
                <a:latin typeface="Verdana"/>
                <a:cs typeface="Verdana"/>
              </a:rPr>
              <a:t>Pro </a:t>
            </a:r>
            <a:r>
              <a:rPr sz="1270" dirty="0">
                <a:latin typeface="Verdana"/>
                <a:cs typeface="Verdana"/>
              </a:rPr>
              <a:t>hromadění </a:t>
            </a:r>
            <a:r>
              <a:rPr sz="1270" spc="-9" dirty="0">
                <a:latin typeface="Verdana"/>
                <a:cs typeface="Verdana"/>
              </a:rPr>
              <a:t>stabilního </a:t>
            </a:r>
            <a:r>
              <a:rPr sz="1270" spc="-5" dirty="0">
                <a:latin typeface="Verdana"/>
                <a:cs typeface="Verdana"/>
              </a:rPr>
              <a:t>nuklidu </a:t>
            </a:r>
            <a:r>
              <a:rPr sz="1270" spc="9" dirty="0">
                <a:latin typeface="Verdana"/>
                <a:cs typeface="Verdana"/>
              </a:rPr>
              <a:t>Y, </a:t>
            </a:r>
            <a:r>
              <a:rPr sz="1270" spc="-9" dirty="0">
                <a:latin typeface="Verdana"/>
                <a:cs typeface="Verdana"/>
              </a:rPr>
              <a:t>který vzniká </a:t>
            </a:r>
            <a:r>
              <a:rPr sz="1270" spc="-5" dirty="0">
                <a:latin typeface="Verdana"/>
                <a:cs typeface="Verdana"/>
              </a:rPr>
              <a:t>procesem</a:t>
            </a:r>
            <a:endParaRPr sz="1270" dirty="0">
              <a:latin typeface="Verdana"/>
              <a:cs typeface="Verdana"/>
            </a:endParaRPr>
          </a:p>
          <a:p>
            <a:pPr>
              <a:spcBef>
                <a:spcPts val="5"/>
              </a:spcBef>
            </a:pPr>
            <a:endParaRPr sz="1315" dirty="0">
              <a:latin typeface="Verdana"/>
              <a:cs typeface="Verdana"/>
            </a:endParaRPr>
          </a:p>
          <a:p>
            <a:pPr marL="2200776">
              <a:tabLst>
                <a:tab pos="4968158" algn="l"/>
              </a:tabLst>
            </a:pPr>
            <a:r>
              <a:rPr sz="1451" b="1" spc="-5" dirty="0">
                <a:latin typeface="Verdana"/>
                <a:cs typeface="Verdana"/>
              </a:rPr>
              <a:t>X</a:t>
            </a:r>
            <a:r>
              <a:rPr sz="1270" spc="-5" dirty="0">
                <a:latin typeface="Verdana"/>
                <a:cs typeface="Verdana"/>
              </a:rPr>
              <a:t>(radioaktivní)	</a:t>
            </a:r>
            <a:r>
              <a:rPr sz="1451" b="1" spc="5" dirty="0">
                <a:latin typeface="Verdana"/>
                <a:cs typeface="Verdana"/>
              </a:rPr>
              <a:t>Y</a:t>
            </a:r>
            <a:r>
              <a:rPr sz="1451" b="1" spc="-136" dirty="0">
                <a:latin typeface="Verdana"/>
                <a:cs typeface="Verdana"/>
              </a:rPr>
              <a:t> </a:t>
            </a:r>
            <a:r>
              <a:rPr sz="1270" spc="-5" dirty="0">
                <a:latin typeface="Verdana"/>
                <a:cs typeface="Verdana"/>
              </a:rPr>
              <a:t>(</a:t>
            </a:r>
            <a:r>
              <a:rPr sz="1270" spc="-5" dirty="0" err="1">
                <a:latin typeface="Verdana"/>
                <a:cs typeface="Verdana"/>
              </a:rPr>
              <a:t>stabilní</a:t>
            </a:r>
            <a:r>
              <a:rPr sz="1270" spc="-5" dirty="0">
                <a:latin typeface="Verdana"/>
                <a:cs typeface="Verdana"/>
              </a:rPr>
              <a:t>)</a:t>
            </a:r>
            <a:endParaRPr lang="cs-CZ" sz="1270" spc="-5" dirty="0">
              <a:latin typeface="Verdana"/>
              <a:cs typeface="Verdana"/>
            </a:endParaRPr>
          </a:p>
          <a:p>
            <a:pPr marL="2200776">
              <a:tabLst>
                <a:tab pos="4968158" algn="l"/>
              </a:tabLst>
            </a:pPr>
            <a:endParaRPr sz="1270" dirty="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04693" y="2384922"/>
            <a:ext cx="3316140" cy="359408"/>
          </a:xfrm>
          <a:prstGeom prst="rect">
            <a:avLst/>
          </a:prstGeom>
        </p:spPr>
        <p:txBody>
          <a:bodyPr vert="horz" wrap="square" lIns="0" tIns="10365" rIns="0" bIns="0" rtlCol="0">
            <a:spAutoFit/>
          </a:bodyPr>
          <a:lstStyle/>
          <a:p>
            <a:pPr marL="34549">
              <a:spcBef>
                <a:spcPts val="82"/>
              </a:spcBef>
            </a:pPr>
            <a:r>
              <a:rPr sz="1904" spc="-14" baseline="3968" dirty="0">
                <a:latin typeface="Verdana"/>
                <a:cs typeface="Verdana"/>
              </a:rPr>
              <a:t>lze </a:t>
            </a:r>
            <a:r>
              <a:rPr sz="1904" spc="-6" baseline="3968" dirty="0">
                <a:latin typeface="Verdana"/>
                <a:cs typeface="Verdana"/>
              </a:rPr>
              <a:t>odvodit </a:t>
            </a:r>
            <a:r>
              <a:rPr sz="1904" spc="-14" baseline="3968" dirty="0">
                <a:latin typeface="Verdana"/>
                <a:cs typeface="Verdana"/>
              </a:rPr>
              <a:t>vztah (Hála str. </a:t>
            </a:r>
            <a:r>
              <a:rPr sz="1904" baseline="3968" dirty="0">
                <a:latin typeface="Verdana"/>
                <a:cs typeface="Verdana"/>
              </a:rPr>
              <a:t>59-60):</a:t>
            </a:r>
            <a:r>
              <a:rPr sz="1904" spc="646" baseline="3968" dirty="0">
                <a:latin typeface="Verdana"/>
                <a:cs typeface="Verdana"/>
              </a:rPr>
              <a:t> </a:t>
            </a:r>
            <a:r>
              <a:rPr sz="3401" i="1" spc="-183" baseline="13333" dirty="0">
                <a:latin typeface="Times New Roman"/>
                <a:cs typeface="Times New Roman"/>
              </a:rPr>
              <a:t>N</a:t>
            </a:r>
            <a:r>
              <a:rPr sz="1315" i="1" spc="-122" dirty="0">
                <a:latin typeface="Times New Roman"/>
                <a:cs typeface="Times New Roman"/>
              </a:rPr>
              <a:t>Y</a:t>
            </a:r>
            <a:endParaRPr sz="1315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61383" y="2297739"/>
            <a:ext cx="1360084" cy="387638"/>
          </a:xfrm>
          <a:prstGeom prst="rect">
            <a:avLst/>
          </a:prstGeom>
        </p:spPr>
        <p:txBody>
          <a:bodyPr vert="horz" wrap="square" lIns="0" tIns="12668" rIns="0" bIns="0" rtlCol="0">
            <a:spAutoFit/>
          </a:bodyPr>
          <a:lstStyle/>
          <a:p>
            <a:pPr marL="324186" algn="ctr">
              <a:lnSpc>
                <a:spcPts val="866"/>
              </a:lnSpc>
              <a:spcBef>
                <a:spcPts val="100"/>
              </a:spcBef>
            </a:pPr>
            <a:r>
              <a:rPr sz="1360" i="1" spc="-91" dirty="0">
                <a:latin typeface="Symbol"/>
                <a:cs typeface="Symbol"/>
              </a:rPr>
              <a:t></a:t>
            </a:r>
            <a:r>
              <a:rPr sz="1315" i="1" spc="-91" dirty="0">
                <a:latin typeface="Times New Roman"/>
                <a:cs typeface="Times New Roman"/>
              </a:rPr>
              <a:t>t</a:t>
            </a:r>
            <a:endParaRPr sz="1315">
              <a:latin typeface="Times New Roman"/>
              <a:cs typeface="Times New Roman"/>
            </a:endParaRPr>
          </a:p>
          <a:p>
            <a:pPr marL="34549">
              <a:lnSpc>
                <a:spcPts val="1954"/>
              </a:lnSpc>
              <a:tabLst>
                <a:tab pos="988104" algn="l"/>
              </a:tabLst>
            </a:pPr>
            <a:r>
              <a:rPr sz="2267" spc="-181" dirty="0">
                <a:latin typeface="Symbol"/>
                <a:cs typeface="Symbol"/>
              </a:rPr>
              <a:t></a:t>
            </a:r>
            <a:r>
              <a:rPr sz="2267" spc="-181" dirty="0">
                <a:latin typeface="Times New Roman"/>
                <a:cs typeface="Times New Roman"/>
              </a:rPr>
              <a:t> </a:t>
            </a:r>
            <a:r>
              <a:rPr sz="2267" i="1" spc="-218" dirty="0">
                <a:latin typeface="Times New Roman"/>
                <a:cs typeface="Times New Roman"/>
              </a:rPr>
              <a:t>N</a:t>
            </a:r>
            <a:r>
              <a:rPr sz="2267" i="1" spc="-168" dirty="0">
                <a:latin typeface="Times New Roman"/>
                <a:cs typeface="Times New Roman"/>
              </a:rPr>
              <a:t> </a:t>
            </a:r>
            <a:r>
              <a:rPr sz="1972" i="1" spc="-170" baseline="-22988" dirty="0">
                <a:latin typeface="Times New Roman"/>
                <a:cs typeface="Times New Roman"/>
              </a:rPr>
              <a:t>X </a:t>
            </a:r>
            <a:r>
              <a:rPr sz="1972" i="1" spc="-162" baseline="-22988" dirty="0">
                <a:latin typeface="Times New Roman"/>
                <a:cs typeface="Times New Roman"/>
              </a:rPr>
              <a:t> </a:t>
            </a:r>
            <a:r>
              <a:rPr sz="2267" spc="-127" dirty="0">
                <a:latin typeface="Times New Roman"/>
                <a:cs typeface="Times New Roman"/>
              </a:rPr>
              <a:t>(</a:t>
            </a:r>
            <a:r>
              <a:rPr sz="2267" i="1" spc="-127" dirty="0">
                <a:latin typeface="Times New Roman"/>
                <a:cs typeface="Times New Roman"/>
              </a:rPr>
              <a:t>e	</a:t>
            </a:r>
            <a:r>
              <a:rPr sz="2267" spc="-163" dirty="0">
                <a:latin typeface="Symbol"/>
                <a:cs typeface="Symbol"/>
              </a:rPr>
              <a:t></a:t>
            </a:r>
            <a:r>
              <a:rPr sz="2267" spc="-163" dirty="0">
                <a:latin typeface="Times New Roman"/>
                <a:cs typeface="Times New Roman"/>
              </a:rPr>
              <a:t>1)</a:t>
            </a:r>
            <a:endParaRPr sz="2267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7726" y="2927924"/>
            <a:ext cx="7757630" cy="2414045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vert="horz" wrap="square" lIns="0" tIns="23608" rIns="0" bIns="0" rtlCol="0">
            <a:spAutoFit/>
          </a:bodyPr>
          <a:lstStyle/>
          <a:p>
            <a:pPr marL="11516" marR="4607">
              <a:lnSpc>
                <a:spcPts val="1460"/>
              </a:lnSpc>
              <a:spcBef>
                <a:spcPts val="185"/>
              </a:spcBef>
            </a:pPr>
            <a:r>
              <a:rPr sz="1904" spc="-14" baseline="3968" dirty="0">
                <a:latin typeface="Verdana"/>
                <a:cs typeface="Verdana"/>
              </a:rPr>
              <a:t>kde </a:t>
            </a:r>
            <a:r>
              <a:rPr sz="1904" spc="-6" baseline="3968" dirty="0">
                <a:latin typeface="Verdana"/>
                <a:cs typeface="Verdana"/>
              </a:rPr>
              <a:t>N</a:t>
            </a:r>
            <a:r>
              <a:rPr sz="816" spc="-5" dirty="0">
                <a:latin typeface="Verdana"/>
                <a:cs typeface="Verdana"/>
              </a:rPr>
              <a:t>Y </a:t>
            </a:r>
            <a:r>
              <a:rPr sz="1904" spc="-6" baseline="3968" dirty="0">
                <a:latin typeface="Verdana"/>
                <a:cs typeface="Verdana"/>
              </a:rPr>
              <a:t>a N</a:t>
            </a:r>
            <a:r>
              <a:rPr sz="816" spc="-5" dirty="0">
                <a:latin typeface="Verdana"/>
                <a:cs typeface="Verdana"/>
              </a:rPr>
              <a:t>X </a:t>
            </a:r>
            <a:r>
              <a:rPr sz="1904" spc="-6" baseline="3968" dirty="0">
                <a:latin typeface="Verdana"/>
                <a:cs typeface="Verdana"/>
              </a:rPr>
              <a:t>jsou počty částic dceřiného a </a:t>
            </a:r>
            <a:r>
              <a:rPr sz="1904" spc="-14" baseline="3968" dirty="0">
                <a:latin typeface="Verdana"/>
                <a:cs typeface="Verdana"/>
              </a:rPr>
              <a:t>mateřského </a:t>
            </a:r>
            <a:r>
              <a:rPr sz="1904" spc="-6" baseline="3968" dirty="0">
                <a:latin typeface="Verdana"/>
                <a:cs typeface="Verdana"/>
              </a:rPr>
              <a:t>nuklidu v době </a:t>
            </a:r>
            <a:r>
              <a:rPr sz="1904" spc="-14" baseline="3968" dirty="0">
                <a:latin typeface="Verdana"/>
                <a:cs typeface="Verdana"/>
              </a:rPr>
              <a:t>t, </a:t>
            </a:r>
            <a:r>
              <a:rPr sz="1904" spc="-6" baseline="3968" dirty="0">
                <a:latin typeface="Verdana"/>
                <a:cs typeface="Verdana"/>
              </a:rPr>
              <a:t>což </a:t>
            </a:r>
            <a:r>
              <a:rPr sz="1904" spc="-14" baseline="3968" dirty="0">
                <a:latin typeface="Verdana"/>
                <a:cs typeface="Verdana"/>
              </a:rPr>
              <a:t>je doba, která </a:t>
            </a:r>
            <a:r>
              <a:rPr sz="1904" spc="-6" baseline="3968" dirty="0">
                <a:latin typeface="Verdana"/>
                <a:cs typeface="Verdana"/>
              </a:rPr>
              <a:t>uplynula  </a:t>
            </a:r>
            <a:r>
              <a:rPr sz="1270" spc="-9" dirty="0">
                <a:latin typeface="Verdana"/>
                <a:cs typeface="Verdana"/>
              </a:rPr>
              <a:t>od krystalizace</a:t>
            </a:r>
            <a:r>
              <a:rPr sz="1270" spc="5" dirty="0">
                <a:latin typeface="Verdana"/>
                <a:cs typeface="Verdana"/>
              </a:rPr>
              <a:t> </a:t>
            </a:r>
            <a:r>
              <a:rPr sz="1270" spc="-9" dirty="0">
                <a:latin typeface="Verdana"/>
                <a:cs typeface="Verdana"/>
              </a:rPr>
              <a:t>nerostu.</a:t>
            </a:r>
            <a:endParaRPr sz="1270" dirty="0">
              <a:latin typeface="Verdana"/>
              <a:cs typeface="Verdana"/>
            </a:endParaRPr>
          </a:p>
          <a:p>
            <a:pPr>
              <a:spcBef>
                <a:spcPts val="36"/>
              </a:spcBef>
            </a:pPr>
            <a:endParaRPr sz="1224" dirty="0">
              <a:latin typeface="Verdana"/>
              <a:cs typeface="Verdana"/>
            </a:endParaRPr>
          </a:p>
          <a:p>
            <a:pPr marL="11516">
              <a:spcBef>
                <a:spcPts val="5"/>
              </a:spcBef>
            </a:pPr>
            <a:r>
              <a:rPr sz="1270" b="1" spc="-5" dirty="0">
                <a:latin typeface="Verdana"/>
                <a:cs typeface="Verdana"/>
              </a:rPr>
              <a:t>Předpokládá </a:t>
            </a:r>
            <a:r>
              <a:rPr sz="1270" b="1" spc="-9" dirty="0">
                <a:latin typeface="Verdana"/>
                <a:cs typeface="Verdana"/>
              </a:rPr>
              <a:t>se totiž,</a:t>
            </a:r>
            <a:r>
              <a:rPr sz="1270" b="1" spc="32" dirty="0">
                <a:latin typeface="Verdana"/>
                <a:cs typeface="Verdana"/>
              </a:rPr>
              <a:t> </a:t>
            </a:r>
            <a:r>
              <a:rPr sz="1270" b="1" spc="-5" dirty="0">
                <a:latin typeface="Verdana"/>
                <a:cs typeface="Verdana"/>
              </a:rPr>
              <a:t>že:</a:t>
            </a:r>
            <a:endParaRPr sz="1270" dirty="0">
              <a:latin typeface="Verdana"/>
              <a:cs typeface="Verdana"/>
            </a:endParaRPr>
          </a:p>
          <a:p>
            <a:pPr>
              <a:spcBef>
                <a:spcPts val="23"/>
              </a:spcBef>
            </a:pPr>
            <a:endParaRPr sz="1270" dirty="0">
              <a:latin typeface="Verdana"/>
              <a:cs typeface="Verdana"/>
            </a:endParaRPr>
          </a:p>
          <a:p>
            <a:pPr marL="417468" indent="-199233">
              <a:lnSpc>
                <a:spcPct val="150000"/>
              </a:lnSpc>
              <a:buFont typeface="Symbol"/>
              <a:buChar char=""/>
              <a:tabLst>
                <a:tab pos="417468" algn="l"/>
                <a:tab pos="418043" algn="l"/>
              </a:tabLst>
            </a:pPr>
            <a:r>
              <a:rPr sz="1270" spc="-5" dirty="0">
                <a:latin typeface="Verdana"/>
                <a:cs typeface="Verdana"/>
              </a:rPr>
              <a:t>v době </a:t>
            </a:r>
            <a:r>
              <a:rPr sz="1270" spc="-9" dirty="0">
                <a:latin typeface="Verdana"/>
                <a:cs typeface="Verdana"/>
              </a:rPr>
              <a:t>krystalizace nerostu je </a:t>
            </a:r>
            <a:r>
              <a:rPr sz="1270" spc="-5" dirty="0">
                <a:latin typeface="Verdana"/>
                <a:cs typeface="Verdana"/>
              </a:rPr>
              <a:t>v </a:t>
            </a:r>
            <a:r>
              <a:rPr sz="1270" dirty="0">
                <a:latin typeface="Verdana"/>
                <a:cs typeface="Verdana"/>
              </a:rPr>
              <a:t>něm </a:t>
            </a:r>
            <a:r>
              <a:rPr sz="1270" spc="-5" dirty="0">
                <a:latin typeface="Verdana"/>
                <a:cs typeface="Verdana"/>
              </a:rPr>
              <a:t>obsažen </a:t>
            </a:r>
            <a:r>
              <a:rPr sz="1270" spc="-9" dirty="0">
                <a:latin typeface="Verdana"/>
                <a:cs typeface="Verdana"/>
              </a:rPr>
              <a:t>pouze </a:t>
            </a:r>
            <a:r>
              <a:rPr sz="1270" spc="-5" dirty="0">
                <a:latin typeface="Verdana"/>
                <a:cs typeface="Verdana"/>
              </a:rPr>
              <a:t>dlouhodobý radioaktivní nuklid</a:t>
            </a:r>
            <a:r>
              <a:rPr sz="1270" spc="154" dirty="0">
                <a:latin typeface="Verdana"/>
                <a:cs typeface="Verdana"/>
              </a:rPr>
              <a:t> </a:t>
            </a:r>
            <a:r>
              <a:rPr sz="1270" b="1" spc="-9" dirty="0">
                <a:solidFill>
                  <a:srgbClr val="FF0000"/>
                </a:solidFill>
                <a:latin typeface="Verdana"/>
                <a:cs typeface="Verdana"/>
              </a:rPr>
              <a:t>X</a:t>
            </a:r>
            <a:endParaRPr sz="1270" dirty="0">
              <a:latin typeface="Verdana"/>
              <a:cs typeface="Verdana"/>
            </a:endParaRPr>
          </a:p>
          <a:p>
            <a:pPr marL="417468" indent="-199233">
              <a:lnSpc>
                <a:spcPct val="150000"/>
              </a:lnSpc>
              <a:buFont typeface="Symbol"/>
              <a:buChar char=""/>
              <a:tabLst>
                <a:tab pos="417468" algn="l"/>
                <a:tab pos="418043" algn="l"/>
              </a:tabLst>
            </a:pPr>
            <a:r>
              <a:rPr sz="1270" spc="-5" dirty="0">
                <a:latin typeface="Verdana"/>
                <a:cs typeface="Verdana"/>
              </a:rPr>
              <a:t>ten </a:t>
            </a:r>
            <a:r>
              <a:rPr sz="1270" spc="-9" dirty="0">
                <a:latin typeface="Verdana"/>
                <a:cs typeface="Verdana"/>
              </a:rPr>
              <a:t>se </a:t>
            </a:r>
            <a:r>
              <a:rPr sz="1270" spc="-5" dirty="0">
                <a:latin typeface="Verdana"/>
                <a:cs typeface="Verdana"/>
              </a:rPr>
              <a:t>přeměňuje a stabilní produkt rozpady </a:t>
            </a:r>
            <a:r>
              <a:rPr sz="1270" b="1" spc="-9" dirty="0">
                <a:solidFill>
                  <a:srgbClr val="FF0000"/>
                </a:solidFill>
                <a:latin typeface="Verdana"/>
                <a:cs typeface="Verdana"/>
              </a:rPr>
              <a:t>Y </a:t>
            </a:r>
            <a:r>
              <a:rPr sz="1270" spc="-9" dirty="0">
                <a:latin typeface="Verdana"/>
                <a:cs typeface="Verdana"/>
              </a:rPr>
              <a:t>se </a:t>
            </a:r>
            <a:r>
              <a:rPr sz="1270" spc="-5" dirty="0">
                <a:latin typeface="Verdana"/>
                <a:cs typeface="Verdana"/>
              </a:rPr>
              <a:t>v nerostu </a:t>
            </a:r>
            <a:r>
              <a:rPr sz="1270" spc="-9" dirty="0">
                <a:latin typeface="Verdana"/>
                <a:cs typeface="Verdana"/>
              </a:rPr>
              <a:t>pouze</a:t>
            </a:r>
            <a:r>
              <a:rPr sz="1270" spc="63" dirty="0">
                <a:latin typeface="Verdana"/>
                <a:cs typeface="Verdana"/>
              </a:rPr>
              <a:t> </a:t>
            </a:r>
            <a:r>
              <a:rPr sz="1270" spc="-5" dirty="0">
                <a:latin typeface="Verdana"/>
                <a:cs typeface="Verdana"/>
              </a:rPr>
              <a:t>hromadí</a:t>
            </a:r>
            <a:endParaRPr sz="1270" dirty="0">
              <a:latin typeface="Verdana"/>
              <a:cs typeface="Verdana"/>
            </a:endParaRPr>
          </a:p>
          <a:p>
            <a:pPr marL="417468" indent="-199233">
              <a:lnSpc>
                <a:spcPct val="150000"/>
              </a:lnSpc>
              <a:spcBef>
                <a:spcPts val="23"/>
              </a:spcBef>
              <a:buFont typeface="Symbol"/>
              <a:buChar char=""/>
              <a:tabLst>
                <a:tab pos="417468" algn="l"/>
                <a:tab pos="418043" algn="l"/>
              </a:tabLst>
            </a:pPr>
            <a:r>
              <a:rPr sz="1270" spc="-5" dirty="0">
                <a:latin typeface="Verdana"/>
                <a:cs typeface="Verdana"/>
              </a:rPr>
              <a:t>nepředpokládají </a:t>
            </a:r>
            <a:r>
              <a:rPr sz="1270" spc="-9" dirty="0">
                <a:latin typeface="Verdana"/>
                <a:cs typeface="Verdana"/>
              </a:rPr>
              <a:t>se </a:t>
            </a:r>
            <a:r>
              <a:rPr sz="1270" spc="-5" dirty="0">
                <a:latin typeface="Verdana"/>
                <a:cs typeface="Verdana"/>
              </a:rPr>
              <a:t>jeho ztráty </a:t>
            </a:r>
            <a:r>
              <a:rPr sz="1270" dirty="0">
                <a:latin typeface="Verdana"/>
                <a:cs typeface="Verdana"/>
              </a:rPr>
              <a:t>do </a:t>
            </a:r>
            <a:r>
              <a:rPr sz="1270" spc="-5" dirty="0">
                <a:latin typeface="Verdana"/>
                <a:cs typeface="Verdana"/>
              </a:rPr>
              <a:t>okolí (např.</a:t>
            </a:r>
            <a:r>
              <a:rPr sz="1270" spc="-18" dirty="0">
                <a:latin typeface="Verdana"/>
                <a:cs typeface="Verdana"/>
              </a:rPr>
              <a:t> </a:t>
            </a:r>
            <a:r>
              <a:rPr sz="1270" spc="-5" dirty="0">
                <a:latin typeface="Verdana"/>
                <a:cs typeface="Verdana"/>
              </a:rPr>
              <a:t>difuzí)</a:t>
            </a:r>
            <a:endParaRPr sz="1270" dirty="0">
              <a:latin typeface="Verdana"/>
              <a:cs typeface="Verdana"/>
            </a:endParaRPr>
          </a:p>
          <a:p>
            <a:pPr marL="417468" indent="-199233">
              <a:lnSpc>
                <a:spcPct val="150000"/>
              </a:lnSpc>
              <a:spcBef>
                <a:spcPts val="23"/>
              </a:spcBef>
              <a:buFont typeface="Symbol"/>
              <a:buChar char=""/>
              <a:tabLst>
                <a:tab pos="417468" algn="l"/>
                <a:tab pos="418043" algn="l"/>
              </a:tabLst>
            </a:pPr>
            <a:r>
              <a:rPr sz="1270" spc="-9" dirty="0">
                <a:latin typeface="Verdana"/>
                <a:cs typeface="Verdana"/>
              </a:rPr>
              <a:t>je </a:t>
            </a:r>
            <a:r>
              <a:rPr sz="1270" spc="-5" dirty="0">
                <a:latin typeface="Verdana"/>
                <a:cs typeface="Verdana"/>
              </a:rPr>
              <a:t>třeba najít separační metodu, která stanoví </a:t>
            </a:r>
            <a:r>
              <a:rPr sz="1270" spc="-9" dirty="0">
                <a:latin typeface="Verdana"/>
                <a:cs typeface="Verdana"/>
              </a:rPr>
              <a:t>zbytkové </a:t>
            </a:r>
            <a:r>
              <a:rPr sz="1270" spc="-5" dirty="0">
                <a:latin typeface="Verdana"/>
                <a:cs typeface="Verdana"/>
              </a:rPr>
              <a:t>množství </a:t>
            </a:r>
            <a:r>
              <a:rPr sz="1270" spc="-9" dirty="0">
                <a:latin typeface="Verdana"/>
                <a:cs typeface="Verdana"/>
              </a:rPr>
              <a:t>X </a:t>
            </a:r>
            <a:r>
              <a:rPr sz="1270" spc="-5" dirty="0">
                <a:latin typeface="Verdana"/>
                <a:cs typeface="Verdana"/>
              </a:rPr>
              <a:t>a množství </a:t>
            </a:r>
            <a:r>
              <a:rPr sz="1270" spc="-9" dirty="0">
                <a:latin typeface="Verdana"/>
                <a:cs typeface="Verdana"/>
              </a:rPr>
              <a:t>vzniklého</a:t>
            </a:r>
            <a:r>
              <a:rPr sz="1270" spc="122" dirty="0">
                <a:latin typeface="Verdana"/>
                <a:cs typeface="Verdana"/>
              </a:rPr>
              <a:t> </a:t>
            </a:r>
            <a:r>
              <a:rPr sz="1270" spc="-5" dirty="0">
                <a:latin typeface="Verdana"/>
                <a:cs typeface="Verdana"/>
              </a:rPr>
              <a:t>Y</a:t>
            </a:r>
            <a:endParaRPr sz="1270" dirty="0">
              <a:latin typeface="Verdana"/>
              <a:cs typeface="Verdana"/>
            </a:endParaRPr>
          </a:p>
          <a:p>
            <a:pPr marL="417468" indent="-199233">
              <a:lnSpc>
                <a:spcPct val="150000"/>
              </a:lnSpc>
              <a:spcBef>
                <a:spcPts val="23"/>
              </a:spcBef>
              <a:buFont typeface="Symbol"/>
              <a:buChar char=""/>
              <a:tabLst>
                <a:tab pos="417468" algn="l"/>
                <a:tab pos="418043" algn="l"/>
              </a:tabLst>
            </a:pPr>
            <a:r>
              <a:rPr sz="1270" spc="-5" dirty="0">
                <a:latin typeface="Verdana"/>
                <a:cs typeface="Verdana"/>
              </a:rPr>
              <a:t>známe-li </a:t>
            </a:r>
            <a:r>
              <a:rPr sz="1270" dirty="0">
                <a:latin typeface="Verdana"/>
                <a:cs typeface="Verdana"/>
              </a:rPr>
              <a:t>tedy </a:t>
            </a:r>
            <a:r>
              <a:rPr sz="1270" spc="-9" dirty="0">
                <a:latin typeface="Verdana"/>
                <a:cs typeface="Verdana"/>
              </a:rPr>
              <a:t>obsah obou </a:t>
            </a:r>
            <a:r>
              <a:rPr sz="1270" spc="-5" dirty="0">
                <a:latin typeface="Verdana"/>
                <a:cs typeface="Verdana"/>
              </a:rPr>
              <a:t>nuklidů v době stanovení </a:t>
            </a:r>
            <a:r>
              <a:rPr sz="1270" spc="-9" dirty="0">
                <a:latin typeface="Verdana"/>
                <a:cs typeface="Verdana"/>
              </a:rPr>
              <a:t>stáří, </a:t>
            </a:r>
            <a:r>
              <a:rPr sz="1270" dirty="0">
                <a:latin typeface="Verdana"/>
                <a:cs typeface="Verdana"/>
              </a:rPr>
              <a:t>pak platí pro </a:t>
            </a:r>
            <a:r>
              <a:rPr sz="1270" spc="-5" dirty="0">
                <a:latin typeface="Verdana"/>
                <a:cs typeface="Verdana"/>
              </a:rPr>
              <a:t>stáří </a:t>
            </a:r>
            <a:r>
              <a:rPr sz="1270" spc="-9" dirty="0">
                <a:latin typeface="Verdana"/>
                <a:cs typeface="Verdana"/>
              </a:rPr>
              <a:t>nerostu</a:t>
            </a:r>
            <a:r>
              <a:rPr sz="1270" spc="36" dirty="0">
                <a:latin typeface="Verdana"/>
                <a:cs typeface="Verdana"/>
              </a:rPr>
              <a:t> </a:t>
            </a:r>
            <a:r>
              <a:rPr sz="1270" spc="-9" dirty="0">
                <a:latin typeface="Verdana"/>
                <a:cs typeface="Verdana"/>
              </a:rPr>
              <a:t>vztah</a:t>
            </a:r>
            <a:endParaRPr sz="1270" dirty="0">
              <a:latin typeface="Verdana"/>
              <a:cs typeface="Verdana"/>
            </a:endParaRPr>
          </a:p>
        </p:txBody>
      </p:sp>
      <p:grpSp>
        <p:nvGrpSpPr>
          <p:cNvPr id="11" name="Skupina 10">
            <a:extLst>
              <a:ext uri="{FF2B5EF4-FFF2-40B4-BE49-F238E27FC236}">
                <a16:creationId xmlns:a16="http://schemas.microsoft.com/office/drawing/2014/main" id="{4683B30E-AB87-4C72-852F-667DC601CEE5}"/>
              </a:ext>
            </a:extLst>
          </p:cNvPr>
          <p:cNvGrpSpPr/>
          <p:nvPr/>
        </p:nvGrpSpPr>
        <p:grpSpPr>
          <a:xfrm>
            <a:off x="3861383" y="5854578"/>
            <a:ext cx="1449911" cy="489047"/>
            <a:chOff x="3842837" y="5231128"/>
            <a:chExt cx="1449911" cy="489047"/>
          </a:xfrm>
        </p:grpSpPr>
        <p:sp>
          <p:nvSpPr>
            <p:cNvPr id="6" name="object 6"/>
            <p:cNvSpPr/>
            <p:nvPr/>
          </p:nvSpPr>
          <p:spPr>
            <a:xfrm>
              <a:off x="4211003" y="5422190"/>
              <a:ext cx="168139" cy="0"/>
            </a:xfrm>
            <a:custGeom>
              <a:avLst/>
              <a:gdLst/>
              <a:ahLst/>
              <a:cxnLst/>
              <a:rect l="l" t="t" r="r" b="b"/>
              <a:pathLst>
                <a:path w="185420">
                  <a:moveTo>
                    <a:pt x="0" y="0"/>
                  </a:moveTo>
                  <a:lnTo>
                    <a:pt x="185237" y="0"/>
                  </a:lnTo>
                </a:path>
              </a:pathLst>
            </a:custGeom>
            <a:ln w="1076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7" name="object 7"/>
            <p:cNvSpPr/>
            <p:nvPr/>
          </p:nvSpPr>
          <p:spPr>
            <a:xfrm>
              <a:off x="4503687" y="5422190"/>
              <a:ext cx="366221" cy="0"/>
            </a:xfrm>
            <a:custGeom>
              <a:avLst/>
              <a:gdLst/>
              <a:ahLst/>
              <a:cxnLst/>
              <a:rect l="l" t="t" r="r" b="b"/>
              <a:pathLst>
                <a:path w="403860">
                  <a:moveTo>
                    <a:pt x="0" y="0"/>
                  </a:moveTo>
                  <a:lnTo>
                    <a:pt x="403828" y="0"/>
                  </a:lnTo>
                </a:path>
              </a:pathLst>
            </a:custGeom>
            <a:ln w="1076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8" name="object 8"/>
            <p:cNvSpPr txBox="1"/>
            <p:nvPr/>
          </p:nvSpPr>
          <p:spPr>
            <a:xfrm>
              <a:off x="3842837" y="5231128"/>
              <a:ext cx="1449911" cy="300640"/>
            </a:xfrm>
            <a:prstGeom prst="rect">
              <a:avLst/>
            </a:prstGeom>
          </p:spPr>
          <p:txBody>
            <a:bodyPr vert="horz" wrap="square" lIns="0" tIns="14395" rIns="0" bIns="0" rtlCol="0">
              <a:spAutoFit/>
            </a:bodyPr>
            <a:lstStyle/>
            <a:p>
              <a:pPr marL="34549">
                <a:spcBef>
                  <a:spcPts val="113"/>
                </a:spcBef>
                <a:tabLst>
                  <a:tab pos="1081962" algn="l"/>
                </a:tabLst>
              </a:pPr>
              <a:r>
                <a:rPr sz="1859" i="1" spc="5" dirty="0">
                  <a:latin typeface="Times New Roman"/>
                  <a:cs typeface="Times New Roman"/>
                </a:rPr>
                <a:t>t </a:t>
              </a:r>
              <a:r>
                <a:rPr sz="1859" spc="9" dirty="0">
                  <a:latin typeface="Symbol"/>
                  <a:cs typeface="Symbol"/>
                </a:rPr>
                <a:t></a:t>
              </a:r>
              <a:r>
                <a:rPr sz="1859" spc="9" dirty="0">
                  <a:latin typeface="Times New Roman"/>
                  <a:cs typeface="Times New Roman"/>
                </a:rPr>
                <a:t>  </a:t>
              </a:r>
              <a:r>
                <a:rPr sz="2788" spc="14" baseline="35230" dirty="0">
                  <a:latin typeface="Times New Roman"/>
                  <a:cs typeface="Times New Roman"/>
                </a:rPr>
                <a:t>1</a:t>
              </a:r>
              <a:r>
                <a:rPr sz="2788" spc="-224" baseline="35230" dirty="0">
                  <a:latin typeface="Times New Roman"/>
                  <a:cs typeface="Times New Roman"/>
                </a:rPr>
                <a:t> </a:t>
              </a:r>
              <a:r>
                <a:rPr sz="1859" spc="5" dirty="0">
                  <a:latin typeface="Times New Roman"/>
                  <a:cs typeface="Times New Roman"/>
                </a:rPr>
                <a:t>(</a:t>
              </a:r>
              <a:r>
                <a:rPr sz="1859" spc="-54" dirty="0">
                  <a:latin typeface="Times New Roman"/>
                  <a:cs typeface="Times New Roman"/>
                </a:rPr>
                <a:t> </a:t>
              </a:r>
              <a:r>
                <a:rPr sz="2788" i="1" spc="81" baseline="36585" dirty="0">
                  <a:latin typeface="Times New Roman"/>
                  <a:cs typeface="Times New Roman"/>
                </a:rPr>
                <a:t>N</a:t>
              </a:r>
              <a:r>
                <a:rPr sz="1632" i="1" spc="81" baseline="39351" dirty="0">
                  <a:latin typeface="Times New Roman"/>
                  <a:cs typeface="Times New Roman"/>
                </a:rPr>
                <a:t>Y	</a:t>
              </a:r>
              <a:r>
                <a:rPr sz="1859" spc="9" dirty="0">
                  <a:latin typeface="Symbol"/>
                  <a:cs typeface="Symbol"/>
                </a:rPr>
                <a:t></a:t>
              </a:r>
              <a:r>
                <a:rPr sz="1859" spc="-322" dirty="0">
                  <a:latin typeface="Times New Roman"/>
                  <a:cs typeface="Times New Roman"/>
                </a:rPr>
                <a:t> </a:t>
              </a:r>
              <a:r>
                <a:rPr sz="1859" spc="-73" dirty="0">
                  <a:latin typeface="Times New Roman"/>
                  <a:cs typeface="Times New Roman"/>
                </a:rPr>
                <a:t>1)</a:t>
              </a:r>
              <a:endParaRPr sz="1859" dirty="0">
                <a:latin typeface="Times New Roman"/>
                <a:cs typeface="Times New Roman"/>
              </a:endParaRPr>
            </a:p>
          </p:txBody>
        </p:sp>
        <p:sp>
          <p:nvSpPr>
            <p:cNvPr id="9" name="object 9"/>
            <p:cNvSpPr txBox="1"/>
            <p:nvPr/>
          </p:nvSpPr>
          <p:spPr>
            <a:xfrm>
              <a:off x="4189029" y="5404394"/>
              <a:ext cx="651827" cy="315781"/>
            </a:xfrm>
            <a:prstGeom prst="rect">
              <a:avLst/>
            </a:prstGeom>
          </p:spPr>
          <p:txBody>
            <a:bodyPr vert="horz" wrap="square" lIns="0" tIns="15547" rIns="0" bIns="0" rtlCol="0">
              <a:spAutoFit/>
            </a:bodyPr>
            <a:lstStyle/>
            <a:p>
              <a:pPr marL="34549">
                <a:spcBef>
                  <a:spcPts val="122"/>
                </a:spcBef>
                <a:tabLst>
                  <a:tab pos="341460" algn="l"/>
                </a:tabLst>
              </a:pPr>
              <a:r>
                <a:rPr sz="1950" i="1" spc="-41" dirty="0">
                  <a:latin typeface="Symbol"/>
                  <a:cs typeface="Symbol"/>
                </a:rPr>
                <a:t></a:t>
              </a:r>
              <a:r>
                <a:rPr sz="1950" spc="-41" dirty="0">
                  <a:latin typeface="Times New Roman"/>
                  <a:cs typeface="Times New Roman"/>
                </a:rPr>
                <a:t>	</a:t>
              </a:r>
              <a:r>
                <a:rPr sz="1859" i="1" spc="127" dirty="0">
                  <a:latin typeface="Times New Roman"/>
                  <a:cs typeface="Times New Roman"/>
                </a:rPr>
                <a:t>N</a:t>
              </a:r>
              <a:r>
                <a:rPr sz="1632" i="1" spc="190" baseline="-23148" dirty="0">
                  <a:latin typeface="Times New Roman"/>
                  <a:cs typeface="Times New Roman"/>
                </a:rPr>
                <a:t>X</a:t>
              </a:r>
              <a:endParaRPr sz="1632" baseline="-23148" dirty="0">
                <a:latin typeface="Times New Roman"/>
                <a:cs typeface="Times New Roman"/>
              </a:endParaRPr>
            </a:p>
          </p:txBody>
        </p:sp>
      </p:grpSp>
      <p:sp>
        <p:nvSpPr>
          <p:cNvPr id="10" name="object 10"/>
          <p:cNvSpPr/>
          <p:nvPr/>
        </p:nvSpPr>
        <p:spPr>
          <a:xfrm>
            <a:off x="4205204" y="1994060"/>
            <a:ext cx="725531" cy="69098"/>
          </a:xfrm>
          <a:custGeom>
            <a:avLst/>
            <a:gdLst/>
            <a:ahLst/>
            <a:cxnLst/>
            <a:rect l="l" t="t" r="r" b="b"/>
            <a:pathLst>
              <a:path w="800100" h="76200">
                <a:moveTo>
                  <a:pt x="723900" y="0"/>
                </a:moveTo>
                <a:lnTo>
                  <a:pt x="723900" y="76200"/>
                </a:lnTo>
                <a:lnTo>
                  <a:pt x="787400" y="44450"/>
                </a:lnTo>
                <a:lnTo>
                  <a:pt x="736600" y="44450"/>
                </a:lnTo>
                <a:lnTo>
                  <a:pt x="736600" y="31750"/>
                </a:lnTo>
                <a:lnTo>
                  <a:pt x="787400" y="31750"/>
                </a:lnTo>
                <a:lnTo>
                  <a:pt x="723900" y="0"/>
                </a:lnTo>
                <a:close/>
              </a:path>
              <a:path w="800100" h="76200">
                <a:moveTo>
                  <a:pt x="7239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723900" y="44450"/>
                </a:lnTo>
                <a:lnTo>
                  <a:pt x="723900" y="31750"/>
                </a:lnTo>
                <a:close/>
              </a:path>
              <a:path w="800100" h="76200">
                <a:moveTo>
                  <a:pt x="787400" y="31750"/>
                </a:moveTo>
                <a:lnTo>
                  <a:pt x="736600" y="31750"/>
                </a:lnTo>
                <a:lnTo>
                  <a:pt x="736600" y="44450"/>
                </a:lnTo>
                <a:lnTo>
                  <a:pt x="787400" y="44450"/>
                </a:lnTo>
                <a:lnTo>
                  <a:pt x="800100" y="38100"/>
                </a:lnTo>
                <a:lnTo>
                  <a:pt x="7874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2" name="Zástupný symbol pro číslo snímku 11">
            <a:extLst>
              <a:ext uri="{FF2B5EF4-FFF2-40B4-BE49-F238E27FC236}">
                <a16:creationId xmlns:a16="http://schemas.microsoft.com/office/drawing/2014/main" id="{13832F6D-5A79-4F24-AAB0-0443D7FD7B6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cs-CZ" smtClean="0"/>
              <a:t>7</a:t>
            </a:fld>
            <a:endParaRPr lang="cs-CZ"/>
          </a:p>
        </p:txBody>
      </p:sp>
      <p:pic>
        <p:nvPicPr>
          <p:cNvPr id="13" name="Dat7-1">
            <a:hlinkClick r:id="" action="ppaction://media"/>
            <a:extLst>
              <a:ext uri="{FF2B5EF4-FFF2-40B4-BE49-F238E27FC236}">
                <a16:creationId xmlns:a16="http://schemas.microsoft.com/office/drawing/2014/main" id="{B5C0A8B3-CC89-4D09-8E10-114E288A681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438885" y="29882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623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7726" y="804418"/>
            <a:ext cx="2280818" cy="205904"/>
          </a:xfrm>
          <a:prstGeom prst="rect">
            <a:avLst/>
          </a:prstGeom>
        </p:spPr>
        <p:txBody>
          <a:bodyPr vert="horz" wrap="square" lIns="0" tIns="10365" rIns="0" bIns="0" rtlCol="0">
            <a:spAutoFit/>
          </a:bodyPr>
          <a:lstStyle/>
          <a:p>
            <a:pPr marL="11516">
              <a:spcBef>
                <a:spcPts val="82"/>
              </a:spcBef>
            </a:pPr>
            <a:r>
              <a:rPr sz="1270" b="1" spc="-5" dirty="0">
                <a:solidFill>
                  <a:srgbClr val="C00000"/>
                </a:solidFill>
                <a:latin typeface="Verdana"/>
                <a:cs typeface="Verdana"/>
              </a:rPr>
              <a:t>Metoda</a:t>
            </a:r>
            <a:r>
              <a:rPr sz="1270" b="1" spc="-54" dirty="0">
                <a:solidFill>
                  <a:srgbClr val="C00000"/>
                </a:solidFill>
                <a:latin typeface="Verdana"/>
                <a:cs typeface="Verdana"/>
              </a:rPr>
              <a:t> </a:t>
            </a:r>
            <a:r>
              <a:rPr sz="1270" b="1" spc="-5" dirty="0">
                <a:solidFill>
                  <a:srgbClr val="C00000"/>
                </a:solidFill>
                <a:latin typeface="Verdana"/>
                <a:cs typeface="Verdana"/>
              </a:rPr>
              <a:t>draslík-argonová</a:t>
            </a:r>
            <a:endParaRPr sz="127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81660" y="2151029"/>
            <a:ext cx="7703302" cy="179557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vert="horz" wrap="square" lIns="0" tIns="10365" rIns="0" bIns="0" rtlCol="0">
            <a:spAutoFit/>
          </a:bodyPr>
          <a:lstStyle/>
          <a:p>
            <a:pPr marL="57006">
              <a:spcBef>
                <a:spcPts val="82"/>
              </a:spcBef>
              <a:tabLst>
                <a:tab pos="286757" algn="l"/>
                <a:tab pos="287333" algn="l"/>
              </a:tabLst>
            </a:pPr>
            <a:r>
              <a:rPr sz="1400" spc="-5" dirty="0">
                <a:latin typeface="Verdana"/>
              </a:rPr>
              <a:t>obsah 40K se zjistí z celkového obsahu draslíku a jeho zastoupení v přírodní směsi (0,012 %)</a:t>
            </a:r>
          </a:p>
          <a:p>
            <a:pPr marL="57582">
              <a:spcBef>
                <a:spcPts val="32"/>
              </a:spcBef>
            </a:pPr>
            <a:endParaRPr sz="1400" spc="-5" dirty="0">
              <a:latin typeface="Verdana"/>
            </a:endParaRPr>
          </a:p>
          <a:p>
            <a:pPr marL="57006">
              <a:spcBef>
                <a:spcPts val="14"/>
              </a:spcBef>
              <a:buClr>
                <a:srgbClr val="000000"/>
              </a:buClr>
              <a:buSzPct val="107692"/>
              <a:tabLst>
                <a:tab pos="287333" algn="l"/>
              </a:tabLst>
            </a:pPr>
            <a:r>
              <a:rPr b="1" spc="-14" baseline="29914" dirty="0">
                <a:solidFill>
                  <a:srgbClr val="C00000"/>
                </a:solidFill>
                <a:latin typeface="Verdana"/>
                <a:cs typeface="Verdana"/>
              </a:rPr>
              <a:t>40</a:t>
            </a:r>
            <a:r>
              <a:rPr sz="2000" b="1" spc="-9" dirty="0">
                <a:solidFill>
                  <a:srgbClr val="C00000"/>
                </a:solidFill>
                <a:latin typeface="Verdana"/>
                <a:cs typeface="Verdana"/>
              </a:rPr>
              <a:t>Ar</a:t>
            </a:r>
            <a:r>
              <a:rPr sz="2000" b="1" spc="-9" dirty="0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sz="1400" b="1" spc="-9" dirty="0">
                <a:latin typeface="Verdana"/>
                <a:cs typeface="Verdana"/>
              </a:rPr>
              <a:t>s</a:t>
            </a:r>
            <a:r>
              <a:rPr sz="1400" spc="-9" dirty="0">
                <a:latin typeface="Verdana"/>
                <a:cs typeface="Verdana"/>
              </a:rPr>
              <a:t>e </a:t>
            </a:r>
            <a:r>
              <a:rPr sz="1400" spc="-5" dirty="0">
                <a:latin typeface="Verdana"/>
                <a:cs typeface="Verdana"/>
              </a:rPr>
              <a:t>stanoví </a:t>
            </a:r>
            <a:r>
              <a:rPr sz="1400" dirty="0">
                <a:latin typeface="Verdana"/>
                <a:cs typeface="Verdana"/>
              </a:rPr>
              <a:t>po </a:t>
            </a:r>
            <a:r>
              <a:rPr sz="1400" spc="-5" dirty="0">
                <a:latin typeface="Verdana"/>
                <a:cs typeface="Verdana"/>
              </a:rPr>
              <a:t>zahřátí </a:t>
            </a:r>
            <a:r>
              <a:rPr sz="1400" spc="-9" dirty="0">
                <a:latin typeface="Verdana"/>
                <a:cs typeface="Verdana"/>
              </a:rPr>
              <a:t>vzorku </a:t>
            </a:r>
            <a:r>
              <a:rPr sz="1400" spc="-5" dirty="0">
                <a:latin typeface="Verdana"/>
                <a:cs typeface="Verdana"/>
              </a:rPr>
              <a:t>v křemenné aparatuře na </a:t>
            </a:r>
            <a:r>
              <a:rPr sz="1400" spc="-9" dirty="0">
                <a:latin typeface="Verdana"/>
                <a:cs typeface="Verdana"/>
              </a:rPr>
              <a:t>2000 </a:t>
            </a:r>
            <a:r>
              <a:rPr sz="1400" dirty="0">
                <a:latin typeface="Verdana"/>
                <a:cs typeface="Verdana"/>
              </a:rPr>
              <a:t>°C </a:t>
            </a:r>
            <a:r>
              <a:rPr sz="1400" spc="-9" dirty="0">
                <a:latin typeface="Verdana"/>
                <a:cs typeface="Verdana"/>
              </a:rPr>
              <a:t>– </a:t>
            </a:r>
            <a:r>
              <a:rPr sz="1400" spc="-5" dirty="0">
                <a:latin typeface="Verdana"/>
                <a:cs typeface="Verdana"/>
              </a:rPr>
              <a:t>uvolněný argon</a:t>
            </a:r>
            <a:r>
              <a:rPr sz="1400" spc="163" dirty="0">
                <a:latin typeface="Verdana"/>
                <a:cs typeface="Verdana"/>
              </a:rPr>
              <a:t> </a:t>
            </a:r>
            <a:r>
              <a:rPr sz="1400" spc="-9" dirty="0">
                <a:latin typeface="Verdana"/>
                <a:cs typeface="Verdana"/>
              </a:rPr>
              <a:t>se</a:t>
            </a:r>
            <a:r>
              <a:rPr lang="cs-CZ" sz="1400" spc="-9" dirty="0">
                <a:latin typeface="Verdana"/>
                <a:cs typeface="Verdana"/>
              </a:rPr>
              <a:t> </a:t>
            </a:r>
            <a:r>
              <a:rPr sz="1400" spc="-5" dirty="0" err="1">
                <a:latin typeface="Verdana"/>
                <a:cs typeface="Verdana"/>
              </a:rPr>
              <a:t>stanoví</a:t>
            </a:r>
            <a:r>
              <a:rPr sz="1400" spc="-5" dirty="0">
                <a:latin typeface="Verdana"/>
                <a:cs typeface="Verdana"/>
              </a:rPr>
              <a:t> hmotnostní</a:t>
            </a:r>
            <a:r>
              <a:rPr sz="1400" spc="-27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spektrometrií</a:t>
            </a:r>
            <a:endParaRPr sz="1400" dirty="0">
              <a:latin typeface="Verdana"/>
              <a:cs typeface="Verdana"/>
            </a:endParaRPr>
          </a:p>
          <a:p>
            <a:pPr>
              <a:spcBef>
                <a:spcPts val="45"/>
              </a:spcBef>
            </a:pPr>
            <a:endParaRPr sz="1200" dirty="0">
              <a:latin typeface="Verdana"/>
              <a:cs typeface="Verdana"/>
            </a:endParaRPr>
          </a:p>
          <a:p>
            <a:pPr marL="57006">
              <a:buClr>
                <a:srgbClr val="000000"/>
              </a:buClr>
              <a:tabLst>
                <a:tab pos="287333" algn="l"/>
              </a:tabLst>
            </a:pPr>
            <a:r>
              <a:rPr sz="1400" spc="-9" dirty="0">
                <a:solidFill>
                  <a:srgbClr val="0000FF"/>
                </a:solidFill>
                <a:latin typeface="Verdana"/>
                <a:cs typeface="Verdana"/>
              </a:rPr>
              <a:t>stáří pozemských hornin je </a:t>
            </a:r>
            <a:r>
              <a:rPr sz="1400" spc="-5" dirty="0">
                <a:solidFill>
                  <a:srgbClr val="0000FF"/>
                </a:solidFill>
                <a:latin typeface="Verdana"/>
                <a:cs typeface="Verdana"/>
              </a:rPr>
              <a:t>cca (2-3).10</a:t>
            </a:r>
            <a:r>
              <a:rPr sz="1400" spc="-6" baseline="30864" dirty="0">
                <a:solidFill>
                  <a:srgbClr val="0000FF"/>
                </a:solidFill>
                <a:latin typeface="Verdana"/>
                <a:cs typeface="Verdana"/>
              </a:rPr>
              <a:t>9</a:t>
            </a:r>
            <a:r>
              <a:rPr sz="1400" spc="346" baseline="30864" dirty="0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sz="1400" spc="-9" dirty="0">
                <a:solidFill>
                  <a:srgbClr val="0000FF"/>
                </a:solidFill>
                <a:latin typeface="Verdana"/>
                <a:cs typeface="Verdana"/>
              </a:rPr>
              <a:t>let</a:t>
            </a:r>
            <a:r>
              <a:rPr lang="cs-CZ" sz="1400" spc="-9" dirty="0">
                <a:solidFill>
                  <a:srgbClr val="0000FF"/>
                </a:solidFill>
                <a:latin typeface="Verdana"/>
                <a:cs typeface="Verdana"/>
              </a:rPr>
              <a:t>, </a:t>
            </a:r>
            <a:r>
              <a:rPr sz="1400" b="1" spc="-9" dirty="0" err="1">
                <a:solidFill>
                  <a:srgbClr val="339966"/>
                </a:solidFill>
                <a:latin typeface="Verdana"/>
                <a:cs typeface="Verdana"/>
              </a:rPr>
              <a:t>stáří</a:t>
            </a:r>
            <a:r>
              <a:rPr sz="1400" b="1" spc="-9" dirty="0">
                <a:solidFill>
                  <a:srgbClr val="339966"/>
                </a:solidFill>
                <a:latin typeface="Verdana"/>
                <a:cs typeface="Verdana"/>
              </a:rPr>
              <a:t> měsíčních hornin </a:t>
            </a:r>
            <a:r>
              <a:rPr sz="1400" b="1" spc="-5" dirty="0">
                <a:solidFill>
                  <a:srgbClr val="339966"/>
                </a:solidFill>
                <a:latin typeface="Verdana"/>
                <a:cs typeface="Verdana"/>
              </a:rPr>
              <a:t>a kamenných </a:t>
            </a:r>
            <a:r>
              <a:rPr sz="1400" b="1" spc="-9" dirty="0">
                <a:solidFill>
                  <a:srgbClr val="339966"/>
                </a:solidFill>
                <a:latin typeface="Verdana"/>
                <a:cs typeface="Verdana"/>
              </a:rPr>
              <a:t>meteoritů </a:t>
            </a:r>
            <a:r>
              <a:rPr sz="1400" b="1" spc="-5" dirty="0">
                <a:solidFill>
                  <a:srgbClr val="339966"/>
                </a:solidFill>
                <a:latin typeface="Verdana"/>
                <a:cs typeface="Verdana"/>
              </a:rPr>
              <a:t>kolem</a:t>
            </a:r>
            <a:r>
              <a:rPr sz="1400" b="1" spc="68" dirty="0">
                <a:solidFill>
                  <a:srgbClr val="339966"/>
                </a:solidFill>
                <a:latin typeface="Verdana"/>
                <a:cs typeface="Verdana"/>
              </a:rPr>
              <a:t> </a:t>
            </a:r>
            <a:r>
              <a:rPr sz="1400" b="1" dirty="0">
                <a:solidFill>
                  <a:srgbClr val="339966"/>
                </a:solidFill>
                <a:latin typeface="Verdana"/>
                <a:cs typeface="Verdana"/>
              </a:rPr>
              <a:t>4,5.10</a:t>
            </a:r>
            <a:r>
              <a:rPr sz="1400" b="1" baseline="30864" dirty="0">
                <a:solidFill>
                  <a:srgbClr val="339966"/>
                </a:solidFill>
                <a:latin typeface="Verdana"/>
                <a:cs typeface="Verdana"/>
              </a:rPr>
              <a:t>9</a:t>
            </a:r>
            <a:r>
              <a:rPr sz="1400" b="1" dirty="0">
                <a:solidFill>
                  <a:srgbClr val="339966"/>
                </a:solidFill>
                <a:latin typeface="Verdana"/>
                <a:cs typeface="Verdana"/>
              </a:rPr>
              <a:t>roků</a:t>
            </a:r>
            <a:endParaRPr sz="1400" b="1" dirty="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7726" y="4437605"/>
            <a:ext cx="3586774" cy="1011073"/>
          </a:xfrm>
          <a:prstGeom prst="rect">
            <a:avLst/>
          </a:prstGeom>
          <a:pattFill prst="pct5">
            <a:fgClr>
              <a:srgbClr val="0000FF"/>
            </a:fgClr>
            <a:bgClr>
              <a:schemeClr val="bg1"/>
            </a:bgClr>
          </a:pattFill>
        </p:spPr>
        <p:txBody>
          <a:bodyPr vert="horz" wrap="square" lIns="0" tIns="12092" rIns="0" bIns="0" rtlCol="0">
            <a:spAutoFit/>
          </a:bodyPr>
          <a:lstStyle/>
          <a:p>
            <a:pPr marL="11516">
              <a:spcBef>
                <a:spcPts val="95"/>
              </a:spcBef>
            </a:pPr>
            <a:r>
              <a:rPr sz="1451" b="1" dirty="0">
                <a:solidFill>
                  <a:srgbClr val="C00000"/>
                </a:solidFill>
                <a:latin typeface="Verdana"/>
                <a:cs typeface="Verdana"/>
              </a:rPr>
              <a:t>Další </a:t>
            </a:r>
            <a:r>
              <a:rPr sz="1451" b="1" spc="-5" dirty="0">
                <a:solidFill>
                  <a:srgbClr val="C00000"/>
                </a:solidFill>
                <a:latin typeface="Verdana"/>
                <a:cs typeface="Verdana"/>
              </a:rPr>
              <a:t>metody jaderné</a:t>
            </a:r>
            <a:r>
              <a:rPr sz="1451" b="1" spc="-50" dirty="0">
                <a:solidFill>
                  <a:srgbClr val="C00000"/>
                </a:solidFill>
                <a:latin typeface="Verdana"/>
                <a:cs typeface="Verdana"/>
              </a:rPr>
              <a:t> </a:t>
            </a:r>
            <a:r>
              <a:rPr sz="1451" b="1" spc="-5" dirty="0">
                <a:solidFill>
                  <a:srgbClr val="C00000"/>
                </a:solidFill>
                <a:latin typeface="Verdana"/>
                <a:cs typeface="Verdana"/>
              </a:rPr>
              <a:t>chronologie:</a:t>
            </a:r>
            <a:endParaRPr sz="1451" dirty="0">
              <a:latin typeface="Verdana"/>
              <a:cs typeface="Verdana"/>
            </a:endParaRPr>
          </a:p>
          <a:p>
            <a:pPr marL="417468" indent="-199233">
              <a:spcBef>
                <a:spcPts val="1532"/>
              </a:spcBef>
              <a:buFont typeface="Symbol"/>
              <a:buChar char=""/>
              <a:tabLst>
                <a:tab pos="417468" algn="l"/>
                <a:tab pos="418043" algn="l"/>
              </a:tabLst>
            </a:pPr>
            <a:r>
              <a:rPr sz="1270" b="1" spc="-9" dirty="0" err="1">
                <a:solidFill>
                  <a:srgbClr val="0070C0"/>
                </a:solidFill>
                <a:latin typeface="Verdana"/>
                <a:cs typeface="Verdana"/>
              </a:rPr>
              <a:t>metoda</a:t>
            </a:r>
            <a:r>
              <a:rPr sz="1270" b="1" spc="9" dirty="0">
                <a:solidFill>
                  <a:srgbClr val="0070C0"/>
                </a:solidFill>
                <a:latin typeface="Verdana"/>
                <a:cs typeface="Verdana"/>
              </a:rPr>
              <a:t> </a:t>
            </a:r>
            <a:r>
              <a:rPr sz="1270" b="1" spc="-5" dirty="0">
                <a:solidFill>
                  <a:srgbClr val="0070C0"/>
                </a:solidFill>
                <a:latin typeface="Verdana"/>
                <a:cs typeface="Verdana"/>
              </a:rPr>
              <a:t>rubidium-</a:t>
            </a:r>
            <a:r>
              <a:rPr sz="1270" b="1" spc="-5" dirty="0" err="1">
                <a:solidFill>
                  <a:srgbClr val="0070C0"/>
                </a:solidFill>
                <a:latin typeface="Verdana"/>
                <a:cs typeface="Verdana"/>
              </a:rPr>
              <a:t>stronciová</a:t>
            </a:r>
            <a:endParaRPr lang="cs-CZ" sz="1270" b="1" spc="-5" dirty="0">
              <a:solidFill>
                <a:srgbClr val="0070C0"/>
              </a:solidFill>
              <a:latin typeface="Verdana"/>
              <a:cs typeface="Verdana"/>
            </a:endParaRPr>
          </a:p>
          <a:p>
            <a:pPr marL="417468" indent="-199233">
              <a:spcBef>
                <a:spcPts val="1532"/>
              </a:spcBef>
              <a:buFont typeface="Symbol"/>
              <a:buChar char=""/>
              <a:tabLst>
                <a:tab pos="417468" algn="l"/>
                <a:tab pos="418043" algn="l"/>
              </a:tabLst>
            </a:pPr>
            <a:endParaRPr sz="1270" dirty="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54540" y="1431193"/>
            <a:ext cx="2046459" cy="289645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vert="horz" wrap="square" lIns="0" tIns="10365" rIns="0" bIns="0" rtlCol="0">
            <a:spAutoFit/>
          </a:bodyPr>
          <a:lstStyle/>
          <a:p>
            <a:pPr marL="23033">
              <a:spcBef>
                <a:spcPts val="82"/>
              </a:spcBef>
            </a:pPr>
            <a:r>
              <a:rPr sz="1768" spc="-14" baseline="29914" dirty="0">
                <a:solidFill>
                  <a:srgbClr val="0000FF"/>
                </a:solidFill>
                <a:latin typeface="Verdana"/>
                <a:cs typeface="Verdana"/>
              </a:rPr>
              <a:t>40</a:t>
            </a:r>
            <a:r>
              <a:rPr sz="1814" spc="-9" dirty="0">
                <a:solidFill>
                  <a:srgbClr val="0000FF"/>
                </a:solidFill>
                <a:latin typeface="Verdana"/>
                <a:cs typeface="Verdana"/>
              </a:rPr>
              <a:t>K </a:t>
            </a:r>
            <a:r>
              <a:rPr sz="1270" spc="-5" dirty="0">
                <a:solidFill>
                  <a:srgbClr val="0000FF"/>
                </a:solidFill>
                <a:latin typeface="Verdana"/>
                <a:cs typeface="Verdana"/>
              </a:rPr>
              <a:t>(T=1,27.10</a:t>
            </a:r>
            <a:r>
              <a:rPr sz="1224" spc="-6" baseline="30864" dirty="0">
                <a:solidFill>
                  <a:srgbClr val="0000FF"/>
                </a:solidFill>
                <a:latin typeface="Verdana"/>
                <a:cs typeface="Verdana"/>
              </a:rPr>
              <a:t>10</a:t>
            </a:r>
            <a:r>
              <a:rPr sz="1224" spc="190" baseline="30864" dirty="0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sz="1270" spc="-5" dirty="0">
                <a:solidFill>
                  <a:srgbClr val="0000FF"/>
                </a:solidFill>
                <a:latin typeface="Verdana"/>
                <a:cs typeface="Verdana"/>
              </a:rPr>
              <a:t>roků)</a:t>
            </a:r>
            <a:endParaRPr sz="1270" dirty="0">
              <a:latin typeface="Verdana"/>
              <a:cs typeface="Verdana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504959" y="1420024"/>
            <a:ext cx="501939" cy="338761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vert="horz" wrap="square" lIns="0" tIns="10365" rIns="0" bIns="0" rtlCol="0" anchor="ctr">
            <a:spAutoFit/>
          </a:bodyPr>
          <a:lstStyle/>
          <a:p>
            <a:pPr marL="23033">
              <a:lnSpc>
                <a:spcPct val="100000"/>
              </a:lnSpc>
              <a:spcBef>
                <a:spcPts val="82"/>
              </a:spcBef>
            </a:pPr>
            <a:r>
              <a:rPr sz="1400" b="1" dirty="0">
                <a:solidFill>
                  <a:srgbClr val="C00000"/>
                </a:solidFill>
              </a:rPr>
              <a:t>40</a:t>
            </a:r>
            <a:r>
              <a:rPr sz="3200" b="1" baseline="-19444" dirty="0">
                <a:solidFill>
                  <a:srgbClr val="C00000"/>
                </a:solidFill>
              </a:rPr>
              <a:t>Ar</a:t>
            </a:r>
          </a:p>
        </p:txBody>
      </p:sp>
      <p:sp>
        <p:nvSpPr>
          <p:cNvPr id="9" name="object 9"/>
          <p:cNvSpPr/>
          <p:nvPr/>
        </p:nvSpPr>
        <p:spPr>
          <a:xfrm>
            <a:off x="3338021" y="1541467"/>
            <a:ext cx="932826" cy="69098"/>
          </a:xfrm>
          <a:custGeom>
            <a:avLst/>
            <a:gdLst/>
            <a:ahLst/>
            <a:cxnLst/>
            <a:rect l="l" t="t" r="r" b="b"/>
            <a:pathLst>
              <a:path w="1028700" h="76200">
                <a:moveTo>
                  <a:pt x="952500" y="0"/>
                </a:moveTo>
                <a:lnTo>
                  <a:pt x="952500" y="76200"/>
                </a:lnTo>
                <a:lnTo>
                  <a:pt x="1016000" y="44450"/>
                </a:lnTo>
                <a:lnTo>
                  <a:pt x="965200" y="44450"/>
                </a:lnTo>
                <a:lnTo>
                  <a:pt x="965200" y="31750"/>
                </a:lnTo>
                <a:lnTo>
                  <a:pt x="1016000" y="31750"/>
                </a:lnTo>
                <a:lnTo>
                  <a:pt x="952500" y="0"/>
                </a:lnTo>
                <a:close/>
              </a:path>
              <a:path w="1028700" h="76200">
                <a:moveTo>
                  <a:pt x="9525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952500" y="44450"/>
                </a:lnTo>
                <a:lnTo>
                  <a:pt x="952500" y="31750"/>
                </a:lnTo>
                <a:close/>
              </a:path>
              <a:path w="1028700" h="76200">
                <a:moveTo>
                  <a:pt x="1016000" y="31750"/>
                </a:moveTo>
                <a:lnTo>
                  <a:pt x="965200" y="31750"/>
                </a:lnTo>
                <a:lnTo>
                  <a:pt x="965200" y="44450"/>
                </a:lnTo>
                <a:lnTo>
                  <a:pt x="1016000" y="44450"/>
                </a:lnTo>
                <a:lnTo>
                  <a:pt x="1028700" y="38100"/>
                </a:lnTo>
                <a:lnTo>
                  <a:pt x="1016000" y="3175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1" name="object 11"/>
          <p:cNvSpPr txBox="1"/>
          <p:nvPr/>
        </p:nvSpPr>
        <p:spPr>
          <a:xfrm>
            <a:off x="527725" y="5742543"/>
            <a:ext cx="4982425" cy="22591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vert="horz" wrap="square" lIns="0" tIns="10365" rIns="0" bIns="0" rtlCol="0">
            <a:spAutoFit/>
          </a:bodyPr>
          <a:lstStyle/>
          <a:p>
            <a:pPr marL="23033">
              <a:spcBef>
                <a:spcPts val="82"/>
              </a:spcBef>
            </a:pPr>
            <a:r>
              <a:rPr sz="1400" spc="-6" baseline="30864" dirty="0">
                <a:solidFill>
                  <a:srgbClr val="0000FF"/>
                </a:solidFill>
                <a:latin typeface="Verdana"/>
                <a:cs typeface="Verdana"/>
              </a:rPr>
              <a:t>87</a:t>
            </a:r>
            <a:r>
              <a:rPr sz="1400" spc="-5" dirty="0">
                <a:solidFill>
                  <a:srgbClr val="0000FF"/>
                </a:solidFill>
                <a:latin typeface="Verdana"/>
                <a:cs typeface="Verdana"/>
              </a:rPr>
              <a:t>Rb(T=4,7.10</a:t>
            </a:r>
            <a:r>
              <a:rPr sz="1400" spc="-6" baseline="30864" dirty="0">
                <a:solidFill>
                  <a:srgbClr val="0000FF"/>
                </a:solidFill>
                <a:latin typeface="Verdana"/>
                <a:cs typeface="Verdana"/>
              </a:rPr>
              <a:t>10 </a:t>
            </a:r>
            <a:r>
              <a:rPr sz="1400" spc="-5" dirty="0">
                <a:solidFill>
                  <a:srgbClr val="0000FF"/>
                </a:solidFill>
                <a:latin typeface="Verdana"/>
                <a:cs typeface="Verdana"/>
              </a:rPr>
              <a:t>roků, </a:t>
            </a:r>
            <a:r>
              <a:rPr sz="1400" spc="-9" dirty="0">
                <a:solidFill>
                  <a:srgbClr val="0000FF"/>
                </a:solidFill>
                <a:latin typeface="Verdana"/>
                <a:cs typeface="Verdana"/>
              </a:rPr>
              <a:t>obsah </a:t>
            </a:r>
            <a:r>
              <a:rPr sz="1400" spc="-5" dirty="0">
                <a:solidFill>
                  <a:srgbClr val="0000FF"/>
                </a:solidFill>
                <a:latin typeface="Verdana"/>
                <a:cs typeface="Verdana"/>
              </a:rPr>
              <a:t>v přír. Rb </a:t>
            </a:r>
            <a:r>
              <a:rPr sz="1400" spc="-9" dirty="0">
                <a:solidFill>
                  <a:srgbClr val="0000FF"/>
                </a:solidFill>
                <a:latin typeface="Verdana"/>
                <a:cs typeface="Verdana"/>
              </a:rPr>
              <a:t>je </a:t>
            </a:r>
            <a:r>
              <a:rPr sz="1400" spc="-5" dirty="0">
                <a:solidFill>
                  <a:srgbClr val="0000FF"/>
                </a:solidFill>
                <a:latin typeface="Verdana"/>
                <a:cs typeface="Verdana"/>
              </a:rPr>
              <a:t>27,85</a:t>
            </a:r>
            <a:r>
              <a:rPr sz="1400" spc="45" dirty="0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sz="1400" spc="-5" dirty="0">
                <a:solidFill>
                  <a:srgbClr val="0000FF"/>
                </a:solidFill>
                <a:latin typeface="Verdana"/>
                <a:cs typeface="Verdana"/>
              </a:rPr>
              <a:t>%)</a:t>
            </a:r>
            <a:endParaRPr sz="1400" dirty="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138279" y="5618700"/>
            <a:ext cx="518237" cy="515733"/>
          </a:xfrm>
          <a:prstGeom prst="rect">
            <a:avLst/>
          </a:prstGeom>
          <a:pattFill prst="pct5">
            <a:fgClr>
              <a:srgbClr val="0000FF"/>
            </a:fgClr>
            <a:bgClr>
              <a:schemeClr val="bg1"/>
            </a:bgClr>
          </a:pattFill>
        </p:spPr>
        <p:txBody>
          <a:bodyPr vert="horz" wrap="square" lIns="0" tIns="10365" rIns="0" bIns="0" rtlCol="0">
            <a:spAutoFit/>
          </a:bodyPr>
          <a:lstStyle/>
          <a:p>
            <a:pPr marL="23033">
              <a:spcBef>
                <a:spcPts val="82"/>
              </a:spcBef>
            </a:pPr>
            <a:r>
              <a:rPr sz="1000" dirty="0">
                <a:solidFill>
                  <a:srgbClr val="0000FF"/>
                </a:solidFill>
                <a:latin typeface="Verdana"/>
                <a:cs typeface="Verdana"/>
              </a:rPr>
              <a:t>87</a:t>
            </a:r>
            <a:r>
              <a:rPr sz="2400" baseline="-19841" dirty="0">
                <a:solidFill>
                  <a:srgbClr val="0000FF"/>
                </a:solidFill>
                <a:latin typeface="Verdana"/>
                <a:cs typeface="Verdana"/>
              </a:rPr>
              <a:t>Sr</a:t>
            </a:r>
            <a:endParaRPr lang="cs-CZ" sz="2400" baseline="-19841" dirty="0">
              <a:solidFill>
                <a:srgbClr val="0000FF"/>
              </a:solidFill>
              <a:latin typeface="Verdana"/>
              <a:cs typeface="Verdana"/>
            </a:endParaRPr>
          </a:p>
          <a:p>
            <a:pPr marL="23033">
              <a:spcBef>
                <a:spcPts val="82"/>
              </a:spcBef>
            </a:pPr>
            <a:endParaRPr sz="2400" baseline="-19841" dirty="0">
              <a:latin typeface="Verdana"/>
              <a:cs typeface="Verdan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586643" y="5807469"/>
            <a:ext cx="518237" cy="69098"/>
          </a:xfrm>
          <a:custGeom>
            <a:avLst/>
            <a:gdLst/>
            <a:ahLst/>
            <a:cxnLst/>
            <a:rect l="l" t="t" r="r" b="b"/>
            <a:pathLst>
              <a:path w="571500" h="76200">
                <a:moveTo>
                  <a:pt x="495300" y="0"/>
                </a:moveTo>
                <a:lnTo>
                  <a:pt x="495300" y="76200"/>
                </a:lnTo>
                <a:lnTo>
                  <a:pt x="558800" y="44450"/>
                </a:lnTo>
                <a:lnTo>
                  <a:pt x="508000" y="44450"/>
                </a:lnTo>
                <a:lnTo>
                  <a:pt x="508000" y="31750"/>
                </a:lnTo>
                <a:lnTo>
                  <a:pt x="558800" y="31750"/>
                </a:lnTo>
                <a:lnTo>
                  <a:pt x="495300" y="0"/>
                </a:lnTo>
                <a:close/>
              </a:path>
              <a:path w="571500" h="76200">
                <a:moveTo>
                  <a:pt x="4953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495300" y="44450"/>
                </a:lnTo>
                <a:lnTo>
                  <a:pt x="495300" y="31750"/>
                </a:lnTo>
                <a:close/>
              </a:path>
              <a:path w="571500" h="76200">
                <a:moveTo>
                  <a:pt x="558800" y="31750"/>
                </a:moveTo>
                <a:lnTo>
                  <a:pt x="508000" y="31750"/>
                </a:lnTo>
                <a:lnTo>
                  <a:pt x="508000" y="44450"/>
                </a:lnTo>
                <a:lnTo>
                  <a:pt x="558800" y="44450"/>
                </a:lnTo>
                <a:lnTo>
                  <a:pt x="571500" y="38100"/>
                </a:lnTo>
                <a:lnTo>
                  <a:pt x="558800" y="3175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0EED7DA-A18B-4009-A3E6-FA155336D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ED3A2-31BC-4989-B207-630E35C59806}" type="slidenum">
              <a:rPr lang="cs-CZ" smtClean="0"/>
              <a:t>8</a:t>
            </a:fld>
            <a:endParaRPr lang="cs-CZ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88110" y="2678848"/>
            <a:ext cx="3437246" cy="414166"/>
          </a:xfrm>
          <a:prstGeom prst="rect">
            <a:avLst/>
          </a:prstGeom>
          <a:pattFill prst="pct5">
            <a:fgClr>
              <a:srgbClr val="0000FF"/>
            </a:fgClr>
            <a:bgClr>
              <a:schemeClr val="bg1"/>
            </a:bgClr>
          </a:pattFill>
        </p:spPr>
        <p:txBody>
          <a:bodyPr vert="horz" wrap="square" lIns="0" tIns="10365" rIns="0" bIns="0" rtlCol="0">
            <a:spAutoFit/>
          </a:bodyPr>
          <a:lstStyle/>
          <a:p>
            <a:pPr marL="209550" indent="-31750">
              <a:spcBef>
                <a:spcPts val="82"/>
              </a:spcBef>
              <a:buFont typeface="Symbol"/>
              <a:buChar char=""/>
              <a:tabLst>
                <a:tab pos="210174" algn="l"/>
                <a:tab pos="210749" algn="l"/>
              </a:tabLst>
            </a:pPr>
            <a:r>
              <a:rPr lang="cs-CZ" sz="1270" b="1" spc="-9" dirty="0">
                <a:solidFill>
                  <a:srgbClr val="0070C0"/>
                </a:solidFill>
                <a:latin typeface="Verdana"/>
                <a:cs typeface="Verdana"/>
              </a:rPr>
              <a:t>   </a:t>
            </a:r>
            <a:r>
              <a:rPr sz="1270" b="1" spc="-9" dirty="0" err="1">
                <a:solidFill>
                  <a:srgbClr val="0070C0"/>
                </a:solidFill>
                <a:latin typeface="Verdana"/>
                <a:cs typeface="Verdana"/>
              </a:rPr>
              <a:t>metoda</a:t>
            </a:r>
            <a:r>
              <a:rPr sz="1270" b="1" spc="-36" dirty="0">
                <a:solidFill>
                  <a:srgbClr val="0070C0"/>
                </a:solidFill>
                <a:latin typeface="Verdana"/>
                <a:cs typeface="Verdana"/>
              </a:rPr>
              <a:t> </a:t>
            </a:r>
            <a:r>
              <a:rPr sz="1270" b="1" spc="-5" dirty="0">
                <a:solidFill>
                  <a:srgbClr val="0070C0"/>
                </a:solidFill>
                <a:latin typeface="Verdana"/>
                <a:cs typeface="Verdana"/>
              </a:rPr>
              <a:t>samarium-</a:t>
            </a:r>
            <a:r>
              <a:rPr sz="1270" b="1" spc="-5" dirty="0" err="1">
                <a:solidFill>
                  <a:srgbClr val="0070C0"/>
                </a:solidFill>
                <a:latin typeface="Verdana"/>
                <a:cs typeface="Verdana"/>
              </a:rPr>
              <a:t>neodymová</a:t>
            </a:r>
            <a:endParaRPr lang="cs-CZ" sz="1270" b="1" spc="-5" dirty="0">
              <a:solidFill>
                <a:srgbClr val="0070C0"/>
              </a:solidFill>
              <a:latin typeface="Verdana"/>
              <a:cs typeface="Verdana"/>
            </a:endParaRPr>
          </a:p>
          <a:p>
            <a:pPr marL="209550" indent="-31750">
              <a:spcBef>
                <a:spcPts val="82"/>
              </a:spcBef>
              <a:buFont typeface="Symbol"/>
              <a:buChar char=""/>
              <a:tabLst>
                <a:tab pos="210174" algn="l"/>
                <a:tab pos="210749" algn="l"/>
              </a:tabLst>
            </a:pPr>
            <a:endParaRPr sz="1270" b="1" dirty="0">
              <a:solidFill>
                <a:srgbClr val="0070C0"/>
              </a:solidFill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6594" y="1071217"/>
            <a:ext cx="2965075" cy="225910"/>
          </a:xfrm>
          <a:prstGeom prst="rect">
            <a:avLst/>
          </a:prstGeom>
          <a:pattFill prst="pct5">
            <a:fgClr>
              <a:srgbClr val="0000FF"/>
            </a:fgClr>
            <a:bgClr>
              <a:schemeClr val="bg1"/>
            </a:bgClr>
          </a:pattFill>
        </p:spPr>
        <p:txBody>
          <a:bodyPr vert="horz" wrap="square" lIns="0" tIns="10365" rIns="0" bIns="0" rtlCol="0">
            <a:spAutoFit/>
          </a:bodyPr>
          <a:lstStyle/>
          <a:p>
            <a:pPr marL="23033">
              <a:spcBef>
                <a:spcPts val="82"/>
              </a:spcBef>
            </a:pPr>
            <a:r>
              <a:rPr lang="cs-CZ" sz="1400" spc="-6" baseline="30864" dirty="0">
                <a:solidFill>
                  <a:srgbClr val="0000FF"/>
                </a:solidFill>
                <a:latin typeface="Verdana"/>
                <a:cs typeface="Verdana"/>
              </a:rPr>
              <a:t>187</a:t>
            </a:r>
            <a:r>
              <a:rPr lang="cs-CZ" sz="1400" spc="-5" dirty="0">
                <a:solidFill>
                  <a:srgbClr val="0000FF"/>
                </a:solidFill>
                <a:latin typeface="Verdana"/>
                <a:cs typeface="Verdana"/>
              </a:rPr>
              <a:t>Re(T=6.10</a:t>
            </a:r>
            <a:r>
              <a:rPr lang="cs-CZ" sz="1400" spc="-6" baseline="30864" dirty="0">
                <a:solidFill>
                  <a:srgbClr val="0000FF"/>
                </a:solidFill>
                <a:latin typeface="Verdana"/>
                <a:cs typeface="Verdana"/>
              </a:rPr>
              <a:t>10 </a:t>
            </a:r>
            <a:r>
              <a:rPr lang="cs-CZ" sz="1400" spc="-5" dirty="0">
                <a:solidFill>
                  <a:srgbClr val="0000FF"/>
                </a:solidFill>
                <a:latin typeface="Verdana"/>
                <a:cs typeface="Verdana"/>
              </a:rPr>
              <a:t>roků, 62,93</a:t>
            </a:r>
            <a:r>
              <a:rPr lang="cs-CZ" sz="1400" dirty="0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lang="cs-CZ" sz="1400" spc="-14" dirty="0">
                <a:solidFill>
                  <a:srgbClr val="0000FF"/>
                </a:solidFill>
                <a:latin typeface="Verdana"/>
                <a:cs typeface="Verdana"/>
              </a:rPr>
              <a:t>%)</a:t>
            </a:r>
            <a:endParaRPr lang="cs-CZ" sz="1400" dirty="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351927" y="981645"/>
            <a:ext cx="640589" cy="515733"/>
          </a:xfrm>
          <a:prstGeom prst="rect">
            <a:avLst/>
          </a:prstGeom>
          <a:pattFill prst="pct5">
            <a:fgClr>
              <a:srgbClr val="0000FF"/>
            </a:fgClr>
            <a:bgClr>
              <a:schemeClr val="bg1"/>
            </a:bgClr>
          </a:pattFill>
        </p:spPr>
        <p:txBody>
          <a:bodyPr vert="horz" wrap="square" lIns="0" tIns="10365" rIns="0" bIns="0" rtlCol="0">
            <a:spAutoFit/>
          </a:bodyPr>
          <a:lstStyle/>
          <a:p>
            <a:pPr marL="23033">
              <a:spcBef>
                <a:spcPts val="82"/>
              </a:spcBef>
            </a:pPr>
            <a:r>
              <a:rPr sz="1000" dirty="0">
                <a:solidFill>
                  <a:srgbClr val="0000FF"/>
                </a:solidFill>
                <a:latin typeface="Verdana"/>
                <a:cs typeface="Verdana"/>
              </a:rPr>
              <a:t>187</a:t>
            </a:r>
            <a:r>
              <a:rPr sz="2400" baseline="-19841" dirty="0">
                <a:solidFill>
                  <a:srgbClr val="0000FF"/>
                </a:solidFill>
                <a:latin typeface="Verdana"/>
                <a:cs typeface="Verdana"/>
              </a:rPr>
              <a:t>Os</a:t>
            </a:r>
            <a:endParaRPr lang="cs-CZ" sz="2400" baseline="-19841" dirty="0">
              <a:solidFill>
                <a:srgbClr val="0000FF"/>
              </a:solidFill>
              <a:latin typeface="Verdana"/>
              <a:cs typeface="Verdana"/>
            </a:endParaRPr>
          </a:p>
          <a:p>
            <a:pPr marL="23033">
              <a:spcBef>
                <a:spcPts val="82"/>
              </a:spcBef>
            </a:pPr>
            <a:endParaRPr sz="2400" baseline="-19841" dirty="0"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684906" y="1115280"/>
            <a:ext cx="518237" cy="69098"/>
          </a:xfrm>
          <a:custGeom>
            <a:avLst/>
            <a:gdLst/>
            <a:ahLst/>
            <a:cxnLst/>
            <a:rect l="l" t="t" r="r" b="b"/>
            <a:pathLst>
              <a:path w="571500" h="76200">
                <a:moveTo>
                  <a:pt x="495300" y="0"/>
                </a:moveTo>
                <a:lnTo>
                  <a:pt x="495300" y="76200"/>
                </a:lnTo>
                <a:lnTo>
                  <a:pt x="558800" y="44450"/>
                </a:lnTo>
                <a:lnTo>
                  <a:pt x="508000" y="44450"/>
                </a:lnTo>
                <a:lnTo>
                  <a:pt x="508000" y="31750"/>
                </a:lnTo>
                <a:lnTo>
                  <a:pt x="558800" y="31750"/>
                </a:lnTo>
                <a:lnTo>
                  <a:pt x="495300" y="0"/>
                </a:lnTo>
                <a:close/>
              </a:path>
              <a:path w="571500" h="76200">
                <a:moveTo>
                  <a:pt x="4953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495300" y="44450"/>
                </a:lnTo>
                <a:lnTo>
                  <a:pt x="495300" y="31750"/>
                </a:lnTo>
                <a:close/>
              </a:path>
              <a:path w="571500" h="76200">
                <a:moveTo>
                  <a:pt x="558800" y="31750"/>
                </a:moveTo>
                <a:lnTo>
                  <a:pt x="508000" y="31750"/>
                </a:lnTo>
                <a:lnTo>
                  <a:pt x="508000" y="44450"/>
                </a:lnTo>
                <a:lnTo>
                  <a:pt x="558800" y="44450"/>
                </a:lnTo>
                <a:lnTo>
                  <a:pt x="571500" y="38100"/>
                </a:lnTo>
                <a:lnTo>
                  <a:pt x="558800" y="3175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8" name="object 8"/>
          <p:cNvSpPr txBox="1"/>
          <p:nvPr/>
        </p:nvSpPr>
        <p:spPr>
          <a:xfrm>
            <a:off x="488110" y="1574520"/>
            <a:ext cx="3111334" cy="414166"/>
          </a:xfrm>
          <a:prstGeom prst="rect">
            <a:avLst/>
          </a:prstGeom>
          <a:pattFill prst="pct5">
            <a:fgClr>
              <a:srgbClr val="0000FF"/>
            </a:fgClr>
            <a:bgClr>
              <a:schemeClr val="bg1"/>
            </a:bgClr>
          </a:pattFill>
        </p:spPr>
        <p:txBody>
          <a:bodyPr vert="horz" wrap="square" lIns="0" tIns="10365" rIns="0" bIns="0" rtlCol="0">
            <a:spAutoFit/>
          </a:bodyPr>
          <a:lstStyle/>
          <a:p>
            <a:pPr marL="457199" indent="-199809">
              <a:spcBef>
                <a:spcPts val="82"/>
              </a:spcBef>
              <a:buFont typeface="Symbol"/>
              <a:buChar char=""/>
              <a:tabLst>
                <a:tab pos="457199" algn="l"/>
                <a:tab pos="457775" algn="l"/>
              </a:tabLst>
            </a:pPr>
            <a:r>
              <a:rPr sz="1270" b="1" spc="-9" dirty="0">
                <a:solidFill>
                  <a:srgbClr val="0070C0"/>
                </a:solidFill>
                <a:latin typeface="Verdana"/>
                <a:cs typeface="Verdana"/>
              </a:rPr>
              <a:t>metoda</a:t>
            </a:r>
            <a:r>
              <a:rPr sz="1270" b="1" spc="-14" dirty="0">
                <a:solidFill>
                  <a:srgbClr val="0070C0"/>
                </a:solidFill>
                <a:latin typeface="Verdana"/>
                <a:cs typeface="Verdana"/>
              </a:rPr>
              <a:t> </a:t>
            </a:r>
            <a:r>
              <a:rPr sz="1270" b="1" spc="-5" dirty="0">
                <a:solidFill>
                  <a:srgbClr val="0070C0"/>
                </a:solidFill>
                <a:latin typeface="Verdana"/>
                <a:cs typeface="Verdana"/>
              </a:rPr>
              <a:t>lutecium-hafniová</a:t>
            </a:r>
            <a:endParaRPr sz="1270" b="1" dirty="0">
              <a:solidFill>
                <a:srgbClr val="0070C0"/>
              </a:solidFill>
              <a:latin typeface="Verdana"/>
              <a:cs typeface="Verdana"/>
            </a:endParaRPr>
          </a:p>
          <a:p>
            <a:pPr>
              <a:spcBef>
                <a:spcPts val="50"/>
              </a:spcBef>
            </a:pPr>
            <a:endParaRPr sz="1270" dirty="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394106" y="2109834"/>
            <a:ext cx="640588" cy="515733"/>
          </a:xfrm>
          <a:prstGeom prst="rect">
            <a:avLst/>
          </a:prstGeom>
          <a:pattFill prst="pct5">
            <a:fgClr>
              <a:srgbClr val="0000FF"/>
            </a:fgClr>
            <a:bgClr>
              <a:schemeClr val="bg1"/>
            </a:bgClr>
          </a:pattFill>
        </p:spPr>
        <p:txBody>
          <a:bodyPr vert="horz" wrap="square" lIns="0" tIns="10365" rIns="0" bIns="0" rtlCol="0">
            <a:spAutoFit/>
          </a:bodyPr>
          <a:lstStyle/>
          <a:p>
            <a:pPr marL="23033">
              <a:spcBef>
                <a:spcPts val="82"/>
              </a:spcBef>
            </a:pPr>
            <a:r>
              <a:rPr sz="1000" dirty="0">
                <a:solidFill>
                  <a:srgbClr val="0000FF"/>
                </a:solidFill>
                <a:latin typeface="Verdana"/>
                <a:cs typeface="Verdana"/>
              </a:rPr>
              <a:t>176</a:t>
            </a:r>
            <a:r>
              <a:rPr sz="2400" baseline="-19841" dirty="0">
                <a:solidFill>
                  <a:srgbClr val="0000FF"/>
                </a:solidFill>
                <a:latin typeface="Verdana"/>
                <a:cs typeface="Verdana"/>
              </a:rPr>
              <a:t>Hf</a:t>
            </a:r>
            <a:endParaRPr lang="cs-CZ" sz="2400" baseline="-19841" dirty="0">
              <a:solidFill>
                <a:srgbClr val="0000FF"/>
              </a:solidFill>
              <a:latin typeface="Verdana"/>
              <a:cs typeface="Verdana"/>
            </a:endParaRPr>
          </a:p>
          <a:p>
            <a:pPr marL="23033">
              <a:spcBef>
                <a:spcPts val="82"/>
              </a:spcBef>
            </a:pPr>
            <a:endParaRPr sz="2400" baseline="-19841" dirty="0">
              <a:latin typeface="Verdana"/>
              <a:cs typeface="Verdan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733981" y="2222620"/>
            <a:ext cx="518237" cy="69098"/>
          </a:xfrm>
          <a:custGeom>
            <a:avLst/>
            <a:gdLst/>
            <a:ahLst/>
            <a:cxnLst/>
            <a:rect l="l" t="t" r="r" b="b"/>
            <a:pathLst>
              <a:path w="571500" h="76200">
                <a:moveTo>
                  <a:pt x="495300" y="0"/>
                </a:moveTo>
                <a:lnTo>
                  <a:pt x="495300" y="76200"/>
                </a:lnTo>
                <a:lnTo>
                  <a:pt x="558800" y="44450"/>
                </a:lnTo>
                <a:lnTo>
                  <a:pt x="508000" y="44450"/>
                </a:lnTo>
                <a:lnTo>
                  <a:pt x="508000" y="31750"/>
                </a:lnTo>
                <a:lnTo>
                  <a:pt x="558800" y="31750"/>
                </a:lnTo>
                <a:lnTo>
                  <a:pt x="495300" y="0"/>
                </a:lnTo>
                <a:close/>
              </a:path>
              <a:path w="571500" h="76200">
                <a:moveTo>
                  <a:pt x="4953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495300" y="44450"/>
                </a:lnTo>
                <a:lnTo>
                  <a:pt x="495300" y="31750"/>
                </a:lnTo>
                <a:close/>
              </a:path>
              <a:path w="571500" h="76200">
                <a:moveTo>
                  <a:pt x="558800" y="31750"/>
                </a:moveTo>
                <a:lnTo>
                  <a:pt x="508000" y="31750"/>
                </a:lnTo>
                <a:lnTo>
                  <a:pt x="508000" y="44450"/>
                </a:lnTo>
                <a:lnTo>
                  <a:pt x="558800" y="44450"/>
                </a:lnTo>
                <a:lnTo>
                  <a:pt x="571500" y="38100"/>
                </a:lnTo>
                <a:lnTo>
                  <a:pt x="558800" y="3175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2" name="object 12"/>
          <p:cNvSpPr txBox="1"/>
          <p:nvPr/>
        </p:nvSpPr>
        <p:spPr>
          <a:xfrm>
            <a:off x="522660" y="3192984"/>
            <a:ext cx="3416166" cy="225910"/>
          </a:xfrm>
          <a:prstGeom prst="rect">
            <a:avLst/>
          </a:prstGeom>
          <a:pattFill prst="pct5">
            <a:fgClr>
              <a:srgbClr val="0000FF"/>
            </a:fgClr>
            <a:bgClr>
              <a:schemeClr val="bg1"/>
            </a:bgClr>
          </a:pattFill>
        </p:spPr>
        <p:txBody>
          <a:bodyPr vert="horz" wrap="square" lIns="0" tIns="10365" rIns="0" bIns="0" rtlCol="0">
            <a:spAutoFit/>
          </a:bodyPr>
          <a:lstStyle/>
          <a:p>
            <a:pPr marL="23033">
              <a:spcBef>
                <a:spcPts val="82"/>
              </a:spcBef>
            </a:pPr>
            <a:r>
              <a:rPr lang="cs-CZ" sz="1400" spc="-6" baseline="30864" dirty="0">
                <a:solidFill>
                  <a:srgbClr val="0000FF"/>
                </a:solidFill>
                <a:latin typeface="Verdana"/>
                <a:cs typeface="Verdana"/>
              </a:rPr>
              <a:t>  </a:t>
            </a:r>
            <a:r>
              <a:rPr sz="1400" spc="-6" baseline="30864" dirty="0">
                <a:solidFill>
                  <a:srgbClr val="0000FF"/>
                </a:solidFill>
                <a:latin typeface="Verdana"/>
                <a:cs typeface="Verdana"/>
              </a:rPr>
              <a:t>147</a:t>
            </a:r>
            <a:r>
              <a:rPr sz="1400" spc="-5" dirty="0">
                <a:solidFill>
                  <a:srgbClr val="0000FF"/>
                </a:solidFill>
                <a:latin typeface="Verdana"/>
                <a:cs typeface="Verdana"/>
              </a:rPr>
              <a:t>Sm(T=1,1.10</a:t>
            </a:r>
            <a:r>
              <a:rPr sz="1400" spc="-6" baseline="30864" dirty="0">
                <a:solidFill>
                  <a:srgbClr val="0000FF"/>
                </a:solidFill>
                <a:latin typeface="Verdana"/>
                <a:cs typeface="Verdana"/>
              </a:rPr>
              <a:t>10 </a:t>
            </a:r>
            <a:r>
              <a:rPr sz="1400" spc="-5" dirty="0">
                <a:solidFill>
                  <a:srgbClr val="0000FF"/>
                </a:solidFill>
                <a:latin typeface="Verdana"/>
                <a:cs typeface="Verdana"/>
              </a:rPr>
              <a:t>roků, </a:t>
            </a:r>
            <a:r>
              <a:rPr sz="1400" dirty="0">
                <a:solidFill>
                  <a:srgbClr val="0000FF"/>
                </a:solidFill>
                <a:latin typeface="Verdana"/>
                <a:cs typeface="Verdana"/>
              </a:rPr>
              <a:t>14,97</a:t>
            </a:r>
            <a:r>
              <a:rPr sz="1400" spc="-27" dirty="0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sz="1400" spc="-5" dirty="0">
                <a:solidFill>
                  <a:srgbClr val="0000FF"/>
                </a:solidFill>
                <a:latin typeface="Verdana"/>
                <a:cs typeface="Verdana"/>
              </a:rPr>
              <a:t>%)</a:t>
            </a:r>
            <a:endParaRPr sz="1400" dirty="0"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300863" y="3099696"/>
            <a:ext cx="640588" cy="515733"/>
          </a:xfrm>
          <a:prstGeom prst="rect">
            <a:avLst/>
          </a:prstGeom>
          <a:pattFill prst="pct5">
            <a:fgClr>
              <a:srgbClr val="0000FF"/>
            </a:fgClr>
            <a:bgClr>
              <a:schemeClr val="bg1"/>
            </a:bgClr>
          </a:pattFill>
        </p:spPr>
        <p:txBody>
          <a:bodyPr vert="horz" wrap="square" lIns="0" tIns="10365" rIns="0" bIns="0" rtlCol="0">
            <a:spAutoFit/>
          </a:bodyPr>
          <a:lstStyle/>
          <a:p>
            <a:pPr marL="23033">
              <a:spcBef>
                <a:spcPts val="82"/>
              </a:spcBef>
            </a:pPr>
            <a:r>
              <a:rPr sz="1000" spc="-5" dirty="0">
                <a:solidFill>
                  <a:srgbClr val="0000FF"/>
                </a:solidFill>
                <a:latin typeface="Verdana"/>
                <a:cs typeface="Verdana"/>
              </a:rPr>
              <a:t>147</a:t>
            </a:r>
            <a:r>
              <a:rPr sz="2400" spc="-6" baseline="-19841" dirty="0">
                <a:solidFill>
                  <a:srgbClr val="0000FF"/>
                </a:solidFill>
                <a:latin typeface="Verdana"/>
                <a:cs typeface="Verdana"/>
              </a:rPr>
              <a:t>Nd</a:t>
            </a:r>
            <a:endParaRPr lang="cs-CZ" sz="2400" spc="-6" baseline="-19841" dirty="0">
              <a:solidFill>
                <a:srgbClr val="0000FF"/>
              </a:solidFill>
              <a:latin typeface="Verdana"/>
              <a:cs typeface="Verdana"/>
            </a:endParaRPr>
          </a:p>
          <a:p>
            <a:pPr marL="23033">
              <a:spcBef>
                <a:spcPts val="82"/>
              </a:spcBef>
            </a:pPr>
            <a:endParaRPr sz="2400" baseline="-19841" dirty="0">
              <a:latin typeface="Verdana"/>
              <a:cs typeface="Verdan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455282" y="3239160"/>
            <a:ext cx="518237" cy="69098"/>
          </a:xfrm>
          <a:custGeom>
            <a:avLst/>
            <a:gdLst/>
            <a:ahLst/>
            <a:cxnLst/>
            <a:rect l="l" t="t" r="r" b="b"/>
            <a:pathLst>
              <a:path w="571500" h="76200">
                <a:moveTo>
                  <a:pt x="495300" y="0"/>
                </a:moveTo>
                <a:lnTo>
                  <a:pt x="495300" y="76200"/>
                </a:lnTo>
                <a:lnTo>
                  <a:pt x="558800" y="44450"/>
                </a:lnTo>
                <a:lnTo>
                  <a:pt x="508000" y="44450"/>
                </a:lnTo>
                <a:lnTo>
                  <a:pt x="508000" y="31750"/>
                </a:lnTo>
                <a:lnTo>
                  <a:pt x="558800" y="31750"/>
                </a:lnTo>
                <a:lnTo>
                  <a:pt x="495300" y="0"/>
                </a:lnTo>
                <a:close/>
              </a:path>
              <a:path w="571500" h="76200">
                <a:moveTo>
                  <a:pt x="4953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495300" y="44450"/>
                </a:lnTo>
                <a:lnTo>
                  <a:pt x="495300" y="31750"/>
                </a:lnTo>
                <a:close/>
              </a:path>
              <a:path w="571500" h="76200">
                <a:moveTo>
                  <a:pt x="558800" y="31750"/>
                </a:moveTo>
                <a:lnTo>
                  <a:pt x="508000" y="31750"/>
                </a:lnTo>
                <a:lnTo>
                  <a:pt x="508000" y="44450"/>
                </a:lnTo>
                <a:lnTo>
                  <a:pt x="558800" y="44450"/>
                </a:lnTo>
                <a:lnTo>
                  <a:pt x="571500" y="38100"/>
                </a:lnTo>
                <a:lnTo>
                  <a:pt x="558800" y="3175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6" name="object 16"/>
          <p:cNvSpPr txBox="1"/>
          <p:nvPr/>
        </p:nvSpPr>
        <p:spPr>
          <a:xfrm>
            <a:off x="476594" y="4105932"/>
            <a:ext cx="7483521" cy="682317"/>
          </a:xfrm>
          <a:prstGeom prst="rect">
            <a:avLst/>
          </a:prstGeom>
          <a:pattFill prst="pct5">
            <a:fgClr>
              <a:srgbClr val="0000FF"/>
            </a:fgClr>
            <a:bgClr>
              <a:schemeClr val="bg1"/>
            </a:bgClr>
          </a:pattFill>
        </p:spPr>
        <p:txBody>
          <a:bodyPr vert="horz" wrap="square" lIns="0" tIns="10365" rIns="0" bIns="0" rtlCol="0">
            <a:spAutoFit/>
          </a:bodyPr>
          <a:lstStyle/>
          <a:p>
            <a:pPr>
              <a:spcBef>
                <a:spcPts val="9"/>
              </a:spcBef>
            </a:pPr>
            <a:endParaRPr sz="1496" dirty="0">
              <a:latin typeface="Verdana"/>
              <a:cs typeface="Verdana"/>
            </a:endParaRPr>
          </a:p>
          <a:p>
            <a:pPr marL="46065">
              <a:tabLst>
                <a:tab pos="3236097" algn="l"/>
              </a:tabLst>
            </a:pPr>
            <a:r>
              <a:rPr sz="1600" spc="-6" baseline="30864" dirty="0">
                <a:solidFill>
                  <a:srgbClr val="0000FF"/>
                </a:solidFill>
                <a:latin typeface="Verdana"/>
                <a:cs typeface="Verdana"/>
              </a:rPr>
              <a:t>238</a:t>
            </a:r>
            <a:r>
              <a:rPr sz="1600" spc="-5" dirty="0">
                <a:solidFill>
                  <a:srgbClr val="0000FF"/>
                </a:solidFill>
                <a:latin typeface="Verdana"/>
                <a:cs typeface="Verdana"/>
              </a:rPr>
              <a:t>U(T=1.10</a:t>
            </a:r>
            <a:r>
              <a:rPr sz="1600" spc="-6" baseline="30864" dirty="0">
                <a:solidFill>
                  <a:srgbClr val="0000FF"/>
                </a:solidFill>
                <a:latin typeface="Verdana"/>
                <a:cs typeface="Verdana"/>
              </a:rPr>
              <a:t>16</a:t>
            </a:r>
            <a:r>
              <a:rPr sz="1600" baseline="30864" dirty="0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sz="1600" spc="-5" dirty="0">
                <a:solidFill>
                  <a:srgbClr val="0000FF"/>
                </a:solidFill>
                <a:latin typeface="Verdana"/>
                <a:cs typeface="Verdana"/>
              </a:rPr>
              <a:t>roků,</a:t>
            </a:r>
            <a:r>
              <a:rPr sz="1600" spc="9" dirty="0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sz="1600" spc="-5" dirty="0">
                <a:solidFill>
                  <a:srgbClr val="0000FF"/>
                </a:solidFill>
                <a:latin typeface="Verdana"/>
                <a:cs typeface="Verdana"/>
              </a:rPr>
              <a:t>99,3%)	nuklidy Xe (hm.</a:t>
            </a:r>
            <a:r>
              <a:rPr sz="1600" spc="-23" dirty="0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sz="1600" spc="-5" dirty="0" err="1">
                <a:solidFill>
                  <a:srgbClr val="0000FF"/>
                </a:solidFill>
                <a:latin typeface="Verdana"/>
                <a:cs typeface="Verdana"/>
              </a:rPr>
              <a:t>spektrometrie</a:t>
            </a:r>
            <a:r>
              <a:rPr sz="1600" spc="-5" dirty="0">
                <a:solidFill>
                  <a:srgbClr val="0000FF"/>
                </a:solidFill>
                <a:latin typeface="Verdana"/>
                <a:cs typeface="Verdana"/>
              </a:rPr>
              <a:t>)</a:t>
            </a:r>
            <a:endParaRPr lang="cs-CZ" sz="1600" spc="-5" dirty="0">
              <a:solidFill>
                <a:srgbClr val="0000FF"/>
              </a:solidFill>
              <a:latin typeface="Verdana"/>
              <a:cs typeface="Verdana"/>
            </a:endParaRPr>
          </a:p>
          <a:p>
            <a:pPr marL="46065">
              <a:tabLst>
                <a:tab pos="3236097" algn="l"/>
              </a:tabLst>
            </a:pPr>
            <a:endParaRPr sz="1270" dirty="0">
              <a:latin typeface="Verdana"/>
              <a:cs typeface="Verdan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22660" y="5314001"/>
            <a:ext cx="7483521" cy="585047"/>
          </a:xfrm>
          <a:prstGeom prst="rect">
            <a:avLst/>
          </a:prstGeom>
          <a:pattFill prst="pct5">
            <a:fgClr>
              <a:srgbClr val="0000FF"/>
            </a:fgClr>
            <a:bgClr>
              <a:schemeClr val="bg1"/>
            </a:bgClr>
          </a:pattFill>
        </p:spPr>
        <p:txBody>
          <a:bodyPr vert="horz" wrap="square" lIns="0" tIns="10365" rIns="0" bIns="0" rtlCol="0">
            <a:spAutoFit/>
          </a:bodyPr>
          <a:lstStyle/>
          <a:p>
            <a:pPr marL="404813" indent="-315913">
              <a:spcBef>
                <a:spcPts val="82"/>
              </a:spcBef>
            </a:pPr>
            <a:r>
              <a:rPr lang="cs-CZ" sz="1270" b="1" spc="-9" dirty="0">
                <a:solidFill>
                  <a:srgbClr val="0000FF"/>
                </a:solidFill>
                <a:latin typeface="Verdana"/>
                <a:cs typeface="Verdana"/>
              </a:rPr>
              <a:t>Vznikající trosky </a:t>
            </a:r>
            <a:r>
              <a:rPr sz="1270" spc="-5" dirty="0" err="1">
                <a:solidFill>
                  <a:srgbClr val="0000FF"/>
                </a:solidFill>
                <a:latin typeface="Verdana"/>
                <a:cs typeface="Verdana"/>
              </a:rPr>
              <a:t>o</a:t>
            </a:r>
            <a:r>
              <a:rPr sz="1270" spc="-5" dirty="0" err="1">
                <a:latin typeface="Verdana"/>
                <a:cs typeface="Verdana"/>
              </a:rPr>
              <a:t>pouštějí</a:t>
            </a:r>
            <a:r>
              <a:rPr sz="1270" spc="-5" dirty="0">
                <a:latin typeface="Verdana"/>
                <a:cs typeface="Verdana"/>
              </a:rPr>
              <a:t> </a:t>
            </a:r>
            <a:r>
              <a:rPr sz="1270" spc="-14" dirty="0">
                <a:latin typeface="Verdana"/>
                <a:cs typeface="Verdana"/>
              </a:rPr>
              <a:t>místo </a:t>
            </a:r>
            <a:r>
              <a:rPr sz="1270" spc="-5" dirty="0">
                <a:latin typeface="Verdana"/>
                <a:cs typeface="Verdana"/>
              </a:rPr>
              <a:t>svého vzniku s </a:t>
            </a:r>
            <a:r>
              <a:rPr sz="1270" spc="-9" dirty="0">
                <a:latin typeface="Verdana"/>
                <a:cs typeface="Verdana"/>
              </a:rPr>
              <a:t>celkovou </a:t>
            </a:r>
            <a:r>
              <a:rPr sz="1270" spc="-5" dirty="0">
                <a:latin typeface="Verdana"/>
                <a:cs typeface="Verdana"/>
              </a:rPr>
              <a:t>energií cca </a:t>
            </a:r>
            <a:r>
              <a:rPr sz="1270" spc="-9" dirty="0">
                <a:latin typeface="Verdana"/>
                <a:cs typeface="Verdana"/>
              </a:rPr>
              <a:t>170</a:t>
            </a:r>
            <a:r>
              <a:rPr sz="1270" spc="118" dirty="0">
                <a:latin typeface="Verdana"/>
                <a:cs typeface="Verdana"/>
              </a:rPr>
              <a:t> </a:t>
            </a:r>
            <a:r>
              <a:rPr sz="1270" spc="-5" dirty="0">
                <a:latin typeface="Verdana"/>
                <a:cs typeface="Verdana"/>
              </a:rPr>
              <a:t>MeV</a:t>
            </a:r>
            <a:endParaRPr sz="1270" dirty="0">
              <a:latin typeface="Verdana"/>
              <a:cs typeface="Verdana"/>
            </a:endParaRPr>
          </a:p>
          <a:p>
            <a:pPr marR="4607">
              <a:lnSpc>
                <a:spcPct val="101400"/>
              </a:lnSpc>
              <a:spcBef>
                <a:spcPts val="5"/>
              </a:spcBef>
            </a:pPr>
            <a:r>
              <a:rPr sz="1270" spc="-5" dirty="0">
                <a:latin typeface="Verdana"/>
                <a:cs typeface="Verdana"/>
              </a:rPr>
              <a:t>a </a:t>
            </a:r>
            <a:r>
              <a:rPr sz="1270" dirty="0">
                <a:latin typeface="Verdana"/>
                <a:cs typeface="Verdana"/>
              </a:rPr>
              <a:t>při </a:t>
            </a:r>
            <a:r>
              <a:rPr sz="1270" spc="-5" dirty="0">
                <a:latin typeface="Verdana"/>
                <a:cs typeface="Verdana"/>
              </a:rPr>
              <a:t>brzdění vyvolávají poruchy krystalové </a:t>
            </a:r>
            <a:r>
              <a:rPr sz="1270" spc="-9" dirty="0">
                <a:latin typeface="Verdana"/>
                <a:cs typeface="Verdana"/>
              </a:rPr>
              <a:t>mříže, které se </a:t>
            </a:r>
            <a:r>
              <a:rPr sz="1270" spc="-5" dirty="0">
                <a:latin typeface="Verdana"/>
                <a:cs typeface="Verdana"/>
              </a:rPr>
              <a:t>studují </a:t>
            </a:r>
            <a:r>
              <a:rPr sz="1270" spc="5" dirty="0">
                <a:latin typeface="Verdana"/>
                <a:cs typeface="Verdana"/>
              </a:rPr>
              <a:t>pod </a:t>
            </a:r>
            <a:r>
              <a:rPr sz="1270" spc="-9" dirty="0">
                <a:latin typeface="Verdana"/>
                <a:cs typeface="Verdana"/>
              </a:rPr>
              <a:t>mikroskopem  </a:t>
            </a:r>
            <a:r>
              <a:rPr sz="1270" spc="-5" dirty="0">
                <a:latin typeface="Verdana"/>
                <a:cs typeface="Verdana"/>
              </a:rPr>
              <a:t>a </a:t>
            </a:r>
            <a:r>
              <a:rPr sz="1270" spc="-9" dirty="0">
                <a:latin typeface="Verdana"/>
                <a:cs typeface="Verdana"/>
              </a:rPr>
              <a:t>které </a:t>
            </a:r>
            <a:r>
              <a:rPr sz="1270" spc="-5" dirty="0">
                <a:latin typeface="Verdana"/>
                <a:cs typeface="Verdana"/>
              </a:rPr>
              <a:t>jsou </a:t>
            </a:r>
            <a:r>
              <a:rPr sz="1270" spc="-9" dirty="0">
                <a:latin typeface="Verdana"/>
                <a:cs typeface="Verdana"/>
              </a:rPr>
              <a:t>schopny vypovídat </a:t>
            </a:r>
            <a:r>
              <a:rPr sz="1270" spc="-5" dirty="0">
                <a:latin typeface="Verdana"/>
                <a:cs typeface="Verdana"/>
              </a:rPr>
              <a:t>o </a:t>
            </a:r>
            <a:r>
              <a:rPr sz="1270" spc="-9" dirty="0">
                <a:latin typeface="Verdana"/>
                <a:cs typeface="Verdana"/>
              </a:rPr>
              <a:t>stáří</a:t>
            </a:r>
            <a:r>
              <a:rPr sz="1270" spc="82" dirty="0">
                <a:latin typeface="Verdana"/>
                <a:cs typeface="Verdana"/>
              </a:rPr>
              <a:t> </a:t>
            </a:r>
            <a:r>
              <a:rPr sz="1270" spc="-5" dirty="0">
                <a:latin typeface="Verdana"/>
                <a:cs typeface="Verdana"/>
              </a:rPr>
              <a:t>horniny</a:t>
            </a:r>
            <a:endParaRPr sz="1270" dirty="0">
              <a:latin typeface="Verdana"/>
              <a:cs typeface="Verdan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137819" y="4578911"/>
            <a:ext cx="2461625" cy="738199"/>
          </a:xfrm>
          <a:custGeom>
            <a:avLst/>
            <a:gdLst/>
            <a:ahLst/>
            <a:cxnLst/>
            <a:rect l="l" t="t" r="r" b="b"/>
            <a:pathLst>
              <a:path w="2714625" h="814070">
                <a:moveTo>
                  <a:pt x="2714625" y="38100"/>
                </a:moveTo>
                <a:lnTo>
                  <a:pt x="2701925" y="31750"/>
                </a:lnTo>
                <a:lnTo>
                  <a:pt x="2638425" y="0"/>
                </a:lnTo>
                <a:lnTo>
                  <a:pt x="2638425" y="31750"/>
                </a:lnTo>
                <a:lnTo>
                  <a:pt x="2143125" y="31750"/>
                </a:lnTo>
                <a:lnTo>
                  <a:pt x="2143125" y="38100"/>
                </a:lnTo>
                <a:lnTo>
                  <a:pt x="2140966" y="32131"/>
                </a:lnTo>
                <a:lnTo>
                  <a:pt x="69608" y="771702"/>
                </a:lnTo>
                <a:lnTo>
                  <a:pt x="58928" y="741807"/>
                </a:lnTo>
                <a:lnTo>
                  <a:pt x="0" y="803275"/>
                </a:lnTo>
                <a:lnTo>
                  <a:pt x="84582" y="813562"/>
                </a:lnTo>
                <a:lnTo>
                  <a:pt x="75399" y="787908"/>
                </a:lnTo>
                <a:lnTo>
                  <a:pt x="73888" y="783666"/>
                </a:lnTo>
                <a:lnTo>
                  <a:pt x="2144204" y="44450"/>
                </a:lnTo>
                <a:lnTo>
                  <a:pt x="2638425" y="44450"/>
                </a:lnTo>
                <a:lnTo>
                  <a:pt x="2638425" y="76200"/>
                </a:lnTo>
                <a:lnTo>
                  <a:pt x="2701925" y="44450"/>
                </a:lnTo>
                <a:lnTo>
                  <a:pt x="2714625" y="3810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0" name="object 5">
            <a:extLst>
              <a:ext uri="{FF2B5EF4-FFF2-40B4-BE49-F238E27FC236}">
                <a16:creationId xmlns:a16="http://schemas.microsoft.com/office/drawing/2014/main" id="{8E8CFA74-9F56-4631-B0D9-C90B37FE18AA}"/>
              </a:ext>
            </a:extLst>
          </p:cNvPr>
          <p:cNvSpPr txBox="1"/>
          <p:nvPr/>
        </p:nvSpPr>
        <p:spPr>
          <a:xfrm>
            <a:off x="476594" y="544786"/>
            <a:ext cx="7437456" cy="414166"/>
          </a:xfrm>
          <a:prstGeom prst="rect">
            <a:avLst/>
          </a:prstGeom>
          <a:pattFill prst="pct5">
            <a:fgClr>
              <a:srgbClr val="0000FF"/>
            </a:fgClr>
            <a:bgClr>
              <a:schemeClr val="bg1"/>
            </a:bgClr>
          </a:pattFill>
        </p:spPr>
        <p:txBody>
          <a:bodyPr vert="horz" wrap="square" lIns="0" tIns="10365" rIns="0" bIns="0" rtlCol="0">
            <a:spAutoFit/>
          </a:bodyPr>
          <a:lstStyle/>
          <a:p>
            <a:pPr marL="209550" indent="58738">
              <a:spcBef>
                <a:spcPts val="82"/>
              </a:spcBef>
              <a:buFont typeface="Symbol"/>
              <a:buChar char=""/>
              <a:tabLst>
                <a:tab pos="210174" algn="l"/>
                <a:tab pos="210749" algn="l"/>
              </a:tabLst>
            </a:pPr>
            <a:r>
              <a:rPr lang="cs-CZ" sz="1270" b="1" spc="-9" dirty="0">
                <a:solidFill>
                  <a:srgbClr val="0070C0"/>
                </a:solidFill>
                <a:latin typeface="Verdana"/>
                <a:cs typeface="Verdana"/>
              </a:rPr>
              <a:t>   </a:t>
            </a:r>
            <a:r>
              <a:rPr sz="1270" b="1" spc="-9" dirty="0" err="1">
                <a:solidFill>
                  <a:srgbClr val="0070C0"/>
                </a:solidFill>
                <a:latin typeface="Verdana"/>
                <a:cs typeface="Verdana"/>
              </a:rPr>
              <a:t>metoda</a:t>
            </a:r>
            <a:r>
              <a:rPr sz="1270" b="1" spc="-9" dirty="0">
                <a:solidFill>
                  <a:srgbClr val="0070C0"/>
                </a:solidFill>
                <a:latin typeface="Verdana"/>
                <a:cs typeface="Verdana"/>
              </a:rPr>
              <a:t> </a:t>
            </a:r>
            <a:r>
              <a:rPr sz="1270" b="1" spc="-5" dirty="0">
                <a:solidFill>
                  <a:srgbClr val="0070C0"/>
                </a:solidFill>
                <a:latin typeface="Verdana"/>
                <a:cs typeface="Verdana"/>
              </a:rPr>
              <a:t>rhenium-osmiová </a:t>
            </a:r>
            <a:r>
              <a:rPr sz="1270" spc="-9" dirty="0">
                <a:solidFill>
                  <a:srgbClr val="C00000"/>
                </a:solidFill>
                <a:latin typeface="Verdana"/>
                <a:cs typeface="Verdana"/>
              </a:rPr>
              <a:t>(pro </a:t>
            </a:r>
            <a:r>
              <a:rPr sz="1270" spc="-5" dirty="0">
                <a:solidFill>
                  <a:srgbClr val="C00000"/>
                </a:solidFill>
                <a:latin typeface="Verdana"/>
                <a:cs typeface="Verdana"/>
              </a:rPr>
              <a:t>molybdenity, </a:t>
            </a:r>
            <a:r>
              <a:rPr sz="1270" spc="-9" dirty="0">
                <a:solidFill>
                  <a:srgbClr val="C00000"/>
                </a:solidFill>
                <a:latin typeface="Verdana"/>
                <a:cs typeface="Verdana"/>
              </a:rPr>
              <a:t>které </a:t>
            </a:r>
            <a:r>
              <a:rPr sz="1270" spc="-5" dirty="0">
                <a:solidFill>
                  <a:srgbClr val="C00000"/>
                </a:solidFill>
                <a:latin typeface="Verdana"/>
                <a:cs typeface="Verdana"/>
              </a:rPr>
              <a:t>obsahují </a:t>
            </a:r>
            <a:r>
              <a:rPr sz="1270" spc="-9" dirty="0">
                <a:solidFill>
                  <a:srgbClr val="C00000"/>
                </a:solidFill>
                <a:latin typeface="Verdana"/>
                <a:cs typeface="Verdana"/>
              </a:rPr>
              <a:t>malé </a:t>
            </a:r>
            <a:r>
              <a:rPr sz="1270" spc="-5" dirty="0">
                <a:solidFill>
                  <a:srgbClr val="C00000"/>
                </a:solidFill>
                <a:latin typeface="Verdana"/>
                <a:cs typeface="Verdana"/>
              </a:rPr>
              <a:t>množství</a:t>
            </a:r>
            <a:r>
              <a:rPr sz="1270" spc="141" dirty="0">
                <a:solidFill>
                  <a:srgbClr val="C00000"/>
                </a:solidFill>
                <a:latin typeface="Verdana"/>
                <a:cs typeface="Verdana"/>
              </a:rPr>
              <a:t> </a:t>
            </a:r>
            <a:r>
              <a:rPr sz="1270" spc="-5" dirty="0" err="1">
                <a:solidFill>
                  <a:srgbClr val="C00000"/>
                </a:solidFill>
                <a:latin typeface="Verdana"/>
                <a:cs typeface="Verdana"/>
              </a:rPr>
              <a:t>rhenia</a:t>
            </a:r>
            <a:r>
              <a:rPr sz="1270" spc="-5" dirty="0">
                <a:solidFill>
                  <a:srgbClr val="C00000"/>
                </a:solidFill>
                <a:latin typeface="Verdana"/>
                <a:cs typeface="Verdana"/>
              </a:rPr>
              <a:t>)</a:t>
            </a:r>
            <a:endParaRPr lang="cs-CZ" sz="1270" spc="-5" dirty="0">
              <a:solidFill>
                <a:srgbClr val="C00000"/>
              </a:solidFill>
              <a:latin typeface="Verdana"/>
              <a:cs typeface="Verdana"/>
            </a:endParaRPr>
          </a:p>
          <a:p>
            <a:pPr marL="210174" indent="-199233">
              <a:spcBef>
                <a:spcPts val="82"/>
              </a:spcBef>
              <a:buFont typeface="Symbol"/>
              <a:buChar char=""/>
              <a:tabLst>
                <a:tab pos="210174" algn="l"/>
                <a:tab pos="210749" algn="l"/>
              </a:tabLst>
            </a:pPr>
            <a:endParaRPr sz="1270" dirty="0">
              <a:solidFill>
                <a:srgbClr val="C00000"/>
              </a:solidFill>
              <a:latin typeface="Verdana"/>
              <a:cs typeface="Verdana"/>
            </a:endParaRP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FE99BA6-5AB4-4FDC-BFAC-5F7C5612276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cs-CZ" smtClean="0"/>
              <a:t>9</a:t>
            </a:fld>
            <a:endParaRPr lang="cs-CZ"/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453DB9B1-F9EE-4A7C-BCD7-0626D3B421E6}"/>
              </a:ext>
            </a:extLst>
          </p:cNvPr>
          <p:cNvSpPr txBox="1"/>
          <p:nvPr/>
        </p:nvSpPr>
        <p:spPr>
          <a:xfrm>
            <a:off x="476594" y="2096145"/>
            <a:ext cx="3186958" cy="307777"/>
          </a:xfrm>
          <a:prstGeom prst="rect">
            <a:avLst/>
          </a:prstGeom>
          <a:pattFill prst="pct5">
            <a:fgClr>
              <a:srgbClr val="0000FF"/>
            </a:fgClr>
            <a:bgClr>
              <a:schemeClr val="bg1"/>
            </a:bgClr>
          </a:pattFill>
        </p:spPr>
        <p:txBody>
          <a:bodyPr wrap="square">
            <a:spAutoFit/>
          </a:bodyPr>
          <a:lstStyle/>
          <a:p>
            <a:pPr marL="34549"/>
            <a:r>
              <a:rPr lang="cs-CZ" sz="1400" spc="-6" baseline="30864" dirty="0">
                <a:solidFill>
                  <a:srgbClr val="0000FF"/>
                </a:solidFill>
                <a:latin typeface="Verdana"/>
                <a:cs typeface="Verdana"/>
              </a:rPr>
              <a:t>176</a:t>
            </a:r>
            <a:r>
              <a:rPr lang="cs-CZ" sz="1400" spc="-5" dirty="0">
                <a:solidFill>
                  <a:srgbClr val="0000FF"/>
                </a:solidFill>
                <a:latin typeface="Verdana"/>
                <a:cs typeface="Verdana"/>
              </a:rPr>
              <a:t>Lu(T=2,1.10</a:t>
            </a:r>
            <a:r>
              <a:rPr lang="cs-CZ" sz="1400" spc="-6" baseline="30864" dirty="0">
                <a:solidFill>
                  <a:srgbClr val="0000FF"/>
                </a:solidFill>
                <a:latin typeface="Verdana"/>
                <a:cs typeface="Verdana"/>
              </a:rPr>
              <a:t>10 </a:t>
            </a:r>
            <a:r>
              <a:rPr lang="cs-CZ" sz="1400" spc="-5" dirty="0">
                <a:solidFill>
                  <a:srgbClr val="0000FF"/>
                </a:solidFill>
                <a:latin typeface="Verdana"/>
                <a:cs typeface="Verdana"/>
              </a:rPr>
              <a:t>roků, 2,6</a:t>
            </a:r>
            <a:r>
              <a:rPr lang="cs-CZ" sz="1400" spc="5" dirty="0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lang="cs-CZ" sz="1400" spc="-14" dirty="0">
                <a:solidFill>
                  <a:srgbClr val="0000FF"/>
                </a:solidFill>
                <a:latin typeface="Verdana"/>
                <a:cs typeface="Verdana"/>
              </a:rPr>
              <a:t>%)</a:t>
            </a:r>
            <a:endParaRPr lang="cs-CZ" sz="1400" dirty="0">
              <a:latin typeface="Verdana"/>
              <a:cs typeface="Verdana"/>
            </a:endParaRP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19E2A264-132C-4CD8-90CB-7BD6D25829B5}"/>
              </a:ext>
            </a:extLst>
          </p:cNvPr>
          <p:cNvSpPr txBox="1"/>
          <p:nvPr/>
        </p:nvSpPr>
        <p:spPr>
          <a:xfrm>
            <a:off x="522659" y="3705754"/>
            <a:ext cx="7437456" cy="307777"/>
          </a:xfrm>
          <a:prstGeom prst="rect">
            <a:avLst/>
          </a:prstGeom>
          <a:pattFill prst="pct5">
            <a:fgClr>
              <a:srgbClr val="0000FF"/>
            </a:fgClr>
            <a:bgClr>
              <a:schemeClr val="bg1"/>
            </a:bgClr>
          </a:pattFill>
        </p:spPr>
        <p:txBody>
          <a:bodyPr wrap="square">
            <a:spAutoFit/>
          </a:bodyPr>
          <a:lstStyle/>
          <a:p>
            <a:pPr marL="268288" indent="-179388">
              <a:spcBef>
                <a:spcPts val="82"/>
              </a:spcBef>
              <a:buFont typeface="Symbol"/>
              <a:buChar char=""/>
              <a:tabLst>
                <a:tab pos="468313" algn="l"/>
                <a:tab pos="534988" algn="l"/>
              </a:tabLst>
            </a:pPr>
            <a:r>
              <a:rPr lang="cs-CZ" sz="1400" b="1" spc="-9" dirty="0">
                <a:solidFill>
                  <a:srgbClr val="0070C0"/>
                </a:solidFill>
                <a:latin typeface="Verdana"/>
                <a:cs typeface="Verdana"/>
              </a:rPr>
              <a:t>metoda uranová </a:t>
            </a:r>
            <a:r>
              <a:rPr lang="cs-CZ" sz="1400" spc="-5" dirty="0">
                <a:solidFill>
                  <a:srgbClr val="C00000"/>
                </a:solidFill>
                <a:latin typeface="Verdana"/>
                <a:cs typeface="Verdana"/>
              </a:rPr>
              <a:t>(využívá </a:t>
            </a:r>
            <a:r>
              <a:rPr lang="cs-CZ" sz="1400" spc="-9" dirty="0">
                <a:solidFill>
                  <a:srgbClr val="C00000"/>
                </a:solidFill>
                <a:latin typeface="Verdana"/>
                <a:cs typeface="Verdana"/>
              </a:rPr>
              <a:t>se </a:t>
            </a:r>
            <a:r>
              <a:rPr lang="cs-CZ" sz="1400" spc="-5" dirty="0">
                <a:solidFill>
                  <a:srgbClr val="C00000"/>
                </a:solidFill>
                <a:latin typeface="Verdana"/>
                <a:cs typeface="Verdana"/>
              </a:rPr>
              <a:t>samovolného</a:t>
            </a:r>
            <a:r>
              <a:rPr lang="cs-CZ" sz="1400" spc="95" dirty="0">
                <a:solidFill>
                  <a:srgbClr val="C00000"/>
                </a:solidFill>
                <a:latin typeface="Verdana"/>
                <a:cs typeface="Verdana"/>
              </a:rPr>
              <a:t> </a:t>
            </a:r>
            <a:r>
              <a:rPr lang="cs-CZ" sz="1400" spc="-5" dirty="0">
                <a:solidFill>
                  <a:srgbClr val="C00000"/>
                </a:solidFill>
                <a:latin typeface="Verdana"/>
                <a:cs typeface="Verdana"/>
              </a:rPr>
              <a:t>štěpení)</a:t>
            </a:r>
            <a:endParaRPr lang="cs-CZ" sz="1400" dirty="0">
              <a:solidFill>
                <a:srgbClr val="C00000"/>
              </a:solidFill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192</TotalTime>
  <Words>799</Words>
  <Application>Microsoft Office PowerPoint</Application>
  <PresentationFormat>Předvádění na obrazovce (4:3)</PresentationFormat>
  <Paragraphs>132</Paragraphs>
  <Slides>9</Slides>
  <Notes>0</Notes>
  <HiddenSlides>0</HiddenSlides>
  <MMClips>9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Symbol</vt:lpstr>
      <vt:lpstr>Times New Roman</vt:lpstr>
      <vt:lpstr>Verdana</vt:lpstr>
      <vt:lpstr>Motiv Office</vt:lpstr>
      <vt:lpstr>5. DATOVÁNÍ A URČOVÁNÍ STÁŘÍ NEROSTŮ</vt:lpstr>
      <vt:lpstr>Prezentace aplikace PowerPoint</vt:lpstr>
      <vt:lpstr>Urychlovačová hmotnostní spektrometrie</vt:lpstr>
      <vt:lpstr>Prezentace aplikace PowerPoint</vt:lpstr>
      <vt:lpstr>Prezentace aplikace PowerPoint</vt:lpstr>
      <vt:lpstr>Prezentace aplikace PowerPoint</vt:lpstr>
      <vt:lpstr>Prezentace aplikace PowerPoint</vt:lpstr>
      <vt:lpstr>40Ar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Jiří Příhoda</dc:creator>
  <cp:lastModifiedBy>Jiří Příhoda</cp:lastModifiedBy>
  <cp:revision>15</cp:revision>
  <dcterms:created xsi:type="dcterms:W3CDTF">2020-10-28T01:58:38Z</dcterms:created>
  <dcterms:modified xsi:type="dcterms:W3CDTF">2020-11-04T14:13:41Z</dcterms:modified>
</cp:coreProperties>
</file>