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0"/>
  </p:notesMasterIdLst>
  <p:sldIdLst>
    <p:sldId id="327" r:id="rId2"/>
    <p:sldId id="328" r:id="rId3"/>
    <p:sldId id="329" r:id="rId4"/>
    <p:sldId id="330" r:id="rId5"/>
    <p:sldId id="331" r:id="rId6"/>
    <p:sldId id="332" r:id="rId7"/>
    <p:sldId id="333" r:id="rId8"/>
    <p:sldId id="33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ří Příhoda" initials="JP" lastIdx="1" clrIdx="0">
    <p:extLst>
      <p:ext uri="{19B8F6BF-5375-455C-9EA6-DF929625EA0E}">
        <p15:presenceInfo xmlns:p15="http://schemas.microsoft.com/office/powerpoint/2012/main" userId="08ed52c3ee21bf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E0B02-A3E6-4C24-AC4F-804177FF1A68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D65BC-4439-4680-9054-3309335F25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09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F933-9C6E-458E-AC61-920329E76C46}" type="datetime1">
              <a:rPr lang="cs-CZ" smtClean="0"/>
              <a:t>05.11.2020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05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D8545-90ED-4767-B33E-5EF4CF38BEF7}" type="datetime1">
              <a:rPr lang="cs-CZ" smtClean="0"/>
              <a:t>05.11.2020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58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FA95-6F96-453C-8784-D7A33E2F3671}" type="datetime1">
              <a:rPr lang="cs-CZ" smtClean="0"/>
              <a:t>05.11.2020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98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C0DF1-8751-4AE7-90D5-0B8F3E24EEAF}" type="datetime1">
              <a:rPr lang="cs-CZ" smtClean="0"/>
              <a:t>05.11.2020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28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9C84-DA19-4F25-97F1-738D12C228B2}" type="datetime1">
              <a:rPr lang="cs-CZ" smtClean="0"/>
              <a:t>05.11.2020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39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225C6-790F-40A9-8039-62DC50B8FEB7}" type="datetime1">
              <a:rPr lang="cs-CZ" smtClean="0"/>
              <a:t>05.11.2020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769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D8EBC-E124-43BE-B0ED-81C87C917D49}" type="datetime1">
              <a:rPr lang="cs-CZ" smtClean="0"/>
              <a:t>05.11.2020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44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1C2C7-8DC1-49F2-ABCD-330DBFE7D4A7}" type="datetime1">
              <a:rPr lang="cs-CZ" smtClean="0"/>
              <a:t>05.11.2020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3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EEEEF-5875-4734-AF76-D46BF036A159}" type="datetime1">
              <a:rPr lang="cs-CZ" smtClean="0"/>
              <a:t>05.11.2020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23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56CF2-A8B7-4037-A876-BCAA1DB09DEB}" type="datetime1">
              <a:rPr lang="cs-CZ" smtClean="0"/>
              <a:t>05.11.2020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81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1D8D-91BA-4498-B5DC-357BCD017C15}" type="datetime1">
              <a:rPr lang="cs-CZ" smtClean="0"/>
              <a:t>05.11.2020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39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09ED-F5FC-4D26-A962-F7F37121DB47}" type="datetime1">
              <a:rPr lang="cs-CZ" smtClean="0"/>
              <a:t>05.11.2020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43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18DB9-C491-4D21-A306-19A92A015A74}" type="datetime1">
              <a:rPr lang="cs-CZ" smtClean="0"/>
              <a:t>05.11.2020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9C9A3-569C-43FA-A790-982E5051B0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96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3.m4a"/><Relationship Id="rId7" Type="http://schemas.openxmlformats.org/officeDocument/2006/relationships/image" Target="../media/image7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9133" y="423988"/>
            <a:ext cx="2858940" cy="373322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358" b="1" spc="-5" dirty="0">
                <a:solidFill>
                  <a:srgbClr val="0000FF"/>
                </a:solidFill>
                <a:latin typeface="Verdana"/>
                <a:cs typeface="Verdana"/>
              </a:rPr>
              <a:t>6. </a:t>
            </a:r>
            <a:r>
              <a:rPr sz="2358" b="1" dirty="0">
                <a:solidFill>
                  <a:srgbClr val="0000FF"/>
                </a:solidFill>
                <a:latin typeface="Verdana"/>
                <a:cs typeface="Verdana"/>
              </a:rPr>
              <a:t>J</a:t>
            </a:r>
            <a:r>
              <a:rPr sz="1904" b="1" dirty="0">
                <a:solidFill>
                  <a:srgbClr val="0000FF"/>
                </a:solidFill>
                <a:latin typeface="Verdana"/>
                <a:cs typeface="Verdana"/>
              </a:rPr>
              <a:t>ADERNÉ</a:t>
            </a:r>
            <a:r>
              <a:rPr sz="1904" b="1" spc="-222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904" b="1" spc="-5" dirty="0">
                <a:solidFill>
                  <a:srgbClr val="0000FF"/>
                </a:solidFill>
                <a:latin typeface="Verdana"/>
                <a:cs typeface="Verdana"/>
              </a:rPr>
              <a:t>REAKCE</a:t>
            </a:r>
            <a:endParaRPr sz="1904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4088" y="916290"/>
            <a:ext cx="5582562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b="1" spc="-9" dirty="0">
                <a:solidFill>
                  <a:srgbClr val="0000FF"/>
                </a:solidFill>
                <a:latin typeface="Verdana"/>
                <a:cs typeface="Verdana"/>
              </a:rPr>
              <a:t>Jadernou </a:t>
            </a:r>
            <a:r>
              <a:rPr sz="1270" b="1" spc="-5" dirty="0">
                <a:solidFill>
                  <a:srgbClr val="0000FF"/>
                </a:solidFill>
                <a:latin typeface="Verdana"/>
                <a:cs typeface="Verdana"/>
              </a:rPr>
              <a:t>reakcí </a:t>
            </a:r>
            <a:r>
              <a:rPr sz="1270" b="1" spc="-14" dirty="0">
                <a:solidFill>
                  <a:srgbClr val="0000FF"/>
                </a:solidFill>
                <a:latin typeface="Verdana"/>
                <a:cs typeface="Verdana"/>
              </a:rPr>
              <a:t>se </a:t>
            </a:r>
            <a:r>
              <a:rPr sz="1270" b="1" spc="-9" dirty="0">
                <a:solidFill>
                  <a:srgbClr val="0000FF"/>
                </a:solidFill>
                <a:latin typeface="Verdana"/>
                <a:cs typeface="Verdana"/>
              </a:rPr>
              <a:t>rozumí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binukleární proces přeměny</a:t>
            </a:r>
            <a:r>
              <a:rPr sz="1270" b="1" spc="9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jádra.</a:t>
            </a:r>
            <a:endParaRPr sz="1270" dirty="0">
              <a:latin typeface="Verdana"/>
              <a:cs typeface="Verdana"/>
            </a:endParaRP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9EA6D4C4-4AE7-4238-B5D4-37AD203AC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1" y="1278015"/>
            <a:ext cx="7409301" cy="2870727"/>
          </a:xfrm>
          <a:prstGeom prst="rect">
            <a:avLst/>
          </a:prstGeom>
        </p:spPr>
      </p:pic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36F8C5D6-9A6A-4C09-9D15-5321CE96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1</a:t>
            </a:fld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DEC2A1C5-5302-4736-9E50-AF756F7B8AD8}"/>
              </a:ext>
            </a:extLst>
          </p:cNvPr>
          <p:cNvGrpSpPr/>
          <p:nvPr/>
        </p:nvGrpSpPr>
        <p:grpSpPr>
          <a:xfrm>
            <a:off x="696313" y="4571238"/>
            <a:ext cx="7484640" cy="2017491"/>
            <a:chOff x="628650" y="4571238"/>
            <a:chExt cx="7484640" cy="2017491"/>
          </a:xfrm>
        </p:grpSpPr>
        <p:sp>
          <p:nvSpPr>
            <p:cNvPr id="14" name="object 14"/>
            <p:cNvSpPr txBox="1"/>
            <p:nvPr/>
          </p:nvSpPr>
          <p:spPr>
            <a:xfrm>
              <a:off x="628650" y="4571238"/>
              <a:ext cx="7484640" cy="2017491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</p:spPr>
          <p:txBody>
            <a:bodyPr vert="horz" wrap="square" lIns="0" tIns="10365" rIns="0" bIns="0" rtlCol="0">
              <a:spAutoFit/>
            </a:bodyPr>
            <a:lstStyle/>
            <a:p>
              <a:pPr marL="11516">
                <a:spcBef>
                  <a:spcPts val="82"/>
                </a:spcBef>
              </a:pPr>
              <a:r>
                <a:rPr lang="cs-CZ" sz="1270" spc="-5" dirty="0">
                  <a:latin typeface="Verdana"/>
                  <a:cs typeface="Verdana"/>
                </a:rPr>
                <a:t>	</a:t>
              </a:r>
              <a:r>
                <a:rPr sz="1270" spc="-5" dirty="0" err="1">
                  <a:latin typeface="Verdana"/>
                  <a:cs typeface="Verdana"/>
                </a:rPr>
                <a:t>Zkrácený</a:t>
              </a:r>
              <a:r>
                <a:rPr sz="1270" spc="-5" dirty="0">
                  <a:latin typeface="Verdana"/>
                  <a:cs typeface="Verdana"/>
                </a:rPr>
                <a:t> zápis jaderných reakcí umožňuje snadné členění </a:t>
              </a:r>
              <a:r>
                <a:rPr sz="1270" dirty="0">
                  <a:latin typeface="Verdana"/>
                  <a:cs typeface="Verdana"/>
                </a:rPr>
                <a:t>reakcí </a:t>
              </a:r>
              <a:r>
                <a:rPr sz="1270" spc="-5" dirty="0">
                  <a:latin typeface="Verdana"/>
                  <a:cs typeface="Verdana"/>
                </a:rPr>
                <a:t>na </a:t>
              </a:r>
              <a:r>
                <a:rPr sz="1270" spc="-9" dirty="0">
                  <a:latin typeface="Verdana"/>
                  <a:cs typeface="Verdana"/>
                </a:rPr>
                <a:t>reakce</a:t>
              </a:r>
              <a:r>
                <a:rPr sz="1270" spc="27" dirty="0">
                  <a:latin typeface="Verdana"/>
                  <a:cs typeface="Verdana"/>
                </a:rPr>
                <a:t> </a:t>
              </a:r>
              <a:r>
                <a:rPr sz="1270" spc="-9" dirty="0" err="1">
                  <a:latin typeface="Verdana"/>
                  <a:cs typeface="Verdana"/>
                </a:rPr>
                <a:t>typu</a:t>
              </a:r>
              <a:r>
                <a:rPr sz="1270" spc="-9" dirty="0">
                  <a:latin typeface="Verdana"/>
                  <a:cs typeface="Verdana"/>
                </a:rPr>
                <a:t>:</a:t>
              </a:r>
              <a:endParaRPr lang="cs-CZ" sz="1270" spc="-9" dirty="0">
                <a:latin typeface="Verdana"/>
                <a:cs typeface="Verdana"/>
              </a:endParaRPr>
            </a:p>
            <a:p>
              <a:pPr marL="11516">
                <a:spcBef>
                  <a:spcPts val="82"/>
                </a:spcBef>
              </a:pPr>
              <a:endParaRPr sz="1270" dirty="0">
                <a:latin typeface="Verdana"/>
                <a:cs typeface="Verdana"/>
              </a:endParaRPr>
            </a:p>
            <a:p>
              <a:pPr marL="619580">
                <a:spcBef>
                  <a:spcPts val="14"/>
                </a:spcBef>
              </a:pPr>
              <a:r>
                <a:rPr b="1" dirty="0">
                  <a:solidFill>
                    <a:srgbClr val="006FC0"/>
                  </a:solidFill>
                  <a:latin typeface="Verdana"/>
                  <a:cs typeface="Verdana"/>
                </a:rPr>
                <a:t>(</a:t>
              </a:r>
              <a:r>
                <a:rPr b="1" dirty="0">
                  <a:solidFill>
                    <a:srgbClr val="006FC0"/>
                  </a:solidFill>
                  <a:latin typeface="Symbol"/>
                  <a:cs typeface="Symbol"/>
                </a:rPr>
                <a:t></a:t>
              </a:r>
              <a:r>
                <a:rPr b="1" dirty="0">
                  <a:solidFill>
                    <a:srgbClr val="006FC0"/>
                  </a:solidFill>
                  <a:latin typeface="Verdana"/>
                  <a:cs typeface="Verdana"/>
                </a:rPr>
                <a:t>,p); </a:t>
              </a:r>
              <a:r>
                <a:rPr b="1" spc="-5" dirty="0">
                  <a:solidFill>
                    <a:srgbClr val="006FC0"/>
                  </a:solidFill>
                  <a:latin typeface="Verdana"/>
                  <a:cs typeface="Verdana"/>
                </a:rPr>
                <a:t>(</a:t>
              </a:r>
              <a:r>
                <a:rPr b="1" spc="-5" dirty="0">
                  <a:solidFill>
                    <a:srgbClr val="006FC0"/>
                  </a:solidFill>
                  <a:latin typeface="Symbol"/>
                  <a:cs typeface="Symbol"/>
                </a:rPr>
                <a:t></a:t>
              </a:r>
              <a:r>
                <a:rPr b="1" spc="-5" dirty="0">
                  <a:solidFill>
                    <a:srgbClr val="006FC0"/>
                  </a:solidFill>
                  <a:latin typeface="Verdana"/>
                  <a:cs typeface="Verdana"/>
                </a:rPr>
                <a:t>,n); (n,</a:t>
              </a:r>
              <a:r>
                <a:rPr b="1" spc="-5" dirty="0">
                  <a:solidFill>
                    <a:srgbClr val="006FC0"/>
                  </a:solidFill>
                  <a:latin typeface="Symbol"/>
                  <a:cs typeface="Symbol"/>
                </a:rPr>
                <a:t></a:t>
              </a:r>
              <a:r>
                <a:rPr b="1" spc="-5" dirty="0">
                  <a:solidFill>
                    <a:srgbClr val="006FC0"/>
                  </a:solidFill>
                  <a:latin typeface="Verdana"/>
                  <a:cs typeface="Verdana"/>
                </a:rPr>
                <a:t>); (d,p),</a:t>
              </a:r>
              <a:r>
                <a:rPr b="1" spc="23" dirty="0">
                  <a:solidFill>
                    <a:srgbClr val="006FC0"/>
                  </a:solidFill>
                  <a:latin typeface="Verdana"/>
                  <a:cs typeface="Verdana"/>
                </a:rPr>
                <a:t> </a:t>
              </a:r>
              <a:r>
                <a:rPr sz="1270" spc="-5" dirty="0">
                  <a:latin typeface="Verdana"/>
                  <a:cs typeface="Verdana"/>
                </a:rPr>
                <a:t>aj.</a:t>
              </a:r>
              <a:endParaRPr sz="1270" dirty="0">
                <a:latin typeface="Verdana"/>
                <a:cs typeface="Verdana"/>
              </a:endParaRPr>
            </a:p>
            <a:p>
              <a:pPr marL="268288" indent="177800">
                <a:spcBef>
                  <a:spcPts val="9"/>
                </a:spcBef>
              </a:pPr>
              <a:endParaRPr sz="2358" dirty="0">
                <a:latin typeface="Verdana"/>
                <a:cs typeface="Verdana"/>
              </a:endParaRPr>
            </a:p>
            <a:p>
              <a:pPr marL="11516">
                <a:spcBef>
                  <a:spcPts val="5"/>
                </a:spcBef>
              </a:pPr>
              <a:r>
                <a:rPr lang="cs-CZ" sz="1451" b="1" dirty="0">
                  <a:solidFill>
                    <a:srgbClr val="C00000"/>
                  </a:solidFill>
                  <a:latin typeface="Verdana"/>
                  <a:cs typeface="Verdana"/>
                </a:rPr>
                <a:t>	</a:t>
              </a:r>
              <a:r>
                <a:rPr sz="1451" b="1" dirty="0" err="1">
                  <a:solidFill>
                    <a:srgbClr val="C00000"/>
                  </a:solidFill>
                  <a:latin typeface="Verdana"/>
                  <a:cs typeface="Verdana"/>
                </a:rPr>
                <a:t>Platí</a:t>
              </a:r>
              <a:r>
                <a:rPr sz="1451" b="1" dirty="0">
                  <a:solidFill>
                    <a:srgbClr val="C00000"/>
                  </a:solidFill>
                  <a:latin typeface="Verdana"/>
                  <a:cs typeface="Verdana"/>
                </a:rPr>
                <a:t> </a:t>
              </a:r>
              <a:r>
                <a:rPr sz="1451" b="1" spc="-5" dirty="0">
                  <a:solidFill>
                    <a:srgbClr val="C00000"/>
                  </a:solidFill>
                  <a:latin typeface="Verdana"/>
                  <a:cs typeface="Verdana"/>
                </a:rPr>
                <a:t>zákony</a:t>
              </a:r>
              <a:r>
                <a:rPr sz="1451" b="1" spc="-18" dirty="0">
                  <a:solidFill>
                    <a:srgbClr val="C00000"/>
                  </a:solidFill>
                  <a:latin typeface="Verdana"/>
                  <a:cs typeface="Verdana"/>
                </a:rPr>
                <a:t> </a:t>
              </a:r>
              <a:r>
                <a:rPr sz="1451" b="1" spc="-5" dirty="0">
                  <a:solidFill>
                    <a:srgbClr val="C00000"/>
                  </a:solidFill>
                  <a:latin typeface="Verdana"/>
                  <a:cs typeface="Verdana"/>
                </a:rPr>
                <a:t>zachování:</a:t>
              </a:r>
              <a:endParaRPr sz="1451" dirty="0">
                <a:latin typeface="Verdana"/>
                <a:cs typeface="Verdana"/>
              </a:endParaRPr>
            </a:p>
            <a:p>
              <a:pPr marL="446088" indent="-268288">
                <a:spcBef>
                  <a:spcPts val="1224"/>
                </a:spcBef>
                <a:buFont typeface="Symbol"/>
                <a:buChar char=""/>
                <a:tabLst>
                  <a:tab pos="210174" algn="l"/>
                  <a:tab pos="210749" algn="l"/>
                </a:tabLst>
              </a:pPr>
              <a:r>
                <a:rPr sz="1270" b="1" spc="-9" dirty="0">
                  <a:latin typeface="Verdana"/>
                  <a:cs typeface="Verdana"/>
                </a:rPr>
                <a:t>nábojového, </a:t>
              </a:r>
              <a:r>
                <a:rPr sz="1270" b="1" spc="-5" dirty="0">
                  <a:latin typeface="Verdana"/>
                  <a:cs typeface="Verdana"/>
                </a:rPr>
                <a:t>nukleonového, protonového</a:t>
              </a:r>
              <a:r>
                <a:rPr sz="1270" b="1" spc="82" dirty="0">
                  <a:latin typeface="Verdana"/>
                  <a:cs typeface="Verdana"/>
                </a:rPr>
                <a:t> </a:t>
              </a:r>
              <a:r>
                <a:rPr sz="1270" b="1" spc="-9" dirty="0">
                  <a:latin typeface="Verdana"/>
                  <a:cs typeface="Verdana"/>
                </a:rPr>
                <a:t>čísla</a:t>
              </a:r>
              <a:endParaRPr sz="1270" dirty="0">
                <a:latin typeface="Verdana"/>
                <a:cs typeface="Verdana"/>
              </a:endParaRPr>
            </a:p>
            <a:p>
              <a:pPr marL="446088" indent="-268288">
                <a:spcBef>
                  <a:spcPts val="23"/>
                </a:spcBef>
                <a:buFont typeface="Symbol"/>
                <a:buChar char=""/>
                <a:tabLst>
                  <a:tab pos="210174" algn="l"/>
                  <a:tab pos="210749" algn="l"/>
                </a:tabLst>
              </a:pPr>
              <a:r>
                <a:rPr sz="1270" b="1" spc="-5" dirty="0">
                  <a:latin typeface="Verdana"/>
                  <a:cs typeface="Verdana"/>
                </a:rPr>
                <a:t>energie</a:t>
              </a:r>
              <a:endParaRPr sz="1270" dirty="0">
                <a:latin typeface="Verdana"/>
                <a:cs typeface="Verdana"/>
              </a:endParaRPr>
            </a:p>
            <a:p>
              <a:pPr marL="446088" indent="-268288">
                <a:spcBef>
                  <a:spcPts val="23"/>
                </a:spcBef>
                <a:buSzPct val="85714"/>
                <a:buFont typeface="Symbol"/>
                <a:buChar char=""/>
                <a:tabLst>
                  <a:tab pos="210174" algn="l"/>
                  <a:tab pos="210749" algn="l"/>
                </a:tabLst>
              </a:pPr>
              <a:r>
                <a:rPr sz="1270" b="1" spc="-9" dirty="0">
                  <a:latin typeface="Verdana"/>
                  <a:cs typeface="Verdana"/>
                </a:rPr>
                <a:t>hybnosti</a:t>
              </a:r>
              <a:endParaRPr sz="1270" dirty="0">
                <a:latin typeface="Verdana"/>
                <a:cs typeface="Verdana"/>
              </a:endParaRPr>
            </a:p>
          </p:txBody>
        </p:sp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D4362756-CD8D-4018-BD56-6D666F56EE5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43972" y="5157489"/>
              <a:ext cx="2196790" cy="422494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</p:spPr>
        </p:pic>
      </p:grpSp>
      <p:pic>
        <p:nvPicPr>
          <p:cNvPr id="18" name="Jreakce1-1">
            <a:hlinkClick r:id="" action="ppaction://media"/>
            <a:extLst>
              <a:ext uri="{FF2B5EF4-FFF2-40B4-BE49-F238E27FC236}">
                <a16:creationId xmlns:a16="http://schemas.microsoft.com/office/drawing/2014/main" id="{1D4FBA07-B4EB-49B1-832A-9C6EB1FA1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2348" y="1278015"/>
            <a:ext cx="609600" cy="609600"/>
          </a:xfrm>
          <a:prstGeom prst="rect">
            <a:avLst/>
          </a:prstGeom>
        </p:spPr>
      </p:pic>
      <p:pic>
        <p:nvPicPr>
          <p:cNvPr id="19" name="Jreakce1-2">
            <a:hlinkClick r:id="" action="ppaction://media"/>
            <a:extLst>
              <a:ext uri="{FF2B5EF4-FFF2-40B4-BE49-F238E27FC236}">
                <a16:creationId xmlns:a16="http://schemas.microsoft.com/office/drawing/2014/main" id="{F7C0E916-C48C-4016-88AE-A48DACAD5E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2348" y="4547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3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688" y="575117"/>
            <a:ext cx="3647811" cy="289645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1814" b="1" spc="-5" dirty="0">
                <a:solidFill>
                  <a:srgbClr val="0000FF"/>
                </a:solidFill>
                <a:latin typeface="Verdana"/>
                <a:cs typeface="Verdana"/>
              </a:rPr>
              <a:t>Energetika </a:t>
            </a: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jaderných</a:t>
            </a:r>
            <a:r>
              <a:rPr sz="1814" b="1" spc="-27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reakcí</a:t>
            </a:r>
            <a:endParaRPr sz="1814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390865" y="1426057"/>
            <a:ext cx="8396295" cy="237784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236857" indent="0">
              <a:lnSpc>
                <a:spcPct val="100000"/>
              </a:lnSpc>
              <a:spcBef>
                <a:spcPts val="82"/>
              </a:spcBef>
              <a:buNone/>
            </a:pPr>
            <a:r>
              <a:rPr lang="cs-CZ" sz="1600" b="1" spc="-5" dirty="0">
                <a:solidFill>
                  <a:srgbClr val="C00000"/>
                </a:solidFill>
                <a:latin typeface="Verdana"/>
                <a:cs typeface="Verdana"/>
              </a:rPr>
              <a:t>    </a:t>
            </a:r>
            <a:r>
              <a:rPr sz="1600" b="1" spc="-5" dirty="0" err="1">
                <a:solidFill>
                  <a:srgbClr val="C00000"/>
                </a:solidFill>
                <a:latin typeface="Verdana"/>
                <a:cs typeface="Verdana"/>
              </a:rPr>
              <a:t>exoergické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600" spc="-5" dirty="0"/>
              <a:t>(energie </a:t>
            </a:r>
            <a:r>
              <a:rPr sz="1600" spc="-9" dirty="0"/>
              <a:t>se </a:t>
            </a:r>
            <a:r>
              <a:rPr sz="1600" spc="-5" dirty="0"/>
              <a:t>uvolňuje, samovolné</a:t>
            </a:r>
            <a:r>
              <a:rPr sz="1600" spc="50" dirty="0"/>
              <a:t> </a:t>
            </a:r>
            <a:r>
              <a:rPr sz="1600" spc="-5" dirty="0"/>
              <a:t>přeměny)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400" b="1" spc="-9" dirty="0">
                <a:solidFill>
                  <a:srgbClr val="0000FF"/>
                </a:solidFill>
                <a:latin typeface="Verdana"/>
                <a:cs typeface="Verdana"/>
              </a:rPr>
              <a:t> R</a:t>
            </a:r>
            <a:r>
              <a:rPr sz="1400" b="1" spc="-9" dirty="0" err="1">
                <a:solidFill>
                  <a:srgbClr val="0000FF"/>
                </a:solidFill>
                <a:latin typeface="Verdana"/>
                <a:cs typeface="Verdana"/>
              </a:rPr>
              <a:t>eakce</a:t>
            </a:r>
            <a:endParaRPr sz="3600" b="1" spc="-9" dirty="0">
              <a:solidFill>
                <a:srgbClr val="0000FF"/>
              </a:solidFill>
              <a:latin typeface="Verdana"/>
              <a:cs typeface="Verdana"/>
            </a:endParaRPr>
          </a:p>
          <a:p>
            <a:pPr marL="1322653" indent="0">
              <a:lnSpc>
                <a:spcPct val="100000"/>
              </a:lnSpc>
              <a:spcBef>
                <a:spcPts val="5"/>
              </a:spcBef>
              <a:buNone/>
            </a:pPr>
            <a:r>
              <a:rPr lang="cs-CZ" sz="1600" b="1" spc="-5" dirty="0">
                <a:solidFill>
                  <a:srgbClr val="C00000"/>
                </a:solidFill>
                <a:latin typeface="Verdana"/>
                <a:cs typeface="Verdana"/>
              </a:rPr>
              <a:t>    </a:t>
            </a:r>
            <a:r>
              <a:rPr sz="1600" b="1" spc="-5" dirty="0" err="1">
                <a:solidFill>
                  <a:srgbClr val="C00000"/>
                </a:solidFill>
                <a:latin typeface="Verdana"/>
                <a:cs typeface="Verdana"/>
              </a:rPr>
              <a:t>endoergické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600" spc="-9" dirty="0"/>
              <a:t>(energie se </a:t>
            </a:r>
            <a:r>
              <a:rPr sz="1600" spc="-5" dirty="0"/>
              <a:t>musí </a:t>
            </a:r>
            <a:r>
              <a:rPr sz="1600" spc="-9" dirty="0"/>
              <a:t>dodat – zpravidla ve formě </a:t>
            </a:r>
            <a:r>
              <a:rPr sz="1600" spc="-9" dirty="0" err="1"/>
              <a:t>kinetické</a:t>
            </a:r>
            <a:r>
              <a:rPr sz="1600" spc="277" dirty="0"/>
              <a:t> </a:t>
            </a:r>
            <a:r>
              <a:rPr sz="1600" spc="-9" dirty="0" err="1"/>
              <a:t>energie</a:t>
            </a:r>
            <a:r>
              <a:rPr lang="cs-CZ" sz="2000" spc="-9" dirty="0"/>
              <a:t> </a:t>
            </a:r>
            <a:r>
              <a:rPr sz="1600" spc="-5" dirty="0" err="1"/>
              <a:t>jaderného</a:t>
            </a:r>
            <a:r>
              <a:rPr sz="1600" spc="-23" dirty="0"/>
              <a:t> </a:t>
            </a:r>
            <a:r>
              <a:rPr sz="1600" spc="-5" dirty="0"/>
              <a:t>projektilu)</a:t>
            </a: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 spc="-5" dirty="0"/>
          </a:p>
          <a:p>
            <a:pPr marL="0" marR="74856" indent="0">
              <a:lnSpc>
                <a:spcPct val="101400"/>
              </a:lnSpc>
              <a:buNone/>
            </a:pPr>
            <a:r>
              <a:rPr lang="cs-CZ" sz="1400" b="1" spc="-5" dirty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Rozhodující</a:t>
            </a:r>
            <a:r>
              <a:rPr sz="1400" b="1" spc="-5" dirty="0">
                <a:latin typeface="Verdana"/>
                <a:cs typeface="Verdana"/>
              </a:rPr>
              <a:t> pro určení energie </a:t>
            </a:r>
            <a:r>
              <a:rPr sz="1400" b="1" spc="-9" dirty="0">
                <a:latin typeface="Verdana"/>
                <a:cs typeface="Verdana"/>
              </a:rPr>
              <a:t>procesu je </a:t>
            </a:r>
            <a:r>
              <a:rPr sz="1400" b="1" spc="-5" dirty="0">
                <a:latin typeface="Verdana"/>
                <a:cs typeface="Verdana"/>
              </a:rPr>
              <a:t>porovnání klidových hmotností částic před  reakcí </a:t>
            </a:r>
            <a:r>
              <a:rPr sz="1400" b="1" spc="-9" dirty="0">
                <a:latin typeface="Verdana"/>
                <a:cs typeface="Verdana"/>
              </a:rPr>
              <a:t>a </a:t>
            </a:r>
            <a:r>
              <a:rPr sz="1400" b="1" spc="-5" dirty="0">
                <a:latin typeface="Verdana"/>
                <a:cs typeface="Verdana"/>
              </a:rPr>
              <a:t>po</a:t>
            </a:r>
            <a:r>
              <a:rPr sz="1400" b="1" spc="9" dirty="0">
                <a:latin typeface="Verdana"/>
                <a:cs typeface="Verdana"/>
              </a:rPr>
              <a:t> </a:t>
            </a:r>
            <a:r>
              <a:rPr sz="1400" b="1" spc="-9" dirty="0" err="1">
                <a:latin typeface="Verdana"/>
                <a:cs typeface="Verdana"/>
              </a:rPr>
              <a:t>ní</a:t>
            </a:r>
            <a:r>
              <a:rPr sz="1400" b="1" spc="-9" dirty="0">
                <a:latin typeface="Verdana"/>
                <a:cs typeface="Verdana"/>
              </a:rPr>
              <a:t>:</a:t>
            </a:r>
            <a:r>
              <a:rPr lang="cs-CZ" sz="1400" b="1" spc="-9" dirty="0">
                <a:latin typeface="Verdana"/>
                <a:cs typeface="Verdana"/>
              </a:rPr>
              <a:t> </a:t>
            </a:r>
            <a:endParaRPr sz="1400" b="1" spc="-9" dirty="0">
              <a:latin typeface="Verdana"/>
              <a:cs typeface="Verdana"/>
            </a:endParaRP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001A767B-6308-4B6E-B374-A8D9E361D98A}"/>
              </a:ext>
            </a:extLst>
          </p:cNvPr>
          <p:cNvGrpSpPr/>
          <p:nvPr/>
        </p:nvGrpSpPr>
        <p:grpSpPr>
          <a:xfrm>
            <a:off x="5270612" y="3956395"/>
            <a:ext cx="3244738" cy="289645"/>
            <a:chOff x="2242814" y="3957447"/>
            <a:chExt cx="3244738" cy="289645"/>
          </a:xfrm>
          <a:pattFill prst="pct5">
            <a:fgClr>
              <a:schemeClr val="accent1"/>
            </a:fgClr>
            <a:bgClr>
              <a:schemeClr val="bg1"/>
            </a:bgClr>
          </a:pattFill>
        </p:grpSpPr>
        <p:sp>
          <p:nvSpPr>
            <p:cNvPr id="4" name="object 4"/>
            <p:cNvSpPr txBox="1"/>
            <p:nvPr/>
          </p:nvSpPr>
          <p:spPr>
            <a:xfrm>
              <a:off x="2242814" y="3957447"/>
              <a:ext cx="1888685" cy="289645"/>
            </a:xfrm>
            <a:prstGeom prst="rect">
              <a:avLst/>
            </a:prstGeom>
            <a:grpFill/>
          </p:spPr>
          <p:txBody>
            <a:bodyPr vert="horz" wrap="square" lIns="0" tIns="10365" rIns="0" bIns="0" rtlCol="0">
              <a:spAutoFit/>
            </a:bodyPr>
            <a:lstStyle/>
            <a:p>
              <a:pPr marL="11516">
                <a:spcBef>
                  <a:spcPts val="82"/>
                </a:spcBef>
              </a:pPr>
              <a:r>
                <a:rPr sz="1814" b="1" spc="-9" dirty="0">
                  <a:solidFill>
                    <a:srgbClr val="FF0000"/>
                  </a:solidFill>
                  <a:latin typeface="Verdana"/>
                  <a:cs typeface="Verdana"/>
                </a:rPr>
                <a:t>Q = </a:t>
              </a:r>
              <a:r>
                <a:rPr sz="1814" b="1" spc="-5" dirty="0">
                  <a:solidFill>
                    <a:srgbClr val="FF0000"/>
                  </a:solidFill>
                  <a:latin typeface="Verdana"/>
                  <a:cs typeface="Verdana"/>
                </a:rPr>
                <a:t>-931,5</a:t>
              </a:r>
              <a:r>
                <a:rPr sz="1814" b="1" spc="-45" dirty="0">
                  <a:solidFill>
                    <a:srgbClr val="FF0000"/>
                  </a:solidFill>
                  <a:latin typeface="Verdana"/>
                  <a:cs typeface="Verdana"/>
                </a:rPr>
                <a:t> </a:t>
              </a:r>
              <a:r>
                <a:rPr sz="1814" b="1" spc="5" dirty="0">
                  <a:solidFill>
                    <a:srgbClr val="FF0000"/>
                  </a:solidFill>
                  <a:latin typeface="Symbol"/>
                  <a:cs typeface="Symbol"/>
                </a:rPr>
                <a:t></a:t>
              </a:r>
              <a:r>
                <a:rPr sz="1814" b="1" spc="5" dirty="0">
                  <a:solidFill>
                    <a:srgbClr val="FF0000"/>
                  </a:solidFill>
                  <a:latin typeface="Verdana"/>
                  <a:cs typeface="Verdana"/>
                </a:rPr>
                <a:t>m</a:t>
              </a:r>
              <a:endParaRPr sz="1814" dirty="0">
                <a:latin typeface="Verdana"/>
                <a:cs typeface="Verdana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4642250" y="4004121"/>
              <a:ext cx="845302" cy="235476"/>
            </a:xfrm>
            <a:prstGeom prst="rect">
              <a:avLst/>
            </a:prstGeom>
            <a:grpFill/>
          </p:spPr>
          <p:txBody>
            <a:bodyPr vert="horz" wrap="square" lIns="0" tIns="12092" rIns="0" bIns="0" rtlCol="0">
              <a:spAutoFit/>
            </a:bodyPr>
            <a:lstStyle/>
            <a:p>
              <a:pPr marL="11516">
                <a:spcBef>
                  <a:spcPts val="95"/>
                </a:spcBef>
              </a:pPr>
              <a:r>
                <a:rPr sz="1451" b="1" spc="-5" dirty="0">
                  <a:solidFill>
                    <a:srgbClr val="FF0000"/>
                  </a:solidFill>
                  <a:latin typeface="Verdana"/>
                  <a:cs typeface="Verdana"/>
                </a:rPr>
                <a:t>(v</a:t>
              </a:r>
              <a:r>
                <a:rPr sz="1451" b="1" spc="-54" dirty="0">
                  <a:solidFill>
                    <a:srgbClr val="FF0000"/>
                  </a:solidFill>
                  <a:latin typeface="Verdana"/>
                  <a:cs typeface="Verdana"/>
                </a:rPr>
                <a:t> </a:t>
              </a:r>
              <a:r>
                <a:rPr sz="1451" b="1" spc="-5" dirty="0">
                  <a:solidFill>
                    <a:srgbClr val="FF0000"/>
                  </a:solidFill>
                  <a:latin typeface="Verdana"/>
                  <a:cs typeface="Verdana"/>
                </a:rPr>
                <a:t>MeV)</a:t>
              </a:r>
              <a:endParaRPr sz="1451" dirty="0">
                <a:latin typeface="Verdana"/>
                <a:cs typeface="Verdana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90865" y="3988263"/>
            <a:ext cx="5829803" cy="225910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(</a:t>
            </a:r>
            <a:r>
              <a:rPr lang="cs-CZ" sz="1400" b="1" spc="-9" dirty="0">
                <a:solidFill>
                  <a:srgbClr val="0070C0"/>
                </a:solidFill>
                <a:latin typeface="Verdana"/>
                <a:cs typeface="Verdana"/>
              </a:rPr>
              <a:t>E</a:t>
            </a:r>
            <a:r>
              <a:rPr sz="1400" b="1" spc="-9" dirty="0" err="1">
                <a:solidFill>
                  <a:srgbClr val="0070C0"/>
                </a:solidFill>
                <a:latin typeface="Verdana"/>
                <a:cs typeface="Verdana"/>
              </a:rPr>
              <a:t>nergie</a:t>
            </a:r>
            <a:r>
              <a:rPr sz="1400" b="1" spc="-9" dirty="0">
                <a:solidFill>
                  <a:srgbClr val="0070C0"/>
                </a:solidFill>
                <a:latin typeface="Verdana"/>
                <a:cs typeface="Verdana"/>
              </a:rPr>
              <a:t> je </a:t>
            </a:r>
            <a:r>
              <a:rPr sz="1400" b="1" spc="-5" dirty="0">
                <a:solidFill>
                  <a:srgbClr val="0070C0"/>
                </a:solidFill>
                <a:latin typeface="Verdana"/>
                <a:cs typeface="Verdana"/>
              </a:rPr>
              <a:t>ekvivalentní hmotnostní jednotce)</a:t>
            </a:r>
            <a:endParaRPr sz="1400" b="1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1E07738C-241A-48F0-B2BB-94FD83D2C78E}"/>
              </a:ext>
            </a:extLst>
          </p:cNvPr>
          <p:cNvGrpSpPr/>
          <p:nvPr/>
        </p:nvGrpSpPr>
        <p:grpSpPr>
          <a:xfrm>
            <a:off x="420264" y="4622253"/>
            <a:ext cx="7653219" cy="830691"/>
            <a:chOff x="483688" y="4565048"/>
            <a:chExt cx="6076447" cy="830691"/>
          </a:xfrm>
        </p:grpSpPr>
        <p:sp>
          <p:nvSpPr>
            <p:cNvPr id="7" name="object 7"/>
            <p:cNvSpPr txBox="1"/>
            <p:nvPr/>
          </p:nvSpPr>
          <p:spPr>
            <a:xfrm>
              <a:off x="483688" y="4565048"/>
              <a:ext cx="6076447" cy="830691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</p:spPr>
          <p:txBody>
            <a:bodyPr vert="horz" wrap="square" lIns="0" tIns="10365" rIns="0" bIns="0" rtlCol="0">
              <a:spAutoFit/>
            </a:bodyPr>
            <a:lstStyle/>
            <a:p>
              <a:pPr marL="11516">
                <a:spcBef>
                  <a:spcPts val="82"/>
                </a:spcBef>
              </a:pPr>
              <a:endParaRPr lang="cs-CZ" sz="1270" b="1" spc="-9" dirty="0">
                <a:latin typeface="Verdana"/>
                <a:cs typeface="Verdana"/>
              </a:endParaRPr>
            </a:p>
            <a:p>
              <a:pPr marL="11516">
                <a:spcBef>
                  <a:spcPts val="82"/>
                </a:spcBef>
              </a:pPr>
              <a:r>
                <a:rPr sz="1270" b="1" spc="-9" dirty="0" err="1">
                  <a:latin typeface="Verdana"/>
                  <a:cs typeface="Verdana"/>
                </a:rPr>
                <a:t>Reakce</a:t>
              </a:r>
              <a:r>
                <a:rPr sz="1270" b="1" spc="-9" dirty="0">
                  <a:latin typeface="Verdana"/>
                  <a:cs typeface="Verdana"/>
                </a:rPr>
                <a:t> </a:t>
              </a:r>
              <a:r>
                <a:rPr sz="1270" b="1" spc="-5" dirty="0">
                  <a:latin typeface="Verdana"/>
                  <a:cs typeface="Verdana"/>
                </a:rPr>
                <a:t>proběhne, jestliže </a:t>
              </a:r>
              <a:r>
                <a:rPr sz="1270" b="1" spc="-9" dirty="0">
                  <a:latin typeface="Verdana"/>
                  <a:cs typeface="Verdana"/>
                </a:rPr>
                <a:t>má projektil</a:t>
              </a:r>
              <a:r>
                <a:rPr sz="1270" b="1" spc="41" dirty="0">
                  <a:latin typeface="Verdana"/>
                  <a:cs typeface="Verdana"/>
                </a:rPr>
                <a:t> </a:t>
              </a:r>
              <a:r>
                <a:rPr sz="1270" b="1" spc="-5" dirty="0" err="1">
                  <a:latin typeface="Verdana"/>
                  <a:cs typeface="Verdana"/>
                </a:rPr>
                <a:t>tzv</a:t>
              </a:r>
              <a:r>
                <a:rPr sz="1270" b="1" spc="-5" dirty="0">
                  <a:latin typeface="Verdana"/>
                  <a:cs typeface="Verdana"/>
                </a:rPr>
                <a:t>.</a:t>
              </a:r>
              <a:r>
                <a:rPr lang="cs-CZ" sz="1270" b="1" spc="-9" dirty="0">
                  <a:latin typeface="Verdana"/>
                  <a:cs typeface="Verdana"/>
                </a:rPr>
                <a:t> 								</a:t>
              </a:r>
            </a:p>
            <a:p>
              <a:pPr marL="11516">
                <a:spcBef>
                  <a:spcPts val="82"/>
                </a:spcBef>
              </a:pPr>
              <a:r>
                <a:rPr lang="cs-CZ" sz="1270" spc="-5" dirty="0">
                  <a:latin typeface="Verdana"/>
                  <a:cs typeface="Verdana"/>
                </a:rPr>
                <a:t>(její </a:t>
              </a:r>
              <a:r>
                <a:rPr lang="cs-CZ" sz="1270" spc="-9" dirty="0">
                  <a:latin typeface="Verdana"/>
                  <a:cs typeface="Verdana"/>
                </a:rPr>
                <a:t>velikost lze odvodit</a:t>
              </a:r>
              <a:r>
                <a:rPr lang="cs-CZ" sz="1270" spc="32" dirty="0">
                  <a:latin typeface="Verdana"/>
                  <a:cs typeface="Verdana"/>
                </a:rPr>
                <a:t> </a:t>
              </a:r>
              <a:r>
                <a:rPr lang="cs-CZ" sz="1270" spc="-14" dirty="0">
                  <a:latin typeface="Verdana"/>
                  <a:cs typeface="Verdana"/>
                </a:rPr>
                <a:t>ze </a:t>
              </a:r>
              <a:r>
                <a:rPr sz="1270" spc="-9" dirty="0" err="1">
                  <a:latin typeface="Verdana"/>
                  <a:cs typeface="Verdana"/>
                </a:rPr>
                <a:t>zákona</a:t>
              </a:r>
              <a:r>
                <a:rPr sz="1270" spc="-9" dirty="0">
                  <a:latin typeface="Verdana"/>
                  <a:cs typeface="Verdana"/>
                </a:rPr>
                <a:t> </a:t>
              </a:r>
              <a:r>
                <a:rPr sz="1270" spc="-5" dirty="0">
                  <a:latin typeface="Verdana"/>
                  <a:cs typeface="Verdana"/>
                </a:rPr>
                <a:t>zachování</a:t>
              </a:r>
              <a:r>
                <a:rPr sz="1270" spc="-9" dirty="0">
                  <a:latin typeface="Verdana"/>
                  <a:cs typeface="Verdana"/>
                </a:rPr>
                <a:t> </a:t>
              </a:r>
              <a:r>
                <a:rPr sz="1270" spc="-5" dirty="0" err="1">
                  <a:latin typeface="Verdana"/>
                  <a:cs typeface="Verdana"/>
                </a:rPr>
                <a:t>hybnosti</a:t>
              </a:r>
              <a:r>
                <a:rPr sz="1270" spc="-5" dirty="0">
                  <a:latin typeface="Verdana"/>
                  <a:cs typeface="Verdana"/>
                </a:rPr>
                <a:t>)</a:t>
              </a:r>
              <a:endParaRPr lang="cs-CZ" sz="1270" spc="-5" dirty="0">
                <a:latin typeface="Verdana"/>
                <a:cs typeface="Verdana"/>
              </a:endParaRPr>
            </a:p>
            <a:p>
              <a:pPr marL="11516">
                <a:spcBef>
                  <a:spcPts val="82"/>
                </a:spcBef>
              </a:pPr>
              <a:endParaRPr sz="1270" dirty="0">
                <a:latin typeface="Verdana"/>
                <a:cs typeface="Verdana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3640885" y="4782958"/>
              <a:ext cx="1546073" cy="192360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519"/>
                </a:lnSpc>
              </a:pPr>
              <a:r>
                <a:rPr sz="1270" b="1" spc="-5" dirty="0" err="1">
                  <a:latin typeface="Verdana"/>
                  <a:cs typeface="Verdana"/>
                </a:rPr>
                <a:t>prahovou</a:t>
              </a:r>
              <a:r>
                <a:rPr sz="1270" b="1" spc="-59" dirty="0">
                  <a:latin typeface="Verdana"/>
                  <a:cs typeface="Verdana"/>
                </a:rPr>
                <a:t> </a:t>
              </a:r>
              <a:r>
                <a:rPr sz="1270" b="1" spc="-5" dirty="0" err="1">
                  <a:latin typeface="Verdana"/>
                  <a:cs typeface="Verdana"/>
                </a:rPr>
                <a:t>energii</a:t>
              </a:r>
              <a:endParaRPr sz="1270" dirty="0">
                <a:latin typeface="Verdana"/>
                <a:cs typeface="Verdana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37276" y="5663055"/>
            <a:ext cx="8303472" cy="98765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18235" indent="-207294">
              <a:spcBef>
                <a:spcPts val="82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5" dirty="0">
                <a:latin typeface="Verdana"/>
                <a:cs typeface="Verdana"/>
              </a:rPr>
              <a:t>výtěžek jaderné </a:t>
            </a:r>
            <a:r>
              <a:rPr sz="1270" spc="-9" dirty="0">
                <a:latin typeface="Verdana"/>
                <a:cs typeface="Verdana"/>
              </a:rPr>
              <a:t>reakce při </a:t>
            </a:r>
            <a:r>
              <a:rPr sz="1270" spc="-5" dirty="0">
                <a:latin typeface="Verdana"/>
                <a:cs typeface="Verdana"/>
              </a:rPr>
              <a:t>prahové energii </a:t>
            </a:r>
            <a:r>
              <a:rPr sz="1270" spc="-9" dirty="0">
                <a:latin typeface="Verdana"/>
                <a:cs typeface="Verdana"/>
              </a:rPr>
              <a:t>projektilu je</a:t>
            </a:r>
            <a:r>
              <a:rPr sz="1270" spc="45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malý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27"/>
              </a:spcBef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218235" indent="-207294"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9" dirty="0">
                <a:latin typeface="Verdana"/>
                <a:cs typeface="Verdana"/>
              </a:rPr>
              <a:t>prakticky se </a:t>
            </a:r>
            <a:r>
              <a:rPr sz="1270" spc="-5" dirty="0">
                <a:latin typeface="Verdana"/>
                <a:cs typeface="Verdana"/>
              </a:rPr>
              <a:t>reakce </a:t>
            </a:r>
            <a:r>
              <a:rPr sz="1270" dirty="0">
                <a:latin typeface="Verdana"/>
                <a:cs typeface="Verdana"/>
              </a:rPr>
              <a:t>provádí </a:t>
            </a:r>
            <a:r>
              <a:rPr sz="1270" spc="-5" dirty="0">
                <a:latin typeface="Verdana"/>
                <a:cs typeface="Verdana"/>
              </a:rPr>
              <a:t>s jaderným projektilem o vyšší energii, než </a:t>
            </a:r>
            <a:r>
              <a:rPr sz="1270" spc="-9" dirty="0">
                <a:latin typeface="Verdana"/>
                <a:cs typeface="Verdana"/>
              </a:rPr>
              <a:t>je </a:t>
            </a:r>
            <a:r>
              <a:rPr sz="1270" spc="-5" dirty="0">
                <a:latin typeface="Verdana"/>
                <a:cs typeface="Verdana"/>
              </a:rPr>
              <a:t>energie</a:t>
            </a:r>
            <a:r>
              <a:rPr sz="1270" spc="50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prahová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5"/>
              </a:spcBef>
              <a:buFont typeface="Symbol"/>
              <a:buChar char=""/>
            </a:pPr>
            <a:endParaRPr sz="1270" dirty="0">
              <a:latin typeface="Verdana"/>
              <a:cs typeface="Verdana"/>
            </a:endParaRPr>
          </a:p>
          <a:p>
            <a:pPr marL="218235" indent="-207294"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5" dirty="0">
                <a:latin typeface="Verdana"/>
                <a:cs typeface="Verdana"/>
              </a:rPr>
              <a:t>výtěžek jaderné </a:t>
            </a:r>
            <a:r>
              <a:rPr sz="1270" spc="-9" dirty="0">
                <a:latin typeface="Verdana"/>
                <a:cs typeface="Verdana"/>
              </a:rPr>
              <a:t>reakce je </a:t>
            </a:r>
            <a:r>
              <a:rPr sz="1270" dirty="0">
                <a:latin typeface="Verdana"/>
                <a:cs typeface="Verdana"/>
              </a:rPr>
              <a:t>funkcí </a:t>
            </a:r>
            <a:r>
              <a:rPr sz="1270" spc="-5" dirty="0">
                <a:latin typeface="Verdana"/>
                <a:cs typeface="Verdana"/>
              </a:rPr>
              <a:t>energie jaderného projektilu (excitační</a:t>
            </a:r>
            <a:r>
              <a:rPr sz="1270" spc="59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funkce)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03053" y="1798702"/>
            <a:ext cx="877977" cy="751443"/>
          </a:xfrm>
          <a:custGeom>
            <a:avLst/>
            <a:gdLst/>
            <a:ahLst/>
            <a:cxnLst/>
            <a:rect l="l" t="t" r="r" b="b"/>
            <a:pathLst>
              <a:path w="776605" h="828675">
                <a:moveTo>
                  <a:pt x="688594" y="0"/>
                </a:moveTo>
                <a:lnTo>
                  <a:pt x="603377" y="0"/>
                </a:lnTo>
                <a:lnTo>
                  <a:pt x="617588" y="28397"/>
                </a:lnTo>
                <a:lnTo>
                  <a:pt x="0" y="337185"/>
                </a:lnTo>
                <a:lnTo>
                  <a:pt x="5588" y="348615"/>
                </a:lnTo>
                <a:lnTo>
                  <a:pt x="623265" y="39712"/>
                </a:lnTo>
                <a:lnTo>
                  <a:pt x="637540" y="68199"/>
                </a:lnTo>
                <a:lnTo>
                  <a:pt x="671563" y="22733"/>
                </a:lnTo>
                <a:lnTo>
                  <a:pt x="688594" y="0"/>
                </a:lnTo>
                <a:close/>
              </a:path>
              <a:path w="776605" h="828675">
                <a:moveTo>
                  <a:pt x="776224" y="828675"/>
                </a:moveTo>
                <a:lnTo>
                  <a:pt x="759002" y="799973"/>
                </a:lnTo>
                <a:lnTo>
                  <a:pt x="732409" y="755650"/>
                </a:lnTo>
                <a:lnTo>
                  <a:pt x="715378" y="782396"/>
                </a:lnTo>
                <a:lnTo>
                  <a:pt x="53848" y="361696"/>
                </a:lnTo>
                <a:lnTo>
                  <a:pt x="46990" y="372364"/>
                </a:lnTo>
                <a:lnTo>
                  <a:pt x="708520" y="793191"/>
                </a:lnTo>
                <a:lnTo>
                  <a:pt x="691515" y="819912"/>
                </a:lnTo>
                <a:lnTo>
                  <a:pt x="776224" y="8286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9CA2F927-0F21-4795-BC13-1E523367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2</a:t>
            </a:fld>
            <a:endParaRPr lang="cs-CZ"/>
          </a:p>
        </p:txBody>
      </p:sp>
      <p:pic>
        <p:nvPicPr>
          <p:cNvPr id="9" name="Jreakce2-1">
            <a:hlinkClick r:id="" action="ppaction://media"/>
            <a:extLst>
              <a:ext uri="{FF2B5EF4-FFF2-40B4-BE49-F238E27FC236}">
                <a16:creationId xmlns:a16="http://schemas.microsoft.com/office/drawing/2014/main" id="{282A4470-FE3A-4D0C-83A0-15F2478A0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632097"/>
            <a:ext cx="609600" cy="609600"/>
          </a:xfrm>
          <a:prstGeom prst="rect">
            <a:avLst/>
          </a:prstGeom>
        </p:spPr>
      </p:pic>
      <p:pic>
        <p:nvPicPr>
          <p:cNvPr id="15" name="Jreakce2-2">
            <a:hlinkClick r:id="" action="ppaction://media"/>
            <a:extLst>
              <a:ext uri="{FF2B5EF4-FFF2-40B4-BE49-F238E27FC236}">
                <a16:creationId xmlns:a16="http://schemas.microsoft.com/office/drawing/2014/main" id="{C4B6A054-C9F6-4FAF-9A9D-E9B93C72F9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8936" y="464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35267" y="398605"/>
            <a:ext cx="5597911" cy="40935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9387" y="4960313"/>
            <a:ext cx="7489673" cy="180166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18235" indent="-207294">
              <a:spcBef>
                <a:spcPts val="82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endParaRPr lang="cs-CZ" sz="1270" spc="-9" dirty="0">
              <a:latin typeface="Verdana"/>
              <a:cs typeface="Verdana"/>
            </a:endParaRPr>
          </a:p>
          <a:p>
            <a:pPr marL="218235" indent="-207294">
              <a:spcBef>
                <a:spcPts val="82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9" dirty="0" err="1">
                <a:latin typeface="Verdana"/>
                <a:cs typeface="Verdana"/>
              </a:rPr>
              <a:t>exoergické</a:t>
            </a:r>
            <a:r>
              <a:rPr sz="1270" spc="-9" dirty="0">
                <a:latin typeface="Verdana"/>
                <a:cs typeface="Verdana"/>
              </a:rPr>
              <a:t> reakce </a:t>
            </a:r>
            <a:r>
              <a:rPr sz="1270" dirty="0">
                <a:latin typeface="Verdana"/>
                <a:cs typeface="Verdana"/>
              </a:rPr>
              <a:t>nemívají </a:t>
            </a:r>
            <a:r>
              <a:rPr sz="1270" spc="-5" dirty="0">
                <a:latin typeface="Verdana"/>
                <a:cs typeface="Verdana"/>
              </a:rPr>
              <a:t>prahovou</a:t>
            </a:r>
            <a:r>
              <a:rPr sz="1270" spc="-14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energii</a:t>
            </a:r>
          </a:p>
          <a:p>
            <a:pPr marL="218235" marR="4607" indent="-207294">
              <a:lnSpc>
                <a:spcPts val="1551"/>
              </a:lnSpc>
              <a:spcBef>
                <a:spcPts val="50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9" dirty="0">
                <a:latin typeface="Verdana"/>
                <a:cs typeface="Verdana"/>
              </a:rPr>
              <a:t>u kladných projektilů je </a:t>
            </a:r>
            <a:r>
              <a:rPr sz="1270" spc="-5" dirty="0">
                <a:latin typeface="Verdana"/>
                <a:cs typeface="Verdana"/>
              </a:rPr>
              <a:t>však </a:t>
            </a:r>
            <a:r>
              <a:rPr sz="1270" dirty="0">
                <a:latin typeface="Verdana"/>
                <a:cs typeface="Verdana"/>
              </a:rPr>
              <a:t>nutná </a:t>
            </a:r>
            <a:r>
              <a:rPr sz="1270" spc="-9" dirty="0">
                <a:latin typeface="Verdana"/>
                <a:cs typeface="Verdana"/>
              </a:rPr>
              <a:t>jistá </a:t>
            </a:r>
            <a:r>
              <a:rPr sz="1270" spc="-5" dirty="0">
                <a:latin typeface="Verdana"/>
                <a:cs typeface="Verdana"/>
              </a:rPr>
              <a:t>kinetická energie, </a:t>
            </a:r>
            <a:r>
              <a:rPr sz="1270" dirty="0">
                <a:latin typeface="Verdana"/>
                <a:cs typeface="Verdana"/>
              </a:rPr>
              <a:t>aby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dirty="0">
                <a:latin typeface="Verdana"/>
                <a:cs typeface="Verdana"/>
              </a:rPr>
              <a:t>překonala </a:t>
            </a:r>
            <a:r>
              <a:rPr sz="1270" spc="-9" dirty="0">
                <a:latin typeface="Verdana"/>
                <a:cs typeface="Verdana"/>
              </a:rPr>
              <a:t>coulombická  bariéra</a:t>
            </a:r>
            <a:endParaRPr sz="1270" dirty="0">
              <a:latin typeface="Verdana"/>
              <a:cs typeface="Verdana"/>
            </a:endParaRPr>
          </a:p>
          <a:p>
            <a:pPr marL="218235" indent="-207294">
              <a:lnSpc>
                <a:spcPts val="1464"/>
              </a:lnSpc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9" dirty="0">
                <a:latin typeface="Verdana"/>
                <a:cs typeface="Verdana"/>
              </a:rPr>
              <a:t>exoergické reakce </a:t>
            </a:r>
            <a:r>
              <a:rPr sz="1270" spc="-5" dirty="0">
                <a:latin typeface="Verdana"/>
                <a:cs typeface="Verdana"/>
              </a:rPr>
              <a:t>neutronů probíhají s </a:t>
            </a:r>
            <a:r>
              <a:rPr sz="1270" dirty="0">
                <a:latin typeface="Verdana"/>
                <a:cs typeface="Verdana"/>
              </a:rPr>
              <a:t>největším </a:t>
            </a:r>
            <a:r>
              <a:rPr sz="1270" spc="-9" dirty="0">
                <a:latin typeface="Verdana"/>
                <a:cs typeface="Verdana"/>
              </a:rPr>
              <a:t>výtěžkem </a:t>
            </a:r>
            <a:r>
              <a:rPr sz="1270" dirty="0">
                <a:latin typeface="Verdana"/>
                <a:cs typeface="Verdana"/>
              </a:rPr>
              <a:t>při </a:t>
            </a:r>
            <a:r>
              <a:rPr sz="1270" spc="-5" dirty="0">
                <a:latin typeface="Verdana"/>
                <a:cs typeface="Verdana"/>
              </a:rPr>
              <a:t>„nulové“ kinetické</a:t>
            </a:r>
            <a:r>
              <a:rPr sz="1270" spc="91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energii</a:t>
            </a:r>
          </a:p>
          <a:p>
            <a:pPr marL="218235">
              <a:spcBef>
                <a:spcPts val="23"/>
              </a:spcBef>
            </a:pPr>
            <a:r>
              <a:rPr sz="1270" spc="-5" dirty="0">
                <a:latin typeface="Verdana"/>
                <a:cs typeface="Verdana"/>
              </a:rPr>
              <a:t>neutronů</a:t>
            </a:r>
            <a:endParaRPr sz="1270" dirty="0">
              <a:latin typeface="Verdana"/>
              <a:cs typeface="Verdana"/>
            </a:endParaRPr>
          </a:p>
          <a:p>
            <a:pPr marL="218235" marR="274089" indent="-207294">
              <a:lnSpc>
                <a:spcPct val="101400"/>
              </a:lnSpc>
              <a:spcBef>
                <a:spcPts val="5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270" spc="-5" dirty="0">
                <a:latin typeface="Verdana"/>
                <a:cs typeface="Verdana"/>
              </a:rPr>
              <a:t>někdy </a:t>
            </a:r>
            <a:r>
              <a:rPr sz="1270" spc="-9" dirty="0">
                <a:latin typeface="Verdana"/>
                <a:cs typeface="Verdana"/>
              </a:rPr>
              <a:t>se pravděpodobnost </a:t>
            </a:r>
            <a:r>
              <a:rPr sz="1270" spc="-5" dirty="0">
                <a:latin typeface="Verdana"/>
                <a:cs typeface="Verdana"/>
              </a:rPr>
              <a:t>reakce zvyšuje </a:t>
            </a:r>
            <a:r>
              <a:rPr sz="1270" spc="-9" dirty="0">
                <a:latin typeface="Verdana"/>
                <a:cs typeface="Verdana"/>
              </a:rPr>
              <a:t>– </a:t>
            </a:r>
            <a:r>
              <a:rPr sz="1270" spc="-5" dirty="0">
                <a:latin typeface="Verdana"/>
                <a:cs typeface="Verdana"/>
              </a:rPr>
              <a:t>rezonance </a:t>
            </a:r>
            <a:r>
              <a:rPr sz="1270" spc="-9" dirty="0">
                <a:latin typeface="Verdana"/>
                <a:cs typeface="Verdana"/>
              </a:rPr>
              <a:t>(odpovídá </a:t>
            </a:r>
            <a:r>
              <a:rPr sz="1270" dirty="0">
                <a:latin typeface="Verdana"/>
                <a:cs typeface="Verdana"/>
              </a:rPr>
              <a:t>např. </a:t>
            </a:r>
            <a:r>
              <a:rPr sz="1270" spc="-5" dirty="0">
                <a:latin typeface="Verdana"/>
                <a:cs typeface="Verdana"/>
              </a:rPr>
              <a:t>energetickým  hladinám nukleonů</a:t>
            </a:r>
            <a:r>
              <a:rPr sz="1270" spc="-32" dirty="0">
                <a:latin typeface="Verdana"/>
                <a:cs typeface="Verdana"/>
              </a:rPr>
              <a:t> </a:t>
            </a:r>
            <a:r>
              <a:rPr sz="1270" spc="-5" dirty="0" err="1">
                <a:latin typeface="Verdana"/>
                <a:cs typeface="Verdana"/>
              </a:rPr>
              <a:t>apod</a:t>
            </a:r>
            <a:r>
              <a:rPr sz="1270" spc="-5" dirty="0">
                <a:latin typeface="Verdana"/>
                <a:cs typeface="Verdana"/>
              </a:rPr>
              <a:t>.)</a:t>
            </a:r>
            <a:endParaRPr lang="cs-CZ" sz="1270" spc="-5" dirty="0">
              <a:latin typeface="Verdana"/>
              <a:cs typeface="Verdana"/>
            </a:endParaRPr>
          </a:p>
          <a:p>
            <a:pPr marL="218235" marR="274089" indent="-207294">
              <a:lnSpc>
                <a:spcPct val="101400"/>
              </a:lnSpc>
              <a:spcBef>
                <a:spcPts val="5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7B29763-D616-49AA-9068-909A5B9BE7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3</a:t>
            </a:fld>
            <a:endParaRPr lang="cs-CZ"/>
          </a:p>
        </p:txBody>
      </p:sp>
      <p:pic>
        <p:nvPicPr>
          <p:cNvPr id="5" name="Jreakce3-1">
            <a:hlinkClick r:id="" action="ppaction://media"/>
            <a:extLst>
              <a:ext uri="{FF2B5EF4-FFF2-40B4-BE49-F238E27FC236}">
                <a16:creationId xmlns:a16="http://schemas.microsoft.com/office/drawing/2014/main" id="{1BE9A83D-B30D-4E8A-B98F-FA50747E8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4260" y="501649"/>
            <a:ext cx="609600" cy="609600"/>
          </a:xfrm>
          <a:prstGeom prst="rect">
            <a:avLst/>
          </a:prstGeom>
        </p:spPr>
      </p:pic>
      <p:pic>
        <p:nvPicPr>
          <p:cNvPr id="6" name="Jreakce3-2">
            <a:hlinkClick r:id="" action="ppaction://media"/>
            <a:extLst>
              <a:ext uri="{FF2B5EF4-FFF2-40B4-BE49-F238E27FC236}">
                <a16:creationId xmlns:a16="http://schemas.microsoft.com/office/drawing/2014/main" id="{60996385-F7B1-44B5-9BDE-360586E4DC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4260" y="29123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6" y="1003421"/>
            <a:ext cx="7824536" cy="8667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Charakteristiky jaderných</a:t>
            </a:r>
            <a:r>
              <a:rPr sz="1814" b="1" spc="41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reakcí</a:t>
            </a:r>
            <a:endParaRPr sz="1814" dirty="0">
              <a:latin typeface="Verdana"/>
              <a:cs typeface="Verdana"/>
            </a:endParaRPr>
          </a:p>
          <a:p>
            <a:pPr marL="11516" marR="4607">
              <a:lnSpc>
                <a:spcPts val="1542"/>
              </a:lnSpc>
              <a:spcBef>
                <a:spcPts val="1519"/>
              </a:spcBef>
            </a:pP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Okamžitá </a:t>
            </a:r>
            <a:r>
              <a:rPr sz="1451" b="1" spc="-9" dirty="0">
                <a:solidFill>
                  <a:srgbClr val="C00000"/>
                </a:solidFill>
                <a:latin typeface="Verdana"/>
                <a:cs typeface="Verdana"/>
              </a:rPr>
              <a:t>rychlost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jaderné 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rea</a:t>
            </a:r>
            <a:r>
              <a:rPr sz="1270" b="1" dirty="0">
                <a:solidFill>
                  <a:srgbClr val="C00000"/>
                </a:solidFill>
                <a:latin typeface="Verdana"/>
                <a:cs typeface="Verdana"/>
              </a:rPr>
              <a:t>k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c</a:t>
            </a:r>
            <a:r>
              <a:rPr sz="1600" b="1" dirty="0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sz="127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- </a:t>
            </a:r>
            <a:r>
              <a:rPr sz="1270" b="1" spc="-9" dirty="0">
                <a:latin typeface="Verdana"/>
                <a:cs typeface="Verdana"/>
              </a:rPr>
              <a:t>časová změna </a:t>
            </a:r>
            <a:r>
              <a:rPr sz="1270" b="1" spc="-5" dirty="0">
                <a:latin typeface="Verdana"/>
                <a:cs typeface="Verdana"/>
              </a:rPr>
              <a:t>(přírůstku) počtu atomů  ozařováním vznikajícího nuklidu</a:t>
            </a:r>
            <a:r>
              <a:rPr sz="1270" b="1" spc="23" dirty="0">
                <a:latin typeface="Verdana"/>
                <a:cs typeface="Verdana"/>
              </a:rPr>
              <a:t> </a:t>
            </a:r>
            <a:r>
              <a:rPr sz="1270" b="1" spc="-9" dirty="0">
                <a:latin typeface="Verdana"/>
                <a:cs typeface="Verdana"/>
              </a:rPr>
              <a:t>(N*)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16935" y="2407403"/>
            <a:ext cx="452593" cy="0"/>
          </a:xfrm>
          <a:custGeom>
            <a:avLst/>
            <a:gdLst/>
            <a:ahLst/>
            <a:cxnLst/>
            <a:rect l="l" t="t" r="r" b="b"/>
            <a:pathLst>
              <a:path w="499110">
                <a:moveTo>
                  <a:pt x="0" y="0"/>
                </a:moveTo>
                <a:lnTo>
                  <a:pt x="498713" y="0"/>
                </a:lnTo>
              </a:path>
            </a:pathLst>
          </a:custGeom>
          <a:ln w="106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/>
          <p:nvPr/>
        </p:nvSpPr>
        <p:spPr>
          <a:xfrm>
            <a:off x="4449764" y="2402940"/>
            <a:ext cx="191747" cy="289645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>
              <a:spcBef>
                <a:spcPts val="82"/>
              </a:spcBef>
            </a:pPr>
            <a:r>
              <a:rPr sz="1814" i="1" spc="-5" dirty="0">
                <a:latin typeface="Times New Roman"/>
                <a:cs typeface="Times New Roman"/>
              </a:rPr>
              <a:t>dt</a:t>
            </a:r>
            <a:endParaRPr sz="1814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97735" y="2211173"/>
            <a:ext cx="1544060" cy="30465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3033">
              <a:spcBef>
                <a:spcPts val="91"/>
              </a:spcBef>
            </a:pPr>
            <a:r>
              <a:rPr sz="1814" i="1" spc="-5" dirty="0">
                <a:latin typeface="Times New Roman"/>
                <a:cs typeface="Times New Roman"/>
              </a:rPr>
              <a:t>R </a:t>
            </a:r>
            <a:r>
              <a:rPr sz="1814" spc="-5" dirty="0">
                <a:latin typeface="Symbol"/>
                <a:cs typeface="Symbol"/>
              </a:rPr>
              <a:t></a:t>
            </a:r>
            <a:r>
              <a:rPr sz="1814" spc="-5" dirty="0">
                <a:latin typeface="Times New Roman"/>
                <a:cs typeface="Times New Roman"/>
              </a:rPr>
              <a:t> </a:t>
            </a:r>
            <a:r>
              <a:rPr sz="2720" i="1" spc="-6" baseline="34722" dirty="0" err="1">
                <a:latin typeface="Times New Roman"/>
                <a:cs typeface="Times New Roman"/>
              </a:rPr>
              <a:t>dN</a:t>
            </a:r>
            <a:r>
              <a:rPr sz="2720" i="1" spc="-442" baseline="34722" dirty="0">
                <a:latin typeface="Times New Roman"/>
                <a:cs typeface="Times New Roman"/>
              </a:rPr>
              <a:t> </a:t>
            </a:r>
            <a:r>
              <a:rPr sz="2720" spc="-6" baseline="34722" dirty="0">
                <a:latin typeface="Times New Roman"/>
                <a:cs typeface="Times New Roman"/>
              </a:rPr>
              <a:t>*</a:t>
            </a:r>
            <a:r>
              <a:rPr lang="cs-CZ" sz="2720" spc="-6" baseline="34722" dirty="0">
                <a:latin typeface="Times New Roman"/>
                <a:cs typeface="Times New Roman"/>
              </a:rPr>
              <a:t> </a:t>
            </a:r>
            <a:r>
              <a:rPr sz="1904" i="1" spc="-5" dirty="0">
                <a:latin typeface="Symbol"/>
                <a:cs typeface="Symbol"/>
              </a:rPr>
              <a:t></a:t>
            </a:r>
            <a:r>
              <a:rPr lang="cs-CZ" sz="1904" i="1" spc="-5" dirty="0">
                <a:latin typeface="Symbol"/>
                <a:cs typeface="Symbol"/>
              </a:rPr>
              <a:t> </a:t>
            </a:r>
            <a:r>
              <a:rPr sz="1904" i="1" spc="-5" dirty="0">
                <a:latin typeface="Symbol"/>
                <a:cs typeface="Symbol"/>
              </a:rPr>
              <a:t></a:t>
            </a:r>
            <a:r>
              <a:rPr lang="cs-CZ" sz="1904" i="1" spc="-5" dirty="0">
                <a:latin typeface="Symbol"/>
                <a:cs typeface="Symbol"/>
              </a:rPr>
              <a:t> </a:t>
            </a:r>
            <a:r>
              <a:rPr sz="1814" i="1" spc="-5" dirty="0">
                <a:latin typeface="Times New Roman"/>
                <a:cs typeface="Times New Roman"/>
              </a:rPr>
              <a:t>N</a:t>
            </a:r>
            <a:endParaRPr sz="1814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57961" y="2094430"/>
            <a:ext cx="1857087" cy="710297"/>
          </a:xfrm>
          <a:custGeom>
            <a:avLst/>
            <a:gdLst/>
            <a:ahLst/>
            <a:cxnLst/>
            <a:rect l="l" t="t" r="r" b="b"/>
            <a:pathLst>
              <a:path w="1536700" h="671194">
                <a:moveTo>
                  <a:pt x="1536687" y="6172"/>
                </a:moveTo>
                <a:lnTo>
                  <a:pt x="1530604" y="6172"/>
                </a:lnTo>
                <a:lnTo>
                  <a:pt x="1530604" y="664845"/>
                </a:lnTo>
                <a:lnTo>
                  <a:pt x="6096" y="664845"/>
                </a:lnTo>
                <a:lnTo>
                  <a:pt x="6096" y="6172"/>
                </a:lnTo>
                <a:lnTo>
                  <a:pt x="0" y="6172"/>
                </a:lnTo>
                <a:lnTo>
                  <a:pt x="0" y="664845"/>
                </a:lnTo>
                <a:lnTo>
                  <a:pt x="0" y="670941"/>
                </a:lnTo>
                <a:lnTo>
                  <a:pt x="6096" y="670941"/>
                </a:lnTo>
                <a:lnTo>
                  <a:pt x="1530604" y="670941"/>
                </a:lnTo>
                <a:lnTo>
                  <a:pt x="1530731" y="670941"/>
                </a:lnTo>
                <a:lnTo>
                  <a:pt x="1536687" y="670941"/>
                </a:lnTo>
                <a:lnTo>
                  <a:pt x="1536687" y="664845"/>
                </a:lnTo>
                <a:lnTo>
                  <a:pt x="1536687" y="6172"/>
                </a:lnTo>
                <a:close/>
              </a:path>
              <a:path w="1536700" h="671194">
                <a:moveTo>
                  <a:pt x="1536687" y="0"/>
                </a:moveTo>
                <a:lnTo>
                  <a:pt x="1530731" y="0"/>
                </a:lnTo>
                <a:lnTo>
                  <a:pt x="1530604" y="0"/>
                </a:lnTo>
                <a:lnTo>
                  <a:pt x="6096" y="0"/>
                </a:lnTo>
                <a:lnTo>
                  <a:pt x="0" y="0"/>
                </a:lnTo>
                <a:lnTo>
                  <a:pt x="0" y="6096"/>
                </a:lnTo>
                <a:lnTo>
                  <a:pt x="6096" y="6096"/>
                </a:lnTo>
                <a:lnTo>
                  <a:pt x="1530604" y="6096"/>
                </a:lnTo>
                <a:lnTo>
                  <a:pt x="1530731" y="6096"/>
                </a:lnTo>
                <a:lnTo>
                  <a:pt x="1536687" y="6096"/>
                </a:lnTo>
                <a:lnTo>
                  <a:pt x="1536687" y="0"/>
                </a:lnTo>
                <a:close/>
              </a:path>
            </a:pathLst>
          </a:custGeom>
          <a:pattFill prst="pct5">
            <a:fgClr>
              <a:srgbClr val="000000"/>
            </a:fgClr>
            <a:bgClr>
              <a:schemeClr val="bg1"/>
            </a:bgClr>
          </a:patt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 txBox="1"/>
          <p:nvPr/>
        </p:nvSpPr>
        <p:spPr>
          <a:xfrm>
            <a:off x="493176" y="2757730"/>
            <a:ext cx="7893635" cy="282245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80615">
              <a:spcBef>
                <a:spcPts val="82"/>
              </a:spcBef>
              <a:tabLst>
                <a:tab pos="486566" algn="l"/>
              </a:tabLst>
            </a:pPr>
            <a:endParaRPr lang="cs-CZ" sz="1270" spc="-5" dirty="0">
              <a:latin typeface="Symbol"/>
              <a:cs typeface="Symbol"/>
            </a:endParaRPr>
          </a:p>
          <a:p>
            <a:pPr marL="80615">
              <a:spcBef>
                <a:spcPts val="82"/>
              </a:spcBef>
              <a:tabLst>
                <a:tab pos="486566" algn="l"/>
              </a:tabLst>
            </a:pPr>
            <a:r>
              <a:rPr sz="1600" b="1" spc="-5" dirty="0">
                <a:latin typeface="Symbol"/>
                <a:cs typeface="Symbol"/>
              </a:rPr>
              <a:t></a:t>
            </a:r>
            <a:r>
              <a:rPr sz="1270" spc="-5" dirty="0">
                <a:latin typeface="Times New Roman"/>
                <a:cs typeface="Times New Roman"/>
              </a:rPr>
              <a:t> </a:t>
            </a:r>
            <a:r>
              <a:rPr sz="1270" spc="258" dirty="0">
                <a:latin typeface="Times New Roman"/>
                <a:cs typeface="Times New Roman"/>
              </a:rPr>
              <a:t> </a:t>
            </a:r>
            <a:r>
              <a:rPr sz="1270" spc="-5" dirty="0">
                <a:latin typeface="Verdana"/>
                <a:cs typeface="Verdana"/>
              </a:rPr>
              <a:t>-	</a:t>
            </a:r>
            <a:r>
              <a:rPr sz="1270" b="1" spc="-9" dirty="0">
                <a:latin typeface="Verdana"/>
                <a:cs typeface="Verdana"/>
              </a:rPr>
              <a:t>tok </a:t>
            </a:r>
            <a:r>
              <a:rPr sz="1270" b="1" spc="-5" dirty="0">
                <a:latin typeface="Verdana"/>
                <a:cs typeface="Verdana"/>
              </a:rPr>
              <a:t>částic </a:t>
            </a:r>
            <a:r>
              <a:rPr sz="1270" spc="-9" dirty="0">
                <a:latin typeface="Verdana"/>
                <a:cs typeface="Verdana"/>
              </a:rPr>
              <a:t>(počet </a:t>
            </a:r>
            <a:r>
              <a:rPr sz="1270" spc="-5" dirty="0">
                <a:latin typeface="Verdana"/>
                <a:cs typeface="Verdana"/>
              </a:rPr>
              <a:t>projektilů dopadajících na </a:t>
            </a:r>
            <a:r>
              <a:rPr sz="1270" spc="-9" dirty="0">
                <a:latin typeface="Verdana"/>
                <a:cs typeface="Verdana"/>
              </a:rPr>
              <a:t>plošnou </a:t>
            </a:r>
            <a:r>
              <a:rPr sz="1270" spc="-5" dirty="0">
                <a:latin typeface="Verdana"/>
                <a:cs typeface="Verdana"/>
              </a:rPr>
              <a:t>jednotku </a:t>
            </a:r>
            <a:r>
              <a:rPr sz="1270" spc="-9" dirty="0">
                <a:latin typeface="Verdana"/>
                <a:cs typeface="Verdana"/>
              </a:rPr>
              <a:t>terče </a:t>
            </a:r>
            <a:r>
              <a:rPr sz="1270" spc="-14" dirty="0">
                <a:latin typeface="Verdana"/>
                <a:cs typeface="Verdana"/>
              </a:rPr>
              <a:t>za </a:t>
            </a:r>
            <a:r>
              <a:rPr sz="1270" spc="-5" dirty="0">
                <a:latin typeface="Verdana"/>
                <a:cs typeface="Verdana"/>
              </a:rPr>
              <a:t>časovou</a:t>
            </a:r>
            <a:r>
              <a:rPr sz="1270" spc="213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jednotku)</a:t>
            </a:r>
            <a:endParaRPr sz="1270" dirty="0">
              <a:latin typeface="Verdana"/>
              <a:cs typeface="Verdana"/>
            </a:endParaRPr>
          </a:p>
          <a:p>
            <a:pPr marL="80615"/>
            <a:r>
              <a:rPr lang="cs-CZ" sz="1270" b="1" dirty="0">
                <a:latin typeface="Verdana"/>
                <a:cs typeface="Verdana"/>
              </a:rPr>
              <a:t>N </a:t>
            </a:r>
            <a:r>
              <a:rPr lang="cs-CZ" sz="1270" spc="-5" dirty="0">
                <a:latin typeface="Verdana"/>
                <a:cs typeface="Verdana"/>
              </a:rPr>
              <a:t>-</a:t>
            </a:r>
            <a:r>
              <a:rPr lang="cs-CZ" sz="1270" b="1" dirty="0">
                <a:latin typeface="Verdana"/>
                <a:cs typeface="Verdana"/>
              </a:rPr>
              <a:t>  počet terčových jader</a:t>
            </a:r>
            <a:endParaRPr sz="1270" b="1" dirty="0">
              <a:latin typeface="Verdana"/>
              <a:cs typeface="Verdana"/>
            </a:endParaRPr>
          </a:p>
          <a:p>
            <a:pPr marL="365789" indent="-285750">
              <a:buFont typeface="Symbol" panose="05050102010706020507" pitchFamily="18" charset="2"/>
              <a:buChar char="s"/>
              <a:tabLst>
                <a:tab pos="345491" algn="l"/>
                <a:tab pos="346067" algn="l"/>
                <a:tab pos="589062" algn="l"/>
              </a:tabLst>
            </a:pPr>
            <a:r>
              <a:rPr lang="cs-CZ" sz="1270" spc="-5" dirty="0">
                <a:latin typeface="Verdana"/>
                <a:cs typeface="Verdana"/>
              </a:rPr>
              <a:t>-  </a:t>
            </a:r>
            <a:r>
              <a:rPr sz="1270" b="1" spc="-5" dirty="0" err="1">
                <a:latin typeface="Verdana"/>
                <a:cs typeface="Verdana"/>
              </a:rPr>
              <a:t>účinný</a:t>
            </a:r>
            <a:r>
              <a:rPr sz="1270" b="1" spc="-5" dirty="0">
                <a:latin typeface="Verdana"/>
                <a:cs typeface="Verdana"/>
              </a:rPr>
              <a:t> průřez </a:t>
            </a:r>
            <a:r>
              <a:rPr sz="1270" spc="-5" dirty="0">
                <a:latin typeface="Verdana"/>
                <a:cs typeface="Verdana"/>
              </a:rPr>
              <a:t>[m</a:t>
            </a:r>
            <a:r>
              <a:rPr sz="1224" spc="-6" baseline="30864" dirty="0">
                <a:latin typeface="Verdana"/>
                <a:cs typeface="Verdana"/>
              </a:rPr>
              <a:t>2</a:t>
            </a:r>
            <a:r>
              <a:rPr sz="1270" spc="-5" dirty="0">
                <a:latin typeface="Verdana"/>
                <a:cs typeface="Verdana"/>
              </a:rPr>
              <a:t>], </a:t>
            </a:r>
            <a:r>
              <a:rPr sz="1270" spc="-9" dirty="0">
                <a:latin typeface="Verdana"/>
                <a:cs typeface="Verdana"/>
              </a:rPr>
              <a:t>stará </a:t>
            </a:r>
            <a:r>
              <a:rPr sz="1270" spc="-5" dirty="0">
                <a:latin typeface="Verdana"/>
                <a:cs typeface="Verdana"/>
              </a:rPr>
              <a:t>jednotka </a:t>
            </a:r>
            <a:r>
              <a:rPr sz="1270" spc="-9" dirty="0">
                <a:latin typeface="Verdana"/>
                <a:cs typeface="Verdana"/>
              </a:rPr>
              <a:t>1 </a:t>
            </a:r>
            <a:r>
              <a:rPr sz="1270" spc="-5" dirty="0">
                <a:latin typeface="Verdana"/>
                <a:cs typeface="Verdana"/>
              </a:rPr>
              <a:t>barn </a:t>
            </a:r>
            <a:r>
              <a:rPr sz="1270" spc="-9" dirty="0">
                <a:latin typeface="Verdana"/>
                <a:cs typeface="Verdana"/>
              </a:rPr>
              <a:t>= </a:t>
            </a:r>
            <a:r>
              <a:rPr sz="1270" dirty="0">
                <a:latin typeface="Verdana"/>
                <a:cs typeface="Verdana"/>
              </a:rPr>
              <a:t>10</a:t>
            </a:r>
            <a:r>
              <a:rPr sz="1224" baseline="30864" dirty="0">
                <a:latin typeface="Verdana"/>
                <a:cs typeface="Verdana"/>
              </a:rPr>
              <a:t>-28</a:t>
            </a:r>
            <a:r>
              <a:rPr sz="1224" spc="81" baseline="30864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m</a:t>
            </a:r>
            <a:r>
              <a:rPr sz="1088" spc="-6" baseline="27777" dirty="0">
                <a:latin typeface="Verdana"/>
                <a:cs typeface="Verdana"/>
              </a:rPr>
              <a:t>2</a:t>
            </a:r>
            <a:endParaRPr lang="cs-CZ" sz="1088" spc="-6" baseline="27777" dirty="0">
              <a:latin typeface="Verdana"/>
              <a:cs typeface="Verdana"/>
            </a:endParaRPr>
          </a:p>
          <a:p>
            <a:pPr marL="251489" indent="-171450">
              <a:buFont typeface="Symbol" panose="05050102010706020507" pitchFamily="18" charset="2"/>
              <a:buChar char="s"/>
              <a:tabLst>
                <a:tab pos="345491" algn="l"/>
                <a:tab pos="346067" algn="l"/>
                <a:tab pos="589062" algn="l"/>
              </a:tabLst>
            </a:pPr>
            <a:endParaRPr sz="1088" baseline="27777" dirty="0">
              <a:latin typeface="Verdana"/>
              <a:cs typeface="Verdana"/>
            </a:endParaRPr>
          </a:p>
          <a:p>
            <a:pPr marL="80615" marR="516509">
              <a:lnSpc>
                <a:spcPts val="1551"/>
              </a:lnSpc>
              <a:spcBef>
                <a:spcPts val="50"/>
              </a:spcBef>
            </a:pPr>
            <a:r>
              <a:rPr sz="1270" spc="-9" dirty="0">
                <a:latin typeface="Verdana"/>
                <a:cs typeface="Verdana"/>
              </a:rPr>
              <a:t>(vyjadřuje pravděpodobnost </a:t>
            </a:r>
            <a:r>
              <a:rPr sz="1270" spc="-5" dirty="0">
                <a:latin typeface="Verdana"/>
                <a:cs typeface="Verdana"/>
              </a:rPr>
              <a:t>zásahu terčového </a:t>
            </a:r>
            <a:r>
              <a:rPr sz="1270" spc="-9" dirty="0">
                <a:latin typeface="Verdana"/>
                <a:cs typeface="Verdana"/>
              </a:rPr>
              <a:t>jádra, zpravidla se liší svou </a:t>
            </a:r>
            <a:r>
              <a:rPr sz="1270" spc="-5" dirty="0">
                <a:latin typeface="Verdana"/>
                <a:cs typeface="Verdana"/>
              </a:rPr>
              <a:t>hodnotou </a:t>
            </a:r>
            <a:r>
              <a:rPr sz="1270" dirty="0">
                <a:latin typeface="Verdana"/>
                <a:cs typeface="Verdana"/>
              </a:rPr>
              <a:t>od  </a:t>
            </a:r>
            <a:r>
              <a:rPr sz="1270" spc="-5" dirty="0">
                <a:latin typeface="Verdana"/>
                <a:cs typeface="Verdana"/>
              </a:rPr>
              <a:t>geometrického průřezu).</a:t>
            </a:r>
            <a:endParaRPr sz="1270" dirty="0">
              <a:latin typeface="Verdana"/>
              <a:cs typeface="Verdana"/>
            </a:endParaRPr>
          </a:p>
          <a:p>
            <a:pPr>
              <a:spcBef>
                <a:spcPts val="23"/>
              </a:spcBef>
            </a:pPr>
            <a:endParaRPr sz="1224" dirty="0">
              <a:latin typeface="Verdana"/>
              <a:cs typeface="Verdana"/>
            </a:endParaRPr>
          </a:p>
          <a:p>
            <a:pPr marL="366365" indent="-285750">
              <a:buFont typeface="Symbol" panose="05050102010706020507" pitchFamily="18" charset="2"/>
              <a:buChar char="s"/>
            </a:pPr>
            <a:r>
              <a:rPr lang="cs-CZ" sz="1600" b="1" spc="-5" dirty="0">
                <a:solidFill>
                  <a:srgbClr val="0070C0"/>
                </a:solidFill>
                <a:latin typeface="Times New Roman"/>
                <a:cs typeface="Times New Roman"/>
                <a:sym typeface="Symbol" panose="05050102010706020507" pitchFamily="18" charset="2"/>
              </a:rPr>
              <a:t>z</a:t>
            </a:r>
            <a:r>
              <a:rPr sz="1270" b="1" spc="-5" dirty="0" err="1">
                <a:solidFill>
                  <a:srgbClr val="0070C0"/>
                </a:solidFill>
                <a:latin typeface="Verdana"/>
                <a:cs typeface="Verdana"/>
              </a:rPr>
              <a:t>ávisí</a:t>
            </a:r>
            <a:r>
              <a:rPr sz="1270" b="1" spc="-5" dirty="0">
                <a:solidFill>
                  <a:srgbClr val="0070C0"/>
                </a:solidFill>
                <a:latin typeface="Verdana"/>
                <a:cs typeface="Verdana"/>
              </a:rPr>
              <a:t>:</a:t>
            </a:r>
            <a:endParaRPr lang="cs-CZ" sz="1270" b="1" spc="-5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366365" indent="-285750">
              <a:buFont typeface="Symbol" panose="05050102010706020507" pitchFamily="18" charset="2"/>
              <a:buChar char="s"/>
            </a:pPr>
            <a:endParaRPr sz="1270" dirty="0">
              <a:latin typeface="Verdana"/>
              <a:cs typeface="Verdana"/>
            </a:endParaRPr>
          </a:p>
          <a:p>
            <a:pPr marL="486566" lvl="1" indent="-199233">
              <a:spcBef>
                <a:spcPts val="23"/>
              </a:spcBef>
              <a:buFont typeface="Symbol"/>
              <a:buChar char=""/>
              <a:tabLst>
                <a:tab pos="486566" algn="l"/>
                <a:tab pos="487142" algn="l"/>
              </a:tabLst>
            </a:pPr>
            <a:r>
              <a:rPr sz="1270" spc="-5" dirty="0">
                <a:latin typeface="Verdana"/>
                <a:cs typeface="Verdana"/>
              </a:rPr>
              <a:t>na energii</a:t>
            </a:r>
            <a:r>
              <a:rPr sz="1270" spc="-18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projektilu,</a:t>
            </a:r>
            <a:endParaRPr sz="1270" dirty="0">
              <a:latin typeface="Verdana"/>
              <a:cs typeface="Verdana"/>
            </a:endParaRPr>
          </a:p>
          <a:p>
            <a:pPr marL="486566" lvl="1" indent="-199233">
              <a:spcBef>
                <a:spcPts val="23"/>
              </a:spcBef>
              <a:buFont typeface="Symbol"/>
              <a:buChar char=""/>
              <a:tabLst>
                <a:tab pos="486566" algn="l"/>
                <a:tab pos="487142" algn="l"/>
              </a:tabLst>
            </a:pPr>
            <a:r>
              <a:rPr sz="1270" spc="-5" dirty="0">
                <a:latin typeface="Verdana"/>
                <a:cs typeface="Verdana"/>
              </a:rPr>
              <a:t>na </a:t>
            </a:r>
            <a:r>
              <a:rPr sz="1270" spc="-9" dirty="0">
                <a:latin typeface="Verdana"/>
                <a:cs typeface="Verdana"/>
              </a:rPr>
              <a:t>typu </a:t>
            </a:r>
            <a:r>
              <a:rPr sz="1270" spc="-5" dirty="0">
                <a:latin typeface="Verdana"/>
                <a:cs typeface="Verdana"/>
              </a:rPr>
              <a:t>jaderné</a:t>
            </a:r>
            <a:r>
              <a:rPr sz="1270" spc="5" dirty="0">
                <a:latin typeface="Verdana"/>
                <a:cs typeface="Verdana"/>
              </a:rPr>
              <a:t> </a:t>
            </a:r>
            <a:r>
              <a:rPr sz="1270" spc="-9" dirty="0">
                <a:latin typeface="Verdana"/>
                <a:cs typeface="Verdana"/>
              </a:rPr>
              <a:t>reakce</a:t>
            </a:r>
            <a:endParaRPr sz="1270" dirty="0">
              <a:latin typeface="Verdana"/>
              <a:cs typeface="Verdana"/>
            </a:endParaRPr>
          </a:p>
          <a:p>
            <a:pPr marL="486566" lvl="1" indent="-199233">
              <a:spcBef>
                <a:spcPts val="23"/>
              </a:spcBef>
              <a:buFont typeface="Symbol"/>
              <a:buChar char=""/>
              <a:tabLst>
                <a:tab pos="486566" algn="l"/>
                <a:tab pos="487142" algn="l"/>
              </a:tabLst>
            </a:pPr>
            <a:r>
              <a:rPr sz="1270" spc="-5" dirty="0">
                <a:latin typeface="Verdana"/>
                <a:cs typeface="Verdana"/>
              </a:rPr>
              <a:t>na </a:t>
            </a:r>
            <a:r>
              <a:rPr sz="1270" spc="-5" dirty="0" err="1">
                <a:latin typeface="Verdana"/>
                <a:cs typeface="Verdana"/>
              </a:rPr>
              <a:t>excitační</a:t>
            </a:r>
            <a:r>
              <a:rPr sz="1270" spc="-23" dirty="0">
                <a:latin typeface="Verdana"/>
                <a:cs typeface="Verdana"/>
              </a:rPr>
              <a:t> </a:t>
            </a:r>
            <a:r>
              <a:rPr sz="1270" dirty="0" err="1">
                <a:latin typeface="Verdana"/>
                <a:cs typeface="Verdana"/>
              </a:rPr>
              <a:t>funkci</a:t>
            </a:r>
            <a:endParaRPr lang="cs-CZ" sz="1270" dirty="0">
              <a:latin typeface="Verdana"/>
              <a:cs typeface="Verdana"/>
            </a:endParaRPr>
          </a:p>
          <a:p>
            <a:pPr marL="486566" lvl="1" indent="-199233">
              <a:spcBef>
                <a:spcPts val="23"/>
              </a:spcBef>
              <a:buFont typeface="Symbol"/>
              <a:buChar char=""/>
              <a:tabLst>
                <a:tab pos="486566" algn="l"/>
                <a:tab pos="487142" algn="l"/>
              </a:tabLst>
            </a:pPr>
            <a:endParaRPr sz="1270" dirty="0">
              <a:latin typeface="Verdana"/>
              <a:cs typeface="Verdana"/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AE18DF8-AB2C-49D8-9A5C-DA07BABB29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4</a:t>
            </a:fld>
            <a:endParaRPr lang="cs-CZ"/>
          </a:p>
        </p:txBody>
      </p:sp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D7875687-C329-46C0-8851-E71EF523E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99843"/>
              </p:ext>
            </p:extLst>
          </p:nvPr>
        </p:nvGraphicFramePr>
        <p:xfrm>
          <a:off x="1662987" y="5692326"/>
          <a:ext cx="5307896" cy="1044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9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8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632"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  <a:spcBef>
                          <a:spcPts val="60"/>
                        </a:spcBef>
                      </a:pPr>
                      <a:r>
                        <a:rPr sz="1500" b="1" spc="-5" dirty="0">
                          <a:latin typeface="Verdana"/>
                          <a:cs typeface="Verdana"/>
                        </a:rPr>
                        <a:t>Reakce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6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910"/>
                        </a:lnSpc>
                        <a:spcBef>
                          <a:spcPts val="10"/>
                        </a:spcBef>
                      </a:pPr>
                      <a:r>
                        <a:rPr lang="cs-CZ" sz="1800" b="1" spc="90" dirty="0">
                          <a:latin typeface="Symbol"/>
                          <a:cs typeface="Symbol"/>
                          <a:sym typeface="Symbol" panose="05050102010706020507" pitchFamily="18" charset="2"/>
                        </a:rPr>
                        <a:t></a:t>
                      </a:r>
                      <a:r>
                        <a:rPr sz="1500" b="1" spc="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b="1" dirty="0">
                          <a:latin typeface="Verdana"/>
                          <a:cs typeface="Verdana"/>
                        </a:rPr>
                        <a:t>(m</a:t>
                      </a:r>
                      <a:r>
                        <a:rPr sz="1400" b="1" baseline="29100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1500" b="1" dirty="0">
                          <a:latin typeface="Verdana"/>
                          <a:cs typeface="Verdana"/>
                        </a:rPr>
                        <a:t>)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1152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  <a:spcBef>
                          <a:spcPts val="60"/>
                        </a:spcBef>
                      </a:pPr>
                      <a:r>
                        <a:rPr sz="1500" b="1" dirty="0">
                          <a:latin typeface="Verdana"/>
                          <a:cs typeface="Verdana"/>
                        </a:rPr>
                        <a:t>Pozn.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69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336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200" spc="-7" baseline="30864" dirty="0">
                          <a:latin typeface="Verdana"/>
                          <a:cs typeface="Verdana"/>
                        </a:rPr>
                        <a:t>10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B(n,</a:t>
                      </a:r>
                      <a:r>
                        <a:rPr sz="1300" spc="-5" dirty="0">
                          <a:latin typeface="Symbol"/>
                          <a:cs typeface="Symbol"/>
                        </a:rPr>
                        <a:t>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)</a:t>
                      </a:r>
                      <a:r>
                        <a:rPr sz="1200" spc="-7" baseline="30864" dirty="0">
                          <a:latin typeface="Verdana"/>
                          <a:cs typeface="Verdana"/>
                        </a:rPr>
                        <a:t>7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Li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spc="-5" dirty="0">
                          <a:latin typeface="Verdana"/>
                          <a:cs typeface="Verdana"/>
                        </a:rPr>
                        <a:t>3,8.10</a:t>
                      </a:r>
                      <a:r>
                        <a:rPr sz="1200" spc="-7" baseline="30864" dirty="0">
                          <a:latin typeface="Verdana"/>
                          <a:cs typeface="Verdana"/>
                        </a:rPr>
                        <a:t>-25</a:t>
                      </a:r>
                      <a:endParaRPr sz="1200" baseline="30864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spc="-10" dirty="0">
                          <a:latin typeface="Verdana"/>
                          <a:cs typeface="Verdana"/>
                        </a:rPr>
                        <a:t>pomalé</a:t>
                      </a:r>
                      <a:r>
                        <a:rPr sz="130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neutrony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3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200" spc="-7" baseline="30864" dirty="0">
                          <a:latin typeface="Verdana"/>
                          <a:cs typeface="Verdana"/>
                        </a:rPr>
                        <a:t>238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U(n,</a:t>
                      </a:r>
                      <a:r>
                        <a:rPr sz="1300" spc="-5" dirty="0">
                          <a:latin typeface="Symbol"/>
                          <a:cs typeface="Symbol"/>
                        </a:rPr>
                        <a:t>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)</a:t>
                      </a:r>
                      <a:r>
                        <a:rPr sz="1200" spc="-7" baseline="30864" dirty="0">
                          <a:latin typeface="Verdana"/>
                          <a:cs typeface="Verdana"/>
                        </a:rPr>
                        <a:t>239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U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spc="-5" dirty="0">
                          <a:latin typeface="Verdana"/>
                          <a:cs typeface="Verdana"/>
                        </a:rPr>
                        <a:t>2,7.10</a:t>
                      </a:r>
                      <a:r>
                        <a:rPr sz="1200" spc="-7" baseline="30864" dirty="0">
                          <a:latin typeface="Verdana"/>
                          <a:cs typeface="Verdana"/>
                        </a:rPr>
                        <a:t>-28</a:t>
                      </a:r>
                      <a:endParaRPr sz="1200" baseline="30864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spc="-10" dirty="0">
                          <a:latin typeface="Verdana"/>
                          <a:cs typeface="Verdana"/>
                        </a:rPr>
                        <a:t>pomalé</a:t>
                      </a:r>
                      <a:r>
                        <a:rPr sz="130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neutrony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1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200" spc="-7" baseline="30864" dirty="0">
                          <a:latin typeface="Verdana"/>
                          <a:cs typeface="Verdana"/>
                        </a:rPr>
                        <a:t>249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Cf(</a:t>
                      </a:r>
                      <a:r>
                        <a:rPr sz="1200" spc="-7" baseline="30864" dirty="0">
                          <a:latin typeface="Verdana"/>
                          <a:cs typeface="Verdana"/>
                        </a:rPr>
                        <a:t>15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N,4n)</a:t>
                      </a:r>
                      <a:r>
                        <a:rPr sz="1200" spc="-7" baseline="30864" dirty="0">
                          <a:latin typeface="Verdana"/>
                          <a:cs typeface="Verdana"/>
                        </a:rPr>
                        <a:t>260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Rf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spc="-5" dirty="0">
                          <a:latin typeface="Verdana"/>
                          <a:cs typeface="Verdana"/>
                        </a:rPr>
                        <a:t>3.10</a:t>
                      </a:r>
                      <a:r>
                        <a:rPr sz="1200" spc="-7" baseline="30864" dirty="0">
                          <a:latin typeface="Verdana"/>
                          <a:cs typeface="Verdana"/>
                        </a:rPr>
                        <a:t>-33</a:t>
                      </a:r>
                      <a:endParaRPr sz="1200" baseline="30864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spc="-10" dirty="0">
                          <a:latin typeface="Verdana"/>
                          <a:cs typeface="Verdana"/>
                        </a:rPr>
                        <a:t>vliv 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coulombické</a:t>
                      </a:r>
                      <a:r>
                        <a:rPr sz="1300" spc="-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spc="-5" dirty="0">
                          <a:latin typeface="Verdana"/>
                          <a:cs typeface="Verdana"/>
                        </a:rPr>
                        <a:t>bariéry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pattFill prst="pct5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Jreakce4-1">
            <a:hlinkClick r:id="" action="ppaction://media"/>
            <a:extLst>
              <a:ext uri="{FF2B5EF4-FFF2-40B4-BE49-F238E27FC236}">
                <a16:creationId xmlns:a16="http://schemas.microsoft.com/office/drawing/2014/main" id="{F40C87BC-4A32-4754-B979-8CBE90825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2262" y="2678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2723" y="658198"/>
            <a:ext cx="7178491" cy="9191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9213" rIns="0" bIns="0" rtlCol="0">
            <a:spAutoFit/>
          </a:bodyPr>
          <a:lstStyle/>
          <a:p>
            <a:pPr marL="11516" marR="4607">
              <a:lnSpc>
                <a:spcPct val="101299"/>
              </a:lnSpc>
              <a:spcBef>
                <a:spcPts val="73"/>
              </a:spcBef>
            </a:pPr>
            <a:endParaRPr lang="cs-CZ" sz="1451" b="1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11516" marR="4607">
              <a:lnSpc>
                <a:spcPct val="101299"/>
              </a:lnSpc>
              <a:spcBef>
                <a:spcPts val="73"/>
              </a:spcBef>
            </a:pPr>
            <a:r>
              <a:rPr sz="1451" b="1" dirty="0" err="1">
                <a:solidFill>
                  <a:srgbClr val="C00000"/>
                </a:solidFill>
                <a:latin typeface="Verdana"/>
                <a:cs typeface="Verdana"/>
              </a:rPr>
              <a:t>Výtěžek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jaderné reakce </a:t>
            </a:r>
            <a:r>
              <a:rPr sz="1451" b="1" spc="5" dirty="0">
                <a:solidFill>
                  <a:srgbClr val="C00000"/>
                </a:solidFill>
                <a:latin typeface="Verdana"/>
                <a:cs typeface="Verdana"/>
              </a:rPr>
              <a:t>B </a:t>
            </a:r>
            <a:r>
              <a:rPr sz="1451" spc="5" dirty="0">
                <a:latin typeface="Verdana"/>
                <a:cs typeface="Verdana"/>
              </a:rPr>
              <a:t>= </a:t>
            </a:r>
            <a:r>
              <a:rPr sz="1451" spc="-5" dirty="0">
                <a:latin typeface="Verdana"/>
                <a:cs typeface="Verdana"/>
              </a:rPr>
              <a:t>poměr počtu vznikajících atomů </a:t>
            </a:r>
            <a:r>
              <a:rPr sz="1451" dirty="0">
                <a:latin typeface="Verdana"/>
                <a:cs typeface="Verdana"/>
              </a:rPr>
              <a:t>k </a:t>
            </a:r>
            <a:r>
              <a:rPr sz="1451" spc="-5" dirty="0">
                <a:latin typeface="Verdana"/>
                <a:cs typeface="Verdana"/>
              </a:rPr>
              <a:t>počtu </a:t>
            </a:r>
            <a:r>
              <a:rPr sz="1451" spc="-5" dirty="0" err="1">
                <a:latin typeface="Verdana"/>
                <a:cs typeface="Verdana"/>
              </a:rPr>
              <a:t>projektilů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dopadajících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na </a:t>
            </a:r>
            <a:r>
              <a:rPr sz="1451" dirty="0">
                <a:latin typeface="Verdana"/>
                <a:cs typeface="Verdana"/>
              </a:rPr>
              <a:t>terč </a:t>
            </a:r>
            <a:r>
              <a:rPr sz="1451" spc="-5" dirty="0">
                <a:latin typeface="Verdana"/>
                <a:cs typeface="Verdana"/>
              </a:rPr>
              <a:t>(plocha terče </a:t>
            </a:r>
            <a:r>
              <a:rPr sz="1451" dirty="0">
                <a:latin typeface="Verdana"/>
                <a:cs typeface="Verdana"/>
              </a:rPr>
              <a:t>je</a:t>
            </a:r>
            <a:r>
              <a:rPr sz="1451" spc="-41" dirty="0">
                <a:latin typeface="Verdana"/>
                <a:cs typeface="Verdana"/>
              </a:rPr>
              <a:t> </a:t>
            </a:r>
            <a:r>
              <a:rPr sz="1451" spc="14" dirty="0">
                <a:latin typeface="Verdana"/>
                <a:cs typeface="Verdana"/>
              </a:rPr>
              <a:t>S</a:t>
            </a:r>
            <a:r>
              <a:rPr sz="1451" b="1" spc="14" dirty="0">
                <a:latin typeface="Verdana"/>
                <a:cs typeface="Verdana"/>
              </a:rPr>
              <a:t>)</a:t>
            </a:r>
            <a:endParaRPr lang="cs-CZ" sz="1451" b="1" spc="14" dirty="0">
              <a:latin typeface="Verdana"/>
              <a:cs typeface="Verdana"/>
            </a:endParaRPr>
          </a:p>
          <a:p>
            <a:pPr marL="11516" marR="4607">
              <a:lnSpc>
                <a:spcPct val="101299"/>
              </a:lnSpc>
              <a:spcBef>
                <a:spcPts val="73"/>
              </a:spcBef>
            </a:pPr>
            <a:endParaRPr sz="1451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1375" y="2156963"/>
            <a:ext cx="7178492" cy="144630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985800" algn="ctr">
              <a:spcBef>
                <a:spcPts val="82"/>
              </a:spcBef>
              <a:tabLst>
                <a:tab pos="1413057" algn="l"/>
                <a:tab pos="1990603" algn="l"/>
              </a:tabLst>
            </a:pPr>
            <a:r>
              <a:rPr lang="cs-CZ" sz="1678" i="1" spc="9" dirty="0" err="1">
                <a:latin typeface="Times New Roman"/>
                <a:cs typeface="Times New Roman"/>
              </a:rPr>
              <a:t>dt</a:t>
            </a:r>
            <a:r>
              <a:rPr sz="1678" i="1" spc="9" dirty="0">
                <a:latin typeface="Times New Roman"/>
                <a:cs typeface="Times New Roman"/>
              </a:rPr>
              <a:t>	</a:t>
            </a:r>
            <a:r>
              <a:rPr sz="1814" i="1" spc="-41" dirty="0">
                <a:latin typeface="Symbol"/>
                <a:cs typeface="Symbol"/>
              </a:rPr>
              <a:t></a:t>
            </a:r>
            <a:r>
              <a:rPr lang="cs-CZ" sz="1814" i="1" spc="-41" dirty="0">
                <a:latin typeface="Symbol"/>
                <a:cs typeface="Symbol"/>
              </a:rPr>
              <a:t> </a:t>
            </a:r>
            <a:r>
              <a:rPr sz="1678" i="1" spc="-41" dirty="0">
                <a:latin typeface="Times New Roman"/>
                <a:cs typeface="Times New Roman"/>
              </a:rPr>
              <a:t>S	</a:t>
            </a:r>
            <a:r>
              <a:rPr sz="1678" i="1" spc="23" dirty="0">
                <a:latin typeface="Times New Roman"/>
                <a:cs typeface="Times New Roman"/>
              </a:rPr>
              <a:t>S</a:t>
            </a:r>
            <a:endParaRPr sz="1678"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1814" dirty="0">
              <a:latin typeface="Times New Roman"/>
              <a:cs typeface="Times New Roman"/>
            </a:endParaRPr>
          </a:p>
          <a:p>
            <a:pPr marL="425530" indent="-207294">
              <a:buFont typeface="Symbol"/>
              <a:buChar char=""/>
              <a:tabLst>
                <a:tab pos="425530" algn="l"/>
                <a:tab pos="426105" algn="l"/>
              </a:tabLst>
            </a:pPr>
            <a:r>
              <a:rPr sz="1451" spc="5" dirty="0">
                <a:latin typeface="Verdana"/>
                <a:cs typeface="Verdana"/>
              </a:rPr>
              <a:t>velké </a:t>
            </a:r>
            <a:r>
              <a:rPr sz="1451" dirty="0">
                <a:latin typeface="Verdana"/>
                <a:cs typeface="Verdana"/>
              </a:rPr>
              <a:t>výtěžky </a:t>
            </a:r>
            <a:r>
              <a:rPr sz="1451" spc="-5" dirty="0">
                <a:latin typeface="Verdana"/>
                <a:cs typeface="Verdana"/>
              </a:rPr>
              <a:t>jsou typické pro exoergické reakce pomalých</a:t>
            </a:r>
            <a:r>
              <a:rPr sz="1451" spc="-23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neutronů</a:t>
            </a:r>
          </a:p>
          <a:p>
            <a:pPr marL="425530" indent="-207294">
              <a:spcBef>
                <a:spcPts val="23"/>
              </a:spcBef>
              <a:buFont typeface="Symbol"/>
              <a:buChar char=""/>
              <a:tabLst>
                <a:tab pos="425530" algn="l"/>
                <a:tab pos="426105" algn="l"/>
              </a:tabLst>
            </a:pPr>
            <a:r>
              <a:rPr sz="1451" dirty="0">
                <a:latin typeface="Verdana"/>
                <a:cs typeface="Verdana"/>
              </a:rPr>
              <a:t>výtěžek reakce </a:t>
            </a:r>
            <a:r>
              <a:rPr sz="1451" spc="-9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zpravidla vyjadřuje aktivitou vzniklého</a:t>
            </a:r>
            <a:r>
              <a:rPr sz="1451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radionuklidu</a:t>
            </a:r>
            <a:endParaRPr sz="1451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11516" marR="229751">
              <a:lnSpc>
                <a:spcPct val="101299"/>
              </a:lnSpc>
            </a:pPr>
            <a:r>
              <a:rPr lang="cs-CZ" sz="1451" b="1" spc="-5" dirty="0">
                <a:solidFill>
                  <a:srgbClr val="C00000"/>
                </a:solidFill>
                <a:latin typeface="Verdana"/>
                <a:cs typeface="Verdana"/>
              </a:rPr>
              <a:t>	</a:t>
            </a:r>
            <a:endParaRPr lang="cs-CZ" sz="1451" dirty="0">
              <a:latin typeface="Verdana"/>
              <a:cs typeface="Verdana"/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EA144A2-816D-426F-B8F6-E1219A32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5</a:t>
            </a:fld>
            <a:endParaRPr lang="cs-CZ"/>
          </a:p>
        </p:txBody>
      </p:sp>
      <p:sp>
        <p:nvSpPr>
          <p:cNvPr id="3" name="object 3"/>
          <p:cNvSpPr/>
          <p:nvPr/>
        </p:nvSpPr>
        <p:spPr>
          <a:xfrm>
            <a:off x="3980431" y="2130443"/>
            <a:ext cx="422651" cy="0"/>
          </a:xfrm>
          <a:custGeom>
            <a:avLst/>
            <a:gdLst/>
            <a:ahLst/>
            <a:cxnLst/>
            <a:rect l="l" t="t" r="r" b="b"/>
            <a:pathLst>
              <a:path w="466089">
                <a:moveTo>
                  <a:pt x="0" y="0"/>
                </a:moveTo>
                <a:lnTo>
                  <a:pt x="465976" y="0"/>
                </a:lnTo>
              </a:path>
            </a:pathLst>
          </a:custGeom>
          <a:ln w="99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4543712" y="2140147"/>
            <a:ext cx="241268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0" y="0"/>
                </a:moveTo>
                <a:lnTo>
                  <a:pt x="265655" y="0"/>
                </a:lnTo>
              </a:path>
            </a:pathLst>
          </a:custGeom>
          <a:ln w="99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/>
          <p:nvPr/>
        </p:nvSpPr>
        <p:spPr>
          <a:xfrm>
            <a:off x="5050141" y="2128996"/>
            <a:ext cx="301729" cy="0"/>
          </a:xfrm>
          <a:custGeom>
            <a:avLst/>
            <a:gdLst/>
            <a:ahLst/>
            <a:cxnLst/>
            <a:rect l="l" t="t" r="r" b="b"/>
            <a:pathLst>
              <a:path w="332739">
                <a:moveTo>
                  <a:pt x="0" y="0"/>
                </a:moveTo>
                <a:lnTo>
                  <a:pt x="332428" y="0"/>
                </a:lnTo>
              </a:path>
            </a:pathLst>
          </a:custGeom>
          <a:ln w="99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00121" y="1836759"/>
            <a:ext cx="1943757" cy="29772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 anchor="ctr">
            <a:spAutoFit/>
          </a:bodyPr>
          <a:lstStyle/>
          <a:p>
            <a:pPr marL="34549">
              <a:lnSpc>
                <a:spcPct val="100000"/>
              </a:lnSpc>
              <a:spcBef>
                <a:spcPts val="82"/>
              </a:spcBef>
              <a:tabLst>
                <a:tab pos="1262193" algn="l"/>
              </a:tabLst>
            </a:pPr>
            <a:r>
              <a:rPr sz="2800" b="1" i="1" spc="40" baseline="-36036" dirty="0">
                <a:latin typeface="Times New Roman"/>
                <a:cs typeface="Times New Roman"/>
              </a:rPr>
              <a:t>B</a:t>
            </a:r>
            <a:r>
              <a:rPr sz="2516" i="1" spc="40" baseline="-36036" dirty="0">
                <a:latin typeface="Times New Roman"/>
                <a:cs typeface="Times New Roman"/>
              </a:rPr>
              <a:t> </a:t>
            </a:r>
            <a:r>
              <a:rPr sz="2516" spc="34" baseline="-36036" dirty="0">
                <a:latin typeface="Symbol"/>
                <a:cs typeface="Symbol"/>
              </a:rPr>
              <a:t></a:t>
            </a:r>
            <a:r>
              <a:rPr sz="2516" spc="34" baseline="-36036" dirty="0">
                <a:latin typeface="Times New Roman"/>
                <a:cs typeface="Times New Roman"/>
              </a:rPr>
              <a:t> </a:t>
            </a:r>
            <a:r>
              <a:rPr sz="1678" i="1" spc="18" dirty="0">
                <a:latin typeface="Times New Roman"/>
                <a:cs typeface="Times New Roman"/>
              </a:rPr>
              <a:t>dN </a:t>
            </a:r>
            <a:r>
              <a:rPr sz="1678" spc="23" dirty="0">
                <a:latin typeface="Times New Roman"/>
                <a:cs typeface="Times New Roman"/>
              </a:rPr>
              <a:t>*</a:t>
            </a:r>
            <a:r>
              <a:rPr sz="1678" spc="-59" dirty="0">
                <a:latin typeface="Times New Roman"/>
                <a:cs typeface="Times New Roman"/>
              </a:rPr>
              <a:t> </a:t>
            </a:r>
            <a:r>
              <a:rPr sz="2516" spc="14" baseline="-36036" dirty="0">
                <a:latin typeface="Symbol"/>
                <a:cs typeface="Symbol"/>
              </a:rPr>
              <a:t></a:t>
            </a:r>
            <a:r>
              <a:rPr sz="2516" spc="591" baseline="-36036" dirty="0">
                <a:latin typeface="Times New Roman"/>
                <a:cs typeface="Times New Roman"/>
              </a:rPr>
              <a:t> </a:t>
            </a:r>
            <a:r>
              <a:rPr sz="1678" spc="23" dirty="0">
                <a:latin typeface="Times New Roman"/>
                <a:cs typeface="Times New Roman"/>
              </a:rPr>
              <a:t>1	</a:t>
            </a:r>
            <a:r>
              <a:rPr sz="2516" spc="34" baseline="-36036" dirty="0">
                <a:latin typeface="Symbol"/>
                <a:cs typeface="Symbol"/>
              </a:rPr>
              <a:t></a:t>
            </a:r>
            <a:r>
              <a:rPr sz="2516" spc="-47" baseline="-36036" dirty="0">
                <a:latin typeface="Times New Roman"/>
                <a:cs typeface="Times New Roman"/>
              </a:rPr>
              <a:t> </a:t>
            </a:r>
            <a:r>
              <a:rPr sz="1814" i="1" spc="-32" dirty="0">
                <a:latin typeface="Symbol"/>
                <a:cs typeface="Symbol"/>
              </a:rPr>
              <a:t></a:t>
            </a:r>
            <a:r>
              <a:rPr lang="cs-CZ" sz="1814" i="1" spc="-32" dirty="0">
                <a:latin typeface="Symbol"/>
                <a:cs typeface="Symbol"/>
              </a:rPr>
              <a:t> </a:t>
            </a:r>
            <a:r>
              <a:rPr sz="1678" i="1" spc="-32" dirty="0">
                <a:latin typeface="Times New Roman"/>
                <a:cs typeface="Times New Roman"/>
              </a:rPr>
              <a:t>N</a:t>
            </a:r>
            <a:endParaRPr sz="1678" dirty="0">
              <a:latin typeface="Times New Roman"/>
              <a:cs typeface="Times New Roman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242001F-1E80-4296-BA22-656394A802C9}"/>
              </a:ext>
            </a:extLst>
          </p:cNvPr>
          <p:cNvSpPr txBox="1"/>
          <p:nvPr/>
        </p:nvSpPr>
        <p:spPr>
          <a:xfrm>
            <a:off x="660027" y="4182870"/>
            <a:ext cx="7241188" cy="16475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11516" marR="229751">
              <a:lnSpc>
                <a:spcPct val="101299"/>
              </a:lnSpc>
            </a:pPr>
            <a:r>
              <a:rPr lang="cs-CZ" sz="1451" b="1" spc="-5" dirty="0">
                <a:solidFill>
                  <a:srgbClr val="C00000"/>
                </a:solidFill>
                <a:latin typeface="Verdana"/>
                <a:cs typeface="Verdana"/>
              </a:rPr>
              <a:t>Závislost počtu atomů </a:t>
            </a:r>
            <a:r>
              <a:rPr lang="cs-CZ" sz="1451" dirty="0">
                <a:latin typeface="Verdana"/>
                <a:cs typeface="Verdana"/>
              </a:rPr>
              <a:t>vzniklých </a:t>
            </a:r>
            <a:r>
              <a:rPr lang="cs-CZ" sz="1451" spc="-5" dirty="0">
                <a:latin typeface="Verdana"/>
                <a:cs typeface="Verdana"/>
              </a:rPr>
              <a:t>jadernou </a:t>
            </a:r>
            <a:r>
              <a:rPr lang="cs-CZ" sz="1451" dirty="0">
                <a:latin typeface="Verdana"/>
                <a:cs typeface="Verdana"/>
              </a:rPr>
              <a:t>reakcí </a:t>
            </a:r>
            <a:r>
              <a:rPr lang="cs-CZ" sz="1451" spc="-9" dirty="0">
                <a:latin typeface="Verdana"/>
                <a:cs typeface="Verdana"/>
              </a:rPr>
              <a:t>ozařováním </a:t>
            </a:r>
            <a:r>
              <a:rPr lang="cs-CZ" sz="1451" dirty="0">
                <a:latin typeface="Verdana"/>
                <a:cs typeface="Verdana"/>
              </a:rPr>
              <a:t>(N*) </a:t>
            </a:r>
            <a:r>
              <a:rPr lang="cs-CZ" sz="1451" b="1" spc="5" dirty="0">
                <a:solidFill>
                  <a:srgbClr val="C00000"/>
                </a:solidFill>
                <a:latin typeface="Verdana"/>
                <a:cs typeface="Verdana"/>
              </a:rPr>
              <a:t>na </a:t>
            </a:r>
            <a:r>
              <a:rPr lang="cs-CZ" sz="1451" b="1" spc="-5" dirty="0">
                <a:solidFill>
                  <a:srgbClr val="C00000"/>
                </a:solidFill>
                <a:latin typeface="Verdana"/>
                <a:cs typeface="Verdana"/>
              </a:rPr>
              <a:t>době  </a:t>
            </a:r>
            <a:r>
              <a:rPr lang="cs-CZ" sz="1451" b="1" dirty="0">
                <a:solidFill>
                  <a:srgbClr val="C00000"/>
                </a:solidFill>
                <a:latin typeface="Verdana"/>
                <a:cs typeface="Verdana"/>
              </a:rPr>
              <a:t>ozařování</a:t>
            </a:r>
            <a:r>
              <a:rPr lang="cs-CZ" sz="1451" dirty="0">
                <a:latin typeface="Verdana"/>
                <a:cs typeface="Verdana"/>
              </a:rPr>
              <a:t>, </a:t>
            </a:r>
            <a:r>
              <a:rPr lang="cs-CZ" sz="1451" spc="5" dirty="0">
                <a:solidFill>
                  <a:srgbClr val="0070C0"/>
                </a:solidFill>
                <a:latin typeface="Verdana"/>
                <a:cs typeface="Verdana"/>
              </a:rPr>
              <a:t>R </a:t>
            </a:r>
            <a:r>
              <a:rPr lang="cs-CZ" sz="1451" dirty="0">
                <a:solidFill>
                  <a:srgbClr val="0070C0"/>
                </a:solidFill>
                <a:latin typeface="Verdana"/>
                <a:cs typeface="Verdana"/>
              </a:rPr>
              <a:t>je </a:t>
            </a:r>
            <a:r>
              <a:rPr lang="cs-CZ" sz="1451" spc="-5" dirty="0">
                <a:solidFill>
                  <a:srgbClr val="0070C0"/>
                </a:solidFill>
                <a:latin typeface="Verdana"/>
                <a:cs typeface="Verdana"/>
              </a:rPr>
              <a:t>„rychlostní“ konstanta</a:t>
            </a:r>
            <a:r>
              <a:rPr lang="cs-CZ" sz="1451" spc="-5" dirty="0">
                <a:latin typeface="Verdana"/>
                <a:cs typeface="Verdana"/>
              </a:rPr>
              <a:t>, vyjadřuje následující</a:t>
            </a:r>
            <a:r>
              <a:rPr lang="cs-CZ" sz="1451" spc="-14" dirty="0">
                <a:latin typeface="Verdana"/>
                <a:cs typeface="Verdana"/>
              </a:rPr>
              <a:t> </a:t>
            </a:r>
            <a:r>
              <a:rPr lang="cs-CZ" sz="1451" spc="-5" dirty="0">
                <a:latin typeface="Verdana"/>
                <a:cs typeface="Verdana"/>
              </a:rPr>
              <a:t>vztah</a:t>
            </a:r>
            <a:endParaRPr lang="cs-CZ" sz="1451" dirty="0">
              <a:latin typeface="Verdana"/>
              <a:cs typeface="Verdana"/>
            </a:endParaRPr>
          </a:p>
          <a:p>
            <a:pPr>
              <a:spcBef>
                <a:spcPts val="9"/>
              </a:spcBef>
            </a:pPr>
            <a:endParaRPr lang="cs-CZ" sz="1451" dirty="0">
              <a:latin typeface="Verdana"/>
              <a:cs typeface="Verdana"/>
            </a:endParaRPr>
          </a:p>
          <a:p>
            <a:pPr marL="2457591"/>
            <a:r>
              <a:rPr lang="cs-CZ" sz="2400" b="1" spc="-14" dirty="0">
                <a:latin typeface="Verdana"/>
                <a:cs typeface="Verdana"/>
              </a:rPr>
              <a:t>N* </a:t>
            </a:r>
            <a:r>
              <a:rPr lang="cs-CZ" sz="2400" b="1" spc="-9" dirty="0">
                <a:latin typeface="Verdana"/>
                <a:cs typeface="Verdana"/>
              </a:rPr>
              <a:t>= </a:t>
            </a:r>
            <a:r>
              <a:rPr lang="cs-CZ" sz="2400" b="1" spc="-9" dirty="0" err="1">
                <a:latin typeface="Verdana"/>
                <a:cs typeface="Verdana"/>
              </a:rPr>
              <a:t>Rt</a:t>
            </a:r>
            <a:r>
              <a:rPr lang="cs-CZ" sz="2400" b="1" spc="-9" dirty="0">
                <a:latin typeface="Verdana"/>
                <a:cs typeface="Verdana"/>
              </a:rPr>
              <a:t> =</a:t>
            </a:r>
            <a:r>
              <a:rPr lang="cs-CZ" sz="2400" b="1" spc="27" dirty="0">
                <a:latin typeface="Verdana"/>
                <a:cs typeface="Verdana"/>
              </a:rPr>
              <a:t> </a:t>
            </a:r>
            <a:r>
              <a:rPr lang="cs-CZ" sz="2400" b="1" spc="-5" dirty="0">
                <a:latin typeface="Symbol"/>
                <a:cs typeface="Symbol"/>
              </a:rPr>
              <a:t></a:t>
            </a:r>
            <a:r>
              <a:rPr lang="cs-CZ" sz="2400" b="1" spc="-5" dirty="0" err="1">
                <a:latin typeface="Verdana"/>
                <a:cs typeface="Verdana"/>
              </a:rPr>
              <a:t>Nt</a:t>
            </a:r>
            <a:endParaRPr lang="cs-CZ"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lang="cs-CZ" sz="1859" dirty="0">
              <a:latin typeface="Verdana"/>
              <a:cs typeface="Verdana"/>
            </a:endParaRPr>
          </a:p>
        </p:txBody>
      </p:sp>
      <p:pic>
        <p:nvPicPr>
          <p:cNvPr id="12" name="Jreakce5-1">
            <a:hlinkClick r:id="" action="ppaction://media"/>
            <a:extLst>
              <a:ext uri="{FF2B5EF4-FFF2-40B4-BE49-F238E27FC236}">
                <a16:creationId xmlns:a16="http://schemas.microsoft.com/office/drawing/2014/main" id="{DCA2DC81-9F0C-413C-9C8A-78EB268B6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9677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kupina 20">
            <a:extLst>
              <a:ext uri="{FF2B5EF4-FFF2-40B4-BE49-F238E27FC236}">
                <a16:creationId xmlns:a16="http://schemas.microsoft.com/office/drawing/2014/main" id="{41B93803-187A-4D8F-841A-CADBA9F179F7}"/>
              </a:ext>
            </a:extLst>
          </p:cNvPr>
          <p:cNvGrpSpPr/>
          <p:nvPr/>
        </p:nvGrpSpPr>
        <p:grpSpPr>
          <a:xfrm>
            <a:off x="669769" y="1196176"/>
            <a:ext cx="7566722" cy="5091892"/>
            <a:chOff x="825886" y="3389806"/>
            <a:chExt cx="7566722" cy="5091892"/>
          </a:xfrm>
          <a:pattFill prst="pct5">
            <a:fgClr>
              <a:schemeClr val="accent1"/>
            </a:fgClr>
            <a:bgClr>
              <a:schemeClr val="bg1"/>
            </a:bgClr>
          </a:pattFill>
        </p:grpSpPr>
        <p:sp>
          <p:nvSpPr>
            <p:cNvPr id="5" name="object 5"/>
            <p:cNvSpPr txBox="1"/>
            <p:nvPr/>
          </p:nvSpPr>
          <p:spPr>
            <a:xfrm>
              <a:off x="978478" y="3389806"/>
              <a:ext cx="7414130" cy="930923"/>
            </a:xfrm>
            <a:prstGeom prst="rect">
              <a:avLst/>
            </a:prstGeom>
            <a:grpFill/>
          </p:spPr>
          <p:txBody>
            <a:bodyPr vert="horz" wrap="square" lIns="0" tIns="12092" rIns="0" bIns="0" rtlCol="0">
              <a:spAutoFit/>
            </a:bodyPr>
            <a:lstStyle/>
            <a:p>
              <a:pPr marL="218811" indent="-207870">
                <a:spcBef>
                  <a:spcPts val="95"/>
                </a:spcBef>
                <a:buFont typeface="Symbol"/>
                <a:buChar char=""/>
                <a:tabLst>
                  <a:tab pos="218811" algn="l"/>
                  <a:tab pos="219387" algn="l"/>
                </a:tabLst>
              </a:pPr>
              <a:r>
                <a:rPr lang="cs-CZ" sz="1451" spc="-5" dirty="0">
                  <a:latin typeface="Verdana"/>
                  <a:cs typeface="Verdana"/>
                </a:rPr>
                <a:t>aktivita vznikajícího nuklidu roste </a:t>
              </a:r>
              <a:r>
                <a:rPr lang="cs-CZ" sz="1451" dirty="0">
                  <a:latin typeface="Verdana"/>
                  <a:cs typeface="Verdana"/>
                </a:rPr>
                <a:t>zpočátku </a:t>
              </a:r>
              <a:r>
                <a:rPr lang="cs-CZ" sz="1451" spc="-5" dirty="0">
                  <a:latin typeface="Verdana"/>
                  <a:cs typeface="Verdana"/>
                </a:rPr>
                <a:t>poměrně</a:t>
              </a:r>
              <a:r>
                <a:rPr lang="cs-CZ" sz="1451" spc="27" dirty="0">
                  <a:latin typeface="Verdana"/>
                  <a:cs typeface="Verdana"/>
                </a:rPr>
                <a:t> </a:t>
              </a:r>
              <a:r>
                <a:rPr lang="cs-CZ" sz="1451" spc="-5" dirty="0">
                  <a:latin typeface="Verdana"/>
                  <a:cs typeface="Verdana"/>
                </a:rPr>
                <a:t>rychle</a:t>
              </a:r>
            </a:p>
            <a:p>
              <a:pPr marL="218811" indent="-207870">
                <a:spcBef>
                  <a:spcPts val="95"/>
                </a:spcBef>
                <a:buFont typeface="Symbol"/>
                <a:buChar char=""/>
                <a:tabLst>
                  <a:tab pos="218811" algn="l"/>
                  <a:tab pos="219387" algn="l"/>
                </a:tabLst>
              </a:pPr>
              <a:endParaRPr lang="cs-CZ" sz="1451" dirty="0">
                <a:latin typeface="Verdana"/>
                <a:cs typeface="Verdana"/>
              </a:endParaRPr>
            </a:p>
            <a:p>
              <a:pPr marL="218811" indent="-207870">
                <a:spcBef>
                  <a:spcPts val="95"/>
                </a:spcBef>
                <a:buFont typeface="Symbol"/>
                <a:buChar char=""/>
                <a:tabLst>
                  <a:tab pos="218811" algn="l"/>
                  <a:tab pos="219387" algn="l"/>
                </a:tabLst>
              </a:pPr>
              <a:r>
                <a:rPr lang="cs-CZ" sz="1451" spc="-5" dirty="0">
                  <a:latin typeface="Verdana"/>
                  <a:cs typeface="Verdana"/>
                </a:rPr>
                <a:t>vzniká-li radioaktivní nuklid, dochází během ozařování </a:t>
              </a:r>
              <a:r>
                <a:rPr lang="cs-CZ" sz="1451" dirty="0">
                  <a:latin typeface="Verdana"/>
                  <a:cs typeface="Verdana"/>
                </a:rPr>
                <a:t>k </a:t>
              </a:r>
              <a:r>
                <a:rPr lang="cs-CZ" sz="1451" spc="-9" dirty="0">
                  <a:latin typeface="Verdana"/>
                  <a:cs typeface="Verdana"/>
                </a:rPr>
                <a:t>jeho </a:t>
              </a:r>
              <a:r>
                <a:rPr lang="cs-CZ" sz="1451" spc="-5" dirty="0">
                  <a:latin typeface="Verdana"/>
                  <a:cs typeface="Verdana"/>
                </a:rPr>
                <a:t>úbytku vlastní </a:t>
              </a:r>
              <a:r>
                <a:rPr lang="cs-CZ" sz="1451" dirty="0">
                  <a:latin typeface="Verdana"/>
                  <a:cs typeface="Verdana"/>
                </a:rPr>
                <a:t>přeměnou</a:t>
              </a: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978478" y="4344877"/>
              <a:ext cx="4179441" cy="236058"/>
            </a:xfrm>
            <a:prstGeom prst="rect">
              <a:avLst/>
            </a:prstGeom>
            <a:grpFill/>
          </p:spPr>
          <p:txBody>
            <a:bodyPr vert="horz" wrap="square" lIns="0" tIns="12668" rIns="0" bIns="0" rtlCol="0">
              <a:spAutoFit/>
            </a:bodyPr>
            <a:lstStyle/>
            <a:p>
              <a:pPr marL="247602" indent="-213628">
                <a:spcBef>
                  <a:spcPts val="100"/>
                </a:spcBef>
                <a:buFont typeface="Symbol"/>
                <a:buChar char=""/>
                <a:tabLst>
                  <a:tab pos="247602" algn="l"/>
                  <a:tab pos="248178" algn="l"/>
                </a:tabLst>
              </a:pPr>
              <a:r>
                <a:rPr sz="1451" dirty="0">
                  <a:latin typeface="Verdana"/>
                  <a:cs typeface="Verdana"/>
                </a:rPr>
                <a:t>během </a:t>
              </a:r>
              <a:r>
                <a:rPr sz="1451" dirty="0" err="1">
                  <a:latin typeface="Verdana"/>
                  <a:cs typeface="Verdana"/>
                </a:rPr>
                <a:t>delšího</a:t>
              </a:r>
              <a:r>
                <a:rPr sz="1451" dirty="0">
                  <a:latin typeface="Verdana"/>
                  <a:cs typeface="Verdana"/>
                </a:rPr>
                <a:t> </a:t>
              </a:r>
              <a:r>
                <a:rPr sz="1451" spc="-5" dirty="0" err="1">
                  <a:latin typeface="Verdana"/>
                  <a:cs typeface="Verdana"/>
                </a:rPr>
                <a:t>ozařování</a:t>
              </a:r>
              <a:endParaRPr sz="2448" baseline="7716" dirty="0">
                <a:latin typeface="Times New Roman"/>
                <a:cs typeface="Times New Roman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3619843" y="4335252"/>
              <a:ext cx="4772765" cy="235476"/>
            </a:xfrm>
            <a:prstGeom prst="rect">
              <a:avLst/>
            </a:prstGeom>
            <a:grpFill/>
          </p:spPr>
          <p:txBody>
            <a:bodyPr vert="horz" wrap="square" lIns="0" tIns="12092" rIns="0" bIns="0" rtlCol="0">
              <a:spAutoFit/>
            </a:bodyPr>
            <a:lstStyle/>
            <a:p>
              <a:pPr marL="11516">
                <a:spcBef>
                  <a:spcPts val="95"/>
                </a:spcBef>
              </a:pPr>
              <a:r>
                <a:rPr sz="1451" spc="5" dirty="0">
                  <a:latin typeface="Verdana"/>
                  <a:cs typeface="Verdana"/>
                </a:rPr>
                <a:t> </a:t>
              </a:r>
              <a:r>
                <a:rPr sz="1451" spc="-5" dirty="0" err="1">
                  <a:latin typeface="Verdana"/>
                  <a:cs typeface="Verdana"/>
                </a:rPr>
                <a:t>aktivita</a:t>
              </a:r>
              <a:r>
                <a:rPr sz="1451" spc="-5" dirty="0">
                  <a:latin typeface="Verdana"/>
                  <a:cs typeface="Verdana"/>
                </a:rPr>
                <a:t> limituje </a:t>
              </a:r>
              <a:r>
                <a:rPr sz="1451" spc="5" dirty="0" err="1">
                  <a:latin typeface="Verdana"/>
                  <a:cs typeface="Verdana"/>
                </a:rPr>
                <a:t>ke</a:t>
              </a:r>
              <a:r>
                <a:rPr sz="1451" spc="-41" dirty="0">
                  <a:latin typeface="Verdana"/>
                  <a:cs typeface="Verdana"/>
                </a:rPr>
                <a:t> </a:t>
              </a:r>
              <a:r>
                <a:rPr sz="1451" spc="-5" dirty="0" err="1">
                  <a:latin typeface="Verdana"/>
                  <a:cs typeface="Verdana"/>
                </a:rPr>
                <a:t>konstantní</a:t>
              </a:r>
              <a:r>
                <a:rPr lang="cs-CZ" sz="1451" spc="-5" dirty="0">
                  <a:latin typeface="Verdana"/>
                  <a:cs typeface="Verdana"/>
                </a:rPr>
                <a:t> hodnotě </a:t>
              </a:r>
              <a:endParaRPr sz="1451" dirty="0">
                <a:latin typeface="Verdana"/>
                <a:cs typeface="Verdana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978478" y="4570728"/>
              <a:ext cx="7414130" cy="289645"/>
            </a:xfrm>
            <a:prstGeom prst="rect">
              <a:avLst/>
            </a:prstGeom>
            <a:grpFill/>
          </p:spPr>
          <p:txBody>
            <a:bodyPr vert="horz" wrap="square" lIns="0" tIns="10365" rIns="0" bIns="0" rtlCol="0">
              <a:spAutoFit/>
            </a:bodyPr>
            <a:lstStyle/>
            <a:p>
              <a:pPr marL="34549">
                <a:spcBef>
                  <a:spcPts val="82"/>
                </a:spcBef>
                <a:tabLst>
                  <a:tab pos="3230339" algn="l"/>
                </a:tabLst>
              </a:pPr>
              <a:r>
                <a:rPr lang="cs-CZ" sz="1451" spc="5" dirty="0">
                  <a:latin typeface="Verdana"/>
                  <a:cs typeface="Verdana"/>
                </a:rPr>
                <a:t>        </a:t>
              </a:r>
              <a:r>
                <a:rPr sz="1451" spc="5" dirty="0">
                  <a:latin typeface="Verdana"/>
                  <a:cs typeface="Verdana"/>
                </a:rPr>
                <a:t>– </a:t>
              </a:r>
              <a:r>
                <a:rPr sz="1451" spc="-5" dirty="0">
                  <a:latin typeface="Verdana"/>
                  <a:cs typeface="Verdana"/>
                </a:rPr>
                <a:t>nasycená</a:t>
              </a:r>
              <a:r>
                <a:rPr sz="1451" dirty="0">
                  <a:latin typeface="Verdana"/>
                  <a:cs typeface="Verdana"/>
                </a:rPr>
                <a:t> </a:t>
              </a:r>
              <a:r>
                <a:rPr sz="1451" spc="-5" dirty="0">
                  <a:latin typeface="Verdana"/>
                  <a:cs typeface="Verdana"/>
                </a:rPr>
                <a:t>aktivita</a:t>
              </a:r>
              <a:r>
                <a:rPr sz="1451" spc="5" dirty="0">
                  <a:latin typeface="Verdana"/>
                  <a:cs typeface="Verdana"/>
                </a:rPr>
                <a:t> </a:t>
              </a:r>
              <a:r>
                <a:rPr sz="1814" b="1" spc="-14" dirty="0">
                  <a:solidFill>
                    <a:srgbClr val="C00000"/>
                  </a:solidFill>
                  <a:latin typeface="Verdana"/>
                  <a:cs typeface="Verdana"/>
                </a:rPr>
                <a:t>A</a:t>
              </a:r>
              <a:r>
                <a:rPr sz="1768" b="1" spc="-20" baseline="-6410" dirty="0">
                  <a:solidFill>
                    <a:srgbClr val="C00000"/>
                  </a:solidFill>
                  <a:latin typeface="Verdana"/>
                  <a:cs typeface="Verdana"/>
                </a:rPr>
                <a:t>s	</a:t>
              </a:r>
              <a:r>
                <a:rPr sz="1451" dirty="0">
                  <a:latin typeface="Verdana"/>
                  <a:cs typeface="Verdana"/>
                </a:rPr>
                <a:t>(obdoba trvalé </a:t>
              </a:r>
              <a:r>
                <a:rPr sz="1451" spc="-5" dirty="0">
                  <a:latin typeface="Verdana"/>
                  <a:cs typeface="Verdana"/>
                </a:rPr>
                <a:t>radioaktivní</a:t>
              </a:r>
              <a:r>
                <a:rPr sz="1451" spc="-54" dirty="0">
                  <a:latin typeface="Verdana"/>
                  <a:cs typeface="Verdana"/>
                </a:rPr>
                <a:t> </a:t>
              </a:r>
              <a:r>
                <a:rPr sz="1451" spc="-5" dirty="0" err="1">
                  <a:latin typeface="Verdana"/>
                  <a:cs typeface="Verdana"/>
                </a:rPr>
                <a:t>rovnováhy</a:t>
              </a:r>
              <a:r>
                <a:rPr sz="1451" spc="-5" dirty="0">
                  <a:latin typeface="Verdana"/>
                  <a:cs typeface="Verdana"/>
                </a:rPr>
                <a:t>)</a:t>
              </a:r>
              <a:endParaRPr sz="1451" dirty="0">
                <a:latin typeface="Verdana"/>
                <a:cs typeface="Verdana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825886" y="6092439"/>
              <a:ext cx="7566722" cy="2389259"/>
            </a:xfrm>
            <a:prstGeom prst="rect">
              <a:avLst/>
            </a:prstGeom>
            <a:grpFill/>
          </p:spPr>
          <p:txBody>
            <a:bodyPr vert="horz" wrap="square" lIns="0" tIns="10365" rIns="0" bIns="0" rtlCol="0">
              <a:spAutoFit/>
            </a:bodyPr>
            <a:lstStyle/>
            <a:p>
              <a:pPr>
                <a:spcBef>
                  <a:spcPts val="23"/>
                </a:spcBef>
              </a:pPr>
              <a:endParaRPr sz="1859" dirty="0">
                <a:latin typeface="Verdana"/>
                <a:cs typeface="Verdana"/>
              </a:endParaRPr>
            </a:p>
            <a:p>
              <a:pPr marL="253360" indent="-207870">
                <a:buFont typeface="Symbol"/>
                <a:buChar char=""/>
                <a:tabLst>
                  <a:tab pos="253360" algn="l"/>
                  <a:tab pos="253936" algn="l"/>
                </a:tabLst>
              </a:pPr>
              <a:r>
                <a:rPr sz="1451" dirty="0">
                  <a:latin typeface="Verdana"/>
                  <a:cs typeface="Verdana"/>
                </a:rPr>
                <a:t>delším </a:t>
              </a:r>
              <a:r>
                <a:rPr sz="1451" spc="-5" dirty="0">
                  <a:latin typeface="Verdana"/>
                  <a:cs typeface="Verdana"/>
                </a:rPr>
                <a:t>ozařováním </a:t>
              </a:r>
              <a:r>
                <a:rPr sz="1451" dirty="0">
                  <a:latin typeface="Verdana"/>
                  <a:cs typeface="Verdana"/>
                </a:rPr>
                <a:t>nelze </a:t>
              </a:r>
              <a:r>
                <a:rPr sz="1451" spc="-9" dirty="0">
                  <a:latin typeface="Verdana"/>
                  <a:cs typeface="Verdana"/>
                </a:rPr>
                <a:t>získat </a:t>
              </a:r>
              <a:r>
                <a:rPr sz="1451" dirty="0">
                  <a:latin typeface="Verdana"/>
                  <a:cs typeface="Verdana"/>
                </a:rPr>
                <a:t>delší </a:t>
              </a:r>
              <a:r>
                <a:rPr sz="1451" spc="-5" dirty="0">
                  <a:latin typeface="Verdana"/>
                  <a:cs typeface="Verdana"/>
                </a:rPr>
                <a:t>aktivitu, není to</a:t>
              </a:r>
              <a:r>
                <a:rPr sz="1451" spc="5" dirty="0">
                  <a:latin typeface="Verdana"/>
                  <a:cs typeface="Verdana"/>
                </a:rPr>
                <a:t> </a:t>
              </a:r>
              <a:r>
                <a:rPr sz="1451" dirty="0" err="1">
                  <a:latin typeface="Verdana"/>
                  <a:cs typeface="Verdana"/>
                </a:rPr>
                <a:t>ekonomické</a:t>
              </a:r>
              <a:endParaRPr lang="cs-CZ" sz="1451" dirty="0">
                <a:latin typeface="Verdana"/>
                <a:cs typeface="Verdana"/>
              </a:endParaRPr>
            </a:p>
            <a:p>
              <a:pPr marL="253360" indent="-207870">
                <a:buFont typeface="Symbol"/>
                <a:buChar char=""/>
                <a:tabLst>
                  <a:tab pos="253360" algn="l"/>
                  <a:tab pos="253936" algn="l"/>
                </a:tabLst>
              </a:pPr>
              <a:endParaRPr sz="1451" dirty="0">
                <a:latin typeface="Verdana"/>
                <a:cs typeface="Verdana"/>
              </a:endParaRPr>
            </a:p>
            <a:p>
              <a:pPr marL="253360" marR="381767" indent="-207870">
                <a:lnSpc>
                  <a:spcPts val="1849"/>
                </a:lnSpc>
                <a:spcBef>
                  <a:spcPts val="340"/>
                </a:spcBef>
                <a:buClr>
                  <a:srgbClr val="000000"/>
                </a:buClr>
                <a:buSzPct val="80000"/>
                <a:buFont typeface="Symbol"/>
                <a:buChar char=""/>
                <a:tabLst>
                  <a:tab pos="253360" algn="l"/>
                  <a:tab pos="253936" algn="l"/>
                </a:tabLst>
              </a:pPr>
              <a:r>
                <a:rPr sz="1814" b="1" spc="-14" dirty="0">
                  <a:solidFill>
                    <a:srgbClr val="C00000"/>
                  </a:solidFill>
                  <a:latin typeface="Verdana"/>
                  <a:cs typeface="Verdana"/>
                </a:rPr>
                <a:t>A</a:t>
              </a:r>
              <a:r>
                <a:rPr sz="1768" b="1" spc="-20" baseline="-6410" dirty="0">
                  <a:solidFill>
                    <a:srgbClr val="C00000"/>
                  </a:solidFill>
                  <a:latin typeface="Verdana"/>
                  <a:cs typeface="Verdana"/>
                </a:rPr>
                <a:t>s </a:t>
              </a:r>
              <a:r>
                <a:rPr sz="1451" dirty="0">
                  <a:latin typeface="Verdana"/>
                  <a:cs typeface="Verdana"/>
                </a:rPr>
                <a:t>je </a:t>
              </a:r>
              <a:r>
                <a:rPr sz="1451" spc="-5" dirty="0">
                  <a:latin typeface="Verdana"/>
                  <a:cs typeface="Verdana"/>
                </a:rPr>
                <a:t>dána typem ozařovacího </a:t>
              </a:r>
              <a:r>
                <a:rPr sz="1451" spc="-9" dirty="0">
                  <a:latin typeface="Verdana"/>
                  <a:cs typeface="Verdana"/>
                </a:rPr>
                <a:t>zařízení, </a:t>
              </a:r>
              <a:r>
                <a:rPr sz="1451" dirty="0">
                  <a:latin typeface="Verdana"/>
                  <a:cs typeface="Verdana"/>
                </a:rPr>
                <a:t>terčem, druhem </a:t>
              </a:r>
              <a:r>
                <a:rPr sz="1451" spc="-5" dirty="0">
                  <a:latin typeface="Verdana"/>
                  <a:cs typeface="Verdana"/>
                </a:rPr>
                <a:t>projektilu </a:t>
              </a:r>
              <a:r>
                <a:rPr sz="1451" dirty="0">
                  <a:latin typeface="Verdana"/>
                  <a:cs typeface="Verdana"/>
                </a:rPr>
                <a:t>a </a:t>
              </a:r>
              <a:r>
                <a:rPr sz="1451" spc="-5" dirty="0" err="1">
                  <a:latin typeface="Verdana"/>
                  <a:cs typeface="Verdana"/>
                </a:rPr>
                <a:t>jeho</a:t>
              </a:r>
              <a:r>
                <a:rPr sz="1451" spc="-5" dirty="0">
                  <a:latin typeface="Verdana"/>
                  <a:cs typeface="Verdana"/>
                </a:rPr>
                <a:t>  </a:t>
              </a:r>
              <a:r>
                <a:rPr sz="1451" dirty="0" err="1">
                  <a:latin typeface="Verdana"/>
                  <a:cs typeface="Verdana"/>
                </a:rPr>
                <a:t>energií</a:t>
              </a:r>
              <a:endParaRPr lang="cs-CZ" sz="1451" dirty="0">
                <a:latin typeface="Verdana"/>
                <a:cs typeface="Verdana"/>
              </a:endParaRPr>
            </a:p>
            <a:p>
              <a:pPr marL="253360" marR="381767" indent="-207870">
                <a:lnSpc>
                  <a:spcPts val="1849"/>
                </a:lnSpc>
                <a:spcBef>
                  <a:spcPts val="340"/>
                </a:spcBef>
                <a:buClr>
                  <a:srgbClr val="000000"/>
                </a:buClr>
                <a:buSzPct val="80000"/>
                <a:buFont typeface="Symbol"/>
                <a:buChar char=""/>
                <a:tabLst>
                  <a:tab pos="253360" algn="l"/>
                  <a:tab pos="253936" algn="l"/>
                </a:tabLst>
              </a:pPr>
              <a:endParaRPr sz="1451" dirty="0">
                <a:latin typeface="Verdana"/>
                <a:cs typeface="Verdana"/>
              </a:endParaRPr>
            </a:p>
            <a:p>
              <a:pPr marL="253360" indent="-207870">
                <a:lnSpc>
                  <a:spcPts val="1687"/>
                </a:lnSpc>
                <a:buFont typeface="Symbol"/>
                <a:buChar char=""/>
                <a:tabLst>
                  <a:tab pos="253360" algn="l"/>
                  <a:tab pos="253936" algn="l"/>
                </a:tabLst>
              </a:pPr>
              <a:r>
                <a:rPr sz="1451" spc="-5" dirty="0">
                  <a:latin typeface="Verdana"/>
                  <a:cs typeface="Verdana"/>
                </a:rPr>
                <a:t>pokud </a:t>
              </a:r>
              <a:r>
                <a:rPr sz="1451" dirty="0">
                  <a:latin typeface="Verdana"/>
                  <a:cs typeface="Verdana"/>
                </a:rPr>
                <a:t>vzniká </a:t>
              </a:r>
              <a:r>
                <a:rPr sz="1451" spc="-5" dirty="0">
                  <a:latin typeface="Verdana"/>
                  <a:cs typeface="Verdana"/>
                </a:rPr>
                <a:t>radionuklid </a:t>
              </a:r>
              <a:r>
                <a:rPr sz="1451" dirty="0">
                  <a:latin typeface="Verdana"/>
                  <a:cs typeface="Verdana"/>
                </a:rPr>
                <a:t>s </a:t>
              </a:r>
              <a:r>
                <a:rPr sz="1451" spc="-5" dirty="0">
                  <a:latin typeface="Verdana"/>
                  <a:cs typeface="Verdana"/>
                </a:rPr>
                <a:t>dlouhým poločasem přeměny (tj. </a:t>
              </a:r>
              <a:r>
                <a:rPr sz="1451" dirty="0">
                  <a:latin typeface="Verdana"/>
                  <a:cs typeface="Verdana"/>
                </a:rPr>
                <a:t>rychlost</a:t>
              </a:r>
              <a:r>
                <a:rPr sz="1451" spc="27" dirty="0">
                  <a:latin typeface="Verdana"/>
                  <a:cs typeface="Verdana"/>
                </a:rPr>
                <a:t> </a:t>
              </a:r>
              <a:r>
                <a:rPr sz="1451" spc="-5" dirty="0">
                  <a:latin typeface="Verdana"/>
                  <a:cs typeface="Verdana"/>
                </a:rPr>
                <a:t>jeho</a:t>
              </a:r>
              <a:endParaRPr sz="1451" dirty="0">
                <a:latin typeface="Verdana"/>
                <a:cs typeface="Verdana"/>
              </a:endParaRPr>
            </a:p>
            <a:p>
              <a:pPr marL="253360" marR="39156">
                <a:lnSpc>
                  <a:spcPct val="101299"/>
                </a:lnSpc>
              </a:pPr>
              <a:r>
                <a:rPr sz="1451" dirty="0">
                  <a:latin typeface="Verdana"/>
                  <a:cs typeface="Verdana"/>
                </a:rPr>
                <a:t>přeměny je </a:t>
              </a:r>
              <a:r>
                <a:rPr sz="1451" spc="5" dirty="0">
                  <a:latin typeface="Verdana"/>
                  <a:cs typeface="Verdana"/>
                </a:rPr>
                <a:t>ve </a:t>
              </a:r>
              <a:r>
                <a:rPr sz="1451" spc="-5" dirty="0">
                  <a:latin typeface="Verdana"/>
                  <a:cs typeface="Verdana"/>
                </a:rPr>
                <a:t>srovnání </a:t>
              </a:r>
              <a:r>
                <a:rPr sz="1451" dirty="0">
                  <a:latin typeface="Verdana"/>
                  <a:cs typeface="Verdana"/>
                </a:rPr>
                <a:t>s </a:t>
              </a:r>
              <a:r>
                <a:rPr sz="1451" spc="-5" dirty="0">
                  <a:latin typeface="Verdana"/>
                  <a:cs typeface="Verdana"/>
                </a:rPr>
                <a:t>rychlostí jeho </a:t>
              </a:r>
              <a:r>
                <a:rPr sz="1451" dirty="0">
                  <a:latin typeface="Verdana"/>
                  <a:cs typeface="Verdana"/>
                </a:rPr>
                <a:t>vzniku </a:t>
              </a:r>
              <a:r>
                <a:rPr sz="1451" spc="-5" dirty="0">
                  <a:latin typeface="Verdana"/>
                  <a:cs typeface="Verdana"/>
                </a:rPr>
                <a:t>malá), </a:t>
              </a:r>
              <a:r>
                <a:rPr sz="1451" spc="-9" dirty="0">
                  <a:latin typeface="Verdana"/>
                  <a:cs typeface="Verdana"/>
                </a:rPr>
                <a:t>pak se </a:t>
              </a:r>
              <a:r>
                <a:rPr sz="1451" spc="-5" dirty="0">
                  <a:latin typeface="Verdana"/>
                  <a:cs typeface="Verdana"/>
                </a:rPr>
                <a:t>soustava chová  </a:t>
              </a:r>
              <a:r>
                <a:rPr sz="1451" dirty="0">
                  <a:latin typeface="Verdana"/>
                  <a:cs typeface="Verdana"/>
                </a:rPr>
                <a:t>jako </a:t>
              </a:r>
              <a:r>
                <a:rPr sz="1451" spc="-9" dirty="0">
                  <a:latin typeface="Verdana"/>
                  <a:cs typeface="Verdana"/>
                </a:rPr>
                <a:t>by </a:t>
              </a:r>
              <a:r>
                <a:rPr sz="1451" spc="-5" dirty="0">
                  <a:latin typeface="Verdana"/>
                  <a:cs typeface="Verdana"/>
                </a:rPr>
                <a:t>vznikal </a:t>
              </a:r>
              <a:r>
                <a:rPr sz="1451" spc="-9" dirty="0">
                  <a:latin typeface="Verdana"/>
                  <a:cs typeface="Verdana"/>
                </a:rPr>
                <a:t>stabilní </a:t>
              </a:r>
              <a:r>
                <a:rPr sz="1451" spc="-5" dirty="0">
                  <a:latin typeface="Verdana"/>
                  <a:cs typeface="Verdana"/>
                </a:rPr>
                <a:t>nuklid </a:t>
              </a:r>
              <a:r>
                <a:rPr sz="1451" spc="5" dirty="0">
                  <a:latin typeface="Verdana"/>
                  <a:cs typeface="Verdana"/>
                </a:rPr>
                <a:t>– </a:t>
              </a:r>
              <a:r>
                <a:rPr sz="1451" dirty="0">
                  <a:latin typeface="Verdana"/>
                  <a:cs typeface="Verdana"/>
                </a:rPr>
                <a:t>delší </a:t>
              </a:r>
              <a:r>
                <a:rPr sz="1451" spc="-5" dirty="0">
                  <a:latin typeface="Verdana"/>
                  <a:cs typeface="Verdana"/>
                </a:rPr>
                <a:t>ozařování </a:t>
              </a:r>
              <a:r>
                <a:rPr sz="1451" dirty="0">
                  <a:latin typeface="Verdana"/>
                  <a:cs typeface="Verdana"/>
                </a:rPr>
                <a:t>se </a:t>
              </a:r>
              <a:r>
                <a:rPr sz="1451" spc="-5" dirty="0">
                  <a:latin typeface="Verdana"/>
                  <a:cs typeface="Verdana"/>
                </a:rPr>
                <a:t>tedy projeví </a:t>
              </a:r>
              <a:r>
                <a:rPr sz="1451" dirty="0">
                  <a:latin typeface="Verdana"/>
                  <a:cs typeface="Verdana"/>
                </a:rPr>
                <a:t>větším  výtěžkem</a:t>
              </a:r>
            </a:p>
          </p:txBody>
        </p:sp>
      </p:grpSp>
      <p:sp>
        <p:nvSpPr>
          <p:cNvPr id="18" name="Zástupný symbol pro číslo snímku 17">
            <a:extLst>
              <a:ext uri="{FF2B5EF4-FFF2-40B4-BE49-F238E27FC236}">
                <a16:creationId xmlns:a16="http://schemas.microsoft.com/office/drawing/2014/main" id="{EFF1BA04-2B22-454F-B81A-90D381DB8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9C9A3-569C-43FA-A790-982E5051B07F}" type="slidenum">
              <a:rPr lang="cs-CZ" smtClean="0"/>
              <a:t>6</a:t>
            </a:fld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5500CEB-92B6-4E73-9BAF-2447A6223C6E}"/>
              </a:ext>
            </a:extLst>
          </p:cNvPr>
          <p:cNvSpPr txBox="1"/>
          <p:nvPr/>
        </p:nvSpPr>
        <p:spPr>
          <a:xfrm>
            <a:off x="2996127" y="3128332"/>
            <a:ext cx="2419815" cy="46166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485990" algn="ctr">
              <a:spcBef>
                <a:spcPts val="82"/>
              </a:spcBef>
            </a:pPr>
            <a:r>
              <a:rPr lang="cs-CZ" sz="2400" b="1" spc="-14" dirty="0">
                <a:latin typeface="Verdana"/>
                <a:cs typeface="Verdana"/>
              </a:rPr>
              <a:t>A</a:t>
            </a:r>
            <a:r>
              <a:rPr lang="cs-CZ" sz="2000" b="1" spc="-20" baseline="-6410" dirty="0">
                <a:latin typeface="Verdana"/>
                <a:cs typeface="Verdana"/>
              </a:rPr>
              <a:t>s </a:t>
            </a:r>
            <a:r>
              <a:rPr lang="cs-CZ" sz="2400" b="1" spc="-9" dirty="0">
                <a:latin typeface="Verdana"/>
                <a:cs typeface="Verdana"/>
              </a:rPr>
              <a:t>=</a:t>
            </a:r>
            <a:r>
              <a:rPr lang="cs-CZ" sz="2400" b="1" spc="9" dirty="0">
                <a:latin typeface="Verdana"/>
                <a:cs typeface="Verdana"/>
              </a:rPr>
              <a:t> </a:t>
            </a:r>
            <a:r>
              <a:rPr lang="cs-CZ" sz="2400" b="1" spc="41" dirty="0">
                <a:latin typeface="Symbol"/>
                <a:cs typeface="Symbol"/>
              </a:rPr>
              <a:t></a:t>
            </a:r>
            <a:r>
              <a:rPr lang="cs-CZ" sz="2400" b="1" spc="41" dirty="0">
                <a:latin typeface="Verdana"/>
                <a:cs typeface="Verdana"/>
              </a:rPr>
              <a:t>N</a:t>
            </a:r>
            <a:endParaRPr lang="cs-CZ" sz="2400" dirty="0">
              <a:latin typeface="Verdana"/>
              <a:cs typeface="Verdana"/>
            </a:endParaRPr>
          </a:p>
        </p:txBody>
      </p:sp>
      <p:pic>
        <p:nvPicPr>
          <p:cNvPr id="2" name="Jreakce6-1">
            <a:hlinkClick r:id="" action="ppaction://media"/>
            <a:extLst>
              <a:ext uri="{FF2B5EF4-FFF2-40B4-BE49-F238E27FC236}">
                <a16:creationId xmlns:a16="http://schemas.microsoft.com/office/drawing/2014/main" id="{C6A2EA26-3285-47A6-A8D9-DFE574527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5350" y="1541647"/>
            <a:ext cx="609600" cy="609600"/>
          </a:xfrm>
          <a:prstGeom prst="rect">
            <a:avLst/>
          </a:prstGeom>
        </p:spPr>
      </p:pic>
      <p:pic>
        <p:nvPicPr>
          <p:cNvPr id="3" name="Jreakce6-2">
            <a:hlinkClick r:id="" action="ppaction://media"/>
            <a:extLst>
              <a:ext uri="{FF2B5EF4-FFF2-40B4-BE49-F238E27FC236}">
                <a16:creationId xmlns:a16="http://schemas.microsoft.com/office/drawing/2014/main" id="{99FC9906-44BB-4E5A-8CBB-2CC954D933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231" y="45738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6209" y="1031061"/>
            <a:ext cx="8090828" cy="43564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0365" rIns="0" bIns="0" rtlCol="0">
            <a:spAutoFit/>
          </a:bodyPr>
          <a:lstStyle/>
          <a:p>
            <a:pPr marL="23033">
              <a:spcBef>
                <a:spcPts val="82"/>
              </a:spcBef>
            </a:pPr>
            <a:r>
              <a:rPr sz="1814" b="1" spc="-5" dirty="0">
                <a:solidFill>
                  <a:srgbClr val="0000FF"/>
                </a:solidFill>
                <a:latin typeface="Verdana"/>
                <a:cs typeface="Verdana"/>
              </a:rPr>
              <a:t>Průběh </a:t>
            </a:r>
            <a:r>
              <a:rPr sz="1814" b="1" spc="-9" dirty="0">
                <a:solidFill>
                  <a:srgbClr val="0000FF"/>
                </a:solidFill>
                <a:latin typeface="Verdana"/>
                <a:cs typeface="Verdana"/>
              </a:rPr>
              <a:t>jaderné</a:t>
            </a:r>
            <a:r>
              <a:rPr sz="1814" b="1" spc="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814" b="1" spc="-5" dirty="0">
                <a:solidFill>
                  <a:srgbClr val="0000FF"/>
                </a:solidFill>
                <a:latin typeface="Verdana"/>
                <a:cs typeface="Verdana"/>
              </a:rPr>
              <a:t>reakce</a:t>
            </a:r>
            <a:endParaRPr sz="1814" dirty="0">
              <a:latin typeface="Verdana"/>
              <a:cs typeface="Verdana"/>
            </a:endParaRPr>
          </a:p>
          <a:p>
            <a:pPr marL="23033" marR="111133">
              <a:lnSpc>
                <a:spcPct val="101299"/>
              </a:lnSpc>
              <a:spcBef>
                <a:spcPts val="1800"/>
              </a:spcBef>
            </a:pPr>
            <a:r>
              <a:rPr sz="1451" dirty="0">
                <a:latin typeface="Verdana"/>
                <a:cs typeface="Verdana"/>
              </a:rPr>
              <a:t>Při </a:t>
            </a:r>
            <a:r>
              <a:rPr sz="1451" spc="-5" dirty="0">
                <a:latin typeface="Verdana"/>
                <a:cs typeface="Verdana"/>
              </a:rPr>
              <a:t>proniknutí projektilu </a:t>
            </a:r>
            <a:r>
              <a:rPr sz="1451" spc="-9" dirty="0">
                <a:latin typeface="Verdana"/>
                <a:cs typeface="Verdana"/>
              </a:rPr>
              <a:t>do </a:t>
            </a:r>
            <a:r>
              <a:rPr sz="1451" spc="-5" dirty="0">
                <a:latin typeface="Verdana"/>
                <a:cs typeface="Verdana"/>
              </a:rPr>
              <a:t>jádra </a:t>
            </a:r>
            <a:r>
              <a:rPr sz="1451" dirty="0">
                <a:latin typeface="Verdana"/>
                <a:cs typeface="Verdana"/>
              </a:rPr>
              <a:t>vzniká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složené jádro </a:t>
            </a:r>
            <a:r>
              <a:rPr sz="1451" spc="-5" dirty="0">
                <a:latin typeface="Verdana"/>
                <a:cs typeface="Verdana"/>
              </a:rPr>
              <a:t>(vychází </a:t>
            </a:r>
            <a:r>
              <a:rPr sz="1451" dirty="0">
                <a:latin typeface="Verdana"/>
                <a:cs typeface="Verdana"/>
              </a:rPr>
              <a:t>z </a:t>
            </a:r>
            <a:r>
              <a:rPr sz="1451" spc="-5" dirty="0">
                <a:latin typeface="Verdana"/>
                <a:cs typeface="Verdana"/>
              </a:rPr>
              <a:t>kapkového </a:t>
            </a:r>
            <a:r>
              <a:rPr sz="1451" dirty="0">
                <a:latin typeface="Verdana"/>
                <a:cs typeface="Verdana"/>
              </a:rPr>
              <a:t>modelu  </a:t>
            </a:r>
            <a:r>
              <a:rPr sz="1451" spc="-5" dirty="0">
                <a:latin typeface="Verdana"/>
                <a:cs typeface="Verdana"/>
              </a:rPr>
              <a:t>jádra). Vzniká </a:t>
            </a:r>
            <a:r>
              <a:rPr sz="1451" spc="5" dirty="0">
                <a:latin typeface="Verdana"/>
                <a:cs typeface="Verdana"/>
              </a:rPr>
              <a:t>při </a:t>
            </a:r>
            <a:r>
              <a:rPr sz="1451" dirty="0">
                <a:latin typeface="Verdana"/>
                <a:cs typeface="Verdana"/>
              </a:rPr>
              <a:t>pohlcení </a:t>
            </a:r>
            <a:r>
              <a:rPr sz="1451" spc="-5" dirty="0">
                <a:latin typeface="Verdana"/>
                <a:cs typeface="Verdana"/>
              </a:rPr>
              <a:t>jaderného projektilu terčovým</a:t>
            </a:r>
            <a:r>
              <a:rPr sz="1451" spc="-32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jádrem</a:t>
            </a:r>
            <a:endParaRPr sz="1451" dirty="0">
              <a:latin typeface="Verdana"/>
              <a:cs typeface="Verdana"/>
            </a:endParaRPr>
          </a:p>
          <a:p>
            <a:pPr marL="2401161">
              <a:lnSpc>
                <a:spcPts val="3627"/>
              </a:lnSpc>
              <a:spcBef>
                <a:spcPts val="621"/>
              </a:spcBef>
            </a:pPr>
            <a:r>
              <a:rPr sz="1814" spc="82" dirty="0">
                <a:latin typeface="Times New Roman"/>
                <a:cs typeface="Times New Roman"/>
              </a:rPr>
              <a:t>14</a:t>
            </a:r>
            <a:r>
              <a:rPr sz="1814" spc="18" dirty="0">
                <a:latin typeface="Times New Roman"/>
                <a:cs typeface="Times New Roman"/>
              </a:rPr>
              <a:t> </a:t>
            </a:r>
            <a:r>
              <a:rPr sz="4693" spc="299" baseline="-24959" dirty="0">
                <a:latin typeface="Times New Roman"/>
                <a:cs typeface="Times New Roman"/>
              </a:rPr>
              <a:t>N</a:t>
            </a:r>
            <a:r>
              <a:rPr sz="4693" spc="299" baseline="-24959" dirty="0">
                <a:latin typeface="Symbol"/>
                <a:cs typeface="Symbol"/>
              </a:rPr>
              <a:t></a:t>
            </a:r>
            <a:r>
              <a:rPr sz="1814" spc="199" dirty="0">
                <a:latin typeface="Times New Roman"/>
                <a:cs typeface="Times New Roman"/>
              </a:rPr>
              <a:t>4</a:t>
            </a:r>
            <a:r>
              <a:rPr sz="1814" spc="-172" dirty="0">
                <a:latin typeface="Times New Roman"/>
                <a:cs typeface="Times New Roman"/>
              </a:rPr>
              <a:t> </a:t>
            </a:r>
            <a:r>
              <a:rPr sz="4693" spc="27" baseline="-24959" dirty="0">
                <a:latin typeface="Times New Roman"/>
                <a:cs typeface="Times New Roman"/>
              </a:rPr>
              <a:t>He</a:t>
            </a:r>
            <a:r>
              <a:rPr sz="4693" spc="-20" baseline="-24959" dirty="0">
                <a:latin typeface="Times New Roman"/>
                <a:cs typeface="Times New Roman"/>
              </a:rPr>
              <a:t> </a:t>
            </a:r>
            <a:r>
              <a:rPr sz="4693" spc="34" baseline="-24959" dirty="0">
                <a:latin typeface="Symbol"/>
                <a:cs typeface="Symbol"/>
              </a:rPr>
              <a:t></a:t>
            </a:r>
            <a:r>
              <a:rPr sz="4693" spc="34" baseline="-24959" dirty="0">
                <a:latin typeface="Times New Roman"/>
                <a:cs typeface="Times New Roman"/>
              </a:rPr>
              <a:t>[</a:t>
            </a:r>
            <a:r>
              <a:rPr sz="1814" spc="23" dirty="0">
                <a:latin typeface="Times New Roman"/>
                <a:cs typeface="Times New Roman"/>
              </a:rPr>
              <a:t>18</a:t>
            </a:r>
            <a:r>
              <a:rPr sz="1814" spc="-222" dirty="0">
                <a:latin typeface="Times New Roman"/>
                <a:cs typeface="Times New Roman"/>
              </a:rPr>
              <a:t> </a:t>
            </a:r>
            <a:r>
              <a:rPr sz="4693" spc="54" baseline="-24959" dirty="0">
                <a:latin typeface="Times New Roman"/>
                <a:cs typeface="Times New Roman"/>
              </a:rPr>
              <a:t>F</a:t>
            </a:r>
            <a:r>
              <a:rPr sz="1814" spc="36" dirty="0">
                <a:latin typeface="Times New Roman"/>
                <a:cs typeface="Times New Roman"/>
              </a:rPr>
              <a:t>excit</a:t>
            </a:r>
            <a:r>
              <a:rPr sz="1814" spc="118" dirty="0">
                <a:latin typeface="Times New Roman"/>
                <a:cs typeface="Times New Roman"/>
              </a:rPr>
              <a:t> </a:t>
            </a:r>
            <a:r>
              <a:rPr sz="4693" spc="68" baseline="-24959" dirty="0">
                <a:latin typeface="Times New Roman"/>
                <a:cs typeface="Times New Roman"/>
              </a:rPr>
              <a:t>]</a:t>
            </a:r>
            <a:endParaRPr sz="4693" baseline="-24959" dirty="0">
              <a:latin typeface="Times New Roman"/>
              <a:cs typeface="Times New Roman"/>
            </a:endParaRPr>
          </a:p>
          <a:p>
            <a:pPr marL="2519204">
              <a:lnSpc>
                <a:spcPts val="2049"/>
              </a:lnSpc>
              <a:tabLst>
                <a:tab pos="3289647" algn="l"/>
                <a:tab pos="4647427" algn="l"/>
                <a:tab pos="4998100" algn="l"/>
              </a:tabLst>
            </a:pPr>
            <a:r>
              <a:rPr sz="1814" spc="45" dirty="0">
                <a:latin typeface="Times New Roman"/>
                <a:cs typeface="Times New Roman"/>
              </a:rPr>
              <a:t>7	2	9	</a:t>
            </a:r>
            <a:r>
              <a:rPr sz="1814" spc="36" dirty="0">
                <a:latin typeface="Times New Roman"/>
                <a:cs typeface="Times New Roman"/>
              </a:rPr>
              <a:t>s</a:t>
            </a:r>
            <a:endParaRPr sz="1814" dirty="0">
              <a:latin typeface="Times New Roman"/>
              <a:cs typeface="Times New Roman"/>
            </a:endParaRPr>
          </a:p>
          <a:p>
            <a:pPr>
              <a:spcBef>
                <a:spcPts val="18"/>
              </a:spcBef>
            </a:pPr>
            <a:endParaRPr sz="1723" dirty="0">
              <a:latin typeface="Times New Roman"/>
              <a:cs typeface="Times New Roman"/>
            </a:endParaRPr>
          </a:p>
          <a:p>
            <a:pPr marL="437046" marR="39156" indent="-207294">
              <a:lnSpc>
                <a:spcPct val="116300"/>
              </a:lnSpc>
              <a:spcBef>
                <a:spcPts val="5"/>
              </a:spcBef>
              <a:buFont typeface="Symbol"/>
              <a:buChar char=""/>
              <a:tabLst>
                <a:tab pos="429559" algn="l"/>
              </a:tabLst>
            </a:pPr>
            <a:r>
              <a:rPr sz="1451" dirty="0">
                <a:latin typeface="Verdana"/>
                <a:cs typeface="Verdana"/>
              </a:rPr>
              <a:t>excitační </a:t>
            </a:r>
            <a:r>
              <a:rPr sz="1451" spc="-5" dirty="0">
                <a:latin typeface="Verdana"/>
                <a:cs typeface="Verdana"/>
              </a:rPr>
              <a:t>energie pochází </a:t>
            </a:r>
            <a:r>
              <a:rPr sz="1451" dirty="0">
                <a:latin typeface="Verdana"/>
                <a:cs typeface="Verdana"/>
              </a:rPr>
              <a:t>z </a:t>
            </a:r>
            <a:r>
              <a:rPr sz="1451" spc="-5" dirty="0">
                <a:latin typeface="Verdana"/>
                <a:cs typeface="Verdana"/>
              </a:rPr>
              <a:t>kinetické energie projektilu </a:t>
            </a:r>
            <a:r>
              <a:rPr sz="1451" dirty="0">
                <a:latin typeface="Verdana"/>
                <a:cs typeface="Verdana"/>
              </a:rPr>
              <a:t>a z vazebné </a:t>
            </a:r>
            <a:r>
              <a:rPr sz="1451" spc="-5" dirty="0">
                <a:latin typeface="Verdana"/>
                <a:cs typeface="Verdana"/>
              </a:rPr>
              <a:t>energie, která  </a:t>
            </a:r>
            <a:r>
              <a:rPr sz="1451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uvolní při </a:t>
            </a:r>
            <a:r>
              <a:rPr sz="1451" spc="-5" dirty="0" err="1">
                <a:latin typeface="Verdana"/>
                <a:cs typeface="Verdana"/>
              </a:rPr>
              <a:t>zachycení</a:t>
            </a:r>
            <a:r>
              <a:rPr sz="1451" spc="5" dirty="0">
                <a:latin typeface="Verdana"/>
                <a:cs typeface="Verdana"/>
              </a:rPr>
              <a:t> </a:t>
            </a:r>
            <a:r>
              <a:rPr sz="1451" spc="-9" dirty="0" err="1">
                <a:latin typeface="Verdana"/>
                <a:cs typeface="Verdana"/>
              </a:rPr>
              <a:t>projektilu</a:t>
            </a:r>
            <a:endParaRPr lang="cs-CZ" sz="1451" spc="-9" dirty="0">
              <a:latin typeface="Verdana"/>
              <a:cs typeface="Verdana"/>
            </a:endParaRPr>
          </a:p>
          <a:p>
            <a:pPr marL="437046" marR="39156" indent="-207294">
              <a:lnSpc>
                <a:spcPct val="116300"/>
              </a:lnSpc>
              <a:spcBef>
                <a:spcPts val="5"/>
              </a:spcBef>
              <a:buFont typeface="Symbol"/>
              <a:buChar char=""/>
              <a:tabLst>
                <a:tab pos="429559" algn="l"/>
              </a:tabLst>
            </a:pPr>
            <a:endParaRPr sz="1451" dirty="0">
              <a:latin typeface="Verdana"/>
              <a:cs typeface="Verdana"/>
            </a:endParaRPr>
          </a:p>
          <a:p>
            <a:pPr marL="428984" indent="-199233">
              <a:spcBef>
                <a:spcPts val="281"/>
              </a:spcBef>
              <a:buFont typeface="Symbol"/>
              <a:buChar char=""/>
              <a:tabLst>
                <a:tab pos="429559" algn="l"/>
              </a:tabLst>
            </a:pPr>
            <a:r>
              <a:rPr sz="1451" spc="-5" dirty="0">
                <a:latin typeface="Verdana"/>
                <a:cs typeface="Verdana"/>
              </a:rPr>
              <a:t>tato energie </a:t>
            </a:r>
            <a:r>
              <a:rPr sz="1451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rovnoměrně rozdělí </a:t>
            </a:r>
            <a:r>
              <a:rPr sz="1451" spc="-5" dirty="0" err="1">
                <a:latin typeface="Verdana"/>
                <a:cs typeface="Verdana"/>
              </a:rPr>
              <a:t>mezi</a:t>
            </a:r>
            <a:r>
              <a:rPr sz="1451" spc="14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nukleony</a:t>
            </a:r>
            <a:endParaRPr lang="cs-CZ" sz="1451" spc="-5" dirty="0">
              <a:latin typeface="Verdana"/>
              <a:cs typeface="Verdana"/>
            </a:endParaRPr>
          </a:p>
          <a:p>
            <a:pPr marL="428984" indent="-199233">
              <a:spcBef>
                <a:spcPts val="281"/>
              </a:spcBef>
              <a:buFont typeface="Symbol"/>
              <a:buChar char=""/>
              <a:tabLst>
                <a:tab pos="429559" algn="l"/>
              </a:tabLst>
            </a:pPr>
            <a:endParaRPr sz="1451" dirty="0">
              <a:latin typeface="Verdana"/>
              <a:cs typeface="Verdana"/>
            </a:endParaRPr>
          </a:p>
          <a:p>
            <a:pPr marL="428984" indent="-199233">
              <a:spcBef>
                <a:spcPts val="286"/>
              </a:spcBef>
              <a:buFont typeface="Symbol"/>
              <a:buChar char=""/>
              <a:tabLst>
                <a:tab pos="429559" algn="l"/>
              </a:tabLst>
            </a:pPr>
            <a:r>
              <a:rPr sz="1451" dirty="0">
                <a:latin typeface="Verdana"/>
                <a:cs typeface="Verdana"/>
              </a:rPr>
              <a:t>energie </a:t>
            </a:r>
            <a:r>
              <a:rPr sz="1451" spc="-5" dirty="0">
                <a:latin typeface="Verdana"/>
                <a:cs typeface="Verdana"/>
              </a:rPr>
              <a:t>nukleonů </a:t>
            </a:r>
            <a:r>
              <a:rPr sz="1451" spc="-9" dirty="0">
                <a:latin typeface="Verdana"/>
                <a:cs typeface="Verdana"/>
              </a:rPr>
              <a:t>se </a:t>
            </a:r>
            <a:r>
              <a:rPr sz="1451" spc="5" dirty="0">
                <a:latin typeface="Verdana"/>
                <a:cs typeface="Verdana"/>
              </a:rPr>
              <a:t>při </a:t>
            </a:r>
            <a:r>
              <a:rPr sz="1451" spc="-5" dirty="0">
                <a:latin typeface="Verdana"/>
                <a:cs typeface="Verdana"/>
              </a:rPr>
              <a:t>vzájemných srážkách </a:t>
            </a:r>
            <a:r>
              <a:rPr sz="1451" spc="-5" dirty="0" err="1">
                <a:latin typeface="Verdana"/>
                <a:cs typeface="Verdana"/>
              </a:rPr>
              <a:t>neustále</a:t>
            </a:r>
            <a:r>
              <a:rPr sz="1451" spc="-23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přerozděluje</a:t>
            </a:r>
            <a:endParaRPr lang="cs-CZ" sz="1451" spc="-5" dirty="0">
              <a:latin typeface="Verdana"/>
              <a:cs typeface="Verdana"/>
            </a:endParaRPr>
          </a:p>
          <a:p>
            <a:pPr marL="428984" indent="-199233">
              <a:spcBef>
                <a:spcPts val="286"/>
              </a:spcBef>
              <a:buFont typeface="Symbol"/>
              <a:buChar char=""/>
              <a:tabLst>
                <a:tab pos="429559" algn="l"/>
              </a:tabLst>
            </a:pPr>
            <a:endParaRPr sz="1451" dirty="0">
              <a:latin typeface="Verdana"/>
              <a:cs typeface="Verdana"/>
            </a:endParaRPr>
          </a:p>
          <a:p>
            <a:pPr marL="437046" marR="123225" indent="-207294">
              <a:lnSpc>
                <a:spcPct val="113700"/>
              </a:lnSpc>
              <a:spcBef>
                <a:spcPts val="68"/>
              </a:spcBef>
              <a:buFont typeface="Symbol"/>
              <a:buChar char=""/>
              <a:tabLst>
                <a:tab pos="429559" algn="l"/>
              </a:tabLst>
            </a:pPr>
            <a:r>
              <a:rPr sz="1451" dirty="0">
                <a:latin typeface="Verdana"/>
                <a:cs typeface="Verdana"/>
              </a:rPr>
              <a:t>může se </a:t>
            </a:r>
            <a:r>
              <a:rPr sz="1451" spc="-5" dirty="0">
                <a:latin typeface="Verdana"/>
                <a:cs typeface="Verdana"/>
              </a:rPr>
              <a:t>stát, </a:t>
            </a:r>
            <a:r>
              <a:rPr sz="1451" dirty="0">
                <a:latin typeface="Verdana"/>
                <a:cs typeface="Verdana"/>
              </a:rPr>
              <a:t>že </a:t>
            </a:r>
            <a:r>
              <a:rPr sz="1451" spc="-5" dirty="0">
                <a:latin typeface="Verdana"/>
                <a:cs typeface="Verdana"/>
              </a:rPr>
              <a:t>některý nukleon získá takovou energii, která </a:t>
            </a:r>
            <a:r>
              <a:rPr sz="1451" spc="5" dirty="0">
                <a:latin typeface="Verdana"/>
                <a:cs typeface="Verdana"/>
              </a:rPr>
              <a:t>mu </a:t>
            </a:r>
            <a:r>
              <a:rPr sz="1451" dirty="0">
                <a:latin typeface="Verdana"/>
                <a:cs typeface="Verdana"/>
              </a:rPr>
              <a:t>umožní opustit  složené </a:t>
            </a:r>
            <a:r>
              <a:rPr sz="1451" spc="-5" dirty="0">
                <a:latin typeface="Verdana"/>
                <a:cs typeface="Verdana"/>
              </a:rPr>
              <a:t>jádro </a:t>
            </a:r>
            <a:r>
              <a:rPr sz="1451" spc="5" dirty="0">
                <a:latin typeface="Symbol"/>
                <a:cs typeface="Symbol"/>
              </a:rPr>
              <a:t></a:t>
            </a:r>
            <a:r>
              <a:rPr sz="1451" spc="5" dirty="0">
                <a:latin typeface="Times New Roman"/>
                <a:cs typeface="Times New Roman"/>
              </a:rPr>
              <a:t> </a:t>
            </a:r>
            <a:r>
              <a:rPr sz="1451" spc="-5" dirty="0">
                <a:latin typeface="Verdana"/>
                <a:cs typeface="Verdana"/>
              </a:rPr>
              <a:t>nastává druhá </a:t>
            </a:r>
            <a:r>
              <a:rPr sz="1451" dirty="0">
                <a:latin typeface="Verdana"/>
                <a:cs typeface="Verdana"/>
              </a:rPr>
              <a:t>fáze </a:t>
            </a:r>
            <a:r>
              <a:rPr sz="1451" spc="-5" dirty="0">
                <a:latin typeface="Verdana"/>
                <a:cs typeface="Verdana"/>
              </a:rPr>
              <a:t>procesu (přeměna složeného</a:t>
            </a:r>
            <a:r>
              <a:rPr sz="1451" spc="-236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jádra)</a:t>
            </a:r>
            <a:endParaRPr sz="1451"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37891" y="5826939"/>
            <a:ext cx="3111380" cy="40156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AF72796-9753-4639-981B-A218884C15E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49637" y="6367502"/>
            <a:ext cx="2057400" cy="365125"/>
          </a:xfrm>
        </p:spPr>
        <p:txBody>
          <a:bodyPr/>
          <a:lstStyle/>
          <a:p>
            <a:fld id="{B6F15528-21DE-4FAA-801E-634DDDAF4B2B}" type="slidenum">
              <a:rPr lang="cs-CZ" smtClean="0"/>
              <a:t>7</a:t>
            </a:fld>
            <a:endParaRPr lang="cs-CZ"/>
          </a:p>
        </p:txBody>
      </p:sp>
      <p:pic>
        <p:nvPicPr>
          <p:cNvPr id="5" name="Jreakce7-1">
            <a:hlinkClick r:id="" action="ppaction://media"/>
            <a:extLst>
              <a:ext uri="{FF2B5EF4-FFF2-40B4-BE49-F238E27FC236}">
                <a16:creationId xmlns:a16="http://schemas.microsoft.com/office/drawing/2014/main" id="{4B2D76A6-1D60-440E-94B8-171C3919B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4371" y="2868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779" y="186780"/>
            <a:ext cx="7616284" cy="408285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9213" rIns="0" bIns="0" rtlCol="0">
            <a:spAutoFit/>
          </a:bodyPr>
          <a:lstStyle/>
          <a:p>
            <a:pPr marL="252784" marR="401345" indent="-207294">
              <a:lnSpc>
                <a:spcPct val="101299"/>
              </a:lnSpc>
              <a:spcBef>
                <a:spcPts val="73"/>
              </a:spcBef>
              <a:buFont typeface="Symbol"/>
              <a:buChar char=""/>
              <a:tabLst>
                <a:tab pos="245298" algn="l"/>
              </a:tabLst>
            </a:pPr>
            <a:r>
              <a:rPr sz="1451" dirty="0">
                <a:latin typeface="Verdana"/>
                <a:cs typeface="Verdana"/>
              </a:rPr>
              <a:t>excitační </a:t>
            </a:r>
            <a:r>
              <a:rPr sz="1451" spc="-5" dirty="0">
                <a:latin typeface="Verdana"/>
                <a:cs typeface="Verdana"/>
              </a:rPr>
              <a:t>energie složeného jádra </a:t>
            </a:r>
            <a:r>
              <a:rPr sz="1451" dirty="0">
                <a:latin typeface="Verdana"/>
                <a:cs typeface="Verdana"/>
              </a:rPr>
              <a:t>se zmenší o </a:t>
            </a:r>
            <a:r>
              <a:rPr sz="1451" spc="-5" dirty="0">
                <a:latin typeface="Verdana"/>
                <a:cs typeface="Verdana"/>
              </a:rPr>
              <a:t>vazebnou </a:t>
            </a:r>
            <a:r>
              <a:rPr sz="1451" dirty="0">
                <a:latin typeface="Verdana"/>
                <a:cs typeface="Verdana"/>
              </a:rPr>
              <a:t>a kinetickou </a:t>
            </a:r>
            <a:r>
              <a:rPr sz="1451" spc="-5" dirty="0">
                <a:latin typeface="Verdana"/>
                <a:cs typeface="Verdana"/>
              </a:rPr>
              <a:t>energii  </a:t>
            </a:r>
            <a:r>
              <a:rPr sz="1451" dirty="0">
                <a:latin typeface="Verdana"/>
                <a:cs typeface="Verdana"/>
              </a:rPr>
              <a:t>emitované</a:t>
            </a:r>
            <a:r>
              <a:rPr sz="1451" spc="-18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částice</a:t>
            </a:r>
          </a:p>
          <a:p>
            <a:pPr>
              <a:spcBef>
                <a:spcPts val="23"/>
              </a:spcBef>
              <a:buFont typeface="Symbol"/>
              <a:buChar char=""/>
            </a:pPr>
            <a:endParaRPr sz="1451" dirty="0">
              <a:latin typeface="Verdana"/>
              <a:cs typeface="Verdana"/>
            </a:endParaRPr>
          </a:p>
          <a:p>
            <a:pPr marL="244723" indent="-199233">
              <a:buFont typeface="Symbol"/>
              <a:buChar char=""/>
              <a:tabLst>
                <a:tab pos="245298" algn="l"/>
              </a:tabLst>
            </a:pPr>
            <a:r>
              <a:rPr sz="1451" spc="-5" dirty="0">
                <a:latin typeface="Verdana"/>
                <a:cs typeface="Verdana"/>
              </a:rPr>
              <a:t>je-li </a:t>
            </a:r>
            <a:r>
              <a:rPr sz="1451" dirty="0">
                <a:latin typeface="Verdana"/>
                <a:cs typeface="Verdana"/>
              </a:rPr>
              <a:t>excitační </a:t>
            </a:r>
            <a:r>
              <a:rPr sz="1451" spc="-5" dirty="0">
                <a:latin typeface="Verdana"/>
                <a:cs typeface="Verdana"/>
              </a:rPr>
              <a:t>energie složeného jádra značná, </a:t>
            </a:r>
            <a:r>
              <a:rPr sz="1451" dirty="0">
                <a:latin typeface="Verdana"/>
                <a:cs typeface="Verdana"/>
              </a:rPr>
              <a:t>může se </a:t>
            </a:r>
            <a:r>
              <a:rPr sz="1451" spc="-9" dirty="0">
                <a:latin typeface="Verdana"/>
                <a:cs typeface="Verdana"/>
              </a:rPr>
              <a:t>uvolnit </a:t>
            </a:r>
            <a:r>
              <a:rPr sz="1451" dirty="0">
                <a:latin typeface="Verdana"/>
                <a:cs typeface="Verdana"/>
              </a:rPr>
              <a:t>i více</a:t>
            </a:r>
            <a:r>
              <a:rPr sz="1451" spc="36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nukleonů</a:t>
            </a:r>
            <a:endParaRPr sz="1451" dirty="0">
              <a:latin typeface="Verdana"/>
              <a:cs typeface="Verdana"/>
            </a:endParaRPr>
          </a:p>
          <a:p>
            <a:pPr>
              <a:spcBef>
                <a:spcPts val="32"/>
              </a:spcBef>
              <a:buFont typeface="Symbol"/>
              <a:buChar char=""/>
            </a:pPr>
            <a:endParaRPr sz="1406" dirty="0">
              <a:latin typeface="Verdana"/>
              <a:cs typeface="Verdana"/>
            </a:endParaRPr>
          </a:p>
          <a:p>
            <a:pPr marL="1082538">
              <a:spcBef>
                <a:spcPts val="5"/>
              </a:spcBef>
            </a:pP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reakce </a:t>
            </a: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typu (</a:t>
            </a:r>
            <a:r>
              <a:rPr b="1" dirty="0">
                <a:solidFill>
                  <a:srgbClr val="C00000"/>
                </a:solidFill>
                <a:latin typeface="Symbol"/>
                <a:cs typeface="Symbol"/>
              </a:rPr>
              <a:t></a:t>
            </a: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, pn), </a:t>
            </a:r>
            <a:r>
              <a:rPr b="1" spc="-9" dirty="0">
                <a:solidFill>
                  <a:srgbClr val="C00000"/>
                </a:solidFill>
                <a:latin typeface="Verdana"/>
                <a:cs typeface="Verdana"/>
              </a:rPr>
              <a:t>(n,2n), </a:t>
            </a: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(těžký 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ion,</a:t>
            </a:r>
            <a:r>
              <a:rPr b="1" spc="-27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4n)</a:t>
            </a:r>
            <a:endParaRPr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000" dirty="0">
              <a:latin typeface="Verdana"/>
              <a:cs typeface="Verdana"/>
            </a:endParaRPr>
          </a:p>
          <a:p>
            <a:pPr marL="252784" marR="16123" indent="-207294">
              <a:lnSpc>
                <a:spcPct val="105100"/>
              </a:lnSpc>
              <a:spcBef>
                <a:spcPts val="1387"/>
              </a:spcBef>
              <a:buFont typeface="Symbol"/>
              <a:buChar char=""/>
              <a:tabLst>
                <a:tab pos="245298" algn="l"/>
              </a:tabLst>
            </a:pPr>
            <a:r>
              <a:rPr sz="1451" spc="-5" dirty="0">
                <a:latin typeface="Verdana"/>
                <a:cs typeface="Verdana"/>
              </a:rPr>
              <a:t>nadbytečná energie, která již </a:t>
            </a:r>
            <a:r>
              <a:rPr sz="1451" dirty="0">
                <a:latin typeface="Verdana"/>
                <a:cs typeface="Verdana"/>
              </a:rPr>
              <a:t>nestačí k emisi </a:t>
            </a:r>
            <a:r>
              <a:rPr sz="1451" spc="-5" dirty="0">
                <a:latin typeface="Verdana"/>
                <a:cs typeface="Verdana"/>
              </a:rPr>
              <a:t>nukleonu, </a:t>
            </a:r>
            <a:r>
              <a:rPr sz="1451" spc="-9" dirty="0">
                <a:latin typeface="Verdana"/>
                <a:cs typeface="Verdana"/>
              </a:rPr>
              <a:t>se </a:t>
            </a:r>
            <a:r>
              <a:rPr sz="1451" spc="-5" dirty="0">
                <a:latin typeface="Verdana"/>
                <a:cs typeface="Verdana"/>
              </a:rPr>
              <a:t>vyzáří jako </a:t>
            </a:r>
            <a:r>
              <a:rPr sz="1451" spc="-5" dirty="0" err="1">
                <a:latin typeface="Verdana"/>
                <a:cs typeface="Verdana"/>
              </a:rPr>
              <a:t>fotony</a:t>
            </a:r>
            <a:r>
              <a:rPr sz="1451" spc="-5" dirty="0">
                <a:latin typeface="Verdana"/>
                <a:cs typeface="Verdana"/>
              </a:rPr>
              <a:t> </a:t>
            </a:r>
            <a:br>
              <a:rPr lang="cs-CZ" sz="1451" spc="-5" dirty="0">
                <a:latin typeface="Verdana"/>
                <a:cs typeface="Verdana"/>
              </a:rPr>
            </a:br>
            <a:r>
              <a:rPr spc="5" dirty="0">
                <a:latin typeface="Symbol"/>
                <a:cs typeface="Symbol"/>
              </a:rPr>
              <a:t></a:t>
            </a:r>
            <a:r>
              <a:rPr lang="cs-CZ" spc="5" dirty="0">
                <a:latin typeface="Symbol"/>
                <a:cs typeface="Symbol"/>
              </a:rPr>
              <a:t> </a:t>
            </a:r>
            <a:r>
              <a:rPr spc="5" dirty="0">
                <a:latin typeface="Verdana"/>
                <a:cs typeface="Verdana"/>
              </a:rPr>
              <a:t>-</a:t>
            </a:r>
            <a:r>
              <a:rPr sz="1451" spc="5" dirty="0">
                <a:latin typeface="Verdana"/>
                <a:cs typeface="Verdana"/>
              </a:rPr>
              <a:t> </a:t>
            </a:r>
            <a:r>
              <a:rPr sz="1451" spc="-5" dirty="0" err="1">
                <a:latin typeface="Verdana"/>
                <a:cs typeface="Verdana"/>
              </a:rPr>
              <a:t>záření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spc="-9" dirty="0">
                <a:latin typeface="Verdana"/>
                <a:cs typeface="Verdana"/>
              </a:rPr>
              <a:t>(jediný </a:t>
            </a:r>
            <a:r>
              <a:rPr sz="1451" spc="-5" dirty="0">
                <a:latin typeface="Verdana"/>
                <a:cs typeface="Verdana"/>
              </a:rPr>
              <a:t>způsob deexcitace </a:t>
            </a:r>
            <a:r>
              <a:rPr sz="1451" spc="5" dirty="0">
                <a:latin typeface="Verdana"/>
                <a:cs typeface="Verdana"/>
              </a:rPr>
              <a:t>u </a:t>
            </a:r>
            <a:r>
              <a:rPr sz="1451" spc="-5" dirty="0">
                <a:latin typeface="Verdana"/>
                <a:cs typeface="Verdana"/>
              </a:rPr>
              <a:t>nízkých excitačních energií </a:t>
            </a:r>
            <a:r>
              <a:rPr sz="1451" spc="5" dirty="0">
                <a:latin typeface="Verdana"/>
                <a:cs typeface="Verdana"/>
              </a:rPr>
              <a:t>… </a:t>
            </a:r>
            <a:r>
              <a:rPr sz="1451" dirty="0">
                <a:latin typeface="Verdana"/>
                <a:cs typeface="Verdana"/>
              </a:rPr>
              <a:t>reakce </a:t>
            </a:r>
            <a:r>
              <a:rPr sz="1451" spc="-5" dirty="0">
                <a:latin typeface="Verdana"/>
                <a:cs typeface="Verdana"/>
              </a:rPr>
              <a:t>typu</a:t>
            </a:r>
            <a:r>
              <a:rPr sz="1451" spc="68" dirty="0">
                <a:latin typeface="Verdana"/>
                <a:cs typeface="Verdana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Verdana"/>
                <a:cs typeface="Verdana"/>
              </a:rPr>
              <a:t>(n,</a:t>
            </a:r>
            <a:r>
              <a:rPr sz="1600" b="1" spc="5" dirty="0">
                <a:solidFill>
                  <a:srgbClr val="C00000"/>
                </a:solidFill>
                <a:latin typeface="Symbol"/>
                <a:cs typeface="Symbol"/>
              </a:rPr>
              <a:t></a:t>
            </a:r>
            <a:r>
              <a:rPr sz="1600" b="1" spc="5" dirty="0">
                <a:solidFill>
                  <a:srgbClr val="C00000"/>
                </a:solidFill>
                <a:latin typeface="Verdana"/>
                <a:cs typeface="Verdana"/>
              </a:rPr>
              <a:t>)</a:t>
            </a:r>
            <a:endParaRPr sz="1451" b="1" dirty="0">
              <a:solidFill>
                <a:srgbClr val="C00000"/>
              </a:solidFill>
              <a:latin typeface="Verdana"/>
              <a:cs typeface="Verdana"/>
            </a:endParaRPr>
          </a:p>
          <a:p>
            <a:pPr>
              <a:spcBef>
                <a:spcPts val="45"/>
              </a:spcBef>
            </a:pPr>
            <a:endParaRPr sz="1451" dirty="0">
              <a:latin typeface="Verdana"/>
              <a:cs typeface="Verdana"/>
            </a:endParaRPr>
          </a:p>
          <a:p>
            <a:pPr marL="252784" marR="167563" indent="-207294">
              <a:lnSpc>
                <a:spcPct val="101200"/>
              </a:lnSpc>
              <a:buFont typeface="Symbol"/>
              <a:buChar char=""/>
              <a:tabLst>
                <a:tab pos="245298" algn="l"/>
              </a:tabLst>
            </a:pPr>
            <a:r>
              <a:rPr sz="1451" spc="5" dirty="0">
                <a:latin typeface="Verdana"/>
                <a:cs typeface="Verdana"/>
              </a:rPr>
              <a:t>doba </a:t>
            </a:r>
            <a:r>
              <a:rPr sz="1451" spc="-5" dirty="0">
                <a:latin typeface="Verdana"/>
                <a:cs typeface="Verdana"/>
              </a:rPr>
              <a:t>života složeného jádra </a:t>
            </a:r>
            <a:r>
              <a:rPr sz="1451" spc="-14" dirty="0">
                <a:latin typeface="Verdana"/>
                <a:cs typeface="Verdana"/>
              </a:rPr>
              <a:t>je </a:t>
            </a:r>
            <a:r>
              <a:rPr sz="1451" dirty="0">
                <a:latin typeface="Verdana"/>
                <a:cs typeface="Verdana"/>
              </a:rPr>
              <a:t>10</a:t>
            </a:r>
            <a:r>
              <a:rPr sz="1428" baseline="29100" dirty="0">
                <a:latin typeface="Verdana"/>
                <a:cs typeface="Verdana"/>
              </a:rPr>
              <a:t>-16 </a:t>
            </a:r>
            <a:r>
              <a:rPr sz="1451" dirty="0">
                <a:latin typeface="Verdana"/>
                <a:cs typeface="Verdana"/>
              </a:rPr>
              <a:t>- 10</a:t>
            </a:r>
            <a:r>
              <a:rPr sz="1428" baseline="29100" dirty="0">
                <a:latin typeface="Verdana"/>
                <a:cs typeface="Verdana"/>
              </a:rPr>
              <a:t>-14 </a:t>
            </a:r>
            <a:r>
              <a:rPr sz="1451" dirty="0">
                <a:latin typeface="Verdana"/>
                <a:cs typeface="Verdana"/>
              </a:rPr>
              <a:t>s </a:t>
            </a:r>
            <a:r>
              <a:rPr sz="1451" spc="5" dirty="0">
                <a:latin typeface="Verdana"/>
                <a:cs typeface="Verdana"/>
              </a:rPr>
              <a:t>– </a:t>
            </a:r>
            <a:r>
              <a:rPr sz="1451" dirty="0">
                <a:latin typeface="Verdana"/>
                <a:cs typeface="Verdana"/>
              </a:rPr>
              <a:t>doba </a:t>
            </a:r>
            <a:r>
              <a:rPr sz="1451" spc="-5" dirty="0">
                <a:latin typeface="Verdana"/>
                <a:cs typeface="Verdana"/>
              </a:rPr>
              <a:t>dostatečná </a:t>
            </a:r>
            <a:r>
              <a:rPr sz="1451" dirty="0">
                <a:latin typeface="Verdana"/>
                <a:cs typeface="Verdana"/>
              </a:rPr>
              <a:t>k </a:t>
            </a:r>
            <a:r>
              <a:rPr sz="1451" spc="-5" dirty="0" err="1">
                <a:latin typeface="Verdana"/>
                <a:cs typeface="Verdana"/>
              </a:rPr>
              <a:t>přerozdělení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energie</a:t>
            </a:r>
            <a:endParaRPr lang="cs-CZ" sz="1451" dirty="0">
              <a:latin typeface="Verdana"/>
              <a:cs typeface="Verdana"/>
            </a:endParaRPr>
          </a:p>
          <a:p>
            <a:pPr marL="252784" marR="167563" indent="-207294">
              <a:lnSpc>
                <a:spcPct val="101200"/>
              </a:lnSpc>
              <a:buFont typeface="Symbol"/>
              <a:buChar char=""/>
              <a:tabLst>
                <a:tab pos="245298" algn="l"/>
              </a:tabLst>
            </a:pPr>
            <a:endParaRPr sz="1451" dirty="0">
              <a:latin typeface="Verdana"/>
              <a:cs typeface="Verdana"/>
            </a:endParaRPr>
          </a:p>
          <a:p>
            <a:pPr marL="252784" marR="510175" indent="-207294">
              <a:lnSpc>
                <a:spcPts val="1768"/>
              </a:lnSpc>
              <a:spcBef>
                <a:spcPts val="59"/>
              </a:spcBef>
              <a:buFont typeface="Symbol"/>
              <a:buChar char=""/>
              <a:tabLst>
                <a:tab pos="245298" algn="l"/>
              </a:tabLst>
            </a:pPr>
            <a:r>
              <a:rPr sz="1451" dirty="0">
                <a:latin typeface="Verdana"/>
                <a:cs typeface="Verdana"/>
              </a:rPr>
              <a:t>osud </a:t>
            </a:r>
            <a:r>
              <a:rPr sz="1451" spc="-5" dirty="0">
                <a:latin typeface="Verdana"/>
                <a:cs typeface="Verdana"/>
              </a:rPr>
              <a:t>složeného jádra nezávisí na jeho </a:t>
            </a:r>
            <a:r>
              <a:rPr sz="1451" spc="-5" dirty="0" err="1">
                <a:latin typeface="Verdana"/>
                <a:cs typeface="Verdana"/>
              </a:rPr>
              <a:t>vznik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a </a:t>
            </a:r>
            <a:r>
              <a:rPr sz="1451" spc="-5" dirty="0" err="1">
                <a:latin typeface="Verdana"/>
                <a:cs typeface="Verdana"/>
              </a:rPr>
              <a:t>při</a:t>
            </a:r>
            <a:r>
              <a:rPr sz="1451" spc="-5" dirty="0">
                <a:latin typeface="Verdana"/>
                <a:cs typeface="Verdana"/>
              </a:rPr>
              <a:t> </a:t>
            </a:r>
            <a:r>
              <a:rPr sz="1451" dirty="0" err="1">
                <a:latin typeface="Verdana"/>
                <a:cs typeface="Verdana"/>
              </a:rPr>
              <a:t>přeměn</a:t>
            </a:r>
            <a:r>
              <a:rPr lang="cs-CZ" sz="1451" dirty="0">
                <a:latin typeface="Verdana"/>
                <a:cs typeface="Verdana"/>
              </a:rPr>
              <a:t>ě</a:t>
            </a:r>
            <a:r>
              <a:rPr sz="1451" dirty="0">
                <a:latin typeface="Verdana"/>
                <a:cs typeface="Verdana"/>
              </a:rPr>
              <a:t> složeného </a:t>
            </a:r>
            <a:r>
              <a:rPr sz="1451" spc="-5" dirty="0">
                <a:latin typeface="Verdana"/>
                <a:cs typeface="Verdana"/>
              </a:rPr>
              <a:t>jádra  </a:t>
            </a:r>
            <a:r>
              <a:rPr sz="1451" dirty="0">
                <a:latin typeface="Verdana"/>
                <a:cs typeface="Verdana"/>
              </a:rPr>
              <a:t>mohou </a:t>
            </a:r>
            <a:r>
              <a:rPr sz="1451" spc="-5" dirty="0">
                <a:latin typeface="Verdana"/>
                <a:cs typeface="Verdana"/>
              </a:rPr>
              <a:t>vznikat různé</a:t>
            </a:r>
            <a:r>
              <a:rPr sz="1451" spc="-54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produkty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77E7D1-6801-4467-AFF2-64CB128BEF9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8</a:t>
            </a:fld>
            <a:endParaRPr lang="cs-CZ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F90FD73-555B-4464-AAB6-A26E99D85433}"/>
              </a:ext>
            </a:extLst>
          </p:cNvPr>
          <p:cNvSpPr txBox="1"/>
          <p:nvPr/>
        </p:nvSpPr>
        <p:spPr>
          <a:xfrm>
            <a:off x="1248937" y="5530436"/>
            <a:ext cx="3189250" cy="45874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vert="horz" wrap="square" lIns="0" tIns="12092" rIns="0" bIns="0" rtlCol="0">
            <a:spAutoFit/>
          </a:bodyPr>
          <a:lstStyle/>
          <a:p>
            <a:pPr marL="210174" indent="-199233">
              <a:spcBef>
                <a:spcPts val="95"/>
              </a:spcBef>
              <a:buFont typeface="Symbol"/>
              <a:buChar char=""/>
              <a:tabLst>
                <a:tab pos="210749" algn="l"/>
              </a:tabLst>
            </a:pPr>
            <a:r>
              <a:rPr sz="1451" dirty="0">
                <a:latin typeface="Verdana"/>
                <a:cs typeface="Verdana"/>
              </a:rPr>
              <a:t>různými reakcemi může </a:t>
            </a:r>
            <a:r>
              <a:rPr sz="1451" spc="-5" dirty="0">
                <a:latin typeface="Verdana"/>
                <a:cs typeface="Verdana"/>
              </a:rPr>
              <a:t>vznikat </a:t>
            </a:r>
            <a:r>
              <a:rPr sz="1451" dirty="0">
                <a:latin typeface="Verdana"/>
                <a:cs typeface="Verdana"/>
              </a:rPr>
              <a:t>tentýž</a:t>
            </a:r>
            <a:r>
              <a:rPr sz="1451" spc="-91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nuklid</a:t>
            </a:r>
            <a:endParaRPr sz="1451" dirty="0">
              <a:latin typeface="Verdana"/>
              <a:cs typeface="Verdana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F3942CB3-BE00-4106-A8F2-92A259FBFB95}"/>
              </a:ext>
            </a:extLst>
          </p:cNvPr>
          <p:cNvGrpSpPr/>
          <p:nvPr/>
        </p:nvGrpSpPr>
        <p:grpSpPr>
          <a:xfrm>
            <a:off x="4538546" y="4269634"/>
            <a:ext cx="3356517" cy="2588367"/>
            <a:chOff x="4896591" y="3873617"/>
            <a:chExt cx="4086064" cy="2704631"/>
          </a:xfrm>
        </p:grpSpPr>
        <p:pic>
          <p:nvPicPr>
            <p:cNvPr id="3" name="object 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6591" y="3873617"/>
              <a:ext cx="4086064" cy="1210939"/>
            </a:xfrm>
            <a:prstGeom prst="rect">
              <a:avLst/>
            </a:prstGeom>
          </p:spPr>
        </p:pic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40880A7E-A64C-4BAD-816B-D5E136005B9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96591" y="5182720"/>
              <a:ext cx="4086064" cy="1395528"/>
            </a:xfrm>
            <a:prstGeom prst="rect">
              <a:avLst/>
            </a:prstGeom>
          </p:spPr>
        </p:pic>
      </p:grpSp>
      <p:pic>
        <p:nvPicPr>
          <p:cNvPr id="11" name="Jreakce8-1">
            <a:hlinkClick r:id="" action="ppaction://media"/>
            <a:extLst>
              <a:ext uri="{FF2B5EF4-FFF2-40B4-BE49-F238E27FC236}">
                <a16:creationId xmlns:a16="http://schemas.microsoft.com/office/drawing/2014/main" id="{B5A893EA-226A-44BC-9B4D-13374063F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4471" y="525966"/>
            <a:ext cx="609600" cy="609600"/>
          </a:xfrm>
          <a:prstGeom prst="rect">
            <a:avLst/>
          </a:prstGeom>
        </p:spPr>
      </p:pic>
      <p:pic>
        <p:nvPicPr>
          <p:cNvPr id="12" name="Jreakce8-2">
            <a:hlinkClick r:id="" action="ppaction://media"/>
            <a:extLst>
              <a:ext uri="{FF2B5EF4-FFF2-40B4-BE49-F238E27FC236}">
                <a16:creationId xmlns:a16="http://schemas.microsoft.com/office/drawing/2014/main" id="{9CAF8AA1-0072-4D65-9A4D-386336BAFC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5623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</TotalTime>
  <Words>793</Words>
  <Application>Microsoft Office PowerPoint</Application>
  <PresentationFormat>Předvádění na obrazovce (4:3)</PresentationFormat>
  <Paragraphs>120</Paragraphs>
  <Slides>8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Times New Roman</vt:lpstr>
      <vt:lpstr>Verdana</vt:lpstr>
      <vt:lpstr>Motiv Office</vt:lpstr>
      <vt:lpstr>6. JADERNÉ REAKCE</vt:lpstr>
      <vt:lpstr>Energetika jaderných reakcí</vt:lpstr>
      <vt:lpstr>Prezentace aplikace PowerPoint</vt:lpstr>
      <vt:lpstr>Prezentace aplikace PowerPoint</vt:lpstr>
      <vt:lpstr>B  dN *  1   N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JADERNÉ REAKCE</dc:title>
  <dc:creator>Jiří Příhoda</dc:creator>
  <cp:lastModifiedBy>Jiří Příhoda</cp:lastModifiedBy>
  <cp:revision>18</cp:revision>
  <dcterms:created xsi:type="dcterms:W3CDTF">2020-10-28T02:00:13Z</dcterms:created>
  <dcterms:modified xsi:type="dcterms:W3CDTF">2020-11-05T13:55:38Z</dcterms:modified>
</cp:coreProperties>
</file>