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336" r:id="rId2"/>
    <p:sldId id="337" r:id="rId3"/>
    <p:sldId id="338" r:id="rId4"/>
    <p:sldId id="358" r:id="rId5"/>
    <p:sldId id="339" r:id="rId6"/>
    <p:sldId id="340" r:id="rId7"/>
    <p:sldId id="342" r:id="rId8"/>
    <p:sldId id="343" r:id="rId9"/>
    <p:sldId id="344" r:id="rId10"/>
    <p:sldId id="359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86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314D2-6BE7-4311-AF06-2835B8247A8F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A298-FEFB-4E80-8894-A18BB48D0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69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A9EA-ABA1-4B28-87D0-55129D076E09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79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F30E-0C65-4D38-AD90-C0CA270D3F86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27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A8E2-E0E4-4641-BAE1-CF93E952E0AD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4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62A66-2CEF-4E82-A914-839C2654743A}" type="datetime1">
              <a:rPr lang="cs-CZ" smtClean="0"/>
              <a:t>06.11.2020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6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7E4B-3345-4E60-B27C-1D13C2AD7163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07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C59A-4C27-4C89-9278-BDF7FE4A40DE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07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FF8B-EC66-45B3-B0AD-6495B492BDBF}" type="datetime1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43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34E1-2899-4B6C-9546-E567E3E7FE80}" type="datetime1">
              <a:rPr lang="cs-CZ" smtClean="0"/>
              <a:t>06.11.2020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6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5882-B07B-4488-8C0F-CA6F62C1E295}" type="datetime1">
              <a:rPr lang="cs-CZ" smtClean="0"/>
              <a:t>06.11.2020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5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86F9-04BA-4384-8BC8-028DD194F762}" type="datetime1">
              <a:rPr lang="cs-CZ" smtClean="0"/>
              <a:t>06.11.2020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93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81946-AACC-47F7-AA1F-BE6E01D85BBE}" type="datetime1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02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36E56-11C0-446A-A678-62A3B69A6425}" type="datetime1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84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F494C-E4A9-4837-B7C5-1222BE8E620D}" type="datetime1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6B1A-A363-48E4-BAC6-22A3C2413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17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8.m4a"/><Relationship Id="rId7" Type="http://schemas.openxmlformats.org/officeDocument/2006/relationships/image" Target="../media/image8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1.m4a"/><Relationship Id="rId7" Type="http://schemas.openxmlformats.org/officeDocument/2006/relationships/image" Target="../media/image10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4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6.m4a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5" Type="http://schemas.microsoft.com/office/2007/relationships/media" Target="../media/media27.m4a"/><Relationship Id="rId4" Type="http://schemas.openxmlformats.org/officeDocument/2006/relationships/audio" Target="../media/media2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0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3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4a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635904"/>
            <a:ext cx="7352793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7. </a:t>
            </a:r>
            <a:r>
              <a:rPr lang="cs-CZ" sz="2358" b="1" dirty="0">
                <a:solidFill>
                  <a:srgbClr val="0000FF"/>
                </a:solidFill>
                <a:latin typeface="Verdana"/>
                <a:cs typeface="Verdana"/>
              </a:rPr>
              <a:t>Reakce neutronů </a:t>
            </a:r>
            <a:r>
              <a:rPr lang="cs-CZ" sz="2358" b="1" dirty="0">
                <a:solidFill>
                  <a:srgbClr val="0000FF"/>
                </a:solidFill>
                <a:latin typeface="Verdana"/>
              </a:rPr>
              <a:t>a kladných projektilů</a:t>
            </a:r>
            <a:endParaRPr sz="2358" b="1" dirty="0">
              <a:solidFill>
                <a:srgbClr val="0000FF"/>
              </a:solidFill>
              <a:latin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7" y="1314410"/>
            <a:ext cx="7806373" cy="344295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4012" rIns="0" bIns="0" rtlCol="0">
            <a:spAutoFit/>
          </a:bodyPr>
          <a:lstStyle/>
          <a:p>
            <a:pPr marL="697892" lvl="1" indent="-229751">
              <a:spcBef>
                <a:spcPts val="898"/>
              </a:spcBef>
              <a:buSzPct val="114285"/>
              <a:buFont typeface="Symbol"/>
              <a:buChar char=""/>
              <a:tabLst>
                <a:tab pos="240692" algn="l"/>
                <a:tab pos="241268" algn="l"/>
              </a:tabLst>
            </a:pPr>
            <a:r>
              <a:rPr lang="cs-CZ" sz="1270" b="1" spc="-5" dirty="0">
                <a:latin typeface="Verdana"/>
                <a:cs typeface="Verdana"/>
              </a:rPr>
              <a:t>reakce neutronů jsou </a:t>
            </a:r>
            <a:r>
              <a:rPr sz="1270" b="1" spc="-5" dirty="0" err="1">
                <a:latin typeface="Verdana"/>
                <a:cs typeface="Verdana"/>
              </a:rPr>
              <a:t>velmi</a:t>
            </a:r>
            <a:r>
              <a:rPr sz="1270" b="1" spc="-5" dirty="0">
                <a:latin typeface="Verdana"/>
                <a:cs typeface="Verdana"/>
              </a:rPr>
              <a:t> </a:t>
            </a:r>
            <a:r>
              <a:rPr sz="1270" b="1" spc="-9" dirty="0" err="1">
                <a:latin typeface="Verdana"/>
                <a:cs typeface="Verdana"/>
              </a:rPr>
              <a:t>časté</a:t>
            </a:r>
            <a:r>
              <a:rPr lang="cs-CZ" sz="1270" b="1" spc="-9" dirty="0">
                <a:latin typeface="Verdana"/>
                <a:cs typeface="Verdana"/>
              </a:rPr>
              <a:t>,</a:t>
            </a:r>
            <a:r>
              <a:rPr sz="1270" b="1" spc="-9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s vysokými</a:t>
            </a:r>
            <a:r>
              <a:rPr sz="1270" b="1" spc="63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výtěžky</a:t>
            </a:r>
            <a:endParaRPr sz="1270" dirty="0">
              <a:latin typeface="Verdana"/>
              <a:cs typeface="Verdana"/>
            </a:endParaRPr>
          </a:p>
          <a:p>
            <a:pPr marL="697892" lvl="1" indent="-229751">
              <a:spcBef>
                <a:spcPts val="807"/>
              </a:spcBef>
              <a:buFont typeface="Symbol"/>
              <a:buChar char=""/>
              <a:tabLst>
                <a:tab pos="240692" algn="l"/>
                <a:tab pos="241268" algn="l"/>
              </a:tabLst>
            </a:pPr>
            <a:r>
              <a:rPr sz="1270" spc="-9" dirty="0">
                <a:latin typeface="Verdana"/>
                <a:cs typeface="Verdana"/>
              </a:rPr>
              <a:t>pro </a:t>
            </a:r>
            <a:r>
              <a:rPr sz="1270" spc="-5" dirty="0">
                <a:latin typeface="Verdana"/>
                <a:cs typeface="Verdana"/>
              </a:rPr>
              <a:t>neutron neexistuje potenciálová bariéra terčového</a:t>
            </a:r>
            <a:r>
              <a:rPr sz="1270" spc="-18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jádra</a:t>
            </a:r>
            <a:endParaRPr sz="1270" dirty="0">
              <a:latin typeface="Verdana"/>
              <a:cs typeface="Verdana"/>
            </a:endParaRPr>
          </a:p>
          <a:p>
            <a:pPr marL="697892" marR="4607" lvl="1" indent="-229751">
              <a:lnSpc>
                <a:spcPts val="2312"/>
              </a:lnSpc>
              <a:spcBef>
                <a:spcPts val="204"/>
              </a:spcBef>
              <a:buFont typeface="Symbol"/>
              <a:buChar char=""/>
              <a:tabLst>
                <a:tab pos="240692" algn="l"/>
                <a:tab pos="241268" algn="l"/>
              </a:tabLst>
            </a:pPr>
            <a:r>
              <a:rPr sz="1270" spc="-9" dirty="0">
                <a:latin typeface="Verdana"/>
                <a:cs typeface="Verdana"/>
              </a:rPr>
              <a:t>pravděpodobnost záchytu </a:t>
            </a:r>
            <a:r>
              <a:rPr sz="1270" spc="-5" dirty="0">
                <a:latin typeface="Verdana"/>
                <a:cs typeface="Verdana"/>
              </a:rPr>
              <a:t>neutronu </a:t>
            </a:r>
            <a:r>
              <a:rPr sz="1270" spc="-9" dirty="0">
                <a:latin typeface="Verdana"/>
                <a:cs typeface="Verdana"/>
              </a:rPr>
              <a:t>je </a:t>
            </a:r>
            <a:r>
              <a:rPr sz="1270" spc="-5" dirty="0">
                <a:latin typeface="Verdana"/>
                <a:cs typeface="Verdana"/>
              </a:rPr>
              <a:t>tím větší, </a:t>
            </a:r>
            <a:r>
              <a:rPr sz="1270" spc="-9" dirty="0">
                <a:latin typeface="Verdana"/>
                <a:cs typeface="Verdana"/>
              </a:rPr>
              <a:t>čím je </a:t>
            </a:r>
            <a:r>
              <a:rPr sz="1270" spc="-5" dirty="0">
                <a:latin typeface="Verdana"/>
                <a:cs typeface="Verdana"/>
              </a:rPr>
              <a:t>neutron pomalejší (tj. </a:t>
            </a:r>
            <a:r>
              <a:rPr sz="1270" spc="-9" dirty="0">
                <a:latin typeface="Verdana"/>
                <a:cs typeface="Verdana"/>
              </a:rPr>
              <a:t>déle se zdržuje  </a:t>
            </a:r>
            <a:r>
              <a:rPr sz="1270" spc="-5" dirty="0">
                <a:latin typeface="Verdana"/>
                <a:cs typeface="Verdana"/>
              </a:rPr>
              <a:t>v </a:t>
            </a:r>
            <a:r>
              <a:rPr sz="1270" dirty="0">
                <a:latin typeface="Verdana"/>
                <a:cs typeface="Verdana"/>
              </a:rPr>
              <a:t>okolí</a:t>
            </a:r>
            <a:r>
              <a:rPr sz="1270" spc="-36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jádra)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723" dirty="0">
              <a:latin typeface="Verdana"/>
              <a:cs typeface="Verdana"/>
            </a:endParaRPr>
          </a:p>
          <a:p>
            <a:pPr marL="2220354"/>
            <a:r>
              <a:rPr sz="1270" spc="-9" dirty="0">
                <a:latin typeface="Verdana"/>
                <a:cs typeface="Verdana"/>
              </a:rPr>
              <a:t>tepelné </a:t>
            </a:r>
            <a:r>
              <a:rPr sz="1270" spc="-5" dirty="0">
                <a:latin typeface="Verdana"/>
                <a:cs typeface="Verdana"/>
              </a:rPr>
              <a:t>neutrony (</a:t>
            </a:r>
            <a:r>
              <a:rPr sz="1270" b="1" spc="-5" dirty="0">
                <a:latin typeface="Verdana"/>
                <a:cs typeface="Verdana"/>
              </a:rPr>
              <a:t>0,002-0,5</a:t>
            </a:r>
            <a:r>
              <a:rPr sz="1270" b="1" dirty="0">
                <a:latin typeface="Verdana"/>
                <a:cs typeface="Verdana"/>
              </a:rPr>
              <a:t> keV</a:t>
            </a:r>
            <a:r>
              <a:rPr sz="1270" dirty="0">
                <a:latin typeface="Verdana"/>
                <a:cs typeface="Verdana"/>
              </a:rPr>
              <a:t>)</a:t>
            </a:r>
          </a:p>
          <a:p>
            <a:pPr marL="11516"/>
            <a:r>
              <a:rPr lang="cs-CZ" sz="127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9" dirty="0" err="1">
                <a:solidFill>
                  <a:srgbClr val="C00000"/>
                </a:solidFill>
                <a:latin typeface="Verdana"/>
                <a:cs typeface="Verdana"/>
              </a:rPr>
              <a:t>Pomalé</a:t>
            </a:r>
            <a:r>
              <a:rPr sz="1270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neutrony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270" dirty="0">
              <a:latin typeface="Verdana"/>
              <a:cs typeface="Verdana"/>
            </a:endParaRPr>
          </a:p>
          <a:p>
            <a:pPr marL="2217475"/>
            <a:r>
              <a:rPr sz="1270" spc="-5" dirty="0">
                <a:latin typeface="Verdana"/>
                <a:cs typeface="Verdana"/>
              </a:rPr>
              <a:t>rezonanční neutrony </a:t>
            </a:r>
            <a:r>
              <a:rPr sz="1270" dirty="0">
                <a:latin typeface="Verdana"/>
                <a:cs typeface="Verdana"/>
              </a:rPr>
              <a:t>(</a:t>
            </a:r>
            <a:r>
              <a:rPr sz="1270" b="1" dirty="0">
                <a:latin typeface="Verdana"/>
                <a:cs typeface="Verdana"/>
              </a:rPr>
              <a:t>0,5-1</a:t>
            </a:r>
            <a:r>
              <a:rPr sz="1270" b="1" spc="-18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keV</a:t>
            </a:r>
            <a:r>
              <a:rPr sz="1270" spc="-9" dirty="0">
                <a:latin typeface="Verdana"/>
                <a:cs typeface="Verdana"/>
              </a:rPr>
              <a:t>)</a:t>
            </a:r>
            <a:endParaRPr sz="1270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r>
              <a:rPr lang="cs-CZ" sz="1088" spc="-5" dirty="0">
                <a:latin typeface="Verdana"/>
                <a:cs typeface="Verdana"/>
              </a:rPr>
              <a:t>				</a:t>
            </a:r>
            <a:r>
              <a:rPr sz="1088" spc="-5" dirty="0">
                <a:latin typeface="Verdana"/>
                <a:cs typeface="Verdana"/>
              </a:rPr>
              <a:t>(pojem rezonanční souvisí </a:t>
            </a:r>
            <a:r>
              <a:rPr sz="1088" dirty="0">
                <a:latin typeface="Verdana"/>
                <a:cs typeface="Verdana"/>
              </a:rPr>
              <a:t>s </a:t>
            </a:r>
            <a:r>
              <a:rPr sz="1088" spc="-5" dirty="0">
                <a:latin typeface="Verdana"/>
                <a:cs typeface="Verdana"/>
              </a:rPr>
              <a:t>výskytem rezonančních</a:t>
            </a:r>
            <a:r>
              <a:rPr sz="1088" spc="73" dirty="0">
                <a:latin typeface="Verdana"/>
                <a:cs typeface="Verdana"/>
              </a:rPr>
              <a:t> </a:t>
            </a:r>
            <a:r>
              <a:rPr sz="1088" spc="-5" dirty="0">
                <a:latin typeface="Verdana"/>
                <a:cs typeface="Verdana"/>
              </a:rPr>
              <a:t>maxim)</a:t>
            </a: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lang="cs-CZ" sz="1088" spc="-5" dirty="0">
              <a:latin typeface="Verdana"/>
              <a:cs typeface="Verdana"/>
            </a:endParaRPr>
          </a:p>
          <a:p>
            <a:pPr marL="826875">
              <a:spcBef>
                <a:spcPts val="32"/>
              </a:spcBef>
            </a:pPr>
            <a:endParaRPr sz="1088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6" y="4075529"/>
            <a:ext cx="1631020" cy="2059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lang="cs-CZ" sz="127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9" dirty="0" err="1">
                <a:solidFill>
                  <a:srgbClr val="C00000"/>
                </a:solidFill>
                <a:latin typeface="Verdana"/>
                <a:cs typeface="Verdana"/>
              </a:rPr>
              <a:t>Rychlé</a:t>
            </a:r>
            <a:r>
              <a:rPr sz="1270" b="1" spc="-1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neutron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y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8745" y="4070790"/>
            <a:ext cx="1089279" cy="2059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5" dirty="0">
                <a:latin typeface="Verdana"/>
                <a:cs typeface="Verdana"/>
              </a:rPr>
              <a:t>E</a:t>
            </a:r>
            <a:r>
              <a:rPr lang="cs-CZ" sz="1270" b="1" spc="-5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&gt; </a:t>
            </a:r>
            <a:r>
              <a:rPr sz="1270" b="1" spc="-9" dirty="0">
                <a:latin typeface="Verdana"/>
                <a:cs typeface="Verdana"/>
              </a:rPr>
              <a:t>1</a:t>
            </a:r>
            <a:r>
              <a:rPr sz="1270" b="1" spc="-82" dirty="0">
                <a:latin typeface="Verdana"/>
                <a:cs typeface="Verdana"/>
              </a:rPr>
              <a:t> </a:t>
            </a:r>
            <a:r>
              <a:rPr sz="1270" b="1" dirty="0">
                <a:latin typeface="Verdana"/>
                <a:cs typeface="Verdana"/>
              </a:rPr>
              <a:t>keV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8746" y="2847883"/>
            <a:ext cx="554513" cy="617278"/>
          </a:xfrm>
          <a:custGeom>
            <a:avLst/>
            <a:gdLst/>
            <a:ahLst/>
            <a:cxnLst/>
            <a:rect l="l" t="t" r="r" b="b"/>
            <a:pathLst>
              <a:path w="611504" h="680720">
                <a:moveTo>
                  <a:pt x="461645" y="680212"/>
                </a:moveTo>
                <a:lnTo>
                  <a:pt x="448183" y="639826"/>
                </a:lnTo>
                <a:lnTo>
                  <a:pt x="434721" y="599440"/>
                </a:lnTo>
                <a:lnTo>
                  <a:pt x="412292" y="621868"/>
                </a:lnTo>
                <a:lnTo>
                  <a:pt x="8890" y="218567"/>
                </a:lnTo>
                <a:lnTo>
                  <a:pt x="0" y="227457"/>
                </a:lnTo>
                <a:lnTo>
                  <a:pt x="403288" y="630872"/>
                </a:lnTo>
                <a:lnTo>
                  <a:pt x="380873" y="653288"/>
                </a:lnTo>
                <a:lnTo>
                  <a:pt x="461645" y="680212"/>
                </a:lnTo>
                <a:close/>
              </a:path>
              <a:path w="611504" h="680720">
                <a:moveTo>
                  <a:pt x="611505" y="7112"/>
                </a:moveTo>
                <a:lnTo>
                  <a:pt x="526542" y="0"/>
                </a:lnTo>
                <a:lnTo>
                  <a:pt x="538340" y="29502"/>
                </a:lnTo>
                <a:lnTo>
                  <a:pt x="37592" y="229870"/>
                </a:lnTo>
                <a:lnTo>
                  <a:pt x="42418" y="241554"/>
                </a:lnTo>
                <a:lnTo>
                  <a:pt x="543064" y="41300"/>
                </a:lnTo>
                <a:lnTo>
                  <a:pt x="554863" y="70739"/>
                </a:lnTo>
                <a:lnTo>
                  <a:pt x="595782" y="24765"/>
                </a:lnTo>
                <a:lnTo>
                  <a:pt x="611505" y="7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FBBCA8-4729-4003-8F88-E4EBCCB5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1</a:t>
            </a:fld>
            <a:endParaRPr lang="cs-CZ"/>
          </a:p>
        </p:txBody>
      </p:sp>
      <p:pic>
        <p:nvPicPr>
          <p:cNvPr id="8" name="Neutrony1-1">
            <a:hlinkClick r:id="" action="ppaction://media"/>
            <a:extLst>
              <a:ext uri="{FF2B5EF4-FFF2-40B4-BE49-F238E27FC236}">
                <a16:creationId xmlns:a16="http://schemas.microsoft.com/office/drawing/2014/main" id="{5FD32C5B-5280-4B76-92D2-BD5513089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399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9ADFF1F-093B-49C9-887E-E015BFF682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EE6C30-C1FD-40EE-B974-F927720824EA}"/>
              </a:ext>
            </a:extLst>
          </p:cNvPr>
          <p:cNvSpPr txBox="1"/>
          <p:nvPr/>
        </p:nvSpPr>
        <p:spPr>
          <a:xfrm>
            <a:off x="252485" y="436031"/>
            <a:ext cx="8639031" cy="208512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latin typeface="Verdana"/>
                <a:cs typeface="Verdana"/>
              </a:rPr>
              <a:t>palivo vyjmuté z reaktoru se rozpustí v </a:t>
            </a:r>
            <a:r>
              <a:rPr lang="cs-CZ" sz="1400" dirty="0" err="1">
                <a:latin typeface="Verdana"/>
                <a:cs typeface="Verdana"/>
              </a:rPr>
              <a:t>konc</a:t>
            </a:r>
            <a:r>
              <a:rPr lang="cs-CZ" sz="1400" dirty="0">
                <a:latin typeface="Verdana"/>
                <a:cs typeface="Verdana"/>
              </a:rPr>
              <a:t>. HNO</a:t>
            </a:r>
            <a:r>
              <a:rPr lang="cs-CZ" sz="1400" baseline="-25000" dirty="0">
                <a:latin typeface="Verdana"/>
                <a:cs typeface="Verdana"/>
              </a:rPr>
              <a:t>3</a:t>
            </a:r>
            <a:r>
              <a:rPr lang="cs-CZ" sz="1400" dirty="0">
                <a:latin typeface="Verdana"/>
                <a:cs typeface="Verdana"/>
              </a:rPr>
              <a:t>, tento roztok obsahuje veškeré  transurany a štěpné produkty – dusičnany všech kovů jsou rozpustné</a:t>
            </a:r>
            <a:r>
              <a:rPr lang="cs-CZ" sz="1400" baseline="-25000" dirty="0">
                <a:latin typeface="Verdana"/>
                <a:cs typeface="Verdana"/>
              </a:rPr>
              <a:t>   </a:t>
            </a: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latin typeface="Verdana"/>
                <a:cs typeface="Verdana"/>
              </a:rPr>
              <a:t>separace transuranů z roztoku se </a:t>
            </a:r>
            <a:r>
              <a:rPr lang="cs-CZ" sz="1400" spc="-5" dirty="0">
                <a:latin typeface="Verdana"/>
                <a:cs typeface="Verdana"/>
              </a:rPr>
              <a:t>provádí k</a:t>
            </a:r>
            <a:r>
              <a:rPr lang="cs-CZ" sz="1400" dirty="0">
                <a:latin typeface="Verdana"/>
                <a:cs typeface="Verdana"/>
              </a:rPr>
              <a:t>apalinovou extrakcí </a:t>
            </a:r>
            <a:r>
              <a:rPr lang="cs-CZ" sz="1400" spc="-5" dirty="0">
                <a:latin typeface="Verdana"/>
                <a:cs typeface="Verdana"/>
              </a:rPr>
              <a:t>protiproudně pomocí extrakčního činidla, kterým je </a:t>
            </a:r>
            <a:r>
              <a:rPr lang="cs-CZ" sz="1400" b="1" dirty="0">
                <a:solidFill>
                  <a:srgbClr val="C00000"/>
                </a:solidFill>
                <a:latin typeface="Verdana"/>
                <a:cs typeface="Verdana"/>
              </a:rPr>
              <a:t>TBP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(</a:t>
            </a:r>
            <a:r>
              <a:rPr lang="cs-CZ"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tri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00" b="1" dirty="0">
                <a:solidFill>
                  <a:srgbClr val="C00000"/>
                </a:solidFill>
                <a:latin typeface="Verdana"/>
                <a:cs typeface="Verdana"/>
              </a:rPr>
              <a:t>n - </a:t>
            </a:r>
            <a:r>
              <a:rPr lang="cs-CZ"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butylfosfát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) </a:t>
            </a:r>
            <a:r>
              <a:rPr lang="cs-CZ" sz="1400" dirty="0">
                <a:latin typeface="Verdana"/>
                <a:cs typeface="Verdana"/>
              </a:rPr>
              <a:t>v kerosinu, což je </a:t>
            </a:r>
            <a:r>
              <a:rPr lang="cs-CZ" sz="1400" dirty="0" err="1">
                <a:latin typeface="Verdana"/>
                <a:cs typeface="Verdana"/>
              </a:rPr>
              <a:t>triester</a:t>
            </a:r>
            <a:r>
              <a:rPr lang="cs-CZ" sz="1400" dirty="0">
                <a:latin typeface="Verdana"/>
                <a:cs typeface="Verdana"/>
              </a:rPr>
              <a:t> kyseliny fosforečné (viz vzorec, R – n-butyl)</a:t>
            </a: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dirty="0" err="1">
                <a:latin typeface="Verdana"/>
                <a:cs typeface="Verdana"/>
              </a:rPr>
              <a:t>reextrakce</a:t>
            </a:r>
            <a:r>
              <a:rPr lang="cs-CZ" sz="1400" dirty="0">
                <a:latin typeface="Verdana"/>
                <a:cs typeface="Verdana"/>
              </a:rPr>
              <a:t> se provádí železitou solí</a:t>
            </a: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latin typeface="Verdana"/>
                <a:cs typeface="Verdana"/>
              </a:rPr>
              <a:t>další průběh provedení extrakční procesu vyplývá z přiloženého schématu</a:t>
            </a: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spc="-5" dirty="0">
                <a:latin typeface="Verdana"/>
                <a:cs typeface="Verdana"/>
              </a:rPr>
              <a:t>nutno </a:t>
            </a:r>
            <a:r>
              <a:rPr lang="cs-CZ" sz="1400" dirty="0">
                <a:latin typeface="Verdana"/>
                <a:cs typeface="Verdana"/>
              </a:rPr>
              <a:t>dbát </a:t>
            </a:r>
            <a:r>
              <a:rPr lang="cs-CZ" sz="1400" spc="-5" dirty="0">
                <a:latin typeface="Verdana"/>
                <a:cs typeface="Verdana"/>
              </a:rPr>
              <a:t>na </a:t>
            </a:r>
            <a:r>
              <a:rPr lang="cs-CZ" sz="1400" dirty="0">
                <a:latin typeface="Verdana"/>
                <a:cs typeface="Verdana"/>
              </a:rPr>
              <a:t>to, aby se někde v technologii </a:t>
            </a:r>
            <a:r>
              <a:rPr lang="cs-CZ" sz="1400" spc="-5" dirty="0">
                <a:latin typeface="Verdana"/>
                <a:cs typeface="Verdana"/>
              </a:rPr>
              <a:t>nenahromadilo </a:t>
            </a:r>
            <a:r>
              <a:rPr lang="cs-CZ" sz="1400" dirty="0">
                <a:latin typeface="Verdana"/>
                <a:cs typeface="Verdana"/>
              </a:rPr>
              <a:t>kritické množství </a:t>
            </a:r>
            <a:r>
              <a:rPr lang="cs-CZ" sz="1400" spc="-5" dirty="0" err="1">
                <a:latin typeface="Verdana"/>
                <a:cs typeface="Verdana"/>
              </a:rPr>
              <a:t>Pu</a:t>
            </a:r>
            <a:r>
              <a:rPr lang="cs-CZ" sz="1400" spc="-5" dirty="0">
                <a:latin typeface="Verdana"/>
                <a:cs typeface="Verdana"/>
              </a:rPr>
              <a:t> (pro nasycený vodný roztok </a:t>
            </a:r>
            <a:r>
              <a:rPr lang="cs-CZ" sz="1400" dirty="0">
                <a:latin typeface="Verdana"/>
                <a:cs typeface="Verdana"/>
              </a:rPr>
              <a:t>je </a:t>
            </a:r>
            <a:r>
              <a:rPr lang="cs-CZ" sz="1400" spc="-14" dirty="0">
                <a:latin typeface="Verdana"/>
                <a:cs typeface="Verdana"/>
              </a:rPr>
              <a:t>to </a:t>
            </a:r>
            <a:r>
              <a:rPr lang="cs-CZ" sz="1400" dirty="0">
                <a:latin typeface="Verdana"/>
                <a:cs typeface="Verdana"/>
              </a:rPr>
              <a:t>cca</a:t>
            </a:r>
            <a:r>
              <a:rPr lang="cs-CZ" sz="1400" spc="-45" dirty="0">
                <a:latin typeface="Verdana"/>
                <a:cs typeface="Verdana"/>
              </a:rPr>
              <a:t> </a:t>
            </a:r>
            <a:r>
              <a:rPr lang="cs-CZ" sz="1400" dirty="0">
                <a:latin typeface="Verdana"/>
                <a:cs typeface="Verdana"/>
              </a:rPr>
              <a:t>500 </a:t>
            </a:r>
            <a:r>
              <a:rPr lang="cs-CZ" sz="1400" spc="5" dirty="0">
                <a:latin typeface="Verdana"/>
                <a:cs typeface="Verdana"/>
              </a:rPr>
              <a:t>g</a:t>
            </a:r>
            <a:r>
              <a:rPr lang="cs-CZ" sz="1400" spc="9" dirty="0">
                <a:latin typeface="Verdana"/>
                <a:cs typeface="Verdana"/>
              </a:rPr>
              <a:t> </a:t>
            </a:r>
            <a:r>
              <a:rPr lang="cs-CZ" sz="1400" spc="-5" dirty="0" err="1">
                <a:latin typeface="Verdana"/>
                <a:cs typeface="Verdana"/>
              </a:rPr>
              <a:t>Pu</a:t>
            </a:r>
            <a:r>
              <a:rPr lang="cs-CZ" sz="1400" spc="-5" dirty="0">
                <a:latin typeface="Verdana"/>
                <a:cs typeface="Verdana"/>
              </a:rPr>
              <a:t>) – nebezpečí exploze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E9A75A-4CAD-4473-B199-6E558B695C04}"/>
              </a:ext>
            </a:extLst>
          </p:cNvPr>
          <p:cNvSpPr txBox="1"/>
          <p:nvPr/>
        </p:nvSpPr>
        <p:spPr>
          <a:xfrm>
            <a:off x="252484" y="42741"/>
            <a:ext cx="368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Provedení procesu PUREX</a:t>
            </a: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9E8C20A5-7E81-41B9-8138-B919780D1A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84" y="2563083"/>
            <a:ext cx="6963769" cy="42658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DBDA44-A9CA-472A-AC35-2BB079C95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010198"/>
            <a:ext cx="1571625" cy="1138238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83543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514" y="469203"/>
            <a:ext cx="4152832" cy="923357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dirty="0">
                <a:solidFill>
                  <a:srgbClr val="800000"/>
                </a:solidFill>
                <a:latin typeface="Verdana"/>
                <a:cs typeface="Verdana"/>
              </a:rPr>
              <a:t>Výroba těžších</a:t>
            </a:r>
            <a:r>
              <a:rPr sz="1600" b="1" spc="-36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transuranů</a:t>
            </a:r>
            <a:endParaRPr sz="1600" dirty="0">
              <a:latin typeface="Verdana"/>
              <a:cs typeface="Verdana"/>
            </a:endParaRPr>
          </a:p>
          <a:p>
            <a:pPr marL="11516">
              <a:spcBef>
                <a:spcPts val="23"/>
              </a:spcBef>
            </a:pPr>
            <a:r>
              <a:rPr sz="1270" spc="-5" dirty="0">
                <a:latin typeface="Verdana"/>
                <a:cs typeface="Verdana"/>
              </a:rPr>
              <a:t>Získávají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ozařováním terčových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jader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neutrony a </a:t>
            </a:r>
            <a:r>
              <a:rPr sz="1270" b="1" spc="-5" dirty="0" err="1">
                <a:solidFill>
                  <a:srgbClr val="C00000"/>
                </a:solidFill>
                <a:latin typeface="Verdana"/>
                <a:cs typeface="Verdana"/>
              </a:rPr>
              <a:t>následnými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600" b="1" spc="-9" dirty="0">
                <a:solidFill>
                  <a:srgbClr val="C00000"/>
                </a:solidFill>
                <a:latin typeface="Verdana"/>
                <a:cs typeface="Verdana"/>
                <a:sym typeface="Symbol" panose="05050102010706020507" pitchFamily="18" charset="2"/>
              </a:rPr>
              <a:t></a:t>
            </a:r>
            <a:r>
              <a:rPr lang="cs-CZ" sz="1600" b="1" spc="-9" baseline="30000" dirty="0">
                <a:solidFill>
                  <a:srgbClr val="C00000"/>
                </a:solidFill>
                <a:latin typeface="Verdana"/>
                <a:cs typeface="Verdana"/>
                <a:sym typeface="Symbol" panose="05050102010706020507" pitchFamily="18" charset="2"/>
              </a:rPr>
              <a:t>-</a:t>
            </a:r>
            <a:r>
              <a:rPr lang="cs-CZ" sz="1270" b="1" spc="-9" dirty="0">
                <a:solidFill>
                  <a:srgbClr val="C00000"/>
                </a:solidFill>
                <a:latin typeface="Verdana"/>
                <a:cs typeface="Verdana"/>
                <a:sym typeface="Symbol" panose="05050102010706020507" pitchFamily="18" charset="2"/>
              </a:rPr>
              <a:t> </a:t>
            </a:r>
            <a:r>
              <a:rPr sz="1270" b="1" spc="-5" dirty="0" err="1">
                <a:solidFill>
                  <a:srgbClr val="C00000"/>
                </a:solidFill>
                <a:latin typeface="Verdana"/>
                <a:cs typeface="Verdana"/>
              </a:rPr>
              <a:t>přeměnami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.</a:t>
            </a:r>
            <a:endParaRPr lang="cs-CZ" sz="1451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>
              <a:spcBef>
                <a:spcPts val="23"/>
              </a:spcBef>
            </a:pPr>
            <a:endParaRPr sz="1451" b="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4525" y="2565779"/>
            <a:ext cx="5595582" cy="42922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19783" y="118671"/>
            <a:ext cx="3258478" cy="23225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7001" y="1965890"/>
            <a:ext cx="4636824" cy="46166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>
              <a:spcBef>
                <a:spcPts val="1319"/>
              </a:spcBef>
            </a:pPr>
            <a:r>
              <a:rPr lang="cs-CZ" sz="1200" b="1" dirty="0">
                <a:latin typeface="Verdana"/>
                <a:cs typeface="Verdana"/>
              </a:rPr>
              <a:t>Dělení </a:t>
            </a:r>
            <a:r>
              <a:rPr lang="cs-CZ" sz="1200" b="1" spc="-5" dirty="0">
                <a:latin typeface="Verdana"/>
                <a:cs typeface="Verdana"/>
              </a:rPr>
              <a:t>těžších transuranových </a:t>
            </a:r>
            <a:r>
              <a:rPr lang="cs-CZ" sz="1200" b="1" spc="-14" dirty="0">
                <a:latin typeface="Verdana"/>
                <a:cs typeface="Verdana"/>
              </a:rPr>
              <a:t>prvků </a:t>
            </a:r>
            <a:r>
              <a:rPr lang="cs-CZ" sz="1200" b="1" dirty="0">
                <a:latin typeface="Verdana"/>
                <a:cs typeface="Verdana"/>
              </a:rPr>
              <a:t>se </a:t>
            </a:r>
            <a:r>
              <a:rPr lang="cs-CZ" sz="1200" b="1" spc="-5" dirty="0">
                <a:latin typeface="Verdana"/>
                <a:cs typeface="Verdana"/>
              </a:rPr>
              <a:t>provádí procesem</a:t>
            </a:r>
            <a:r>
              <a:rPr lang="cs-CZ" sz="1200" b="1" spc="45" dirty="0">
                <a:latin typeface="Verdana"/>
                <a:cs typeface="Verdana"/>
              </a:rPr>
              <a:t> </a:t>
            </a:r>
            <a:r>
              <a:rPr lang="cs-CZ" sz="1200" b="1" spc="-5" dirty="0">
                <a:latin typeface="Verdana"/>
                <a:cs typeface="Verdana"/>
              </a:rPr>
              <a:t>TRAMEX</a:t>
            </a:r>
            <a:endParaRPr lang="cs-CZ" sz="1200" dirty="0">
              <a:latin typeface="Verdana"/>
              <a:cs typeface="Verdana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494D13-3AA4-4424-A570-8D0A93CDD5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11</a:t>
            </a:fld>
            <a:endParaRPr lang="cs-CZ"/>
          </a:p>
        </p:txBody>
      </p:sp>
      <p:pic>
        <p:nvPicPr>
          <p:cNvPr id="12" name="Neutrony11-1">
            <a:hlinkClick r:id="" action="ppaction://media"/>
            <a:extLst>
              <a:ext uri="{FF2B5EF4-FFF2-40B4-BE49-F238E27FC236}">
                <a16:creationId xmlns:a16="http://schemas.microsoft.com/office/drawing/2014/main" id="{8B53E87C-43B3-4178-9BBB-7A8AE8CAE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7654" y="1087760"/>
            <a:ext cx="609600" cy="609600"/>
          </a:xfrm>
          <a:prstGeom prst="rect">
            <a:avLst/>
          </a:prstGeom>
        </p:spPr>
      </p:pic>
      <p:pic>
        <p:nvPicPr>
          <p:cNvPr id="13" name="Neutrony11-2">
            <a:hlinkClick r:id="" action="ppaction://media"/>
            <a:extLst>
              <a:ext uri="{FF2B5EF4-FFF2-40B4-BE49-F238E27FC236}">
                <a16:creationId xmlns:a16="http://schemas.microsoft.com/office/drawing/2014/main" id="{AC71CE83-9487-47D7-A440-80A3188482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1856" y="25657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807183"/>
            <a:ext cx="6724986" cy="1144571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Reakce kladně nabitých</a:t>
            </a:r>
            <a:r>
              <a:rPr sz="1600" b="1" spc="5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projektilů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51" dirty="0">
              <a:latin typeface="Verdana"/>
              <a:cs typeface="Verdana"/>
            </a:endParaRPr>
          </a:p>
          <a:p>
            <a:pPr marL="11516"/>
            <a:r>
              <a:rPr sz="1451" dirty="0">
                <a:latin typeface="Verdana"/>
                <a:cs typeface="Verdana"/>
              </a:rPr>
              <a:t>Tyto </a:t>
            </a:r>
            <a:r>
              <a:rPr sz="1451" spc="-5" dirty="0">
                <a:latin typeface="Verdana"/>
                <a:cs typeface="Verdana"/>
              </a:rPr>
              <a:t>projektily </a:t>
            </a:r>
            <a:r>
              <a:rPr sz="1451" dirty="0">
                <a:latin typeface="Verdana"/>
                <a:cs typeface="Verdana"/>
              </a:rPr>
              <a:t>musí </a:t>
            </a:r>
            <a:r>
              <a:rPr sz="1451" spc="-5" dirty="0">
                <a:latin typeface="Verdana"/>
                <a:cs typeface="Verdana"/>
              </a:rPr>
              <a:t>při průniku </a:t>
            </a:r>
            <a:r>
              <a:rPr sz="1451" dirty="0">
                <a:latin typeface="Verdana"/>
                <a:cs typeface="Verdana"/>
              </a:rPr>
              <a:t>do </a:t>
            </a:r>
            <a:r>
              <a:rPr sz="1451" spc="-5" dirty="0">
                <a:latin typeface="Verdana"/>
                <a:cs typeface="Verdana"/>
              </a:rPr>
              <a:t>jádra překonat coulombickou</a:t>
            </a:r>
            <a:r>
              <a:rPr sz="1451" spc="9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bariéru</a:t>
            </a:r>
          </a:p>
          <a:p>
            <a:pPr>
              <a:spcBef>
                <a:spcPts val="32"/>
              </a:spcBef>
            </a:pPr>
            <a:endParaRPr sz="1406" dirty="0">
              <a:latin typeface="Verdana"/>
              <a:cs typeface="Verdana"/>
            </a:endParaRPr>
          </a:p>
          <a:p>
            <a:pPr marL="11516">
              <a:spcBef>
                <a:spcPts val="5"/>
              </a:spcBef>
            </a:pP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spc="-5" dirty="0">
                <a:latin typeface="Verdana"/>
                <a:cs typeface="Verdana"/>
              </a:rPr>
              <a:t>nižší výtěžky </a:t>
            </a:r>
            <a:r>
              <a:rPr sz="1451" dirty="0">
                <a:latin typeface="Verdana"/>
                <a:cs typeface="Verdana"/>
              </a:rPr>
              <a:t>reakcí </a:t>
            </a:r>
            <a:r>
              <a:rPr sz="1451" spc="5" dirty="0">
                <a:latin typeface="Verdana"/>
                <a:cs typeface="Verdana"/>
              </a:rPr>
              <a:t>ve </a:t>
            </a:r>
            <a:r>
              <a:rPr sz="1451" spc="-9" dirty="0">
                <a:latin typeface="Verdana"/>
                <a:cs typeface="Verdana"/>
              </a:rPr>
              <a:t>srovnání </a:t>
            </a:r>
            <a:r>
              <a:rPr sz="1451" dirty="0">
                <a:latin typeface="Verdana"/>
                <a:cs typeface="Verdana"/>
              </a:rPr>
              <a:t>s reakcemi</a:t>
            </a:r>
            <a:r>
              <a:rPr sz="1451" spc="-236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neutronů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951754"/>
            <a:ext cx="6724986" cy="235476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dirty="0">
                <a:latin typeface="Verdana"/>
                <a:cs typeface="Verdana"/>
              </a:rPr>
              <a:t>i </a:t>
            </a:r>
            <a:r>
              <a:rPr sz="1451" spc="5" dirty="0">
                <a:latin typeface="Verdana"/>
                <a:cs typeface="Verdana"/>
              </a:rPr>
              <a:t>u </a:t>
            </a:r>
            <a:r>
              <a:rPr sz="1451" spc="-5" dirty="0">
                <a:latin typeface="Verdana"/>
                <a:cs typeface="Verdana"/>
              </a:rPr>
              <a:t>exoergických reakcí </a:t>
            </a:r>
            <a:r>
              <a:rPr sz="1451" spc="-9" dirty="0">
                <a:latin typeface="Verdana"/>
                <a:cs typeface="Verdana"/>
              </a:rPr>
              <a:t>musí </a:t>
            </a:r>
            <a:r>
              <a:rPr sz="1451" dirty="0">
                <a:latin typeface="Verdana"/>
                <a:cs typeface="Verdana"/>
              </a:rPr>
              <a:t>mít </a:t>
            </a:r>
            <a:r>
              <a:rPr sz="1451" spc="-5" dirty="0">
                <a:latin typeface="Verdana"/>
                <a:cs typeface="Verdana"/>
              </a:rPr>
              <a:t>projektil určitou kinetickou</a:t>
            </a:r>
            <a:r>
              <a:rPr sz="1451" spc="-154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energii</a:t>
            </a:r>
            <a:endParaRPr sz="1451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77007"/>
              </p:ext>
            </p:extLst>
          </p:nvPr>
        </p:nvGraphicFramePr>
        <p:xfrm>
          <a:off x="2741727" y="2859794"/>
          <a:ext cx="3062725" cy="2270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6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spc="-5" dirty="0">
                          <a:latin typeface="Verdana"/>
                          <a:cs typeface="Verdana"/>
                        </a:rPr>
                        <a:t>proton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(p)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00" b="1" spc="-5" dirty="0">
                          <a:latin typeface="Verdana"/>
                          <a:cs typeface="Verdana"/>
                        </a:rPr>
                        <a:t>deuteron (d)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27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lang="cs-CZ" sz="1500" b="1" spc="-5" dirty="0">
                          <a:latin typeface="Symbol"/>
                          <a:cs typeface="Symbol"/>
                        </a:rPr>
                        <a:t>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lang="cs-CZ" sz="1500" b="1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-5" dirty="0" err="1">
                          <a:latin typeface="Verdana"/>
                          <a:cs typeface="Verdana"/>
                        </a:rPr>
                        <a:t>částice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 (helion)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57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spc="-7" baseline="2910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He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62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Verdana"/>
                          <a:cs typeface="Verdana"/>
                        </a:rPr>
                        <a:t>těžká</a:t>
                      </a:r>
                      <a:r>
                        <a:rPr sz="15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jádra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D3488A-752E-40E0-B599-24B3BFF23B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7" name="Neutrony12-1">
            <a:hlinkClick r:id="" action="ppaction://media"/>
            <a:extLst>
              <a:ext uri="{FF2B5EF4-FFF2-40B4-BE49-F238E27FC236}">
                <a16:creationId xmlns:a16="http://schemas.microsoft.com/office/drawing/2014/main" id="{676BD953-507C-460F-9C86-112624AA2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6674" y="1172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0103" y="162818"/>
            <a:ext cx="6605098" cy="1137133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Cyklotron</a:t>
            </a:r>
            <a:endParaRPr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1" dirty="0">
              <a:latin typeface="Verdana"/>
              <a:cs typeface="Verdana"/>
            </a:endParaRPr>
          </a:p>
          <a:p>
            <a:pPr marL="297266" marR="4607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51" dirty="0">
                <a:latin typeface="Verdana"/>
                <a:cs typeface="Verdana"/>
              </a:rPr>
              <a:t>s</a:t>
            </a:r>
            <a:r>
              <a:rPr sz="1451" dirty="0" err="1">
                <a:latin typeface="Verdana"/>
                <a:cs typeface="Verdana"/>
              </a:rPr>
              <a:t>louží</a:t>
            </a:r>
            <a:r>
              <a:rPr sz="1451" dirty="0">
                <a:latin typeface="Verdana"/>
                <a:cs typeface="Verdana"/>
              </a:rPr>
              <a:t> k </a:t>
            </a:r>
            <a:r>
              <a:rPr sz="1451" spc="-5" dirty="0" err="1">
                <a:latin typeface="Verdana"/>
                <a:cs typeface="Verdana"/>
              </a:rPr>
              <a:t>urychlování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lehčích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kladně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nabitých</a:t>
            </a:r>
            <a:r>
              <a:rPr sz="1451" spc="-5" dirty="0">
                <a:latin typeface="Verdana"/>
                <a:cs typeface="Verdana"/>
              </a:rPr>
              <a:t> částic</a:t>
            </a:r>
            <a:endParaRPr sz="1451" dirty="0">
              <a:latin typeface="Verdana"/>
              <a:cs typeface="Verdana"/>
            </a:endParaRPr>
          </a:p>
          <a:p>
            <a:pPr marL="297266" marR="25796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451" spc="-5" dirty="0">
                <a:latin typeface="Verdana"/>
                <a:cs typeface="Verdana"/>
              </a:rPr>
              <a:t>p</a:t>
            </a:r>
            <a:r>
              <a:rPr sz="1451" spc="-5" dirty="0" err="1">
                <a:latin typeface="Verdana"/>
                <a:cs typeface="Verdana"/>
              </a:rPr>
              <a:t>rotony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a deuterony </a:t>
            </a:r>
            <a:r>
              <a:rPr sz="1451" b="1" spc="-5" dirty="0" err="1">
                <a:latin typeface="Verdana"/>
                <a:cs typeface="Verdana"/>
              </a:rPr>
              <a:t>lze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b="1" spc="-5" dirty="0" err="1">
                <a:latin typeface="Verdana"/>
                <a:cs typeface="Verdana"/>
              </a:rPr>
              <a:t>urychlovat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do </a:t>
            </a:r>
            <a:r>
              <a:rPr sz="1451" b="1" dirty="0" err="1">
                <a:latin typeface="Verdana"/>
                <a:cs typeface="Verdana"/>
              </a:rPr>
              <a:t>energie</a:t>
            </a:r>
            <a:r>
              <a:rPr sz="1451" b="1" dirty="0">
                <a:latin typeface="Verdana"/>
                <a:cs typeface="Verdana"/>
              </a:rPr>
              <a:t> </a:t>
            </a:r>
            <a:r>
              <a:rPr sz="1451" b="1" spc="5" dirty="0">
                <a:latin typeface="Verdana"/>
                <a:cs typeface="Verdana"/>
              </a:rPr>
              <a:t>30</a:t>
            </a:r>
            <a:r>
              <a:rPr sz="1451" b="1" spc="-103" dirty="0">
                <a:latin typeface="Verdana"/>
                <a:cs typeface="Verdana"/>
              </a:rPr>
              <a:t> </a:t>
            </a:r>
            <a:r>
              <a:rPr sz="1451" b="1" spc="5" dirty="0">
                <a:latin typeface="Verdana"/>
                <a:cs typeface="Verdana"/>
              </a:rPr>
              <a:t>MeV.</a:t>
            </a:r>
            <a:endParaRPr sz="1451" b="1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01176" y="1511549"/>
            <a:ext cx="5619994" cy="4957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42D9C-F7B5-4AEC-AA72-CD609289E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2" y="1781009"/>
            <a:ext cx="2415787" cy="390901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00426C-AEAF-48F5-BA68-79597DF502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13</a:t>
            </a:fld>
            <a:endParaRPr lang="cs-CZ"/>
          </a:p>
        </p:txBody>
      </p:sp>
      <p:pic>
        <p:nvPicPr>
          <p:cNvPr id="6" name="Neutrony13-1">
            <a:hlinkClick r:id="" action="ppaction://media"/>
            <a:extLst>
              <a:ext uri="{FF2B5EF4-FFF2-40B4-BE49-F238E27FC236}">
                <a16:creationId xmlns:a16="http://schemas.microsoft.com/office/drawing/2014/main" id="{64E6E849-C14B-44B7-B4A5-212D65AE4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550" y="491350"/>
            <a:ext cx="609600" cy="609600"/>
          </a:xfrm>
          <a:prstGeom prst="rect">
            <a:avLst/>
          </a:prstGeom>
        </p:spPr>
      </p:pic>
      <p:pic>
        <p:nvPicPr>
          <p:cNvPr id="7" name="Neutrony13-2">
            <a:hlinkClick r:id="" action="ppaction://media"/>
            <a:extLst>
              <a:ext uri="{FF2B5EF4-FFF2-40B4-BE49-F238E27FC236}">
                <a16:creationId xmlns:a16="http://schemas.microsoft.com/office/drawing/2014/main" id="{8731D430-0C28-46C3-AAD3-201D5280D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550" y="19095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675" y="353960"/>
            <a:ext cx="7860901" cy="51247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dirty="0" err="1">
                <a:solidFill>
                  <a:srgbClr val="C00000"/>
                </a:solidFill>
                <a:latin typeface="Verdana"/>
                <a:cs typeface="Verdana"/>
              </a:rPr>
              <a:t>Lineární</a:t>
            </a:r>
            <a:r>
              <a:rPr b="1" spc="-2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 err="1">
                <a:solidFill>
                  <a:srgbClr val="C00000"/>
                </a:solidFill>
                <a:latin typeface="Verdana"/>
                <a:cs typeface="Verdana"/>
              </a:rPr>
              <a:t>urychlovač</a:t>
            </a:r>
            <a:r>
              <a:rPr lang="cs-CZ" b="1" spc="-5" dirty="0">
                <a:solidFill>
                  <a:srgbClr val="C00000"/>
                </a:solidFill>
                <a:latin typeface="Verdana"/>
                <a:cs typeface="Verdana"/>
              </a:rPr>
              <a:t>   </a:t>
            </a:r>
            <a:r>
              <a:rPr lang="cs-CZ" sz="1600" b="1" spc="-5" dirty="0">
                <a:solidFill>
                  <a:srgbClr val="C00000"/>
                </a:solidFill>
                <a:latin typeface="Verdana"/>
                <a:cs typeface="Verdana"/>
              </a:rPr>
              <a:t>- </a:t>
            </a:r>
            <a:r>
              <a:rPr lang="cs-CZ" sz="1600" b="1" spc="-5" dirty="0">
                <a:latin typeface="Verdana"/>
                <a:cs typeface="Verdana"/>
              </a:rPr>
              <a:t>s</a:t>
            </a:r>
            <a:r>
              <a:rPr sz="1451" b="1" dirty="0" err="1">
                <a:latin typeface="Verdana"/>
                <a:cs typeface="Verdana"/>
              </a:rPr>
              <a:t>louží</a:t>
            </a:r>
            <a:r>
              <a:rPr sz="1451" b="1" dirty="0">
                <a:latin typeface="Verdana"/>
                <a:cs typeface="Verdana"/>
              </a:rPr>
              <a:t> </a:t>
            </a:r>
            <a:r>
              <a:rPr sz="1451" b="1" spc="5" dirty="0">
                <a:latin typeface="Verdana"/>
                <a:cs typeface="Verdana"/>
              </a:rPr>
              <a:t>k </a:t>
            </a:r>
            <a:r>
              <a:rPr sz="1451" b="1" spc="-5" dirty="0">
                <a:latin typeface="Verdana"/>
                <a:cs typeface="Verdana"/>
              </a:rPr>
              <a:t>urychlování těžších iontů </a:t>
            </a:r>
            <a:r>
              <a:rPr sz="1451" b="1" dirty="0">
                <a:latin typeface="Verdana"/>
                <a:cs typeface="Verdana"/>
              </a:rPr>
              <a:t>(od</a:t>
            </a:r>
            <a:r>
              <a:rPr sz="1451" b="1" spc="-73" dirty="0">
                <a:latin typeface="Verdana"/>
                <a:cs typeface="Verdana"/>
              </a:rPr>
              <a:t> </a:t>
            </a:r>
            <a:r>
              <a:rPr sz="1451" b="1" spc="5" dirty="0">
                <a:latin typeface="Verdana"/>
                <a:cs typeface="Verdana"/>
              </a:rPr>
              <a:t>Li)</a:t>
            </a:r>
            <a:endParaRPr lang="cs-CZ" sz="1451" b="1" spc="5" dirty="0">
              <a:latin typeface="Verdana"/>
              <a:cs typeface="Verdana"/>
            </a:endParaRPr>
          </a:p>
          <a:p>
            <a:pPr marL="1924384"/>
            <a:endParaRPr sz="1451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5674" y="1413522"/>
            <a:ext cx="7860901" cy="3208043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434516"/>
              </p:ext>
            </p:extLst>
          </p:nvPr>
        </p:nvGraphicFramePr>
        <p:xfrm>
          <a:off x="535674" y="5199429"/>
          <a:ext cx="7860900" cy="13954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93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067">
                <a:tc>
                  <a:txBody>
                    <a:bodyPr/>
                    <a:lstStyle/>
                    <a:p>
                      <a:pPr marL="45085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endParaRPr lang="cs-CZ" sz="1500" spc="5" dirty="0">
                        <a:latin typeface="Verdana"/>
                        <a:cs typeface="Verdana"/>
                      </a:endParaRPr>
                    </a:p>
                    <a:p>
                      <a:pPr marL="45085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lang="cs-CZ" sz="1500" spc="5" dirty="0">
                          <a:latin typeface="Verdana"/>
                          <a:cs typeface="Verdana"/>
                        </a:rPr>
                        <a:t>energie</a:t>
                      </a:r>
                      <a:r>
                        <a:rPr lang="cs-CZ" sz="1500" spc="5" baseline="0" dirty="0">
                          <a:latin typeface="Verdana"/>
                          <a:cs typeface="Verdana"/>
                        </a:rPr>
                        <a:t> potřebná k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5" dirty="0" err="1">
                          <a:latin typeface="Verdana"/>
                          <a:cs typeface="Verdana"/>
                        </a:rPr>
                        <a:t>urychlení</a:t>
                      </a:r>
                      <a:r>
                        <a:rPr sz="15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dirty="0" err="1">
                          <a:latin typeface="Verdana"/>
                          <a:cs typeface="Verdana"/>
                        </a:rPr>
                        <a:t>protonů</a:t>
                      </a:r>
                      <a:endParaRPr lang="cs-CZ" sz="1500" dirty="0">
                        <a:latin typeface="Verdana"/>
                        <a:cs typeface="Verdana"/>
                      </a:endParaRPr>
                    </a:p>
                    <a:p>
                      <a:pPr marL="45085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endParaRPr lang="cs-CZ" sz="1500" b="1" spc="5" dirty="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1500" b="1" spc="5" dirty="0">
                          <a:latin typeface="Verdana"/>
                          <a:cs typeface="Verdana"/>
                        </a:rPr>
                        <a:t>20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GeV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14">
                <a:tc>
                  <a:txBody>
                    <a:bodyPr/>
                    <a:lstStyle/>
                    <a:p>
                      <a:pPr marL="45085" marR="129539">
                        <a:lnSpc>
                          <a:spcPct val="101299"/>
                        </a:lnSpc>
                        <a:spcBef>
                          <a:spcPts val="30"/>
                        </a:spcBef>
                      </a:pPr>
                      <a:endParaRPr lang="cs-CZ" sz="1500" spc="5" dirty="0">
                        <a:latin typeface="Verdana"/>
                        <a:cs typeface="Verdana"/>
                      </a:endParaRPr>
                    </a:p>
                    <a:p>
                      <a:pPr marL="45085" marR="129539">
                        <a:lnSpc>
                          <a:spcPct val="101299"/>
                        </a:lnSpc>
                        <a:spcBef>
                          <a:spcPts val="30"/>
                        </a:spcBef>
                      </a:pPr>
                      <a:r>
                        <a:rPr lang="cs-CZ" sz="1500" spc="5" dirty="0">
                          <a:latin typeface="Verdana"/>
                          <a:cs typeface="Verdana"/>
                        </a:rPr>
                        <a:t>energie</a:t>
                      </a:r>
                      <a:r>
                        <a:rPr lang="cs-CZ" sz="1500" spc="5" baseline="0" dirty="0">
                          <a:latin typeface="Verdana"/>
                          <a:cs typeface="Verdana"/>
                        </a:rPr>
                        <a:t> potřebná k </a:t>
                      </a:r>
                      <a:r>
                        <a:rPr sz="1500" spc="-5" dirty="0" err="1">
                          <a:latin typeface="Verdana"/>
                          <a:cs typeface="Verdana"/>
                        </a:rPr>
                        <a:t>urychlení</a:t>
                      </a:r>
                      <a:r>
                        <a:rPr sz="1500" spc="-5" dirty="0">
                          <a:latin typeface="Verdana"/>
                          <a:cs typeface="Verdana"/>
                        </a:rPr>
                        <a:t> ostatních jader  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(včetně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10" dirty="0" err="1">
                          <a:latin typeface="Verdana"/>
                          <a:cs typeface="Verdana"/>
                        </a:rPr>
                        <a:t>uranu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)</a:t>
                      </a:r>
                      <a:endParaRPr lang="cs-CZ" sz="1500" spc="-10" dirty="0">
                        <a:latin typeface="Verdana"/>
                        <a:cs typeface="Verdana"/>
                      </a:endParaRPr>
                    </a:p>
                    <a:p>
                      <a:pPr marL="45085" marR="129539">
                        <a:lnSpc>
                          <a:spcPct val="101299"/>
                        </a:lnSpc>
                        <a:spcBef>
                          <a:spcPts val="30"/>
                        </a:spcBef>
                      </a:pP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34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lang="cs-CZ" sz="1500" b="1" spc="5" dirty="0">
                        <a:latin typeface="Verdana"/>
                        <a:cs typeface="Verdana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00" b="1" spc="5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15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MeV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A3664E-6CFF-4FE8-BF94-885619C1C6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14</a:t>
            </a:fld>
            <a:endParaRPr lang="cs-CZ"/>
          </a:p>
        </p:txBody>
      </p:sp>
      <p:pic>
        <p:nvPicPr>
          <p:cNvPr id="6" name="Neutrony14-1">
            <a:hlinkClick r:id="" action="ppaction://media"/>
            <a:extLst>
              <a:ext uri="{FF2B5EF4-FFF2-40B4-BE49-F238E27FC236}">
                <a16:creationId xmlns:a16="http://schemas.microsoft.com/office/drawing/2014/main" id="{ED04EBB2-C80A-4B0C-B4E7-6AD70C0B0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3525" y="8039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532" y="274446"/>
            <a:ext cx="7372932" cy="3515536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139348" algn="ctr">
              <a:spcBef>
                <a:spcPts val="91"/>
              </a:spcBef>
            </a:pPr>
            <a:r>
              <a:rPr sz="2000" b="1" spc="-5" dirty="0">
                <a:solidFill>
                  <a:srgbClr val="006FC0"/>
                </a:solidFill>
                <a:latin typeface="Verdana"/>
                <a:cs typeface="Verdana"/>
              </a:rPr>
              <a:t>Příklady </a:t>
            </a:r>
            <a:r>
              <a:rPr sz="2000" b="1" spc="-9" dirty="0">
                <a:solidFill>
                  <a:srgbClr val="006FC0"/>
                </a:solidFill>
                <a:latin typeface="Verdana"/>
                <a:cs typeface="Verdana"/>
              </a:rPr>
              <a:t>jaderných</a:t>
            </a:r>
            <a:r>
              <a:rPr sz="2000" b="1" spc="14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Verdana"/>
                <a:cs typeface="Verdana"/>
              </a:rPr>
              <a:t>reakcí</a:t>
            </a:r>
            <a:endParaRPr sz="2000" dirty="0">
              <a:latin typeface="Verdana"/>
              <a:cs typeface="Verdana"/>
            </a:endParaRPr>
          </a:p>
          <a:p>
            <a:pPr marL="80615">
              <a:spcBef>
                <a:spcPts val="1791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protonů typu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(p,xn)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51" dirty="0">
              <a:latin typeface="Verdana"/>
              <a:cs typeface="Verdana"/>
            </a:endParaRPr>
          </a:p>
          <a:p>
            <a:pPr marL="909792" indent="-207870">
              <a:buFont typeface="Symbol"/>
              <a:buChar char=""/>
              <a:tabLst>
                <a:tab pos="909792" algn="l"/>
                <a:tab pos="910368" algn="l"/>
              </a:tabLst>
            </a:pPr>
            <a:r>
              <a:rPr lang="cs-CZ" sz="1451" dirty="0">
                <a:latin typeface="Verdana"/>
                <a:cs typeface="Verdana"/>
              </a:rPr>
              <a:t>j</a:t>
            </a:r>
            <a:r>
              <a:rPr sz="1451" dirty="0" err="1">
                <a:latin typeface="Verdana"/>
                <a:cs typeface="Verdana"/>
              </a:rPr>
              <a:t>sou</a:t>
            </a:r>
            <a:r>
              <a:rPr sz="1451" spc="-5" dirty="0">
                <a:latin typeface="Verdana"/>
                <a:cs typeface="Verdana"/>
              </a:rPr>
              <a:t> endoergické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909792" indent="-207870">
              <a:buFont typeface="Symbol"/>
              <a:buChar char=""/>
              <a:tabLst>
                <a:tab pos="909792" algn="l"/>
                <a:tab pos="910368" algn="l"/>
              </a:tabLst>
            </a:pPr>
            <a:r>
              <a:rPr lang="cs-CZ" sz="1451" dirty="0">
                <a:latin typeface="Verdana"/>
                <a:cs typeface="Verdana"/>
              </a:rPr>
              <a:t>v</a:t>
            </a:r>
            <a:r>
              <a:rPr sz="1451" dirty="0" err="1">
                <a:latin typeface="Verdana"/>
                <a:cs typeface="Verdana"/>
              </a:rPr>
              <a:t>edou</a:t>
            </a:r>
            <a:r>
              <a:rPr sz="1451" dirty="0">
                <a:latin typeface="Verdana"/>
                <a:cs typeface="Verdana"/>
              </a:rPr>
              <a:t> k </a:t>
            </a:r>
            <a:r>
              <a:rPr sz="1451" spc="-5" dirty="0">
                <a:latin typeface="Verdana"/>
                <a:cs typeface="Verdana"/>
              </a:rPr>
              <a:t>neutron-deficitním</a:t>
            </a:r>
            <a:r>
              <a:rPr sz="1451" spc="-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nuklidům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909792" indent="-207870">
              <a:buFont typeface="Symbol"/>
              <a:buChar char=""/>
              <a:tabLst>
                <a:tab pos="909792" algn="l"/>
                <a:tab pos="910368" algn="l"/>
              </a:tabLst>
            </a:pPr>
            <a:r>
              <a:rPr lang="cs-CZ" sz="1451" spc="-5" dirty="0">
                <a:latin typeface="Verdana"/>
                <a:cs typeface="Verdana"/>
              </a:rPr>
              <a:t>m</a:t>
            </a:r>
            <a:r>
              <a:rPr sz="1451" spc="-5" dirty="0" err="1">
                <a:latin typeface="Verdana"/>
                <a:cs typeface="Verdana"/>
              </a:rPr>
              <a:t>ají</a:t>
            </a:r>
            <a:r>
              <a:rPr sz="1451" spc="-5" dirty="0">
                <a:latin typeface="Verdana"/>
                <a:cs typeface="Verdana"/>
              </a:rPr>
              <a:t> zpravidla krátký </a:t>
            </a:r>
            <a:r>
              <a:rPr sz="1451" dirty="0">
                <a:latin typeface="Verdana"/>
                <a:cs typeface="Verdana"/>
              </a:rPr>
              <a:t>poločas přeměny </a:t>
            </a: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spc="-5" dirty="0">
                <a:latin typeface="Verdana"/>
                <a:cs typeface="Verdana"/>
              </a:rPr>
              <a:t>využívají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nukleární</a:t>
            </a:r>
            <a:r>
              <a:rPr sz="1451" spc="-208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medicíně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14"/>
              </a:spcBef>
              <a:buFont typeface="Symbol"/>
              <a:buChar char=""/>
            </a:pPr>
            <a:endParaRPr sz="1496" dirty="0">
              <a:latin typeface="Verdana"/>
              <a:cs typeface="Verdana"/>
            </a:endParaRPr>
          </a:p>
          <a:p>
            <a:pPr marL="909792" indent="-207870">
              <a:buFont typeface="Symbol"/>
              <a:buChar char=""/>
              <a:tabLst>
                <a:tab pos="909792" algn="l"/>
                <a:tab pos="910368" algn="l"/>
              </a:tabLst>
            </a:pPr>
            <a:r>
              <a:rPr lang="cs-CZ" sz="1451" spc="5" dirty="0">
                <a:latin typeface="Verdana"/>
                <a:cs typeface="Verdana"/>
              </a:rPr>
              <a:t>k</a:t>
            </a:r>
            <a:r>
              <a:rPr sz="1451" spc="5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jejich výrobě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používají </a:t>
            </a:r>
            <a:r>
              <a:rPr sz="1451" spc="-9" dirty="0">
                <a:latin typeface="Verdana"/>
                <a:cs typeface="Verdana"/>
              </a:rPr>
              <a:t>malé </a:t>
            </a:r>
            <a:r>
              <a:rPr sz="1451" spc="-5" dirty="0">
                <a:latin typeface="Verdana"/>
                <a:cs typeface="Verdana"/>
              </a:rPr>
              <a:t>kompaktní cyklotrony </a:t>
            </a:r>
            <a:r>
              <a:rPr sz="1451" spc="-9" dirty="0">
                <a:latin typeface="Verdana"/>
                <a:cs typeface="Verdana"/>
              </a:rPr>
              <a:t>přímo </a:t>
            </a:r>
            <a:r>
              <a:rPr sz="1451" dirty="0">
                <a:latin typeface="Verdana"/>
                <a:cs typeface="Verdana"/>
              </a:rPr>
              <a:t>v</a:t>
            </a:r>
            <a:r>
              <a:rPr sz="1451" spc="15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nemocnicích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1451" dirty="0">
              <a:latin typeface="Verdana"/>
              <a:cs typeface="Verdana"/>
            </a:endParaRPr>
          </a:p>
          <a:p>
            <a:pPr marL="80615">
              <a:spcBef>
                <a:spcPts val="5"/>
              </a:spcBef>
              <a:tabLst>
                <a:tab pos="2366612" algn="l"/>
              </a:tabLst>
            </a:pPr>
            <a:r>
              <a:rPr lang="cs-CZ"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1768" b="1" spc="-6" dirty="0">
                <a:solidFill>
                  <a:srgbClr val="0070C0"/>
                </a:solidFill>
                <a:latin typeface="Verdana"/>
                <a:cs typeface="Verdana"/>
              </a:rPr>
              <a:t>         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15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N(</a:t>
            </a:r>
            <a:r>
              <a:rPr sz="1814" b="1" spc="-5" dirty="0" err="1">
                <a:solidFill>
                  <a:srgbClr val="0070C0"/>
                </a:solidFill>
                <a:latin typeface="Verdana"/>
                <a:cs typeface="Verdana"/>
              </a:rPr>
              <a:t>p,n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15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O	</a:t>
            </a:r>
            <a:r>
              <a:rPr lang="cs-CZ" sz="1814" b="1" spc="-5" dirty="0">
                <a:solidFill>
                  <a:srgbClr val="0070C0"/>
                </a:solidFill>
                <a:latin typeface="Verdana"/>
                <a:cs typeface="Verdana"/>
              </a:rPr>
              <a:t>     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11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B</a:t>
            </a:r>
            <a:r>
              <a:rPr sz="1814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(</a:t>
            </a:r>
            <a:r>
              <a:rPr sz="1814" b="1" spc="-5" dirty="0" err="1">
                <a:solidFill>
                  <a:srgbClr val="0070C0"/>
                </a:solidFill>
                <a:latin typeface="Verdana"/>
                <a:cs typeface="Verdana"/>
              </a:rPr>
              <a:t>p,n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11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C</a:t>
            </a:r>
            <a:r>
              <a:rPr lang="cs-CZ" sz="1814" b="1" spc="-5" dirty="0">
                <a:solidFill>
                  <a:srgbClr val="0070C0"/>
                </a:solidFill>
                <a:latin typeface="Verdana"/>
                <a:cs typeface="Verdana"/>
              </a:rPr>
              <a:t> 			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124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Te(p,2n)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123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I</a:t>
            </a:r>
            <a:endParaRPr sz="1814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47164" y="4394533"/>
            <a:ext cx="4410786" cy="2326943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3781574" y="3807042"/>
            <a:ext cx="484632" cy="531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FF992C-1886-46EC-92E7-23B798937A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15</a:t>
            </a:fld>
            <a:endParaRPr lang="cs-CZ"/>
          </a:p>
        </p:txBody>
      </p:sp>
      <p:pic>
        <p:nvPicPr>
          <p:cNvPr id="9" name="Neutrony15-1">
            <a:hlinkClick r:id="" action="ppaction://media"/>
            <a:extLst>
              <a:ext uri="{FF2B5EF4-FFF2-40B4-BE49-F238E27FC236}">
                <a16:creationId xmlns:a16="http://schemas.microsoft.com/office/drawing/2014/main" id="{562C4615-DD80-4E85-A623-A7F7108ED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4668" y="1040219"/>
            <a:ext cx="609600" cy="609600"/>
          </a:xfrm>
          <a:prstGeom prst="rect">
            <a:avLst/>
          </a:prstGeom>
        </p:spPr>
      </p:pic>
      <p:pic>
        <p:nvPicPr>
          <p:cNvPr id="10" name="Neutrony15-2">
            <a:hlinkClick r:id="" action="ppaction://media"/>
            <a:extLst>
              <a:ext uri="{FF2B5EF4-FFF2-40B4-BE49-F238E27FC236}">
                <a16:creationId xmlns:a16="http://schemas.microsoft.com/office/drawing/2014/main" id="{4991E026-88E7-4EEA-ACF5-17A8FE587D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4668" y="29009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935" y="52398"/>
            <a:ext cx="7793129" cy="3105621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deuteronů typu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9" dirty="0">
                <a:solidFill>
                  <a:srgbClr val="C00000"/>
                </a:solidFill>
                <a:latin typeface="Verdana"/>
                <a:cs typeface="Verdana"/>
              </a:rPr>
              <a:t>(d,p)</a:t>
            </a:r>
            <a:endParaRPr sz="1451" dirty="0">
              <a:solidFill>
                <a:srgbClr val="C00000"/>
              </a:solidFill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51" dirty="0">
              <a:latin typeface="Verdana"/>
              <a:cs typeface="Verdana"/>
            </a:endParaRPr>
          </a:p>
          <a:p>
            <a:pPr marL="676011" lvl="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spc="-5" dirty="0">
                <a:latin typeface="Verdana"/>
                <a:cs typeface="Verdana"/>
              </a:rPr>
              <a:t>n</a:t>
            </a:r>
            <a:r>
              <a:rPr sz="1451" spc="-5" dirty="0" err="1">
                <a:latin typeface="Verdana"/>
                <a:cs typeface="Verdana"/>
              </a:rPr>
              <a:t>eprobíhají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přes složené</a:t>
            </a:r>
            <a:r>
              <a:rPr sz="1451" spc="-36" dirty="0">
                <a:latin typeface="Verdana"/>
                <a:cs typeface="Verdana"/>
              </a:rPr>
              <a:t> </a:t>
            </a:r>
            <a:r>
              <a:rPr sz="1451" spc="-9" dirty="0">
                <a:latin typeface="Verdana"/>
                <a:cs typeface="Verdana"/>
              </a:rPr>
              <a:t>jádro</a:t>
            </a:r>
            <a:endParaRPr sz="1451" dirty="0">
              <a:latin typeface="Verdana"/>
              <a:cs typeface="Verdana"/>
            </a:endParaRPr>
          </a:p>
          <a:p>
            <a:pPr marL="676011" lvl="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dirty="0">
                <a:latin typeface="Verdana"/>
                <a:cs typeface="Verdana"/>
              </a:rPr>
              <a:t>p</a:t>
            </a:r>
            <a:r>
              <a:rPr sz="1451" dirty="0" err="1">
                <a:latin typeface="Verdana"/>
                <a:cs typeface="Verdana"/>
              </a:rPr>
              <a:t>ři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přiblížení deuteronu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9" dirty="0">
                <a:latin typeface="Verdana"/>
                <a:cs typeface="Verdana"/>
              </a:rPr>
              <a:t>jádru </a:t>
            </a:r>
            <a:r>
              <a:rPr sz="1451" dirty="0">
                <a:latin typeface="Verdana"/>
                <a:cs typeface="Verdana"/>
              </a:rPr>
              <a:t>se deuteron </a:t>
            </a:r>
            <a:r>
              <a:rPr sz="1451" spc="-5" dirty="0">
                <a:latin typeface="Verdana"/>
                <a:cs typeface="Verdana"/>
              </a:rPr>
              <a:t>polarizuje, proton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5" dirty="0">
                <a:latin typeface="Verdana"/>
                <a:cs typeface="Verdana"/>
              </a:rPr>
              <a:t>od </a:t>
            </a:r>
            <a:r>
              <a:rPr sz="1451" spc="-5" dirty="0" err="1">
                <a:latin typeface="Verdana"/>
                <a:cs typeface="Verdana"/>
              </a:rPr>
              <a:t>jádra</a:t>
            </a:r>
            <a:r>
              <a:rPr sz="1451" spc="-14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odvrátí</a:t>
            </a:r>
            <a:endParaRPr sz="1451" dirty="0">
              <a:latin typeface="Verdana"/>
              <a:cs typeface="Verdana"/>
            </a:endParaRPr>
          </a:p>
          <a:p>
            <a:pPr marL="676011" lvl="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spc="-5" dirty="0">
                <a:latin typeface="Verdana"/>
                <a:cs typeface="Verdana"/>
              </a:rPr>
              <a:t>n</a:t>
            </a:r>
            <a:r>
              <a:rPr sz="1451" spc="-5" dirty="0" err="1">
                <a:latin typeface="Verdana"/>
                <a:cs typeface="Verdana"/>
              </a:rPr>
              <a:t>ízká</a:t>
            </a:r>
            <a:r>
              <a:rPr sz="1451" spc="-5" dirty="0">
                <a:latin typeface="Verdana"/>
                <a:cs typeface="Verdana"/>
              </a:rPr>
              <a:t> vazebná energie deuteronu (2,22 </a:t>
            </a:r>
            <a:r>
              <a:rPr sz="1451" dirty="0">
                <a:latin typeface="Verdana"/>
                <a:cs typeface="Verdana"/>
              </a:rPr>
              <a:t>MeV) </a:t>
            </a:r>
            <a:r>
              <a:rPr sz="1451" spc="-5" dirty="0">
                <a:latin typeface="Verdana"/>
                <a:cs typeface="Verdana"/>
              </a:rPr>
              <a:t>vede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9" dirty="0">
                <a:latin typeface="Verdana"/>
                <a:cs typeface="Verdana"/>
              </a:rPr>
              <a:t>jeho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rozštěpení</a:t>
            </a:r>
            <a:endParaRPr sz="1451" dirty="0">
              <a:latin typeface="Verdana"/>
              <a:cs typeface="Verdana"/>
            </a:endParaRPr>
          </a:p>
          <a:p>
            <a:pPr marL="676011" lvl="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dirty="0">
                <a:latin typeface="Verdana"/>
                <a:cs typeface="Verdana"/>
              </a:rPr>
              <a:t>n</a:t>
            </a:r>
            <a:r>
              <a:rPr sz="1451" dirty="0" err="1">
                <a:latin typeface="Verdana"/>
                <a:cs typeface="Verdana"/>
              </a:rPr>
              <a:t>eutron</a:t>
            </a:r>
            <a:r>
              <a:rPr sz="1451" dirty="0">
                <a:latin typeface="Verdana"/>
                <a:cs typeface="Verdana"/>
              </a:rPr>
              <a:t> je pohlcen </a:t>
            </a:r>
            <a:r>
              <a:rPr sz="1451" spc="-5" dirty="0">
                <a:latin typeface="Verdana"/>
                <a:cs typeface="Verdana"/>
              </a:rPr>
              <a:t>jádrem </a:t>
            </a:r>
            <a:r>
              <a:rPr sz="1451" dirty="0">
                <a:latin typeface="Verdana"/>
                <a:cs typeface="Verdana"/>
              </a:rPr>
              <a:t>a proton </a:t>
            </a:r>
            <a:r>
              <a:rPr sz="1451" spc="-14" dirty="0">
                <a:latin typeface="Verdana"/>
                <a:cs typeface="Verdana"/>
              </a:rPr>
              <a:t>je</a:t>
            </a:r>
            <a:r>
              <a:rPr sz="1451" spc="-100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odmrštěn</a:t>
            </a:r>
          </a:p>
          <a:p>
            <a:pPr marL="676011" lvl="1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dirty="0">
                <a:latin typeface="Verdana"/>
                <a:cs typeface="Verdana"/>
              </a:rPr>
              <a:t>r</a:t>
            </a:r>
            <a:r>
              <a:rPr sz="1451" dirty="0" err="1">
                <a:latin typeface="Verdana"/>
                <a:cs typeface="Verdana"/>
              </a:rPr>
              <a:t>eakce</a:t>
            </a:r>
            <a:r>
              <a:rPr sz="1451" dirty="0">
                <a:latin typeface="Verdana"/>
                <a:cs typeface="Verdana"/>
              </a:rPr>
              <a:t> jsou </a:t>
            </a:r>
            <a:r>
              <a:rPr sz="1451" spc="-5" dirty="0">
                <a:latin typeface="Verdana"/>
                <a:cs typeface="Verdana"/>
              </a:rPr>
              <a:t>exoergické </a:t>
            </a:r>
            <a:r>
              <a:rPr sz="1451" dirty="0">
                <a:latin typeface="Verdana"/>
                <a:cs typeface="Verdana"/>
              </a:rPr>
              <a:t>(Q </a:t>
            </a:r>
            <a:r>
              <a:rPr sz="1451" spc="5" dirty="0">
                <a:latin typeface="Verdana"/>
                <a:cs typeface="Verdana"/>
              </a:rPr>
              <a:t>= </a:t>
            </a:r>
            <a:r>
              <a:rPr sz="1451" spc="9" dirty="0">
                <a:latin typeface="Verdana"/>
                <a:cs typeface="Verdana"/>
              </a:rPr>
              <a:t>4-8</a:t>
            </a:r>
            <a:r>
              <a:rPr sz="1451" spc="-9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MeV)</a:t>
            </a:r>
          </a:p>
          <a:p>
            <a:pPr marL="676011" lvl="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spc="-5" dirty="0" err="1">
                <a:latin typeface="Verdana"/>
                <a:cs typeface="Verdana"/>
              </a:rPr>
              <a:t>pr</a:t>
            </a:r>
            <a:r>
              <a:rPr sz="1451" spc="-5" dirty="0" err="1">
                <a:latin typeface="Verdana"/>
                <a:cs typeface="Verdana"/>
              </a:rPr>
              <a:t>odukty</a:t>
            </a:r>
            <a:r>
              <a:rPr sz="1451" spc="-5" dirty="0">
                <a:latin typeface="Verdana"/>
                <a:cs typeface="Verdana"/>
              </a:rPr>
              <a:t> těchto </a:t>
            </a:r>
            <a:r>
              <a:rPr sz="1451" dirty="0">
                <a:latin typeface="Verdana"/>
                <a:cs typeface="Verdana"/>
              </a:rPr>
              <a:t>reakcí jsou </a:t>
            </a:r>
            <a:r>
              <a:rPr sz="1451" spc="-5" dirty="0">
                <a:latin typeface="Verdana"/>
                <a:cs typeface="Verdana"/>
              </a:rPr>
              <a:t>stejné, jako kdyby proběhla </a:t>
            </a:r>
            <a:r>
              <a:rPr sz="1451" dirty="0">
                <a:latin typeface="Verdana"/>
                <a:cs typeface="Verdana"/>
              </a:rPr>
              <a:t>reakce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spc="5" dirty="0">
                <a:latin typeface="Verdana"/>
                <a:cs typeface="Verdana"/>
              </a:rPr>
              <a:t>(n,</a:t>
            </a:r>
            <a:r>
              <a:rPr sz="1451" spc="5" dirty="0">
                <a:latin typeface="Symbol"/>
                <a:cs typeface="Symbol"/>
              </a:rPr>
              <a:t></a:t>
            </a:r>
            <a:r>
              <a:rPr sz="1451" spc="5" dirty="0">
                <a:latin typeface="Verdana"/>
                <a:cs typeface="Verdana"/>
              </a:rPr>
              <a:t>)</a:t>
            </a:r>
            <a:endParaRPr sz="1451" dirty="0">
              <a:latin typeface="Verdana"/>
              <a:cs typeface="Verdana"/>
            </a:endParaRPr>
          </a:p>
          <a:p>
            <a:pPr marL="714375" lvl="1" indent="-246063">
              <a:lnSpc>
                <a:spcPct val="150000"/>
              </a:lnSpc>
              <a:spcBef>
                <a:spcPts val="86"/>
              </a:spcBef>
              <a:buFont typeface="Symbol"/>
              <a:buChar char=""/>
              <a:tabLst>
                <a:tab pos="257391" algn="l"/>
                <a:tab pos="257966" algn="l"/>
              </a:tabLst>
            </a:pPr>
            <a:r>
              <a:rPr lang="cs-CZ" sz="1451" dirty="0">
                <a:latin typeface="Verdana"/>
                <a:cs typeface="Verdana"/>
              </a:rPr>
              <a:t>v</a:t>
            </a:r>
            <a:r>
              <a:rPr sz="1451" dirty="0" err="1">
                <a:latin typeface="Verdana"/>
                <a:cs typeface="Verdana"/>
              </a:rPr>
              <a:t>ýtěžky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jsou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vysoké</a:t>
            </a:r>
            <a:r>
              <a:rPr lang="cs-CZ" sz="1451" spc="-5" dirty="0">
                <a:latin typeface="Verdana"/>
                <a:cs typeface="Verdana"/>
              </a:rPr>
              <a:t>, protože </a:t>
            </a:r>
            <a:r>
              <a:rPr sz="1451" dirty="0">
                <a:latin typeface="Verdana"/>
                <a:cs typeface="Verdana"/>
              </a:rPr>
              <a:t>do </a:t>
            </a:r>
            <a:r>
              <a:rPr sz="1451" spc="-9" dirty="0">
                <a:latin typeface="Verdana"/>
                <a:cs typeface="Verdana"/>
              </a:rPr>
              <a:t>jádra </a:t>
            </a:r>
            <a:r>
              <a:rPr sz="1451" dirty="0">
                <a:latin typeface="Verdana"/>
                <a:cs typeface="Verdana"/>
              </a:rPr>
              <a:t>neproniká </a:t>
            </a:r>
            <a:r>
              <a:rPr sz="1451" spc="-5" dirty="0">
                <a:latin typeface="Verdana"/>
                <a:cs typeface="Verdana"/>
              </a:rPr>
              <a:t>celý</a:t>
            </a:r>
            <a:r>
              <a:rPr sz="1451" spc="-18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projektil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935" y="3274679"/>
            <a:ext cx="7793129" cy="335639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69098">
              <a:spcBef>
                <a:spcPts val="95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deuteronů typu (d,n),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(d,2n)</a:t>
            </a:r>
            <a:endParaRPr sz="1451" dirty="0">
              <a:solidFill>
                <a:srgbClr val="C00000"/>
              </a:solidFill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451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69098"/>
            <a:r>
              <a:rPr sz="1451" dirty="0">
                <a:latin typeface="Verdana"/>
                <a:cs typeface="Verdana"/>
              </a:rPr>
              <a:t>Významné </a:t>
            </a:r>
            <a:r>
              <a:rPr sz="1451" spc="-5" dirty="0">
                <a:latin typeface="Verdana"/>
                <a:cs typeface="Verdana"/>
              </a:rPr>
              <a:t>pro </a:t>
            </a:r>
            <a:r>
              <a:rPr sz="1451" spc="-5" dirty="0" err="1">
                <a:latin typeface="Verdana"/>
                <a:cs typeface="Verdana"/>
              </a:rPr>
              <a:t>přípravu</a:t>
            </a:r>
            <a:r>
              <a:rPr sz="1451" spc="-5" dirty="0">
                <a:latin typeface="Verdana"/>
                <a:cs typeface="Verdana"/>
              </a:rPr>
              <a:t> neutron</a:t>
            </a:r>
            <a:r>
              <a:rPr lang="cs-CZ" sz="1451" spc="-5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-</a:t>
            </a:r>
            <a:r>
              <a:rPr lang="cs-CZ"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deficitních</a:t>
            </a:r>
            <a:r>
              <a:rPr sz="1451" spc="-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nuklidů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sz="1451" dirty="0">
              <a:latin typeface="Verdana"/>
              <a:cs typeface="Verdana"/>
            </a:endParaRPr>
          </a:p>
          <a:p>
            <a:pPr marL="1774671">
              <a:tabLst>
                <a:tab pos="3621319" algn="l"/>
                <a:tab pos="5565281" algn="l"/>
              </a:tabLst>
            </a:pP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10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B(d,n)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11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C	</a:t>
            </a:r>
            <a:r>
              <a:rPr sz="1768" b="1" baseline="29914" dirty="0">
                <a:solidFill>
                  <a:srgbClr val="0070C0"/>
                </a:solidFill>
                <a:latin typeface="Verdana"/>
                <a:cs typeface="Verdana"/>
              </a:rPr>
              <a:t>7</a:t>
            </a:r>
            <a:r>
              <a:rPr sz="1814" b="1" dirty="0">
                <a:solidFill>
                  <a:srgbClr val="0070C0"/>
                </a:solidFill>
                <a:latin typeface="Verdana"/>
                <a:cs typeface="Verdana"/>
              </a:rPr>
              <a:t>Li(d,2n)</a:t>
            </a:r>
            <a:r>
              <a:rPr sz="1814" b="1" spc="-218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768" b="1" spc="-14" baseline="29914" dirty="0">
                <a:solidFill>
                  <a:srgbClr val="0070C0"/>
                </a:solidFill>
                <a:latin typeface="Verdana"/>
                <a:cs typeface="Verdana"/>
              </a:rPr>
              <a:t>7</a:t>
            </a:r>
            <a:r>
              <a:rPr sz="1814" b="1" spc="-9" dirty="0">
                <a:solidFill>
                  <a:srgbClr val="0070C0"/>
                </a:solidFill>
                <a:latin typeface="Verdana"/>
                <a:cs typeface="Verdana"/>
              </a:rPr>
              <a:t>Be	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57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Fe(d,2n)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57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Co</a:t>
            </a:r>
            <a:endParaRPr lang="cs-CZ" sz="1814" b="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1774671">
              <a:tabLst>
                <a:tab pos="3621319" algn="l"/>
                <a:tab pos="5565281" algn="l"/>
              </a:tabLst>
            </a:pPr>
            <a:endParaRPr lang="cs-CZ" sz="1814" b="1" spc="-6" baseline="29914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1774671">
              <a:tabLst>
                <a:tab pos="3621319" algn="l"/>
                <a:tab pos="5565281" algn="l"/>
              </a:tabLst>
            </a:pPr>
            <a:endParaRPr lang="cs-CZ" sz="1768" spc="-6" baseline="29914" dirty="0">
              <a:latin typeface="Verdana"/>
              <a:cs typeface="Verdana"/>
            </a:endParaRPr>
          </a:p>
          <a:p>
            <a:pPr marL="1774671">
              <a:tabLst>
                <a:tab pos="3621319" algn="l"/>
                <a:tab pos="5565281" algn="l"/>
              </a:tabLst>
            </a:pPr>
            <a:r>
              <a:rPr sz="1768" spc="-6" baseline="29914" dirty="0">
                <a:latin typeface="Verdana"/>
                <a:cs typeface="Verdana"/>
              </a:rPr>
              <a:t>3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H(</a:t>
            </a:r>
            <a:r>
              <a:rPr sz="1814" b="1" spc="-5" dirty="0" err="1">
                <a:solidFill>
                  <a:srgbClr val="0070C0"/>
                </a:solidFill>
                <a:latin typeface="Verdana"/>
                <a:cs typeface="Verdana"/>
              </a:rPr>
              <a:t>d,n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)</a:t>
            </a:r>
            <a:r>
              <a:rPr sz="1768" b="1" spc="-6" baseline="29914" dirty="0">
                <a:solidFill>
                  <a:srgbClr val="0070C0"/>
                </a:solidFill>
                <a:latin typeface="Verdana"/>
                <a:cs typeface="Verdana"/>
              </a:rPr>
              <a:t>4</a:t>
            </a:r>
            <a:r>
              <a:rPr sz="1814" b="1" spc="-5" dirty="0">
                <a:solidFill>
                  <a:srgbClr val="0070C0"/>
                </a:solidFill>
                <a:latin typeface="Verdana"/>
                <a:cs typeface="Verdana"/>
              </a:rPr>
              <a:t>He</a:t>
            </a:r>
            <a:r>
              <a:rPr lang="cs-CZ" sz="1814" spc="-5" dirty="0">
                <a:latin typeface="Verdana"/>
                <a:cs typeface="Verdana"/>
              </a:rPr>
              <a:t>  </a:t>
            </a:r>
            <a:r>
              <a:rPr sz="1451" spc="-5" dirty="0">
                <a:latin typeface="Verdana"/>
                <a:cs typeface="Verdana"/>
              </a:rPr>
              <a:t>– </a:t>
            </a:r>
            <a:r>
              <a:rPr sz="1451" dirty="0">
                <a:latin typeface="Verdana"/>
                <a:cs typeface="Verdana"/>
              </a:rPr>
              <a:t>zdroj </a:t>
            </a:r>
            <a:r>
              <a:rPr sz="1451" spc="-5" dirty="0">
                <a:latin typeface="Verdana"/>
                <a:cs typeface="Verdana"/>
              </a:rPr>
              <a:t>neutronů </a:t>
            </a:r>
            <a:r>
              <a:rPr sz="1451" dirty="0">
                <a:latin typeface="Verdana"/>
                <a:cs typeface="Verdana"/>
              </a:rPr>
              <a:t>o </a:t>
            </a:r>
            <a:r>
              <a:rPr sz="1451" spc="-5" dirty="0">
                <a:latin typeface="Verdana"/>
                <a:cs typeface="Verdana"/>
              </a:rPr>
              <a:t>energii </a:t>
            </a:r>
            <a:r>
              <a:rPr sz="1451" spc="5" dirty="0">
                <a:latin typeface="Verdana"/>
                <a:cs typeface="Verdana"/>
              </a:rPr>
              <a:t>14</a:t>
            </a:r>
            <a:r>
              <a:rPr sz="1451" spc="-14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MeV</a:t>
            </a:r>
          </a:p>
          <a:p>
            <a:pPr marL="69098" marR="218235">
              <a:lnSpc>
                <a:spcPct val="150000"/>
              </a:lnSpc>
              <a:spcBef>
                <a:spcPts val="1782"/>
              </a:spcBef>
            </a:pPr>
            <a:r>
              <a:rPr lang="cs-CZ" sz="1451" spc="-5" dirty="0">
                <a:latin typeface="Verdana"/>
                <a:cs typeface="Verdana"/>
              </a:rPr>
              <a:t>Poslední reakce ukazuje použití tritia jakožto zdroje neutronů - </a:t>
            </a:r>
            <a:r>
              <a:rPr lang="cs-CZ" sz="1451" b="1" spc="-5" dirty="0">
                <a:latin typeface="Verdana"/>
                <a:cs typeface="Verdana"/>
              </a:rPr>
              <a:t>n</a:t>
            </a:r>
            <a:r>
              <a:rPr sz="1451" b="1" spc="-5" dirty="0" err="1">
                <a:latin typeface="Verdana"/>
                <a:cs typeface="Verdana"/>
              </a:rPr>
              <a:t>eutronový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generátor</a:t>
            </a:r>
            <a:r>
              <a:rPr sz="1451" dirty="0">
                <a:latin typeface="Verdana"/>
                <a:cs typeface="Verdana"/>
              </a:rPr>
              <a:t>: </a:t>
            </a:r>
            <a:r>
              <a:rPr sz="1451" spc="-5" dirty="0">
                <a:latin typeface="Verdana"/>
                <a:cs typeface="Verdana"/>
              </a:rPr>
              <a:t>tritium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rozpuštěno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Ti </a:t>
            </a:r>
            <a:r>
              <a:rPr sz="1451" spc="-9" dirty="0">
                <a:latin typeface="Verdana"/>
                <a:cs typeface="Verdana"/>
              </a:rPr>
              <a:t>nebo Zr </a:t>
            </a:r>
            <a:r>
              <a:rPr sz="1451" dirty="0">
                <a:latin typeface="Verdana"/>
                <a:cs typeface="Verdana"/>
              </a:rPr>
              <a:t>a je </a:t>
            </a:r>
            <a:r>
              <a:rPr sz="1451" dirty="0" err="1">
                <a:latin typeface="Verdana"/>
                <a:cs typeface="Verdana"/>
              </a:rPr>
              <a:t>ozařováno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deuterony</a:t>
            </a:r>
            <a:r>
              <a:rPr sz="1451" dirty="0">
                <a:latin typeface="Verdana"/>
                <a:cs typeface="Verdana"/>
              </a:rPr>
              <a:t>, </a:t>
            </a:r>
            <a:r>
              <a:rPr sz="1451" spc="-5" dirty="0">
                <a:latin typeface="Verdana"/>
                <a:cs typeface="Verdana"/>
              </a:rPr>
              <a:t>které produkuje </a:t>
            </a:r>
            <a:r>
              <a:rPr sz="1451" spc="-9" dirty="0">
                <a:latin typeface="Verdana"/>
                <a:cs typeface="Verdana"/>
              </a:rPr>
              <a:t>malý </a:t>
            </a:r>
            <a:r>
              <a:rPr sz="1451" spc="-5" dirty="0">
                <a:latin typeface="Verdana"/>
                <a:cs typeface="Verdana"/>
              </a:rPr>
              <a:t>lineární urychlovač </a:t>
            </a:r>
            <a:r>
              <a:rPr sz="1451" dirty="0">
                <a:latin typeface="Verdana"/>
                <a:cs typeface="Verdana"/>
              </a:rPr>
              <a:t>z plynného</a:t>
            </a:r>
            <a:r>
              <a:rPr sz="1451" spc="23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deuteria</a:t>
            </a:r>
            <a:r>
              <a:rPr sz="1451" dirty="0">
                <a:latin typeface="Verdana"/>
                <a:cs typeface="Verdana"/>
              </a:rPr>
              <a:t>.</a:t>
            </a:r>
            <a:r>
              <a:rPr lang="cs-CZ" sz="1451" dirty="0">
                <a:latin typeface="Verdana"/>
                <a:cs typeface="Verdana"/>
              </a:rPr>
              <a:t> Vznikající tok neutronů se pak využívá k ozařování.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6A3994-2678-4CC5-BDE8-CC0C0383E2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16</a:t>
            </a:fld>
            <a:endParaRPr lang="cs-CZ"/>
          </a:p>
        </p:txBody>
      </p:sp>
      <p:pic>
        <p:nvPicPr>
          <p:cNvPr id="5" name="Neutrony16-1">
            <a:hlinkClick r:id="" action="ppaction://media"/>
            <a:extLst>
              <a:ext uri="{FF2B5EF4-FFF2-40B4-BE49-F238E27FC236}">
                <a16:creationId xmlns:a16="http://schemas.microsoft.com/office/drawing/2014/main" id="{36E977BF-0247-4E43-83F5-E681CF30B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9056" y="421943"/>
            <a:ext cx="609600" cy="609600"/>
          </a:xfrm>
          <a:prstGeom prst="rect">
            <a:avLst/>
          </a:prstGeom>
        </p:spPr>
      </p:pic>
      <p:pic>
        <p:nvPicPr>
          <p:cNvPr id="8" name="Neutrony16-2">
            <a:hlinkClick r:id="" action="ppaction://media"/>
            <a:extLst>
              <a:ext uri="{FF2B5EF4-FFF2-40B4-BE49-F238E27FC236}">
                <a16:creationId xmlns:a16="http://schemas.microsoft.com/office/drawing/2014/main" id="{58187AB9-67A3-4182-8959-86813C50F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9056" y="3211891"/>
            <a:ext cx="609600" cy="609600"/>
          </a:xfrm>
          <a:prstGeom prst="rect">
            <a:avLst/>
          </a:prstGeom>
        </p:spPr>
      </p:pic>
      <p:pic>
        <p:nvPicPr>
          <p:cNvPr id="9" name="Neutrony16-3">
            <a:hlinkClick r:id="" action="ppaction://media"/>
            <a:extLst>
              <a:ext uri="{FF2B5EF4-FFF2-40B4-BE49-F238E27FC236}">
                <a16:creationId xmlns:a16="http://schemas.microsoft.com/office/drawing/2014/main" id="{743D5337-4166-495E-A938-519AE01354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9056" y="53922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504" y="1031062"/>
            <a:ext cx="8609610" cy="562060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57582">
              <a:spcBef>
                <a:spcPts val="95"/>
              </a:spcBef>
            </a:pPr>
            <a:endParaRPr lang="cs-CZ" sz="1600" b="1" spc="-5" dirty="0">
              <a:solidFill>
                <a:srgbClr val="800000"/>
              </a:solidFill>
              <a:latin typeface="Verdana"/>
              <a:cs typeface="Verdana"/>
            </a:endParaRPr>
          </a:p>
          <a:p>
            <a:pPr marL="57582">
              <a:spcBef>
                <a:spcPts val="95"/>
              </a:spcBef>
            </a:pPr>
            <a:r>
              <a:rPr lang="cs-CZ" sz="1600" b="1" spc="-5" dirty="0">
                <a:solidFill>
                  <a:srgbClr val="800000"/>
                </a:solidFill>
                <a:latin typeface="Verdana"/>
                <a:cs typeface="Verdana"/>
              </a:rPr>
              <a:t>    Zdroje toku </a:t>
            </a:r>
            <a:r>
              <a:rPr sz="1600" b="1" spc="-5" dirty="0" err="1">
                <a:solidFill>
                  <a:srgbClr val="800000"/>
                </a:solidFill>
                <a:latin typeface="Verdana"/>
                <a:cs typeface="Verdana"/>
              </a:rPr>
              <a:t>neutronů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1" dirty="0">
              <a:latin typeface="Verdana"/>
              <a:cs typeface="Verdana"/>
            </a:endParaRPr>
          </a:p>
          <a:p>
            <a:pPr marL="319579" marR="236085">
              <a:lnSpc>
                <a:spcPct val="101299"/>
              </a:lnSpc>
            </a:pP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Pro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produkci toku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neutronů se </a:t>
            </a:r>
            <a:r>
              <a:rPr sz="1451" b="1" dirty="0" err="1">
                <a:solidFill>
                  <a:srgbClr val="0070C0"/>
                </a:solidFill>
                <a:latin typeface="Verdana"/>
                <a:cs typeface="Verdana"/>
              </a:rPr>
              <a:t>využív</a:t>
            </a:r>
            <a:r>
              <a:rPr lang="cs-CZ" sz="1451" b="1" dirty="0">
                <a:solidFill>
                  <a:srgbClr val="0070C0"/>
                </a:solidFill>
                <a:latin typeface="Verdana"/>
                <a:cs typeface="Verdana"/>
              </a:rPr>
              <a:t>á především jaderný reaktor a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70C0"/>
                </a:solidFill>
                <a:latin typeface="Verdana"/>
                <a:cs typeface="Verdana"/>
              </a:rPr>
              <a:t>zdroje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lang="cs-CZ" sz="1451" b="1" spc="-9" dirty="0">
                <a:solidFill>
                  <a:srgbClr val="0070C0"/>
                </a:solidFill>
                <a:latin typeface="Verdana"/>
                <a:cs typeface="Verdana"/>
              </a:rPr>
              <a:t>laboratorní</a:t>
            </a:r>
            <a:endParaRPr lang="cs-CZ" sz="1451" b="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319579" marR="236085">
              <a:lnSpc>
                <a:spcPct val="101299"/>
              </a:lnSpc>
            </a:pPr>
            <a:endParaRPr lang="cs-CZ" sz="1451" b="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319579" marR="236085">
              <a:lnSpc>
                <a:spcPct val="101299"/>
              </a:lnSpc>
            </a:pPr>
            <a:r>
              <a:rPr sz="1451" dirty="0">
                <a:latin typeface="Verdana"/>
                <a:cs typeface="Verdana"/>
              </a:rPr>
              <a:t>Pro </a:t>
            </a:r>
            <a:r>
              <a:rPr sz="1451" spc="-9" dirty="0">
                <a:latin typeface="Verdana"/>
                <a:cs typeface="Verdana"/>
              </a:rPr>
              <a:t>laboratorní </a:t>
            </a:r>
            <a:r>
              <a:rPr sz="1451" spc="-5" dirty="0">
                <a:latin typeface="Verdana"/>
                <a:cs typeface="Verdana"/>
              </a:rPr>
              <a:t>přípravu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používají </a:t>
            </a:r>
            <a:r>
              <a:rPr sz="1451" b="1" spc="-5" dirty="0">
                <a:solidFill>
                  <a:srgbClr val="0070C0"/>
                </a:solidFill>
                <a:latin typeface="Verdana"/>
                <a:cs typeface="Verdana"/>
              </a:rPr>
              <a:t>radionuklidové zdroje </a:t>
            </a:r>
            <a:r>
              <a:rPr sz="1451" b="1" dirty="0">
                <a:solidFill>
                  <a:srgbClr val="0070C0"/>
                </a:solidFill>
                <a:latin typeface="Verdana"/>
                <a:cs typeface="Verdana"/>
              </a:rPr>
              <a:t>neutronů</a:t>
            </a:r>
            <a:r>
              <a:rPr sz="1451" dirty="0">
                <a:latin typeface="Verdana"/>
                <a:cs typeface="Verdana"/>
              </a:rPr>
              <a:t>, </a:t>
            </a:r>
            <a:r>
              <a:rPr sz="1451" spc="-5" dirty="0" err="1">
                <a:latin typeface="Verdana"/>
                <a:cs typeface="Verdana"/>
              </a:rPr>
              <a:t>které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obsahují</a:t>
            </a:r>
            <a:r>
              <a:rPr sz="1451" dirty="0">
                <a:latin typeface="Verdana"/>
                <a:cs typeface="Verdana"/>
              </a:rPr>
              <a:t>:</a:t>
            </a:r>
          </a:p>
          <a:p>
            <a:pPr>
              <a:spcBef>
                <a:spcPts val="36"/>
              </a:spcBef>
            </a:pPr>
            <a:endParaRPr sz="1406" dirty="0">
              <a:latin typeface="Verdana"/>
              <a:cs typeface="Verdana"/>
            </a:endParaRPr>
          </a:p>
          <a:p>
            <a:pPr marL="878698" indent="-207870">
              <a:buFont typeface="Symbol"/>
              <a:buChar char=""/>
              <a:tabLst>
                <a:tab pos="878698" algn="l"/>
                <a:tab pos="879273" algn="l"/>
              </a:tabLst>
            </a:pPr>
            <a:r>
              <a:rPr sz="1451" spc="-5" dirty="0">
                <a:latin typeface="Symbol"/>
                <a:cs typeface="Symbol"/>
              </a:rPr>
              <a:t></a:t>
            </a:r>
            <a:r>
              <a:rPr sz="1451" spc="-5" dirty="0">
                <a:latin typeface="Verdana"/>
                <a:cs typeface="Verdana"/>
              </a:rPr>
              <a:t>-nestabilní radionuklid </a:t>
            </a:r>
            <a:r>
              <a:rPr sz="1451" dirty="0">
                <a:latin typeface="Verdana"/>
                <a:cs typeface="Verdana"/>
              </a:rPr>
              <a:t>s dlouhým </a:t>
            </a:r>
            <a:r>
              <a:rPr sz="1451" spc="-5" dirty="0">
                <a:latin typeface="Verdana"/>
                <a:cs typeface="Verdana"/>
              </a:rPr>
              <a:t>poločasem </a:t>
            </a:r>
            <a:r>
              <a:rPr sz="1428" b="1" spc="-6" baseline="29100" dirty="0">
                <a:solidFill>
                  <a:srgbClr val="C00000"/>
                </a:solidFill>
                <a:latin typeface="Verdana"/>
                <a:cs typeface="Verdana"/>
              </a:rPr>
              <a:t>241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Am,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28" b="1" baseline="29100" dirty="0">
                <a:solidFill>
                  <a:srgbClr val="C00000"/>
                </a:solidFill>
                <a:latin typeface="Verdana"/>
                <a:cs typeface="Verdana"/>
              </a:rPr>
              <a:t>239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Pu</a:t>
            </a: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51" dirty="0">
                <a:latin typeface="Verdana"/>
                <a:cs typeface="Verdana"/>
              </a:rPr>
              <a:t>jako zdroj </a:t>
            </a:r>
            <a:r>
              <a:rPr lang="cs-CZ" dirty="0">
                <a:latin typeface="Verdana"/>
                <a:cs typeface="Verdana"/>
                <a:sym typeface="Symbol" panose="05050102010706020507" pitchFamily="18" charset="2"/>
              </a:rPr>
              <a:t></a:t>
            </a:r>
            <a:r>
              <a:rPr lang="cs-CZ" sz="1451" dirty="0">
                <a:latin typeface="Verdana"/>
                <a:cs typeface="Verdana"/>
                <a:sym typeface="Symbol" panose="05050102010706020507" pitchFamily="18" charset="2"/>
              </a:rPr>
              <a:t> </a:t>
            </a:r>
            <a:r>
              <a:rPr lang="cs-CZ" sz="1451" dirty="0">
                <a:latin typeface="Verdana"/>
                <a:cs typeface="Verdana"/>
              </a:rPr>
              <a:t>záření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32"/>
              </a:spcBef>
              <a:buFont typeface="Symbol"/>
              <a:buChar char=""/>
            </a:pPr>
            <a:endParaRPr sz="1496" b="1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878698" indent="-207870">
              <a:spcBef>
                <a:spcPts val="5"/>
              </a:spcBef>
              <a:buFont typeface="Symbol"/>
              <a:buChar char=""/>
              <a:tabLst>
                <a:tab pos="878698" algn="l"/>
                <a:tab pos="879273" algn="l"/>
              </a:tabLst>
            </a:pPr>
            <a:r>
              <a:rPr sz="1451" spc="-5" dirty="0">
                <a:latin typeface="Verdana"/>
                <a:cs typeface="Verdana"/>
              </a:rPr>
              <a:t>práškové</a:t>
            </a:r>
            <a:r>
              <a:rPr sz="1451" spc="-18" dirty="0">
                <a:latin typeface="Verdana"/>
                <a:cs typeface="Verdana"/>
              </a:rPr>
              <a:t>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Be</a:t>
            </a:r>
            <a:endParaRPr sz="1451" b="1" dirty="0">
              <a:solidFill>
                <a:srgbClr val="C00000"/>
              </a:solidFill>
              <a:latin typeface="Verdana"/>
              <a:cs typeface="Verdana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878698" indent="-207870">
              <a:buFont typeface="Symbol"/>
              <a:buChar char=""/>
              <a:tabLst>
                <a:tab pos="878698" algn="l"/>
                <a:tab pos="879273" algn="l"/>
              </a:tabLst>
            </a:pPr>
            <a:r>
              <a:rPr sz="1451" spc="5" dirty="0">
                <a:latin typeface="Verdana"/>
                <a:cs typeface="Verdana"/>
              </a:rPr>
              <a:t>směs 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hermeticky uzavřena </a:t>
            </a:r>
            <a:r>
              <a:rPr sz="1451" dirty="0">
                <a:latin typeface="Verdana"/>
                <a:cs typeface="Verdana"/>
              </a:rPr>
              <a:t>do </a:t>
            </a:r>
            <a:r>
              <a:rPr sz="1451" spc="-5" dirty="0">
                <a:latin typeface="Verdana"/>
                <a:cs typeface="Verdana"/>
              </a:rPr>
              <a:t>ocelového pouzdra, probíhá jaderná</a:t>
            </a:r>
            <a:r>
              <a:rPr sz="1451" spc="18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reakce</a:t>
            </a:r>
          </a:p>
          <a:p>
            <a:pPr>
              <a:lnSpc>
                <a:spcPct val="100000"/>
              </a:lnSpc>
              <a:buFont typeface="Symbol"/>
              <a:buChar char=""/>
            </a:pPr>
            <a:endParaRPr sz="1723" dirty="0">
              <a:latin typeface="Verdana"/>
              <a:cs typeface="Verdana"/>
            </a:endParaRPr>
          </a:p>
          <a:p>
            <a:pPr marL="163532" algn="ctr">
              <a:spcBef>
                <a:spcPts val="1442"/>
              </a:spcBef>
            </a:pPr>
            <a:r>
              <a:rPr b="1" spc="-6" baseline="29914" dirty="0">
                <a:solidFill>
                  <a:srgbClr val="C00000"/>
                </a:solidFill>
                <a:latin typeface="Verdana"/>
                <a:cs typeface="Verdana"/>
              </a:rPr>
              <a:t>9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Be(</a:t>
            </a:r>
            <a:r>
              <a:rPr sz="2000" b="1" spc="-5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,n)</a:t>
            </a:r>
            <a:r>
              <a:rPr b="1" spc="-6" baseline="29914" dirty="0">
                <a:solidFill>
                  <a:srgbClr val="C00000"/>
                </a:solidFill>
                <a:latin typeface="Verdana"/>
                <a:cs typeface="Verdana"/>
              </a:rPr>
              <a:t>12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C</a:t>
            </a:r>
            <a:endParaRPr lang="cs-CZ" sz="2000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63532" algn="ctr">
              <a:spcBef>
                <a:spcPts val="1442"/>
              </a:spcBef>
            </a:pPr>
            <a:endParaRPr sz="200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723900" marR="454320" indent="-15875">
              <a:lnSpc>
                <a:spcPct val="105000"/>
              </a:lnSpc>
              <a:spcBef>
                <a:spcPts val="1690"/>
              </a:spcBef>
              <a:buFont typeface="Symbol"/>
              <a:buChar char=""/>
              <a:tabLst>
                <a:tab pos="873515" algn="l"/>
              </a:tabLst>
            </a:pPr>
            <a:r>
              <a:rPr lang="cs-CZ" sz="1451" dirty="0">
                <a:latin typeface="Verdana"/>
                <a:cs typeface="Verdana"/>
              </a:rPr>
              <a:t>  </a:t>
            </a:r>
            <a:r>
              <a:rPr sz="1451" dirty="0" err="1">
                <a:latin typeface="Verdana"/>
                <a:cs typeface="Verdana"/>
              </a:rPr>
              <a:t>toky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neutronů jsou </a:t>
            </a:r>
            <a:r>
              <a:rPr sz="1451" dirty="0">
                <a:latin typeface="Verdana"/>
                <a:cs typeface="Verdana"/>
              </a:rPr>
              <a:t>relativně </a:t>
            </a:r>
            <a:r>
              <a:rPr sz="1451" spc="-5" dirty="0">
                <a:latin typeface="Verdana"/>
                <a:cs typeface="Verdana"/>
              </a:rPr>
              <a:t>malé </a:t>
            </a:r>
            <a:r>
              <a:rPr sz="1451" dirty="0">
                <a:latin typeface="Verdana"/>
                <a:cs typeface="Verdana"/>
              </a:rPr>
              <a:t>(10</a:t>
            </a:r>
            <a:r>
              <a:rPr sz="1428" baseline="29100" dirty="0">
                <a:latin typeface="Verdana"/>
                <a:cs typeface="Verdana"/>
              </a:rPr>
              <a:t>5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dirty="0">
                <a:latin typeface="Verdana"/>
                <a:cs typeface="Verdana"/>
              </a:rPr>
              <a:t>10</a:t>
            </a:r>
            <a:r>
              <a:rPr sz="1428" baseline="29100" dirty="0">
                <a:latin typeface="Verdana"/>
                <a:cs typeface="Verdana"/>
              </a:rPr>
              <a:t>6 </a:t>
            </a:r>
            <a:r>
              <a:rPr sz="1451" spc="-5" dirty="0">
                <a:latin typeface="Verdana"/>
                <a:cs typeface="Verdana"/>
              </a:rPr>
              <a:t>n</a:t>
            </a:r>
            <a:r>
              <a:rPr sz="1451" spc="-5" baseline="30000" dirty="0">
                <a:latin typeface="Verdana"/>
                <a:cs typeface="Verdana"/>
              </a:rPr>
              <a:t>s</a:t>
            </a:r>
            <a:r>
              <a:rPr lang="cs-CZ" sz="1451" spc="-5" baseline="30000" dirty="0">
                <a:latin typeface="Verdana"/>
                <a:cs typeface="Verdana"/>
              </a:rPr>
              <a:t>-1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5" dirty="0">
                <a:latin typeface="Verdana"/>
                <a:cs typeface="Verdana"/>
              </a:rPr>
              <a:t>při </a:t>
            </a:r>
            <a:r>
              <a:rPr sz="1451" spc="-5" dirty="0">
                <a:latin typeface="Verdana"/>
                <a:cs typeface="Verdana"/>
              </a:rPr>
              <a:t>aktivitě </a:t>
            </a:r>
            <a:r>
              <a:rPr sz="1451" spc="-5" dirty="0">
                <a:latin typeface="Symbol"/>
                <a:cs typeface="Symbol"/>
              </a:rPr>
              <a:t></a:t>
            </a:r>
            <a:r>
              <a:rPr sz="1451" spc="-5" dirty="0">
                <a:latin typeface="Verdana"/>
                <a:cs typeface="Verdana"/>
              </a:rPr>
              <a:t>-</a:t>
            </a:r>
            <a:r>
              <a:rPr sz="1451" spc="-5" dirty="0" err="1">
                <a:latin typeface="Verdana"/>
                <a:cs typeface="Verdana"/>
              </a:rPr>
              <a:t>aktivního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radionuklidu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5" dirty="0">
                <a:latin typeface="Verdana"/>
                <a:cs typeface="Verdana"/>
              </a:rPr>
              <a:t>1</a:t>
            </a:r>
            <a:r>
              <a:rPr sz="1451" spc="-32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GBq</a:t>
            </a:r>
            <a:r>
              <a:rPr sz="1451" dirty="0">
                <a:latin typeface="Verdana"/>
                <a:cs typeface="Verdana"/>
              </a:rPr>
              <a:t>)</a:t>
            </a:r>
            <a:endParaRPr lang="cs-CZ" sz="1451" dirty="0">
              <a:latin typeface="Verdana"/>
              <a:cs typeface="Verdana"/>
            </a:endParaRPr>
          </a:p>
          <a:p>
            <a:pPr marL="471595" marR="454320" indent="237813">
              <a:lnSpc>
                <a:spcPct val="105000"/>
              </a:lnSpc>
              <a:spcBef>
                <a:spcPts val="1690"/>
              </a:spcBef>
              <a:buFont typeface="Symbol"/>
              <a:buChar char=""/>
              <a:tabLst>
                <a:tab pos="873515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7F3477-5B50-4342-9191-0FDDF91CE1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17</a:t>
            </a:fld>
            <a:endParaRPr lang="cs-CZ"/>
          </a:p>
        </p:txBody>
      </p:sp>
      <p:pic>
        <p:nvPicPr>
          <p:cNvPr id="6" name="Neutrony17-1">
            <a:hlinkClick r:id="" action="ppaction://media"/>
            <a:extLst>
              <a:ext uri="{FF2B5EF4-FFF2-40B4-BE49-F238E27FC236}">
                <a16:creationId xmlns:a16="http://schemas.microsoft.com/office/drawing/2014/main" id="{F42F255B-5878-4E33-BF17-2F964626B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1365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567" y="402909"/>
            <a:ext cx="4257603" cy="753567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Reakce </a:t>
            </a:r>
            <a:r>
              <a:rPr sz="1600" b="1" spc="-5" dirty="0" err="1">
                <a:solidFill>
                  <a:srgbClr val="800000"/>
                </a:solidFill>
                <a:latin typeface="Verdana"/>
                <a:cs typeface="Verdana"/>
              </a:rPr>
              <a:t>těžších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lang="cs-CZ" sz="1600" b="1" spc="-5" dirty="0">
                <a:solidFill>
                  <a:srgbClr val="800000"/>
                </a:solidFill>
                <a:latin typeface="Verdana"/>
                <a:cs typeface="Verdana"/>
              </a:rPr>
              <a:t>kladně nabitých </a:t>
            </a:r>
            <a:r>
              <a:rPr sz="1600" b="1" spc="-5" dirty="0" err="1">
                <a:solidFill>
                  <a:srgbClr val="800000"/>
                </a:solidFill>
                <a:latin typeface="Verdana"/>
                <a:cs typeface="Verdana"/>
              </a:rPr>
              <a:t>iontů</a:t>
            </a:r>
            <a:endParaRPr lang="cs-CZ" sz="1600" b="1" spc="-5" dirty="0">
              <a:solidFill>
                <a:srgbClr val="800000"/>
              </a:solidFill>
              <a:latin typeface="Verdana"/>
              <a:cs typeface="Verdana"/>
            </a:endParaRPr>
          </a:p>
          <a:p>
            <a:pPr marL="11516">
              <a:spcBef>
                <a:spcPts val="95"/>
              </a:spcBef>
            </a:pPr>
            <a:endParaRPr lang="cs-CZ" sz="1600" b="1" spc="-5" dirty="0">
              <a:solidFill>
                <a:srgbClr val="800000"/>
              </a:solidFill>
              <a:latin typeface="Verdana"/>
              <a:cs typeface="Verdana"/>
            </a:endParaRPr>
          </a:p>
          <a:p>
            <a:pPr marL="11516">
              <a:spcBef>
                <a:spcPts val="95"/>
              </a:spcBef>
            </a:pPr>
            <a:r>
              <a:rPr sz="1451" dirty="0" err="1">
                <a:latin typeface="Verdana"/>
                <a:cs typeface="Verdana"/>
              </a:rPr>
              <a:t>slouží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 přípravu nuklidů </a:t>
            </a:r>
            <a:r>
              <a:rPr sz="1451" dirty="0">
                <a:latin typeface="Verdana"/>
                <a:cs typeface="Verdana"/>
              </a:rPr>
              <a:t>o </a:t>
            </a:r>
            <a:r>
              <a:rPr sz="1451" spc="5" dirty="0">
                <a:latin typeface="Verdana"/>
                <a:cs typeface="Verdana"/>
              </a:rPr>
              <a:t>Z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&gt;100</a:t>
            </a:r>
            <a:endParaRPr sz="1451" dirty="0">
              <a:latin typeface="Verdana"/>
              <a:cs typeface="Verdan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165720"/>
              </p:ext>
            </p:extLst>
          </p:nvPr>
        </p:nvGraphicFramePr>
        <p:xfrm>
          <a:off x="622359" y="1347161"/>
          <a:ext cx="7352051" cy="131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6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98">
                <a:tc>
                  <a:txBody>
                    <a:bodyPr/>
                    <a:lstStyle/>
                    <a:p>
                      <a:pPr marL="5715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1500" b="1" spc="-5" dirty="0">
                          <a:latin typeface="Verdana"/>
                          <a:cs typeface="Verdana"/>
                        </a:rPr>
                        <a:t>příprava prvků </a:t>
                      </a:r>
                      <a:r>
                        <a:rPr sz="1500" b="1" spc="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500" b="1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5" dirty="0">
                          <a:latin typeface="Verdana"/>
                          <a:cs typeface="Verdana"/>
                        </a:rPr>
                        <a:t>Z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1500" b="1" spc="5" dirty="0">
                          <a:latin typeface="Verdana"/>
                          <a:cs typeface="Verdana"/>
                        </a:rPr>
                        <a:t>terč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1500" b="1" spc="-5" dirty="0">
                          <a:latin typeface="Verdana"/>
                          <a:cs typeface="Verdana"/>
                        </a:rPr>
                        <a:t>projektil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00" dirty="0">
                          <a:latin typeface="Verdana"/>
                          <a:cs typeface="Verdana"/>
                        </a:rPr>
                        <a:t>101 -</a:t>
                      </a:r>
                      <a:r>
                        <a:rPr sz="15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106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92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6385" marR="277495" indent="323215">
                        <a:lnSpc>
                          <a:spcPct val="101299"/>
                        </a:lnSpc>
                        <a:spcBef>
                          <a:spcPts val="55"/>
                        </a:spcBef>
                      </a:pPr>
                      <a:r>
                        <a:rPr sz="1500" spc="-5" dirty="0">
                          <a:latin typeface="Verdana"/>
                          <a:cs typeface="Verdana"/>
                        </a:rPr>
                        <a:t>lehčí  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an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an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y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00" spc="-5" dirty="0">
                          <a:latin typeface="Verdana"/>
                          <a:cs typeface="Verdana"/>
                        </a:rPr>
                        <a:t>ionty 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B 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5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25" dirty="0">
                          <a:latin typeface="Verdana"/>
                          <a:cs typeface="Verdana"/>
                        </a:rPr>
                        <a:t>Ne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92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1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00" spc="5" dirty="0">
                          <a:latin typeface="Verdana"/>
                          <a:cs typeface="Verdana"/>
                        </a:rPr>
                        <a:t>&gt;</a:t>
                      </a:r>
                      <a:r>
                        <a:rPr sz="15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106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00" spc="-5" dirty="0">
                          <a:latin typeface="Verdana"/>
                          <a:cs typeface="Verdana"/>
                        </a:rPr>
                        <a:t>nuklidy 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Pb,</a:t>
                      </a:r>
                      <a:r>
                        <a:rPr sz="15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dirty="0">
                          <a:latin typeface="Verdana"/>
                          <a:cs typeface="Verdana"/>
                        </a:rPr>
                        <a:t>Bi</a:t>
                      </a: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841375" marR="156845" indent="-674370">
                        <a:lnSpc>
                          <a:spcPct val="101400"/>
                        </a:lnSpc>
                        <a:spcBef>
                          <a:spcPts val="30"/>
                        </a:spcBef>
                      </a:pPr>
                      <a:r>
                        <a:rPr sz="1500" spc="-5" dirty="0">
                          <a:latin typeface="Verdana"/>
                          <a:cs typeface="Verdana"/>
                        </a:rPr>
                        <a:t>ionty Cr, 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Fe,</a:t>
                      </a:r>
                      <a:r>
                        <a:rPr sz="15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spc="-5" dirty="0">
                          <a:latin typeface="Verdana"/>
                          <a:cs typeface="Verdana"/>
                        </a:rPr>
                        <a:t>Ni, </a:t>
                      </a:r>
                      <a:r>
                        <a:rPr sz="1500" spc="5" dirty="0">
                          <a:latin typeface="Verdana"/>
                          <a:cs typeface="Verdana"/>
                        </a:rPr>
                        <a:t>Zn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34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22359" y="3384842"/>
            <a:ext cx="7352052" cy="3588424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221114" marR="26487" indent="-207294">
              <a:lnSpc>
                <a:spcPct val="101299"/>
              </a:lnSpc>
              <a:spcBef>
                <a:spcPts val="73"/>
              </a:spcBef>
              <a:buFont typeface="Symbol"/>
              <a:buChar char=""/>
              <a:tabLst>
                <a:tab pos="221114" algn="l"/>
                <a:tab pos="221690" algn="l"/>
              </a:tabLst>
            </a:pPr>
            <a:r>
              <a:rPr sz="1451" dirty="0">
                <a:latin typeface="Verdana"/>
                <a:cs typeface="Verdana"/>
              </a:rPr>
              <a:t>reakce </a:t>
            </a:r>
            <a:r>
              <a:rPr sz="1451" spc="-5" dirty="0">
                <a:latin typeface="Verdana"/>
                <a:cs typeface="Verdana"/>
              </a:rPr>
              <a:t>probíhají mechanismem složeného jádra </a:t>
            </a:r>
            <a:r>
              <a:rPr sz="1451" dirty="0">
                <a:latin typeface="Verdana"/>
                <a:cs typeface="Verdana"/>
              </a:rPr>
              <a:t>–vzniká </a:t>
            </a:r>
            <a:r>
              <a:rPr sz="1451" spc="-9" dirty="0">
                <a:latin typeface="Verdana"/>
                <a:cs typeface="Verdana"/>
              </a:rPr>
              <a:t>nuklid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Verdana"/>
                <a:cs typeface="Verdana"/>
              </a:rPr>
              <a:t>jeden nebo  </a:t>
            </a:r>
            <a:r>
              <a:rPr sz="1451" dirty="0">
                <a:latin typeface="Verdana"/>
                <a:cs typeface="Verdana"/>
              </a:rPr>
              <a:t>více </a:t>
            </a:r>
            <a:r>
              <a:rPr sz="1451" spc="-5" dirty="0">
                <a:latin typeface="Verdana"/>
                <a:cs typeface="Verdana"/>
              </a:rPr>
              <a:t>neutronů (protonové </a:t>
            </a:r>
            <a:r>
              <a:rPr sz="1451" dirty="0">
                <a:latin typeface="Verdana"/>
                <a:cs typeface="Verdana"/>
              </a:rPr>
              <a:t>číslo se v </a:t>
            </a:r>
            <a:r>
              <a:rPr sz="1451" spc="-5" dirty="0">
                <a:latin typeface="Verdana"/>
                <a:cs typeface="Verdana"/>
              </a:rPr>
              <a:t>jednom kroku </a:t>
            </a:r>
            <a:r>
              <a:rPr sz="1451" spc="-9" dirty="0">
                <a:latin typeface="Verdana"/>
                <a:cs typeface="Verdana"/>
              </a:rPr>
              <a:t>může </a:t>
            </a:r>
            <a:r>
              <a:rPr sz="1451" spc="-5" dirty="0">
                <a:latin typeface="Verdana"/>
                <a:cs typeface="Verdana"/>
              </a:rPr>
              <a:t>zvýšit až </a:t>
            </a:r>
            <a:r>
              <a:rPr sz="1451" dirty="0">
                <a:latin typeface="Verdana"/>
                <a:cs typeface="Verdana"/>
              </a:rPr>
              <a:t>o </a:t>
            </a:r>
            <a:r>
              <a:rPr sz="1451" spc="-5" dirty="0">
                <a:latin typeface="Verdana"/>
                <a:cs typeface="Verdana"/>
              </a:rPr>
              <a:t>několik  jednotek)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21114" indent="-207870">
              <a:spcBef>
                <a:spcPts val="5"/>
              </a:spcBef>
              <a:buFont typeface="Symbol"/>
              <a:buChar char=""/>
              <a:tabLst>
                <a:tab pos="221114" algn="l"/>
                <a:tab pos="221690" algn="l"/>
              </a:tabLst>
            </a:pPr>
            <a:r>
              <a:rPr sz="1451" spc="-5" dirty="0">
                <a:latin typeface="Verdana"/>
                <a:cs typeface="Verdana"/>
              </a:rPr>
              <a:t>nevýhodou jsou však </a:t>
            </a:r>
            <a:r>
              <a:rPr sz="1451" spc="-9" dirty="0">
                <a:latin typeface="Verdana"/>
                <a:cs typeface="Verdana"/>
              </a:rPr>
              <a:t>nízké </a:t>
            </a:r>
            <a:r>
              <a:rPr sz="1451" dirty="0">
                <a:latin typeface="Verdana"/>
                <a:cs typeface="Verdana"/>
              </a:rPr>
              <a:t>výtěžky </a:t>
            </a:r>
            <a:r>
              <a:rPr sz="1451" spc="-5" dirty="0">
                <a:latin typeface="Verdana"/>
                <a:cs typeface="Verdana"/>
              </a:rPr>
              <a:t>(vysoká </a:t>
            </a:r>
            <a:r>
              <a:rPr sz="1451" dirty="0">
                <a:latin typeface="Verdana"/>
                <a:cs typeface="Verdana"/>
              </a:rPr>
              <a:t>potenciálová</a:t>
            </a:r>
            <a:r>
              <a:rPr sz="1451" spc="4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bariéra)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21114" indent="-177352">
              <a:buFont typeface="Symbol"/>
              <a:buChar char=""/>
              <a:tabLst>
                <a:tab pos="221690" algn="l"/>
              </a:tabLst>
            </a:pPr>
            <a:r>
              <a:rPr sz="1451" spc="-5" dirty="0">
                <a:latin typeface="Verdana"/>
                <a:cs typeface="Verdana"/>
              </a:rPr>
              <a:t>projektil </a:t>
            </a:r>
            <a:r>
              <a:rPr sz="1451" dirty="0">
                <a:latin typeface="Verdana"/>
                <a:cs typeface="Verdana"/>
              </a:rPr>
              <a:t>musí </a:t>
            </a:r>
            <a:r>
              <a:rPr sz="1451" spc="-5" dirty="0">
                <a:latin typeface="Verdana"/>
                <a:cs typeface="Verdana"/>
              </a:rPr>
              <a:t>být </a:t>
            </a:r>
            <a:r>
              <a:rPr sz="1451" dirty="0">
                <a:latin typeface="Verdana"/>
                <a:cs typeface="Verdana"/>
              </a:rPr>
              <a:t>proto </a:t>
            </a:r>
            <a:r>
              <a:rPr sz="1451" spc="-9" dirty="0">
                <a:latin typeface="Verdana"/>
                <a:cs typeface="Verdana"/>
              </a:rPr>
              <a:t>značně </a:t>
            </a:r>
            <a:r>
              <a:rPr sz="1451" spc="-5" dirty="0">
                <a:latin typeface="Verdana"/>
                <a:cs typeface="Verdana"/>
              </a:rPr>
              <a:t>urychlen (min. na </a:t>
            </a:r>
            <a:r>
              <a:rPr sz="1451" spc="5" dirty="0">
                <a:latin typeface="Verdana"/>
                <a:cs typeface="Verdana"/>
              </a:rPr>
              <a:t>5</a:t>
            </a:r>
            <a:r>
              <a:rPr sz="1451" spc="32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MeV/nukleon)</a:t>
            </a:r>
          </a:p>
          <a:p>
            <a:pPr>
              <a:spcBef>
                <a:spcPts val="5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r>
              <a:rPr sz="1451" dirty="0">
                <a:latin typeface="Verdana"/>
                <a:cs typeface="Verdana"/>
              </a:rPr>
              <a:t>reakce jsou </a:t>
            </a:r>
            <a:r>
              <a:rPr sz="1451" spc="-5" dirty="0" err="1">
                <a:latin typeface="Verdana"/>
                <a:cs typeface="Verdana"/>
              </a:rPr>
              <a:t>však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nejednoznačné</a:t>
            </a:r>
            <a:r>
              <a:rPr lang="cs-CZ" sz="1451" spc="-5" dirty="0">
                <a:latin typeface="Verdana"/>
                <a:cs typeface="Verdana"/>
              </a:rPr>
              <a:t> – viz informace o složeném jádře</a:t>
            </a:r>
            <a:r>
              <a:rPr sz="1451" spc="-5" dirty="0">
                <a:latin typeface="Verdana"/>
                <a:cs typeface="Verdana"/>
              </a:rPr>
              <a:t> </a:t>
            </a:r>
            <a:endParaRPr lang="cs-CZ" sz="1451" spc="-5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endParaRPr lang="cs-CZ" sz="1451" spc="-5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r>
              <a:rPr sz="1451" spc="-5" dirty="0" err="1">
                <a:latin typeface="Verdana"/>
                <a:cs typeface="Verdana"/>
              </a:rPr>
              <a:t>konkurenční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reakcí bývá </a:t>
            </a:r>
            <a:r>
              <a:rPr sz="1451" spc="-5" dirty="0">
                <a:latin typeface="Verdana"/>
                <a:cs typeface="Verdana"/>
              </a:rPr>
              <a:t>štěpení </a:t>
            </a:r>
            <a:r>
              <a:rPr sz="1451" spc="-5" dirty="0" err="1">
                <a:latin typeface="Verdana"/>
                <a:cs typeface="Verdana"/>
              </a:rPr>
              <a:t>složeného</a:t>
            </a:r>
            <a:r>
              <a:rPr sz="1451" spc="-5" dirty="0">
                <a:latin typeface="Verdana"/>
                <a:cs typeface="Verdana"/>
              </a:rPr>
              <a:t>  </a:t>
            </a:r>
            <a:r>
              <a:rPr sz="1451" dirty="0" err="1">
                <a:latin typeface="Verdana"/>
                <a:cs typeface="Verdana"/>
              </a:rPr>
              <a:t>jádra</a:t>
            </a:r>
            <a:endParaRPr lang="cs-CZ" sz="1451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endParaRPr lang="cs-CZ" sz="1451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r>
              <a:rPr lang="cs-CZ" sz="1451" dirty="0">
                <a:latin typeface="Verdana"/>
                <a:cs typeface="Verdana"/>
              </a:rPr>
              <a:t>konkurenční štěpení je </a:t>
            </a:r>
            <a:r>
              <a:rPr lang="cs-CZ" sz="1451" spc="-5" dirty="0">
                <a:latin typeface="Verdana"/>
                <a:cs typeface="Verdana"/>
              </a:rPr>
              <a:t>však silně potlačeno </a:t>
            </a:r>
            <a:r>
              <a:rPr lang="cs-CZ" sz="1451" spc="5" dirty="0">
                <a:latin typeface="Verdana"/>
                <a:cs typeface="Verdana"/>
              </a:rPr>
              <a:t>u </a:t>
            </a:r>
            <a:r>
              <a:rPr lang="cs-CZ" sz="1451" spc="-5" dirty="0">
                <a:latin typeface="Verdana"/>
                <a:cs typeface="Verdana"/>
              </a:rPr>
              <a:t>nuklidů </a:t>
            </a:r>
            <a:r>
              <a:rPr lang="cs-CZ" sz="1451" dirty="0">
                <a:latin typeface="Verdana"/>
                <a:cs typeface="Verdana"/>
              </a:rPr>
              <a:t>s </a:t>
            </a:r>
            <a:r>
              <a:rPr lang="cs-CZ" sz="1451" spc="5" dirty="0">
                <a:latin typeface="Verdana"/>
                <a:cs typeface="Verdana"/>
              </a:rPr>
              <a:t>Z </a:t>
            </a:r>
            <a:r>
              <a:rPr lang="cs-CZ" sz="1451" spc="-5" dirty="0">
                <a:latin typeface="Verdana"/>
                <a:cs typeface="Verdana"/>
              </a:rPr>
              <a:t>&gt;106 </a:t>
            </a:r>
            <a:r>
              <a:rPr lang="cs-CZ" sz="1451" dirty="0">
                <a:latin typeface="Verdana"/>
                <a:cs typeface="Verdana"/>
              </a:rPr>
              <a:t>s </a:t>
            </a:r>
            <a:r>
              <a:rPr lang="cs-CZ" sz="1451" spc="-5" dirty="0">
                <a:latin typeface="Verdana"/>
                <a:cs typeface="Verdana"/>
              </a:rPr>
              <a:t>lichým  </a:t>
            </a:r>
            <a:r>
              <a:rPr lang="cs-CZ" sz="1451" dirty="0">
                <a:latin typeface="Verdana"/>
                <a:cs typeface="Verdana"/>
              </a:rPr>
              <a:t>nukleonovým</a:t>
            </a:r>
            <a:r>
              <a:rPr lang="cs-CZ" sz="1451" spc="-23" dirty="0">
                <a:latin typeface="Verdana"/>
                <a:cs typeface="Verdana"/>
              </a:rPr>
              <a:t> </a:t>
            </a:r>
            <a:r>
              <a:rPr lang="cs-CZ" sz="1451" dirty="0">
                <a:latin typeface="Verdana"/>
                <a:cs typeface="Verdana"/>
              </a:rPr>
              <a:t>číslem</a:t>
            </a: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endParaRPr lang="cs-CZ" sz="1451" dirty="0">
              <a:latin typeface="Verdana"/>
              <a:cs typeface="Verdana"/>
            </a:endParaRPr>
          </a:p>
          <a:p>
            <a:pPr marL="221114" marR="4607" indent="-210174">
              <a:lnSpc>
                <a:spcPct val="101200"/>
              </a:lnSpc>
              <a:buFont typeface="Symbol"/>
              <a:buChar char=""/>
              <a:tabLst>
                <a:tab pos="221114" algn="l"/>
                <a:tab pos="221690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3E486A-272B-4E03-AA40-0753E0AD0A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18</a:t>
            </a:fld>
            <a:endParaRPr lang="cs-CZ"/>
          </a:p>
        </p:txBody>
      </p:sp>
      <p:pic>
        <p:nvPicPr>
          <p:cNvPr id="9" name="Neutrony18-1">
            <a:hlinkClick r:id="" action="ppaction://media"/>
            <a:extLst>
              <a:ext uri="{FF2B5EF4-FFF2-40B4-BE49-F238E27FC236}">
                <a16:creationId xmlns:a16="http://schemas.microsoft.com/office/drawing/2014/main" id="{8BC60251-1656-4645-B9AF-33264B0D5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032" y="1700413"/>
            <a:ext cx="609600" cy="609600"/>
          </a:xfrm>
          <a:prstGeom prst="rect">
            <a:avLst/>
          </a:prstGeom>
        </p:spPr>
      </p:pic>
      <p:pic>
        <p:nvPicPr>
          <p:cNvPr id="11" name="Neutrony18-2">
            <a:hlinkClick r:id="" action="ppaction://media"/>
            <a:extLst>
              <a:ext uri="{FF2B5EF4-FFF2-40B4-BE49-F238E27FC236}">
                <a16:creationId xmlns:a16="http://schemas.microsoft.com/office/drawing/2014/main" id="{C59B3DB8-9262-4155-86FA-9EC07F9BC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032" y="49767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504" y="520965"/>
            <a:ext cx="7806849" cy="610546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022D1C-AA35-46B5-9830-9426D6542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19</a:t>
            </a:fld>
            <a:endParaRPr lang="cs-CZ"/>
          </a:p>
        </p:txBody>
      </p:sp>
      <p:pic>
        <p:nvPicPr>
          <p:cNvPr id="2" name="Neutrony19-1">
            <a:hlinkClick r:id="" action="ppaction://media"/>
            <a:extLst>
              <a:ext uri="{FF2B5EF4-FFF2-40B4-BE49-F238E27FC236}">
                <a16:creationId xmlns:a16="http://schemas.microsoft.com/office/drawing/2014/main" id="{50C54D8B-123F-4BBB-97DB-109DA06E2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5350" y="817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1090944"/>
            <a:ext cx="5170851" cy="289645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Reakce </a:t>
            </a:r>
            <a:r>
              <a:rPr sz="1814" b="1" dirty="0">
                <a:solidFill>
                  <a:srgbClr val="0000FF"/>
                </a:solidFill>
                <a:latin typeface="Verdana"/>
                <a:cs typeface="Verdana"/>
              </a:rPr>
              <a:t>(n,</a:t>
            </a:r>
            <a:r>
              <a:rPr sz="1814" b="1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814" b="1" dirty="0">
                <a:solidFill>
                  <a:srgbClr val="0000FF"/>
                </a:solidFill>
                <a:latin typeface="Verdana"/>
                <a:cs typeface="Verdana"/>
              </a:rPr>
              <a:t>)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–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radiační záchyt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neutronu</a:t>
            </a:r>
            <a:endParaRPr sz="1814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0146" y="1674667"/>
            <a:ext cx="7711954" cy="44078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3236673">
              <a:lnSpc>
                <a:spcPts val="2385"/>
              </a:lnSpc>
              <a:spcBef>
                <a:spcPts val="95"/>
              </a:spcBef>
            </a:pPr>
            <a:endParaRPr lang="cs-CZ" sz="2176" spc="81" baseline="43402" dirty="0">
              <a:latin typeface="Times New Roman"/>
              <a:cs typeface="Times New Roman"/>
            </a:endParaRPr>
          </a:p>
          <a:p>
            <a:pPr marL="3236673">
              <a:lnSpc>
                <a:spcPts val="2385"/>
              </a:lnSpc>
              <a:spcBef>
                <a:spcPts val="95"/>
              </a:spcBef>
            </a:pPr>
            <a:r>
              <a:rPr sz="2176" spc="81" baseline="43402" dirty="0">
                <a:latin typeface="Times New Roman"/>
                <a:cs typeface="Times New Roman"/>
              </a:rPr>
              <a:t>A </a:t>
            </a:r>
            <a:r>
              <a:rPr sz="2539" spc="63" dirty="0">
                <a:latin typeface="Times New Roman"/>
                <a:cs typeface="Times New Roman"/>
              </a:rPr>
              <a:t>X(n,</a:t>
            </a:r>
            <a:r>
              <a:rPr sz="2539" spc="-295" dirty="0">
                <a:latin typeface="Times New Roman"/>
                <a:cs typeface="Times New Roman"/>
              </a:rPr>
              <a:t> </a:t>
            </a:r>
            <a:r>
              <a:rPr sz="2539" spc="91" dirty="0">
                <a:latin typeface="Symbol"/>
                <a:cs typeface="Symbol"/>
              </a:rPr>
              <a:t></a:t>
            </a:r>
            <a:r>
              <a:rPr sz="2539" spc="91" dirty="0">
                <a:latin typeface="Times New Roman"/>
                <a:cs typeface="Times New Roman"/>
              </a:rPr>
              <a:t>)</a:t>
            </a:r>
            <a:r>
              <a:rPr sz="2176" spc="136" baseline="43402" dirty="0">
                <a:latin typeface="Times New Roman"/>
                <a:cs typeface="Times New Roman"/>
              </a:rPr>
              <a:t>A</a:t>
            </a:r>
            <a:r>
              <a:rPr sz="2176" spc="136" baseline="43402" dirty="0">
                <a:latin typeface="Symbol"/>
                <a:cs typeface="Symbol"/>
              </a:rPr>
              <a:t></a:t>
            </a:r>
            <a:r>
              <a:rPr sz="2176" spc="136" baseline="43402" dirty="0">
                <a:latin typeface="Times New Roman"/>
                <a:cs typeface="Times New Roman"/>
              </a:rPr>
              <a:t>1</a:t>
            </a:r>
            <a:r>
              <a:rPr sz="2176" spc="-251" baseline="43402" dirty="0">
                <a:latin typeface="Times New Roman"/>
                <a:cs typeface="Times New Roman"/>
              </a:rPr>
              <a:t> </a:t>
            </a:r>
            <a:r>
              <a:rPr sz="2539" spc="54" dirty="0">
                <a:latin typeface="Times New Roman"/>
                <a:cs typeface="Times New Roman"/>
              </a:rPr>
              <a:t>X</a:t>
            </a:r>
            <a:endParaRPr sz="2539" dirty="0">
              <a:latin typeface="Times New Roman"/>
              <a:cs typeface="Times New Roman"/>
            </a:endParaRPr>
          </a:p>
          <a:p>
            <a:pPr marL="3262585">
              <a:lnSpc>
                <a:spcPts val="1079"/>
              </a:lnSpc>
              <a:tabLst>
                <a:tab pos="4584087" algn="l"/>
              </a:tabLst>
            </a:pPr>
            <a:r>
              <a:rPr sz="1451" spc="45" dirty="0">
                <a:latin typeface="Times New Roman"/>
                <a:cs typeface="Times New Roman"/>
              </a:rPr>
              <a:t>Z	Z</a:t>
            </a:r>
            <a:endParaRPr sz="1451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406" dirty="0">
              <a:latin typeface="Times New Roman"/>
              <a:cs typeface="Times New Roman"/>
            </a:endParaRPr>
          </a:p>
          <a:p>
            <a:pPr marL="314972" marR="73705" indent="-246450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314972" algn="l"/>
                <a:tab pos="315548" algn="l"/>
              </a:tabLst>
            </a:pPr>
            <a:r>
              <a:rPr sz="1270" spc="-5" dirty="0">
                <a:latin typeface="Verdana"/>
                <a:cs typeface="Verdana"/>
              </a:rPr>
              <a:t>produktem </a:t>
            </a:r>
            <a:r>
              <a:rPr sz="1270" spc="-9" dirty="0">
                <a:latin typeface="Verdana"/>
                <a:cs typeface="Verdana"/>
              </a:rPr>
              <a:t>je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izotop terčového </a:t>
            </a:r>
            <a:r>
              <a:rPr sz="1270" b="1" dirty="0">
                <a:solidFill>
                  <a:srgbClr val="C00000"/>
                </a:solidFill>
                <a:latin typeface="Verdana"/>
                <a:cs typeface="Verdana"/>
              </a:rPr>
              <a:t>jádra</a:t>
            </a:r>
            <a:r>
              <a:rPr sz="1270" dirty="0">
                <a:latin typeface="Verdana"/>
                <a:cs typeface="Verdana"/>
              </a:rPr>
              <a:t>, </a:t>
            </a:r>
            <a:r>
              <a:rPr sz="1270" spc="-9" dirty="0">
                <a:latin typeface="Verdana"/>
                <a:cs typeface="Verdana"/>
              </a:rPr>
              <a:t>protože </a:t>
            </a:r>
            <a:r>
              <a:rPr sz="1270" spc="-5" dirty="0">
                <a:latin typeface="Verdana"/>
                <a:cs typeface="Verdana"/>
              </a:rPr>
              <a:t>nízká excitační energie složeného jádra </a:t>
            </a:r>
            <a:r>
              <a:rPr sz="1270" dirty="0">
                <a:latin typeface="Verdana"/>
                <a:cs typeface="Verdana"/>
              </a:rPr>
              <a:t>nestačí  </a:t>
            </a:r>
            <a:r>
              <a:rPr sz="1270" spc="-5" dirty="0">
                <a:latin typeface="Verdana"/>
                <a:cs typeface="Verdana"/>
              </a:rPr>
              <a:t>k uvolnění </a:t>
            </a:r>
            <a:r>
              <a:rPr sz="1270" spc="-9" dirty="0">
                <a:latin typeface="Verdana"/>
                <a:cs typeface="Verdana"/>
              </a:rPr>
              <a:t>nukleonu – deexcitace probíhá vyzářením fotonu</a:t>
            </a:r>
            <a:r>
              <a:rPr sz="1270" spc="168" dirty="0"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Symbol"/>
                <a:cs typeface="Symbol"/>
              </a:rPr>
              <a:t></a:t>
            </a:r>
            <a:endParaRPr sz="1270" b="1" dirty="0">
              <a:solidFill>
                <a:srgbClr val="FF0000"/>
              </a:solidFill>
              <a:latin typeface="Symbol"/>
              <a:cs typeface="Symbol"/>
            </a:endParaRPr>
          </a:p>
          <a:p>
            <a:pPr>
              <a:spcBef>
                <a:spcPts val="9"/>
              </a:spcBef>
              <a:buFont typeface="Symbol"/>
              <a:buChar char=""/>
            </a:pPr>
            <a:endParaRPr sz="1270" dirty="0">
              <a:latin typeface="Symbol"/>
              <a:cs typeface="Symbol"/>
            </a:endParaRPr>
          </a:p>
          <a:p>
            <a:pPr marL="314972" indent="-246450">
              <a:spcBef>
                <a:spcPts val="5"/>
              </a:spcBef>
              <a:buFont typeface="Symbol"/>
              <a:buChar char=""/>
              <a:tabLst>
                <a:tab pos="314972" algn="l"/>
                <a:tab pos="315548" algn="l"/>
              </a:tabLst>
            </a:pPr>
            <a:r>
              <a:rPr sz="1270" spc="-9" dirty="0">
                <a:latin typeface="Verdana"/>
                <a:cs typeface="Verdana"/>
              </a:rPr>
              <a:t>zvýšený </a:t>
            </a:r>
            <a:r>
              <a:rPr sz="1270" spc="-5" dirty="0">
                <a:latin typeface="Verdana"/>
                <a:cs typeface="Verdana"/>
              </a:rPr>
              <a:t>počet neutronů </a:t>
            </a:r>
            <a:r>
              <a:rPr sz="1270" spc="-9" dirty="0">
                <a:latin typeface="Verdana"/>
                <a:cs typeface="Verdana"/>
              </a:rPr>
              <a:t>vede </a:t>
            </a:r>
            <a:r>
              <a:rPr sz="1270" dirty="0">
                <a:latin typeface="Verdana"/>
                <a:cs typeface="Verdana"/>
              </a:rPr>
              <a:t>často </a:t>
            </a:r>
            <a:r>
              <a:rPr sz="1270" spc="-5" dirty="0">
                <a:latin typeface="Verdana"/>
                <a:cs typeface="Verdana"/>
              </a:rPr>
              <a:t>k nuklidům, </a:t>
            </a:r>
            <a:r>
              <a:rPr sz="1270" spc="-9" dirty="0">
                <a:latin typeface="Verdana"/>
                <a:cs typeface="Verdana"/>
              </a:rPr>
              <a:t>které </a:t>
            </a:r>
            <a:r>
              <a:rPr sz="1270" spc="-5" dirty="0">
                <a:latin typeface="Verdana"/>
                <a:cs typeface="Verdana"/>
              </a:rPr>
              <a:t>podléhají přeměnám</a:t>
            </a:r>
            <a:r>
              <a:rPr sz="1270" spc="109" dirty="0">
                <a:latin typeface="Verdana"/>
                <a:cs typeface="Verdana"/>
              </a:rPr>
              <a:t> </a:t>
            </a:r>
            <a:r>
              <a:rPr sz="1400" b="1" spc="9" dirty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sz="1400" b="1" spc="14" baseline="30864" dirty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endParaRPr sz="1224" b="1" baseline="30864" dirty="0">
              <a:solidFill>
                <a:srgbClr val="FF0000"/>
              </a:solidFill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314972" indent="-246450">
              <a:buFont typeface="Symbol"/>
              <a:buChar char=""/>
              <a:tabLst>
                <a:tab pos="314972" algn="l"/>
                <a:tab pos="315548" algn="l"/>
              </a:tabLst>
            </a:pPr>
            <a:r>
              <a:rPr sz="1270" spc="-9" dirty="0">
                <a:latin typeface="Verdana"/>
                <a:cs typeface="Verdana"/>
              </a:rPr>
              <a:t>reakce </a:t>
            </a:r>
            <a:r>
              <a:rPr sz="1270" spc="-14" dirty="0">
                <a:latin typeface="Verdana"/>
                <a:cs typeface="Verdana"/>
              </a:rPr>
              <a:t>má </a:t>
            </a:r>
            <a:r>
              <a:rPr sz="1270" spc="-5" dirty="0">
                <a:latin typeface="Verdana"/>
                <a:cs typeface="Verdana"/>
              </a:rPr>
              <a:t>praktický význam </a:t>
            </a:r>
            <a:r>
              <a:rPr sz="1270" spc="-9" dirty="0">
                <a:latin typeface="Verdana"/>
                <a:cs typeface="Verdana"/>
              </a:rPr>
              <a:t>pro </a:t>
            </a:r>
            <a:r>
              <a:rPr sz="1270" spc="-5" dirty="0">
                <a:latin typeface="Verdana"/>
                <a:cs typeface="Verdana"/>
              </a:rPr>
              <a:t>průmyslovou produkci radionuklidů </a:t>
            </a:r>
            <a:r>
              <a:rPr sz="1270" spc="-9" dirty="0">
                <a:latin typeface="Verdana"/>
                <a:cs typeface="Verdana"/>
              </a:rPr>
              <a:t>(výroba </a:t>
            </a:r>
            <a:r>
              <a:rPr sz="1224" spc="-6" baseline="30864" dirty="0">
                <a:latin typeface="Verdana"/>
                <a:cs typeface="Verdana"/>
              </a:rPr>
              <a:t>32</a:t>
            </a:r>
            <a:r>
              <a:rPr sz="1270" spc="-5" dirty="0">
                <a:latin typeface="Verdana"/>
                <a:cs typeface="Verdana"/>
              </a:rPr>
              <a:t>P,</a:t>
            </a:r>
            <a:r>
              <a:rPr lang="cs-CZ" sz="1270" spc="-5" dirty="0">
                <a:latin typeface="Verdana"/>
                <a:cs typeface="Verdana"/>
              </a:rPr>
              <a:t> </a:t>
            </a:r>
            <a:r>
              <a:rPr sz="1224" spc="-6" baseline="30864" dirty="0">
                <a:latin typeface="Verdana"/>
                <a:cs typeface="Verdana"/>
              </a:rPr>
              <a:t>60</a:t>
            </a:r>
            <a:r>
              <a:rPr sz="1270" spc="-5" dirty="0">
                <a:latin typeface="Verdana"/>
                <a:cs typeface="Verdana"/>
              </a:rPr>
              <a:t>Co,</a:t>
            </a:r>
            <a:r>
              <a:rPr sz="1270" spc="154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aj.)</a:t>
            </a:r>
          </a:p>
          <a:p>
            <a:pPr>
              <a:lnSpc>
                <a:spcPct val="100000"/>
              </a:lnSpc>
              <a:buFont typeface="Symbol"/>
              <a:buChar char=""/>
            </a:pPr>
            <a:endParaRPr sz="1542" dirty="0">
              <a:latin typeface="Verdana"/>
              <a:cs typeface="Verdana"/>
            </a:endParaRPr>
          </a:p>
          <a:p>
            <a:pPr marL="69098">
              <a:spcBef>
                <a:spcPts val="1274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jader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o Z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&gt;10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s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pomalými</a:t>
            </a:r>
            <a:r>
              <a:rPr sz="1451" b="1" spc="-2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neutrony</a:t>
            </a:r>
            <a:endParaRPr sz="1451" dirty="0">
              <a:latin typeface="Verdana"/>
              <a:cs typeface="Verdana"/>
            </a:endParaRPr>
          </a:p>
          <a:p>
            <a:pPr marL="276393" indent="-207294">
              <a:spcBef>
                <a:spcPts val="1251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270" spc="-9" dirty="0">
                <a:latin typeface="Verdana"/>
                <a:cs typeface="Verdana"/>
              </a:rPr>
              <a:t>jde </a:t>
            </a:r>
            <a:r>
              <a:rPr sz="1270" spc="-5" dirty="0">
                <a:latin typeface="Verdana"/>
                <a:cs typeface="Verdana"/>
              </a:rPr>
              <a:t>o </a:t>
            </a:r>
            <a:r>
              <a:rPr sz="1270" spc="-9" dirty="0">
                <a:latin typeface="Verdana"/>
                <a:cs typeface="Verdana"/>
              </a:rPr>
              <a:t>reakce </a:t>
            </a:r>
            <a:r>
              <a:rPr sz="1270" b="1" dirty="0">
                <a:solidFill>
                  <a:srgbClr val="0000FF"/>
                </a:solidFill>
                <a:latin typeface="Verdana"/>
                <a:cs typeface="Verdana"/>
              </a:rPr>
              <a:t>(</a:t>
            </a:r>
            <a:r>
              <a:rPr sz="1270" dirty="0">
                <a:solidFill>
                  <a:srgbClr val="0000FF"/>
                </a:solidFill>
                <a:latin typeface="Verdana"/>
                <a:cs typeface="Verdana"/>
              </a:rPr>
              <a:t>n</a:t>
            </a:r>
            <a:r>
              <a:rPr sz="1270" b="1" dirty="0">
                <a:solidFill>
                  <a:srgbClr val="0000FF"/>
                </a:solidFill>
                <a:latin typeface="Verdana"/>
                <a:cs typeface="Verdana"/>
              </a:rPr>
              <a:t>,</a:t>
            </a:r>
            <a:r>
              <a:rPr sz="1270" b="1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270" b="1" dirty="0">
                <a:solidFill>
                  <a:srgbClr val="0000FF"/>
                </a:solidFill>
                <a:latin typeface="Verdana"/>
                <a:cs typeface="Verdana"/>
              </a:rPr>
              <a:t>) </a:t>
            </a:r>
            <a:r>
              <a:rPr sz="1270" spc="-5" dirty="0">
                <a:latin typeface="Verdana"/>
                <a:cs typeface="Verdana"/>
              </a:rPr>
              <a:t>, </a:t>
            </a:r>
            <a:r>
              <a:rPr sz="1270" spc="-9" dirty="0">
                <a:latin typeface="Verdana"/>
                <a:cs typeface="Verdana"/>
              </a:rPr>
              <a:t>které jsou exoergické (Q = </a:t>
            </a:r>
            <a:r>
              <a:rPr sz="1270" dirty="0">
                <a:latin typeface="Verdana"/>
                <a:cs typeface="Verdana"/>
              </a:rPr>
              <a:t>6-10</a:t>
            </a:r>
            <a:r>
              <a:rPr sz="1270" spc="10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MeV)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276393" indent="-207294">
              <a:spcBef>
                <a:spcPts val="5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270" spc="-5" dirty="0">
                <a:latin typeface="Verdana"/>
                <a:cs typeface="Verdana"/>
              </a:rPr>
              <a:t>probíhají </a:t>
            </a:r>
            <a:r>
              <a:rPr sz="1270" dirty="0">
                <a:latin typeface="Verdana"/>
                <a:cs typeface="Verdana"/>
              </a:rPr>
              <a:t>téměř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 err="1">
                <a:latin typeface="Verdana"/>
                <a:cs typeface="Verdana"/>
              </a:rPr>
              <a:t>všemi</a:t>
            </a:r>
            <a:r>
              <a:rPr sz="1270" spc="-27" dirty="0">
                <a:latin typeface="Verdana"/>
                <a:cs typeface="Verdana"/>
              </a:rPr>
              <a:t> </a:t>
            </a:r>
            <a:r>
              <a:rPr sz="1270" spc="-9" dirty="0" err="1">
                <a:latin typeface="Verdana"/>
                <a:cs typeface="Verdana"/>
              </a:rPr>
              <a:t>jádry</a:t>
            </a:r>
            <a:r>
              <a:rPr lang="cs-CZ" sz="1270" spc="-9" dirty="0">
                <a:latin typeface="Verdana"/>
                <a:cs typeface="Verdana"/>
              </a:rPr>
              <a:t>, výtěžky bývají vysoké</a:t>
            </a:r>
          </a:p>
          <a:p>
            <a:pPr marL="276393" indent="-207294">
              <a:spcBef>
                <a:spcPts val="5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69099">
              <a:spcBef>
                <a:spcPts val="5"/>
              </a:spcBef>
              <a:tabLst>
                <a:tab pos="275817" algn="l"/>
                <a:tab pos="276393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276393" indent="-207294">
              <a:spcBef>
                <a:spcPts val="5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276393" indent="-207294">
              <a:spcBef>
                <a:spcPts val="5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3819" y="5060549"/>
            <a:ext cx="2148696" cy="235476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33973">
              <a:spcBef>
                <a:spcPts val="95"/>
              </a:spcBef>
              <a:buClr>
                <a:srgbClr val="000000"/>
              </a:buClr>
              <a:tabLst>
                <a:tab pos="2292907" algn="l"/>
                <a:tab pos="2293483" algn="l"/>
              </a:tabLst>
            </a:pPr>
            <a:r>
              <a:rPr sz="1451" b="1" spc="86" dirty="0">
                <a:solidFill>
                  <a:srgbClr val="FF0000"/>
                </a:solidFill>
                <a:latin typeface="Symbol"/>
                <a:cs typeface="Symbol"/>
              </a:rPr>
              <a:t></a:t>
            </a:r>
            <a:r>
              <a:rPr sz="1451" b="1" spc="8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1" b="1" dirty="0">
                <a:solidFill>
                  <a:srgbClr val="FF0000"/>
                </a:solidFill>
                <a:latin typeface="Symbol"/>
                <a:cs typeface="Symbol"/>
              </a:rPr>
              <a:t></a:t>
            </a:r>
            <a:r>
              <a:rPr sz="1451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1" b="1" spc="-5" dirty="0">
                <a:solidFill>
                  <a:srgbClr val="FF0000"/>
                </a:solidFill>
                <a:latin typeface="Verdana"/>
                <a:cs typeface="Verdana"/>
              </a:rPr>
              <a:t>10</a:t>
            </a:r>
            <a:r>
              <a:rPr sz="1428" b="1" spc="-6" baseline="29100" dirty="0">
                <a:solidFill>
                  <a:srgbClr val="FF0000"/>
                </a:solidFill>
                <a:latin typeface="Verdana"/>
                <a:cs typeface="Verdana"/>
              </a:rPr>
              <a:t>-28 </a:t>
            </a:r>
            <a:r>
              <a:rPr sz="1451" b="1" spc="5" dirty="0">
                <a:solidFill>
                  <a:srgbClr val="FF0000"/>
                </a:solidFill>
                <a:latin typeface="Verdana"/>
                <a:cs typeface="Verdana"/>
              </a:rPr>
              <a:t>– </a:t>
            </a:r>
            <a:r>
              <a:rPr sz="1451" b="1" dirty="0">
                <a:solidFill>
                  <a:srgbClr val="FF0000"/>
                </a:solidFill>
                <a:latin typeface="Verdana"/>
                <a:cs typeface="Verdana"/>
              </a:rPr>
              <a:t>10</a:t>
            </a:r>
            <a:r>
              <a:rPr sz="1428" b="1" baseline="29100" dirty="0">
                <a:solidFill>
                  <a:srgbClr val="FF0000"/>
                </a:solidFill>
                <a:latin typeface="Verdana"/>
                <a:cs typeface="Verdana"/>
              </a:rPr>
              <a:t>-25</a:t>
            </a:r>
            <a:r>
              <a:rPr sz="1428" b="1" spc="183" baseline="29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51" b="1" spc="5" dirty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r>
              <a:rPr sz="1428" b="1" spc="6" baseline="29100" dirty="0">
                <a:solidFill>
                  <a:srgbClr val="FF0000"/>
                </a:solidFill>
                <a:latin typeface="Verdana"/>
                <a:cs typeface="Verdana"/>
              </a:rPr>
              <a:t>2</a:t>
            </a:r>
            <a:endParaRPr sz="1428" baseline="29100" dirty="0">
              <a:latin typeface="Verdana"/>
              <a:cs typeface="Verdana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76F2D1-3C7D-4C01-8842-0E05608E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2</a:t>
            </a:fld>
            <a:endParaRPr lang="cs-CZ"/>
          </a:p>
        </p:txBody>
      </p:sp>
      <p:pic>
        <p:nvPicPr>
          <p:cNvPr id="7" name="Neutrony2-1">
            <a:hlinkClick r:id="" action="ppaction://media"/>
            <a:extLst>
              <a:ext uri="{FF2B5EF4-FFF2-40B4-BE49-F238E27FC236}">
                <a16:creationId xmlns:a16="http://schemas.microsoft.com/office/drawing/2014/main" id="{F0EB4ABE-502D-4641-9E86-A3F8110E2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9054" y="1674667"/>
            <a:ext cx="609600" cy="609600"/>
          </a:xfrm>
          <a:prstGeom prst="rect">
            <a:avLst/>
          </a:prstGeom>
        </p:spPr>
      </p:pic>
      <p:pic>
        <p:nvPicPr>
          <p:cNvPr id="8" name="Neutrony2-2">
            <a:hlinkClick r:id="" action="ppaction://media"/>
            <a:extLst>
              <a:ext uri="{FF2B5EF4-FFF2-40B4-BE49-F238E27FC236}">
                <a16:creationId xmlns:a16="http://schemas.microsoft.com/office/drawing/2014/main" id="{69F52DF9-B793-4309-B88B-650280F29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9054" y="42689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1452" y="520423"/>
            <a:ext cx="7885836" cy="465646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Nepružný přenos nukleonů </a:t>
            </a:r>
            <a:r>
              <a:rPr sz="1451" dirty="0">
                <a:latin typeface="Verdana"/>
                <a:cs typeface="Verdana"/>
              </a:rPr>
              <a:t>- </a:t>
            </a:r>
            <a:r>
              <a:rPr sz="1451" spc="-5" dirty="0">
                <a:latin typeface="Verdana"/>
                <a:cs typeface="Verdana"/>
              </a:rPr>
              <a:t>další mechanismus jaderné </a:t>
            </a:r>
            <a:r>
              <a:rPr sz="1451" dirty="0">
                <a:latin typeface="Verdana"/>
                <a:cs typeface="Verdana"/>
              </a:rPr>
              <a:t>reakce </a:t>
            </a:r>
            <a:r>
              <a:rPr sz="1451" spc="-5" dirty="0">
                <a:latin typeface="Verdana"/>
                <a:cs typeface="Verdana"/>
              </a:rPr>
              <a:t>typické pro </a:t>
            </a:r>
            <a:r>
              <a:rPr sz="1451" dirty="0">
                <a:latin typeface="Verdana"/>
                <a:cs typeface="Verdana"/>
              </a:rPr>
              <a:t>těžká  terčová </a:t>
            </a:r>
            <a:r>
              <a:rPr sz="1451" spc="-5" dirty="0">
                <a:latin typeface="Verdana"/>
                <a:cs typeface="Verdana"/>
              </a:rPr>
              <a:t>jádra </a:t>
            </a:r>
            <a:r>
              <a:rPr sz="1451" dirty="0">
                <a:latin typeface="Verdana"/>
                <a:cs typeface="Verdana"/>
              </a:rPr>
              <a:t>(U-Cm, s </a:t>
            </a:r>
            <a:r>
              <a:rPr sz="1451" spc="-5" dirty="0">
                <a:latin typeface="Verdana"/>
                <a:cs typeface="Verdana"/>
              </a:rPr>
              <a:t>těžkými urychlenými </a:t>
            </a:r>
            <a:r>
              <a:rPr sz="1451" spc="-9" dirty="0">
                <a:latin typeface="Verdana"/>
                <a:cs typeface="Verdana"/>
              </a:rPr>
              <a:t>ionty</a:t>
            </a:r>
            <a:r>
              <a:rPr sz="1451" spc="-27" dirty="0">
                <a:latin typeface="Verdana"/>
                <a:cs typeface="Verdana"/>
              </a:rPr>
              <a:t> </a:t>
            </a:r>
            <a:r>
              <a:rPr sz="1451" spc="5" dirty="0">
                <a:latin typeface="Verdana"/>
                <a:cs typeface="Verdana"/>
              </a:rPr>
              <a:t>–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419" y="4985092"/>
            <a:ext cx="7931902" cy="1757944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57582">
              <a:spcBef>
                <a:spcPts val="95"/>
              </a:spcBef>
              <a:tabLst>
                <a:tab pos="264300" algn="l"/>
                <a:tab pos="264876" algn="l"/>
              </a:tabLst>
            </a:pPr>
            <a:r>
              <a:rPr sz="1451" dirty="0">
                <a:latin typeface="Verdana"/>
                <a:cs typeface="Verdana"/>
              </a:rPr>
              <a:t>reakce přenosu </a:t>
            </a:r>
            <a:r>
              <a:rPr sz="1451" spc="-5" dirty="0">
                <a:latin typeface="Verdana"/>
                <a:cs typeface="Verdana"/>
              </a:rPr>
              <a:t>nukleonů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9" dirty="0">
                <a:latin typeface="Verdana"/>
                <a:cs typeface="Verdana"/>
              </a:rPr>
              <a:t>uplatňují </a:t>
            </a:r>
            <a:r>
              <a:rPr sz="1451" dirty="0">
                <a:latin typeface="Verdana"/>
                <a:cs typeface="Verdana"/>
              </a:rPr>
              <a:t>i </a:t>
            </a:r>
            <a:r>
              <a:rPr sz="1451" spc="5" dirty="0">
                <a:latin typeface="Verdana"/>
                <a:cs typeface="Verdana"/>
              </a:rPr>
              <a:t>u </a:t>
            </a:r>
            <a:r>
              <a:rPr sz="1451" dirty="0">
                <a:latin typeface="Verdana"/>
                <a:cs typeface="Verdana"/>
              </a:rPr>
              <a:t>lehčích</a:t>
            </a:r>
            <a:r>
              <a:rPr sz="1451" spc="-32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jader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sz="1451" dirty="0">
              <a:latin typeface="Verdana"/>
              <a:cs typeface="Verdana"/>
            </a:endParaRPr>
          </a:p>
          <a:p>
            <a:pPr marL="1403844">
              <a:tabLst>
                <a:tab pos="2594636" algn="l"/>
                <a:tab pos="2946461" algn="l"/>
                <a:tab pos="6078911" algn="l"/>
              </a:tabLst>
            </a:pPr>
            <a:r>
              <a:rPr sz="1768" b="1" spc="-14" baseline="29914" dirty="0">
                <a:latin typeface="Verdana"/>
                <a:cs typeface="Verdana"/>
              </a:rPr>
              <a:t>7</a:t>
            </a:r>
            <a:r>
              <a:rPr sz="1814" b="1" spc="-9" dirty="0">
                <a:latin typeface="Verdana"/>
                <a:cs typeface="Verdana"/>
              </a:rPr>
              <a:t>Li</a:t>
            </a:r>
            <a:r>
              <a:rPr sz="1814" b="1" spc="-127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(terč)	</a:t>
            </a:r>
            <a:r>
              <a:rPr sz="1451" b="1" spc="5" dirty="0">
                <a:latin typeface="Verdana"/>
                <a:cs typeface="Verdana"/>
              </a:rPr>
              <a:t>+	</a:t>
            </a:r>
            <a:r>
              <a:rPr sz="1768" b="1" spc="-14" baseline="29914" dirty="0">
                <a:latin typeface="Verdana"/>
                <a:cs typeface="Verdana"/>
              </a:rPr>
              <a:t>7</a:t>
            </a:r>
            <a:r>
              <a:rPr sz="1814" b="1" spc="-9" dirty="0">
                <a:latin typeface="Verdana"/>
                <a:cs typeface="Verdana"/>
              </a:rPr>
              <a:t>Li </a:t>
            </a:r>
            <a:r>
              <a:rPr sz="1451" b="1" spc="-5" dirty="0">
                <a:latin typeface="Verdana"/>
                <a:cs typeface="Verdana"/>
              </a:rPr>
              <a:t>(projektil 82 </a:t>
            </a:r>
            <a:r>
              <a:rPr sz="1451" b="1" dirty="0">
                <a:latin typeface="Verdana"/>
                <a:cs typeface="Verdana"/>
              </a:rPr>
              <a:t>MeV) </a:t>
            </a:r>
            <a:r>
              <a:rPr sz="1451" b="1" spc="5" dirty="0">
                <a:latin typeface="Symbol"/>
                <a:cs typeface="Symbol"/>
              </a:rPr>
              <a:t></a:t>
            </a:r>
            <a:r>
              <a:rPr sz="1451" b="1" spc="163" dirty="0">
                <a:latin typeface="Times New Roman"/>
                <a:cs typeface="Times New Roman"/>
              </a:rPr>
              <a:t> </a:t>
            </a:r>
            <a:r>
              <a:rPr sz="1768" b="1" spc="-14" baseline="29914" dirty="0">
                <a:latin typeface="Verdana"/>
                <a:cs typeface="Verdana"/>
              </a:rPr>
              <a:t>8</a:t>
            </a:r>
            <a:r>
              <a:rPr sz="1814" b="1" spc="-9" dirty="0">
                <a:latin typeface="Verdana"/>
                <a:cs typeface="Verdana"/>
              </a:rPr>
              <a:t>B	</a:t>
            </a:r>
            <a:r>
              <a:rPr sz="1632" b="1" dirty="0">
                <a:latin typeface="Verdana"/>
                <a:cs typeface="Verdana"/>
              </a:rPr>
              <a:t>+</a:t>
            </a:r>
            <a:endParaRPr sz="1632" dirty="0">
              <a:latin typeface="Verdana"/>
              <a:cs typeface="Verdana"/>
            </a:endParaRPr>
          </a:p>
          <a:p>
            <a:pPr marL="2562390">
              <a:spcBef>
                <a:spcPts val="1786"/>
              </a:spcBef>
              <a:tabLst>
                <a:tab pos="4924971" algn="l"/>
                <a:tab pos="5283706" algn="l"/>
              </a:tabLst>
            </a:pPr>
            <a:r>
              <a:rPr sz="1768" b="1" spc="-14" baseline="29914" dirty="0">
                <a:solidFill>
                  <a:srgbClr val="C00000"/>
                </a:solidFill>
                <a:latin typeface="Verdana"/>
                <a:cs typeface="Verdana"/>
              </a:rPr>
              <a:t>6</a:t>
            </a:r>
            <a:r>
              <a:rPr sz="1814" b="1" spc="-9" dirty="0">
                <a:solidFill>
                  <a:srgbClr val="C00000"/>
                </a:solidFill>
                <a:latin typeface="Verdana"/>
                <a:cs typeface="Verdana"/>
              </a:rPr>
              <a:t>H</a:t>
            </a:r>
            <a:r>
              <a:rPr sz="1814" b="1" spc="-9" dirty="0">
                <a:latin typeface="Verdana"/>
                <a:cs typeface="Verdana"/>
              </a:rPr>
              <a:t> (T~ ms)</a:t>
            </a:r>
            <a:r>
              <a:rPr sz="1814" b="1" spc="41" dirty="0">
                <a:latin typeface="Verdana"/>
                <a:cs typeface="Verdana"/>
              </a:rPr>
              <a:t> </a:t>
            </a:r>
            <a:r>
              <a:rPr sz="1814" b="1" spc="-9" dirty="0">
                <a:latin typeface="Symbol"/>
                <a:cs typeface="Symbol"/>
              </a:rPr>
              <a:t></a:t>
            </a:r>
            <a:r>
              <a:rPr sz="1814" b="1" spc="181" dirty="0">
                <a:latin typeface="Times New Roman"/>
                <a:cs typeface="Times New Roman"/>
              </a:rPr>
              <a:t> </a:t>
            </a:r>
            <a:r>
              <a:rPr sz="1768" b="1" spc="-14" baseline="29914" dirty="0">
                <a:latin typeface="Verdana"/>
                <a:cs typeface="Verdana"/>
              </a:rPr>
              <a:t>3</a:t>
            </a:r>
            <a:r>
              <a:rPr sz="1814" b="1" spc="-9" dirty="0">
                <a:latin typeface="Verdana"/>
                <a:cs typeface="Verdana"/>
              </a:rPr>
              <a:t>H	+	3n</a:t>
            </a:r>
            <a:endParaRPr lang="cs-CZ" sz="1814" b="1" spc="-9" dirty="0">
              <a:latin typeface="Verdana"/>
              <a:cs typeface="Verdana"/>
            </a:endParaRPr>
          </a:p>
          <a:p>
            <a:pPr marL="2562390">
              <a:spcBef>
                <a:spcPts val="1786"/>
              </a:spcBef>
              <a:tabLst>
                <a:tab pos="4924971" algn="l"/>
                <a:tab pos="5283706" algn="l"/>
              </a:tabLst>
            </a:pPr>
            <a:endParaRPr sz="1814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1686" y="5366873"/>
            <a:ext cx="366796" cy="289517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r>
              <a:rPr sz="1179" b="1" spc="-9" dirty="0">
                <a:solidFill>
                  <a:srgbClr val="C00000"/>
                </a:solidFill>
                <a:latin typeface="Verdana"/>
                <a:cs typeface="Verdana"/>
              </a:rPr>
              <a:t>6</a:t>
            </a:r>
            <a:r>
              <a:rPr sz="2720" b="1" spc="-14" baseline="-19444" dirty="0">
                <a:solidFill>
                  <a:srgbClr val="C00000"/>
                </a:solidFill>
                <a:latin typeface="Verdana"/>
                <a:cs typeface="Verdana"/>
              </a:rPr>
              <a:t>H</a:t>
            </a:r>
            <a:endParaRPr sz="2720" baseline="-19444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1452" y="1174314"/>
            <a:ext cx="7885836" cy="3761921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3CE5FC-40B0-45C2-AB0B-786F89E38C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20</a:t>
            </a:fld>
            <a:endParaRPr lang="cs-CZ"/>
          </a:p>
        </p:txBody>
      </p:sp>
      <p:pic>
        <p:nvPicPr>
          <p:cNvPr id="7" name="Neutrony20-1">
            <a:hlinkClick r:id="" action="ppaction://media"/>
            <a:extLst>
              <a:ext uri="{FF2B5EF4-FFF2-40B4-BE49-F238E27FC236}">
                <a16:creationId xmlns:a16="http://schemas.microsoft.com/office/drawing/2014/main" id="{EFCED96B-E46E-4EED-9A65-E29D298F0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1363639"/>
            <a:ext cx="609600" cy="609600"/>
          </a:xfrm>
          <a:prstGeom prst="rect">
            <a:avLst/>
          </a:prstGeom>
        </p:spPr>
      </p:pic>
      <p:pic>
        <p:nvPicPr>
          <p:cNvPr id="8" name="Neutrony20-2">
            <a:hlinkClick r:id="" action="ppaction://media"/>
            <a:extLst>
              <a:ext uri="{FF2B5EF4-FFF2-40B4-BE49-F238E27FC236}">
                <a16:creationId xmlns:a16="http://schemas.microsoft.com/office/drawing/2014/main" id="{B54BE68C-F5AE-4C62-BA17-08C881D2B3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49850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27" y="136524"/>
            <a:ext cx="4597912" cy="28964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Identifikace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transfermiových prvků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2927" y="660907"/>
            <a:ext cx="7275469" cy="115827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74473" marR="4607" indent="-163532">
              <a:lnSpc>
                <a:spcPct val="101299"/>
              </a:lnSpc>
              <a:spcBef>
                <a:spcPts val="7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32" dirty="0"/>
              <a:t>	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produktech ozařování </a:t>
            </a:r>
            <a:r>
              <a:rPr sz="1451" dirty="0">
                <a:latin typeface="Verdana"/>
                <a:cs typeface="Verdana"/>
              </a:rPr>
              <a:t>se hledá </a:t>
            </a:r>
            <a:r>
              <a:rPr sz="1451" spc="-5" dirty="0">
                <a:latin typeface="Verdana"/>
                <a:cs typeface="Verdana"/>
              </a:rPr>
              <a:t>nová radioaktivita (tj. nová energie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9" dirty="0">
                <a:latin typeface="Verdana"/>
                <a:cs typeface="Verdana"/>
              </a:rPr>
              <a:t>nový  </a:t>
            </a:r>
            <a:r>
              <a:rPr sz="1451" spc="-5" dirty="0">
                <a:latin typeface="Verdana"/>
                <a:cs typeface="Verdana"/>
              </a:rPr>
              <a:t>doposud nepozorovaný poločas</a:t>
            </a:r>
            <a:r>
              <a:rPr sz="1451" spc="23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přeměny)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18811" indent="-207294">
              <a:spcBef>
                <a:spcPts val="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spc="-5" dirty="0">
                <a:latin typeface="Verdana"/>
                <a:cs typeface="Verdana"/>
              </a:rPr>
              <a:t>problémy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při ozařování </a:t>
            </a:r>
            <a:r>
              <a:rPr sz="1451" spc="-9" dirty="0">
                <a:latin typeface="Verdana"/>
                <a:cs typeface="Verdana"/>
              </a:rPr>
              <a:t>probíhá </a:t>
            </a:r>
            <a:r>
              <a:rPr sz="1451" dirty="0">
                <a:latin typeface="Verdana"/>
                <a:cs typeface="Verdana"/>
              </a:rPr>
              <a:t>řada rušivých</a:t>
            </a:r>
            <a:r>
              <a:rPr sz="1451" spc="-23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reakcí</a:t>
            </a:r>
          </a:p>
          <a:p>
            <a:pPr>
              <a:spcBef>
                <a:spcPts val="18"/>
              </a:spcBef>
            </a:pPr>
            <a:endParaRPr sz="1451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2927" y="2657987"/>
            <a:ext cx="7829251" cy="420001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22927" y="2053917"/>
            <a:ext cx="3047373" cy="36933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pPr marL="11516"/>
            <a:r>
              <a:rPr lang="cs-CZ" b="1" dirty="0">
                <a:solidFill>
                  <a:srgbClr val="800000"/>
                </a:solidFill>
                <a:latin typeface="Verdana"/>
                <a:cs typeface="Verdana"/>
              </a:rPr>
              <a:t>Metoda </a:t>
            </a:r>
            <a:r>
              <a:rPr lang="cs-CZ" b="1" spc="-5" dirty="0">
                <a:solidFill>
                  <a:srgbClr val="800000"/>
                </a:solidFill>
                <a:latin typeface="Verdana"/>
                <a:cs typeface="Verdana"/>
              </a:rPr>
              <a:t>heliové</a:t>
            </a:r>
            <a:r>
              <a:rPr lang="cs-CZ" b="1" spc="-27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lang="cs-CZ" b="1" spc="-5" dirty="0">
                <a:solidFill>
                  <a:srgbClr val="800000"/>
                </a:solidFill>
                <a:latin typeface="Verdana"/>
                <a:cs typeface="Verdana"/>
              </a:rPr>
              <a:t>trysky</a:t>
            </a:r>
            <a:endParaRPr lang="cs-CZ" dirty="0">
              <a:latin typeface="Verdana"/>
              <a:cs typeface="Verdana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C095A25-AE06-4FD3-B588-3856B6E6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21</a:t>
            </a:fld>
            <a:endParaRPr lang="cs-CZ"/>
          </a:p>
        </p:txBody>
      </p:sp>
      <p:pic>
        <p:nvPicPr>
          <p:cNvPr id="4" name="Neutrony21-1">
            <a:hlinkClick r:id="" action="ppaction://media"/>
            <a:extLst>
              <a:ext uri="{FF2B5EF4-FFF2-40B4-BE49-F238E27FC236}">
                <a16:creationId xmlns:a16="http://schemas.microsoft.com/office/drawing/2014/main" id="{BEA60E5A-A500-4000-B89C-0BB4F1092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1473" y="1145274"/>
            <a:ext cx="609600" cy="609600"/>
          </a:xfrm>
          <a:prstGeom prst="rect">
            <a:avLst/>
          </a:prstGeom>
        </p:spPr>
      </p:pic>
      <p:pic>
        <p:nvPicPr>
          <p:cNvPr id="6" name="Neutrony21-2">
            <a:hlinkClick r:id="" action="ppaction://media"/>
            <a:extLst>
              <a:ext uri="{FF2B5EF4-FFF2-40B4-BE49-F238E27FC236}">
                <a16:creationId xmlns:a16="http://schemas.microsoft.com/office/drawing/2014/main" id="{38CB21F6-99A3-4AEE-BABB-5E4B529756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1473" y="26579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5" y="600322"/>
            <a:ext cx="2500483" cy="289209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spc="-5" dirty="0">
                <a:solidFill>
                  <a:srgbClr val="800000"/>
                </a:solidFill>
                <a:latin typeface="Verdana"/>
                <a:cs typeface="Verdana"/>
              </a:rPr>
              <a:t>Rychlostní</a:t>
            </a:r>
            <a:r>
              <a:rPr b="1" spc="-32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800000"/>
                </a:solidFill>
                <a:latin typeface="Verdana"/>
                <a:cs typeface="Verdana"/>
              </a:rPr>
              <a:t>filtr</a:t>
            </a:r>
            <a:endParaRPr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725" y="1296064"/>
            <a:ext cx="7450372" cy="4961614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4A3C48-B732-4335-BAB2-C5BAB6EBDC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22</a:t>
            </a:fld>
            <a:endParaRPr lang="cs-CZ"/>
          </a:p>
        </p:txBody>
      </p:sp>
      <p:pic>
        <p:nvPicPr>
          <p:cNvPr id="5" name="Neutrony22-1">
            <a:hlinkClick r:id="" action="ppaction://media"/>
            <a:extLst>
              <a:ext uri="{FF2B5EF4-FFF2-40B4-BE49-F238E27FC236}">
                <a16:creationId xmlns:a16="http://schemas.microsoft.com/office/drawing/2014/main" id="{3FCF6A19-E4D6-4F39-97D8-7E6FD2B95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5847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716784"/>
            <a:ext cx="5879684" cy="28964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5" dirty="0">
                <a:solidFill>
                  <a:srgbClr val="C00000"/>
                </a:solidFill>
                <a:latin typeface="Verdana"/>
                <a:cs typeface="Verdana"/>
              </a:rPr>
              <a:t>Chemická identifikace transfermiových</a:t>
            </a:r>
            <a:r>
              <a:rPr sz="1814" b="1" spc="-2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C00000"/>
                </a:solidFill>
                <a:latin typeface="Verdana"/>
                <a:cs typeface="Verdana"/>
              </a:rPr>
              <a:t>prvků</a:t>
            </a:r>
            <a:endParaRPr sz="1814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7" y="1368261"/>
            <a:ext cx="7851287" cy="3692299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74473" marR="4607" indent="-163532">
              <a:lnSpc>
                <a:spcPct val="101299"/>
              </a:lnSpc>
              <a:spcBef>
                <a:spcPts val="7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lang="cs-CZ" sz="1632" dirty="0"/>
          </a:p>
          <a:p>
            <a:pPr marL="174473" marR="4607" indent="-163532">
              <a:lnSpc>
                <a:spcPct val="101299"/>
              </a:lnSpc>
              <a:spcBef>
                <a:spcPts val="7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32" dirty="0"/>
              <a:t>	</a:t>
            </a:r>
            <a:r>
              <a:rPr sz="1451" dirty="0">
                <a:latin typeface="Verdana"/>
                <a:cs typeface="Verdana"/>
              </a:rPr>
              <a:t>je </a:t>
            </a:r>
            <a:r>
              <a:rPr sz="1451" spc="-5" dirty="0">
                <a:latin typeface="Verdana"/>
                <a:cs typeface="Verdana"/>
              </a:rPr>
              <a:t>významná pro potvrzení </a:t>
            </a:r>
            <a:r>
              <a:rPr sz="1451" dirty="0">
                <a:latin typeface="Verdana"/>
                <a:cs typeface="Verdana"/>
              </a:rPr>
              <a:t>atomového čísla </a:t>
            </a:r>
            <a:r>
              <a:rPr sz="1451" spc="-5" dirty="0">
                <a:latin typeface="Verdana"/>
                <a:cs typeface="Verdana"/>
              </a:rPr>
              <a:t>prvku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>
                <a:latin typeface="Verdana"/>
                <a:cs typeface="Verdana"/>
              </a:rPr>
              <a:t>pro srovnání </a:t>
            </a:r>
            <a:r>
              <a:rPr sz="1451" dirty="0">
                <a:latin typeface="Verdana"/>
                <a:cs typeface="Verdana"/>
              </a:rPr>
              <a:t>chemických  </a:t>
            </a:r>
            <a:r>
              <a:rPr sz="1451" spc="-5" dirty="0">
                <a:latin typeface="Verdana"/>
                <a:cs typeface="Verdana"/>
              </a:rPr>
              <a:t>vlastností (na základě </a:t>
            </a:r>
            <a:r>
              <a:rPr sz="1451" dirty="0">
                <a:latin typeface="Verdana"/>
                <a:cs typeface="Verdana"/>
              </a:rPr>
              <a:t>předpovědi </a:t>
            </a:r>
            <a:r>
              <a:rPr sz="1451" spc="-5" dirty="0">
                <a:latin typeface="Verdana"/>
                <a:cs typeface="Verdana"/>
              </a:rPr>
              <a:t>jejich vlastností vyplývající </a:t>
            </a:r>
            <a:r>
              <a:rPr sz="1451" dirty="0">
                <a:latin typeface="Verdana"/>
                <a:cs typeface="Verdana"/>
              </a:rPr>
              <a:t>ze </a:t>
            </a:r>
            <a:r>
              <a:rPr sz="1451" spc="-9" dirty="0">
                <a:latin typeface="Verdana"/>
                <a:cs typeface="Verdana"/>
              </a:rPr>
              <a:t>zařazení </a:t>
            </a:r>
            <a:r>
              <a:rPr sz="1451" dirty="0">
                <a:latin typeface="Verdana"/>
                <a:cs typeface="Verdana"/>
              </a:rPr>
              <a:t>prvku </a:t>
            </a:r>
            <a:r>
              <a:rPr sz="1451" spc="-9" dirty="0">
                <a:latin typeface="Verdana"/>
                <a:cs typeface="Verdana"/>
              </a:rPr>
              <a:t>do  </a:t>
            </a:r>
            <a:r>
              <a:rPr sz="1451" spc="-5" dirty="0">
                <a:latin typeface="Verdana"/>
                <a:cs typeface="Verdana"/>
              </a:rPr>
              <a:t>periodického</a:t>
            </a:r>
            <a:r>
              <a:rPr sz="1451" spc="-9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systému</a:t>
            </a: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18811" indent="-207294">
              <a:spcBef>
                <a:spcPts val="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spc="-5" dirty="0">
                <a:latin typeface="Verdana"/>
                <a:cs typeface="Verdana"/>
              </a:rPr>
              <a:t>preparativní metody prakticky nepřipadají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úvahu </a:t>
            </a:r>
            <a:r>
              <a:rPr sz="1451" spc="-9" dirty="0">
                <a:latin typeface="Verdana"/>
                <a:cs typeface="Verdana"/>
              </a:rPr>
              <a:t>(</a:t>
            </a:r>
            <a:r>
              <a:rPr sz="1451" spc="-9" dirty="0" err="1">
                <a:latin typeface="Verdana"/>
                <a:cs typeface="Verdana"/>
              </a:rPr>
              <a:t>krátké</a:t>
            </a:r>
            <a:r>
              <a:rPr sz="1451" spc="23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poločasy</a:t>
            </a:r>
            <a:r>
              <a:rPr lang="cs-CZ" sz="1451" spc="-5" dirty="0">
                <a:latin typeface="Verdana"/>
                <a:cs typeface="Verdana"/>
              </a:rPr>
              <a:t> přeměny</a:t>
            </a:r>
            <a:r>
              <a:rPr sz="1451" spc="-5" dirty="0">
                <a:latin typeface="Verdana"/>
                <a:cs typeface="Verdana"/>
              </a:rPr>
              <a:t>)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18811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51" dirty="0">
                <a:latin typeface="Verdana"/>
                <a:cs typeface="Verdana"/>
              </a:rPr>
              <a:t>proto se </a:t>
            </a:r>
            <a:r>
              <a:rPr sz="1451" dirty="0" err="1">
                <a:latin typeface="Verdana"/>
                <a:cs typeface="Verdana"/>
              </a:rPr>
              <a:t>chemie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zkoumá</a:t>
            </a:r>
            <a:r>
              <a:rPr sz="1451" dirty="0">
                <a:latin typeface="Verdana"/>
                <a:cs typeface="Verdana"/>
              </a:rPr>
              <a:t> v roztoku nebo plynné</a:t>
            </a:r>
            <a:r>
              <a:rPr sz="1451" spc="-63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fázi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174473" marR="266604" indent="-163532">
              <a:lnSpc>
                <a:spcPct val="101299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32" dirty="0"/>
              <a:t>	</a:t>
            </a:r>
            <a:r>
              <a:rPr sz="1451" dirty="0">
                <a:latin typeface="Verdana"/>
                <a:cs typeface="Verdana"/>
              </a:rPr>
              <a:t>provedení </a:t>
            </a:r>
            <a:r>
              <a:rPr sz="1451" spc="-5" dirty="0">
                <a:latin typeface="Verdana"/>
                <a:cs typeface="Verdana"/>
              </a:rPr>
              <a:t>experimentu vychází </a:t>
            </a:r>
            <a:r>
              <a:rPr sz="1451" dirty="0">
                <a:latin typeface="Verdana"/>
                <a:cs typeface="Verdana"/>
              </a:rPr>
              <a:t>z určité </a:t>
            </a:r>
            <a:r>
              <a:rPr sz="1451" spc="-5" dirty="0">
                <a:latin typeface="Verdana"/>
                <a:cs typeface="Verdana"/>
              </a:rPr>
              <a:t>očekávané chemické vlastnosti prvku </a:t>
            </a:r>
            <a:r>
              <a:rPr sz="1451" spc="5" dirty="0">
                <a:latin typeface="Verdana"/>
                <a:cs typeface="Verdana"/>
              </a:rPr>
              <a:t>–  </a:t>
            </a:r>
            <a:r>
              <a:rPr sz="1451" dirty="0">
                <a:latin typeface="Verdana"/>
                <a:cs typeface="Verdana"/>
              </a:rPr>
              <a:t>tomu je </a:t>
            </a:r>
            <a:r>
              <a:rPr sz="1451" spc="-5" dirty="0">
                <a:latin typeface="Verdana"/>
                <a:cs typeface="Verdana"/>
              </a:rPr>
              <a:t>pořízeno sestavení aparatury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18811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spc="-5" dirty="0">
                <a:latin typeface="Verdana"/>
                <a:cs typeface="Verdana"/>
              </a:rPr>
              <a:t>nutno počítat </a:t>
            </a:r>
            <a:r>
              <a:rPr sz="1451" dirty="0">
                <a:latin typeface="Verdana"/>
                <a:cs typeface="Verdana"/>
              </a:rPr>
              <a:t>s </a:t>
            </a:r>
            <a:r>
              <a:rPr sz="1451" spc="-5" dirty="0">
                <a:latin typeface="Verdana"/>
                <a:cs typeface="Verdana"/>
              </a:rPr>
              <a:t>extrémně nízkými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koncentracemi</a:t>
            </a:r>
          </a:p>
          <a:p>
            <a:pPr>
              <a:spcBef>
                <a:spcPts val="27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18811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spc="-5" dirty="0">
                <a:latin typeface="Verdana"/>
                <a:cs typeface="Verdana"/>
              </a:rPr>
              <a:t>podrobnosti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dirty="0">
                <a:latin typeface="Verdana"/>
                <a:cs typeface="Verdana"/>
              </a:rPr>
              <a:t>viz</a:t>
            </a:r>
            <a:r>
              <a:rPr sz="1451" spc="-14" dirty="0">
                <a:latin typeface="Verdana"/>
                <a:cs typeface="Verdana"/>
              </a:rPr>
              <a:t> </a:t>
            </a:r>
            <a:r>
              <a:rPr lang="cs-CZ" sz="1451" spc="-14" dirty="0">
                <a:latin typeface="Verdana"/>
                <a:cs typeface="Verdana"/>
              </a:rPr>
              <a:t>učebnice </a:t>
            </a:r>
            <a:r>
              <a:rPr sz="1451" spc="-5" dirty="0" err="1">
                <a:latin typeface="Verdana"/>
                <a:cs typeface="Verdana"/>
              </a:rPr>
              <a:t>Hála</a:t>
            </a:r>
            <a:endParaRPr lang="cs-CZ" sz="1451" spc="-5" dirty="0">
              <a:latin typeface="Verdana"/>
              <a:cs typeface="Verdana"/>
            </a:endParaRPr>
          </a:p>
          <a:p>
            <a:pPr marL="218811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F6E52B-7665-47FC-B021-CED313B3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23</a:t>
            </a:fld>
            <a:endParaRPr lang="cs-CZ"/>
          </a:p>
        </p:txBody>
      </p:sp>
      <p:pic>
        <p:nvPicPr>
          <p:cNvPr id="5" name="Neutrony23-1">
            <a:hlinkClick r:id="" action="ppaction://media"/>
            <a:extLst>
              <a:ext uri="{FF2B5EF4-FFF2-40B4-BE49-F238E27FC236}">
                <a16:creationId xmlns:a16="http://schemas.microsoft.com/office/drawing/2014/main" id="{5F4255A5-78A5-44C4-AD80-EFE2C632D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9014" y="556806"/>
            <a:ext cx="609600" cy="609600"/>
          </a:xfrm>
          <a:prstGeom prst="rect">
            <a:avLst/>
          </a:prstGeom>
        </p:spPr>
      </p:pic>
      <p:pic>
        <p:nvPicPr>
          <p:cNvPr id="6" name="Neutrony23-2">
            <a:hlinkClick r:id="" action="ppaction://media"/>
            <a:extLst>
              <a:ext uri="{FF2B5EF4-FFF2-40B4-BE49-F238E27FC236}">
                <a16:creationId xmlns:a16="http://schemas.microsoft.com/office/drawing/2014/main" id="{FC7A65CD-E745-48B7-BC48-431383A7B2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5350" y="29096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151" y="1052625"/>
            <a:ext cx="7502341" cy="18780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jader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o Z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&lt;10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s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pomalými</a:t>
            </a:r>
            <a:r>
              <a:rPr sz="1451" b="1" spc="-2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neutrony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6" dirty="0">
              <a:latin typeface="Verdana"/>
              <a:cs typeface="Verdana"/>
            </a:endParaRPr>
          </a:p>
          <a:p>
            <a:pPr marL="218811" marR="4607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zpravidla </a:t>
            </a:r>
            <a:r>
              <a:rPr sz="1270" spc="-5" dirty="0">
                <a:latin typeface="Verdana"/>
                <a:cs typeface="Verdana"/>
              </a:rPr>
              <a:t>probíhají </a:t>
            </a:r>
            <a:r>
              <a:rPr sz="1270" spc="-9" dirty="0">
                <a:latin typeface="Verdana"/>
                <a:cs typeface="Verdana"/>
              </a:rPr>
              <a:t>reakce typu </a:t>
            </a:r>
            <a:r>
              <a:rPr sz="1270" b="1" dirty="0">
                <a:solidFill>
                  <a:srgbClr val="FF0000"/>
                </a:solidFill>
                <a:latin typeface="Verdana"/>
                <a:cs typeface="Verdana"/>
              </a:rPr>
              <a:t>(n,p), </a:t>
            </a:r>
            <a:r>
              <a:rPr sz="1270" b="1" spc="-5" dirty="0">
                <a:solidFill>
                  <a:srgbClr val="FF0000"/>
                </a:solidFill>
                <a:latin typeface="Verdana"/>
                <a:cs typeface="Verdana"/>
              </a:rPr>
              <a:t>(n,</a:t>
            </a:r>
            <a:r>
              <a:rPr sz="1270" b="1" spc="-5" dirty="0">
                <a:solidFill>
                  <a:srgbClr val="FF0000"/>
                </a:solidFill>
                <a:latin typeface="Symbol"/>
                <a:cs typeface="Symbol"/>
              </a:rPr>
              <a:t></a:t>
            </a:r>
            <a:r>
              <a:rPr sz="1270" b="1" spc="-5" dirty="0">
                <a:solidFill>
                  <a:srgbClr val="FF0000"/>
                </a:solidFill>
                <a:latin typeface="Verdana"/>
                <a:cs typeface="Verdana"/>
              </a:rPr>
              <a:t>)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spc="-5" dirty="0">
                <a:latin typeface="Verdana"/>
                <a:cs typeface="Verdana"/>
              </a:rPr>
              <a:t>převládají </a:t>
            </a:r>
            <a:r>
              <a:rPr sz="1270" spc="5" dirty="0">
                <a:latin typeface="Verdana"/>
                <a:cs typeface="Verdana"/>
              </a:rPr>
              <a:t>nad </a:t>
            </a:r>
            <a:r>
              <a:rPr sz="1270" spc="-5" dirty="0">
                <a:latin typeface="Verdana"/>
                <a:cs typeface="Verdana"/>
              </a:rPr>
              <a:t>reakcemi </a:t>
            </a:r>
            <a:r>
              <a:rPr sz="1270" dirty="0">
                <a:latin typeface="Verdana"/>
                <a:cs typeface="Verdana"/>
              </a:rPr>
              <a:t>(n,</a:t>
            </a:r>
            <a:r>
              <a:rPr sz="1270" dirty="0">
                <a:latin typeface="Symbol"/>
                <a:cs typeface="Symbol"/>
              </a:rPr>
              <a:t></a:t>
            </a:r>
            <a:r>
              <a:rPr sz="1270" dirty="0">
                <a:latin typeface="Verdana"/>
                <a:cs typeface="Verdana"/>
              </a:rPr>
              <a:t>), </a:t>
            </a:r>
            <a:r>
              <a:rPr sz="1270" spc="-5" dirty="0">
                <a:latin typeface="Verdana"/>
                <a:cs typeface="Verdana"/>
              </a:rPr>
              <a:t>mají </a:t>
            </a:r>
            <a:r>
              <a:rPr sz="1270" spc="-9" dirty="0">
                <a:latin typeface="Verdana"/>
                <a:cs typeface="Verdana"/>
              </a:rPr>
              <a:t>vysoké  výtěžky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9" dirty="0">
                <a:latin typeface="Verdana"/>
                <a:cs typeface="Verdana"/>
              </a:rPr>
              <a:t>jsou</a:t>
            </a:r>
            <a:r>
              <a:rPr sz="1270" spc="36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exoergické</a:t>
            </a:r>
            <a:endParaRPr sz="1270" dirty="0">
              <a:latin typeface="Verdana"/>
              <a:cs typeface="Verdana"/>
            </a:endParaRPr>
          </a:p>
          <a:p>
            <a:pPr marL="218811" marR="147985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emise kladné částice je </a:t>
            </a:r>
            <a:r>
              <a:rPr sz="1270" spc="-5" dirty="0">
                <a:latin typeface="Verdana"/>
                <a:cs typeface="Verdana"/>
              </a:rPr>
              <a:t>umožněna existencí </a:t>
            </a:r>
            <a:r>
              <a:rPr sz="1270" dirty="0">
                <a:latin typeface="Verdana"/>
                <a:cs typeface="Verdana"/>
              </a:rPr>
              <a:t>nižší </a:t>
            </a:r>
            <a:r>
              <a:rPr sz="1270" spc="-9" dirty="0">
                <a:latin typeface="Verdana"/>
                <a:cs typeface="Verdana"/>
              </a:rPr>
              <a:t>coulombické </a:t>
            </a:r>
            <a:r>
              <a:rPr sz="1270" spc="-5" dirty="0">
                <a:latin typeface="Verdana"/>
                <a:cs typeface="Verdana"/>
              </a:rPr>
              <a:t>bariéry a </a:t>
            </a:r>
            <a:r>
              <a:rPr sz="1270" spc="-9" dirty="0">
                <a:latin typeface="Verdana"/>
                <a:cs typeface="Verdana"/>
              </a:rPr>
              <a:t>existuje </a:t>
            </a:r>
            <a:r>
              <a:rPr sz="1270" spc="-5" dirty="0">
                <a:latin typeface="Verdana"/>
                <a:cs typeface="Verdana"/>
              </a:rPr>
              <a:t>vyšší  </a:t>
            </a:r>
            <a:r>
              <a:rPr sz="1270" spc="-9" dirty="0">
                <a:latin typeface="Verdana"/>
                <a:cs typeface="Verdana"/>
              </a:rPr>
              <a:t>pravděpodobnost, </a:t>
            </a:r>
            <a:r>
              <a:rPr sz="1270" spc="-14" dirty="0">
                <a:latin typeface="Verdana"/>
                <a:cs typeface="Verdana"/>
              </a:rPr>
              <a:t>že </a:t>
            </a:r>
            <a:r>
              <a:rPr sz="1270" spc="-9" dirty="0">
                <a:latin typeface="Verdana"/>
                <a:cs typeface="Verdana"/>
              </a:rPr>
              <a:t>nukleon </a:t>
            </a:r>
            <a:r>
              <a:rPr sz="1270" spc="-5" dirty="0">
                <a:latin typeface="Verdana"/>
                <a:cs typeface="Verdana"/>
              </a:rPr>
              <a:t>(nebo 2p </a:t>
            </a:r>
            <a:r>
              <a:rPr sz="1270" spc="-9" dirty="0">
                <a:latin typeface="Verdana"/>
                <a:cs typeface="Verdana"/>
              </a:rPr>
              <a:t>+ </a:t>
            </a:r>
            <a:r>
              <a:rPr sz="1270" spc="5" dirty="0">
                <a:latin typeface="Verdana"/>
                <a:cs typeface="Verdana"/>
              </a:rPr>
              <a:t>2n) </a:t>
            </a:r>
            <a:r>
              <a:rPr sz="1270" spc="-5" dirty="0">
                <a:latin typeface="Verdana"/>
                <a:cs typeface="Verdana"/>
              </a:rPr>
              <a:t>získají </a:t>
            </a:r>
            <a:r>
              <a:rPr sz="1270" spc="-9" dirty="0">
                <a:latin typeface="Verdana"/>
                <a:cs typeface="Verdana"/>
              </a:rPr>
              <a:t>potřebnou </a:t>
            </a:r>
            <a:r>
              <a:rPr sz="1270" spc="-5" dirty="0">
                <a:latin typeface="Verdana"/>
                <a:cs typeface="Verdana"/>
              </a:rPr>
              <a:t>energii k opuštění</a:t>
            </a:r>
            <a:r>
              <a:rPr sz="1270" spc="199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jádra</a:t>
            </a:r>
            <a:endParaRPr sz="1270" dirty="0">
              <a:latin typeface="Verdana"/>
              <a:cs typeface="Verdana"/>
            </a:endParaRPr>
          </a:p>
          <a:p>
            <a:pPr marL="218811" indent="-207294">
              <a:lnSpc>
                <a:spcPct val="150000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reakce se </a:t>
            </a:r>
            <a:r>
              <a:rPr sz="1270" spc="-5" dirty="0">
                <a:latin typeface="Verdana"/>
                <a:cs typeface="Verdana"/>
              </a:rPr>
              <a:t>prakticky</a:t>
            </a:r>
            <a:r>
              <a:rPr sz="1270" spc="2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využívají: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150" y="4391981"/>
            <a:ext cx="7502341" cy="20990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23033">
              <a:spcBef>
                <a:spcPts val="95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Reakce těžších jader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s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neutrony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o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vyšších</a:t>
            </a:r>
            <a:r>
              <a:rPr sz="1451" b="1" spc="-1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energiích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41"/>
              </a:spcBef>
            </a:pPr>
            <a:endParaRPr sz="1406" dirty="0">
              <a:latin typeface="Verdana"/>
              <a:cs typeface="Verdana"/>
            </a:endParaRPr>
          </a:p>
          <a:p>
            <a:pPr marL="230327" indent="-207294">
              <a:lnSpc>
                <a:spcPct val="150000"/>
              </a:lnSpc>
              <a:buFont typeface="Symbol"/>
              <a:buChar char=""/>
              <a:tabLst>
                <a:tab pos="229751" algn="l"/>
                <a:tab pos="230327" algn="l"/>
              </a:tabLst>
            </a:pPr>
            <a:r>
              <a:rPr sz="1270" spc="-5" dirty="0">
                <a:latin typeface="Verdana"/>
                <a:cs typeface="Verdana"/>
              </a:rPr>
              <a:t>s rostoucí energií neutronů </a:t>
            </a:r>
            <a:r>
              <a:rPr sz="1270" spc="-9" dirty="0">
                <a:latin typeface="Verdana"/>
                <a:cs typeface="Verdana"/>
              </a:rPr>
              <a:t>klesá výtěžek záchytné</a:t>
            </a:r>
            <a:r>
              <a:rPr sz="1270" spc="2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reakce</a:t>
            </a:r>
            <a:endParaRPr sz="1270" dirty="0">
              <a:latin typeface="Verdana"/>
              <a:cs typeface="Verdana"/>
            </a:endParaRPr>
          </a:p>
          <a:p>
            <a:pPr marL="230327" indent="-207294">
              <a:lnSpc>
                <a:spcPct val="150000"/>
              </a:lnSpc>
              <a:spcBef>
                <a:spcPts val="27"/>
              </a:spcBef>
              <a:buFont typeface="Symbol"/>
              <a:buChar char=""/>
              <a:tabLst>
                <a:tab pos="229751" algn="l"/>
                <a:tab pos="230327" algn="l"/>
              </a:tabLst>
            </a:pPr>
            <a:r>
              <a:rPr sz="1270" spc="-5" dirty="0">
                <a:latin typeface="Verdana"/>
                <a:cs typeface="Verdana"/>
              </a:rPr>
              <a:t>s rychlými neutrony (0,5-10 MeV) </a:t>
            </a:r>
            <a:r>
              <a:rPr sz="1270" spc="-9" dirty="0">
                <a:latin typeface="Verdana"/>
                <a:cs typeface="Verdana"/>
              </a:rPr>
              <a:t>roste pravděpodobnost </a:t>
            </a:r>
            <a:r>
              <a:rPr sz="1270" spc="-5" dirty="0">
                <a:latin typeface="Verdana"/>
                <a:cs typeface="Verdana"/>
              </a:rPr>
              <a:t>reakcí </a:t>
            </a:r>
            <a:r>
              <a:rPr sz="1270" dirty="0">
                <a:latin typeface="Verdana"/>
                <a:cs typeface="Verdana"/>
              </a:rPr>
              <a:t>typu </a:t>
            </a:r>
            <a:r>
              <a:rPr sz="1270" spc="-5" dirty="0">
                <a:latin typeface="Verdana"/>
                <a:cs typeface="Verdana"/>
              </a:rPr>
              <a:t>(n,p) a</a:t>
            </a:r>
            <a:r>
              <a:rPr sz="1270" spc="141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(n,</a:t>
            </a:r>
            <a:r>
              <a:rPr sz="1270" dirty="0">
                <a:latin typeface="Symbol"/>
                <a:cs typeface="Symbol"/>
              </a:rPr>
              <a:t></a:t>
            </a:r>
            <a:r>
              <a:rPr sz="1270" dirty="0">
                <a:latin typeface="Verdana"/>
                <a:cs typeface="Verdana"/>
              </a:rPr>
              <a:t>)</a:t>
            </a:r>
          </a:p>
          <a:p>
            <a:pPr marL="230327" indent="-207294">
              <a:lnSpc>
                <a:spcPct val="150000"/>
              </a:lnSpc>
              <a:spcBef>
                <a:spcPts val="18"/>
              </a:spcBef>
              <a:buFont typeface="Symbol"/>
              <a:buChar char=""/>
              <a:tabLst>
                <a:tab pos="229751" algn="l"/>
                <a:tab pos="230327" algn="l"/>
              </a:tabLst>
            </a:pPr>
            <a:r>
              <a:rPr sz="1270" spc="-9" dirty="0">
                <a:latin typeface="Verdana"/>
                <a:cs typeface="Verdana"/>
              </a:rPr>
              <a:t>reakce </a:t>
            </a:r>
            <a:r>
              <a:rPr sz="1270" spc="-5" dirty="0">
                <a:latin typeface="Verdana"/>
                <a:cs typeface="Verdana"/>
              </a:rPr>
              <a:t>jsou však </a:t>
            </a:r>
            <a:r>
              <a:rPr sz="1270" spc="-9" dirty="0">
                <a:latin typeface="Verdana"/>
                <a:cs typeface="Verdana"/>
              </a:rPr>
              <a:t>zpravidla endoergické </a:t>
            </a:r>
            <a:r>
              <a:rPr sz="1270" spc="-5" dirty="0">
                <a:latin typeface="Verdana"/>
                <a:cs typeface="Verdana"/>
              </a:rPr>
              <a:t>a mají malý</a:t>
            </a:r>
            <a:r>
              <a:rPr sz="1270" spc="68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význam</a:t>
            </a:r>
            <a:endParaRPr sz="1270" dirty="0">
              <a:latin typeface="Verdana"/>
              <a:cs typeface="Verdana"/>
            </a:endParaRPr>
          </a:p>
          <a:p>
            <a:pPr marL="230327" indent="-207294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229751" algn="l"/>
                <a:tab pos="230327" algn="l"/>
              </a:tabLst>
            </a:pPr>
            <a:r>
              <a:rPr sz="1270" spc="-5" dirty="0">
                <a:latin typeface="Verdana"/>
                <a:cs typeface="Verdana"/>
              </a:rPr>
              <a:t>významnější jsou reakce typu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(n,2n)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1270" dirty="0">
              <a:latin typeface="Verdana"/>
              <a:cs typeface="Verdana"/>
            </a:endParaRPr>
          </a:p>
          <a:p>
            <a:pPr marL="2063156">
              <a:spcBef>
                <a:spcPts val="5"/>
              </a:spcBef>
            </a:pPr>
            <a:r>
              <a:rPr sz="1768" b="1" spc="-6" baseline="29914" dirty="0">
                <a:solidFill>
                  <a:srgbClr val="006FC0"/>
                </a:solidFill>
                <a:latin typeface="Verdana"/>
                <a:cs typeface="Verdana"/>
              </a:rPr>
              <a:t>19</a:t>
            </a:r>
            <a:r>
              <a:rPr sz="1814" b="1" spc="-5" dirty="0">
                <a:solidFill>
                  <a:srgbClr val="006FC0"/>
                </a:solidFill>
                <a:latin typeface="Verdana"/>
                <a:cs typeface="Verdana"/>
              </a:rPr>
              <a:t>F(n,2n)</a:t>
            </a:r>
            <a:r>
              <a:rPr sz="1768" b="1" spc="-6" baseline="29914" dirty="0">
                <a:solidFill>
                  <a:srgbClr val="006FC0"/>
                </a:solidFill>
                <a:latin typeface="Verdana"/>
                <a:cs typeface="Verdana"/>
              </a:rPr>
              <a:t>18</a:t>
            </a:r>
            <a:r>
              <a:rPr sz="1814" b="1" spc="-5" dirty="0">
                <a:solidFill>
                  <a:srgbClr val="006FC0"/>
                </a:solidFill>
                <a:latin typeface="Verdana"/>
                <a:cs typeface="Verdana"/>
              </a:rPr>
              <a:t>F</a:t>
            </a:r>
            <a:endParaRPr sz="1814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98467"/>
              </p:ext>
            </p:extLst>
          </p:nvPr>
        </p:nvGraphicFramePr>
        <p:xfrm>
          <a:off x="1903929" y="3256092"/>
          <a:ext cx="4172381" cy="7768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809">
                <a:tc>
                  <a:txBody>
                    <a:bodyPr/>
                    <a:lstStyle/>
                    <a:p>
                      <a:pPr algn="ctr">
                        <a:lnSpc>
                          <a:spcPts val="2130"/>
                        </a:lnSpc>
                        <a:spcBef>
                          <a:spcPts val="20"/>
                        </a:spcBef>
                      </a:pP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Li(n,</a:t>
                      </a:r>
                      <a:r>
                        <a:rPr sz="1600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H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30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výroba</a:t>
                      </a:r>
                      <a:r>
                        <a:rPr sz="13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tritia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275">
                <a:tc>
                  <a:txBody>
                    <a:bodyPr/>
                    <a:lstStyle/>
                    <a:p>
                      <a:pPr algn="ctr">
                        <a:lnSpc>
                          <a:spcPts val="2085"/>
                        </a:lnSpc>
                        <a:spcBef>
                          <a:spcPts val="50"/>
                        </a:spcBef>
                      </a:pP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14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N(n,p)</a:t>
                      </a: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14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C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575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výroba</a:t>
                      </a:r>
                      <a:r>
                        <a:rPr sz="13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14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C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09">
                <a:tc>
                  <a:txBody>
                    <a:bodyPr/>
                    <a:lstStyle/>
                    <a:p>
                      <a:pPr algn="ctr">
                        <a:lnSpc>
                          <a:spcPts val="2130"/>
                        </a:lnSpc>
                        <a:spcBef>
                          <a:spcPts val="20"/>
                        </a:spcBef>
                      </a:pP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B(n,</a:t>
                      </a:r>
                      <a:r>
                        <a:rPr sz="1600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600" spc="-7" baseline="28985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600" spc="-5" dirty="0">
                          <a:latin typeface="Verdana"/>
                          <a:cs typeface="Verdana"/>
                        </a:rPr>
                        <a:t>Li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30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Verdana"/>
                          <a:cs typeface="Verdana"/>
                        </a:rPr>
                        <a:t>měření a absorpce</a:t>
                      </a:r>
                      <a:r>
                        <a:rPr sz="13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neutronů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20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E44EC7-D38A-4A3E-A54A-61B9F2E53E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/>
          </a:p>
        </p:txBody>
      </p:sp>
      <p:pic>
        <p:nvPicPr>
          <p:cNvPr id="7" name="Neutrony3-1">
            <a:hlinkClick r:id="" action="ppaction://media"/>
            <a:extLst>
              <a:ext uri="{FF2B5EF4-FFF2-40B4-BE49-F238E27FC236}">
                <a16:creationId xmlns:a16="http://schemas.microsoft.com/office/drawing/2014/main" id="{3E2EA5B2-C30E-43F2-8CFD-90D4F08AF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1332304"/>
            <a:ext cx="609600" cy="609600"/>
          </a:xfrm>
          <a:prstGeom prst="rect">
            <a:avLst/>
          </a:prstGeom>
        </p:spPr>
      </p:pic>
      <p:pic>
        <p:nvPicPr>
          <p:cNvPr id="8" name="Neutrony3-2">
            <a:hlinkClick r:id="" action="ppaction://media"/>
            <a:extLst>
              <a:ext uri="{FF2B5EF4-FFF2-40B4-BE49-F238E27FC236}">
                <a16:creationId xmlns:a16="http://schemas.microsoft.com/office/drawing/2014/main" id="{5509F993-D161-4A5C-ADCE-5B24C1D12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43919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FD6A8AD-900E-4210-AFB4-33A14C967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4" y="2966805"/>
            <a:ext cx="7884685" cy="3533775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5B96534-D756-42BA-A30C-4C66A122DC91}"/>
              </a:ext>
            </a:extLst>
          </p:cNvPr>
          <p:cNvSpPr txBox="1">
            <a:spLocks/>
          </p:cNvSpPr>
          <p:nvPr/>
        </p:nvSpPr>
        <p:spPr>
          <a:xfrm>
            <a:off x="583483" y="499553"/>
            <a:ext cx="4212689" cy="2896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lang="cs-CZ" sz="1814" b="1" spc="-5" dirty="0">
                <a:solidFill>
                  <a:srgbClr val="0000FF"/>
                </a:solidFill>
                <a:latin typeface="Verdana"/>
                <a:cs typeface="Verdana"/>
              </a:rPr>
              <a:t>Průmyslová </a:t>
            </a:r>
            <a:r>
              <a:rPr lang="cs-CZ" sz="1814" b="1" dirty="0">
                <a:solidFill>
                  <a:srgbClr val="0000FF"/>
                </a:solidFill>
                <a:latin typeface="Verdana"/>
                <a:cs typeface="Verdana"/>
              </a:rPr>
              <a:t>výroba</a:t>
            </a:r>
            <a:r>
              <a:rPr lang="cs-CZ" sz="1814" b="1" spc="-6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1814" b="1" spc="-5" dirty="0">
                <a:solidFill>
                  <a:srgbClr val="0000FF"/>
                </a:solidFill>
                <a:latin typeface="Verdana"/>
                <a:cs typeface="Verdana"/>
              </a:rPr>
              <a:t>radionuklidů</a:t>
            </a:r>
            <a:endParaRPr lang="cs-CZ" sz="1814" dirty="0">
              <a:latin typeface="Verdana"/>
              <a:cs typeface="Verdana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E75894F-3667-48FB-8AC0-8CA44E572DB8}"/>
              </a:ext>
            </a:extLst>
          </p:cNvPr>
          <p:cNvSpPr txBox="1"/>
          <p:nvPr/>
        </p:nvSpPr>
        <p:spPr>
          <a:xfrm>
            <a:off x="548934" y="997984"/>
            <a:ext cx="7884685" cy="18310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53360" indent="-207294">
              <a:lnSpc>
                <a:spcPct val="150000"/>
              </a:lnSpc>
              <a:spcBef>
                <a:spcPts val="82"/>
              </a:spcBef>
              <a:buFont typeface="Symbol"/>
              <a:buChar char=""/>
              <a:tabLst>
                <a:tab pos="252784" algn="l"/>
                <a:tab pos="253360" algn="l"/>
              </a:tabLst>
            </a:pPr>
            <a:r>
              <a:rPr sz="1270" b="1" spc="-9" dirty="0" err="1">
                <a:latin typeface="Verdana"/>
                <a:cs typeface="Verdana"/>
              </a:rPr>
              <a:t>vyžaduje</a:t>
            </a:r>
            <a:r>
              <a:rPr sz="1270" b="1" spc="-9" dirty="0">
                <a:latin typeface="Verdana"/>
                <a:cs typeface="Verdana"/>
              </a:rPr>
              <a:t> </a:t>
            </a:r>
            <a:r>
              <a:rPr lang="cs-CZ" sz="1270" b="1" spc="-9" dirty="0">
                <a:latin typeface="Verdana"/>
                <a:cs typeface="Verdana"/>
              </a:rPr>
              <a:t>jaderný </a:t>
            </a:r>
            <a:r>
              <a:rPr sz="1270" b="1" spc="-5" dirty="0" err="1">
                <a:latin typeface="Verdana"/>
                <a:cs typeface="Verdana"/>
              </a:rPr>
              <a:t>reaktor</a:t>
            </a:r>
            <a:r>
              <a:rPr lang="cs-CZ" sz="1270" b="1" spc="-5" dirty="0">
                <a:latin typeface="Verdana"/>
                <a:cs typeface="Verdana"/>
              </a:rPr>
              <a:t> nebo urychlovač kladných projektilů (cyklotron, aj.)</a:t>
            </a:r>
            <a:endParaRPr sz="1270" b="1" dirty="0">
              <a:latin typeface="Verdana"/>
              <a:cs typeface="Verdana"/>
            </a:endParaRPr>
          </a:p>
          <a:p>
            <a:pPr marL="253360" indent="-207294">
              <a:lnSpc>
                <a:spcPct val="150000"/>
              </a:lnSpc>
              <a:spcBef>
                <a:spcPts val="5"/>
              </a:spcBef>
              <a:buFont typeface="Symbol"/>
              <a:buChar char=""/>
              <a:tabLst>
                <a:tab pos="252784" algn="l"/>
                <a:tab pos="253360" algn="l"/>
              </a:tabLst>
            </a:pPr>
            <a:r>
              <a:rPr sz="1270" spc="-9" dirty="0">
                <a:latin typeface="Verdana"/>
                <a:cs typeface="Verdana"/>
              </a:rPr>
              <a:t>toky </a:t>
            </a:r>
            <a:r>
              <a:rPr sz="1270" spc="-5" dirty="0">
                <a:latin typeface="Verdana"/>
                <a:cs typeface="Verdana"/>
              </a:rPr>
              <a:t>neutronů musí </a:t>
            </a:r>
            <a:r>
              <a:rPr sz="1270" spc="-14" dirty="0">
                <a:latin typeface="Verdana"/>
                <a:cs typeface="Verdana"/>
              </a:rPr>
              <a:t>být </a:t>
            </a:r>
            <a:r>
              <a:rPr sz="1270" spc="-5" dirty="0">
                <a:latin typeface="Verdana"/>
                <a:cs typeface="Verdana"/>
              </a:rPr>
              <a:t>alespoň </a:t>
            </a:r>
            <a:r>
              <a:rPr sz="1270" spc="14" dirty="0">
                <a:latin typeface="Verdana"/>
                <a:cs typeface="Verdana"/>
              </a:rPr>
              <a:t>10</a:t>
            </a:r>
            <a:r>
              <a:rPr sz="1224" spc="20" baseline="30864" dirty="0">
                <a:latin typeface="Verdana"/>
                <a:cs typeface="Verdana"/>
              </a:rPr>
              <a:t>12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dirty="0">
                <a:latin typeface="Verdana"/>
                <a:cs typeface="Verdana"/>
              </a:rPr>
              <a:t>10</a:t>
            </a:r>
            <a:r>
              <a:rPr sz="1224" baseline="30864" dirty="0">
                <a:latin typeface="Verdana"/>
                <a:cs typeface="Verdana"/>
              </a:rPr>
              <a:t>13 </a:t>
            </a:r>
            <a:r>
              <a:rPr sz="1270" spc="-5" dirty="0" err="1">
                <a:latin typeface="Verdana"/>
                <a:cs typeface="Verdana"/>
              </a:rPr>
              <a:t>neutronů</a:t>
            </a:r>
            <a:r>
              <a:rPr sz="1270" spc="-5" dirty="0">
                <a:latin typeface="Verdana"/>
                <a:cs typeface="Verdana"/>
              </a:rPr>
              <a:t>/s</a:t>
            </a:r>
            <a:r>
              <a:rPr sz="1270" spc="-286" dirty="0">
                <a:latin typeface="Verdana"/>
                <a:cs typeface="Verdana"/>
              </a:rPr>
              <a:t> </a:t>
            </a:r>
            <a:r>
              <a:rPr lang="cs-CZ" sz="1270" spc="-286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cm</a:t>
            </a:r>
            <a:r>
              <a:rPr sz="1224" spc="-6" baseline="30864" dirty="0">
                <a:latin typeface="Verdana"/>
                <a:cs typeface="Verdana"/>
              </a:rPr>
              <a:t>2</a:t>
            </a:r>
            <a:endParaRPr sz="1224" baseline="30864" dirty="0">
              <a:latin typeface="Verdana"/>
              <a:cs typeface="Verdana"/>
            </a:endParaRPr>
          </a:p>
          <a:p>
            <a:pPr marL="253360" indent="-207294">
              <a:lnSpc>
                <a:spcPct val="150000"/>
              </a:lnSpc>
              <a:spcBef>
                <a:spcPts val="218"/>
              </a:spcBef>
              <a:buSzPct val="114285"/>
              <a:buFont typeface="Symbol"/>
              <a:buChar char=""/>
              <a:tabLst>
                <a:tab pos="252784" algn="l"/>
                <a:tab pos="253360" algn="l"/>
              </a:tabLst>
            </a:pPr>
            <a:r>
              <a:rPr sz="1270" spc="-9" dirty="0">
                <a:latin typeface="Verdana"/>
                <a:cs typeface="Verdana"/>
              </a:rPr>
              <a:t>výhodou je </a:t>
            </a:r>
            <a:r>
              <a:rPr sz="1270" spc="-5" dirty="0">
                <a:latin typeface="Verdana"/>
                <a:cs typeface="Verdana"/>
              </a:rPr>
              <a:t>chemická jednoduchost ozařovaného </a:t>
            </a:r>
            <a:r>
              <a:rPr sz="1270" spc="-9" dirty="0">
                <a:latin typeface="Verdana"/>
                <a:cs typeface="Verdana"/>
              </a:rPr>
              <a:t>materiálu </a:t>
            </a:r>
            <a:r>
              <a:rPr sz="1270" spc="-5" dirty="0">
                <a:latin typeface="Verdana"/>
                <a:cs typeface="Verdana"/>
              </a:rPr>
              <a:t>(kovy,</a:t>
            </a:r>
            <a:r>
              <a:rPr sz="1270" spc="91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oxidy)</a:t>
            </a:r>
            <a:endParaRPr sz="1270" dirty="0">
              <a:latin typeface="Verdana"/>
              <a:cs typeface="Verdana"/>
            </a:endParaRPr>
          </a:p>
          <a:p>
            <a:pPr marL="253360" indent="-207294">
              <a:lnSpc>
                <a:spcPct val="150000"/>
              </a:lnSpc>
              <a:spcBef>
                <a:spcPts val="18"/>
              </a:spcBef>
              <a:buFont typeface="Symbol"/>
              <a:buChar char=""/>
              <a:tabLst>
                <a:tab pos="252784" algn="l"/>
                <a:tab pos="253360" algn="l"/>
              </a:tabLst>
            </a:pPr>
            <a:r>
              <a:rPr sz="1270" spc="-9" dirty="0">
                <a:latin typeface="Verdana"/>
                <a:cs typeface="Verdana"/>
              </a:rPr>
              <a:t>terčový </a:t>
            </a:r>
            <a:r>
              <a:rPr sz="1270" spc="-5" dirty="0">
                <a:latin typeface="Verdana"/>
                <a:cs typeface="Verdana"/>
              </a:rPr>
              <a:t>materiál musí </a:t>
            </a:r>
            <a:r>
              <a:rPr sz="1270" spc="-14" dirty="0">
                <a:latin typeface="Verdana"/>
                <a:cs typeface="Verdana"/>
              </a:rPr>
              <a:t>být </a:t>
            </a:r>
            <a:r>
              <a:rPr sz="1270" spc="-5" dirty="0">
                <a:latin typeface="Verdana"/>
                <a:cs typeface="Verdana"/>
              </a:rPr>
              <a:t>odolný vůči teplu a musí být radiačně</a:t>
            </a:r>
            <a:r>
              <a:rPr sz="1270" spc="7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stabilní</a:t>
            </a:r>
            <a:endParaRPr sz="1270" dirty="0">
              <a:latin typeface="Verdana"/>
              <a:cs typeface="Verdana"/>
            </a:endParaRPr>
          </a:p>
          <a:p>
            <a:pPr marL="253360" indent="-207294">
              <a:lnSpc>
                <a:spcPct val="150000"/>
              </a:lnSpc>
              <a:spcBef>
                <a:spcPts val="199"/>
              </a:spcBef>
              <a:buSzPct val="114285"/>
              <a:buFont typeface="Symbol"/>
              <a:buChar char=""/>
              <a:tabLst>
                <a:tab pos="252784" algn="l"/>
                <a:tab pos="253360" algn="l"/>
              </a:tabLst>
            </a:pPr>
            <a:r>
              <a:rPr sz="1270" spc="-9" dirty="0">
                <a:latin typeface="Verdana"/>
                <a:cs typeface="Verdana"/>
              </a:rPr>
              <a:t>terčový </a:t>
            </a:r>
            <a:r>
              <a:rPr sz="1270" spc="-5" dirty="0">
                <a:latin typeface="Verdana"/>
                <a:cs typeface="Verdana"/>
              </a:rPr>
              <a:t>materiál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zatavuje </a:t>
            </a:r>
            <a:r>
              <a:rPr sz="1270" dirty="0">
                <a:latin typeface="Verdana"/>
                <a:cs typeface="Verdana"/>
              </a:rPr>
              <a:t>do </a:t>
            </a:r>
            <a:r>
              <a:rPr sz="1270" spc="-5" dirty="0">
                <a:latin typeface="Verdana"/>
                <a:cs typeface="Verdana"/>
              </a:rPr>
              <a:t>křemenných </a:t>
            </a:r>
            <a:r>
              <a:rPr sz="1270" dirty="0">
                <a:latin typeface="Verdana"/>
                <a:cs typeface="Verdana"/>
              </a:rPr>
              <a:t>nebo </a:t>
            </a:r>
            <a:r>
              <a:rPr sz="1270" spc="-5" dirty="0">
                <a:latin typeface="Verdana"/>
                <a:cs typeface="Verdana"/>
              </a:rPr>
              <a:t>PE ampulí, </a:t>
            </a:r>
            <a:r>
              <a:rPr sz="1270" spc="-9" dirty="0">
                <a:latin typeface="Verdana"/>
                <a:cs typeface="Verdana"/>
              </a:rPr>
              <a:t>které </a:t>
            </a:r>
            <a:r>
              <a:rPr sz="1270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vkládají </a:t>
            </a:r>
            <a:r>
              <a:rPr sz="1270" spc="-9" dirty="0">
                <a:latin typeface="Verdana"/>
                <a:cs typeface="Verdana"/>
              </a:rPr>
              <a:t>do</a:t>
            </a:r>
            <a:r>
              <a:rPr sz="1270" spc="77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Al-pouzder</a:t>
            </a:r>
          </a:p>
          <a:p>
            <a:pPr>
              <a:lnSpc>
                <a:spcPct val="150000"/>
              </a:lnSpc>
              <a:spcBef>
                <a:spcPts val="5"/>
              </a:spcBef>
            </a:pPr>
            <a:endParaRPr sz="1315" dirty="0">
              <a:latin typeface="Verdana"/>
              <a:cs typeface="Verdana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4C276C8-8B90-4049-861B-65BB6C1875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pic>
        <p:nvPicPr>
          <p:cNvPr id="3" name="Neutrony4-1">
            <a:hlinkClick r:id="" action="ppaction://media"/>
            <a:extLst>
              <a:ext uri="{FF2B5EF4-FFF2-40B4-BE49-F238E27FC236}">
                <a16:creationId xmlns:a16="http://schemas.microsoft.com/office/drawing/2014/main" id="{DE94071A-7942-4821-8FF5-9C0257D48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1303930"/>
            <a:ext cx="609600" cy="609600"/>
          </a:xfrm>
          <a:prstGeom prst="rect">
            <a:avLst/>
          </a:prstGeom>
        </p:spPr>
      </p:pic>
      <p:pic>
        <p:nvPicPr>
          <p:cNvPr id="4" name="Neutrony4-2">
            <a:hlinkClick r:id="" action="ppaction://media"/>
            <a:extLst>
              <a:ext uri="{FF2B5EF4-FFF2-40B4-BE49-F238E27FC236}">
                <a16:creationId xmlns:a16="http://schemas.microsoft.com/office/drawing/2014/main" id="{2E555DB3-8A21-4CB4-9323-BAE514BE82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296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>
            <a:extLst>
              <a:ext uri="{FF2B5EF4-FFF2-40B4-BE49-F238E27FC236}">
                <a16:creationId xmlns:a16="http://schemas.microsoft.com/office/drawing/2014/main" id="{CE5C0E04-C0D8-4737-AEA3-9AF50FE02F4D}"/>
              </a:ext>
            </a:extLst>
          </p:cNvPr>
          <p:cNvSpPr txBox="1"/>
          <p:nvPr/>
        </p:nvSpPr>
        <p:spPr>
          <a:xfrm>
            <a:off x="516836" y="608824"/>
            <a:ext cx="1514018" cy="3385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252413" indent="-165100"/>
            <a:r>
              <a:rPr lang="cs-CZ" sz="1600" b="1" dirty="0">
                <a:solidFill>
                  <a:srgbClr val="800000"/>
                </a:solidFill>
                <a:latin typeface="Verdana"/>
                <a:cs typeface="Verdana"/>
              </a:rPr>
              <a:t>Výroba</a:t>
            </a:r>
            <a:r>
              <a:rPr lang="cs-CZ" sz="1600" b="1" spc="5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lang="cs-CZ" sz="1600" b="1" baseline="29100" dirty="0">
                <a:solidFill>
                  <a:srgbClr val="800000"/>
                </a:solidFill>
                <a:latin typeface="Verdana"/>
                <a:cs typeface="Verdana"/>
              </a:rPr>
              <a:t>3</a:t>
            </a:r>
            <a:r>
              <a:rPr lang="cs-CZ" sz="1600" b="1" dirty="0">
                <a:solidFill>
                  <a:srgbClr val="800000"/>
                </a:solidFill>
                <a:latin typeface="Verdana"/>
                <a:cs typeface="Verdana"/>
              </a:rPr>
              <a:t>H</a:t>
            </a:r>
            <a:endParaRPr lang="cs-CZ" sz="1600" dirty="0">
              <a:latin typeface="Verdana"/>
              <a:cs typeface="Verdana"/>
            </a:endParaRPr>
          </a:p>
        </p:txBody>
      </p:sp>
      <p:grpSp>
        <p:nvGrpSpPr>
          <p:cNvPr id="27" name="object 6">
            <a:extLst>
              <a:ext uri="{FF2B5EF4-FFF2-40B4-BE49-F238E27FC236}">
                <a16:creationId xmlns:a16="http://schemas.microsoft.com/office/drawing/2014/main" id="{A20BD293-9AA2-4961-ACBF-7FFC0E03727F}"/>
              </a:ext>
            </a:extLst>
          </p:cNvPr>
          <p:cNvGrpSpPr/>
          <p:nvPr/>
        </p:nvGrpSpPr>
        <p:grpSpPr>
          <a:xfrm>
            <a:off x="304705" y="4424318"/>
            <a:ext cx="5689776" cy="2309033"/>
            <a:chOff x="1881949" y="1308671"/>
            <a:chExt cx="5832475" cy="2546350"/>
          </a:xfrm>
        </p:grpSpPr>
        <p:pic>
          <p:nvPicPr>
            <p:cNvPr id="28" name="object 7">
              <a:extLst>
                <a:ext uri="{FF2B5EF4-FFF2-40B4-BE49-F238E27FC236}">
                  <a16:creationId xmlns:a16="http://schemas.microsoft.com/office/drawing/2014/main" id="{454E2E16-1961-4F51-9036-6C555D8929F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1910" y="1319530"/>
              <a:ext cx="5495408" cy="252412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AD3A379B-D867-4B11-ACA0-05039D107D1E}"/>
                </a:ext>
              </a:extLst>
            </p:cNvPr>
            <p:cNvSpPr/>
            <p:nvPr/>
          </p:nvSpPr>
          <p:spPr>
            <a:xfrm>
              <a:off x="1886711" y="1313434"/>
              <a:ext cx="5822950" cy="2536825"/>
            </a:xfrm>
            <a:custGeom>
              <a:avLst/>
              <a:gdLst/>
              <a:ahLst/>
              <a:cxnLst/>
              <a:rect l="l" t="t" r="r" b="b"/>
              <a:pathLst>
                <a:path w="5822950" h="2536825">
                  <a:moveTo>
                    <a:pt x="0" y="2536316"/>
                  </a:moveTo>
                  <a:lnTo>
                    <a:pt x="5822569" y="2536316"/>
                  </a:lnTo>
                  <a:lnTo>
                    <a:pt x="5822569" y="0"/>
                  </a:lnTo>
                  <a:lnTo>
                    <a:pt x="0" y="0"/>
                  </a:lnTo>
                  <a:lnTo>
                    <a:pt x="0" y="2536316"/>
                  </a:lnTo>
                  <a:close/>
                </a:path>
              </a:pathLst>
            </a:custGeom>
            <a:ln w="9525">
              <a:noFill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1606131" y="1755641"/>
            <a:ext cx="1885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zahřátí cca na 400 °C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79609" y="1721092"/>
            <a:ext cx="753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oxidace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8910FA9-57E3-4C6F-A5E6-61C1A3D25B72}"/>
              </a:ext>
            </a:extLst>
          </p:cNvPr>
          <p:cNvGrpSpPr/>
          <p:nvPr/>
        </p:nvGrpSpPr>
        <p:grpSpPr>
          <a:xfrm>
            <a:off x="505805" y="1064856"/>
            <a:ext cx="5553006" cy="1162946"/>
            <a:chOff x="495426" y="1060417"/>
            <a:chExt cx="5553006" cy="1162946"/>
          </a:xfrm>
        </p:grpSpPr>
        <p:sp>
          <p:nvSpPr>
            <p:cNvPr id="4" name="object 4"/>
            <p:cNvSpPr txBox="1"/>
            <p:nvPr/>
          </p:nvSpPr>
          <p:spPr>
            <a:xfrm>
              <a:off x="495426" y="1060417"/>
              <a:ext cx="5553006" cy="1162946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chemeClr val="bg1"/>
              </a:bgClr>
            </a:pattFill>
          </p:spPr>
          <p:txBody>
            <a:bodyPr vert="horz" wrap="square" lIns="0" tIns="25336" rIns="0" bIns="0" rtlCol="0">
              <a:spAutoFit/>
            </a:bodyPr>
            <a:lstStyle/>
            <a:p>
              <a:pPr marL="69099">
                <a:spcBef>
                  <a:spcPts val="199"/>
                </a:spcBef>
                <a:tabLst>
                  <a:tab pos="275817" algn="l"/>
                  <a:tab pos="276393" algn="l"/>
                </a:tabLst>
              </a:pPr>
              <a:r>
                <a:rPr sz="1270" spc="-9" dirty="0">
                  <a:latin typeface="Verdana"/>
                  <a:cs typeface="Verdana"/>
                </a:rPr>
                <a:t>ozařuje se kovové</a:t>
              </a:r>
              <a:r>
                <a:rPr sz="1270" spc="36" dirty="0">
                  <a:latin typeface="Verdana"/>
                  <a:cs typeface="Verdana"/>
                </a:rPr>
                <a:t> </a:t>
              </a:r>
              <a:r>
                <a:rPr sz="1270" dirty="0">
                  <a:latin typeface="Verdana"/>
                  <a:cs typeface="Verdana"/>
                </a:rPr>
                <a:t>Li</a:t>
              </a:r>
            </a:p>
            <a:p>
              <a:pPr marL="69099">
                <a:spcBef>
                  <a:spcPts val="109"/>
                </a:spcBef>
                <a:tabLst>
                  <a:tab pos="275817" algn="l"/>
                  <a:tab pos="276393" algn="l"/>
                </a:tabLst>
              </a:pPr>
              <a:r>
                <a:rPr sz="1904" spc="-14" baseline="3968" dirty="0">
                  <a:latin typeface="Verdana"/>
                  <a:cs typeface="Verdana"/>
                </a:rPr>
                <a:t>Li se </a:t>
              </a:r>
              <a:r>
                <a:rPr sz="1904" spc="-6" baseline="3968" dirty="0">
                  <a:latin typeface="Verdana"/>
                  <a:cs typeface="Verdana"/>
                </a:rPr>
                <a:t>roztaví </a:t>
              </a:r>
              <a:r>
                <a:rPr sz="1904" spc="-14" baseline="3968" dirty="0">
                  <a:latin typeface="Verdana"/>
                  <a:cs typeface="Verdana"/>
                </a:rPr>
                <a:t>ve vakuu </a:t>
              </a:r>
              <a:r>
                <a:rPr sz="1904" spc="-6" baseline="3968" dirty="0">
                  <a:latin typeface="Verdana"/>
                  <a:cs typeface="Verdana"/>
                </a:rPr>
                <a:t>a uvolněné </a:t>
              </a:r>
              <a:r>
                <a:rPr sz="1224" baseline="37037" dirty="0">
                  <a:solidFill>
                    <a:srgbClr val="800000"/>
                  </a:solidFill>
                  <a:latin typeface="Verdana"/>
                  <a:cs typeface="Verdana"/>
                </a:rPr>
                <a:t>3</a:t>
              </a:r>
              <a:r>
                <a:rPr sz="1904" baseline="3968" dirty="0">
                  <a:solidFill>
                    <a:srgbClr val="800000"/>
                  </a:solidFill>
                  <a:latin typeface="Verdana"/>
                  <a:cs typeface="Verdana"/>
                </a:rPr>
                <a:t>H</a:t>
              </a:r>
              <a:r>
                <a:rPr sz="816" dirty="0">
                  <a:solidFill>
                    <a:srgbClr val="800000"/>
                  </a:solidFill>
                  <a:latin typeface="Verdana"/>
                  <a:cs typeface="Verdana"/>
                </a:rPr>
                <a:t>2</a:t>
              </a:r>
              <a:r>
                <a:rPr sz="816" spc="230" dirty="0">
                  <a:solidFill>
                    <a:srgbClr val="800000"/>
                  </a:solidFill>
                  <a:latin typeface="Verdana"/>
                  <a:cs typeface="Verdana"/>
                </a:rPr>
                <a:t> </a:t>
              </a:r>
              <a:r>
                <a:rPr sz="1904" spc="-6" baseline="3968" dirty="0" err="1">
                  <a:latin typeface="Verdana"/>
                  <a:cs typeface="Verdana"/>
                </a:rPr>
                <a:t>reaguje</a:t>
              </a:r>
              <a:r>
                <a:rPr sz="816" dirty="0">
                  <a:latin typeface="Verdana"/>
                  <a:cs typeface="Verdana"/>
                </a:rPr>
                <a:t>	</a:t>
              </a:r>
              <a:endParaRPr lang="cs-CZ" sz="816" dirty="0">
                <a:latin typeface="Verdana"/>
                <a:cs typeface="Verdana"/>
              </a:endParaRPr>
            </a:p>
            <a:p>
              <a:pPr marL="69099">
                <a:spcBef>
                  <a:spcPts val="109"/>
                </a:spcBef>
                <a:tabLst>
                  <a:tab pos="275817" algn="l"/>
                  <a:tab pos="276393" algn="l"/>
                </a:tabLst>
              </a:pPr>
              <a:r>
                <a:rPr lang="cs-CZ" sz="2176" b="1" spc="-6" baseline="3472" dirty="0">
                  <a:latin typeface="Verdana"/>
                  <a:cs typeface="Verdana"/>
                </a:rPr>
                <a:t>			</a:t>
              </a:r>
            </a:p>
            <a:p>
              <a:pPr marL="69099">
                <a:spcBef>
                  <a:spcPts val="150"/>
                </a:spcBef>
                <a:buSzPct val="87500"/>
                <a:tabLst>
                  <a:tab pos="275817" algn="l"/>
                  <a:tab pos="276393" algn="l"/>
                  <a:tab pos="2070642" algn="l"/>
                  <a:tab pos="3085232" algn="l"/>
                </a:tabLst>
              </a:pPr>
              <a:r>
                <a:rPr sz="2176" b="1" spc="-6" baseline="3472" dirty="0">
                  <a:latin typeface="Verdana"/>
                  <a:cs typeface="Verdana"/>
                </a:rPr>
                <a:t>U</a:t>
              </a:r>
              <a:r>
                <a:rPr sz="1428" b="1" spc="-6" baseline="34391" dirty="0">
                  <a:latin typeface="Verdana"/>
                  <a:cs typeface="Verdana"/>
                </a:rPr>
                <a:t>3</a:t>
              </a:r>
              <a:r>
                <a:rPr sz="2176" b="1" spc="-6" baseline="3472" dirty="0">
                  <a:latin typeface="Verdana"/>
                  <a:cs typeface="Verdana"/>
                </a:rPr>
                <a:t>H</a:t>
              </a:r>
              <a:r>
                <a:rPr sz="952" b="1" spc="-5" dirty="0">
                  <a:latin typeface="Verdana"/>
                  <a:cs typeface="Verdana"/>
                </a:rPr>
                <a:t>3	</a:t>
              </a:r>
              <a:r>
                <a:rPr lang="cs-CZ" sz="952" b="1" spc="-5" dirty="0">
                  <a:latin typeface="Verdana"/>
                  <a:cs typeface="Verdana"/>
                </a:rPr>
                <a:t>        </a:t>
              </a:r>
              <a:r>
                <a:rPr sz="1428" b="1" baseline="34391" dirty="0">
                  <a:solidFill>
                    <a:srgbClr val="800000"/>
                  </a:solidFill>
                  <a:latin typeface="Verdana"/>
                  <a:cs typeface="Verdana"/>
                </a:rPr>
                <a:t>3</a:t>
              </a:r>
              <a:r>
                <a:rPr sz="2176" b="1" baseline="3472" dirty="0">
                  <a:solidFill>
                    <a:srgbClr val="800000"/>
                  </a:solidFill>
                  <a:latin typeface="Verdana"/>
                  <a:cs typeface="Verdana"/>
                </a:rPr>
                <a:t>H</a:t>
              </a:r>
              <a:r>
                <a:rPr sz="952" b="1" dirty="0">
                  <a:solidFill>
                    <a:srgbClr val="800000"/>
                  </a:solidFill>
                  <a:latin typeface="Verdana"/>
                  <a:cs typeface="Verdana"/>
                </a:rPr>
                <a:t>2	</a:t>
              </a:r>
              <a:r>
                <a:rPr lang="cs-CZ" sz="952" b="1" dirty="0">
                  <a:solidFill>
                    <a:srgbClr val="800000"/>
                  </a:solidFill>
                  <a:latin typeface="Verdana"/>
                  <a:cs typeface="Verdana"/>
                </a:rPr>
                <a:t>			</a:t>
              </a:r>
              <a:r>
                <a:rPr sz="1428" b="1" spc="-6" baseline="34391" dirty="0">
                  <a:latin typeface="Verdana"/>
                  <a:cs typeface="Verdana"/>
                </a:rPr>
                <a:t>3</a:t>
              </a:r>
              <a:r>
                <a:rPr sz="2176" b="1" spc="-6" baseline="3472" dirty="0">
                  <a:latin typeface="Verdana"/>
                  <a:cs typeface="Verdana"/>
                </a:rPr>
                <a:t>H</a:t>
              </a:r>
              <a:r>
                <a:rPr sz="952" b="1" spc="-5" dirty="0">
                  <a:latin typeface="Verdana"/>
                  <a:cs typeface="Verdana"/>
                </a:rPr>
                <a:t>2</a:t>
              </a:r>
              <a:r>
                <a:rPr sz="2176" b="1" spc="-6" baseline="3472" dirty="0">
                  <a:latin typeface="Verdana"/>
                  <a:cs typeface="Verdana"/>
                </a:rPr>
                <a:t>O</a:t>
              </a:r>
              <a:endParaRPr lang="cs-CZ" sz="2176" b="1" spc="-6" baseline="3472" dirty="0">
                <a:latin typeface="Verdana"/>
                <a:cs typeface="Verdana"/>
              </a:endParaRPr>
            </a:p>
            <a:p>
              <a:pPr marL="69099">
                <a:spcBef>
                  <a:spcPts val="150"/>
                </a:spcBef>
                <a:buSzPct val="87500"/>
                <a:tabLst>
                  <a:tab pos="275817" algn="l"/>
                  <a:tab pos="276393" algn="l"/>
                  <a:tab pos="2070642" algn="l"/>
                  <a:tab pos="3085232" algn="l"/>
                </a:tabLst>
              </a:pPr>
              <a:endParaRPr sz="2176" baseline="3472" dirty="0">
                <a:latin typeface="Verdana"/>
                <a:cs typeface="Verdan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284093" y="1288813"/>
              <a:ext cx="1520161" cy="205841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34549">
                <a:spcBef>
                  <a:spcPts val="82"/>
                </a:spcBef>
              </a:pPr>
              <a:r>
                <a:rPr sz="1904" spc="-6" baseline="3968" dirty="0">
                  <a:latin typeface="Verdana"/>
                  <a:cs typeface="Verdana"/>
                </a:rPr>
                <a:t>s uranem na</a:t>
              </a:r>
              <a:r>
                <a:rPr sz="1904" spc="-54" baseline="3968" dirty="0">
                  <a:latin typeface="Verdana"/>
                  <a:cs typeface="Verdana"/>
                </a:rPr>
                <a:t> </a:t>
              </a:r>
              <a:r>
                <a:rPr sz="1904" spc="6" baseline="3968" dirty="0">
                  <a:latin typeface="Verdana"/>
                  <a:cs typeface="Verdana"/>
                </a:rPr>
                <a:t>U</a:t>
              </a:r>
              <a:r>
                <a:rPr sz="1224" spc="6" baseline="37037" dirty="0">
                  <a:latin typeface="Verdana"/>
                  <a:cs typeface="Verdana"/>
                </a:rPr>
                <a:t>3</a:t>
              </a:r>
              <a:r>
                <a:rPr sz="1904" spc="6" baseline="3968" dirty="0">
                  <a:latin typeface="Verdana"/>
                  <a:cs typeface="Verdana"/>
                </a:rPr>
                <a:t>H</a:t>
              </a:r>
              <a:r>
                <a:rPr sz="816" spc="5" dirty="0">
                  <a:latin typeface="Verdana"/>
                  <a:cs typeface="Verdana"/>
                </a:rPr>
                <a:t>3</a:t>
              </a:r>
              <a:endParaRPr sz="816" dirty="0">
                <a:latin typeface="Verdana"/>
                <a:cs typeface="Verdana"/>
              </a:endParaRP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6CE38CD-9ABC-4913-8846-3FE65A201838}"/>
              </a:ext>
            </a:extLst>
          </p:cNvPr>
          <p:cNvGrpSpPr/>
          <p:nvPr/>
        </p:nvGrpSpPr>
        <p:grpSpPr>
          <a:xfrm>
            <a:off x="534737" y="2447976"/>
            <a:ext cx="2704006" cy="940138"/>
            <a:chOff x="654809" y="2476032"/>
            <a:chExt cx="2338735" cy="940138"/>
          </a:xfrm>
        </p:grpSpPr>
        <p:sp>
          <p:nvSpPr>
            <p:cNvPr id="6" name="object 6"/>
            <p:cNvSpPr txBox="1"/>
            <p:nvPr/>
          </p:nvSpPr>
          <p:spPr>
            <a:xfrm>
              <a:off x="654809" y="2476032"/>
              <a:ext cx="1400766" cy="25843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txBody>
            <a:bodyPr vert="horz" wrap="square" lIns="0" tIns="12092" rIns="0" bIns="0" rtlCol="0">
              <a:spAutoFit/>
            </a:bodyPr>
            <a:lstStyle/>
            <a:p>
              <a:pPr marL="34549">
                <a:spcBef>
                  <a:spcPts val="95"/>
                </a:spcBef>
              </a:pPr>
              <a:r>
                <a:rPr sz="1600" b="1" dirty="0">
                  <a:solidFill>
                    <a:srgbClr val="800000"/>
                  </a:solidFill>
                  <a:latin typeface="Verdana"/>
                  <a:cs typeface="Verdana"/>
                </a:rPr>
                <a:t>Výroba</a:t>
              </a:r>
              <a:r>
                <a:rPr sz="1600" b="1" spc="-41" dirty="0">
                  <a:solidFill>
                    <a:srgbClr val="800000"/>
                  </a:solidFill>
                  <a:latin typeface="Verdana"/>
                  <a:cs typeface="Verdana"/>
                </a:rPr>
                <a:t> </a:t>
              </a:r>
              <a:r>
                <a:rPr sz="1600" b="1" spc="-6" baseline="29100" dirty="0">
                  <a:solidFill>
                    <a:srgbClr val="800000"/>
                  </a:solidFill>
                  <a:latin typeface="Verdana"/>
                  <a:cs typeface="Verdana"/>
                </a:rPr>
                <a:t>14</a:t>
              </a:r>
              <a:r>
                <a:rPr sz="1600" b="1" spc="-5" dirty="0">
                  <a:solidFill>
                    <a:srgbClr val="800000"/>
                  </a:solidFill>
                  <a:latin typeface="Verdana"/>
                  <a:cs typeface="Verdana"/>
                </a:rPr>
                <a:t>C</a:t>
              </a:r>
              <a:endParaRPr sz="1600" dirty="0">
                <a:latin typeface="Verdana"/>
                <a:cs typeface="Verdan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54809" y="2815799"/>
              <a:ext cx="2338735" cy="600371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chemeClr val="bg1"/>
              </a:bgClr>
            </a:pattFill>
          </p:spPr>
          <p:txBody>
            <a:bodyPr vert="horz" wrap="square" lIns="0" tIns="10365" rIns="0" bIns="0" rtlCol="0">
              <a:spAutoFit/>
            </a:bodyPr>
            <a:lstStyle/>
            <a:p>
              <a:pPr marL="11517">
                <a:lnSpc>
                  <a:spcPts val="1492"/>
                </a:lnSpc>
                <a:spcBef>
                  <a:spcPts val="82"/>
                </a:spcBef>
                <a:tabLst>
                  <a:tab pos="218235" algn="l"/>
                  <a:tab pos="218811" algn="l"/>
                </a:tabLst>
              </a:pPr>
              <a:endParaRPr lang="cs-CZ" sz="1904" spc="-14" baseline="3968" dirty="0">
                <a:latin typeface="Verdana"/>
                <a:cs typeface="Verdana"/>
              </a:endParaRPr>
            </a:p>
            <a:p>
              <a:pPr marL="11517">
                <a:lnSpc>
                  <a:spcPts val="1492"/>
                </a:lnSpc>
                <a:spcBef>
                  <a:spcPts val="82"/>
                </a:spcBef>
                <a:tabLst>
                  <a:tab pos="218235" algn="l"/>
                  <a:tab pos="218811" algn="l"/>
                </a:tabLst>
              </a:pPr>
              <a:r>
                <a:rPr sz="1904" spc="-14" baseline="3968" dirty="0" err="1">
                  <a:latin typeface="Verdana"/>
                  <a:cs typeface="Verdana"/>
                </a:rPr>
                <a:t>ozařuje</a:t>
              </a:r>
              <a:r>
                <a:rPr sz="1904" spc="-14" baseline="3968" dirty="0">
                  <a:latin typeface="Verdana"/>
                  <a:cs typeface="Verdana"/>
                </a:rPr>
                <a:t> se</a:t>
              </a:r>
              <a:r>
                <a:rPr sz="1904" spc="-68" baseline="3968" dirty="0">
                  <a:latin typeface="Verdana"/>
                  <a:cs typeface="Verdana"/>
                </a:rPr>
                <a:t> </a:t>
              </a:r>
              <a:r>
                <a:rPr sz="1904" baseline="3968" dirty="0">
                  <a:latin typeface="Verdana"/>
                  <a:cs typeface="Verdana"/>
                </a:rPr>
                <a:t>Be</a:t>
              </a:r>
              <a:r>
                <a:rPr sz="816" dirty="0">
                  <a:latin typeface="Verdana"/>
                  <a:cs typeface="Verdana"/>
                </a:rPr>
                <a:t>3</a:t>
              </a:r>
              <a:r>
                <a:rPr sz="1904" baseline="3968" dirty="0">
                  <a:latin typeface="Verdana"/>
                  <a:cs typeface="Verdana"/>
                </a:rPr>
                <a:t>N</a:t>
              </a:r>
              <a:r>
                <a:rPr sz="816" dirty="0">
                  <a:latin typeface="Verdana"/>
                  <a:cs typeface="Verdana"/>
                </a:rPr>
                <a:t>2</a:t>
              </a:r>
              <a:r>
                <a:rPr lang="cs-CZ" sz="816" dirty="0">
                  <a:latin typeface="Verdana"/>
                  <a:cs typeface="Verdana"/>
                </a:rPr>
                <a:t> </a:t>
              </a:r>
              <a:r>
                <a:rPr lang="cs-CZ" sz="1200" dirty="0">
                  <a:latin typeface="Verdana"/>
                  <a:cs typeface="Verdana"/>
                </a:rPr>
                <a:t>nebo </a:t>
              </a:r>
              <a:r>
                <a:rPr lang="cs-CZ" sz="1200" dirty="0" err="1">
                  <a:latin typeface="Verdana"/>
                  <a:cs typeface="Verdana"/>
                </a:rPr>
                <a:t>AlN</a:t>
              </a:r>
              <a:endParaRPr sz="1200" dirty="0">
                <a:latin typeface="Verdana"/>
                <a:cs typeface="Verdana"/>
              </a:endParaRPr>
            </a:p>
            <a:p>
              <a:pPr marL="11516">
                <a:lnSpc>
                  <a:spcPts val="1492"/>
                </a:lnSpc>
              </a:pPr>
              <a:endParaRPr sz="1270" dirty="0">
                <a:latin typeface="Symbol"/>
                <a:cs typeface="Symbol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16836" y="3482963"/>
            <a:ext cx="5477645" cy="742890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0768" rIns="0" bIns="0" rtlCol="0">
            <a:spAutoFit/>
          </a:bodyPr>
          <a:lstStyle/>
          <a:p>
            <a:pPr marL="241844">
              <a:spcBef>
                <a:spcPts val="793"/>
              </a:spcBef>
            </a:pPr>
            <a:r>
              <a:rPr sz="2000" spc="-6" baseline="3968" dirty="0">
                <a:latin typeface="Verdana"/>
                <a:cs typeface="Verdana"/>
              </a:rPr>
              <a:t>terč </a:t>
            </a:r>
            <a:r>
              <a:rPr sz="2000" spc="-14" baseline="3968" dirty="0">
                <a:latin typeface="Verdana"/>
                <a:cs typeface="Verdana"/>
              </a:rPr>
              <a:t>se </a:t>
            </a:r>
            <a:r>
              <a:rPr sz="2000" baseline="3968" dirty="0">
                <a:latin typeface="Verdana"/>
                <a:cs typeface="Verdana"/>
              </a:rPr>
              <a:t>rozpustí </a:t>
            </a:r>
            <a:r>
              <a:rPr sz="2000" spc="-14" baseline="3968" dirty="0">
                <a:latin typeface="Verdana"/>
                <a:cs typeface="Verdana"/>
              </a:rPr>
              <a:t>ve </a:t>
            </a:r>
            <a:r>
              <a:rPr sz="2000" baseline="3968" dirty="0" err="1">
                <a:latin typeface="Verdana"/>
                <a:cs typeface="Verdana"/>
              </a:rPr>
              <a:t>směsi</a:t>
            </a:r>
            <a:r>
              <a:rPr sz="2000" spc="-129" baseline="3968" dirty="0">
                <a:latin typeface="Verdana"/>
                <a:cs typeface="Verdana"/>
              </a:rPr>
              <a:t> </a:t>
            </a:r>
            <a:r>
              <a:rPr sz="2000" spc="6" baseline="3968" dirty="0">
                <a:latin typeface="Verdana"/>
                <a:cs typeface="Verdana"/>
              </a:rPr>
              <a:t>H</a:t>
            </a:r>
            <a:r>
              <a:rPr sz="900" spc="5" dirty="0">
                <a:latin typeface="Verdana"/>
                <a:cs typeface="Verdana"/>
              </a:rPr>
              <a:t>2</a:t>
            </a:r>
            <a:r>
              <a:rPr sz="2000" spc="6" baseline="3968" dirty="0">
                <a:latin typeface="Verdana"/>
                <a:cs typeface="Verdana"/>
              </a:rPr>
              <a:t>O</a:t>
            </a:r>
            <a:r>
              <a:rPr sz="900" spc="5" dirty="0">
                <a:latin typeface="Verdana"/>
                <a:cs typeface="Verdana"/>
              </a:rPr>
              <a:t>2</a:t>
            </a:r>
            <a:r>
              <a:rPr lang="cs-CZ" sz="900" spc="5" dirty="0">
                <a:latin typeface="Verdana"/>
                <a:cs typeface="Verdana"/>
              </a:rPr>
              <a:t> + </a:t>
            </a:r>
            <a:r>
              <a:rPr lang="cs-CZ" sz="1400" spc="5" dirty="0">
                <a:latin typeface="Verdana"/>
                <a:cs typeface="Verdana"/>
              </a:rPr>
              <a:t>H</a:t>
            </a:r>
            <a:r>
              <a:rPr lang="cs-CZ" sz="1400" spc="5" baseline="-25000" dirty="0">
                <a:latin typeface="Verdana"/>
                <a:cs typeface="Verdana"/>
              </a:rPr>
              <a:t>2</a:t>
            </a:r>
            <a:r>
              <a:rPr lang="cs-CZ" sz="1400" spc="5" dirty="0">
                <a:latin typeface="Verdana"/>
                <a:cs typeface="Verdana"/>
              </a:rPr>
              <a:t>SO</a:t>
            </a:r>
            <a:r>
              <a:rPr lang="cs-CZ" sz="1400" spc="5" baseline="-25000" dirty="0">
                <a:latin typeface="Verdana"/>
                <a:cs typeface="Verdana"/>
              </a:rPr>
              <a:t>4</a:t>
            </a:r>
            <a:endParaRPr sz="816" baseline="-25000" dirty="0">
              <a:latin typeface="Verdana"/>
              <a:cs typeface="Verdana"/>
            </a:endParaRPr>
          </a:p>
          <a:p>
            <a:pPr marL="1828222">
              <a:spcBef>
                <a:spcPts val="476"/>
              </a:spcBef>
            </a:pPr>
            <a:r>
              <a:rPr lang="cs-CZ" sz="816" dirty="0">
                <a:latin typeface="Verdana"/>
                <a:cs typeface="Verdana"/>
              </a:rPr>
              <a:t>                     </a:t>
            </a:r>
            <a:r>
              <a:rPr sz="816" dirty="0" err="1">
                <a:latin typeface="Verdana"/>
                <a:cs typeface="Verdana"/>
              </a:rPr>
              <a:t>oxidace</a:t>
            </a:r>
            <a:r>
              <a:rPr sz="816" spc="-36" dirty="0">
                <a:latin typeface="Verdana"/>
                <a:cs typeface="Verdana"/>
              </a:rPr>
              <a:t> </a:t>
            </a:r>
            <a:r>
              <a:rPr sz="816" spc="9" dirty="0" err="1">
                <a:latin typeface="Verdana"/>
                <a:cs typeface="Verdana"/>
              </a:rPr>
              <a:t>CuO</a:t>
            </a:r>
            <a:endParaRPr sz="816" dirty="0">
              <a:latin typeface="Verdana"/>
              <a:cs typeface="Verdana"/>
            </a:endParaRPr>
          </a:p>
          <a:p>
            <a:pPr marL="34550">
              <a:spcBef>
                <a:spcPts val="145"/>
              </a:spcBef>
              <a:buSzPct val="87500"/>
              <a:tabLst>
                <a:tab pos="241268" algn="l"/>
                <a:tab pos="241844" algn="l"/>
              </a:tabLst>
            </a:pPr>
            <a:r>
              <a:rPr lang="cs-CZ" sz="2176" b="1" spc="-6" baseline="3472" dirty="0">
                <a:latin typeface="Verdana"/>
                <a:cs typeface="Verdana"/>
              </a:rPr>
              <a:t>      </a:t>
            </a:r>
            <a:r>
              <a:rPr sz="2176" b="1" spc="-6" baseline="3472" dirty="0">
                <a:latin typeface="Verdana"/>
                <a:cs typeface="Verdana"/>
              </a:rPr>
              <a:t>(</a:t>
            </a:r>
            <a:r>
              <a:rPr sz="1428" b="1" spc="-6" baseline="34391" dirty="0">
                <a:latin typeface="Verdana"/>
                <a:cs typeface="Verdana"/>
              </a:rPr>
              <a:t>14</a:t>
            </a:r>
            <a:r>
              <a:rPr sz="2176" b="1" spc="-6" baseline="3472" dirty="0">
                <a:latin typeface="Verdana"/>
                <a:cs typeface="Verdana"/>
              </a:rPr>
              <a:t>CO</a:t>
            </a:r>
            <a:r>
              <a:rPr sz="952" b="1" spc="-5" dirty="0">
                <a:latin typeface="Verdana"/>
                <a:cs typeface="Verdana"/>
              </a:rPr>
              <a:t>2, </a:t>
            </a:r>
            <a:r>
              <a:rPr sz="1428" b="1" spc="-6" baseline="34391" dirty="0">
                <a:latin typeface="Verdana"/>
                <a:cs typeface="Verdana"/>
              </a:rPr>
              <a:t>14</a:t>
            </a:r>
            <a:r>
              <a:rPr sz="2176" b="1" spc="-6" baseline="3472" dirty="0">
                <a:latin typeface="Verdana"/>
                <a:cs typeface="Verdana"/>
              </a:rPr>
              <a:t>CO, </a:t>
            </a:r>
            <a:r>
              <a:rPr sz="1428" b="1" spc="-6" baseline="34391" dirty="0">
                <a:latin typeface="Verdana"/>
                <a:cs typeface="Verdana"/>
              </a:rPr>
              <a:t>14</a:t>
            </a:r>
            <a:r>
              <a:rPr sz="2176" b="1" spc="-6" baseline="3472" dirty="0">
                <a:latin typeface="Verdana"/>
                <a:cs typeface="Verdana"/>
              </a:rPr>
              <a:t>CH</a:t>
            </a:r>
            <a:r>
              <a:rPr sz="952" b="1" spc="-5" dirty="0">
                <a:latin typeface="Verdana"/>
                <a:cs typeface="Verdana"/>
              </a:rPr>
              <a:t>4</a:t>
            </a:r>
            <a:r>
              <a:rPr sz="2176" b="1" spc="-6" baseline="3472" dirty="0">
                <a:latin typeface="Verdana"/>
                <a:cs typeface="Verdana"/>
              </a:rPr>
              <a:t>)</a:t>
            </a:r>
            <a:endParaRPr sz="2176" baseline="3472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3682" y="3928284"/>
            <a:ext cx="617278" cy="235413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34549">
              <a:spcBef>
                <a:spcPts val="95"/>
              </a:spcBef>
            </a:pPr>
            <a:r>
              <a:rPr sz="1428" b="1" spc="-6" baseline="34391" dirty="0">
                <a:latin typeface="Verdana"/>
                <a:cs typeface="Verdana"/>
              </a:rPr>
              <a:t>14</a:t>
            </a:r>
            <a:r>
              <a:rPr sz="2176" b="1" spc="-6" baseline="3472" dirty="0">
                <a:latin typeface="Verdana"/>
                <a:cs typeface="Verdana"/>
              </a:rPr>
              <a:t>CO</a:t>
            </a:r>
            <a:r>
              <a:rPr sz="952" b="1" spc="-5" dirty="0">
                <a:latin typeface="Verdana"/>
                <a:cs typeface="Verdana"/>
              </a:rPr>
              <a:t>2</a:t>
            </a:r>
            <a:endParaRPr sz="952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4908" y="3911336"/>
            <a:ext cx="883306" cy="235413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34549">
              <a:spcBef>
                <a:spcPts val="95"/>
              </a:spcBef>
            </a:pPr>
            <a:r>
              <a:rPr sz="2176" b="1" baseline="3472" dirty="0">
                <a:latin typeface="Verdana"/>
                <a:cs typeface="Verdana"/>
              </a:rPr>
              <a:t>Ba</a:t>
            </a:r>
            <a:r>
              <a:rPr sz="1428" b="1" baseline="34391" dirty="0">
                <a:latin typeface="Verdana"/>
                <a:cs typeface="Verdana"/>
              </a:rPr>
              <a:t>14</a:t>
            </a:r>
            <a:r>
              <a:rPr sz="2176" b="1" baseline="3472" dirty="0">
                <a:latin typeface="Verdana"/>
                <a:cs typeface="Verdana"/>
              </a:rPr>
              <a:t>CO</a:t>
            </a:r>
            <a:r>
              <a:rPr sz="952" b="1" dirty="0">
                <a:latin typeface="Verdana"/>
                <a:cs typeface="Verdana"/>
              </a:rPr>
              <a:t>3</a:t>
            </a:r>
            <a:endParaRPr sz="952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2613" y="1820254"/>
            <a:ext cx="988562" cy="45719"/>
          </a:xfrm>
          <a:custGeom>
            <a:avLst/>
            <a:gdLst/>
            <a:ahLst/>
            <a:cxnLst/>
            <a:rect l="l" t="t" r="r" b="b"/>
            <a:pathLst>
              <a:path w="685800" h="76200">
                <a:moveTo>
                  <a:pt x="609600" y="0"/>
                </a:moveTo>
                <a:lnTo>
                  <a:pt x="609600" y="76200"/>
                </a:lnTo>
                <a:lnTo>
                  <a:pt x="673100" y="44450"/>
                </a:lnTo>
                <a:lnTo>
                  <a:pt x="622300" y="444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09600" y="0"/>
                </a:lnTo>
                <a:close/>
              </a:path>
              <a:path w="685800" h="76200">
                <a:moveTo>
                  <a:pt x="609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9600" y="44450"/>
                </a:lnTo>
                <a:lnTo>
                  <a:pt x="609600" y="31750"/>
                </a:lnTo>
                <a:close/>
              </a:path>
              <a:path w="685800" h="76200">
                <a:moveTo>
                  <a:pt x="673100" y="31750"/>
                </a:moveTo>
                <a:lnTo>
                  <a:pt x="622300" y="31750"/>
                </a:lnTo>
                <a:lnTo>
                  <a:pt x="622300" y="44450"/>
                </a:lnTo>
                <a:lnTo>
                  <a:pt x="673100" y="44450"/>
                </a:lnTo>
                <a:lnTo>
                  <a:pt x="685800" y="38100"/>
                </a:lnTo>
                <a:lnTo>
                  <a:pt x="6731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3238743" y="3949363"/>
            <a:ext cx="725531" cy="69098"/>
          </a:xfrm>
          <a:custGeom>
            <a:avLst/>
            <a:gdLst/>
            <a:ahLst/>
            <a:cxnLst/>
            <a:rect l="l" t="t" r="r" b="b"/>
            <a:pathLst>
              <a:path w="800100" h="76200">
                <a:moveTo>
                  <a:pt x="723900" y="0"/>
                </a:moveTo>
                <a:lnTo>
                  <a:pt x="723900" y="76199"/>
                </a:lnTo>
                <a:lnTo>
                  <a:pt x="787400" y="44449"/>
                </a:lnTo>
                <a:lnTo>
                  <a:pt x="736600" y="44449"/>
                </a:lnTo>
                <a:lnTo>
                  <a:pt x="736600" y="31749"/>
                </a:lnTo>
                <a:lnTo>
                  <a:pt x="787400" y="31749"/>
                </a:lnTo>
                <a:lnTo>
                  <a:pt x="723900" y="0"/>
                </a:lnTo>
                <a:close/>
              </a:path>
              <a:path w="800100" h="76200">
                <a:moveTo>
                  <a:pt x="723900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723900" y="44449"/>
                </a:lnTo>
                <a:lnTo>
                  <a:pt x="723900" y="31749"/>
                </a:lnTo>
                <a:close/>
              </a:path>
              <a:path w="800100" h="76200">
                <a:moveTo>
                  <a:pt x="787400" y="31749"/>
                </a:moveTo>
                <a:lnTo>
                  <a:pt x="736600" y="31749"/>
                </a:lnTo>
                <a:lnTo>
                  <a:pt x="736600" y="44449"/>
                </a:lnTo>
                <a:lnTo>
                  <a:pt x="787400" y="44449"/>
                </a:lnTo>
                <a:lnTo>
                  <a:pt x="800100" y="38099"/>
                </a:lnTo>
                <a:lnTo>
                  <a:pt x="787400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4663966" y="4018461"/>
            <a:ext cx="310942" cy="69098"/>
          </a:xfrm>
          <a:custGeom>
            <a:avLst/>
            <a:gdLst/>
            <a:ahLst/>
            <a:cxnLst/>
            <a:rect l="l" t="t" r="r" b="b"/>
            <a:pathLst>
              <a:path w="342900" h="76200">
                <a:moveTo>
                  <a:pt x="266700" y="0"/>
                </a:moveTo>
                <a:lnTo>
                  <a:pt x="266700" y="76199"/>
                </a:lnTo>
                <a:lnTo>
                  <a:pt x="330200" y="44449"/>
                </a:lnTo>
                <a:lnTo>
                  <a:pt x="279400" y="44449"/>
                </a:lnTo>
                <a:lnTo>
                  <a:pt x="279400" y="31749"/>
                </a:lnTo>
                <a:lnTo>
                  <a:pt x="330200" y="31749"/>
                </a:lnTo>
                <a:lnTo>
                  <a:pt x="266700" y="0"/>
                </a:lnTo>
                <a:close/>
              </a:path>
              <a:path w="342900" h="76200">
                <a:moveTo>
                  <a:pt x="266700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266700" y="44449"/>
                </a:lnTo>
                <a:lnTo>
                  <a:pt x="266700" y="31749"/>
                </a:lnTo>
                <a:close/>
              </a:path>
              <a:path w="342900" h="76200">
                <a:moveTo>
                  <a:pt x="330200" y="31749"/>
                </a:moveTo>
                <a:lnTo>
                  <a:pt x="279400" y="31749"/>
                </a:lnTo>
                <a:lnTo>
                  <a:pt x="279400" y="44449"/>
                </a:lnTo>
                <a:lnTo>
                  <a:pt x="330200" y="44449"/>
                </a:lnTo>
                <a:lnTo>
                  <a:pt x="342900" y="38099"/>
                </a:lnTo>
                <a:lnTo>
                  <a:pt x="330200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1459267" y="1809059"/>
            <a:ext cx="1089505" cy="113829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901700" y="44450"/>
                </a:lnTo>
                <a:lnTo>
                  <a:pt x="850900" y="44450"/>
                </a:lnTo>
                <a:lnTo>
                  <a:pt x="850900" y="31750"/>
                </a:lnTo>
                <a:lnTo>
                  <a:pt x="901700" y="31750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838200" y="44450"/>
                </a:lnTo>
                <a:lnTo>
                  <a:pt x="838200" y="31750"/>
                </a:lnTo>
                <a:close/>
              </a:path>
              <a:path w="914400" h="76200">
                <a:moveTo>
                  <a:pt x="901700" y="31750"/>
                </a:moveTo>
                <a:lnTo>
                  <a:pt x="850900" y="31750"/>
                </a:lnTo>
                <a:lnTo>
                  <a:pt x="850900" y="44450"/>
                </a:lnTo>
                <a:lnTo>
                  <a:pt x="901700" y="44450"/>
                </a:lnTo>
                <a:lnTo>
                  <a:pt x="914400" y="38100"/>
                </a:lnTo>
                <a:lnTo>
                  <a:pt x="9017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F933C769-3C55-4C66-B066-4CD55826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5</a:t>
            </a:fld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AE8D7D4-CC2D-4804-8086-EBE882F31AF1}"/>
              </a:ext>
            </a:extLst>
          </p:cNvPr>
          <p:cNvSpPr txBox="1"/>
          <p:nvPr/>
        </p:nvSpPr>
        <p:spPr>
          <a:xfrm>
            <a:off x="2335328" y="593435"/>
            <a:ext cx="1156086" cy="36933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cs-CZ" baseline="30000" dirty="0"/>
              <a:t>6</a:t>
            </a:r>
            <a:r>
              <a:rPr lang="cs-CZ" dirty="0"/>
              <a:t>Li (n,</a:t>
            </a:r>
            <a:r>
              <a:rPr lang="cs-CZ" dirty="0">
                <a:sym typeface="Symbol" panose="05050102010706020507" pitchFamily="18" charset="2"/>
              </a:rPr>
              <a:t>)</a:t>
            </a:r>
            <a:r>
              <a:rPr lang="cs-CZ" baseline="30000" dirty="0">
                <a:sym typeface="Symbol" panose="05050102010706020507" pitchFamily="18" charset="2"/>
              </a:rPr>
              <a:t>3</a:t>
            </a:r>
            <a:r>
              <a:rPr lang="cs-CZ" dirty="0">
                <a:sym typeface="Symbol" panose="05050102010706020507" pitchFamily="18" charset="2"/>
              </a:rPr>
              <a:t>H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829677B-A06A-4E91-BD78-5870BBF85E4A}"/>
              </a:ext>
            </a:extLst>
          </p:cNvPr>
          <p:cNvSpPr txBox="1"/>
          <p:nvPr/>
        </p:nvSpPr>
        <p:spPr>
          <a:xfrm>
            <a:off x="3653204" y="2884038"/>
            <a:ext cx="1282535" cy="36933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baseline="30000" dirty="0"/>
              <a:t>14</a:t>
            </a:r>
            <a:r>
              <a:rPr lang="cs-CZ" dirty="0"/>
              <a:t>N(</a:t>
            </a:r>
            <a:r>
              <a:rPr lang="cs-CZ" dirty="0" err="1"/>
              <a:t>n,p</a:t>
            </a:r>
            <a:r>
              <a:rPr lang="cs-CZ" dirty="0"/>
              <a:t>)</a:t>
            </a:r>
            <a:r>
              <a:rPr lang="cs-CZ" baseline="30000" dirty="0"/>
              <a:t>14</a:t>
            </a:r>
            <a:r>
              <a:rPr lang="cs-CZ" dirty="0"/>
              <a:t>C</a:t>
            </a:r>
          </a:p>
        </p:txBody>
      </p:sp>
      <p:pic>
        <p:nvPicPr>
          <p:cNvPr id="30" name="Neutrony5-1">
            <a:hlinkClick r:id="" action="ppaction://media"/>
            <a:extLst>
              <a:ext uri="{FF2B5EF4-FFF2-40B4-BE49-F238E27FC236}">
                <a16:creationId xmlns:a16="http://schemas.microsoft.com/office/drawing/2014/main" id="{98377264-6B59-4263-B03E-B8A604612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8171" y="1341529"/>
            <a:ext cx="609600" cy="609600"/>
          </a:xfrm>
          <a:prstGeom prst="rect">
            <a:avLst/>
          </a:prstGeom>
        </p:spPr>
      </p:pic>
      <p:pic>
        <p:nvPicPr>
          <p:cNvPr id="31" name="Neutrony5-2">
            <a:hlinkClick r:id="" action="ppaction://media"/>
            <a:extLst>
              <a:ext uri="{FF2B5EF4-FFF2-40B4-BE49-F238E27FC236}">
                <a16:creationId xmlns:a16="http://schemas.microsoft.com/office/drawing/2014/main" id="{D635F6F3-0243-4EFD-BAAE-372A6E0A02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8171" y="38588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1FCEF684-D577-4739-9D69-0F7527160C31}"/>
              </a:ext>
            </a:extLst>
          </p:cNvPr>
          <p:cNvGrpSpPr/>
          <p:nvPr/>
        </p:nvGrpSpPr>
        <p:grpSpPr>
          <a:xfrm>
            <a:off x="638509" y="435901"/>
            <a:ext cx="7066306" cy="1824879"/>
            <a:chOff x="504694" y="3749040"/>
            <a:chExt cx="5004163" cy="1824879"/>
          </a:xfrm>
          <a:pattFill prst="pct5">
            <a:fgClr>
              <a:srgbClr val="000000"/>
            </a:fgClr>
            <a:bgClr>
              <a:schemeClr val="bg1"/>
            </a:bgClr>
          </a:pattFill>
        </p:grpSpPr>
        <p:sp>
          <p:nvSpPr>
            <p:cNvPr id="2" name="object 2"/>
            <p:cNvSpPr txBox="1"/>
            <p:nvPr/>
          </p:nvSpPr>
          <p:spPr>
            <a:xfrm>
              <a:off x="504694" y="3749040"/>
              <a:ext cx="1614038" cy="258431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34549">
                <a:spcBef>
                  <a:spcPts val="95"/>
                </a:spcBef>
              </a:pPr>
              <a:r>
                <a:rPr sz="1600" b="1" dirty="0">
                  <a:solidFill>
                    <a:srgbClr val="800000"/>
                  </a:solidFill>
                  <a:latin typeface="Verdana"/>
                  <a:cs typeface="Verdana"/>
                </a:rPr>
                <a:t>Výroba</a:t>
              </a:r>
              <a:r>
                <a:rPr sz="1600" b="1" spc="-41" dirty="0">
                  <a:solidFill>
                    <a:srgbClr val="800000"/>
                  </a:solidFill>
                  <a:latin typeface="Verdana"/>
                  <a:cs typeface="Verdana"/>
                </a:rPr>
                <a:t> </a:t>
              </a:r>
              <a:r>
                <a:rPr sz="1600" b="1" spc="-6" baseline="29100" dirty="0">
                  <a:solidFill>
                    <a:srgbClr val="800000"/>
                  </a:solidFill>
                  <a:latin typeface="Verdana"/>
                  <a:cs typeface="Verdana"/>
                </a:rPr>
                <a:t>32</a:t>
              </a:r>
              <a:r>
                <a:rPr sz="1600" b="1" spc="-5" dirty="0">
                  <a:solidFill>
                    <a:srgbClr val="800000"/>
                  </a:solidFill>
                  <a:latin typeface="Verdana"/>
                  <a:cs typeface="Verdana"/>
                </a:rPr>
                <a:t>P</a:t>
              </a:r>
              <a:endParaRPr sz="1600" dirty="0">
                <a:latin typeface="Verdana"/>
                <a:cs typeface="Verdana"/>
              </a:endParaRPr>
            </a:p>
          </p:txBody>
        </p: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05A39D89-1275-4600-92EC-22CBBC2FBE8F}"/>
                </a:ext>
              </a:extLst>
            </p:cNvPr>
            <p:cNvGrpSpPr/>
            <p:nvPr/>
          </p:nvGrpSpPr>
          <p:grpSpPr>
            <a:xfrm>
              <a:off x="504694" y="4126609"/>
              <a:ext cx="5004163" cy="554076"/>
              <a:chOff x="504694" y="4126609"/>
              <a:chExt cx="5004163" cy="554076"/>
            </a:xfrm>
            <a:grpFill/>
          </p:grpSpPr>
          <p:sp>
            <p:nvSpPr>
              <p:cNvPr id="3" name="object 3"/>
              <p:cNvSpPr txBox="1"/>
              <p:nvPr/>
            </p:nvSpPr>
            <p:spPr>
              <a:xfrm>
                <a:off x="504694" y="4126609"/>
                <a:ext cx="2963739" cy="528258"/>
              </a:xfrm>
              <a:prstGeom prst="rect">
                <a:avLst/>
              </a:prstGeom>
              <a:grpFill/>
            </p:spPr>
            <p:txBody>
              <a:bodyPr vert="horz" wrap="square" lIns="0" tIns="72553" rIns="0" bIns="0" rtlCol="0">
                <a:spAutoFit/>
              </a:bodyPr>
              <a:lstStyle/>
              <a:p>
                <a:pPr marL="298850" indent="-287909">
                  <a:spcBef>
                    <a:spcPts val="571"/>
                  </a:spcBef>
                  <a:buAutoNum type="alphaLcParenR"/>
                  <a:tabLst>
                    <a:tab pos="298850" algn="l"/>
                    <a:tab pos="299425" algn="l"/>
                  </a:tabLst>
                </a:pPr>
                <a:r>
                  <a:rPr sz="1270" spc="-5" dirty="0">
                    <a:latin typeface="Verdana"/>
                    <a:cs typeface="Verdana"/>
                  </a:rPr>
                  <a:t>Ozařování elementárního</a:t>
                </a:r>
                <a:r>
                  <a:rPr sz="1270" spc="-54" dirty="0">
                    <a:latin typeface="Verdana"/>
                    <a:cs typeface="Verdana"/>
                  </a:rPr>
                  <a:t> </a:t>
                </a:r>
                <a:r>
                  <a:rPr sz="1270" spc="-5" dirty="0">
                    <a:latin typeface="Verdana"/>
                    <a:cs typeface="Verdana"/>
                  </a:rPr>
                  <a:t>fosforu</a:t>
                </a:r>
                <a:endParaRPr sz="1270" dirty="0">
                  <a:latin typeface="Verdana"/>
                  <a:cs typeface="Verdana"/>
                </a:endParaRPr>
              </a:p>
              <a:p>
                <a:pPr marL="298850" indent="-287909">
                  <a:spcBef>
                    <a:spcPts val="476"/>
                  </a:spcBef>
                  <a:buAutoNum type="alphaLcParenR"/>
                  <a:tabLst>
                    <a:tab pos="299425" algn="l"/>
                  </a:tabLst>
                </a:pPr>
                <a:r>
                  <a:rPr sz="1270" spc="-5" dirty="0">
                    <a:latin typeface="Verdana"/>
                    <a:cs typeface="Verdana"/>
                  </a:rPr>
                  <a:t>Ozařování elementární</a:t>
                </a:r>
                <a:r>
                  <a:rPr sz="1270" spc="-45" dirty="0">
                    <a:latin typeface="Verdana"/>
                    <a:cs typeface="Verdana"/>
                  </a:rPr>
                  <a:t> </a:t>
                </a:r>
                <a:r>
                  <a:rPr sz="1270" spc="-9" dirty="0">
                    <a:latin typeface="Verdana"/>
                    <a:cs typeface="Verdana"/>
                  </a:rPr>
                  <a:t>síry</a:t>
                </a:r>
                <a:endParaRPr sz="1270" dirty="0">
                  <a:latin typeface="Verdana"/>
                  <a:cs typeface="Verdana"/>
                </a:endParaRPr>
              </a:p>
            </p:txBody>
          </p:sp>
          <p:sp>
            <p:nvSpPr>
              <p:cNvPr id="4" name="object 4"/>
              <p:cNvSpPr txBox="1"/>
              <p:nvPr/>
            </p:nvSpPr>
            <p:spPr>
              <a:xfrm>
                <a:off x="4173534" y="4166740"/>
                <a:ext cx="1335323" cy="513945"/>
              </a:xfrm>
              <a:prstGeom prst="rect">
                <a:avLst/>
              </a:prstGeom>
              <a:grpFill/>
            </p:spPr>
            <p:txBody>
              <a:bodyPr vert="horz" wrap="square" lIns="0" tIns="11516" rIns="0" bIns="0" rtlCol="0">
                <a:spAutoFit/>
              </a:bodyPr>
              <a:lstStyle/>
              <a:p>
                <a:pPr marL="34549">
                  <a:spcBef>
                    <a:spcPts val="91"/>
                  </a:spcBef>
                </a:pPr>
                <a:r>
                  <a:rPr sz="1564" b="1" baseline="28985" dirty="0">
                    <a:solidFill>
                      <a:srgbClr val="0000FF"/>
                    </a:solidFill>
                    <a:latin typeface="Verdana"/>
                    <a:cs typeface="Verdana"/>
                  </a:rPr>
                  <a:t>31</a:t>
                </a:r>
                <a:r>
                  <a:rPr sz="1632" b="1" dirty="0">
                    <a:solidFill>
                      <a:srgbClr val="0000FF"/>
                    </a:solidFill>
                    <a:latin typeface="Verdana"/>
                    <a:cs typeface="Verdana"/>
                  </a:rPr>
                  <a:t>P(n,</a:t>
                </a:r>
                <a:r>
                  <a:rPr sz="1632" b="1" dirty="0">
                    <a:solidFill>
                      <a:srgbClr val="0000FF"/>
                    </a:solidFill>
                    <a:latin typeface="Symbol"/>
                    <a:cs typeface="Symbol"/>
                  </a:rPr>
                  <a:t></a:t>
                </a:r>
                <a:r>
                  <a:rPr sz="1632" b="1" dirty="0">
                    <a:solidFill>
                      <a:srgbClr val="0000FF"/>
                    </a:solidFill>
                    <a:latin typeface="Verdana"/>
                    <a:cs typeface="Verdana"/>
                  </a:rPr>
                  <a:t>)</a:t>
                </a:r>
                <a:r>
                  <a:rPr sz="1564" b="1" baseline="28985" dirty="0">
                    <a:solidFill>
                      <a:srgbClr val="0000FF"/>
                    </a:solidFill>
                    <a:latin typeface="Verdana"/>
                    <a:cs typeface="Verdana"/>
                  </a:rPr>
                  <a:t>32</a:t>
                </a:r>
                <a:r>
                  <a:rPr sz="1632" b="1" dirty="0">
                    <a:solidFill>
                      <a:srgbClr val="0000FF"/>
                    </a:solidFill>
                    <a:latin typeface="Verdana"/>
                    <a:cs typeface="Verdana"/>
                  </a:rPr>
                  <a:t>P</a:t>
                </a:r>
                <a:endParaRPr sz="1632">
                  <a:latin typeface="Verdana"/>
                  <a:cs typeface="Verdana"/>
                </a:endParaRPr>
              </a:p>
              <a:p>
                <a:pPr marL="34549">
                  <a:spcBef>
                    <a:spcPts val="41"/>
                  </a:spcBef>
                </a:pPr>
                <a:r>
                  <a:rPr sz="1564" b="1" spc="-6" baseline="28985" dirty="0">
                    <a:solidFill>
                      <a:srgbClr val="0000FF"/>
                    </a:solidFill>
                    <a:latin typeface="Verdana"/>
                    <a:cs typeface="Verdana"/>
                  </a:rPr>
                  <a:t>32</a:t>
                </a:r>
                <a:r>
                  <a:rPr sz="1632" b="1" spc="-5" dirty="0">
                    <a:solidFill>
                      <a:srgbClr val="0000FF"/>
                    </a:solidFill>
                    <a:latin typeface="Verdana"/>
                    <a:cs typeface="Verdana"/>
                  </a:rPr>
                  <a:t>S(n,p)</a:t>
                </a:r>
                <a:r>
                  <a:rPr sz="1564" b="1" spc="-6" baseline="28985" dirty="0">
                    <a:solidFill>
                      <a:srgbClr val="0000FF"/>
                    </a:solidFill>
                    <a:latin typeface="Verdana"/>
                    <a:cs typeface="Verdana"/>
                  </a:rPr>
                  <a:t>32</a:t>
                </a:r>
                <a:r>
                  <a:rPr sz="1632" b="1" spc="-5" dirty="0">
                    <a:solidFill>
                      <a:srgbClr val="0000FF"/>
                    </a:solidFill>
                    <a:latin typeface="Verdana"/>
                    <a:cs typeface="Verdana"/>
                  </a:rPr>
                  <a:t>P</a:t>
                </a:r>
                <a:endParaRPr sz="1632">
                  <a:latin typeface="Verdana"/>
                  <a:cs typeface="Verdana"/>
                </a:endParaRPr>
              </a:p>
            </p:txBody>
          </p:sp>
        </p:grpSp>
        <p:sp>
          <p:nvSpPr>
            <p:cNvPr id="5" name="object 5"/>
            <p:cNvSpPr txBox="1"/>
            <p:nvPr/>
          </p:nvSpPr>
          <p:spPr>
            <a:xfrm>
              <a:off x="516210" y="4774006"/>
              <a:ext cx="3723243" cy="799913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23033">
                <a:spcBef>
                  <a:spcPts val="82"/>
                </a:spcBef>
              </a:pPr>
              <a:r>
                <a:rPr sz="1270" i="1" spc="-9" dirty="0">
                  <a:latin typeface="Verdana"/>
                  <a:cs typeface="Verdana"/>
                </a:rPr>
                <a:t>Chemické</a:t>
              </a:r>
              <a:r>
                <a:rPr sz="1270" i="1" spc="9" dirty="0">
                  <a:latin typeface="Verdana"/>
                  <a:cs typeface="Verdana"/>
                </a:rPr>
                <a:t> </a:t>
              </a:r>
              <a:r>
                <a:rPr sz="1270" i="1" spc="-5" dirty="0">
                  <a:latin typeface="Verdana"/>
                  <a:cs typeface="Verdana"/>
                </a:rPr>
                <a:t>zpracování:</a:t>
              </a:r>
              <a:endParaRPr sz="1270" dirty="0">
                <a:latin typeface="Verdana"/>
                <a:cs typeface="Verdana"/>
              </a:endParaRPr>
            </a:p>
            <a:p>
              <a:pPr>
                <a:lnSpc>
                  <a:spcPct val="100000"/>
                </a:lnSpc>
              </a:pPr>
              <a:endParaRPr sz="1360" dirty="0">
                <a:latin typeface="Verdana"/>
                <a:cs typeface="Verdana"/>
              </a:endParaRPr>
            </a:p>
            <a:p>
              <a:pPr marL="437046" indent="-207294">
                <a:lnSpc>
                  <a:spcPts val="1492"/>
                </a:lnSpc>
                <a:buFont typeface="Symbol"/>
                <a:buChar char=""/>
                <a:tabLst>
                  <a:tab pos="437046" algn="l"/>
                  <a:tab pos="437622" algn="l"/>
                </a:tabLst>
              </a:pPr>
              <a:r>
                <a:rPr sz="1904" spc="-6" baseline="3968" dirty="0">
                  <a:latin typeface="Verdana"/>
                  <a:cs typeface="Verdana"/>
                </a:rPr>
                <a:t>terč </a:t>
              </a:r>
              <a:r>
                <a:rPr sz="1904" spc="-14" baseline="3968" dirty="0">
                  <a:latin typeface="Verdana"/>
                  <a:cs typeface="Verdana"/>
                </a:rPr>
                <a:t>se </a:t>
              </a:r>
              <a:r>
                <a:rPr sz="1904" baseline="3968" dirty="0">
                  <a:latin typeface="Verdana"/>
                  <a:cs typeface="Verdana"/>
                </a:rPr>
                <a:t>rozpustí </a:t>
              </a:r>
              <a:r>
                <a:rPr sz="1904" spc="-6" baseline="3968" dirty="0">
                  <a:latin typeface="Verdana"/>
                  <a:cs typeface="Verdana"/>
                </a:rPr>
                <a:t>v konc. </a:t>
              </a:r>
              <a:r>
                <a:rPr sz="1904" baseline="3968" dirty="0">
                  <a:latin typeface="Verdana"/>
                  <a:cs typeface="Verdana"/>
                </a:rPr>
                <a:t>HNO</a:t>
              </a:r>
              <a:r>
                <a:rPr sz="816" dirty="0">
                  <a:latin typeface="Verdana"/>
                  <a:cs typeface="Verdana"/>
                </a:rPr>
                <a:t>3</a:t>
              </a:r>
              <a:r>
                <a:rPr lang="cs-CZ" sz="816" dirty="0">
                  <a:latin typeface="Verdana"/>
                  <a:cs typeface="Verdana"/>
                </a:rPr>
                <a:t> </a:t>
              </a:r>
              <a:r>
                <a:rPr sz="1904" baseline="3968" dirty="0">
                  <a:latin typeface="Symbol"/>
                  <a:cs typeface="Symbol"/>
                </a:rPr>
                <a:t></a:t>
              </a:r>
              <a:r>
                <a:rPr sz="1904" spc="74" baseline="3968" dirty="0">
                  <a:latin typeface="Times New Roman"/>
                  <a:cs typeface="Times New Roman"/>
                </a:rPr>
                <a:t> </a:t>
              </a:r>
              <a:r>
                <a:rPr lang="cs-CZ" sz="1904" spc="74" baseline="3968" dirty="0">
                  <a:latin typeface="Times New Roman"/>
                  <a:cs typeface="Times New Roman"/>
                </a:rPr>
                <a:t> </a:t>
              </a:r>
              <a:r>
                <a:rPr sz="1904" spc="6" baseline="3968" dirty="0">
                  <a:latin typeface="Verdana"/>
                  <a:cs typeface="Verdana"/>
                </a:rPr>
                <a:t>H</a:t>
              </a:r>
              <a:r>
                <a:rPr sz="816" spc="5" dirty="0">
                  <a:latin typeface="Verdana"/>
                  <a:cs typeface="Verdana"/>
                </a:rPr>
                <a:t>3</a:t>
              </a:r>
              <a:r>
                <a:rPr sz="1224" spc="6" baseline="37037" dirty="0">
                  <a:latin typeface="Verdana"/>
                  <a:cs typeface="Verdana"/>
                </a:rPr>
                <a:t>32</a:t>
              </a:r>
              <a:r>
                <a:rPr sz="1904" spc="6" baseline="3968" dirty="0">
                  <a:latin typeface="Verdana"/>
                  <a:cs typeface="Verdana"/>
                </a:rPr>
                <a:t>PO</a:t>
              </a:r>
              <a:r>
                <a:rPr sz="816" spc="5" dirty="0">
                  <a:latin typeface="Verdana"/>
                  <a:cs typeface="Verdana"/>
                </a:rPr>
                <a:t>4</a:t>
              </a:r>
              <a:endParaRPr sz="816" dirty="0">
                <a:latin typeface="Verdana"/>
                <a:cs typeface="Verdana"/>
              </a:endParaRPr>
            </a:p>
            <a:p>
              <a:pPr marL="437046" indent="-207294">
                <a:lnSpc>
                  <a:spcPts val="1492"/>
                </a:lnSpc>
                <a:buFont typeface="Symbol"/>
                <a:buChar char=""/>
                <a:tabLst>
                  <a:tab pos="437046" algn="l"/>
                  <a:tab pos="437622" algn="l"/>
                </a:tabLst>
              </a:pPr>
              <a:r>
                <a:rPr sz="1270" spc="-9" dirty="0">
                  <a:latin typeface="Verdana"/>
                  <a:cs typeface="Verdana"/>
                </a:rPr>
                <a:t>kyselina se </a:t>
              </a:r>
              <a:r>
                <a:rPr sz="1270" spc="-5" dirty="0">
                  <a:latin typeface="Verdana"/>
                  <a:cs typeface="Verdana"/>
                </a:rPr>
                <a:t>čistí prolitím</a:t>
              </a:r>
              <a:r>
                <a:rPr sz="1270" spc="32" dirty="0">
                  <a:latin typeface="Verdana"/>
                  <a:cs typeface="Verdana"/>
                </a:rPr>
                <a:t> </a:t>
              </a:r>
              <a:r>
                <a:rPr sz="1270" spc="-9" dirty="0">
                  <a:latin typeface="Verdana"/>
                  <a:cs typeface="Verdana"/>
                </a:rPr>
                <a:t>ionexem</a:t>
              </a:r>
              <a:endParaRPr sz="1270" dirty="0">
                <a:latin typeface="Verdana"/>
                <a:cs typeface="Verdana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97B862E-C1FF-4923-A9E6-EFD4377543D3}"/>
              </a:ext>
            </a:extLst>
          </p:cNvPr>
          <p:cNvGrpSpPr/>
          <p:nvPr/>
        </p:nvGrpSpPr>
        <p:grpSpPr>
          <a:xfrm>
            <a:off x="613565" y="2513590"/>
            <a:ext cx="8066756" cy="3908509"/>
            <a:chOff x="478093" y="807183"/>
            <a:chExt cx="8066756" cy="3908509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D5FF3D88-5618-4B88-B51E-ED17F8D0965F}"/>
                </a:ext>
              </a:extLst>
            </p:cNvPr>
            <p:cNvSpPr txBox="1"/>
            <p:nvPr/>
          </p:nvSpPr>
          <p:spPr>
            <a:xfrm>
              <a:off x="493177" y="807183"/>
              <a:ext cx="7901785" cy="1801354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chemeClr val="bg1"/>
              </a:bgClr>
            </a:pattFill>
          </p:spPr>
          <p:txBody>
            <a:bodyPr vert="horz" wrap="square" lIns="0" tIns="12092" rIns="0" bIns="0" rtlCol="0">
              <a:spAutoFit/>
            </a:bodyPr>
            <a:lstStyle/>
            <a:p>
              <a:pPr marL="46065">
                <a:spcBef>
                  <a:spcPts val="95"/>
                </a:spcBef>
              </a:pPr>
              <a:r>
                <a:rPr lang="cs-CZ" sz="1600" b="1" dirty="0">
                  <a:solidFill>
                    <a:srgbClr val="800000"/>
                  </a:solidFill>
                  <a:latin typeface="Verdana"/>
                  <a:cs typeface="Verdana"/>
                </a:rPr>
                <a:t>Výroba </a:t>
              </a:r>
              <a:r>
                <a:rPr lang="cs-CZ" sz="1600" b="1" spc="-5" dirty="0">
                  <a:solidFill>
                    <a:srgbClr val="800000"/>
                  </a:solidFill>
                  <a:latin typeface="Verdana"/>
                  <a:cs typeface="Verdana"/>
                </a:rPr>
                <a:t>radioaktivních nuklidů</a:t>
              </a:r>
              <a:r>
                <a:rPr lang="cs-CZ" sz="1600" b="1" spc="-14" dirty="0">
                  <a:solidFill>
                    <a:srgbClr val="800000"/>
                  </a:solidFill>
                  <a:latin typeface="Verdana"/>
                  <a:cs typeface="Verdana"/>
                </a:rPr>
                <a:t> </a:t>
              </a:r>
              <a:r>
                <a:rPr lang="cs-CZ" sz="1600" b="1" dirty="0">
                  <a:solidFill>
                    <a:srgbClr val="800000"/>
                  </a:solidFill>
                  <a:latin typeface="Verdana"/>
                  <a:cs typeface="Verdana"/>
                </a:rPr>
                <a:t>kovů</a:t>
              </a:r>
              <a:endParaRPr lang="cs-CZ" sz="1600" dirty="0">
                <a:latin typeface="Verdana"/>
                <a:cs typeface="Verdana"/>
              </a:endParaRPr>
            </a:p>
            <a:p>
              <a:pPr marL="46065">
                <a:spcBef>
                  <a:spcPts val="1542"/>
                </a:spcBef>
              </a:pPr>
              <a:r>
                <a:rPr lang="cs-CZ" sz="1400" spc="-5" dirty="0">
                  <a:latin typeface="Verdana"/>
                  <a:cs typeface="Verdana"/>
                </a:rPr>
                <a:t>Nejčastěji z </a:t>
              </a:r>
              <a:r>
                <a:rPr lang="cs-CZ" sz="1400" spc="-9" dirty="0">
                  <a:latin typeface="Verdana"/>
                  <a:cs typeface="Verdana"/>
                </a:rPr>
                <a:t>kovových prvků </a:t>
              </a:r>
              <a:r>
                <a:rPr lang="cs-CZ" sz="1400" dirty="0">
                  <a:latin typeface="Verdana"/>
                  <a:cs typeface="Verdana"/>
                </a:rPr>
                <a:t>reakcí</a:t>
              </a:r>
              <a:r>
                <a:rPr lang="cs-CZ" sz="1400" spc="36" dirty="0">
                  <a:latin typeface="Verdana"/>
                  <a:cs typeface="Verdana"/>
                </a:rPr>
                <a:t> </a:t>
              </a:r>
              <a:r>
                <a:rPr lang="cs-CZ" b="1" dirty="0">
                  <a:solidFill>
                    <a:srgbClr val="0000FF"/>
                  </a:solidFill>
                  <a:latin typeface="Verdana"/>
                  <a:cs typeface="Verdana"/>
                </a:rPr>
                <a:t>(n,</a:t>
              </a:r>
              <a:r>
                <a:rPr lang="cs-CZ" b="1" dirty="0">
                  <a:solidFill>
                    <a:srgbClr val="0000FF"/>
                  </a:solidFill>
                  <a:latin typeface="Symbol"/>
                  <a:cs typeface="Symbol"/>
                </a:rPr>
                <a:t></a:t>
              </a:r>
              <a:r>
                <a:rPr lang="cs-CZ" b="1" dirty="0">
                  <a:solidFill>
                    <a:srgbClr val="0000FF"/>
                  </a:solidFill>
                  <a:latin typeface="Verdana"/>
                  <a:cs typeface="Verdana"/>
                </a:rPr>
                <a:t>)</a:t>
              </a:r>
              <a:endParaRPr lang="cs-CZ" dirty="0">
                <a:latin typeface="Verdana"/>
                <a:cs typeface="Verdana"/>
              </a:endParaRPr>
            </a:p>
            <a:p>
              <a:pPr>
                <a:spcBef>
                  <a:spcPts val="32"/>
                </a:spcBef>
              </a:pPr>
              <a:endParaRPr lang="cs-CZ" dirty="0">
                <a:latin typeface="Verdana"/>
                <a:cs typeface="Verdana"/>
              </a:endParaRPr>
            </a:p>
            <a:p>
              <a:pPr marL="460079" indent="-207294">
                <a:buFont typeface="Symbol"/>
                <a:buChar char=""/>
                <a:tabLst>
                  <a:tab pos="460079" algn="l"/>
                  <a:tab pos="460654" algn="l"/>
                </a:tabLst>
              </a:pPr>
              <a:r>
                <a:rPr lang="cs-CZ" sz="1270" spc="-5" dirty="0">
                  <a:latin typeface="Verdana"/>
                  <a:cs typeface="Verdana"/>
                </a:rPr>
                <a:t>terč </a:t>
              </a:r>
              <a:r>
                <a:rPr lang="cs-CZ" sz="1270" spc="-9" dirty="0">
                  <a:latin typeface="Verdana"/>
                  <a:cs typeface="Verdana"/>
                </a:rPr>
                <a:t>se </a:t>
              </a:r>
              <a:r>
                <a:rPr lang="cs-CZ" sz="1270" dirty="0">
                  <a:latin typeface="Verdana"/>
                  <a:cs typeface="Verdana"/>
                </a:rPr>
                <a:t>rozpustí </a:t>
              </a:r>
              <a:r>
                <a:rPr lang="cs-CZ" sz="1270" spc="-9" dirty="0">
                  <a:latin typeface="Verdana"/>
                  <a:cs typeface="Verdana"/>
                </a:rPr>
                <a:t>ve vodě </a:t>
              </a:r>
              <a:r>
                <a:rPr lang="cs-CZ" sz="1270" spc="-5" dirty="0">
                  <a:latin typeface="Verdana"/>
                  <a:cs typeface="Verdana"/>
                </a:rPr>
                <a:t>(např.</a:t>
              </a:r>
              <a:r>
                <a:rPr lang="cs-CZ" sz="1270" spc="36" dirty="0">
                  <a:latin typeface="Verdana"/>
                  <a:cs typeface="Verdana"/>
                </a:rPr>
                <a:t> </a:t>
              </a:r>
              <a:r>
                <a:rPr lang="cs-CZ" sz="1224" baseline="30864" dirty="0">
                  <a:latin typeface="Verdana"/>
                  <a:cs typeface="Verdana"/>
                </a:rPr>
                <a:t>24</a:t>
              </a:r>
              <a:r>
                <a:rPr lang="cs-CZ" sz="1270" dirty="0">
                  <a:latin typeface="Verdana"/>
                  <a:cs typeface="Verdana"/>
                </a:rPr>
                <a:t>Na)</a:t>
              </a:r>
            </a:p>
            <a:p>
              <a:pPr marL="460079" indent="-207294">
                <a:spcBef>
                  <a:spcPts val="23"/>
                </a:spcBef>
                <a:buFont typeface="Symbol"/>
                <a:buChar char=""/>
                <a:tabLst>
                  <a:tab pos="460079" algn="l"/>
                  <a:tab pos="460654" algn="l"/>
                </a:tabLst>
              </a:pPr>
              <a:r>
                <a:rPr lang="cs-CZ" sz="1270" spc="-9" dirty="0">
                  <a:latin typeface="Verdana"/>
                  <a:cs typeface="Verdana"/>
                </a:rPr>
                <a:t>kovy, oxidy se </a:t>
              </a:r>
              <a:r>
                <a:rPr lang="cs-CZ" sz="1270" spc="-5" dirty="0">
                  <a:latin typeface="Verdana"/>
                  <a:cs typeface="Verdana"/>
                </a:rPr>
                <a:t>rozpustí v</a:t>
              </a:r>
              <a:r>
                <a:rPr lang="cs-CZ" sz="1270" spc="54" dirty="0">
                  <a:latin typeface="Verdana"/>
                  <a:cs typeface="Verdana"/>
                </a:rPr>
                <a:t> </a:t>
              </a:r>
              <a:r>
                <a:rPr lang="cs-CZ" sz="1270" dirty="0" err="1">
                  <a:latin typeface="Verdana"/>
                  <a:cs typeface="Verdana"/>
                </a:rPr>
                <a:t>HCl</a:t>
              </a:r>
              <a:endParaRPr lang="cs-CZ" sz="1270" dirty="0">
                <a:latin typeface="Verdana"/>
                <a:cs typeface="Verdana"/>
              </a:endParaRPr>
            </a:p>
            <a:p>
              <a:pPr marL="460079" indent="-207294">
                <a:spcBef>
                  <a:spcPts val="113"/>
                </a:spcBef>
                <a:buFont typeface="Symbol"/>
                <a:buChar char=""/>
                <a:tabLst>
                  <a:tab pos="460079" algn="l"/>
                  <a:tab pos="460654" algn="l"/>
                </a:tabLst>
              </a:pPr>
              <a:r>
                <a:rPr lang="cs-CZ" spc="-20" baseline="3968" dirty="0">
                  <a:latin typeface="Verdana"/>
                  <a:cs typeface="Verdana"/>
                </a:rPr>
                <a:t>může </a:t>
              </a:r>
              <a:r>
                <a:rPr lang="cs-CZ" spc="-14" baseline="3968" dirty="0">
                  <a:latin typeface="Verdana"/>
                  <a:cs typeface="Verdana"/>
                </a:rPr>
                <a:t>se provést </a:t>
              </a:r>
              <a:r>
                <a:rPr lang="cs-CZ" spc="-6" baseline="3968" dirty="0">
                  <a:latin typeface="Verdana"/>
                  <a:cs typeface="Verdana"/>
                </a:rPr>
                <a:t>alkalické oxidační tavení (např. s</a:t>
              </a:r>
              <a:r>
                <a:rPr lang="cs-CZ" spc="122" baseline="3968" dirty="0">
                  <a:latin typeface="Verdana"/>
                  <a:cs typeface="Verdana"/>
                </a:rPr>
                <a:t> </a:t>
              </a:r>
              <a:r>
                <a:rPr lang="cs-CZ" baseline="3968" dirty="0">
                  <a:latin typeface="Verdana"/>
                  <a:cs typeface="Verdana"/>
                </a:rPr>
                <a:t>Na</a:t>
              </a:r>
              <a:r>
                <a:rPr lang="cs-CZ" sz="800" dirty="0">
                  <a:latin typeface="Verdana"/>
                  <a:cs typeface="Verdana"/>
                </a:rPr>
                <a:t>2</a:t>
              </a:r>
              <a:r>
                <a:rPr lang="cs-CZ" baseline="3968" dirty="0">
                  <a:latin typeface="Verdana"/>
                  <a:cs typeface="Verdana"/>
                </a:rPr>
                <a:t>O</a:t>
              </a:r>
              <a:r>
                <a:rPr lang="cs-CZ" sz="800" dirty="0">
                  <a:latin typeface="Verdana"/>
                  <a:cs typeface="Verdana"/>
                </a:rPr>
                <a:t>2</a:t>
              </a:r>
              <a:r>
                <a:rPr lang="cs-CZ" baseline="3968" dirty="0">
                  <a:latin typeface="Verdana"/>
                  <a:cs typeface="Verdana"/>
                </a:rPr>
                <a:t>)</a:t>
              </a:r>
            </a:p>
            <a:p>
              <a:pPr marL="460079" indent="-207294">
                <a:spcBef>
                  <a:spcPts val="113"/>
                </a:spcBef>
                <a:buFont typeface="Symbol"/>
                <a:buChar char=""/>
                <a:tabLst>
                  <a:tab pos="460079" algn="l"/>
                  <a:tab pos="460654" algn="l"/>
                </a:tabLst>
              </a:pPr>
              <a:endParaRPr lang="cs-CZ" sz="1904" b="1" spc="-5" baseline="3968" dirty="0">
                <a:solidFill>
                  <a:srgbClr val="800000"/>
                </a:solidFill>
                <a:latin typeface="Verdana"/>
                <a:cs typeface="Verdana"/>
              </a:endParaRPr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F5471F20-D6BC-4A99-9941-4B069FA7958E}"/>
                </a:ext>
              </a:extLst>
            </p:cNvPr>
            <p:cNvSpPr txBox="1"/>
            <p:nvPr/>
          </p:nvSpPr>
          <p:spPr>
            <a:xfrm>
              <a:off x="478093" y="3643700"/>
              <a:ext cx="5310186" cy="774009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chemeClr val="bg1"/>
              </a:bgClr>
            </a:pattFill>
          </p:spPr>
          <p:txBody>
            <a:bodyPr vert="horz" wrap="square" lIns="0" tIns="10365" rIns="0" bIns="0" rtlCol="0">
              <a:spAutoFit/>
            </a:bodyPr>
            <a:lstStyle/>
            <a:p>
              <a:pPr marL="46065">
                <a:spcBef>
                  <a:spcPts val="82"/>
                </a:spcBef>
                <a:tabLst>
                  <a:tab pos="4041091" algn="l"/>
                </a:tabLst>
              </a:pPr>
              <a:r>
                <a:rPr sz="1768" b="1" spc="-6" baseline="29914" dirty="0">
                  <a:solidFill>
                    <a:srgbClr val="FF0000"/>
                  </a:solidFill>
                  <a:latin typeface="Verdana"/>
                  <a:cs typeface="Verdana"/>
                </a:rPr>
                <a:t>130</a:t>
              </a:r>
              <a:r>
                <a:rPr sz="1814" b="1" spc="-5" dirty="0">
                  <a:solidFill>
                    <a:srgbClr val="FF0000"/>
                  </a:solidFill>
                  <a:latin typeface="Verdana"/>
                  <a:cs typeface="Verdana"/>
                </a:rPr>
                <a:t>Te</a:t>
              </a:r>
              <a:r>
                <a:rPr sz="1632" spc="-5" dirty="0">
                  <a:latin typeface="Verdana"/>
                  <a:cs typeface="Verdana"/>
                </a:rPr>
                <a:t>(n,</a:t>
              </a:r>
              <a:r>
                <a:rPr sz="1632" spc="-5" dirty="0">
                  <a:latin typeface="Symbol"/>
                  <a:cs typeface="Symbol"/>
                </a:rPr>
                <a:t></a:t>
              </a:r>
              <a:r>
                <a:rPr sz="1632" spc="-5" dirty="0">
                  <a:latin typeface="Verdana"/>
                  <a:cs typeface="Verdana"/>
                </a:rPr>
                <a:t>)</a:t>
              </a:r>
              <a:r>
                <a:rPr sz="1768" b="1" spc="-6" baseline="29914" dirty="0">
                  <a:solidFill>
                    <a:srgbClr val="FF0000"/>
                  </a:solidFill>
                  <a:latin typeface="Verdana"/>
                  <a:cs typeface="Verdana"/>
                </a:rPr>
                <a:t>131m</a:t>
              </a:r>
              <a:r>
                <a:rPr sz="1814" b="1" spc="-5" dirty="0">
                  <a:solidFill>
                    <a:srgbClr val="FF0000"/>
                  </a:solidFill>
                  <a:latin typeface="Verdana"/>
                  <a:cs typeface="Verdana"/>
                </a:rPr>
                <a:t>Te </a:t>
              </a:r>
              <a:r>
                <a:rPr sz="1270" spc="-5" dirty="0">
                  <a:latin typeface="Verdana"/>
                  <a:cs typeface="Verdana"/>
                </a:rPr>
                <a:t>(přeměna</a:t>
              </a:r>
              <a:r>
                <a:rPr sz="1270" spc="68" dirty="0">
                  <a:latin typeface="Verdana"/>
                  <a:cs typeface="Verdana"/>
                </a:rPr>
                <a:t> </a:t>
              </a:r>
              <a:r>
                <a:rPr sz="1632" b="1" spc="9" dirty="0">
                  <a:latin typeface="Symbol"/>
                  <a:cs typeface="Symbol"/>
                </a:rPr>
                <a:t></a:t>
              </a:r>
              <a:r>
                <a:rPr sz="1270" spc="9" dirty="0">
                  <a:latin typeface="Verdana"/>
                  <a:cs typeface="Verdana"/>
                </a:rPr>
                <a:t>,</a:t>
              </a:r>
              <a:r>
                <a:rPr sz="1270" spc="-9" dirty="0">
                  <a:latin typeface="Verdana"/>
                  <a:cs typeface="Verdana"/>
                </a:rPr>
                <a:t> </a:t>
              </a:r>
              <a:r>
                <a:rPr sz="1270" spc="-5" dirty="0">
                  <a:latin typeface="Verdana"/>
                  <a:cs typeface="Verdana"/>
                </a:rPr>
                <a:t>T=30hod)	</a:t>
              </a:r>
              <a:r>
                <a:rPr sz="1814" spc="-9" dirty="0">
                  <a:latin typeface="Symbol"/>
                  <a:cs typeface="Symbol"/>
                </a:rPr>
                <a:t></a:t>
              </a:r>
              <a:endParaRPr sz="1814" dirty="0">
                <a:latin typeface="Symbol"/>
                <a:cs typeface="Symbol"/>
              </a:endParaRPr>
            </a:p>
            <a:p>
              <a:pPr marL="1096357">
                <a:spcBef>
                  <a:spcPts val="1591"/>
                </a:spcBef>
              </a:pPr>
              <a:r>
                <a:rPr sz="1768" b="1" spc="-6" baseline="29914" dirty="0">
                  <a:solidFill>
                    <a:srgbClr val="FF0000"/>
                  </a:solidFill>
                  <a:latin typeface="Verdana"/>
                  <a:cs typeface="Verdana"/>
                </a:rPr>
                <a:t>131</a:t>
              </a:r>
              <a:r>
                <a:rPr sz="1814" b="1" spc="-5" dirty="0">
                  <a:solidFill>
                    <a:srgbClr val="FF0000"/>
                  </a:solidFill>
                  <a:latin typeface="Verdana"/>
                  <a:cs typeface="Verdana"/>
                </a:rPr>
                <a:t>Te </a:t>
              </a:r>
              <a:r>
                <a:rPr sz="1270" spc="-5" dirty="0">
                  <a:latin typeface="Verdana"/>
                  <a:cs typeface="Verdana"/>
                </a:rPr>
                <a:t>(přeměna </a:t>
              </a:r>
              <a:r>
                <a:rPr sz="1270" dirty="0">
                  <a:latin typeface="Symbol"/>
                  <a:cs typeface="Symbol"/>
                </a:rPr>
                <a:t></a:t>
              </a:r>
              <a:r>
                <a:rPr sz="1270" dirty="0">
                  <a:latin typeface="Verdana"/>
                  <a:cs typeface="Verdana"/>
                </a:rPr>
                <a:t>-, </a:t>
              </a:r>
              <a:r>
                <a:rPr sz="1270" spc="-9" dirty="0">
                  <a:latin typeface="Verdana"/>
                  <a:cs typeface="Verdana"/>
                </a:rPr>
                <a:t>25</a:t>
              </a:r>
              <a:r>
                <a:rPr sz="1270" spc="9" dirty="0">
                  <a:latin typeface="Verdana"/>
                  <a:cs typeface="Verdana"/>
                </a:rPr>
                <a:t> </a:t>
              </a:r>
              <a:r>
                <a:rPr sz="1270" spc="-5" dirty="0">
                  <a:latin typeface="Verdana"/>
                  <a:cs typeface="Verdana"/>
                </a:rPr>
                <a:t>min)</a:t>
              </a:r>
              <a:r>
                <a:rPr sz="1768" b="1" spc="-6" baseline="29914" dirty="0">
                  <a:solidFill>
                    <a:srgbClr val="FF0000"/>
                  </a:solidFill>
                  <a:latin typeface="Verdana"/>
                  <a:cs typeface="Verdana"/>
                </a:rPr>
                <a:t>131</a:t>
              </a:r>
              <a:r>
                <a:rPr sz="1814" b="1" spc="-5" dirty="0">
                  <a:solidFill>
                    <a:srgbClr val="FF0000"/>
                  </a:solidFill>
                  <a:latin typeface="Verdana"/>
                  <a:cs typeface="Verdana"/>
                </a:rPr>
                <a:t>I</a:t>
              </a:r>
              <a:endParaRPr sz="1814" dirty="0">
                <a:latin typeface="Verdana"/>
                <a:cs typeface="Verdana"/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0467469C-2B6D-4875-9DB8-5C5018539E2C}"/>
                </a:ext>
              </a:extLst>
            </p:cNvPr>
            <p:cNvSpPr txBox="1"/>
            <p:nvPr/>
          </p:nvSpPr>
          <p:spPr>
            <a:xfrm>
              <a:off x="4851490" y="3643700"/>
              <a:ext cx="703650" cy="289517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34549">
                <a:spcBef>
                  <a:spcPts val="82"/>
                </a:spcBef>
              </a:pPr>
              <a:r>
                <a:rPr sz="1179" b="1" spc="5" dirty="0">
                  <a:solidFill>
                    <a:srgbClr val="FF0000"/>
                  </a:solidFill>
                  <a:latin typeface="Verdana"/>
                  <a:cs typeface="Verdana"/>
                </a:rPr>
                <a:t>131</a:t>
              </a:r>
              <a:r>
                <a:rPr sz="2720" b="1" spc="6" baseline="-19444" dirty="0">
                  <a:solidFill>
                    <a:srgbClr val="FF0000"/>
                  </a:solidFill>
                  <a:latin typeface="Verdana"/>
                  <a:cs typeface="Verdana"/>
                </a:rPr>
                <a:t>Te</a:t>
              </a:r>
              <a:endParaRPr sz="2720" baseline="-19444" dirty="0">
                <a:latin typeface="Verdana"/>
                <a:cs typeface="Verdana"/>
              </a:endParaRPr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74E7067-4CCC-42F4-810A-AF23718AB390}"/>
                </a:ext>
              </a:extLst>
            </p:cNvPr>
            <p:cNvSpPr txBox="1"/>
            <p:nvPr/>
          </p:nvSpPr>
          <p:spPr>
            <a:xfrm>
              <a:off x="504693" y="4509788"/>
              <a:ext cx="8040156" cy="205904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34549">
                <a:spcBef>
                  <a:spcPts val="82"/>
                </a:spcBef>
              </a:pPr>
              <a:r>
                <a:rPr sz="1270" spc="-9" dirty="0">
                  <a:latin typeface="Verdana"/>
                  <a:cs typeface="Verdana"/>
                </a:rPr>
                <a:t>Z </a:t>
              </a:r>
              <a:r>
                <a:rPr sz="1270" spc="-5" dirty="0">
                  <a:latin typeface="Verdana"/>
                  <a:cs typeface="Verdana"/>
                </a:rPr>
                <a:t>ozářeného </a:t>
              </a:r>
              <a:r>
                <a:rPr sz="1270" spc="-9" dirty="0">
                  <a:latin typeface="Verdana"/>
                  <a:cs typeface="Verdana"/>
                </a:rPr>
                <a:t>terče se jod </a:t>
              </a:r>
              <a:r>
                <a:rPr sz="1270" spc="-5" dirty="0">
                  <a:latin typeface="Verdana"/>
                  <a:cs typeface="Verdana"/>
                </a:rPr>
                <a:t>získává sublimací a rozpuštěním v roztoku </a:t>
              </a:r>
              <a:r>
                <a:rPr sz="1270" spc="-9" dirty="0">
                  <a:latin typeface="Verdana"/>
                  <a:cs typeface="Verdana"/>
                </a:rPr>
                <a:t>siřičitanu </a:t>
              </a:r>
              <a:r>
                <a:rPr sz="1270" spc="-5" dirty="0">
                  <a:latin typeface="Verdana"/>
                  <a:cs typeface="Verdana"/>
                </a:rPr>
                <a:t>sodného na</a:t>
              </a:r>
              <a:r>
                <a:rPr sz="1270" spc="240" dirty="0">
                  <a:latin typeface="Verdana"/>
                  <a:cs typeface="Verdana"/>
                </a:rPr>
                <a:t> </a:t>
              </a:r>
              <a:r>
                <a:rPr sz="1270" b="1" spc="-5" dirty="0">
                  <a:latin typeface="Verdana"/>
                  <a:cs typeface="Verdana"/>
                </a:rPr>
                <a:t>Na</a:t>
              </a:r>
              <a:r>
                <a:rPr sz="1224" b="1" spc="-6" baseline="30864" dirty="0">
                  <a:latin typeface="Verdana"/>
                  <a:cs typeface="Verdana"/>
                </a:rPr>
                <a:t>131</a:t>
              </a:r>
              <a:r>
                <a:rPr sz="1270" b="1" spc="-5" dirty="0">
                  <a:latin typeface="Verdana"/>
                  <a:cs typeface="Verdana"/>
                </a:rPr>
                <a:t>I</a:t>
              </a:r>
              <a:r>
                <a:rPr sz="1270" b="1" spc="-5" dirty="0">
                  <a:solidFill>
                    <a:srgbClr val="0000FF"/>
                  </a:solidFill>
                  <a:latin typeface="Verdana"/>
                  <a:cs typeface="Verdana"/>
                </a:rPr>
                <a:t>.</a:t>
              </a:r>
              <a:endParaRPr sz="1270" dirty="0">
                <a:latin typeface="Verdana"/>
                <a:cs typeface="Verdana"/>
              </a:endParaRPr>
            </a:p>
          </p:txBody>
        </p:sp>
      </p:grp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C7AE15-A9C5-49DA-A4FD-F355BA3BC9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76CFD01-7E9B-4A96-A256-5904AD9D2F83}"/>
              </a:ext>
            </a:extLst>
          </p:cNvPr>
          <p:cNvSpPr txBox="1"/>
          <p:nvPr/>
        </p:nvSpPr>
        <p:spPr>
          <a:xfrm>
            <a:off x="613565" y="4307421"/>
            <a:ext cx="7901785" cy="96180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252785">
              <a:spcBef>
                <a:spcPts val="113"/>
              </a:spcBef>
              <a:tabLst>
                <a:tab pos="460079" algn="l"/>
                <a:tab pos="460654" algn="l"/>
              </a:tabLst>
            </a:pPr>
            <a:r>
              <a:rPr lang="cs-CZ" sz="1600" b="1" spc="-5" dirty="0">
                <a:solidFill>
                  <a:srgbClr val="800000"/>
                </a:solidFill>
                <a:latin typeface="Verdana"/>
                <a:cs typeface="Verdana"/>
              </a:rPr>
              <a:t>Zvláštní postupy přípravy</a:t>
            </a:r>
            <a:r>
              <a:rPr lang="cs-CZ" sz="1600" b="1" spc="-18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lang="cs-CZ" sz="1600" b="1" spc="-5" dirty="0">
                <a:solidFill>
                  <a:srgbClr val="800000"/>
                </a:solidFill>
                <a:latin typeface="Verdana"/>
                <a:cs typeface="Verdana"/>
              </a:rPr>
              <a:t>nuklidů</a:t>
            </a:r>
            <a:endParaRPr lang="cs-CZ" sz="1600" dirty="0">
              <a:latin typeface="Verdana"/>
              <a:cs typeface="Verdana"/>
            </a:endParaRPr>
          </a:p>
          <a:p>
            <a:pPr marL="46065" marR="39156">
              <a:spcBef>
                <a:spcPts val="1532"/>
              </a:spcBef>
            </a:pPr>
            <a:r>
              <a:rPr lang="cs-CZ" sz="1400" spc="-9" dirty="0">
                <a:latin typeface="Verdana"/>
                <a:cs typeface="Verdana"/>
              </a:rPr>
              <a:t>Je </a:t>
            </a:r>
            <a:r>
              <a:rPr lang="cs-CZ" sz="1400" spc="-5" dirty="0">
                <a:latin typeface="Verdana"/>
                <a:cs typeface="Verdana"/>
              </a:rPr>
              <a:t>nutno aplikovat </a:t>
            </a:r>
            <a:r>
              <a:rPr lang="cs-CZ" sz="1400" spc="-9" dirty="0">
                <a:latin typeface="Verdana"/>
                <a:cs typeface="Verdana"/>
              </a:rPr>
              <a:t>tehdy, </a:t>
            </a:r>
            <a:r>
              <a:rPr lang="cs-CZ" sz="1400" spc="-5" dirty="0">
                <a:latin typeface="Verdana"/>
                <a:cs typeface="Verdana"/>
              </a:rPr>
              <a:t>když jsou potenciální výchozí nuklidy samy málo </a:t>
            </a:r>
            <a:r>
              <a:rPr lang="cs-CZ" sz="1400" spc="-9" dirty="0">
                <a:latin typeface="Verdana"/>
                <a:cs typeface="Verdana"/>
              </a:rPr>
              <a:t>stabilní. </a:t>
            </a:r>
            <a:r>
              <a:rPr lang="cs-CZ" sz="1400" spc="-5" dirty="0">
                <a:latin typeface="Verdana"/>
                <a:cs typeface="Verdana"/>
              </a:rPr>
              <a:t>Např. z tohoto  </a:t>
            </a:r>
            <a:r>
              <a:rPr lang="cs-CZ" sz="1400" spc="-9" dirty="0">
                <a:latin typeface="Verdana"/>
                <a:cs typeface="Verdana"/>
              </a:rPr>
              <a:t>důvodu nelze </a:t>
            </a:r>
            <a:r>
              <a:rPr lang="cs-CZ" sz="1400" spc="-5" dirty="0">
                <a:latin typeface="Verdana"/>
                <a:cs typeface="Verdana"/>
              </a:rPr>
              <a:t>realizovat </a:t>
            </a:r>
            <a:r>
              <a:rPr lang="cs-CZ" sz="1400" dirty="0">
                <a:latin typeface="Verdana"/>
                <a:cs typeface="Verdana"/>
              </a:rPr>
              <a:t>reakci </a:t>
            </a:r>
            <a:r>
              <a:rPr lang="cs-CZ" sz="1400" spc="-6" baseline="30864" dirty="0">
                <a:latin typeface="Verdana"/>
                <a:cs typeface="Verdana"/>
              </a:rPr>
              <a:t>130</a:t>
            </a:r>
            <a:r>
              <a:rPr lang="cs-CZ" sz="1400" spc="-5" dirty="0">
                <a:latin typeface="Verdana"/>
                <a:cs typeface="Verdana"/>
              </a:rPr>
              <a:t>I(n,</a:t>
            </a:r>
            <a:r>
              <a:rPr lang="cs-CZ" sz="1400" spc="-5" dirty="0">
                <a:latin typeface="Symbol"/>
                <a:cs typeface="Symbol"/>
              </a:rPr>
              <a:t></a:t>
            </a:r>
            <a:r>
              <a:rPr lang="cs-CZ" sz="1400" spc="-5" dirty="0">
                <a:latin typeface="Verdana"/>
                <a:cs typeface="Verdana"/>
              </a:rPr>
              <a:t>)</a:t>
            </a:r>
            <a:r>
              <a:rPr lang="cs-CZ" sz="1400" spc="-6" baseline="30864" dirty="0">
                <a:latin typeface="Verdana"/>
                <a:cs typeface="Verdana"/>
              </a:rPr>
              <a:t>131</a:t>
            </a:r>
            <a:r>
              <a:rPr lang="cs-CZ" sz="1400" spc="-5" dirty="0">
                <a:latin typeface="Verdana"/>
                <a:cs typeface="Verdana"/>
              </a:rPr>
              <a:t>I , volí se náhradní postup</a:t>
            </a:r>
            <a:endParaRPr lang="cs-CZ" sz="1400" dirty="0">
              <a:latin typeface="Symbol"/>
              <a:cs typeface="Symbol"/>
            </a:endParaRPr>
          </a:p>
        </p:txBody>
      </p:sp>
      <p:pic>
        <p:nvPicPr>
          <p:cNvPr id="16" name="Neutrony6-1">
            <a:hlinkClick r:id="" action="ppaction://media"/>
            <a:extLst>
              <a:ext uri="{FF2B5EF4-FFF2-40B4-BE49-F238E27FC236}">
                <a16:creationId xmlns:a16="http://schemas.microsoft.com/office/drawing/2014/main" id="{22DB7415-7FE7-463C-BE49-61E26D236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521" y="732128"/>
            <a:ext cx="609600" cy="609600"/>
          </a:xfrm>
          <a:prstGeom prst="rect">
            <a:avLst/>
          </a:prstGeom>
        </p:spPr>
      </p:pic>
      <p:pic>
        <p:nvPicPr>
          <p:cNvPr id="21" name="Neutrony6-2">
            <a:hlinkClick r:id="" action="ppaction://media"/>
            <a:extLst>
              <a:ext uri="{FF2B5EF4-FFF2-40B4-BE49-F238E27FC236}">
                <a16:creationId xmlns:a16="http://schemas.microsoft.com/office/drawing/2014/main" id="{1D25E55F-5D0A-44A5-90B0-9D67586BFB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521" y="1955980"/>
            <a:ext cx="609600" cy="609600"/>
          </a:xfrm>
          <a:prstGeom prst="rect">
            <a:avLst/>
          </a:prstGeom>
        </p:spPr>
      </p:pic>
      <p:pic>
        <p:nvPicPr>
          <p:cNvPr id="22" name="Neutrony6-3">
            <a:hlinkClick r:id="" action="ppaction://media"/>
            <a:extLst>
              <a:ext uri="{FF2B5EF4-FFF2-40B4-BE49-F238E27FC236}">
                <a16:creationId xmlns:a16="http://schemas.microsoft.com/office/drawing/2014/main" id="{76B9D4F7-4846-46CA-8C80-7E1DA5CDDA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521" y="5536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176" y="1025534"/>
            <a:ext cx="7796008" cy="1512364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46065">
              <a:spcBef>
                <a:spcPts val="95"/>
              </a:spcBef>
            </a:pPr>
            <a:r>
              <a:rPr sz="1600" b="1" dirty="0">
                <a:solidFill>
                  <a:srgbClr val="800000"/>
                </a:solidFill>
                <a:latin typeface="Verdana"/>
                <a:cs typeface="Verdana"/>
              </a:rPr>
              <a:t>Výroba </a:t>
            </a:r>
            <a:r>
              <a:rPr sz="1600" b="1" spc="-5" dirty="0">
                <a:solidFill>
                  <a:srgbClr val="800000"/>
                </a:solidFill>
                <a:latin typeface="Verdana"/>
                <a:cs typeface="Verdana"/>
              </a:rPr>
              <a:t>lehčích transuranů (Z </a:t>
            </a:r>
            <a:r>
              <a:rPr sz="1600" b="1" dirty="0">
                <a:solidFill>
                  <a:srgbClr val="800000"/>
                </a:solidFill>
                <a:latin typeface="Symbol"/>
                <a:cs typeface="Symbol"/>
              </a:rPr>
              <a:t></a:t>
            </a:r>
            <a:r>
              <a:rPr sz="1600" b="1" spc="13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800000"/>
                </a:solidFill>
                <a:latin typeface="Verdana"/>
                <a:cs typeface="Verdana"/>
              </a:rPr>
              <a:t>100)</a:t>
            </a:r>
            <a:endParaRPr sz="1600" dirty="0">
              <a:latin typeface="Verdana"/>
              <a:cs typeface="Verdana"/>
            </a:endParaRPr>
          </a:p>
          <a:p>
            <a:pPr marL="46065">
              <a:spcBef>
                <a:spcPts val="1292"/>
              </a:spcBef>
            </a:pPr>
            <a:r>
              <a:rPr sz="1224" b="1" baseline="30864" dirty="0">
                <a:latin typeface="Verdana"/>
                <a:cs typeface="Verdana"/>
              </a:rPr>
              <a:t>238</a:t>
            </a:r>
            <a:r>
              <a:rPr sz="1270" b="1" dirty="0">
                <a:latin typeface="Verdana"/>
                <a:cs typeface="Verdana"/>
              </a:rPr>
              <a:t>U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pomalými neutrony neštěpí, probíhá </a:t>
            </a:r>
            <a:r>
              <a:rPr sz="1270" spc="-5" dirty="0" err="1">
                <a:latin typeface="Verdana"/>
                <a:cs typeface="Verdana"/>
              </a:rPr>
              <a:t>záchytná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reakce</a:t>
            </a:r>
            <a:endParaRPr lang="cs-CZ" sz="1270" dirty="0">
              <a:latin typeface="Verdana"/>
              <a:cs typeface="Verdana"/>
            </a:endParaRPr>
          </a:p>
          <a:p>
            <a:pPr marL="46065" algn="ctr">
              <a:spcBef>
                <a:spcPts val="1292"/>
              </a:spcBef>
            </a:pP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238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U</a:t>
            </a:r>
            <a:r>
              <a:rPr sz="1814" spc="-5" dirty="0">
                <a:latin typeface="Verdana"/>
                <a:cs typeface="Verdana"/>
              </a:rPr>
              <a:t>(</a:t>
            </a:r>
            <a:r>
              <a:rPr sz="1600" spc="-5" dirty="0">
                <a:latin typeface="Verdana"/>
                <a:cs typeface="Verdana"/>
              </a:rPr>
              <a:t>n</a:t>
            </a:r>
            <a:r>
              <a:rPr sz="1814" spc="-5" dirty="0">
                <a:latin typeface="Verdana"/>
                <a:cs typeface="Verdana"/>
              </a:rPr>
              <a:t>,</a:t>
            </a:r>
            <a:r>
              <a:rPr sz="1814" spc="-5" dirty="0">
                <a:latin typeface="Symbol"/>
                <a:cs typeface="Symbol"/>
              </a:rPr>
              <a:t></a:t>
            </a:r>
            <a:r>
              <a:rPr sz="1814" spc="-5" dirty="0">
                <a:latin typeface="Verdana"/>
                <a:cs typeface="Verdana"/>
              </a:rPr>
              <a:t>)</a:t>
            </a: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239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U </a:t>
            </a:r>
            <a:r>
              <a:rPr lang="cs-CZ" sz="1814" b="1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</a:t>
            </a:r>
            <a:r>
              <a:rPr sz="1270" spc="-5" dirty="0">
                <a:latin typeface="Verdana"/>
                <a:cs typeface="Verdana"/>
              </a:rPr>
              <a:t>-;23,5 </a:t>
            </a:r>
            <a:r>
              <a:rPr sz="1270" spc="-9" dirty="0">
                <a:latin typeface="Verdana"/>
                <a:cs typeface="Verdana"/>
              </a:rPr>
              <a:t>min)</a:t>
            </a:r>
            <a:r>
              <a:rPr lang="cs-CZ" sz="1270" spc="-9" dirty="0">
                <a:latin typeface="Verdana"/>
                <a:cs typeface="Verdana"/>
              </a:rPr>
              <a:t> </a:t>
            </a:r>
            <a:r>
              <a:rPr sz="1270" spc="18" dirty="0">
                <a:latin typeface="Verdana"/>
                <a:cs typeface="Verdana"/>
              </a:rPr>
              <a:t> </a:t>
            </a:r>
            <a:r>
              <a:rPr sz="1768" b="1" spc="-20" baseline="29914" dirty="0">
                <a:solidFill>
                  <a:srgbClr val="FF0000"/>
                </a:solidFill>
                <a:latin typeface="Verdana"/>
                <a:cs typeface="Verdana"/>
              </a:rPr>
              <a:t>239</a:t>
            </a:r>
            <a:r>
              <a:rPr sz="1814" b="1" spc="-14" dirty="0">
                <a:solidFill>
                  <a:srgbClr val="FF0000"/>
                </a:solidFill>
                <a:latin typeface="Verdana"/>
                <a:cs typeface="Verdana"/>
              </a:rPr>
              <a:t>Np</a:t>
            </a:r>
            <a:endParaRPr lang="cs-CZ" sz="1814" dirty="0">
              <a:latin typeface="Verdana"/>
              <a:cs typeface="Verdana"/>
            </a:endParaRPr>
          </a:p>
          <a:p>
            <a:pPr marL="46065" algn="ctr">
              <a:spcBef>
                <a:spcPts val="1292"/>
              </a:spcBef>
            </a:pPr>
            <a:r>
              <a:rPr sz="1768" b="1" spc="-14" baseline="29914" dirty="0">
                <a:solidFill>
                  <a:srgbClr val="FF0000"/>
                </a:solidFill>
                <a:latin typeface="Verdana"/>
                <a:cs typeface="Verdana"/>
              </a:rPr>
              <a:t>239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Np </a:t>
            </a:r>
            <a:r>
              <a:rPr lang="cs-CZ" sz="1814" b="1" spc="-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</a:t>
            </a:r>
            <a:r>
              <a:rPr sz="1270" spc="-5" dirty="0">
                <a:latin typeface="Verdana"/>
                <a:cs typeface="Verdana"/>
              </a:rPr>
              <a:t>-;2,3 </a:t>
            </a:r>
            <a:r>
              <a:rPr sz="1270" spc="-5" dirty="0" err="1">
                <a:latin typeface="Verdana"/>
                <a:cs typeface="Verdana"/>
              </a:rPr>
              <a:t>dní</a:t>
            </a:r>
            <a:r>
              <a:rPr sz="1270" spc="-5" dirty="0">
                <a:latin typeface="Verdana"/>
                <a:cs typeface="Verdana"/>
              </a:rPr>
              <a:t>)</a:t>
            </a:r>
            <a:r>
              <a:rPr lang="cs-CZ" sz="1270" spc="-5" dirty="0">
                <a:latin typeface="Verdana"/>
                <a:cs typeface="Verdana"/>
              </a:rPr>
              <a:t>  </a:t>
            </a:r>
            <a:r>
              <a:rPr sz="1270" spc="-5" dirty="0">
                <a:latin typeface="Symbol"/>
                <a:cs typeface="Symbol"/>
              </a:rPr>
              <a:t></a:t>
            </a:r>
            <a:r>
              <a:rPr sz="1270" spc="-5" dirty="0">
                <a:latin typeface="Times New Roman"/>
                <a:cs typeface="Times New Roman"/>
              </a:rPr>
              <a:t> </a:t>
            </a:r>
            <a:r>
              <a:rPr lang="cs-CZ" sz="1270" spc="-5" dirty="0">
                <a:latin typeface="Times New Roman"/>
                <a:cs typeface="Times New Roman"/>
              </a:rPr>
              <a:t>  </a:t>
            </a:r>
            <a:r>
              <a:rPr sz="1768" b="1" spc="-14" baseline="29914" dirty="0">
                <a:solidFill>
                  <a:srgbClr val="FF0000"/>
                </a:solidFill>
                <a:latin typeface="Verdana"/>
                <a:cs typeface="Verdana"/>
              </a:rPr>
              <a:t>239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Pu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</a:t>
            </a:r>
            <a:r>
              <a:rPr sz="1270" spc="-5" dirty="0">
                <a:latin typeface="Verdana"/>
                <a:cs typeface="Verdana"/>
              </a:rPr>
              <a:t>; </a:t>
            </a:r>
            <a:r>
              <a:rPr sz="1270" dirty="0">
                <a:latin typeface="Verdana"/>
                <a:cs typeface="Verdana"/>
              </a:rPr>
              <a:t>2,44.10</a:t>
            </a:r>
            <a:r>
              <a:rPr sz="1224" baseline="30864" dirty="0">
                <a:latin typeface="Verdana"/>
                <a:cs typeface="Verdana"/>
              </a:rPr>
              <a:t>4</a:t>
            </a:r>
            <a:r>
              <a:rPr sz="1224" spc="387" baseline="30864" dirty="0">
                <a:latin typeface="Verdana"/>
                <a:cs typeface="Verdana"/>
              </a:rPr>
              <a:t> </a:t>
            </a:r>
            <a:r>
              <a:rPr sz="1270" spc="-14" dirty="0">
                <a:latin typeface="Verdana"/>
                <a:cs typeface="Verdana"/>
              </a:rPr>
              <a:t>let)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900" y="2772695"/>
            <a:ext cx="7796009" cy="1038953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endParaRPr lang="cs-CZ" sz="1270" spc="-9" dirty="0">
              <a:latin typeface="Symbol"/>
              <a:cs typeface="Symbol"/>
            </a:endParaRPr>
          </a:p>
          <a:p>
            <a:pPr marL="34549">
              <a:spcBef>
                <a:spcPts val="82"/>
              </a:spcBef>
            </a:pPr>
            <a:r>
              <a:rPr sz="1270" spc="-9" dirty="0">
                <a:latin typeface="Symbol"/>
                <a:cs typeface="Symbol"/>
              </a:rPr>
              <a:t></a:t>
            </a:r>
            <a:r>
              <a:rPr sz="1270" spc="-9" dirty="0">
                <a:latin typeface="Times New Roman"/>
                <a:cs typeface="Times New Roman"/>
              </a:rPr>
              <a:t>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9" dirty="0" err="1">
                <a:latin typeface="Verdana"/>
                <a:cs typeface="Verdana"/>
              </a:rPr>
              <a:t>provozu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lang="cs-CZ" sz="1270" spc="-9" dirty="0">
                <a:latin typeface="Verdana"/>
                <a:cs typeface="Verdana"/>
              </a:rPr>
              <a:t>energetického </a:t>
            </a:r>
            <a:r>
              <a:rPr sz="1270" dirty="0" err="1">
                <a:latin typeface="Verdana"/>
                <a:cs typeface="Verdana"/>
              </a:rPr>
              <a:t>jaderného</a:t>
            </a:r>
            <a:r>
              <a:rPr sz="127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reaktoru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v proto v </a:t>
            </a:r>
            <a:r>
              <a:rPr sz="1270" spc="-9" dirty="0">
                <a:latin typeface="Verdana"/>
                <a:cs typeface="Verdana"/>
              </a:rPr>
              <a:t>palivu, které je </a:t>
            </a:r>
            <a:r>
              <a:rPr sz="1270" spc="-5" dirty="0" err="1">
                <a:latin typeface="Verdana"/>
                <a:cs typeface="Verdana"/>
              </a:rPr>
              <a:t>převážně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tvořeno</a:t>
            </a:r>
            <a:endParaRPr lang="cs-CZ" sz="1270" spc="-5" dirty="0"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endParaRPr lang="cs-CZ" sz="1270" spc="-5" dirty="0"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 </a:t>
            </a:r>
            <a:r>
              <a:rPr sz="1224" b="1" spc="-6" baseline="30864" dirty="0">
                <a:latin typeface="Verdana"/>
                <a:cs typeface="Verdana"/>
              </a:rPr>
              <a:t>238</a:t>
            </a:r>
            <a:r>
              <a:rPr sz="1270" b="1" spc="-5" dirty="0">
                <a:latin typeface="Verdana"/>
                <a:cs typeface="Verdana"/>
              </a:rPr>
              <a:t>U,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hromadí</a:t>
            </a:r>
            <a:r>
              <a:rPr lang="cs-CZ" sz="1270" spc="-5" dirty="0">
                <a:latin typeface="Verdana"/>
                <a:cs typeface="Verdana"/>
              </a:rPr>
              <a:t> </a:t>
            </a:r>
            <a:r>
              <a:rPr lang="pl-PL" sz="1270" spc="-5" dirty="0">
                <a:latin typeface="Verdana"/>
                <a:cs typeface="Verdana"/>
              </a:rPr>
              <a:t>sekundární </a:t>
            </a:r>
            <a:r>
              <a:rPr lang="pl-PL" sz="1270" spc="-9" dirty="0">
                <a:latin typeface="Verdana"/>
                <a:cs typeface="Verdana"/>
              </a:rPr>
              <a:t>štěpný </a:t>
            </a:r>
            <a:r>
              <a:rPr lang="pl-PL" sz="1270" spc="-5" dirty="0">
                <a:latin typeface="Verdana"/>
                <a:cs typeface="Verdana"/>
              </a:rPr>
              <a:t>materiál, a to:</a:t>
            </a:r>
            <a:endParaRPr lang="cs-CZ" sz="1270" spc="-5" dirty="0"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725" y="4886742"/>
            <a:ext cx="7761459" cy="908332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400" spc="5" dirty="0">
                <a:latin typeface="Verdana"/>
                <a:cs typeface="Verdana"/>
              </a:rPr>
              <a:t>Z </a:t>
            </a:r>
            <a:r>
              <a:rPr sz="1400" spc="-5" dirty="0">
                <a:latin typeface="Verdana"/>
                <a:cs typeface="Verdana"/>
              </a:rPr>
              <a:t>tohoto nuklidu mohou </a:t>
            </a:r>
            <a:r>
              <a:rPr sz="1400" spc="5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delším ozařování vznikat záchytem neutronu </a:t>
            </a:r>
            <a:r>
              <a:rPr sz="1400" dirty="0" err="1">
                <a:latin typeface="Verdana"/>
                <a:cs typeface="Verdana"/>
              </a:rPr>
              <a:t>i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další</a:t>
            </a:r>
            <a:endParaRPr lang="cs-CZ" sz="1400" spc="-5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73"/>
              </a:spcBef>
            </a:pPr>
            <a:endParaRPr lang="cs-CZ" sz="1400" spc="-5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400" spc="-5" dirty="0">
                <a:latin typeface="Verdana"/>
                <a:cs typeface="Verdana"/>
              </a:rPr>
              <a:t>  </a:t>
            </a:r>
            <a:r>
              <a:rPr sz="1400" spc="-5" dirty="0" err="1">
                <a:latin typeface="Verdana"/>
                <a:cs typeface="Verdana"/>
              </a:rPr>
              <a:t>radionuklidy</a:t>
            </a:r>
            <a:endParaRPr lang="cs-CZ" sz="1400" spc="-5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73"/>
              </a:spcBef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2161" y="3854755"/>
            <a:ext cx="1347416" cy="923330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7602">
              <a:lnSpc>
                <a:spcPts val="2403"/>
              </a:lnSpc>
            </a:pPr>
            <a:endParaRPr lang="cs-CZ" sz="1542" b="1" spc="-5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47602">
              <a:lnSpc>
                <a:spcPts val="2403"/>
              </a:lnSpc>
            </a:pPr>
            <a:r>
              <a:rPr sz="1542" b="1" spc="-5" dirty="0">
                <a:solidFill>
                  <a:srgbClr val="FF0000"/>
                </a:solidFill>
                <a:latin typeface="Verdana"/>
                <a:cs typeface="Verdana"/>
              </a:rPr>
              <a:t>239</a:t>
            </a:r>
            <a:r>
              <a:rPr sz="3537" b="1" spc="-6" baseline="-19230" dirty="0">
                <a:solidFill>
                  <a:srgbClr val="FF0000"/>
                </a:solidFill>
                <a:latin typeface="Verdana"/>
                <a:cs typeface="Verdana"/>
              </a:rPr>
              <a:t>Pu</a:t>
            </a:r>
            <a:endParaRPr lang="cs-CZ" sz="3537" b="1" spc="-6" baseline="-1923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47602">
              <a:lnSpc>
                <a:spcPts val="2403"/>
              </a:lnSpc>
            </a:pPr>
            <a:endParaRPr sz="3537" baseline="-1923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65748" y="5851545"/>
            <a:ext cx="2280242" cy="923330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6872">
              <a:lnSpc>
                <a:spcPts val="2376"/>
              </a:lnSpc>
            </a:pPr>
            <a:endParaRPr lang="cs-CZ" sz="1542" b="1" spc="-5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26872">
              <a:lnSpc>
                <a:spcPts val="2376"/>
              </a:lnSpc>
            </a:pPr>
            <a:r>
              <a:rPr sz="1542" b="1" spc="-5" dirty="0">
                <a:solidFill>
                  <a:srgbClr val="FF0000"/>
                </a:solidFill>
                <a:latin typeface="Verdana"/>
                <a:cs typeface="Verdana"/>
              </a:rPr>
              <a:t>240,241,242</a:t>
            </a:r>
            <a:r>
              <a:rPr sz="3537" b="1" spc="-6" baseline="-19230" dirty="0">
                <a:solidFill>
                  <a:srgbClr val="FF0000"/>
                </a:solidFill>
                <a:latin typeface="Verdana"/>
                <a:cs typeface="Verdana"/>
              </a:rPr>
              <a:t>Pu</a:t>
            </a:r>
            <a:endParaRPr lang="cs-CZ" sz="3537" b="1" spc="-6" baseline="-1923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26872">
              <a:lnSpc>
                <a:spcPts val="2376"/>
              </a:lnSpc>
            </a:pPr>
            <a:endParaRPr sz="3537" baseline="-19230" dirty="0">
              <a:latin typeface="Verdana"/>
              <a:cs typeface="Verdana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C05BD16-4743-4F0A-8CEC-EA729A1BB4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pic>
        <p:nvPicPr>
          <p:cNvPr id="9" name="Neutrony7-1">
            <a:hlinkClick r:id="" action="ppaction://media"/>
            <a:extLst>
              <a:ext uri="{FF2B5EF4-FFF2-40B4-BE49-F238E27FC236}">
                <a16:creationId xmlns:a16="http://schemas.microsoft.com/office/drawing/2014/main" id="{05EAD4AF-F59D-4B5E-8B81-D6320A377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9184" y="3406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694" y="807183"/>
            <a:ext cx="7679693" cy="442498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34549" marR="27639">
              <a:lnSpc>
                <a:spcPct val="101299"/>
              </a:lnSpc>
              <a:spcBef>
                <a:spcPts val="73"/>
              </a:spcBef>
            </a:pPr>
            <a:r>
              <a:rPr sz="1451" spc="5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jaderném palivu termického reaktoru, který pracuje na principu štěpení </a:t>
            </a:r>
            <a:r>
              <a:rPr sz="1428" spc="-6" baseline="29100" dirty="0">
                <a:latin typeface="Verdana"/>
                <a:cs typeface="Verdana"/>
              </a:rPr>
              <a:t>235</a:t>
            </a:r>
            <a:r>
              <a:rPr sz="1451" spc="-5" dirty="0">
                <a:latin typeface="Verdana"/>
                <a:cs typeface="Verdana"/>
              </a:rPr>
              <a:t>U, </a:t>
            </a:r>
            <a:r>
              <a:rPr sz="1451" dirty="0">
                <a:latin typeface="Verdana"/>
                <a:cs typeface="Verdana"/>
              </a:rPr>
              <a:t>se  </a:t>
            </a:r>
            <a:r>
              <a:rPr sz="1451" spc="-5" dirty="0">
                <a:latin typeface="Verdana"/>
                <a:cs typeface="Verdana"/>
              </a:rPr>
              <a:t>hromadí </a:t>
            </a:r>
            <a:r>
              <a:rPr sz="1428" spc="-6" baseline="29100" dirty="0">
                <a:latin typeface="Verdana"/>
                <a:cs typeface="Verdana"/>
              </a:rPr>
              <a:t>237</a:t>
            </a:r>
            <a:r>
              <a:rPr sz="1451" spc="-5" dirty="0">
                <a:latin typeface="Verdana"/>
                <a:cs typeface="Verdana"/>
              </a:rPr>
              <a:t>Np (počáteční </a:t>
            </a:r>
            <a:r>
              <a:rPr sz="1451" spc="-9" dirty="0">
                <a:latin typeface="Verdana"/>
                <a:cs typeface="Verdana"/>
              </a:rPr>
              <a:t>nuklid </a:t>
            </a:r>
            <a:r>
              <a:rPr sz="1451" spc="-5" dirty="0">
                <a:latin typeface="Verdana"/>
                <a:cs typeface="Verdana"/>
              </a:rPr>
              <a:t>neptuniové</a:t>
            </a:r>
            <a:r>
              <a:rPr sz="1451" spc="27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řady)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4123" y="1520414"/>
            <a:ext cx="2788114" cy="931488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34549">
              <a:lnSpc>
                <a:spcPct val="100000"/>
              </a:lnSpc>
              <a:spcBef>
                <a:spcPts val="82"/>
              </a:spcBef>
            </a:pPr>
            <a:br>
              <a:rPr lang="cs-CZ"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</a:br>
            <a:br>
              <a:rPr lang="cs-CZ"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235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U</a:t>
            </a:r>
            <a:r>
              <a:rPr sz="1814" spc="-5" dirty="0"/>
              <a:t>(n,</a:t>
            </a:r>
            <a:r>
              <a:rPr sz="1814" spc="-5" dirty="0">
                <a:latin typeface="Symbol"/>
                <a:cs typeface="Symbol"/>
              </a:rPr>
              <a:t></a:t>
            </a:r>
            <a:r>
              <a:rPr sz="1814" spc="-5" dirty="0"/>
              <a:t>)</a:t>
            </a: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236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U </a:t>
            </a:r>
            <a:r>
              <a:rPr sz="1814" spc="-5" dirty="0"/>
              <a:t>(n,</a:t>
            </a:r>
            <a:r>
              <a:rPr sz="1814" spc="-5" dirty="0">
                <a:latin typeface="Symbol"/>
                <a:cs typeface="Symbol"/>
              </a:rPr>
              <a:t></a:t>
            </a:r>
            <a:r>
              <a:rPr sz="1814" spc="-5" dirty="0"/>
              <a:t>)</a:t>
            </a:r>
            <a:r>
              <a:rPr sz="1814" spc="-230" dirty="0"/>
              <a:t> </a:t>
            </a:r>
            <a:r>
              <a:rPr sz="1768" b="1" baseline="29914" dirty="0">
                <a:solidFill>
                  <a:srgbClr val="FF0000"/>
                </a:solidFill>
                <a:latin typeface="Verdana"/>
                <a:cs typeface="Verdana"/>
              </a:rPr>
              <a:t>237</a:t>
            </a:r>
            <a:r>
              <a:rPr sz="1814" b="1" dirty="0">
                <a:solidFill>
                  <a:srgbClr val="FF0000"/>
                </a:solidFill>
                <a:latin typeface="Verdana"/>
                <a:cs typeface="Verdana"/>
              </a:rPr>
              <a:t>U</a:t>
            </a:r>
            <a:br>
              <a:rPr lang="cs-CZ" sz="1814" b="1" dirty="0">
                <a:solidFill>
                  <a:srgbClr val="FF0000"/>
                </a:solidFill>
                <a:latin typeface="Verdana"/>
                <a:cs typeface="Verdana"/>
              </a:rPr>
            </a:br>
            <a:endParaRPr sz="1814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22552" y="2692935"/>
            <a:ext cx="4333035" cy="90032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endParaRPr lang="cs-CZ" sz="1768" b="1" spc="-14" baseline="29914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r>
              <a:rPr sz="1768" b="1" spc="-14" baseline="29914" dirty="0">
                <a:solidFill>
                  <a:srgbClr val="FF0000"/>
                </a:solidFill>
                <a:latin typeface="Verdana"/>
                <a:cs typeface="Verdana"/>
              </a:rPr>
              <a:t>237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U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</a:t>
            </a:r>
            <a:r>
              <a:rPr sz="1270" spc="-5" dirty="0">
                <a:latin typeface="Verdana"/>
                <a:cs typeface="Verdana"/>
              </a:rPr>
              <a:t>-;6,75 </a:t>
            </a:r>
            <a:r>
              <a:rPr sz="1270" dirty="0">
                <a:latin typeface="Verdana"/>
                <a:cs typeface="Verdana"/>
              </a:rPr>
              <a:t>dní) </a:t>
            </a:r>
            <a:r>
              <a:rPr sz="1632" dirty="0">
                <a:latin typeface="Symbol"/>
                <a:cs typeface="Symbol"/>
              </a:rPr>
              <a:t></a:t>
            </a:r>
            <a:r>
              <a:rPr sz="1632" dirty="0">
                <a:latin typeface="Times New Roman"/>
                <a:cs typeface="Times New Roman"/>
              </a:rPr>
              <a:t> </a:t>
            </a: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237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Np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</a:t>
            </a:r>
            <a:r>
              <a:rPr sz="1270" spc="-5" dirty="0">
                <a:latin typeface="Verdana"/>
                <a:cs typeface="Verdana"/>
              </a:rPr>
              <a:t>, 2,20. </a:t>
            </a:r>
            <a:r>
              <a:rPr sz="1270" dirty="0">
                <a:latin typeface="Verdana"/>
                <a:cs typeface="Verdana"/>
              </a:rPr>
              <a:t>10</a:t>
            </a:r>
            <a:r>
              <a:rPr sz="1224" baseline="30864" dirty="0">
                <a:latin typeface="Verdana"/>
                <a:cs typeface="Verdana"/>
              </a:rPr>
              <a:t>6</a:t>
            </a:r>
            <a:r>
              <a:rPr sz="1224" spc="-54" baseline="30864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roků</a:t>
            </a:r>
            <a:r>
              <a:rPr sz="1270" spc="-5" dirty="0">
                <a:latin typeface="Verdana"/>
                <a:cs typeface="Verdana"/>
              </a:rPr>
              <a:t>)</a:t>
            </a:r>
            <a:endParaRPr lang="cs-CZ" sz="1270" spc="-5" dirty="0"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endParaRPr lang="cs-CZ" sz="1270" spc="-5" dirty="0">
              <a:latin typeface="Verdana"/>
              <a:cs typeface="Verdana"/>
            </a:endParaRPr>
          </a:p>
          <a:p>
            <a:pPr marL="34549">
              <a:spcBef>
                <a:spcPts val="82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694" y="3895156"/>
            <a:ext cx="6920764" cy="1039594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nebo</a:t>
            </a:r>
            <a:endParaRPr sz="1270" dirty="0">
              <a:latin typeface="Verdana"/>
              <a:cs typeface="Verdana"/>
            </a:endParaRPr>
          </a:p>
          <a:p>
            <a:pPr marL="1236281">
              <a:spcBef>
                <a:spcPts val="1374"/>
              </a:spcBef>
            </a:pPr>
            <a:r>
              <a:rPr sz="1768" b="1" spc="-14" baseline="29914" dirty="0">
                <a:solidFill>
                  <a:srgbClr val="FF0000"/>
                </a:solidFill>
                <a:latin typeface="Verdana"/>
                <a:cs typeface="Verdana"/>
              </a:rPr>
              <a:t>238</a:t>
            </a:r>
            <a:r>
              <a:rPr sz="1814" b="1" spc="-9" dirty="0">
                <a:solidFill>
                  <a:srgbClr val="FF0000"/>
                </a:solidFill>
                <a:latin typeface="Verdana"/>
                <a:cs typeface="Verdana"/>
              </a:rPr>
              <a:t>U </a:t>
            </a:r>
            <a:r>
              <a:rPr sz="1814" dirty="0">
                <a:latin typeface="Verdana"/>
                <a:cs typeface="Verdana"/>
              </a:rPr>
              <a:t>(n,2n)</a:t>
            </a:r>
            <a:r>
              <a:rPr sz="1768" b="1" baseline="29914" dirty="0">
                <a:solidFill>
                  <a:srgbClr val="FF0000"/>
                </a:solidFill>
                <a:latin typeface="Verdana"/>
                <a:cs typeface="Verdana"/>
              </a:rPr>
              <a:t>237</a:t>
            </a:r>
            <a:r>
              <a:rPr sz="1814" b="1" dirty="0">
                <a:solidFill>
                  <a:srgbClr val="FF0000"/>
                </a:solidFill>
                <a:latin typeface="Verdana"/>
                <a:cs typeface="Verdana"/>
              </a:rPr>
              <a:t>U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</a:t>
            </a:r>
            <a:r>
              <a:rPr sz="1270" spc="-5" dirty="0">
                <a:latin typeface="Verdana"/>
                <a:cs typeface="Verdana"/>
              </a:rPr>
              <a:t>-;6,75 </a:t>
            </a:r>
            <a:r>
              <a:rPr sz="1270" spc="-9" dirty="0">
                <a:latin typeface="Verdana"/>
                <a:cs typeface="Verdana"/>
              </a:rPr>
              <a:t>dní) </a:t>
            </a:r>
            <a:r>
              <a:rPr sz="1814" spc="-9" dirty="0">
                <a:latin typeface="Symbol"/>
                <a:cs typeface="Symbol"/>
              </a:rPr>
              <a:t></a:t>
            </a:r>
            <a:r>
              <a:rPr sz="1814" spc="-9" dirty="0">
                <a:latin typeface="Times New Roman"/>
                <a:cs typeface="Times New Roman"/>
              </a:rPr>
              <a:t> </a:t>
            </a:r>
            <a:r>
              <a:rPr sz="1768" b="1" spc="-6" baseline="29914" dirty="0">
                <a:solidFill>
                  <a:srgbClr val="FF0000"/>
                </a:solidFill>
                <a:latin typeface="Verdana"/>
                <a:cs typeface="Verdana"/>
              </a:rPr>
              <a:t>237</a:t>
            </a:r>
            <a:r>
              <a:rPr sz="1814" b="1" spc="-5" dirty="0">
                <a:solidFill>
                  <a:srgbClr val="FF0000"/>
                </a:solidFill>
                <a:latin typeface="Verdana"/>
                <a:cs typeface="Verdana"/>
              </a:rPr>
              <a:t>Np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latin typeface="Symbol"/>
                <a:cs typeface="Symbol"/>
              </a:rPr>
              <a:t></a:t>
            </a:r>
            <a:r>
              <a:rPr sz="1270" spc="-5" dirty="0">
                <a:latin typeface="Verdana"/>
                <a:cs typeface="Verdana"/>
              </a:rPr>
              <a:t>, 2,20.</a:t>
            </a:r>
            <a:r>
              <a:rPr sz="1270" spc="336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10</a:t>
            </a:r>
            <a:r>
              <a:rPr sz="1224" baseline="30864" dirty="0">
                <a:latin typeface="Verdana"/>
                <a:cs typeface="Verdana"/>
              </a:rPr>
              <a:t>6 </a:t>
            </a:r>
            <a:r>
              <a:rPr sz="1270" dirty="0" err="1">
                <a:latin typeface="Verdana"/>
                <a:cs typeface="Verdana"/>
              </a:rPr>
              <a:t>roků</a:t>
            </a:r>
            <a:r>
              <a:rPr sz="1270" dirty="0">
                <a:latin typeface="Verdana"/>
                <a:cs typeface="Verdana"/>
              </a:rPr>
              <a:t>)</a:t>
            </a:r>
            <a:endParaRPr lang="cs-CZ" sz="1270" dirty="0">
              <a:latin typeface="Verdana"/>
              <a:cs typeface="Verdana"/>
            </a:endParaRPr>
          </a:p>
          <a:p>
            <a:pPr marL="1236281">
              <a:spcBef>
                <a:spcPts val="1374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25116-3252-49C9-9D32-879A68BD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6B1A-A363-48E4-BAC6-22A3C24137C3}" type="slidenum">
              <a:rPr lang="cs-CZ" smtClean="0"/>
              <a:t>8</a:t>
            </a:fld>
            <a:endParaRPr lang="cs-CZ"/>
          </a:p>
        </p:txBody>
      </p:sp>
      <p:pic>
        <p:nvPicPr>
          <p:cNvPr id="7" name="Neutrony8-1">
            <a:hlinkClick r:id="" action="ppaction://media"/>
            <a:extLst>
              <a:ext uri="{FF2B5EF4-FFF2-40B4-BE49-F238E27FC236}">
                <a16:creationId xmlns:a16="http://schemas.microsoft.com/office/drawing/2014/main" id="{FDDA3099-A601-4561-8388-9B1DA11C3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18423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256" y="314946"/>
            <a:ext cx="7983940" cy="4050405"/>
          </a:xfrm>
          <a:prstGeom prst="rect">
            <a:avLst/>
          </a:pr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vert="horz" wrap="square" lIns="0" tIns="8637" rIns="0" bIns="0" rtlCol="0">
            <a:spAutoFit/>
          </a:bodyPr>
          <a:lstStyle/>
          <a:p>
            <a:pPr marL="11516" marR="735895">
              <a:lnSpc>
                <a:spcPct val="101099"/>
              </a:lnSpc>
              <a:spcBef>
                <a:spcPts val="68"/>
              </a:spcBef>
            </a:pPr>
            <a:r>
              <a:rPr lang="cs-CZ" sz="1451" b="1" dirty="0">
                <a:solidFill>
                  <a:srgbClr val="800000"/>
                </a:solidFill>
                <a:latin typeface="Verdana"/>
                <a:cs typeface="Verdana"/>
              </a:rPr>
              <a:t>Přepracování jaderného paliva </a:t>
            </a:r>
          </a:p>
          <a:p>
            <a:pPr marL="11516" marR="735895">
              <a:lnSpc>
                <a:spcPct val="101099"/>
              </a:lnSpc>
              <a:spcBef>
                <a:spcPts val="68"/>
              </a:spcBef>
            </a:pPr>
            <a:r>
              <a:rPr sz="1451" b="1" dirty="0" err="1">
                <a:solidFill>
                  <a:srgbClr val="800000"/>
                </a:solidFill>
                <a:latin typeface="Verdana"/>
                <a:cs typeface="Verdana"/>
              </a:rPr>
              <a:t>Získávání</a:t>
            </a:r>
            <a:r>
              <a:rPr sz="1451" b="1" dirty="0">
                <a:solidFill>
                  <a:srgbClr val="800000"/>
                </a:solidFill>
                <a:latin typeface="Verdana"/>
                <a:cs typeface="Verdana"/>
              </a:rPr>
              <a:t> neptunia </a:t>
            </a:r>
            <a:r>
              <a:rPr sz="1451" b="1" spc="5" dirty="0">
                <a:solidFill>
                  <a:srgbClr val="800000"/>
                </a:solidFill>
                <a:latin typeface="Verdana"/>
                <a:cs typeface="Verdana"/>
              </a:rPr>
              <a:t>a </a:t>
            </a:r>
            <a:r>
              <a:rPr sz="1451" b="1" spc="-5" dirty="0">
                <a:solidFill>
                  <a:srgbClr val="800000"/>
                </a:solidFill>
                <a:latin typeface="Verdana"/>
                <a:cs typeface="Verdana"/>
              </a:rPr>
              <a:t>plutonia </a:t>
            </a:r>
            <a:r>
              <a:rPr sz="1451" b="1" dirty="0">
                <a:solidFill>
                  <a:srgbClr val="800000"/>
                </a:solidFill>
                <a:latin typeface="Verdana"/>
                <a:cs typeface="Verdana"/>
              </a:rPr>
              <a:t>z </a:t>
            </a:r>
            <a:r>
              <a:rPr sz="1451" b="1" spc="-5" dirty="0">
                <a:solidFill>
                  <a:srgbClr val="800000"/>
                </a:solidFill>
                <a:latin typeface="Verdana"/>
                <a:cs typeface="Verdana"/>
              </a:rPr>
              <a:t>ozářeného (použitého) </a:t>
            </a:r>
            <a:r>
              <a:rPr sz="1451" b="1" dirty="0" err="1">
                <a:solidFill>
                  <a:srgbClr val="800000"/>
                </a:solidFill>
                <a:latin typeface="Verdana"/>
                <a:cs typeface="Verdana"/>
              </a:rPr>
              <a:t>paliva</a:t>
            </a:r>
            <a:endParaRPr lang="cs-CZ" sz="1451" b="1" dirty="0">
              <a:solidFill>
                <a:srgbClr val="800000"/>
              </a:solidFill>
              <a:latin typeface="Verdana"/>
              <a:cs typeface="Verdana"/>
            </a:endParaRPr>
          </a:p>
          <a:p>
            <a:pPr marL="11516" marR="735895">
              <a:lnSpc>
                <a:spcPct val="101099"/>
              </a:lnSpc>
              <a:spcBef>
                <a:spcPts val="68"/>
              </a:spcBef>
            </a:pPr>
            <a:r>
              <a:rPr sz="1451" b="1" dirty="0">
                <a:solidFill>
                  <a:srgbClr val="800000"/>
                </a:solidFill>
                <a:latin typeface="Verdana"/>
                <a:cs typeface="Verdana"/>
              </a:rPr>
              <a:t> </a:t>
            </a:r>
            <a:r>
              <a:rPr sz="1632" b="1" spc="-9" dirty="0">
                <a:latin typeface="Verdana"/>
                <a:cs typeface="Verdana"/>
              </a:rPr>
              <a:t>(</a:t>
            </a:r>
            <a:r>
              <a:rPr sz="1632" b="1" spc="-9" dirty="0" err="1">
                <a:latin typeface="Verdana"/>
                <a:cs typeface="Verdana"/>
              </a:rPr>
              <a:t>proces</a:t>
            </a:r>
            <a:r>
              <a:rPr sz="1632" b="1" spc="-9" dirty="0">
                <a:latin typeface="Verdana"/>
                <a:cs typeface="Verdana"/>
              </a:rPr>
              <a:t>  </a:t>
            </a:r>
            <a:r>
              <a:rPr sz="1632" b="1" spc="-5" dirty="0">
                <a:latin typeface="Verdana"/>
                <a:cs typeface="Verdana"/>
              </a:rPr>
              <a:t>PUREX)</a:t>
            </a:r>
            <a:r>
              <a:rPr lang="cs-CZ" sz="1632" b="1" spc="-5" dirty="0">
                <a:latin typeface="Verdana"/>
                <a:cs typeface="Verdana"/>
              </a:rPr>
              <a:t>, </a:t>
            </a:r>
            <a:r>
              <a:rPr sz="1400" dirty="0" err="1">
                <a:latin typeface="Verdana"/>
                <a:cs typeface="Verdana"/>
              </a:rPr>
              <a:t>využívá</a:t>
            </a:r>
            <a:r>
              <a:rPr sz="1400" dirty="0">
                <a:latin typeface="Verdana"/>
                <a:cs typeface="Verdana"/>
              </a:rPr>
              <a:t> se </a:t>
            </a:r>
            <a:r>
              <a:rPr sz="1400" spc="-5" dirty="0" err="1">
                <a:latin typeface="Verdana"/>
                <a:cs typeface="Verdana"/>
              </a:rPr>
              <a:t>rozdílů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v redoxním </a:t>
            </a:r>
            <a:r>
              <a:rPr sz="1400" spc="-5" dirty="0">
                <a:latin typeface="Verdana"/>
                <a:cs typeface="Verdana"/>
              </a:rPr>
              <a:t>chování</a:t>
            </a:r>
            <a:r>
              <a:rPr sz="1400" spc="-73" dirty="0"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U, Np a</a:t>
            </a:r>
            <a:r>
              <a:rPr sz="1400" b="1" spc="-1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Pu</a:t>
            </a:r>
            <a:endParaRPr lang="cs-CZ" sz="1400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 marR="735895">
              <a:lnSpc>
                <a:spcPct val="101099"/>
              </a:lnSpc>
              <a:spcBef>
                <a:spcPts val="68"/>
              </a:spcBef>
            </a:pPr>
            <a:endParaRPr lang="cs-CZ" sz="1400" b="1" spc="-5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 marR="735895">
              <a:lnSpc>
                <a:spcPct val="101099"/>
              </a:lnSpc>
              <a:spcBef>
                <a:spcPts val="68"/>
              </a:spcBef>
            </a:pP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  (zkratka PUREX – Plutonium-Uranium </a:t>
            </a:r>
            <a:r>
              <a:rPr lang="cs-CZ"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Refining</a:t>
            </a: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Extraction</a:t>
            </a: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)</a:t>
            </a:r>
          </a:p>
          <a:p>
            <a:pPr marL="11516" marR="735895">
              <a:lnSpc>
                <a:spcPct val="101099"/>
              </a:lnSpc>
              <a:spcBef>
                <a:spcPts val="68"/>
              </a:spcBef>
            </a:pPr>
            <a:endParaRPr lang="cs-CZ" sz="1400" b="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spc="-5" dirty="0">
                <a:latin typeface="Verdana"/>
                <a:cs typeface="Verdana"/>
              </a:rPr>
              <a:t>Tento proces umožňuje od transuranů oddělit štěpné produkty. </a:t>
            </a:r>
          </a:p>
          <a:p>
            <a:pPr marL="297266" marR="735895" indent="-285750">
              <a:lnSpc>
                <a:spcPct val="101099"/>
              </a:lnSpc>
              <a:spcBef>
                <a:spcPts val="68"/>
              </a:spcBef>
              <a:buFont typeface="Wingdings" panose="05000000000000000000" pitchFamily="2" charset="2"/>
              <a:buChar char="§"/>
            </a:pPr>
            <a:r>
              <a:rPr lang="cs-CZ" sz="1400" spc="-5" dirty="0">
                <a:latin typeface="Verdana"/>
                <a:cs typeface="Verdana"/>
              </a:rPr>
              <a:t>Původně byl navržen pro účely získávání především zbytkového </a:t>
            </a:r>
            <a:r>
              <a:rPr lang="cs-CZ" sz="1400" spc="-5" baseline="30000" dirty="0">
                <a:latin typeface="Verdana"/>
                <a:cs typeface="Verdana"/>
              </a:rPr>
              <a:t>235</a:t>
            </a:r>
            <a:r>
              <a:rPr lang="cs-CZ" sz="1400" spc="-5" dirty="0">
                <a:latin typeface="Verdana"/>
                <a:cs typeface="Verdana"/>
              </a:rPr>
              <a:t>U a samozřejmě i </a:t>
            </a:r>
            <a:r>
              <a:rPr lang="cs-CZ" sz="1400" spc="-5" baseline="30000" dirty="0">
                <a:latin typeface="Verdana"/>
                <a:cs typeface="Verdana"/>
              </a:rPr>
              <a:t>238</a:t>
            </a:r>
            <a:r>
              <a:rPr lang="cs-CZ" sz="1400" spc="-5" dirty="0">
                <a:latin typeface="Verdana"/>
                <a:cs typeface="Verdana"/>
              </a:rPr>
              <a:t>U (o složení jaderného paliva viz kapitola o jaderné energetice). Bonusem bylo získávání dalších transuranů, především </a:t>
            </a:r>
            <a:r>
              <a:rPr lang="cs-CZ" sz="1400" spc="-5" baseline="30000" dirty="0">
                <a:latin typeface="Verdana"/>
                <a:cs typeface="Verdana"/>
              </a:rPr>
              <a:t>239</a:t>
            </a:r>
            <a:r>
              <a:rPr lang="cs-CZ" sz="1400" spc="-5" dirty="0">
                <a:latin typeface="Verdana"/>
                <a:cs typeface="Verdana"/>
              </a:rPr>
              <a:t>Pu. Avšak vzhledem k tomu, že proces je velmi nákladný, dnes tento proces pro uvedené účely není v podstatě využíván. Levnější je získávat uran z přírodních zdrojů. Proto se použité jaderné palivo skladuje, nejprve v prostorách jaderných elektráren v dočasném úložišti, po uplynutí doby (cca 40 - 50 let) pak v úložišti trvalém. Toto úložiště pak bude potenciálním zdrojem uranu, až jeho získávání bude ekonomické. Navíc, mnoho radioaktivních štěpných produktů, které se také v palivových článcích nacházejí, do té doby vymře a přepracování bude bezpečnější.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691773-59F9-4920-B5DE-30EE17F1E42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pic>
        <p:nvPicPr>
          <p:cNvPr id="8" name="Obrázek 7" descr="Obsah obrázku interiér, vyplněné, plný, stůl&#10;&#10;Popis byl vytvořen automaticky">
            <a:extLst>
              <a:ext uri="{FF2B5EF4-FFF2-40B4-BE49-F238E27FC236}">
                <a16:creationId xmlns:a16="http://schemas.microsoft.com/office/drawing/2014/main" id="{E8B03737-56DB-4CE9-B188-911B96D3F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6" y="4365351"/>
            <a:ext cx="3391359" cy="24926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BB6C1FD-B21E-4AC5-B1E0-91DF01F905BE}"/>
              </a:ext>
            </a:extLst>
          </p:cNvPr>
          <p:cNvSpPr txBox="1"/>
          <p:nvPr/>
        </p:nvSpPr>
        <p:spPr>
          <a:xfrm>
            <a:off x="3763448" y="6241170"/>
            <a:ext cx="3958554" cy="3385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1600" dirty="0"/>
              <a:t>Dočasné úložiště použitého jaderného paliva</a:t>
            </a:r>
          </a:p>
        </p:txBody>
      </p:sp>
      <p:pic>
        <p:nvPicPr>
          <p:cNvPr id="10" name="Neutrony9-1">
            <a:hlinkClick r:id="" action="ppaction://media"/>
            <a:extLst>
              <a:ext uri="{FF2B5EF4-FFF2-40B4-BE49-F238E27FC236}">
                <a16:creationId xmlns:a16="http://schemas.microsoft.com/office/drawing/2014/main" id="{E94567A8-F473-4C5B-A8AA-6F76211B8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6144" y="314946"/>
            <a:ext cx="609600" cy="609600"/>
          </a:xfrm>
          <a:prstGeom prst="rect">
            <a:avLst/>
          </a:prstGeom>
        </p:spPr>
      </p:pic>
      <p:pic>
        <p:nvPicPr>
          <p:cNvPr id="11" name="Neutrony9-2">
            <a:hlinkClick r:id="" action="ppaction://media"/>
            <a:extLst>
              <a:ext uri="{FF2B5EF4-FFF2-40B4-BE49-F238E27FC236}">
                <a16:creationId xmlns:a16="http://schemas.microsoft.com/office/drawing/2014/main" id="{F61DD653-D9CE-4D2B-968E-6FF833954E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6144" y="13499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</TotalTime>
  <Words>1918</Words>
  <Application>Microsoft Office PowerPoint</Application>
  <PresentationFormat>Předvádění na obrazovce (4:3)</PresentationFormat>
  <Paragraphs>278</Paragraphs>
  <Slides>23</Slides>
  <Notes>0</Notes>
  <HiddenSlides>0</HiddenSlides>
  <MMClips>38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Motiv Office</vt:lpstr>
      <vt:lpstr>7. Reakce neutronů a kladných projektilů</vt:lpstr>
      <vt:lpstr>Reakce (n,) – radiační záchyt neutronu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235U(n,)236U (n,) 237U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Identifikace transfermiových prvků</vt:lpstr>
      <vt:lpstr>Prezentace aplikace PowerPoint</vt:lpstr>
      <vt:lpstr>Chemická identifikace transfermiových prvků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REAKCE NEUTRONŮ</dc:title>
  <dc:creator>Jiří Příhoda</dc:creator>
  <cp:lastModifiedBy>Jiří Příhoda</cp:lastModifiedBy>
  <cp:revision>44</cp:revision>
  <dcterms:created xsi:type="dcterms:W3CDTF">2020-10-28T02:07:45Z</dcterms:created>
  <dcterms:modified xsi:type="dcterms:W3CDTF">2020-11-06T12:09:19Z</dcterms:modified>
</cp:coreProperties>
</file>