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1"/>
  </p:notesMasterIdLst>
  <p:handoutMasterIdLst>
    <p:handoutMasterId r:id="rId72"/>
  </p:handoutMasterIdLst>
  <p:sldIdLst>
    <p:sldId id="734" r:id="rId2"/>
    <p:sldId id="841" r:id="rId3"/>
    <p:sldId id="754" r:id="rId4"/>
    <p:sldId id="843" r:id="rId5"/>
    <p:sldId id="787" r:id="rId6"/>
    <p:sldId id="785" r:id="rId7"/>
    <p:sldId id="845" r:id="rId8"/>
    <p:sldId id="844" r:id="rId9"/>
    <p:sldId id="812" r:id="rId10"/>
    <p:sldId id="810" r:id="rId11"/>
    <p:sldId id="792" r:id="rId12"/>
    <p:sldId id="793" r:id="rId13"/>
    <p:sldId id="794" r:id="rId14"/>
    <p:sldId id="779" r:id="rId15"/>
    <p:sldId id="839" r:id="rId16"/>
    <p:sldId id="784" r:id="rId17"/>
    <p:sldId id="758" r:id="rId18"/>
    <p:sldId id="776" r:id="rId19"/>
    <p:sldId id="809" r:id="rId20"/>
    <p:sldId id="811" r:id="rId21"/>
    <p:sldId id="769" r:id="rId22"/>
    <p:sldId id="751" r:id="rId23"/>
    <p:sldId id="752" r:id="rId24"/>
    <p:sldId id="836" r:id="rId25"/>
    <p:sldId id="770" r:id="rId26"/>
    <p:sldId id="837" r:id="rId27"/>
    <p:sldId id="737" r:id="rId28"/>
    <p:sldId id="772" r:id="rId29"/>
    <p:sldId id="773" r:id="rId30"/>
    <p:sldId id="774" r:id="rId31"/>
    <p:sldId id="775" r:id="rId32"/>
    <p:sldId id="817" r:id="rId33"/>
    <p:sldId id="743" r:id="rId34"/>
    <p:sldId id="824" r:id="rId35"/>
    <p:sldId id="745" r:id="rId36"/>
    <p:sldId id="821" r:id="rId37"/>
    <p:sldId id="822" r:id="rId38"/>
    <p:sldId id="823" r:id="rId39"/>
    <p:sldId id="831" r:id="rId40"/>
    <p:sldId id="781" r:id="rId41"/>
    <p:sldId id="783" r:id="rId42"/>
    <p:sldId id="830" r:id="rId43"/>
    <p:sldId id="832" r:id="rId44"/>
    <p:sldId id="834" r:id="rId45"/>
    <p:sldId id="826" r:id="rId46"/>
    <p:sldId id="827" r:id="rId47"/>
    <p:sldId id="746" r:id="rId48"/>
    <p:sldId id="777" r:id="rId49"/>
    <p:sldId id="813" r:id="rId50"/>
    <p:sldId id="795" r:id="rId51"/>
    <p:sldId id="763" r:id="rId52"/>
    <p:sldId id="840" r:id="rId53"/>
    <p:sldId id="796" r:id="rId54"/>
    <p:sldId id="797" r:id="rId55"/>
    <p:sldId id="800" r:id="rId56"/>
    <p:sldId id="747" r:id="rId57"/>
    <p:sldId id="749" r:id="rId58"/>
    <p:sldId id="807" r:id="rId59"/>
    <p:sldId id="808" r:id="rId60"/>
    <p:sldId id="820" r:id="rId61"/>
    <p:sldId id="806" r:id="rId62"/>
    <p:sldId id="819" r:id="rId63"/>
    <p:sldId id="730" r:id="rId64"/>
    <p:sldId id="802" r:id="rId65"/>
    <p:sldId id="803" r:id="rId66"/>
    <p:sldId id="805" r:id="rId67"/>
    <p:sldId id="750" r:id="rId68"/>
    <p:sldId id="804" r:id="rId69"/>
    <p:sldId id="838" r:id="rId70"/>
  </p:sldIdLst>
  <p:sldSz cx="9144000" cy="6858000" type="screen4x3"/>
  <p:notesSz cx="6858000" cy="9144000"/>
  <p:defaultTextStyle>
    <a:defPPr>
      <a:defRPr lang="cs-CZ"/>
    </a:defPPr>
    <a:lvl1pPr algn="ctr" rtl="0" fontAlgn="base">
      <a:spcBef>
        <a:spcPct val="0"/>
      </a:spcBef>
      <a:spcAft>
        <a:spcPct val="0"/>
      </a:spcAft>
      <a:defRPr sz="3200" b="1" kern="1200" baseline="30000">
        <a:solidFill>
          <a:schemeClr val="tx1"/>
        </a:solidFill>
        <a:latin typeface="Times New Roman" pitchFamily="18" charset="0"/>
        <a:ea typeface="+mn-ea"/>
        <a:cs typeface="+mn-cs"/>
      </a:defRPr>
    </a:lvl1pPr>
    <a:lvl2pPr marL="457200" algn="ctr" rtl="0" fontAlgn="base">
      <a:spcBef>
        <a:spcPct val="0"/>
      </a:spcBef>
      <a:spcAft>
        <a:spcPct val="0"/>
      </a:spcAft>
      <a:defRPr sz="3200" b="1" kern="1200" baseline="30000">
        <a:solidFill>
          <a:schemeClr val="tx1"/>
        </a:solidFill>
        <a:latin typeface="Times New Roman" pitchFamily="18" charset="0"/>
        <a:ea typeface="+mn-ea"/>
        <a:cs typeface="+mn-cs"/>
      </a:defRPr>
    </a:lvl2pPr>
    <a:lvl3pPr marL="914400" algn="ctr" rtl="0" fontAlgn="base">
      <a:spcBef>
        <a:spcPct val="0"/>
      </a:spcBef>
      <a:spcAft>
        <a:spcPct val="0"/>
      </a:spcAft>
      <a:defRPr sz="3200" b="1" kern="1200" baseline="30000">
        <a:solidFill>
          <a:schemeClr val="tx1"/>
        </a:solidFill>
        <a:latin typeface="Times New Roman" pitchFamily="18" charset="0"/>
        <a:ea typeface="+mn-ea"/>
        <a:cs typeface="+mn-cs"/>
      </a:defRPr>
    </a:lvl3pPr>
    <a:lvl4pPr marL="1371600" algn="ctr" rtl="0" fontAlgn="base">
      <a:spcBef>
        <a:spcPct val="0"/>
      </a:spcBef>
      <a:spcAft>
        <a:spcPct val="0"/>
      </a:spcAft>
      <a:defRPr sz="3200" b="1" kern="1200" baseline="30000">
        <a:solidFill>
          <a:schemeClr val="tx1"/>
        </a:solidFill>
        <a:latin typeface="Times New Roman" pitchFamily="18" charset="0"/>
        <a:ea typeface="+mn-ea"/>
        <a:cs typeface="+mn-cs"/>
      </a:defRPr>
    </a:lvl4pPr>
    <a:lvl5pPr marL="1828800" algn="ctr" rtl="0" fontAlgn="base">
      <a:spcBef>
        <a:spcPct val="0"/>
      </a:spcBef>
      <a:spcAft>
        <a:spcPct val="0"/>
      </a:spcAft>
      <a:defRPr sz="3200" b="1" kern="1200" baseline="30000">
        <a:solidFill>
          <a:schemeClr val="tx1"/>
        </a:solidFill>
        <a:latin typeface="Times New Roman" pitchFamily="18" charset="0"/>
        <a:ea typeface="+mn-ea"/>
        <a:cs typeface="+mn-cs"/>
      </a:defRPr>
    </a:lvl5pPr>
    <a:lvl6pPr marL="2286000" algn="l" defTabSz="914400" rtl="0" eaLnBrk="1" latinLnBrk="0" hangingPunct="1">
      <a:defRPr sz="3200" b="1" kern="1200" baseline="30000">
        <a:solidFill>
          <a:schemeClr val="tx1"/>
        </a:solidFill>
        <a:latin typeface="Times New Roman" pitchFamily="18" charset="0"/>
        <a:ea typeface="+mn-ea"/>
        <a:cs typeface="+mn-cs"/>
      </a:defRPr>
    </a:lvl6pPr>
    <a:lvl7pPr marL="2743200" algn="l" defTabSz="914400" rtl="0" eaLnBrk="1" latinLnBrk="0" hangingPunct="1">
      <a:defRPr sz="3200" b="1" kern="1200" baseline="30000">
        <a:solidFill>
          <a:schemeClr val="tx1"/>
        </a:solidFill>
        <a:latin typeface="Times New Roman" pitchFamily="18" charset="0"/>
        <a:ea typeface="+mn-ea"/>
        <a:cs typeface="+mn-cs"/>
      </a:defRPr>
    </a:lvl7pPr>
    <a:lvl8pPr marL="3200400" algn="l" defTabSz="914400" rtl="0" eaLnBrk="1" latinLnBrk="0" hangingPunct="1">
      <a:defRPr sz="3200" b="1" kern="1200" baseline="30000">
        <a:solidFill>
          <a:schemeClr val="tx1"/>
        </a:solidFill>
        <a:latin typeface="Times New Roman" pitchFamily="18" charset="0"/>
        <a:ea typeface="+mn-ea"/>
        <a:cs typeface="+mn-cs"/>
      </a:defRPr>
    </a:lvl8pPr>
    <a:lvl9pPr marL="3657600" algn="l" defTabSz="914400" rtl="0" eaLnBrk="1" latinLnBrk="0" hangingPunct="1">
      <a:defRPr sz="3200" b="1" kern="1200" baseline="300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9933"/>
    <a:srgbClr val="FF9900"/>
    <a:srgbClr val="000066"/>
    <a:srgbClr val="FFFFCC"/>
    <a:srgbClr val="FFFF99"/>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9712" autoAdjust="0"/>
  </p:normalViewPr>
  <p:slideViewPr>
    <p:cSldViewPr>
      <p:cViewPr>
        <p:scale>
          <a:sx n="80" d="100"/>
          <a:sy n="80" d="100"/>
        </p:scale>
        <p:origin x="-1608" y="-25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D:\Chemie\PUBLIKACE\Hoba\Matros\68G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Chemie\PUBLIKACE\Hoba\Matros\68G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9158902373021"/>
          <c:y val="0.10852715918828017"/>
          <c:w val="0.69002637279460322"/>
          <c:h val="0.57246478963488867"/>
        </c:manualLayout>
      </c:layout>
      <c:scatterChart>
        <c:scatterStyle val="lineMarker"/>
        <c:varyColors val="0"/>
        <c:ser>
          <c:idx val="1"/>
          <c:order val="0"/>
          <c:tx>
            <c:v>40°C</c:v>
          </c:tx>
          <c:xVal>
            <c:numRef>
              <c:f>BPAMN!$C$7:$C$11</c:f>
              <c:numCache>
                <c:formatCode>General</c:formatCode>
                <c:ptCount val="5"/>
                <c:pt idx="0">
                  <c:v>0</c:v>
                </c:pt>
                <c:pt idx="1">
                  <c:v>1</c:v>
                </c:pt>
                <c:pt idx="2">
                  <c:v>3</c:v>
                </c:pt>
                <c:pt idx="3">
                  <c:v>5</c:v>
                </c:pt>
                <c:pt idx="4">
                  <c:v>10</c:v>
                </c:pt>
              </c:numCache>
            </c:numRef>
          </c:xVal>
          <c:yVal>
            <c:numRef>
              <c:f>BPAMN!$D$7:$D$11</c:f>
              <c:numCache>
                <c:formatCode>0.00</c:formatCode>
                <c:ptCount val="5"/>
                <c:pt idx="0">
                  <c:v>0</c:v>
                </c:pt>
                <c:pt idx="1">
                  <c:v>2.1333333333333333</c:v>
                </c:pt>
                <c:pt idx="2">
                  <c:v>2.6</c:v>
                </c:pt>
                <c:pt idx="3">
                  <c:v>3</c:v>
                </c:pt>
                <c:pt idx="4">
                  <c:v>4.1333333333333337</c:v>
                </c:pt>
              </c:numCache>
            </c:numRef>
          </c:yVal>
          <c:smooth val="0"/>
        </c:ser>
        <c:ser>
          <c:idx val="2"/>
          <c:order val="1"/>
          <c:tx>
            <c:v>60°C</c:v>
          </c:tx>
          <c:xVal>
            <c:numRef>
              <c:f>BPAMN!$C$12:$C$16</c:f>
              <c:numCache>
                <c:formatCode>General</c:formatCode>
                <c:ptCount val="5"/>
                <c:pt idx="0">
                  <c:v>0</c:v>
                </c:pt>
                <c:pt idx="1">
                  <c:v>1</c:v>
                </c:pt>
                <c:pt idx="2">
                  <c:v>3</c:v>
                </c:pt>
                <c:pt idx="3">
                  <c:v>5</c:v>
                </c:pt>
                <c:pt idx="4">
                  <c:v>10</c:v>
                </c:pt>
              </c:numCache>
            </c:numRef>
          </c:xVal>
          <c:yVal>
            <c:numRef>
              <c:f>BPAMN!$D$12:$D$16</c:f>
              <c:numCache>
                <c:formatCode>0.00</c:formatCode>
                <c:ptCount val="5"/>
                <c:pt idx="0">
                  <c:v>0</c:v>
                </c:pt>
                <c:pt idx="1">
                  <c:v>5.7666666666666666</c:v>
                </c:pt>
                <c:pt idx="2">
                  <c:v>10.5</c:v>
                </c:pt>
                <c:pt idx="3">
                  <c:v>14.166666666666666</c:v>
                </c:pt>
                <c:pt idx="4">
                  <c:v>21.133333333333336</c:v>
                </c:pt>
              </c:numCache>
            </c:numRef>
          </c:yVal>
          <c:smooth val="0"/>
        </c:ser>
        <c:ser>
          <c:idx val="3"/>
          <c:order val="2"/>
          <c:tx>
            <c:v>95°C</c:v>
          </c:tx>
          <c:xVal>
            <c:numRef>
              <c:f>BPAMN!$C$17:$C$21</c:f>
              <c:numCache>
                <c:formatCode>General</c:formatCode>
                <c:ptCount val="5"/>
                <c:pt idx="0">
                  <c:v>0</c:v>
                </c:pt>
                <c:pt idx="1">
                  <c:v>1</c:v>
                </c:pt>
                <c:pt idx="2">
                  <c:v>3</c:v>
                </c:pt>
                <c:pt idx="3">
                  <c:v>5</c:v>
                </c:pt>
                <c:pt idx="4">
                  <c:v>10</c:v>
                </c:pt>
              </c:numCache>
            </c:numRef>
          </c:xVal>
          <c:yVal>
            <c:numRef>
              <c:f>BPAMN!$D$17:$D$21</c:f>
              <c:numCache>
                <c:formatCode>0.00</c:formatCode>
                <c:ptCount val="5"/>
                <c:pt idx="0">
                  <c:v>0</c:v>
                </c:pt>
                <c:pt idx="1">
                  <c:v>7.9333333333333336</c:v>
                </c:pt>
                <c:pt idx="2">
                  <c:v>32.333333333333336</c:v>
                </c:pt>
                <c:pt idx="3">
                  <c:v>60.533333333333339</c:v>
                </c:pt>
                <c:pt idx="4">
                  <c:v>85.3</c:v>
                </c:pt>
              </c:numCache>
            </c:numRef>
          </c:yVal>
          <c:smooth val="0"/>
        </c:ser>
        <c:dLbls>
          <c:showLegendKey val="0"/>
          <c:showVal val="0"/>
          <c:showCatName val="0"/>
          <c:showSerName val="0"/>
          <c:showPercent val="0"/>
          <c:showBubbleSize val="0"/>
        </c:dLbls>
        <c:axId val="254540800"/>
        <c:axId val="254596224"/>
      </c:scatterChart>
      <c:valAx>
        <c:axId val="254540800"/>
        <c:scaling>
          <c:orientation val="minMax"/>
          <c:max val="10"/>
        </c:scaling>
        <c:delete val="0"/>
        <c:axPos val="b"/>
        <c:title>
          <c:tx>
            <c:rich>
              <a:bodyPr/>
              <a:lstStyle/>
              <a:p>
                <a:pPr>
                  <a:defRPr sz="800" b="0" i="1" u="none" strike="noStrike" baseline="0">
                    <a:solidFill>
                      <a:srgbClr val="000000"/>
                    </a:solidFill>
                    <a:latin typeface="Times New Roman"/>
                    <a:ea typeface="Times New Roman"/>
                    <a:cs typeface="Times New Roman"/>
                  </a:defRPr>
                </a:pPr>
                <a:r>
                  <a:rPr lang="cs-CZ" sz="800" b="0" i="1" u="none" strike="noStrike" baseline="0">
                    <a:solidFill>
                      <a:srgbClr val="000000"/>
                    </a:solidFill>
                    <a:latin typeface="Times New Roman"/>
                    <a:cs typeface="Times New Roman"/>
                  </a:rPr>
                  <a:t>t</a:t>
                </a:r>
                <a:r>
                  <a:rPr lang="cs-CZ" sz="800" b="0" i="0" u="none" strike="noStrike" baseline="0">
                    <a:solidFill>
                      <a:srgbClr val="000000"/>
                    </a:solidFill>
                    <a:latin typeface="Times New Roman"/>
                    <a:cs typeface="Times New Roman"/>
                  </a:rPr>
                  <a:t> [min]</a:t>
                </a:r>
              </a:p>
            </c:rich>
          </c:tx>
          <c:layout/>
          <c:overlay val="0"/>
          <c:spPr>
            <a:noFill/>
            <a:ln w="25400">
              <a:noFill/>
            </a:ln>
          </c:spPr>
        </c:title>
        <c:numFmt formatCode="General" sourceLinked="1"/>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254596224"/>
        <c:crosses val="autoZero"/>
        <c:crossBetween val="midCat"/>
        <c:majorUnit val="1"/>
      </c:valAx>
      <c:valAx>
        <c:axId val="254596224"/>
        <c:scaling>
          <c:orientation val="minMax"/>
          <c:max val="100"/>
          <c:min val="0"/>
        </c:scaling>
        <c:delete val="0"/>
        <c:axPos val="l"/>
        <c:title>
          <c:tx>
            <c:rich>
              <a:bodyPr/>
              <a:lstStyle/>
              <a:p>
                <a:pPr>
                  <a:defRPr sz="800" b="0" i="0" u="none" strike="noStrike" baseline="0">
                    <a:solidFill>
                      <a:srgbClr val="000000"/>
                    </a:solidFill>
                    <a:latin typeface="Times New Roman"/>
                    <a:ea typeface="Times New Roman"/>
                    <a:cs typeface="Times New Roman"/>
                  </a:defRPr>
                </a:pPr>
                <a:r>
                  <a:rPr lang="cs-CZ"/>
                  <a:t>Radiochemical yield [%]</a:t>
                </a:r>
              </a:p>
            </c:rich>
          </c:tx>
          <c:layout/>
          <c:overlay val="0"/>
          <c:spPr>
            <a:noFill/>
            <a:ln w="25400">
              <a:noFill/>
            </a:ln>
          </c:spPr>
        </c:title>
        <c:numFmt formatCode="0" sourceLinked="0"/>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254540800"/>
        <c:crosses val="autoZero"/>
        <c:crossBetween val="midCat"/>
        <c:majorUnit val="20"/>
        <c:minorUnit val="2"/>
      </c:valAx>
    </c:plotArea>
    <c:legend>
      <c:legendPos val="r"/>
      <c:layout>
        <c:manualLayout>
          <c:xMode val="edge"/>
          <c:yMode val="edge"/>
          <c:x val="0.1833937406626677"/>
          <c:y val="0.14614306692433027"/>
          <c:w val="0.16434540389972144"/>
          <c:h val="0.24651162790697675"/>
        </c:manualLayout>
      </c:layout>
      <c:overlay val="0"/>
      <c:txPr>
        <a:bodyPr/>
        <a:lstStyle/>
        <a:p>
          <a:pPr>
            <a:defRPr sz="735" b="0" i="0" u="none" strike="noStrike" baseline="0">
              <a:solidFill>
                <a:srgbClr val="000000"/>
              </a:solidFill>
              <a:latin typeface="Times New Roman"/>
              <a:ea typeface="Times New Roman"/>
              <a:cs typeface="Times New Roman"/>
            </a:defRPr>
          </a:pPr>
          <a:endParaRPr lang="cs-CZ"/>
        </a:p>
      </c:txPr>
    </c:legend>
    <c:plotVisOnly val="1"/>
    <c:dispBlanksAs val="gap"/>
    <c:showDLblsOverMax val="0"/>
  </c:chart>
  <c:txPr>
    <a:bodyPr/>
    <a:lstStyle/>
    <a:p>
      <a:pPr>
        <a:defRPr sz="800" b="0" i="0" u="none" strike="noStrike" baseline="0">
          <a:solidFill>
            <a:srgbClr val="000000"/>
          </a:solidFill>
          <a:latin typeface="Times New Roman"/>
          <a:ea typeface="Times New Roman"/>
          <a:cs typeface="Times New Roman"/>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88933346715892"/>
          <c:y val="0.17747010790317877"/>
          <c:w val="0.65092534266550017"/>
          <c:h val="0.5725332944493049"/>
        </c:manualLayout>
      </c:layout>
      <c:scatterChart>
        <c:scatterStyle val="lineMarker"/>
        <c:varyColors val="0"/>
        <c:ser>
          <c:idx val="1"/>
          <c:order val="0"/>
          <c:tx>
            <c:v>40°C</c:v>
          </c:tx>
          <c:xVal>
            <c:numRef>
              <c:f>BPPEN!$C$2:$C$5</c:f>
              <c:numCache>
                <c:formatCode>General</c:formatCode>
                <c:ptCount val="4"/>
                <c:pt idx="0">
                  <c:v>0</c:v>
                </c:pt>
                <c:pt idx="1">
                  <c:v>2</c:v>
                </c:pt>
                <c:pt idx="2">
                  <c:v>5</c:v>
                </c:pt>
                <c:pt idx="3">
                  <c:v>10</c:v>
                </c:pt>
              </c:numCache>
            </c:numRef>
          </c:xVal>
          <c:yVal>
            <c:numRef>
              <c:f>BPPEN!$D$2:$D$5</c:f>
              <c:numCache>
                <c:formatCode>0.00</c:formatCode>
                <c:ptCount val="4"/>
                <c:pt idx="0" formatCode="General">
                  <c:v>0</c:v>
                </c:pt>
                <c:pt idx="1">
                  <c:v>12</c:v>
                </c:pt>
                <c:pt idx="2">
                  <c:v>13</c:v>
                </c:pt>
                <c:pt idx="3">
                  <c:v>15</c:v>
                </c:pt>
              </c:numCache>
            </c:numRef>
          </c:yVal>
          <c:smooth val="0"/>
        </c:ser>
        <c:ser>
          <c:idx val="2"/>
          <c:order val="1"/>
          <c:tx>
            <c:v>60°C</c:v>
          </c:tx>
          <c:xVal>
            <c:numRef>
              <c:f>BPPEN!$C$6:$C$9</c:f>
              <c:numCache>
                <c:formatCode>General</c:formatCode>
                <c:ptCount val="4"/>
                <c:pt idx="0">
                  <c:v>0</c:v>
                </c:pt>
                <c:pt idx="1">
                  <c:v>2</c:v>
                </c:pt>
                <c:pt idx="2">
                  <c:v>5</c:v>
                </c:pt>
                <c:pt idx="3">
                  <c:v>10</c:v>
                </c:pt>
              </c:numCache>
            </c:numRef>
          </c:xVal>
          <c:yVal>
            <c:numRef>
              <c:f>BPPEN!$D$6:$D$9</c:f>
              <c:numCache>
                <c:formatCode>0.00</c:formatCode>
                <c:ptCount val="4"/>
                <c:pt idx="0">
                  <c:v>0</c:v>
                </c:pt>
                <c:pt idx="1">
                  <c:v>31</c:v>
                </c:pt>
                <c:pt idx="2">
                  <c:v>77</c:v>
                </c:pt>
                <c:pt idx="3">
                  <c:v>93</c:v>
                </c:pt>
              </c:numCache>
            </c:numRef>
          </c:yVal>
          <c:smooth val="0"/>
        </c:ser>
        <c:ser>
          <c:idx val="3"/>
          <c:order val="2"/>
          <c:tx>
            <c:v>95°C</c:v>
          </c:tx>
          <c:xVal>
            <c:numRef>
              <c:f>BPPEN!$C$10:$C$13</c:f>
              <c:numCache>
                <c:formatCode>General</c:formatCode>
                <c:ptCount val="4"/>
                <c:pt idx="0">
                  <c:v>0</c:v>
                </c:pt>
                <c:pt idx="1">
                  <c:v>2</c:v>
                </c:pt>
                <c:pt idx="2">
                  <c:v>5</c:v>
                </c:pt>
                <c:pt idx="3">
                  <c:v>10</c:v>
                </c:pt>
              </c:numCache>
            </c:numRef>
          </c:xVal>
          <c:yVal>
            <c:numRef>
              <c:f>BPPEN!$D$10:$D$13</c:f>
              <c:numCache>
                <c:formatCode>0.00</c:formatCode>
                <c:ptCount val="4"/>
                <c:pt idx="0">
                  <c:v>0</c:v>
                </c:pt>
                <c:pt idx="1">
                  <c:v>84</c:v>
                </c:pt>
                <c:pt idx="2">
                  <c:v>92</c:v>
                </c:pt>
                <c:pt idx="3">
                  <c:v>98</c:v>
                </c:pt>
              </c:numCache>
            </c:numRef>
          </c:yVal>
          <c:smooth val="0"/>
        </c:ser>
        <c:dLbls>
          <c:showLegendKey val="0"/>
          <c:showVal val="0"/>
          <c:showCatName val="0"/>
          <c:showSerName val="0"/>
          <c:showPercent val="0"/>
          <c:showBubbleSize val="0"/>
        </c:dLbls>
        <c:axId val="254700160"/>
        <c:axId val="254710528"/>
      </c:scatterChart>
      <c:valAx>
        <c:axId val="254700160"/>
        <c:scaling>
          <c:orientation val="minMax"/>
          <c:max val="10"/>
        </c:scaling>
        <c:delete val="0"/>
        <c:axPos val="b"/>
        <c:title>
          <c:tx>
            <c:rich>
              <a:bodyPr/>
              <a:lstStyle/>
              <a:p>
                <a:pPr>
                  <a:defRPr sz="800" b="0" i="1" u="none" strike="noStrike" baseline="0">
                    <a:solidFill>
                      <a:srgbClr val="000000"/>
                    </a:solidFill>
                    <a:latin typeface="Times New Roman"/>
                    <a:ea typeface="Times New Roman"/>
                    <a:cs typeface="Times New Roman"/>
                  </a:defRPr>
                </a:pPr>
                <a:r>
                  <a:rPr lang="cs-CZ" sz="800" b="0" i="1" u="none" strike="noStrike" baseline="0">
                    <a:solidFill>
                      <a:srgbClr val="000000"/>
                    </a:solidFill>
                    <a:latin typeface="Times New Roman"/>
                    <a:cs typeface="Times New Roman"/>
                  </a:rPr>
                  <a:t>t</a:t>
                </a:r>
                <a:r>
                  <a:rPr lang="cs-CZ" sz="800" b="0" i="0" u="none" strike="noStrike" baseline="0">
                    <a:solidFill>
                      <a:srgbClr val="000000"/>
                    </a:solidFill>
                    <a:latin typeface="Times New Roman"/>
                    <a:cs typeface="Times New Roman"/>
                  </a:rPr>
                  <a:t> [min]</a:t>
                </a:r>
              </a:p>
            </c:rich>
          </c:tx>
          <c:layout/>
          <c:overlay val="0"/>
          <c:spPr>
            <a:noFill/>
            <a:ln w="25400">
              <a:noFill/>
            </a:ln>
          </c:spPr>
        </c:title>
        <c:numFmt formatCode="General" sourceLinked="1"/>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254710528"/>
        <c:crosses val="autoZero"/>
        <c:crossBetween val="midCat"/>
        <c:majorUnit val="1"/>
      </c:valAx>
      <c:valAx>
        <c:axId val="254710528"/>
        <c:scaling>
          <c:orientation val="minMax"/>
          <c:max val="100"/>
          <c:min val="0"/>
        </c:scaling>
        <c:delete val="0"/>
        <c:axPos val="l"/>
        <c:title>
          <c:tx>
            <c:rich>
              <a:bodyPr/>
              <a:lstStyle/>
              <a:p>
                <a:pPr>
                  <a:defRPr sz="800" b="0" i="0" u="none" strike="noStrike" baseline="0">
                    <a:solidFill>
                      <a:srgbClr val="000000"/>
                    </a:solidFill>
                    <a:latin typeface="Times New Roman"/>
                    <a:ea typeface="Times New Roman"/>
                    <a:cs typeface="Times New Roman"/>
                  </a:defRPr>
                </a:pPr>
                <a:r>
                  <a:rPr lang="cs-CZ"/>
                  <a:t>Radiochemical yield [%]</a:t>
                </a:r>
              </a:p>
            </c:rich>
          </c:tx>
          <c:layout/>
          <c:overlay val="0"/>
          <c:spPr>
            <a:noFill/>
            <a:ln w="25400">
              <a:noFill/>
            </a:ln>
          </c:spPr>
        </c:title>
        <c:numFmt formatCode="0" sourceLinked="0"/>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254700160"/>
        <c:crosses val="autoZero"/>
        <c:crossBetween val="midCat"/>
        <c:majorUnit val="20"/>
        <c:minorUnit val="2"/>
      </c:valAx>
    </c:plotArea>
    <c:legend>
      <c:legendPos val="r"/>
      <c:layout>
        <c:manualLayout>
          <c:xMode val="edge"/>
          <c:yMode val="edge"/>
          <c:x val="0.63739522412009375"/>
          <c:y val="0.35058968322671008"/>
          <c:w val="0.16666711878016163"/>
          <c:h val="0.28703833477256391"/>
        </c:manualLayout>
      </c:layout>
      <c:overlay val="0"/>
      <c:txPr>
        <a:bodyPr/>
        <a:lstStyle/>
        <a:p>
          <a:pPr>
            <a:defRPr sz="735" b="0" i="0" u="none" strike="noStrike" baseline="0">
              <a:solidFill>
                <a:srgbClr val="000000"/>
              </a:solidFill>
              <a:latin typeface="Times New Roman"/>
              <a:ea typeface="Times New Roman"/>
              <a:cs typeface="Times New Roman"/>
            </a:defRPr>
          </a:pPr>
          <a:endParaRPr lang="cs-CZ"/>
        </a:p>
      </c:txPr>
    </c:legend>
    <c:plotVisOnly val="1"/>
    <c:dispBlanksAs val="gap"/>
    <c:showDLblsOverMax val="0"/>
  </c:chart>
  <c:txPr>
    <a:bodyPr/>
    <a:lstStyle/>
    <a:p>
      <a:pPr>
        <a:defRPr sz="800" b="0" i="0" u="none" strike="noStrike" baseline="0">
          <a:solidFill>
            <a:srgbClr val="000000"/>
          </a:solidFill>
          <a:latin typeface="Times New Roman"/>
          <a:ea typeface="Times New Roman"/>
          <a:cs typeface="Times New Roman"/>
        </a:defRPr>
      </a:pPr>
      <a:endParaRPr lang="cs-CZ"/>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cs-CZ" altLang="cs-CZ"/>
          </a:p>
        </p:txBody>
      </p:sp>
      <p:sp>
        <p:nvSpPr>
          <p:cNvPr id="51405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ltLang="cs-CZ"/>
          </a:p>
        </p:txBody>
      </p:sp>
      <p:sp>
        <p:nvSpPr>
          <p:cNvPr id="51405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cs-CZ" altLang="cs-CZ"/>
          </a:p>
        </p:txBody>
      </p:sp>
      <p:sp>
        <p:nvSpPr>
          <p:cNvPr id="5140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C00CCE8-D57C-439B-98B8-1BA9DE068F56}" type="slidenum">
              <a:rPr lang="cs-CZ" altLang="cs-CZ"/>
              <a:pPr>
                <a:defRPr/>
              </a:pPr>
              <a:t>‹#›</a:t>
            </a:fld>
            <a:endParaRPr lang="cs-CZ" altLang="cs-CZ"/>
          </a:p>
        </p:txBody>
      </p:sp>
    </p:spTree>
    <p:extLst>
      <p:ext uri="{BB962C8B-B14F-4D97-AF65-F5344CB8AC3E}">
        <p14:creationId xmlns:p14="http://schemas.microsoft.com/office/powerpoint/2010/main" val="2365788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baseline="0"/>
            </a:lvl1pPr>
          </a:lstStyle>
          <a:p>
            <a:pPr>
              <a:defRPr/>
            </a:pPr>
            <a:endParaRPr lang="cs-CZ" altLang="cs-CZ"/>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baseline="0"/>
            </a:lvl1pPr>
          </a:lstStyle>
          <a:p>
            <a:pPr>
              <a:defRPr/>
            </a:pPr>
            <a:endParaRPr lang="cs-CZ" altLang="cs-CZ"/>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baseline="0"/>
            </a:lvl1pPr>
          </a:lstStyle>
          <a:p>
            <a:pPr>
              <a:defRPr/>
            </a:pPr>
            <a:endParaRPr lang="cs-CZ" altLang="cs-CZ"/>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baseline="0"/>
            </a:lvl1pPr>
          </a:lstStyle>
          <a:p>
            <a:pPr>
              <a:defRPr/>
            </a:pPr>
            <a:fld id="{E573EF86-9047-4967-A6A1-BD02E7DBBE9F}" type="slidenum">
              <a:rPr lang="cs-CZ" altLang="cs-CZ"/>
              <a:pPr>
                <a:defRPr/>
              </a:pPr>
              <a:t>‹#›</a:t>
            </a:fld>
            <a:endParaRPr lang="cs-CZ" altLang="cs-CZ"/>
          </a:p>
        </p:txBody>
      </p:sp>
    </p:spTree>
    <p:extLst>
      <p:ext uri="{BB962C8B-B14F-4D97-AF65-F5344CB8AC3E}">
        <p14:creationId xmlns:p14="http://schemas.microsoft.com/office/powerpoint/2010/main" val="2389616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B326AF3-2615-43B1-9672-B48985069574}" type="slidenum">
              <a:rPr lang="cs-CZ" altLang="cs-CZ" smtClean="0"/>
              <a:pPr algn="r" eaLnBrk="1" hangingPunct="1">
                <a:spcBef>
                  <a:spcPct val="0"/>
                </a:spcBef>
              </a:pPr>
              <a:t>18</a:t>
            </a:fld>
            <a:endParaRPr lang="cs-CZ" altLang="cs-CZ" smtClean="0"/>
          </a:p>
        </p:txBody>
      </p:sp>
      <p:sp>
        <p:nvSpPr>
          <p:cNvPr id="50179" name="Slide Image Placeholder 1"/>
          <p:cNvSpPr>
            <a:spLocks noGrp="1" noRot="1" noChangeAspect="1" noTextEdit="1"/>
          </p:cNvSpPr>
          <p:nvPr>
            <p:ph type="sldImg"/>
          </p:nvPr>
        </p:nvSpPr>
        <p:spPr>
          <a:xfrm>
            <a:off x="1144588" y="684213"/>
            <a:ext cx="4572000" cy="3429000"/>
          </a:xfrm>
          <a:ln/>
        </p:spPr>
      </p:sp>
      <p:sp>
        <p:nvSpPr>
          <p:cNvPr id="50180"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01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1A07F679-2FF9-4876-B247-0AADA3DC4B68}" type="slidenum">
              <a:rPr lang="en-GB" altLang="cs-CZ" sz="1100" b="0" baseline="0">
                <a:latin typeface="Comic Sans MS" pitchFamily="66" charset="0"/>
              </a:rPr>
              <a:pPr algn="r">
                <a:spcBef>
                  <a:spcPct val="0"/>
                </a:spcBef>
              </a:pPr>
              <a:t>18</a:t>
            </a:fld>
            <a:endParaRPr lang="en-GB" altLang="cs-CZ" sz="1100" b="0" baseline="0">
              <a:latin typeface="Comic Sans MS" pitchFamily="6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C68D057-1F30-403B-89CC-F621DF681B8C}" type="slidenum">
              <a:rPr lang="cs-CZ" altLang="cs-CZ" smtClean="0"/>
              <a:pPr algn="r" eaLnBrk="1" hangingPunct="1">
                <a:spcBef>
                  <a:spcPct val="0"/>
                </a:spcBef>
              </a:pPr>
              <a:t>21</a:t>
            </a:fld>
            <a:endParaRPr lang="cs-CZ" altLang="cs-CZ" smtClean="0"/>
          </a:p>
        </p:txBody>
      </p:sp>
      <p:sp>
        <p:nvSpPr>
          <p:cNvPr id="51203" name="Slide Image Placeholder 1"/>
          <p:cNvSpPr>
            <a:spLocks noGrp="1" noRot="1" noChangeAspect="1" noTextEdit="1"/>
          </p:cNvSpPr>
          <p:nvPr>
            <p:ph type="sldImg"/>
          </p:nvPr>
        </p:nvSpPr>
        <p:spPr>
          <a:xfrm>
            <a:off x="1144588" y="684213"/>
            <a:ext cx="4572000" cy="3429000"/>
          </a:xfrm>
          <a:ln/>
        </p:spPr>
      </p:sp>
      <p:sp>
        <p:nvSpPr>
          <p:cNvPr id="51204"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12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1AF5A9B-E3BD-4FB2-8B19-A8E478A26422}" type="slidenum">
              <a:rPr lang="en-GB" altLang="cs-CZ" sz="1100" b="0" baseline="0">
                <a:latin typeface="Comic Sans MS" pitchFamily="66" charset="0"/>
              </a:rPr>
              <a:pPr algn="r">
                <a:spcBef>
                  <a:spcPct val="0"/>
                </a:spcBef>
              </a:pPr>
              <a:t>21</a:t>
            </a:fld>
            <a:endParaRPr lang="en-GB" altLang="cs-CZ" sz="1100" b="0" baseline="0">
              <a:latin typeface="Comic Sans MS"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C414558-07B1-4574-905E-DCBFCF7E6974}" type="slidenum">
              <a:rPr lang="cs-CZ" altLang="cs-CZ" smtClean="0"/>
              <a:pPr algn="r" eaLnBrk="1" hangingPunct="1">
                <a:spcBef>
                  <a:spcPct val="0"/>
                </a:spcBef>
              </a:pPr>
              <a:t>25</a:t>
            </a:fld>
            <a:endParaRPr lang="cs-CZ" altLang="cs-CZ" smtClean="0"/>
          </a:p>
        </p:txBody>
      </p:sp>
      <p:sp>
        <p:nvSpPr>
          <p:cNvPr id="52227" name="Slide Image Placeholder 1"/>
          <p:cNvSpPr>
            <a:spLocks noGrp="1" noRot="1" noChangeAspect="1" noTextEdit="1"/>
          </p:cNvSpPr>
          <p:nvPr>
            <p:ph type="sldImg"/>
          </p:nvPr>
        </p:nvSpPr>
        <p:spPr>
          <a:xfrm>
            <a:off x="1144588" y="684213"/>
            <a:ext cx="4572000" cy="3429000"/>
          </a:xfrm>
          <a:ln/>
        </p:spPr>
      </p:sp>
      <p:sp>
        <p:nvSpPr>
          <p:cNvPr id="52228"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73C3C0E-4BBE-4D50-864C-51835AF0317F}" type="slidenum">
              <a:rPr lang="en-GB" altLang="cs-CZ" sz="1100" b="0" baseline="0">
                <a:latin typeface="Comic Sans MS" pitchFamily="66" charset="0"/>
              </a:rPr>
              <a:pPr algn="r">
                <a:spcBef>
                  <a:spcPct val="0"/>
                </a:spcBef>
              </a:pPr>
              <a:t>25</a:t>
            </a:fld>
            <a:endParaRPr lang="en-GB" altLang="cs-CZ" sz="1100" b="0" baseline="0">
              <a:latin typeface="Comic Sans MS"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C414558-07B1-4574-905E-DCBFCF7E6974}" type="slidenum">
              <a:rPr lang="cs-CZ" altLang="cs-CZ" smtClean="0"/>
              <a:pPr algn="r" eaLnBrk="1" hangingPunct="1">
                <a:spcBef>
                  <a:spcPct val="0"/>
                </a:spcBef>
              </a:pPr>
              <a:t>26</a:t>
            </a:fld>
            <a:endParaRPr lang="cs-CZ" altLang="cs-CZ" smtClean="0"/>
          </a:p>
        </p:txBody>
      </p:sp>
      <p:sp>
        <p:nvSpPr>
          <p:cNvPr id="52227" name="Slide Image Placeholder 1"/>
          <p:cNvSpPr>
            <a:spLocks noGrp="1" noRot="1" noChangeAspect="1" noTextEdit="1"/>
          </p:cNvSpPr>
          <p:nvPr>
            <p:ph type="sldImg"/>
          </p:nvPr>
        </p:nvSpPr>
        <p:spPr>
          <a:xfrm>
            <a:off x="1144588" y="684213"/>
            <a:ext cx="4572000" cy="3429000"/>
          </a:xfrm>
          <a:ln/>
        </p:spPr>
      </p:sp>
      <p:sp>
        <p:nvSpPr>
          <p:cNvPr id="52228"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73C3C0E-4BBE-4D50-864C-51835AF0317F}" type="slidenum">
              <a:rPr lang="en-GB" altLang="cs-CZ" sz="1100" b="0" baseline="0">
                <a:latin typeface="Comic Sans MS" pitchFamily="66" charset="0"/>
              </a:rPr>
              <a:pPr algn="r">
                <a:spcBef>
                  <a:spcPct val="0"/>
                </a:spcBef>
              </a:pPr>
              <a:t>26</a:t>
            </a:fld>
            <a:endParaRPr lang="en-GB" altLang="cs-CZ" sz="1100" b="0" baseline="0">
              <a:latin typeface="Comic Sans MS" pitchFamily="6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9383CAF-6DC7-4436-AB52-A1EAACE04E56}" type="slidenum">
              <a:rPr lang="cs-CZ" altLang="cs-CZ" smtClean="0"/>
              <a:pPr algn="r" eaLnBrk="1" hangingPunct="1">
                <a:spcBef>
                  <a:spcPct val="0"/>
                </a:spcBef>
              </a:pPr>
              <a:t>28</a:t>
            </a:fld>
            <a:endParaRPr lang="cs-CZ" altLang="cs-CZ" smtClean="0"/>
          </a:p>
        </p:txBody>
      </p:sp>
      <p:sp>
        <p:nvSpPr>
          <p:cNvPr id="53251" name="Slide Image Placeholder 1"/>
          <p:cNvSpPr>
            <a:spLocks noGrp="1" noRot="1" noChangeAspect="1" noTextEdit="1"/>
          </p:cNvSpPr>
          <p:nvPr>
            <p:ph type="sldImg"/>
          </p:nvPr>
        </p:nvSpPr>
        <p:spPr>
          <a:xfrm>
            <a:off x="1144588" y="684213"/>
            <a:ext cx="4572000" cy="3429000"/>
          </a:xfrm>
          <a:ln/>
        </p:spPr>
      </p:sp>
      <p:sp>
        <p:nvSpPr>
          <p:cNvPr id="53252"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325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DE7382B1-4FA0-40C8-B1B6-449BCA804765}" type="slidenum">
              <a:rPr lang="en-GB" altLang="cs-CZ" sz="1100" b="0" baseline="0">
                <a:latin typeface="Comic Sans MS" pitchFamily="66" charset="0"/>
              </a:rPr>
              <a:pPr algn="r">
                <a:spcBef>
                  <a:spcPct val="0"/>
                </a:spcBef>
              </a:pPr>
              <a:t>28</a:t>
            </a:fld>
            <a:endParaRPr lang="en-GB" altLang="cs-CZ" sz="1100" b="0" baseline="0">
              <a:latin typeface="Comic Sans MS"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5689AEB-8C2C-4166-B127-460A16D4A49D}" type="slidenum">
              <a:rPr lang="cs-CZ" altLang="cs-CZ" smtClean="0"/>
              <a:pPr algn="r" eaLnBrk="1" hangingPunct="1">
                <a:spcBef>
                  <a:spcPct val="0"/>
                </a:spcBef>
              </a:pPr>
              <a:t>29</a:t>
            </a:fld>
            <a:endParaRPr lang="cs-CZ" altLang="cs-CZ" smtClean="0"/>
          </a:p>
        </p:txBody>
      </p:sp>
      <p:sp>
        <p:nvSpPr>
          <p:cNvPr id="54275" name="Slide Image Placeholder 1"/>
          <p:cNvSpPr>
            <a:spLocks noGrp="1" noRot="1" noChangeAspect="1" noTextEdit="1"/>
          </p:cNvSpPr>
          <p:nvPr>
            <p:ph type="sldImg"/>
          </p:nvPr>
        </p:nvSpPr>
        <p:spPr>
          <a:xfrm>
            <a:off x="1144588" y="685800"/>
            <a:ext cx="4572000" cy="3429000"/>
          </a:xfrm>
          <a:ln/>
        </p:spPr>
      </p:sp>
      <p:sp>
        <p:nvSpPr>
          <p:cNvPr id="54276" name="Notes Placeholder 2"/>
          <p:cNvSpPr>
            <a:spLocks noGrp="1"/>
          </p:cNvSpPr>
          <p:nvPr>
            <p:ph type="body" idx="1"/>
          </p:nvPr>
        </p:nvSpPr>
        <p:spPr>
          <a:xfrm>
            <a:off x="685800" y="4343400"/>
            <a:ext cx="5486400" cy="4114800"/>
          </a:xfrm>
          <a:noFill/>
        </p:spPr>
        <p:txBody>
          <a:bodyPr lIns="90567" tIns="45283" rIns="90567" bIns="45283"/>
          <a:lstStyle/>
          <a:p>
            <a:pPr eaLnBrk="1" hangingPunct="1">
              <a:spcBef>
                <a:spcPct val="0"/>
              </a:spcBef>
            </a:pPr>
            <a:r>
              <a:rPr lang="en-US" altLang="cs-CZ" smtClean="0"/>
              <a:t>Cardiolite has now been commercialized and is used to determine heart function and myocardial perfusion</a:t>
            </a:r>
          </a:p>
          <a:p>
            <a:pPr eaLnBrk="1" hangingPunct="1">
              <a:spcBef>
                <a:spcPct val="0"/>
              </a:spcBef>
            </a:pPr>
            <a:r>
              <a:rPr lang="en-US" altLang="cs-CZ" smtClean="0"/>
              <a:t>201Tl is also used for heart imaging, but cardiolite is preferred</a:t>
            </a:r>
          </a:p>
          <a:p>
            <a:pPr eaLnBrk="1" hangingPunct="1">
              <a:spcBef>
                <a:spcPct val="0"/>
              </a:spcBef>
            </a:pPr>
            <a:endParaRPr lang="en-US" altLang="cs-CZ" smtClean="0"/>
          </a:p>
        </p:txBody>
      </p:sp>
      <p:sp>
        <p:nvSpPr>
          <p:cNvPr id="542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nchor="b"/>
          <a:lstStyle>
            <a:lvl1pPr algn="l" defTabSz="904875" eaLnBrk="0" hangingPunct="0">
              <a:spcBef>
                <a:spcPct val="30000"/>
              </a:spcBef>
              <a:defRPr sz="1200">
                <a:solidFill>
                  <a:schemeClr val="tx1"/>
                </a:solidFill>
                <a:latin typeface="Times New Roman" pitchFamily="18" charset="0"/>
              </a:defRPr>
            </a:lvl1pPr>
            <a:lvl2pPr marL="735013" indent="-280988" algn="l" defTabSz="904875" eaLnBrk="0" hangingPunct="0">
              <a:spcBef>
                <a:spcPct val="30000"/>
              </a:spcBef>
              <a:defRPr sz="1200">
                <a:solidFill>
                  <a:schemeClr val="tx1"/>
                </a:solidFill>
                <a:latin typeface="Times New Roman" pitchFamily="18" charset="0"/>
              </a:defRPr>
            </a:lvl2pPr>
            <a:lvl3pPr marL="1131888" indent="-227013" algn="l" defTabSz="904875" eaLnBrk="0" hangingPunct="0">
              <a:spcBef>
                <a:spcPct val="30000"/>
              </a:spcBef>
              <a:defRPr sz="1200">
                <a:solidFill>
                  <a:schemeClr val="tx1"/>
                </a:solidFill>
                <a:latin typeface="Times New Roman" pitchFamily="18" charset="0"/>
              </a:defRPr>
            </a:lvl3pPr>
            <a:lvl4pPr marL="1584325" indent="-225425" algn="l" defTabSz="904875" eaLnBrk="0" hangingPunct="0">
              <a:spcBef>
                <a:spcPct val="30000"/>
              </a:spcBef>
              <a:defRPr sz="1200">
                <a:solidFill>
                  <a:schemeClr val="tx1"/>
                </a:solidFill>
                <a:latin typeface="Times New Roman" pitchFamily="18" charset="0"/>
              </a:defRPr>
            </a:lvl4pPr>
            <a:lvl5pPr marL="2038350" indent="-227013" algn="l" defTabSz="904875" eaLnBrk="0" hangingPunct="0">
              <a:spcBef>
                <a:spcPct val="30000"/>
              </a:spcBef>
              <a:defRPr sz="1200">
                <a:solidFill>
                  <a:schemeClr val="tx1"/>
                </a:solidFill>
                <a:latin typeface="Times New Roman" pitchFamily="18" charset="0"/>
              </a:defRPr>
            </a:lvl5pPr>
            <a:lvl6pPr marL="2495550" indent="-227013" defTabSz="904875" eaLnBrk="0" fontAlgn="base" hangingPunct="0">
              <a:spcBef>
                <a:spcPct val="30000"/>
              </a:spcBef>
              <a:spcAft>
                <a:spcPct val="0"/>
              </a:spcAft>
              <a:defRPr sz="1200">
                <a:solidFill>
                  <a:schemeClr val="tx1"/>
                </a:solidFill>
                <a:latin typeface="Times New Roman" pitchFamily="18" charset="0"/>
              </a:defRPr>
            </a:lvl6pPr>
            <a:lvl7pPr marL="2952750" indent="-227013" defTabSz="904875" eaLnBrk="0" fontAlgn="base" hangingPunct="0">
              <a:spcBef>
                <a:spcPct val="30000"/>
              </a:spcBef>
              <a:spcAft>
                <a:spcPct val="0"/>
              </a:spcAft>
              <a:defRPr sz="1200">
                <a:solidFill>
                  <a:schemeClr val="tx1"/>
                </a:solidFill>
                <a:latin typeface="Times New Roman" pitchFamily="18" charset="0"/>
              </a:defRPr>
            </a:lvl7pPr>
            <a:lvl8pPr marL="3409950" indent="-227013" defTabSz="904875" eaLnBrk="0" fontAlgn="base" hangingPunct="0">
              <a:spcBef>
                <a:spcPct val="30000"/>
              </a:spcBef>
              <a:spcAft>
                <a:spcPct val="0"/>
              </a:spcAft>
              <a:defRPr sz="1200">
                <a:solidFill>
                  <a:schemeClr val="tx1"/>
                </a:solidFill>
                <a:latin typeface="Times New Roman" pitchFamily="18" charset="0"/>
              </a:defRPr>
            </a:lvl8pPr>
            <a:lvl9pPr marL="3867150" indent="-227013" defTabSz="9048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03E6874-1FA5-4CE4-9FF9-6E69D7E38BBE}" type="slidenum">
              <a:rPr lang="en-US" altLang="cs-CZ" b="0" baseline="0">
                <a:latin typeface="Calibri" pitchFamily="34" charset="0"/>
              </a:rPr>
              <a:pPr algn="r" eaLnBrk="1" hangingPunct="1">
                <a:spcBef>
                  <a:spcPct val="0"/>
                </a:spcBef>
              </a:pPr>
              <a:t>29</a:t>
            </a:fld>
            <a:endParaRPr lang="en-US" altLang="cs-CZ" b="0" baseline="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0BF62D3-C6CA-48DD-9162-703F7ED20C1A}" type="slidenum">
              <a:rPr lang="cs-CZ" altLang="cs-CZ" smtClean="0"/>
              <a:pPr algn="r" eaLnBrk="1" hangingPunct="1">
                <a:spcBef>
                  <a:spcPct val="0"/>
                </a:spcBef>
              </a:pPr>
              <a:t>30</a:t>
            </a:fld>
            <a:endParaRPr lang="cs-CZ" altLang="cs-CZ" smtClean="0"/>
          </a:p>
        </p:txBody>
      </p:sp>
      <p:sp>
        <p:nvSpPr>
          <p:cNvPr id="55299" name="Slide Image Placeholder 1"/>
          <p:cNvSpPr>
            <a:spLocks noGrp="1" noRot="1" noChangeAspect="1" noTextEdit="1"/>
          </p:cNvSpPr>
          <p:nvPr>
            <p:ph type="sldImg"/>
          </p:nvPr>
        </p:nvSpPr>
        <p:spPr>
          <a:xfrm>
            <a:off x="1144588" y="684213"/>
            <a:ext cx="4572000" cy="3429000"/>
          </a:xfrm>
          <a:ln/>
        </p:spPr>
      </p:sp>
      <p:sp>
        <p:nvSpPr>
          <p:cNvPr id="55300"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530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38517745-E7C7-4C78-925A-4BC16A5D7C1F}" type="slidenum">
              <a:rPr lang="en-GB" altLang="cs-CZ" sz="1100" b="0" baseline="0">
                <a:latin typeface="Comic Sans MS" pitchFamily="66" charset="0"/>
              </a:rPr>
              <a:pPr algn="r">
                <a:spcBef>
                  <a:spcPct val="0"/>
                </a:spcBef>
              </a:pPr>
              <a:t>30</a:t>
            </a:fld>
            <a:endParaRPr lang="en-GB" altLang="cs-CZ" sz="1100" b="0" baseline="0">
              <a:latin typeface="Comic Sans MS"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7AA1F7E-7C22-4AB2-A555-30C7A3F220C0}" type="slidenum">
              <a:rPr lang="cs-CZ" altLang="cs-CZ" smtClean="0"/>
              <a:pPr algn="r" eaLnBrk="1" hangingPunct="1">
                <a:spcBef>
                  <a:spcPct val="0"/>
                </a:spcBef>
              </a:pPr>
              <a:t>31</a:t>
            </a:fld>
            <a:endParaRPr lang="cs-CZ" altLang="cs-CZ" smtClean="0"/>
          </a:p>
        </p:txBody>
      </p:sp>
      <p:sp>
        <p:nvSpPr>
          <p:cNvPr id="56323" name="Slide Image Placeholder 1"/>
          <p:cNvSpPr>
            <a:spLocks noGrp="1" noRot="1" noChangeAspect="1" noTextEdit="1"/>
          </p:cNvSpPr>
          <p:nvPr>
            <p:ph type="sldImg"/>
          </p:nvPr>
        </p:nvSpPr>
        <p:spPr>
          <a:xfrm>
            <a:off x="1144588" y="684213"/>
            <a:ext cx="4572000" cy="3429000"/>
          </a:xfrm>
          <a:ln/>
        </p:spPr>
      </p:sp>
      <p:sp>
        <p:nvSpPr>
          <p:cNvPr id="56324"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632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19AE575-19C5-4BBC-A917-7767463862B8}" type="slidenum">
              <a:rPr lang="en-GB" altLang="cs-CZ" sz="1100" b="0" baseline="0">
                <a:latin typeface="Comic Sans MS" pitchFamily="66" charset="0"/>
              </a:rPr>
              <a:pPr algn="r">
                <a:spcBef>
                  <a:spcPct val="0"/>
                </a:spcBef>
              </a:pPr>
              <a:t>31</a:t>
            </a:fld>
            <a:endParaRPr lang="en-GB" altLang="cs-CZ" sz="1100" b="0" baseline="0">
              <a:latin typeface="Comic Sans MS" pitchFamily="6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03878C7-76A0-4EE3-AFB0-7F27751D9CEF}" type="slidenum">
              <a:rPr lang="cs-CZ" altLang="cs-CZ"/>
              <a:pPr>
                <a:defRPr/>
              </a:pPr>
              <a:t>‹#›</a:t>
            </a:fld>
            <a:endParaRPr lang="cs-CZ" altLang="cs-CZ"/>
          </a:p>
        </p:txBody>
      </p:sp>
    </p:spTree>
    <p:extLst>
      <p:ext uri="{BB962C8B-B14F-4D97-AF65-F5344CB8AC3E}">
        <p14:creationId xmlns:p14="http://schemas.microsoft.com/office/powerpoint/2010/main" val="295729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418DDDF7-B744-49EA-970F-5694ECBB17C7}" type="slidenum">
              <a:rPr lang="cs-CZ" altLang="cs-CZ"/>
              <a:pPr>
                <a:defRPr/>
              </a:pPr>
              <a:t>‹#›</a:t>
            </a:fld>
            <a:endParaRPr lang="cs-CZ" altLang="cs-CZ"/>
          </a:p>
        </p:txBody>
      </p:sp>
    </p:spTree>
    <p:extLst>
      <p:ext uri="{BB962C8B-B14F-4D97-AF65-F5344CB8AC3E}">
        <p14:creationId xmlns:p14="http://schemas.microsoft.com/office/powerpoint/2010/main" val="359117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5F6A80D1-3577-4346-AC9F-CC242148C9F1}" type="slidenum">
              <a:rPr lang="cs-CZ" altLang="cs-CZ"/>
              <a:pPr>
                <a:defRPr/>
              </a:pPr>
              <a:t>‹#›</a:t>
            </a:fld>
            <a:endParaRPr lang="cs-CZ" altLang="cs-CZ"/>
          </a:p>
        </p:txBody>
      </p:sp>
    </p:spTree>
    <p:extLst>
      <p:ext uri="{BB962C8B-B14F-4D97-AF65-F5344CB8AC3E}">
        <p14:creationId xmlns:p14="http://schemas.microsoft.com/office/powerpoint/2010/main" val="46120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rtlCol="0">
            <a:normAutofit/>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B88254EF-AD11-4477-A30C-9C759381F23C}" type="slidenum">
              <a:rPr lang="cs-CZ" altLang="cs-CZ"/>
              <a:pPr>
                <a:defRPr/>
              </a:pPr>
              <a:t>‹#›</a:t>
            </a:fld>
            <a:endParaRPr lang="cs-CZ" altLang="cs-CZ"/>
          </a:p>
        </p:txBody>
      </p:sp>
    </p:spTree>
    <p:extLst>
      <p:ext uri="{BB962C8B-B14F-4D97-AF65-F5344CB8AC3E}">
        <p14:creationId xmlns:p14="http://schemas.microsoft.com/office/powerpoint/2010/main" val="189985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980A0591-B61C-4819-BECC-112FF2499EF0}" type="slidenum">
              <a:rPr lang="cs-CZ" altLang="cs-CZ"/>
              <a:pPr>
                <a:defRPr/>
              </a:pPr>
              <a:t>‹#›</a:t>
            </a:fld>
            <a:endParaRPr lang="cs-CZ" altLang="cs-CZ"/>
          </a:p>
        </p:txBody>
      </p:sp>
    </p:spTree>
    <p:extLst>
      <p:ext uri="{BB962C8B-B14F-4D97-AF65-F5344CB8AC3E}">
        <p14:creationId xmlns:p14="http://schemas.microsoft.com/office/powerpoint/2010/main" val="284635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153BC3E0-6164-43C7-B36B-B01BDBAF4AFD}" type="slidenum">
              <a:rPr lang="cs-CZ" altLang="cs-CZ"/>
              <a:pPr>
                <a:defRPr/>
              </a:pPr>
              <a:t>‹#›</a:t>
            </a:fld>
            <a:endParaRPr lang="cs-CZ" altLang="cs-CZ"/>
          </a:p>
        </p:txBody>
      </p:sp>
    </p:spTree>
    <p:extLst>
      <p:ext uri="{BB962C8B-B14F-4D97-AF65-F5344CB8AC3E}">
        <p14:creationId xmlns:p14="http://schemas.microsoft.com/office/powerpoint/2010/main" val="38324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765FCAA5-1555-4539-B50F-023AF8D903EB}" type="slidenum">
              <a:rPr lang="cs-CZ" altLang="cs-CZ"/>
              <a:pPr>
                <a:defRPr/>
              </a:pPr>
              <a:t>‹#›</a:t>
            </a:fld>
            <a:endParaRPr lang="cs-CZ" altLang="cs-CZ"/>
          </a:p>
        </p:txBody>
      </p:sp>
    </p:spTree>
    <p:extLst>
      <p:ext uri="{BB962C8B-B14F-4D97-AF65-F5344CB8AC3E}">
        <p14:creationId xmlns:p14="http://schemas.microsoft.com/office/powerpoint/2010/main" val="392086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E355AAD2-01FE-4AD2-B59F-090996756FE1}" type="slidenum">
              <a:rPr lang="cs-CZ" altLang="cs-CZ"/>
              <a:pPr>
                <a:defRPr/>
              </a:pPr>
              <a:t>‹#›</a:t>
            </a:fld>
            <a:endParaRPr lang="cs-CZ" altLang="cs-CZ"/>
          </a:p>
        </p:txBody>
      </p:sp>
    </p:spTree>
    <p:extLst>
      <p:ext uri="{BB962C8B-B14F-4D97-AF65-F5344CB8AC3E}">
        <p14:creationId xmlns:p14="http://schemas.microsoft.com/office/powerpoint/2010/main" val="395688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6F15C430-D737-4885-93A9-149995C40C65}" type="slidenum">
              <a:rPr lang="cs-CZ" altLang="cs-CZ"/>
              <a:pPr>
                <a:defRPr/>
              </a:pPr>
              <a:t>‹#›</a:t>
            </a:fld>
            <a:endParaRPr lang="cs-CZ" altLang="cs-CZ"/>
          </a:p>
        </p:txBody>
      </p:sp>
    </p:spTree>
    <p:extLst>
      <p:ext uri="{BB962C8B-B14F-4D97-AF65-F5344CB8AC3E}">
        <p14:creationId xmlns:p14="http://schemas.microsoft.com/office/powerpoint/2010/main" val="369573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49A1B622-762D-4212-AC9C-96E3F7875A85}" type="slidenum">
              <a:rPr lang="cs-CZ" altLang="cs-CZ"/>
              <a:pPr>
                <a:defRPr/>
              </a:pPr>
              <a:t>‹#›</a:t>
            </a:fld>
            <a:endParaRPr lang="cs-CZ" altLang="cs-CZ"/>
          </a:p>
        </p:txBody>
      </p:sp>
    </p:spTree>
    <p:extLst>
      <p:ext uri="{BB962C8B-B14F-4D97-AF65-F5344CB8AC3E}">
        <p14:creationId xmlns:p14="http://schemas.microsoft.com/office/powerpoint/2010/main" val="23568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4D5984EF-ADD0-4A24-87CB-95F5D0835EDD}" type="slidenum">
              <a:rPr lang="cs-CZ" altLang="cs-CZ"/>
              <a:pPr>
                <a:defRPr/>
              </a:pPr>
              <a:t>‹#›</a:t>
            </a:fld>
            <a:endParaRPr lang="cs-CZ" altLang="cs-CZ"/>
          </a:p>
        </p:txBody>
      </p:sp>
    </p:spTree>
    <p:extLst>
      <p:ext uri="{BB962C8B-B14F-4D97-AF65-F5344CB8AC3E}">
        <p14:creationId xmlns:p14="http://schemas.microsoft.com/office/powerpoint/2010/main" val="404817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969C9DC6-529D-4D9A-950F-B9C1F9028C00}" type="slidenum">
              <a:rPr lang="cs-CZ" altLang="cs-CZ"/>
              <a:pPr>
                <a:defRPr/>
              </a:pPr>
              <a:t>‹#›</a:t>
            </a:fld>
            <a:endParaRPr lang="cs-CZ" altLang="cs-CZ"/>
          </a:p>
        </p:txBody>
      </p:sp>
    </p:spTree>
    <p:extLst>
      <p:ext uri="{BB962C8B-B14F-4D97-AF65-F5344CB8AC3E}">
        <p14:creationId xmlns:p14="http://schemas.microsoft.com/office/powerpoint/2010/main" val="213394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73411B-630C-41CF-8FD6-5F31F0A336F2}"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7.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4.emf"/><Relationship Id="rId5" Type="http://schemas.openxmlformats.org/officeDocument/2006/relationships/oleObject" Target="../embeddings/oleObject6.bin"/><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7.bin"/><Relationship Id="rId7" Type="http://schemas.openxmlformats.org/officeDocument/2006/relationships/image" Target="../media/image74.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73.wmf"/><Relationship Id="rId5" Type="http://schemas.openxmlformats.org/officeDocument/2006/relationships/oleObject" Target="../embeddings/oleObject8.bin"/><Relationship Id="rId4" Type="http://schemas.openxmlformats.org/officeDocument/2006/relationships/image" Target="../media/image72.wmf"/><Relationship Id="rId9"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80.png"/><Relationship Id="rId4" Type="http://schemas.openxmlformats.org/officeDocument/2006/relationships/image" Target="../media/image79.emf"/></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10.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9.emf"/><Relationship Id="rId9"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12.wmf"/><Relationship Id="rId7"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09.emf"/></Relationships>
</file>

<file path=ppt/slides/_rels/slide65.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7.emf"/><Relationship Id="rId5" Type="http://schemas.openxmlformats.org/officeDocument/2006/relationships/oleObject" Target="../embeddings/oleObject13.bin"/><Relationship Id="rId4" Type="http://schemas.openxmlformats.org/officeDocument/2006/relationships/image" Target="../media/image119.gif"/></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09.emf"/><Relationship Id="rId5" Type="http://schemas.openxmlformats.org/officeDocument/2006/relationships/oleObject" Target="../embeddings/oleObject14.bin"/><Relationship Id="rId4" Type="http://schemas.openxmlformats.org/officeDocument/2006/relationships/image" Target="../media/image121.emf"/></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109.emf"/><Relationship Id="rId4" Type="http://schemas.openxmlformats.org/officeDocument/2006/relationships/oleObject" Target="../embeddings/oleObject15.bin"/></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109.emf"/><Relationship Id="rId4" Type="http://schemas.openxmlformats.org/officeDocument/2006/relationships/oleObject" Target="../embeddings/oleObject16.bin"/></Relationships>
</file>

<file path=ppt/slides/_rels/slide69.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2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28463" y="1117600"/>
            <a:ext cx="88360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sz="6000" baseline="0" dirty="0" err="1" smtClean="0">
                <a:solidFill>
                  <a:srgbClr val="FF0000"/>
                </a:solidFill>
                <a:cs typeface="Times New Roman" panose="02020603050405020304" pitchFamily="18" charset="0"/>
              </a:rPr>
              <a:t>Radiomedic</a:t>
            </a:r>
            <a:r>
              <a:rPr lang="cs-CZ" altLang="cs-CZ" sz="6000" baseline="0" dirty="0" err="1" smtClean="0">
                <a:solidFill>
                  <a:srgbClr val="FF0000"/>
                </a:solidFill>
                <a:cs typeface="Times New Roman" panose="02020603050405020304" pitchFamily="18" charset="0"/>
              </a:rPr>
              <a:t>inské</a:t>
            </a:r>
            <a:r>
              <a:rPr lang="en-US" altLang="cs-CZ" sz="6000" baseline="0" dirty="0" smtClean="0">
                <a:solidFill>
                  <a:srgbClr val="FF0000"/>
                </a:solidFill>
                <a:cs typeface="Times New Roman" panose="02020603050405020304" pitchFamily="18" charset="0"/>
              </a:rPr>
              <a:t> method</a:t>
            </a:r>
            <a:r>
              <a:rPr lang="cs-CZ" altLang="cs-CZ" sz="6000" baseline="0" dirty="0" smtClean="0">
                <a:solidFill>
                  <a:srgbClr val="FF0000"/>
                </a:solidFill>
                <a:cs typeface="Times New Roman" panose="02020603050405020304" pitchFamily="18" charset="0"/>
              </a:rPr>
              <a:t>y</a:t>
            </a:r>
            <a:endParaRPr lang="cs-CZ" altLang="cs-CZ" sz="6000" baseline="0" dirty="0">
              <a:solidFill>
                <a:srgbClr val="FF0000"/>
              </a:solidFill>
              <a:cs typeface="Times New Roman" panose="02020603050405020304" pitchFamily="18" charset="0"/>
            </a:endParaRPr>
          </a:p>
        </p:txBody>
      </p:sp>
      <p:sp>
        <p:nvSpPr>
          <p:cNvPr id="2051" name="Rectangle 3"/>
          <p:cNvSpPr>
            <a:spLocks noChangeArrowheads="1"/>
          </p:cNvSpPr>
          <p:nvPr/>
        </p:nvSpPr>
        <p:spPr bwMode="auto">
          <a:xfrm>
            <a:off x="354013" y="4076700"/>
            <a:ext cx="8636000" cy="2235200"/>
          </a:xfrm>
          <a:prstGeom prst="rect">
            <a:avLst/>
          </a:prstGeom>
          <a:solidFill>
            <a:schemeClr val="accent2">
              <a:lumMod val="20000"/>
              <a:lumOff val="80000"/>
            </a:schemeClr>
          </a:solidFill>
          <a:ln>
            <a:noFill/>
          </a:ln>
          <a:effectLs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r>
              <a:rPr lang="cs-CZ" altLang="cs-CZ" sz="2400" baseline="0" dirty="0">
                <a:cs typeface="Times New Roman" panose="02020603050405020304" pitchFamily="18" charset="0"/>
              </a:rPr>
              <a:t>SPECT</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single photon emission computer tomography </a:t>
            </a:r>
            <a:endParaRPr lang="cs-CZ" altLang="cs-CZ" sz="2400" baseline="0" dirty="0">
              <a:cs typeface="Times New Roman" panose="02020603050405020304" pitchFamily="18" charset="0"/>
            </a:endParaRPr>
          </a:p>
          <a:p>
            <a:pPr algn="l" eaLnBrk="1" hangingPunct="1"/>
            <a:endParaRPr lang="en-US" altLang="cs-CZ" sz="2400" baseline="0" dirty="0">
              <a:cs typeface="Times New Roman" panose="02020603050405020304" pitchFamily="18" charset="0"/>
            </a:endParaRPr>
          </a:p>
          <a:p>
            <a:pPr algn="l" eaLnBrk="1" hangingPunct="1"/>
            <a:r>
              <a:rPr lang="cs-CZ" altLang="cs-CZ" sz="2400" baseline="0" dirty="0">
                <a:cs typeface="Times New Roman" panose="02020603050405020304" pitchFamily="18" charset="0"/>
              </a:rPr>
              <a:t>PET</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positron emission tomography</a:t>
            </a:r>
            <a:endParaRPr lang="cs-CZ" altLang="cs-CZ" sz="2400" baseline="0" dirty="0">
              <a:cs typeface="Times New Roman" panose="02020603050405020304" pitchFamily="18" charset="0"/>
            </a:endParaRPr>
          </a:p>
          <a:p>
            <a:pPr algn="l" eaLnBrk="1" hangingPunct="1"/>
            <a:endParaRPr lang="cs-CZ" altLang="cs-CZ" sz="2400" baseline="0" dirty="0">
              <a:cs typeface="Times New Roman" panose="02020603050405020304" pitchFamily="18" charset="0"/>
            </a:endParaRPr>
          </a:p>
          <a:p>
            <a:pPr algn="l" eaLnBrk="1" hangingPunct="1"/>
            <a:r>
              <a:rPr lang="cs-CZ" altLang="cs-CZ" sz="2400" baseline="0" dirty="0" err="1" smtClean="0">
                <a:cs typeface="Times New Roman" panose="02020603050405020304" pitchFamily="18" charset="0"/>
              </a:rPr>
              <a:t>Radiot</a:t>
            </a:r>
            <a:r>
              <a:rPr lang="en-US" altLang="cs-CZ" sz="2400" baseline="0" dirty="0" smtClean="0">
                <a:cs typeface="Times New Roman" panose="02020603050405020304" pitchFamily="18" charset="0"/>
              </a:rPr>
              <a:t>h</a:t>
            </a:r>
            <a:r>
              <a:rPr lang="cs-CZ" altLang="cs-CZ" sz="2400" baseline="0" dirty="0" err="1" smtClean="0">
                <a:cs typeface="Times New Roman" panose="02020603050405020304" pitchFamily="18" charset="0"/>
              </a:rPr>
              <a:t>erap</a:t>
            </a:r>
            <a:r>
              <a:rPr lang="en-US" altLang="cs-CZ" sz="2400" baseline="0" dirty="0" smtClean="0">
                <a:cs typeface="Times New Roman" panose="02020603050405020304" pitchFamily="18" charset="0"/>
              </a:rPr>
              <a:t>y</a:t>
            </a:r>
            <a:endParaRPr lang="cs-CZ" altLang="cs-CZ" sz="2400" baseline="0" dirty="0">
              <a:cs typeface="Times New Roman" panose="02020603050405020304" pitchFamily="18" charset="0"/>
            </a:endParaRPr>
          </a:p>
          <a:p>
            <a:pPr algn="l" eaLnBrk="1" hangingPunct="1">
              <a:lnSpc>
                <a:spcPct val="80000"/>
              </a:lnSpc>
            </a:pPr>
            <a:endParaRPr lang="cs-CZ" altLang="cs-CZ" sz="2400" baseline="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Fused images</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05"/>
          <p:cNvSpPr>
            <a:spLocks noChangeArrowheads="1"/>
          </p:cNvSpPr>
          <p:nvPr/>
        </p:nvSpPr>
        <p:spPr bwMode="auto">
          <a:xfrm>
            <a:off x="119177" y="908720"/>
            <a:ext cx="7333143" cy="2381027"/>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ctr" anchorCtr="1">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lnSpc>
                <a:spcPct val="150000"/>
              </a:lnSpc>
              <a:buFont typeface="Arial" pitchFamily="34" charset="0"/>
              <a:buChar char="•"/>
            </a:pPr>
            <a:r>
              <a:rPr lang="en-US" altLang="cs-CZ" sz="2000" baseline="0" dirty="0" smtClean="0">
                <a:cs typeface="Times New Roman" panose="02020603050405020304" pitchFamily="18" charset="0"/>
                <a:sym typeface="Wingdings" pitchFamily="2" charset="2"/>
              </a:rPr>
              <a:t>localization in tissues – combined techniques with CT or MRI</a:t>
            </a:r>
          </a:p>
          <a:p>
            <a:pPr algn="l" eaLnBrk="1" hangingPunct="1">
              <a:lnSpc>
                <a:spcPct val="150000"/>
              </a:lnSpc>
              <a:buFont typeface="Arial" pitchFamily="34" charset="0"/>
              <a:buChar char="•"/>
            </a:pPr>
            <a:r>
              <a:rPr lang="en-US" altLang="cs-CZ" sz="2000" baseline="0" dirty="0" smtClean="0">
                <a:cs typeface="Times New Roman" panose="02020603050405020304" pitchFamily="18" charset="0"/>
                <a:sym typeface="Wingdings" pitchFamily="2" charset="2"/>
              </a:rPr>
              <a:t>fused images – PET/CT, PET/MRI, SPECT/CT, SPECT/MRI</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m</a:t>
            </a:r>
            <a:r>
              <a:rPr lang="en-US" altLang="cs-CZ" sz="2000" baseline="0" dirty="0" smtClean="0">
                <a:cs typeface="Times New Roman" panose="02020603050405020304" pitchFamily="18" charset="0"/>
                <a:sym typeface="Wingdings" pitchFamily="2" charset="2"/>
              </a:rPr>
              <a:t>ultimodal contrast agents</a:t>
            </a:r>
          </a:p>
          <a:p>
            <a:pPr algn="l" eaLnBrk="1" hangingPunct="1">
              <a:lnSpc>
                <a:spcPct val="150000"/>
              </a:lnSpc>
              <a:buFont typeface="Arial" pitchFamily="34" charset="0"/>
              <a:buChar char="•"/>
            </a:pPr>
            <a:endParaRPr lang="en-US" altLang="cs-CZ" sz="2000" baseline="0" dirty="0" smtClean="0">
              <a:cs typeface="Times New Roman" panose="02020603050405020304" pitchFamily="18" charset="0"/>
              <a:sym typeface="Wingdings" pitchFamily="2" charset="2"/>
            </a:endParaRPr>
          </a:p>
          <a:p>
            <a:pPr algn="l" eaLnBrk="1" hangingPunct="1">
              <a:lnSpc>
                <a:spcPct val="150000"/>
              </a:lnSpc>
              <a:buFont typeface="Arial" pitchFamily="34" charset="0"/>
              <a:buChar char="•"/>
            </a:pPr>
            <a:endParaRPr lang="en-US" altLang="cs-CZ" sz="2000" baseline="0" dirty="0">
              <a:cs typeface="Times New Roman" panose="02020603050405020304" pitchFamily="18" charset="0"/>
              <a:sym typeface="Wingdings" pitchFamily="2" charset="2"/>
            </a:endParaRPr>
          </a:p>
        </p:txBody>
      </p:sp>
      <p:pic>
        <p:nvPicPr>
          <p:cNvPr id="77830" name="Picture 6" descr="http://www.intechopen.com/source/html/41157/media/image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20888"/>
            <a:ext cx="7304682" cy="41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141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FF000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405"/>
          <p:cNvSpPr>
            <a:spLocks noChangeArrowheads="1"/>
          </p:cNvSpPr>
          <p:nvPr/>
        </p:nvSpPr>
        <p:spPr bwMode="auto">
          <a:xfrm>
            <a:off x="179388" y="1035050"/>
            <a:ext cx="6048375" cy="5149850"/>
          </a:xfrm>
          <a:prstGeom prst="rect">
            <a:avLst/>
          </a:prstGeom>
          <a:solidFill>
            <a:schemeClr val="accent2">
              <a:lumMod val="20000"/>
              <a:lumOff val="80000"/>
            </a:schemeClr>
          </a:solidFill>
          <a:ln>
            <a:noFill/>
          </a:ln>
          <a:effectLst/>
          <a:extLst/>
        </p:spPr>
        <p:txBody>
          <a:bodyPr lIns="108000" tIns="18000" rIns="108000" bIns="54000" anchor="ctr" anchorCtr="1">
            <a:spAutoFit/>
          </a:bodyPr>
          <a:lstStyle/>
          <a:p>
            <a:pPr marL="342900" indent="-342900" algn="l">
              <a:lnSpc>
                <a:spcPct val="150000"/>
              </a:lnSpc>
              <a:buFont typeface="Arial" panose="020B0604020202020204" pitchFamily="34" charset="0"/>
              <a:buChar char="•"/>
              <a:defRPr/>
            </a:pPr>
            <a:r>
              <a:rPr lang="en-GB" sz="2000" baseline="0" dirty="0">
                <a:solidFill>
                  <a:srgbClr val="0070C0"/>
                </a:solidFill>
                <a:cs typeface="Times New Roman" panose="02020603050405020304" pitchFamily="18" charset="0"/>
              </a:rPr>
              <a:t>Leksell gamma knife </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rPr>
              <a:t>focuses the radiation from external sources into tumour </a:t>
            </a:r>
          </a:p>
          <a:p>
            <a:pPr marL="342900" indent="-342900" algn="l">
              <a:lnSpc>
                <a:spcPct val="150000"/>
              </a:lnSpc>
              <a:buFont typeface="Arial" panose="020B0604020202020204" pitchFamily="34" charset="0"/>
              <a:buChar char="•"/>
              <a:defRPr/>
            </a:pPr>
            <a:r>
              <a:rPr lang="en-GB" sz="2000" baseline="0" dirty="0">
                <a:solidFill>
                  <a:srgbClr val="0070C0"/>
                </a:solidFill>
                <a:cs typeface="Times New Roman" panose="02020603050405020304" pitchFamily="18" charset="0"/>
              </a:rPr>
              <a:t>internal sources of radiation</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rPr>
              <a:t>short and defined radius of particles in tissue</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sym typeface="Symbol"/>
              </a:rPr>
              <a:t></a:t>
            </a:r>
            <a:r>
              <a:rPr lang="en-GB" sz="2000" baseline="0" dirty="0">
                <a:cs typeface="Times New Roman" panose="02020603050405020304" pitchFamily="18" charset="0"/>
              </a:rPr>
              <a:t>-emitters</a:t>
            </a:r>
          </a:p>
          <a:p>
            <a:pPr marL="800100" lvl="1" indent="-342900" algn="l">
              <a:lnSpc>
                <a:spcPct val="150000"/>
              </a:lnSpc>
              <a:buFont typeface="Arial" panose="020B0604020202020204" pitchFamily="34" charset="0"/>
              <a:buChar char="•"/>
              <a:defRPr/>
            </a:pPr>
            <a:r>
              <a:rPr lang="en-GB" sz="2000" baseline="0" dirty="0" smtClean="0">
                <a:cs typeface="Times New Roman" panose="02020603050405020304" pitchFamily="18" charset="0"/>
                <a:sym typeface="Symbol"/>
              </a:rPr>
              <a:t></a:t>
            </a:r>
            <a:r>
              <a:rPr lang="en-GB" sz="2000" dirty="0" smtClean="0">
                <a:cs typeface="Times New Roman" panose="02020603050405020304" pitchFamily="18" charset="0"/>
                <a:sym typeface="Symbol"/>
              </a:rPr>
              <a:t></a:t>
            </a:r>
            <a:r>
              <a:rPr lang="en-GB" sz="2000" baseline="0" dirty="0">
                <a:cs typeface="Times New Roman" panose="02020603050405020304" pitchFamily="18" charset="0"/>
                <a:sym typeface="Symbol"/>
              </a:rPr>
              <a:t>-</a:t>
            </a:r>
            <a:r>
              <a:rPr lang="en-GB" sz="2000" baseline="0" dirty="0" smtClean="0">
                <a:cs typeface="Times New Roman" panose="02020603050405020304" pitchFamily="18" charset="0"/>
              </a:rPr>
              <a:t>emitters</a:t>
            </a:r>
            <a:endParaRPr lang="en-GB" sz="2000" baseline="0" dirty="0">
              <a:cs typeface="Times New Roman" panose="02020603050405020304" pitchFamily="18" charset="0"/>
            </a:endParaRP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sym typeface="Symbol"/>
              </a:rPr>
              <a:t></a:t>
            </a:r>
            <a:r>
              <a:rPr lang="en-GB" sz="2000" baseline="0" dirty="0">
                <a:cs typeface="Times New Roman" panose="02020603050405020304" pitchFamily="18" charset="0"/>
              </a:rPr>
              <a:t>-emitters with low </a:t>
            </a:r>
            <a:r>
              <a:rPr lang="en-GB" sz="2000" baseline="0" dirty="0" smtClean="0">
                <a:cs typeface="Times New Roman" panose="02020603050405020304" pitchFamily="18" charset="0"/>
              </a:rPr>
              <a:t>energy</a:t>
            </a:r>
            <a:endParaRPr lang="cs-CZ" sz="2000" baseline="0" dirty="0" smtClean="0">
              <a:cs typeface="Times New Roman" panose="02020603050405020304" pitchFamily="18" charset="0"/>
            </a:endParaRPr>
          </a:p>
          <a:p>
            <a:pPr marL="800100" lvl="1" indent="-342900" algn="l">
              <a:lnSpc>
                <a:spcPct val="150000"/>
              </a:lnSpc>
              <a:buFont typeface="Arial" panose="020B0604020202020204" pitchFamily="34" charset="0"/>
              <a:buChar char="•"/>
              <a:defRPr/>
            </a:pPr>
            <a:r>
              <a:rPr lang="en-GB" sz="2000" baseline="0" dirty="0" smtClean="0">
                <a:cs typeface="Times New Roman" panose="02020603050405020304" pitchFamily="18" charset="0"/>
              </a:rPr>
              <a:t>emission </a:t>
            </a:r>
            <a:r>
              <a:rPr lang="en-GB" sz="2000" baseline="0" dirty="0">
                <a:cs typeface="Times New Roman" panose="02020603050405020304" pitchFamily="18" charset="0"/>
              </a:rPr>
              <a:t>of Auger electrons (EC isotopes)</a:t>
            </a:r>
            <a:endParaRPr lang="en-US" sz="2000" baseline="0" dirty="0">
              <a:cs typeface="Times New Roman" panose="02020603050405020304" pitchFamily="18" charset="0"/>
            </a:endParaRPr>
          </a:p>
          <a:p>
            <a:pPr marL="342900" lvl="1" indent="-342900" algn="l">
              <a:lnSpc>
                <a:spcPct val="150000"/>
              </a:lnSpc>
              <a:buFont typeface="Arial" panose="020B0604020202020204" pitchFamily="34" charset="0"/>
              <a:buChar char="•"/>
              <a:defRPr/>
            </a:pPr>
            <a:r>
              <a:rPr lang="en-US" sz="2000" baseline="0" dirty="0">
                <a:solidFill>
                  <a:srgbClr val="0070C0"/>
                </a:solidFill>
                <a:cs typeface="Times New Roman" panose="02020603050405020304" pitchFamily="18" charset="0"/>
              </a:rPr>
              <a:t>selective deposition in tumors </a:t>
            </a:r>
            <a:r>
              <a:rPr lang="en-US" sz="2000" baseline="0" dirty="0">
                <a:cs typeface="Times New Roman" panose="02020603050405020304" pitchFamily="18" charset="0"/>
              </a:rPr>
              <a:t>– half-lives in hours </a:t>
            </a:r>
            <a:endParaRPr lang="en-GB" sz="2000" baseline="0" dirty="0">
              <a:cs typeface="Times New Roman" panose="02020603050405020304" pitchFamily="18" charset="0"/>
            </a:endParaRPr>
          </a:p>
          <a:p>
            <a:pPr marL="342900" indent="-342900" algn="l">
              <a:lnSpc>
                <a:spcPct val="150000"/>
              </a:lnSpc>
              <a:buFont typeface="Arial" panose="020B0604020202020204" pitchFamily="34" charset="0"/>
              <a:buChar char="•"/>
              <a:defRPr/>
            </a:pPr>
            <a:endParaRPr lang="en-GB" sz="2000" baseline="0" dirty="0">
              <a:cs typeface="Times New Roman" panose="02020603050405020304" pitchFamily="18" charset="0"/>
            </a:endParaRPr>
          </a:p>
        </p:txBody>
      </p:sp>
      <p:pic>
        <p:nvPicPr>
          <p:cNvPr id="10244" name="Picture 2" descr="http://upload.wikimedia.org/wikipedia/commons/thumb/2/2a/Elektroneneinfang_%282_Phasen%29.png/220px-Elektroneneinfang_%282_Phasen%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050" y="1046163"/>
            <a:ext cx="2524125"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0070C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097393243"/>
              </p:ext>
            </p:extLst>
          </p:nvPr>
        </p:nvGraphicFramePr>
        <p:xfrm>
          <a:off x="250825" y="1125538"/>
          <a:ext cx="8793163" cy="5760601"/>
        </p:xfrm>
        <a:graphic>
          <a:graphicData uri="http://schemas.openxmlformats.org/drawingml/2006/table">
            <a:tbl>
              <a:tblPr>
                <a:tableStyleId>{5C22544A-7EE6-4342-B048-85BDC9FD1C3A}</a:tableStyleId>
              </a:tblPr>
              <a:tblGrid>
                <a:gridCol w="1242691"/>
                <a:gridCol w="1091583"/>
                <a:gridCol w="1572605"/>
                <a:gridCol w="2653268"/>
                <a:gridCol w="2233016"/>
              </a:tblGrid>
              <a:tr h="319980">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Isotope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Decay</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Half-life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Source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Mean range in tissue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12.8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 </a:t>
                      </a: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Ni(p,n)</a:t>
                      </a: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0.2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62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 </a:t>
                      </a: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Zn(n,p)</a:t>
                      </a: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Ga</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Auger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3.26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89</a:t>
                      </a:r>
                      <a:r>
                        <a:rPr lang="en-GB" sz="1600">
                          <a:solidFill>
                            <a:schemeClr val="tx1"/>
                          </a:solidFill>
                          <a:effectLst/>
                          <a:latin typeface="Times New Roman" panose="02020603050405020304" pitchFamily="18" charset="0"/>
                          <a:cs typeface="Times New Roman" panose="02020603050405020304" pitchFamily="18" charset="0"/>
                        </a:rPr>
                        <a:t>Sr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50.5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Y</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64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generator, </a:t>
                      </a: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Sr(</a:t>
                      </a:r>
                      <a:r>
                        <a:rPr lang="en-GB" sz="160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a:solidFill>
                            <a:schemeClr val="tx1"/>
                          </a:solidFill>
                          <a:effectLst/>
                          <a:latin typeface="Times New Roman" panose="02020603050405020304" pitchFamily="18" charset="0"/>
                          <a:cs typeface="Times New Roman" panose="02020603050405020304" pitchFamily="18" charset="0"/>
                        </a:rPr>
                        <a:t>–</a:t>
                      </a:r>
                      <a:r>
                        <a:rPr lang="en-GB" sz="1600">
                          <a:solidFill>
                            <a:schemeClr val="tx1"/>
                          </a:solidFill>
                          <a:effectLst/>
                          <a:latin typeface="Times New Roman" panose="02020603050405020304" pitchFamily="18" charset="0"/>
                          <a:cs typeface="Times New Roman" panose="02020603050405020304" pitchFamily="18" charset="0"/>
                        </a:rPr>
                        <a:t>)</a:t>
                      </a: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Y</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3.9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111</a:t>
                      </a:r>
                      <a:r>
                        <a:rPr lang="en-GB" sz="1600">
                          <a:solidFill>
                            <a:schemeClr val="tx1"/>
                          </a:solidFill>
                          <a:effectLst/>
                          <a:latin typeface="Times New Roman" panose="02020603050405020304" pitchFamily="18" charset="0"/>
                          <a:cs typeface="Times New Roman" panose="02020603050405020304" pitchFamily="18" charset="0"/>
                        </a:rPr>
                        <a:t>Ag</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179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cyclotron</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1.1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149</a:t>
                      </a:r>
                      <a:r>
                        <a:rPr lang="en-GB" sz="1600">
                          <a:solidFill>
                            <a:schemeClr val="tx1"/>
                          </a:solidFill>
                          <a:effectLst/>
                          <a:latin typeface="Times New Roman" panose="02020603050405020304" pitchFamily="18" charset="0"/>
                          <a:cs typeface="Times New Roman" panose="02020603050405020304" pitchFamily="18" charset="0"/>
                        </a:rPr>
                        <a:t>Pm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2.2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153</a:t>
                      </a:r>
                      <a:r>
                        <a:rPr lang="en-GB" sz="1600">
                          <a:solidFill>
                            <a:schemeClr val="tx1"/>
                          </a:solidFill>
                          <a:effectLst/>
                          <a:latin typeface="Times New Roman" panose="02020603050405020304" pitchFamily="18" charset="0"/>
                          <a:cs typeface="Times New Roman" panose="02020603050405020304" pitchFamily="18" charset="0"/>
                        </a:rPr>
                        <a:t>Sm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1.9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161</a:t>
                      </a:r>
                      <a:r>
                        <a:rPr lang="en-GB" sz="1600">
                          <a:solidFill>
                            <a:schemeClr val="tx1"/>
                          </a:solidFill>
                          <a:effectLst/>
                          <a:latin typeface="Times New Roman" panose="02020603050405020304" pitchFamily="18" charset="0"/>
                          <a:cs typeface="Times New Roman" panose="02020603050405020304" pitchFamily="18" charset="0"/>
                        </a:rPr>
                        <a:t>Tb</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166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0.3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166</a:t>
                      </a:r>
                      <a:r>
                        <a:rPr lang="en-GB" sz="1600">
                          <a:solidFill>
                            <a:schemeClr val="tx1"/>
                          </a:solidFill>
                          <a:effectLst/>
                          <a:latin typeface="Times New Roman" panose="02020603050405020304" pitchFamily="18" charset="0"/>
                          <a:cs typeface="Times New Roman" panose="02020603050405020304" pitchFamily="18" charset="0"/>
                        </a:rPr>
                        <a:t>Ho</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1.1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177</a:t>
                      </a:r>
                      <a:r>
                        <a:rPr lang="en-GB" sz="1600">
                          <a:solidFill>
                            <a:schemeClr val="tx1"/>
                          </a:solidFill>
                          <a:effectLst/>
                          <a:latin typeface="Times New Roman" panose="02020603050405020304" pitchFamily="18" charset="0"/>
                          <a:cs typeface="Times New Roman" panose="02020603050405020304" pitchFamily="18" charset="0"/>
                        </a:rPr>
                        <a:t>Lu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6.7 d</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dirty="0">
                          <a:solidFill>
                            <a:schemeClr val="tx1"/>
                          </a:solidFill>
                          <a:effectLst/>
                          <a:latin typeface="Times New Roman" panose="02020603050405020304" pitchFamily="18" charset="0"/>
                          <a:cs typeface="Times New Roman" panose="02020603050405020304" pitchFamily="18" charset="0"/>
                        </a:rPr>
                        <a:t>186</a:t>
                      </a:r>
                      <a:r>
                        <a:rPr lang="en-GB" sz="1600" dirty="0">
                          <a:solidFill>
                            <a:schemeClr val="tx1"/>
                          </a:solidFill>
                          <a:effectLst/>
                          <a:latin typeface="Times New Roman" panose="02020603050405020304" pitchFamily="18" charset="0"/>
                          <a:cs typeface="Times New Roman" panose="02020603050405020304" pitchFamily="18" charset="0"/>
                        </a:rPr>
                        <a:t>Re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90 h</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1.1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188</a:t>
                      </a:r>
                      <a:r>
                        <a:rPr lang="en-GB" sz="1600">
                          <a:solidFill>
                            <a:schemeClr val="tx1"/>
                          </a:solidFill>
                          <a:effectLst/>
                          <a:latin typeface="Times New Roman" panose="02020603050405020304" pitchFamily="18" charset="0"/>
                          <a:cs typeface="Times New Roman" panose="02020603050405020304" pitchFamily="18" charset="0"/>
                        </a:rPr>
                        <a:t>Re</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17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generator, </a:t>
                      </a:r>
                      <a:r>
                        <a:rPr lang="en-GB" sz="1600" baseline="30000" dirty="0">
                          <a:solidFill>
                            <a:schemeClr val="tx1"/>
                          </a:solidFill>
                          <a:effectLst/>
                          <a:latin typeface="Times New Roman" panose="02020603050405020304" pitchFamily="18" charset="0"/>
                          <a:cs typeface="Times New Roman" panose="02020603050405020304" pitchFamily="18" charset="0"/>
                        </a:rPr>
                        <a:t>188</a:t>
                      </a:r>
                      <a:r>
                        <a:rPr lang="en-GB" sz="1600" dirty="0">
                          <a:solidFill>
                            <a:schemeClr val="tx1"/>
                          </a:solidFill>
                          <a:effectLst/>
                          <a:latin typeface="Times New Roman" panose="02020603050405020304" pitchFamily="18" charset="0"/>
                          <a:cs typeface="Times New Roman" panose="02020603050405020304" pitchFamily="18" charset="0"/>
                        </a:rPr>
                        <a:t>W(</a:t>
                      </a: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rPr>
                        <a:t>)</a:t>
                      </a:r>
                      <a:r>
                        <a:rPr lang="en-GB" sz="1600" baseline="30000" dirty="0">
                          <a:solidFill>
                            <a:schemeClr val="tx1"/>
                          </a:solidFill>
                          <a:effectLst/>
                          <a:latin typeface="Times New Roman" panose="02020603050405020304" pitchFamily="18" charset="0"/>
                          <a:cs typeface="Times New Roman" panose="02020603050405020304" pitchFamily="18" charset="0"/>
                        </a:rPr>
                        <a:t>188</a:t>
                      </a:r>
                      <a:r>
                        <a:rPr lang="en-GB" sz="1600" dirty="0">
                          <a:solidFill>
                            <a:schemeClr val="tx1"/>
                          </a:solidFill>
                          <a:effectLst/>
                          <a:latin typeface="Times New Roman" panose="02020603050405020304" pitchFamily="18" charset="0"/>
                          <a:cs typeface="Times New Roman" panose="02020603050405020304" pitchFamily="18" charset="0"/>
                        </a:rPr>
                        <a:t>Re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3.3 mm</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639961">
                <a:tc>
                  <a:txBody>
                    <a:bodyPr/>
                    <a:lstStyle/>
                    <a:p>
                      <a:pPr indent="450215" algn="just">
                        <a:lnSpc>
                          <a:spcPct val="150000"/>
                        </a:lnSpc>
                        <a:spcAft>
                          <a:spcPts val="0"/>
                        </a:spcAft>
                      </a:pPr>
                      <a:r>
                        <a:rPr lang="en-GB" sz="1600" baseline="30000" dirty="0" smtClean="0">
                          <a:solidFill>
                            <a:schemeClr val="tx1"/>
                          </a:solidFill>
                          <a:effectLst/>
                          <a:latin typeface="Times New Roman" panose="02020603050405020304" pitchFamily="18" charset="0"/>
                          <a:cs typeface="Times New Roman" panose="02020603050405020304" pitchFamily="18" charset="0"/>
                        </a:rPr>
                        <a:t>212</a:t>
                      </a:r>
                      <a:r>
                        <a:rPr lang="en-GB" sz="1600" dirty="0" smtClean="0">
                          <a:solidFill>
                            <a:schemeClr val="tx1"/>
                          </a:solidFill>
                          <a:effectLst/>
                          <a:latin typeface="Times New Roman" panose="02020603050405020304" pitchFamily="18" charset="0"/>
                          <a:cs typeface="Times New Roman" panose="02020603050405020304" pitchFamily="18" charset="0"/>
                        </a:rPr>
                        <a:t>Pb</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sym typeface="Symbol"/>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10.6 h/1.01h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0.1 mm</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0070C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0070C0"/>
              </a:solidFill>
              <a:latin typeface="Times New Roman" panose="02020603050405020304" pitchFamily="18" charset="0"/>
              <a:cs typeface="Times New Roman" panose="02020603050405020304" pitchFamily="18" charset="0"/>
            </a:endParaRP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766763"/>
            <a:ext cx="794385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353442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Common criteria for radiopharmaceuticals</a:t>
            </a: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3" name="Obdélník 2"/>
          <p:cNvSpPr/>
          <p:nvPr/>
        </p:nvSpPr>
        <p:spPr>
          <a:xfrm>
            <a:off x="539552" y="836613"/>
            <a:ext cx="8064896" cy="5509200"/>
          </a:xfrm>
          <a:prstGeom prst="rect">
            <a:avLst/>
          </a:prstGeom>
        </p:spPr>
        <p:txBody>
          <a:bodyPr wrap="square">
            <a:spAutoFit/>
          </a:bodyPr>
          <a:lstStyle/>
          <a:p>
            <a:pPr marL="285750" indent="-285750" algn="l">
              <a:buFont typeface="Wingdings" panose="05000000000000000000" pitchFamily="2" charset="2"/>
              <a:buChar char="§"/>
            </a:pPr>
            <a:r>
              <a:rPr lang="en-GB" sz="1600" b="0" baseline="0" dirty="0" smtClean="0"/>
              <a:t>Selected </a:t>
            </a:r>
            <a:r>
              <a:rPr lang="en-GB" sz="1600" b="0" baseline="0" dirty="0"/>
              <a:t>molecule must be </a:t>
            </a:r>
            <a:r>
              <a:rPr lang="en-GB" sz="1600" baseline="0" dirty="0"/>
              <a:t>amenable to radiolabelling</a:t>
            </a:r>
            <a:r>
              <a:rPr lang="en-GB" sz="1600" b="0" baseline="0" dirty="0"/>
              <a:t>. Reaction must provide sufficient radiochemical yield, specific activity and must proceed in appropriate time, that means maximally 4, ideally less than 3 half-lives of radioisotope </a:t>
            </a:r>
            <a:r>
              <a:rPr lang="en-GB" sz="1600" b="0" baseline="0" dirty="0" smtClean="0"/>
              <a:t>– also </a:t>
            </a:r>
            <a:r>
              <a:rPr lang="en-GB" sz="1600" b="0" baseline="0" dirty="0"/>
              <a:t>depends on half-life itself. Reaction must proceed under reasonable conditions because of automation of procedure in the case of clinical production. Procedure including yield must be reliable and reproducible</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aseline="0" dirty="0" err="1" smtClean="0"/>
              <a:t>Biodistribution</a:t>
            </a:r>
            <a:r>
              <a:rPr lang="en-GB" sz="1600" baseline="0" dirty="0" smtClean="0"/>
              <a:t> </a:t>
            </a:r>
            <a:r>
              <a:rPr lang="en-GB" sz="1600" b="0" baseline="0" dirty="0"/>
              <a:t>of a radiopharmaceutical must be related to the physiological response to enable measuring functionality of biochemical process under investigation.</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aseline="0" dirty="0" smtClean="0"/>
              <a:t>High </a:t>
            </a:r>
            <a:r>
              <a:rPr lang="en-GB" sz="1600" baseline="0" dirty="0"/>
              <a:t>affinity </a:t>
            </a:r>
            <a:r>
              <a:rPr lang="en-GB" sz="1600" b="0" baseline="0" dirty="0"/>
              <a:t>to the target leading to high contrast of a PET image. Interaction between radiopharmaceutical and biomolecules in target tissue must be the major mechanism. Also high specificity for target molecule is essential because interaction with similar targets leads to interference with desired radioactive signal detected by a PET camera</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0" baseline="0" dirty="0" smtClean="0"/>
              <a:t>The </a:t>
            </a:r>
            <a:r>
              <a:rPr lang="en-GB" sz="1600" baseline="0" dirty="0" err="1"/>
              <a:t>lipophilicity</a:t>
            </a:r>
            <a:r>
              <a:rPr lang="en-GB" sz="1600" baseline="0" dirty="0"/>
              <a:t> </a:t>
            </a:r>
            <a:r>
              <a:rPr lang="en-GB" sz="1600" b="0" baseline="0" dirty="0"/>
              <a:t>(defined as usual partition coefficient </a:t>
            </a:r>
            <a:r>
              <a:rPr lang="en-GB" sz="1600" b="0" baseline="0" dirty="0" smtClean="0"/>
              <a:t>between </a:t>
            </a:r>
            <a:r>
              <a:rPr lang="en-GB" sz="1600" b="0" i="1" baseline="0" dirty="0"/>
              <a:t>n</a:t>
            </a:r>
            <a:r>
              <a:rPr lang="en-GB" sz="1600" b="0" baseline="0" dirty="0"/>
              <a:t>-</a:t>
            </a:r>
            <a:r>
              <a:rPr lang="en-GB" sz="1600" b="0" baseline="0" dirty="0" err="1"/>
              <a:t>octanol</a:t>
            </a:r>
            <a:r>
              <a:rPr lang="en-GB" sz="1600" b="0" baseline="0" dirty="0"/>
              <a:t> and water </a:t>
            </a:r>
            <a:r>
              <a:rPr lang="en-GB" sz="1600" b="0" baseline="0" dirty="0" smtClean="0"/>
              <a:t>– </a:t>
            </a:r>
            <a:r>
              <a:rPr lang="en-GB" sz="1600" b="0" i="1" baseline="0" dirty="0" smtClean="0"/>
              <a:t>log</a:t>
            </a:r>
            <a:r>
              <a:rPr lang="en-GB" sz="1600" b="0" i="1" baseline="0" dirty="0"/>
              <a:t> P</a:t>
            </a:r>
            <a:r>
              <a:rPr lang="en-GB" sz="1600" b="0" baseline="0" dirty="0"/>
              <a:t>) that determines ability to cross cell membranes. </a:t>
            </a:r>
            <a:endParaRPr lang="en-GB" sz="1600" b="0" baseline="0" dirty="0" smtClean="0"/>
          </a:p>
          <a:p>
            <a:pPr marL="285750" indent="-285750" algn="l">
              <a:buFont typeface="Wingdings" panose="05000000000000000000" pitchFamily="2" charset="2"/>
              <a:buChar char="§"/>
            </a:pPr>
            <a:r>
              <a:rPr lang="en-GB" sz="1600" b="0" baseline="0" dirty="0" smtClean="0"/>
              <a:t>Optimal </a:t>
            </a:r>
            <a:r>
              <a:rPr lang="en-GB" sz="1600" b="0" baseline="0" dirty="0"/>
              <a:t>passage of lipid bilayers requires </a:t>
            </a:r>
            <a:r>
              <a:rPr lang="en-GB" sz="1600" b="0" i="1" baseline="0" dirty="0"/>
              <a:t>log P</a:t>
            </a:r>
            <a:r>
              <a:rPr lang="en-GB" sz="1600" b="0" baseline="0" dirty="0"/>
              <a:t> ~ 1.5 </a:t>
            </a:r>
            <a:r>
              <a:rPr lang="en-GB" sz="1600" b="0" baseline="0" dirty="0" smtClean="0"/>
              <a:t>– 2. </a:t>
            </a:r>
            <a:r>
              <a:rPr lang="en-GB" sz="1600" b="0" baseline="0" dirty="0"/>
              <a:t>Higher </a:t>
            </a:r>
            <a:r>
              <a:rPr lang="en-GB" sz="1600" b="0" i="1" baseline="0" dirty="0"/>
              <a:t>log P</a:t>
            </a:r>
            <a:r>
              <a:rPr lang="en-GB" sz="1600" b="0" baseline="0" dirty="0"/>
              <a:t> values result in nonspecific binding caused by hydrophobic interactions with lipids and proteins</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0" baseline="0" dirty="0" smtClean="0"/>
          </a:p>
          <a:p>
            <a:pPr marL="285750" indent="-285750" algn="l">
              <a:buFont typeface="Wingdings" panose="05000000000000000000" pitchFamily="2" charset="2"/>
              <a:buChar char="§"/>
            </a:pPr>
            <a:r>
              <a:rPr lang="en-GB" sz="1600" b="0" baseline="0" dirty="0" smtClean="0"/>
              <a:t>Certain </a:t>
            </a:r>
            <a:r>
              <a:rPr lang="en-GB" sz="1600" b="0" baseline="0" dirty="0"/>
              <a:t>properties as </a:t>
            </a:r>
            <a:r>
              <a:rPr lang="en-GB" sz="1600" baseline="0" dirty="0"/>
              <a:t>passage across the cell membrane </a:t>
            </a:r>
            <a:r>
              <a:rPr lang="en-GB" sz="1600" b="0" baseline="0" dirty="0"/>
              <a:t>or other barriers like blood brain barrier (BBB). Besides mentioned </a:t>
            </a:r>
            <a:r>
              <a:rPr lang="en-GB" sz="1600" b="0" baseline="0" dirty="0" err="1"/>
              <a:t>lipophilicity</a:t>
            </a:r>
            <a:r>
              <a:rPr lang="en-GB" sz="1600" b="0" baseline="0" dirty="0"/>
              <a:t>, also active transport of compounds must be taken in account, e.g. </a:t>
            </a:r>
            <a:r>
              <a:rPr lang="en-GB" sz="1600" b="0" baseline="0" dirty="0" smtClean="0"/>
              <a:t>dopamine</a:t>
            </a:r>
            <a:r>
              <a:rPr lang="cs-CZ" sz="1600" b="0" baseline="0" dirty="0" smtClean="0"/>
              <a:t>,</a:t>
            </a:r>
            <a:r>
              <a:rPr lang="en-GB" sz="1600" b="0" baseline="0" dirty="0" smtClean="0"/>
              <a:t> serotonin </a:t>
            </a:r>
            <a:r>
              <a:rPr lang="en-GB" sz="1600" b="0" baseline="0" dirty="0"/>
              <a:t>and amino </a:t>
            </a:r>
            <a:r>
              <a:rPr lang="en-GB" sz="1600" b="0" baseline="0" dirty="0" smtClean="0"/>
              <a:t>acids.</a:t>
            </a:r>
            <a:endParaRPr lang="cs-CZ" sz="1600" b="0" baseline="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Common criteria for radiopharmaceuticals</a:t>
            </a: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3" name="Obdélník 2"/>
          <p:cNvSpPr/>
          <p:nvPr/>
        </p:nvSpPr>
        <p:spPr>
          <a:xfrm>
            <a:off x="539552" y="836613"/>
            <a:ext cx="8064896" cy="5755422"/>
          </a:xfrm>
          <a:prstGeom prst="rect">
            <a:avLst/>
          </a:prstGeom>
        </p:spPr>
        <p:txBody>
          <a:bodyPr wrap="square">
            <a:spAutoFit/>
          </a:bodyPr>
          <a:lstStyle/>
          <a:p>
            <a:pPr algn="l"/>
            <a:r>
              <a:rPr lang="en-GB" sz="1600" b="0" baseline="0" dirty="0"/>
              <a:t>In general, a </a:t>
            </a:r>
            <a:r>
              <a:rPr lang="en-GB" sz="1600" baseline="0" dirty="0"/>
              <a:t>low affinity to P-glycoprotein </a:t>
            </a:r>
            <a:r>
              <a:rPr lang="en-GB" sz="1600" b="0" baseline="0" dirty="0"/>
              <a:t>(P-</a:t>
            </a:r>
            <a:r>
              <a:rPr lang="en-GB" sz="1600" b="0" baseline="0" dirty="0" err="1"/>
              <a:t>gp</a:t>
            </a:r>
            <a:r>
              <a:rPr lang="en-GB" sz="1600" b="0" baseline="0" dirty="0"/>
              <a:t>) is a desirable property for most radiopharmaceuticals. P-</a:t>
            </a:r>
            <a:r>
              <a:rPr lang="en-GB" sz="1600" b="0" baseline="0" dirty="0" err="1"/>
              <a:t>gp</a:t>
            </a:r>
            <a:r>
              <a:rPr lang="en-GB" sz="1600" b="0" baseline="0" dirty="0"/>
              <a:t> is an ATP-dependent efflux pump naturally expressed in BBB. It can be over-expressed in tumours. P-</a:t>
            </a:r>
            <a:r>
              <a:rPr lang="en-GB" sz="1600" b="0" baseline="0" dirty="0" err="1"/>
              <a:t>gp</a:t>
            </a:r>
            <a:r>
              <a:rPr lang="en-GB" sz="1600" b="0" baseline="0" dirty="0"/>
              <a:t> transports compounds that have high affinity for the pump out of the cell and then radiotracers that have high affinity for P-</a:t>
            </a:r>
            <a:r>
              <a:rPr lang="en-GB" sz="1600" b="0" baseline="0" dirty="0" err="1"/>
              <a:t>gp</a:t>
            </a:r>
            <a:r>
              <a:rPr lang="en-GB" sz="1600" b="0" baseline="0" dirty="0"/>
              <a:t> show little accumulation in tissues like brain and </a:t>
            </a:r>
            <a:r>
              <a:rPr lang="en-GB" sz="1600" b="0" baseline="0" dirty="0" smtClean="0"/>
              <a:t>tumour</a:t>
            </a:r>
            <a:r>
              <a:rPr lang="cs-CZ" sz="1600" b="0" baseline="0" dirty="0" smtClean="0"/>
              <a:t>.</a:t>
            </a:r>
          </a:p>
          <a:p>
            <a:pPr algn="l"/>
            <a:endParaRPr lang="cs-CZ" sz="1600" b="0" baseline="0" dirty="0"/>
          </a:p>
          <a:p>
            <a:pPr algn="l"/>
            <a:r>
              <a:rPr lang="en-GB" sz="1600" baseline="0" dirty="0"/>
              <a:t>Metabolism </a:t>
            </a:r>
            <a:r>
              <a:rPr lang="en-GB" sz="1600" b="0" baseline="0" dirty="0"/>
              <a:t>of a radiopharmaceutical is a very important point. Rapid metabolism is generally undesirable. Metabolites can then bind to other molecules or take part in other metabolic processes and result in non-specific accumulation of radioactivity. It is preferable to have the radioisotope in the part of molecule which reaches the target at first and after that is further metabolised. In some cases, metabolism of radiotracer is the mechanism underlying the accumulation of radioactivity in </a:t>
            </a:r>
            <a:r>
              <a:rPr lang="en-GB" sz="1600" b="0" baseline="0" dirty="0" smtClean="0"/>
              <a:t>tissue</a:t>
            </a:r>
            <a:r>
              <a:rPr lang="cs-CZ" sz="1600" b="0" baseline="0" dirty="0" smtClean="0"/>
              <a:t>.</a:t>
            </a:r>
          </a:p>
          <a:p>
            <a:pPr algn="l"/>
            <a:endParaRPr lang="cs-CZ" sz="1600" b="0" baseline="0" dirty="0"/>
          </a:p>
          <a:p>
            <a:pPr algn="l"/>
            <a:r>
              <a:rPr lang="en-GB" sz="1600" baseline="0" dirty="0"/>
              <a:t>Clearance of non-specifically bound radioactivity </a:t>
            </a:r>
            <a:r>
              <a:rPr lang="en-GB" sz="1600" b="0" baseline="0" dirty="0"/>
              <a:t>by the time of measurement PET must be discriminated. This is relevant mainly for labelled macromolecules that slowly diffuse into cells and only small portion is bound to the target of interest. The unbound radiolabelled molecules must leave the cells again and be cleared from the circulation</a:t>
            </a:r>
            <a:r>
              <a:rPr lang="en-GB" sz="1600" b="0" baseline="0" dirty="0" smtClean="0"/>
              <a:t>.</a:t>
            </a:r>
            <a:endParaRPr lang="cs-CZ" sz="1600" b="0" baseline="0" dirty="0" smtClean="0"/>
          </a:p>
          <a:p>
            <a:pPr algn="l"/>
            <a:endParaRPr lang="cs-CZ" sz="1600" b="0" baseline="0" dirty="0"/>
          </a:p>
          <a:p>
            <a:pPr algn="l"/>
            <a:r>
              <a:rPr lang="en-GB" sz="1600" baseline="0" dirty="0"/>
              <a:t>Mutagenicity and toxicity</a:t>
            </a:r>
            <a:r>
              <a:rPr lang="en-GB" sz="1600" b="0" baseline="0" dirty="0"/>
              <a:t>, despite the </a:t>
            </a:r>
            <a:r>
              <a:rPr lang="en-GB" sz="1600" b="0" baseline="0" dirty="0" err="1"/>
              <a:t>radiophramaceutical</a:t>
            </a:r>
            <a:r>
              <a:rPr lang="en-GB" sz="1600" b="0" baseline="0" dirty="0"/>
              <a:t> is prepared under non-carrier added (NCA) conditions and small mass is administrated to the patient, must be tested. This differs in different countries according to the law. Usually toxicity tests on rodent species and </a:t>
            </a:r>
            <a:r>
              <a:rPr lang="en-GB" sz="1600" b="0" baseline="0" dirty="0" smtClean="0"/>
              <a:t>Ames </a:t>
            </a:r>
            <a:r>
              <a:rPr lang="en-GB" sz="1600" b="0" baseline="0" dirty="0"/>
              <a:t>test for mutagenicity are performed at dosages much higher than those applied in PET </a:t>
            </a:r>
            <a:r>
              <a:rPr lang="en-GB" sz="1600" b="0" baseline="0" dirty="0" smtClean="0"/>
              <a:t>studies</a:t>
            </a:r>
            <a:r>
              <a:rPr lang="cs-CZ" sz="1600" b="0" baseline="0" dirty="0" smtClean="0"/>
              <a:t>.</a:t>
            </a:r>
            <a:endParaRPr lang="cs-CZ" sz="1600" b="0" baseline="0" dirty="0"/>
          </a:p>
        </p:txBody>
      </p:sp>
    </p:spTree>
    <p:extLst>
      <p:ext uri="{BB962C8B-B14F-4D97-AF65-F5344CB8AC3E}">
        <p14:creationId xmlns:p14="http://schemas.microsoft.com/office/powerpoint/2010/main" val="673804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434" y="2492896"/>
            <a:ext cx="4824536" cy="42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3"/>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Preparation and administration</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sp>
        <p:nvSpPr>
          <p:cNvPr id="2" name="Obdélník 1"/>
          <p:cNvSpPr/>
          <p:nvPr/>
        </p:nvSpPr>
        <p:spPr>
          <a:xfrm>
            <a:off x="251520" y="1085755"/>
            <a:ext cx="3240360" cy="1015663"/>
          </a:xfrm>
          <a:prstGeom prst="rect">
            <a:avLst/>
          </a:prstGeom>
        </p:spPr>
        <p:txBody>
          <a:bodyPr wrap="square">
            <a:spAutoFit/>
          </a:bodyPr>
          <a:lstStyle/>
          <a:p>
            <a:pPr algn="l"/>
            <a:r>
              <a:rPr lang="en-GB" sz="2000" b="0" baseline="0" dirty="0" smtClean="0"/>
              <a:t>RCY – Radio</a:t>
            </a:r>
            <a:r>
              <a:rPr lang="cs-CZ" sz="2000" b="0" baseline="0" dirty="0" smtClean="0"/>
              <a:t>C</a:t>
            </a:r>
            <a:r>
              <a:rPr lang="en-GB" sz="2000" b="0" baseline="0" dirty="0" err="1" smtClean="0"/>
              <a:t>hemical</a:t>
            </a:r>
            <a:r>
              <a:rPr lang="en-GB" sz="2000" b="0" baseline="0" dirty="0" smtClean="0"/>
              <a:t> </a:t>
            </a:r>
            <a:r>
              <a:rPr lang="cs-CZ" sz="2000" b="0" baseline="0" dirty="0" smtClean="0"/>
              <a:t>Y</a:t>
            </a:r>
            <a:r>
              <a:rPr lang="en-GB" sz="2000" b="0" baseline="0" dirty="0" err="1" smtClean="0"/>
              <a:t>ield</a:t>
            </a:r>
            <a:endParaRPr lang="cs-CZ" sz="2000" b="0" baseline="0" dirty="0" smtClean="0"/>
          </a:p>
          <a:p>
            <a:pPr algn="l"/>
            <a:r>
              <a:rPr lang="cs-CZ" sz="2000" b="0" baseline="0" dirty="0" smtClean="0"/>
              <a:t>CA – </a:t>
            </a:r>
            <a:r>
              <a:rPr lang="cs-CZ" sz="2000" b="0" baseline="0" dirty="0" err="1" smtClean="0"/>
              <a:t>Carrier</a:t>
            </a:r>
            <a:r>
              <a:rPr lang="cs-CZ" sz="2000" b="0" baseline="0" dirty="0" smtClean="0"/>
              <a:t> </a:t>
            </a:r>
            <a:r>
              <a:rPr lang="cs-CZ" sz="2000" b="0" baseline="0" dirty="0" err="1" smtClean="0"/>
              <a:t>Added</a:t>
            </a:r>
            <a:endParaRPr lang="cs-CZ" sz="2000" b="0" baseline="0" dirty="0" smtClean="0"/>
          </a:p>
          <a:p>
            <a:pPr algn="l"/>
            <a:r>
              <a:rPr lang="cs-CZ" sz="2000" b="0" baseline="0" dirty="0" smtClean="0"/>
              <a:t>NCA – Non-</a:t>
            </a:r>
            <a:r>
              <a:rPr lang="cs-CZ" sz="2000" b="0" baseline="0" dirty="0" err="1" smtClean="0"/>
              <a:t>Carrier</a:t>
            </a:r>
            <a:r>
              <a:rPr lang="cs-CZ" sz="2000" b="0" baseline="0" dirty="0" smtClean="0"/>
              <a:t> </a:t>
            </a:r>
            <a:r>
              <a:rPr lang="cs-CZ" sz="2000" b="0" baseline="0" dirty="0" err="1" smtClean="0"/>
              <a:t>Added</a:t>
            </a:r>
            <a:endParaRPr lang="en-GB" sz="2000" b="0" baseline="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43608" y="188640"/>
            <a:ext cx="2484438" cy="609600"/>
          </a:xfrm>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T</a:t>
            </a:r>
            <a:r>
              <a:rPr lang="cs-CZ" altLang="cs-CZ" sz="3200" b="1" dirty="0" err="1" smtClean="0">
                <a:solidFill>
                  <a:srgbClr val="0070C0"/>
                </a:solidFill>
                <a:latin typeface="Times New Roman" panose="02020603050405020304" pitchFamily="18" charset="0"/>
                <a:cs typeface="Times New Roman" panose="02020603050405020304" pitchFamily="18" charset="0"/>
              </a:rPr>
              <a:t>argeting</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321" y="188640"/>
            <a:ext cx="4448175" cy="652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99" y="1196752"/>
            <a:ext cx="4408809" cy="123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5" name="Text Box 3"/>
          <p:cNvSpPr txBox="1">
            <a:spLocks noChangeArrowheads="1"/>
          </p:cNvSpPr>
          <p:nvPr/>
        </p:nvSpPr>
        <p:spPr bwMode="auto">
          <a:xfrm>
            <a:off x="107504" y="2564904"/>
            <a:ext cx="468051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v</a:t>
            </a:r>
            <a:r>
              <a:rPr lang="en-GB" altLang="cs-CZ" sz="1800" b="0" baseline="0" dirty="0" smtClean="0">
                <a:latin typeface="Times New Roman" panose="02020603050405020304" pitchFamily="18" charset="0"/>
                <a:cs typeface="Times New Roman" panose="02020603050405020304" pitchFamily="18" charset="0"/>
              </a:rPr>
              <a:t>ector – selectivity for imaged tissue: peptide, </a:t>
            </a:r>
            <a:r>
              <a:rPr lang="en-GB" altLang="cs-CZ" sz="1800" b="0" baseline="0" dirty="0" err="1" smtClean="0">
                <a:latin typeface="Times New Roman" panose="02020603050405020304" pitchFamily="18" charset="0"/>
                <a:cs typeface="Times New Roman" panose="02020603050405020304" pitchFamily="18" charset="0"/>
              </a:rPr>
              <a:t>oligosacharide</a:t>
            </a:r>
            <a:r>
              <a:rPr lang="en-GB" altLang="cs-CZ" sz="1800" b="0" baseline="0" dirty="0" smtClean="0">
                <a:latin typeface="Times New Roman" panose="02020603050405020304" pitchFamily="18" charset="0"/>
                <a:cs typeface="Times New Roman" panose="02020603050405020304" pitchFamily="18" charset="0"/>
              </a:rPr>
              <a:t>, etc.</a:t>
            </a: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chemically sensitive – labelling at mild conditions</a:t>
            </a:r>
            <a:endParaRPr lang="en-GB" altLang="cs-CZ" sz="1800" b="0" baseline="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250825" y="981075"/>
            <a:ext cx="8496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include </a:t>
            </a:r>
            <a:r>
              <a:rPr lang="en-GB" altLang="cs-CZ" sz="1800" b="0" baseline="0" dirty="0">
                <a:latin typeface="Times New Roman" panose="02020603050405020304" pitchFamily="18" charset="0"/>
                <a:cs typeface="Times New Roman" panose="02020603050405020304" pitchFamily="18" charset="0"/>
              </a:rPr>
              <a:t>a biologically active molecule covalently linked to the </a:t>
            </a:r>
            <a:r>
              <a:rPr lang="en-GB" altLang="cs-CZ" sz="1800" b="0" baseline="0" dirty="0" smtClean="0">
                <a:latin typeface="Times New Roman" panose="02020603050405020304" pitchFamily="18" charset="0"/>
                <a:cs typeface="Times New Roman" panose="02020603050405020304" pitchFamily="18" charset="0"/>
              </a:rPr>
              <a:t>complex</a:t>
            </a: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e.g.</a:t>
            </a:r>
          </a:p>
        </p:txBody>
      </p:sp>
      <p:graphicFrame>
        <p:nvGraphicFramePr>
          <p:cNvPr id="17412" name="Object 7"/>
          <p:cNvGraphicFramePr>
            <a:graphicFrameLocks noChangeAspect="1"/>
          </p:cNvGraphicFramePr>
          <p:nvPr>
            <p:extLst>
              <p:ext uri="{D42A27DB-BD31-4B8C-83A1-F6EECF244321}">
                <p14:modId xmlns:p14="http://schemas.microsoft.com/office/powerpoint/2010/main" val="794488899"/>
              </p:ext>
            </p:extLst>
          </p:nvPr>
        </p:nvGraphicFramePr>
        <p:xfrm>
          <a:off x="1258888" y="2204864"/>
          <a:ext cx="3529012" cy="2619375"/>
        </p:xfrm>
        <a:graphic>
          <a:graphicData uri="http://schemas.openxmlformats.org/presentationml/2006/ole">
            <mc:AlternateContent xmlns:mc="http://schemas.openxmlformats.org/markup-compatibility/2006">
              <mc:Choice xmlns:v="urn:schemas-microsoft-com:vml" Requires="v">
                <p:oleObj spid="_x0000_s17582" name="CS ChemDraw Drawing" r:id="rId4" imgW="2314956" imgH="1719072" progId="ChemDraw.Document.6.0">
                  <p:embed/>
                </p:oleObj>
              </mc:Choice>
              <mc:Fallback>
                <p:oleObj name="CS ChemDraw Drawing" r:id="rId4" imgW="2314956" imgH="1719072" progId="ChemDraw.Document.6.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204864"/>
                        <a:ext cx="3529012"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8"/>
          <p:cNvSpPr txBox="1">
            <a:spLocks noChangeArrowheads="1"/>
          </p:cNvSpPr>
          <p:nvPr/>
        </p:nvSpPr>
        <p:spPr bwMode="auto">
          <a:xfrm>
            <a:off x="900113" y="5157614"/>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Progesterone receptor analogues</a:t>
            </a:r>
          </a:p>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(prostate cancer)</a:t>
            </a:r>
          </a:p>
        </p:txBody>
      </p:sp>
      <p:graphicFrame>
        <p:nvGraphicFramePr>
          <p:cNvPr id="17414" name="Object 9"/>
          <p:cNvGraphicFramePr>
            <a:graphicFrameLocks noChangeAspect="1"/>
          </p:cNvGraphicFramePr>
          <p:nvPr>
            <p:extLst>
              <p:ext uri="{D42A27DB-BD31-4B8C-83A1-F6EECF244321}">
                <p14:modId xmlns:p14="http://schemas.microsoft.com/office/powerpoint/2010/main" val="2648717452"/>
              </p:ext>
            </p:extLst>
          </p:nvPr>
        </p:nvGraphicFramePr>
        <p:xfrm>
          <a:off x="5508625" y="2565227"/>
          <a:ext cx="2376488" cy="1849437"/>
        </p:xfrm>
        <a:graphic>
          <a:graphicData uri="http://schemas.openxmlformats.org/presentationml/2006/ole">
            <mc:AlternateContent xmlns:mc="http://schemas.openxmlformats.org/markup-compatibility/2006">
              <mc:Choice xmlns:v="urn:schemas-microsoft-com:vml" Requires="v">
                <p:oleObj spid="_x0000_s17583" name="CS ChemDraw Drawing" r:id="rId6" imgW="1411224" imgH="1097280" progId="ChemDraw.Document.6.0">
                  <p:embed/>
                </p:oleObj>
              </mc:Choice>
              <mc:Fallback>
                <p:oleObj name="CS ChemDraw Drawing" r:id="rId6" imgW="1411224" imgH="1097280" progId="ChemDraw.Document.6.0">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2565227"/>
                        <a:ext cx="2376488"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Text Box 10"/>
          <p:cNvSpPr txBox="1">
            <a:spLocks noChangeArrowheads="1"/>
          </p:cNvSpPr>
          <p:nvPr/>
        </p:nvSpPr>
        <p:spPr bwMode="auto">
          <a:xfrm>
            <a:off x="4787900" y="5157614"/>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Cocaine analogues </a:t>
            </a:r>
          </a:p>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(CNS diseases)</a:t>
            </a:r>
          </a:p>
        </p:txBody>
      </p:sp>
      <p:sp>
        <p:nvSpPr>
          <p:cNvPr id="8" name="Rectangle 22"/>
          <p:cNvSpPr>
            <a:spLocks noChangeArrowheads="1"/>
          </p:cNvSpPr>
          <p:nvPr/>
        </p:nvSpPr>
        <p:spPr bwMode="auto">
          <a:xfrm>
            <a:off x="134938" y="174625"/>
            <a:ext cx="8874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a:solidFill>
                  <a:srgbClr val="0070C0"/>
                </a:solidFill>
                <a:cs typeface="Times New Roman" panose="02020603050405020304" pitchFamily="18" charset="0"/>
              </a:rPr>
              <a:t>T</a:t>
            </a:r>
            <a:r>
              <a:rPr lang="cs-CZ" altLang="cs-CZ" baseline="0" dirty="0" err="1">
                <a:solidFill>
                  <a:srgbClr val="0070C0"/>
                </a:solidFill>
                <a:cs typeface="Times New Roman" panose="02020603050405020304" pitchFamily="18" charset="0"/>
              </a:rPr>
              <a:t>argeting</a:t>
            </a:r>
            <a:endParaRPr lang="cs-CZ" altLang="cs-CZ" baseline="0" dirty="0">
              <a:solidFill>
                <a:srgbClr val="0070C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6"/>
          <p:cNvSpPr>
            <a:spLocks noChangeArrowheads="1"/>
          </p:cNvSpPr>
          <p:nvPr/>
        </p:nvSpPr>
        <p:spPr bwMode="auto">
          <a:xfrm>
            <a:off x="134938" y="851866"/>
            <a:ext cx="4871253" cy="447609"/>
          </a:xfrm>
          <a:prstGeom prst="rect">
            <a:avLst/>
          </a:prstGeom>
          <a:noFill/>
          <a:ln>
            <a:noFill/>
          </a:ln>
          <a:effectLst>
            <a:prstShdw prst="shdw17" dist="17961" dir="13500000">
              <a:srgbClr val="1F1F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8800" tIns="36000" rIns="118800" bIns="72000">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sz="2200" baseline="0" dirty="0" err="1" smtClean="0">
                <a:cs typeface="Times New Roman" panose="02020603050405020304" pitchFamily="18" charset="0"/>
              </a:rPr>
              <a:t>Octreoscan</a:t>
            </a:r>
            <a:r>
              <a:rPr lang="en-US" altLang="cs-CZ" sz="2200" baseline="0" dirty="0" smtClean="0">
                <a:cs typeface="Times New Roman" panose="02020603050405020304" pitchFamily="18" charset="0"/>
              </a:rPr>
              <a:t> – </a:t>
            </a:r>
            <a:r>
              <a:rPr lang="en-US" altLang="cs-CZ" sz="2200" dirty="0" smtClean="0">
                <a:cs typeface="Times New Roman" panose="02020603050405020304" pitchFamily="18" charset="0"/>
              </a:rPr>
              <a:t>111</a:t>
            </a:r>
            <a:r>
              <a:rPr lang="en-US" altLang="cs-CZ" sz="2200" baseline="0" dirty="0" smtClean="0">
                <a:cs typeface="Times New Roman" panose="02020603050405020304" pitchFamily="18" charset="0"/>
              </a:rPr>
              <a:t>In –DTPA-</a:t>
            </a:r>
            <a:r>
              <a:rPr lang="en-US" altLang="cs-CZ" sz="2200" baseline="0" dirty="0" err="1" smtClean="0">
                <a:cs typeface="Times New Roman" panose="02020603050405020304" pitchFamily="18" charset="0"/>
              </a:rPr>
              <a:t>Octreotide</a:t>
            </a:r>
            <a:endParaRPr lang="en-US" altLang="cs-CZ" sz="2200" baseline="0" dirty="0">
              <a:cs typeface="Times New Roman" panose="02020603050405020304" pitchFamily="18" charset="0"/>
            </a:endParaRPr>
          </a:p>
        </p:txBody>
      </p:sp>
      <p:sp>
        <p:nvSpPr>
          <p:cNvPr id="18438" name="Rectangle 22"/>
          <p:cNvSpPr>
            <a:spLocks noChangeArrowheads="1"/>
          </p:cNvSpPr>
          <p:nvPr/>
        </p:nvSpPr>
        <p:spPr bwMode="auto">
          <a:xfrm>
            <a:off x="134938" y="174625"/>
            <a:ext cx="8874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Targeting</a:t>
            </a:r>
            <a:endParaRPr lang="en-US" altLang="cs-CZ" baseline="0" dirty="0">
              <a:cs typeface="Times New Roman" panose="02020603050405020304" pitchFamily="18" charset="0"/>
            </a:endParaRPr>
          </a:p>
        </p:txBody>
      </p:sp>
      <p:pic>
        <p:nvPicPr>
          <p:cNvPr id="9830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98568"/>
            <a:ext cx="5074171" cy="342566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52790" y="4797152"/>
            <a:ext cx="6453286" cy="1569660"/>
          </a:xfrm>
          <a:prstGeom prst="rect">
            <a:avLst/>
          </a:prstGeom>
        </p:spPr>
        <p:txBody>
          <a:bodyPr wrap="square">
            <a:spAutoFit/>
          </a:bodyPr>
          <a:lstStyle/>
          <a:p>
            <a:pPr algn="l"/>
            <a:r>
              <a:rPr lang="en-US" sz="1600" b="0" baseline="0" dirty="0" err="1" smtClean="0"/>
              <a:t>Octreoscan</a:t>
            </a:r>
            <a:r>
              <a:rPr lang="en-US" sz="1600" b="0" baseline="0" dirty="0" smtClean="0"/>
              <a:t> imaging for neuroendocrine tumors. </a:t>
            </a:r>
          </a:p>
          <a:p>
            <a:pPr algn="l"/>
            <a:r>
              <a:rPr lang="en-US" sz="1600" b="0" baseline="0" dirty="0" smtClean="0"/>
              <a:t>a) Coronal </a:t>
            </a:r>
            <a:r>
              <a:rPr lang="en-US" sz="1600" b="0" baseline="0" dirty="0" err="1" smtClean="0"/>
              <a:t>octreoscan</a:t>
            </a:r>
            <a:r>
              <a:rPr lang="en-US" sz="1600" b="0" baseline="0" dirty="0" smtClean="0"/>
              <a:t> image demonstrating radiotracer uptake in multiple liver metastases and a large pancreatic primary neuroendocrine carcinoma. </a:t>
            </a:r>
          </a:p>
          <a:p>
            <a:pPr algn="l"/>
            <a:r>
              <a:rPr lang="en-US" sz="1600" b="0" baseline="0" dirty="0" smtClean="0"/>
              <a:t>(b) Coronal </a:t>
            </a:r>
            <a:r>
              <a:rPr lang="en-US" sz="1600" b="0" baseline="0" dirty="0" err="1" smtClean="0"/>
              <a:t>octreoscan</a:t>
            </a:r>
            <a:r>
              <a:rPr lang="en-US" sz="1600" b="0" baseline="0" dirty="0" smtClean="0"/>
              <a:t> fusion images with single photon emission tomography (SPECT) providing increased anatomic detail. </a:t>
            </a:r>
          </a:p>
          <a:p>
            <a:pPr algn="l"/>
            <a:r>
              <a:rPr lang="en-US" sz="1600" b="0" baseline="0" dirty="0" smtClean="0"/>
              <a:t>(c) Axial </a:t>
            </a:r>
            <a:r>
              <a:rPr lang="en-US" sz="1600" b="0" baseline="0" dirty="0" err="1" smtClean="0"/>
              <a:t>octreoscan</a:t>
            </a:r>
            <a:r>
              <a:rPr lang="en-US" sz="1600" b="0" baseline="0" dirty="0" smtClean="0"/>
              <a:t> fusion images with SPECT.</a:t>
            </a:r>
            <a:endParaRPr lang="en-US" sz="1600" b="0" baseline="0" dirty="0"/>
          </a:p>
        </p:txBody>
      </p:sp>
      <p:pic>
        <p:nvPicPr>
          <p:cNvPr id="98308" name="Picture 4" descr="http://www.chemdrug.com/databases/dataimg/309/30819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094" y="158265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91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0263" name="Rectangle 39"/>
          <p:cNvSpPr>
            <a:spLocks noChangeArrowheads="1"/>
          </p:cNvSpPr>
          <p:nvPr/>
        </p:nvSpPr>
        <p:spPr bwMode="auto">
          <a:xfrm>
            <a:off x="1330325" y="173038"/>
            <a:ext cx="662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FF0000"/>
                </a:solidFill>
                <a:effectLst>
                  <a:outerShdw blurRad="38100" dist="38100" dir="2700000" algn="tl">
                    <a:srgbClr val="FFFFFF"/>
                  </a:outerShdw>
                </a:effectLst>
              </a:rPr>
              <a:t>Radiodiagnostické metody</a:t>
            </a:r>
            <a:endParaRPr lang="cs-CZ" altLang="cs-CZ" sz="3600" dirty="0">
              <a:solidFill>
                <a:srgbClr val="FF0000"/>
              </a:solidFill>
              <a:effectLst>
                <a:outerShdw blurRad="38100" dist="38100" dir="2700000" algn="tl">
                  <a:srgbClr val="FFFFFF"/>
                </a:outerShdw>
              </a:effectLst>
            </a:endParaRPr>
          </a:p>
        </p:txBody>
      </p:sp>
      <p:sp>
        <p:nvSpPr>
          <p:cNvPr id="8" name="TextovéPole 7"/>
          <p:cNvSpPr txBox="1"/>
          <p:nvPr/>
        </p:nvSpPr>
        <p:spPr>
          <a:xfrm>
            <a:off x="304840" y="1052736"/>
            <a:ext cx="5253361" cy="1282402"/>
          </a:xfrm>
          <a:prstGeom prst="rect">
            <a:avLst/>
          </a:prstGeom>
          <a:noFill/>
        </p:spPr>
        <p:txBody>
          <a:bodyPr wrap="none" rtlCol="0">
            <a:spAutoFit/>
          </a:bodyPr>
          <a:lstStyle/>
          <a:p>
            <a:r>
              <a:rPr lang="cs-CZ" b="0" dirty="0" err="1" smtClean="0">
                <a:solidFill>
                  <a:schemeClr val="tx1"/>
                </a:solidFill>
              </a:rPr>
              <a:t>Jednofotonová</a:t>
            </a:r>
            <a:r>
              <a:rPr lang="cs-CZ" b="0" dirty="0" smtClean="0">
                <a:solidFill>
                  <a:schemeClr val="tx1"/>
                </a:solidFill>
              </a:rPr>
              <a:t> emisní tomografie </a:t>
            </a:r>
            <a:r>
              <a:rPr lang="cs-CZ" sz="4000" dirty="0" smtClean="0">
                <a:solidFill>
                  <a:srgbClr val="FF0000"/>
                </a:solidFill>
              </a:rPr>
              <a:t>(SPECT)</a:t>
            </a:r>
          </a:p>
          <a:p>
            <a:pPr>
              <a:buFont typeface="Arial" pitchFamily="34" charset="0"/>
              <a:buChar char="•"/>
            </a:pPr>
            <a:r>
              <a:rPr lang="cs-CZ" altLang="cs-CZ" sz="2400" b="0" dirty="0" smtClean="0">
                <a:solidFill>
                  <a:schemeClr val="tx1"/>
                </a:solidFill>
                <a:cs typeface="Times New Roman" panose="02020603050405020304" pitchFamily="18" charset="0"/>
                <a:sym typeface="Symbol" pitchFamily="18" charset="2"/>
              </a:rPr>
              <a:t> </a:t>
            </a:r>
            <a:r>
              <a:rPr lang="cs-CZ" altLang="cs-CZ" sz="2400" b="0" dirty="0" smtClean="0">
                <a:solidFill>
                  <a:schemeClr val="tx1"/>
                </a:solidFill>
                <a:cs typeface="Times New Roman" panose="02020603050405020304" pitchFamily="18" charset="0"/>
              </a:rPr>
              <a:t>-emitující radioisotopy</a:t>
            </a:r>
          </a:p>
          <a:p>
            <a:pPr>
              <a:buFont typeface="Arial" pitchFamily="34" charset="0"/>
              <a:buChar char="•"/>
            </a:pPr>
            <a:r>
              <a:rPr lang="cs-CZ" altLang="cs-CZ" sz="2400" b="0" dirty="0" smtClean="0">
                <a:solidFill>
                  <a:schemeClr val="tx1"/>
                </a:solidFill>
                <a:cs typeface="Times New Roman" panose="02020603050405020304" pitchFamily="18" charset="0"/>
                <a:sym typeface="Wingdings" pitchFamily="2" charset="2"/>
              </a:rPr>
              <a:t> rozlišení ~1 cm</a:t>
            </a:r>
            <a:r>
              <a:rPr lang="cs-CZ" altLang="cs-CZ" sz="2400" b="0" baseline="30000" dirty="0" smtClean="0">
                <a:solidFill>
                  <a:schemeClr val="tx1"/>
                </a:solidFill>
                <a:cs typeface="Times New Roman" panose="02020603050405020304" pitchFamily="18" charset="0"/>
                <a:sym typeface="Wingdings" pitchFamily="2" charset="2"/>
              </a:rPr>
              <a:t>3</a:t>
            </a:r>
          </a:p>
          <a:p>
            <a:endParaRPr lang="cs-CZ" sz="2800" b="0" dirty="0">
              <a:solidFill>
                <a:schemeClr val="tx1"/>
              </a:solidFill>
            </a:endParaRPr>
          </a:p>
        </p:txBody>
      </p:sp>
      <p:pic>
        <p:nvPicPr>
          <p:cNvPr id="37891" name="Picture 3"/>
          <p:cNvPicPr>
            <a:picLocks noChangeAspect="1" noChangeArrowheads="1"/>
          </p:cNvPicPr>
          <p:nvPr/>
        </p:nvPicPr>
        <p:blipFill>
          <a:blip r:embed="rId2" cstate="print"/>
          <a:srcRect/>
          <a:stretch>
            <a:fillRect/>
          </a:stretch>
        </p:blipFill>
        <p:spPr bwMode="auto">
          <a:xfrm>
            <a:off x="517054" y="2492896"/>
            <a:ext cx="5162585" cy="3856005"/>
          </a:xfrm>
          <a:prstGeom prst="rect">
            <a:avLst/>
          </a:prstGeom>
          <a:noFill/>
          <a:ln w="9525">
            <a:noFill/>
            <a:miter lim="800000"/>
            <a:headEnd/>
            <a:tailEnd/>
          </a:ln>
        </p:spPr>
      </p:pic>
      <p:pic>
        <p:nvPicPr>
          <p:cNvPr id="37892" name="Picture 4"/>
          <p:cNvPicPr>
            <a:picLocks noChangeAspect="1" noChangeArrowheads="1"/>
          </p:cNvPicPr>
          <p:nvPr/>
        </p:nvPicPr>
        <p:blipFill>
          <a:blip r:embed="rId3" cstate="print"/>
          <a:srcRect/>
          <a:stretch>
            <a:fillRect/>
          </a:stretch>
        </p:blipFill>
        <p:spPr bwMode="auto">
          <a:xfrm>
            <a:off x="6516216" y="651548"/>
            <a:ext cx="1650183" cy="5657772"/>
          </a:xfrm>
          <a:prstGeom prst="rect">
            <a:avLst/>
          </a:prstGeom>
          <a:noFill/>
          <a:ln w="9525">
            <a:noFill/>
            <a:miter lim="800000"/>
            <a:headEnd/>
            <a:tailEnd/>
          </a:ln>
        </p:spPr>
      </p:pic>
    </p:spTree>
    <p:extLst>
      <p:ext uri="{BB962C8B-B14F-4D97-AF65-F5344CB8AC3E}">
        <p14:creationId xmlns:p14="http://schemas.microsoft.com/office/powerpoint/2010/main" val="1563126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cancergrace.org/wp-content/uploads/2007/01/pet-example-slide-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72" y="404664"/>
            <a:ext cx="885251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59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subTitle" idx="4294967295"/>
          </p:nvPr>
        </p:nvSpPr>
        <p:spPr>
          <a:xfrm>
            <a:off x="0" y="115888"/>
            <a:ext cx="8856663" cy="720725"/>
          </a:xfrm>
        </p:spPr>
        <p:txBody>
          <a:bodyPr/>
          <a:lstStyle/>
          <a:p>
            <a:pPr marL="0" indent="0" eaLnBrk="1" hangingPunct="1">
              <a:buFontTx/>
              <a:buNone/>
            </a:pPr>
            <a:endParaRPr lang="en-GB" altLang="cs-CZ" dirty="0" smtClean="0">
              <a:latin typeface="Times New Roman" panose="02020603050405020304" pitchFamily="18" charset="0"/>
              <a:cs typeface="Times New Roman" panose="02020603050405020304" pitchFamily="18" charset="0"/>
            </a:endParaRPr>
          </a:p>
          <a:p>
            <a:pPr marL="0" indent="0" eaLnBrk="1" hangingPunct="1">
              <a:buClr>
                <a:srgbClr val="000000"/>
              </a:buClr>
              <a:buFontTx/>
              <a:buNone/>
            </a:pPr>
            <a:endParaRPr lang="en-GB" altLang="cs-CZ" dirty="0" smtClean="0">
              <a:latin typeface="Times New Roman" panose="02020603050405020304" pitchFamily="18" charset="0"/>
              <a:cs typeface="Times New Roman" panose="02020603050405020304" pitchFamily="18" charset="0"/>
            </a:endParaRPr>
          </a:p>
        </p:txBody>
      </p:sp>
      <p:sp>
        <p:nvSpPr>
          <p:cNvPr id="20483"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0484" name="Text Box 4"/>
          <p:cNvSpPr txBox="1">
            <a:spLocks noChangeArrowheads="1"/>
          </p:cNvSpPr>
          <p:nvPr/>
        </p:nvSpPr>
        <p:spPr bwMode="auto">
          <a:xfrm>
            <a:off x="276771" y="472474"/>
            <a:ext cx="8496300" cy="4401205"/>
          </a:xfrm>
          <a:prstGeom prst="rect">
            <a:avLst/>
          </a:prstGeom>
          <a:solidFill>
            <a:schemeClr val="accent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buNone/>
            </a:pPr>
            <a:r>
              <a:rPr lang="en-GB" altLang="cs-CZ" baseline="0" dirty="0">
                <a:solidFill>
                  <a:srgbClr val="FF0000"/>
                </a:solidFill>
                <a:latin typeface="Times New Roman" panose="02020603050405020304" pitchFamily="18" charset="0"/>
                <a:cs typeface="Times New Roman" panose="02020603050405020304" pitchFamily="18" charset="0"/>
              </a:rPr>
              <a:t>Technetium</a:t>
            </a:r>
            <a:r>
              <a:rPr lang="en-GB" altLang="cs-CZ" dirty="0">
                <a:solidFill>
                  <a:srgbClr val="FF0000"/>
                </a:solidFill>
                <a:latin typeface="Times New Roman" panose="02020603050405020304" pitchFamily="18" charset="0"/>
                <a:cs typeface="Times New Roman" panose="02020603050405020304" pitchFamily="18" charset="0"/>
              </a:rPr>
              <a:t> 99m</a:t>
            </a:r>
            <a:r>
              <a:rPr lang="en-GB" altLang="cs-CZ" sz="4000" baseline="0" dirty="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a:spcBef>
                <a:spcPts val="0"/>
              </a:spcBef>
              <a:buFontTx/>
              <a:buChar char="•"/>
            </a:pPr>
            <a:r>
              <a:rPr lang="en-GB" altLang="cs-CZ" sz="2000" b="0" baseline="0" dirty="0" smtClean="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predicted by Mendeleev</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first </a:t>
            </a:r>
            <a:r>
              <a:rPr lang="en-GB" altLang="cs-CZ" sz="2000" b="0" baseline="0" dirty="0">
                <a:latin typeface="Times New Roman" pitchFamily="18" charset="0"/>
                <a:cs typeface="Times New Roman" panose="02020603050405020304" pitchFamily="18" charset="0"/>
              </a:rPr>
              <a:t>isolated  1938</a:t>
            </a:r>
          </a:p>
          <a:p>
            <a:pPr>
              <a:spcBef>
                <a:spcPts val="0"/>
              </a:spcBef>
              <a:buFontTx/>
              <a:buChar char="•"/>
            </a:pPr>
            <a:r>
              <a:rPr lang="en-GB" altLang="cs-CZ" sz="2000" b="0" baseline="0" dirty="0">
                <a:latin typeface="Times New Roman" pitchFamily="18" charset="0"/>
                <a:cs typeface="Times New Roman" panose="02020603050405020304" pitchFamily="18" charset="0"/>
              </a:rPr>
              <a:t> 20 isotopes (7 relatively stable)</a:t>
            </a: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used </a:t>
            </a:r>
            <a:r>
              <a:rPr lang="en-GB" altLang="cs-CZ" sz="2000" b="0" baseline="0" dirty="0">
                <a:latin typeface="Times New Roman" pitchFamily="18" charset="0"/>
                <a:cs typeface="Times New Roman" panose="02020603050405020304" pitchFamily="18" charset="0"/>
              </a:rPr>
              <a:t>extensively (&gt;90% of all diagnostic nuclear medicine</a:t>
            </a:r>
            <a:r>
              <a:rPr lang="en-GB" altLang="cs-CZ" sz="2000" b="0" baseline="0" dirty="0" smtClean="0">
                <a:latin typeface="Times New Roman" pitchFamily="18" charset="0"/>
                <a:cs typeface="Times New Roman" panose="02020603050405020304" pitchFamily="18" charset="0"/>
              </a:rPr>
              <a:t>)</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a:t>
            </a:r>
            <a:r>
              <a:rPr lang="en-GB" altLang="cs-CZ" sz="2000" b="0" i="1" baseline="0" dirty="0" smtClean="0">
                <a:latin typeface="Times New Roman" pitchFamily="18" charset="0"/>
                <a:cs typeface="Times New Roman" panose="02020603050405020304" pitchFamily="18" charset="0"/>
              </a:rPr>
              <a:t>t</a:t>
            </a:r>
            <a:r>
              <a:rPr lang="en-GB" altLang="cs-CZ" sz="2000" b="0" baseline="-25000" dirty="0" smtClean="0">
                <a:latin typeface="Times New Roman" pitchFamily="18" charset="0"/>
                <a:cs typeface="Times New Roman" panose="02020603050405020304" pitchFamily="18" charset="0"/>
              </a:rPr>
              <a:t>1/2</a:t>
            </a:r>
            <a:r>
              <a:rPr lang="en-GB" altLang="cs-CZ" sz="2000" b="0" baseline="0" dirty="0" smtClean="0">
                <a:latin typeface="Times New Roman" pitchFamily="18" charset="0"/>
                <a:cs typeface="Times New Roman" panose="02020603050405020304" pitchFamily="18" charset="0"/>
              </a:rPr>
              <a:t> = 6 h</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a:t>
            </a:r>
            <a:r>
              <a:rPr lang="en-GB" altLang="cs-CZ" sz="2000" b="0" baseline="0" dirty="0">
                <a:latin typeface="Times New Roman" pitchFamily="18" charset="0"/>
                <a:cs typeface="Times New Roman" panose="02020603050405020304" pitchFamily="18" charset="0"/>
                <a:sym typeface="Symbol" pitchFamily="18" charset="2"/>
              </a:rPr>
              <a:t></a:t>
            </a:r>
            <a:r>
              <a:rPr lang="en-GB" altLang="cs-CZ" sz="2000" b="0" baseline="0" dirty="0">
                <a:latin typeface="Times New Roman" pitchFamily="18" charset="0"/>
                <a:cs typeface="Times New Roman" panose="02020603050405020304" pitchFamily="18" charset="0"/>
              </a:rPr>
              <a:t>-ray emission energy of 141 </a:t>
            </a:r>
            <a:r>
              <a:rPr lang="en-GB" altLang="cs-CZ" sz="2000" b="0" baseline="0" dirty="0" err="1">
                <a:latin typeface="Times New Roman" pitchFamily="18" charset="0"/>
                <a:cs typeface="Times New Roman" panose="02020603050405020304" pitchFamily="18" charset="0"/>
              </a:rPr>
              <a:t>keV</a:t>
            </a:r>
            <a:endParaRPr lang="en-GB" altLang="cs-CZ" sz="2000" b="0" baseline="0" dirty="0">
              <a:latin typeface="Times New Roman" pitchFamily="18" charset="0"/>
              <a:cs typeface="Times New Roman" panose="02020603050405020304" pitchFamily="18" charset="0"/>
            </a:endParaRP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versatile coordination chemistry</a:t>
            </a:r>
            <a:endParaRPr lang="en-GB" altLang="cs-CZ" sz="2000" b="0" baseline="0" dirty="0">
              <a:latin typeface="Times New Roman" pitchFamily="18" charset="0"/>
              <a:cs typeface="Times New Roman" panose="02020603050405020304" pitchFamily="18" charset="0"/>
            </a:endParaRP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multiple </a:t>
            </a:r>
            <a:r>
              <a:rPr lang="en-GB" altLang="cs-CZ" sz="2000" b="0" baseline="0" dirty="0">
                <a:latin typeface="Times New Roman" pitchFamily="18" charset="0"/>
                <a:cs typeface="Times New Roman" panose="02020603050405020304" pitchFamily="18" charset="0"/>
              </a:rPr>
              <a:t>oxidation states</a:t>
            </a: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easily </a:t>
            </a:r>
            <a:r>
              <a:rPr lang="en-GB" altLang="cs-CZ" sz="2000" b="0" baseline="0" dirty="0">
                <a:latin typeface="Times New Roman" pitchFamily="18" charset="0"/>
                <a:cs typeface="Times New Roman" panose="02020603050405020304" pitchFamily="18" charset="0"/>
              </a:rPr>
              <a:t>generated from </a:t>
            </a:r>
            <a:r>
              <a:rPr lang="en-GB" altLang="cs-CZ" sz="2000" b="0" dirty="0" smtClean="0">
                <a:latin typeface="Times New Roman" pitchFamily="18" charset="0"/>
                <a:cs typeface="Times New Roman" panose="02020603050405020304" pitchFamily="18" charset="0"/>
              </a:rPr>
              <a:t>99</a:t>
            </a:r>
            <a:r>
              <a:rPr lang="en-GB" altLang="cs-CZ" sz="2000" b="0" baseline="0" dirty="0" smtClean="0">
                <a:latin typeface="Times New Roman" pitchFamily="18" charset="0"/>
                <a:cs typeface="Times New Roman" panose="02020603050405020304" pitchFamily="18" charset="0"/>
              </a:rPr>
              <a:t>Mo (</a:t>
            </a:r>
            <a:r>
              <a:rPr lang="en-GB" altLang="cs-CZ" sz="2000" b="0" i="1" baseline="0" dirty="0">
                <a:latin typeface="Times New Roman" pitchFamily="18" charset="0"/>
                <a:cs typeface="Times New Roman" panose="02020603050405020304" pitchFamily="18" charset="0"/>
              </a:rPr>
              <a:t>t</a:t>
            </a:r>
            <a:r>
              <a:rPr lang="en-GB" altLang="cs-CZ" sz="2000" b="0" baseline="-25000" dirty="0">
                <a:latin typeface="Times New Roman" pitchFamily="18" charset="0"/>
                <a:cs typeface="Times New Roman" panose="02020603050405020304" pitchFamily="18" charset="0"/>
              </a:rPr>
              <a:t>1/2</a:t>
            </a:r>
            <a:r>
              <a:rPr lang="en-GB" altLang="cs-CZ" sz="2000" b="0" baseline="0" dirty="0">
                <a:latin typeface="Times New Roman" pitchFamily="18" charset="0"/>
                <a:cs typeface="Times New Roman" panose="02020603050405020304" pitchFamily="18" charset="0"/>
              </a:rPr>
              <a:t> = </a:t>
            </a:r>
            <a:r>
              <a:rPr lang="en-GB" altLang="cs-CZ" sz="2000" b="0" baseline="0" dirty="0" smtClean="0">
                <a:latin typeface="Times New Roman" pitchFamily="18" charset="0"/>
                <a:cs typeface="Times New Roman" panose="02020603050405020304" pitchFamily="18" charset="0"/>
              </a:rPr>
              <a:t>66 h</a:t>
            </a:r>
            <a:r>
              <a:rPr lang="en-GB" altLang="cs-CZ" sz="2000" b="0" baseline="0" dirty="0" smtClean="0">
                <a:latin typeface="Times New Roman" pitchFamily="18" charset="0"/>
                <a:cs typeface="Times New Roman" panose="02020603050405020304" pitchFamily="18" charset="0"/>
              </a:rPr>
              <a:t>)</a:t>
            </a: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endParaRPr lang="cs-CZ" altLang="cs-CZ" sz="2000" b="0" baseline="0" dirty="0">
              <a:latin typeface="Times New Roman" pitchFamily="18" charset="0"/>
              <a:cs typeface="Times New Roman" panose="02020603050405020304" pitchFamily="18" charset="0"/>
            </a:endParaRPr>
          </a:p>
          <a:p>
            <a:pPr>
              <a:spcBef>
                <a:spcPts val="0"/>
              </a:spcBef>
              <a:buFontTx/>
              <a:buChar char="•"/>
            </a:pP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endParaRPr lang="en-GB" altLang="cs-CZ" sz="2000" b="0" baseline="0" dirty="0">
              <a:latin typeface="Times New Roman" pitchFamily="18" charset="0"/>
              <a:cs typeface="Times New Roman" panose="02020603050405020304" pitchFamily="18" charset="0"/>
            </a:endParaRPr>
          </a:p>
        </p:txBody>
      </p:sp>
      <p:graphicFrame>
        <p:nvGraphicFramePr>
          <p:cNvPr id="20485" name="Object 5"/>
          <p:cNvGraphicFramePr>
            <a:graphicFrameLocks noChangeAspect="1"/>
          </p:cNvGraphicFramePr>
          <p:nvPr>
            <p:extLst>
              <p:ext uri="{D42A27DB-BD31-4B8C-83A1-F6EECF244321}">
                <p14:modId xmlns:p14="http://schemas.microsoft.com/office/powerpoint/2010/main" val="2478815834"/>
              </p:ext>
            </p:extLst>
          </p:nvPr>
        </p:nvGraphicFramePr>
        <p:xfrm>
          <a:off x="4603591" y="2492896"/>
          <a:ext cx="4259730" cy="2086537"/>
        </p:xfrm>
        <a:graphic>
          <a:graphicData uri="http://schemas.openxmlformats.org/presentationml/2006/ole">
            <mc:AlternateContent xmlns:mc="http://schemas.openxmlformats.org/markup-compatibility/2006">
              <mc:Choice xmlns:v="urn:schemas-microsoft-com:vml" Requires="v">
                <p:oleObj spid="_x0000_s20574" name="CS ChemDraw Drawing" r:id="rId4" imgW="3529149" imgH="1727926" progId="ChemDraw.Document.6.0">
                  <p:embed/>
                </p:oleObj>
              </mc:Choice>
              <mc:Fallback>
                <p:oleObj name="CS ChemDraw Drawing" r:id="rId4" imgW="3529149" imgH="1727926" progId="ChemDraw.Document.6.0">
                  <p:embed/>
                  <p:pic>
                    <p:nvPicPr>
                      <p:cNvPr id="0" name="Object 5"/>
                      <p:cNvPicPr>
                        <a:picLocks noChangeAspect="1" noChangeArrowheads="1"/>
                      </p:cNvPicPr>
                      <p:nvPr/>
                    </p:nvPicPr>
                    <p:blipFill>
                      <a:blip r:embed="rId5"/>
                      <a:srcRect/>
                      <a:stretch>
                        <a:fillRect/>
                      </a:stretch>
                    </p:blipFill>
                    <p:spPr bwMode="auto">
                      <a:xfrm>
                        <a:off x="4603591" y="2492896"/>
                        <a:ext cx="4259730" cy="2086537"/>
                      </a:xfrm>
                      <a:prstGeom prst="rect">
                        <a:avLst/>
                      </a:prstGeom>
                      <a:noFill/>
                      <a:ln>
                        <a:noFill/>
                      </a:ln>
                      <a:effectLst/>
                      <a:extLst/>
                    </p:spPr>
                  </p:pic>
                </p:oleObj>
              </mc:Fallback>
            </mc:AlternateContent>
          </a:graphicData>
        </a:graphic>
      </p:graphicFrame>
      <p:sp>
        <p:nvSpPr>
          <p:cNvPr id="20486" name="Rectangle 6"/>
          <p:cNvSpPr>
            <a:spLocks noChangeArrowheads="1"/>
          </p:cNvSpPr>
          <p:nvPr/>
        </p:nvSpPr>
        <p:spPr bwMode="auto">
          <a:xfrm>
            <a:off x="6084168" y="2492896"/>
            <a:ext cx="649288" cy="360362"/>
          </a:xfrm>
          <a:prstGeom prst="rect">
            <a:avLst/>
          </a:prstGeom>
          <a:solidFill>
            <a:srgbClr val="FF0000">
              <a:alpha val="3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cs-CZ" altLang="cs-CZ">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251619" y="5013176"/>
            <a:ext cx="8496300" cy="1754326"/>
          </a:xfrm>
          <a:prstGeom prst="rect">
            <a:avLst/>
          </a:prstGeom>
          <a:solidFill>
            <a:schemeClr val="tx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buNone/>
            </a:pPr>
            <a:r>
              <a:rPr lang="cs-CZ" altLang="cs-CZ" sz="2800" baseline="0" dirty="0" smtClean="0">
                <a:solidFill>
                  <a:srgbClr val="FF0000"/>
                </a:solidFill>
                <a:latin typeface="Times New Roman" pitchFamily="18" charset="0"/>
                <a:cs typeface="Times New Roman" panose="02020603050405020304" pitchFamily="18" charset="0"/>
              </a:rPr>
              <a:t>Rhenium</a:t>
            </a:r>
            <a:r>
              <a:rPr lang="en-GB" altLang="cs-CZ" sz="2800" b="0" baseline="0" dirty="0" smtClean="0">
                <a:solidFill>
                  <a:srgbClr val="FF0000"/>
                </a:solidFill>
                <a:latin typeface="Times New Roman" pitchFamily="18" charset="0"/>
                <a:cs typeface="Times New Roman" panose="02020603050405020304" pitchFamily="18" charset="0"/>
              </a:rPr>
              <a:t> </a:t>
            </a:r>
          </a:p>
          <a:p>
            <a:pPr>
              <a:spcBef>
                <a:spcPts val="0"/>
              </a:spcBef>
              <a:buFontTx/>
              <a:buChar char="•"/>
            </a:pPr>
            <a:r>
              <a:rPr lang="en-GB" altLang="cs-CZ" sz="2000" b="0" dirty="0" smtClean="0">
                <a:latin typeface="Times New Roman" pitchFamily="18" charset="0"/>
                <a:cs typeface="Times New Roman" panose="02020603050405020304" pitchFamily="18" charset="0"/>
              </a:rPr>
              <a:t>186</a:t>
            </a:r>
            <a:r>
              <a:rPr lang="en-GB" altLang="cs-CZ" sz="2000" b="0" baseline="0" dirty="0" smtClean="0">
                <a:latin typeface="Times New Roman" pitchFamily="18" charset="0"/>
                <a:cs typeface="Times New Roman" panose="02020603050405020304" pitchFamily="18" charset="0"/>
              </a:rPr>
              <a:t>Re, </a:t>
            </a:r>
            <a:r>
              <a:rPr lang="en-GB" altLang="cs-CZ" sz="2000" b="0" i="1" baseline="0" dirty="0" smtClean="0">
                <a:latin typeface="Times New Roman" pitchFamily="18" charset="0"/>
                <a:cs typeface="Times New Roman" panose="02020603050405020304" pitchFamily="18" charset="0"/>
              </a:rPr>
              <a:t>t</a:t>
            </a:r>
            <a:r>
              <a:rPr lang="en-GB" altLang="cs-CZ" sz="2000" b="0" baseline="-25000" dirty="0" smtClean="0">
                <a:latin typeface="Times New Roman" pitchFamily="18" charset="0"/>
                <a:cs typeface="Times New Roman" panose="02020603050405020304" pitchFamily="18" charset="0"/>
              </a:rPr>
              <a:t>1/2</a:t>
            </a:r>
            <a:r>
              <a:rPr lang="en-GB" altLang="cs-CZ" sz="2000" b="0" baseline="0" dirty="0" smtClean="0">
                <a:latin typeface="Times New Roman" pitchFamily="18" charset="0"/>
                <a:cs typeface="Times New Roman" panose="02020603050405020304" pitchFamily="18" charset="0"/>
              </a:rPr>
              <a:t> = 90 h, available from</a:t>
            </a:r>
            <a:r>
              <a:rPr lang="en-US" altLang="cs-CZ" sz="2000" b="0" baseline="0" dirty="0" smtClean="0">
                <a:latin typeface="Times New Roman" pitchFamily="18" charset="0"/>
                <a:cs typeface="Times New Roman" panose="02020603050405020304" pitchFamily="18" charset="0"/>
              </a:rPr>
              <a:t> reactor</a:t>
            </a:r>
            <a:endParaRPr lang="en-GB" altLang="cs-CZ" sz="2000" b="0" baseline="0" dirty="0" smtClean="0">
              <a:latin typeface="Times New Roman" pitchFamily="18" charset="0"/>
              <a:cs typeface="Times New Roman" panose="02020603050405020304" pitchFamily="18" charset="0"/>
            </a:endParaRPr>
          </a:p>
          <a:p>
            <a:pPr>
              <a:spcBef>
                <a:spcPts val="0"/>
              </a:spcBef>
              <a:buFontTx/>
              <a:buChar char="•"/>
            </a:pPr>
            <a:r>
              <a:rPr lang="en-GB" altLang="cs-CZ" sz="2000" b="0" dirty="0" smtClean="0">
                <a:latin typeface="Times New Roman" pitchFamily="18" charset="0"/>
                <a:cs typeface="Times New Roman" panose="02020603050405020304" pitchFamily="18" charset="0"/>
              </a:rPr>
              <a:t> 188</a:t>
            </a:r>
            <a:r>
              <a:rPr lang="en-GB" altLang="cs-CZ" sz="2000" b="0" baseline="0" dirty="0" smtClean="0">
                <a:latin typeface="Times New Roman" pitchFamily="18" charset="0"/>
                <a:cs typeface="Times New Roman" panose="02020603050405020304" pitchFamily="18" charset="0"/>
              </a:rPr>
              <a:t>Re</a:t>
            </a:r>
            <a:r>
              <a:rPr lang="en-GB" altLang="cs-CZ" sz="2000" b="0" baseline="0" dirty="0">
                <a:latin typeface="Times New Roman" pitchFamily="18" charset="0"/>
                <a:cs typeface="Times New Roman" panose="02020603050405020304" pitchFamily="18" charset="0"/>
              </a:rPr>
              <a:t>, </a:t>
            </a:r>
            <a:r>
              <a:rPr lang="en-GB" altLang="cs-CZ" sz="2000" b="0" i="1" baseline="0" dirty="0">
                <a:latin typeface="Times New Roman" pitchFamily="18" charset="0"/>
                <a:cs typeface="Times New Roman" panose="02020603050405020304" pitchFamily="18" charset="0"/>
              </a:rPr>
              <a:t>t</a:t>
            </a:r>
            <a:r>
              <a:rPr lang="en-GB" altLang="cs-CZ" sz="2000" b="0" baseline="-25000" dirty="0">
                <a:latin typeface="Times New Roman" pitchFamily="18" charset="0"/>
                <a:cs typeface="Times New Roman" panose="02020603050405020304" pitchFamily="18" charset="0"/>
              </a:rPr>
              <a:t>1/2</a:t>
            </a:r>
            <a:r>
              <a:rPr lang="en-GB" altLang="cs-CZ" sz="2000" b="0" baseline="0" dirty="0">
                <a:latin typeface="Times New Roman" pitchFamily="18" charset="0"/>
                <a:cs typeface="Times New Roman" panose="02020603050405020304" pitchFamily="18" charset="0"/>
              </a:rPr>
              <a:t> = </a:t>
            </a:r>
            <a:r>
              <a:rPr lang="en-GB" altLang="cs-CZ" sz="2000" b="0" baseline="0" dirty="0" smtClean="0">
                <a:latin typeface="Times New Roman" pitchFamily="18" charset="0"/>
                <a:cs typeface="Times New Roman" panose="02020603050405020304" pitchFamily="18" charset="0"/>
              </a:rPr>
              <a:t>17 </a:t>
            </a:r>
            <a:r>
              <a:rPr lang="en-GB" altLang="cs-CZ" sz="2000" b="0" baseline="0" dirty="0">
                <a:latin typeface="Times New Roman" pitchFamily="18" charset="0"/>
                <a:cs typeface="Times New Roman" panose="02020603050405020304" pitchFamily="18" charset="0"/>
              </a:rPr>
              <a:t>h, available from </a:t>
            </a:r>
            <a:r>
              <a:rPr lang="en-GB" sz="2000" b="0" dirty="0">
                <a:latin typeface="Times New Roman" panose="02020603050405020304" pitchFamily="18" charset="0"/>
                <a:cs typeface="Times New Roman" panose="02020603050405020304" pitchFamily="18" charset="0"/>
              </a:rPr>
              <a:t>188</a:t>
            </a:r>
            <a:r>
              <a:rPr lang="en-GB" sz="2000" b="0" baseline="0" dirty="0">
                <a:latin typeface="Times New Roman" panose="02020603050405020304" pitchFamily="18" charset="0"/>
                <a:cs typeface="Times New Roman" panose="02020603050405020304" pitchFamily="18" charset="0"/>
              </a:rPr>
              <a:t>W(</a:t>
            </a:r>
            <a:r>
              <a:rPr lang="en-GB" sz="2000" b="0" baseline="0" dirty="0">
                <a:latin typeface="Times New Roman" panose="02020603050405020304" pitchFamily="18" charset="0"/>
                <a:cs typeface="Times New Roman" panose="02020603050405020304" pitchFamily="18" charset="0"/>
                <a:sym typeface="Symbol"/>
              </a:rPr>
              <a:t></a:t>
            </a:r>
            <a:r>
              <a:rPr lang="en-GB" sz="2000" b="0" dirty="0">
                <a:latin typeface="Times New Roman" panose="02020603050405020304" pitchFamily="18" charset="0"/>
                <a:cs typeface="Times New Roman" panose="02020603050405020304" pitchFamily="18" charset="0"/>
              </a:rPr>
              <a:t>–</a:t>
            </a:r>
            <a:r>
              <a:rPr lang="en-GB" sz="2000" b="0" baseline="0" dirty="0">
                <a:latin typeface="Times New Roman" panose="02020603050405020304" pitchFamily="18" charset="0"/>
                <a:cs typeface="Times New Roman" panose="02020603050405020304" pitchFamily="18" charset="0"/>
              </a:rPr>
              <a:t>)</a:t>
            </a:r>
            <a:r>
              <a:rPr lang="en-GB" sz="2000" b="0" dirty="0">
                <a:latin typeface="Times New Roman" panose="02020603050405020304" pitchFamily="18" charset="0"/>
                <a:cs typeface="Times New Roman" panose="02020603050405020304" pitchFamily="18" charset="0"/>
              </a:rPr>
              <a:t>188</a:t>
            </a:r>
            <a:r>
              <a:rPr lang="en-GB" sz="2000" b="0" baseline="0" dirty="0">
                <a:latin typeface="Times New Roman" panose="02020603050405020304" pitchFamily="18" charset="0"/>
                <a:cs typeface="Times New Roman" panose="02020603050405020304" pitchFamily="18" charset="0"/>
              </a:rPr>
              <a:t>Re </a:t>
            </a:r>
            <a:r>
              <a:rPr lang="cs-CZ" altLang="cs-CZ" sz="2000" b="0" baseline="0" dirty="0" err="1" smtClean="0">
                <a:latin typeface="Times New Roman" pitchFamily="18" charset="0"/>
                <a:cs typeface="Times New Roman" panose="02020603050405020304" pitchFamily="18" charset="0"/>
              </a:rPr>
              <a:t>generator</a:t>
            </a: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r>
              <a:rPr lang="cs-CZ" altLang="cs-CZ" sz="2000" b="0" baseline="0" dirty="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chemical</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properties</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similar</a:t>
            </a:r>
            <a:r>
              <a:rPr lang="cs-CZ" altLang="cs-CZ" sz="2000" b="0" baseline="0" dirty="0" smtClean="0">
                <a:latin typeface="Times New Roman" pitchFamily="18" charset="0"/>
                <a:cs typeface="Times New Roman" panose="02020603050405020304" pitchFamily="18" charset="0"/>
              </a:rPr>
              <a:t> to </a:t>
            </a:r>
            <a:r>
              <a:rPr lang="cs-CZ" altLang="cs-CZ" sz="2000" b="0" baseline="0" dirty="0" err="1" smtClean="0">
                <a:latin typeface="Times New Roman" pitchFamily="18" charset="0"/>
                <a:cs typeface="Times New Roman" panose="02020603050405020304" pitchFamily="18" charset="0"/>
              </a:rPr>
              <a:t>Terchnetium</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diagnostic</a:t>
            </a:r>
            <a:r>
              <a:rPr lang="en-US" altLang="cs-CZ" sz="2000" b="0" baseline="0" dirty="0" smtClean="0">
                <a:latin typeface="Times New Roman" pitchFamily="18" charset="0"/>
                <a:cs typeface="Times New Roman" panose="02020603050405020304" pitchFamily="18" charset="0"/>
              </a:rPr>
              <a:t>/therapeutic </a:t>
            </a:r>
            <a:r>
              <a:rPr lang="en-US" altLang="cs-CZ" sz="2000" b="0" baseline="0" dirty="0" err="1" smtClean="0">
                <a:latin typeface="Times New Roman" pitchFamily="18" charset="0"/>
                <a:cs typeface="Times New Roman" panose="02020603050405020304" pitchFamily="18" charset="0"/>
              </a:rPr>
              <a:t>isotop</a:t>
            </a:r>
            <a:r>
              <a:rPr lang="en-US" altLang="cs-CZ" sz="2000" b="0" baseline="0" dirty="0">
                <a:latin typeface="Times New Roman" pitchFamily="18" charset="0"/>
                <a:cs typeface="Times New Roman" panose="02020603050405020304" pitchFamily="18" charset="0"/>
              </a:rPr>
              <a:t>-</a:t>
            </a:r>
            <a:r>
              <a:rPr lang="en-US" altLang="cs-CZ" sz="2000" b="0" baseline="0" dirty="0" smtClean="0">
                <a:latin typeface="Times New Roman" pitchFamily="18" charset="0"/>
                <a:cs typeface="Times New Roman" panose="02020603050405020304" pitchFamily="18" charset="0"/>
              </a:rPr>
              <a:t>pair</a:t>
            </a:r>
            <a:endParaRPr lang="en-GB" altLang="cs-CZ" sz="2000" b="0" baseline="0" dirty="0">
              <a:latin typeface="Times New Roman" pitchFamily="18" charset="0"/>
              <a:cs typeface="Times New Roman" panose="02020603050405020304" pitchFamily="18" charset="0"/>
            </a:endParaRPr>
          </a:p>
          <a:p>
            <a:pPr>
              <a:spcBef>
                <a:spcPts val="0"/>
              </a:spcBef>
              <a:buFontTx/>
              <a:buChar char="•"/>
            </a:pPr>
            <a:endParaRPr lang="en-GB" altLang="cs-CZ" sz="2000" b="0" baseline="0" dirty="0" smtClean="0">
              <a:latin typeface="Times New Roman"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txBox="1">
            <a:spLocks noRot="1" noChangeArrowheads="1"/>
          </p:cNvSpPr>
          <p:nvPr/>
        </p:nvSpPr>
        <p:spPr bwMode="auto">
          <a:xfrm>
            <a:off x="0" y="115888"/>
            <a:ext cx="8856663" cy="720725"/>
          </a:xfrm>
          <a:prstGeom prst="rect">
            <a:avLst/>
          </a:prstGeom>
          <a:no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Technetium </a:t>
            </a:r>
            <a:r>
              <a:rPr lang="en-GB" altLang="cs-CZ" dirty="0" smtClean="0">
                <a:solidFill>
                  <a:srgbClr val="FF0000"/>
                </a:solidFill>
                <a:latin typeface="Times New Roman" panose="02020603050405020304" pitchFamily="18" charset="0"/>
                <a:cs typeface="Times New Roman" panose="02020603050405020304" pitchFamily="18" charset="0"/>
              </a:rPr>
              <a:t>99m</a:t>
            </a:r>
            <a:r>
              <a:rPr lang="en-GB" altLang="cs-CZ" baseline="0" dirty="0" smtClean="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2" name="Obdélník 1"/>
          <p:cNvSpPr/>
          <p:nvPr/>
        </p:nvSpPr>
        <p:spPr>
          <a:xfrm>
            <a:off x="179511" y="836712"/>
            <a:ext cx="8677151" cy="1323439"/>
          </a:xfrm>
          <a:prstGeom prst="rect">
            <a:avLst/>
          </a:prstGeom>
        </p:spPr>
        <p:txBody>
          <a:bodyPr wrap="square">
            <a:spAutoFit/>
          </a:bodyPr>
          <a:lstStyle/>
          <a:p>
            <a:pPr algn="l"/>
            <a:r>
              <a:rPr lang="en-US" sz="2000" dirty="0" smtClean="0"/>
              <a:t>99</a:t>
            </a:r>
            <a:r>
              <a:rPr lang="en-US" sz="2000" baseline="0" dirty="0" smtClean="0"/>
              <a:t>Mo/</a:t>
            </a:r>
            <a:r>
              <a:rPr lang="en-US" sz="2000" dirty="0" smtClean="0"/>
              <a:t>99m</a:t>
            </a:r>
            <a:r>
              <a:rPr lang="en-US" sz="2000" baseline="0" dirty="0" smtClean="0"/>
              <a:t>Tc Generator</a:t>
            </a:r>
          </a:p>
          <a:p>
            <a:pPr algn="l">
              <a:buFont typeface="Arial" panose="020B0604020202020204" pitchFamily="34" charset="0"/>
              <a:buChar char="•"/>
            </a:pPr>
            <a:r>
              <a:rPr lang="en-US" sz="2000" b="0" baseline="0" dirty="0" smtClean="0"/>
              <a:t> patented in 1958</a:t>
            </a:r>
          </a:p>
          <a:p>
            <a:pPr algn="l">
              <a:buFont typeface="Arial" panose="020B0604020202020204" pitchFamily="34" charset="0"/>
              <a:buChar char="•"/>
            </a:pPr>
            <a:r>
              <a:rPr lang="en-US" sz="2000" b="0" baseline="0" dirty="0" smtClean="0"/>
              <a:t> fission-produced </a:t>
            </a:r>
            <a:r>
              <a:rPr lang="en-US" sz="2000" b="0" dirty="0"/>
              <a:t>99</a:t>
            </a:r>
            <a:r>
              <a:rPr lang="en-US" sz="2000" b="0" baseline="0" dirty="0"/>
              <a:t>Mo is </a:t>
            </a:r>
            <a:r>
              <a:rPr lang="en-US" sz="2000" b="0" baseline="0" dirty="0" smtClean="0"/>
              <a:t>processed </a:t>
            </a:r>
            <a:r>
              <a:rPr lang="en-US" sz="2000" b="0" baseline="0" dirty="0"/>
              <a:t>and purified to </a:t>
            </a:r>
            <a:r>
              <a:rPr lang="en-US" sz="2000" b="0" baseline="0" dirty="0" smtClean="0"/>
              <a:t>anionic </a:t>
            </a:r>
            <a:r>
              <a:rPr lang="en-US" sz="2000" b="0" baseline="0" dirty="0" err="1" smtClean="0"/>
              <a:t>molybdate</a:t>
            </a:r>
            <a:endParaRPr lang="en-US" sz="2000" b="0" baseline="0" dirty="0" smtClean="0"/>
          </a:p>
          <a:p>
            <a:pPr algn="l">
              <a:buFont typeface="Arial" panose="020B0604020202020204" pitchFamily="34" charset="0"/>
              <a:buChar char="•"/>
            </a:pPr>
            <a:r>
              <a:rPr lang="en-US" sz="2000" b="0" baseline="0" dirty="0" smtClean="0"/>
              <a:t> loading </a:t>
            </a:r>
            <a:r>
              <a:rPr lang="en-US" sz="2000" b="0" baseline="0" dirty="0"/>
              <a:t>on the positively charged alumina (Al</a:t>
            </a:r>
            <a:r>
              <a:rPr lang="en-US" sz="2000" b="0" baseline="-25000" dirty="0"/>
              <a:t>2</a:t>
            </a:r>
            <a:r>
              <a:rPr lang="en-US" sz="2000" b="0" baseline="0" dirty="0"/>
              <a:t>O</a:t>
            </a:r>
            <a:r>
              <a:rPr lang="en-US" sz="2000" b="0" baseline="-25000" dirty="0"/>
              <a:t>3</a:t>
            </a:r>
            <a:r>
              <a:rPr lang="en-US" sz="2000" b="0" baseline="0" dirty="0"/>
              <a:t>) </a:t>
            </a:r>
            <a:r>
              <a:rPr lang="en-US" sz="2000" b="0" baseline="0" dirty="0" smtClean="0"/>
              <a:t>column</a:t>
            </a:r>
            <a:endParaRPr lang="cs-CZ" sz="2000" baseline="0" dirty="0"/>
          </a:p>
        </p:txBody>
      </p:sp>
      <p:pic>
        <p:nvPicPr>
          <p:cNvPr id="94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53977"/>
            <a:ext cx="343852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420888"/>
            <a:ext cx="4236470" cy="410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770813"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Technetium </a:t>
            </a:r>
            <a:r>
              <a:rPr lang="en-GB" altLang="cs-CZ" dirty="0" smtClean="0">
                <a:solidFill>
                  <a:srgbClr val="FF0000"/>
                </a:solidFill>
                <a:latin typeface="Times New Roman" panose="02020603050405020304" pitchFamily="18" charset="0"/>
                <a:cs typeface="Times New Roman" panose="02020603050405020304" pitchFamily="18" charset="0"/>
              </a:rPr>
              <a:t>99m</a:t>
            </a:r>
            <a:r>
              <a:rPr lang="en-GB" altLang="cs-CZ" baseline="0" dirty="0" smtClean="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2" name="TextovéPole 1"/>
          <p:cNvSpPr txBox="1"/>
          <p:nvPr/>
        </p:nvSpPr>
        <p:spPr>
          <a:xfrm>
            <a:off x="3275856" y="6511665"/>
            <a:ext cx="3456384" cy="420628"/>
          </a:xfrm>
          <a:prstGeom prst="rect">
            <a:avLst/>
          </a:prstGeom>
          <a:noFill/>
        </p:spPr>
        <p:txBody>
          <a:bodyPr wrap="square" rtlCol="0">
            <a:spAutoFit/>
          </a:bodyPr>
          <a:lstStyle/>
          <a:p>
            <a:r>
              <a:rPr lang="cs-CZ" dirty="0" smtClean="0">
                <a:solidFill>
                  <a:srgbClr val="0070C0"/>
                </a:solidFill>
              </a:rPr>
              <a:t>Radionuklidový generátor</a:t>
            </a:r>
            <a:endParaRPr lang="cs-CZ" dirty="0">
              <a:solidFill>
                <a:srgbClr val="0070C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txBox="1">
            <a:spLocks noRot="1" noChangeArrowheads="1"/>
          </p:cNvSpPr>
          <p:nvPr/>
        </p:nvSpPr>
        <p:spPr bwMode="auto">
          <a:xfrm>
            <a:off x="0" y="115888"/>
            <a:ext cx="8856663" cy="720725"/>
          </a:xfrm>
          <a:prstGeom prst="rect">
            <a:avLst/>
          </a:prstGeom>
          <a:no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endParaRPr lang="en-GB" altLang="cs-CZ" baseline="0" dirty="0">
              <a:solidFill>
                <a:srgbClr val="0070C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3178"/>
            <a:ext cx="6692158" cy="486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411760" y="5697385"/>
            <a:ext cx="3672408" cy="1241365"/>
          </a:xfrm>
          <a:prstGeom prst="rect">
            <a:avLst/>
          </a:prstGeom>
          <a:noFill/>
        </p:spPr>
        <p:txBody>
          <a:bodyPr wrap="square" rtlCol="0">
            <a:spAutoFit/>
          </a:bodyPr>
          <a:lstStyle/>
          <a:p>
            <a:r>
              <a:rPr lang="cs-CZ" dirty="0" smtClean="0"/>
              <a:t>Počty elucí z generátoru </a:t>
            </a:r>
            <a:r>
              <a:rPr lang="en-GB" altLang="cs-CZ" dirty="0" smtClean="0">
                <a:solidFill>
                  <a:srgbClr val="0070C0"/>
                </a:solidFill>
                <a:cs typeface="Times New Roman" panose="02020603050405020304" pitchFamily="18" charset="0"/>
              </a:rPr>
              <a:t>99m</a:t>
            </a:r>
            <a:r>
              <a:rPr lang="en-GB" altLang="cs-CZ" baseline="0" dirty="0" smtClean="0">
                <a:solidFill>
                  <a:srgbClr val="0070C0"/>
                </a:solidFill>
                <a:cs typeface="Times New Roman" panose="02020603050405020304" pitchFamily="18" charset="0"/>
              </a:rPr>
              <a:t>Tc</a:t>
            </a:r>
            <a:endParaRPr lang="en-GB" altLang="cs-CZ" baseline="0" dirty="0">
              <a:solidFill>
                <a:srgbClr val="0070C0"/>
              </a:solidFill>
              <a:cs typeface="Times New Roman" panose="02020603050405020304" pitchFamily="18" charset="0"/>
            </a:endParaRPr>
          </a:p>
          <a:p>
            <a:r>
              <a:rPr lang="cs-CZ" dirty="0" smtClean="0"/>
              <a:t> </a:t>
            </a:r>
            <a:endParaRPr lang="cs-CZ" dirty="0"/>
          </a:p>
        </p:txBody>
      </p:sp>
    </p:spTree>
    <p:extLst>
      <p:ext uri="{BB962C8B-B14F-4D97-AF65-F5344CB8AC3E}">
        <p14:creationId xmlns:p14="http://schemas.microsoft.com/office/powerpoint/2010/main" val="425888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3556" name="Text Box 4"/>
          <p:cNvSpPr txBox="1">
            <a:spLocks noChangeArrowheads="1"/>
          </p:cNvSpPr>
          <p:nvPr/>
        </p:nvSpPr>
        <p:spPr bwMode="auto">
          <a:xfrm>
            <a:off x="323528" y="980728"/>
            <a:ext cx="84963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US" altLang="cs-CZ" sz="2000" baseline="0" dirty="0">
                <a:latin typeface="Times New Roman" pitchFamily="18" charset="0"/>
                <a:cs typeface="Times New Roman" panose="02020603050405020304" pitchFamily="18" charset="0"/>
              </a:rPr>
              <a:t>Chemistry</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cs-CZ" altLang="cs-CZ" sz="2000" b="0" baseline="0" dirty="0">
                <a:latin typeface="Times New Roman" pitchFamily="18" charset="0"/>
                <a:cs typeface="Times New Roman" panose="02020603050405020304" pitchFamily="18" charset="0"/>
              </a:rPr>
              <a:t>TcO</a:t>
            </a:r>
            <a:r>
              <a:rPr lang="cs-CZ" altLang="cs-CZ" sz="2000" b="0" baseline="-25000" dirty="0">
                <a:latin typeface="Times New Roman" pitchFamily="18" charset="0"/>
                <a:cs typeface="Times New Roman" panose="02020603050405020304" pitchFamily="18" charset="0"/>
              </a:rPr>
              <a:t>4</a:t>
            </a:r>
            <a:r>
              <a:rPr lang="cs-CZ" altLang="cs-CZ" sz="2000" b="0" dirty="0">
                <a:latin typeface="Times New Roman" pitchFamily="18" charset="0"/>
                <a:cs typeface="Times New Roman" panose="02020603050405020304" pitchFamily="18" charset="0"/>
              </a:rPr>
              <a:t>–</a:t>
            </a: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most stable oxidation state, produced </a:t>
            </a:r>
            <a:r>
              <a:rPr lang="en-US" altLang="cs-CZ" sz="2000" b="0" baseline="0" dirty="0">
                <a:latin typeface="Times New Roman" pitchFamily="18" charset="0"/>
                <a:cs typeface="Times New Roman" panose="02020603050405020304" pitchFamily="18" charset="0"/>
              </a:rPr>
              <a:t>in </a:t>
            </a:r>
            <a:r>
              <a:rPr lang="en-US" altLang="cs-CZ" sz="2000" b="0" baseline="0" dirty="0" smtClean="0">
                <a:latin typeface="Times New Roman" pitchFamily="18" charset="0"/>
                <a:cs typeface="Times New Roman" panose="02020603050405020304" pitchFamily="18" charset="0"/>
              </a:rPr>
              <a:t>generator, </a:t>
            </a:r>
            <a:r>
              <a:rPr lang="en-US" altLang="cs-CZ" sz="2000" b="0" baseline="0" dirty="0">
                <a:latin typeface="Times New Roman" pitchFamily="18" charset="0"/>
                <a:cs typeface="Times New Roman" panose="02020603050405020304" pitchFamily="18" charset="0"/>
              </a:rPr>
              <a:t>can not be </a:t>
            </a:r>
            <a:r>
              <a:rPr lang="en-US" altLang="cs-CZ" sz="2000" b="0" baseline="0" dirty="0" err="1">
                <a:latin typeface="Times New Roman" pitchFamily="18" charset="0"/>
                <a:cs typeface="Times New Roman" panose="02020603050405020304" pitchFamily="18" charset="0"/>
              </a:rPr>
              <a:t>complexed</a:t>
            </a:r>
            <a:endParaRPr lang="cs-CZ" altLang="cs-CZ" sz="2000" b="0" baseline="0" dirty="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insoluble TcO</a:t>
            </a:r>
            <a:r>
              <a:rPr lang="en-US" altLang="cs-CZ" sz="2000" b="0" baseline="-25000" dirty="0" smtClean="0">
                <a:latin typeface="Times New Roman" pitchFamily="18" charset="0"/>
                <a:cs typeface="Times New Roman" panose="02020603050405020304" pitchFamily="18" charset="0"/>
              </a:rPr>
              <a:t>2</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r</a:t>
            </a:r>
            <a:r>
              <a:rPr lang="cs-CZ" altLang="cs-CZ" sz="2000" b="0" baseline="0" dirty="0" err="1" smtClean="0">
                <a:latin typeface="Times New Roman" pitchFamily="18" charset="0"/>
                <a:cs typeface="Times New Roman" panose="02020603050405020304" pitchFamily="18" charset="0"/>
              </a:rPr>
              <a:t>edu</a:t>
            </a:r>
            <a:r>
              <a:rPr lang="en-US" altLang="cs-CZ" sz="2000" b="0" baseline="0" dirty="0" err="1" smtClean="0">
                <a:latin typeface="Times New Roman" pitchFamily="18" charset="0"/>
                <a:cs typeface="Times New Roman" panose="02020603050405020304" pitchFamily="18" charset="0"/>
              </a:rPr>
              <a:t>ction</a:t>
            </a:r>
            <a:r>
              <a:rPr lang="en-US" altLang="cs-CZ" sz="2000" b="0" baseline="0" dirty="0" smtClean="0">
                <a:latin typeface="Times New Roman" pitchFamily="18" charset="0"/>
                <a:cs typeface="Times New Roman" panose="02020603050405020304" pitchFamily="18" charset="0"/>
              </a:rPr>
              <a:t> with ascorbic acid, FeCl</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 NaBH</a:t>
            </a:r>
            <a:r>
              <a:rPr lang="en-US" altLang="cs-CZ" sz="2000" b="0" baseline="-25000" dirty="0" smtClean="0">
                <a:latin typeface="Times New Roman" pitchFamily="18" charset="0"/>
                <a:cs typeface="Times New Roman" panose="02020603050405020304" pitchFamily="18" charset="0"/>
              </a:rPr>
              <a:t>4</a:t>
            </a:r>
            <a:r>
              <a:rPr lang="en-US" altLang="cs-CZ" sz="2000" b="0" baseline="0" dirty="0" smtClean="0">
                <a:latin typeface="Times New Roman" pitchFamily="18" charset="0"/>
                <a:cs typeface="Times New Roman" panose="02020603050405020304" pitchFamily="18" charset="0"/>
              </a:rPr>
              <a:t>, Na</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S</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O</a:t>
            </a:r>
            <a:r>
              <a:rPr lang="en-US" altLang="cs-CZ" sz="2000" b="0" baseline="-25000" dirty="0" smtClean="0">
                <a:latin typeface="Times New Roman" pitchFamily="18" charset="0"/>
                <a:cs typeface="Times New Roman" panose="02020603050405020304" pitchFamily="18" charset="0"/>
              </a:rPr>
              <a:t>4</a:t>
            </a:r>
            <a:r>
              <a:rPr lang="en-US" altLang="cs-CZ" sz="2000" b="0" baseline="0" dirty="0" smtClean="0">
                <a:latin typeface="Times New Roman" pitchFamily="18" charset="0"/>
                <a:cs typeface="Times New Roman" panose="02020603050405020304" pitchFamily="18" charset="0"/>
              </a:rPr>
              <a:t>, </a:t>
            </a:r>
            <a:r>
              <a:rPr lang="cs-CZ" altLang="cs-CZ" sz="2000" baseline="0" dirty="0" smtClean="0">
                <a:latin typeface="Times New Roman" pitchFamily="18" charset="0"/>
                <a:cs typeface="Times New Roman" panose="02020603050405020304" pitchFamily="18" charset="0"/>
              </a:rPr>
              <a:t>SnCl</a:t>
            </a:r>
            <a:r>
              <a:rPr lang="cs-CZ" altLang="cs-CZ" sz="2000" baseline="-25000" dirty="0" smtClean="0">
                <a:latin typeface="Times New Roman" pitchFamily="18" charset="0"/>
                <a:cs typeface="Times New Roman" panose="02020603050405020304" pitchFamily="18" charset="0"/>
              </a:rPr>
              <a:t>2</a:t>
            </a:r>
            <a:r>
              <a:rPr lang="cs-CZ" altLang="cs-CZ" sz="2000" b="0" baseline="0" dirty="0" smtClean="0">
                <a:latin typeface="Times New Roman" pitchFamily="18" charset="0"/>
                <a:cs typeface="Times New Roman" panose="02020603050405020304" pitchFamily="18" charset="0"/>
              </a:rPr>
              <a:t> </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 oxidation</a:t>
            </a:r>
            <a:r>
              <a:rPr lang="cs-CZ" altLang="cs-CZ" sz="2000" b="0" baseline="0" dirty="0" smtClean="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states</a:t>
            </a:r>
            <a:r>
              <a:rPr lang="cs-CZ" altLang="cs-CZ" sz="2000" b="0" baseline="0" dirty="0" smtClean="0">
                <a:latin typeface="Times New Roman" pitchFamily="18" charset="0"/>
                <a:cs typeface="Times New Roman" panose="02020603050405020304" pitchFamily="18" charset="0"/>
              </a:rPr>
              <a:t> IV, V</a:t>
            </a:r>
            <a:r>
              <a:rPr lang="en-US" altLang="cs-CZ" sz="2000" b="0" baseline="0" dirty="0" smtClean="0">
                <a:latin typeface="Times New Roman" pitchFamily="18" charset="0"/>
                <a:cs typeface="Times New Roman" panose="02020603050405020304" pitchFamily="18" charset="0"/>
              </a:rPr>
              <a:t> – o</a:t>
            </a:r>
            <a:r>
              <a:rPr lang="cs-CZ" altLang="cs-CZ" sz="2000" b="0" baseline="0" dirty="0" err="1" smtClean="0">
                <a:latin typeface="Times New Roman" pitchFamily="18" charset="0"/>
                <a:cs typeface="Times New Roman" panose="02020603050405020304" pitchFamily="18" charset="0"/>
              </a:rPr>
              <a:t>xo</a:t>
            </a:r>
            <a:r>
              <a:rPr lang="en-US" altLang="cs-CZ" sz="2000" b="0" baseline="0" dirty="0" smtClean="0">
                <a:latin typeface="Times New Roman" pitchFamily="18" charset="0"/>
                <a:cs typeface="Times New Roman" panose="02020603050405020304" pitchFamily="18" charset="0"/>
              </a:rPr>
              <a:t>c</a:t>
            </a:r>
            <a:r>
              <a:rPr lang="cs-CZ" altLang="cs-CZ" sz="2000" b="0" baseline="0" dirty="0" err="1" smtClean="0">
                <a:latin typeface="Times New Roman" pitchFamily="18" charset="0"/>
                <a:cs typeface="Times New Roman" panose="02020603050405020304" pitchFamily="18" charset="0"/>
              </a:rPr>
              <a:t>ation</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technecyl</a:t>
            </a:r>
            <a:r>
              <a:rPr lang="en-US" altLang="cs-CZ" sz="2000" b="0" baseline="0" dirty="0" smtClean="0">
                <a:latin typeface="Times New Roman" pitchFamily="18" charset="0"/>
                <a:cs typeface="Times New Roman" panose="02020603050405020304" pitchFamily="18" charset="0"/>
              </a:rPr>
              <a:t> </a:t>
            </a: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	(disproportionation V </a:t>
            </a:r>
            <a:r>
              <a:rPr lang="en-US" altLang="cs-CZ" sz="2000" b="0" baseline="0" dirty="0" smtClean="0">
                <a:latin typeface="Times New Roman" pitchFamily="18" charset="0"/>
                <a:cs typeface="Times New Roman" panose="02020603050405020304" pitchFamily="18" charset="0"/>
                <a:sym typeface="Wingdings" panose="05000000000000000000" pitchFamily="2" charset="2"/>
              </a:rPr>
              <a:t> IV + VII)</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 oxidation states I, II, III (oxidation </a:t>
            </a:r>
            <a:r>
              <a:rPr lang="cs-CZ" altLang="cs-CZ" sz="2000" b="0" baseline="0" dirty="0" smtClean="0">
                <a:latin typeface="Times New Roman" pitchFamily="18" charset="0"/>
                <a:cs typeface="Times New Roman" panose="02020603050405020304" pitchFamily="18" charset="0"/>
                <a:sym typeface="Wingdings" panose="05000000000000000000" pitchFamily="2" charset="2"/>
              </a:rPr>
              <a:t></a:t>
            </a:r>
            <a:r>
              <a:rPr lang="en-US" altLang="cs-CZ" sz="2000" b="0" baseline="0" dirty="0" smtClean="0">
                <a:latin typeface="Times New Roman" pitchFamily="18" charset="0"/>
                <a:cs typeface="Times New Roman" panose="02020603050405020304" pitchFamily="18" charset="0"/>
                <a:sym typeface="Wingdings" panose="05000000000000000000" pitchFamily="2" charset="2"/>
              </a:rPr>
              <a:t>  IV)</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GB" altLang="cs-CZ" sz="2000" b="0" baseline="0" dirty="0" smtClean="0">
                <a:latin typeface="Times New Roman" pitchFamily="18" charset="0"/>
                <a:cs typeface="Times New Roman" panose="02020603050405020304" pitchFamily="18" charset="0"/>
              </a:rPr>
              <a:t> stabilization of oxidation states with ligands</a:t>
            </a:r>
          </a:p>
          <a:p>
            <a:pPr eaLnBrk="1" hangingPunct="1">
              <a:spcBef>
                <a:spcPct val="0"/>
              </a:spcBef>
            </a:pPr>
            <a:endParaRPr lang="en-GB" altLang="cs-CZ" sz="2000" b="0" baseline="0" dirty="0">
              <a:latin typeface="Times New Roman" pitchFamily="18" charset="0"/>
              <a:cs typeface="Times New Roman" panose="02020603050405020304" pitchFamily="18" charset="0"/>
            </a:endParaRPr>
          </a:p>
          <a:p>
            <a:pPr eaLnBrk="1" hangingPunct="1">
              <a:spcBef>
                <a:spcPct val="0"/>
              </a:spcBef>
              <a:buNone/>
            </a:pPr>
            <a:r>
              <a:rPr lang="en-GB" altLang="cs-CZ" sz="2000" baseline="0" dirty="0" smtClean="0">
                <a:latin typeface="Times New Roman" pitchFamily="18" charset="0"/>
                <a:cs typeface="Times New Roman" panose="02020603050405020304" pitchFamily="18" charset="0"/>
              </a:rPr>
              <a:t>Technetium kit</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reducing agent</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coordinating ligand</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antioxidants</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buffers</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lyophilized and sealed under inert atmosphere</a:t>
            </a:r>
            <a:endParaRPr lang="en-GB" altLang="cs-CZ" sz="2000" b="0" baseline="0" dirty="0">
              <a:latin typeface="Times New Roman" pitchFamily="18" charset="0"/>
              <a:cs typeface="Times New Roman" panose="02020603050405020304" pitchFamily="18" charset="0"/>
            </a:endParaRPr>
          </a:p>
        </p:txBody>
      </p:sp>
      <p:sp>
        <p:nvSpPr>
          <p:cNvPr id="7" name="Rectangle 2"/>
          <p:cNvSpPr txBox="1">
            <a:spLocks noRot="1" noChangeArrowheads="1"/>
          </p:cNvSpPr>
          <p:nvPr/>
        </p:nvSpPr>
        <p:spPr bwMode="auto">
          <a:xfrm>
            <a:off x="0" y="115888"/>
            <a:ext cx="8856663" cy="720725"/>
          </a:xfrm>
          <a:prstGeom prst="rect">
            <a:avLst/>
          </a:prstGeom>
          <a:noFill/>
          <a:ln>
            <a:noFill/>
          </a:ln>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3556" name="Text Box 4"/>
          <p:cNvSpPr txBox="1">
            <a:spLocks noChangeArrowheads="1"/>
          </p:cNvSpPr>
          <p:nvPr/>
        </p:nvSpPr>
        <p:spPr bwMode="auto">
          <a:xfrm>
            <a:off x="323528" y="980728"/>
            <a:ext cx="84963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GB" altLang="cs-CZ" sz="2000" baseline="0" dirty="0" smtClean="0">
                <a:latin typeface="Times New Roman" pitchFamily="18" charset="0"/>
                <a:cs typeface="Times New Roman" panose="02020603050405020304" pitchFamily="18" charset="0"/>
              </a:rPr>
              <a:t>Pharmacology</a:t>
            </a:r>
            <a:r>
              <a:rPr lang="en-GB" altLang="cs-CZ" sz="2000" b="0" baseline="0" dirty="0" smtClean="0">
                <a:latin typeface="Times New Roman" pitchFamily="18" charset="0"/>
                <a:cs typeface="Times New Roman" panose="02020603050405020304" pitchFamily="18" charset="0"/>
              </a:rPr>
              <a:t> </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bio-distribution </a:t>
            </a:r>
            <a:r>
              <a:rPr lang="en-GB" altLang="cs-CZ" sz="2000" b="0" baseline="0" dirty="0">
                <a:latin typeface="Times New Roman" pitchFamily="18" charset="0"/>
                <a:cs typeface="Times New Roman" panose="02020603050405020304" pitchFamily="18" charset="0"/>
              </a:rPr>
              <a:t>and targeting depends much on size and charge</a:t>
            </a:r>
            <a:r>
              <a:rPr lang="en-GB" altLang="cs-CZ" sz="2000" b="0" baseline="0" dirty="0" smtClean="0">
                <a:latin typeface="Times New Roman" pitchFamily="18" charset="0"/>
                <a:cs typeface="Times New Roman" panose="02020603050405020304" pitchFamily="18" charset="0"/>
              </a:rPr>
              <a:t>:</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neutral </a:t>
            </a: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brain</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cationic </a:t>
            </a: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hart</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anionic </a:t>
            </a:r>
            <a:r>
              <a:rPr lang="en-GB" altLang="cs-CZ" sz="2000" b="0" baseline="0" dirty="0">
                <a:latin typeface="Times New Roman" pitchFamily="18" charset="0"/>
                <a:cs typeface="Times New Roman" panose="02020603050405020304" pitchFamily="18" charset="0"/>
              </a:rPr>
              <a:t>– bones and </a:t>
            </a:r>
            <a:r>
              <a:rPr lang="en-GB" altLang="cs-CZ" sz="2000" b="0" baseline="0" dirty="0" smtClean="0">
                <a:latin typeface="Times New Roman" pitchFamily="18" charset="0"/>
                <a:cs typeface="Times New Roman" panose="02020603050405020304" pitchFamily="18" charset="0"/>
              </a:rPr>
              <a:t>kidney</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so </a:t>
            </a:r>
            <a:r>
              <a:rPr lang="en-GB" altLang="cs-CZ" sz="2000" b="0" baseline="0" dirty="0">
                <a:latin typeface="Times New Roman" pitchFamily="18" charset="0"/>
                <a:cs typeface="Times New Roman" panose="02020603050405020304" pitchFamily="18" charset="0"/>
              </a:rPr>
              <a:t>called technetium essential or first generation </a:t>
            </a:r>
            <a:r>
              <a:rPr lang="en-GB" altLang="cs-CZ" sz="2000" b="0" baseline="0" dirty="0" smtClean="0">
                <a:latin typeface="Times New Roman" pitchFamily="18" charset="0"/>
                <a:cs typeface="Times New Roman" panose="02020603050405020304" pitchFamily="18" charset="0"/>
              </a:rPr>
              <a:t>agent</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targeting </a:t>
            </a:r>
            <a:r>
              <a:rPr lang="en-GB" altLang="cs-CZ" sz="2000" b="0" baseline="0" dirty="0">
                <a:latin typeface="Times New Roman" pitchFamily="18" charset="0"/>
                <a:cs typeface="Times New Roman" panose="02020603050405020304" pitchFamily="18" charset="0"/>
              </a:rPr>
              <a:t>of other organs requires designer </a:t>
            </a:r>
            <a:r>
              <a:rPr lang="en-GB" altLang="cs-CZ" sz="2000" b="0" baseline="0" dirty="0" smtClean="0">
                <a:latin typeface="Times New Roman" pitchFamily="18" charset="0"/>
                <a:cs typeface="Times New Roman" panose="02020603050405020304" pitchFamily="18" charset="0"/>
              </a:rPr>
              <a:t>ligands:</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must traverse the blood brain barrier</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moderately lipophilic</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neutral charge</a:t>
            </a:r>
            <a:endParaRPr lang="en-GB" altLang="cs-CZ" sz="2000" b="0" baseline="0" dirty="0">
              <a:latin typeface="Times New Roman" pitchFamily="18" charset="0"/>
              <a:cs typeface="Times New Roman" panose="02020603050405020304" pitchFamily="18" charset="0"/>
            </a:endParaRPr>
          </a:p>
        </p:txBody>
      </p:sp>
      <p:sp>
        <p:nvSpPr>
          <p:cNvPr id="7"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00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1" name="Rectangle 8"/>
          <p:cNvSpPr>
            <a:spLocks noGrp="1" noChangeArrowheads="1"/>
          </p:cNvSpPr>
          <p:nvPr>
            <p:ph type="title"/>
          </p:nvPr>
        </p:nvSpPr>
        <p:spPr>
          <a:xfrm>
            <a:off x="251520" y="933228"/>
            <a:ext cx="7772400" cy="1127620"/>
          </a:xfrm>
        </p:spPr>
        <p:txBody>
          <a:bodyPr anchor="t" anchorCtr="0"/>
          <a:lstStyle/>
          <a:p>
            <a:pPr algn="l" eaLnBrk="1" hangingPunct="1"/>
            <a:r>
              <a:rPr lang="en-GB" altLang="cs-CZ" sz="2000" b="1" dirty="0" smtClean="0">
                <a:latin typeface="Times New Roman" panose="02020603050405020304" pitchFamily="18" charset="0"/>
                <a:cs typeface="Times New Roman" panose="02020603050405020304" pitchFamily="18" charset="0"/>
              </a:rPr>
              <a:t>Neutral complexes </a:t>
            </a:r>
            <a:br>
              <a:rPr lang="en-GB" altLang="cs-CZ" sz="2000" b="1" dirty="0" smtClean="0">
                <a:latin typeface="Times New Roman" panose="02020603050405020304" pitchFamily="18" charset="0"/>
                <a:cs typeface="Times New Roman" panose="02020603050405020304" pitchFamily="18" charset="0"/>
              </a:rPr>
            </a:br>
            <a:r>
              <a:rPr lang="en-GB" altLang="cs-CZ" sz="2000" dirty="0" smtClean="0">
                <a:latin typeface="Times New Roman" panose="02020603050405020304" pitchFamily="18" charset="0"/>
                <a:cs typeface="Times New Roman" panose="02020603050405020304" pitchFamily="18" charset="0"/>
              </a:rPr>
              <a:t>– brain imaging</a:t>
            </a:r>
            <a:br>
              <a:rPr lang="en-GB" altLang="cs-CZ" sz="2000" dirty="0" smtClean="0">
                <a:latin typeface="Times New Roman" panose="02020603050405020304" pitchFamily="18" charset="0"/>
                <a:cs typeface="Times New Roman" panose="02020603050405020304" pitchFamily="18" charset="0"/>
              </a:rPr>
            </a:br>
            <a:r>
              <a:rPr lang="en-GB" altLang="cs-CZ" sz="2000" dirty="0" smtClean="0">
                <a:latin typeface="Times New Roman" panose="02020603050405020304" pitchFamily="18" charset="0"/>
                <a:cs typeface="Times New Roman" panose="02020603050405020304" pitchFamily="18" charset="0"/>
              </a:rPr>
              <a:t>– oxidation states IV, V</a:t>
            </a:r>
            <a:endParaRPr lang="cs-CZ" altLang="cs-CZ" sz="2000" dirty="0" smtClean="0">
              <a:latin typeface="Times New Roman" panose="02020603050405020304" pitchFamily="18" charset="0"/>
              <a:cs typeface="Times New Roman" panose="02020603050405020304" pitchFamily="18" charset="0"/>
            </a:endParaRPr>
          </a:p>
        </p:txBody>
      </p:sp>
      <p:sp>
        <p:nvSpPr>
          <p:cNvPr id="24585" name="Rectangle 2"/>
          <p:cNvSpPr txBox="1">
            <a:spLocks noRot="1" noChangeArrowheads="1"/>
          </p:cNvSpPr>
          <p:nvPr/>
        </p:nvSpPr>
        <p:spPr bwMode="auto">
          <a:xfrm>
            <a:off x="0" y="115888"/>
            <a:ext cx="8856663" cy="720725"/>
          </a:xfrm>
          <a:prstGeom prst="rect">
            <a:avLst/>
          </a:prstGeom>
          <a:solidFill>
            <a:schemeClr val="bg1"/>
          </a:solid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204864"/>
            <a:ext cx="192392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877358"/>
            <a:ext cx="4053408" cy="13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250825" y="981075"/>
            <a:ext cx="8496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None/>
            </a:pPr>
            <a:r>
              <a:rPr lang="en-GB" altLang="cs-CZ" sz="2000" baseline="0" dirty="0" smtClean="0">
                <a:latin typeface="Times New Roman" panose="02020603050405020304" pitchFamily="18" charset="0"/>
                <a:cs typeface="Times New Roman" panose="02020603050405020304" pitchFamily="18" charset="0"/>
              </a:rPr>
              <a:t>Cationic complexes</a:t>
            </a:r>
            <a:endParaRPr lang="en-GB" altLang="cs-CZ" sz="200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2000" b="0" baseline="0" dirty="0" smtClean="0">
                <a:latin typeface="Times New Roman" panose="02020603050405020304" pitchFamily="18" charset="0"/>
                <a:cs typeface="Times New Roman" panose="02020603050405020304" pitchFamily="18" charset="0"/>
              </a:rPr>
              <a:t> hart imaging</a:t>
            </a:r>
          </a:p>
          <a:p>
            <a:pPr>
              <a:spcBef>
                <a:spcPct val="50000"/>
              </a:spcBef>
              <a:buFontTx/>
              <a:buChar char="•"/>
            </a:pPr>
            <a:r>
              <a:rPr lang="en-GB" altLang="cs-CZ" sz="2000" b="0" baseline="0" dirty="0" smtClean="0">
                <a:latin typeface="Times New Roman" panose="02020603050405020304" pitchFamily="18" charset="0"/>
                <a:cs typeface="Times New Roman" panose="02020603050405020304" pitchFamily="18" charset="0"/>
              </a:rPr>
              <a:t> uptake </a:t>
            </a:r>
            <a:r>
              <a:rPr lang="en-GB" altLang="cs-CZ" sz="2000" b="0" baseline="0" dirty="0">
                <a:latin typeface="Times New Roman" panose="02020603050405020304" pitchFamily="18" charset="0"/>
                <a:cs typeface="Times New Roman" panose="02020603050405020304" pitchFamily="18" charset="0"/>
              </a:rPr>
              <a:t>via Na-K ATPase pump as K</a:t>
            </a:r>
            <a:r>
              <a:rPr lang="en-GB" altLang="cs-CZ" sz="2000" b="0" dirty="0">
                <a:latin typeface="Times New Roman" panose="02020603050405020304" pitchFamily="18" charset="0"/>
                <a:cs typeface="Times New Roman" panose="02020603050405020304" pitchFamily="18" charset="0"/>
              </a:rPr>
              <a:t>+</a:t>
            </a:r>
            <a:r>
              <a:rPr lang="en-GB" altLang="cs-CZ" sz="2000" b="0" baseline="0" dirty="0">
                <a:latin typeface="Times New Roman" panose="02020603050405020304" pitchFamily="18" charset="0"/>
                <a:cs typeface="Times New Roman" panose="02020603050405020304" pitchFamily="18" charset="0"/>
              </a:rPr>
              <a:t> </a:t>
            </a:r>
            <a:r>
              <a:rPr lang="en-GB" altLang="cs-CZ" sz="2000" b="0" baseline="0" dirty="0" smtClean="0">
                <a:latin typeface="Times New Roman" panose="02020603050405020304" pitchFamily="18" charset="0"/>
                <a:cs typeface="Times New Roman" panose="02020603050405020304" pitchFamily="18" charset="0"/>
              </a:rPr>
              <a:t>mimics</a:t>
            </a:r>
            <a:endParaRPr lang="en-GB" altLang="cs-CZ" sz="2000" b="0" baseline="0" dirty="0">
              <a:latin typeface="Times New Roman" panose="02020603050405020304" pitchFamily="18" charset="0"/>
              <a:cs typeface="Times New Roman" panose="02020603050405020304" pitchFamily="18" charset="0"/>
            </a:endParaRPr>
          </a:p>
        </p:txBody>
      </p:sp>
      <p:graphicFrame>
        <p:nvGraphicFramePr>
          <p:cNvPr id="25604" name="Object 6"/>
          <p:cNvGraphicFramePr>
            <a:graphicFrameLocks noChangeAspect="1"/>
          </p:cNvGraphicFramePr>
          <p:nvPr>
            <p:extLst>
              <p:ext uri="{D42A27DB-BD31-4B8C-83A1-F6EECF244321}">
                <p14:modId xmlns:p14="http://schemas.microsoft.com/office/powerpoint/2010/main" val="1306193572"/>
              </p:ext>
            </p:extLst>
          </p:nvPr>
        </p:nvGraphicFramePr>
        <p:xfrm>
          <a:off x="611560" y="2605052"/>
          <a:ext cx="2384425" cy="1855788"/>
        </p:xfrm>
        <a:graphic>
          <a:graphicData uri="http://schemas.openxmlformats.org/presentationml/2006/ole">
            <mc:AlternateContent xmlns:mc="http://schemas.openxmlformats.org/markup-compatibility/2006">
              <mc:Choice xmlns:v="urn:schemas-microsoft-com:vml" Requires="v">
                <p:oleObj spid="_x0000_s25775" name="CS ChemDraw Drawing" r:id="rId4" imgW="2605677" imgH="2032726" progId="ChemDraw.Document.6.0">
                  <p:embed/>
                </p:oleObj>
              </mc:Choice>
              <mc:Fallback>
                <p:oleObj name="CS ChemDraw Drawing" r:id="rId4" imgW="2605677" imgH="2032726" progId="ChemDraw.Document.6.0">
                  <p:embed/>
                  <p:pic>
                    <p:nvPicPr>
                      <p:cNvPr id="0" name="Object 6"/>
                      <p:cNvPicPr>
                        <a:picLocks noChangeAspect="1" noChangeArrowheads="1"/>
                      </p:cNvPicPr>
                      <p:nvPr/>
                    </p:nvPicPr>
                    <p:blipFill>
                      <a:blip r:embed="rId5"/>
                      <a:srcRect/>
                      <a:stretch>
                        <a:fillRect/>
                      </a:stretch>
                    </p:blipFill>
                    <p:spPr bwMode="auto">
                      <a:xfrm>
                        <a:off x="611560" y="2605052"/>
                        <a:ext cx="2384425" cy="1855788"/>
                      </a:xfrm>
                      <a:prstGeom prst="rect">
                        <a:avLst/>
                      </a:prstGeom>
                      <a:noFill/>
                      <a:ln>
                        <a:noFill/>
                      </a:ln>
                      <a:effectLst/>
                      <a:extLst/>
                    </p:spPr>
                  </p:pic>
                </p:oleObj>
              </mc:Fallback>
            </mc:AlternateContent>
          </a:graphicData>
        </a:graphic>
      </p:graphicFrame>
      <p:graphicFrame>
        <p:nvGraphicFramePr>
          <p:cNvPr id="25605" name="Object 8"/>
          <p:cNvGraphicFramePr>
            <a:graphicFrameLocks noChangeAspect="1"/>
          </p:cNvGraphicFramePr>
          <p:nvPr>
            <p:extLst>
              <p:ext uri="{D42A27DB-BD31-4B8C-83A1-F6EECF244321}">
                <p14:modId xmlns:p14="http://schemas.microsoft.com/office/powerpoint/2010/main" val="3864520157"/>
              </p:ext>
            </p:extLst>
          </p:nvPr>
        </p:nvGraphicFramePr>
        <p:xfrm>
          <a:off x="4498975" y="3533834"/>
          <a:ext cx="3744913" cy="3081337"/>
        </p:xfrm>
        <a:graphic>
          <a:graphicData uri="http://schemas.openxmlformats.org/presentationml/2006/ole">
            <mc:AlternateContent xmlns:mc="http://schemas.openxmlformats.org/markup-compatibility/2006">
              <mc:Choice xmlns:v="urn:schemas-microsoft-com:vml" Requires="v">
                <p:oleObj spid="_x0000_s25776" name="CS ChemDraw Drawing" r:id="rId6" imgW="2157984" imgH="1775460" progId="ChemDraw.Document.6.0">
                  <p:embed/>
                </p:oleObj>
              </mc:Choice>
              <mc:Fallback>
                <p:oleObj name="CS ChemDraw Drawing" r:id="rId6" imgW="2157984" imgH="1775460" progId="ChemDraw.Document.6.0">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8975" y="3533834"/>
                        <a:ext cx="3744913"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Rot="1" noChangeArrowheads="1"/>
          </p:cNvSpPr>
          <p:nvPr/>
        </p:nvSpPr>
        <p:spPr bwMode="auto">
          <a:xfrm>
            <a:off x="0" y="115888"/>
            <a:ext cx="8856663" cy="720725"/>
          </a:xfrm>
          <a:prstGeom prst="rect">
            <a:avLst/>
          </a:prstGeom>
          <a:solidFill>
            <a:schemeClr val="bg1"/>
          </a:solidFill>
          <a:ln>
            <a:noFill/>
          </a:ln>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p>
        </p:txBody>
      </p:sp>
      <p:sp>
        <p:nvSpPr>
          <p:cNvPr id="7" name="Text Box 3"/>
          <p:cNvSpPr txBox="1">
            <a:spLocks noChangeArrowheads="1"/>
          </p:cNvSpPr>
          <p:nvPr/>
        </p:nvSpPr>
        <p:spPr bwMode="auto">
          <a:xfrm>
            <a:off x="4427984" y="3532946"/>
            <a:ext cx="1440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None/>
            </a:pPr>
            <a:r>
              <a:rPr lang="en-GB" altLang="cs-CZ" sz="2000" baseline="0" dirty="0" err="1" smtClean="0">
                <a:latin typeface="Times New Roman" panose="02020603050405020304" pitchFamily="18" charset="0"/>
                <a:cs typeface="Times New Roman" panose="02020603050405020304" pitchFamily="18" charset="0"/>
              </a:rPr>
              <a:t>Cardiolite</a:t>
            </a:r>
            <a:endParaRPr lang="en-GB" altLang="cs-CZ" sz="2000" baseline="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CAN_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96454"/>
            <a:ext cx="27146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D0509_Lant_cardiolite vials_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3" y="764704"/>
            <a:ext cx="1827212"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179388" y="3181350"/>
            <a:ext cx="8382000" cy="3170099"/>
          </a:xfrm>
          <a:prstGeom prst="rect">
            <a:avLst/>
          </a:prstGeom>
          <a:solidFill>
            <a:schemeClr val="tx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cs-CZ" sz="2000" b="0" baseline="0" dirty="0" err="1" smtClean="0">
                <a:latin typeface="Times New Roman" panose="02020603050405020304" pitchFamily="18" charset="0"/>
                <a:cs typeface="Times New Roman" panose="02020603050405020304" pitchFamily="18" charset="0"/>
              </a:rPr>
              <a:t>Cardiolite</a:t>
            </a:r>
            <a:r>
              <a:rPr lang="en-US" altLang="cs-CZ" sz="2000" b="0" baseline="0" dirty="0" smtClean="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cs-CZ" sz="1200" b="0" baseline="0" dirty="0" smtClean="0">
                <a:latin typeface="Times New Roman" panose="02020603050405020304" pitchFamily="18" charset="0"/>
                <a:cs typeface="Times New Roman" panose="02020603050405020304" pitchFamily="18" charset="0"/>
              </a:rPr>
              <a:t>Each </a:t>
            </a:r>
            <a:r>
              <a:rPr lang="en-US" altLang="cs-CZ" sz="1200" b="0" baseline="0" dirty="0">
                <a:latin typeface="Times New Roman" panose="02020603050405020304" pitchFamily="18" charset="0"/>
                <a:cs typeface="Times New Roman" panose="02020603050405020304" pitchFamily="18" charset="0"/>
              </a:rPr>
              <a:t>5 mL vial contains a sterile, non-pyrogenic, lyophilized mixture of:</a:t>
            </a:r>
          </a:p>
          <a:p>
            <a:pPr marL="171450" indent="-171450" eaLnBrk="1" hangingPunct="1">
              <a:spcBef>
                <a:spcPct val="0"/>
              </a:spcBef>
            </a:pPr>
            <a:r>
              <a:rPr lang="en-US" altLang="cs-CZ" sz="1200" b="0" baseline="0" dirty="0" err="1" smtClean="0">
                <a:latin typeface="Times New Roman" panose="02020603050405020304" pitchFamily="18" charset="0"/>
                <a:cs typeface="Times New Roman" panose="02020603050405020304" pitchFamily="18" charset="0"/>
              </a:rPr>
              <a:t>Tetrakis</a:t>
            </a:r>
            <a:r>
              <a:rPr lang="en-US" altLang="cs-CZ" sz="1200" b="0" baseline="0" dirty="0" smtClean="0">
                <a:latin typeface="Times New Roman" panose="02020603050405020304" pitchFamily="18" charset="0"/>
                <a:cs typeface="Times New Roman" panose="02020603050405020304" pitchFamily="18" charset="0"/>
              </a:rPr>
              <a:t> </a:t>
            </a:r>
            <a:r>
              <a:rPr lang="en-US" altLang="cs-CZ" sz="1200" b="0" baseline="0" dirty="0">
                <a:latin typeface="Times New Roman" panose="02020603050405020304" pitchFamily="18" charset="0"/>
                <a:cs typeface="Times New Roman" panose="02020603050405020304" pitchFamily="18" charset="0"/>
              </a:rPr>
              <a:t>(2-methoxy isobutyl </a:t>
            </a:r>
            <a:r>
              <a:rPr lang="en-US" altLang="cs-CZ" sz="1200" b="0" baseline="0" dirty="0" err="1">
                <a:latin typeface="Times New Roman" panose="02020603050405020304" pitchFamily="18" charset="0"/>
                <a:cs typeface="Times New Roman" panose="02020603050405020304" pitchFamily="18" charset="0"/>
              </a:rPr>
              <a:t>isonitrile</a:t>
            </a:r>
            <a:r>
              <a:rPr lang="en-US" altLang="cs-CZ" sz="1200" b="0" baseline="0" dirty="0">
                <a:latin typeface="Times New Roman" panose="02020603050405020304" pitchFamily="18" charset="0"/>
                <a:cs typeface="Times New Roman" panose="02020603050405020304" pitchFamily="18" charset="0"/>
              </a:rPr>
              <a:t>) Copper (I) </a:t>
            </a:r>
            <a:r>
              <a:rPr lang="en-US" altLang="cs-CZ" sz="1200" b="0" baseline="0" dirty="0" err="1">
                <a:latin typeface="Times New Roman" panose="02020603050405020304" pitchFamily="18" charset="0"/>
                <a:cs typeface="Times New Roman" panose="02020603050405020304" pitchFamily="18" charset="0"/>
              </a:rPr>
              <a:t>tetrafluoroborate</a:t>
            </a:r>
            <a:r>
              <a:rPr lang="en-US" altLang="cs-CZ" sz="1200" b="0" baseline="0" dirty="0">
                <a:latin typeface="Times New Roman" panose="02020603050405020304" pitchFamily="18" charset="0"/>
                <a:cs typeface="Times New Roman" panose="02020603050405020304" pitchFamily="18" charset="0"/>
              </a:rPr>
              <a:t> </a:t>
            </a:r>
            <a:r>
              <a:rPr lang="en-US" altLang="cs-CZ" sz="1200" b="0" baseline="0" dirty="0" smtClean="0">
                <a:latin typeface="Times New Roman" panose="02020603050405020304" pitchFamily="18" charset="0"/>
                <a:cs typeface="Times New Roman" panose="02020603050405020304" pitchFamily="18" charset="0"/>
              </a:rPr>
              <a:t>– 1.0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Sodium </a:t>
            </a:r>
            <a:r>
              <a:rPr lang="en-US" altLang="cs-CZ" sz="1200" b="0" baseline="0" dirty="0">
                <a:latin typeface="Times New Roman" panose="02020603050405020304" pitchFamily="18" charset="0"/>
                <a:cs typeface="Times New Roman" panose="02020603050405020304" pitchFamily="18" charset="0"/>
              </a:rPr>
              <a:t>Citrate </a:t>
            </a:r>
            <a:r>
              <a:rPr lang="en-US" altLang="cs-CZ" sz="1200" b="0" baseline="0" dirty="0" err="1">
                <a:latin typeface="Times New Roman" panose="02020603050405020304" pitchFamily="18" charset="0"/>
                <a:cs typeface="Times New Roman" panose="02020603050405020304" pitchFamily="18" charset="0"/>
              </a:rPr>
              <a:t>Dihydrate</a:t>
            </a:r>
            <a:r>
              <a:rPr lang="en-US" altLang="cs-CZ" sz="1200" b="0" baseline="0" dirty="0">
                <a:latin typeface="Times New Roman" panose="02020603050405020304" pitchFamily="18" charset="0"/>
                <a:cs typeface="Times New Roman" panose="02020603050405020304" pitchFamily="18" charset="0"/>
              </a:rPr>
              <a:t> </a:t>
            </a:r>
            <a:r>
              <a:rPr lang="en-US" altLang="cs-CZ" sz="1200" b="0" baseline="0" dirty="0" smtClean="0">
                <a:latin typeface="Times New Roman" panose="02020603050405020304" pitchFamily="18" charset="0"/>
                <a:cs typeface="Times New Roman" panose="02020603050405020304" pitchFamily="18" charset="0"/>
              </a:rPr>
              <a:t>– 2.6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L-Cysteine </a:t>
            </a:r>
            <a:r>
              <a:rPr lang="en-US" altLang="cs-CZ" sz="1200" b="0" baseline="0" dirty="0">
                <a:latin typeface="Times New Roman" panose="02020603050405020304" pitchFamily="18" charset="0"/>
                <a:cs typeface="Times New Roman" panose="02020603050405020304" pitchFamily="18" charset="0"/>
              </a:rPr>
              <a:t>Hydrochloride Monohydrate </a:t>
            </a:r>
            <a:r>
              <a:rPr lang="en-US" altLang="cs-CZ" sz="1200" b="0" baseline="0" dirty="0" smtClean="0">
                <a:latin typeface="Times New Roman" panose="02020603050405020304" pitchFamily="18" charset="0"/>
                <a:cs typeface="Times New Roman" panose="02020603050405020304" pitchFamily="18" charset="0"/>
              </a:rPr>
              <a:t>– 1.0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err="1" smtClean="0">
                <a:latin typeface="Times New Roman" panose="02020603050405020304" pitchFamily="18" charset="0"/>
                <a:cs typeface="Times New Roman" panose="02020603050405020304" pitchFamily="18" charset="0"/>
              </a:rPr>
              <a:t>Mannitol</a:t>
            </a:r>
            <a:r>
              <a:rPr lang="en-US" altLang="cs-CZ" sz="1200" b="0" baseline="0" dirty="0" smtClean="0">
                <a:latin typeface="Times New Roman" panose="02020603050405020304" pitchFamily="18" charset="0"/>
                <a:cs typeface="Times New Roman" panose="02020603050405020304" pitchFamily="18" charset="0"/>
              </a:rPr>
              <a:t> </a:t>
            </a:r>
            <a:r>
              <a:rPr lang="en-US" altLang="cs-CZ" sz="1200" b="0" baseline="0" dirty="0">
                <a:latin typeface="Times New Roman" panose="02020603050405020304" pitchFamily="18" charset="0"/>
                <a:cs typeface="Times New Roman" panose="02020603050405020304" pitchFamily="18" charset="0"/>
              </a:rPr>
              <a:t>– 20 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Stannous </a:t>
            </a:r>
            <a:r>
              <a:rPr lang="en-US" altLang="cs-CZ" sz="1200" b="0" baseline="0" dirty="0">
                <a:latin typeface="Times New Roman" panose="02020603050405020304" pitchFamily="18" charset="0"/>
                <a:cs typeface="Times New Roman" panose="02020603050405020304" pitchFamily="18" charset="0"/>
              </a:rPr>
              <a:t>Chloride, </a:t>
            </a:r>
            <a:r>
              <a:rPr lang="en-US" altLang="cs-CZ" sz="1200" b="0" baseline="0" dirty="0" err="1">
                <a:latin typeface="Times New Roman" panose="02020603050405020304" pitchFamily="18" charset="0"/>
                <a:cs typeface="Times New Roman" panose="02020603050405020304" pitchFamily="18" charset="0"/>
              </a:rPr>
              <a:t>Dihydrate</a:t>
            </a:r>
            <a:r>
              <a:rPr lang="en-US" altLang="cs-CZ" sz="1200" b="0" baseline="0" dirty="0">
                <a:latin typeface="Times New Roman" panose="02020603050405020304" pitchFamily="18" charset="0"/>
                <a:cs typeface="Times New Roman" panose="02020603050405020304" pitchFamily="18" charset="0"/>
              </a:rPr>
              <a:t>, minimum (SnCl</a:t>
            </a:r>
            <a:r>
              <a:rPr lang="en-US" altLang="cs-CZ" sz="1200" b="0" baseline="-25000" dirty="0">
                <a:latin typeface="Times New Roman" panose="02020603050405020304" pitchFamily="18" charset="0"/>
                <a:cs typeface="Times New Roman" panose="02020603050405020304" pitchFamily="18" charset="0"/>
              </a:rPr>
              <a:t>2</a:t>
            </a:r>
            <a:r>
              <a:rPr lang="en-US" altLang="cs-CZ" sz="1200" b="0" baseline="0" dirty="0">
                <a:latin typeface="Times New Roman" panose="02020603050405020304" pitchFamily="18" charset="0"/>
                <a:cs typeface="Times New Roman" panose="02020603050405020304" pitchFamily="18" charset="0"/>
              </a:rPr>
              <a:t>•2H</a:t>
            </a:r>
            <a:r>
              <a:rPr lang="en-US" altLang="cs-CZ" sz="1200" b="0" baseline="-25000" dirty="0">
                <a:latin typeface="Times New Roman" panose="02020603050405020304" pitchFamily="18" charset="0"/>
                <a:cs typeface="Times New Roman" panose="02020603050405020304" pitchFamily="18" charset="0"/>
              </a:rPr>
              <a:t>2</a:t>
            </a:r>
            <a:r>
              <a:rPr lang="en-US" altLang="cs-CZ" sz="1200" b="0" baseline="0" dirty="0">
                <a:latin typeface="Times New Roman" panose="02020603050405020304" pitchFamily="18" charset="0"/>
                <a:cs typeface="Times New Roman" panose="02020603050405020304" pitchFamily="18" charset="0"/>
              </a:rPr>
              <a:t>O) </a:t>
            </a:r>
            <a:r>
              <a:rPr lang="en-US" altLang="cs-CZ" sz="1200" b="0" baseline="0" dirty="0" smtClean="0">
                <a:latin typeface="Times New Roman" panose="02020603050405020304" pitchFamily="18" charset="0"/>
                <a:cs typeface="Times New Roman" panose="02020603050405020304" pitchFamily="18" charset="0"/>
              </a:rPr>
              <a:t>– 0.025 </a:t>
            </a:r>
            <a:r>
              <a:rPr lang="en-US" altLang="cs-CZ" sz="1200" b="0" baseline="0" dirty="0">
                <a:latin typeface="Times New Roman" panose="02020603050405020304" pitchFamily="18" charset="0"/>
                <a:cs typeface="Times New Roman" panose="02020603050405020304" pitchFamily="18" charset="0"/>
              </a:rPr>
              <a:t>mg</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Prior to </a:t>
            </a:r>
            <a:r>
              <a:rPr lang="en-US" altLang="cs-CZ" sz="1200" b="0" baseline="0" dirty="0" err="1">
                <a:latin typeface="Times New Roman" panose="02020603050405020304" pitchFamily="18" charset="0"/>
                <a:cs typeface="Times New Roman" panose="02020603050405020304" pitchFamily="18" charset="0"/>
              </a:rPr>
              <a:t>lyophilization</a:t>
            </a:r>
            <a:r>
              <a:rPr lang="en-US" altLang="cs-CZ" sz="1200" b="0" baseline="0" dirty="0">
                <a:latin typeface="Times New Roman" panose="02020603050405020304" pitchFamily="18" charset="0"/>
                <a:cs typeface="Times New Roman" panose="02020603050405020304" pitchFamily="18" charset="0"/>
              </a:rPr>
              <a:t> the pH is 5.3 to 5.9. The contents of the vial are lyophilized and stored under nitrogen.</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This drug is administered by intravenous injection for diagnostic use after reconstitution with sterile, non-pyrogenic, oxidant-free Sodium </a:t>
            </a:r>
            <a:r>
              <a:rPr lang="en-US" altLang="cs-CZ" sz="1200" b="0" baseline="0" dirty="0" err="1">
                <a:latin typeface="Times New Roman" panose="02020603050405020304" pitchFamily="18" charset="0"/>
                <a:cs typeface="Times New Roman" panose="02020603050405020304" pitchFamily="18" charset="0"/>
              </a:rPr>
              <a:t>Pertechnetate</a:t>
            </a:r>
            <a:r>
              <a:rPr lang="en-US" altLang="cs-CZ" sz="1200" b="0" baseline="0" dirty="0">
                <a:latin typeface="Times New Roman" panose="02020603050405020304" pitchFamily="18" charset="0"/>
                <a:cs typeface="Times New Roman" panose="02020603050405020304" pitchFamily="18" charset="0"/>
              </a:rPr>
              <a:t> </a:t>
            </a:r>
            <a:r>
              <a:rPr lang="en-US" altLang="cs-CZ" sz="1200" b="0" dirty="0" smtClean="0">
                <a:latin typeface="Times New Roman" panose="02020603050405020304" pitchFamily="18" charset="0"/>
                <a:cs typeface="Times New Roman" panose="02020603050405020304" pitchFamily="18" charset="0"/>
              </a:rPr>
              <a:t>99m</a:t>
            </a:r>
            <a:r>
              <a:rPr lang="en-US" altLang="cs-CZ" sz="1200" b="0" baseline="0" dirty="0" smtClean="0">
                <a:latin typeface="Times New Roman" panose="02020603050405020304" pitchFamily="18" charset="0"/>
                <a:cs typeface="Times New Roman" panose="02020603050405020304" pitchFamily="18" charset="0"/>
              </a:rPr>
              <a:t>Tc </a:t>
            </a:r>
            <a:r>
              <a:rPr lang="en-US" altLang="cs-CZ" sz="1200" b="0" baseline="0" dirty="0">
                <a:latin typeface="Times New Roman" panose="02020603050405020304" pitchFamily="18" charset="0"/>
                <a:cs typeface="Times New Roman" panose="02020603050405020304" pitchFamily="18" charset="0"/>
              </a:rPr>
              <a:t>Injection. The pH of the reconstituted product is 5.5 (5.0 - 6.0). No bacteriostatic preservative is present.</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The precise structure of the technetium complex is </a:t>
            </a:r>
            <a:r>
              <a:rPr lang="en-US" altLang="cs-CZ" sz="1200" b="0" dirty="0" smtClean="0">
                <a:latin typeface="Times New Roman" panose="02020603050405020304" pitchFamily="18" charset="0"/>
                <a:cs typeface="Times New Roman" panose="02020603050405020304" pitchFamily="18" charset="0"/>
              </a:rPr>
              <a:t>99m</a:t>
            </a:r>
            <a:r>
              <a:rPr lang="en-US" altLang="cs-CZ" sz="1200" b="0" baseline="0" dirty="0" smtClean="0">
                <a:latin typeface="Times New Roman" panose="02020603050405020304" pitchFamily="18" charset="0"/>
                <a:cs typeface="Times New Roman" panose="02020603050405020304" pitchFamily="18" charset="0"/>
              </a:rPr>
              <a:t>Tc[MIBI]</a:t>
            </a:r>
            <a:r>
              <a:rPr lang="en-US" altLang="cs-CZ" sz="1200" b="0" dirty="0" smtClean="0">
                <a:latin typeface="Times New Roman" panose="02020603050405020304" pitchFamily="18" charset="0"/>
                <a:cs typeface="Times New Roman" panose="02020603050405020304" pitchFamily="18" charset="0"/>
              </a:rPr>
              <a:t>6</a:t>
            </a:r>
            <a:r>
              <a:rPr lang="en-US" altLang="cs-CZ" sz="1200" b="0" dirty="0">
                <a:latin typeface="Times New Roman" panose="02020603050405020304" pitchFamily="18" charset="0"/>
                <a:cs typeface="Times New Roman" panose="02020603050405020304" pitchFamily="18" charset="0"/>
              </a:rPr>
              <a:t>+</a:t>
            </a:r>
            <a:r>
              <a:rPr lang="en-US" altLang="cs-CZ" sz="1200" b="0" baseline="0" dirty="0">
                <a:latin typeface="Times New Roman" panose="02020603050405020304" pitchFamily="18" charset="0"/>
                <a:cs typeface="Times New Roman" panose="02020603050405020304" pitchFamily="18" charset="0"/>
              </a:rPr>
              <a:t> where MIBI is 2-methoxy isobutyl </a:t>
            </a:r>
            <a:r>
              <a:rPr lang="en-US" altLang="cs-CZ" sz="1200" b="0" baseline="0" dirty="0" err="1">
                <a:latin typeface="Times New Roman" panose="02020603050405020304" pitchFamily="18" charset="0"/>
                <a:cs typeface="Times New Roman" panose="02020603050405020304" pitchFamily="18" charset="0"/>
              </a:rPr>
              <a:t>isonitrile</a:t>
            </a:r>
            <a:r>
              <a:rPr lang="en-US" altLang="cs-CZ" sz="1200" b="0" baseline="0" dirty="0">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Over 40 million people have received cardiac scans using </a:t>
            </a:r>
            <a:r>
              <a:rPr lang="en-US" altLang="cs-CZ" sz="1200" b="0" baseline="0" dirty="0" err="1">
                <a:latin typeface="Times New Roman" panose="02020603050405020304" pitchFamily="18" charset="0"/>
                <a:cs typeface="Times New Roman" panose="02020603050405020304" pitchFamily="18" charset="0"/>
              </a:rPr>
              <a:t>Cardiolite</a:t>
            </a:r>
            <a:r>
              <a:rPr lang="en-US" altLang="cs-CZ" sz="1200" b="0" baseline="0" dirty="0">
                <a:latin typeface="Times New Roman" panose="02020603050405020304" pitchFamily="18" charset="0"/>
                <a:cs typeface="Times New Roman" panose="02020603050405020304" pitchFamily="18" charset="0"/>
              </a:rPr>
              <a:t>.</a:t>
            </a:r>
          </a:p>
        </p:txBody>
      </p:sp>
      <p:pic>
        <p:nvPicPr>
          <p:cNvPr id="27653" name="Picture 2"/>
          <p:cNvPicPr>
            <a:picLocks noChangeAspect="1" noChangeArrowheads="1"/>
          </p:cNvPicPr>
          <p:nvPr/>
        </p:nvPicPr>
        <p:blipFill>
          <a:blip r:embed="rId5">
            <a:extLst>
              <a:ext uri="{28A0092B-C50C-407E-A947-70E740481C1C}">
                <a14:useLocalDpi xmlns:a14="http://schemas.microsoft.com/office/drawing/2010/main" val="0"/>
              </a:ext>
            </a:extLst>
          </a:blip>
          <a:srcRect r="27448" b="12753"/>
          <a:stretch>
            <a:fillRect/>
          </a:stretch>
        </p:blipFill>
        <p:spPr bwMode="auto">
          <a:xfrm>
            <a:off x="6031129" y="620688"/>
            <a:ext cx="2794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p>
          <a:p>
            <a:pPr marL="0" indent="0" eaLnBrk="1" fontAlgn="auto" hangingPunct="1">
              <a:spcAft>
                <a:spcPts val="0"/>
              </a:spcAft>
              <a:buFontTx/>
              <a:buNone/>
              <a:defRPr/>
            </a:pPr>
            <a:endParaRPr lang="en-GB" altLang="cs-CZ" b="0" baseline="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SPECT</a:t>
            </a:r>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rrowheads="1"/>
          </p:cNvSpPr>
          <p:nvPr>
            <p:ph type="subTitle" idx="4294967295"/>
          </p:nvPr>
        </p:nvSpPr>
        <p:spPr>
          <a:xfrm>
            <a:off x="4284663" y="784225"/>
            <a:ext cx="4643437" cy="720725"/>
          </a:xfrm>
        </p:spPr>
        <p:txBody>
          <a:bodyPr rtlCol="0">
            <a:normAutofit/>
          </a:bodyPr>
          <a:lstStyle/>
          <a:p>
            <a:pPr marL="0" indent="0" algn="ctr" eaLnBrk="1" fontAlgn="auto" hangingPunct="1">
              <a:spcAft>
                <a:spcPts val="0"/>
              </a:spcAft>
              <a:buFontTx/>
              <a:buNone/>
              <a:defRPr/>
            </a:pPr>
            <a:r>
              <a:rPr lang="en-GB" altLang="cs-CZ" dirty="0" smtClean="0">
                <a:latin typeface="Times New Roman" panose="02020603050405020304" pitchFamily="18" charset="0"/>
                <a:cs typeface="Times New Roman" panose="02020603050405020304" pitchFamily="18" charset="0"/>
              </a:rPr>
              <a:t>Imaging agents in action</a:t>
            </a:r>
          </a:p>
          <a:p>
            <a:pPr marL="0" indent="0" eaLnBrk="1" fontAlgn="auto" hangingPunct="1">
              <a:spcAft>
                <a:spcPts val="0"/>
              </a:spcAft>
              <a:buFontTx/>
              <a:buNone/>
              <a:defRPr/>
            </a:pPr>
            <a:endParaRPr lang="en-GB" altLang="cs-CZ"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867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pic>
        <p:nvPicPr>
          <p:cNvPr id="28676" name="Picture 7" descr="myo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92150"/>
            <a:ext cx="30924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851026"/>
            <a:ext cx="343499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8" name="Text Box 6"/>
          <p:cNvSpPr txBox="1">
            <a:spLocks noChangeArrowheads="1"/>
          </p:cNvSpPr>
          <p:nvPr/>
        </p:nvSpPr>
        <p:spPr bwMode="auto">
          <a:xfrm>
            <a:off x="5724128" y="5013176"/>
            <a:ext cx="2463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cs-CZ" sz="1800" b="0" baseline="0" dirty="0" err="1">
                <a:latin typeface="Times New Roman" panose="02020603050405020304" pitchFamily="18" charset="0"/>
                <a:cs typeface="Times New Roman" panose="02020603050405020304" pitchFamily="18" charset="0"/>
              </a:rPr>
              <a:t>Myoview</a:t>
            </a:r>
            <a:r>
              <a:rPr lang="en-GB" altLang="cs-CZ" sz="1800" b="0" baseline="0" dirty="0">
                <a:latin typeface="Times New Roman" panose="02020603050405020304" pitchFamily="18" charset="0"/>
                <a:cs typeface="Times New Roman" panose="02020603050405020304" pitchFamily="18" charset="0"/>
              </a:rPr>
              <a:t> = </a:t>
            </a:r>
            <a:r>
              <a:rPr lang="en-GB" altLang="cs-CZ" sz="1800" b="0" baseline="0" dirty="0" err="1">
                <a:latin typeface="Times New Roman" panose="02020603050405020304" pitchFamily="18" charset="0"/>
                <a:cs typeface="Times New Roman" panose="02020603050405020304" pitchFamily="18" charset="0"/>
              </a:rPr>
              <a:t>tetrofosmin</a:t>
            </a:r>
            <a:endParaRPr lang="en-US" altLang="cs-CZ" sz="1800" b="0" baseline="0" dirty="0">
              <a:latin typeface="Times New Roman" panose="02020603050405020304" pitchFamily="18" charset="0"/>
              <a:cs typeface="Times New Roman" panose="02020603050405020304" pitchFamily="18" charset="0"/>
            </a:endParaRPr>
          </a:p>
        </p:txBody>
      </p:sp>
      <p:sp>
        <p:nvSpPr>
          <p:cNvPr id="8"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p>
          <a:p>
            <a:pPr marL="0" indent="0" eaLnBrk="1" fontAlgn="auto" hangingPunct="1">
              <a:spcAft>
                <a:spcPts val="0"/>
              </a:spcAft>
              <a:buFontTx/>
              <a:buNone/>
              <a:defRPr/>
            </a:pPr>
            <a:endParaRPr lang="en-GB" altLang="cs-CZ" b="0" baseline="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250825" y="836613"/>
            <a:ext cx="8496300"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 typeface="Arial" pitchFamily="34" charset="0"/>
              <a:buNone/>
            </a:pPr>
            <a:r>
              <a:rPr lang="en-GB" altLang="cs-CZ" sz="2000" baseline="0" dirty="0">
                <a:latin typeface="Times New Roman" panose="02020603050405020304" pitchFamily="18" charset="0"/>
                <a:cs typeface="Times New Roman" panose="02020603050405020304" pitchFamily="18" charset="0"/>
              </a:rPr>
              <a:t>Bone imaging</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h</a:t>
            </a:r>
            <a:r>
              <a:rPr lang="en-GB" altLang="cs-CZ" sz="1800" b="0" baseline="0" dirty="0" smtClean="0">
                <a:latin typeface="Times New Roman" panose="02020603050405020304" pitchFamily="18" charset="0"/>
                <a:cs typeface="Times New Roman" panose="02020603050405020304" pitchFamily="18" charset="0"/>
              </a:rPr>
              <a:t>ydroxyapatite </a:t>
            </a:r>
            <a:r>
              <a:rPr lang="en-GB" altLang="cs-CZ" sz="1800" b="0" baseline="0" dirty="0">
                <a:latin typeface="Times New Roman" panose="02020603050405020304" pitchFamily="18" charset="0"/>
                <a:cs typeface="Times New Roman" panose="02020603050405020304" pitchFamily="18" charset="0"/>
              </a:rPr>
              <a:t>principal mineral component of bones Ca</a:t>
            </a:r>
            <a:r>
              <a:rPr lang="en-GB" altLang="cs-CZ" sz="1800" b="0" baseline="-25000" dirty="0">
                <a:latin typeface="Times New Roman" panose="02020603050405020304" pitchFamily="18" charset="0"/>
                <a:cs typeface="Times New Roman" panose="02020603050405020304" pitchFamily="18" charset="0"/>
              </a:rPr>
              <a:t>10</a:t>
            </a:r>
            <a:r>
              <a:rPr lang="en-GB" altLang="cs-CZ" sz="1800" b="0" baseline="0" dirty="0">
                <a:latin typeface="Times New Roman" panose="02020603050405020304" pitchFamily="18" charset="0"/>
                <a:cs typeface="Times New Roman" panose="02020603050405020304" pitchFamily="18" charset="0"/>
              </a:rPr>
              <a:t>(PO</a:t>
            </a:r>
            <a:r>
              <a:rPr lang="en-GB" altLang="cs-CZ" sz="1800" b="0" baseline="-25000" dirty="0">
                <a:latin typeface="Times New Roman" panose="02020603050405020304" pitchFamily="18" charset="0"/>
                <a:cs typeface="Times New Roman" panose="02020603050405020304" pitchFamily="18" charset="0"/>
              </a:rPr>
              <a:t>4</a:t>
            </a:r>
            <a:r>
              <a:rPr lang="en-GB" altLang="cs-CZ" sz="1800" b="0" baseline="0" dirty="0">
                <a:latin typeface="Times New Roman" panose="02020603050405020304" pitchFamily="18" charset="0"/>
                <a:cs typeface="Times New Roman" panose="02020603050405020304" pitchFamily="18" charset="0"/>
              </a:rPr>
              <a:t>)</a:t>
            </a:r>
            <a:r>
              <a:rPr lang="en-GB" altLang="cs-CZ" sz="1800" b="0" baseline="-25000" dirty="0">
                <a:latin typeface="Times New Roman" panose="02020603050405020304" pitchFamily="18" charset="0"/>
                <a:cs typeface="Times New Roman" panose="02020603050405020304" pitchFamily="18" charset="0"/>
              </a:rPr>
              <a:t>6</a:t>
            </a:r>
            <a:r>
              <a:rPr lang="en-GB" altLang="cs-CZ" sz="1800" b="0" baseline="0" dirty="0">
                <a:latin typeface="Times New Roman" panose="02020603050405020304" pitchFamily="18" charset="0"/>
                <a:cs typeface="Times New Roman" panose="02020603050405020304" pitchFamily="18" charset="0"/>
              </a:rPr>
              <a:t>(OH)</a:t>
            </a:r>
            <a:r>
              <a:rPr lang="en-GB" altLang="cs-CZ" sz="1800" b="0" baseline="-25000" dirty="0">
                <a:latin typeface="Times New Roman" panose="02020603050405020304" pitchFamily="18" charset="0"/>
                <a:cs typeface="Times New Roman" panose="02020603050405020304" pitchFamily="18" charset="0"/>
              </a:rPr>
              <a:t>2</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p</a:t>
            </a:r>
            <a:r>
              <a:rPr lang="en-GB" altLang="cs-CZ" sz="1800" b="0" baseline="0" dirty="0" smtClean="0">
                <a:latin typeface="Times New Roman" panose="02020603050405020304" pitchFamily="18" charset="0"/>
                <a:cs typeface="Times New Roman" panose="02020603050405020304" pitchFamily="18" charset="0"/>
              </a:rPr>
              <a:t>hosphate </a:t>
            </a:r>
            <a:r>
              <a:rPr lang="en-GB" altLang="cs-CZ" sz="1800" b="0" baseline="0" dirty="0">
                <a:latin typeface="Times New Roman" panose="02020603050405020304" pitchFamily="18" charset="0"/>
                <a:cs typeface="Times New Roman" panose="02020603050405020304" pitchFamily="18" charset="0"/>
              </a:rPr>
              <a:t>(PO</a:t>
            </a:r>
            <a:r>
              <a:rPr lang="en-GB" altLang="cs-CZ" sz="1800" b="0" baseline="-25000" dirty="0">
                <a:latin typeface="Times New Roman" panose="02020603050405020304" pitchFamily="18" charset="0"/>
                <a:cs typeface="Times New Roman" panose="02020603050405020304" pitchFamily="18" charset="0"/>
              </a:rPr>
              <a:t>4</a:t>
            </a:r>
            <a:r>
              <a:rPr lang="en-GB" altLang="cs-CZ" sz="1800" b="0" dirty="0">
                <a:latin typeface="Times New Roman" panose="02020603050405020304" pitchFamily="18" charset="0"/>
                <a:cs typeface="Times New Roman" panose="02020603050405020304" pitchFamily="18" charset="0"/>
              </a:rPr>
              <a:t>3-</a:t>
            </a:r>
            <a:r>
              <a:rPr lang="en-GB" altLang="cs-CZ" sz="1800" b="0" baseline="0" dirty="0">
                <a:latin typeface="Times New Roman" panose="02020603050405020304" pitchFamily="18" charset="0"/>
                <a:cs typeface="Times New Roman" panose="02020603050405020304" pitchFamily="18" charset="0"/>
              </a:rPr>
              <a:t>) and pyrophosphate (P</a:t>
            </a:r>
            <a:r>
              <a:rPr lang="en-GB" altLang="cs-CZ" sz="1800" b="0" baseline="-25000" dirty="0">
                <a:latin typeface="Times New Roman" panose="02020603050405020304" pitchFamily="18" charset="0"/>
                <a:cs typeface="Times New Roman" panose="02020603050405020304" pitchFamily="18" charset="0"/>
              </a:rPr>
              <a:t>2</a:t>
            </a:r>
            <a:r>
              <a:rPr lang="en-GB" altLang="cs-CZ" sz="1800" b="0" baseline="0" dirty="0">
                <a:latin typeface="Times New Roman" panose="02020603050405020304" pitchFamily="18" charset="0"/>
                <a:cs typeface="Times New Roman" panose="02020603050405020304" pitchFamily="18" charset="0"/>
              </a:rPr>
              <a:t>O</a:t>
            </a:r>
            <a:r>
              <a:rPr lang="en-GB" altLang="cs-CZ" sz="1800" b="0" baseline="-25000" dirty="0">
                <a:latin typeface="Times New Roman" panose="02020603050405020304" pitchFamily="18" charset="0"/>
                <a:cs typeface="Times New Roman" panose="02020603050405020304" pitchFamily="18" charset="0"/>
              </a:rPr>
              <a:t>7</a:t>
            </a:r>
            <a:r>
              <a:rPr lang="en-GB" altLang="cs-CZ" sz="1800" b="0" dirty="0">
                <a:latin typeface="Times New Roman" panose="02020603050405020304" pitchFamily="18" charset="0"/>
                <a:cs typeface="Times New Roman" panose="02020603050405020304" pitchFamily="18" charset="0"/>
              </a:rPr>
              <a:t>2-</a:t>
            </a:r>
            <a:r>
              <a:rPr lang="en-GB" altLang="cs-CZ" sz="1800" b="0" baseline="0" dirty="0">
                <a:latin typeface="Times New Roman" panose="02020603050405020304" pitchFamily="18" charset="0"/>
                <a:cs typeface="Times New Roman" panose="02020603050405020304" pitchFamily="18" charset="0"/>
              </a:rPr>
              <a:t>) bone seeking anions</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err="1" smtClean="0">
                <a:latin typeface="Times New Roman" panose="02020603050405020304" pitchFamily="18" charset="0"/>
                <a:cs typeface="Times New Roman" panose="02020603050405020304" pitchFamily="18" charset="0"/>
              </a:rPr>
              <a:t>diphosphonates</a:t>
            </a:r>
            <a:r>
              <a:rPr lang="en-GB" altLang="cs-CZ" sz="1800" b="0" baseline="0" dirty="0" smtClean="0">
                <a:latin typeface="Times New Roman" panose="02020603050405020304" pitchFamily="18" charset="0"/>
                <a:cs typeface="Times New Roman" panose="02020603050405020304" pitchFamily="18" charset="0"/>
              </a:rPr>
              <a:t> </a:t>
            </a:r>
            <a:r>
              <a:rPr lang="en-GB" altLang="cs-CZ" sz="1800" b="0" baseline="0" dirty="0">
                <a:latin typeface="Times New Roman" panose="02020603050405020304" pitchFamily="18" charset="0"/>
                <a:cs typeface="Times New Roman" panose="02020603050405020304" pitchFamily="18" charset="0"/>
              </a:rPr>
              <a:t>give improved performance</a:t>
            </a: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None/>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None/>
            </a:pPr>
            <a:r>
              <a:rPr lang="en-GB" altLang="cs-CZ" sz="1800" b="0" baseline="0" dirty="0">
                <a:latin typeface="Times New Roman" panose="02020603050405020304" pitchFamily="18" charset="0"/>
                <a:cs typeface="Times New Roman" panose="02020603050405020304" pitchFamily="18" charset="0"/>
              </a:rPr>
              <a:t> </a:t>
            </a:r>
            <a:endParaRPr lang="en-GB" altLang="cs-CZ" sz="1800" b="0" baseline="0" dirty="0" smtClean="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smtClean="0">
                <a:latin typeface="Times New Roman" panose="02020603050405020304" pitchFamily="18" charset="0"/>
                <a:cs typeface="Times New Roman" panose="02020603050405020304" pitchFamily="18" charset="0"/>
              </a:rPr>
              <a:t> absorption </a:t>
            </a:r>
            <a:r>
              <a:rPr lang="en-GB" altLang="cs-CZ" sz="1800" b="0" baseline="0" dirty="0">
                <a:latin typeface="Times New Roman" panose="02020603050405020304" pitchFamily="18" charset="0"/>
                <a:cs typeface="Times New Roman" panose="02020603050405020304" pitchFamily="18" charset="0"/>
              </a:rPr>
              <a:t>via calcium coordination to </a:t>
            </a:r>
            <a:r>
              <a:rPr lang="en-GB" altLang="cs-CZ" sz="1800" b="0" baseline="0" dirty="0" err="1" smtClean="0">
                <a:latin typeface="Times New Roman" panose="02020603050405020304" pitchFamily="18" charset="0"/>
                <a:cs typeface="Times New Roman" panose="02020603050405020304" pitchFamily="18" charset="0"/>
              </a:rPr>
              <a:t>phosphonate</a:t>
            </a:r>
            <a:endParaRPr lang="en-GB" altLang="cs-CZ" sz="1800" b="0" baseline="0" dirty="0" smtClean="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smtClean="0">
                <a:latin typeface="Times New Roman" panose="02020603050405020304" pitchFamily="18" charset="0"/>
                <a:cs typeface="Times New Roman" panose="02020603050405020304" pitchFamily="18" charset="0"/>
              </a:rPr>
              <a:t> stressed </a:t>
            </a:r>
            <a:r>
              <a:rPr lang="en-GB" altLang="cs-CZ" sz="1800" b="0" baseline="0" dirty="0">
                <a:latin typeface="Times New Roman" panose="02020603050405020304" pitchFamily="18" charset="0"/>
                <a:cs typeface="Times New Roman" panose="02020603050405020304" pitchFamily="18" charset="0"/>
              </a:rPr>
              <a:t>bone has higher calcium concentration</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main </a:t>
            </a:r>
            <a:r>
              <a:rPr lang="en-GB" altLang="cs-CZ" sz="1800" b="0" baseline="0" dirty="0">
                <a:latin typeface="Times New Roman" panose="02020603050405020304" pitchFamily="18" charset="0"/>
                <a:cs typeface="Times New Roman" panose="02020603050405020304" pitchFamily="18" charset="0"/>
              </a:rPr>
              <a:t>use to detect cancer metastasis into bone</a:t>
            </a:r>
          </a:p>
        </p:txBody>
      </p:sp>
      <p:pic>
        <p:nvPicPr>
          <p:cNvPr id="29699" name="Picture 9" descr="jrd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214" y="2276475"/>
            <a:ext cx="23812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10"/>
          <p:cNvSpPr txBox="1">
            <a:spLocks noChangeArrowheads="1"/>
          </p:cNvSpPr>
          <p:nvPr/>
        </p:nvSpPr>
        <p:spPr bwMode="auto">
          <a:xfrm>
            <a:off x="6372200" y="6165304"/>
            <a:ext cx="2665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GB" altLang="cs-CZ" sz="1800" b="0" baseline="0" dirty="0">
                <a:latin typeface="Times New Roman" panose="02020603050405020304" pitchFamily="18" charset="0"/>
                <a:cs typeface="Times New Roman" panose="02020603050405020304" pitchFamily="18" charset="0"/>
              </a:rPr>
              <a:t>arthritic right ankle</a:t>
            </a:r>
          </a:p>
        </p:txBody>
      </p:sp>
      <p:graphicFrame>
        <p:nvGraphicFramePr>
          <p:cNvPr id="29701" name="Object 6"/>
          <p:cNvGraphicFramePr>
            <a:graphicFrameLocks noChangeAspect="1"/>
          </p:cNvGraphicFramePr>
          <p:nvPr>
            <p:extLst>
              <p:ext uri="{D42A27DB-BD31-4B8C-83A1-F6EECF244321}">
                <p14:modId xmlns:p14="http://schemas.microsoft.com/office/powerpoint/2010/main" val="358311850"/>
              </p:ext>
            </p:extLst>
          </p:nvPr>
        </p:nvGraphicFramePr>
        <p:xfrm>
          <a:off x="462484" y="2994589"/>
          <a:ext cx="2453332" cy="866459"/>
        </p:xfrm>
        <a:graphic>
          <a:graphicData uri="http://schemas.openxmlformats.org/presentationml/2006/ole">
            <mc:AlternateContent xmlns:mc="http://schemas.openxmlformats.org/markup-compatibility/2006">
              <mc:Choice xmlns:v="urn:schemas-microsoft-com:vml" Requires="v">
                <p:oleObj spid="_x0000_s29787" name="CS ChemDraw Drawing" r:id="rId5" imgW="1354546" imgH="476794" progId="ChemDraw.Document.6.0">
                  <p:embed/>
                </p:oleObj>
              </mc:Choice>
              <mc:Fallback>
                <p:oleObj name="CS ChemDraw Drawing" r:id="rId5" imgW="1354546" imgH="476794" progId="ChemDraw.Document.6.0">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84" y="2994589"/>
                        <a:ext cx="2453332" cy="866459"/>
                      </a:xfrm>
                      <a:prstGeom prst="rect">
                        <a:avLst/>
                      </a:prstGeom>
                      <a:noFill/>
                      <a:ln>
                        <a:noFill/>
                      </a:ln>
                      <a:effectLst/>
                      <a:extLst/>
                    </p:spPr>
                  </p:pic>
                </p:oleObj>
              </mc:Fallback>
            </mc:AlternateContent>
          </a:graphicData>
        </a:graphic>
      </p:graphicFrame>
      <p:sp>
        <p:nvSpPr>
          <p:cNvPr id="8"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p>
        </p:txBody>
      </p:sp>
      <p:pic>
        <p:nvPicPr>
          <p:cNvPr id="29757" name="Picture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2638713"/>
            <a:ext cx="3055094" cy="16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Carbon </a:t>
            </a:r>
            <a:r>
              <a:rPr lang="cs-CZ" altLang="cs-CZ" sz="3200" b="1" baseline="30000" dirty="0" smtClean="0">
                <a:latin typeface="Times New Roman" panose="02020603050405020304" pitchFamily="18" charset="0"/>
                <a:cs typeface="Times New Roman" panose="02020603050405020304" pitchFamily="18" charset="0"/>
              </a:rPr>
              <a:t>11</a:t>
            </a:r>
            <a:r>
              <a:rPr lang="cs-CZ" altLang="cs-CZ" sz="3200" b="1" dirty="0" smtClean="0">
                <a:latin typeface="Times New Roman" panose="02020603050405020304" pitchFamily="18" charset="0"/>
                <a:cs typeface="Times New Roman" panose="02020603050405020304" pitchFamily="18" charset="0"/>
              </a:rPr>
              <a:t>C</a:t>
            </a:r>
          </a:p>
        </p:txBody>
      </p:sp>
      <p:sp>
        <p:nvSpPr>
          <p:cNvPr id="23" name="Text Box 4"/>
          <p:cNvSpPr txBox="1">
            <a:spLocks noChangeArrowheads="1"/>
          </p:cNvSpPr>
          <p:nvPr/>
        </p:nvSpPr>
        <p:spPr bwMode="auto">
          <a:xfrm>
            <a:off x="539552" y="1268760"/>
            <a:ext cx="8208912"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en-US" sz="2000" b="0" baseline="0" dirty="0" smtClean="0">
                <a:latin typeface="Times New Roman" panose="02020603050405020304" pitchFamily="18" charset="0"/>
                <a:cs typeface="Times New Roman" panose="02020603050405020304" pitchFamily="18" charset="0"/>
              </a:rPr>
              <a:t> half-life 20.40 min</a:t>
            </a:r>
          </a:p>
          <a:p>
            <a:r>
              <a:rPr lang="en-US" sz="2000" b="0" baseline="0" dirty="0" smtClean="0">
                <a:latin typeface="Times New Roman" panose="02020603050405020304" pitchFamily="18" charset="0"/>
                <a:cs typeface="Times New Roman" panose="02020603050405020304" pitchFamily="18" charset="0"/>
              </a:rPr>
              <a:t> decay mode: 99.8 % </a:t>
            </a:r>
            <a:r>
              <a:rPr lang="en-US" sz="2000" b="0" baseline="0" dirty="0" smtClean="0">
                <a:latin typeface="Symbol" panose="05050102010706020507" pitchFamily="18" charset="2"/>
                <a:cs typeface="Times New Roman" panose="02020603050405020304" pitchFamily="18" charset="0"/>
              </a:rPr>
              <a:t>b</a:t>
            </a:r>
            <a:r>
              <a:rPr lang="en-US" sz="2000" b="0" dirty="0" smtClean="0">
                <a:latin typeface="Times New Roman" panose="02020603050405020304" pitchFamily="18" charset="0"/>
                <a:cs typeface="Times New Roman" panose="02020603050405020304" pitchFamily="18" charset="0"/>
              </a:rPr>
              <a:t>+</a:t>
            </a:r>
            <a:r>
              <a:rPr lang="en-US" sz="2000" b="0" baseline="0" dirty="0" smtClean="0">
                <a:latin typeface="Times New Roman" panose="02020603050405020304" pitchFamily="18" charset="0"/>
                <a:cs typeface="Times New Roman" panose="02020603050405020304" pitchFamily="18" charset="0"/>
              </a:rPr>
              <a:t>, 0.2 % EC</a:t>
            </a:r>
          </a:p>
          <a:p>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t>max </a:t>
            </a:r>
            <a:r>
              <a:rPr lang="en-US" sz="2000" b="0" baseline="0" dirty="0" smtClean="0">
                <a:latin typeface="Symbol" panose="05050102010706020507" pitchFamily="18" charset="2"/>
                <a:cs typeface="Times New Roman" panose="02020603050405020304" pitchFamily="18" charset="0"/>
              </a:rPr>
              <a:t>b</a:t>
            </a:r>
            <a:r>
              <a:rPr lang="en-US" sz="2000" b="0" dirty="0" smtClean="0">
                <a:latin typeface="Times New Roman" panose="02020603050405020304" pitchFamily="18" charset="0"/>
                <a:cs typeface="Times New Roman" panose="02020603050405020304" pitchFamily="18" charset="0"/>
              </a:rPr>
              <a:t>+ </a:t>
            </a:r>
            <a:r>
              <a:rPr lang="en-US" sz="2000" b="0" baseline="0" dirty="0" smtClean="0"/>
              <a:t>energy: </a:t>
            </a:r>
            <a:r>
              <a:rPr lang="en-US" sz="2000" b="0" baseline="0" dirty="0" smtClean="0">
                <a:latin typeface="Times New Roman" panose="02020603050405020304" pitchFamily="18" charset="0"/>
                <a:cs typeface="Times New Roman" panose="02020603050405020304" pitchFamily="18" charset="0"/>
              </a:rPr>
              <a:t>0.96 MeV</a:t>
            </a:r>
          </a:p>
          <a:p>
            <a:r>
              <a:rPr lang="en-US" sz="2000" b="0" baseline="0" dirty="0" smtClean="0">
                <a:latin typeface="Times New Roman" panose="02020603050405020304" pitchFamily="18" charset="0"/>
                <a:cs typeface="Times New Roman" panose="02020603050405020304" pitchFamily="18" charset="0"/>
              </a:rPr>
              <a:t> range in tissue: 0.96 mm</a:t>
            </a:r>
          </a:p>
          <a:p>
            <a:r>
              <a:rPr lang="en-US" sz="2000" b="0" baseline="0" dirty="0" smtClean="0">
                <a:latin typeface="Times New Roman" panose="02020603050405020304" pitchFamily="18" charset="0"/>
                <a:cs typeface="Times New Roman" panose="02020603050405020304" pitchFamily="18" charset="0"/>
              </a:rPr>
              <a:t> decay product: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B</a:t>
            </a:r>
          </a:p>
          <a:p>
            <a:pPr>
              <a:buNone/>
            </a:pPr>
            <a:endParaRPr lang="en-US" altLang="cs-CZ" sz="2000" b="0" baseline="0" dirty="0" smtClean="0">
              <a:latin typeface="Times New Roman" panose="02020603050405020304" pitchFamily="18" charset="0"/>
              <a:cs typeface="Times New Roman" panose="02020603050405020304" pitchFamily="18" charset="0"/>
            </a:endParaRPr>
          </a:p>
          <a:p>
            <a:pPr>
              <a:buNone/>
            </a:pPr>
            <a:r>
              <a:rPr lang="en-US" altLang="cs-CZ" sz="2000" baseline="0" dirty="0" smtClean="0">
                <a:latin typeface="Times New Roman" panose="02020603050405020304" pitchFamily="18" charset="0"/>
                <a:cs typeface="Times New Roman" panose="02020603050405020304" pitchFamily="18" charset="0"/>
              </a:rPr>
              <a:t>Production</a:t>
            </a:r>
            <a:r>
              <a:rPr lang="en-US" altLang="cs-CZ" sz="2000" b="0" baseline="0" dirty="0" smtClean="0">
                <a:latin typeface="Times New Roman" panose="02020603050405020304" pitchFamily="18" charset="0"/>
                <a:cs typeface="Times New Roman" panose="02020603050405020304" pitchFamily="18" charset="0"/>
              </a:rPr>
              <a:t> </a:t>
            </a:r>
          </a:p>
          <a:p>
            <a:r>
              <a:rPr lang="en-US" altLang="cs-CZ" sz="2000" b="0" baseline="0" dirty="0" smtClean="0">
                <a:latin typeface="Times New Roman" panose="02020603050405020304" pitchFamily="18" charset="0"/>
                <a:cs typeface="Times New Roman" panose="02020603050405020304" pitchFamily="18" charset="0"/>
              </a:rPr>
              <a:t> cyclotron-generated: mainly produced by the proton bombardment of </a:t>
            </a:r>
            <a:r>
              <a:rPr lang="en-US" altLang="cs-CZ" sz="2000" b="0" dirty="0" smtClean="0">
                <a:latin typeface="Times New Roman" panose="02020603050405020304" pitchFamily="18" charset="0"/>
                <a:cs typeface="Times New Roman" panose="02020603050405020304" pitchFamily="18" charset="0"/>
              </a:rPr>
              <a:t>14</a:t>
            </a:r>
            <a:r>
              <a:rPr lang="en-US" altLang="cs-CZ" sz="2000" b="0" baseline="0" dirty="0" smtClean="0">
                <a:latin typeface="Times New Roman" panose="02020603050405020304" pitchFamily="18" charset="0"/>
                <a:cs typeface="Times New Roman" panose="02020603050405020304" pitchFamily="18" charset="0"/>
              </a:rPr>
              <a:t>N</a:t>
            </a:r>
          </a:p>
          <a:p>
            <a:r>
              <a:rPr lang="en-US" sz="2000" b="0" baseline="0" dirty="0" smtClean="0">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14</a:t>
            </a:r>
            <a:r>
              <a:rPr lang="en-US" sz="2000" b="0" baseline="0" dirty="0" smtClean="0">
                <a:latin typeface="Times New Roman" panose="02020603050405020304" pitchFamily="18" charset="0"/>
                <a:cs typeface="Times New Roman" panose="02020603050405020304" pitchFamily="18" charset="0"/>
              </a:rPr>
              <a:t>N(</a:t>
            </a:r>
            <a:r>
              <a:rPr lang="en-US" sz="2000" b="0" baseline="0" dirty="0" err="1" smtClean="0">
                <a:latin typeface="Times New Roman" panose="02020603050405020304" pitchFamily="18" charset="0"/>
                <a:cs typeface="Times New Roman" panose="02020603050405020304" pitchFamily="18" charset="0"/>
              </a:rPr>
              <a:t>p,</a:t>
            </a:r>
            <a:r>
              <a:rPr lang="en-US" sz="2000" b="0" baseline="0" dirty="0" err="1" smtClean="0">
                <a:latin typeface="Symbol" panose="05050102010706020507" pitchFamily="18" charset="2"/>
                <a:cs typeface="Times New Roman" panose="02020603050405020304" pitchFamily="18" charset="0"/>
              </a:rPr>
              <a:t>a</a:t>
            </a:r>
            <a:r>
              <a:rPr lang="en-US" sz="2000" b="0" baseline="0" dirty="0" smtClean="0">
                <a:latin typeface="Times New Roman" panose="02020603050405020304" pitchFamily="18" charset="0"/>
                <a:cs typeface="Times New Roman" panose="02020603050405020304" pitchFamily="18" charset="0"/>
              </a:rPr>
              <a:t>)</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 nuclear reaction</a:t>
            </a:r>
          </a:p>
          <a:p>
            <a:r>
              <a:rPr lang="en-US" sz="2000" b="0" baseline="0" dirty="0" smtClean="0">
                <a:latin typeface="Times New Roman" panose="02020603050405020304" pitchFamily="18" charset="0"/>
                <a:cs typeface="Times New Roman" panose="02020603050405020304" pitchFamily="18" charset="0"/>
              </a:rPr>
              <a:t> target gas:</a:t>
            </a:r>
          </a:p>
          <a:p>
            <a:pPr eaLnBrk="1" hangingPunct="1">
              <a:spcBef>
                <a:spcPct val="50000"/>
              </a:spcBef>
              <a:buNone/>
            </a:pPr>
            <a:r>
              <a:rPr lang="en-US" sz="2000" b="0" baseline="0" dirty="0" smtClean="0">
                <a:latin typeface="Times New Roman" panose="02020603050405020304" pitchFamily="18" charset="0"/>
                <a:cs typeface="Times New Roman" panose="02020603050405020304" pitchFamily="18" charset="0"/>
              </a:rPr>
              <a:t>	2% O</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in N</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CO</a:t>
            </a:r>
            <a:r>
              <a:rPr lang="en-US" sz="2000" b="0" baseline="-25000" dirty="0" smtClean="0">
                <a:latin typeface="Times New Roman" panose="02020603050405020304" pitchFamily="18" charset="0"/>
                <a:cs typeface="Times New Roman" panose="02020603050405020304" pitchFamily="18" charset="0"/>
              </a:rPr>
              <a:t>2</a:t>
            </a:r>
          </a:p>
          <a:p>
            <a:pPr eaLnBrk="1" hangingPunct="1">
              <a:spcBef>
                <a:spcPct val="50000"/>
              </a:spcBef>
              <a:buNone/>
            </a:pPr>
            <a:r>
              <a:rPr lang="en-US" sz="2000" b="0" baseline="0" dirty="0" smtClean="0">
                <a:latin typeface="Times New Roman" panose="02020603050405020304" pitchFamily="18" charset="0"/>
                <a:cs typeface="Times New Roman" panose="02020603050405020304" pitchFamily="18" charset="0"/>
              </a:rPr>
              <a:t>	5% H</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in N</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CH</a:t>
            </a:r>
            <a:r>
              <a:rPr lang="en-US" sz="2000" b="0" baseline="-25000" dirty="0" smtClean="0">
                <a:latin typeface="Times New Roman" panose="02020603050405020304" pitchFamily="18" charset="0"/>
                <a:cs typeface="Times New Roman" panose="02020603050405020304" pitchFamily="18" charset="0"/>
              </a:rPr>
              <a:t>4</a:t>
            </a:r>
            <a:endParaRPr lang="en-US" altLang="cs-CZ" sz="2000" b="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762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718316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25" name="Rectangle 3"/>
          <p:cNvSpPr txBox="1">
            <a:spLocks noChangeArrowheads="1"/>
          </p:cNvSpPr>
          <p:nvPr/>
        </p:nvSpPr>
        <p:spPr bwMode="auto">
          <a:xfrm>
            <a:off x="685800" y="174625"/>
            <a:ext cx="7772400" cy="609600"/>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1" baseline="0" smtClean="0">
                <a:latin typeface="Times New Roman" panose="02020603050405020304" pitchFamily="18" charset="0"/>
                <a:cs typeface="Times New Roman" panose="02020603050405020304" pitchFamily="18" charset="0"/>
              </a:rPr>
              <a:t>Carbon </a:t>
            </a:r>
            <a:r>
              <a:rPr lang="cs-CZ" altLang="cs-CZ" sz="3200" b="1" baseline="30000" smtClean="0">
                <a:latin typeface="Times New Roman" panose="02020603050405020304" pitchFamily="18" charset="0"/>
                <a:cs typeface="Times New Roman" panose="02020603050405020304" pitchFamily="18" charset="0"/>
              </a:rPr>
              <a:t>11</a:t>
            </a:r>
            <a:r>
              <a:rPr lang="cs-CZ" altLang="cs-CZ" sz="3200" b="1" baseline="0" smtClean="0">
                <a:latin typeface="Times New Roman" panose="02020603050405020304" pitchFamily="18" charset="0"/>
                <a:cs typeface="Times New Roman" panose="02020603050405020304" pitchFamily="18" charset="0"/>
              </a:rPr>
              <a:t>C</a:t>
            </a:r>
            <a:endParaRPr lang="cs-CZ" altLang="cs-CZ" sz="3200" b="1" baseline="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5832648" cy="1699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022" y="2852936"/>
            <a:ext cx="4700509" cy="393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a:spLocks noChangeArrowheads="1"/>
          </p:cNvSpPr>
          <p:nvPr/>
        </p:nvSpPr>
        <p:spPr bwMode="auto">
          <a:xfrm>
            <a:off x="1187624" y="4821966"/>
            <a:ext cx="330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buFontTx/>
              <a:buNone/>
            </a:pPr>
            <a:r>
              <a:rPr lang="en-US" sz="2000" b="0" baseline="0" dirty="0">
                <a:latin typeface="Times New Roman" panose="02020603050405020304" pitchFamily="18" charset="0"/>
                <a:cs typeface="Times New Roman" panose="02020603050405020304" pitchFamily="18" charset="0"/>
              </a:rPr>
              <a:t>Palladium mediated </a:t>
            </a:r>
            <a:r>
              <a:rPr lang="cs-CZ" sz="2000" b="0" baseline="0" dirty="0" err="1" smtClean="0">
                <a:latin typeface="Times New Roman" panose="02020603050405020304" pitchFamily="18" charset="0"/>
                <a:cs typeface="Times New Roman" panose="02020603050405020304" pitchFamily="18" charset="0"/>
              </a:rPr>
              <a:t>reactions</a:t>
            </a:r>
            <a:endParaRPr lang="cs-CZ" altLang="cs-CZ" sz="2000" b="0" baseline="0" dirty="0">
              <a:latin typeface="Times New Roman" panose="02020603050405020304" pitchFamily="18" charset="0"/>
              <a:cs typeface="Times New Roman" panose="02020603050405020304" pitchFamily="18" charset="0"/>
            </a:endParaRPr>
          </a:p>
        </p:txBody>
      </p:sp>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40" y="2204864"/>
            <a:ext cx="4880348" cy="100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680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683568" y="1052736"/>
            <a:ext cx="473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buFontTx/>
              <a:buNone/>
            </a:pPr>
            <a:r>
              <a:rPr lang="en-US" altLang="cs-CZ" sz="2000" b="0" dirty="0" smtClean="0">
                <a:latin typeface="Times New Roman" panose="02020603050405020304" pitchFamily="18" charset="0"/>
                <a:cs typeface="Times New Roman" panose="02020603050405020304" pitchFamily="18" charset="0"/>
              </a:rPr>
              <a:t>11</a:t>
            </a:r>
            <a:r>
              <a:rPr lang="en-US" altLang="cs-CZ" sz="2000" b="0" baseline="0" dirty="0" smtClean="0">
                <a:latin typeface="Times New Roman" panose="02020603050405020304" pitchFamily="18" charset="0"/>
                <a:cs typeface="Times New Roman" panose="02020603050405020304" pitchFamily="18" charset="0"/>
              </a:rPr>
              <a:t>CH</a:t>
            </a:r>
            <a:r>
              <a:rPr lang="en-US" altLang="cs-CZ" sz="2000" b="0" baseline="-25000" dirty="0" smtClean="0">
                <a:latin typeface="Times New Roman" panose="02020603050405020304" pitchFamily="18" charset="0"/>
                <a:cs typeface="Times New Roman" panose="02020603050405020304" pitchFamily="18" charset="0"/>
              </a:rPr>
              <a:t>3</a:t>
            </a:r>
            <a:r>
              <a:rPr lang="en-US" altLang="cs-CZ" sz="2000" b="0" baseline="0" dirty="0" smtClean="0">
                <a:latin typeface="Times New Roman" panose="02020603050405020304" pitchFamily="18" charset="0"/>
                <a:cs typeface="Times New Roman" panose="02020603050405020304" pitchFamily="18" charset="0"/>
              </a:rPr>
              <a:t>I</a:t>
            </a:r>
            <a:r>
              <a:rPr lang="cs-CZ" altLang="cs-CZ" sz="2000" b="0" baseline="0" dirty="0" smtClean="0">
                <a:latin typeface="Times New Roman" panose="02020603050405020304" pitchFamily="18" charset="0"/>
                <a:cs typeface="Times New Roman" panose="02020603050405020304" pitchFamily="18" charset="0"/>
              </a:rPr>
              <a:t> </a:t>
            </a:r>
            <a:endParaRPr lang="en-US" altLang="cs-CZ" sz="2000" b="0" baseline="0" dirty="0" smtClean="0">
              <a:latin typeface="Times New Roman" panose="02020603050405020304" pitchFamily="18" charset="0"/>
              <a:cs typeface="Times New Roman" panose="02020603050405020304" pitchFamily="18" charset="0"/>
            </a:endParaRPr>
          </a:p>
          <a:p>
            <a:pPr marL="342900" indent="-342900" eaLnBrk="1" hangingPunct="1">
              <a:spcBef>
                <a:spcPts val="0"/>
              </a:spcBef>
            </a:pPr>
            <a:r>
              <a:rPr lang="cs-CZ" altLang="cs-CZ" sz="2000" b="0" baseline="0" dirty="0" err="1" smtClean="0">
                <a:latin typeface="Times New Roman" panose="02020603050405020304" pitchFamily="18" charset="0"/>
                <a:cs typeface="Times New Roman" panose="02020603050405020304" pitchFamily="18" charset="0"/>
              </a:rPr>
              <a:t>methyla</a:t>
            </a:r>
            <a:r>
              <a:rPr lang="en-US" altLang="cs-CZ" sz="2000" b="0" baseline="0" dirty="0" err="1" smtClean="0">
                <a:latin typeface="Times New Roman" panose="02020603050405020304" pitchFamily="18" charset="0"/>
                <a:cs typeface="Times New Roman" panose="02020603050405020304" pitchFamily="18" charset="0"/>
              </a:rPr>
              <a:t>tion</a:t>
            </a:r>
            <a:r>
              <a:rPr lang="en-US" altLang="cs-CZ" sz="2000" b="0" baseline="0" dirty="0" smtClean="0">
                <a:latin typeface="Times New Roman" panose="02020603050405020304" pitchFamily="18" charset="0"/>
                <a:cs typeface="Times New Roman" panose="02020603050405020304" pitchFamily="18" charset="0"/>
              </a:rPr>
              <a:t> of </a:t>
            </a:r>
            <a:r>
              <a:rPr lang="cs-CZ" altLang="cs-CZ" sz="2000" b="0" baseline="0" dirty="0" smtClean="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N</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O</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S</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compounds</a:t>
            </a:r>
            <a:endParaRPr lang="cs-CZ" altLang="cs-CZ" sz="2000" b="0" baseline="0" dirty="0">
              <a:latin typeface="Times New Roman" panose="02020603050405020304" pitchFamily="18" charset="0"/>
              <a:cs typeface="Times New Roman" panose="02020603050405020304" pitchFamily="18" charset="0"/>
            </a:endParaRPr>
          </a:p>
        </p:txBody>
      </p:sp>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068960"/>
            <a:ext cx="46958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49" y="2073424"/>
            <a:ext cx="5819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55435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 y="2638028"/>
            <a:ext cx="63531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956770"/>
            <a:ext cx="56007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928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Carbon </a:t>
            </a:r>
            <a:r>
              <a:rPr lang="cs-CZ" altLang="cs-CZ" sz="3200" b="1" baseline="30000" dirty="0" smtClean="0">
                <a:latin typeface="Times New Roman" panose="02020603050405020304" pitchFamily="18" charset="0"/>
                <a:cs typeface="Times New Roman" panose="02020603050405020304" pitchFamily="18" charset="0"/>
              </a:rPr>
              <a:t>11</a:t>
            </a:r>
            <a:r>
              <a:rPr lang="cs-CZ" altLang="cs-CZ" sz="3200" b="1" dirty="0" smtClean="0">
                <a:latin typeface="Times New Roman" panose="02020603050405020304" pitchFamily="18" charset="0"/>
                <a:cs typeface="Times New Roman" panose="02020603050405020304" pitchFamily="18" charset="0"/>
              </a:rPr>
              <a:t>C</a:t>
            </a:r>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71736"/>
            <a:ext cx="63531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921843"/>
            <a:ext cx="59436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218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6665937" cy="59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4813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61" y="5445224"/>
            <a:ext cx="6569075" cy="88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57" y="836712"/>
            <a:ext cx="6592887" cy="480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6" name="Rectangle 3"/>
          <p:cNvSpPr>
            <a:spLocks noGrp="1" noChangeArrowheads="1"/>
          </p:cNvSpPr>
          <p:nvPr>
            <p:ph type="title"/>
          </p:nvPr>
        </p:nvSpPr>
        <p:spPr>
          <a:xfrm>
            <a:off x="685800" y="174625"/>
            <a:ext cx="7772400" cy="609600"/>
          </a:xfrm>
          <a:solidFill>
            <a:schemeClr val="bg1"/>
          </a:solid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sp>
        <p:nvSpPr>
          <p:cNvPr id="3" name="Obdélník 2"/>
          <p:cNvSpPr/>
          <p:nvPr/>
        </p:nvSpPr>
        <p:spPr>
          <a:xfrm>
            <a:off x="6876256" y="1340768"/>
            <a:ext cx="1368152" cy="525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8465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0263" name="Rectangle 39"/>
          <p:cNvSpPr>
            <a:spLocks noChangeArrowheads="1"/>
          </p:cNvSpPr>
          <p:nvPr/>
        </p:nvSpPr>
        <p:spPr bwMode="auto">
          <a:xfrm>
            <a:off x="1330325" y="173038"/>
            <a:ext cx="66262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2800" smtClean="0">
                <a:solidFill>
                  <a:schemeClr val="tx1"/>
                </a:solidFill>
                <a:effectLst>
                  <a:outerShdw blurRad="38100" dist="38100" dir="2700000" algn="tl">
                    <a:srgbClr val="FFFFFF"/>
                  </a:outerShdw>
                </a:effectLst>
              </a:rPr>
              <a:t>Izotopy pro SPECT</a:t>
            </a:r>
          </a:p>
        </p:txBody>
      </p:sp>
      <p:graphicFrame>
        <p:nvGraphicFramePr>
          <p:cNvPr id="22" name="Tabulka 21"/>
          <p:cNvGraphicFramePr>
            <a:graphicFrameLocks noGrp="1"/>
          </p:cNvGraphicFramePr>
          <p:nvPr>
            <p:extLst>
              <p:ext uri="{D42A27DB-BD31-4B8C-83A1-F6EECF244321}">
                <p14:modId xmlns:p14="http://schemas.microsoft.com/office/powerpoint/2010/main" val="531328052"/>
              </p:ext>
            </p:extLst>
          </p:nvPr>
        </p:nvGraphicFramePr>
        <p:xfrm>
          <a:off x="539552" y="1628800"/>
          <a:ext cx="8208912" cy="2880360"/>
        </p:xfrm>
        <a:graphic>
          <a:graphicData uri="http://schemas.openxmlformats.org/drawingml/2006/table">
            <a:tbl>
              <a:tblPr/>
              <a:tblGrid>
                <a:gridCol w="1486123"/>
                <a:gridCol w="1380411"/>
                <a:gridCol w="1652241"/>
                <a:gridCol w="3690137"/>
              </a:tblGrid>
              <a:tr h="235496">
                <a:tc>
                  <a:txBody>
                    <a:bodyPr/>
                    <a:lstStyle/>
                    <a:p>
                      <a:pPr indent="450215" algn="just">
                        <a:lnSpc>
                          <a:spcPct val="150000"/>
                        </a:lnSpc>
                        <a:spcAft>
                          <a:spcPts val="0"/>
                        </a:spcAft>
                      </a:pPr>
                      <a:r>
                        <a:rPr lang="en-GB" sz="1800" dirty="0" err="1" smtClean="0">
                          <a:latin typeface="Times New Roman"/>
                          <a:ea typeface="Times New Roman"/>
                          <a:cs typeface="Times New Roman"/>
                        </a:rPr>
                        <a:t>Izotop</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Přeměna</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en-GB" sz="1800" dirty="0" smtClean="0">
                          <a:latin typeface="Times New Roman"/>
                          <a:ea typeface="Times New Roman"/>
                          <a:cs typeface="Times New Roman"/>
                        </a:rPr>
                        <a:t>Polo</a:t>
                      </a:r>
                      <a:r>
                        <a:rPr lang="cs-CZ" sz="1800" dirty="0" smtClean="0">
                          <a:latin typeface="Times New Roman"/>
                          <a:ea typeface="Times New Roman"/>
                          <a:cs typeface="Times New Roman"/>
                        </a:rPr>
                        <a:t>čas</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Zdroj</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99m</a:t>
                      </a:r>
                      <a:r>
                        <a:rPr lang="en-GB" sz="1800" b="1" dirty="0">
                          <a:latin typeface="Times New Roman"/>
                          <a:ea typeface="Times New Roman"/>
                          <a:cs typeface="Times New Roman"/>
                        </a:rPr>
                        <a:t>Tc</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 </a:t>
                      </a:r>
                      <a:r>
                        <a:rPr lang="en-GB" sz="1800" b="1" dirty="0">
                          <a:latin typeface="Times New Roman"/>
                          <a:ea typeface="Times New Roman"/>
                          <a:cs typeface="Times New Roman"/>
                        </a:rPr>
                        <a:t>h</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gener</a:t>
                      </a:r>
                      <a:r>
                        <a:rPr lang="cs-CZ" sz="1800" b="1" dirty="0" smtClean="0">
                          <a:latin typeface="Times New Roman"/>
                          <a:ea typeface="Times New Roman"/>
                          <a:cs typeface="Times New Roman"/>
                        </a:rPr>
                        <a:t>á</a:t>
                      </a:r>
                      <a:r>
                        <a:rPr lang="en-GB" sz="1800" b="1" dirty="0" smtClean="0">
                          <a:latin typeface="Times New Roman"/>
                          <a:ea typeface="Times New Roman"/>
                          <a:cs typeface="Times New Roman"/>
                        </a:rPr>
                        <a:t>tor</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99</a:t>
                      </a:r>
                      <a:r>
                        <a:rPr lang="en-GB" sz="1800" b="1" dirty="0">
                          <a:latin typeface="Times New Roman"/>
                          <a:ea typeface="Times New Roman"/>
                          <a:cs typeface="Times New Roman"/>
                        </a:rPr>
                        <a:t>Mo(</a:t>
                      </a: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99m</a:t>
                      </a:r>
                      <a:r>
                        <a:rPr lang="en-GB" sz="1800" b="1" dirty="0">
                          <a:latin typeface="Times New Roman"/>
                          <a:ea typeface="Times New Roman"/>
                          <a:cs typeface="Times New Roman"/>
                        </a:rPr>
                        <a:t>Tc, 66 h</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111</a:t>
                      </a:r>
                      <a:r>
                        <a:rPr lang="en-GB" sz="1800" b="1" dirty="0">
                          <a:latin typeface="Times New Roman"/>
                          <a:ea typeface="Times New Roman"/>
                          <a:cs typeface="Times New Roman"/>
                        </a:rPr>
                        <a:t>In</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rPr>
                        <a:t>68 h</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cy</a:t>
                      </a:r>
                      <a:r>
                        <a:rPr lang="cs-CZ" sz="1800" b="1" dirty="0" smtClean="0">
                          <a:latin typeface="Times New Roman"/>
                          <a:ea typeface="Times New Roman"/>
                          <a:cs typeface="Times New Roman"/>
                        </a:rPr>
                        <a:t>k</a:t>
                      </a:r>
                      <a:r>
                        <a:rPr lang="en-GB" sz="1800" b="1" dirty="0" err="1" smtClean="0">
                          <a:latin typeface="Times New Roman"/>
                          <a:ea typeface="Times New Roman"/>
                          <a:cs typeface="Times New Roman"/>
                        </a:rPr>
                        <a:t>lotron</a:t>
                      </a:r>
                      <a:r>
                        <a:rPr lang="en-GB" sz="1800" b="1" dirty="0">
                          <a:latin typeface="Times New Roman"/>
                          <a:ea typeface="Times New Roman"/>
                          <a:cs typeface="Times New Roman"/>
                        </a:rPr>
                        <a:t>, </a:t>
                      </a:r>
                      <a:r>
                        <a:rPr lang="en-GB" sz="1800" b="1" baseline="30000" dirty="0" smtClean="0">
                          <a:latin typeface="Times New Roman"/>
                          <a:ea typeface="Times New Roman"/>
                          <a:cs typeface="Times New Roman"/>
                        </a:rPr>
                        <a:t>111</a:t>
                      </a:r>
                      <a:r>
                        <a:rPr lang="en-GB" sz="1800" b="1" dirty="0" smtClean="0">
                          <a:latin typeface="Times New Roman"/>
                          <a:ea typeface="Times New Roman"/>
                          <a:cs typeface="Times New Roman"/>
                        </a:rPr>
                        <a:t>Cd(</a:t>
                      </a:r>
                      <a:r>
                        <a:rPr lang="en-GB" sz="1800" b="1" dirty="0" err="1" smtClean="0">
                          <a:latin typeface="Times New Roman"/>
                          <a:ea typeface="Times New Roman"/>
                          <a:cs typeface="Times New Roman"/>
                        </a:rPr>
                        <a:t>p,n</a:t>
                      </a:r>
                      <a:r>
                        <a:rPr lang="en-GB" sz="1800" b="1" dirty="0" smtClean="0">
                          <a:latin typeface="Times New Roman"/>
                          <a:ea typeface="Times New Roman"/>
                          <a:cs typeface="Times New Roman"/>
                        </a:rPr>
                        <a:t>)</a:t>
                      </a:r>
                      <a:r>
                        <a:rPr lang="cs-CZ" sz="1800" b="1" baseline="30000" dirty="0" smtClean="0">
                          <a:latin typeface="Times New Roman"/>
                          <a:ea typeface="Times New Roman"/>
                          <a:cs typeface="Times New Roman"/>
                        </a:rPr>
                        <a:t>111</a:t>
                      </a:r>
                      <a:r>
                        <a:rPr lang="en-GB" sz="1800" b="1" dirty="0" smtClean="0">
                          <a:latin typeface="Times New Roman"/>
                          <a:ea typeface="Times New Roman"/>
                          <a:cs typeface="Times New Roman"/>
                        </a:rPr>
                        <a:t>In</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cs-CZ" sz="1800" baseline="30000" dirty="0" smtClean="0">
                          <a:latin typeface="Times New Roman"/>
                          <a:ea typeface="Times New Roman"/>
                          <a:cs typeface="Times New Roman"/>
                        </a:rPr>
                        <a:t>3</a:t>
                      </a:r>
                      <a:r>
                        <a:rPr lang="en-GB" sz="1800" baseline="30000" dirty="0" smtClean="0">
                          <a:latin typeface="Times New Roman"/>
                          <a:ea typeface="Times New Roman"/>
                          <a:cs typeface="Times New Roman"/>
                        </a:rPr>
                        <a:t>1</a:t>
                      </a:r>
                      <a:r>
                        <a:rPr lang="en-GB" sz="1800" dirty="0" smtClean="0">
                          <a:latin typeface="Times New Roman"/>
                          <a:ea typeface="Times New Roman"/>
                          <a:cs typeface="Times New Roman"/>
                        </a:rPr>
                        <a:t>I</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8 </a:t>
                      </a:r>
                      <a:r>
                        <a:rPr lang="cs-CZ" sz="1800" dirty="0" smtClean="0">
                          <a:latin typeface="Times New Roman"/>
                          <a:ea typeface="Times New Roman"/>
                          <a:cs typeface="Times New Roman"/>
                        </a:rPr>
                        <a:t>d</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en-US" sz="1800" baseline="30000" dirty="0" smtClean="0">
                          <a:latin typeface="Times New Roman"/>
                          <a:ea typeface="Times New Roman"/>
                          <a:cs typeface="Times New Roman"/>
                        </a:rPr>
                        <a:t>53</a:t>
                      </a:r>
                      <a:r>
                        <a:rPr lang="en-GB" sz="1800" dirty="0" err="1" smtClean="0">
                          <a:latin typeface="Times New Roman"/>
                          <a:ea typeface="Times New Roman"/>
                          <a:cs typeface="Times New Roman"/>
                        </a:rPr>
                        <a:t>Sm</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46 </a:t>
                      </a:r>
                      <a:r>
                        <a:rPr lang="en-US" sz="1800" dirty="0" smtClean="0">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en-US" sz="1800" baseline="30000" dirty="0" smtClean="0">
                          <a:latin typeface="Times New Roman"/>
                          <a:ea typeface="Times New Roman"/>
                          <a:cs typeface="Times New Roman"/>
                        </a:rPr>
                        <a:t>66</a:t>
                      </a:r>
                      <a:r>
                        <a:rPr lang="en-GB" sz="1800" dirty="0" smtClean="0">
                          <a:latin typeface="Times New Roman"/>
                          <a:ea typeface="Times New Roman"/>
                          <a:cs typeface="Times New Roman"/>
                        </a:rPr>
                        <a:t>Ho</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26 </a:t>
                      </a:r>
                      <a:r>
                        <a:rPr lang="en-US" sz="1800" dirty="0" smtClean="0">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US" sz="1800" b="1" baseline="30000" dirty="0" smtClean="0">
                          <a:latin typeface="Times New Roman"/>
                          <a:ea typeface="Times New Roman"/>
                          <a:cs typeface="Times New Roman"/>
                        </a:rPr>
                        <a:t>177</a:t>
                      </a:r>
                      <a:r>
                        <a:rPr lang="en-GB" sz="1800" b="1" dirty="0" smtClean="0">
                          <a:latin typeface="Times New Roman"/>
                          <a:ea typeface="Times New Roman"/>
                          <a:cs typeface="Times New Roman"/>
                        </a:rPr>
                        <a:t>Lu</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sym typeface="Symbol"/>
                        </a:rPr>
                        <a:t></a:t>
                      </a:r>
                      <a:r>
                        <a:rPr lang="cs-CZ" sz="1800" b="1" dirty="0" smtClean="0">
                          <a:latin typeface="Times New Roman"/>
                          <a:ea typeface="Times New Roman"/>
                          <a:cs typeface="Times New Roman"/>
                          <a:sym typeface="Symbol"/>
                        </a:rPr>
                        <a:t>, </a:t>
                      </a:r>
                      <a:r>
                        <a:rPr lang="cs-CZ" sz="1800" b="1" dirty="0" smtClean="0">
                          <a:latin typeface="Symbol" pitchFamily="18" charset="2"/>
                          <a:ea typeface="Times New Roman"/>
                          <a:cs typeface="Times New Roman"/>
                          <a:sym typeface="Symbol"/>
                        </a:rPr>
                        <a:t>b</a:t>
                      </a:r>
                      <a:r>
                        <a:rPr lang="cs-CZ" sz="1800" b="1" baseline="30000" dirty="0" smtClean="0">
                          <a:latin typeface="Times New Roman"/>
                          <a:ea typeface="Times New Roman"/>
                          <a:cs typeface="Times New Roman"/>
                          <a:sym typeface="Symbol"/>
                        </a:rPr>
                        <a:t>–</a:t>
                      </a:r>
                      <a:endParaRPr lang="cs-CZ" sz="1800" b="1"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6.7 </a:t>
                      </a:r>
                      <a:r>
                        <a:rPr lang="cs-CZ" sz="1800" b="1" dirty="0" smtClean="0">
                          <a:latin typeface="Times New Roman"/>
                          <a:ea typeface="Times New Roman"/>
                          <a:cs typeface="Times New Roman"/>
                        </a:rPr>
                        <a:t>d</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b="1" dirty="0" smtClean="0">
                          <a:latin typeface="Times New Roman"/>
                          <a:ea typeface="Times New Roman"/>
                          <a:cs typeface="Times New Roman"/>
                        </a:rPr>
                        <a:t>reaktor</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bl>
          </a:graphicData>
        </a:graphic>
      </p:graphicFrame>
    </p:spTree>
    <p:extLst>
      <p:ext uri="{BB962C8B-B14F-4D97-AF65-F5344CB8AC3E}">
        <p14:creationId xmlns:p14="http://schemas.microsoft.com/office/powerpoint/2010/main" val="260751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63916"/>
            <a:ext cx="4248472" cy="428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82" y="2996952"/>
            <a:ext cx="3878510" cy="295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4"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Obdélník 1"/>
          <p:cNvSpPr/>
          <p:nvPr/>
        </p:nvSpPr>
        <p:spPr>
          <a:xfrm>
            <a:off x="482476" y="1191828"/>
            <a:ext cx="4572000" cy="1631216"/>
          </a:xfrm>
          <a:prstGeom prst="rect">
            <a:avLst/>
          </a:prstGeom>
        </p:spPr>
        <p:txBody>
          <a:bodyPr>
            <a:spAutoFit/>
          </a:bodyPr>
          <a:lstStyle/>
          <a:p>
            <a:pPr algn="l">
              <a:buFont typeface="Arial" panose="020B0604020202020204" pitchFamily="34" charset="0"/>
              <a:buChar char="•"/>
            </a:pPr>
            <a:r>
              <a:rPr lang="en-US" sz="2000" b="0" baseline="0" dirty="0">
                <a:cs typeface="Times New Roman" panose="02020603050405020304" pitchFamily="18" charset="0"/>
              </a:rPr>
              <a:t> half-life </a:t>
            </a:r>
            <a:r>
              <a:rPr lang="en-US" sz="2000" b="0" baseline="0" dirty="0" smtClean="0">
                <a:cs typeface="Times New Roman" panose="02020603050405020304" pitchFamily="18" charset="0"/>
              </a:rPr>
              <a:t>109.7 </a:t>
            </a:r>
            <a:r>
              <a:rPr lang="en-US" sz="2000" b="0" baseline="0" dirty="0">
                <a:cs typeface="Times New Roman" panose="02020603050405020304" pitchFamily="18" charset="0"/>
              </a:rPr>
              <a:t>min</a:t>
            </a:r>
          </a:p>
          <a:p>
            <a:pPr algn="l">
              <a:buFont typeface="Arial" panose="020B0604020202020204" pitchFamily="34" charset="0"/>
              <a:buChar char="•"/>
            </a:pPr>
            <a:r>
              <a:rPr lang="cs-CZ" sz="2000" b="0" baseline="0" dirty="0">
                <a:cs typeface="Times New Roman" panose="02020603050405020304" pitchFamily="18" charset="0"/>
              </a:rPr>
              <a:t> </a:t>
            </a:r>
            <a:r>
              <a:rPr lang="en-US" sz="2000" b="0" baseline="0" dirty="0">
                <a:cs typeface="Times New Roman" panose="02020603050405020304" pitchFamily="18" charset="0"/>
              </a:rPr>
              <a:t>decay mode: </a:t>
            </a:r>
            <a:r>
              <a:rPr lang="cs-CZ" sz="2000" b="0" baseline="0" dirty="0" smtClean="0">
                <a:cs typeface="Times New Roman" panose="02020603050405020304" pitchFamily="18" charset="0"/>
              </a:rPr>
              <a:t>9</a:t>
            </a:r>
            <a:r>
              <a:rPr lang="en-US" sz="2000" b="0" baseline="0" dirty="0" smtClean="0">
                <a:cs typeface="Times New Roman" panose="02020603050405020304" pitchFamily="18" charset="0"/>
              </a:rPr>
              <a:t>6</a:t>
            </a:r>
            <a:r>
              <a:rPr lang="cs-CZ" sz="2000" b="0" baseline="0" dirty="0" smtClean="0">
                <a:cs typeface="Times New Roman" panose="02020603050405020304" pitchFamily="18" charset="0"/>
              </a:rPr>
              <a:t>.</a:t>
            </a:r>
            <a:r>
              <a:rPr lang="en-US" sz="2000" b="0" baseline="0" dirty="0" smtClean="0">
                <a:cs typeface="Times New Roman" panose="02020603050405020304" pitchFamily="18" charset="0"/>
              </a:rPr>
              <a:t>9 </a:t>
            </a:r>
            <a:r>
              <a:rPr lang="cs-CZ" sz="2000" b="0" baseline="0" dirty="0" smtClean="0">
                <a:cs typeface="Times New Roman" panose="02020603050405020304" pitchFamily="18" charset="0"/>
              </a:rPr>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baseline="0" dirty="0">
                <a:cs typeface="Times New Roman" panose="02020603050405020304" pitchFamily="18" charset="0"/>
              </a:rPr>
              <a:t>, </a:t>
            </a:r>
            <a:r>
              <a:rPr lang="en-US" sz="2000" b="0" baseline="0" dirty="0" smtClean="0">
                <a:cs typeface="Times New Roman" panose="02020603050405020304" pitchFamily="18" charset="0"/>
              </a:rPr>
              <a:t>3.1</a:t>
            </a:r>
            <a:r>
              <a:rPr lang="cs-CZ" sz="2000" b="0" baseline="0" dirty="0" smtClean="0">
                <a:cs typeface="Times New Roman" panose="02020603050405020304" pitchFamily="18" charset="0"/>
              </a:rPr>
              <a:t> </a:t>
            </a:r>
            <a:r>
              <a:rPr lang="cs-CZ" sz="2000" b="0" baseline="0" dirty="0">
                <a:cs typeface="Times New Roman" panose="02020603050405020304" pitchFamily="18" charset="0"/>
              </a:rPr>
              <a:t>% EC</a:t>
            </a:r>
            <a:endParaRPr lang="en-US" sz="2000" b="0" baseline="0" dirty="0">
              <a:cs typeface="Times New Roman" panose="02020603050405020304" pitchFamily="18" charset="0"/>
            </a:endParaRP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t>m</a:t>
            </a:r>
            <a:r>
              <a:rPr lang="cs-CZ" sz="2000" b="0" baseline="0" dirty="0" err="1" smtClean="0"/>
              <a:t>ax</a:t>
            </a:r>
            <a:r>
              <a:rPr lang="cs-CZ" sz="2000" b="0" baseline="0" dirty="0" smtClean="0"/>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dirty="0">
                <a:cs typeface="Times New Roman" panose="02020603050405020304" pitchFamily="18" charset="0"/>
              </a:rPr>
              <a:t> </a:t>
            </a:r>
            <a:r>
              <a:rPr lang="cs-CZ" sz="2000" b="0" baseline="0" dirty="0" err="1" smtClean="0"/>
              <a:t>energy</a:t>
            </a:r>
            <a:r>
              <a:rPr lang="en-US" sz="2000" b="0" baseline="0" dirty="0" smtClean="0"/>
              <a:t>:</a:t>
            </a:r>
            <a:r>
              <a:rPr lang="cs-CZ" sz="2000" b="0" baseline="0" dirty="0" smtClean="0"/>
              <a:t> </a:t>
            </a:r>
            <a:r>
              <a:rPr lang="cs-CZ" sz="2000" b="0" baseline="0" dirty="0" smtClean="0">
                <a:cs typeface="Times New Roman" panose="02020603050405020304" pitchFamily="18" charset="0"/>
              </a:rPr>
              <a:t>0.</a:t>
            </a:r>
            <a:r>
              <a:rPr lang="en-US" sz="2000" b="0" baseline="0" dirty="0" smtClean="0">
                <a:cs typeface="Times New Roman" panose="02020603050405020304" pitchFamily="18" charset="0"/>
              </a:rPr>
              <a:t>63</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MeV</a:t>
            </a: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range </a:t>
            </a:r>
            <a:r>
              <a:rPr lang="en-US" sz="2000" b="0" baseline="0" dirty="0">
                <a:cs typeface="Times New Roman" panose="02020603050405020304" pitchFamily="18" charset="0"/>
              </a:rPr>
              <a:t>in tissue: </a:t>
            </a:r>
            <a:r>
              <a:rPr lang="cs-CZ" sz="2000" b="0" baseline="0" dirty="0" smtClean="0">
                <a:cs typeface="Times New Roman" panose="02020603050405020304" pitchFamily="18" charset="0"/>
              </a:rPr>
              <a:t>0.</a:t>
            </a:r>
            <a:r>
              <a:rPr lang="en-US" sz="2000" b="0" baseline="0" dirty="0" smtClean="0">
                <a:cs typeface="Times New Roman" panose="02020603050405020304" pitchFamily="18" charset="0"/>
              </a:rPr>
              <a:t>54</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mm</a:t>
            </a: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decay </a:t>
            </a:r>
            <a:r>
              <a:rPr lang="en-US" sz="2000" b="0" baseline="0" dirty="0">
                <a:cs typeface="Times New Roman" panose="02020603050405020304" pitchFamily="18" charset="0"/>
              </a:rPr>
              <a:t>product: </a:t>
            </a:r>
            <a:r>
              <a:rPr lang="cs-CZ" sz="2000" b="0" dirty="0" smtClean="0">
                <a:cs typeface="Times New Roman" panose="02020603050405020304" pitchFamily="18" charset="0"/>
              </a:rPr>
              <a:t>1</a:t>
            </a:r>
            <a:r>
              <a:rPr lang="en-US" sz="2000" b="0" dirty="0" smtClean="0">
                <a:cs typeface="Times New Roman" panose="02020603050405020304" pitchFamily="18" charset="0"/>
              </a:rPr>
              <a:t>8</a:t>
            </a:r>
            <a:r>
              <a:rPr lang="en-US" sz="2000" b="0" baseline="0" dirty="0" smtClean="0">
                <a:cs typeface="Times New Roman" panose="02020603050405020304" pitchFamily="18" charset="0"/>
              </a:rPr>
              <a:t>O</a:t>
            </a:r>
            <a:endParaRPr lang="cs-CZ" sz="2000" b="0" baseline="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29" y="1695692"/>
            <a:ext cx="8101335" cy="281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5576" y="908720"/>
            <a:ext cx="1486176" cy="420628"/>
          </a:xfrm>
          <a:prstGeom prst="rect">
            <a:avLst/>
          </a:prstGeom>
          <a:noFill/>
        </p:spPr>
        <p:txBody>
          <a:bodyPr wrap="none" rtlCol="0">
            <a:spAutoFit/>
          </a:bodyPr>
          <a:lstStyle/>
          <a:p>
            <a:r>
              <a:rPr lang="cs-CZ" dirty="0" err="1" smtClean="0"/>
              <a:t>Production</a:t>
            </a:r>
            <a:endParaRPr lang="cs-CZ" dirty="0"/>
          </a:p>
        </p:txBody>
      </p:sp>
      <p:sp>
        <p:nvSpPr>
          <p:cNvPr id="4" name="Obdélník 3"/>
          <p:cNvSpPr/>
          <p:nvPr/>
        </p:nvSpPr>
        <p:spPr>
          <a:xfrm>
            <a:off x="755576" y="3212976"/>
            <a:ext cx="7704856" cy="296718"/>
          </a:xfrm>
          <a:prstGeom prst="rect">
            <a:avLst/>
          </a:prstGeom>
          <a:solidFill>
            <a:srgbClr val="0070C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8" y="1058446"/>
            <a:ext cx="6981763" cy="1938992"/>
          </a:xfrm>
          <a:prstGeom prst="rect">
            <a:avLst/>
          </a:prstGeom>
          <a:noFill/>
        </p:spPr>
        <p:txBody>
          <a:bodyPr wrap="square" rtlCol="0">
            <a:spAutoFit/>
          </a:bodyPr>
          <a:lstStyle/>
          <a:p>
            <a:pPr algn="l"/>
            <a:r>
              <a:rPr lang="cs-CZ" sz="2000" baseline="0" dirty="0" err="1">
                <a:solidFill>
                  <a:srgbClr val="0070C0"/>
                </a:solidFill>
              </a:rPr>
              <a:t>Electrophilic</a:t>
            </a:r>
            <a:r>
              <a:rPr lang="cs-CZ" sz="2000" baseline="0" dirty="0">
                <a:solidFill>
                  <a:srgbClr val="0070C0"/>
                </a:solidFill>
              </a:rPr>
              <a:t> </a:t>
            </a:r>
            <a:r>
              <a:rPr lang="cs-CZ" sz="2000" dirty="0" smtClean="0">
                <a:solidFill>
                  <a:srgbClr val="0070C0"/>
                </a:solidFill>
              </a:rPr>
              <a:t>18</a:t>
            </a:r>
            <a:r>
              <a:rPr lang="cs-CZ" sz="2000" baseline="0" dirty="0" smtClean="0">
                <a:solidFill>
                  <a:srgbClr val="0070C0"/>
                </a:solidFill>
              </a:rPr>
              <a:t>F-Fluorination</a:t>
            </a:r>
            <a:endParaRPr lang="en-US" sz="2000" baseline="0" dirty="0" smtClean="0">
              <a:solidFill>
                <a:srgbClr val="0070C0"/>
              </a:solidFill>
            </a:endParaRPr>
          </a:p>
          <a:p>
            <a:pPr marL="342900" indent="-342900" algn="l">
              <a:buFont typeface="Arial" panose="020B0604020202020204" pitchFamily="34" charset="0"/>
              <a:buChar char="•"/>
            </a:pPr>
            <a:r>
              <a:rPr lang="en-US" sz="2000" b="0" baseline="0" dirty="0"/>
              <a:t>reaction of highly polarized fluorine </a:t>
            </a:r>
            <a:r>
              <a:rPr lang="en-US" sz="2000" b="0" baseline="0" dirty="0" smtClean="0"/>
              <a:t>with an </a:t>
            </a:r>
            <a:r>
              <a:rPr lang="en-US" sz="2000" b="0" baseline="0" dirty="0"/>
              <a:t>electron rich reactant, e.g., an aromatic system, an alkene, or a </a:t>
            </a:r>
            <a:r>
              <a:rPr lang="en-US" sz="2000" b="0" baseline="0" dirty="0" err="1" smtClean="0"/>
              <a:t>carbanion</a:t>
            </a:r>
            <a:endParaRPr lang="en-US" sz="2000" b="0" baseline="0" dirty="0"/>
          </a:p>
          <a:p>
            <a:pPr marL="342900" indent="-342900" algn="l">
              <a:buFont typeface="Arial" panose="020B0604020202020204" pitchFamily="34" charset="0"/>
              <a:buChar char="•"/>
            </a:pPr>
            <a:r>
              <a:rPr lang="en-US" sz="2000" b="0" baseline="0" dirty="0" smtClean="0"/>
              <a:t>starting with </a:t>
            </a:r>
            <a:r>
              <a:rPr lang="cs-CZ" sz="2000" b="0" baseline="0" dirty="0"/>
              <a:t>[</a:t>
            </a:r>
            <a:r>
              <a:rPr lang="cs-CZ" sz="2000" b="0" dirty="0" smtClean="0"/>
              <a:t>18</a:t>
            </a:r>
            <a:r>
              <a:rPr lang="cs-CZ" sz="2000" b="0" baseline="0" dirty="0" smtClean="0"/>
              <a:t>F]F</a:t>
            </a:r>
            <a:r>
              <a:rPr lang="cs-CZ" sz="2000" b="0" baseline="-25000" dirty="0" smtClean="0"/>
              <a:t>2</a:t>
            </a:r>
            <a:r>
              <a:rPr lang="en-US" sz="2000" b="0" baseline="0" dirty="0" smtClean="0"/>
              <a:t> – 50% RCY (molecule </a:t>
            </a:r>
            <a:r>
              <a:rPr lang="en-US" sz="2000" b="0" baseline="0" dirty="0" err="1" smtClean="0"/>
              <a:t>compsition</a:t>
            </a:r>
            <a:r>
              <a:rPr lang="en-US" sz="2000" b="0" baseline="0" dirty="0" smtClean="0"/>
              <a:t> </a:t>
            </a:r>
            <a:r>
              <a:rPr lang="en-US" sz="2000" b="0" dirty="0" smtClean="0"/>
              <a:t>18</a:t>
            </a:r>
            <a:r>
              <a:rPr lang="en-US" sz="2000" b="0" baseline="0" dirty="0" smtClean="0"/>
              <a:t>F–</a:t>
            </a:r>
            <a:r>
              <a:rPr lang="en-US" sz="2000" b="0" dirty="0" smtClean="0"/>
              <a:t>19</a:t>
            </a:r>
            <a:r>
              <a:rPr lang="en-US" sz="2000" b="0" baseline="0" dirty="0" smtClean="0"/>
              <a:t>F)</a:t>
            </a:r>
          </a:p>
          <a:p>
            <a:pPr marL="342900" indent="-342900" algn="l">
              <a:buFont typeface="Arial" panose="020B0604020202020204" pitchFamily="34" charset="0"/>
              <a:buChar char="•"/>
            </a:pPr>
            <a:r>
              <a:rPr lang="en-US" sz="2000" b="0" baseline="0" dirty="0" smtClean="0"/>
              <a:t>other fluorination agents </a:t>
            </a:r>
            <a:r>
              <a:rPr lang="cs-CZ" sz="2000" b="0" baseline="0" dirty="0" smtClean="0"/>
              <a:t>[</a:t>
            </a:r>
            <a:r>
              <a:rPr lang="cs-CZ" sz="2000" b="0" dirty="0" smtClean="0"/>
              <a:t>18</a:t>
            </a:r>
            <a:r>
              <a:rPr lang="cs-CZ" sz="2000" b="0" baseline="0" dirty="0" smtClean="0"/>
              <a:t>F]XeF</a:t>
            </a:r>
            <a:r>
              <a:rPr lang="cs-CZ" sz="2000" b="0" baseline="-25000" dirty="0" smtClean="0"/>
              <a:t>2</a:t>
            </a:r>
            <a:r>
              <a:rPr lang="en-US" sz="2000" b="0" baseline="0" dirty="0" smtClean="0"/>
              <a:t>, </a:t>
            </a:r>
            <a:r>
              <a:rPr lang="cs-CZ" sz="2000" b="0" baseline="0" dirty="0"/>
              <a:t>[</a:t>
            </a:r>
            <a:r>
              <a:rPr lang="cs-CZ" sz="2000" b="0" dirty="0"/>
              <a:t>18</a:t>
            </a:r>
            <a:r>
              <a:rPr lang="cs-CZ" sz="2000" b="0" baseline="0" dirty="0"/>
              <a:t>F]</a:t>
            </a:r>
            <a:r>
              <a:rPr lang="cs-CZ" sz="2000" b="0" baseline="0" dirty="0" err="1"/>
              <a:t>AcOF</a:t>
            </a:r>
            <a:endParaRPr lang="cs-CZ" sz="2000" baseline="0" dirty="0"/>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8" y="3008562"/>
            <a:ext cx="53435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88" y="4581128"/>
            <a:ext cx="66865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519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686580" y="980728"/>
            <a:ext cx="6981763" cy="3600986"/>
          </a:xfrm>
          <a:prstGeom prst="rect">
            <a:avLst/>
          </a:prstGeom>
          <a:noFill/>
        </p:spPr>
        <p:txBody>
          <a:bodyPr wrap="square" rtlCol="0">
            <a:spAutoFit/>
          </a:bodyPr>
          <a:lstStyle/>
          <a:p>
            <a:pPr algn="l"/>
            <a:r>
              <a:rPr lang="en-US" sz="2000" baseline="0" dirty="0" smtClean="0">
                <a:solidFill>
                  <a:srgbClr val="0070C0"/>
                </a:solidFill>
              </a:rPr>
              <a:t>Nucleophilic</a:t>
            </a:r>
            <a:r>
              <a:rPr lang="cs-CZ" sz="2000" baseline="0" dirty="0" smtClean="0">
                <a:solidFill>
                  <a:srgbClr val="0070C0"/>
                </a:solidFill>
              </a:rPr>
              <a:t> </a:t>
            </a:r>
            <a:r>
              <a:rPr lang="cs-CZ" sz="2000" dirty="0" smtClean="0">
                <a:solidFill>
                  <a:srgbClr val="0070C0"/>
                </a:solidFill>
              </a:rPr>
              <a:t>18</a:t>
            </a:r>
            <a:r>
              <a:rPr lang="cs-CZ" sz="2000" baseline="0" dirty="0" smtClean="0">
                <a:solidFill>
                  <a:srgbClr val="0070C0"/>
                </a:solidFill>
              </a:rPr>
              <a:t>F-Fluorination</a:t>
            </a:r>
          </a:p>
          <a:p>
            <a:pPr marL="342900" indent="-342900" algn="l">
              <a:buFont typeface="Arial" panose="020B0604020202020204" pitchFamily="34" charset="0"/>
              <a:buChar char="•"/>
            </a:pPr>
            <a:r>
              <a:rPr lang="cs-CZ" sz="2000" b="0" baseline="0" dirty="0"/>
              <a:t>[</a:t>
            </a:r>
            <a:r>
              <a:rPr lang="cs-CZ" sz="2000" b="0" dirty="0" smtClean="0"/>
              <a:t>18</a:t>
            </a:r>
            <a:r>
              <a:rPr lang="cs-CZ" sz="2000" b="0" baseline="0" dirty="0" smtClean="0"/>
              <a:t>F]fluoride</a:t>
            </a:r>
            <a:endParaRPr lang="en-US" sz="2000" b="0" baseline="0" dirty="0" smtClean="0"/>
          </a:p>
          <a:p>
            <a:pPr marL="342900" indent="-342900" algn="l">
              <a:buFont typeface="Arial" panose="020B0604020202020204" pitchFamily="34" charset="0"/>
              <a:buChar char="•"/>
            </a:pPr>
            <a:r>
              <a:rPr lang="en-US" sz="2000" b="0" baseline="0" dirty="0" smtClean="0"/>
              <a:t>protonation at low pH</a:t>
            </a:r>
          </a:p>
          <a:p>
            <a:pPr marL="342900" indent="-342900" algn="l">
              <a:buFont typeface="Arial" panose="020B0604020202020204" pitchFamily="34" charset="0"/>
              <a:buChar char="•"/>
            </a:pPr>
            <a:r>
              <a:rPr lang="en-US" sz="2000" b="0" baseline="0" dirty="0" smtClean="0"/>
              <a:t>formation of ion pairs with </a:t>
            </a:r>
            <a:r>
              <a:rPr lang="en-US" sz="2000" b="0" baseline="0" dirty="0" err="1" smtClean="0"/>
              <a:t>cations</a:t>
            </a:r>
            <a:r>
              <a:rPr lang="en-US" sz="2000" b="0" baseline="0" dirty="0" smtClean="0"/>
              <a:t> – decrease of reactivity</a:t>
            </a:r>
          </a:p>
          <a:p>
            <a:pPr marL="342900" indent="-342900" algn="l">
              <a:buFont typeface="Wingdings" pitchFamily="2" charset="2"/>
              <a:buChar char="à"/>
            </a:pPr>
            <a:r>
              <a:rPr lang="en-US" sz="2000" b="0" baseline="0" dirty="0" smtClean="0">
                <a:sym typeface="Wingdings" panose="05000000000000000000" pitchFamily="2" charset="2"/>
              </a:rPr>
              <a:t>phase transfer catalysis or use of </a:t>
            </a:r>
            <a:r>
              <a:rPr lang="en-US" sz="2000" b="0" baseline="0" dirty="0" err="1" smtClean="0">
                <a:sym typeface="Wingdings" panose="05000000000000000000" pitchFamily="2" charset="2"/>
              </a:rPr>
              <a:t>crownethers</a:t>
            </a:r>
            <a:r>
              <a:rPr lang="en-US" sz="2000" b="0" baseline="0" dirty="0" smtClean="0">
                <a:sym typeface="Wingdings" panose="05000000000000000000" pitchFamily="2" charset="2"/>
              </a:rPr>
              <a:t> and </a:t>
            </a:r>
            <a:r>
              <a:rPr lang="en-US" sz="2000" b="0" baseline="0" dirty="0" err="1" smtClean="0">
                <a:sym typeface="Wingdings" panose="05000000000000000000" pitchFamily="2" charset="2"/>
              </a:rPr>
              <a:t>cryptands</a:t>
            </a:r>
            <a:endParaRPr lang="en-US" sz="2000" b="0" baseline="0" dirty="0" smtClean="0">
              <a:sym typeface="Wingdings" panose="05000000000000000000" pitchFamily="2" charset="2"/>
            </a:endParaRPr>
          </a:p>
          <a:p>
            <a:pPr marL="342900" indent="-342900" algn="l">
              <a:buFont typeface="Wingdings" pitchFamily="2" charset="2"/>
              <a:buChar char="à"/>
            </a:pPr>
            <a:endParaRPr lang="en-US" sz="2000" b="0" baseline="0" dirty="0">
              <a:sym typeface="Wingdings" panose="05000000000000000000" pitchFamily="2" charset="2"/>
            </a:endParaRPr>
          </a:p>
          <a:p>
            <a:pPr algn="l"/>
            <a:r>
              <a:rPr lang="en-US" sz="2000" baseline="0" dirty="0" smtClean="0"/>
              <a:t>Nucleophilic</a:t>
            </a:r>
            <a:r>
              <a:rPr lang="cs-CZ" sz="2000" baseline="0" dirty="0" smtClean="0"/>
              <a:t> </a:t>
            </a:r>
            <a:r>
              <a:rPr lang="en-US" sz="2000" baseline="0" dirty="0"/>
              <a:t>Aliphatic </a:t>
            </a:r>
            <a:r>
              <a:rPr lang="cs-CZ" sz="2000" baseline="0" dirty="0" err="1"/>
              <a:t>Fluorination</a:t>
            </a:r>
            <a:endParaRPr lang="cs-CZ" sz="2000" baseline="0" dirty="0"/>
          </a:p>
          <a:p>
            <a:pPr algn="l"/>
            <a:endParaRPr lang="en-US" sz="2000" baseline="0" dirty="0" smtClean="0"/>
          </a:p>
          <a:p>
            <a:pPr algn="l"/>
            <a:r>
              <a:rPr lang="en-US" sz="2800" b="0" baseline="0" dirty="0" smtClean="0"/>
              <a:t>R–X + F</a:t>
            </a:r>
            <a:r>
              <a:rPr lang="en-US" sz="2800" b="0" dirty="0" smtClean="0"/>
              <a:t>–                              </a:t>
            </a:r>
            <a:r>
              <a:rPr lang="en-US" sz="2800" b="0" baseline="0" dirty="0" smtClean="0"/>
              <a:t>R–F </a:t>
            </a:r>
            <a:r>
              <a:rPr lang="en-US" sz="2800" b="0" baseline="0" dirty="0"/>
              <a:t>+ </a:t>
            </a:r>
            <a:r>
              <a:rPr lang="en-US" sz="2800" b="0" baseline="0" dirty="0" smtClean="0"/>
              <a:t>X</a:t>
            </a:r>
            <a:r>
              <a:rPr lang="en-US" sz="2800" b="0" dirty="0" smtClean="0"/>
              <a:t>–</a:t>
            </a:r>
            <a:endParaRPr lang="en-US" sz="2800" b="0" dirty="0"/>
          </a:p>
          <a:p>
            <a:pPr algn="l"/>
            <a:endParaRPr lang="en-US" sz="2000" b="0" baseline="0" dirty="0" smtClean="0"/>
          </a:p>
          <a:p>
            <a:pPr algn="l"/>
            <a:r>
              <a:rPr lang="en-US" sz="2000" baseline="0" dirty="0" smtClean="0"/>
              <a:t>Nucleophilic</a:t>
            </a:r>
            <a:r>
              <a:rPr lang="cs-CZ" sz="2000" baseline="0" dirty="0" smtClean="0"/>
              <a:t> </a:t>
            </a:r>
            <a:r>
              <a:rPr lang="en-US" sz="2000" baseline="0" dirty="0" smtClean="0"/>
              <a:t>Aromatic </a:t>
            </a:r>
            <a:r>
              <a:rPr lang="cs-CZ" sz="2000" baseline="0" dirty="0" err="1" smtClean="0"/>
              <a:t>Fluorination</a:t>
            </a:r>
            <a:endParaRPr lang="cs-CZ" sz="2000" baseline="0" dirty="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315" y="3501008"/>
            <a:ext cx="2790056" cy="144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25144"/>
            <a:ext cx="4933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627115"/>
            <a:ext cx="17145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203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pic>
        <p:nvPicPr>
          <p:cNvPr id="105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08" y="3861048"/>
            <a:ext cx="6169544" cy="227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737070" y="1058113"/>
            <a:ext cx="5779146" cy="1631216"/>
          </a:xfrm>
          <a:prstGeom prst="rect">
            <a:avLst/>
          </a:prstGeom>
          <a:noFill/>
        </p:spPr>
        <p:txBody>
          <a:bodyPr wrap="none" rtlCol="0">
            <a:spAutoFit/>
          </a:bodyPr>
          <a:lstStyle/>
          <a:p>
            <a:pPr algn="l"/>
            <a:r>
              <a:rPr lang="cs-CZ" sz="2000" baseline="0" dirty="0" err="1" smtClean="0">
                <a:solidFill>
                  <a:srgbClr val="0070C0"/>
                </a:solidFill>
              </a:rPr>
              <a:t>Prosthetic</a:t>
            </a:r>
            <a:r>
              <a:rPr lang="cs-CZ" sz="2000" baseline="0" dirty="0" smtClean="0">
                <a:solidFill>
                  <a:srgbClr val="0070C0"/>
                </a:solidFill>
              </a:rPr>
              <a:t> </a:t>
            </a:r>
            <a:r>
              <a:rPr lang="cs-CZ" sz="2000" baseline="0" dirty="0" err="1" smtClean="0">
                <a:solidFill>
                  <a:srgbClr val="0070C0"/>
                </a:solidFill>
              </a:rPr>
              <a:t>groups</a:t>
            </a:r>
            <a:r>
              <a:rPr lang="cs-CZ" sz="2000" baseline="0" dirty="0" smtClean="0">
                <a:solidFill>
                  <a:srgbClr val="0070C0"/>
                </a:solidFill>
              </a:rPr>
              <a:t> (PG</a:t>
            </a:r>
            <a:r>
              <a:rPr lang="en-US" sz="2000" baseline="0" dirty="0" smtClean="0">
                <a:solidFill>
                  <a:srgbClr val="0070C0"/>
                </a:solidFill>
              </a:rPr>
              <a:t>)</a:t>
            </a:r>
            <a:endParaRPr lang="cs-CZ" sz="2000" baseline="0" dirty="0" smtClean="0">
              <a:solidFill>
                <a:srgbClr val="0070C0"/>
              </a:solidFill>
            </a:endParaRPr>
          </a:p>
          <a:p>
            <a:pPr marL="342900" indent="-342900" algn="l">
              <a:buFont typeface="Arial" panose="020B0604020202020204" pitchFamily="34" charset="0"/>
              <a:buChar char="•"/>
            </a:pPr>
            <a:r>
              <a:rPr lang="cs-CZ" sz="2000" b="0" baseline="0" dirty="0" err="1" smtClean="0"/>
              <a:t>labelled</a:t>
            </a:r>
            <a:r>
              <a:rPr lang="cs-CZ" sz="2000" b="0" baseline="0" dirty="0" smtClean="0"/>
              <a:t> </a:t>
            </a:r>
            <a:r>
              <a:rPr lang="cs-CZ" sz="2000" b="0" baseline="0" dirty="0" err="1" smtClean="0"/>
              <a:t>compound</a:t>
            </a:r>
            <a:r>
              <a:rPr lang="cs-CZ" sz="2000" b="0" baseline="0" dirty="0" smtClean="0"/>
              <a:t> </a:t>
            </a:r>
            <a:r>
              <a:rPr lang="cs-CZ" sz="2000" b="0" baseline="0" dirty="0" err="1" smtClean="0"/>
              <a:t>containing</a:t>
            </a:r>
            <a:r>
              <a:rPr lang="cs-CZ" sz="2000" b="0" baseline="0" dirty="0" smtClean="0"/>
              <a:t> </a:t>
            </a:r>
            <a:r>
              <a:rPr lang="cs-CZ" sz="2000" b="0" baseline="0" dirty="0" err="1" smtClean="0"/>
              <a:t>reactive</a:t>
            </a:r>
            <a:r>
              <a:rPr lang="cs-CZ" sz="2000" b="0" baseline="0" dirty="0" smtClean="0"/>
              <a:t> </a:t>
            </a:r>
            <a:r>
              <a:rPr lang="cs-CZ" sz="2000" b="0" baseline="0" dirty="0" err="1" smtClean="0"/>
              <a:t>moiety</a:t>
            </a:r>
            <a:endParaRPr lang="en-US" sz="2000" b="0" baseline="0" dirty="0" smtClean="0"/>
          </a:p>
          <a:p>
            <a:pPr marL="342900" indent="-342900" algn="l">
              <a:buFont typeface="Arial" panose="020B0604020202020204" pitchFamily="34" charset="0"/>
              <a:buChar char="•"/>
            </a:pPr>
            <a:r>
              <a:rPr lang="en-US" sz="2000" b="0" baseline="0" dirty="0" err="1" smtClean="0"/>
              <a:t>fluoromethylation</a:t>
            </a:r>
            <a:r>
              <a:rPr lang="en-US" sz="2000" b="0" baseline="0" dirty="0" smtClean="0"/>
              <a:t> with </a:t>
            </a:r>
            <a:r>
              <a:rPr lang="cs-CZ" sz="2000" b="0" baseline="0" dirty="0"/>
              <a:t>[</a:t>
            </a:r>
            <a:r>
              <a:rPr lang="cs-CZ" sz="2000" b="0" dirty="0" smtClean="0"/>
              <a:t>18</a:t>
            </a:r>
            <a:r>
              <a:rPr lang="cs-CZ" sz="2000" b="0" baseline="0" dirty="0" smtClean="0"/>
              <a:t>F]FCH</a:t>
            </a:r>
            <a:r>
              <a:rPr lang="cs-CZ" sz="2000" b="0" baseline="-25000" dirty="0" smtClean="0"/>
              <a:t>2</a:t>
            </a:r>
            <a:r>
              <a:rPr lang="cs-CZ" sz="2000" b="0" baseline="0" dirty="0" smtClean="0"/>
              <a:t>I</a:t>
            </a:r>
            <a:r>
              <a:rPr lang="en-US" sz="2000" b="0" baseline="0" dirty="0" smtClean="0"/>
              <a:t> or </a:t>
            </a:r>
            <a:r>
              <a:rPr lang="cs-CZ" sz="2000" b="0" baseline="0" dirty="0"/>
              <a:t>[</a:t>
            </a:r>
            <a:r>
              <a:rPr lang="cs-CZ" sz="2000" b="0" dirty="0" smtClean="0"/>
              <a:t>18</a:t>
            </a:r>
            <a:r>
              <a:rPr lang="cs-CZ" sz="2000" b="0" baseline="0" dirty="0" smtClean="0"/>
              <a:t>F]FCH</a:t>
            </a:r>
            <a:r>
              <a:rPr lang="cs-CZ" sz="2000" b="0" baseline="-25000" dirty="0" smtClean="0"/>
              <a:t>2</a:t>
            </a:r>
            <a:r>
              <a:rPr lang="en-US" sz="2000" b="0" baseline="0" dirty="0" smtClean="0"/>
              <a:t>Br</a:t>
            </a:r>
          </a:p>
          <a:p>
            <a:pPr marL="342900" indent="-342900" algn="l">
              <a:buFont typeface="Arial" panose="020B0604020202020204" pitchFamily="34" charset="0"/>
              <a:buChar char="•"/>
            </a:pPr>
            <a:r>
              <a:rPr lang="en-US" sz="2000" b="0" baseline="0" dirty="0" err="1" smtClean="0"/>
              <a:t>fluoroethylation</a:t>
            </a:r>
            <a:r>
              <a:rPr lang="en-US" sz="2000" b="0" baseline="0" dirty="0" smtClean="0"/>
              <a:t> </a:t>
            </a:r>
            <a:r>
              <a:rPr lang="en-US" sz="2000" b="0" baseline="0" dirty="0"/>
              <a:t>with </a:t>
            </a:r>
            <a:r>
              <a:rPr lang="cs-CZ" sz="2000" b="0" baseline="0" dirty="0"/>
              <a:t>[</a:t>
            </a:r>
            <a:r>
              <a:rPr lang="cs-CZ" sz="2000" b="0" dirty="0" smtClean="0"/>
              <a:t>18</a:t>
            </a:r>
            <a:r>
              <a:rPr lang="cs-CZ" sz="2000" b="0" baseline="0" dirty="0" smtClean="0"/>
              <a:t>F]FCH</a:t>
            </a:r>
            <a:r>
              <a:rPr lang="cs-CZ" sz="2000" b="0" baseline="-25000" dirty="0" smtClean="0"/>
              <a:t>2</a:t>
            </a:r>
            <a:r>
              <a:rPr lang="cs-CZ" sz="2000" b="0" baseline="0" dirty="0" smtClean="0"/>
              <a:t>CH</a:t>
            </a:r>
            <a:r>
              <a:rPr lang="cs-CZ" sz="2000" b="0" baseline="-25000" dirty="0" smtClean="0"/>
              <a:t>2</a:t>
            </a:r>
            <a:r>
              <a:rPr lang="en-US" sz="2000" b="0" baseline="0" dirty="0" smtClean="0"/>
              <a:t>X</a:t>
            </a:r>
          </a:p>
          <a:p>
            <a:pPr marL="342900" indent="-342900" algn="l">
              <a:buFont typeface="Arial" panose="020B0604020202020204" pitchFamily="34" charset="0"/>
              <a:buChar char="•"/>
            </a:pPr>
            <a:r>
              <a:rPr lang="en-US" sz="2000" b="0" baseline="0" dirty="0" smtClean="0"/>
              <a:t>other precursors</a:t>
            </a:r>
            <a:endParaRPr lang="cs-CZ" sz="2000" b="0" baseline="0" dirty="0"/>
          </a:p>
        </p:txBody>
      </p:sp>
      <p:pic>
        <p:nvPicPr>
          <p:cNvPr id="105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826760"/>
            <a:ext cx="5096032" cy="96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683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9" y="1058446"/>
            <a:ext cx="4849982" cy="4708981"/>
          </a:xfrm>
          <a:prstGeom prst="rect">
            <a:avLst/>
          </a:prstGeom>
          <a:noFill/>
        </p:spPr>
        <p:txBody>
          <a:bodyPr wrap="none" rtlCol="0">
            <a:spAutoFit/>
          </a:bodyPr>
          <a:lstStyle/>
          <a:p>
            <a:pPr algn="l"/>
            <a:r>
              <a:rPr lang="cs-CZ" sz="2000" baseline="0" dirty="0" err="1" smtClean="0">
                <a:solidFill>
                  <a:srgbClr val="0070C0"/>
                </a:solidFill>
              </a:rPr>
              <a:t>Prosthetic</a:t>
            </a:r>
            <a:r>
              <a:rPr lang="cs-CZ" sz="2000" baseline="0" dirty="0" smtClean="0">
                <a:solidFill>
                  <a:srgbClr val="0070C0"/>
                </a:solidFill>
              </a:rPr>
              <a:t> </a:t>
            </a:r>
            <a:r>
              <a:rPr lang="cs-CZ" sz="2000" baseline="0" dirty="0" err="1" smtClean="0">
                <a:solidFill>
                  <a:srgbClr val="0070C0"/>
                </a:solidFill>
              </a:rPr>
              <a:t>groups</a:t>
            </a:r>
            <a:r>
              <a:rPr lang="cs-CZ" sz="2000" baseline="0" dirty="0" smtClean="0">
                <a:solidFill>
                  <a:srgbClr val="0070C0"/>
                </a:solidFill>
              </a:rPr>
              <a:t> </a:t>
            </a:r>
            <a:r>
              <a:rPr lang="en-US" sz="2000" baseline="0" dirty="0" smtClean="0">
                <a:solidFill>
                  <a:srgbClr val="0070C0"/>
                </a:solidFill>
              </a:rPr>
              <a:t>for biomolecules</a:t>
            </a:r>
            <a:endParaRPr lang="cs-CZ" sz="2000" baseline="0" dirty="0" smtClean="0">
              <a:solidFill>
                <a:srgbClr val="0070C0"/>
              </a:solidFill>
            </a:endParaRPr>
          </a:p>
          <a:p>
            <a:pPr marL="342900" indent="-342900" algn="l">
              <a:buFont typeface="Arial" panose="020B0604020202020204" pitchFamily="34" charset="0"/>
              <a:buChar char="•"/>
            </a:pPr>
            <a:r>
              <a:rPr lang="cs-CZ" sz="2000" b="0" baseline="0" dirty="0" err="1" smtClean="0"/>
              <a:t>enable</a:t>
            </a:r>
            <a:r>
              <a:rPr lang="cs-CZ" sz="2000" b="0" baseline="0" dirty="0" smtClean="0"/>
              <a:t> </a:t>
            </a:r>
            <a:r>
              <a:rPr lang="cs-CZ" sz="2000" b="0" baseline="0" dirty="0" err="1" smtClean="0"/>
              <a:t>labelling</a:t>
            </a:r>
            <a:r>
              <a:rPr lang="cs-CZ" sz="2000" b="0" baseline="0" dirty="0" smtClean="0"/>
              <a:t> of </a:t>
            </a:r>
            <a:r>
              <a:rPr lang="cs-CZ" sz="2000" b="0" baseline="0" dirty="0" err="1" smtClean="0"/>
              <a:t>peptides</a:t>
            </a:r>
            <a:r>
              <a:rPr lang="cs-CZ" sz="2000" b="0" baseline="0" dirty="0" smtClean="0"/>
              <a:t> and </a:t>
            </a:r>
            <a:r>
              <a:rPr lang="cs-CZ" sz="2000" b="0" baseline="0" dirty="0" err="1" smtClean="0"/>
              <a:t>proteins</a:t>
            </a:r>
            <a:endParaRPr lang="cs-CZ" sz="2000" b="0" baseline="0" dirty="0" smtClean="0"/>
          </a:p>
          <a:p>
            <a:pPr algn="l"/>
            <a:endParaRPr lang="en-US" sz="2000" b="0" baseline="0" dirty="0" smtClean="0"/>
          </a:p>
          <a:p>
            <a:pPr algn="l"/>
            <a:r>
              <a:rPr lang="cs-CZ" sz="2000" b="0" baseline="0" dirty="0" smtClean="0"/>
              <a:t>Amine </a:t>
            </a:r>
            <a:r>
              <a:rPr lang="cs-CZ" sz="2000" b="0" baseline="0" dirty="0" err="1" smtClean="0"/>
              <a:t>reactive</a:t>
            </a:r>
            <a:r>
              <a:rPr lang="cs-CZ" sz="2000" b="0" baseline="0" dirty="0" smtClean="0"/>
              <a:t> PG</a:t>
            </a:r>
            <a:r>
              <a:rPr lang="en-US" sz="2000" b="0" baseline="0" dirty="0" smtClean="0"/>
              <a:t>s</a:t>
            </a:r>
          </a:p>
          <a:p>
            <a:pPr algn="l"/>
            <a:endParaRPr lang="en-US" sz="2000" b="0" baseline="0" dirty="0"/>
          </a:p>
          <a:p>
            <a:pPr algn="l"/>
            <a:endParaRPr lang="en-US" sz="2000" b="0" baseline="0" dirty="0" smtClean="0"/>
          </a:p>
          <a:p>
            <a:pPr algn="l"/>
            <a:endParaRPr lang="en-US" sz="2000" b="0" baseline="0" dirty="0"/>
          </a:p>
          <a:p>
            <a:pPr algn="l"/>
            <a:endParaRPr lang="en-US" sz="2000" b="0" baseline="0" dirty="0" smtClean="0"/>
          </a:p>
          <a:p>
            <a:pPr algn="l"/>
            <a:endParaRPr lang="en-US" sz="2000" b="0" baseline="0" dirty="0"/>
          </a:p>
          <a:p>
            <a:pPr algn="l"/>
            <a:r>
              <a:rPr lang="en-US" sz="2000" b="0" baseline="0" dirty="0" smtClean="0"/>
              <a:t>Carboxylic acid reactive PGs</a:t>
            </a:r>
          </a:p>
          <a:p>
            <a:pPr algn="l"/>
            <a:endParaRPr lang="en-US" sz="2000" b="0" baseline="0" dirty="0"/>
          </a:p>
          <a:p>
            <a:pPr algn="l"/>
            <a:endParaRPr lang="en-US" sz="2000" b="0" baseline="0" dirty="0" smtClean="0"/>
          </a:p>
          <a:p>
            <a:pPr algn="l"/>
            <a:endParaRPr lang="en-US" sz="2000" b="0" baseline="0" dirty="0" smtClean="0"/>
          </a:p>
          <a:p>
            <a:pPr algn="l"/>
            <a:r>
              <a:rPr lang="en-US" sz="2000" b="0" baseline="0" dirty="0" err="1" smtClean="0"/>
              <a:t>Thiol</a:t>
            </a:r>
            <a:r>
              <a:rPr lang="en-US" sz="2000" b="0" baseline="0" dirty="0" smtClean="0"/>
              <a:t> reactive PGs</a:t>
            </a:r>
          </a:p>
          <a:p>
            <a:pPr algn="l"/>
            <a:endParaRPr lang="cs-CZ" sz="2000" b="0" baseline="0"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21049"/>
            <a:ext cx="595312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21088"/>
            <a:ext cx="46101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89" y="5373216"/>
            <a:ext cx="51625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728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Fluorine </a:t>
            </a:r>
            <a:r>
              <a:rPr lang="cs-CZ" altLang="cs-CZ" sz="3200" b="1" baseline="30000" dirty="0" smtClean="0">
                <a:latin typeface="Times New Roman" panose="02020603050405020304" pitchFamily="18" charset="0"/>
                <a:cs typeface="Times New Roman" panose="02020603050405020304" pitchFamily="18" charset="0"/>
              </a:rPr>
              <a:t>18</a:t>
            </a:r>
            <a:r>
              <a:rPr lang="cs-CZ" altLang="cs-CZ" sz="1000" b="1" baseline="30000" dirty="0" smtClean="0">
                <a:latin typeface="Times New Roman" panose="02020603050405020304" pitchFamily="18" charset="0"/>
                <a:cs typeface="Times New Roman" panose="02020603050405020304" pitchFamily="18" charset="0"/>
              </a:rPr>
              <a:t> </a:t>
            </a:r>
            <a:r>
              <a:rPr lang="cs-CZ" altLang="cs-CZ" sz="3200" b="1" dirty="0" smtClean="0">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9" y="1058446"/>
            <a:ext cx="2793137" cy="707886"/>
          </a:xfrm>
          <a:prstGeom prst="rect">
            <a:avLst/>
          </a:prstGeom>
          <a:noFill/>
        </p:spPr>
        <p:txBody>
          <a:bodyPr wrap="none" rtlCol="0">
            <a:spAutoFit/>
          </a:bodyPr>
          <a:lstStyle/>
          <a:p>
            <a:pPr algn="l"/>
            <a:r>
              <a:rPr lang="cs-CZ" sz="2000" baseline="0" dirty="0" err="1" smtClean="0"/>
              <a:t>Prosthetic</a:t>
            </a:r>
            <a:r>
              <a:rPr lang="cs-CZ" sz="2000" baseline="0" dirty="0" smtClean="0"/>
              <a:t> </a:t>
            </a:r>
            <a:r>
              <a:rPr lang="cs-CZ" sz="2000" baseline="0" dirty="0" err="1" smtClean="0"/>
              <a:t>groups</a:t>
            </a:r>
            <a:r>
              <a:rPr lang="cs-CZ" sz="2000" baseline="0" dirty="0" smtClean="0"/>
              <a:t> (PG</a:t>
            </a:r>
            <a:r>
              <a:rPr lang="en-US" sz="2000" baseline="0" dirty="0" smtClean="0"/>
              <a:t>)</a:t>
            </a:r>
            <a:endParaRPr lang="cs-CZ" sz="2000" baseline="0" dirty="0" smtClean="0"/>
          </a:p>
          <a:p>
            <a:pPr algn="l"/>
            <a:endParaRPr lang="cs-CZ" sz="2000" b="0" baseline="0"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12" y="1484784"/>
            <a:ext cx="59055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149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95536" y="941948"/>
            <a:ext cx="84969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cs-CZ" sz="2000" dirty="0" smtClean="0">
                <a:solidFill>
                  <a:srgbClr val="0070C0"/>
                </a:solidFill>
                <a:latin typeface="Times New Roman" pitchFamily="18" charset="0"/>
                <a:cs typeface="Times New Roman" panose="02020603050405020304" pitchFamily="18" charset="0"/>
              </a:rPr>
              <a:t>18</a:t>
            </a:r>
            <a:r>
              <a:rPr lang="en-US" altLang="cs-CZ" sz="2000" baseline="0" dirty="0" smtClean="0">
                <a:solidFill>
                  <a:srgbClr val="0070C0"/>
                </a:solidFill>
                <a:latin typeface="Times New Roman" pitchFamily="18" charset="0"/>
                <a:cs typeface="Times New Roman" panose="02020603050405020304" pitchFamily="18" charset="0"/>
              </a:rPr>
              <a:t>F-FDG: </a:t>
            </a:r>
            <a:r>
              <a:rPr lang="cs-CZ" sz="2000" b="0" baseline="0" dirty="0">
                <a:solidFill>
                  <a:srgbClr val="0070C0"/>
                </a:solidFill>
                <a:latin typeface="Times New Roman" panose="02020603050405020304" pitchFamily="18" charset="0"/>
                <a:cs typeface="Times New Roman" panose="02020603050405020304" pitchFamily="18" charset="0"/>
              </a:rPr>
              <a:t>[</a:t>
            </a:r>
            <a:r>
              <a:rPr lang="cs-CZ" sz="2000" b="0" baseline="0" dirty="0" smtClean="0">
                <a:solidFill>
                  <a:srgbClr val="0070C0"/>
                </a:solidFill>
                <a:latin typeface="Times New Roman" panose="02020603050405020304" pitchFamily="18" charset="0"/>
                <a:cs typeface="Times New Roman" panose="02020603050405020304" pitchFamily="18" charset="0"/>
              </a:rPr>
              <a:t>18F]fluoro-2-deoxy-D-glucose – </a:t>
            </a:r>
            <a:r>
              <a:rPr lang="cs-CZ" sz="2000" baseline="0" dirty="0" smtClean="0">
                <a:solidFill>
                  <a:srgbClr val="000099"/>
                </a:solidFill>
                <a:latin typeface="Times New Roman" panose="02020603050405020304" pitchFamily="18" charset="0"/>
                <a:cs typeface="Times New Roman" panose="02020603050405020304" pitchFamily="18" charset="0"/>
              </a:rPr>
              <a:t>vyrábí se </a:t>
            </a:r>
            <a:r>
              <a:rPr lang="cs-CZ" sz="2000" baseline="0" dirty="0" err="1" smtClean="0">
                <a:solidFill>
                  <a:srgbClr val="000099"/>
                </a:solidFill>
                <a:latin typeface="Times New Roman" panose="02020603050405020304" pitchFamily="18" charset="0"/>
                <a:cs typeface="Times New Roman" panose="02020603050405020304" pitchFamily="18" charset="0"/>
              </a:rPr>
              <a:t>cyklotronicky</a:t>
            </a:r>
            <a:r>
              <a:rPr lang="cs-CZ" sz="2000" baseline="0" dirty="0" smtClean="0">
                <a:solidFill>
                  <a:srgbClr val="000099"/>
                </a:solidFill>
                <a:latin typeface="Times New Roman" panose="02020603050405020304" pitchFamily="18" charset="0"/>
                <a:cs typeface="Times New Roman" panose="02020603050405020304" pitchFamily="18" charset="0"/>
              </a:rPr>
              <a:t> v MOÚ</a:t>
            </a:r>
            <a:endParaRPr lang="en-US" sz="2000" baseline="0" dirty="0" smtClean="0">
              <a:solidFill>
                <a:srgbClr val="000099"/>
              </a:solidFill>
              <a:latin typeface="Times New Roman" panose="02020603050405020304" pitchFamily="18" charset="0"/>
              <a:cs typeface="Times New Roman" panose="02020603050405020304" pitchFamily="18" charset="0"/>
            </a:endParaRPr>
          </a:p>
          <a:p>
            <a:pPr eaLnBrk="1" hangingPunct="1">
              <a:spcBef>
                <a:spcPct val="0"/>
              </a:spcBef>
            </a:pPr>
            <a:r>
              <a:rPr lang="cs-CZ"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1968</a:t>
            </a:r>
            <a:r>
              <a:rPr lang="en-US" sz="2000" b="0" baseline="0" dirty="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J. Pac</a:t>
            </a:r>
            <a:r>
              <a:rPr lang="cs-CZ" sz="2000" b="0" baseline="0" dirty="0" smtClean="0">
                <a:latin typeface="Times New Roman" panose="02020603050405020304" pitchFamily="18" charset="0"/>
                <a:cs typeface="Times New Roman" panose="02020603050405020304" pitchFamily="18" charset="0"/>
              </a:rPr>
              <a:t>á</a:t>
            </a:r>
            <a:r>
              <a:rPr lang="en-US" sz="2000" b="0" baseline="0" dirty="0" smtClean="0">
                <a:latin typeface="Times New Roman" panose="02020603050405020304" pitchFamily="18" charset="0"/>
                <a:cs typeface="Times New Roman" panose="02020603050405020304" pitchFamily="18" charset="0"/>
              </a:rPr>
              <a:t>k</a:t>
            </a:r>
            <a:r>
              <a:rPr lang="cs-CZ"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and M. </a:t>
            </a:r>
            <a:r>
              <a:rPr lang="cs-CZ" sz="2000" b="0" baseline="0" dirty="0" smtClean="0">
                <a:latin typeface="Times New Roman" panose="02020603050405020304" pitchFamily="18" charset="0"/>
                <a:cs typeface="Times New Roman" panose="02020603050405020304" pitchFamily="18" charset="0"/>
              </a:rPr>
              <a:t>Č</a:t>
            </a:r>
            <a:r>
              <a:rPr lang="en-US" sz="2000" b="0" baseline="0" dirty="0" err="1" smtClean="0">
                <a:latin typeface="Times New Roman" panose="02020603050405020304" pitchFamily="18" charset="0"/>
                <a:cs typeface="Times New Roman" panose="02020603050405020304" pitchFamily="18" charset="0"/>
              </a:rPr>
              <a:t>ern</a:t>
            </a:r>
            <a:r>
              <a:rPr lang="cs-CZ" sz="2000" b="0" baseline="0" dirty="0" smtClean="0">
                <a:latin typeface="Times New Roman" panose="02020603050405020304" pitchFamily="18" charset="0"/>
                <a:cs typeface="Times New Roman" panose="02020603050405020304" pitchFamily="18" charset="0"/>
              </a:rPr>
              <a:t>ý, </a:t>
            </a:r>
            <a:r>
              <a:rPr lang="en-US" sz="2000" b="0" baseline="0" dirty="0" smtClean="0">
                <a:latin typeface="Times New Roman" panose="02020603050405020304" pitchFamily="18" charset="0"/>
                <a:cs typeface="Times New Roman" panose="02020603050405020304" pitchFamily="18" charset="0"/>
              </a:rPr>
              <a:t>Department </a:t>
            </a:r>
            <a:r>
              <a:rPr lang="en-US" sz="2000" b="0" baseline="0" dirty="0">
                <a:latin typeface="Times New Roman" panose="02020603050405020304" pitchFamily="18" charset="0"/>
                <a:cs typeface="Times New Roman" panose="02020603050405020304" pitchFamily="18" charset="0"/>
              </a:rPr>
              <a:t>of Organic Chemistry, </a:t>
            </a:r>
            <a:r>
              <a:rPr lang="cs-CZ" sz="2000" b="0" baseline="0" dirty="0" smtClean="0">
                <a:latin typeface="Times New Roman" panose="02020603050405020304" pitchFamily="18" charset="0"/>
                <a:cs typeface="Times New Roman" panose="02020603050405020304" pitchFamily="18" charset="0"/>
              </a:rPr>
              <a:t>UK</a:t>
            </a:r>
            <a:endParaRPr lang="en-US" altLang="cs-CZ" sz="2000" b="0" baseline="0" dirty="0" smtClean="0">
              <a:latin typeface="Times New Roman" panose="02020603050405020304" pitchFamily="18" charset="0"/>
              <a:cs typeface="Times New Roman" panose="02020603050405020304" pitchFamily="18" charset="0"/>
            </a:endParaRP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the most common PET tracer</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distribution similar to glucose</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can not be metabolized</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accumulation in metabolically-active tissues</a:t>
            </a:r>
            <a:endParaRPr lang="en-US" altLang="cs-CZ" sz="2000" baseline="0" dirty="0">
              <a:latin typeface="Times New Roman" pitchFamily="18" charset="0"/>
              <a:cs typeface="Times New Roman" panose="02020603050405020304" pitchFamily="18" charset="0"/>
            </a:endParaRPr>
          </a:p>
        </p:txBody>
      </p:sp>
      <p:sp>
        <p:nvSpPr>
          <p:cNvPr id="36867"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pic>
        <p:nvPicPr>
          <p:cNvPr id="18" name="Picture 11" descr="PET_ani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7191" y="1936747"/>
            <a:ext cx="2108050" cy="31831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77151" y="5193242"/>
            <a:ext cx="2870081" cy="738664"/>
          </a:xfrm>
          <a:prstGeom prst="rect">
            <a:avLst/>
          </a:prstGeom>
        </p:spPr>
        <p:txBody>
          <a:bodyPr wrap="square">
            <a:spAutoFit/>
          </a:bodyPr>
          <a:lstStyle/>
          <a:p>
            <a:r>
              <a:rPr lang="en-US" sz="1400" baseline="0" dirty="0"/>
              <a:t>Whole-body PET scan using </a:t>
            </a:r>
            <a:r>
              <a:rPr lang="en-US" sz="1400" dirty="0"/>
              <a:t>18</a:t>
            </a:r>
            <a:r>
              <a:rPr lang="en-US" sz="1400" baseline="0" dirty="0"/>
              <a:t>F-FDG to show liver metastases of a colorectal tumor</a:t>
            </a:r>
            <a:endParaRPr lang="cs-CZ" sz="1400" baseline="0" dirty="0"/>
          </a:p>
        </p:txBody>
      </p:sp>
      <p:pic>
        <p:nvPicPr>
          <p:cNvPr id="37119" name="Picture 2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73" y="3203613"/>
            <a:ext cx="5864678" cy="112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120" name="Picture 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563729"/>
            <a:ext cx="103330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836712"/>
            <a:ext cx="4104456" cy="597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Fluorine </a:t>
            </a:r>
            <a:r>
              <a:rPr lang="cs-CZ" altLang="cs-CZ" sz="3200" b="1" baseline="30000" dirty="0" smtClean="0">
                <a:latin typeface="Times New Roman" panose="02020603050405020304" pitchFamily="18" charset="0"/>
                <a:cs typeface="Times New Roman" panose="02020603050405020304" pitchFamily="18" charset="0"/>
              </a:rPr>
              <a:t>18</a:t>
            </a:r>
            <a:r>
              <a:rPr lang="cs-CZ" altLang="cs-CZ" sz="1000" b="1" baseline="30000" dirty="0" smtClean="0">
                <a:latin typeface="Times New Roman" panose="02020603050405020304" pitchFamily="18" charset="0"/>
                <a:cs typeface="Times New Roman" panose="02020603050405020304" pitchFamily="18" charset="0"/>
              </a:rPr>
              <a:t> </a:t>
            </a:r>
            <a:r>
              <a:rPr lang="cs-CZ" altLang="cs-CZ" sz="3200" b="1" dirty="0" smtClean="0">
                <a:latin typeface="Times New Roman" panose="02020603050405020304" pitchFamily="18" charset="0"/>
                <a:cs typeface="Times New Roman" panose="02020603050405020304" pitchFamily="18" charset="0"/>
              </a:rPr>
              <a:t>F</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Iodine isotopes</a:t>
            </a:r>
            <a:endParaRPr lang="cs-CZ" altLang="cs-CZ" sz="3200" b="1" dirty="0" smtClean="0">
              <a:latin typeface="Times New Roman" panose="02020603050405020304" pitchFamily="18" charset="0"/>
              <a:cs typeface="Times New Roman" panose="02020603050405020304" pitchFamily="18"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052736"/>
            <a:ext cx="79438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66770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74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ttp://upload.wikimedia.org/wikipedia/commons/b/b8/ECAT-Exact-HR--PET-Sc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983" y="944563"/>
            <a:ext cx="7258248" cy="544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685800" y="174625"/>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cs-CZ" altLang="cs-CZ" baseline="0" dirty="0">
                <a:solidFill>
                  <a:srgbClr val="FF0000"/>
                </a:solidFill>
                <a:cs typeface="Times New Roman" panose="02020603050405020304" pitchFamily="18" charset="0"/>
              </a:rPr>
              <a:t>PET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685800" y="174625"/>
            <a:ext cx="7772400" cy="609600"/>
          </a:xfrm>
        </p:spPr>
        <p:txBody>
          <a:bodyPr/>
          <a:lstStyle/>
          <a:p>
            <a:pPr eaLnBrk="1" hangingPunct="1"/>
            <a:r>
              <a:rPr lang="en-US" altLang="cs-CZ" sz="3200" b="1" dirty="0" err="1" smtClean="0">
                <a:solidFill>
                  <a:srgbClr val="FF0000"/>
                </a:solidFill>
                <a:latin typeface="Times New Roman" panose="02020603050405020304" pitchFamily="18" charset="0"/>
                <a:cs typeface="Times New Roman" panose="02020603050405020304" pitchFamily="18" charset="0"/>
              </a:rPr>
              <a:t>Metalic</a:t>
            </a:r>
            <a:r>
              <a:rPr lang="en-US" altLang="cs-CZ" sz="3200" b="1" dirty="0" smtClean="0">
                <a:solidFill>
                  <a:srgbClr val="FF0000"/>
                </a:solidFill>
                <a:latin typeface="Times New Roman" panose="02020603050405020304" pitchFamily="18" charset="0"/>
                <a:cs typeface="Times New Roman" panose="02020603050405020304" pitchFamily="18" charset="0"/>
              </a:rPr>
              <a:t> nuclides </a:t>
            </a:r>
            <a:r>
              <a:rPr lang="cs-CZ" sz="3200" dirty="0" smtClean="0">
                <a:solidFill>
                  <a:srgbClr val="FF0000"/>
                </a:solidFill>
                <a:latin typeface="Times New Roman" panose="02020603050405020304" pitchFamily="18" charset="0"/>
                <a:cs typeface="Times New Roman" panose="02020603050405020304" pitchFamily="18" charset="0"/>
              </a:rPr>
              <a:t>(</a:t>
            </a:r>
            <a:r>
              <a:rPr lang="cs-CZ" sz="3200" dirty="0">
                <a:solidFill>
                  <a:srgbClr val="FF0000"/>
                </a:solidFill>
                <a:latin typeface="Times New Roman" panose="02020603050405020304" pitchFamily="18" charset="0"/>
                <a:cs typeface="Times New Roman" panose="02020603050405020304" pitchFamily="18" charset="0"/>
              </a:rPr>
              <a:t>non-</a:t>
            </a:r>
            <a:r>
              <a:rPr lang="cs-CZ" sz="3200" dirty="0" err="1">
                <a:solidFill>
                  <a:srgbClr val="FF0000"/>
                </a:solidFill>
                <a:latin typeface="Times New Roman" panose="02020603050405020304" pitchFamily="18" charset="0"/>
                <a:cs typeface="Times New Roman" panose="02020603050405020304" pitchFamily="18" charset="0"/>
              </a:rPr>
              <a:t>Tc</a:t>
            </a:r>
            <a:r>
              <a:rPr lang="cs-CZ" sz="3200" dirty="0">
                <a:solidFill>
                  <a:srgbClr val="FF0000"/>
                </a:solidFill>
                <a:latin typeface="Times New Roman" panose="02020603050405020304" pitchFamily="18" charset="0"/>
                <a:cs typeface="Times New Roman" panose="02020603050405020304" pitchFamily="18" charset="0"/>
              </a:rPr>
              <a:t>, non-Re)</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390650"/>
            <a:ext cx="79057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2583214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Complex stability</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251520" y="836712"/>
            <a:ext cx="82296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buNone/>
            </a:pPr>
            <a:r>
              <a:rPr lang="en-US" altLang="cs-CZ" sz="2000" baseline="0" dirty="0" smtClean="0">
                <a:latin typeface="Times New Roman" pitchFamily="18" charset="0"/>
                <a:cs typeface="Times New Roman" panose="02020603050405020304" pitchFamily="18" charset="0"/>
              </a:rPr>
              <a:t>Thermodynamic stability</a:t>
            </a:r>
          </a:p>
          <a:p>
            <a:pPr marL="0" indent="0" eaLnBrk="1" hangingPunct="1"/>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proton vs. metal </a:t>
            </a:r>
            <a:r>
              <a:rPr lang="en-US" altLang="cs-CZ" sz="2000" b="0" baseline="0" dirty="0" smtClean="0">
                <a:latin typeface="Times New Roman" pitchFamily="18" charset="0"/>
                <a:cs typeface="Times New Roman" panose="02020603050405020304" pitchFamily="18" charset="0"/>
              </a:rPr>
              <a:t>competition</a:t>
            </a:r>
          </a:p>
          <a:p>
            <a:pPr marL="0" indent="0" eaLnBrk="1" hangingPunct="1"/>
            <a:r>
              <a:rPr lang="en-US" altLang="cs-CZ" sz="2000" b="0" baseline="0" dirty="0" smtClean="0">
                <a:latin typeface="Times New Roman" pitchFamily="18" charset="0"/>
                <a:cs typeface="Times New Roman" panose="02020603050405020304" pitchFamily="18" charset="0"/>
              </a:rPr>
              <a:t>ligand basicity</a:t>
            </a:r>
          </a:p>
          <a:p>
            <a:pPr marL="0" indent="0" eaLnBrk="1" hangingPunct="1">
              <a:buNone/>
            </a:pPr>
            <a:r>
              <a:rPr lang="en-US" altLang="cs-CZ" sz="2000" b="0" baseline="0" dirty="0" smtClean="0">
                <a:latin typeface="Times New Roman" pitchFamily="18" charset="0"/>
                <a:cs typeface="Times New Roman" panose="02020603050405020304" pitchFamily="18" charset="0"/>
              </a:rPr>
              <a:t> </a:t>
            </a:r>
          </a:p>
          <a:p>
            <a:pPr marL="0" indent="0" eaLnBrk="1" hangingPunct="1"/>
            <a:endParaRPr lang="en-US" altLang="cs-CZ" sz="2000" b="0" baseline="0" dirty="0">
              <a:latin typeface="Times New Roman" pitchFamily="18" charset="0"/>
              <a:cs typeface="Times New Roman" panose="02020603050405020304" pitchFamily="18" charset="0"/>
            </a:endParaRPr>
          </a:p>
          <a:p>
            <a:pPr marL="0" indent="0" eaLnBrk="1" hangingPunct="1"/>
            <a:endParaRPr lang="en-US" altLang="cs-CZ" sz="2000" b="0" baseline="0" dirty="0" smtClean="0">
              <a:latin typeface="Times New Roman" pitchFamily="18" charset="0"/>
              <a:cs typeface="Times New Roman" panose="02020603050405020304" pitchFamily="18" charset="0"/>
            </a:endParaRPr>
          </a:p>
          <a:p>
            <a:pPr marL="0" indent="0" eaLnBrk="1" hangingPunct="1"/>
            <a:r>
              <a:rPr lang="en-US" altLang="cs-CZ" sz="2000" b="0" baseline="0" dirty="0" smtClean="0">
                <a:latin typeface="Times New Roman" pitchFamily="18" charset="0"/>
                <a:cs typeface="Times New Roman" panose="02020603050405020304" pitchFamily="18" charset="0"/>
              </a:rPr>
              <a:t> stability constants</a:t>
            </a:r>
          </a:p>
          <a:p>
            <a:pPr marL="0" indent="0" eaLnBrk="1" hangingPunct="1">
              <a:buNone/>
            </a:pPr>
            <a:endParaRPr lang="en-US" altLang="cs-CZ" sz="2000" b="0" baseline="0" dirty="0" smtClean="0">
              <a:latin typeface="Times New Roman" pitchFamily="18" charset="0"/>
              <a:cs typeface="Times New Roman" panose="02020603050405020304" pitchFamily="18" charset="0"/>
            </a:endParaRPr>
          </a:p>
          <a:p>
            <a:pPr marL="0" indent="0" eaLnBrk="1" hangingPunct="1"/>
            <a:endParaRPr lang="en-US" altLang="cs-CZ" sz="2000" b="0" baseline="0" dirty="0">
              <a:latin typeface="Times New Roman" pitchFamily="18" charset="0"/>
              <a:cs typeface="Times New Roman" panose="02020603050405020304" pitchFamily="18" charset="0"/>
            </a:endParaRPr>
          </a:p>
          <a:p>
            <a:pPr marL="0" indent="0" eaLnBrk="1" hangingPunct="1"/>
            <a:endParaRPr lang="en-US" altLang="cs-CZ" sz="2000" b="0" baseline="0" dirty="0" smtClean="0">
              <a:latin typeface="Times New Roman" pitchFamily="18" charset="0"/>
              <a:cs typeface="Times New Roman" panose="02020603050405020304"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3" name="Objekt 2"/>
          <p:cNvGraphicFramePr>
            <a:graphicFrameLocks noChangeAspect="1"/>
          </p:cNvGraphicFramePr>
          <p:nvPr>
            <p:extLst>
              <p:ext uri="{D42A27DB-BD31-4B8C-83A1-F6EECF244321}">
                <p14:modId xmlns:p14="http://schemas.microsoft.com/office/powerpoint/2010/main" val="2607372754"/>
              </p:ext>
            </p:extLst>
          </p:nvPr>
        </p:nvGraphicFramePr>
        <p:xfrm>
          <a:off x="395536" y="2060848"/>
          <a:ext cx="1728192" cy="768085"/>
        </p:xfrm>
        <a:graphic>
          <a:graphicData uri="http://schemas.openxmlformats.org/presentationml/2006/ole">
            <mc:AlternateContent xmlns:mc="http://schemas.openxmlformats.org/markup-compatibility/2006">
              <mc:Choice xmlns:v="urn:schemas-microsoft-com:vml" Requires="v">
                <p:oleObj spid="_x0000_s94264" name="Rovnice" r:id="rId3" imgW="939800" imgH="419100" progId="Equation.3">
                  <p:embed/>
                </p:oleObj>
              </mc:Choice>
              <mc:Fallback>
                <p:oleObj name="Rovnice" r:id="rId3" imgW="939800" imgH="419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728192" cy="768085"/>
                      </a:xfrm>
                      <a:prstGeom prst="rect">
                        <a:avLst/>
                      </a:prstGeom>
                      <a:noFill/>
                    </p:spPr>
                  </p:pic>
                </p:oleObj>
              </mc:Fallback>
            </mc:AlternateContent>
          </a:graphicData>
        </a:graphic>
      </p:graphicFrame>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2405992553"/>
              </p:ext>
            </p:extLst>
          </p:nvPr>
        </p:nvGraphicFramePr>
        <p:xfrm>
          <a:off x="323528" y="3501008"/>
          <a:ext cx="1710191" cy="792088"/>
        </p:xfrm>
        <a:graphic>
          <a:graphicData uri="http://schemas.openxmlformats.org/presentationml/2006/ole">
            <mc:AlternateContent xmlns:mc="http://schemas.openxmlformats.org/markup-compatibility/2006">
              <mc:Choice xmlns:v="urn:schemas-microsoft-com:vml" Requires="v">
                <p:oleObj spid="_x0000_s94265" name="Rovnice" r:id="rId5" imgW="901309" imgH="418918" progId="Equation.3">
                  <p:embed/>
                </p:oleObj>
              </mc:Choice>
              <mc:Fallback>
                <p:oleObj name="Rovnice" r:id="rId5" imgW="901309" imgH="418918"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501008"/>
                        <a:ext cx="1710191" cy="792088"/>
                      </a:xfrm>
                      <a:prstGeom prst="rect">
                        <a:avLst/>
                      </a:prstGeom>
                      <a:noFill/>
                    </p:spPr>
                  </p:pic>
                </p:oleObj>
              </mc:Fallback>
            </mc:AlternateContent>
          </a:graphicData>
        </a:graphic>
      </p:graphicFrame>
      <p:sp>
        <p:nvSpPr>
          <p:cNvPr id="6"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0"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94237"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908720"/>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40"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3573016"/>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41"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6850" y="3581648"/>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bdélník 13"/>
          <p:cNvSpPr/>
          <p:nvPr/>
        </p:nvSpPr>
        <p:spPr>
          <a:xfrm>
            <a:off x="3995936" y="10527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2123728" y="3717032"/>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5473911" y="3719984"/>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Complex kinetics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1176338"/>
            <a:ext cx="82296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buNone/>
            </a:pPr>
            <a:r>
              <a:rPr lang="en-US" altLang="cs-CZ" sz="2000" baseline="0" dirty="0" smtClean="0">
                <a:latin typeface="Times New Roman" panose="02020603050405020304" pitchFamily="18" charset="0"/>
                <a:cs typeface="Times New Roman" panose="02020603050405020304" pitchFamily="18" charset="0"/>
              </a:rPr>
              <a:t>Formation kinetic</a:t>
            </a:r>
          </a:p>
          <a:p>
            <a:pPr marL="0" indent="0" eaLnBrk="1" hangingPunct="1">
              <a:spcBef>
                <a:spcPts val="0"/>
              </a:spcBef>
            </a:pPr>
            <a:r>
              <a:rPr lang="en-US" altLang="cs-CZ" sz="2000" b="0" baseline="0" dirty="0" smtClean="0">
                <a:latin typeface="Times New Roman" panose="02020603050405020304" pitchFamily="18" charset="0"/>
                <a:cs typeface="Times New Roman" panose="02020603050405020304" pitchFamily="18" charset="0"/>
              </a:rPr>
              <a:t> chemistry – high concentrations; NMR, UV-VIS</a:t>
            </a:r>
          </a:p>
          <a:p>
            <a:pPr marL="0" indent="0" eaLnBrk="1" hangingPunct="1">
              <a:spcBef>
                <a:spcPts val="0"/>
              </a:spcBef>
            </a:pPr>
            <a:r>
              <a:rPr lang="en-US" altLang="cs-CZ" sz="2000" b="0" baseline="0" dirty="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radiochemistry – low concentrations</a:t>
            </a:r>
          </a:p>
          <a:p>
            <a:pPr marL="0" indent="0" eaLnBrk="1" hangingPunct="1">
              <a:buNone/>
            </a:pPr>
            <a:endParaRPr lang="en-US" altLang="cs-CZ" sz="2000" baseline="0" dirty="0" smtClean="0">
              <a:latin typeface="Times New Roman" panose="02020603050405020304" pitchFamily="18" charset="0"/>
              <a:cs typeface="Times New Roman" panose="02020603050405020304" pitchFamily="18" charset="0"/>
            </a:endParaRPr>
          </a:p>
          <a:p>
            <a:pPr marL="0" indent="0" eaLnBrk="1" hangingPunct="1">
              <a:buNone/>
            </a:pPr>
            <a:r>
              <a:rPr lang="cs-CZ" altLang="cs-CZ" sz="2000" baseline="0" dirty="0" err="1" smtClean="0">
                <a:latin typeface="Times New Roman" panose="02020603050405020304" pitchFamily="18" charset="0"/>
                <a:cs typeface="Times New Roman" panose="02020603050405020304" pitchFamily="18" charset="0"/>
              </a:rPr>
              <a:t>Kinetic</a:t>
            </a:r>
            <a:r>
              <a:rPr lang="cs-CZ" altLang="cs-CZ" sz="2000" baseline="0" dirty="0" smtClean="0">
                <a:latin typeface="Times New Roman" panose="02020603050405020304" pitchFamily="18" charset="0"/>
                <a:cs typeface="Times New Roman" panose="02020603050405020304" pitchFamily="18" charset="0"/>
              </a:rPr>
              <a:t> </a:t>
            </a:r>
            <a:r>
              <a:rPr lang="cs-CZ" altLang="cs-CZ" sz="2000" baseline="0" dirty="0" err="1" smtClean="0">
                <a:latin typeface="Times New Roman" panose="02020603050405020304" pitchFamily="18" charset="0"/>
                <a:cs typeface="Times New Roman" panose="02020603050405020304" pitchFamily="18" charset="0"/>
              </a:rPr>
              <a:t>inertnes</a:t>
            </a:r>
            <a:r>
              <a:rPr lang="en-US" altLang="cs-CZ" sz="2000" baseline="0" dirty="0">
                <a:latin typeface="Times New Roman" panose="02020603050405020304" pitchFamily="18" charset="0"/>
                <a:cs typeface="Times New Roman" panose="02020603050405020304" pitchFamily="18" charset="0"/>
              </a:rPr>
              <a:t>s</a:t>
            </a:r>
            <a:endParaRPr lang="en-US" altLang="cs-CZ" sz="2000" baseline="0" dirty="0" smtClean="0">
              <a:latin typeface="Times New Roman" panose="02020603050405020304" pitchFamily="18" charset="0"/>
              <a:cs typeface="Times New Roman" panose="02020603050405020304" pitchFamily="18" charset="0"/>
            </a:endParaRPr>
          </a:p>
          <a:p>
            <a:pPr marL="0" indent="0" eaLnBrk="1" hangingPunct="1">
              <a:spcBef>
                <a:spcPts val="0"/>
              </a:spcBef>
            </a:pPr>
            <a:r>
              <a:rPr lang="en-US" altLang="cs-CZ" sz="2000" b="0" i="1" baseline="0" dirty="0" smtClean="0">
                <a:latin typeface="Times New Roman" pitchFamily="18" charset="0"/>
                <a:cs typeface="Times New Roman" panose="02020603050405020304" pitchFamily="18" charset="0"/>
              </a:rPr>
              <a:t> </a:t>
            </a:r>
            <a:r>
              <a:rPr lang="cs-CZ" altLang="cs-CZ" sz="2000" b="0" i="1" baseline="0" dirty="0" smtClean="0">
                <a:latin typeface="Times New Roman" pitchFamily="18" charset="0"/>
                <a:cs typeface="Times New Roman" panose="02020603050405020304" pitchFamily="18" charset="0"/>
              </a:rPr>
              <a:t>in </a:t>
            </a:r>
            <a:r>
              <a:rPr lang="cs-CZ" altLang="cs-CZ" sz="2000" b="0" i="1" baseline="0" dirty="0">
                <a:latin typeface="Times New Roman" pitchFamily="18" charset="0"/>
                <a:cs typeface="Times New Roman" panose="02020603050405020304" pitchFamily="18" charset="0"/>
              </a:rPr>
              <a:t>vitro</a:t>
            </a:r>
            <a:r>
              <a:rPr lang="cs-CZ"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experiments</a:t>
            </a:r>
          </a:p>
          <a:p>
            <a:pPr marL="400050" lvl="1" indent="0" eaLnBrk="1" hangingPunct="1">
              <a:spcBef>
                <a:spcPts val="0"/>
              </a:spcBef>
            </a:pPr>
            <a:r>
              <a:rPr lang="cs-CZ" altLang="cs-CZ" sz="2000" b="0" baseline="0" dirty="0" smtClean="0">
                <a:latin typeface="Times New Roman" pitchFamily="18" charset="0"/>
                <a:cs typeface="Times New Roman" panose="02020603050405020304" pitchFamily="18" charset="0"/>
              </a:rPr>
              <a:t> </a:t>
            </a:r>
            <a:r>
              <a:rPr lang="cs-CZ" altLang="cs-CZ" sz="2000" b="0" baseline="0" dirty="0" err="1">
                <a:latin typeface="Times New Roman" pitchFamily="18" charset="0"/>
                <a:cs typeface="Times New Roman" panose="02020603050405020304" pitchFamily="18" charset="0"/>
              </a:rPr>
              <a:t>transmetalla</a:t>
            </a:r>
            <a:r>
              <a:rPr lang="en-US" altLang="cs-CZ" sz="2000" b="0" baseline="0" dirty="0" err="1">
                <a:latin typeface="Times New Roman" pitchFamily="18" charset="0"/>
                <a:cs typeface="Times New Roman" panose="02020603050405020304" pitchFamily="18" charset="0"/>
              </a:rPr>
              <a:t>tion</a:t>
            </a:r>
            <a:r>
              <a:rPr lang="cs-CZ" altLang="cs-CZ" sz="2000" b="0" baseline="0" dirty="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Zn</a:t>
            </a:r>
            <a:r>
              <a:rPr lang="cs-CZ" altLang="cs-CZ" sz="2000" b="0" baseline="0" dirty="0" smtClean="0">
                <a:latin typeface="Times New Roman" pitchFamily="18" charset="0"/>
                <a:cs typeface="Times New Roman" panose="02020603050405020304" pitchFamily="18" charset="0"/>
              </a:rPr>
              <a:t>(II))</a:t>
            </a:r>
            <a:endParaRPr lang="en-US" altLang="cs-CZ" sz="2000" b="0" baseline="0" dirty="0" smtClean="0">
              <a:latin typeface="Times New Roman" pitchFamily="18" charset="0"/>
              <a:cs typeface="Times New Roman" panose="02020603050405020304" pitchFamily="18" charset="0"/>
            </a:endParaRPr>
          </a:p>
          <a:p>
            <a:pPr marL="400050" lvl="1" indent="0" eaLnBrk="1" hangingPunct="1">
              <a:spcBef>
                <a:spcPts val="0"/>
              </a:spcBef>
            </a:pPr>
            <a:r>
              <a:rPr lang="en-US" altLang="cs-CZ" sz="2000" b="0" baseline="0" dirty="0">
                <a:latin typeface="Times New Roman" pitchFamily="18" charset="0"/>
                <a:cs typeface="Times New Roman" panose="02020603050405020304" pitchFamily="18" charset="0"/>
              </a:rPr>
              <a:t> </a:t>
            </a:r>
            <a:r>
              <a:rPr lang="en-US" altLang="cs-CZ" sz="2000" b="0" baseline="0" dirty="0" err="1" smtClean="0">
                <a:latin typeface="Times New Roman" pitchFamily="18" charset="0"/>
                <a:cs typeface="Times New Roman" panose="02020603050405020304" pitchFamily="18" charset="0"/>
              </a:rPr>
              <a:t>decomplexation</a:t>
            </a:r>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in acidic </a:t>
            </a:r>
            <a:r>
              <a:rPr lang="en-US" altLang="cs-CZ" sz="2000" b="0" baseline="0" dirty="0" smtClean="0">
                <a:latin typeface="Times New Roman" pitchFamily="18" charset="0"/>
                <a:cs typeface="Times New Roman" panose="02020603050405020304" pitchFamily="18" charset="0"/>
              </a:rPr>
              <a:t>solutions</a:t>
            </a:r>
          </a:p>
          <a:p>
            <a:pPr marL="400050" lvl="1" indent="0" eaLnBrk="1" hangingPunct="1">
              <a:spcBef>
                <a:spcPts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incubation in </a:t>
            </a:r>
            <a:r>
              <a:rPr lang="en-US" altLang="cs-CZ" sz="2000" b="0" baseline="0" dirty="0" err="1" smtClean="0">
                <a:latin typeface="Times New Roman" pitchFamily="18" charset="0"/>
                <a:cs typeface="Times New Roman" panose="02020603050405020304" pitchFamily="18" charset="0"/>
              </a:rPr>
              <a:t>plood</a:t>
            </a:r>
            <a:r>
              <a:rPr lang="en-US" altLang="cs-CZ" sz="2000" b="0" baseline="0" dirty="0" smtClean="0">
                <a:latin typeface="Times New Roman" pitchFamily="18" charset="0"/>
                <a:cs typeface="Times New Roman" panose="02020603050405020304" pitchFamily="18" charset="0"/>
              </a:rPr>
              <a:t> plasma</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163179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cs-CZ" altLang="cs-CZ" sz="3400" b="1" dirty="0" smtClean="0">
                <a:solidFill>
                  <a:srgbClr val="0070C0"/>
                </a:solidFill>
                <a:latin typeface="Times New Roman" panose="02020603050405020304" pitchFamily="18" charset="0"/>
                <a:cs typeface="Times New Roman" panose="02020603050405020304" pitchFamily="18" charset="0"/>
              </a:rPr>
              <a:t>Open</a:t>
            </a:r>
            <a:r>
              <a:rPr lang="en-US" altLang="cs-CZ" sz="3400" b="1" dirty="0" smtClean="0">
                <a:solidFill>
                  <a:srgbClr val="0070C0"/>
                </a:solidFill>
                <a:latin typeface="Times New Roman" panose="02020603050405020304" pitchFamily="18" charset="0"/>
                <a:cs typeface="Times New Roman" panose="02020603050405020304" pitchFamily="18" charset="0"/>
              </a:rPr>
              <a:t>-</a:t>
            </a:r>
            <a:r>
              <a:rPr lang="cs-CZ" altLang="cs-CZ" sz="3400" b="1" dirty="0" err="1" smtClean="0">
                <a:solidFill>
                  <a:srgbClr val="0070C0"/>
                </a:solidFill>
                <a:latin typeface="Times New Roman" panose="02020603050405020304" pitchFamily="18" charset="0"/>
                <a:cs typeface="Times New Roman" panose="02020603050405020304" pitchFamily="18" charset="0"/>
              </a:rPr>
              <a:t>chain</a:t>
            </a:r>
            <a:r>
              <a:rPr lang="en-US" altLang="cs-CZ" sz="3400" b="1" dirty="0" smtClean="0">
                <a:solidFill>
                  <a:srgbClr val="0070C0"/>
                </a:solidFill>
                <a:latin typeface="Times New Roman" panose="02020603050405020304" pitchFamily="18" charset="0"/>
                <a:cs typeface="Times New Roman" panose="02020603050405020304" pitchFamily="18" charset="0"/>
              </a:rPr>
              <a:t> ligands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1176338"/>
            <a:ext cx="8229600" cy="189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high thermodynamic stability</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kinetically labile</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fast complexation</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applied in large excess</a:t>
            </a:r>
            <a:endParaRPr lang="cs-CZ" altLang="cs-CZ" sz="2000" b="0" baseline="0" dirty="0">
              <a:latin typeface="Times New Roman" pitchFamily="18" charset="0"/>
              <a:cs typeface="Times New Roman" panose="02020603050405020304" pitchFamily="18" charset="0"/>
            </a:endParaRP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573016"/>
            <a:ext cx="7537476" cy="175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1518282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Macrocyclic ligands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374848" y="692696"/>
            <a:ext cx="8445624" cy="2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pPr>
            <a:r>
              <a:rPr lang="en-US" altLang="cs-CZ" sz="2000" b="0" baseline="0" dirty="0" smtClean="0">
                <a:latin typeface="Times New Roman" pitchFamily="18" charset="0"/>
                <a:cs typeface="Times New Roman" panose="02020603050405020304" pitchFamily="18" charset="0"/>
              </a:rPr>
              <a:t>high thermodynamic stability</a:t>
            </a:r>
          </a:p>
          <a:p>
            <a:pPr eaLnBrk="1" hangingPunct="1">
              <a:spcBef>
                <a:spcPts val="0"/>
              </a:spcBef>
            </a:pPr>
            <a:r>
              <a:rPr lang="en-US" altLang="cs-CZ" sz="2000" b="0" baseline="0" dirty="0" smtClean="0">
                <a:latin typeface="Times New Roman" pitchFamily="18" charset="0"/>
                <a:cs typeface="Times New Roman" panose="02020603050405020304" pitchFamily="18" charset="0"/>
              </a:rPr>
              <a:t>kinetically inert</a:t>
            </a:r>
          </a:p>
          <a:p>
            <a:pPr eaLnBrk="1" hangingPunct="1">
              <a:spcBef>
                <a:spcPts val="0"/>
              </a:spcBef>
            </a:pPr>
            <a:r>
              <a:rPr lang="en-US" altLang="cs-CZ" sz="2000" b="0" baseline="0" dirty="0" smtClean="0">
                <a:latin typeface="Times New Roman" pitchFamily="18" charset="0"/>
                <a:cs typeface="Times New Roman" panose="02020603050405020304" pitchFamily="18" charset="0"/>
              </a:rPr>
              <a:t>slow complexation</a:t>
            </a:r>
          </a:p>
          <a:p>
            <a:pPr eaLnBrk="1" hangingPunct="1">
              <a:spcBef>
                <a:spcPts val="0"/>
              </a:spcBef>
            </a:pPr>
            <a:r>
              <a:rPr lang="en-US" altLang="cs-CZ" sz="2000" b="0" baseline="0" dirty="0" smtClean="0">
                <a:cs typeface="Times New Roman" panose="02020603050405020304" pitchFamily="18" charset="0"/>
              </a:rPr>
              <a:t>variation of pendant arms </a:t>
            </a:r>
          </a:p>
          <a:p>
            <a:pPr marL="0" indent="0" eaLnBrk="1" hangingPunct="1">
              <a:spcBef>
                <a:spcPts val="0"/>
              </a:spcBef>
              <a:buNone/>
            </a:pPr>
            <a:r>
              <a:rPr lang="en-US" altLang="cs-CZ" sz="2000" b="0" baseline="0" dirty="0">
                <a:cs typeface="Times New Roman" panose="02020603050405020304" pitchFamily="18" charset="0"/>
              </a:rPr>
              <a:t>	</a:t>
            </a:r>
            <a:r>
              <a:rPr lang="en-US" altLang="cs-CZ" sz="2000" b="0" baseline="0" dirty="0" smtClean="0">
                <a:cs typeface="Times New Roman" panose="02020603050405020304" pitchFamily="18" charset="0"/>
              </a:rPr>
              <a:t>– carboxylates, alcohol, amine, phosphorus derivatives</a:t>
            </a:r>
          </a:p>
          <a:p>
            <a:pPr marL="0" indent="0" eaLnBrk="1" hangingPunct="1">
              <a:spcBef>
                <a:spcPts val="0"/>
              </a:spcBef>
              <a:buNone/>
            </a:pPr>
            <a:r>
              <a:rPr lang="en-US" altLang="cs-CZ" sz="2000" b="0" baseline="0" dirty="0" smtClean="0">
                <a:cs typeface="Times New Roman" panose="02020603050405020304" pitchFamily="18" charset="0"/>
              </a:rPr>
              <a:t>	– changes in stability, inertness, complexation rate, charge, </a:t>
            </a:r>
            <a:r>
              <a:rPr lang="en-US" altLang="cs-CZ" sz="2000" b="0" baseline="0" dirty="0" err="1" smtClean="0">
                <a:cs typeface="Times New Roman" panose="02020603050405020304" pitchFamily="18" charset="0"/>
              </a:rPr>
              <a:t>lipophylicity</a:t>
            </a:r>
            <a:endParaRPr lang="en-US" altLang="cs-CZ" sz="2000" b="0" baseline="0" dirty="0" smtClean="0">
              <a:latin typeface="Times New Roman" pitchFamily="18" charset="0"/>
              <a:cs typeface="Times New Roman" panose="02020603050405020304" pitchFamily="18" charset="0"/>
            </a:endParaRP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564904"/>
            <a:ext cx="6441047" cy="424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1409656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err="1" smtClean="0">
                <a:solidFill>
                  <a:srgbClr val="0070C0"/>
                </a:solidFill>
                <a:latin typeface="Times New Roman" panose="02020603050405020304" pitchFamily="18" charset="0"/>
                <a:cs typeface="Times New Roman" panose="02020603050405020304" pitchFamily="18" charset="0"/>
              </a:rPr>
              <a:t>Bifunctional</a:t>
            </a:r>
            <a:r>
              <a:rPr lang="en-US" altLang="cs-CZ" sz="3400" b="1" dirty="0" smtClean="0">
                <a:solidFill>
                  <a:srgbClr val="0070C0"/>
                </a:solidFill>
                <a:latin typeface="Times New Roman" panose="02020603050405020304" pitchFamily="18" charset="0"/>
                <a:cs typeface="Times New Roman" panose="02020603050405020304" pitchFamily="18" charset="0"/>
              </a:rPr>
              <a:t> </a:t>
            </a:r>
            <a:r>
              <a:rPr lang="en-US" altLang="cs-CZ" sz="3400" b="1" dirty="0" err="1" smtClean="0">
                <a:solidFill>
                  <a:srgbClr val="0070C0"/>
                </a:solidFill>
                <a:latin typeface="Times New Roman" panose="02020603050405020304" pitchFamily="18" charset="0"/>
                <a:cs typeface="Times New Roman" panose="02020603050405020304" pitchFamily="18" charset="0"/>
              </a:rPr>
              <a:t>chelators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888306"/>
            <a:ext cx="8229600" cy="52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lnSpc>
                <a:spcPct val="150000"/>
              </a:lnSpc>
              <a:spcBef>
                <a:spcPts val="0"/>
              </a:spcBef>
              <a:buNone/>
            </a:pPr>
            <a:r>
              <a:rPr lang="en-US" altLang="cs-CZ" sz="2000" baseline="0" dirty="0" err="1" smtClean="0">
                <a:latin typeface="Times New Roman" pitchFamily="18" charset="0"/>
                <a:cs typeface="Times New Roman" panose="02020603050405020304" pitchFamily="18" charset="0"/>
              </a:rPr>
              <a:t>Thiourea</a:t>
            </a:r>
            <a:r>
              <a:rPr lang="en-US" altLang="cs-CZ" sz="2000" baseline="0" dirty="0" smtClean="0">
                <a:latin typeface="Times New Roman" pitchFamily="18" charset="0"/>
                <a:cs typeface="Times New Roman" panose="02020603050405020304" pitchFamily="18" charset="0"/>
              </a:rPr>
              <a:t> bond</a:t>
            </a:r>
          </a:p>
        </p:txBody>
      </p:sp>
      <p:graphicFrame>
        <p:nvGraphicFramePr>
          <p:cNvPr id="5" name="Objekt 4"/>
          <p:cNvGraphicFramePr>
            <a:graphicFrameLocks noChangeAspect="1"/>
          </p:cNvGraphicFramePr>
          <p:nvPr>
            <p:extLst>
              <p:ext uri="{D42A27DB-BD31-4B8C-83A1-F6EECF244321}">
                <p14:modId xmlns:p14="http://schemas.microsoft.com/office/powerpoint/2010/main" val="3910430235"/>
              </p:ext>
            </p:extLst>
          </p:nvPr>
        </p:nvGraphicFramePr>
        <p:xfrm>
          <a:off x="1259632" y="3367559"/>
          <a:ext cx="6489700" cy="2725737"/>
        </p:xfrm>
        <a:graphic>
          <a:graphicData uri="http://schemas.openxmlformats.org/presentationml/2006/ole">
            <mc:AlternateContent xmlns:mc="http://schemas.openxmlformats.org/markup-compatibility/2006">
              <mc:Choice xmlns:v="urn:schemas-microsoft-com:vml" Requires="v">
                <p:oleObj spid="_x0000_s76884" name="CS ChemDraw Drawing" r:id="rId3" imgW="6488974" imgH="2726146" progId="ChemDraw.Document.6.0">
                  <p:embed/>
                </p:oleObj>
              </mc:Choice>
              <mc:Fallback>
                <p:oleObj name="CS ChemDraw Drawing" r:id="rId3" imgW="6488974" imgH="2726146" progId="ChemDraw.Document.6.0">
                  <p:embed/>
                  <p:pic>
                    <p:nvPicPr>
                      <p:cNvPr id="0" name=""/>
                      <p:cNvPicPr/>
                      <p:nvPr/>
                    </p:nvPicPr>
                    <p:blipFill>
                      <a:blip r:embed="rId4"/>
                      <a:stretch>
                        <a:fillRect/>
                      </a:stretch>
                    </p:blipFill>
                    <p:spPr>
                      <a:xfrm>
                        <a:off x="1259632" y="3367559"/>
                        <a:ext cx="6489700" cy="2725737"/>
                      </a:xfrm>
                      <a:prstGeom prst="rect">
                        <a:avLst/>
                      </a:prstGeom>
                    </p:spPr>
                  </p:pic>
                </p:oleObj>
              </mc:Fallback>
            </mc:AlternateContent>
          </a:graphicData>
        </a:graphic>
      </p:graphicFrame>
      <p:pic>
        <p:nvPicPr>
          <p:cNvPr id="76802" name="Picture 2" descr="http://upload.wikimedia.org/wikipedia/commons/c/c9/MITC-to-thiourea-2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181" y="1340768"/>
            <a:ext cx="4993035" cy="152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745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23528" y="1124744"/>
            <a:ext cx="52870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pPr>
            <a:r>
              <a:rPr lang="en-US" sz="2000" b="0" baseline="0" dirty="0">
                <a:cs typeface="Times New Roman" panose="02020603050405020304" pitchFamily="18" charset="0"/>
              </a:rPr>
              <a:t> half-life </a:t>
            </a:r>
            <a:r>
              <a:rPr lang="en-US" sz="2000" b="0" baseline="0" dirty="0" smtClean="0">
                <a:cs typeface="Times New Roman" panose="02020603050405020304" pitchFamily="18" charset="0"/>
              </a:rPr>
              <a:t>67.6 </a:t>
            </a:r>
            <a:r>
              <a:rPr lang="en-US" sz="2000" b="0" baseline="0" dirty="0">
                <a:cs typeface="Times New Roman" panose="02020603050405020304" pitchFamily="18" charset="0"/>
              </a:rPr>
              <a:t>min</a:t>
            </a:r>
          </a:p>
          <a:p>
            <a:pPr>
              <a:spcBef>
                <a:spcPts val="0"/>
              </a:spcBef>
            </a:pPr>
            <a:r>
              <a:rPr lang="cs-CZ" sz="2000" b="0" baseline="0" dirty="0">
                <a:cs typeface="Times New Roman" panose="02020603050405020304" pitchFamily="18" charset="0"/>
              </a:rPr>
              <a:t> </a:t>
            </a:r>
            <a:r>
              <a:rPr lang="en-US" sz="2000" b="0" baseline="0" dirty="0">
                <a:cs typeface="Times New Roman" panose="02020603050405020304" pitchFamily="18" charset="0"/>
              </a:rPr>
              <a:t>decay mode: </a:t>
            </a:r>
            <a:r>
              <a:rPr lang="en-US" sz="2000" b="0" baseline="0" dirty="0" smtClean="0">
                <a:cs typeface="Times New Roman" panose="02020603050405020304" pitchFamily="18" charset="0"/>
              </a:rPr>
              <a:t>89 </a:t>
            </a:r>
            <a:r>
              <a:rPr lang="cs-CZ" sz="2000" b="0" baseline="0" dirty="0" smtClean="0">
                <a:cs typeface="Times New Roman" panose="02020603050405020304" pitchFamily="18" charset="0"/>
              </a:rPr>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baseline="0" dirty="0">
                <a:cs typeface="Times New Roman" panose="02020603050405020304" pitchFamily="18" charset="0"/>
              </a:rPr>
              <a:t>, </a:t>
            </a:r>
            <a:r>
              <a:rPr lang="en-US" sz="2000" b="0" baseline="0" dirty="0" smtClean="0">
                <a:cs typeface="Times New Roman" panose="02020603050405020304" pitchFamily="18" charset="0"/>
              </a:rPr>
              <a:t>11</a:t>
            </a:r>
            <a:r>
              <a:rPr lang="cs-CZ" sz="2000" b="0" baseline="0" dirty="0" smtClean="0">
                <a:cs typeface="Times New Roman" panose="02020603050405020304" pitchFamily="18" charset="0"/>
              </a:rPr>
              <a:t> </a:t>
            </a:r>
            <a:r>
              <a:rPr lang="cs-CZ" sz="2000" b="0" baseline="0" dirty="0">
                <a:cs typeface="Times New Roman" panose="02020603050405020304" pitchFamily="18" charset="0"/>
              </a:rPr>
              <a:t>% EC</a:t>
            </a:r>
            <a:endParaRPr lang="en-US" sz="2000" b="0" baseline="0" dirty="0">
              <a:cs typeface="Times New Roman" panose="02020603050405020304" pitchFamily="18" charset="0"/>
            </a:endParaRPr>
          </a:p>
          <a:p>
            <a:pPr>
              <a:spcBef>
                <a:spcPts val="0"/>
              </a:spcBef>
            </a:pPr>
            <a:r>
              <a:rPr lang="en-US" sz="2000" b="0" baseline="0" dirty="0">
                <a:cs typeface="Times New Roman" panose="02020603050405020304" pitchFamily="18" charset="0"/>
              </a:rPr>
              <a:t> </a:t>
            </a:r>
            <a:r>
              <a:rPr lang="en-US" sz="2000" b="0" baseline="0" dirty="0" smtClean="0"/>
              <a:t>m</a:t>
            </a:r>
            <a:r>
              <a:rPr lang="cs-CZ" sz="2000" b="0" baseline="0" dirty="0" err="1" smtClean="0"/>
              <a:t>ax</a:t>
            </a:r>
            <a:r>
              <a:rPr lang="cs-CZ" sz="2000" b="0" baseline="0" dirty="0" smtClean="0"/>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dirty="0">
                <a:cs typeface="Times New Roman" panose="02020603050405020304" pitchFamily="18" charset="0"/>
              </a:rPr>
              <a:t> </a:t>
            </a:r>
            <a:r>
              <a:rPr lang="cs-CZ" sz="2000" b="0" baseline="0" dirty="0" err="1" smtClean="0"/>
              <a:t>energy</a:t>
            </a:r>
            <a:r>
              <a:rPr lang="en-US" sz="2000" b="0" baseline="0" dirty="0" smtClean="0"/>
              <a:t>:</a:t>
            </a:r>
            <a:r>
              <a:rPr lang="cs-CZ" sz="2000" b="0" baseline="0" dirty="0" smtClean="0"/>
              <a:t> </a:t>
            </a:r>
            <a:r>
              <a:rPr lang="en-US" sz="2000" b="0" baseline="0" dirty="0" smtClean="0"/>
              <a:t>1.90</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MeV</a:t>
            </a:r>
          </a:p>
          <a:p>
            <a:pPr>
              <a:spcBef>
                <a:spcPts val="0"/>
              </a:spcBef>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range </a:t>
            </a:r>
            <a:r>
              <a:rPr lang="en-US" sz="2000" b="0" baseline="0" dirty="0">
                <a:cs typeface="Times New Roman" panose="02020603050405020304" pitchFamily="18" charset="0"/>
              </a:rPr>
              <a:t>in tissue: </a:t>
            </a:r>
            <a:r>
              <a:rPr lang="en-US" sz="2000" b="0" baseline="0" dirty="0" smtClean="0">
                <a:cs typeface="Times New Roman" panose="02020603050405020304" pitchFamily="18" charset="0"/>
              </a:rPr>
              <a:t>2.12</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mm</a:t>
            </a:r>
          </a:p>
          <a:p>
            <a:pPr>
              <a:spcBef>
                <a:spcPts val="0"/>
              </a:spcBef>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decay </a:t>
            </a:r>
            <a:r>
              <a:rPr lang="en-US" sz="2000" b="0" baseline="0" dirty="0">
                <a:cs typeface="Times New Roman" panose="02020603050405020304" pitchFamily="18" charset="0"/>
              </a:rPr>
              <a:t>product: </a:t>
            </a:r>
            <a:r>
              <a:rPr lang="en-US" sz="2000" b="0" dirty="0" smtClean="0">
                <a:cs typeface="Times New Roman" panose="02020603050405020304" pitchFamily="18" charset="0"/>
              </a:rPr>
              <a:t>68</a:t>
            </a:r>
            <a:r>
              <a:rPr lang="en-US" sz="2000" b="0" baseline="0" dirty="0" smtClean="0">
                <a:cs typeface="Times New Roman" panose="02020603050405020304" pitchFamily="18" charset="0"/>
              </a:rPr>
              <a:t>Zn</a:t>
            </a:r>
            <a:endParaRPr lang="en-US" altLang="cs-CZ" sz="2000" baseline="0" dirty="0" smtClean="0">
              <a:latin typeface="Times New Roman" pitchFamily="18" charset="0"/>
              <a:cs typeface="Times New Roman" panose="02020603050405020304" pitchFamily="18" charset="0"/>
            </a:endParaRPr>
          </a:p>
          <a:p>
            <a:pPr eaLnBrk="1" hangingPunct="1">
              <a:spcBef>
                <a:spcPct val="0"/>
              </a:spcBef>
            </a:pPr>
            <a:endParaRPr lang="en-US" altLang="cs-CZ" sz="200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aseline="0" dirty="0" smtClean="0">
                <a:latin typeface="Times New Roman" pitchFamily="18" charset="0"/>
                <a:cs typeface="Times New Roman" panose="02020603050405020304" pitchFamily="18" charset="0"/>
              </a:rPr>
              <a:t>Genera</a:t>
            </a:r>
            <a:r>
              <a:rPr lang="cs-CZ" altLang="cs-CZ" sz="2000" baseline="0" dirty="0" smtClean="0">
                <a:latin typeface="Times New Roman" pitchFamily="18" charset="0"/>
                <a:cs typeface="Times New Roman" panose="02020603050405020304" pitchFamily="18" charset="0"/>
              </a:rPr>
              <a:t>tor</a:t>
            </a:r>
            <a:r>
              <a:rPr lang="en-US" altLang="cs-CZ" sz="2000" baseline="0" dirty="0" smtClean="0">
                <a:latin typeface="Times New Roman" pitchFamily="18" charset="0"/>
                <a:cs typeface="Times New Roman" panose="02020603050405020304" pitchFamily="18" charset="0"/>
              </a:rPr>
              <a:t> produced</a:t>
            </a:r>
          </a:p>
          <a:p>
            <a:pPr eaLnBrk="1" hangingPunct="1">
              <a:spcBef>
                <a:spcPct val="0"/>
              </a:spcBef>
            </a:pPr>
            <a:r>
              <a:rPr lang="en-US" altLang="cs-CZ" sz="2000" b="0" baseline="0" dirty="0" smtClean="0">
                <a:latin typeface="Times New Roman" pitchFamily="18" charset="0"/>
                <a:cs typeface="Times New Roman" panose="02020603050405020304" pitchFamily="18" charset="0"/>
              </a:rPr>
              <a:t> source</a:t>
            </a:r>
            <a:r>
              <a:rPr lang="cs-CZ" altLang="cs-CZ" sz="2000" baseline="0" dirty="0" smtClean="0">
                <a:latin typeface="Times New Roman" pitchFamily="18" charset="0"/>
                <a:cs typeface="Times New Roman" panose="02020603050405020304" pitchFamily="18" charset="0"/>
              </a:rPr>
              <a:t> </a:t>
            </a:r>
            <a:r>
              <a:rPr lang="cs-CZ" altLang="cs-CZ" sz="2000" b="0" dirty="0">
                <a:latin typeface="Times New Roman" panose="02020603050405020304" pitchFamily="18" charset="0"/>
                <a:cs typeface="Times New Roman" panose="02020603050405020304" pitchFamily="18" charset="0"/>
              </a:rPr>
              <a:t>68</a:t>
            </a:r>
            <a:r>
              <a:rPr lang="cs-CZ" altLang="cs-CZ" sz="2000" b="0" baseline="0" dirty="0">
                <a:latin typeface="Times New Roman" panose="02020603050405020304" pitchFamily="18" charset="0"/>
                <a:cs typeface="Times New Roman" panose="02020603050405020304" pitchFamily="18" charset="0"/>
              </a:rPr>
              <a:t>Ge (</a:t>
            </a:r>
            <a:r>
              <a:rPr lang="cs-CZ" altLang="cs-CZ" sz="2000" b="0" i="1" baseline="0" dirty="0">
                <a:latin typeface="Times New Roman" panose="02020603050405020304" pitchFamily="18" charset="0"/>
                <a:cs typeface="Times New Roman" panose="02020603050405020304" pitchFamily="18" charset="0"/>
              </a:rPr>
              <a:t>T</a:t>
            </a:r>
            <a:r>
              <a:rPr lang="cs-CZ" altLang="cs-CZ" sz="2000" b="0" baseline="-25000" dirty="0">
                <a:latin typeface="Times New Roman" panose="02020603050405020304" pitchFamily="18" charset="0"/>
                <a:cs typeface="Times New Roman" panose="02020603050405020304" pitchFamily="18" charset="0"/>
              </a:rPr>
              <a:t>1/2</a:t>
            </a:r>
            <a:r>
              <a:rPr lang="cs-CZ" altLang="cs-CZ" sz="2000" b="0" baseline="0" dirty="0">
                <a:latin typeface="Times New Roman" panose="02020603050405020304" pitchFamily="18" charset="0"/>
                <a:cs typeface="Times New Roman" panose="02020603050405020304" pitchFamily="18" charset="0"/>
              </a:rPr>
              <a:t> = 271 d</a:t>
            </a:r>
            <a:r>
              <a:rPr lang="cs-CZ" altLang="cs-CZ" sz="2000" b="0" baseline="0" dirty="0" smtClean="0">
                <a:latin typeface="Times New Roman" panose="02020603050405020304" pitchFamily="18" charset="0"/>
                <a:cs typeface="Times New Roman" panose="02020603050405020304" pitchFamily="18" charset="0"/>
              </a:rPr>
              <a:t>)</a:t>
            </a:r>
            <a:r>
              <a:rPr lang="en-US" altLang="cs-CZ" sz="2000" b="0" baseline="0" dirty="0" smtClean="0">
                <a:latin typeface="Times New Roman" panose="02020603050405020304" pitchFamily="18" charset="0"/>
                <a:cs typeface="Times New Roman" panose="02020603050405020304" pitchFamily="18" charset="0"/>
              </a:rPr>
              <a:t> </a:t>
            </a:r>
          </a:p>
          <a:p>
            <a:pPr eaLnBrk="1" hangingPunct="1">
              <a:spcBef>
                <a:spcPct val="0"/>
              </a:spcBef>
            </a:pPr>
            <a:r>
              <a:rPr lang="en-US" altLang="cs-CZ" sz="2000" b="0" baseline="0" dirty="0" smtClean="0">
                <a:latin typeface="Times New Roman" panose="02020603050405020304" pitchFamily="18" charset="0"/>
                <a:cs typeface="Times New Roman" panose="02020603050405020304" pitchFamily="18" charset="0"/>
              </a:rPr>
              <a:t> adsorbed on </a:t>
            </a:r>
            <a:r>
              <a:rPr lang="cs-CZ" altLang="cs-CZ" sz="2000" b="0" baseline="0" dirty="0" smtClean="0">
                <a:latin typeface="Times New Roman" panose="02020603050405020304" pitchFamily="18" charset="0"/>
                <a:cs typeface="Times New Roman" panose="02020603050405020304" pitchFamily="18" charset="0"/>
              </a:rPr>
              <a:t>TiO</a:t>
            </a:r>
            <a:r>
              <a:rPr lang="cs-CZ" altLang="cs-CZ" sz="2000" b="0" baseline="-25000" dirty="0" smtClean="0">
                <a:latin typeface="Times New Roman" pitchFamily="18" charset="0"/>
                <a:cs typeface="Times New Roman" panose="02020603050405020304" pitchFamily="18" charset="0"/>
              </a:rPr>
              <a:t>2</a:t>
            </a:r>
            <a:r>
              <a:rPr lang="cs-CZ" altLang="cs-CZ" sz="2000" b="0" baseline="0" dirty="0" smtClean="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or </a:t>
            </a:r>
            <a:r>
              <a:rPr lang="cs-CZ" altLang="cs-CZ" sz="2000" b="0" baseline="0" dirty="0" smtClean="0">
                <a:latin typeface="Times New Roman" pitchFamily="18" charset="0"/>
                <a:cs typeface="Times New Roman" panose="02020603050405020304" pitchFamily="18" charset="0"/>
              </a:rPr>
              <a:t>SnO</a:t>
            </a:r>
            <a:r>
              <a:rPr lang="cs-CZ" altLang="cs-CZ" sz="2000" b="0" baseline="-25000" dirty="0" smtClean="0">
                <a:latin typeface="Times New Roman" pitchFamily="18" charset="0"/>
                <a:cs typeface="Times New Roman" panose="02020603050405020304" pitchFamily="18" charset="0"/>
              </a:rPr>
              <a:t>2</a:t>
            </a:r>
            <a:endParaRPr lang="en-US" altLang="cs-CZ" sz="2000" b="0" baseline="-25000" dirty="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elution with </a:t>
            </a:r>
            <a:r>
              <a:rPr lang="en-US" altLang="cs-CZ" sz="2000" b="0" baseline="0" dirty="0" err="1" smtClean="0">
                <a:latin typeface="Times New Roman" pitchFamily="18" charset="0"/>
                <a:cs typeface="Times New Roman" panose="02020603050405020304" pitchFamily="18" charset="0"/>
              </a:rPr>
              <a:t>HCl</a:t>
            </a:r>
            <a:r>
              <a:rPr lang="en-US" altLang="cs-CZ" sz="2000" b="0" baseline="0" dirty="0" smtClean="0">
                <a:latin typeface="Times New Roman" pitchFamily="18" charset="0"/>
                <a:cs typeface="Times New Roman" panose="02020603050405020304" pitchFamily="18" charset="0"/>
              </a:rPr>
              <a:t> or citric acid</a:t>
            </a:r>
          </a:p>
          <a:p>
            <a:pPr eaLnBrk="1" hangingPunct="1">
              <a:spcBef>
                <a:spcPct val="0"/>
              </a:spcBef>
            </a:pPr>
            <a:endParaRPr lang="en-US" altLang="cs-CZ" sz="2000" b="0" baseline="0" dirty="0">
              <a:latin typeface="Times New Roman" pitchFamily="18" charset="0"/>
              <a:cs typeface="Times New Roman" panose="02020603050405020304" pitchFamily="18" charset="0"/>
            </a:endParaRPr>
          </a:p>
          <a:p>
            <a:pPr eaLnBrk="1" hangingPunct="1">
              <a:spcBef>
                <a:spcPct val="0"/>
              </a:spcBef>
              <a:buNone/>
            </a:pPr>
            <a:r>
              <a:rPr lang="en-US" altLang="cs-CZ" sz="2000" baseline="0" dirty="0" smtClean="0">
                <a:latin typeface="Times New Roman" pitchFamily="18" charset="0"/>
                <a:cs typeface="Times New Roman" panose="02020603050405020304" pitchFamily="18" charset="0"/>
              </a:rPr>
              <a:t>Chemistry</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trivalent</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err="1" smtClean="0">
                <a:latin typeface="Times New Roman" pitchFamily="18" charset="0"/>
                <a:cs typeface="Times New Roman" panose="02020603050405020304" pitchFamily="18" charset="0"/>
              </a:rPr>
              <a:t>hexacoordination</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hard metal ion</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precipitation of hydroxide at wide pH range</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formation of </a:t>
            </a:r>
            <a:r>
              <a:rPr lang="en-US" altLang="cs-CZ" sz="2000" b="0" baseline="0" dirty="0" err="1" smtClean="0">
                <a:latin typeface="Times New Roman" pitchFamily="18" charset="0"/>
                <a:cs typeface="Times New Roman" panose="02020603050405020304" pitchFamily="18" charset="0"/>
              </a:rPr>
              <a:t>tetrahydroxido</a:t>
            </a:r>
            <a:r>
              <a:rPr lang="en-US" altLang="cs-CZ" sz="2000" b="0" baseline="0" dirty="0" smtClean="0">
                <a:latin typeface="Times New Roman" pitchFamily="18" charset="0"/>
                <a:cs typeface="Times New Roman" panose="02020603050405020304" pitchFamily="18" charset="0"/>
              </a:rPr>
              <a:t> complex at high pH</a:t>
            </a:r>
            <a:endParaRPr lang="cs-CZ" altLang="cs-CZ" sz="2000" b="0" baseline="0" dirty="0">
              <a:latin typeface="Times New Roman" pitchFamily="18" charset="0"/>
              <a:cs typeface="Times New Roman" panose="02020603050405020304" pitchFamily="18" charset="0"/>
            </a:endParaRPr>
          </a:p>
        </p:txBody>
      </p:sp>
      <p:sp>
        <p:nvSpPr>
          <p:cNvPr id="38915" name="Rectangle 3"/>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Gallium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68</a:t>
            </a:r>
            <a:r>
              <a:rPr lang="cs-CZ" altLang="cs-CZ" sz="3200" b="1" dirty="0" smtClean="0">
                <a:solidFill>
                  <a:srgbClr val="FF0000"/>
                </a:solidFill>
                <a:latin typeface="Times New Roman" panose="02020603050405020304" pitchFamily="18" charset="0"/>
                <a:cs typeface="Times New Roman" panose="02020603050405020304" pitchFamily="18" charset="0"/>
              </a:rPr>
              <a:t>Ga</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342"/>
          <a:stretch>
            <a:fillRect/>
          </a:stretch>
        </p:blipFill>
        <p:spPr bwMode="auto">
          <a:xfrm>
            <a:off x="4800770" y="836712"/>
            <a:ext cx="37716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5822"/>
            <a:ext cx="36576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41" y="3573016"/>
            <a:ext cx="37433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723" y="2103884"/>
            <a:ext cx="28289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983634"/>
            <a:ext cx="109537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532" y="5247853"/>
            <a:ext cx="15621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41" y="5050308"/>
            <a:ext cx="16383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265" y="6137101"/>
            <a:ext cx="34956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Rectangle 2"/>
          <p:cNvSpPr>
            <a:spLocks noGrp="1" noChangeArrowheads="1"/>
          </p:cNvSpPr>
          <p:nvPr>
            <p:ph type="title"/>
          </p:nvPr>
        </p:nvSpPr>
        <p:spPr>
          <a:xfrm>
            <a:off x="499566" y="950721"/>
            <a:ext cx="7772400" cy="5452509"/>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a:t>
            </a:r>
            <a:r>
              <a:rPr lang="en-US" altLang="cs-CZ" sz="2400" b="1" baseline="30000" dirty="0" smtClean="0">
                <a:latin typeface="Times New Roman" panose="02020603050405020304" pitchFamily="18" charset="0"/>
                <a:cs typeface="Times New Roman" panose="02020603050405020304" pitchFamily="18" charset="0"/>
              </a:rPr>
              <a:t>68</a:t>
            </a:r>
            <a:r>
              <a:rPr lang="en-US" altLang="cs-CZ" sz="2400" b="1" dirty="0" smtClean="0">
                <a:latin typeface="Times New Roman" panose="02020603050405020304" pitchFamily="18" charset="0"/>
                <a:cs typeface="Times New Roman" panose="02020603050405020304" pitchFamily="18" charset="0"/>
              </a:rPr>
              <a:t>Ga 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sz="2000" b="1" dirty="0" err="1" smtClean="0"/>
              <a:t>Aminocarboxylates</a:t>
            </a:r>
            <a:r>
              <a:rPr lang="cs-CZ" sz="2000" b="1" dirty="0" smtClean="0"/>
              <a:t/>
            </a:r>
            <a:br>
              <a:rPr lang="cs-CZ"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err="1" smtClean="0"/>
              <a:t>Hydroxybenzyl</a:t>
            </a:r>
            <a:r>
              <a:rPr lang="en-US" sz="2000" b="1" dirty="0" smtClean="0"/>
              <a:t> and </a:t>
            </a:r>
            <a:r>
              <a:rPr lang="en-US" sz="2000" b="1" dirty="0" err="1" smtClean="0"/>
              <a:t>hydroxypyridyl</a:t>
            </a:r>
            <a:r>
              <a:rPr lang="en-US" sz="2000" b="1" dirty="0" smtClean="0"/>
              <a:t> derivatives</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err="1" smtClean="0"/>
              <a:t>Thiol</a:t>
            </a:r>
            <a:r>
              <a:rPr lang="en-US" sz="2000" b="1" dirty="0" smtClean="0"/>
              <a:t> and amino-</a:t>
            </a:r>
            <a:r>
              <a:rPr lang="en-US" sz="2000" b="1" dirty="0" err="1" smtClean="0"/>
              <a:t>thiol</a:t>
            </a:r>
            <a:r>
              <a:rPr lang="en-US" sz="2000" b="1" dirty="0" smtClean="0"/>
              <a:t> chelates</a:t>
            </a:r>
            <a:endParaRPr lang="cs-CZ" altLang="cs-CZ" sz="2000" b="1" dirty="0" smtClean="0">
              <a:latin typeface="Times New Roman" panose="02020603050405020304" pitchFamily="18" charset="0"/>
              <a:cs typeface="Times New Roman" panose="02020603050405020304" pitchFamily="18" charset="0"/>
            </a:endParaRPr>
          </a:p>
        </p:txBody>
      </p:sp>
      <p:grpSp>
        <p:nvGrpSpPr>
          <p:cNvPr id="4" name="Skupina 3"/>
          <p:cNvGrpSpPr/>
          <p:nvPr/>
        </p:nvGrpSpPr>
        <p:grpSpPr>
          <a:xfrm>
            <a:off x="5462594" y="3506105"/>
            <a:ext cx="2229182" cy="1057746"/>
            <a:chOff x="6710551" y="4034978"/>
            <a:chExt cx="2229182" cy="1057746"/>
          </a:xfrm>
        </p:grpSpPr>
        <p:pic>
          <p:nvPicPr>
            <p:cNvPr id="798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0551" y="4034978"/>
              <a:ext cx="12287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4408" y="4034978"/>
              <a:ext cx="6953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2033" y="4559324"/>
              <a:ext cx="6477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7939276" y="4219941"/>
              <a:ext cx="471603" cy="276999"/>
            </a:xfrm>
            <a:prstGeom prst="rect">
              <a:avLst/>
            </a:prstGeom>
            <a:noFill/>
          </p:spPr>
          <p:txBody>
            <a:bodyPr wrap="none" rtlCol="0">
              <a:spAutoFit/>
            </a:bodyPr>
            <a:lstStyle/>
            <a:p>
              <a:r>
                <a:rPr lang="en-US" sz="1200" b="0" baseline="0" dirty="0" smtClean="0">
                  <a:latin typeface="Arial" panose="020B0604020202020204" pitchFamily="34" charset="0"/>
                  <a:cs typeface="Arial" panose="020B0604020202020204" pitchFamily="34" charset="0"/>
                </a:rPr>
                <a:t>R = </a:t>
              </a:r>
              <a:endParaRPr lang="cs-CZ" sz="1200" b="0" baseline="0" dirty="0">
                <a:latin typeface="Arial" panose="020B0604020202020204" pitchFamily="34" charset="0"/>
                <a:cs typeface="Arial" panose="020B0604020202020204" pitchFamily="34" charset="0"/>
              </a:endParaRPr>
            </a:p>
          </p:txBody>
        </p:sp>
      </p:grpSp>
      <p:sp>
        <p:nvSpPr>
          <p:cNvPr id="18" name="Rectangle 3"/>
          <p:cNvSpPr txBox="1">
            <a:spLocks noChangeArrowheads="1"/>
          </p:cNvSpPr>
          <p:nvPr/>
        </p:nvSpPr>
        <p:spPr bwMode="auto">
          <a:xfrm>
            <a:off x="685800" y="17462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1" baseline="0" dirty="0" smtClean="0">
                <a:latin typeface="Times New Roman" panose="02020603050405020304" pitchFamily="18" charset="0"/>
                <a:cs typeface="Times New Roman" panose="02020603050405020304" pitchFamily="18" charset="0"/>
              </a:rPr>
              <a:t>Gallium </a:t>
            </a:r>
            <a:r>
              <a:rPr lang="cs-CZ" altLang="cs-CZ" sz="3200" b="1" baseline="30000" dirty="0" smtClean="0">
                <a:latin typeface="Times New Roman" panose="02020603050405020304" pitchFamily="18" charset="0"/>
                <a:cs typeface="Times New Roman" panose="02020603050405020304" pitchFamily="18" charset="0"/>
              </a:rPr>
              <a:t>68</a:t>
            </a:r>
            <a:r>
              <a:rPr lang="cs-CZ" altLang="cs-CZ" sz="3200" b="1" baseline="0" dirty="0" smtClean="0">
                <a:latin typeface="Times New Roman" panose="02020603050405020304" pitchFamily="18" charset="0"/>
                <a:cs typeface="Times New Roman" panose="02020603050405020304" pitchFamily="18" charset="0"/>
              </a:rPr>
              <a:t>Ga</a:t>
            </a:r>
          </a:p>
        </p:txBody>
      </p:sp>
      <p:pic>
        <p:nvPicPr>
          <p:cNvPr id="798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0192" y="62987"/>
            <a:ext cx="2741340" cy="199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685800" y="174625"/>
            <a:ext cx="7772400" cy="609600"/>
          </a:xfrm>
          <a:solidFill>
            <a:schemeClr val="bg1"/>
          </a:solid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Copper isotopes</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389180809"/>
              </p:ext>
            </p:extLst>
          </p:nvPr>
        </p:nvGraphicFramePr>
        <p:xfrm>
          <a:off x="323528" y="1412776"/>
          <a:ext cx="8073189" cy="2194560"/>
        </p:xfrm>
        <a:graphic>
          <a:graphicData uri="http://schemas.openxmlformats.org/drawingml/2006/table">
            <a:tbl>
              <a:tblPr>
                <a:tableStyleId>{5C22544A-7EE6-4342-B048-85BDC9FD1C3A}</a:tableStyleId>
              </a:tblPr>
              <a:tblGrid>
                <a:gridCol w="1201346"/>
                <a:gridCol w="2212340"/>
                <a:gridCol w="1647253"/>
                <a:gridCol w="3012250"/>
              </a:tblGrid>
              <a:tr h="0">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Isotope</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Decay</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Half-life</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Source</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dirty="0">
                          <a:effectLst/>
                          <a:latin typeface="Times New Roman" panose="02020603050405020304" pitchFamily="18" charset="0"/>
                          <a:cs typeface="Times New Roman" panose="02020603050405020304" pitchFamily="18" charset="0"/>
                        </a:rPr>
                        <a:t>60</a:t>
                      </a:r>
                      <a:r>
                        <a:rPr lang="en-GB" sz="1600" dirty="0">
                          <a:effectLst/>
                          <a:latin typeface="Times New Roman" panose="02020603050405020304" pitchFamily="18" charset="0"/>
                          <a:cs typeface="Times New Roman" panose="02020603050405020304" pitchFamily="18" charset="0"/>
                        </a:rPr>
                        <a:t>Cu</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24 min</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60</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60</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3.3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9.74 min</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generator, </a:t>
                      </a: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Zn(</a:t>
                      </a: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r>
                        <a:rPr lang="en-GB" sz="1600">
                          <a:effectLst/>
                          <a:latin typeface="Times New Roman" panose="02020603050405020304" pitchFamily="18" charset="0"/>
                          <a:cs typeface="Times New Roman" panose="02020603050405020304" pitchFamily="18" charset="0"/>
                        </a:rPr>
                        <a:t>)</a:t>
                      </a: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Cu, 9.3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 </a:t>
                      </a:r>
                      <a:r>
                        <a:rPr lang="en-GB" sz="1600" dirty="0">
                          <a:effectLst/>
                          <a:latin typeface="Times New Roman" panose="02020603050405020304" pitchFamily="18" charset="0"/>
                          <a:cs typeface="Times New Roman" panose="02020603050405020304" pitchFamily="18" charset="0"/>
                        </a:rPr>
                        <a:t>(61%), </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 (39%) </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12.8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67</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62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67</a:t>
                      </a:r>
                      <a:r>
                        <a:rPr lang="en-GB" sz="1600" dirty="0">
                          <a:effectLst/>
                          <a:latin typeface="Times New Roman" panose="02020603050405020304" pitchFamily="18" charset="0"/>
                          <a:cs typeface="Times New Roman" panose="02020603050405020304" pitchFamily="18" charset="0"/>
                        </a:rPr>
                        <a:t>Zn(</a:t>
                      </a:r>
                      <a:r>
                        <a:rPr lang="en-GB" sz="1600" dirty="0" err="1">
                          <a:effectLst/>
                          <a:latin typeface="Times New Roman" panose="02020603050405020304" pitchFamily="18" charset="0"/>
                          <a:cs typeface="Times New Roman" panose="02020603050405020304" pitchFamily="18" charset="0"/>
                        </a:rPr>
                        <a:t>n,p</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67</a:t>
                      </a:r>
                      <a:r>
                        <a:rPr lang="en-GB" sz="1600" dirty="0">
                          <a:effectLst/>
                          <a:latin typeface="Times New Roman" panose="02020603050405020304" pitchFamily="18" charset="0"/>
                          <a:cs typeface="Times New Roman" panose="02020603050405020304" pitchFamily="18" charset="0"/>
                        </a:rPr>
                        <a:t>Cu</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bl>
          </a:graphicData>
        </a:graphic>
      </p:graphicFrame>
      <p:sp>
        <p:nvSpPr>
          <p:cNvPr id="3" name="TextovéPole 2"/>
          <p:cNvSpPr txBox="1"/>
          <p:nvPr/>
        </p:nvSpPr>
        <p:spPr>
          <a:xfrm>
            <a:off x="611560" y="3933056"/>
            <a:ext cx="4541821" cy="2554545"/>
          </a:xfrm>
          <a:prstGeom prst="rect">
            <a:avLst/>
          </a:prstGeom>
          <a:solidFill>
            <a:srgbClr val="FFFF00"/>
          </a:solidFill>
        </p:spPr>
        <p:txBody>
          <a:bodyPr wrap="none" rtlCol="0">
            <a:spAutoFit/>
          </a:bodyPr>
          <a:lstStyle/>
          <a:p>
            <a:pPr algn="l">
              <a:buFont typeface="Arial" panose="020B0604020202020204" pitchFamily="34" charset="0"/>
              <a:buChar char="•"/>
            </a:pPr>
            <a:r>
              <a:rPr lang="en-US" sz="2000" b="0" baseline="0" dirty="0" smtClean="0"/>
              <a:t> isotopes 60, 61, 62 and 64 – PET</a:t>
            </a:r>
          </a:p>
          <a:p>
            <a:pPr algn="l">
              <a:buFont typeface="Arial" panose="020B0604020202020204" pitchFamily="34" charset="0"/>
              <a:buChar char="•"/>
            </a:pPr>
            <a:r>
              <a:rPr lang="en-US" sz="2000" b="0" baseline="0" dirty="0" smtClean="0"/>
              <a:t> isotopes 64 and 67 – SPECT and therapy</a:t>
            </a:r>
          </a:p>
          <a:p>
            <a:pPr algn="l">
              <a:buFont typeface="Arial" panose="020B0604020202020204" pitchFamily="34" charset="0"/>
              <a:buChar char="•"/>
            </a:pPr>
            <a:r>
              <a:rPr lang="en-US" sz="2000" b="0" baseline="0" dirty="0" smtClean="0"/>
              <a:t> difficult production and isolation</a:t>
            </a:r>
          </a:p>
          <a:p>
            <a:pPr algn="l">
              <a:buFont typeface="Arial" panose="020B0604020202020204" pitchFamily="34" charset="0"/>
              <a:buChar char="•"/>
            </a:pPr>
            <a:endParaRPr lang="en-US" sz="2000" b="0" baseline="0" dirty="0" smtClean="0"/>
          </a:p>
          <a:p>
            <a:pPr algn="l"/>
            <a:r>
              <a:rPr lang="en-US" sz="2000" baseline="0" dirty="0" smtClean="0"/>
              <a:t>Chemistry</a:t>
            </a:r>
            <a:endParaRPr lang="en-US" sz="2000" baseline="0" dirty="0"/>
          </a:p>
          <a:p>
            <a:pPr algn="l">
              <a:buFont typeface="Arial" panose="020B0604020202020204" pitchFamily="34" charset="0"/>
              <a:buChar char="•"/>
            </a:pPr>
            <a:r>
              <a:rPr lang="en-US" sz="2000" b="0" baseline="0" dirty="0" smtClean="0"/>
              <a:t> divalent</a:t>
            </a:r>
          </a:p>
          <a:p>
            <a:pPr algn="l">
              <a:buFont typeface="Arial" panose="020B0604020202020204" pitchFamily="34" charset="0"/>
              <a:buChar char="•"/>
            </a:pPr>
            <a:r>
              <a:rPr lang="en-US" sz="2000" b="0" baseline="0" dirty="0"/>
              <a:t> </a:t>
            </a:r>
            <a:r>
              <a:rPr lang="en-US" sz="2000" b="0" baseline="0" dirty="0" err="1" smtClean="0"/>
              <a:t>hexacoordination</a:t>
            </a:r>
            <a:endParaRPr lang="en-US" sz="2000" b="0" baseline="0" dirty="0" smtClean="0"/>
          </a:p>
          <a:p>
            <a:pPr algn="l">
              <a:buFont typeface="Arial" panose="020B0604020202020204" pitchFamily="34" charset="0"/>
              <a:buChar char="•"/>
            </a:pPr>
            <a:r>
              <a:rPr lang="en-US" sz="2000" b="0" baseline="0" dirty="0" smtClean="0"/>
              <a:t> </a:t>
            </a:r>
            <a:r>
              <a:rPr lang="en-US" sz="2000" b="0" baseline="0" dirty="0" err="1" smtClean="0"/>
              <a:t>Jahn</a:t>
            </a:r>
            <a:r>
              <a:rPr lang="en-US" sz="2000" b="0" baseline="0" dirty="0" smtClean="0"/>
              <a:t>-Teller effect</a:t>
            </a:r>
            <a:endParaRPr lang="cs-CZ" sz="2000" b="0" baseline="0" dirty="0"/>
          </a:p>
        </p:txBody>
      </p:sp>
    </p:spTree>
    <p:extLst>
      <p:ext uri="{BB962C8B-B14F-4D97-AF65-F5344CB8AC3E}">
        <p14:creationId xmlns:p14="http://schemas.microsoft.com/office/powerpoint/2010/main" val="1684572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9552" y="813006"/>
            <a:ext cx="7772400" cy="1363232"/>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copper</a:t>
            </a:r>
            <a:r>
              <a:rPr lang="cs-CZ" altLang="cs-CZ" sz="2400" b="1" dirty="0" smtClean="0">
                <a:latin typeface="Times New Roman" panose="02020603050405020304" pitchFamily="18" charset="0"/>
                <a:cs typeface="Times New Roman" panose="02020603050405020304" pitchFamily="18" charset="0"/>
              </a:rPr>
              <a:t> </a:t>
            </a:r>
            <a:r>
              <a:rPr lang="en-US" altLang="cs-CZ" sz="2400" b="1" dirty="0" smtClean="0">
                <a:latin typeface="Times New Roman" panose="02020603050405020304" pitchFamily="18" charset="0"/>
                <a:cs typeface="Times New Roman" panose="02020603050405020304" pitchFamily="18" charset="0"/>
              </a:rPr>
              <a:t>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a:latin typeface="Times New Roman" panose="02020603050405020304" pitchFamily="18" charset="0"/>
                <a:cs typeface="Times New Roman" panose="02020603050405020304" pitchFamily="18" charset="0"/>
              </a:rPr>
              <a:t/>
            </a:r>
            <a:br>
              <a:rPr lang="en-US" altLang="cs-CZ" sz="2000" b="1" dirty="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Open-chain ligands</a:t>
            </a:r>
            <a:endParaRPr lang="cs-CZ" altLang="cs-CZ" sz="2000" b="1" dirty="0" smtClean="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685800" y="174625"/>
            <a:ext cx="7772400" cy="60960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aseline="0" dirty="0">
                <a:solidFill>
                  <a:srgbClr val="0070C0"/>
                </a:solidFill>
                <a:latin typeface="Times New Roman" panose="02020603050405020304" pitchFamily="18" charset="0"/>
                <a:cs typeface="Times New Roman" panose="02020603050405020304" pitchFamily="18" charset="0"/>
              </a:rPr>
              <a:t>Copper isotopes</a:t>
            </a:r>
            <a:endParaRPr lang="cs-CZ" altLang="cs-CZ" sz="3200" b="1" baseline="0" dirty="0" smtClean="0">
              <a:solidFill>
                <a:srgbClr val="0070C0"/>
              </a:solidFill>
              <a:latin typeface="Times New Roman" panose="02020603050405020304" pitchFamily="18" charset="0"/>
              <a:cs typeface="Times New Roman" panose="02020603050405020304" pitchFamily="18" charset="0"/>
            </a:endParaRP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47" y="2382592"/>
            <a:ext cx="2117373" cy="107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19" y="3413018"/>
            <a:ext cx="2393231" cy="241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382592"/>
            <a:ext cx="2536936" cy="103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651" y="3284985"/>
            <a:ext cx="2735486" cy="232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817" y="2060848"/>
            <a:ext cx="2198615" cy="138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869" y="3717032"/>
            <a:ext cx="2748611"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31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PET</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064399"/>
            <a:ext cx="2665413"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614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932040" y="836712"/>
            <a:ext cx="4094163" cy="4084638"/>
          </a:xfrm>
          <a:noFill/>
          <a:extLs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6149" name="Rectangle 405"/>
          <p:cNvSpPr>
            <a:spLocks noChangeArrowheads="1"/>
          </p:cNvSpPr>
          <p:nvPr/>
        </p:nvSpPr>
        <p:spPr bwMode="auto">
          <a:xfrm>
            <a:off x="323528" y="1664593"/>
            <a:ext cx="4320406" cy="4227687"/>
          </a:xfrm>
          <a:prstGeom prst="rect">
            <a:avLst/>
          </a:prstGeom>
          <a:solidFill>
            <a:schemeClr val="accent2">
              <a:lumMod val="20000"/>
              <a:lumOff val="80000"/>
            </a:schemeClr>
          </a:solidFill>
          <a:ln>
            <a:noFill/>
          </a:ln>
          <a:effectLst/>
          <a:extLst/>
        </p:spPr>
        <p:txBody>
          <a:bodyPr wrap="square" lIns="108000" tIns="18000" rIns="108000" bIns="54000" anchor="ctr" anchorCtr="1">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radioisotopes emitting positrons (</a:t>
            </a:r>
            <a:r>
              <a:rPr lang="en-US" altLang="cs-CZ" sz="2000" baseline="0" dirty="0">
                <a:latin typeface="Symbol" panose="05050102010706020507" pitchFamily="18" charset="2"/>
                <a:cs typeface="Times New Roman" panose="02020603050405020304" pitchFamily="18" charset="0"/>
                <a:sym typeface="Wingdings" pitchFamily="2" charset="2"/>
              </a:rPr>
              <a:t>b</a:t>
            </a:r>
            <a:r>
              <a:rPr lang="en-US" altLang="cs-CZ" sz="2000" dirty="0">
                <a:cs typeface="Times New Roman" panose="02020603050405020304" pitchFamily="18" charset="0"/>
                <a:sym typeface="Wingdings" pitchFamily="2" charset="2"/>
              </a:rPr>
              <a:t>+</a:t>
            </a:r>
            <a:r>
              <a:rPr lang="en-US" altLang="cs-CZ" sz="2000" baseline="0" dirty="0">
                <a:cs typeface="Times New Roman" panose="02020603050405020304" pitchFamily="18" charset="0"/>
                <a:sym typeface="Wingdings" pitchFamily="2" charset="2"/>
              </a:rPr>
              <a:t>-particles)</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annihilation with electrons</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two co-linear photons with an energy of 511 </a:t>
            </a:r>
            <a:r>
              <a:rPr lang="en-US" altLang="cs-CZ" sz="2000" baseline="0" dirty="0" err="1">
                <a:cs typeface="Times New Roman" panose="02020603050405020304" pitchFamily="18" charset="0"/>
                <a:sym typeface="Wingdings" pitchFamily="2" charset="2"/>
              </a:rPr>
              <a:t>keV</a:t>
            </a:r>
            <a:r>
              <a:rPr lang="en-US" altLang="cs-CZ" sz="2000" baseline="0" dirty="0">
                <a:cs typeface="Times New Roman" panose="02020603050405020304" pitchFamily="18" charset="0"/>
                <a:sym typeface="Wingdings" pitchFamily="2" charset="2"/>
              </a:rPr>
              <a:t> </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detection of both photons at the same time</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resolution about 1 mm</a:t>
            </a:r>
            <a:r>
              <a:rPr lang="en-US" altLang="cs-CZ" sz="2000" dirty="0">
                <a:cs typeface="Times New Roman" panose="02020603050405020304" pitchFamily="18" charset="0"/>
                <a:sym typeface="Wingdings" pitchFamily="2" charset="2"/>
              </a:rPr>
              <a:t>3</a:t>
            </a:r>
          </a:p>
          <a:p>
            <a:pPr algn="l" eaLnBrk="1" hangingPunct="1">
              <a:lnSpc>
                <a:spcPct val="150000"/>
              </a:lnSpc>
              <a:buFont typeface="Arial" pitchFamily="34" charset="0"/>
              <a:buChar char="•"/>
            </a:pPr>
            <a:r>
              <a:rPr lang="en-US" altLang="cs-CZ" sz="2000" baseline="0" dirty="0">
                <a:cs typeface="Times New Roman" panose="02020603050405020304" pitchFamily="18" charset="0"/>
              </a:rPr>
              <a:t>low energy </a:t>
            </a:r>
            <a:r>
              <a:rPr lang="en-US" altLang="cs-CZ" sz="2000" baseline="0" dirty="0">
                <a:cs typeface="Times New Roman" panose="02020603050405020304" pitchFamily="18" charset="0"/>
                <a:sym typeface="Wingdings" pitchFamily="2" charset="2"/>
              </a:rPr>
              <a:t> better resolution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9552" y="813005"/>
            <a:ext cx="7772400" cy="4920251"/>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copper</a:t>
            </a:r>
            <a:r>
              <a:rPr lang="cs-CZ" altLang="cs-CZ" sz="2400" b="1" dirty="0" smtClean="0">
                <a:latin typeface="Times New Roman" panose="02020603050405020304" pitchFamily="18" charset="0"/>
                <a:cs typeface="Times New Roman" panose="02020603050405020304" pitchFamily="18" charset="0"/>
              </a:rPr>
              <a:t> </a:t>
            </a:r>
            <a:r>
              <a:rPr lang="en-US" altLang="cs-CZ" sz="2400" b="1" dirty="0" smtClean="0">
                <a:latin typeface="Times New Roman" panose="02020603050405020304" pitchFamily="18" charset="0"/>
                <a:cs typeface="Times New Roman" panose="02020603050405020304" pitchFamily="18" charset="0"/>
              </a:rPr>
              <a:t>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a:latin typeface="Times New Roman" panose="02020603050405020304" pitchFamily="18" charset="0"/>
                <a:cs typeface="Times New Roman" panose="02020603050405020304" pitchFamily="18" charset="0"/>
              </a:rPr>
              <a:t/>
            </a:r>
            <a:br>
              <a:rPr lang="en-US" altLang="cs-CZ" sz="2000" b="1" dirty="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Macrocyclic ligands</a:t>
            </a:r>
            <a:endParaRPr lang="cs-CZ" altLang="cs-CZ" sz="2000" b="1" dirty="0" smtClean="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685800" y="174625"/>
            <a:ext cx="7772400" cy="60960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aseline="0" dirty="0">
                <a:latin typeface="Times New Roman" panose="02020603050405020304" pitchFamily="18" charset="0"/>
                <a:cs typeface="Times New Roman" panose="02020603050405020304" pitchFamily="18" charset="0"/>
              </a:rPr>
              <a:t>Copper isotopes</a:t>
            </a:r>
            <a:endParaRPr lang="cs-CZ" altLang="cs-CZ" sz="3200" b="1" baseline="0" dirty="0" smtClean="0">
              <a:latin typeface="Times New Roman" panose="02020603050405020304" pitchFamily="18" charset="0"/>
              <a:cs typeface="Times New Roman" panose="02020603050405020304" pitchFamily="18" charset="0"/>
            </a:endParaRPr>
          </a:p>
        </p:txBody>
      </p:sp>
      <p:pic>
        <p:nvPicPr>
          <p:cNvPr id="880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373" y="4725144"/>
            <a:ext cx="196771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114322"/>
            <a:ext cx="21145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5010516"/>
            <a:ext cx="3263011" cy="158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9182" y="1260344"/>
            <a:ext cx="2465026" cy="238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1307" y="1988840"/>
            <a:ext cx="20478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3685927"/>
            <a:ext cx="18002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135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74625"/>
            <a:ext cx="7772400" cy="609600"/>
          </a:xfrm>
          <a:noFill/>
        </p:spPr>
        <p:txBody>
          <a:bodyPr/>
          <a:lstStyle/>
          <a:p>
            <a:pPr eaLnBrk="1" hangingPunct="1"/>
            <a:r>
              <a:rPr lang="en-US" altLang="cs-CZ" sz="3200" b="1" dirty="0" err="1" smtClean="0">
                <a:solidFill>
                  <a:srgbClr val="FF0000"/>
                </a:solidFill>
                <a:latin typeface="Times New Roman" panose="02020603050405020304" pitchFamily="18" charset="0"/>
                <a:cs typeface="Times New Roman" panose="02020603050405020304" pitchFamily="18" charset="0"/>
              </a:rPr>
              <a:t>Sc</a:t>
            </a:r>
            <a:r>
              <a:rPr lang="en-US" altLang="cs-CZ" sz="3200" b="1" dirty="0" smtClean="0">
                <a:solidFill>
                  <a:srgbClr val="FF0000"/>
                </a:solidFill>
                <a:latin typeface="Times New Roman" panose="02020603050405020304" pitchFamily="18" charset="0"/>
                <a:cs typeface="Times New Roman" panose="02020603050405020304" pitchFamily="18" charset="0"/>
              </a:rPr>
              <a:t>, Y, In </a:t>
            </a:r>
            <a:r>
              <a:rPr lang="en-US" altLang="cs-CZ" sz="3200" b="1" dirty="0">
                <a:solidFill>
                  <a:srgbClr val="FF0000"/>
                </a:solidFill>
                <a:latin typeface="Times New Roman" panose="02020603050405020304" pitchFamily="18" charset="0"/>
                <a:cs typeface="Times New Roman" panose="02020603050405020304" pitchFamily="18" charset="0"/>
              </a:rPr>
              <a:t>and </a:t>
            </a:r>
            <a:r>
              <a:rPr lang="en-US" altLang="cs-CZ" sz="3200" b="1" dirty="0" err="1" smtClean="0">
                <a:solidFill>
                  <a:srgbClr val="FF0000"/>
                </a:solidFill>
                <a:latin typeface="Times New Roman" panose="02020603050405020304" pitchFamily="18" charset="0"/>
                <a:cs typeface="Times New Roman" panose="02020603050405020304" pitchFamily="18" charset="0"/>
              </a:rPr>
              <a:t>Lanthan</a:t>
            </a:r>
            <a:r>
              <a:rPr lang="cs-CZ" altLang="cs-CZ" sz="3200" b="1" dirty="0" smtClean="0">
                <a:solidFill>
                  <a:srgbClr val="FF0000"/>
                </a:solidFill>
                <a:latin typeface="Times New Roman" panose="02020603050405020304" pitchFamily="18" charset="0"/>
                <a:cs typeface="Times New Roman" panose="02020603050405020304" pitchFamily="18" charset="0"/>
              </a:rPr>
              <a:t>o</a:t>
            </a:r>
            <a:r>
              <a:rPr lang="en-US" altLang="cs-CZ" sz="3200" b="1" dirty="0" smtClean="0">
                <a:solidFill>
                  <a:srgbClr val="FF0000"/>
                </a:solidFill>
                <a:latin typeface="Times New Roman" panose="02020603050405020304" pitchFamily="18" charset="0"/>
                <a:cs typeface="Times New Roman" panose="02020603050405020304" pitchFamily="18" charset="0"/>
              </a:rPr>
              <a:t>ides</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4644747"/>
              </p:ext>
            </p:extLst>
          </p:nvPr>
        </p:nvGraphicFramePr>
        <p:xfrm>
          <a:off x="395536" y="908720"/>
          <a:ext cx="8560180" cy="5852160"/>
        </p:xfrm>
        <a:graphic>
          <a:graphicData uri="http://schemas.openxmlformats.org/drawingml/2006/table">
            <a:tbl>
              <a:tblPr>
                <a:tableStyleId>{5C22544A-7EE6-4342-B048-85BDC9FD1C3A}</a:tableStyleId>
              </a:tblPr>
              <a:tblGrid>
                <a:gridCol w="2279350"/>
                <a:gridCol w="1377635"/>
                <a:gridCol w="1685422"/>
                <a:gridCol w="3217773"/>
              </a:tblGrid>
              <a:tr h="265557">
                <a:tc>
                  <a:txBody>
                    <a:bodyPr/>
                    <a:lstStyle/>
                    <a:p>
                      <a:pPr indent="450215" algn="just">
                        <a:lnSpc>
                          <a:spcPct val="150000"/>
                        </a:lnSpc>
                        <a:spcAft>
                          <a:spcPts val="0"/>
                        </a:spcAft>
                      </a:pP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Decay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Half-life</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Source</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Diagnotic isotopes</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 </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US" sz="1600" baseline="30000" dirty="0" smtClean="0">
                          <a:effectLst/>
                          <a:latin typeface="Times New Roman" panose="02020603050405020304" pitchFamily="18" charset="0"/>
                          <a:ea typeface="Times New Roman"/>
                          <a:cs typeface="Times New Roman" panose="02020603050405020304" pitchFamily="18" charset="0"/>
                        </a:rPr>
                        <a:t>44</a:t>
                      </a:r>
                      <a:r>
                        <a:rPr lang="en-US" sz="1600" dirty="0" smtClean="0">
                          <a:effectLst/>
                          <a:latin typeface="Times New Roman" panose="02020603050405020304" pitchFamily="18" charset="0"/>
                          <a:ea typeface="Times New Roman"/>
                          <a:cs typeface="Times New Roman" panose="02020603050405020304" pitchFamily="18" charset="0"/>
                        </a:rPr>
                        <a:t>Sc</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smtClean="0">
                          <a:effectLst/>
                          <a:latin typeface="Times New Roman" panose="02020603050405020304" pitchFamily="18" charset="0"/>
                          <a:cs typeface="Times New Roman" panose="02020603050405020304" pitchFamily="18" charset="0"/>
                        </a:rPr>
                        <a:t>3.93 h</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smtClean="0">
                          <a:effectLst/>
                          <a:latin typeface="Times New Roman" panose="02020603050405020304" pitchFamily="18" charset="0"/>
                          <a:cs typeface="Times New Roman" panose="02020603050405020304" pitchFamily="18" charset="0"/>
                        </a:rPr>
                        <a:t>44</a:t>
                      </a:r>
                      <a:r>
                        <a:rPr lang="en-GB" sz="1600" baseline="0" dirty="0" smtClean="0">
                          <a:effectLst/>
                          <a:latin typeface="Times New Roman" panose="02020603050405020304" pitchFamily="18" charset="0"/>
                          <a:cs typeface="Times New Roman" panose="02020603050405020304" pitchFamily="18" charset="0"/>
                        </a:rPr>
                        <a:t>Ti</a:t>
                      </a:r>
                      <a:r>
                        <a:rPr lang="en-GB" sz="1600" dirty="0" smtClean="0">
                          <a:effectLst/>
                          <a:latin typeface="Times New Roman" panose="02020603050405020304" pitchFamily="18" charset="0"/>
                          <a:cs typeface="Times New Roman" panose="02020603050405020304" pitchFamily="18" charset="0"/>
                        </a:rPr>
                        <a:t>(</a:t>
                      </a:r>
                      <a:r>
                        <a:rPr lang="en-GB" sz="1600" dirty="0" smtClean="0">
                          <a:effectLst/>
                          <a:latin typeface="Times New Roman" panose="02020603050405020304" pitchFamily="18" charset="0"/>
                          <a:cs typeface="Times New Roman" panose="02020603050405020304" pitchFamily="18" charset="0"/>
                          <a:sym typeface="Symbol"/>
                        </a:rPr>
                        <a:t>EC</a:t>
                      </a:r>
                      <a:r>
                        <a:rPr lang="en-GB" sz="1600" dirty="0" smtClean="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Sc, 59 y</a:t>
                      </a:r>
                    </a:p>
                    <a:p>
                      <a:pPr indent="450215" algn="just">
                        <a:lnSpc>
                          <a:spcPct val="150000"/>
                        </a:lnSpc>
                        <a:spcAft>
                          <a:spcPts val="0"/>
                        </a:spcAft>
                      </a:pPr>
                      <a:r>
                        <a:rPr lang="en-GB" sz="1600" dirty="0" smtClean="0">
                          <a:effectLst/>
                          <a:latin typeface="Times New Roman" panose="02020603050405020304" pitchFamily="18" charset="0"/>
                          <a:ea typeface="Times New Roman"/>
                          <a:cs typeface="Times New Roman" panose="02020603050405020304" pitchFamily="18" charset="0"/>
                        </a:rPr>
                        <a:t>or </a:t>
                      </a:r>
                      <a:r>
                        <a:rPr lang="en-GB" sz="1600" dirty="0" smtClean="0">
                          <a:effectLst/>
                          <a:latin typeface="Times New Roman" panose="02020603050405020304" pitchFamily="18" charset="0"/>
                          <a:cs typeface="Times New Roman" panose="02020603050405020304" pitchFamily="18" charset="0"/>
                        </a:rPr>
                        <a:t>cyclotron, </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Ca(</a:t>
                      </a:r>
                      <a:r>
                        <a:rPr lang="en-GB" sz="1600" dirty="0" err="1" smtClean="0">
                          <a:effectLst/>
                          <a:latin typeface="Times New Roman" panose="02020603050405020304" pitchFamily="18" charset="0"/>
                          <a:cs typeface="Times New Roman" panose="02020603050405020304" pitchFamily="18" charset="0"/>
                        </a:rPr>
                        <a:t>p,n</a:t>
                      </a:r>
                      <a:r>
                        <a:rPr lang="en-GB" sz="1600" dirty="0" smtClean="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Sc</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86</a:t>
                      </a:r>
                      <a:r>
                        <a:rPr lang="en-GB" sz="1600">
                          <a:effectLst/>
                          <a:latin typeface="Times New Roman" panose="02020603050405020304" pitchFamily="18" charset="0"/>
                          <a:cs typeface="Times New Roman" panose="02020603050405020304" pitchFamily="18" charset="0"/>
                        </a:rPr>
                        <a:t>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14.7 h</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86</a:t>
                      </a:r>
                      <a:r>
                        <a:rPr lang="en-GB" sz="1600" dirty="0">
                          <a:effectLst/>
                          <a:latin typeface="Times New Roman" panose="02020603050405020304" pitchFamily="18" charset="0"/>
                          <a:cs typeface="Times New Roman" panose="02020603050405020304" pitchFamily="18" charset="0"/>
                        </a:rPr>
                        <a:t>Sr(</a:t>
                      </a:r>
                      <a:r>
                        <a:rPr lang="en-GB" sz="1600" dirty="0" err="1">
                          <a:effectLst/>
                          <a:latin typeface="Times New Roman" panose="02020603050405020304" pitchFamily="18" charset="0"/>
                          <a:cs typeface="Times New Roman" panose="02020603050405020304" pitchFamily="18" charset="0"/>
                        </a:rPr>
                        <a:t>p,n</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86</a:t>
                      </a:r>
                      <a:r>
                        <a:rPr lang="en-GB" sz="1600" dirty="0">
                          <a:effectLst/>
                          <a:latin typeface="Times New Roman" panose="02020603050405020304" pitchFamily="18" charset="0"/>
                          <a:cs typeface="Times New Roman" panose="02020603050405020304" pitchFamily="18" charset="0"/>
                        </a:rPr>
                        <a:t>Y</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110</a:t>
                      </a:r>
                      <a:r>
                        <a:rPr lang="en-GB" sz="1600">
                          <a:effectLst/>
                          <a:latin typeface="Times New Roman" panose="02020603050405020304" pitchFamily="18" charset="0"/>
                          <a:cs typeface="Times New Roman" panose="02020603050405020304" pitchFamily="18" charset="0"/>
                        </a:rPr>
                        <a:t>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69.0 min</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110</a:t>
                      </a:r>
                      <a:r>
                        <a:rPr lang="en-GB" sz="1600" dirty="0">
                          <a:effectLst/>
                          <a:latin typeface="Times New Roman" panose="02020603050405020304" pitchFamily="18" charset="0"/>
                          <a:cs typeface="Times New Roman" panose="02020603050405020304" pitchFamily="18" charset="0"/>
                        </a:rPr>
                        <a:t>Sn(</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110</a:t>
                      </a:r>
                      <a:r>
                        <a:rPr lang="en-GB" sz="1600" dirty="0">
                          <a:effectLst/>
                          <a:latin typeface="Times New Roman" panose="02020603050405020304" pitchFamily="18" charset="0"/>
                          <a:cs typeface="Times New Roman" panose="02020603050405020304" pitchFamily="18" charset="0"/>
                        </a:rPr>
                        <a:t>In, 4.11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111</a:t>
                      </a:r>
                      <a:r>
                        <a:rPr lang="en-GB" sz="1600">
                          <a:effectLst/>
                          <a:latin typeface="Times New Roman" panose="02020603050405020304" pitchFamily="18" charset="0"/>
                          <a:cs typeface="Times New Roman" panose="02020603050405020304" pitchFamily="18" charset="0"/>
                        </a:rPr>
                        <a:t>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68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111</a:t>
                      </a:r>
                      <a:r>
                        <a:rPr lang="en-GB" sz="1600" dirty="0">
                          <a:effectLst/>
                          <a:latin typeface="Times New Roman" panose="02020603050405020304" pitchFamily="18" charset="0"/>
                          <a:cs typeface="Times New Roman" panose="02020603050405020304" pitchFamily="18" charset="0"/>
                        </a:rPr>
                        <a:t>Cd(</a:t>
                      </a:r>
                      <a:r>
                        <a:rPr lang="en-GB" sz="1600" dirty="0" err="1">
                          <a:effectLst/>
                          <a:latin typeface="Times New Roman" panose="02020603050405020304" pitchFamily="18" charset="0"/>
                          <a:cs typeface="Times New Roman" panose="02020603050405020304" pitchFamily="18" charset="0"/>
                        </a:rPr>
                        <a:t>p,n</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64</a:t>
                      </a:r>
                      <a:r>
                        <a:rPr lang="en-GB" sz="1600" dirty="0">
                          <a:effectLst/>
                          <a:latin typeface="Times New Roman" panose="02020603050405020304" pitchFamily="18" charset="0"/>
                          <a:cs typeface="Times New Roman" panose="02020603050405020304" pitchFamily="18" charset="0"/>
                        </a:rPr>
                        <a:t>In</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134</a:t>
                      </a:r>
                      <a:r>
                        <a:rPr lang="en-GB" sz="1600">
                          <a:effectLst/>
                          <a:latin typeface="Times New Roman" panose="02020603050405020304" pitchFamily="18" charset="0"/>
                          <a:cs typeface="Times New Roman" panose="02020603050405020304" pitchFamily="18" charset="0"/>
                        </a:rPr>
                        <a:t>La</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6.70 min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134</a:t>
                      </a:r>
                      <a:r>
                        <a:rPr lang="en-GB" sz="1600" dirty="0">
                          <a:effectLst/>
                          <a:latin typeface="Times New Roman" panose="02020603050405020304" pitchFamily="18" charset="0"/>
                          <a:cs typeface="Times New Roman" panose="02020603050405020304" pitchFamily="18" charset="0"/>
                        </a:rPr>
                        <a:t>Ce(</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134</a:t>
                      </a:r>
                      <a:r>
                        <a:rPr lang="en-GB" sz="1600" dirty="0">
                          <a:effectLst/>
                          <a:latin typeface="Times New Roman" panose="02020603050405020304" pitchFamily="18" charset="0"/>
                          <a:cs typeface="Times New Roman" panose="02020603050405020304" pitchFamily="18" charset="0"/>
                        </a:rPr>
                        <a:t>La, 3.0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140</a:t>
                      </a:r>
                      <a:r>
                        <a:rPr lang="en-GB" sz="1600">
                          <a:effectLst/>
                          <a:latin typeface="Times New Roman" panose="02020603050405020304" pitchFamily="18" charset="0"/>
                          <a:cs typeface="Times New Roman" panose="02020603050405020304" pitchFamily="18" charset="0"/>
                        </a:rPr>
                        <a:t>Pr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3.39 min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140</a:t>
                      </a:r>
                      <a:r>
                        <a:rPr lang="en-GB" sz="1600" dirty="0">
                          <a:effectLst/>
                          <a:latin typeface="Times New Roman" panose="02020603050405020304" pitchFamily="18" charset="0"/>
                          <a:cs typeface="Times New Roman" panose="02020603050405020304" pitchFamily="18" charset="0"/>
                        </a:rPr>
                        <a:t>Nd(</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140</a:t>
                      </a:r>
                      <a:r>
                        <a:rPr lang="en-GB" sz="1600" dirty="0">
                          <a:effectLst/>
                          <a:latin typeface="Times New Roman" panose="02020603050405020304" pitchFamily="18" charset="0"/>
                          <a:cs typeface="Times New Roman" panose="02020603050405020304" pitchFamily="18" charset="0"/>
                        </a:rPr>
                        <a:t>Pr, 3.3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Therapeutic isotopes</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 </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90</a:t>
                      </a:r>
                      <a:r>
                        <a:rPr lang="en-GB" sz="1600">
                          <a:effectLst/>
                          <a:latin typeface="Times New Roman" panose="02020603050405020304" pitchFamily="18" charset="0"/>
                          <a:cs typeface="Times New Roman" panose="02020603050405020304" pitchFamily="18" charset="0"/>
                        </a:rPr>
                        <a:t>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64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90</a:t>
                      </a:r>
                      <a:r>
                        <a:rPr lang="en-GB" sz="1600" dirty="0">
                          <a:effectLst/>
                          <a:latin typeface="Times New Roman" panose="02020603050405020304" pitchFamily="18" charset="0"/>
                          <a:cs typeface="Times New Roman" panose="02020603050405020304" pitchFamily="18" charset="0"/>
                        </a:rPr>
                        <a:t>Sr(</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90</a:t>
                      </a:r>
                      <a:r>
                        <a:rPr lang="en-GB" sz="1600" dirty="0" smtClean="0">
                          <a:effectLst/>
                          <a:latin typeface="Times New Roman" panose="02020603050405020304" pitchFamily="18" charset="0"/>
                          <a:cs typeface="Times New Roman" panose="02020603050405020304" pitchFamily="18" charset="0"/>
                        </a:rPr>
                        <a:t>Y, 28.8</a:t>
                      </a:r>
                      <a:r>
                        <a:rPr lang="en-GB" sz="1600" baseline="0" dirty="0" smtClean="0">
                          <a:effectLst/>
                          <a:latin typeface="Times New Roman" panose="02020603050405020304" pitchFamily="18" charset="0"/>
                          <a:cs typeface="Times New Roman" panose="02020603050405020304" pitchFamily="18" charset="0"/>
                        </a:rPr>
                        <a:t> y</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149</a:t>
                      </a:r>
                      <a:r>
                        <a:rPr lang="en-GB" sz="1600">
                          <a:effectLst/>
                          <a:latin typeface="Times New Roman" panose="02020603050405020304" pitchFamily="18" charset="0"/>
                          <a:cs typeface="Times New Roman" panose="02020603050405020304" pitchFamily="18" charset="0"/>
                        </a:rPr>
                        <a:t>Pm</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2.2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smtClean="0">
                          <a:effectLst/>
                          <a:latin typeface="Times New Roman" panose="02020603050405020304" pitchFamily="18" charset="0"/>
                          <a:cs typeface="Times New Roman" panose="02020603050405020304" pitchFamily="18" charset="0"/>
                        </a:rPr>
                        <a:t>reactor</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153</a:t>
                      </a:r>
                      <a:r>
                        <a:rPr lang="en-GB" sz="1600">
                          <a:effectLst/>
                          <a:latin typeface="Times New Roman" panose="02020603050405020304" pitchFamily="18" charset="0"/>
                          <a:cs typeface="Times New Roman" panose="02020603050405020304" pitchFamily="18" charset="0"/>
                        </a:rPr>
                        <a:t>Sm</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1.9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161</a:t>
                      </a:r>
                      <a:r>
                        <a:rPr lang="en-GB" sz="1600">
                          <a:effectLst/>
                          <a:latin typeface="Times New Roman" panose="02020603050405020304" pitchFamily="18" charset="0"/>
                          <a:cs typeface="Times New Roman" panose="02020603050405020304" pitchFamily="18" charset="0"/>
                        </a:rPr>
                        <a:t>Tb</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166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166</a:t>
                      </a:r>
                      <a:r>
                        <a:rPr lang="en-GB" sz="1600">
                          <a:effectLst/>
                          <a:latin typeface="Times New Roman" panose="02020603050405020304" pitchFamily="18" charset="0"/>
                          <a:cs typeface="Times New Roman" panose="02020603050405020304" pitchFamily="18" charset="0"/>
                        </a:rPr>
                        <a:t>Ho</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1.1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177</a:t>
                      </a:r>
                      <a:r>
                        <a:rPr lang="en-GB" sz="1600">
                          <a:effectLst/>
                          <a:latin typeface="Times New Roman" panose="02020603050405020304" pitchFamily="18" charset="0"/>
                          <a:cs typeface="Times New Roman" panose="02020603050405020304" pitchFamily="18" charset="0"/>
                        </a:rPr>
                        <a:t>Lu</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6.7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reactor</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bl>
          </a:graphicData>
        </a:graphic>
      </p:graphicFrame>
    </p:spTree>
    <p:extLst>
      <p:ext uri="{BB962C8B-B14F-4D97-AF65-F5344CB8AC3E}">
        <p14:creationId xmlns:p14="http://schemas.microsoft.com/office/powerpoint/2010/main" val="26919775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74625"/>
            <a:ext cx="7772400" cy="609600"/>
          </a:xfrm>
          <a:noFill/>
        </p:spPr>
        <p:txBody>
          <a:bodyPr/>
          <a:lstStyle/>
          <a:p>
            <a:pPr eaLnBrk="1" hangingPunct="1"/>
            <a:r>
              <a:rPr lang="en-US" altLang="cs-CZ" sz="3200" b="1" dirty="0" err="1" smtClean="0">
                <a:solidFill>
                  <a:srgbClr val="0070C0"/>
                </a:solidFill>
                <a:latin typeface="Times New Roman" panose="02020603050405020304" pitchFamily="18" charset="0"/>
                <a:cs typeface="Times New Roman" panose="02020603050405020304" pitchFamily="18" charset="0"/>
              </a:rPr>
              <a:t>Sc</a:t>
            </a:r>
            <a:r>
              <a:rPr lang="en-US" altLang="cs-CZ" sz="3200" b="1" dirty="0" smtClean="0">
                <a:solidFill>
                  <a:srgbClr val="0070C0"/>
                </a:solidFill>
                <a:latin typeface="Times New Roman" panose="02020603050405020304" pitchFamily="18" charset="0"/>
                <a:cs typeface="Times New Roman" panose="02020603050405020304" pitchFamily="18" charset="0"/>
              </a:rPr>
              <a:t>, Y, In </a:t>
            </a:r>
            <a:r>
              <a:rPr lang="en-US" altLang="cs-CZ" sz="3200" b="1" dirty="0">
                <a:solidFill>
                  <a:srgbClr val="0070C0"/>
                </a:solidFill>
                <a:latin typeface="Times New Roman" panose="02020603050405020304" pitchFamily="18" charset="0"/>
                <a:cs typeface="Times New Roman" panose="02020603050405020304" pitchFamily="18" charset="0"/>
              </a:rPr>
              <a:t>and </a:t>
            </a:r>
            <a:r>
              <a:rPr lang="en-US" altLang="cs-CZ" sz="3200" b="1" dirty="0" err="1" smtClean="0">
                <a:solidFill>
                  <a:srgbClr val="0070C0"/>
                </a:solidFill>
                <a:latin typeface="Times New Roman" panose="02020603050405020304" pitchFamily="18" charset="0"/>
                <a:cs typeface="Times New Roman" panose="02020603050405020304" pitchFamily="18" charset="0"/>
              </a:rPr>
              <a:t>Lanthan</a:t>
            </a:r>
            <a:r>
              <a:rPr lang="cs-CZ" altLang="cs-CZ" sz="3200" b="1" dirty="0" smtClean="0">
                <a:solidFill>
                  <a:srgbClr val="0070C0"/>
                </a:solidFill>
                <a:latin typeface="Times New Roman" panose="02020603050405020304" pitchFamily="18" charset="0"/>
                <a:cs typeface="Times New Roman" panose="02020603050405020304" pitchFamily="18" charset="0"/>
              </a:rPr>
              <a:t>o</a:t>
            </a:r>
            <a:r>
              <a:rPr lang="en-US" altLang="cs-CZ" sz="3200" b="1" dirty="0" smtClean="0">
                <a:solidFill>
                  <a:srgbClr val="0070C0"/>
                </a:solidFill>
                <a:latin typeface="Times New Roman" panose="02020603050405020304" pitchFamily="18" charset="0"/>
                <a:cs typeface="Times New Roman" panose="02020603050405020304" pitchFamily="18" charset="0"/>
              </a:rPr>
              <a:t>ides</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91" y="2602756"/>
            <a:ext cx="28384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928" y="2640856"/>
            <a:ext cx="20955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57899" y="1268760"/>
            <a:ext cx="3068469" cy="1323439"/>
          </a:xfrm>
          <a:prstGeom prst="rect">
            <a:avLst/>
          </a:prstGeom>
          <a:noFill/>
        </p:spPr>
        <p:txBody>
          <a:bodyPr wrap="none" rtlCol="0">
            <a:spAutoFit/>
          </a:bodyPr>
          <a:lstStyle/>
          <a:p>
            <a:pPr algn="l"/>
            <a:r>
              <a:rPr lang="en-US" sz="2000" baseline="0" dirty="0" smtClean="0"/>
              <a:t>Chemistry</a:t>
            </a:r>
            <a:endParaRPr lang="en-US" sz="2000" baseline="0" dirty="0"/>
          </a:p>
          <a:p>
            <a:pPr algn="l">
              <a:buFont typeface="Arial" panose="020B0604020202020204" pitchFamily="34" charset="0"/>
              <a:buChar char="•"/>
            </a:pPr>
            <a:r>
              <a:rPr lang="en-US" sz="2000" b="0" baseline="0" dirty="0" smtClean="0"/>
              <a:t> </a:t>
            </a:r>
            <a:r>
              <a:rPr lang="en-US" sz="2000" b="0" baseline="0" dirty="0" err="1" smtClean="0"/>
              <a:t>octa</a:t>
            </a:r>
            <a:r>
              <a:rPr lang="cs-CZ" sz="2000" b="0" baseline="0" dirty="0" smtClean="0"/>
              <a:t>-</a:t>
            </a:r>
            <a:r>
              <a:rPr lang="en-US" sz="2000" b="0" baseline="0" dirty="0" smtClean="0"/>
              <a:t> </a:t>
            </a:r>
            <a:r>
              <a:rPr lang="en-US" sz="2000" b="0" baseline="0" dirty="0" smtClean="0"/>
              <a:t>or </a:t>
            </a:r>
            <a:r>
              <a:rPr lang="en-US" sz="2000" b="0" baseline="0" dirty="0" err="1" smtClean="0"/>
              <a:t>nona</a:t>
            </a:r>
            <a:r>
              <a:rPr lang="cs-CZ" sz="2000" b="0" baseline="0" dirty="0" smtClean="0"/>
              <a:t>-</a:t>
            </a:r>
            <a:r>
              <a:rPr lang="en-US" sz="2000" b="0" baseline="0" dirty="0" smtClean="0"/>
              <a:t>coordination</a:t>
            </a:r>
            <a:endParaRPr lang="en-US" sz="2000" b="0" baseline="0" dirty="0" smtClean="0"/>
          </a:p>
          <a:p>
            <a:pPr algn="l">
              <a:buFont typeface="Arial" panose="020B0604020202020204" pitchFamily="34" charset="0"/>
              <a:buChar char="•"/>
            </a:pPr>
            <a:r>
              <a:rPr lang="en-US" sz="2000" b="0" baseline="0" dirty="0" smtClean="0"/>
              <a:t> </a:t>
            </a:r>
            <a:r>
              <a:rPr lang="en-US" sz="2000" b="0" baseline="0" dirty="0" err="1" smtClean="0"/>
              <a:t>octadentate</a:t>
            </a:r>
            <a:r>
              <a:rPr lang="en-US" sz="2000" b="0" baseline="0" dirty="0" smtClean="0"/>
              <a:t> ligands</a:t>
            </a:r>
          </a:p>
          <a:p>
            <a:pPr algn="l">
              <a:buFont typeface="Arial" panose="020B0604020202020204" pitchFamily="34" charset="0"/>
              <a:buChar char="•"/>
            </a:pPr>
            <a:r>
              <a:rPr lang="en-US" sz="2000" b="0" baseline="0" dirty="0"/>
              <a:t> </a:t>
            </a:r>
            <a:r>
              <a:rPr lang="en-US" sz="2000" b="0" baseline="0" dirty="0" smtClean="0"/>
              <a:t>hard metal ions</a:t>
            </a:r>
            <a:endParaRPr lang="cs-CZ" sz="2000" b="0" baseline="0" dirty="0"/>
          </a:p>
        </p:txBody>
      </p:sp>
      <p:pic>
        <p:nvPicPr>
          <p:cNvPr id="6" name="Picture 4" descr="luqb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90" y="4221088"/>
            <a:ext cx="3009975" cy="2292776"/>
          </a:xfrm>
          <a:prstGeom prst="rect">
            <a:avLst/>
          </a:prstGeom>
          <a:solidFill>
            <a:schemeClr val="bg1"/>
          </a:solidFill>
          <a:ln>
            <a:noFill/>
          </a:ln>
          <a:extLst/>
        </p:spPr>
      </p:pic>
      <p:pic>
        <p:nvPicPr>
          <p:cNvPr id="870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642" y="3974356"/>
            <a:ext cx="2313148" cy="231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554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179388"/>
            <a:ext cx="601216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41987" name="Object 3"/>
          <p:cNvGraphicFramePr>
            <a:graphicFrameLocks noChangeAspect="1"/>
          </p:cNvGraphicFramePr>
          <p:nvPr>
            <p:extLst>
              <p:ext uri="{D42A27DB-BD31-4B8C-83A1-F6EECF244321}">
                <p14:modId xmlns:p14="http://schemas.microsoft.com/office/powerpoint/2010/main" val="3995310877"/>
              </p:ext>
            </p:extLst>
          </p:nvPr>
        </p:nvGraphicFramePr>
        <p:xfrm>
          <a:off x="5508104" y="45398"/>
          <a:ext cx="3516313" cy="2592387"/>
        </p:xfrm>
        <a:graphic>
          <a:graphicData uri="http://schemas.openxmlformats.org/presentationml/2006/ole">
            <mc:AlternateContent xmlns:mc="http://schemas.openxmlformats.org/markup-compatibility/2006">
              <mc:Choice xmlns:v="urn:schemas-microsoft-com:vml" Requires="v">
                <p:oleObj spid="_x0000_s42225" name="CS ChemDraw Drawing" r:id="rId3" imgW="2290354" imgH="1694180" progId="ChemDraw.Document.6.0">
                  <p:embed/>
                </p:oleObj>
              </mc:Choice>
              <mc:Fallback>
                <p:oleObj name="CS ChemDraw Drawing" r:id="rId3" imgW="2290354" imgH="1694180" progId="ChemDraw.Document.6.0">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5398"/>
                        <a:ext cx="3516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5"/>
          <p:cNvSpPr>
            <a:spLocks noChangeArrowheads="1"/>
          </p:cNvSpPr>
          <p:nvPr/>
        </p:nvSpPr>
        <p:spPr bwMode="auto">
          <a:xfrm>
            <a:off x="323528" y="1052736"/>
            <a:ext cx="5184576"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GB" altLang="cs-CZ" sz="2000" baseline="0" dirty="0" smtClean="0">
                <a:cs typeface="Times New Roman" panose="02020603050405020304" pitchFamily="18" charset="0"/>
              </a:rPr>
              <a:t>Bisphosphonate-containing </a:t>
            </a:r>
            <a:r>
              <a:rPr lang="en-GB" altLang="cs-CZ" sz="2000" baseline="0" dirty="0" err="1" smtClean="0">
                <a:cs typeface="Times New Roman" panose="02020603050405020304" pitchFamily="18" charset="0"/>
              </a:rPr>
              <a:t>dota</a:t>
            </a:r>
            <a:r>
              <a:rPr lang="en-GB" altLang="cs-CZ" sz="2000" baseline="0" dirty="0" smtClean="0">
                <a:cs typeface="Times New Roman" panose="02020603050405020304" pitchFamily="18" charset="0"/>
              </a:rPr>
              <a:t>-amides</a:t>
            </a:r>
          </a:p>
          <a:p>
            <a:pPr marL="342900" indent="-342900" algn="l">
              <a:spcBef>
                <a:spcPct val="50000"/>
              </a:spcBef>
              <a:buFont typeface="Arial" panose="020B0604020202020204" pitchFamily="34" charset="0"/>
              <a:buChar char="•"/>
            </a:pPr>
            <a:r>
              <a:rPr lang="en-US" altLang="cs-CZ" sz="2000" b="0" baseline="0" dirty="0" smtClean="0"/>
              <a:t>ligand synthesis and characterization</a:t>
            </a:r>
          </a:p>
          <a:p>
            <a:pPr marL="342900" indent="-342900" algn="l">
              <a:spcBef>
                <a:spcPct val="50000"/>
              </a:spcBef>
              <a:buFont typeface="Arial" panose="020B0604020202020204" pitchFamily="34" charset="0"/>
              <a:buChar char="•"/>
            </a:pPr>
            <a:r>
              <a:rPr lang="en-US" altLang="cs-CZ" sz="2000" b="0" baseline="0" dirty="0" smtClean="0"/>
              <a:t>chemical complexation study</a:t>
            </a:r>
          </a:p>
          <a:p>
            <a:pPr marL="342900" indent="-342900" algn="l">
              <a:spcBef>
                <a:spcPct val="50000"/>
              </a:spcBef>
              <a:buFont typeface="Arial" panose="020B0604020202020204" pitchFamily="34" charset="0"/>
              <a:buChar char="•"/>
            </a:pPr>
            <a:r>
              <a:rPr lang="en-US" altLang="cs-CZ" sz="2000" b="0" baseline="0" dirty="0" smtClean="0"/>
              <a:t>labelling (complexation of radionuclide) </a:t>
            </a:r>
          </a:p>
          <a:p>
            <a:pPr algn="l">
              <a:spcBef>
                <a:spcPct val="50000"/>
              </a:spcBef>
            </a:pPr>
            <a:r>
              <a:rPr lang="en-US" altLang="cs-CZ" sz="2000" b="0" baseline="0" dirty="0"/>
              <a:t>	</a:t>
            </a:r>
            <a:r>
              <a:rPr lang="en-US" altLang="cs-CZ" sz="2000" b="0" baseline="0" dirty="0" smtClean="0"/>
              <a:t>– pH, temperature, ligand concentration</a:t>
            </a:r>
          </a:p>
          <a:p>
            <a:pPr marL="342900" indent="-342900" algn="l">
              <a:spcBef>
                <a:spcPct val="50000"/>
              </a:spcBef>
              <a:buFont typeface="Arial" panose="020B0604020202020204" pitchFamily="34" charset="0"/>
              <a:buChar char="•"/>
            </a:pPr>
            <a:r>
              <a:rPr lang="en-US" altLang="cs-CZ" sz="2000" b="0" baseline="0" dirty="0" smtClean="0"/>
              <a:t>affinity and stability study</a:t>
            </a:r>
          </a:p>
          <a:p>
            <a:pPr algn="l">
              <a:spcBef>
                <a:spcPct val="50000"/>
              </a:spcBef>
            </a:pPr>
            <a:endParaRPr lang="en-US" altLang="cs-CZ" sz="2000" b="0" baseline="0" dirty="0" smtClean="0"/>
          </a:p>
          <a:p>
            <a:pPr algn="l">
              <a:spcBef>
                <a:spcPct val="50000"/>
              </a:spcBef>
            </a:pPr>
            <a:endParaRPr lang="cs-CZ" altLang="cs-CZ" sz="2000" b="0" baseline="0" dirty="0" smtClean="0"/>
          </a:p>
        </p:txBody>
      </p:sp>
      <p:graphicFrame>
        <p:nvGraphicFramePr>
          <p:cNvPr id="9" name="Graf 8"/>
          <p:cNvGraphicFramePr>
            <a:graphicFrameLocks noChangeAspect="1"/>
          </p:cNvGraphicFramePr>
          <p:nvPr>
            <p:extLst>
              <p:ext uri="{D42A27DB-BD31-4B8C-83A1-F6EECF244321}">
                <p14:modId xmlns:p14="http://schemas.microsoft.com/office/powerpoint/2010/main" val="3033995656"/>
              </p:ext>
            </p:extLst>
          </p:nvPr>
        </p:nvGraphicFramePr>
        <p:xfrm>
          <a:off x="546316" y="4621818"/>
          <a:ext cx="3539156" cy="2119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a:graphicFrameLocks noChangeAspect="1"/>
          </p:cNvGraphicFramePr>
          <p:nvPr>
            <p:extLst>
              <p:ext uri="{D42A27DB-BD31-4B8C-83A1-F6EECF244321}">
                <p14:modId xmlns:p14="http://schemas.microsoft.com/office/powerpoint/2010/main" val="255445792"/>
              </p:ext>
            </p:extLst>
          </p:nvPr>
        </p:nvGraphicFramePr>
        <p:xfrm>
          <a:off x="3543267" y="4509120"/>
          <a:ext cx="3549013" cy="2129408"/>
        </p:xfrm>
        <a:graphic>
          <a:graphicData uri="http://schemas.openxmlformats.org/drawingml/2006/chart">
            <c:chart xmlns:c="http://schemas.openxmlformats.org/drawingml/2006/chart" xmlns:r="http://schemas.openxmlformats.org/officeDocument/2006/relationships" r:id="rId6"/>
          </a:graphicData>
        </a:graphic>
      </p:graphicFrame>
      <p:sp>
        <p:nvSpPr>
          <p:cNvPr id="2" name="Obdélník 1"/>
          <p:cNvSpPr/>
          <p:nvPr/>
        </p:nvSpPr>
        <p:spPr>
          <a:xfrm>
            <a:off x="323528" y="4253026"/>
            <a:ext cx="1152881" cy="400110"/>
          </a:xfrm>
          <a:prstGeom prst="rect">
            <a:avLst/>
          </a:prstGeom>
        </p:spPr>
        <p:txBody>
          <a:bodyPr wrap="none">
            <a:spAutoFit/>
          </a:bodyPr>
          <a:lstStyle/>
          <a:p>
            <a:r>
              <a:rPr lang="en-US" altLang="cs-CZ" sz="2000" baseline="0" dirty="0" smtClean="0"/>
              <a:t>Labeling</a:t>
            </a:r>
            <a:endParaRPr lang="cs-CZ" sz="2000" dirty="0"/>
          </a:p>
        </p:txBody>
      </p:sp>
      <p:graphicFrame>
        <p:nvGraphicFramePr>
          <p:cNvPr id="13" name="Object 16"/>
          <p:cNvGraphicFramePr>
            <a:graphicFrameLocks noChangeAspect="1"/>
          </p:cNvGraphicFramePr>
          <p:nvPr/>
        </p:nvGraphicFramePr>
        <p:xfrm>
          <a:off x="6383558" y="2774368"/>
          <a:ext cx="108646" cy="200444"/>
        </p:xfrm>
        <a:graphic>
          <a:graphicData uri="http://schemas.openxmlformats.org/presentationml/2006/ole">
            <mc:AlternateContent xmlns:mc="http://schemas.openxmlformats.org/markup-compatibility/2006">
              <mc:Choice xmlns:v="urn:schemas-microsoft-com:vml" Requires="v">
                <p:oleObj spid="_x0000_s42226" name="Rovnice" r:id="rId7" imgW="114120" imgH="215640" progId="Equation.3">
                  <p:embed/>
                </p:oleObj>
              </mc:Choice>
              <mc:Fallback>
                <p:oleObj name="Rovnice"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558" y="2774368"/>
                        <a:ext cx="108646" cy="200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2000"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4465" y="2868073"/>
            <a:ext cx="2880320" cy="178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2" name="Obdélník 21"/>
          <p:cNvSpPr/>
          <p:nvPr/>
        </p:nvSpPr>
        <p:spPr>
          <a:xfrm>
            <a:off x="6285893" y="2760281"/>
            <a:ext cx="1037465" cy="400110"/>
          </a:xfrm>
          <a:prstGeom prst="rect">
            <a:avLst/>
          </a:prstGeom>
        </p:spPr>
        <p:txBody>
          <a:bodyPr wrap="none">
            <a:spAutoFit/>
          </a:bodyPr>
          <a:lstStyle/>
          <a:p>
            <a:r>
              <a:rPr lang="en-US" altLang="cs-CZ" sz="2000" baseline="0" dirty="0" smtClean="0"/>
              <a:t>Affinity</a:t>
            </a:r>
            <a:endParaRPr lang="cs-CZ"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sp>
        <p:nvSpPr>
          <p:cNvPr id="8" name="Rectangle 5"/>
          <p:cNvSpPr>
            <a:spLocks noChangeArrowheads="1"/>
          </p:cNvSpPr>
          <p:nvPr/>
        </p:nvSpPr>
        <p:spPr bwMode="auto">
          <a:xfrm>
            <a:off x="539552" y="1412776"/>
            <a:ext cx="76859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cs-CZ" sz="2000" baseline="0" dirty="0" err="1"/>
              <a:t>Biodistribution</a:t>
            </a:r>
            <a:r>
              <a:rPr lang="en-US" altLang="cs-CZ" sz="2000" baseline="0" dirty="0"/>
              <a:t> of </a:t>
            </a:r>
            <a:r>
              <a:rPr lang="cs-CZ" altLang="cs-CZ" sz="2000" dirty="0"/>
              <a:t>177</a:t>
            </a:r>
            <a:r>
              <a:rPr lang="cs-CZ" altLang="cs-CZ" sz="2000" baseline="0" dirty="0"/>
              <a:t>Lu-complexes in </a:t>
            </a:r>
            <a:r>
              <a:rPr lang="cs-CZ" altLang="cs-CZ" sz="2000" baseline="0" dirty="0" err="1"/>
              <a:t>Lewis</a:t>
            </a:r>
            <a:r>
              <a:rPr lang="en-US" altLang="cs-CZ" sz="2000" baseline="0" dirty="0"/>
              <a:t> </a:t>
            </a:r>
            <a:r>
              <a:rPr lang="cs-CZ" altLang="cs-CZ" sz="2000" baseline="0" dirty="0" err="1"/>
              <a:t>rat</a:t>
            </a:r>
            <a:r>
              <a:rPr lang="cs-CZ" altLang="cs-CZ" sz="2000" baseline="0" dirty="0"/>
              <a:t> 24 h </a:t>
            </a:r>
            <a:r>
              <a:rPr lang="cs-CZ" altLang="cs-CZ" sz="2000" baseline="0" dirty="0" err="1"/>
              <a:t>after</a:t>
            </a:r>
            <a:r>
              <a:rPr lang="cs-CZ" altLang="cs-CZ" sz="2000" baseline="0" dirty="0"/>
              <a:t> </a:t>
            </a:r>
            <a:r>
              <a:rPr lang="cs-CZ" altLang="cs-CZ" sz="2000" baseline="0" dirty="0" err="1"/>
              <a:t>injection</a:t>
            </a:r>
            <a:endParaRPr lang="cs-CZ" altLang="cs-CZ" sz="2000" baseline="0" dirty="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407" y="2348880"/>
            <a:ext cx="3115945" cy="394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12"/>
          <p:cNvGrpSpPr>
            <a:grpSpLocks/>
          </p:cNvGrpSpPr>
          <p:nvPr/>
        </p:nvGrpSpPr>
        <p:grpSpPr bwMode="auto">
          <a:xfrm>
            <a:off x="1052420" y="2702902"/>
            <a:ext cx="3276600" cy="2743200"/>
            <a:chOff x="538" y="1936"/>
            <a:chExt cx="1666" cy="1133"/>
          </a:xfrm>
        </p:grpSpPr>
        <p:pic>
          <p:nvPicPr>
            <p:cNvPr id="11" name="Picture 13" descr="femur 1"/>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 y="1937"/>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emur 1 "/>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 y="2494"/>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femur 1 (BPAMD) autoradiografie (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 y="1936"/>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emur 1 (BPAMD) autoradiografie (B)"/>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4" y="2496"/>
              <a:ext cx="860" cy="57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kt 1"/>
          <p:cNvGraphicFramePr>
            <a:graphicFrameLocks noChangeAspect="1"/>
          </p:cNvGraphicFramePr>
          <p:nvPr>
            <p:extLst>
              <p:ext uri="{D42A27DB-BD31-4B8C-83A1-F6EECF244321}">
                <p14:modId xmlns:p14="http://schemas.microsoft.com/office/powerpoint/2010/main" val="3166810360"/>
              </p:ext>
            </p:extLst>
          </p:nvPr>
        </p:nvGraphicFramePr>
        <p:xfrm>
          <a:off x="6876256" y="46038"/>
          <a:ext cx="2148682" cy="1584107"/>
        </p:xfrm>
        <a:graphic>
          <a:graphicData uri="http://schemas.openxmlformats.org/presentationml/2006/ole">
            <mc:AlternateContent xmlns:mc="http://schemas.openxmlformats.org/markup-compatibility/2006">
              <mc:Choice xmlns:v="urn:schemas-microsoft-com:vml" Requires="v">
                <p:oleObj spid="_x0000_s89140" name="CS ChemDraw Drawing" r:id="rId8" imgW="2290354" imgH="1694180" progId="ChemDraw.Document.6.0">
                  <p:embed/>
                </p:oleObj>
              </mc:Choice>
              <mc:Fallback>
                <p:oleObj name="CS ChemDraw Drawing" r:id="rId8" imgW="2290354" imgH="1694180" progId="ChemDraw.Document.6.0">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46038"/>
                        <a:ext cx="2148682" cy="15841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11933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
            <a:ext cx="9144000"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986" name="Text Box 2"/>
          <p:cNvSpPr txBox="1">
            <a:spLocks noChangeArrowheads="1"/>
          </p:cNvSpPr>
          <p:nvPr/>
        </p:nvSpPr>
        <p:spPr bwMode="auto">
          <a:xfrm>
            <a:off x="0" y="179388"/>
            <a:ext cx="9144000" cy="579437"/>
          </a:xfrm>
          <a:prstGeom prst="rect">
            <a:avLst/>
          </a:prstGeom>
          <a:solidFill>
            <a:schemeClr val="tx1"/>
          </a:solidFill>
          <a:ln>
            <a:noFill/>
          </a:ln>
          <a:effec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solidFill>
                  <a:schemeClr val="bg1"/>
                </a:solidFill>
                <a:cs typeface="Times New Roman" panose="02020603050405020304" pitchFamily="18" charset="0"/>
              </a:rPr>
              <a:t>Radiochemical research</a:t>
            </a:r>
            <a:endParaRPr lang="cs-CZ" altLang="cs-CZ" baseline="0" dirty="0">
              <a:solidFill>
                <a:schemeClr val="bg1"/>
              </a:solidFill>
              <a:cs typeface="Times New Roman" panose="02020603050405020304" pitchFamily="18" charset="0"/>
            </a:endParaRPr>
          </a:p>
        </p:txBody>
      </p:sp>
      <p:sp>
        <p:nvSpPr>
          <p:cNvPr id="6" name="Text Box 2"/>
          <p:cNvSpPr txBox="1">
            <a:spLocks noChangeArrowheads="1"/>
          </p:cNvSpPr>
          <p:nvPr/>
        </p:nvSpPr>
        <p:spPr bwMode="auto">
          <a:xfrm>
            <a:off x="323528" y="836712"/>
            <a:ext cx="6192688" cy="400110"/>
          </a:xfrm>
          <a:prstGeom prst="rect">
            <a:avLst/>
          </a:prstGeom>
          <a:solidFill>
            <a:schemeClr val="tx1"/>
          </a:solidFill>
          <a:ln>
            <a:noFill/>
          </a:ln>
          <a:effectLst/>
        </p:spPr>
        <p:txBody>
          <a:bodyPr wrap="square">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sz="2000" i="1" baseline="0" dirty="0" smtClean="0">
                <a:solidFill>
                  <a:schemeClr val="bg1"/>
                </a:solidFill>
                <a:cs typeface="Times New Roman" panose="02020603050405020304" pitchFamily="18" charset="0"/>
              </a:rPr>
              <a:t>In vivo</a:t>
            </a:r>
            <a:r>
              <a:rPr lang="en-US" altLang="cs-CZ" sz="2000" baseline="0" dirty="0" smtClean="0">
                <a:solidFill>
                  <a:schemeClr val="bg1"/>
                </a:solidFill>
                <a:cs typeface="Times New Roman" panose="02020603050405020304" pitchFamily="18" charset="0"/>
              </a:rPr>
              <a:t> SPECT/CT visualization of </a:t>
            </a:r>
            <a:r>
              <a:rPr lang="en-US" altLang="cs-CZ" sz="2000" dirty="0" smtClean="0">
                <a:solidFill>
                  <a:schemeClr val="bg1"/>
                </a:solidFill>
                <a:cs typeface="Times New Roman" panose="02020603050405020304" pitchFamily="18" charset="0"/>
              </a:rPr>
              <a:t>177</a:t>
            </a:r>
            <a:r>
              <a:rPr lang="en-US" altLang="cs-CZ" sz="2000" baseline="0" dirty="0" smtClean="0">
                <a:solidFill>
                  <a:schemeClr val="bg1"/>
                </a:solidFill>
                <a:cs typeface="Times New Roman" panose="02020603050405020304" pitchFamily="18" charset="0"/>
              </a:rPr>
              <a:t>Lu-complex</a:t>
            </a:r>
            <a:endParaRPr lang="cs-CZ" altLang="cs-CZ" sz="2000" baseline="0" dirty="0">
              <a:solidFill>
                <a:schemeClr val="bg1"/>
              </a:solidFill>
              <a:cs typeface="Times New Roman" panose="02020603050405020304" pitchFamily="18" charset="0"/>
            </a:endParaRPr>
          </a:p>
        </p:txBody>
      </p:sp>
      <p:sp>
        <p:nvSpPr>
          <p:cNvPr id="17" name="Text Box 8"/>
          <p:cNvSpPr txBox="1">
            <a:spLocks noChangeArrowheads="1"/>
          </p:cNvSpPr>
          <p:nvPr/>
        </p:nvSpPr>
        <p:spPr bwMode="auto">
          <a:xfrm>
            <a:off x="1187624" y="3716338"/>
            <a:ext cx="1081087" cy="452496"/>
          </a:xfrm>
          <a:prstGeom prst="rect">
            <a:avLst/>
          </a:prstGeom>
          <a:solidFill>
            <a:schemeClr val="tx1"/>
          </a:solidFill>
          <a:ln>
            <a:noFill/>
          </a:ln>
          <a:effectLst/>
        </p:spPr>
        <p:txBody>
          <a:bodyPr>
            <a:spAutoFit/>
          </a:bodyPr>
          <a:lstStyle/>
          <a:p>
            <a:pPr>
              <a:lnSpc>
                <a:spcPct val="130000"/>
              </a:lnSpc>
            </a:pPr>
            <a:r>
              <a:rPr lang="cs-CZ" altLang="cs-CZ" sz="2000" baseline="0" dirty="0">
                <a:solidFill>
                  <a:schemeClr val="bg1"/>
                </a:solidFill>
              </a:rPr>
              <a:t>1 h </a:t>
            </a:r>
            <a:r>
              <a:rPr lang="cs-CZ" altLang="cs-CZ" sz="2000" i="1" baseline="0" dirty="0" err="1">
                <a:solidFill>
                  <a:schemeClr val="bg1"/>
                </a:solidFill>
              </a:rPr>
              <a:t>p.i</a:t>
            </a:r>
            <a:r>
              <a:rPr lang="cs-CZ" altLang="cs-CZ" sz="2000" i="1" baseline="0" dirty="0">
                <a:solidFill>
                  <a:schemeClr val="bg1"/>
                </a:solidFill>
              </a:rPr>
              <a:t>.</a:t>
            </a:r>
            <a:endParaRPr lang="en-GB" altLang="cs-CZ" sz="2000" i="1" baseline="0" dirty="0">
              <a:solidFill>
                <a:schemeClr val="bg1"/>
              </a:solidFill>
            </a:endParaRPr>
          </a:p>
        </p:txBody>
      </p:sp>
      <p:sp>
        <p:nvSpPr>
          <p:cNvPr id="18" name="Text Box 9"/>
          <p:cNvSpPr txBox="1">
            <a:spLocks noChangeArrowheads="1"/>
          </p:cNvSpPr>
          <p:nvPr/>
        </p:nvSpPr>
        <p:spPr bwMode="auto">
          <a:xfrm>
            <a:off x="7072313" y="3716338"/>
            <a:ext cx="1081087" cy="452496"/>
          </a:xfrm>
          <a:prstGeom prst="rect">
            <a:avLst/>
          </a:prstGeom>
          <a:solidFill>
            <a:schemeClr val="tx1"/>
          </a:solidFill>
          <a:ln>
            <a:noFill/>
          </a:ln>
          <a:effectLst/>
        </p:spPr>
        <p:txBody>
          <a:bodyPr>
            <a:spAutoFit/>
          </a:bodyPr>
          <a:lstStyle/>
          <a:p>
            <a:pPr>
              <a:lnSpc>
                <a:spcPct val="130000"/>
              </a:lnSpc>
            </a:pPr>
            <a:r>
              <a:rPr lang="cs-CZ" altLang="cs-CZ" sz="2000" baseline="0" dirty="0">
                <a:solidFill>
                  <a:schemeClr val="bg1"/>
                </a:solidFill>
              </a:rPr>
              <a:t>24 h </a:t>
            </a:r>
            <a:r>
              <a:rPr lang="cs-CZ" altLang="cs-CZ" sz="2000" i="1" baseline="0" dirty="0" err="1">
                <a:solidFill>
                  <a:schemeClr val="bg1"/>
                </a:solidFill>
              </a:rPr>
              <a:t>p.i</a:t>
            </a:r>
            <a:r>
              <a:rPr lang="cs-CZ" altLang="cs-CZ" sz="2000" i="1" baseline="0" dirty="0">
                <a:solidFill>
                  <a:schemeClr val="bg1"/>
                </a:solidFill>
              </a:rPr>
              <a:t>.</a:t>
            </a:r>
            <a:endParaRPr lang="en-GB" altLang="cs-CZ" sz="2000" i="1" baseline="0" dirty="0">
              <a:solidFill>
                <a:schemeClr val="bg1"/>
              </a:solidFill>
            </a:endParaRPr>
          </a:p>
        </p:txBody>
      </p:sp>
      <p:pic>
        <p:nvPicPr>
          <p:cNvPr id="15" name="Picture 5" descr="potkan-LuBPAMD-1hP-600ug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1440160" cy="540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otkan-LuBPAMD-24hPI-200u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413793"/>
            <a:ext cx="1506492" cy="53346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kt 2"/>
          <p:cNvGraphicFramePr>
            <a:graphicFrameLocks noChangeAspect="1"/>
          </p:cNvGraphicFramePr>
          <p:nvPr>
            <p:extLst>
              <p:ext uri="{D42A27DB-BD31-4B8C-83A1-F6EECF244321}">
                <p14:modId xmlns:p14="http://schemas.microsoft.com/office/powerpoint/2010/main" val="3044052818"/>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0163" name="CS ChemDraw Drawing" r:id="rId5" imgW="2290354" imgH="1694180" progId="ChemDraw.Document.6.0">
                  <p:embed/>
                </p:oleObj>
              </mc:Choice>
              <mc:Fallback>
                <p:oleObj name="CS ChemDraw Drawing" r:id="rId5" imgW="2290354" imgH="1694180" progId="ChemDraw.Document.6.0">
                  <p:embed/>
                  <p:pic>
                    <p:nvPicPr>
                      <p:cNvPr id="0" name="Objekt 1"/>
                      <p:cNvPicPr>
                        <a:picLocks noChangeAspect="1" noChangeArrowheads="1"/>
                      </p:cNvPicPr>
                      <p:nvPr/>
                    </p:nvPicPr>
                    <p:blipFill>
                      <a:blip r:embed="rId6"/>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404817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p:nvPr/>
        </p:nvPicPr>
        <p:blipFill>
          <a:blip r:embed="rId3" cstate="print"/>
          <a:srcRect/>
          <a:stretch>
            <a:fillRect/>
          </a:stretch>
        </p:blipFill>
        <p:spPr bwMode="auto">
          <a:xfrm>
            <a:off x="1331640" y="4060258"/>
            <a:ext cx="4648512" cy="2753118"/>
          </a:xfrm>
          <a:prstGeom prst="rect">
            <a:avLst/>
          </a:prstGeom>
          <a:noFill/>
          <a:ln w="9525">
            <a:noFill/>
            <a:miter lim="800000"/>
            <a:headEnd/>
            <a:tailEnd/>
          </a:ln>
        </p:spPr>
      </p:pic>
      <p:pic>
        <p:nvPicPr>
          <p:cNvPr id="2" name="Bild 1"/>
          <p:cNvPicPr/>
          <p:nvPr/>
        </p:nvPicPr>
        <p:blipFill>
          <a:blip r:embed="rId4" cstate="print"/>
          <a:srcRect/>
          <a:stretch>
            <a:fillRect/>
          </a:stretch>
        </p:blipFill>
        <p:spPr bwMode="auto">
          <a:xfrm>
            <a:off x="1511016" y="908720"/>
            <a:ext cx="4161939" cy="2994619"/>
          </a:xfrm>
          <a:prstGeom prst="rect">
            <a:avLst/>
          </a:prstGeom>
          <a:noFill/>
          <a:ln w="9525">
            <a:noFill/>
            <a:miter lim="800000"/>
            <a:headEnd/>
            <a:tailEnd/>
          </a:ln>
        </p:spPr>
      </p:pic>
      <p:sp>
        <p:nvSpPr>
          <p:cNvPr id="4" name="Rectangle 5"/>
          <p:cNvSpPr>
            <a:spLocks noChangeArrowheads="1"/>
          </p:cNvSpPr>
          <p:nvPr/>
        </p:nvSpPr>
        <p:spPr bwMode="auto">
          <a:xfrm>
            <a:off x="7020272" y="1815962"/>
            <a:ext cx="17448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cs-CZ" sz="2000" dirty="0" smtClean="0"/>
              <a:t>64</a:t>
            </a:r>
            <a:r>
              <a:rPr lang="en-US" altLang="cs-CZ" sz="2000" baseline="0" dirty="0" smtClean="0"/>
              <a:t>C</a:t>
            </a:r>
            <a:r>
              <a:rPr lang="cs-CZ" altLang="cs-CZ" sz="2000" baseline="0" dirty="0" smtClean="0"/>
              <a:t>u</a:t>
            </a:r>
            <a:r>
              <a:rPr lang="en-US" altLang="cs-CZ" sz="2000" baseline="0" dirty="0" smtClean="0"/>
              <a:t> complex</a:t>
            </a:r>
            <a:endParaRPr lang="cs-CZ" altLang="cs-CZ" sz="2000" baseline="0" dirty="0"/>
          </a:p>
        </p:txBody>
      </p:sp>
      <p:sp>
        <p:nvSpPr>
          <p:cNvPr id="5"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6" name="Objekt 5"/>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1187" name="CS ChemDraw Drawing" r:id="rId5" imgW="2290354" imgH="1694180" progId="ChemDraw.Document.6.0">
                  <p:embed/>
                </p:oleObj>
              </mc:Choice>
              <mc:Fallback>
                <p:oleObj name="CS ChemDraw Drawing" r:id="rId5" imgW="2290354" imgH="1694180" progId="ChemDraw.Document.6.0">
                  <p:embed/>
                  <p:pic>
                    <p:nvPicPr>
                      <p:cNvPr id="0" name="Objek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11827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79512" y="836712"/>
            <a:ext cx="7729954" cy="39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01" tIns="42401" rIns="84801" bIns="42401">
            <a:spAutoFit/>
          </a:bodyPr>
          <a:lstStyle>
            <a:lvl1pPr algn="l" defTabSz="847725" eaLnBrk="0" hangingPunct="0">
              <a:spcBef>
                <a:spcPct val="20000"/>
              </a:spcBef>
              <a:buFont typeface="Arial" pitchFamily="34" charset="0"/>
              <a:buChar char="•"/>
              <a:defRPr sz="3200">
                <a:solidFill>
                  <a:schemeClr val="tx1"/>
                </a:solidFill>
                <a:latin typeface="Calibri" pitchFamily="34" charset="0"/>
              </a:defRPr>
            </a:lvl1pPr>
            <a:lvl2pPr marL="423863" indent="-285750" algn="l" defTabSz="847725" eaLnBrk="0" hangingPunct="0">
              <a:spcBef>
                <a:spcPct val="20000"/>
              </a:spcBef>
              <a:buFont typeface="Arial" pitchFamily="34" charset="0"/>
              <a:buChar char="–"/>
              <a:defRPr sz="2800">
                <a:solidFill>
                  <a:schemeClr val="tx1"/>
                </a:solidFill>
                <a:latin typeface="Calibri" pitchFamily="34" charset="0"/>
              </a:defRPr>
            </a:lvl2pPr>
            <a:lvl3pPr marL="847725" indent="-228600" algn="l" defTabSz="847725" eaLnBrk="0" hangingPunct="0">
              <a:spcBef>
                <a:spcPct val="20000"/>
              </a:spcBef>
              <a:buFont typeface="Arial" pitchFamily="34" charset="0"/>
              <a:buChar char="•"/>
              <a:defRPr sz="2400">
                <a:solidFill>
                  <a:schemeClr val="tx1"/>
                </a:solidFill>
                <a:latin typeface="Calibri" pitchFamily="34" charset="0"/>
              </a:defRPr>
            </a:lvl3pPr>
            <a:lvl4pPr marL="1271588" indent="-228600" algn="l" defTabSz="847725" eaLnBrk="0" hangingPunct="0">
              <a:spcBef>
                <a:spcPct val="20000"/>
              </a:spcBef>
              <a:buFont typeface="Arial" pitchFamily="34" charset="0"/>
              <a:buChar char="–"/>
              <a:defRPr sz="2000">
                <a:solidFill>
                  <a:schemeClr val="tx1"/>
                </a:solidFill>
                <a:latin typeface="Calibri" pitchFamily="34" charset="0"/>
              </a:defRPr>
            </a:lvl4pPr>
            <a:lvl5pPr marL="1695450" indent="-228600" algn="l" defTabSz="847725" eaLnBrk="0" hangingPunct="0">
              <a:spcBef>
                <a:spcPct val="20000"/>
              </a:spcBef>
              <a:buFont typeface="Arial" pitchFamily="34" charset="0"/>
              <a:buChar char="»"/>
              <a:defRPr sz="2000">
                <a:solidFill>
                  <a:schemeClr val="tx1"/>
                </a:solidFill>
                <a:latin typeface="Calibri" pitchFamily="34" charset="0"/>
              </a:defRPr>
            </a:lvl5pPr>
            <a:lvl6pPr marL="21526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098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0670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5242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DE" altLang="cs-CZ" sz="2000" baseline="0" dirty="0">
                <a:latin typeface="Times New Roman" pitchFamily="18" charset="0"/>
                <a:cs typeface="Times New Roman" pitchFamily="18" charset="0"/>
              </a:rPr>
              <a:t>PET/CT </a:t>
            </a:r>
            <a:r>
              <a:rPr lang="de-DE" altLang="cs-CZ" sz="2000" baseline="0" dirty="0" err="1">
                <a:latin typeface="Times New Roman" pitchFamily="18" charset="0"/>
                <a:cs typeface="Times New Roman" pitchFamily="18" charset="0"/>
              </a:rPr>
              <a:t>imaging</a:t>
            </a:r>
            <a:r>
              <a:rPr lang="de-DE" altLang="cs-CZ" sz="2000" baseline="0" dirty="0">
                <a:latin typeface="Times New Roman" pitchFamily="18" charset="0"/>
                <a:cs typeface="Times New Roman" pitchFamily="18" charset="0"/>
              </a:rPr>
              <a:t> of </a:t>
            </a:r>
            <a:r>
              <a:rPr lang="de-DE" altLang="cs-CZ" sz="2000" baseline="0" dirty="0" err="1" smtClean="0">
                <a:latin typeface="Times New Roman" pitchFamily="18" charset="0"/>
                <a:cs typeface="Times New Roman" pitchFamily="18" charset="0"/>
              </a:rPr>
              <a:t>bone</a:t>
            </a:r>
            <a:r>
              <a:rPr lang="de-DE" altLang="cs-CZ" sz="2000" baseline="0" dirty="0" smtClean="0">
                <a:latin typeface="Times New Roman" pitchFamily="18" charset="0"/>
                <a:cs typeface="Times New Roman" pitchFamily="18" charset="0"/>
              </a:rPr>
              <a:t> </a:t>
            </a:r>
            <a:r>
              <a:rPr lang="de-DE" altLang="cs-CZ" sz="2000" baseline="0" dirty="0" err="1" smtClean="0">
                <a:latin typeface="Times New Roman" pitchFamily="18" charset="0"/>
                <a:cs typeface="Times New Roman" pitchFamily="18" charset="0"/>
              </a:rPr>
              <a:t>metastases</a:t>
            </a:r>
            <a:r>
              <a:rPr lang="de-DE" altLang="cs-CZ" sz="2000" baseline="0" dirty="0" smtClean="0">
                <a:latin typeface="Times New Roman" pitchFamily="18" charset="0"/>
                <a:cs typeface="Times New Roman" pitchFamily="18" charset="0"/>
              </a:rPr>
              <a:t> </a:t>
            </a:r>
            <a:r>
              <a:rPr lang="de-DE" altLang="cs-CZ" sz="2000" baseline="0" dirty="0" err="1" smtClean="0">
                <a:latin typeface="Times New Roman" pitchFamily="18" charset="0"/>
                <a:cs typeface="Times New Roman" pitchFamily="18" charset="0"/>
              </a:rPr>
              <a:t>with</a:t>
            </a:r>
            <a:r>
              <a:rPr lang="de-DE" altLang="cs-CZ" sz="2000" baseline="0" dirty="0" smtClean="0">
                <a:latin typeface="Times New Roman" pitchFamily="18" charset="0"/>
                <a:cs typeface="Times New Roman" pitchFamily="18" charset="0"/>
              </a:rPr>
              <a:t> </a:t>
            </a:r>
            <a:r>
              <a:rPr lang="de-DE" altLang="cs-CZ" sz="2000" dirty="0" smtClean="0">
                <a:latin typeface="Times New Roman" pitchFamily="18" charset="0"/>
                <a:cs typeface="Times New Roman" pitchFamily="18" charset="0"/>
              </a:rPr>
              <a:t>68</a:t>
            </a:r>
            <a:r>
              <a:rPr lang="de-DE" altLang="cs-CZ" sz="2000" baseline="0" dirty="0" smtClean="0">
                <a:latin typeface="Times New Roman" pitchFamily="18" charset="0"/>
                <a:cs typeface="Times New Roman" pitchFamily="18" charset="0"/>
              </a:rPr>
              <a:t>Ga-complex</a:t>
            </a:r>
            <a:endParaRPr lang="en-US" altLang="cs-CZ" sz="2000" baseline="0" dirty="0">
              <a:latin typeface="Times New Roman" pitchFamily="18" charset="0"/>
              <a:cs typeface="Times New Roman" panose="02020603050405020304" pitchFamily="18" charset="0"/>
            </a:endParaRPr>
          </a:p>
        </p:txBody>
      </p:sp>
      <p:pic>
        <p:nvPicPr>
          <p:cNvPr id="43011" name="Picture 3" descr="Figure-1_Fellner et al Ga-68 BPAMD Image of the Mo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680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1588" y="6054725"/>
            <a:ext cx="9128126"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marL="457200" indent="-457200" algn="l" eaLnBrk="0" hangingPunct="0">
              <a:spcBef>
                <a:spcPct val="20000"/>
              </a:spcBef>
              <a:buFont typeface="Arial" pitchFamily="34" charset="0"/>
              <a:buChar char="•"/>
              <a:defRPr sz="3200">
                <a:solidFill>
                  <a:schemeClr val="tx1"/>
                </a:solidFill>
                <a:latin typeface="Calibri" pitchFamily="34" charset="0"/>
              </a:defRPr>
            </a:lvl1pPr>
            <a:lvl2pPr marL="914400" indent="-457200" algn="l" eaLnBrk="0" hangingPunct="0">
              <a:spcBef>
                <a:spcPct val="20000"/>
              </a:spcBef>
              <a:buFont typeface="Arial" pitchFamily="34" charset="0"/>
              <a:buChar char="–"/>
              <a:defRPr sz="2800">
                <a:solidFill>
                  <a:schemeClr val="tx1"/>
                </a:solidFill>
                <a:latin typeface="Calibri" pitchFamily="34" charset="0"/>
              </a:defRPr>
            </a:lvl2pPr>
            <a:lvl3pPr marL="1371600" indent="-457200" algn="l" eaLnBrk="0" hangingPunct="0">
              <a:spcBef>
                <a:spcPct val="20000"/>
              </a:spcBef>
              <a:buFont typeface="Arial" pitchFamily="34" charset="0"/>
              <a:buChar char="•"/>
              <a:defRPr sz="2400">
                <a:solidFill>
                  <a:schemeClr val="tx1"/>
                </a:solidFill>
                <a:latin typeface="Calibri" pitchFamily="34" charset="0"/>
              </a:defRPr>
            </a:lvl3pPr>
            <a:lvl4pPr marL="1828800" indent="-457200" algn="l" eaLnBrk="0" hangingPunct="0">
              <a:spcBef>
                <a:spcPct val="20000"/>
              </a:spcBef>
              <a:buFont typeface="Arial" pitchFamily="34" charset="0"/>
              <a:buChar char="–"/>
              <a:defRPr sz="2000">
                <a:solidFill>
                  <a:schemeClr val="tx1"/>
                </a:solidFill>
                <a:latin typeface="Calibri" pitchFamily="34" charset="0"/>
              </a:defRPr>
            </a:lvl4pPr>
            <a:lvl5pPr marL="2286000" indent="-457200" algn="l" eaLnBrk="0" hangingPunct="0">
              <a:spcBef>
                <a:spcPct val="20000"/>
              </a:spcBef>
              <a:buFont typeface="Arial" pitchFamily="34" charset="0"/>
              <a:buChar char="»"/>
              <a:defRPr sz="2000">
                <a:solidFill>
                  <a:schemeClr val="tx1"/>
                </a:solidFill>
                <a:latin typeface="Calibri" pitchFamily="34" charset="0"/>
              </a:defRPr>
            </a:lvl5pPr>
            <a:lvl6pPr marL="27432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32004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6576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41148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70000"/>
              </a:lnSpc>
              <a:spcBef>
                <a:spcPct val="0"/>
              </a:spcBef>
              <a:buFontTx/>
              <a:buNone/>
            </a:pPr>
            <a:r>
              <a:rPr lang="en-GB" altLang="cs-CZ" sz="1600" baseline="0" dirty="0">
                <a:latin typeface="Times New Roman" pitchFamily="18" charset="0"/>
                <a:cs typeface="Times New Roman" pitchFamily="18" charset="0"/>
              </a:rPr>
              <a:t>(</a:t>
            </a:r>
            <a:r>
              <a:rPr lang="cs-CZ" altLang="cs-CZ" sz="1600" baseline="0" dirty="0">
                <a:latin typeface="Times New Roman" pitchFamily="18" charset="0"/>
                <a:cs typeface="Times New Roman" panose="02020603050405020304" pitchFamily="18" charset="0"/>
              </a:rPr>
              <a:t>a</a:t>
            </a:r>
            <a:r>
              <a:rPr lang="en-GB" altLang="cs-CZ" sz="1600" baseline="0" dirty="0">
                <a:latin typeface="Times New Roman" pitchFamily="18" charset="0"/>
                <a:cs typeface="Times New Roman" pitchFamily="18" charset="0"/>
              </a:rPr>
              <a:t>)</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 coronal PET, </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(b)</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 sagittal PET/CT. </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For comparison (c) shows </a:t>
            </a:r>
            <a:r>
              <a:rPr lang="en-GB" altLang="cs-CZ" sz="1600" dirty="0">
                <a:latin typeface="Times New Roman" pitchFamily="18" charset="0"/>
                <a:cs typeface="Times New Roman" pitchFamily="18" charset="0"/>
              </a:rPr>
              <a:t>18</a:t>
            </a:r>
            <a:r>
              <a:rPr lang="en-GB" altLang="cs-CZ" sz="1600" baseline="0" dirty="0">
                <a:latin typeface="Times New Roman" pitchFamily="18" charset="0"/>
                <a:cs typeface="Times New Roman" pitchFamily="18" charset="0"/>
              </a:rPr>
              <a:t>F-fluoride PET</a:t>
            </a:r>
            <a:r>
              <a:rPr lang="cs-CZ" altLang="cs-CZ" sz="1600" baseline="0" dirty="0">
                <a:latin typeface="Times New Roman" pitchFamily="18" charset="0"/>
                <a:cs typeface="Times New Roman" pitchFamily="18" charset="0"/>
              </a:rPr>
              <a:t>.</a:t>
            </a:r>
            <a:r>
              <a:rPr lang="en-US" altLang="cs-CZ" sz="1600" baseline="0" dirty="0">
                <a:latin typeface="Times New Roman" pitchFamily="18" charset="0"/>
                <a:cs typeface="Times New Roman" pitchFamily="18" charset="0"/>
              </a:rPr>
              <a:t> </a:t>
            </a:r>
          </a:p>
          <a:p>
            <a:pPr algn="ctr" eaLnBrk="1" hangingPunct="1">
              <a:lnSpc>
                <a:spcPct val="70000"/>
              </a:lnSpc>
              <a:spcBef>
                <a:spcPct val="0"/>
              </a:spcBef>
              <a:buFontTx/>
              <a:buNone/>
            </a:pPr>
            <a:endParaRPr lang="en-US" altLang="cs-CZ" sz="1600" baseline="0" dirty="0">
              <a:latin typeface="Times New Roman" pitchFamily="18" charset="0"/>
              <a:cs typeface="Times New Roman" pitchFamily="18" charset="0"/>
            </a:endParaRPr>
          </a:p>
          <a:p>
            <a:pPr algn="ctr" eaLnBrk="1" hangingPunct="1">
              <a:lnSpc>
                <a:spcPct val="70000"/>
              </a:lnSpc>
              <a:spcBef>
                <a:spcPct val="0"/>
              </a:spcBef>
              <a:buFontTx/>
              <a:buNone/>
            </a:pPr>
            <a:r>
              <a:rPr lang="cs-CZ" altLang="cs-CZ" sz="1600" baseline="0" dirty="0">
                <a:latin typeface="Times New Roman" pitchFamily="18" charset="0"/>
                <a:cs typeface="Times New Roman" panose="02020603050405020304" pitchFamily="18" charset="0"/>
              </a:rPr>
              <a:t>University of </a:t>
            </a:r>
            <a:r>
              <a:rPr lang="cs-CZ" altLang="cs-CZ" sz="1600" baseline="0" dirty="0" err="1">
                <a:latin typeface="Times New Roman" pitchFamily="18" charset="0"/>
                <a:cs typeface="Times New Roman" panose="02020603050405020304" pitchFamily="18" charset="0"/>
              </a:rPr>
              <a:t>Mainz</a:t>
            </a:r>
            <a:r>
              <a:rPr lang="cs-CZ" altLang="cs-CZ" sz="1600" baseline="0" dirty="0">
                <a:latin typeface="Times New Roman" pitchFamily="18" charset="0"/>
                <a:cs typeface="Times New Roman" panose="02020603050405020304" pitchFamily="18" charset="0"/>
              </a:rPr>
              <a:t>, </a:t>
            </a:r>
            <a:r>
              <a:rPr lang="cs-CZ" altLang="cs-CZ" sz="1600" baseline="0" dirty="0" err="1">
                <a:latin typeface="Times New Roman" pitchFamily="18" charset="0"/>
                <a:cs typeface="Times New Roman" panose="02020603050405020304" pitchFamily="18" charset="0"/>
              </a:rPr>
              <a:t>Zentral</a:t>
            </a:r>
            <a:r>
              <a:rPr lang="cs-CZ" altLang="cs-CZ" sz="1600" baseline="0" dirty="0">
                <a:latin typeface="Times New Roman" pitchFamily="18" charset="0"/>
                <a:cs typeface="Times New Roman" panose="02020603050405020304" pitchFamily="18" charset="0"/>
              </a:rPr>
              <a:t> Klinik </a:t>
            </a:r>
            <a:r>
              <a:rPr lang="cs-CZ" altLang="cs-CZ" sz="1600" baseline="0" dirty="0" err="1">
                <a:latin typeface="Times New Roman" pitchFamily="18" charset="0"/>
                <a:cs typeface="Times New Roman" panose="02020603050405020304" pitchFamily="18" charset="0"/>
              </a:rPr>
              <a:t>Bad</a:t>
            </a:r>
            <a:r>
              <a:rPr lang="cs-CZ" altLang="cs-CZ" sz="1600" baseline="0" dirty="0">
                <a:latin typeface="Times New Roman" pitchFamily="18" charset="0"/>
                <a:cs typeface="Times New Roman" panose="02020603050405020304" pitchFamily="18" charset="0"/>
              </a:rPr>
              <a:t> Berka</a:t>
            </a:r>
            <a:endParaRPr lang="en-GB" altLang="cs-CZ" sz="1600" baseline="0" dirty="0">
              <a:latin typeface="Times New Roman" pitchFamily="18" charset="0"/>
              <a:cs typeface="Times New Roman" pitchFamily="18" charset="0"/>
            </a:endParaRPr>
          </a:p>
        </p:txBody>
      </p:sp>
      <p:sp>
        <p:nvSpPr>
          <p:cNvPr id="5"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2211" name="CS ChemDraw Drawing" r:id="rId4" imgW="2290354" imgH="1694180" progId="ChemDraw.Document.6.0">
                  <p:embed/>
                </p:oleObj>
              </mc:Choice>
              <mc:Fallback>
                <p:oleObj name="CS ChemDraw Drawing" r:id="rId4" imgW="2290354" imgH="1694180" progId="ChemDraw.Document.6.0">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58825"/>
            <a:ext cx="6054549" cy="605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4"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sp>
        <p:nvSpPr>
          <p:cNvPr id="2" name="Obdélník 1"/>
          <p:cNvSpPr/>
          <p:nvPr/>
        </p:nvSpPr>
        <p:spPr>
          <a:xfrm>
            <a:off x="6948264" y="1844824"/>
            <a:ext cx="1677062" cy="400110"/>
          </a:xfrm>
          <a:prstGeom prst="rect">
            <a:avLst/>
          </a:prstGeom>
        </p:spPr>
        <p:txBody>
          <a:bodyPr wrap="none">
            <a:spAutoFit/>
          </a:bodyPr>
          <a:lstStyle/>
          <a:p>
            <a:r>
              <a:rPr lang="de-DE" altLang="cs-CZ" sz="2000" dirty="0">
                <a:cs typeface="Times New Roman" pitchFamily="18" charset="0"/>
              </a:rPr>
              <a:t>68</a:t>
            </a:r>
            <a:r>
              <a:rPr lang="de-DE" altLang="cs-CZ" sz="2000" baseline="0" dirty="0">
                <a:cs typeface="Times New Roman" pitchFamily="18" charset="0"/>
              </a:rPr>
              <a:t>Ga-complex</a:t>
            </a:r>
            <a:endParaRPr lang="cs-CZ" sz="2000" dirty="0"/>
          </a:p>
        </p:txBody>
      </p:sp>
      <p:graphicFrame>
        <p:nvGraphicFramePr>
          <p:cNvPr id="3" name="Objekt 2"/>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3235" name="CS ChemDraw Drawing" r:id="rId4" imgW="2290354" imgH="1694180" progId="ChemDraw.Document.6.0">
                  <p:embed/>
                </p:oleObj>
              </mc:Choice>
              <mc:Fallback>
                <p:oleObj name="CS ChemDraw Drawing" r:id="rId4" imgW="2290354" imgH="1694180" progId="ChemDraw.Document.6.0">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81856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7499" name="Text Box 11"/>
          <p:cNvSpPr txBox="1">
            <a:spLocks noChangeArrowheads="1"/>
          </p:cNvSpPr>
          <p:nvPr/>
        </p:nvSpPr>
        <p:spPr bwMode="auto">
          <a:xfrm>
            <a:off x="1333309" y="1009547"/>
            <a:ext cx="3908422" cy="59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r>
              <a:rPr lang="cs-CZ" altLang="cs-CZ" sz="4900"/>
              <a:t>Děkuji za pozornost</a:t>
            </a:r>
            <a:r>
              <a:rPr lang="en-US" altLang="cs-CZ" sz="4900"/>
              <a:t>!</a:t>
            </a:r>
            <a:endParaRPr lang="cs-CZ" altLang="cs-CZ" sz="4900"/>
          </a:p>
        </p:txBody>
      </p:sp>
      <p:pic>
        <p:nvPicPr>
          <p:cNvPr id="447500" name="Picture 12" descr="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12160" y="3820722"/>
            <a:ext cx="1699200" cy="1098835"/>
          </a:xfrm>
          <a:prstGeom prst="rect">
            <a:avLst/>
          </a:prstGeom>
          <a:noFill/>
          <a:extLst>
            <a:ext uri="{909E8E84-426E-40DD-AFC4-6F175D3DCCD1}">
              <a14:hiddenFill xmlns:a14="http://schemas.microsoft.com/office/drawing/2010/main">
                <a:solidFill>
                  <a:srgbClr val="FFFFFF"/>
                </a:solidFill>
              </a14:hiddenFill>
            </a:ext>
          </a:extLst>
        </p:spPr>
      </p:pic>
      <p:pic>
        <p:nvPicPr>
          <p:cNvPr id="447511" name="Picture 23" descr="potkan-LuBPAMD-24hPI-200u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7680" y="557340"/>
            <a:ext cx="1621440" cy="574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24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0263" name="Rectangle 39"/>
          <p:cNvSpPr>
            <a:spLocks noChangeArrowheads="1"/>
          </p:cNvSpPr>
          <p:nvPr/>
        </p:nvSpPr>
        <p:spPr bwMode="auto">
          <a:xfrm>
            <a:off x="1284287" y="727447"/>
            <a:ext cx="662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0070C0"/>
                </a:solidFill>
                <a:effectLst>
                  <a:outerShdw blurRad="38100" dist="38100" dir="2700000" algn="tl">
                    <a:srgbClr val="FFFFFF"/>
                  </a:outerShdw>
                </a:effectLst>
              </a:rPr>
              <a:t>Izotopy pro PET</a:t>
            </a:r>
          </a:p>
        </p:txBody>
      </p:sp>
      <p:graphicFrame>
        <p:nvGraphicFramePr>
          <p:cNvPr id="6" name="Tabulka 5"/>
          <p:cNvGraphicFramePr>
            <a:graphicFrameLocks noGrp="1"/>
          </p:cNvGraphicFramePr>
          <p:nvPr>
            <p:extLst>
              <p:ext uri="{D42A27DB-BD31-4B8C-83A1-F6EECF244321}">
                <p14:modId xmlns:p14="http://schemas.microsoft.com/office/powerpoint/2010/main" val="146536622"/>
              </p:ext>
            </p:extLst>
          </p:nvPr>
        </p:nvGraphicFramePr>
        <p:xfrm>
          <a:off x="539552" y="1628800"/>
          <a:ext cx="8208912" cy="3822342"/>
        </p:xfrm>
        <a:graphic>
          <a:graphicData uri="http://schemas.openxmlformats.org/drawingml/2006/table">
            <a:tbl>
              <a:tblPr/>
              <a:tblGrid>
                <a:gridCol w="1486123"/>
                <a:gridCol w="1380411"/>
                <a:gridCol w="1652241"/>
                <a:gridCol w="3690137"/>
              </a:tblGrid>
              <a:tr h="235496">
                <a:tc>
                  <a:txBody>
                    <a:bodyPr/>
                    <a:lstStyle/>
                    <a:p>
                      <a:pPr indent="450215" algn="just">
                        <a:lnSpc>
                          <a:spcPct val="150000"/>
                        </a:lnSpc>
                        <a:spcAft>
                          <a:spcPts val="0"/>
                        </a:spcAft>
                      </a:pPr>
                      <a:r>
                        <a:rPr lang="en-GB" sz="1800" dirty="0" err="1" smtClean="0">
                          <a:latin typeface="Times New Roman"/>
                          <a:ea typeface="Times New Roman"/>
                          <a:cs typeface="Times New Roman"/>
                        </a:rPr>
                        <a:t>Izotop</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Přeměna</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en-GB" sz="1800" dirty="0" smtClean="0">
                          <a:latin typeface="Times New Roman"/>
                          <a:ea typeface="Times New Roman"/>
                          <a:cs typeface="Times New Roman"/>
                        </a:rPr>
                        <a:t>Polo</a:t>
                      </a:r>
                      <a:r>
                        <a:rPr lang="cs-CZ" sz="1800" dirty="0" smtClean="0">
                          <a:latin typeface="Times New Roman"/>
                          <a:ea typeface="Times New Roman"/>
                          <a:cs typeface="Times New Roman"/>
                        </a:rPr>
                        <a:t>čas</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Zdroj</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496">
                <a:tc>
                  <a:txBody>
                    <a:bodyPr/>
                    <a:lstStyle/>
                    <a:p>
                      <a:pPr indent="450215" algn="just">
                        <a:lnSpc>
                          <a:spcPct val="150000"/>
                        </a:lnSpc>
                        <a:spcAft>
                          <a:spcPts val="0"/>
                        </a:spcAft>
                      </a:pPr>
                      <a:r>
                        <a:rPr lang="cs-CZ" sz="1800" b="1" baseline="30000" dirty="0" smtClean="0">
                          <a:latin typeface="Times New Roman"/>
                          <a:ea typeface="Times New Roman"/>
                          <a:cs typeface="Times New Roman"/>
                        </a:rPr>
                        <a:t>19</a:t>
                      </a:r>
                      <a:r>
                        <a:rPr lang="cs-CZ" sz="1800" b="1" dirty="0" smtClean="0">
                          <a:latin typeface="Times New Roman"/>
                          <a:ea typeface="Times New Roman"/>
                          <a:cs typeface="Times New Roman"/>
                        </a:rPr>
                        <a:t>F</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b="1" dirty="0" smtClean="0">
                          <a:latin typeface="+mn-lt"/>
                          <a:ea typeface="Times New Roman"/>
                          <a:cs typeface="Times New Roman"/>
                          <a:sym typeface="Symbol"/>
                        </a:rPr>
                        <a:t></a:t>
                      </a:r>
                      <a:r>
                        <a:rPr lang="en-GB" sz="1800" b="1" baseline="30000" dirty="0" smtClean="0">
                          <a:latin typeface="+mn-lt"/>
                          <a:ea typeface="Times New Roman"/>
                          <a:cs typeface="Times New Roman"/>
                        </a:rPr>
                        <a:t>+</a:t>
                      </a:r>
                      <a:endParaRPr lang="cs-CZ" sz="1800" b="1" dirty="0" smtClean="0">
                        <a:latin typeface="+mn-lt"/>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cs-CZ" sz="1800" b="1" dirty="0" smtClean="0">
                          <a:latin typeface="Times New Roman"/>
                          <a:ea typeface="Times New Roman"/>
                          <a:cs typeface="Times New Roman"/>
                        </a:rPr>
                        <a:t>110</a:t>
                      </a:r>
                      <a:r>
                        <a:rPr lang="cs-CZ" sz="1800" b="1" baseline="0" dirty="0" smtClean="0">
                          <a:latin typeface="Times New Roman"/>
                          <a:ea typeface="Times New Roman"/>
                          <a:cs typeface="Times New Roman"/>
                        </a:rPr>
                        <a:t> min</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b="1" dirty="0" err="1" smtClean="0">
                          <a:latin typeface="+mn-lt"/>
                          <a:ea typeface="Times New Roman"/>
                          <a:cs typeface="Times New Roman"/>
                        </a:rPr>
                        <a:t>cyklotron</a:t>
                      </a:r>
                      <a:r>
                        <a:rPr lang="en-GB" sz="1800" b="1" dirty="0" smtClean="0">
                          <a:latin typeface="+mn-lt"/>
                          <a:ea typeface="Times New Roman"/>
                          <a:cs typeface="Times New Roman"/>
                        </a:rPr>
                        <a:t>,</a:t>
                      </a:r>
                      <a:r>
                        <a:rPr lang="cs-CZ" sz="1800" b="1" dirty="0" smtClean="0">
                          <a:latin typeface="+mn-lt"/>
                          <a:ea typeface="Times New Roman"/>
                          <a:cs typeface="Times New Roman"/>
                        </a:rPr>
                        <a:t> </a:t>
                      </a:r>
                      <a:r>
                        <a:rPr lang="cs-CZ" sz="1800" b="1" baseline="30000" dirty="0" smtClean="0">
                          <a:latin typeface="Times New Roman" panose="02020603050405020304" pitchFamily="18" charset="0"/>
                          <a:ea typeface="+mn-ea"/>
                          <a:cs typeface="Times New Roman" panose="02020603050405020304" pitchFamily="18" charset="0"/>
                        </a:rPr>
                        <a:t>18</a:t>
                      </a:r>
                      <a:r>
                        <a:rPr lang="cs-CZ" sz="1800" b="1" baseline="0" dirty="0" smtClean="0">
                          <a:latin typeface="Times New Roman" panose="02020603050405020304" pitchFamily="18" charset="0"/>
                          <a:cs typeface="Times New Roman" panose="02020603050405020304" pitchFamily="18" charset="0"/>
                        </a:rPr>
                        <a:t>O</a:t>
                      </a:r>
                      <a:r>
                        <a:rPr lang="en-US" sz="1800" b="1" baseline="0" dirty="0" smtClean="0">
                          <a:latin typeface="Times New Roman" panose="02020603050405020304" pitchFamily="18" charset="0"/>
                          <a:cs typeface="Times New Roman" panose="02020603050405020304" pitchFamily="18" charset="0"/>
                        </a:rPr>
                        <a:t>(p,</a:t>
                      </a:r>
                      <a:r>
                        <a:rPr lang="cs-CZ" sz="1800" b="1" baseline="0" dirty="0" smtClean="0">
                          <a:latin typeface="+mn-lt"/>
                          <a:cs typeface="Times New Roman" panose="02020603050405020304" pitchFamily="18" charset="0"/>
                        </a:rPr>
                        <a:t>n</a:t>
                      </a:r>
                      <a:r>
                        <a:rPr lang="en-US" sz="1800" b="1" baseline="0" dirty="0" smtClean="0">
                          <a:latin typeface="Times New Roman" panose="02020603050405020304" pitchFamily="18" charset="0"/>
                          <a:cs typeface="Times New Roman" panose="02020603050405020304" pitchFamily="18" charset="0"/>
                        </a:rPr>
                        <a:t>)</a:t>
                      </a:r>
                      <a:r>
                        <a:rPr lang="cs-CZ" sz="1800" b="1" baseline="30000" dirty="0" smtClean="0">
                          <a:latin typeface="Times New Roman" panose="02020603050405020304" pitchFamily="18" charset="0"/>
                          <a:cs typeface="Times New Roman" panose="02020603050405020304" pitchFamily="18" charset="0"/>
                        </a:rPr>
                        <a:t>18</a:t>
                      </a:r>
                      <a:r>
                        <a:rPr lang="cs-CZ" sz="1800" b="1" baseline="0" dirty="0" smtClean="0">
                          <a:latin typeface="Times New Roman" panose="02020603050405020304" pitchFamily="18" charset="0"/>
                          <a:cs typeface="Times New Roman" panose="02020603050405020304" pitchFamily="18" charset="0"/>
                        </a:rPr>
                        <a:t>F</a:t>
                      </a:r>
                      <a:endParaRPr lang="cs-CZ" sz="1800" b="1" dirty="0" smtClean="0">
                        <a:latin typeface="+mn-lt"/>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35496">
                <a:tc>
                  <a:txBody>
                    <a:bodyPr/>
                    <a:lstStyle/>
                    <a:p>
                      <a:pPr indent="450215" algn="just">
                        <a:lnSpc>
                          <a:spcPct val="150000"/>
                        </a:lnSpc>
                        <a:spcAft>
                          <a:spcPts val="0"/>
                        </a:spcAft>
                      </a:pPr>
                      <a:r>
                        <a:rPr lang="cs-CZ" sz="1800" baseline="30000" dirty="0" smtClean="0">
                          <a:latin typeface="Times New Roman"/>
                          <a:ea typeface="Times New Roman"/>
                          <a:cs typeface="Times New Roman"/>
                        </a:rPr>
                        <a:t>11</a:t>
                      </a:r>
                      <a:r>
                        <a:rPr lang="cs-CZ" sz="1800" dirty="0" smtClean="0">
                          <a:latin typeface="Times New Roman"/>
                          <a:ea typeface="Times New Roman"/>
                          <a:cs typeface="Times New Roman"/>
                        </a:rPr>
                        <a:t>C</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dirty="0" smtClean="0">
                          <a:latin typeface="+mn-lt"/>
                          <a:ea typeface="Times New Roman"/>
                          <a:cs typeface="Times New Roman"/>
                          <a:sym typeface="Symbol"/>
                        </a:rPr>
                        <a:t></a:t>
                      </a:r>
                      <a:r>
                        <a:rPr lang="en-GB" sz="1800" baseline="30000" dirty="0" smtClean="0">
                          <a:latin typeface="+mn-lt"/>
                          <a:ea typeface="Times New Roman"/>
                          <a:cs typeface="Times New Roman"/>
                        </a:rPr>
                        <a:t>+</a:t>
                      </a:r>
                      <a:endParaRPr lang="cs-CZ" sz="1800" dirty="0" smtClean="0">
                        <a:latin typeface="+mn-lt"/>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0215" algn="just">
                        <a:lnSpc>
                          <a:spcPct val="150000"/>
                        </a:lnSpc>
                        <a:spcAft>
                          <a:spcPts val="0"/>
                        </a:spcAft>
                      </a:pPr>
                      <a:r>
                        <a:rPr lang="cs-CZ" sz="1800" dirty="0" smtClean="0">
                          <a:latin typeface="Times New Roman"/>
                          <a:ea typeface="Times New Roman"/>
                          <a:cs typeface="Times New Roman"/>
                        </a:rPr>
                        <a:t>20 min</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0215" algn="just">
                        <a:lnSpc>
                          <a:spcPct val="150000"/>
                        </a:lnSpc>
                        <a:spcAft>
                          <a:spcPts val="0"/>
                        </a:spcAft>
                      </a:pPr>
                      <a:r>
                        <a:rPr lang="en-GB" sz="1800" dirty="0" err="1" smtClean="0">
                          <a:latin typeface="+mn-lt"/>
                          <a:ea typeface="Times New Roman"/>
                          <a:cs typeface="Times New Roman"/>
                        </a:rPr>
                        <a:t>cyklotron</a:t>
                      </a:r>
                      <a:r>
                        <a:rPr lang="en-GB" sz="1800" dirty="0" smtClean="0">
                          <a:latin typeface="+mn-lt"/>
                          <a:ea typeface="Times New Roman"/>
                          <a:cs typeface="Times New Roman"/>
                        </a:rPr>
                        <a:t>,</a:t>
                      </a:r>
                      <a:r>
                        <a:rPr lang="cs-CZ" sz="1800" dirty="0" smtClean="0">
                          <a:latin typeface="+mn-lt"/>
                          <a:ea typeface="Times New Roman"/>
                          <a:cs typeface="Times New Roman"/>
                        </a:rPr>
                        <a:t> </a:t>
                      </a:r>
                      <a:r>
                        <a:rPr lang="en-US" sz="1800" b="0" baseline="30000" dirty="0" smtClean="0">
                          <a:latin typeface="Times New Roman" panose="02020603050405020304" pitchFamily="18" charset="0"/>
                          <a:cs typeface="Times New Roman" panose="02020603050405020304" pitchFamily="18" charset="0"/>
                        </a:rPr>
                        <a:t>14</a:t>
                      </a:r>
                      <a:r>
                        <a:rPr lang="en-US" sz="1800" b="0" baseline="0" dirty="0" smtClean="0">
                          <a:latin typeface="Times New Roman" panose="02020603050405020304" pitchFamily="18" charset="0"/>
                          <a:cs typeface="Times New Roman" panose="02020603050405020304" pitchFamily="18" charset="0"/>
                        </a:rPr>
                        <a:t>N(</a:t>
                      </a:r>
                      <a:r>
                        <a:rPr lang="en-US" sz="1800" b="0" baseline="0" dirty="0" err="1" smtClean="0">
                          <a:latin typeface="Times New Roman" panose="02020603050405020304" pitchFamily="18" charset="0"/>
                          <a:cs typeface="Times New Roman" panose="02020603050405020304" pitchFamily="18" charset="0"/>
                        </a:rPr>
                        <a:t>p,</a:t>
                      </a:r>
                      <a:r>
                        <a:rPr lang="en-US" sz="1800" b="0" baseline="0" dirty="0" err="1" smtClean="0">
                          <a:latin typeface="Symbol" panose="05050102010706020507" pitchFamily="18" charset="2"/>
                          <a:cs typeface="Times New Roman" panose="02020603050405020304" pitchFamily="18" charset="0"/>
                        </a:rPr>
                        <a:t>a</a:t>
                      </a:r>
                      <a:r>
                        <a:rPr lang="en-US" sz="1800" b="0" baseline="0" dirty="0" smtClean="0">
                          <a:latin typeface="Times New Roman" panose="02020603050405020304" pitchFamily="18" charset="0"/>
                          <a:cs typeface="Times New Roman" panose="02020603050405020304" pitchFamily="18" charset="0"/>
                        </a:rPr>
                        <a:t>)</a:t>
                      </a:r>
                      <a:r>
                        <a:rPr lang="en-US" sz="1800" b="0" baseline="30000" dirty="0" smtClean="0">
                          <a:latin typeface="Times New Roman" panose="02020603050405020304" pitchFamily="18" charset="0"/>
                          <a:cs typeface="Times New Roman" panose="02020603050405020304" pitchFamily="18" charset="0"/>
                        </a:rPr>
                        <a:t>11</a:t>
                      </a:r>
                      <a:r>
                        <a:rPr lang="en-US" sz="1800" b="0" baseline="0" dirty="0" smtClean="0">
                          <a:latin typeface="Times New Roman" panose="02020603050405020304" pitchFamily="18" charset="0"/>
                          <a:cs typeface="Times New Roman" panose="02020603050405020304" pitchFamily="18" charset="0"/>
                        </a:rPr>
                        <a:t>C</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5496">
                <a:tc>
                  <a:txBody>
                    <a:bodyPr/>
                    <a:lstStyle/>
                    <a:p>
                      <a:pPr indent="450215" algn="just">
                        <a:lnSpc>
                          <a:spcPct val="150000"/>
                        </a:lnSpc>
                        <a:spcAft>
                          <a:spcPts val="0"/>
                        </a:spcAft>
                      </a:pPr>
                      <a:r>
                        <a:rPr lang="en-GB" sz="1800" baseline="30000" dirty="0">
                          <a:latin typeface="Times New Roman"/>
                          <a:ea typeface="Times New Roman"/>
                          <a:cs typeface="Times New Roman"/>
                        </a:rPr>
                        <a:t>61</a:t>
                      </a:r>
                      <a:r>
                        <a:rPr lang="en-GB" sz="1800" dirty="0">
                          <a:latin typeface="Times New Roman"/>
                          <a:ea typeface="Times New Roman"/>
                          <a:cs typeface="Times New Roman"/>
                        </a:rPr>
                        <a:t>Cu</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a:latin typeface="Times New Roman"/>
                          <a:ea typeface="Times New Roman"/>
                          <a:cs typeface="Times New Roman"/>
                        </a:rPr>
                        <a:t>3.3 h</a:t>
                      </a:r>
                      <a:endParaRPr lang="cs-CZ" sz="180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dirty="0" err="1" smtClean="0">
                          <a:latin typeface="Times New Roman"/>
                          <a:ea typeface="Times New Roman"/>
                          <a:cs typeface="Times New Roman"/>
                        </a:rPr>
                        <a:t>cyklotron</a:t>
                      </a:r>
                      <a:r>
                        <a:rPr lang="en-GB" sz="1800" dirty="0">
                          <a:latin typeface="Times New Roman"/>
                          <a:ea typeface="Times New Roman"/>
                          <a:cs typeface="Times New Roman"/>
                        </a:rPr>
                        <a:t>, </a:t>
                      </a:r>
                      <a:r>
                        <a:rPr lang="en-GB" sz="1800" baseline="30000" dirty="0">
                          <a:latin typeface="Times New Roman"/>
                          <a:ea typeface="Times New Roman"/>
                          <a:cs typeface="Times New Roman"/>
                        </a:rPr>
                        <a:t>61</a:t>
                      </a:r>
                      <a:r>
                        <a:rPr lang="en-GB" sz="1800" dirty="0">
                          <a:latin typeface="Times New Roman"/>
                          <a:ea typeface="Times New Roman"/>
                          <a:cs typeface="Times New Roman"/>
                        </a:rPr>
                        <a:t>Ni(</a:t>
                      </a:r>
                      <a:r>
                        <a:rPr lang="en-GB" sz="1800" dirty="0" err="1">
                          <a:latin typeface="Times New Roman"/>
                          <a:ea typeface="Times New Roman"/>
                          <a:cs typeface="Times New Roman"/>
                        </a:rPr>
                        <a:t>p,n</a:t>
                      </a:r>
                      <a:r>
                        <a:rPr lang="en-GB" sz="1800" dirty="0">
                          <a:latin typeface="Times New Roman"/>
                          <a:ea typeface="Times New Roman"/>
                          <a:cs typeface="Times New Roman"/>
                        </a:rPr>
                        <a:t>)</a:t>
                      </a:r>
                      <a:r>
                        <a:rPr lang="en-GB" sz="1800" baseline="30000" dirty="0">
                          <a:latin typeface="Times New Roman"/>
                          <a:ea typeface="Times New Roman"/>
                          <a:cs typeface="Times New Roman"/>
                        </a:rPr>
                        <a:t>61</a:t>
                      </a:r>
                      <a:r>
                        <a:rPr lang="en-GB" sz="1800" dirty="0">
                          <a:latin typeface="Times New Roman"/>
                          <a:ea typeface="Times New Roman"/>
                          <a:cs typeface="Times New Roman"/>
                        </a:rPr>
                        <a:t>Cu</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Cu</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1</a:t>
                      </a:r>
                      <a:r>
                        <a:rPr lang="cs-CZ" sz="1800" b="1" dirty="0" smtClean="0">
                          <a:latin typeface="Times New Roman"/>
                          <a:ea typeface="Times New Roman"/>
                          <a:cs typeface="Times New Roman"/>
                        </a:rPr>
                        <a:t>3 </a:t>
                      </a:r>
                      <a:r>
                        <a:rPr lang="en-GB" sz="1800" b="1" dirty="0" smtClean="0">
                          <a:latin typeface="Times New Roman"/>
                          <a:ea typeface="Times New Roman"/>
                          <a:cs typeface="Times New Roman"/>
                        </a:rPr>
                        <a:t>h</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cyklotron</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Ni(</a:t>
                      </a:r>
                      <a:r>
                        <a:rPr lang="en-GB" sz="1800" b="1" dirty="0" err="1">
                          <a:latin typeface="Times New Roman"/>
                          <a:ea typeface="Times New Roman"/>
                          <a:cs typeface="Times New Roman"/>
                        </a:rPr>
                        <a:t>p,n</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Cu</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a:solidFill>
                            <a:srgbClr val="000000"/>
                          </a:solidFill>
                          <a:latin typeface="Times New Roman"/>
                          <a:ea typeface="Times New Roman"/>
                          <a:cs typeface="Times New Roman"/>
                        </a:rPr>
                        <a:t>66</a:t>
                      </a:r>
                      <a:r>
                        <a:rPr lang="en-GB" sz="1800">
                          <a:solidFill>
                            <a:srgbClr val="000000"/>
                          </a:solidFill>
                          <a:latin typeface="Times New Roman"/>
                          <a:ea typeface="Times New Roman"/>
                          <a:cs typeface="Times New Roman"/>
                        </a:rPr>
                        <a:t>Ga</a:t>
                      </a:r>
                      <a:endParaRPr lang="cs-CZ" sz="180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solidFill>
                            <a:srgbClr val="000000"/>
                          </a:solidFill>
                          <a:latin typeface="Times New Roman"/>
                          <a:ea typeface="Times New Roman"/>
                          <a:cs typeface="Times New Roman"/>
                          <a:sym typeface="Symbol"/>
                        </a:rPr>
                        <a:t></a:t>
                      </a:r>
                      <a:r>
                        <a:rPr lang="en-GB" sz="1800" baseline="30000" dirty="0">
                          <a:solidFill>
                            <a:srgbClr val="000000"/>
                          </a:solidFill>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solidFill>
                            <a:srgbClr val="000000"/>
                          </a:solidFill>
                          <a:latin typeface="Times New Roman"/>
                          <a:ea typeface="Times New Roman"/>
                          <a:cs typeface="Times New Roman"/>
                        </a:rPr>
                        <a:t>9.5 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solidFill>
                            <a:srgbClr val="000000"/>
                          </a:solidFill>
                          <a:latin typeface="Times New Roman"/>
                          <a:ea typeface="Times New Roman"/>
                          <a:cs typeface="Times New Roman"/>
                        </a:rPr>
                        <a:t>cyklotron</a:t>
                      </a:r>
                      <a:r>
                        <a:rPr lang="en-GB" sz="1800" dirty="0">
                          <a:solidFill>
                            <a:srgbClr val="000000"/>
                          </a:solidFill>
                          <a:latin typeface="Times New Roman"/>
                          <a:ea typeface="Times New Roman"/>
                          <a:cs typeface="Times New Roman"/>
                        </a:rPr>
                        <a:t>, </a:t>
                      </a:r>
                      <a:r>
                        <a:rPr lang="en-GB" sz="1800" baseline="30000" dirty="0">
                          <a:solidFill>
                            <a:srgbClr val="000000"/>
                          </a:solidFill>
                          <a:latin typeface="Times New Roman"/>
                          <a:ea typeface="Times New Roman"/>
                          <a:cs typeface="Times New Roman"/>
                        </a:rPr>
                        <a:t>63</a:t>
                      </a:r>
                      <a:r>
                        <a:rPr lang="en-GB" sz="1800" dirty="0">
                          <a:solidFill>
                            <a:srgbClr val="000000"/>
                          </a:solidFill>
                          <a:latin typeface="Times New Roman"/>
                          <a:ea typeface="Times New Roman"/>
                          <a:cs typeface="Times New Roman"/>
                        </a:rPr>
                        <a:t>Cu(</a:t>
                      </a:r>
                      <a:r>
                        <a:rPr lang="en-GB" sz="1800" dirty="0">
                          <a:solidFill>
                            <a:srgbClr val="000000"/>
                          </a:solidFill>
                          <a:latin typeface="Times New Roman"/>
                          <a:ea typeface="Times New Roman"/>
                          <a:cs typeface="Times New Roman"/>
                          <a:sym typeface="Symbol"/>
                        </a:rPr>
                        <a:t></a:t>
                      </a:r>
                      <a:r>
                        <a:rPr lang="en-GB" sz="1800" dirty="0">
                          <a:solidFill>
                            <a:srgbClr val="000000"/>
                          </a:solidFill>
                          <a:latin typeface="Times New Roman"/>
                          <a:ea typeface="Times New Roman"/>
                          <a:cs typeface="Times New Roman"/>
                        </a:rPr>
                        <a:t>,n</a:t>
                      </a:r>
                      <a:r>
                        <a:rPr lang="en-GB" sz="1800" dirty="0">
                          <a:solidFill>
                            <a:srgbClr val="000000"/>
                          </a:solidFill>
                          <a:latin typeface="Times New Roman"/>
                          <a:ea typeface="Times New Roman"/>
                          <a:cs typeface="Times New Roman"/>
                          <a:sym typeface="Symbol"/>
                        </a:rPr>
                        <a:t></a:t>
                      </a:r>
                      <a:r>
                        <a:rPr lang="en-GB" sz="1800" dirty="0">
                          <a:solidFill>
                            <a:srgbClr val="000000"/>
                          </a:solidFill>
                          <a:latin typeface="Times New Roman"/>
                          <a:ea typeface="Times New Roman"/>
                          <a:cs typeface="Times New Roman"/>
                        </a:rPr>
                        <a:t>)</a:t>
                      </a:r>
                      <a:r>
                        <a:rPr lang="en-GB" sz="1800" baseline="30000" dirty="0">
                          <a:solidFill>
                            <a:srgbClr val="000000"/>
                          </a:solidFill>
                          <a:latin typeface="Times New Roman"/>
                          <a:ea typeface="Times New Roman"/>
                          <a:cs typeface="Times New Roman"/>
                        </a:rPr>
                        <a:t>66</a:t>
                      </a:r>
                      <a:r>
                        <a:rPr lang="en-GB" sz="1800" dirty="0">
                          <a:solidFill>
                            <a:srgbClr val="000000"/>
                          </a:solidFill>
                          <a:latin typeface="Times New Roman"/>
                          <a:ea typeface="Times New Roman"/>
                          <a:cs typeface="Times New Roman"/>
                        </a:rPr>
                        <a:t>Ga</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470991">
                <a:tc>
                  <a:txBody>
                    <a:bodyPr/>
                    <a:lstStyle/>
                    <a:p>
                      <a:pPr indent="450215" algn="just">
                        <a:lnSpc>
                          <a:spcPct val="150000"/>
                        </a:lnSpc>
                        <a:spcAft>
                          <a:spcPts val="0"/>
                        </a:spcAft>
                      </a:pP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Ga</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68 </a:t>
                      </a:r>
                      <a:r>
                        <a:rPr lang="en-GB" sz="1800" b="1" dirty="0">
                          <a:latin typeface="Times New Roman"/>
                          <a:ea typeface="Times New Roman"/>
                          <a:cs typeface="Times New Roman"/>
                        </a:rPr>
                        <a:t>min</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gener</a:t>
                      </a:r>
                      <a:r>
                        <a:rPr lang="cs-CZ" sz="1800" b="1" dirty="0" smtClean="0">
                          <a:latin typeface="Times New Roman"/>
                          <a:ea typeface="Times New Roman"/>
                          <a:cs typeface="Times New Roman"/>
                        </a:rPr>
                        <a:t>á</a:t>
                      </a:r>
                      <a:r>
                        <a:rPr lang="en-GB" sz="1800" b="1" dirty="0" smtClean="0">
                          <a:latin typeface="Times New Roman"/>
                          <a:ea typeface="Times New Roman"/>
                          <a:cs typeface="Times New Roman"/>
                        </a:rPr>
                        <a:t>tor</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Ge(</a:t>
                      </a: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Ga, 288 d</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Y</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a:solidFill>
                            <a:srgbClr val="000000"/>
                          </a:solidFill>
                          <a:latin typeface="Times New Roman"/>
                          <a:ea typeface="Times New Roman"/>
                          <a:cs typeface="Times New Roman"/>
                          <a:sym typeface="Symbol"/>
                        </a:rPr>
                        <a:t></a:t>
                      </a:r>
                      <a:r>
                        <a:rPr lang="en-GB" sz="1800" baseline="30000">
                          <a:solidFill>
                            <a:srgbClr val="000000"/>
                          </a:solidFill>
                          <a:latin typeface="Times New Roman"/>
                          <a:ea typeface="Times New Roman"/>
                          <a:cs typeface="Times New Roman"/>
                        </a:rPr>
                        <a:t>+</a:t>
                      </a:r>
                      <a:endParaRPr lang="cs-CZ" sz="180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solidFill>
                            <a:srgbClr val="000000"/>
                          </a:solidFill>
                          <a:latin typeface="Times New Roman"/>
                          <a:ea typeface="Times New Roman"/>
                          <a:cs typeface="Times New Roman"/>
                        </a:rPr>
                        <a:t>1</a:t>
                      </a:r>
                      <a:r>
                        <a:rPr lang="cs-CZ" sz="1800" dirty="0" smtClean="0">
                          <a:solidFill>
                            <a:srgbClr val="000000"/>
                          </a:solidFill>
                          <a:latin typeface="Times New Roman"/>
                          <a:ea typeface="Times New Roman"/>
                          <a:cs typeface="Times New Roman"/>
                        </a:rPr>
                        <a:t>5</a:t>
                      </a:r>
                      <a:r>
                        <a:rPr lang="en-GB" sz="1800" dirty="0" smtClean="0">
                          <a:solidFill>
                            <a:srgbClr val="000000"/>
                          </a:solidFill>
                          <a:latin typeface="Times New Roman"/>
                          <a:ea typeface="Times New Roman"/>
                          <a:cs typeface="Times New Roman"/>
                        </a:rPr>
                        <a:t> </a:t>
                      </a:r>
                      <a:r>
                        <a:rPr lang="en-GB" sz="1800" dirty="0">
                          <a:solidFill>
                            <a:srgbClr val="000000"/>
                          </a:solidFill>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solidFill>
                            <a:srgbClr val="000000"/>
                          </a:solidFill>
                          <a:latin typeface="Times New Roman"/>
                          <a:ea typeface="Times New Roman"/>
                          <a:cs typeface="Times New Roman"/>
                        </a:rPr>
                        <a:t>cyklotron</a:t>
                      </a:r>
                      <a:r>
                        <a:rPr lang="en-GB" sz="1800" dirty="0">
                          <a:solidFill>
                            <a:srgbClr val="000000"/>
                          </a:solidFill>
                          <a:latin typeface="Times New Roman"/>
                          <a:ea typeface="Times New Roman"/>
                          <a:cs typeface="Times New Roman"/>
                        </a:rPr>
                        <a:t>, </a:t>
                      </a: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Sr(</a:t>
                      </a:r>
                      <a:r>
                        <a:rPr lang="en-GB" sz="1800" dirty="0" err="1">
                          <a:solidFill>
                            <a:srgbClr val="000000"/>
                          </a:solidFill>
                          <a:latin typeface="Times New Roman"/>
                          <a:ea typeface="Times New Roman"/>
                          <a:cs typeface="Times New Roman"/>
                        </a:rPr>
                        <a:t>p,n</a:t>
                      </a:r>
                      <a:r>
                        <a:rPr lang="en-GB" sz="1800" dirty="0">
                          <a:solidFill>
                            <a:srgbClr val="000000"/>
                          </a:solidFill>
                          <a:latin typeface="Times New Roman"/>
                          <a:ea typeface="Times New Roman"/>
                          <a:cs typeface="Times New Roman"/>
                        </a:rPr>
                        <a:t>)</a:t>
                      </a: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Y</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470991">
                <a:tc>
                  <a:txBody>
                    <a:bodyPr/>
                    <a:lstStyle/>
                    <a:p>
                      <a:pPr indent="450215" algn="just">
                        <a:lnSpc>
                          <a:spcPct val="150000"/>
                        </a:lnSpc>
                        <a:spcAft>
                          <a:spcPts val="0"/>
                        </a:spcAft>
                      </a:pPr>
                      <a:r>
                        <a:rPr lang="en-GB" sz="1800" baseline="30000" dirty="0">
                          <a:latin typeface="Times New Roman"/>
                          <a:ea typeface="Times New Roman"/>
                          <a:cs typeface="Times New Roman"/>
                        </a:rPr>
                        <a:t>110</a:t>
                      </a:r>
                      <a:r>
                        <a:rPr lang="en-GB" sz="1800" dirty="0">
                          <a:latin typeface="Times New Roman"/>
                          <a:ea typeface="Times New Roman"/>
                          <a:cs typeface="Times New Roman"/>
                        </a:rPr>
                        <a:t>In</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69 </a:t>
                      </a:r>
                      <a:r>
                        <a:rPr lang="en-GB" sz="1800" dirty="0">
                          <a:latin typeface="Times New Roman"/>
                          <a:ea typeface="Times New Roman"/>
                          <a:cs typeface="Times New Roman"/>
                        </a:rPr>
                        <a:t>min</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latin typeface="Times New Roman"/>
                          <a:ea typeface="Times New Roman"/>
                          <a:cs typeface="Times New Roman"/>
                        </a:rPr>
                        <a:t>gener</a:t>
                      </a:r>
                      <a:r>
                        <a:rPr lang="cs-CZ" sz="1800" dirty="0" smtClean="0">
                          <a:latin typeface="Times New Roman"/>
                          <a:ea typeface="Times New Roman"/>
                          <a:cs typeface="Times New Roman"/>
                        </a:rPr>
                        <a:t>á</a:t>
                      </a:r>
                      <a:r>
                        <a:rPr lang="en-GB" sz="1800" dirty="0" smtClean="0">
                          <a:latin typeface="Times New Roman"/>
                          <a:ea typeface="Times New Roman"/>
                          <a:cs typeface="Times New Roman"/>
                        </a:rPr>
                        <a:t>tor</a:t>
                      </a:r>
                      <a:r>
                        <a:rPr lang="en-GB" sz="1800" dirty="0">
                          <a:latin typeface="Times New Roman"/>
                          <a:ea typeface="Times New Roman"/>
                          <a:cs typeface="Times New Roman"/>
                        </a:rPr>
                        <a:t>, </a:t>
                      </a:r>
                      <a:r>
                        <a:rPr lang="en-GB" sz="1800" baseline="30000" dirty="0">
                          <a:latin typeface="Times New Roman"/>
                          <a:ea typeface="Times New Roman"/>
                          <a:cs typeface="Times New Roman"/>
                        </a:rPr>
                        <a:t>110</a:t>
                      </a:r>
                      <a:r>
                        <a:rPr lang="en-GB" sz="1800" dirty="0">
                          <a:latin typeface="Times New Roman"/>
                          <a:ea typeface="Times New Roman"/>
                          <a:cs typeface="Times New Roman"/>
                        </a:rPr>
                        <a:t>Sn(</a:t>
                      </a: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r>
                        <a:rPr lang="en-GB" sz="1800" dirty="0">
                          <a:latin typeface="Times New Roman"/>
                          <a:ea typeface="Times New Roman"/>
                          <a:cs typeface="Times New Roman"/>
                        </a:rPr>
                        <a:t>)</a:t>
                      </a:r>
                      <a:r>
                        <a:rPr lang="en-GB" sz="1800" baseline="30000" dirty="0">
                          <a:latin typeface="Times New Roman"/>
                          <a:ea typeface="Times New Roman"/>
                          <a:cs typeface="Times New Roman"/>
                        </a:rPr>
                        <a:t>110</a:t>
                      </a:r>
                      <a:r>
                        <a:rPr lang="en-GB" sz="1800" dirty="0">
                          <a:latin typeface="Times New Roman"/>
                          <a:ea typeface="Times New Roman"/>
                          <a:cs typeface="Times New Roman"/>
                        </a:rPr>
                        <a:t>In, 4.11 d</a:t>
                      </a:r>
                      <a:endParaRPr lang="cs-CZ" sz="1800" dirty="0">
                        <a:latin typeface="Times New Roman"/>
                        <a:ea typeface="Times New Roman"/>
                        <a:cs typeface="Times New Roman"/>
                      </a:endParaRPr>
                    </a:p>
                  </a:txBody>
                  <a:tcPr marL="34659" marR="34659" marT="0" marB="0">
                    <a:lnL>
                      <a:noFill/>
                    </a:lnL>
                    <a:lnR>
                      <a:noFill/>
                    </a:lnR>
                    <a:lnT>
                      <a:noFill/>
                    </a:lnT>
                    <a:lnB>
                      <a:noFill/>
                    </a:lnB>
                  </a:tcPr>
                </a:tc>
              </a:tr>
            </a:tbl>
          </a:graphicData>
        </a:graphic>
      </p:graphicFrame>
    </p:spTree>
    <p:extLst>
      <p:ext uri="{BB962C8B-B14F-4D97-AF65-F5344CB8AC3E}">
        <p14:creationId xmlns:p14="http://schemas.microsoft.com/office/powerpoint/2010/main" val="3560513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Line 139"/>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1084" name="Rectangle 140"/>
          <p:cNvSpPr>
            <a:spLocks noChangeArrowheads="1"/>
          </p:cNvSpPr>
          <p:nvPr/>
        </p:nvSpPr>
        <p:spPr bwMode="auto">
          <a:xfrm>
            <a:off x="1593056" y="699541"/>
            <a:ext cx="6008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0070C0"/>
                </a:solidFill>
              </a:rPr>
              <a:t>Každá minuta se počítá</a:t>
            </a:r>
            <a:endParaRPr lang="cs-CZ" altLang="cs-CZ" sz="3600" dirty="0">
              <a:solidFill>
                <a:srgbClr val="0070C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700808"/>
            <a:ext cx="4824536" cy="42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395536" y="1844824"/>
            <a:ext cx="3072348" cy="3416320"/>
          </a:xfrm>
          <a:prstGeom prst="rect">
            <a:avLst/>
          </a:prstGeom>
          <a:solidFill>
            <a:srgbClr val="FFFF00"/>
          </a:solidFill>
        </p:spPr>
        <p:txBody>
          <a:bodyPr wrap="square" rtlCol="0">
            <a:spAutoFit/>
          </a:bodyPr>
          <a:lstStyle/>
          <a:p>
            <a:pPr algn="l">
              <a:lnSpc>
                <a:spcPct val="150000"/>
              </a:lnSpc>
              <a:buFont typeface="Arial" pitchFamily="34" charset="0"/>
              <a:buChar char="•"/>
            </a:pPr>
            <a:r>
              <a:rPr lang="cs-CZ" sz="1800" b="0" dirty="0" smtClean="0">
                <a:solidFill>
                  <a:schemeClr val="tx1"/>
                </a:solidFill>
              </a:rPr>
              <a:t> </a:t>
            </a:r>
            <a:r>
              <a:rPr lang="cs-CZ" sz="2400" b="0" dirty="0" smtClean="0">
                <a:solidFill>
                  <a:schemeClr val="tx1"/>
                </a:solidFill>
              </a:rPr>
              <a:t>Příprava izotopu</a:t>
            </a:r>
          </a:p>
          <a:p>
            <a:pPr algn="l">
              <a:lnSpc>
                <a:spcPct val="150000"/>
              </a:lnSpc>
              <a:buFont typeface="Arial" pitchFamily="34" charset="0"/>
              <a:buChar char="•"/>
            </a:pPr>
            <a:r>
              <a:rPr lang="cs-CZ" sz="2400" b="0" dirty="0" smtClean="0">
                <a:solidFill>
                  <a:schemeClr val="tx1"/>
                </a:solidFill>
              </a:rPr>
              <a:t> Izolace izotopu</a:t>
            </a:r>
          </a:p>
          <a:p>
            <a:pPr algn="l">
              <a:lnSpc>
                <a:spcPct val="150000"/>
              </a:lnSpc>
              <a:buFont typeface="Arial" pitchFamily="34" charset="0"/>
              <a:buChar char="•"/>
            </a:pPr>
            <a:r>
              <a:rPr lang="cs-CZ" sz="2400" b="0" dirty="0" smtClean="0">
                <a:solidFill>
                  <a:schemeClr val="tx1"/>
                </a:solidFill>
              </a:rPr>
              <a:t> Příprava radiofarmaka</a:t>
            </a:r>
          </a:p>
          <a:p>
            <a:pPr algn="l">
              <a:lnSpc>
                <a:spcPct val="150000"/>
              </a:lnSpc>
              <a:buFont typeface="Arial" pitchFamily="34" charset="0"/>
              <a:buChar char="•"/>
            </a:pPr>
            <a:r>
              <a:rPr lang="cs-CZ" sz="2400" b="0" dirty="0" smtClean="0">
                <a:solidFill>
                  <a:schemeClr val="tx1"/>
                </a:solidFill>
              </a:rPr>
              <a:t> Separace radiofarmaka</a:t>
            </a:r>
          </a:p>
          <a:p>
            <a:pPr algn="l">
              <a:lnSpc>
                <a:spcPct val="150000"/>
              </a:lnSpc>
              <a:buFont typeface="Arial" pitchFamily="34" charset="0"/>
              <a:buChar char="•"/>
            </a:pPr>
            <a:r>
              <a:rPr lang="cs-CZ" sz="2400" b="0" dirty="0" smtClean="0">
                <a:solidFill>
                  <a:schemeClr val="tx1"/>
                </a:solidFill>
              </a:rPr>
              <a:t> Analýza radiofarmaka</a:t>
            </a:r>
          </a:p>
          <a:p>
            <a:pPr algn="l">
              <a:lnSpc>
                <a:spcPct val="150000"/>
              </a:lnSpc>
              <a:buFont typeface="Arial" pitchFamily="34" charset="0"/>
              <a:buChar char="•"/>
            </a:pPr>
            <a:r>
              <a:rPr lang="cs-CZ" sz="2400" b="0" dirty="0" smtClean="0">
                <a:solidFill>
                  <a:schemeClr val="tx1"/>
                </a:solidFill>
              </a:rPr>
              <a:t> Doprava k pacientovi</a:t>
            </a:r>
          </a:p>
          <a:p>
            <a:pPr algn="l">
              <a:lnSpc>
                <a:spcPct val="150000"/>
              </a:lnSpc>
              <a:buFont typeface="Arial" pitchFamily="34" charset="0"/>
              <a:buChar char="•"/>
            </a:pPr>
            <a:r>
              <a:rPr lang="cs-CZ" sz="2400" b="0" dirty="0" smtClean="0">
                <a:solidFill>
                  <a:schemeClr val="tx1"/>
                </a:solidFill>
              </a:rPr>
              <a:t> Aplikace pacientovi</a:t>
            </a:r>
          </a:p>
          <a:p>
            <a:pPr algn="l">
              <a:lnSpc>
                <a:spcPct val="150000"/>
              </a:lnSpc>
              <a:buFont typeface="Arial" pitchFamily="34" charset="0"/>
              <a:buChar char="•"/>
            </a:pPr>
            <a:r>
              <a:rPr lang="cs-CZ" sz="2400" b="0" dirty="0" smtClean="0">
                <a:solidFill>
                  <a:schemeClr val="tx1"/>
                </a:solidFill>
              </a:rPr>
              <a:t> Dosažení žádané </a:t>
            </a:r>
            <a:r>
              <a:rPr lang="cs-CZ" sz="2400" b="0" dirty="0" err="1" smtClean="0">
                <a:solidFill>
                  <a:schemeClr val="tx1"/>
                </a:solidFill>
              </a:rPr>
              <a:t>biodistribuce</a:t>
            </a:r>
            <a:endParaRPr lang="cs-CZ" sz="2400" b="0" dirty="0" smtClean="0">
              <a:solidFill>
                <a:schemeClr val="tx1"/>
              </a:solidFill>
            </a:endParaRPr>
          </a:p>
          <a:p>
            <a:pPr algn="l">
              <a:lnSpc>
                <a:spcPct val="150000"/>
              </a:lnSpc>
              <a:buFont typeface="Arial" pitchFamily="34" charset="0"/>
              <a:buChar char="•"/>
            </a:pPr>
            <a:r>
              <a:rPr lang="cs-CZ" sz="2400" b="0" dirty="0" smtClean="0">
                <a:solidFill>
                  <a:schemeClr val="tx1"/>
                </a:solidFill>
              </a:rPr>
              <a:t> Snímkování</a:t>
            </a:r>
            <a:endParaRPr lang="cs-CZ" sz="2400" b="0" dirty="0">
              <a:solidFill>
                <a:schemeClr val="tx1"/>
              </a:solidFill>
            </a:endParaRPr>
          </a:p>
        </p:txBody>
      </p:sp>
    </p:spTree>
    <p:extLst>
      <p:ext uri="{BB962C8B-B14F-4D97-AF65-F5344CB8AC3E}">
        <p14:creationId xmlns:p14="http://schemas.microsoft.com/office/powerpoint/2010/main" val="3773750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smw.ch/fileadmin/smw/images/SMW-2011-13272-Fig-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72816"/>
            <a:ext cx="2793931"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PET</a:t>
            </a:r>
            <a:r>
              <a:rPr lang="en-US" altLang="cs-CZ" sz="3200" b="1" dirty="0" smtClean="0">
                <a:solidFill>
                  <a:srgbClr val="FF0000"/>
                </a:solidFill>
                <a:latin typeface="Times New Roman" panose="02020603050405020304" pitchFamily="18" charset="0"/>
                <a:cs typeface="Times New Roman" panose="02020603050405020304" pitchFamily="18" charset="0"/>
              </a:rPr>
              <a:t> vs. SPECT</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405"/>
          <p:cNvSpPr>
            <a:spLocks noChangeArrowheads="1"/>
          </p:cNvSpPr>
          <p:nvPr/>
        </p:nvSpPr>
        <p:spPr bwMode="auto">
          <a:xfrm>
            <a:off x="896452" y="1293783"/>
            <a:ext cx="2019364" cy="44203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t" anchorCtr="0">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marL="0" indent="0" algn="l" eaLnBrk="1" hangingPunct="1">
              <a:lnSpc>
                <a:spcPct val="150000"/>
              </a:lnSpc>
            </a:pPr>
            <a:r>
              <a:rPr lang="cs-CZ" sz="1600" baseline="0" dirty="0"/>
              <a:t>[</a:t>
            </a:r>
            <a:r>
              <a:rPr lang="cs-CZ" sz="1600" dirty="0"/>
              <a:t>18</a:t>
            </a:r>
            <a:r>
              <a:rPr lang="cs-CZ" sz="1600" baseline="0" dirty="0"/>
              <a:t>F]-</a:t>
            </a:r>
            <a:r>
              <a:rPr lang="cs-CZ" sz="1600" baseline="0" dirty="0" smtClean="0"/>
              <a:t>FDG-PET</a:t>
            </a:r>
            <a:endParaRPr lang="en-US" altLang="cs-CZ" sz="1600" baseline="0" dirty="0">
              <a:cs typeface="Times New Roman" panose="02020603050405020304" pitchFamily="18" charset="0"/>
              <a:sym typeface="Wingdings" pitchFamily="2" charset="2"/>
            </a:endParaRPr>
          </a:p>
        </p:txBody>
      </p:sp>
      <p:pic>
        <p:nvPicPr>
          <p:cNvPr id="79876" name="Picture 4" descr="http://jnm.snmjournals.org/content/45/8/1309/F5.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269305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05"/>
          <p:cNvSpPr>
            <a:spLocks noChangeArrowheads="1"/>
          </p:cNvSpPr>
          <p:nvPr/>
        </p:nvSpPr>
        <p:spPr bwMode="auto">
          <a:xfrm>
            <a:off x="5364088" y="1214574"/>
            <a:ext cx="2160240" cy="44203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t" anchorCtr="0">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marL="0" indent="0" algn="l" eaLnBrk="1" hangingPunct="1">
              <a:lnSpc>
                <a:spcPct val="150000"/>
              </a:lnSpc>
            </a:pPr>
            <a:r>
              <a:rPr lang="cs-CZ" sz="1600" dirty="0" smtClean="0"/>
              <a:t>99m</a:t>
            </a:r>
            <a:r>
              <a:rPr lang="cs-CZ" sz="1600" baseline="0" dirty="0" smtClean="0"/>
              <a:t>Tc-</a:t>
            </a:r>
            <a:r>
              <a:rPr lang="en-US" sz="1600" baseline="0" dirty="0" smtClean="0"/>
              <a:t>MDP-SPECT</a:t>
            </a:r>
            <a:endParaRPr lang="en-US" altLang="cs-CZ" sz="1600" baseline="0" dirty="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4099862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18866</TotalTime>
  <Words>2513</Words>
  <Application>Microsoft Office PowerPoint</Application>
  <PresentationFormat>Předvádění na obrazovce (4:3)</PresentationFormat>
  <Paragraphs>606</Paragraphs>
  <Slides>69</Slides>
  <Notes>8</Notes>
  <HiddenSlides>1</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69</vt:i4>
      </vt:variant>
    </vt:vector>
  </HeadingPairs>
  <TitlesOfParts>
    <vt:vector size="72" baseType="lpstr">
      <vt:lpstr>Motiv systému Office</vt:lpstr>
      <vt:lpstr>CS ChemDraw Drawing</vt:lpstr>
      <vt:lpstr>Rovnice</vt:lpstr>
      <vt:lpstr>Prezentace aplikace PowerPoint</vt:lpstr>
      <vt:lpstr>Prezentace aplikace PowerPoint</vt:lpstr>
      <vt:lpstr>SPECT</vt:lpstr>
      <vt:lpstr>Prezentace aplikace PowerPoint</vt:lpstr>
      <vt:lpstr>Prezentace aplikace PowerPoint</vt:lpstr>
      <vt:lpstr>PET</vt:lpstr>
      <vt:lpstr>Prezentace aplikace PowerPoint</vt:lpstr>
      <vt:lpstr>Prezentace aplikace PowerPoint</vt:lpstr>
      <vt:lpstr>PET vs. SPECT</vt:lpstr>
      <vt:lpstr>Fused images</vt:lpstr>
      <vt:lpstr>Radiotherapy</vt:lpstr>
      <vt:lpstr>Radiotherapy</vt:lpstr>
      <vt:lpstr>Radiotherapy</vt:lpstr>
      <vt:lpstr>Prezentace aplikace PowerPoint</vt:lpstr>
      <vt:lpstr>Prezentace aplikace PowerPoint</vt:lpstr>
      <vt:lpstr>Preparation and administration</vt:lpstr>
      <vt:lpstr>Targeting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Neutral complexes  – brain imaging – oxidation states IV, V</vt:lpstr>
      <vt:lpstr>Prezentace aplikace PowerPoint</vt:lpstr>
      <vt:lpstr>Prezentace aplikace PowerPoint</vt:lpstr>
      <vt:lpstr>Prezentace aplikace PowerPoint</vt:lpstr>
      <vt:lpstr>Prezentace aplikace PowerPoint</vt:lpstr>
      <vt:lpstr>Carbon 11C</vt:lpstr>
      <vt:lpstr>Prezentace aplikace PowerPoint</vt:lpstr>
      <vt:lpstr>Carbon 11C</vt:lpstr>
      <vt:lpstr>Carbon 11C</vt:lpstr>
      <vt:lpstr>Carbon 11C</vt:lpstr>
      <vt:lpstr>Carbon 11C</vt:lpstr>
      <vt:lpstr>Carbon 11C</vt:lpstr>
      <vt:lpstr>Carbon 11C</vt:lpstr>
      <vt:lpstr>Fluorine 18 F</vt:lpstr>
      <vt:lpstr>Fluorine 18 F</vt:lpstr>
      <vt:lpstr>Fluorine 18 F</vt:lpstr>
      <vt:lpstr>Fluorine 18 F</vt:lpstr>
      <vt:lpstr>Fluorine 18 F</vt:lpstr>
      <vt:lpstr>Fluorine 18 F</vt:lpstr>
      <vt:lpstr>Fluorine 18 F</vt:lpstr>
      <vt:lpstr>Fluorine 18 F</vt:lpstr>
      <vt:lpstr>Fluorine 18 F</vt:lpstr>
      <vt:lpstr>Iodine isotopes</vt:lpstr>
      <vt:lpstr>Metalic nuclides (non-Tc, non-Re)</vt:lpstr>
      <vt:lpstr>Complex stability</vt:lpstr>
      <vt:lpstr>Complex kinetics</vt:lpstr>
      <vt:lpstr>Open-chain ligands</vt:lpstr>
      <vt:lpstr>Macrocyclic ligands</vt:lpstr>
      <vt:lpstr>Bifunctional chelators</vt:lpstr>
      <vt:lpstr>Gallium 68Ga</vt:lpstr>
      <vt:lpstr>Ligands for 68Ga complexation  Aminocarboxylates     Hydroxybenzyl and hydroxypyridyl derivatives     Thiol and amino-thiol chelates</vt:lpstr>
      <vt:lpstr>Copper isotopes</vt:lpstr>
      <vt:lpstr>Ligands for copper complexation  Open-chain ligands</vt:lpstr>
      <vt:lpstr>Ligands for copper complexation  Macrocyclic ligands</vt:lpstr>
      <vt:lpstr>Sc, Y, In and Lanthanoides</vt:lpstr>
      <vt:lpstr>Sc, Y, In and Lanthanoides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Anorganika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Vodíkové spektrum</dc:title>
  <dc:creator>Vez</dc:creator>
  <cp:lastModifiedBy>Jiří Příhoda</cp:lastModifiedBy>
  <cp:revision>2973</cp:revision>
  <cp:lastPrinted>2014-04-30T08:29:44Z</cp:lastPrinted>
  <dcterms:created xsi:type="dcterms:W3CDTF">2004-05-01T17:45:26Z</dcterms:created>
  <dcterms:modified xsi:type="dcterms:W3CDTF">2018-12-02T10:08:49Z</dcterms:modified>
</cp:coreProperties>
</file>