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42"/>
  </p:notesMasterIdLst>
  <p:sldIdLst>
    <p:sldId id="256" r:id="rId2"/>
    <p:sldId id="257" r:id="rId3"/>
    <p:sldId id="258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61" r:id="rId12"/>
    <p:sldId id="279" r:id="rId13"/>
    <p:sldId id="281" r:id="rId14"/>
    <p:sldId id="280" r:id="rId15"/>
    <p:sldId id="259" r:id="rId16"/>
    <p:sldId id="260" r:id="rId17"/>
    <p:sldId id="262" r:id="rId18"/>
    <p:sldId id="263" r:id="rId19"/>
    <p:sldId id="282" r:id="rId20"/>
    <p:sldId id="283" r:id="rId21"/>
    <p:sldId id="284" r:id="rId22"/>
    <p:sldId id="285" r:id="rId23"/>
    <p:sldId id="286" r:id="rId24"/>
    <p:sldId id="287" r:id="rId25"/>
    <p:sldId id="289" r:id="rId26"/>
    <p:sldId id="288" r:id="rId27"/>
    <p:sldId id="295" r:id="rId28"/>
    <p:sldId id="296" r:id="rId29"/>
    <p:sldId id="293" r:id="rId30"/>
    <p:sldId id="294" r:id="rId31"/>
    <p:sldId id="290" r:id="rId32"/>
    <p:sldId id="292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0" autoAdjust="0"/>
    <p:restoredTop sz="94600" autoAdjust="0"/>
  </p:normalViewPr>
  <p:slideViewPr>
    <p:cSldViewPr>
      <p:cViewPr varScale="1">
        <p:scale>
          <a:sx n="126" d="100"/>
          <a:sy n="126" d="100"/>
        </p:scale>
        <p:origin x="-3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F6F5F-88FD-4449-8010-10F0C7D283A1}" type="datetimeFigureOut">
              <a:rPr lang="cs-CZ" smtClean="0"/>
              <a:pPr/>
              <a:t>25.10.2011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0D24A-761E-4F68-9197-EF69B36BAB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0097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D78A855-B4E4-4599-913A-C6A25D935DC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093E-D07D-4E4B-9015-E7B29935D2E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D7A2633-54C4-4DBF-8274-1F115F2E7BF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06B484-47A8-40A2-A64E-96215B70F2D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Obdélní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8D6BEB1-1386-4989-9585-BB685164EE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3FC9D50-A46B-41A4-B0B9-63AEAA90EAD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cs-CZ" smtClean="0"/>
              <a:t>prof. Otruba</a:t>
            </a: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E2A5F24-9AA9-497A-BAD1-DE65B86974C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AC5FD15-5F8D-4CB9-BA0A-3075F8683A3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56C572-0471-4093-A16F-0AF183EF540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45C144-C1FD-47AE-80AC-AE72D8D2503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Obdélní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Obdélní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E98C2FE-93D4-483B-A47E-ED45AF0C054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D0D026F-C8C1-4234-9224-52257672C32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nsertion_device" TargetMode="External"/><Relationship Id="rId7" Type="http://schemas.openxmlformats.org/officeDocument/2006/relationships/image" Target="../media/image8.jpeg"/><Relationship Id="rId2" Type="http://schemas.openxmlformats.org/officeDocument/2006/relationships/hyperlink" Target="http://en.wikipedia.org/wiki/Bending_magnet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en.wikipedia.org/wiki/Free_electron_laser" TargetMode="External"/><Relationship Id="rId5" Type="http://schemas.openxmlformats.org/officeDocument/2006/relationships/hyperlink" Target="http://en.wikipedia.org/wiki/Wiggler_(synchrotron)" TargetMode="External"/><Relationship Id="rId4" Type="http://schemas.openxmlformats.org/officeDocument/2006/relationships/hyperlink" Target="http://en.wikipedia.org/wiki/Undulator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Synchrotron – záření pro vědu a výzkum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>
                <a:latin typeface="Arno Pro" pitchFamily="18" charset="0"/>
              </a:rPr>
              <a:t>Vítězslav Otruba</a:t>
            </a:r>
            <a:endParaRPr lang="cs-CZ" dirty="0">
              <a:latin typeface="Arno Pro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Undulátrory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 smtClean="0"/>
              <a:t>2010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V případě slabého magnetického pole</a:t>
            </a:r>
            <a:r>
              <a:rPr lang="en-US" dirty="0" smtClean="0"/>
              <a:t> </a:t>
            </a:r>
            <a:r>
              <a:rPr lang="cs-CZ" dirty="0" smtClean="0"/>
              <a:t>p</a:t>
            </a:r>
            <a:r>
              <a:rPr lang="en-US" dirty="0" err="1" smtClean="0"/>
              <a:t>ozorovatel</a:t>
            </a:r>
            <a:r>
              <a:rPr lang="en-US" dirty="0" smtClean="0"/>
              <a:t> </a:t>
            </a:r>
            <a:r>
              <a:rPr lang="en-US" dirty="0" err="1" smtClean="0"/>
              <a:t>nedetekuje</a:t>
            </a:r>
            <a:r>
              <a:rPr lang="en-US" dirty="0" smtClean="0"/>
              <a:t> </a:t>
            </a:r>
            <a:r>
              <a:rPr lang="en-US" dirty="0" err="1" smtClean="0"/>
              <a:t>ostré</a:t>
            </a:r>
            <a:r>
              <a:rPr lang="en-US" dirty="0" smtClean="0"/>
              <a:t> </a:t>
            </a:r>
            <a:r>
              <a:rPr lang="en-US" dirty="0" err="1" smtClean="0"/>
              <a:t>úzké</a:t>
            </a:r>
            <a:r>
              <a:rPr lang="en-US" dirty="0" smtClean="0"/>
              <a:t> </a:t>
            </a:r>
            <a:r>
              <a:rPr lang="en-US" dirty="0" err="1" smtClean="0"/>
              <a:t>pulsy</a:t>
            </a:r>
            <a:r>
              <a:rPr lang="en-US" dirty="0" smtClean="0"/>
              <a:t> ale </a:t>
            </a:r>
            <a:r>
              <a:rPr lang="en-US" dirty="0" err="1" smtClean="0"/>
              <a:t>jen</a:t>
            </a:r>
            <a:r>
              <a:rPr lang="en-US" dirty="0" smtClean="0"/>
              <a:t> </a:t>
            </a:r>
            <a:r>
              <a:rPr lang="en-US" dirty="0" err="1" smtClean="0"/>
              <a:t>periodicky</a:t>
            </a:r>
            <a:r>
              <a:rPr lang="en-US" dirty="0" smtClean="0"/>
              <a:t> </a:t>
            </a:r>
            <a:r>
              <a:rPr lang="en-US" dirty="0" err="1" smtClean="0"/>
              <a:t>modulovaný</a:t>
            </a:r>
            <a:r>
              <a:rPr lang="en-US" dirty="0" smtClean="0"/>
              <a:t> </a:t>
            </a:r>
            <a:r>
              <a:rPr lang="en-US" dirty="0" err="1" smtClean="0"/>
              <a:t>signál</a:t>
            </a:r>
            <a:r>
              <a:rPr lang="en-US" dirty="0" smtClean="0"/>
              <a:t>,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zcela</a:t>
            </a:r>
            <a:r>
              <a:rPr lang="en-US" dirty="0" smtClean="0"/>
              <a:t> </a:t>
            </a:r>
            <a:r>
              <a:rPr lang="en-US" dirty="0" err="1" smtClean="0"/>
              <a:t>ideálním</a:t>
            </a:r>
            <a:r>
              <a:rPr lang="en-US" dirty="0" smtClean="0"/>
              <a:t> </a:t>
            </a:r>
            <a:r>
              <a:rPr lang="en-US" dirty="0" err="1" smtClean="0"/>
              <a:t>případě</a:t>
            </a:r>
            <a:r>
              <a:rPr lang="en-US" dirty="0" smtClean="0"/>
              <a:t> </a:t>
            </a:r>
            <a:r>
              <a:rPr lang="en-US" dirty="0" err="1" smtClean="0"/>
              <a:t>harmonicky</a:t>
            </a:r>
            <a:r>
              <a:rPr lang="en-US" dirty="0" smtClean="0"/>
              <a:t> </a:t>
            </a:r>
            <a:r>
              <a:rPr lang="en-US" dirty="0" err="1" smtClean="0"/>
              <a:t>modulovaný</a:t>
            </a:r>
            <a:r>
              <a:rPr lang="en-US" dirty="0" smtClean="0"/>
              <a:t> </a:t>
            </a:r>
            <a:r>
              <a:rPr lang="en-US" dirty="0" err="1" smtClean="0"/>
              <a:t>signál</a:t>
            </a:r>
            <a:r>
              <a:rPr lang="en-US" dirty="0" smtClean="0"/>
              <a:t>. </a:t>
            </a:r>
            <a:r>
              <a:rPr lang="en-US" dirty="0" err="1" smtClean="0"/>
              <a:t>Takové</a:t>
            </a:r>
            <a:r>
              <a:rPr lang="en-US" dirty="0" smtClean="0"/>
              <a:t> </a:t>
            </a:r>
            <a:r>
              <a:rPr lang="en-US" dirty="0" err="1" smtClean="0"/>
              <a:t>zařízení</a:t>
            </a:r>
            <a:r>
              <a:rPr lang="en-US" dirty="0" smtClean="0"/>
              <a:t> se </a:t>
            </a:r>
            <a:r>
              <a:rPr lang="en-US" dirty="0" err="1" smtClean="0"/>
              <a:t>nazývá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undulátor</a:t>
            </a:r>
            <a:r>
              <a:rPr lang="en-US" dirty="0" smtClean="0"/>
              <a:t>. V </a:t>
            </a:r>
            <a:r>
              <a:rPr lang="en-US" dirty="0" err="1" smtClean="0"/>
              <a:t>ideálním</a:t>
            </a:r>
            <a:r>
              <a:rPr lang="en-US" dirty="0" smtClean="0"/>
              <a:t> </a:t>
            </a:r>
            <a:r>
              <a:rPr lang="en-US" dirty="0" err="1" smtClean="0"/>
              <a:t>případě</a:t>
            </a:r>
            <a:r>
              <a:rPr lang="en-US" dirty="0" smtClean="0"/>
              <a:t> </a:t>
            </a:r>
            <a:r>
              <a:rPr lang="en-US" dirty="0" err="1" smtClean="0"/>
              <a:t>undulátor</a:t>
            </a:r>
            <a:r>
              <a:rPr lang="en-US" dirty="0" smtClean="0"/>
              <a:t> </a:t>
            </a:r>
            <a:r>
              <a:rPr lang="en-US" dirty="0" err="1" smtClean="0"/>
              <a:t>vyzařuje</a:t>
            </a:r>
            <a:r>
              <a:rPr lang="en-US" dirty="0" smtClean="0"/>
              <a:t> </a:t>
            </a:r>
            <a:r>
              <a:rPr lang="en-US" dirty="0" err="1" smtClean="0"/>
              <a:t>monochromatickou</a:t>
            </a:r>
            <a:r>
              <a:rPr lang="en-US" dirty="0" smtClean="0"/>
              <a:t> </a:t>
            </a:r>
            <a:r>
              <a:rPr lang="en-US" dirty="0" err="1" smtClean="0"/>
              <a:t>vlnu</a:t>
            </a:r>
            <a:r>
              <a:rPr lang="en-US" dirty="0" smtClean="0"/>
              <a:t>, </a:t>
            </a:r>
            <a:r>
              <a:rPr lang="en-US" dirty="0" err="1" smtClean="0"/>
              <a:t>jejíž</a:t>
            </a:r>
            <a:r>
              <a:rPr lang="en-US" dirty="0" smtClean="0"/>
              <a:t> </a:t>
            </a:r>
            <a:r>
              <a:rPr lang="en-US" dirty="0" err="1" smtClean="0"/>
              <a:t>vlnová</a:t>
            </a:r>
            <a:r>
              <a:rPr lang="en-US" dirty="0" smtClean="0"/>
              <a:t> </a:t>
            </a:r>
            <a:r>
              <a:rPr lang="en-US" dirty="0" err="1" smtClean="0"/>
              <a:t>délka</a:t>
            </a:r>
            <a:r>
              <a:rPr lang="en-US" dirty="0" smtClean="0"/>
              <a:t> je </a:t>
            </a:r>
            <a:r>
              <a:rPr lang="en-US" dirty="0" err="1" smtClean="0"/>
              <a:t>proti</a:t>
            </a:r>
            <a:r>
              <a:rPr lang="en-US" dirty="0" smtClean="0"/>
              <a:t> </a:t>
            </a:r>
            <a:r>
              <a:rPr lang="en-US" dirty="0" err="1" smtClean="0"/>
              <a:t>periodě</a:t>
            </a:r>
            <a:r>
              <a:rPr lang="en-US" dirty="0" smtClean="0"/>
              <a:t> </a:t>
            </a:r>
            <a:r>
              <a:rPr lang="en-US" dirty="0" err="1" smtClean="0"/>
              <a:t>undulátoru</a:t>
            </a:r>
            <a:r>
              <a:rPr lang="en-US" dirty="0" smtClean="0"/>
              <a:t> </a:t>
            </a:r>
            <a:r>
              <a:rPr lang="en-US" dirty="0" err="1" smtClean="0"/>
              <a:t>zkrácená</a:t>
            </a:r>
            <a:r>
              <a:rPr lang="en-US" dirty="0" smtClean="0"/>
              <a:t> </a:t>
            </a:r>
            <a:r>
              <a:rPr lang="en-US" dirty="0" err="1" smtClean="0"/>
              <a:t>vlivem</a:t>
            </a:r>
            <a:r>
              <a:rPr lang="en-US" dirty="0" smtClean="0"/>
              <a:t> </a:t>
            </a:r>
            <a:r>
              <a:rPr lang="en-US" dirty="0" err="1" smtClean="0"/>
              <a:t>relativistického</a:t>
            </a:r>
            <a:r>
              <a:rPr lang="en-US" dirty="0" smtClean="0"/>
              <a:t>  a </a:t>
            </a:r>
            <a:r>
              <a:rPr lang="en-US" dirty="0" err="1" smtClean="0"/>
              <a:t>Dopplerova</a:t>
            </a:r>
            <a:r>
              <a:rPr lang="en-US" dirty="0" smtClean="0"/>
              <a:t>  </a:t>
            </a:r>
            <a:r>
              <a:rPr lang="en-US" dirty="0" err="1" smtClean="0"/>
              <a:t>jevu</a:t>
            </a:r>
            <a:r>
              <a:rPr lang="en-US" dirty="0" smtClean="0"/>
              <a:t>. </a:t>
            </a:r>
            <a:r>
              <a:rPr lang="en-US" dirty="0" err="1" smtClean="0"/>
              <a:t>Vlnová</a:t>
            </a:r>
            <a:r>
              <a:rPr lang="en-US" dirty="0" smtClean="0"/>
              <a:t> </a:t>
            </a:r>
            <a:r>
              <a:rPr lang="en-US" dirty="0" err="1" smtClean="0"/>
              <a:t>délka</a:t>
            </a:r>
            <a:r>
              <a:rPr lang="en-US" dirty="0" smtClean="0"/>
              <a:t> </a:t>
            </a:r>
            <a:r>
              <a:rPr lang="en-US" dirty="0" err="1" smtClean="0"/>
              <a:t>této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 </a:t>
            </a:r>
            <a:r>
              <a:rPr lang="en-US" dirty="0" err="1" smtClean="0"/>
              <a:t>závisí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periodě</a:t>
            </a:r>
            <a:r>
              <a:rPr lang="en-US" dirty="0" smtClean="0"/>
              <a:t> </a:t>
            </a:r>
            <a:r>
              <a:rPr lang="en-US" dirty="0" err="1" smtClean="0"/>
              <a:t>undulátoru</a:t>
            </a:r>
            <a:r>
              <a:rPr lang="en-US" dirty="0" smtClean="0"/>
              <a:t>, </a:t>
            </a:r>
            <a:r>
              <a:rPr lang="en-US" dirty="0" err="1" smtClean="0"/>
              <a:t>energii</a:t>
            </a:r>
            <a:r>
              <a:rPr lang="en-US" dirty="0" smtClean="0"/>
              <a:t> </a:t>
            </a:r>
            <a:r>
              <a:rPr lang="en-US" dirty="0" err="1" smtClean="0"/>
              <a:t>elektronů</a:t>
            </a:r>
            <a:r>
              <a:rPr lang="en-US" dirty="0" smtClean="0"/>
              <a:t>, </a:t>
            </a:r>
            <a:r>
              <a:rPr lang="en-US" dirty="0" err="1" smtClean="0"/>
              <a:t>magnetickém</a:t>
            </a:r>
            <a:r>
              <a:rPr lang="en-US" dirty="0" smtClean="0"/>
              <a:t> </a:t>
            </a:r>
            <a:r>
              <a:rPr lang="en-US" dirty="0" err="1" smtClean="0"/>
              <a:t>poli</a:t>
            </a:r>
            <a:r>
              <a:rPr lang="en-US" dirty="0" smtClean="0"/>
              <a:t> a </a:t>
            </a:r>
            <a:r>
              <a:rPr lang="en-US" dirty="0" err="1" smtClean="0"/>
              <a:t>má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směrovou</a:t>
            </a:r>
            <a:r>
              <a:rPr lang="en-US" dirty="0" smtClean="0"/>
              <a:t> </a:t>
            </a:r>
            <a:r>
              <a:rPr lang="en-US" dirty="0" err="1" smtClean="0"/>
              <a:t>závislost</a:t>
            </a:r>
            <a:r>
              <a:rPr lang="en-US" dirty="0" smtClean="0"/>
              <a:t>. </a:t>
            </a:r>
            <a:r>
              <a:rPr lang="en-US" dirty="0" err="1" smtClean="0"/>
              <a:t>Příspěvky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</a:t>
            </a:r>
            <a:r>
              <a:rPr lang="en-US" dirty="0" err="1" smtClean="0"/>
              <a:t>jednotlivých</a:t>
            </a:r>
            <a:r>
              <a:rPr lang="en-US" dirty="0" smtClean="0"/>
              <a:t> </a:t>
            </a:r>
            <a:r>
              <a:rPr lang="en-US" dirty="0" err="1" smtClean="0"/>
              <a:t>prvků</a:t>
            </a:r>
            <a:r>
              <a:rPr lang="en-US" dirty="0" smtClean="0"/>
              <a:t> </a:t>
            </a:r>
            <a:r>
              <a:rPr lang="en-US" dirty="0" err="1" smtClean="0"/>
              <a:t>undulátoru</a:t>
            </a:r>
            <a:r>
              <a:rPr lang="en-US" dirty="0" smtClean="0"/>
              <a:t> </a:t>
            </a:r>
            <a:r>
              <a:rPr lang="en-US" dirty="0" err="1" smtClean="0"/>
              <a:t>interagují</a:t>
            </a:r>
            <a:r>
              <a:rPr lang="en-US" dirty="0" smtClean="0"/>
              <a:t> </a:t>
            </a:r>
            <a:r>
              <a:rPr lang="en-US" dirty="0" err="1" smtClean="0"/>
              <a:t>koherentně</a:t>
            </a:r>
            <a:r>
              <a:rPr lang="en-US" dirty="0" smtClean="0"/>
              <a:t>, </a:t>
            </a:r>
            <a:r>
              <a:rPr lang="en-US" dirty="0" err="1" smtClean="0"/>
              <a:t>takže</a:t>
            </a:r>
            <a:r>
              <a:rPr lang="en-US" dirty="0" smtClean="0"/>
              <a:t> se </a:t>
            </a:r>
            <a:r>
              <a:rPr lang="en-US" dirty="0" err="1" smtClean="0"/>
              <a:t>sčítají</a:t>
            </a:r>
            <a:r>
              <a:rPr lang="en-US" dirty="0" smtClean="0"/>
              <a:t> </a:t>
            </a:r>
            <a:r>
              <a:rPr lang="en-US" dirty="0" err="1" smtClean="0"/>
              <a:t>amplitudy</a:t>
            </a:r>
            <a:r>
              <a:rPr lang="en-US" dirty="0" smtClean="0"/>
              <a:t>. </a:t>
            </a:r>
            <a:r>
              <a:rPr lang="en-US" dirty="0" err="1" smtClean="0"/>
              <a:t>Vlivem</a:t>
            </a:r>
            <a:r>
              <a:rPr lang="en-US" dirty="0" smtClean="0"/>
              <a:t> interference se </a:t>
            </a:r>
            <a:r>
              <a:rPr lang="en-US" dirty="0" err="1" smtClean="0"/>
              <a:t>snižuje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divergence </a:t>
            </a:r>
            <a:r>
              <a:rPr lang="en-US" dirty="0" err="1" smtClean="0"/>
              <a:t>záření</a:t>
            </a:r>
            <a:r>
              <a:rPr lang="en-US" dirty="0" smtClean="0"/>
              <a:t>. </a:t>
            </a:r>
            <a:r>
              <a:rPr lang="en-US" dirty="0" err="1" smtClean="0"/>
              <a:t>Výsledkem</a:t>
            </a:r>
            <a:r>
              <a:rPr lang="en-US" dirty="0" smtClean="0"/>
              <a:t> je, </a:t>
            </a:r>
            <a:r>
              <a:rPr lang="en-US" dirty="0" err="1" smtClean="0"/>
              <a:t>že</a:t>
            </a:r>
            <a:r>
              <a:rPr lang="en-US" dirty="0" smtClean="0"/>
              <a:t> se </a:t>
            </a:r>
            <a:r>
              <a:rPr lang="en-US" dirty="0" err="1" smtClean="0"/>
              <a:t>undulátor</a:t>
            </a:r>
            <a:r>
              <a:rPr lang="en-US" dirty="0" smtClean="0"/>
              <a:t> </a:t>
            </a:r>
            <a:r>
              <a:rPr lang="en-US" dirty="0" err="1" smtClean="0"/>
              <a:t>proti</a:t>
            </a:r>
            <a:r>
              <a:rPr lang="en-US" dirty="0" smtClean="0"/>
              <a:t> </a:t>
            </a:r>
            <a:r>
              <a:rPr lang="en-US" dirty="0" err="1" smtClean="0"/>
              <a:t>vigleru</a:t>
            </a:r>
            <a:r>
              <a:rPr lang="en-US" dirty="0" smtClean="0"/>
              <a:t> </a:t>
            </a:r>
            <a:r>
              <a:rPr lang="en-US" dirty="0" err="1" smtClean="0"/>
              <a:t>vyznačuje</a:t>
            </a:r>
            <a:r>
              <a:rPr lang="en-US" dirty="0" smtClean="0"/>
              <a:t> </a:t>
            </a:r>
            <a:r>
              <a:rPr lang="en-US" dirty="0" err="1" smtClean="0"/>
              <a:t>podstatně</a:t>
            </a:r>
            <a:r>
              <a:rPr lang="en-US" dirty="0" smtClean="0"/>
              <a:t> </a:t>
            </a:r>
            <a:r>
              <a:rPr lang="en-US" dirty="0" err="1" smtClean="0"/>
              <a:t>vyšší</a:t>
            </a:r>
            <a:r>
              <a:rPr lang="en-US" dirty="0" smtClean="0"/>
              <a:t> </a:t>
            </a:r>
            <a:r>
              <a:rPr lang="en-US" dirty="0" err="1" smtClean="0"/>
              <a:t>briliancí</a:t>
            </a:r>
            <a:r>
              <a:rPr lang="en-US" dirty="0" smtClean="0"/>
              <a:t>,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když</a:t>
            </a:r>
            <a:r>
              <a:rPr lang="en-US" dirty="0" smtClean="0"/>
              <a:t> </a:t>
            </a:r>
            <a:r>
              <a:rPr lang="en-US" dirty="0" err="1" smtClean="0"/>
              <a:t>celkový</a:t>
            </a:r>
            <a:r>
              <a:rPr lang="en-US" dirty="0" smtClean="0"/>
              <a:t> </a:t>
            </a:r>
            <a:r>
              <a:rPr lang="en-US" dirty="0" err="1" smtClean="0"/>
              <a:t>vyzařovaný</a:t>
            </a:r>
            <a:r>
              <a:rPr lang="en-US" dirty="0" smtClean="0"/>
              <a:t> </a:t>
            </a:r>
            <a:r>
              <a:rPr lang="en-US" dirty="0" err="1" smtClean="0"/>
              <a:t>výkon</a:t>
            </a:r>
            <a:r>
              <a:rPr lang="en-US" dirty="0" smtClean="0"/>
              <a:t> je </a:t>
            </a:r>
            <a:r>
              <a:rPr lang="en-US" dirty="0" err="1" smtClean="0"/>
              <a:t>podstatně</a:t>
            </a:r>
            <a:r>
              <a:rPr lang="en-US" dirty="0" smtClean="0"/>
              <a:t> </a:t>
            </a:r>
            <a:r>
              <a:rPr lang="en-US" dirty="0" err="1" smtClean="0"/>
              <a:t>menší</a:t>
            </a:r>
            <a:r>
              <a:rPr lang="en-US" dirty="0" smtClean="0"/>
              <a:t>. </a:t>
            </a:r>
            <a:r>
              <a:rPr lang="en-US" dirty="0" err="1" smtClean="0"/>
              <a:t>Vysoká</a:t>
            </a:r>
            <a:r>
              <a:rPr lang="en-US" dirty="0" smtClean="0"/>
              <a:t> je ale </a:t>
            </a:r>
            <a:r>
              <a:rPr lang="en-US" dirty="0" err="1" smtClean="0"/>
              <a:t>hustota</a:t>
            </a:r>
            <a:r>
              <a:rPr lang="en-US" dirty="0" smtClean="0"/>
              <a:t> </a:t>
            </a:r>
            <a:r>
              <a:rPr lang="en-US" dirty="0" err="1" smtClean="0"/>
              <a:t>výkonu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svazku</a:t>
            </a:r>
            <a:r>
              <a:rPr lang="en-US" dirty="0" smtClean="0"/>
              <a:t>, </a:t>
            </a:r>
            <a:r>
              <a:rPr lang="en-US" dirty="0" err="1" smtClean="0"/>
              <a:t>která</a:t>
            </a:r>
            <a:r>
              <a:rPr lang="en-US" dirty="0" smtClean="0"/>
              <a:t> </a:t>
            </a:r>
            <a:r>
              <a:rPr lang="en-US" dirty="0" err="1" smtClean="0"/>
              <a:t>dosahuje</a:t>
            </a:r>
            <a:r>
              <a:rPr lang="en-US" dirty="0" smtClean="0"/>
              <a:t> </a:t>
            </a:r>
            <a:r>
              <a:rPr lang="en-US" dirty="0" err="1" smtClean="0"/>
              <a:t>hodnot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stovek</a:t>
            </a:r>
            <a:r>
              <a:rPr lang="en-US" dirty="0" smtClean="0"/>
              <a:t> W/mm</a:t>
            </a:r>
            <a:r>
              <a:rPr lang="en-US" baseline="30000" dirty="0" smtClean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Vlnová</a:t>
            </a:r>
            <a:r>
              <a:rPr lang="en-US" dirty="0" smtClean="0"/>
              <a:t> </a:t>
            </a:r>
            <a:r>
              <a:rPr lang="en-US" dirty="0" err="1" smtClean="0"/>
              <a:t>délka</a:t>
            </a:r>
            <a:r>
              <a:rPr lang="en-US" dirty="0" smtClean="0"/>
              <a:t> </a:t>
            </a:r>
            <a:r>
              <a:rPr lang="en-US" dirty="0" err="1" smtClean="0"/>
              <a:t>undulátoru</a:t>
            </a:r>
            <a:r>
              <a:rPr lang="en-US" dirty="0" smtClean="0"/>
              <a:t> </a:t>
            </a:r>
            <a:r>
              <a:rPr lang="en-US" dirty="0" err="1" smtClean="0"/>
              <a:t>klesá</a:t>
            </a:r>
            <a:r>
              <a:rPr lang="en-US" dirty="0" smtClean="0"/>
              <a:t> s </a:t>
            </a:r>
            <a:r>
              <a:rPr lang="en-US" dirty="0" err="1" smtClean="0"/>
              <a:t>rostoucí</a:t>
            </a:r>
            <a:r>
              <a:rPr lang="en-US" dirty="0" smtClean="0"/>
              <a:t> </a:t>
            </a:r>
            <a:r>
              <a:rPr lang="en-US" dirty="0" err="1" smtClean="0"/>
              <a:t>energií</a:t>
            </a:r>
            <a:r>
              <a:rPr lang="en-US" dirty="0" smtClean="0"/>
              <a:t> </a:t>
            </a:r>
            <a:r>
              <a:rPr lang="en-US" dirty="0" err="1" smtClean="0"/>
              <a:t>elektronů</a:t>
            </a:r>
            <a:r>
              <a:rPr lang="en-US" dirty="0" smtClean="0"/>
              <a:t> a s </a:t>
            </a:r>
            <a:r>
              <a:rPr lang="en-US" dirty="0" err="1" smtClean="0"/>
              <a:t>klesajícím</a:t>
            </a:r>
            <a:r>
              <a:rPr lang="en-US" dirty="0" smtClean="0"/>
              <a:t> </a:t>
            </a:r>
            <a:r>
              <a:rPr lang="en-US" dirty="0" err="1" smtClean="0"/>
              <a:t>magnetickým</a:t>
            </a:r>
            <a:r>
              <a:rPr lang="en-US" dirty="0" smtClean="0"/>
              <a:t> </a:t>
            </a:r>
            <a:r>
              <a:rPr lang="en-US" dirty="0" err="1" smtClean="0"/>
              <a:t>polem</a:t>
            </a:r>
            <a:r>
              <a:rPr lang="en-US" dirty="0" smtClean="0"/>
              <a:t>. </a:t>
            </a:r>
            <a:r>
              <a:rPr lang="en-US" dirty="0" err="1" smtClean="0"/>
              <a:t>Tyto</a:t>
            </a:r>
            <a:r>
              <a:rPr lang="en-US" dirty="0" smtClean="0"/>
              <a:t> </a:t>
            </a:r>
            <a:r>
              <a:rPr lang="en-US" dirty="0" err="1" smtClean="0"/>
              <a:t>zdroje</a:t>
            </a:r>
            <a:r>
              <a:rPr lang="cs-CZ" dirty="0" smtClean="0"/>
              <a:t> </a:t>
            </a:r>
            <a:r>
              <a:rPr lang="en-US" dirty="0" err="1" smtClean="0"/>
              <a:t>poskytují</a:t>
            </a:r>
            <a:r>
              <a:rPr lang="en-US" dirty="0" smtClean="0"/>
              <a:t> </a:t>
            </a:r>
            <a:r>
              <a:rPr lang="en-US" dirty="0" err="1" smtClean="0"/>
              <a:t>rentgenové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 s </a:t>
            </a:r>
            <a:r>
              <a:rPr lang="en-US" dirty="0" err="1" smtClean="0"/>
              <a:t>vysokou</a:t>
            </a:r>
            <a:r>
              <a:rPr lang="en-US" dirty="0" smtClean="0"/>
              <a:t> </a:t>
            </a:r>
            <a:r>
              <a:rPr lang="en-US" dirty="0" err="1" smtClean="0"/>
              <a:t>spektrální</a:t>
            </a:r>
            <a:r>
              <a:rPr lang="en-US" dirty="0" smtClean="0"/>
              <a:t> </a:t>
            </a:r>
            <a:r>
              <a:rPr lang="en-US" dirty="0" err="1" smtClean="0"/>
              <a:t>briliancí</a:t>
            </a:r>
            <a:r>
              <a:rPr lang="en-US" dirty="0" smtClean="0"/>
              <a:t>. 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Synchrotronové záření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5429256" y="2143116"/>
            <a:ext cx="3504432" cy="342902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sk-SK" dirty="0" smtClean="0">
                <a:solidFill>
                  <a:srgbClr val="0070C0"/>
                </a:solidFill>
              </a:rPr>
              <a:t>Zdroje magnetického pole</a:t>
            </a:r>
          </a:p>
          <a:p>
            <a:pPr>
              <a:buFontTx/>
              <a:buChar char="•"/>
            </a:pPr>
            <a:r>
              <a:rPr lang="sk-SK" dirty="0" err="1" smtClean="0">
                <a:solidFill>
                  <a:srgbClr val="0070C0"/>
                </a:solidFill>
                <a:hlinkClick r:id="rId2" tooltip="Bending magnet"/>
              </a:rPr>
              <a:t>bending</a:t>
            </a:r>
            <a:r>
              <a:rPr lang="sk-SK" dirty="0" smtClean="0">
                <a:solidFill>
                  <a:srgbClr val="0070C0"/>
                </a:solidFill>
                <a:hlinkClick r:id="rId2" tooltip="Bending magnet"/>
              </a:rPr>
              <a:t> </a:t>
            </a:r>
            <a:r>
              <a:rPr lang="sk-SK" dirty="0" err="1" smtClean="0">
                <a:solidFill>
                  <a:srgbClr val="0070C0"/>
                </a:solidFill>
                <a:hlinkClick r:id="rId2" tooltip="Bending magnet"/>
              </a:rPr>
              <a:t>magnets</a:t>
            </a:r>
            <a:r>
              <a:rPr lang="sk-SK" dirty="0" smtClean="0">
                <a:solidFill>
                  <a:srgbClr val="0070C0"/>
                </a:solidFill>
              </a:rPr>
              <a:t> </a:t>
            </a:r>
          </a:p>
          <a:p>
            <a:pPr>
              <a:buFontTx/>
              <a:buChar char="•"/>
            </a:pPr>
            <a:r>
              <a:rPr lang="sk-SK" dirty="0" err="1" smtClean="0">
                <a:solidFill>
                  <a:srgbClr val="0070C0"/>
                </a:solidFill>
                <a:hlinkClick r:id="rId3" tooltip="Insertion device"/>
              </a:rPr>
              <a:t>insertion</a:t>
            </a:r>
            <a:r>
              <a:rPr lang="sk-SK" dirty="0" smtClean="0">
                <a:solidFill>
                  <a:srgbClr val="0070C0"/>
                </a:solidFill>
                <a:hlinkClick r:id="rId3" tooltip="Insertion device"/>
              </a:rPr>
              <a:t> </a:t>
            </a:r>
            <a:r>
              <a:rPr lang="sk-SK" dirty="0" err="1" smtClean="0">
                <a:solidFill>
                  <a:srgbClr val="0070C0"/>
                </a:solidFill>
                <a:hlinkClick r:id="rId3" tooltip="Insertion device"/>
              </a:rPr>
              <a:t>devices</a:t>
            </a:r>
            <a:r>
              <a:rPr lang="sk-SK" dirty="0" smtClean="0">
                <a:solidFill>
                  <a:srgbClr val="0070C0"/>
                </a:solidFill>
              </a:rPr>
              <a:t> (</a:t>
            </a:r>
            <a:r>
              <a:rPr lang="sk-SK" dirty="0" err="1" smtClean="0">
                <a:solidFill>
                  <a:srgbClr val="0070C0"/>
                </a:solidFill>
                <a:hlinkClick r:id="rId4" tooltip="Undulator"/>
              </a:rPr>
              <a:t>undulators</a:t>
            </a:r>
            <a:r>
              <a:rPr lang="sk-SK" dirty="0" smtClean="0">
                <a:solidFill>
                  <a:srgbClr val="0070C0"/>
                </a:solidFill>
              </a:rPr>
              <a:t> or </a:t>
            </a:r>
            <a:r>
              <a:rPr lang="sk-SK" dirty="0" err="1" smtClean="0">
                <a:solidFill>
                  <a:srgbClr val="0070C0"/>
                </a:solidFill>
                <a:hlinkClick r:id="rId5" tooltip="Wiggler (synchrotron)"/>
              </a:rPr>
              <a:t>wigglers</a:t>
            </a:r>
            <a:r>
              <a:rPr lang="sk-SK" dirty="0" smtClean="0">
                <a:solidFill>
                  <a:srgbClr val="0070C0"/>
                </a:solidFill>
              </a:rPr>
              <a:t>) </a:t>
            </a:r>
          </a:p>
          <a:p>
            <a:pPr>
              <a:buFontTx/>
              <a:buChar char="•"/>
            </a:pPr>
            <a:r>
              <a:rPr lang="sk-SK" dirty="0" err="1" smtClean="0">
                <a:solidFill>
                  <a:srgbClr val="0070C0"/>
                </a:solidFill>
                <a:hlinkClick r:id="rId6" tooltip="Free electron laser"/>
              </a:rPr>
              <a:t>free</a:t>
            </a:r>
            <a:r>
              <a:rPr lang="sk-SK" dirty="0" smtClean="0">
                <a:solidFill>
                  <a:srgbClr val="0070C0"/>
                </a:solidFill>
                <a:hlinkClick r:id="rId6" tooltip="Free electron laser"/>
              </a:rPr>
              <a:t> </a:t>
            </a:r>
            <a:r>
              <a:rPr lang="sk-SK" dirty="0" err="1" smtClean="0">
                <a:solidFill>
                  <a:srgbClr val="0070C0"/>
                </a:solidFill>
                <a:hlinkClick r:id="rId6" tooltip="Free electron laser"/>
              </a:rPr>
              <a:t>electron</a:t>
            </a:r>
            <a:r>
              <a:rPr lang="sk-SK" dirty="0" smtClean="0">
                <a:solidFill>
                  <a:srgbClr val="0070C0"/>
                </a:solidFill>
                <a:hlinkClick r:id="rId6" tooltip="Free electron laser"/>
              </a:rPr>
              <a:t> </a:t>
            </a:r>
            <a:r>
              <a:rPr lang="sk-SK" dirty="0" err="1" smtClean="0">
                <a:solidFill>
                  <a:srgbClr val="0070C0"/>
                </a:solidFill>
                <a:hlinkClick r:id="rId6" tooltip="Free electron laser"/>
              </a:rPr>
              <a:t>lasers</a:t>
            </a:r>
            <a:endParaRPr lang="sk-SK" dirty="0" smtClean="0">
              <a:solidFill>
                <a:srgbClr val="0070C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294967295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6294C92D-0306-4E69-9CD3-20855E849650}" type="slidenum">
              <a:rPr kumimoji="0" lang="en-US" smtClean="0"/>
              <a:pPr/>
              <a:t>11</a:t>
            </a:fld>
            <a:endParaRPr kumimoji="0" lang="en-US"/>
          </a:p>
        </p:txBody>
      </p:sp>
      <p:pic>
        <p:nvPicPr>
          <p:cNvPr id="9" name="Picture 8" descr="InsertionDevic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214414" y="1928802"/>
            <a:ext cx="4330712" cy="4051172"/>
          </a:xfrm>
          <a:prstGeom prst="rect">
            <a:avLst/>
          </a:prstGeom>
          <a:noFill/>
        </p:spPr>
      </p:pic>
      <p:sp>
        <p:nvSpPr>
          <p:cNvPr id="10" name="Zástupný symbol pro zápatí 9"/>
          <p:cNvSpPr>
            <a:spLocks noGrp="1"/>
          </p:cNvSpPr>
          <p:nvPr>
            <p:ph type="ftr" sz="quarter" idx="4294967295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doc. Otruba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4294967295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2008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Laser na volných elektronech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 smtClean="0"/>
              <a:t>Č</a:t>
            </a:r>
            <a:r>
              <a:rPr lang="en-US" b="1" dirty="0" err="1" smtClean="0"/>
              <a:t>tvrtá</a:t>
            </a:r>
            <a:r>
              <a:rPr lang="en-US" b="1" dirty="0" smtClean="0"/>
              <a:t> </a:t>
            </a:r>
            <a:r>
              <a:rPr lang="en-US" b="1" dirty="0" err="1" smtClean="0"/>
              <a:t>generace</a:t>
            </a:r>
            <a:r>
              <a:rPr lang="en-US" dirty="0" smtClean="0"/>
              <a:t> </a:t>
            </a:r>
            <a:r>
              <a:rPr lang="en-US" dirty="0" err="1" smtClean="0"/>
              <a:t>zdrojů</a:t>
            </a:r>
            <a:r>
              <a:rPr lang="en-US" dirty="0" smtClean="0"/>
              <a:t> SZ je </a:t>
            </a:r>
            <a:r>
              <a:rPr lang="en-US" dirty="0" err="1" smtClean="0"/>
              <a:t>založena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využití</a:t>
            </a:r>
            <a:r>
              <a:rPr lang="en-US" dirty="0" smtClean="0"/>
              <a:t> </a:t>
            </a:r>
            <a:r>
              <a:rPr lang="en-US" dirty="0" err="1" smtClean="0"/>
              <a:t>lineárních</a:t>
            </a:r>
            <a:r>
              <a:rPr lang="en-US" dirty="0" smtClean="0"/>
              <a:t> </a:t>
            </a:r>
            <a:r>
              <a:rPr lang="en-US" dirty="0" err="1" smtClean="0"/>
              <a:t>urychlovačů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umožňují</a:t>
            </a:r>
            <a:r>
              <a:rPr lang="en-US" dirty="0" smtClean="0"/>
              <a:t> </a:t>
            </a:r>
            <a:r>
              <a:rPr lang="en-US" dirty="0" err="1" smtClean="0"/>
              <a:t>snížit</a:t>
            </a:r>
            <a:r>
              <a:rPr lang="en-US" dirty="0" smtClean="0"/>
              <a:t> </a:t>
            </a:r>
            <a:r>
              <a:rPr lang="en-US" dirty="0" err="1" smtClean="0"/>
              <a:t>emitanci</a:t>
            </a:r>
            <a:r>
              <a:rPr lang="en-US" dirty="0" smtClean="0"/>
              <a:t> a </a:t>
            </a:r>
            <a:r>
              <a:rPr lang="en-US" dirty="0" err="1" smtClean="0"/>
              <a:t>zkrátit</a:t>
            </a:r>
            <a:r>
              <a:rPr lang="en-US" dirty="0" smtClean="0"/>
              <a:t> </a:t>
            </a:r>
            <a:r>
              <a:rPr lang="en-US" dirty="0" err="1" smtClean="0"/>
              <a:t>délku</a:t>
            </a:r>
            <a:r>
              <a:rPr lang="en-US" dirty="0" smtClean="0"/>
              <a:t> </a:t>
            </a:r>
            <a:r>
              <a:rPr lang="en-US" dirty="0" err="1" smtClean="0"/>
              <a:t>pulsů</a:t>
            </a:r>
            <a:r>
              <a:rPr lang="en-US" dirty="0" smtClean="0"/>
              <a:t>. </a:t>
            </a:r>
            <a:r>
              <a:rPr lang="en-US" dirty="0" err="1" smtClean="0"/>
              <a:t>Probíhá-li</a:t>
            </a:r>
            <a:r>
              <a:rPr lang="en-US" dirty="0" smtClean="0"/>
              <a:t> </a:t>
            </a:r>
            <a:r>
              <a:rPr lang="en-US" dirty="0" err="1" smtClean="0"/>
              <a:t>krátký</a:t>
            </a:r>
            <a:r>
              <a:rPr lang="en-US" dirty="0" smtClean="0"/>
              <a:t> </a:t>
            </a:r>
            <a:r>
              <a:rPr lang="en-US" dirty="0" err="1" smtClean="0"/>
              <a:t>elektronový</a:t>
            </a:r>
            <a:r>
              <a:rPr lang="en-US" dirty="0" smtClean="0"/>
              <a:t> </a:t>
            </a:r>
            <a:r>
              <a:rPr lang="en-US" dirty="0" err="1" smtClean="0"/>
              <a:t>shluk</a:t>
            </a:r>
            <a:r>
              <a:rPr lang="en-US" dirty="0" smtClean="0"/>
              <a:t> </a:t>
            </a:r>
            <a:r>
              <a:rPr lang="en-US" dirty="0" err="1" smtClean="0"/>
              <a:t>dostatečně</a:t>
            </a:r>
            <a:r>
              <a:rPr lang="en-US" dirty="0" smtClean="0"/>
              <a:t> </a:t>
            </a:r>
            <a:r>
              <a:rPr lang="en-US" dirty="0" err="1" smtClean="0"/>
              <a:t>dlouhým</a:t>
            </a:r>
            <a:r>
              <a:rPr lang="en-US" dirty="0" smtClean="0"/>
              <a:t> </a:t>
            </a:r>
            <a:r>
              <a:rPr lang="en-US" dirty="0" err="1" smtClean="0"/>
              <a:t>undulátorem</a:t>
            </a:r>
            <a:r>
              <a:rPr lang="en-US" dirty="0" smtClean="0"/>
              <a:t>, </a:t>
            </a:r>
            <a:r>
              <a:rPr lang="en-US" dirty="0" err="1" smtClean="0"/>
              <a:t>pak</a:t>
            </a:r>
            <a:r>
              <a:rPr lang="en-US" dirty="0" smtClean="0"/>
              <a:t> </a:t>
            </a:r>
            <a:r>
              <a:rPr lang="en-US" dirty="0" err="1" smtClean="0"/>
              <a:t>elektromagnetická</a:t>
            </a:r>
            <a:r>
              <a:rPr lang="en-US" dirty="0" smtClean="0"/>
              <a:t> </a:t>
            </a:r>
            <a:r>
              <a:rPr lang="en-US" dirty="0" err="1" smtClean="0"/>
              <a:t>vlna</a:t>
            </a:r>
            <a:r>
              <a:rPr lang="en-US" dirty="0" smtClean="0"/>
              <a:t> </a:t>
            </a:r>
            <a:r>
              <a:rPr lang="en-US" dirty="0" err="1" smtClean="0"/>
              <a:t>generovaná</a:t>
            </a:r>
            <a:r>
              <a:rPr lang="en-US" dirty="0" smtClean="0"/>
              <a:t> v </a:t>
            </a:r>
            <a:r>
              <a:rPr lang="en-US" dirty="0" err="1" smtClean="0"/>
              <a:t>každém</a:t>
            </a:r>
            <a:r>
              <a:rPr lang="en-US" dirty="0" smtClean="0"/>
              <a:t> </a:t>
            </a:r>
            <a:r>
              <a:rPr lang="en-US" dirty="0" err="1" smtClean="0"/>
              <a:t>místě</a:t>
            </a:r>
            <a:r>
              <a:rPr lang="en-US" dirty="0" smtClean="0"/>
              <a:t> </a:t>
            </a:r>
            <a:r>
              <a:rPr lang="en-US" dirty="0" err="1" smtClean="0"/>
              <a:t>undulátoru</a:t>
            </a:r>
            <a:r>
              <a:rPr lang="en-US" dirty="0" smtClean="0"/>
              <a:t> </a:t>
            </a:r>
            <a:r>
              <a:rPr lang="en-US" dirty="0" err="1" smtClean="0"/>
              <a:t>postupuje</a:t>
            </a:r>
            <a:r>
              <a:rPr lang="en-US" dirty="0" smtClean="0"/>
              <a:t> </a:t>
            </a:r>
            <a:r>
              <a:rPr lang="en-US" dirty="0" err="1" smtClean="0"/>
              <a:t>společně</a:t>
            </a:r>
            <a:r>
              <a:rPr lang="en-US" dirty="0" smtClean="0"/>
              <a:t> s </a:t>
            </a:r>
            <a:r>
              <a:rPr lang="en-US" dirty="0" err="1" smtClean="0"/>
              <a:t>elektronovým</a:t>
            </a:r>
            <a:r>
              <a:rPr lang="en-US" dirty="0" smtClean="0"/>
              <a:t> </a:t>
            </a:r>
            <a:r>
              <a:rPr lang="en-US" dirty="0" err="1" smtClean="0"/>
              <a:t>svazkem</a:t>
            </a:r>
            <a:r>
              <a:rPr lang="en-US" dirty="0" smtClean="0"/>
              <a:t> a </a:t>
            </a:r>
            <a:r>
              <a:rPr lang="en-US" dirty="0" err="1" smtClean="0"/>
              <a:t>interaguje</a:t>
            </a:r>
            <a:r>
              <a:rPr lang="en-US" dirty="0" smtClean="0"/>
              <a:t> s </a:t>
            </a:r>
            <a:r>
              <a:rPr lang="en-US" dirty="0" err="1" smtClean="0"/>
              <a:t>ním</a:t>
            </a:r>
            <a:r>
              <a:rPr lang="en-US" dirty="0" smtClean="0"/>
              <a:t>. </a:t>
            </a:r>
            <a:r>
              <a:rPr lang="en-US" dirty="0" err="1" smtClean="0"/>
              <a:t>Vzniká</a:t>
            </a:r>
            <a:r>
              <a:rPr lang="en-US" dirty="0" smtClean="0"/>
              <a:t>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laser </a:t>
            </a:r>
            <a:r>
              <a:rPr lang="en-US" b="1" dirty="0" err="1" smtClean="0">
                <a:solidFill>
                  <a:srgbClr val="FF0000"/>
                </a:solidFill>
              </a:rPr>
              <a:t>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volných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elektronech</a:t>
            </a:r>
            <a:r>
              <a:rPr lang="en-US" dirty="0" smtClean="0"/>
              <a:t>, </a:t>
            </a:r>
            <a:r>
              <a:rPr lang="en-US" dirty="0" err="1" smtClean="0"/>
              <a:t>neboli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free electron laser – FEL</a:t>
            </a:r>
            <a:r>
              <a:rPr lang="en-US" b="1" dirty="0" smtClean="0"/>
              <a:t>.</a:t>
            </a:r>
            <a:r>
              <a:rPr lang="en-US" dirty="0" smtClean="0"/>
              <a:t> Ten se </a:t>
            </a:r>
            <a:r>
              <a:rPr lang="en-US" dirty="0" err="1" smtClean="0"/>
              <a:t>vyznačuje</a:t>
            </a:r>
            <a:r>
              <a:rPr lang="en-US" dirty="0" smtClean="0"/>
              <a:t> </a:t>
            </a:r>
            <a:r>
              <a:rPr lang="en-US" dirty="0" err="1" smtClean="0"/>
              <a:t>vysokou</a:t>
            </a:r>
            <a:r>
              <a:rPr lang="en-US" dirty="0" smtClean="0"/>
              <a:t> </a:t>
            </a:r>
            <a:r>
              <a:rPr lang="en-US" dirty="0" err="1" smtClean="0"/>
              <a:t>briliancí</a:t>
            </a:r>
            <a:r>
              <a:rPr lang="en-US" dirty="0" smtClean="0"/>
              <a:t>, </a:t>
            </a:r>
            <a:r>
              <a:rPr lang="en-US" dirty="0" err="1" smtClean="0"/>
              <a:t>podstatně</a:t>
            </a:r>
            <a:r>
              <a:rPr lang="en-US" dirty="0" smtClean="0"/>
              <a:t> </a:t>
            </a:r>
            <a:r>
              <a:rPr lang="en-US" dirty="0" err="1" smtClean="0"/>
              <a:t>vyšší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u </a:t>
            </a:r>
            <a:r>
              <a:rPr lang="en-US" dirty="0" err="1" smtClean="0"/>
              <a:t>klasického</a:t>
            </a:r>
            <a:r>
              <a:rPr lang="en-US" dirty="0" smtClean="0"/>
              <a:t> </a:t>
            </a:r>
            <a:r>
              <a:rPr lang="en-US" dirty="0" err="1" smtClean="0"/>
              <a:t>undulátoru</a:t>
            </a:r>
            <a:r>
              <a:rPr lang="en-US" dirty="0" smtClean="0"/>
              <a:t>, </a:t>
            </a:r>
            <a:r>
              <a:rPr lang="en-US" dirty="0" err="1" smtClean="0"/>
              <a:t>koherencí</a:t>
            </a:r>
            <a:r>
              <a:rPr lang="en-US" dirty="0" smtClean="0"/>
              <a:t> a </a:t>
            </a:r>
            <a:r>
              <a:rPr lang="en-US" dirty="0" err="1" smtClean="0"/>
              <a:t>krátkostí</a:t>
            </a:r>
            <a:r>
              <a:rPr lang="en-US" dirty="0" smtClean="0"/>
              <a:t> </a:t>
            </a:r>
            <a:r>
              <a:rPr lang="en-US" dirty="0" err="1" smtClean="0"/>
              <a:t>pulsů</a:t>
            </a:r>
            <a:r>
              <a:rPr lang="en-US" dirty="0" smtClean="0"/>
              <a:t>, </a:t>
            </a:r>
            <a:r>
              <a:rPr lang="en-US" dirty="0" err="1" smtClean="0"/>
              <a:t>dosahujících</a:t>
            </a:r>
            <a:r>
              <a:rPr lang="en-US" dirty="0" smtClean="0"/>
              <a:t> </a:t>
            </a:r>
            <a:r>
              <a:rPr lang="en-US" dirty="0" err="1" smtClean="0"/>
              <a:t>desítek</a:t>
            </a:r>
            <a:r>
              <a:rPr lang="en-US" dirty="0" smtClean="0"/>
              <a:t> </a:t>
            </a:r>
            <a:r>
              <a:rPr lang="en-US" dirty="0" err="1" smtClean="0"/>
              <a:t>fs</a:t>
            </a:r>
            <a:r>
              <a:rPr lang="en-US" dirty="0" smtClean="0"/>
              <a:t>.  K </a:t>
            </a:r>
            <a:r>
              <a:rPr lang="en-US" dirty="0" err="1" smtClean="0"/>
              <a:t>urychlení</a:t>
            </a:r>
            <a:r>
              <a:rPr lang="en-US" dirty="0" smtClean="0"/>
              <a:t> </a:t>
            </a:r>
            <a:r>
              <a:rPr lang="en-US" dirty="0" err="1" smtClean="0"/>
              <a:t>elektronů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hodnoty</a:t>
            </a:r>
            <a:r>
              <a:rPr lang="en-US" dirty="0" smtClean="0"/>
              <a:t> </a:t>
            </a:r>
            <a:r>
              <a:rPr lang="en-US" dirty="0" err="1" smtClean="0"/>
              <a:t>řádu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je </a:t>
            </a:r>
            <a:r>
              <a:rPr lang="en-US" dirty="0" err="1" smtClean="0"/>
              <a:t>zapotřebí</a:t>
            </a:r>
            <a:r>
              <a:rPr lang="en-US" dirty="0" smtClean="0"/>
              <a:t> </a:t>
            </a:r>
            <a:r>
              <a:rPr lang="en-US" dirty="0" err="1" smtClean="0"/>
              <a:t>velmi</a:t>
            </a:r>
            <a:r>
              <a:rPr lang="en-US" dirty="0" smtClean="0"/>
              <a:t> </a:t>
            </a:r>
            <a:r>
              <a:rPr lang="en-US" dirty="0" err="1" smtClean="0"/>
              <a:t>dlouhého</a:t>
            </a:r>
            <a:r>
              <a:rPr lang="en-US" dirty="0" smtClean="0"/>
              <a:t> </a:t>
            </a:r>
            <a:r>
              <a:rPr lang="en-US" dirty="0" err="1" smtClean="0"/>
              <a:t>lineárního</a:t>
            </a:r>
            <a:r>
              <a:rPr lang="en-US" dirty="0" smtClean="0"/>
              <a:t> </a:t>
            </a:r>
            <a:r>
              <a:rPr lang="en-US" dirty="0" err="1" smtClean="0"/>
              <a:t>urychlovače</a:t>
            </a:r>
            <a:r>
              <a:rPr lang="en-US" dirty="0" smtClean="0"/>
              <a:t>. </a:t>
            </a:r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Laser na volných elektronech </a:t>
            </a:r>
            <a:endParaRPr lang="en-US" dirty="0"/>
          </a:p>
        </p:txBody>
      </p:sp>
      <p:pic>
        <p:nvPicPr>
          <p:cNvPr id="10" name="Zástupný symbol pro obsah 9" descr="FEL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571612"/>
            <a:ext cx="3886200" cy="1357270"/>
          </a:xfrm>
        </p:spPr>
      </p:pic>
      <p:pic>
        <p:nvPicPr>
          <p:cNvPr id="11" name="Zástupný symbol pro obsah 10" descr="felwiggler_l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643570" y="1643050"/>
            <a:ext cx="3154680" cy="4572000"/>
          </a:xfrm>
        </p:spPr>
      </p:pic>
      <p:sp>
        <p:nvSpPr>
          <p:cNvPr id="3" name="Zástupný symbol pro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214282" y="3000372"/>
            <a:ext cx="542928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Shluky elektronů se pohybují po vlnkovité dráze. Nabité částice, které mění svou rychlost (postačí směr), nutně září. Pro pochopení si představme, že se elektrony v shluku pohybují po sinusoidě podél undulátoru. Pokud se na ně díváme z konce této osy, nevidíme, že se pohybují směrem k nám, ale vidíme kmitat shluk nabitých částic. Nejen, že už nás nepřekvapí, že vyzařuje, ale je i jasné, proč musí být elektronový svazek rozdělený do shluků, separovaných podle rozložení indukce mezi magnety undulátoru: jednotlivé oscilátory – kmitající shluky elektronů – musí elektromagnetické pole ve směru podél osy zesilovat, nikoli zeslabovat. Díky velkému množství oscilátorů se pole v příčném směru v důsledku interference naopak zeslabuje. Shluky tak generují koherentní rentgenový paprsek. Za undulátorem jsou silným magnetickým polem elektrony odkloněny a vzniklý rentgenový laserový paprsek pokračuje do haly s experimenty</a:t>
            </a:r>
            <a:endParaRPr 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err="1" smtClean="0"/>
              <a:t>recovery</a:t>
            </a:r>
            <a:r>
              <a:rPr lang="cs-CZ" dirty="0" smtClean="0"/>
              <a:t> </a:t>
            </a:r>
            <a:r>
              <a:rPr lang="cs-CZ" dirty="0" err="1" smtClean="0"/>
              <a:t>linac</a:t>
            </a:r>
            <a:endParaRPr lang="en-US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09600" y="1589566"/>
            <a:ext cx="4319590" cy="4911267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V </a:t>
            </a:r>
            <a:r>
              <a:rPr lang="en-US" dirty="0" err="1" smtClean="0"/>
              <a:t>poslední</a:t>
            </a:r>
            <a:r>
              <a:rPr lang="en-US" dirty="0" smtClean="0"/>
              <a:t> </a:t>
            </a:r>
            <a:r>
              <a:rPr lang="en-US" dirty="0" err="1" smtClean="0"/>
              <a:t>době</a:t>
            </a:r>
            <a:r>
              <a:rPr lang="en-US" dirty="0" smtClean="0"/>
              <a:t> </a:t>
            </a:r>
            <a:r>
              <a:rPr lang="cs-CZ" dirty="0" smtClean="0"/>
              <a:t>se </a:t>
            </a:r>
            <a:r>
              <a:rPr lang="en-US" dirty="0" err="1" smtClean="0"/>
              <a:t>přistupuje</a:t>
            </a:r>
            <a:r>
              <a:rPr lang="en-US" dirty="0" smtClean="0"/>
              <a:t> k </a:t>
            </a:r>
            <a:r>
              <a:rPr lang="en-US" dirty="0" err="1" smtClean="0"/>
              <a:t>řešení</a:t>
            </a:r>
            <a:r>
              <a:rPr lang="en-US" dirty="0" smtClean="0"/>
              <a:t>, </a:t>
            </a:r>
            <a:r>
              <a:rPr lang="en-US" dirty="0" err="1" smtClean="0"/>
              <a:t>kdy</a:t>
            </a:r>
            <a:r>
              <a:rPr lang="en-US" dirty="0" smtClean="0"/>
              <a:t> se </a:t>
            </a:r>
            <a:r>
              <a:rPr lang="en-US" dirty="0" err="1" smtClean="0"/>
              <a:t>elektrony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proběhnutí</a:t>
            </a:r>
            <a:r>
              <a:rPr lang="en-US" dirty="0" smtClean="0"/>
              <a:t> </a:t>
            </a:r>
            <a:r>
              <a:rPr lang="en-US" dirty="0" err="1" smtClean="0"/>
              <a:t>undulátory</a:t>
            </a:r>
            <a:r>
              <a:rPr lang="en-US" dirty="0" smtClean="0"/>
              <a:t> </a:t>
            </a:r>
            <a:r>
              <a:rPr lang="en-US" dirty="0" err="1" smtClean="0"/>
              <a:t>vrací</a:t>
            </a:r>
            <a:r>
              <a:rPr lang="en-US" dirty="0" smtClean="0"/>
              <a:t> </a:t>
            </a:r>
            <a:r>
              <a:rPr lang="en-US" dirty="0" err="1" smtClean="0"/>
              <a:t>zpět</a:t>
            </a:r>
            <a:r>
              <a:rPr lang="en-US" dirty="0" smtClean="0"/>
              <a:t> do </a:t>
            </a:r>
            <a:r>
              <a:rPr lang="en-US" dirty="0" err="1" smtClean="0"/>
              <a:t>lineárního</a:t>
            </a:r>
            <a:r>
              <a:rPr lang="en-US" dirty="0" smtClean="0"/>
              <a:t> </a:t>
            </a:r>
            <a:r>
              <a:rPr lang="en-US" dirty="0" err="1" smtClean="0"/>
              <a:t>urychlovače</a:t>
            </a:r>
            <a:r>
              <a:rPr lang="cs-CZ" dirty="0" smtClean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urychlovač</a:t>
            </a:r>
            <a:r>
              <a:rPr lang="en-US" dirty="0" smtClean="0"/>
              <a:t> </a:t>
            </a:r>
            <a:r>
              <a:rPr lang="en-US" dirty="0" err="1" smtClean="0"/>
              <a:t>pak</a:t>
            </a:r>
            <a:r>
              <a:rPr lang="en-US" dirty="0" smtClean="0"/>
              <a:t> </a:t>
            </a:r>
            <a:r>
              <a:rPr lang="en-US" dirty="0" err="1" smtClean="0"/>
              <a:t>může</a:t>
            </a:r>
            <a:r>
              <a:rPr lang="en-US" dirty="0" smtClean="0"/>
              <a:t> </a:t>
            </a:r>
            <a:r>
              <a:rPr lang="en-US" dirty="0" err="1" smtClean="0"/>
              <a:t>být</a:t>
            </a:r>
            <a:r>
              <a:rPr lang="en-US" dirty="0" smtClean="0"/>
              <a:t> </a:t>
            </a:r>
            <a:r>
              <a:rPr lang="en-US" dirty="0" err="1" smtClean="0"/>
              <a:t>podstatně</a:t>
            </a:r>
            <a:r>
              <a:rPr lang="en-US" dirty="0" smtClean="0"/>
              <a:t> </a:t>
            </a:r>
            <a:r>
              <a:rPr lang="en-US" dirty="0" err="1" smtClean="0"/>
              <a:t>kratší</a:t>
            </a:r>
            <a:r>
              <a:rPr lang="en-US" dirty="0" smtClean="0"/>
              <a:t>. </a:t>
            </a:r>
            <a:r>
              <a:rPr lang="en-US" dirty="0" err="1" smtClean="0"/>
              <a:t>Takové</a:t>
            </a:r>
            <a:r>
              <a:rPr lang="en-US" dirty="0" smtClean="0"/>
              <a:t> </a:t>
            </a:r>
            <a:r>
              <a:rPr lang="en-US" dirty="0" err="1" smtClean="0"/>
              <a:t>zařízení</a:t>
            </a:r>
            <a:r>
              <a:rPr lang="en-US" dirty="0" smtClean="0"/>
              <a:t> se </a:t>
            </a:r>
            <a:r>
              <a:rPr lang="en-US" dirty="0" err="1" smtClean="0"/>
              <a:t>nazývá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energy recovery </a:t>
            </a:r>
            <a:r>
              <a:rPr lang="en-US" b="1" dirty="0" err="1" smtClean="0">
                <a:solidFill>
                  <a:srgbClr val="FF0000"/>
                </a:solidFill>
              </a:rPr>
              <a:t>linac</a:t>
            </a:r>
            <a:r>
              <a:rPr lang="en-US" b="1" dirty="0" smtClean="0">
                <a:solidFill>
                  <a:srgbClr val="FF0000"/>
                </a:solidFill>
              </a:rPr>
              <a:t> - ERL</a:t>
            </a:r>
            <a:r>
              <a:rPr lang="en-US" b="1" dirty="0" smtClean="0"/>
              <a:t>.</a:t>
            </a:r>
            <a:r>
              <a:rPr lang="en-US" dirty="0" smtClean="0"/>
              <a:t> Ten,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spojení</a:t>
            </a:r>
            <a:r>
              <a:rPr lang="en-US" dirty="0" smtClean="0"/>
              <a:t> s </a:t>
            </a:r>
            <a:r>
              <a:rPr lang="en-US" dirty="0" err="1" smtClean="0"/>
              <a:t>undulátory</a:t>
            </a:r>
            <a:r>
              <a:rPr lang="en-US" dirty="0" smtClean="0"/>
              <a:t>, </a:t>
            </a:r>
            <a:r>
              <a:rPr lang="en-US" dirty="0" err="1" smtClean="0"/>
              <a:t>může</a:t>
            </a:r>
            <a:r>
              <a:rPr lang="en-US" dirty="0" smtClean="0"/>
              <a:t> </a:t>
            </a:r>
            <a:r>
              <a:rPr lang="en-US" dirty="0" err="1" smtClean="0"/>
              <a:t>generovat</a:t>
            </a:r>
            <a:r>
              <a:rPr lang="en-US" dirty="0" smtClean="0"/>
              <a:t> </a:t>
            </a:r>
            <a:r>
              <a:rPr lang="en-US" dirty="0" err="1" smtClean="0"/>
              <a:t>femtosekundové</a:t>
            </a:r>
            <a:r>
              <a:rPr lang="en-US" dirty="0" smtClean="0"/>
              <a:t> </a:t>
            </a:r>
            <a:r>
              <a:rPr lang="en-US" dirty="0" err="1" smtClean="0"/>
              <a:t>pulsy</a:t>
            </a:r>
            <a:r>
              <a:rPr lang="en-US" dirty="0" smtClean="0"/>
              <a:t> o </a:t>
            </a:r>
            <a:r>
              <a:rPr lang="en-US" dirty="0" err="1" smtClean="0"/>
              <a:t>vysoké</a:t>
            </a:r>
            <a:r>
              <a:rPr lang="en-US" dirty="0" smtClean="0"/>
              <a:t> </a:t>
            </a:r>
            <a:r>
              <a:rPr lang="en-US" dirty="0" err="1" smtClean="0"/>
              <a:t>brilianci</a:t>
            </a:r>
            <a:r>
              <a:rPr lang="en-US" dirty="0" smtClean="0"/>
              <a:t>. ERL </a:t>
            </a:r>
            <a:r>
              <a:rPr lang="en-US" dirty="0" err="1" smtClean="0"/>
              <a:t>kombinovaný</a:t>
            </a:r>
            <a:r>
              <a:rPr lang="en-US" dirty="0" smtClean="0"/>
              <a:t> s FEL </a:t>
            </a:r>
            <a:r>
              <a:rPr lang="en-US" dirty="0" err="1" smtClean="0"/>
              <a:t>představuje</a:t>
            </a:r>
            <a:r>
              <a:rPr lang="en-US" dirty="0" smtClean="0"/>
              <a:t> </a:t>
            </a:r>
            <a:r>
              <a:rPr lang="en-US" dirty="0" err="1" smtClean="0"/>
              <a:t>blízkou</a:t>
            </a:r>
            <a:r>
              <a:rPr lang="en-US" dirty="0" smtClean="0"/>
              <a:t> </a:t>
            </a:r>
            <a:r>
              <a:rPr lang="en-US" dirty="0" err="1" smtClean="0"/>
              <a:t>budoucnost</a:t>
            </a:r>
            <a:r>
              <a:rPr lang="en-US" dirty="0" smtClean="0"/>
              <a:t> </a:t>
            </a:r>
            <a:r>
              <a:rPr lang="en-US" dirty="0" err="1" smtClean="0"/>
              <a:t>zdrojů</a:t>
            </a:r>
            <a:r>
              <a:rPr lang="en-US" dirty="0" smtClean="0"/>
              <a:t> SZ </a:t>
            </a:r>
            <a:r>
              <a:rPr lang="en-US" dirty="0" err="1" smtClean="0"/>
              <a:t>čtvrté</a:t>
            </a:r>
            <a:r>
              <a:rPr lang="en-US" dirty="0" smtClean="0"/>
              <a:t> </a:t>
            </a:r>
            <a:r>
              <a:rPr lang="en-US" dirty="0" err="1" smtClean="0"/>
              <a:t>generace</a:t>
            </a:r>
            <a:r>
              <a:rPr lang="en-US" dirty="0" smtClean="0"/>
              <a:t> </a:t>
            </a:r>
            <a:r>
              <a:rPr lang="en-US" dirty="0" err="1" smtClean="0"/>
              <a:t>poskytujících</a:t>
            </a:r>
            <a:r>
              <a:rPr lang="en-US" dirty="0" smtClean="0"/>
              <a:t> </a:t>
            </a:r>
            <a:r>
              <a:rPr lang="en-US" dirty="0" err="1" smtClean="0"/>
              <a:t>vysoce</a:t>
            </a:r>
            <a:r>
              <a:rPr lang="en-US" dirty="0" smtClean="0"/>
              <a:t> </a:t>
            </a:r>
            <a:r>
              <a:rPr lang="en-US" dirty="0" err="1" smtClean="0"/>
              <a:t>briliantní</a:t>
            </a:r>
            <a:r>
              <a:rPr lang="en-US" dirty="0" smtClean="0"/>
              <a:t> </a:t>
            </a:r>
            <a:r>
              <a:rPr lang="en-US" dirty="0" err="1" smtClean="0"/>
              <a:t>koherentní</a:t>
            </a:r>
            <a:r>
              <a:rPr lang="en-US" dirty="0" smtClean="0"/>
              <a:t> </a:t>
            </a:r>
            <a:r>
              <a:rPr lang="en-US" dirty="0" err="1" smtClean="0"/>
              <a:t>svazky</a:t>
            </a:r>
            <a:r>
              <a:rPr lang="en-US" dirty="0" smtClean="0"/>
              <a:t> </a:t>
            </a:r>
            <a:r>
              <a:rPr lang="en-US" dirty="0" err="1" smtClean="0"/>
              <a:t>rtg</a:t>
            </a:r>
            <a:r>
              <a:rPr lang="en-US" dirty="0" smtClean="0"/>
              <a:t>. </a:t>
            </a:r>
            <a:r>
              <a:rPr lang="en-US" dirty="0" err="1" smtClean="0"/>
              <a:t>záření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formě</a:t>
            </a:r>
            <a:r>
              <a:rPr lang="en-US" dirty="0" smtClean="0"/>
              <a:t> </a:t>
            </a:r>
            <a:r>
              <a:rPr lang="en-US" dirty="0" err="1" smtClean="0"/>
              <a:t>femtosekundových</a:t>
            </a:r>
            <a:r>
              <a:rPr lang="en-US" dirty="0" smtClean="0"/>
              <a:t> </a:t>
            </a:r>
            <a:r>
              <a:rPr lang="en-US" dirty="0" err="1" smtClean="0"/>
              <a:t>pulsů</a:t>
            </a:r>
            <a:r>
              <a:rPr lang="en-US" dirty="0" smtClean="0"/>
              <a:t>. Na </a:t>
            </a:r>
            <a:r>
              <a:rPr lang="en-US" dirty="0" err="1" smtClean="0"/>
              <a:t>obrázku</a:t>
            </a:r>
            <a:r>
              <a:rPr lang="en-US" dirty="0" smtClean="0"/>
              <a:t> je </a:t>
            </a:r>
            <a:r>
              <a:rPr lang="en-US" dirty="0" err="1" smtClean="0"/>
              <a:t>znázorněn</a:t>
            </a:r>
            <a:r>
              <a:rPr lang="en-US" dirty="0" smtClean="0"/>
              <a:t> </a:t>
            </a:r>
            <a:r>
              <a:rPr lang="en-US" dirty="0" err="1" smtClean="0"/>
              <a:t>historický</a:t>
            </a:r>
            <a:r>
              <a:rPr lang="en-US" dirty="0" smtClean="0"/>
              <a:t> </a:t>
            </a:r>
            <a:r>
              <a:rPr lang="en-US" dirty="0" err="1" smtClean="0"/>
              <a:t>vývoj</a:t>
            </a:r>
            <a:r>
              <a:rPr lang="en-US" dirty="0" smtClean="0"/>
              <a:t> </a:t>
            </a:r>
            <a:r>
              <a:rPr lang="en-US" dirty="0" err="1" smtClean="0"/>
              <a:t>střední</a:t>
            </a:r>
            <a:r>
              <a:rPr lang="en-US" dirty="0" smtClean="0"/>
              <a:t> </a:t>
            </a:r>
            <a:r>
              <a:rPr lang="en-US" dirty="0" err="1" smtClean="0"/>
              <a:t>briliance</a:t>
            </a:r>
            <a:r>
              <a:rPr lang="en-US" dirty="0" smtClean="0"/>
              <a:t> </a:t>
            </a:r>
            <a:r>
              <a:rPr lang="en-US" dirty="0" err="1" smtClean="0"/>
              <a:t>synchrotronového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 a </a:t>
            </a:r>
            <a:r>
              <a:rPr lang="en-US" dirty="0" err="1" smtClean="0"/>
              <a:t>porovnání</a:t>
            </a:r>
            <a:r>
              <a:rPr lang="en-US" dirty="0" smtClean="0"/>
              <a:t> </a:t>
            </a:r>
            <a:r>
              <a:rPr lang="en-US" dirty="0" err="1" smtClean="0"/>
              <a:t>jednotlivých</a:t>
            </a:r>
            <a:r>
              <a:rPr lang="en-US" dirty="0" smtClean="0"/>
              <a:t> </a:t>
            </a:r>
            <a:r>
              <a:rPr lang="en-US" dirty="0" err="1" smtClean="0"/>
              <a:t>zdrojů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8972" y="1589088"/>
            <a:ext cx="321835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Synchrotron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15</a:t>
            </a:fld>
            <a:endParaRPr kumimoji="0" lang="en-US"/>
          </a:p>
        </p:txBody>
      </p:sp>
      <p:pic>
        <p:nvPicPr>
          <p:cNvPr id="10" name="Picture 4" descr="stor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00166" y="1500174"/>
            <a:ext cx="7332134" cy="495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 smtClean="0"/>
              <a:t>doc. </a:t>
            </a:r>
            <a:r>
              <a:rPr kumimoji="0" lang="en-US" dirty="0" err="1" smtClean="0"/>
              <a:t>Otruba</a:t>
            </a:r>
            <a:endParaRPr kumimoji="0" lang="en-US" dirty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 smtClean="0"/>
              <a:t>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46"/>
          </a:xfrm>
        </p:spPr>
        <p:txBody>
          <a:bodyPr>
            <a:normAutofit/>
          </a:bodyPr>
          <a:lstStyle/>
          <a:p>
            <a:r>
              <a:rPr lang="cs-CZ" dirty="0" smtClean="0"/>
              <a:t>Synchrotron</a:t>
            </a:r>
            <a:endParaRPr lang="cs-CZ" dirty="0"/>
          </a:p>
        </p:txBody>
      </p:sp>
      <p:pic>
        <p:nvPicPr>
          <p:cNvPr id="13" name="Zástupný symbol pro obsah 12" descr="SCHMA_~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1000108"/>
            <a:ext cx="5947039" cy="3714776"/>
          </a:xfr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16</a:t>
            </a:fld>
            <a:endParaRPr kumimoji="0" lang="en-US"/>
          </a:p>
        </p:txBody>
      </p:sp>
      <p:sp>
        <p:nvSpPr>
          <p:cNvPr id="15" name="Obdélník 14"/>
          <p:cNvSpPr/>
          <p:nvPr/>
        </p:nvSpPr>
        <p:spPr>
          <a:xfrm>
            <a:off x="1428728" y="4643446"/>
            <a:ext cx="757242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Hlavní části zařízení pro synchrotronové záření</a:t>
            </a:r>
          </a:p>
          <a:p>
            <a:r>
              <a:rPr lang="cs-CZ" dirty="0" smtClean="0"/>
              <a:t>1 zdroj elektronů</a:t>
            </a:r>
          </a:p>
          <a:p>
            <a:r>
              <a:rPr lang="cs-CZ" dirty="0" smtClean="0"/>
              <a:t>2 </a:t>
            </a:r>
            <a:r>
              <a:rPr lang="cs-CZ" dirty="0" err="1" smtClean="0"/>
              <a:t>předurychlovač</a:t>
            </a:r>
            <a:r>
              <a:rPr lang="cs-CZ" dirty="0" smtClean="0"/>
              <a:t> (např. </a:t>
            </a:r>
            <a:r>
              <a:rPr lang="cs-CZ" dirty="0" err="1" smtClean="0"/>
              <a:t>linak</a:t>
            </a:r>
            <a:r>
              <a:rPr lang="cs-CZ" dirty="0" smtClean="0"/>
              <a:t> či speciální cyklotron)</a:t>
            </a:r>
          </a:p>
          <a:p>
            <a:r>
              <a:rPr lang="cs-CZ" dirty="0" smtClean="0"/>
              <a:t>3 synchrotronový urychlovač na konečnou energii (booster)</a:t>
            </a:r>
          </a:p>
          <a:p>
            <a:r>
              <a:rPr lang="cs-CZ" dirty="0" smtClean="0"/>
              <a:t>4 synchrotronový akumulační prstenec (</a:t>
            </a:r>
            <a:r>
              <a:rPr lang="cs-CZ" dirty="0" err="1" smtClean="0"/>
              <a:t>storage</a:t>
            </a:r>
            <a:r>
              <a:rPr lang="cs-CZ" dirty="0" smtClean="0"/>
              <a:t> ring)</a:t>
            </a:r>
          </a:p>
          <a:p>
            <a:r>
              <a:rPr lang="cs-CZ" dirty="0" smtClean="0"/>
              <a:t>5 </a:t>
            </a:r>
            <a:r>
              <a:rPr lang="cs-CZ" dirty="0" err="1" smtClean="0"/>
              <a:t>beamlines</a:t>
            </a:r>
            <a:r>
              <a:rPr lang="cs-CZ" dirty="0" smtClean="0"/>
              <a:t> (vývody synchrotronového záření z undulátorů)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500562" y="250030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1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286380" y="18573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3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000496" y="228599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4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643438" y="22145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2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357818" y="350043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5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doc. Otruba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2008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Vlastnosti synchrotronového záření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pulsní</a:t>
            </a:r>
            <a:r>
              <a:rPr lang="cs-CZ" dirty="0" smtClean="0"/>
              <a:t> charakter t &lt; 1ns, svazek ohýbaný silným dipólovým magnetem: široké spektrum (malé t </a:t>
            </a:r>
            <a:r>
              <a:rPr lang="cs-CZ" dirty="0" smtClean="0">
                <a:latin typeface="Times New Roman"/>
                <a:cs typeface="Times New Roman"/>
              </a:rPr>
              <a:t>→ </a:t>
            </a:r>
            <a:r>
              <a:rPr lang="cs-CZ" dirty="0" smtClean="0"/>
              <a:t>velké f )</a:t>
            </a:r>
          </a:p>
          <a:p>
            <a:r>
              <a:rPr lang="cs-CZ" dirty="0" smtClean="0"/>
              <a:t>slalom mezi slabými, opačně orientovanými dipóly: undulátor - superpozice mnoha svazků</a:t>
            </a:r>
          </a:p>
          <a:p>
            <a:pPr lvl="1"/>
            <a:r>
              <a:rPr lang="cs-CZ" dirty="0" smtClean="0"/>
              <a:t>vysoká intenzita</a:t>
            </a:r>
          </a:p>
          <a:p>
            <a:pPr lvl="1"/>
            <a:r>
              <a:rPr lang="cs-CZ" dirty="0" smtClean="0"/>
              <a:t>díky interferenci úzké </a:t>
            </a:r>
            <a:r>
              <a:rPr lang="cs-CZ" dirty="0" err="1" smtClean="0"/>
              <a:t>peaky</a:t>
            </a:r>
            <a:r>
              <a:rPr lang="cs-CZ" dirty="0" smtClean="0"/>
              <a:t> (více period </a:t>
            </a:r>
            <a:r>
              <a:rPr lang="cs-CZ" dirty="0" err="1" smtClean="0"/>
              <a:t>dipólů</a:t>
            </a:r>
            <a:r>
              <a:rPr lang="cs-CZ" dirty="0" smtClean="0">
                <a:latin typeface="Times New Roman"/>
                <a:cs typeface="Times New Roman"/>
              </a:rPr>
              <a:t>→</a:t>
            </a:r>
            <a:r>
              <a:rPr lang="cs-CZ" dirty="0" smtClean="0"/>
              <a:t> vyšší </a:t>
            </a:r>
            <a:r>
              <a:rPr lang="cs-CZ" dirty="0" err="1" smtClean="0"/>
              <a:t>monochromatičnost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laditelná vlnová délka (pomocí délky periody dipólů a jejich </a:t>
            </a:r>
            <a:r>
              <a:rPr lang="cs-CZ" dirty="0" err="1" smtClean="0"/>
              <a:t>mag</a:t>
            </a:r>
            <a:r>
              <a:rPr lang="cs-CZ" dirty="0" smtClean="0"/>
              <a:t>. pole)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17</a:t>
            </a:fld>
            <a:endParaRPr kumimoji="0"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doc. Otruba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2008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dirty="0" smtClean="0"/>
              <a:t>Moderní průmyslové synchrotrony mohou být velmi rozměrné (na obrázku </a:t>
            </a:r>
            <a:r>
              <a:rPr lang="cs-CZ" sz="3200" dirty="0" err="1" smtClean="0">
                <a:solidFill>
                  <a:schemeClr val="tx1"/>
                </a:solidFill>
              </a:rPr>
              <a:t>Soleil</a:t>
            </a:r>
            <a:r>
              <a:rPr lang="cs-CZ" sz="3200" dirty="0" smtClean="0">
                <a:solidFill>
                  <a:schemeClr val="tx1"/>
                </a:solidFill>
              </a:rPr>
              <a:t> </a:t>
            </a:r>
            <a:r>
              <a:rPr lang="cs-CZ" sz="3200" dirty="0" smtClean="0"/>
              <a:t>blízko Paříže).</a:t>
            </a:r>
            <a:endParaRPr lang="cs-CZ" sz="3200" dirty="0"/>
          </a:p>
        </p:txBody>
      </p:sp>
      <p:pic>
        <p:nvPicPr>
          <p:cNvPr id="7" name="Zástupný symbol pro obsah 6" descr="800px-SOLEIL_le_01_juin_2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1663914"/>
            <a:ext cx="7499350" cy="4368371"/>
          </a:xfr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18</a:t>
            </a:fld>
            <a:endParaRPr kumimoji="0"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doc. Otruba</a:t>
            </a:r>
            <a:endParaRPr kumimoji="0" lang="en-US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2008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Zaostření</a:t>
            </a:r>
            <a:r>
              <a:rPr lang="en-US" dirty="0" smtClean="0"/>
              <a:t> a </a:t>
            </a:r>
            <a:r>
              <a:rPr lang="en-US" dirty="0" err="1" smtClean="0"/>
              <a:t>monochromatizace</a:t>
            </a:r>
            <a:r>
              <a:rPr lang="en-US" dirty="0" smtClean="0"/>
              <a:t>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err="1" smtClean="0"/>
              <a:t>Grafitový</a:t>
            </a:r>
            <a:r>
              <a:rPr lang="cs-CZ" dirty="0" smtClean="0"/>
              <a:t> </a:t>
            </a:r>
            <a:r>
              <a:rPr lang="en-US" dirty="0" err="1" smtClean="0"/>
              <a:t>monochromátor</a:t>
            </a:r>
            <a:r>
              <a:rPr lang="cs-CZ" dirty="0" smtClean="0"/>
              <a:t> </a:t>
            </a:r>
            <a:r>
              <a:rPr lang="en-US" dirty="0" err="1" smtClean="0"/>
              <a:t>grafitový</a:t>
            </a:r>
            <a:r>
              <a:rPr lang="cs-CZ" dirty="0" smtClean="0"/>
              <a:t> </a:t>
            </a:r>
            <a:r>
              <a:rPr lang="en-US" dirty="0" err="1" smtClean="0"/>
              <a:t>krystal</a:t>
            </a:r>
            <a:r>
              <a:rPr lang="en-US" dirty="0" smtClean="0"/>
              <a:t> </a:t>
            </a:r>
            <a:r>
              <a:rPr lang="en-US" dirty="0" err="1" smtClean="0"/>
              <a:t>odrážející</a:t>
            </a:r>
            <a:r>
              <a:rPr lang="cs-CZ" dirty="0" smtClean="0"/>
              <a:t> </a:t>
            </a:r>
            <a:r>
              <a:rPr lang="en-US" dirty="0" err="1" smtClean="0"/>
              <a:t>rentgenové</a:t>
            </a:r>
            <a:r>
              <a:rPr lang="cs-CZ" dirty="0" smtClean="0"/>
              <a:t> </a:t>
            </a:r>
            <a:r>
              <a:rPr lang="en-US" dirty="0" err="1" smtClean="0"/>
              <a:t>záření</a:t>
            </a:r>
            <a:r>
              <a:rPr lang="cs-CZ" dirty="0" smtClean="0"/>
              <a:t> </a:t>
            </a:r>
            <a:r>
              <a:rPr lang="en-US" dirty="0" smtClean="0"/>
              <a:t>o </a:t>
            </a:r>
            <a:r>
              <a:rPr lang="en-US" dirty="0" err="1" smtClean="0"/>
              <a:t>vlnové</a:t>
            </a:r>
            <a:r>
              <a:rPr lang="cs-CZ" dirty="0" smtClean="0"/>
              <a:t> </a:t>
            </a:r>
            <a:r>
              <a:rPr lang="en-US" dirty="0" err="1" smtClean="0"/>
              <a:t>délce</a:t>
            </a:r>
            <a:r>
              <a:rPr lang="en-US" dirty="0" smtClean="0"/>
              <a:t> 1.5418Å</a:t>
            </a:r>
          </a:p>
          <a:p>
            <a:r>
              <a:rPr lang="en-US" dirty="0" err="1" smtClean="0"/>
              <a:t>Synchrotronové</a:t>
            </a:r>
            <a:r>
              <a:rPr lang="cs-CZ" dirty="0" smtClean="0"/>
              <a:t> </a:t>
            </a:r>
            <a:r>
              <a:rPr lang="en-US" dirty="0" err="1" smtClean="0"/>
              <a:t>monochromátory</a:t>
            </a:r>
            <a:r>
              <a:rPr lang="cs-CZ" dirty="0" smtClean="0"/>
              <a:t> </a:t>
            </a:r>
            <a:r>
              <a:rPr lang="en-US" dirty="0" err="1" smtClean="0"/>
              <a:t>křemík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germanium</a:t>
            </a:r>
            <a:r>
              <a:rPr lang="cs-CZ" dirty="0" smtClean="0"/>
              <a:t> </a:t>
            </a:r>
            <a:r>
              <a:rPr lang="en-US" dirty="0" err="1" smtClean="0"/>
              <a:t>jednoduché</a:t>
            </a:r>
            <a:r>
              <a:rPr lang="cs-CZ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dvojité</a:t>
            </a:r>
            <a:r>
              <a:rPr lang="cs-CZ" dirty="0" smtClean="0"/>
              <a:t> </a:t>
            </a:r>
            <a:r>
              <a:rPr lang="en-US" dirty="0" err="1" smtClean="0"/>
              <a:t>ploché</a:t>
            </a:r>
            <a:r>
              <a:rPr lang="cs-CZ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ohnuté</a:t>
            </a:r>
            <a:endParaRPr lang="en-US" dirty="0" smtClean="0"/>
          </a:p>
          <a:p>
            <a:r>
              <a:rPr lang="en-US" dirty="0" err="1" smtClean="0"/>
              <a:t>Toroidní</a:t>
            </a:r>
            <a:r>
              <a:rPr lang="cs-CZ" dirty="0" smtClean="0"/>
              <a:t> </a:t>
            </a:r>
            <a:r>
              <a:rPr lang="en-US" dirty="0" err="1" smtClean="0"/>
              <a:t>zrcadla</a:t>
            </a:r>
            <a:r>
              <a:rPr lang="cs-CZ" dirty="0" smtClean="0"/>
              <a:t> </a:t>
            </a:r>
            <a:r>
              <a:rPr lang="en-US" dirty="0" err="1" smtClean="0"/>
              <a:t>sklo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křištál</a:t>
            </a:r>
            <a:r>
              <a:rPr lang="en-US" dirty="0" smtClean="0"/>
              <a:t>, </a:t>
            </a:r>
            <a:r>
              <a:rPr lang="en-US" dirty="0" err="1" smtClean="0"/>
              <a:t>vrstva</a:t>
            </a:r>
            <a:r>
              <a:rPr lang="en-US" dirty="0" smtClean="0"/>
              <a:t> Au </a:t>
            </a:r>
            <a:r>
              <a:rPr lang="en-US" dirty="0" err="1" smtClean="0"/>
              <a:t>nebo</a:t>
            </a:r>
            <a:r>
              <a:rPr lang="en-US" dirty="0" smtClean="0"/>
              <a:t> Pt </a:t>
            </a:r>
          </a:p>
          <a:p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7326" y="1857364"/>
            <a:ext cx="474387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 l="10620" t="12500"/>
          <a:stretch>
            <a:fillRect/>
          </a:stretch>
        </p:blipFill>
        <p:spPr bwMode="auto">
          <a:xfrm>
            <a:off x="4500562" y="4143380"/>
            <a:ext cx="449430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Výjimečné vlastnosti synchrotronového záření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Velmi vysoká intenzita</a:t>
            </a:r>
          </a:p>
          <a:p>
            <a:r>
              <a:rPr lang="cs-CZ" sz="2800" dirty="0" smtClean="0"/>
              <a:t>Široký rozsah volitelné vlnové délky (IR až </a:t>
            </a:r>
            <a:r>
              <a:rPr lang="cs-CZ" sz="2800" dirty="0" err="1" smtClean="0"/>
              <a:t>rtg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Úzký svazek </a:t>
            </a:r>
            <a:r>
              <a:rPr lang="cs-CZ" sz="2800" dirty="0" smtClean="0">
                <a:latin typeface="Times New Roman"/>
                <a:cs typeface="Times New Roman"/>
              </a:rPr>
              <a:t>→</a:t>
            </a:r>
            <a:r>
              <a:rPr lang="cs-CZ" sz="2800" dirty="0" smtClean="0"/>
              <a:t> jemné detaily</a:t>
            </a:r>
          </a:p>
          <a:p>
            <a:r>
              <a:rPr lang="cs-CZ" sz="2800" dirty="0" smtClean="0"/>
              <a:t>Pulzní (až </a:t>
            </a:r>
            <a:r>
              <a:rPr lang="cs-CZ" sz="2800" dirty="0" err="1" smtClean="0"/>
              <a:t>fs</a:t>
            </a:r>
            <a:r>
              <a:rPr lang="cs-CZ" sz="2800" dirty="0" smtClean="0"/>
              <a:t>, ideální pro </a:t>
            </a:r>
            <a:r>
              <a:rPr lang="cs-CZ" sz="2800" dirty="0" err="1" smtClean="0"/>
              <a:t>ultrarychlé</a:t>
            </a:r>
            <a:r>
              <a:rPr lang="cs-CZ" sz="2800" dirty="0" smtClean="0"/>
              <a:t> procesy)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55604"/>
          <a:stretch>
            <a:fillRect/>
          </a:stretch>
        </p:blipFill>
        <p:spPr bwMode="auto">
          <a:xfrm>
            <a:off x="4714876" y="937518"/>
            <a:ext cx="3899757" cy="536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High Spectral Resolution (</a:t>
            </a:r>
            <a:r>
              <a:rPr lang="en-US" sz="3600" dirty="0" err="1" smtClean="0"/>
              <a:t>meV</a:t>
            </a:r>
            <a:r>
              <a:rPr lang="en-US" sz="3600" dirty="0" smtClean="0"/>
              <a:t>) </a:t>
            </a:r>
            <a:r>
              <a:rPr lang="en-US" sz="3600" dirty="0" err="1" smtClean="0"/>
              <a:t>Beamline</a:t>
            </a:r>
            <a:endParaRPr lang="en-US" sz="36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FC9D50-A46B-41A4-B0B9-63AEAA90EAD8}" type="slidenum">
              <a:rPr lang="cs-CZ" smtClean="0"/>
              <a:pPr/>
              <a:t>20</a:t>
            </a:fld>
            <a:endParaRPr lang="cs-CZ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634" y="1857364"/>
            <a:ext cx="8585541" cy="379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 smtClean="0"/>
              <a:t>Rentgenová mikroradiografie a </a:t>
            </a:r>
            <a:r>
              <a:rPr lang="cs-CZ" dirty="0" err="1" smtClean="0"/>
              <a:t>mikrotomografie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Rentgenová mikroradiografie a </a:t>
            </a:r>
            <a:r>
              <a:rPr lang="cs-CZ" dirty="0" err="1" smtClean="0">
                <a:solidFill>
                  <a:srgbClr val="FF0000"/>
                </a:solidFill>
              </a:rPr>
              <a:t>mikrotomografie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jsou techniky, které umožní snímání vnitřní struktury 2D resp. 3D objektů s vysokým plošným resp. prostorovým rozlišením. Název tomografie pochází z řeckých slov </a:t>
            </a:r>
            <a:r>
              <a:rPr lang="cs-CZ" i="1" dirty="0" err="1" smtClean="0"/>
              <a:t>tomos</a:t>
            </a:r>
            <a:r>
              <a:rPr lang="cs-CZ" dirty="0" smtClean="0"/>
              <a:t> (řez) a </a:t>
            </a:r>
            <a:r>
              <a:rPr lang="cs-CZ" i="1" dirty="0" err="1" smtClean="0"/>
              <a:t>grafó</a:t>
            </a:r>
            <a:r>
              <a:rPr lang="cs-CZ" dirty="0" smtClean="0"/>
              <a:t> (kreslím), což znamená, že tomografie je technika schopná zobrazování v řezech, tedy možnost zobrazování vnitřní struktury bez fyzického narušení objektu. </a:t>
            </a:r>
            <a:r>
              <a:rPr lang="cs-CZ" dirty="0" err="1" smtClean="0"/>
              <a:t>Mikrotomografie</a:t>
            </a:r>
            <a:r>
              <a:rPr lang="cs-CZ" dirty="0" smtClean="0"/>
              <a:t> je proces tomografické rekonstrukce libovolného objektu s rozlišením v řádu mikrometrů. První </a:t>
            </a:r>
            <a:r>
              <a:rPr lang="cs-CZ" dirty="0" err="1" smtClean="0"/>
              <a:t>mikrotomografický</a:t>
            </a:r>
            <a:r>
              <a:rPr lang="cs-CZ" dirty="0" smtClean="0"/>
              <a:t> systém byl navržen a sestrojen </a:t>
            </a:r>
            <a:r>
              <a:rPr lang="cs-CZ" dirty="0" err="1" smtClean="0"/>
              <a:t>Elliotem</a:t>
            </a:r>
            <a:r>
              <a:rPr lang="cs-CZ" dirty="0" smtClean="0"/>
              <a:t> na začátku 80. let 20. století. První publikovaná </a:t>
            </a:r>
            <a:r>
              <a:rPr lang="cs-CZ" dirty="0" err="1" smtClean="0"/>
              <a:t>mikrotomografická</a:t>
            </a:r>
            <a:r>
              <a:rPr lang="cs-CZ" dirty="0" smtClean="0"/>
              <a:t> rekonstrukce malého sladkovodního mlže </a:t>
            </a:r>
            <a:r>
              <a:rPr lang="cs-CZ" i="1" dirty="0" err="1" smtClean="0"/>
              <a:t>Biomphalaria</a:t>
            </a:r>
            <a:r>
              <a:rPr lang="cs-CZ" i="1" dirty="0" smtClean="0"/>
              <a:t> </a:t>
            </a:r>
            <a:r>
              <a:rPr lang="cs-CZ" i="1" dirty="0" err="1" smtClean="0"/>
              <a:t>glabrata</a:t>
            </a:r>
            <a:r>
              <a:rPr lang="cs-CZ" dirty="0" smtClean="0"/>
              <a:t> [6], velkého cca 0,6mm měla rozlišení kolem 15 mikrometrů. 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Výhody použití synchrotronového záření v tomografii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22</a:t>
            </a:fld>
            <a:endParaRPr lang="cs-CZ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sz="quarter" idx="1"/>
          </p:nvPr>
        </p:nvGraphicFramePr>
        <p:xfrm>
          <a:off x="612775" y="1600200"/>
          <a:ext cx="8153400" cy="4527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700"/>
                <a:gridCol w="4076700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-Roman"/>
                          <a:ea typeface="Calibri"/>
                          <a:cs typeface="Times-Roman"/>
                        </a:rPr>
                        <a:t>Vlastnost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-Roman"/>
                          <a:ea typeface="Calibri"/>
                          <a:cs typeface="Times-Roman"/>
                        </a:rPr>
                        <a:t>Vyplývající výhoda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Times-Roman"/>
                          <a:ea typeface="Calibri"/>
                          <a:cs typeface="Times-Roman"/>
                        </a:rPr>
                        <a:t>Monochromatické záření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Možnost zobrazení na energiích odpovídajících </a:t>
                      </a:r>
                      <a:r>
                        <a:rPr lang="cs-CZ" sz="1800" i="1">
                          <a:latin typeface="Times-Roman"/>
                          <a:ea typeface="Calibri"/>
                          <a:cs typeface="Times-Roman"/>
                        </a:rPr>
                        <a:t>K</a:t>
                      </a: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 a </a:t>
                      </a:r>
                      <a:r>
                        <a:rPr lang="cs-CZ" sz="1800" i="1">
                          <a:latin typeface="Times-Roman"/>
                          <a:ea typeface="Calibri"/>
                          <a:cs typeface="Times-Roman"/>
                        </a:rPr>
                        <a:t>L</a:t>
                      </a: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 absorpčním hranám.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Kvantitativní tomografická měření. 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Optimalizace energie rentgenového záření a tím snížení dávky rentgenového záření.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Prostorová koherence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Možnost využití zobrazení pomocí fázového kontrastu.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Intenzita záření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Redukce expozičních časů. 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Kolimovaný svazek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Times-Roman"/>
                          <a:ea typeface="Calibri"/>
                          <a:cs typeface="Times-Roman"/>
                        </a:rPr>
                        <a:t>Paralelní svazek, jednodušší tomografická rekonstrukce, redukce rozptylu záření.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 tomografie</a:t>
            </a:r>
            <a:endParaRPr lang="en-US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4105276" cy="4572000"/>
          </a:xfrm>
        </p:spPr>
        <p:txBody>
          <a:bodyPr>
            <a:normAutofit/>
          </a:bodyPr>
          <a:lstStyle/>
          <a:p>
            <a:r>
              <a:rPr lang="cs-CZ" dirty="0" smtClean="0"/>
              <a:t>Tomografie umožňuje kvantitativní pohled dovnitř zkoumaného objektu, aniž bychom museli objekt rozřezat nebo do něj jinak zasahovat. K sestrojení (rekonstrukci) vnitřní struktury objektu stačí získat projekce objektu 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pic>
        <p:nvPicPr>
          <p:cNvPr id="10" name="Obrázek 9"/>
          <p:cNvPicPr/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4572000" y="2071678"/>
            <a:ext cx="4403772" cy="355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Absorpční a fázový kontrast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FC9D50-A46B-41A4-B0B9-63AEAA90EAD8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17070" cy="4757758"/>
          </a:xfrm>
        </p:spPr>
        <p:txBody>
          <a:bodyPr>
            <a:normAutofit fontScale="62500" lnSpcReduction="20000"/>
          </a:bodyPr>
          <a:lstStyle/>
          <a:p>
            <a:pPr eaLnBrk="0" fontAlgn="base" hangingPunct="0"/>
            <a:r>
              <a:rPr lang="cs-CZ" dirty="0" smtClean="0"/>
              <a:t>Index lomu prostředí pro EUV a rentgenové záření odvozený využitím vlnové rovnice [1] a z předpokladů, že vlnová délka záření je srovnatelná s atomovými rozměry a energie záření je srovnatelná s vazební energii elektronů v atomu se běžně používá ve tvaru:</a:t>
            </a:r>
          </a:p>
          <a:p>
            <a:pPr eaLnBrk="0" fontAlgn="base" hangingPunct="0">
              <a:buNone/>
            </a:pPr>
            <a:r>
              <a:rPr lang="cs-CZ" i="1" dirty="0" smtClean="0"/>
              <a:t>	n</a:t>
            </a:r>
            <a:r>
              <a:rPr lang="cs-CZ" dirty="0" smtClean="0"/>
              <a:t>=1-</a:t>
            </a:r>
            <a:r>
              <a:rPr lang="cs-CZ" i="1" dirty="0" smtClean="0"/>
              <a:t>δ</a:t>
            </a:r>
            <a:r>
              <a:rPr lang="cs-CZ" dirty="0" smtClean="0"/>
              <a:t>+</a:t>
            </a:r>
            <a:r>
              <a:rPr lang="cs-CZ" dirty="0" err="1" smtClean="0"/>
              <a:t>iß</a:t>
            </a:r>
            <a:r>
              <a:rPr lang="cs-CZ" dirty="0" smtClean="0"/>
              <a:t>			(1) </a:t>
            </a:r>
          </a:p>
          <a:p>
            <a:pPr eaLnBrk="0" fontAlgn="base" hangingPunct="0"/>
            <a:r>
              <a:rPr lang="cs-CZ" dirty="0" smtClean="0"/>
              <a:t>V konvenční absorpční radiografii se detekuje změna intenzity záření látkou. Změna intenzity se dá popsat pomocí vztahu: </a:t>
            </a:r>
          </a:p>
          <a:p>
            <a:pPr eaLnBrk="0" fontAlgn="base" hangingPunct="0">
              <a:buNone/>
            </a:pPr>
            <a:r>
              <a:rPr lang="cs-CZ" dirty="0" smtClean="0"/>
              <a:t>	Δ</a:t>
            </a:r>
            <a:r>
              <a:rPr lang="cs-CZ" i="1" dirty="0" smtClean="0"/>
              <a:t>I</a:t>
            </a:r>
            <a:r>
              <a:rPr lang="cs-CZ" dirty="0" smtClean="0"/>
              <a:t>/</a:t>
            </a:r>
            <a:r>
              <a:rPr lang="cs-CZ" i="1" dirty="0" smtClean="0"/>
              <a:t>I</a:t>
            </a:r>
            <a:r>
              <a:rPr lang="cs-CZ" dirty="0" smtClean="0"/>
              <a:t>=</a:t>
            </a:r>
            <a:r>
              <a:rPr lang="cs-CZ" dirty="0" err="1" smtClean="0"/>
              <a:t>e</a:t>
            </a:r>
            <a:r>
              <a:rPr lang="cs-CZ" i="1" baseline="30000" dirty="0" err="1" smtClean="0"/>
              <a:t>c</a:t>
            </a:r>
            <a:r>
              <a:rPr lang="cs-CZ" baseline="30000" dirty="0" err="1" smtClean="0"/>
              <a:t>Δ</a:t>
            </a:r>
            <a:r>
              <a:rPr lang="cs-CZ" i="1" baseline="30000" dirty="0" err="1" smtClean="0"/>
              <a:t>μ</a:t>
            </a:r>
            <a:r>
              <a:rPr lang="cs-CZ" dirty="0" smtClean="0"/>
              <a:t>                                      (2) </a:t>
            </a:r>
          </a:p>
          <a:p>
            <a:pPr eaLnBrk="0" fontAlgn="base" hangingPunct="0">
              <a:buNone/>
            </a:pPr>
            <a:r>
              <a:rPr lang="cs-CZ" dirty="0" smtClean="0"/>
              <a:t>	kde </a:t>
            </a:r>
            <a:r>
              <a:rPr lang="cs-CZ" i="1" dirty="0" smtClean="0"/>
              <a:t>c</a:t>
            </a:r>
            <a:r>
              <a:rPr lang="cs-CZ" dirty="0" smtClean="0"/>
              <a:t> je rozměr vzorku ve směru šíření záření </a:t>
            </a:r>
          </a:p>
          <a:p>
            <a:pPr eaLnBrk="0" fontAlgn="base" hangingPunct="0"/>
            <a:r>
              <a:rPr lang="cs-CZ" dirty="0" smtClean="0"/>
              <a:t>lineární absorpční koeficient </a:t>
            </a:r>
            <a:r>
              <a:rPr lang="cs-CZ" dirty="0" err="1" smtClean="0"/>
              <a:t>Δ</a:t>
            </a:r>
            <a:r>
              <a:rPr lang="cs-CZ" i="1" dirty="0" err="1" smtClean="0"/>
              <a:t>μ</a:t>
            </a:r>
            <a:r>
              <a:rPr lang="cs-CZ" dirty="0" smtClean="0"/>
              <a:t> souvisí s imaginární části indexu lomu </a:t>
            </a:r>
            <a:r>
              <a:rPr lang="cs-CZ" i="1" dirty="0" smtClean="0"/>
              <a:t>n </a:t>
            </a:r>
            <a:r>
              <a:rPr lang="cs-CZ" dirty="0" smtClean="0"/>
              <a:t>se vztahem: </a:t>
            </a:r>
          </a:p>
          <a:p>
            <a:pPr eaLnBrk="0" fontAlgn="base" hangingPunct="0">
              <a:buNone/>
            </a:pPr>
            <a:r>
              <a:rPr lang="cs-CZ" i="1" dirty="0" smtClean="0"/>
              <a:t>	μ</a:t>
            </a:r>
            <a:r>
              <a:rPr lang="cs-CZ" dirty="0" smtClean="0"/>
              <a:t>=4π</a:t>
            </a:r>
            <a:r>
              <a:rPr lang="cs-CZ" i="1" dirty="0" smtClean="0"/>
              <a:t>β</a:t>
            </a:r>
            <a:r>
              <a:rPr lang="cs-CZ" dirty="0" smtClean="0"/>
              <a:t>/</a:t>
            </a:r>
            <a:r>
              <a:rPr lang="cs-CZ" i="1" dirty="0" smtClean="0"/>
              <a:t>λ</a:t>
            </a:r>
            <a:r>
              <a:rPr lang="cs-CZ" dirty="0" smtClean="0"/>
              <a:t>, 		               (3) </a:t>
            </a:r>
          </a:p>
          <a:p>
            <a:pPr eaLnBrk="0" fontAlgn="base" hangingPunct="0">
              <a:buNone/>
            </a:pPr>
            <a:r>
              <a:rPr lang="cs-CZ" dirty="0" smtClean="0"/>
              <a:t>	kde </a:t>
            </a:r>
            <a:r>
              <a:rPr lang="cs-CZ" i="1" dirty="0" smtClean="0"/>
              <a:t>λ</a:t>
            </a:r>
            <a:r>
              <a:rPr lang="cs-CZ" dirty="0" smtClean="0"/>
              <a:t> je vlnová délka záření. </a:t>
            </a:r>
          </a:p>
          <a:p>
            <a:pPr eaLnBrk="0" fontAlgn="base" hangingPunct="0"/>
            <a:r>
              <a:rPr lang="cs-CZ" dirty="0" smtClean="0"/>
              <a:t>Vysoká koherence synchrotronového záření umožňuje detekovat i změny fáze původní vlny, způsobené zkoumaným objektem. Změna fáze souvisí se změnou reálné části indexu lomu </a:t>
            </a:r>
            <a:r>
              <a:rPr lang="cs-CZ" i="1" dirty="0" smtClean="0"/>
              <a:t>δ</a:t>
            </a:r>
            <a:r>
              <a:rPr lang="cs-CZ" dirty="0" smtClean="0"/>
              <a:t>:</a:t>
            </a:r>
          </a:p>
          <a:p>
            <a:pPr eaLnBrk="0" fontAlgn="base" hangingPunct="0">
              <a:buNone/>
            </a:pPr>
            <a:r>
              <a:rPr lang="cs-CZ" dirty="0" smtClean="0"/>
              <a:t>	ΔΦ=2π</a:t>
            </a:r>
            <a:r>
              <a:rPr lang="cs-CZ" i="1" dirty="0" smtClean="0"/>
              <a:t>c</a:t>
            </a:r>
            <a:r>
              <a:rPr lang="cs-CZ" dirty="0" smtClean="0"/>
              <a:t>Δ</a:t>
            </a:r>
            <a:r>
              <a:rPr lang="cs-CZ" i="1" dirty="0" smtClean="0"/>
              <a:t>δ</a:t>
            </a:r>
            <a:r>
              <a:rPr lang="cs-CZ" dirty="0" smtClean="0"/>
              <a:t>/</a:t>
            </a:r>
            <a:r>
              <a:rPr lang="cs-CZ" i="1" dirty="0" err="1" smtClean="0"/>
              <a:t>λ</a:t>
            </a:r>
            <a:r>
              <a:rPr lang="cs-CZ" dirty="0" smtClean="0"/>
              <a:t>.		               (4)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závislost poměru koeficientů </a:t>
            </a:r>
            <a:r>
              <a:rPr lang="cs-CZ" i="1" dirty="0" smtClean="0"/>
              <a:t>δ</a:t>
            </a:r>
            <a:r>
              <a:rPr lang="cs-CZ" dirty="0" smtClean="0"/>
              <a:t>/</a:t>
            </a:r>
            <a:r>
              <a:rPr lang="cs-CZ" i="1" dirty="0" smtClean="0"/>
              <a:t>β </a:t>
            </a:r>
            <a:r>
              <a:rPr lang="cs-CZ" dirty="0" smtClean="0"/>
              <a:t>pro hliník 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25</a:t>
            </a:fld>
            <a:endParaRPr lang="cs-CZ"/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7845" y="1600200"/>
            <a:ext cx="6623259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</a:t>
            </a:r>
            <a:r>
              <a:rPr lang="cs-CZ" dirty="0" err="1" smtClean="0"/>
              <a:t>xperimentální</a:t>
            </a:r>
            <a:r>
              <a:rPr lang="cs-CZ" dirty="0" smtClean="0"/>
              <a:t> realizace zobrazení ve fázovém kontrastu 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26</a:t>
            </a:fld>
            <a:endParaRPr lang="cs-CZ"/>
          </a:p>
        </p:txBody>
      </p:sp>
      <p:pic>
        <p:nvPicPr>
          <p:cNvPr id="7" name="Obrázek 6"/>
          <p:cNvPicPr/>
          <p:nvPr/>
        </p:nvPicPr>
        <p:blipFill>
          <a:blip r:embed="rId2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428596" y="1857364"/>
            <a:ext cx="8063756" cy="4247700"/>
          </a:xfrm>
          <a:prstGeom prst="rect">
            <a:avLst/>
          </a:prstGeom>
          <a:solidFill>
            <a:srgbClr val="4F81BD"/>
          </a:solidFill>
          <a:ln w="9525">
            <a:solidFill>
              <a:srgbClr val="C0504D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Cryo</a:t>
            </a:r>
            <a:r>
              <a:rPr lang="en-US" dirty="0" smtClean="0"/>
              <a:t> X-ray Microscopy of NIH 3T3 Fibroblasts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27</a:t>
            </a:fld>
            <a:endParaRPr lang="cs-CZ"/>
          </a:p>
        </p:txBody>
      </p:sp>
      <p:pic>
        <p:nvPicPr>
          <p:cNvPr id="24581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8153400" cy="4256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/>
          <a:srcRect t="49504"/>
          <a:stretch>
            <a:fillRect/>
          </a:stretch>
        </p:blipFill>
        <p:spPr bwMode="auto">
          <a:xfrm>
            <a:off x="1142976" y="5715016"/>
            <a:ext cx="6858048" cy="58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606B484-47A8-40A2-A64E-96215B70F2D7}" type="slidenum">
              <a:rPr lang="cs-CZ" smtClean="0"/>
              <a:pPr/>
              <a:t>28</a:t>
            </a:fld>
            <a:endParaRPr lang="cs-CZ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4538" t="7052" r="1971" b="7149"/>
          <a:stretch>
            <a:fillRect/>
          </a:stretch>
        </p:blipFill>
        <p:spPr bwMode="auto">
          <a:xfrm>
            <a:off x="214282" y="142852"/>
            <a:ext cx="8735952" cy="619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Tomografická kamera - </a:t>
            </a:r>
            <a:r>
              <a:rPr lang="cs-CZ" dirty="0" err="1" smtClean="0"/>
              <a:t>schema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29</a:t>
            </a:fld>
            <a:endParaRPr lang="cs-CZ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1455" y="1600200"/>
            <a:ext cx="5876039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Synchrotronové záření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sk-SK" dirty="0" smtClean="0"/>
              <a:t>Elektromagnetické  </a:t>
            </a:r>
            <a:r>
              <a:rPr lang="sk-SK" dirty="0" err="1" smtClean="0"/>
              <a:t>záření</a:t>
            </a:r>
            <a:r>
              <a:rPr lang="sk-SK" dirty="0" smtClean="0"/>
              <a:t> vzniká pri </a:t>
            </a:r>
            <a:r>
              <a:rPr lang="cs-CZ" dirty="0" smtClean="0"/>
              <a:t>interakci</a:t>
            </a:r>
            <a:r>
              <a:rPr lang="sk-SK" dirty="0" smtClean="0"/>
              <a:t> </a:t>
            </a:r>
            <a:r>
              <a:rPr lang="cs-CZ" noProof="1" smtClean="0"/>
              <a:t>urychlených</a:t>
            </a:r>
            <a:r>
              <a:rPr lang="sk-SK" dirty="0" smtClean="0"/>
              <a:t> </a:t>
            </a:r>
            <a:r>
              <a:rPr lang="cs-CZ" dirty="0" smtClean="0"/>
              <a:t>elektronů</a:t>
            </a:r>
            <a:r>
              <a:rPr lang="sk-SK" dirty="0" smtClean="0"/>
              <a:t> s magnetickým </a:t>
            </a:r>
            <a:r>
              <a:rPr lang="sk-SK" dirty="0" err="1" smtClean="0"/>
              <a:t>polem</a:t>
            </a:r>
            <a:endParaRPr lang="sk-SK" dirty="0" smtClean="0"/>
          </a:p>
          <a:p>
            <a:pPr>
              <a:lnSpc>
                <a:spcPct val="120000"/>
              </a:lnSpc>
              <a:buNone/>
            </a:pPr>
            <a:endParaRPr lang="sk-SK" dirty="0" smtClean="0"/>
          </a:p>
          <a:p>
            <a:pPr>
              <a:lnSpc>
                <a:spcPct val="120000"/>
              </a:lnSpc>
            </a:pPr>
            <a:r>
              <a:rPr lang="sk-SK" dirty="0" err="1" smtClean="0"/>
              <a:t>Pokud</a:t>
            </a:r>
            <a:r>
              <a:rPr lang="sk-SK" dirty="0" smtClean="0"/>
              <a:t> </a:t>
            </a:r>
            <a:r>
              <a:rPr lang="sk-SK" dirty="0" err="1" smtClean="0"/>
              <a:t>se</a:t>
            </a:r>
            <a:r>
              <a:rPr lang="sk-SK" dirty="0" smtClean="0"/>
              <a:t> </a:t>
            </a:r>
            <a:r>
              <a:rPr lang="sk-SK" dirty="0" err="1" smtClean="0"/>
              <a:t>trajektorie</a:t>
            </a:r>
            <a:r>
              <a:rPr lang="sk-SK" dirty="0" smtClean="0"/>
              <a:t> nabité </a:t>
            </a:r>
            <a:r>
              <a:rPr lang="sk-SK" dirty="0" err="1" smtClean="0"/>
              <a:t>částice</a:t>
            </a:r>
            <a:r>
              <a:rPr lang="sk-SK" dirty="0" smtClean="0"/>
              <a:t> (e- nebo e+) </a:t>
            </a:r>
            <a:r>
              <a:rPr lang="sk-SK" dirty="0" err="1" smtClean="0"/>
              <a:t>mění</a:t>
            </a:r>
            <a:r>
              <a:rPr lang="sk-SK" dirty="0" smtClean="0"/>
              <a:t> z </a:t>
            </a:r>
            <a:r>
              <a:rPr lang="sk-SK" dirty="0" err="1" smtClean="0"/>
              <a:t>přímočaré</a:t>
            </a:r>
            <a:r>
              <a:rPr lang="sk-SK" dirty="0" smtClean="0"/>
              <a:t> na </a:t>
            </a:r>
            <a:r>
              <a:rPr lang="sk-SK" dirty="0" err="1" smtClean="0"/>
              <a:t>zakřivenou</a:t>
            </a:r>
            <a:r>
              <a:rPr lang="sk-SK" dirty="0" smtClean="0"/>
              <a:t>, </a:t>
            </a:r>
            <a:r>
              <a:rPr lang="sk-SK" dirty="0" err="1" smtClean="0"/>
              <a:t>částice</a:t>
            </a:r>
            <a:r>
              <a:rPr lang="sk-SK" dirty="0" smtClean="0"/>
              <a:t> </a:t>
            </a:r>
            <a:r>
              <a:rPr lang="cs-CZ" dirty="0" smtClean="0"/>
              <a:t>vyzařuje</a:t>
            </a:r>
            <a:r>
              <a:rPr lang="sk-SK" dirty="0" smtClean="0"/>
              <a:t> </a:t>
            </a:r>
            <a:r>
              <a:rPr lang="sk-SK" dirty="0" err="1" smtClean="0"/>
              <a:t>fotony</a:t>
            </a:r>
            <a:r>
              <a:rPr lang="sk-SK" dirty="0" smtClean="0"/>
              <a:t>.  </a:t>
            </a:r>
            <a:r>
              <a:rPr lang="sk-SK" dirty="0" err="1" smtClean="0"/>
              <a:t>Při</a:t>
            </a:r>
            <a:r>
              <a:rPr lang="sk-SK" dirty="0" smtClean="0"/>
              <a:t> </a:t>
            </a:r>
            <a:r>
              <a:rPr lang="cs-CZ" dirty="0" smtClean="0"/>
              <a:t>relativistických</a:t>
            </a:r>
            <a:r>
              <a:rPr lang="sk-SK" dirty="0" smtClean="0"/>
              <a:t> </a:t>
            </a:r>
            <a:r>
              <a:rPr lang="sk-SK" dirty="0" err="1" smtClean="0"/>
              <a:t>rychlostech</a:t>
            </a:r>
            <a:r>
              <a:rPr lang="sk-SK" dirty="0" smtClean="0"/>
              <a:t> </a:t>
            </a:r>
            <a:r>
              <a:rPr lang="sk-SK" dirty="0" err="1" smtClean="0"/>
              <a:t>jsou</a:t>
            </a:r>
            <a:r>
              <a:rPr lang="sk-SK" dirty="0" smtClean="0"/>
              <a:t> </a:t>
            </a:r>
            <a:r>
              <a:rPr lang="sk-SK" dirty="0" err="1" smtClean="0"/>
              <a:t>fotony</a:t>
            </a:r>
            <a:r>
              <a:rPr lang="sk-SK" dirty="0" smtClean="0"/>
              <a:t> </a:t>
            </a:r>
            <a:r>
              <a:rPr lang="sk-SK" dirty="0" err="1" smtClean="0"/>
              <a:t>emitovány</a:t>
            </a:r>
            <a:r>
              <a:rPr lang="sk-SK" dirty="0" smtClean="0"/>
              <a:t> v </a:t>
            </a:r>
            <a:r>
              <a:rPr lang="sk-SK" dirty="0" err="1" smtClean="0"/>
              <a:t>úzkém</a:t>
            </a:r>
            <a:r>
              <a:rPr lang="sk-SK" dirty="0" smtClean="0"/>
              <a:t> </a:t>
            </a:r>
            <a:r>
              <a:rPr lang="sk-SK" dirty="0" err="1" smtClean="0"/>
              <a:t>kuželu</a:t>
            </a:r>
            <a:r>
              <a:rPr lang="sk-SK" dirty="0" smtClean="0"/>
              <a:t>, </a:t>
            </a:r>
            <a:r>
              <a:rPr lang="sk-SK" dirty="0" err="1" smtClean="0"/>
              <a:t>jehož</a:t>
            </a:r>
            <a:r>
              <a:rPr lang="sk-SK" dirty="0" smtClean="0"/>
              <a:t> </a:t>
            </a:r>
            <a:r>
              <a:rPr lang="sk-SK" dirty="0" err="1" smtClean="0"/>
              <a:t>směr</a:t>
            </a:r>
            <a:r>
              <a:rPr lang="sk-SK" dirty="0" smtClean="0"/>
              <a:t> je tangenta k </a:t>
            </a:r>
            <a:r>
              <a:rPr lang="sk-SK" dirty="0" err="1" smtClean="0"/>
              <a:t>místu</a:t>
            </a:r>
            <a:r>
              <a:rPr lang="sk-SK" dirty="0" smtClean="0"/>
              <a:t> ohybu.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cs-CZ" smtClean="0"/>
              <a:t>2008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3</a:t>
            </a:fld>
            <a:endParaRPr kumimoji="0" 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kumimoji="0" lang="en-US" smtClean="0"/>
              <a:t>doc. Otruba</a:t>
            </a:r>
            <a:endParaRPr kumimoji="0" lang="en-US"/>
          </a:p>
        </p:txBody>
      </p:sp>
      <p:pic>
        <p:nvPicPr>
          <p:cNvPr id="7" name="Picture 5" descr="radiation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9649" b="5019"/>
          <a:stretch>
            <a:fillRect/>
          </a:stretch>
        </p:blipFill>
        <p:spPr bwMode="auto">
          <a:xfrm>
            <a:off x="4714876" y="2357430"/>
            <a:ext cx="3932296" cy="2143140"/>
          </a:xfrm>
          <a:prstGeom prst="rect">
            <a:avLst/>
          </a:prstGeom>
          <a:noFill/>
        </p:spPr>
      </p:pic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1071538" y="2571744"/>
          <a:ext cx="1571636" cy="35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Rovnice" r:id="rId4" imgW="952200" imgH="203040" progId="Equation.3">
                  <p:embed/>
                </p:oleObj>
              </mc:Choice>
              <mc:Fallback>
                <p:oleObj name="Rovnice" r:id="rId4" imgW="95220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38" y="2571744"/>
                        <a:ext cx="1571636" cy="357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Tomografická kamera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30</a:t>
            </a:fld>
            <a:endParaRPr lang="cs-CZ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4909" t="19068" r="4284" b="6249"/>
          <a:stretch>
            <a:fillRect/>
          </a:stretch>
        </p:blipFill>
        <p:spPr bwMode="auto">
          <a:xfrm>
            <a:off x="857224" y="1571612"/>
            <a:ext cx="7505550" cy="47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Aplikace – struktura kosti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31</a:t>
            </a:fld>
            <a:endParaRPr lang="cs-CZ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214554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714348" y="5429264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1mm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857488" y="2357430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30 year old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3116"/>
            <a:ext cx="3768640" cy="399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5357826"/>
            <a:ext cx="8286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Příklady RTG </a:t>
            </a:r>
            <a:r>
              <a:rPr lang="cs-CZ" dirty="0" err="1" smtClean="0"/>
              <a:t>mikrotomografie</a:t>
            </a:r>
            <a:endParaRPr lang="en-US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556C572-0471-4093-A16F-0AF183EF5403}" type="slidenum">
              <a:rPr lang="cs-CZ" smtClean="0"/>
              <a:pPr/>
              <a:t>32</a:t>
            </a:fld>
            <a:endParaRPr lang="cs-CZ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8228428" cy="470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X-</a:t>
            </a:r>
            <a:r>
              <a:rPr lang="cs-CZ" dirty="0" err="1" smtClean="0"/>
              <a:t>ray</a:t>
            </a:r>
            <a:r>
              <a:rPr lang="cs-CZ" dirty="0" smtClean="0"/>
              <a:t> </a:t>
            </a:r>
            <a:r>
              <a:rPr lang="cs-CZ" dirty="0" err="1" smtClean="0"/>
              <a:t>Microscopes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2008</a:t>
            </a: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doc. Otruba</a:t>
            </a:r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33</a:t>
            </a:fld>
            <a:endParaRPr kumimoji="0" lang="en-US"/>
          </a:p>
        </p:txBody>
      </p:sp>
      <p:pic>
        <p:nvPicPr>
          <p:cNvPr id="230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0643" y="1447800"/>
            <a:ext cx="662826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2008</a:t>
            </a:r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doc. Otruba</a:t>
            </a:r>
            <a:endParaRPr kumimoji="0"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34</a:t>
            </a:fld>
            <a:endParaRPr kumimoji="0" lang="en-US"/>
          </a:p>
        </p:txBody>
      </p:sp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2" cstate="print"/>
          <a:srcRect l="711" t="1127" r="6564" b="856"/>
          <a:stretch>
            <a:fillRect/>
          </a:stretch>
        </p:blipFill>
        <p:spPr bwMode="auto">
          <a:xfrm>
            <a:off x="0" y="0"/>
            <a:ext cx="8929718" cy="687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2008</a:t>
            </a:r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doc. Otruba</a:t>
            </a:r>
            <a:endParaRPr kumimoji="0"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35</a:t>
            </a:fld>
            <a:endParaRPr kumimoji="0" lang="en-US"/>
          </a:p>
        </p:txBody>
      </p:sp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46"/>
            <a:ext cx="8886722" cy="686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Schéma skenovací RTG mikrosondy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2008</a:t>
            </a:r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doc. Otruba</a:t>
            </a:r>
            <a:endParaRPr kumimoji="0"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36</a:t>
            </a:fld>
            <a:endParaRPr kumimoji="0" lang="en-US"/>
          </a:p>
        </p:txBody>
      </p:sp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2" cstate="print"/>
          <a:srcRect l="635" t="2103" r="862" b="2008"/>
          <a:stretch>
            <a:fillRect/>
          </a:stretch>
        </p:blipFill>
        <p:spPr bwMode="auto">
          <a:xfrm>
            <a:off x="1477107" y="1472263"/>
            <a:ext cx="7072922" cy="509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Detekční limity 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2008</a:t>
            </a:r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doc. Otruba</a:t>
            </a:r>
            <a:endParaRPr kumimoji="0"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37</a:t>
            </a:fld>
            <a:endParaRPr kumimoji="0" lang="en-US"/>
          </a:p>
        </p:txBody>
      </p:sp>
      <p:pic>
        <p:nvPicPr>
          <p:cNvPr id="245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643050"/>
            <a:ext cx="661892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Řez plicní buňkou křečka po expozici </a:t>
            </a:r>
            <a:r>
              <a:rPr lang="cs-CZ" dirty="0" err="1" smtClean="0"/>
              <a:t>Cr</a:t>
            </a:r>
            <a:r>
              <a:rPr lang="cs-CZ" dirty="0" smtClean="0"/>
              <a:t>(VI)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2008</a:t>
            </a: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doc. Otruba</a:t>
            </a:r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38</a:t>
            </a:fld>
            <a:endParaRPr kumimoji="0" lang="en-US"/>
          </a:p>
        </p:txBody>
      </p:sp>
      <p:pic>
        <p:nvPicPr>
          <p:cNvPr id="2478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2492"/>
            <a:ext cx="9144000" cy="518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Huseníček</a:t>
            </a:r>
            <a:r>
              <a:rPr lang="cs-CZ" dirty="0" smtClean="0"/>
              <a:t> rolní - semeno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39</a:t>
            </a:fld>
            <a:endParaRPr kumimoji="0"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t="1761" b="15543"/>
          <a:stretch>
            <a:fillRect/>
          </a:stretch>
        </p:blipFill>
        <p:spPr bwMode="auto">
          <a:xfrm>
            <a:off x="1285852" y="1571612"/>
            <a:ext cx="766074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 smtClean="0"/>
              <a:t>doc. </a:t>
            </a:r>
            <a:r>
              <a:rPr kumimoji="0" lang="en-US" dirty="0" err="1" smtClean="0"/>
              <a:t>Otruba</a:t>
            </a:r>
            <a:endParaRPr kumimoji="0" lang="en-US" dirty="0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2008</a:t>
            </a:r>
            <a:endParaRPr lang="en-US"/>
          </a:p>
        </p:txBody>
      </p:sp>
      <p:pic>
        <p:nvPicPr>
          <p:cNvPr id="242691" name="Picture 3" descr="F:\Universita\Přednášky\RTG zdroje\nrg730-f1.gif"/>
          <p:cNvPicPr>
            <a:picLocks noChangeAspect="1" noChangeArrowheads="1"/>
          </p:cNvPicPr>
          <p:nvPr/>
        </p:nvPicPr>
        <p:blipFill>
          <a:blip r:embed="rId3" cstate="print"/>
          <a:srcRect l="6910" r="3256"/>
          <a:stretch>
            <a:fillRect/>
          </a:stretch>
        </p:blipFill>
        <p:spPr bwMode="auto">
          <a:xfrm>
            <a:off x="4929190" y="1714488"/>
            <a:ext cx="3929090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Synchrotron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FC9D50-A46B-41A4-B0B9-63AEAA90EAD8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10" name="Zástupný symbol pro obsah 9" descr="model_animated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643050"/>
            <a:ext cx="4714406" cy="4714406"/>
          </a:xfr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714488"/>
            <a:ext cx="2643206" cy="409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Využití synchrotronového záření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err="1" smtClean="0"/>
              <a:t>Small</a:t>
            </a:r>
            <a:r>
              <a:rPr lang="cs-CZ" dirty="0" smtClean="0"/>
              <a:t> </a:t>
            </a:r>
            <a:r>
              <a:rPr lang="cs-CZ" dirty="0" err="1" smtClean="0"/>
              <a:t>Angle</a:t>
            </a:r>
            <a:r>
              <a:rPr lang="cs-CZ" dirty="0" smtClean="0"/>
              <a:t> X-</a:t>
            </a:r>
            <a:r>
              <a:rPr lang="cs-CZ" dirty="0" err="1" smtClean="0"/>
              <a:t>Ray</a:t>
            </a:r>
            <a:r>
              <a:rPr lang="cs-CZ" dirty="0" smtClean="0"/>
              <a:t> </a:t>
            </a:r>
            <a:r>
              <a:rPr lang="cs-CZ" dirty="0" err="1" smtClean="0"/>
              <a:t>Scattering</a:t>
            </a:r>
            <a:r>
              <a:rPr lang="cs-CZ" dirty="0" smtClean="0"/>
              <a:t> - neocenitelná při výzkumu </a:t>
            </a:r>
            <a:r>
              <a:rPr lang="cs-CZ" dirty="0" err="1" smtClean="0"/>
              <a:t>heterostruktur</a:t>
            </a:r>
            <a:r>
              <a:rPr lang="cs-CZ" dirty="0" smtClean="0"/>
              <a:t> a vícevrstevných systémů v řádu nm - </a:t>
            </a:r>
            <a:r>
              <a:rPr lang="cs-CZ" dirty="0" err="1" smtClean="0"/>
              <a:t>nanotechnologie</a:t>
            </a:r>
            <a:endParaRPr lang="cs-CZ" dirty="0" smtClean="0"/>
          </a:p>
          <a:p>
            <a:r>
              <a:rPr lang="cs-CZ" dirty="0" smtClean="0"/>
              <a:t>X-</a:t>
            </a:r>
            <a:r>
              <a:rPr lang="cs-CZ" dirty="0" err="1" smtClean="0"/>
              <a:t>Ray</a:t>
            </a:r>
            <a:r>
              <a:rPr lang="cs-CZ" dirty="0" smtClean="0"/>
              <a:t> </a:t>
            </a:r>
            <a:r>
              <a:rPr lang="cs-CZ" dirty="0" err="1" smtClean="0"/>
              <a:t>Absorption</a:t>
            </a:r>
            <a:r>
              <a:rPr lang="cs-CZ" dirty="0" smtClean="0"/>
              <a:t> </a:t>
            </a:r>
            <a:r>
              <a:rPr lang="cs-CZ" dirty="0" err="1" smtClean="0"/>
              <a:t>Spectroscopy</a:t>
            </a:r>
            <a:r>
              <a:rPr lang="cs-CZ" dirty="0" smtClean="0"/>
              <a:t> - poskytuje informace o typu a vzdálenostech sousedních atomů. Synchrotron je jako intenzivní </a:t>
            </a:r>
            <a:r>
              <a:rPr lang="cs-CZ" dirty="0" err="1" smtClean="0"/>
              <a:t>přeladitelný</a:t>
            </a:r>
            <a:r>
              <a:rPr lang="cs-CZ" dirty="0" smtClean="0"/>
              <a:t> zdroj jediný možný! (amorfní látky, </a:t>
            </a:r>
            <a:r>
              <a:rPr lang="cs-CZ" dirty="0" err="1" smtClean="0"/>
              <a:t>nanomateriály</a:t>
            </a:r>
            <a:r>
              <a:rPr lang="cs-CZ" dirty="0" smtClean="0"/>
              <a:t>, povrchy. . . )</a:t>
            </a:r>
          </a:p>
          <a:p>
            <a:r>
              <a:rPr lang="cs-CZ" dirty="0" smtClean="0"/>
              <a:t>X-</a:t>
            </a:r>
            <a:r>
              <a:rPr lang="cs-CZ" dirty="0" err="1" smtClean="0"/>
              <a:t>Ray</a:t>
            </a:r>
            <a:r>
              <a:rPr lang="cs-CZ" dirty="0" smtClean="0"/>
              <a:t> Fluorescence - </a:t>
            </a:r>
            <a:r>
              <a:rPr lang="cs-CZ" dirty="0" err="1" smtClean="0"/>
              <a:t>reemitované</a:t>
            </a:r>
            <a:r>
              <a:rPr lang="cs-CZ" dirty="0" smtClean="0"/>
              <a:t> </a:t>
            </a:r>
            <a:r>
              <a:rPr lang="cs-CZ" dirty="0" err="1" smtClean="0"/>
              <a:t>rtg</a:t>
            </a:r>
            <a:r>
              <a:rPr lang="cs-CZ" dirty="0" smtClean="0"/>
              <a:t> z materiálu odpovídá atomovému číslu - kvalitativní chemická analýza, až 10</a:t>
            </a:r>
            <a:r>
              <a:rPr lang="cs-CZ" baseline="30000" dirty="0" smtClean="0"/>
              <a:t>8</a:t>
            </a:r>
            <a:r>
              <a:rPr lang="cs-CZ" dirty="0" smtClean="0"/>
              <a:t> atomů/cm</a:t>
            </a:r>
            <a:r>
              <a:rPr lang="cs-CZ" baseline="30000" dirty="0" smtClean="0"/>
              <a:t>2</a:t>
            </a:r>
            <a:r>
              <a:rPr lang="cs-CZ" dirty="0" smtClean="0"/>
              <a:t>, µm rozlišení </a:t>
            </a:r>
            <a:r>
              <a:rPr lang="cs-CZ" dirty="0" smtClean="0">
                <a:latin typeface="Times New Roman"/>
                <a:cs typeface="Times New Roman"/>
              </a:rPr>
              <a:t>→</a:t>
            </a:r>
            <a:r>
              <a:rPr lang="cs-CZ" dirty="0" smtClean="0"/>
              <a:t> polovodičový průmysl</a:t>
            </a:r>
          </a:p>
          <a:p>
            <a:r>
              <a:rPr lang="cs-CZ" dirty="0" smtClean="0"/>
              <a:t>Rentgenová </a:t>
            </a:r>
            <a:r>
              <a:rPr lang="cs-CZ" dirty="0" err="1" smtClean="0"/>
              <a:t>fotoemisní</a:t>
            </a:r>
            <a:r>
              <a:rPr lang="cs-CZ" dirty="0" smtClean="0"/>
              <a:t> spektroskopie - informace o elektronové struktuře valenčního pásu, pro polovodičový průmysl</a:t>
            </a:r>
          </a:p>
          <a:p>
            <a:r>
              <a:rPr lang="cs-CZ" dirty="0" smtClean="0"/>
              <a:t>Transmisní </a:t>
            </a:r>
            <a:r>
              <a:rPr lang="cs-CZ" dirty="0" err="1" smtClean="0"/>
              <a:t>rtg</a:t>
            </a:r>
            <a:r>
              <a:rPr lang="cs-CZ" dirty="0" smtClean="0"/>
              <a:t> mikroskopie - dobrý kontrast, vysoké rozlišení až 15nm, časové rozlišení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40</a:t>
            </a:fld>
            <a:endParaRPr kumimoji="0"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doc. Otruba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2008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Synchrotronové záření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FC9D50-A46B-41A4-B0B9-63AEAA90EAD8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err="1" smtClean="0"/>
              <a:t>Synchrotronové</a:t>
            </a:r>
            <a:r>
              <a:rPr lang="en-US" b="1" dirty="0" smtClean="0"/>
              <a:t> </a:t>
            </a:r>
            <a:r>
              <a:rPr lang="en-US" b="1" dirty="0" err="1" smtClean="0"/>
              <a:t>záření</a:t>
            </a:r>
            <a:r>
              <a:rPr lang="en-US" dirty="0" smtClean="0"/>
              <a:t> (</a:t>
            </a:r>
            <a:r>
              <a:rPr lang="en-US" b="1" dirty="0" smtClean="0"/>
              <a:t>SZ</a:t>
            </a:r>
            <a:r>
              <a:rPr lang="en-US" dirty="0" smtClean="0"/>
              <a:t>) je </a:t>
            </a:r>
            <a:r>
              <a:rPr lang="en-US" dirty="0" err="1" smtClean="0"/>
              <a:t>elektromagnetické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vyzařuje</a:t>
            </a:r>
            <a:r>
              <a:rPr lang="en-US" dirty="0" smtClean="0"/>
              <a:t> </a:t>
            </a:r>
            <a:r>
              <a:rPr lang="en-US" dirty="0" err="1" smtClean="0"/>
              <a:t>nabitá</a:t>
            </a:r>
            <a:r>
              <a:rPr lang="en-US" dirty="0" smtClean="0"/>
              <a:t> </a:t>
            </a:r>
            <a:r>
              <a:rPr lang="en-US" dirty="0" err="1" smtClean="0"/>
              <a:t>relativistická</a:t>
            </a:r>
            <a:r>
              <a:rPr lang="en-US" dirty="0" smtClean="0"/>
              <a:t> </a:t>
            </a:r>
            <a:r>
              <a:rPr lang="en-US" dirty="0" err="1" smtClean="0"/>
              <a:t>částice</a:t>
            </a:r>
            <a:r>
              <a:rPr lang="en-US" dirty="0" smtClean="0"/>
              <a:t> (</a:t>
            </a:r>
            <a:r>
              <a:rPr lang="en-US" dirty="0" err="1" smtClean="0"/>
              <a:t>prakticky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elektron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vzácně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pozitron</a:t>
            </a:r>
            <a:r>
              <a:rPr lang="en-US" dirty="0" smtClean="0"/>
              <a:t>), </a:t>
            </a:r>
            <a:r>
              <a:rPr lang="en-US" dirty="0" err="1" smtClean="0"/>
              <a:t>pohybující</a:t>
            </a:r>
            <a:r>
              <a:rPr lang="en-US" dirty="0" smtClean="0"/>
              <a:t> se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zakřivené</a:t>
            </a:r>
            <a:r>
              <a:rPr lang="en-US" dirty="0" smtClean="0"/>
              <a:t> </a:t>
            </a:r>
            <a:r>
              <a:rPr lang="en-US" dirty="0" err="1" smtClean="0"/>
              <a:t>dráze</a:t>
            </a:r>
            <a:r>
              <a:rPr lang="en-US" dirty="0" smtClean="0"/>
              <a:t>. Na </a:t>
            </a:r>
            <a:r>
              <a:rPr lang="en-US" dirty="0" err="1" smtClean="0"/>
              <a:t>rozdíl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</a:t>
            </a:r>
            <a:r>
              <a:rPr lang="en-US" dirty="0" err="1" smtClean="0"/>
              <a:t>nerelativistického</a:t>
            </a:r>
            <a:r>
              <a:rPr lang="en-US" dirty="0" smtClean="0"/>
              <a:t> </a:t>
            </a:r>
            <a:r>
              <a:rPr lang="en-US" dirty="0" err="1" smtClean="0"/>
              <a:t>elektronu</a:t>
            </a:r>
            <a:r>
              <a:rPr lang="en-US" dirty="0" smtClean="0"/>
              <a:t>, </a:t>
            </a:r>
            <a:r>
              <a:rPr lang="en-US" dirty="0" err="1" smtClean="0"/>
              <a:t>který</a:t>
            </a:r>
            <a:r>
              <a:rPr lang="en-US" dirty="0" smtClean="0"/>
              <a:t> </a:t>
            </a:r>
            <a:r>
              <a:rPr lang="en-US" dirty="0" err="1" smtClean="0"/>
              <a:t>září</a:t>
            </a:r>
            <a:r>
              <a:rPr lang="en-US" dirty="0" smtClean="0"/>
              <a:t> </a:t>
            </a:r>
            <a:r>
              <a:rPr lang="en-US" dirty="0" err="1" smtClean="0"/>
              <a:t>prakticky</a:t>
            </a:r>
            <a:r>
              <a:rPr lang="en-US" dirty="0" smtClean="0"/>
              <a:t> do </a:t>
            </a:r>
            <a:r>
              <a:rPr lang="en-US" dirty="0" err="1" smtClean="0"/>
              <a:t>všech</a:t>
            </a:r>
            <a:r>
              <a:rPr lang="en-US" dirty="0" smtClean="0"/>
              <a:t> </a:t>
            </a:r>
            <a:r>
              <a:rPr lang="en-US" dirty="0" err="1" smtClean="0"/>
              <a:t>směrů</a:t>
            </a:r>
            <a:r>
              <a:rPr lang="en-US" dirty="0" smtClean="0"/>
              <a:t>, </a:t>
            </a:r>
            <a:r>
              <a:rPr lang="en-US" dirty="0" err="1" smtClean="0"/>
              <a:t>relativistický</a:t>
            </a:r>
            <a:r>
              <a:rPr lang="en-US" dirty="0" smtClean="0"/>
              <a:t> </a:t>
            </a:r>
            <a:r>
              <a:rPr lang="en-US" dirty="0" err="1" smtClean="0"/>
              <a:t>elektron</a:t>
            </a:r>
            <a:r>
              <a:rPr lang="en-US" dirty="0" smtClean="0"/>
              <a:t> </a:t>
            </a:r>
            <a:r>
              <a:rPr lang="en-US" dirty="0" err="1" smtClean="0"/>
              <a:t>září</a:t>
            </a:r>
            <a:r>
              <a:rPr lang="en-US" dirty="0" smtClean="0"/>
              <a:t> do </a:t>
            </a:r>
            <a:r>
              <a:rPr lang="en-US" dirty="0" err="1" smtClean="0"/>
              <a:t>úzkého</a:t>
            </a:r>
            <a:r>
              <a:rPr lang="en-US" dirty="0" smtClean="0"/>
              <a:t> </a:t>
            </a:r>
            <a:r>
              <a:rPr lang="en-US" dirty="0" err="1" smtClean="0"/>
              <a:t>kužele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směru</a:t>
            </a:r>
            <a:r>
              <a:rPr lang="en-US" dirty="0" smtClean="0"/>
              <a:t> </a:t>
            </a:r>
            <a:r>
              <a:rPr lang="en-US" dirty="0" err="1" smtClean="0"/>
              <a:t>pohybu</a:t>
            </a:r>
            <a:r>
              <a:rPr lang="en-US" dirty="0" smtClean="0"/>
              <a:t>. </a:t>
            </a:r>
            <a:r>
              <a:rPr lang="en-US" dirty="0" err="1" smtClean="0"/>
              <a:t>Vrcholový</a:t>
            </a:r>
            <a:r>
              <a:rPr lang="en-US" dirty="0" smtClean="0"/>
              <a:t> </a:t>
            </a:r>
            <a:r>
              <a:rPr lang="en-US" dirty="0" err="1" smtClean="0"/>
              <a:t>úhel</a:t>
            </a:r>
            <a:r>
              <a:rPr lang="en-US" dirty="0" smtClean="0"/>
              <a:t> </a:t>
            </a:r>
            <a:r>
              <a:rPr lang="en-US" dirty="0" err="1" smtClean="0"/>
              <a:t>tohoto</a:t>
            </a:r>
            <a:r>
              <a:rPr lang="en-US" dirty="0" smtClean="0"/>
              <a:t> </a:t>
            </a:r>
            <a:r>
              <a:rPr lang="en-US" dirty="0" err="1" smtClean="0"/>
              <a:t>kužele</a:t>
            </a:r>
            <a:r>
              <a:rPr lang="en-US" dirty="0" smtClean="0"/>
              <a:t> </a:t>
            </a:r>
            <a:r>
              <a:rPr lang="en-US" dirty="0" err="1" smtClean="0"/>
              <a:t>závisí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energii</a:t>
            </a:r>
            <a:r>
              <a:rPr lang="en-US" dirty="0" smtClean="0"/>
              <a:t> </a:t>
            </a:r>
            <a:r>
              <a:rPr lang="en-US" dirty="0" err="1" smtClean="0"/>
              <a:t>elektronů</a:t>
            </a:r>
            <a:r>
              <a:rPr lang="en-US" dirty="0" smtClean="0"/>
              <a:t> a je </a:t>
            </a:r>
            <a:r>
              <a:rPr lang="en-US" dirty="0" err="1" smtClean="0"/>
              <a:t>zpravidla</a:t>
            </a:r>
            <a:r>
              <a:rPr lang="en-US" dirty="0" smtClean="0"/>
              <a:t> v </a:t>
            </a:r>
            <a:r>
              <a:rPr lang="en-US" dirty="0" err="1" smtClean="0"/>
              <a:t>desítkách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stovkách</a:t>
            </a:r>
            <a:r>
              <a:rPr lang="en-US" dirty="0" smtClean="0"/>
              <a:t> </a:t>
            </a:r>
            <a:r>
              <a:rPr lang="en-US" dirty="0" err="1" smtClean="0"/>
              <a:t>úhlových</a:t>
            </a:r>
            <a:r>
              <a:rPr lang="en-US" dirty="0" smtClean="0"/>
              <a:t> </a:t>
            </a:r>
            <a:r>
              <a:rPr lang="en-US" dirty="0" err="1" smtClean="0"/>
              <a:t>vteřin</a:t>
            </a:r>
            <a:r>
              <a:rPr lang="en-US" dirty="0" smtClean="0"/>
              <a:t>. </a:t>
            </a:r>
            <a:r>
              <a:rPr lang="en-US" dirty="0" err="1" smtClean="0"/>
              <a:t>Pozorovatel</a:t>
            </a:r>
            <a:r>
              <a:rPr lang="en-US" dirty="0" smtClean="0"/>
              <a:t> </a:t>
            </a:r>
            <a:r>
              <a:rPr lang="en-US" dirty="0" err="1" smtClean="0"/>
              <a:t>tedy</a:t>
            </a:r>
            <a:r>
              <a:rPr lang="en-US" dirty="0" smtClean="0"/>
              <a:t> </a:t>
            </a:r>
            <a:r>
              <a:rPr lang="en-US" dirty="0" err="1" smtClean="0"/>
              <a:t>zaregistruje</a:t>
            </a:r>
            <a:r>
              <a:rPr lang="en-US" dirty="0" smtClean="0"/>
              <a:t> </a:t>
            </a:r>
            <a:r>
              <a:rPr lang="en-US" dirty="0" err="1" smtClean="0"/>
              <a:t>relativistický</a:t>
            </a:r>
            <a:r>
              <a:rPr lang="en-US" dirty="0" smtClean="0"/>
              <a:t> </a:t>
            </a:r>
            <a:r>
              <a:rPr lang="en-US" dirty="0" err="1" smtClean="0"/>
              <a:t>elektron</a:t>
            </a:r>
            <a:r>
              <a:rPr lang="en-US" dirty="0" smtClean="0"/>
              <a:t> </a:t>
            </a:r>
            <a:r>
              <a:rPr lang="en-US" dirty="0" err="1" smtClean="0"/>
              <a:t>pohybující</a:t>
            </a:r>
            <a:r>
              <a:rPr lang="en-US" dirty="0" smtClean="0"/>
              <a:t> se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kruhové</a:t>
            </a:r>
            <a:r>
              <a:rPr lang="en-US" dirty="0" smtClean="0"/>
              <a:t> </a:t>
            </a:r>
            <a:r>
              <a:rPr lang="en-US" dirty="0" err="1" smtClean="0"/>
              <a:t>dráze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tehdy</a:t>
            </a:r>
            <a:r>
              <a:rPr lang="en-US" dirty="0" smtClean="0"/>
              <a:t>, </a:t>
            </a:r>
            <a:r>
              <a:rPr lang="en-US" dirty="0" err="1" smtClean="0"/>
              <a:t>když</a:t>
            </a:r>
            <a:r>
              <a:rPr lang="en-US" dirty="0" smtClean="0"/>
              <a:t> </a:t>
            </a:r>
            <a:r>
              <a:rPr lang="en-US" dirty="0" err="1" smtClean="0"/>
              <a:t>tento</a:t>
            </a:r>
            <a:r>
              <a:rPr lang="en-US" dirty="0" smtClean="0"/>
              <a:t> </a:t>
            </a:r>
            <a:r>
              <a:rPr lang="en-US" dirty="0" err="1" smtClean="0"/>
              <a:t>kužel</a:t>
            </a:r>
            <a:r>
              <a:rPr lang="en-US" dirty="0" smtClean="0"/>
              <a:t> </a:t>
            </a:r>
            <a:r>
              <a:rPr lang="en-US" dirty="0" err="1" smtClean="0"/>
              <a:t>protne</a:t>
            </a:r>
            <a:r>
              <a:rPr lang="en-US" dirty="0" smtClean="0"/>
              <a:t> </a:t>
            </a:r>
            <a:r>
              <a:rPr lang="en-US" dirty="0" err="1" smtClean="0"/>
              <a:t>místo</a:t>
            </a:r>
            <a:r>
              <a:rPr lang="en-US" dirty="0" smtClean="0"/>
              <a:t>, </a:t>
            </a:r>
            <a:r>
              <a:rPr lang="en-US" dirty="0" err="1" smtClean="0"/>
              <a:t>kde</a:t>
            </a:r>
            <a:r>
              <a:rPr lang="en-US" dirty="0" smtClean="0"/>
              <a:t> se </a:t>
            </a:r>
            <a:r>
              <a:rPr lang="en-US" dirty="0" err="1" smtClean="0"/>
              <a:t>nachází</a:t>
            </a:r>
            <a:r>
              <a:rPr lang="en-US" dirty="0" smtClean="0"/>
              <a:t> </a:t>
            </a:r>
            <a:r>
              <a:rPr lang="en-US" dirty="0" err="1" smtClean="0"/>
              <a:t>detektor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, </a:t>
            </a:r>
            <a:r>
              <a:rPr lang="en-US" dirty="0" err="1" smtClean="0"/>
              <a:t>který</a:t>
            </a:r>
            <a:r>
              <a:rPr lang="en-US" dirty="0" smtClean="0"/>
              <a:t> </a:t>
            </a:r>
            <a:r>
              <a:rPr lang="en-US" dirty="0" err="1" smtClean="0"/>
              <a:t>zaregistruje</a:t>
            </a:r>
            <a:r>
              <a:rPr lang="en-US" dirty="0" smtClean="0"/>
              <a:t> </a:t>
            </a:r>
            <a:r>
              <a:rPr lang="en-US" dirty="0" err="1" smtClean="0"/>
              <a:t>ostrý</a:t>
            </a:r>
            <a:r>
              <a:rPr lang="en-US" dirty="0" smtClean="0"/>
              <a:t> </a:t>
            </a:r>
            <a:r>
              <a:rPr lang="en-US" dirty="0" err="1" smtClean="0"/>
              <a:t>puls</a:t>
            </a:r>
            <a:r>
              <a:rPr lang="en-US" dirty="0" smtClean="0"/>
              <a:t>. I </a:t>
            </a:r>
            <a:r>
              <a:rPr lang="en-US" dirty="0" err="1" smtClean="0"/>
              <a:t>když</a:t>
            </a:r>
            <a:r>
              <a:rPr lang="en-US" dirty="0" smtClean="0"/>
              <a:t> je </a:t>
            </a:r>
            <a:r>
              <a:rPr lang="en-US" dirty="0" err="1" smtClean="0"/>
              <a:t>pojem</a:t>
            </a:r>
            <a:r>
              <a:rPr lang="en-US" dirty="0" smtClean="0"/>
              <a:t> </a:t>
            </a:r>
            <a:r>
              <a:rPr lang="en-US" dirty="0" err="1" smtClean="0"/>
              <a:t>synchrotronové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 </a:t>
            </a:r>
            <a:r>
              <a:rPr lang="en-US" dirty="0" err="1" smtClean="0"/>
              <a:t>znám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z </a:t>
            </a:r>
            <a:r>
              <a:rPr lang="en-US" dirty="0" err="1" smtClean="0"/>
              <a:t>astronomie</a:t>
            </a:r>
            <a:r>
              <a:rPr lang="en-US" dirty="0" smtClean="0"/>
              <a:t>, v </a:t>
            </a:r>
            <a:r>
              <a:rPr lang="en-US" dirty="0" err="1" smtClean="0"/>
              <a:t>pozemských</a:t>
            </a:r>
            <a:r>
              <a:rPr lang="en-US" dirty="0" smtClean="0"/>
              <a:t> </a:t>
            </a:r>
            <a:r>
              <a:rPr lang="en-US" dirty="0" err="1" smtClean="0"/>
              <a:t>podmínkách</a:t>
            </a:r>
            <a:r>
              <a:rPr lang="en-US" dirty="0" smtClean="0"/>
              <a:t> </a:t>
            </a:r>
            <a:r>
              <a:rPr lang="en-US" dirty="0" err="1" smtClean="0"/>
              <a:t>prakticky</a:t>
            </a:r>
            <a:r>
              <a:rPr lang="en-US" dirty="0" smtClean="0"/>
              <a:t> </a:t>
            </a:r>
            <a:r>
              <a:rPr lang="en-US" dirty="0" err="1" smtClean="0"/>
              <a:t>vždy</a:t>
            </a:r>
            <a:r>
              <a:rPr lang="en-US" dirty="0" smtClean="0"/>
              <a:t> </a:t>
            </a:r>
            <a:r>
              <a:rPr lang="en-US" dirty="0" err="1" smtClean="0"/>
              <a:t>označuje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 </a:t>
            </a:r>
            <a:r>
              <a:rPr lang="en-US" dirty="0" err="1" smtClean="0"/>
              <a:t>elektronů</a:t>
            </a:r>
            <a:r>
              <a:rPr lang="en-US" dirty="0" smtClean="0"/>
              <a:t> </a:t>
            </a:r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jejich</a:t>
            </a:r>
            <a:r>
              <a:rPr lang="en-US" dirty="0" smtClean="0"/>
              <a:t> </a:t>
            </a:r>
            <a:r>
              <a:rPr lang="en-US" dirty="0" err="1" smtClean="0"/>
              <a:t>pohybu</a:t>
            </a:r>
            <a:r>
              <a:rPr lang="en-US" dirty="0" smtClean="0"/>
              <a:t> v </a:t>
            </a:r>
            <a:r>
              <a:rPr lang="en-US" dirty="0" err="1" smtClean="0"/>
              <a:t>urychlovačích</a:t>
            </a:r>
            <a:r>
              <a:rPr lang="en-US" dirty="0" smtClean="0"/>
              <a:t>. 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Spektrální </a:t>
            </a:r>
            <a:r>
              <a:rPr lang="cs-CZ" dirty="0" err="1" smtClean="0"/>
              <a:t>briliance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17070" cy="468632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Pro porovnání zdrojů synchrotronového záření se zavádí pojem </a:t>
            </a:r>
            <a:r>
              <a:rPr lang="en-US" b="1" dirty="0" err="1" smtClean="0">
                <a:solidFill>
                  <a:srgbClr val="FF0000"/>
                </a:solidFill>
              </a:rPr>
              <a:t>spektrální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briliance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(spectral brilliance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r>
              <a:rPr lang="cs-CZ" b="1" dirty="0" smtClean="0"/>
              <a:t>, </a:t>
            </a:r>
            <a:r>
              <a:rPr lang="cs-CZ" dirty="0" smtClean="0"/>
              <a:t>udávající počet vyzařovaných fotonů za sekundu na 1 mm</a:t>
            </a:r>
            <a:r>
              <a:rPr lang="cs-CZ" baseline="30000" dirty="0" smtClean="0"/>
              <a:t>2 </a:t>
            </a:r>
            <a:r>
              <a:rPr lang="cs-CZ" dirty="0" smtClean="0"/>
              <a:t>plochy zdroje záření, na divergenci 1 mrad</a:t>
            </a:r>
            <a:r>
              <a:rPr lang="cs-CZ" baseline="30000" dirty="0" smtClean="0"/>
              <a:t>2 </a:t>
            </a:r>
            <a:r>
              <a:rPr lang="cs-CZ" dirty="0" smtClean="0"/>
              <a:t>a na 10% šířky (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Δλ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=0,1</a:t>
            </a:r>
            <a:r>
              <a:rPr lang="cs-CZ" dirty="0" smtClean="0">
                <a:cs typeface="Times New Roman"/>
              </a:rPr>
              <a:t>) </a:t>
            </a:r>
            <a:r>
              <a:rPr lang="cs-CZ" dirty="0" smtClean="0"/>
              <a:t>vlnového oboru. </a:t>
            </a:r>
            <a:r>
              <a:rPr lang="en-US" dirty="0" err="1" smtClean="0"/>
              <a:t>Čím</a:t>
            </a:r>
            <a:r>
              <a:rPr lang="en-US" dirty="0" smtClean="0"/>
              <a:t> </a:t>
            </a:r>
            <a:r>
              <a:rPr lang="en-US" dirty="0" err="1" smtClean="0"/>
              <a:t>užší</a:t>
            </a:r>
            <a:r>
              <a:rPr lang="en-US" dirty="0" smtClean="0"/>
              <a:t> a </a:t>
            </a:r>
            <a:r>
              <a:rPr lang="en-US" dirty="0" err="1" smtClean="0"/>
              <a:t>paralelnější</a:t>
            </a:r>
            <a:r>
              <a:rPr lang="en-US" dirty="0" smtClean="0"/>
              <a:t> je </a:t>
            </a:r>
            <a:r>
              <a:rPr lang="en-US" dirty="0" err="1" smtClean="0"/>
              <a:t>svazek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 a </a:t>
            </a:r>
            <a:r>
              <a:rPr lang="en-US" dirty="0" err="1" smtClean="0"/>
              <a:t>čím</a:t>
            </a:r>
            <a:r>
              <a:rPr lang="en-US" dirty="0" smtClean="0"/>
              <a:t> </a:t>
            </a:r>
            <a:r>
              <a:rPr lang="en-US" dirty="0" err="1" smtClean="0"/>
              <a:t>více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fotony</a:t>
            </a:r>
            <a:r>
              <a:rPr lang="en-US" dirty="0" smtClean="0"/>
              <a:t> </a:t>
            </a:r>
            <a:r>
              <a:rPr lang="en-US" dirty="0" err="1" smtClean="0"/>
              <a:t>koncentrovány</a:t>
            </a:r>
            <a:r>
              <a:rPr lang="en-US" dirty="0" smtClean="0"/>
              <a:t> do co </a:t>
            </a:r>
            <a:r>
              <a:rPr lang="en-US" dirty="0" err="1" smtClean="0"/>
              <a:t>nejužšího</a:t>
            </a:r>
            <a:r>
              <a:rPr lang="en-US" dirty="0" smtClean="0"/>
              <a:t> </a:t>
            </a:r>
            <a:r>
              <a:rPr lang="en-US" dirty="0" err="1" smtClean="0"/>
              <a:t>vlnového</a:t>
            </a:r>
            <a:r>
              <a:rPr lang="en-US" dirty="0" smtClean="0"/>
              <a:t> </a:t>
            </a:r>
            <a:r>
              <a:rPr lang="en-US" dirty="0" err="1" smtClean="0"/>
              <a:t>oboru</a:t>
            </a:r>
            <a:r>
              <a:rPr lang="en-US" dirty="0" smtClean="0"/>
              <a:t>, </a:t>
            </a:r>
            <a:r>
              <a:rPr lang="en-US" dirty="0" err="1" smtClean="0"/>
              <a:t>tím</a:t>
            </a:r>
            <a:r>
              <a:rPr lang="en-US" dirty="0" smtClean="0"/>
              <a:t> je </a:t>
            </a:r>
            <a:r>
              <a:rPr lang="en-US" dirty="0" err="1" smtClean="0"/>
              <a:t>vyšší</a:t>
            </a:r>
            <a:r>
              <a:rPr lang="en-US" dirty="0" smtClean="0"/>
              <a:t> </a:t>
            </a:r>
            <a:r>
              <a:rPr lang="en-US" dirty="0" err="1" smtClean="0"/>
              <a:t>spektrální</a:t>
            </a:r>
            <a:r>
              <a:rPr lang="en-US" dirty="0" smtClean="0"/>
              <a:t> </a:t>
            </a:r>
            <a:r>
              <a:rPr lang="en-US" dirty="0" err="1" smtClean="0"/>
              <a:t>briliance</a:t>
            </a:r>
            <a:r>
              <a:rPr lang="en-US" dirty="0" smtClean="0"/>
              <a:t>. </a:t>
            </a:r>
            <a:endParaRPr lang="cs-CZ" dirty="0" smtClean="0"/>
          </a:p>
          <a:p>
            <a:r>
              <a:rPr lang="en-US" dirty="0" smtClean="0"/>
              <a:t>Ta je v </a:t>
            </a:r>
            <a:r>
              <a:rPr lang="en-US" dirty="0" err="1" smtClean="0"/>
              <a:t>nepřímém</a:t>
            </a:r>
            <a:r>
              <a:rPr lang="en-US" dirty="0" smtClean="0"/>
              <a:t> </a:t>
            </a:r>
            <a:r>
              <a:rPr lang="en-US" dirty="0" err="1" smtClean="0"/>
              <a:t>poměru</a:t>
            </a:r>
            <a:r>
              <a:rPr lang="en-US" dirty="0" smtClean="0"/>
              <a:t> k </a:t>
            </a:r>
            <a:r>
              <a:rPr lang="en-US" b="1" dirty="0" err="1" smtClean="0">
                <a:solidFill>
                  <a:srgbClr val="FF0000"/>
                </a:solidFill>
              </a:rPr>
              <a:t>emitanci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</a:rPr>
              <a:t>emittance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což</a:t>
            </a:r>
            <a:r>
              <a:rPr lang="en-US" dirty="0" smtClean="0"/>
              <a:t> je v </a:t>
            </a:r>
            <a:r>
              <a:rPr lang="en-US" dirty="0" err="1" smtClean="0"/>
              <a:t>podstatě</a:t>
            </a:r>
            <a:r>
              <a:rPr lang="en-US" dirty="0" smtClean="0"/>
              <a:t> </a:t>
            </a:r>
            <a:r>
              <a:rPr lang="en-US" dirty="0" err="1" smtClean="0"/>
              <a:t>součin</a:t>
            </a:r>
            <a:r>
              <a:rPr lang="en-US" dirty="0" smtClean="0"/>
              <a:t> </a:t>
            </a:r>
            <a:r>
              <a:rPr lang="en-US" dirty="0" err="1" smtClean="0"/>
              <a:t>rozměru</a:t>
            </a:r>
            <a:r>
              <a:rPr lang="en-US" dirty="0" smtClean="0"/>
              <a:t> </a:t>
            </a:r>
            <a:r>
              <a:rPr lang="en-US" dirty="0" err="1" smtClean="0"/>
              <a:t>zdroje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 a divergence </a:t>
            </a:r>
            <a:r>
              <a:rPr lang="en-US" dirty="0" err="1" smtClean="0"/>
              <a:t>záření</a:t>
            </a:r>
            <a:r>
              <a:rPr lang="en-US" dirty="0" smtClean="0"/>
              <a:t>.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Kritická energie fotonů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5775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V </a:t>
            </a:r>
            <a:r>
              <a:rPr lang="cs-CZ" dirty="0" smtClean="0"/>
              <a:t>kruhových</a:t>
            </a:r>
            <a:r>
              <a:rPr lang="en-US" dirty="0" smtClean="0"/>
              <a:t> </a:t>
            </a:r>
            <a:r>
              <a:rPr lang="cs-CZ" dirty="0" smtClean="0"/>
              <a:t>urychlovačích elektronů se jejich dráha zakřivuje v </a:t>
            </a:r>
            <a:r>
              <a:rPr lang="cs-CZ" b="1" dirty="0" smtClean="0">
                <a:solidFill>
                  <a:srgbClr val="FF0000"/>
                </a:solidFill>
              </a:rPr>
              <a:t>ohybových magnetech</a:t>
            </a:r>
            <a:r>
              <a:rPr lang="cs-CZ" dirty="0" smtClean="0">
                <a:solidFill>
                  <a:srgbClr val="FF0000"/>
                </a:solidFill>
              </a:rPr>
              <a:t> (</a:t>
            </a:r>
            <a:r>
              <a:rPr lang="cs-CZ" b="1" dirty="0" err="1" smtClean="0">
                <a:solidFill>
                  <a:srgbClr val="FF0000"/>
                </a:solidFill>
              </a:rPr>
              <a:t>bending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magnets</a:t>
            </a:r>
            <a:r>
              <a:rPr lang="cs-CZ" dirty="0" smtClean="0">
                <a:solidFill>
                  <a:srgbClr val="FF0000"/>
                </a:solidFill>
              </a:rPr>
              <a:t> – </a:t>
            </a:r>
            <a:r>
              <a:rPr lang="cs-CZ" b="1" dirty="0" smtClean="0">
                <a:solidFill>
                  <a:srgbClr val="FF0000"/>
                </a:solidFill>
              </a:rPr>
              <a:t>BM</a:t>
            </a:r>
            <a:r>
              <a:rPr lang="cs-CZ" dirty="0" smtClean="0">
                <a:solidFill>
                  <a:srgbClr val="FF0000"/>
                </a:solidFill>
              </a:rPr>
              <a:t>) </a:t>
            </a:r>
            <a:r>
              <a:rPr lang="cs-CZ" dirty="0" smtClean="0"/>
              <a:t>a ty se pak stávají zdrojem záření. Z BM se záření vyvádí evakuovanou trubicí do experimentální stanice </a:t>
            </a:r>
            <a:r>
              <a:rPr lang="cs-CZ" dirty="0" smtClean="0">
                <a:solidFill>
                  <a:srgbClr val="FF0000"/>
                </a:solidFill>
              </a:rPr>
              <a:t>(</a:t>
            </a:r>
            <a:r>
              <a:rPr lang="cs-CZ" b="1" dirty="0" err="1" smtClean="0">
                <a:solidFill>
                  <a:srgbClr val="FF0000"/>
                </a:solidFill>
              </a:rPr>
              <a:t>beamline</a:t>
            </a:r>
            <a:r>
              <a:rPr lang="cs-CZ" dirty="0" smtClean="0">
                <a:solidFill>
                  <a:srgbClr val="FF0000"/>
                </a:solidFill>
              </a:rPr>
              <a:t>)</a:t>
            </a:r>
            <a:r>
              <a:rPr lang="cs-CZ" dirty="0" smtClean="0"/>
              <a:t>.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Ostrý puls obsahuje vždy značné množství harmonických. Jelikož elektrony vyzařují fotony, jejich energie klesá a je jim v urychlovači opět dodávána. Vzhledem k této fluktuaci energie elektronů se harmonické natolik rozmyjí, že se spektrum jeví jako spojité, a to od radiových vln až do rentgenové oblasti. </a:t>
            </a:r>
          </a:p>
          <a:p>
            <a:r>
              <a:rPr lang="cs-CZ" dirty="0" smtClean="0"/>
              <a:t>Spektrum se obvykle charakterizuje tzv. </a:t>
            </a:r>
            <a:r>
              <a:rPr lang="cs-CZ" b="1" dirty="0" smtClean="0">
                <a:solidFill>
                  <a:srgbClr val="FF0000"/>
                </a:solidFill>
              </a:rPr>
              <a:t>kritickou energií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fotonů </a:t>
            </a:r>
            <a:r>
              <a:rPr lang="cs-CZ" b="1" dirty="0" err="1" smtClean="0">
                <a:solidFill>
                  <a:srgbClr val="FF0000"/>
                </a:solidFill>
              </a:rPr>
              <a:t>E</a:t>
            </a:r>
            <a:r>
              <a:rPr lang="cs-CZ" b="1" baseline="-25000" dirty="0" err="1" smtClean="0">
                <a:solidFill>
                  <a:srgbClr val="FF0000"/>
                </a:solidFill>
              </a:rPr>
              <a:t>c</a:t>
            </a:r>
            <a:r>
              <a:rPr lang="cs-CZ" dirty="0" smtClean="0"/>
              <a:t> . To je taková energie fotonů, pro kterou platí, že celková vyzařovaná energie pro fotony s energií větší než </a:t>
            </a:r>
            <a:r>
              <a:rPr lang="cs-CZ" dirty="0" err="1" smtClean="0"/>
              <a:t>E</a:t>
            </a:r>
            <a:r>
              <a:rPr lang="cs-CZ" baseline="-25000" dirty="0" err="1" smtClean="0"/>
              <a:t>c</a:t>
            </a:r>
            <a:r>
              <a:rPr lang="cs-CZ" dirty="0" smtClean="0"/>
              <a:t> se rovná celkové vyzařované  energii pro fotony s nižší energií. </a:t>
            </a:r>
            <a:r>
              <a:rPr lang="cs-CZ" dirty="0" err="1" smtClean="0"/>
              <a:t>E</a:t>
            </a:r>
            <a:r>
              <a:rPr lang="cs-CZ" baseline="-25000" dirty="0" err="1" smtClean="0"/>
              <a:t>c</a:t>
            </a:r>
            <a:r>
              <a:rPr lang="cs-CZ" dirty="0" smtClean="0"/>
              <a:t> roste s energií elektronů a magnetickým polem magnetů. Platí dostatečně přesně vztah                             </a:t>
            </a:r>
          </a:p>
          <a:p>
            <a:pPr>
              <a:buNone/>
            </a:pPr>
            <a:r>
              <a:rPr lang="cs-CZ" dirty="0" smtClean="0"/>
              <a:t>	</a:t>
            </a:r>
            <a:r>
              <a:rPr lang="cs-CZ" dirty="0" err="1" smtClean="0"/>
              <a:t>E</a:t>
            </a:r>
            <a:r>
              <a:rPr lang="cs-CZ" baseline="-25000" dirty="0" err="1" smtClean="0"/>
              <a:t>c</a:t>
            </a:r>
            <a:r>
              <a:rPr lang="cs-CZ" dirty="0" smtClean="0"/>
              <a:t> [</a:t>
            </a:r>
            <a:r>
              <a:rPr lang="cs-CZ" dirty="0" err="1" smtClean="0"/>
              <a:t>KeV</a:t>
            </a:r>
            <a:r>
              <a:rPr lang="cs-CZ" dirty="0" smtClean="0"/>
              <a:t>] = 0.665 B[T] </a:t>
            </a:r>
            <a:r>
              <a:rPr lang="cs-CZ" b="1" dirty="0" smtClean="0"/>
              <a:t>E</a:t>
            </a:r>
            <a:r>
              <a:rPr lang="cs-CZ" baseline="30000" dirty="0" smtClean="0"/>
              <a:t>2</a:t>
            </a:r>
            <a:r>
              <a:rPr lang="cs-CZ" b="1" dirty="0" smtClean="0"/>
              <a:t> </a:t>
            </a:r>
            <a:r>
              <a:rPr lang="cs-CZ" dirty="0" smtClean="0"/>
              <a:t>[</a:t>
            </a:r>
            <a:r>
              <a:rPr lang="cs-CZ" dirty="0" err="1" smtClean="0"/>
              <a:t>GeV</a:t>
            </a:r>
            <a:r>
              <a:rPr lang="cs-CZ" dirty="0" smtClean="0"/>
              <a:t>] </a:t>
            </a:r>
          </a:p>
          <a:p>
            <a:pPr>
              <a:buNone/>
            </a:pPr>
            <a:r>
              <a:rPr lang="cs-CZ" dirty="0" smtClean="0"/>
              <a:t>	Např. pro magnetické pole B = 1T a energii elektronů </a:t>
            </a:r>
            <a:r>
              <a:rPr lang="cs-CZ" b="1" dirty="0" smtClean="0"/>
              <a:t>E</a:t>
            </a:r>
            <a:r>
              <a:rPr lang="cs-CZ" dirty="0" smtClean="0"/>
              <a:t> = 6 </a:t>
            </a:r>
            <a:r>
              <a:rPr lang="cs-CZ" dirty="0" err="1" smtClean="0"/>
              <a:t>GeV</a:t>
            </a:r>
            <a:r>
              <a:rPr lang="cs-CZ" dirty="0" smtClean="0"/>
              <a:t> je </a:t>
            </a:r>
            <a:r>
              <a:rPr lang="cs-CZ" dirty="0" err="1" smtClean="0"/>
              <a:t>E</a:t>
            </a:r>
            <a:r>
              <a:rPr lang="cs-CZ" baseline="-25000" dirty="0" err="1" smtClean="0"/>
              <a:t>c</a:t>
            </a:r>
            <a:r>
              <a:rPr lang="cs-CZ" dirty="0" smtClean="0"/>
              <a:t> = 24 </a:t>
            </a:r>
            <a:r>
              <a:rPr lang="cs-CZ" dirty="0" err="1" smtClean="0"/>
              <a:t>keV</a:t>
            </a:r>
            <a:r>
              <a:rPr lang="cs-CZ" dirty="0" smtClean="0"/>
              <a:t>. Zkušenost ukazuje, že z hlediska intenzity jsou ještě použitelné fotony o energii 4 – 5 krát vyšší, v krajním případě i 10 krát vyšší.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Parametr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γ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 smtClean="0"/>
              <a:t>2010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prof. Otruba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612648" y="1571612"/>
            <a:ext cx="8153400" cy="4929222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Pro záření o kritické energii platí, že vrcholový úhel výše zmíněného kuželu je 1/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cs-CZ" dirty="0" smtClean="0"/>
              <a:t> , kde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cs-CZ" dirty="0" smtClean="0"/>
              <a:t> = </a:t>
            </a:r>
            <a:r>
              <a:rPr lang="cs-CZ" b="1" dirty="0" smtClean="0"/>
              <a:t>E</a:t>
            </a:r>
            <a:r>
              <a:rPr lang="cs-CZ" dirty="0" smtClean="0"/>
              <a:t>/m</a:t>
            </a:r>
            <a:r>
              <a:rPr lang="cs-CZ" baseline="-25000" dirty="0" smtClean="0"/>
              <a:t>0</a:t>
            </a:r>
            <a:r>
              <a:rPr lang="cs-CZ" dirty="0" smtClean="0"/>
              <a:t>c</a:t>
            </a:r>
            <a:r>
              <a:rPr lang="cs-CZ" baseline="30000" dirty="0" smtClean="0"/>
              <a:t>2</a:t>
            </a:r>
            <a:r>
              <a:rPr lang="cs-CZ" dirty="0" smtClean="0"/>
              <a:t> , neboli také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cs-CZ" dirty="0" smtClean="0"/>
              <a:t> = </a:t>
            </a:r>
            <a:r>
              <a:rPr lang="cs-CZ" b="1" dirty="0" smtClean="0"/>
              <a:t>E </a:t>
            </a:r>
            <a:r>
              <a:rPr lang="cs-CZ" dirty="0" smtClean="0"/>
              <a:t>[</a:t>
            </a:r>
            <a:r>
              <a:rPr lang="cs-CZ" dirty="0" err="1" smtClean="0"/>
              <a:t>MeV</a:t>
            </a:r>
            <a:r>
              <a:rPr lang="cs-CZ" dirty="0" smtClean="0"/>
              <a:t>]/0,5 . Pro ESRF(Grenoble) je 1/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cs-CZ" dirty="0" smtClean="0"/>
              <a:t> = 8.3 x 10</a:t>
            </a:r>
            <a:r>
              <a:rPr lang="cs-CZ" baseline="30000" dirty="0" smtClean="0"/>
              <a:t>-5</a:t>
            </a:r>
            <a:r>
              <a:rPr lang="cs-CZ" dirty="0" smtClean="0"/>
              <a:t> (asi 17´´). Vzdálenost experimentálního místa od zdroje záření je např. 40 m, pak vertikální rozměr svazku v místě experimentu je 3 – 4 mm.  Horizontální rozměr svazku pak závisí na tom, z jak velké části oblouku orbity v BM záření odebíráme a jaká je konfigurace štěrbin. Prakticky bývá horizontální rozměr svazku až 10 – 15 cm. V horizontální rovině orbitu je SZ lineárně polarizované. Nad a pod rovinou orbitu narůstá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cs-CZ" dirty="0" smtClean="0">
                <a:latin typeface="Arial Narrow"/>
              </a:rPr>
              <a:t> </a:t>
            </a:r>
            <a:r>
              <a:rPr lang="cs-CZ" dirty="0" smtClean="0"/>
              <a:t>polarizační složka fázově posunutá tak, že záření je elipticky polarizované, přičemž smysly rotace nad a pod rovinou orbitu jsou opačné. </a:t>
            </a:r>
          </a:p>
          <a:p>
            <a:r>
              <a:rPr lang="cs-CZ" dirty="0" smtClean="0"/>
              <a:t>Elektrony na orbitě urychlovače tvoří shluky (</a:t>
            </a:r>
            <a:r>
              <a:rPr lang="cs-CZ" b="1" dirty="0" err="1" smtClean="0">
                <a:solidFill>
                  <a:srgbClr val="FF0000"/>
                </a:solidFill>
              </a:rPr>
              <a:t>bunches</a:t>
            </a:r>
            <a:r>
              <a:rPr lang="cs-CZ" dirty="0" smtClean="0"/>
              <a:t>). Každý shluk vytváří puls SZ, jehož délka závisí na délce shluku. Frekvence pulsů pak závisí na počtu shluků na orbitě. Ten je možné regulovat od jednoho (</a:t>
            </a:r>
            <a:r>
              <a:rPr lang="cs-CZ" b="1" dirty="0" smtClean="0">
                <a:solidFill>
                  <a:srgbClr val="FF0000"/>
                </a:solidFill>
              </a:rPr>
              <a:t>single </a:t>
            </a:r>
            <a:r>
              <a:rPr lang="cs-CZ" b="1" dirty="0" err="1" smtClean="0">
                <a:solidFill>
                  <a:srgbClr val="FF0000"/>
                </a:solidFill>
              </a:rPr>
              <a:t>bunch</a:t>
            </a:r>
            <a:r>
              <a:rPr lang="cs-CZ" b="1" dirty="0" smtClean="0">
                <a:solidFill>
                  <a:srgbClr val="FF0000"/>
                </a:solidFill>
              </a:rPr>
              <a:t> mode</a:t>
            </a:r>
            <a:r>
              <a:rPr lang="cs-CZ" dirty="0" smtClean="0"/>
              <a:t>) až do desítek (</a:t>
            </a:r>
            <a:r>
              <a:rPr lang="cs-CZ" b="1" dirty="0" err="1" smtClean="0">
                <a:solidFill>
                  <a:srgbClr val="FF0000"/>
                </a:solidFill>
              </a:rPr>
              <a:t>multi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bunch</a:t>
            </a:r>
            <a:r>
              <a:rPr lang="cs-CZ" b="1" dirty="0" smtClean="0">
                <a:solidFill>
                  <a:srgbClr val="FF0000"/>
                </a:solidFill>
              </a:rPr>
              <a:t> mode</a:t>
            </a:r>
            <a:r>
              <a:rPr lang="cs-CZ" dirty="0" smtClean="0"/>
              <a:t>). V ESRF se délka pulsů pohybuje okolo 100 </a:t>
            </a:r>
            <a:r>
              <a:rPr lang="cs-CZ" dirty="0" err="1" smtClean="0"/>
              <a:t>ps</a:t>
            </a:r>
            <a:r>
              <a:rPr lang="cs-CZ" dirty="0" smtClean="0"/>
              <a:t> a frekvence v MHz</a:t>
            </a:r>
            <a:r>
              <a:rPr lang="en-US" dirty="0" smtClean="0"/>
              <a:t>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Viglery</a:t>
            </a:r>
            <a:r>
              <a:rPr lang="cs-CZ" dirty="0" smtClean="0"/>
              <a:t> a undulátory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57758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Pro zdroje synchrotronového záření současné (</a:t>
            </a:r>
            <a:r>
              <a:rPr lang="cs-CZ" b="1" dirty="0" smtClean="0"/>
              <a:t>třetí</a:t>
            </a:r>
            <a:r>
              <a:rPr lang="cs-CZ" dirty="0" smtClean="0"/>
              <a:t>) </a:t>
            </a:r>
            <a:r>
              <a:rPr lang="cs-CZ" b="1" dirty="0" smtClean="0"/>
              <a:t>generace</a:t>
            </a:r>
            <a:r>
              <a:rPr lang="cs-CZ" dirty="0" smtClean="0"/>
              <a:t> je charakteristické použití tzv. </a:t>
            </a:r>
            <a:r>
              <a:rPr lang="cs-CZ" b="1" dirty="0" err="1" smtClean="0">
                <a:solidFill>
                  <a:srgbClr val="FF0000"/>
                </a:solidFill>
              </a:rPr>
              <a:t>viglerů</a:t>
            </a:r>
            <a:r>
              <a:rPr lang="cs-CZ" dirty="0" smtClean="0">
                <a:solidFill>
                  <a:srgbClr val="FF0000"/>
                </a:solidFill>
              </a:rPr>
              <a:t> (</a:t>
            </a:r>
            <a:r>
              <a:rPr lang="cs-CZ" b="1" dirty="0" err="1" smtClean="0">
                <a:solidFill>
                  <a:srgbClr val="FF0000"/>
                </a:solidFill>
              </a:rPr>
              <a:t>wigglers</a:t>
            </a:r>
            <a:r>
              <a:rPr lang="cs-CZ" dirty="0" smtClean="0">
                <a:solidFill>
                  <a:srgbClr val="FF0000"/>
                </a:solidFill>
              </a:rPr>
              <a:t>) </a:t>
            </a:r>
            <a:r>
              <a:rPr lang="cs-CZ" dirty="0" smtClean="0"/>
              <a:t>nebo </a:t>
            </a:r>
            <a:r>
              <a:rPr lang="cs-CZ" b="1" dirty="0" smtClean="0">
                <a:solidFill>
                  <a:srgbClr val="FF0000"/>
                </a:solidFill>
              </a:rPr>
              <a:t>undulátorů</a:t>
            </a:r>
            <a:r>
              <a:rPr lang="cs-CZ" dirty="0" smtClean="0">
                <a:solidFill>
                  <a:srgbClr val="FF0000"/>
                </a:solidFill>
              </a:rPr>
              <a:t> (</a:t>
            </a:r>
            <a:r>
              <a:rPr lang="cs-CZ" b="1" dirty="0" err="1" smtClean="0">
                <a:solidFill>
                  <a:srgbClr val="FF0000"/>
                </a:solidFill>
              </a:rPr>
              <a:t>undulators</a:t>
            </a:r>
            <a:r>
              <a:rPr lang="cs-CZ" dirty="0" smtClean="0">
                <a:solidFill>
                  <a:srgbClr val="FF0000"/>
                </a:solidFill>
              </a:rPr>
              <a:t>)</a:t>
            </a:r>
            <a:r>
              <a:rPr lang="cs-CZ" dirty="0" smtClean="0"/>
              <a:t>.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Jejich úkolem je horizontálně, nebo v některých případech i vertikálně, zvlnit dráhu elektronů (tzv. </a:t>
            </a:r>
            <a:r>
              <a:rPr lang="cs-CZ" b="1" dirty="0" err="1" smtClean="0">
                <a:solidFill>
                  <a:srgbClr val="FF0000"/>
                </a:solidFill>
              </a:rPr>
              <a:t>insertion</a:t>
            </a:r>
            <a:r>
              <a:rPr lang="cs-CZ" b="1" dirty="0" smtClean="0">
                <a:solidFill>
                  <a:srgbClr val="FF0000"/>
                </a:solidFill>
              </a:rPr>
              <a:t> device</a:t>
            </a:r>
            <a:r>
              <a:rPr lang="cs-CZ" dirty="0" smtClean="0"/>
              <a:t>, zkráceně </a:t>
            </a:r>
            <a:r>
              <a:rPr lang="cs-CZ" b="1" dirty="0" smtClean="0"/>
              <a:t>ID)</a:t>
            </a:r>
            <a:r>
              <a:rPr lang="cs-CZ" dirty="0" smtClean="0"/>
              <a:t>. V češtině se objevil i název </a:t>
            </a:r>
            <a:r>
              <a:rPr lang="cs-CZ" b="1" dirty="0" err="1" smtClean="0">
                <a:solidFill>
                  <a:srgbClr val="FF0000"/>
                </a:solidFill>
              </a:rPr>
              <a:t>zvlňovač</a:t>
            </a:r>
            <a:r>
              <a:rPr lang="cs-CZ" dirty="0" smtClean="0"/>
              <a:t>. Jedná se o periodické uspořádání magnetů na dráze elektronů tak, že magnetické pole B je vertikální (případně horizontální) a periodicky mění smysl. Dráha elektronů při průchodu </a:t>
            </a:r>
            <a:r>
              <a:rPr lang="cs-CZ" dirty="0" err="1" smtClean="0"/>
              <a:t>zvlňovačem</a:t>
            </a:r>
            <a:r>
              <a:rPr lang="cs-CZ" dirty="0" smtClean="0"/>
              <a:t> se pak horizontálně (nebo i vertikálně) zvlní. Je li magnetické pole dostatečně silné, i zvlnění je výrazné a zařízení se v podstatě chová jako soustava ohybových magnetů. Z toho plynou stejné spektrální vlastnosti emitovaného záření jako u BM s tím, že se intenzity od jednotlivých prvků </a:t>
            </a:r>
            <a:r>
              <a:rPr lang="cs-CZ" dirty="0" err="1" smtClean="0"/>
              <a:t>zvlňovače</a:t>
            </a:r>
            <a:r>
              <a:rPr lang="cs-CZ" dirty="0" smtClean="0"/>
              <a:t> sčítají, čímž se zvyšuje intenzita, </a:t>
            </a:r>
            <a:r>
              <a:rPr lang="cs-CZ" dirty="0" err="1" smtClean="0"/>
              <a:t>briliance</a:t>
            </a:r>
            <a:r>
              <a:rPr lang="cs-CZ" dirty="0" smtClean="0"/>
              <a:t> a výkon vyzařovaného záření. Výkon ve svazku záření může dosahovat až několika KW! Toto zařízení je nazýváno </a:t>
            </a:r>
            <a:r>
              <a:rPr lang="cs-CZ" dirty="0" err="1" smtClean="0"/>
              <a:t>vigler</a:t>
            </a:r>
            <a:r>
              <a:rPr lang="cs-CZ" dirty="0" smtClean="0"/>
              <a:t>.   </a:t>
            </a:r>
            <a:r>
              <a:rPr lang="cs-CZ" dirty="0" err="1" smtClean="0"/>
              <a:t>Vigler</a:t>
            </a:r>
            <a:r>
              <a:rPr lang="cs-CZ" dirty="0" smtClean="0"/>
              <a:t> navíc může být i supravodivý, s magnetickým polem až 10 T, což radikálně ovlivní spektrum a vyzařovaný výkon</a:t>
            </a:r>
            <a:endParaRPr lang="cs-CZ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1022</TotalTime>
  <Words>1119</Words>
  <Application>Microsoft Office PowerPoint</Application>
  <PresentationFormat>Předvádění na obrazovce (4:3)</PresentationFormat>
  <Paragraphs>230</Paragraphs>
  <Slides>40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2" baseType="lpstr">
      <vt:lpstr>Medián</vt:lpstr>
      <vt:lpstr>Rovnice</vt:lpstr>
      <vt:lpstr>Synchrotron – záření pro vědu a výzkum</vt:lpstr>
      <vt:lpstr>Výjimečné vlastnosti synchrotronového záření</vt:lpstr>
      <vt:lpstr>Synchrotronové záření</vt:lpstr>
      <vt:lpstr>Synchrotron</vt:lpstr>
      <vt:lpstr>Synchrotronové záření</vt:lpstr>
      <vt:lpstr>Spektrální briliance</vt:lpstr>
      <vt:lpstr>Kritická energie fotonů</vt:lpstr>
      <vt:lpstr>Parametr γ</vt:lpstr>
      <vt:lpstr>Viglery a undulátory</vt:lpstr>
      <vt:lpstr>Undulátrory</vt:lpstr>
      <vt:lpstr>Synchrotronové záření</vt:lpstr>
      <vt:lpstr>Laser na volných elektronech</vt:lpstr>
      <vt:lpstr>Laser na volných elektronech </vt:lpstr>
      <vt:lpstr>Energy recovery linac</vt:lpstr>
      <vt:lpstr>Synchrotron</vt:lpstr>
      <vt:lpstr>Synchrotron</vt:lpstr>
      <vt:lpstr>Vlastnosti synchrotronového záření</vt:lpstr>
      <vt:lpstr>Moderní průmyslové synchrotrony mohou být velmi rozměrné (na obrázku Soleil blízko Paříže).</vt:lpstr>
      <vt:lpstr>Zaostření a monochromatizace </vt:lpstr>
      <vt:lpstr>High Spectral Resolution (meV) Beamline</vt:lpstr>
      <vt:lpstr>Rentgenová mikroradiografie a mikrotomografie</vt:lpstr>
      <vt:lpstr>Výhody použití synchrotronového záření v tomografii</vt:lpstr>
      <vt:lpstr>Princip tomografie</vt:lpstr>
      <vt:lpstr>Absorpční a fázový kontrast</vt:lpstr>
      <vt:lpstr>závislost poměru koeficientů δ/β pro hliník </vt:lpstr>
      <vt:lpstr>Experimentální realizace zobrazení ve fázovém kontrastu </vt:lpstr>
      <vt:lpstr>Cryo X-ray Microscopy of NIH 3T3 Fibroblasts</vt:lpstr>
      <vt:lpstr>Prezentace aplikace PowerPoint</vt:lpstr>
      <vt:lpstr>Tomografická kamera - schema</vt:lpstr>
      <vt:lpstr>Tomografická kamera</vt:lpstr>
      <vt:lpstr>Aplikace – struktura kosti</vt:lpstr>
      <vt:lpstr>Příklady RTG mikrotomografie</vt:lpstr>
      <vt:lpstr>X-ray Microscopes</vt:lpstr>
      <vt:lpstr>Prezentace aplikace PowerPoint</vt:lpstr>
      <vt:lpstr>Prezentace aplikace PowerPoint</vt:lpstr>
      <vt:lpstr>Schéma skenovací RTG mikrosondy</vt:lpstr>
      <vt:lpstr>Detekční limity </vt:lpstr>
      <vt:lpstr>Řez plicní buňkou křečka po expozici Cr(VI)</vt:lpstr>
      <vt:lpstr>Huseníček rolní - semeno</vt:lpstr>
      <vt:lpstr>Využití synchrotronového záření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Synchrotron – záření pro vědu a výzkum</dc:title>
  <dc:creator>provoz</dc:creator>
  <cp:lastModifiedBy>práce</cp:lastModifiedBy>
  <cp:revision>7</cp:revision>
  <dcterms:created xsi:type="dcterms:W3CDTF">2010-02-19T16:24:03Z</dcterms:created>
  <dcterms:modified xsi:type="dcterms:W3CDTF">2011-10-25T19:12:22Z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TC010721171029</vt:lpwstr>
  </property>
</Properties>
</file>