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9"/>
  </p:notesMasterIdLst>
  <p:handoutMasterIdLst>
    <p:handoutMasterId r:id="rId80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1" d="100"/>
          <a:sy n="111" d="100"/>
        </p:scale>
        <p:origin x="-4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/>
          <a:p>
            <a:pPr marL="0" marR="0" lvl="0" indent="0" algn="l" rtl="0" hangingPunct="0">
              <a:lnSpc>
                <a:spcPct val="6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endParaRPr lang="cs-CZ" sz="1400" b="0" i="0" u="none" strike="noStrike" baseline="0">
              <a:ln>
                <a:noFill/>
              </a:ln>
              <a:solidFill>
                <a:srgbClr val="FFFFCC"/>
              </a:solidFill>
              <a:latin typeface="Times New Roman" pitchFamily="18"/>
              <a:ea typeface="Arial Unicode MS" pitchFamily="34"/>
              <a:cs typeface="Arial Unicode MS" pitchFamily="34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188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/>
          <a:p>
            <a:pPr marL="0" marR="0" lvl="0" indent="0" algn="r" rtl="0" hangingPunct="0">
              <a:lnSpc>
                <a:spcPct val="6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endParaRPr lang="cs-CZ" sz="1400" b="0" i="0" u="none" strike="noStrike" baseline="0">
              <a:ln>
                <a:noFill/>
              </a:ln>
              <a:solidFill>
                <a:srgbClr val="FFFFCC"/>
              </a:solidFill>
              <a:latin typeface="Times New Roman" pitchFamily="18"/>
              <a:ea typeface="Arial Unicode MS" pitchFamily="34"/>
              <a:cs typeface="Arial Unicode MS" pitchFamily="34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/>
          <a:p>
            <a:pPr marL="0" marR="0" lvl="0" indent="0" algn="l" rtl="0" hangingPunct="0">
              <a:lnSpc>
                <a:spcPct val="6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endParaRPr lang="cs-CZ" sz="1400" b="0" i="0" u="none" strike="noStrike" baseline="0">
              <a:ln>
                <a:noFill/>
              </a:ln>
              <a:solidFill>
                <a:srgbClr val="FFFFCC"/>
              </a:solidFill>
              <a:latin typeface="Times New Roman" pitchFamily="18"/>
              <a:ea typeface="Arial Unicode MS" pitchFamily="34"/>
              <a:cs typeface="Arial Unicode MS" pitchFamily="34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188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/>
          <a:p>
            <a:pPr marL="0" marR="0" lvl="0" indent="0" algn="r" rtl="0" hangingPunct="0">
              <a:lnSpc>
                <a:spcPct val="6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fld id="{28109A01-FB88-4F2A-9298-16E53AC438E2}" type="slidenum">
              <a:t>‹#›</a:t>
            </a:fld>
            <a:endParaRPr lang="cs-CZ" sz="1400" b="0" i="0" u="none" strike="noStrike" baseline="0">
              <a:ln>
                <a:noFill/>
              </a:ln>
              <a:solidFill>
                <a:srgbClr val="FFFFCC"/>
              </a:solidFill>
              <a:latin typeface="Times New Roman" pitchFamily="18"/>
              <a:ea typeface="Arial Unicode MS" pitchFamily="34"/>
              <a:cs typeface="Arial Unicode MS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319355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Move="1" noResize="1"/>
          </p:cNvSpPr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lIns="0" tIns="0" rIns="0" bIns="0" anchor="ctr" anchorCtr="1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4" name="Header Placeholder 1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54160" cy="45107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/>
          <a:lstStyle>
            <a:lvl1pPr marL="0" marR="0" lvl="0" indent="0" rtl="0" hangingPunct="0">
              <a:lnSpc>
                <a:spcPct val="100000"/>
              </a:lnSpc>
              <a:buNone/>
              <a:tabLst/>
              <a:defRPr lang="en-GB" sz="1200">
                <a:solidFill>
                  <a:srgbClr val="000000"/>
                </a:solidFill>
                <a:latin typeface="Times New Roman" pitchFamily="18"/>
                <a:ea typeface="Lucida Sans Unicode" pitchFamily="34"/>
                <a:cs typeface="Lucida Sans Unicode" pitchFamily="34"/>
              </a:defRPr>
            </a:lvl1pPr>
          </a:lstStyle>
          <a:p>
            <a:pPr lvl="0"/>
            <a:endParaRPr lang="en-GB"/>
          </a:p>
        </p:txBody>
      </p:sp>
      <p:sp>
        <p:nvSpPr>
          <p:cNvPr id="15" name="Date Placeholder 14"/>
          <p:cNvSpPr txBox="1">
            <a:spLocks noGrp="1"/>
          </p:cNvSpPr>
          <p:nvPr>
            <p:ph type="dt" idx="1"/>
          </p:nvPr>
        </p:nvSpPr>
        <p:spPr>
          <a:xfrm>
            <a:off x="3886200" y="0"/>
            <a:ext cx="2954160" cy="45107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/>
          <a:lstStyle>
            <a:lvl1pPr marL="0" marR="0" lvl="0" indent="0" algn="r" rtl="0" hangingPunct="0">
              <a:lnSpc>
                <a:spcPct val="100000"/>
              </a:lnSpc>
              <a:buNone/>
              <a:tabLst/>
              <a:defRPr lang="en-GB" sz="1200">
                <a:solidFill>
                  <a:srgbClr val="000000"/>
                </a:solidFill>
                <a:latin typeface="Times New Roman" pitchFamily="18"/>
                <a:ea typeface="Lucida Sans Unicode" pitchFamily="34"/>
                <a:cs typeface="Lucida Sans Unicode" pitchFamily="34"/>
              </a:defRPr>
            </a:lvl1pPr>
          </a:lstStyle>
          <a:p>
            <a:pPr lvl="0"/>
            <a:endParaRPr lang="en-GB"/>
          </a:p>
        </p:txBody>
      </p:sp>
      <p:sp>
        <p:nvSpPr>
          <p:cNvPr id="16" name="Slide Image Placeholder 15"/>
          <p:cNvSpPr>
            <a:spLocks noGrp="1" noRot="1" noChangeAspect="1"/>
          </p:cNvSpPr>
          <p:nvPr>
            <p:ph type="sldImg" idx="2"/>
          </p:nvPr>
        </p:nvSpPr>
        <p:spPr>
          <a:xfrm>
            <a:off x="1142640" y="685440"/>
            <a:ext cx="4554360" cy="342287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17" name="Notes Placeholder 16"/>
          <p:cNvSpPr txBox="1">
            <a:spLocks noGrp="1"/>
          </p:cNvSpPr>
          <p:nvPr>
            <p:ph type="body" sz="quarter" idx="3"/>
          </p:nvPr>
        </p:nvSpPr>
        <p:spPr>
          <a:xfrm>
            <a:off x="914039" y="4343400"/>
            <a:ext cx="5011560" cy="41086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  <p:sp>
        <p:nvSpPr>
          <p:cNvPr id="18" name="Footer Placeholder 17"/>
          <p:cNvSpPr txBox="1">
            <a:spLocks noGrp="1"/>
          </p:cNvSpPr>
          <p:nvPr>
            <p:ph type="ftr" sz="quarter" idx="4"/>
          </p:nvPr>
        </p:nvSpPr>
        <p:spPr>
          <a:xfrm>
            <a:off x="0" y="8686440"/>
            <a:ext cx="2954160" cy="45107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0"/>
          <a:lstStyle>
            <a:lvl1pPr marL="0" marR="0" lvl="0" indent="0" rtl="0" hangingPunct="0">
              <a:lnSpc>
                <a:spcPct val="100000"/>
              </a:lnSpc>
              <a:buNone/>
              <a:tabLst/>
              <a:defRPr lang="en-GB" sz="1200">
                <a:solidFill>
                  <a:srgbClr val="000000"/>
                </a:solidFill>
                <a:latin typeface="Times New Roman" pitchFamily="18"/>
                <a:ea typeface="Lucida Sans Unicode" pitchFamily="34"/>
                <a:cs typeface="Lucida Sans Unicode" pitchFamily="34"/>
              </a:defRPr>
            </a:lvl1pPr>
          </a:lstStyle>
          <a:p>
            <a:pPr lvl="0"/>
            <a:endParaRPr lang="en-GB"/>
          </a:p>
        </p:txBody>
      </p:sp>
      <p:sp>
        <p:nvSpPr>
          <p:cNvPr id="19" name="Slide Number Placeholder 18"/>
          <p:cNvSpPr txBox="1">
            <a:spLocks noGrp="1"/>
          </p:cNvSpPr>
          <p:nvPr>
            <p:ph type="sldNum" sz="quarter" idx="5"/>
          </p:nvPr>
        </p:nvSpPr>
        <p:spPr>
          <a:xfrm>
            <a:off x="3886200" y="8686440"/>
            <a:ext cx="2954160" cy="45107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0"/>
          <a:lstStyle>
            <a:lvl1pPr marL="0" marR="0" lvl="0" indent="0" algn="r" rtl="0" hangingPunct="0">
              <a:lnSpc>
                <a:spcPct val="100000"/>
              </a:lnSpc>
              <a:buNone/>
              <a:tabLst/>
              <a:defRPr lang="en-GB" sz="1200">
                <a:solidFill>
                  <a:srgbClr val="000000"/>
                </a:solidFill>
                <a:latin typeface="Times New Roman" pitchFamily="18"/>
                <a:ea typeface="Lucida Sans Unicode" pitchFamily="34"/>
                <a:cs typeface="Lucida Sans Unicode" pitchFamily="34"/>
              </a:defRPr>
            </a:lvl1pPr>
          </a:lstStyle>
          <a:p>
            <a:pPr lvl="0"/>
            <a:fld id="{507D5292-BE58-4FB1-8A83-8B143789C4F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85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457200" algn="l"/>
        <a:tab pos="914400" algn="l"/>
        <a:tab pos="1371599" algn="l"/>
        <a:tab pos="1828800" algn="l"/>
        <a:tab pos="2286000" algn="l"/>
        <a:tab pos="2743199" algn="l"/>
        <a:tab pos="3200400" algn="l"/>
        <a:tab pos="3657600" algn="l"/>
        <a:tab pos="4114800" algn="l"/>
        <a:tab pos="4572000" algn="l"/>
        <a:tab pos="5029200" algn="l"/>
        <a:tab pos="5486399" algn="l"/>
        <a:tab pos="5943600" algn="l"/>
        <a:tab pos="6400799" algn="l"/>
        <a:tab pos="6858000" algn="l"/>
        <a:tab pos="7315200" algn="l"/>
        <a:tab pos="7772400" algn="l"/>
        <a:tab pos="8229600" algn="l"/>
        <a:tab pos="8686800" algn="l"/>
        <a:tab pos="9144000" algn="l"/>
      </a:tabLst>
      <a:defRPr lang="cs-CZ" sz="1200" b="0" i="0" u="none" strike="noStrike" baseline="0">
        <a:ln>
          <a:noFill/>
        </a:ln>
        <a:solidFill>
          <a:srgbClr val="000000"/>
        </a:solidFill>
        <a:latin typeface="Times New Roman" pitchFamily="18"/>
        <a:ea typeface="SimSun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200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 kern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200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200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159"/>
          </a:xfrm>
        </p:spPr>
        <p:txBody>
          <a:bodyPr wrap="square" lIns="90000" tIns="46800" rIns="90000" bIns="46800" anchor="t" anchorCtr="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/>
            <a:r>
              <a:rPr lang="en-GB">
                <a:ea typeface="Arial Unicode MS" pitchFamily="34"/>
                <a:cs typeface="Arial Unicode MS" pitchFamily="34"/>
              </a:rPr>
              <a:t>lisi se polohou H a dvojne vazby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200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159"/>
          </a:xfr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wrap="square" lIns="90000" tIns="46800" rIns="90000" bIns="46800" anchor="t" anchorCtr="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/>
            <a:r>
              <a:rPr lang="en-GB">
                <a:ea typeface="Arial Unicode MS" pitchFamily="34"/>
                <a:cs typeface="Arial Unicode MS" pitchFamily="34"/>
              </a:rPr>
              <a:t>lisi se polohou H a dvojne vazby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200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200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200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200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159"/>
          </a:xfr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wrap="square" lIns="90000" tIns="46800" rIns="90000" bIns="46800" anchor="t" anchorCtr="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/>
            <a:r>
              <a:rPr lang="en-GB">
                <a:ea typeface="Arial Unicode MS" pitchFamily="34"/>
                <a:cs typeface="Arial Unicode MS" pitchFamily="34"/>
              </a:rPr>
              <a:t>Zmatek v názvosloví: fosfát – ester i sůl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200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200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159"/>
          </a:xfrm>
        </p:spPr>
        <p:txBody>
          <a:bodyPr wrap="square" lIns="90000" tIns="46800" rIns="90000" bIns="46800" anchor="t" anchorCtr="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/>
            <a:r>
              <a:rPr lang="en-GB">
                <a:ea typeface="Arial Unicode MS" pitchFamily="34"/>
                <a:cs typeface="Arial Unicode MS" pitchFamily="34"/>
              </a:rPr>
              <a:t>Zmatek v názvosloví: fosfát – ester i sůl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200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8238" y="685800"/>
            <a:ext cx="4567237" cy="34258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 kern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200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200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200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200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200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200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159"/>
          </a:xfrm>
        </p:spPr>
        <p:txBody>
          <a:bodyPr wrap="square" lIns="90000" tIns="46800" rIns="90000" bIns="46800" anchor="t" anchorCtr="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>
              <a:spcBef>
                <a:spcPts val="0"/>
              </a:spcBef>
            </a:pPr>
            <a:r>
              <a:rPr lang="en-GB" sz="1800">
                <a:ea typeface="Arial Unicode MS" pitchFamily="34"/>
                <a:cs typeface="Arial Unicode MS" pitchFamily="34"/>
              </a:rPr>
              <a:t>Obrazek je obracene oproti kruhu s popisem uhlu!!!</a:t>
            </a:r>
          </a:p>
          <a:p>
            <a:pPr lvl="0">
              <a:spcBef>
                <a:spcPts val="675"/>
              </a:spcBef>
            </a:pPr>
            <a:endParaRPr lang="en-GB" sz="1800">
              <a:ea typeface="Arial Unicode MS" pitchFamily="34"/>
              <a:cs typeface="Arial Unicode MS" pitchFamily="34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200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200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200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200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200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200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200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200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200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200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200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159"/>
          </a:xfrm>
        </p:spPr>
        <p:txBody>
          <a:bodyPr wrap="square" lIns="90000" tIns="46800" rIns="90000" bIns="46800" anchor="t" anchorCtr="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/>
            <a:r>
              <a:rPr lang="en-GB">
                <a:ea typeface="Arial Unicode MS" pitchFamily="34"/>
                <a:cs typeface="Arial Unicode MS" pitchFamily="34"/>
              </a:rPr>
              <a:t>3 translations, 3 rotations, + X and Y displacement, axis inclination, axis tip.</a:t>
            </a:r>
          </a:p>
          <a:p>
            <a:pPr lvl="0"/>
            <a:r>
              <a:rPr lang="en-GB">
                <a:ea typeface="Arial Unicode MS" pitchFamily="34"/>
                <a:cs typeface="Arial Unicode MS" pitchFamily="34"/>
              </a:rPr>
              <a:t>Všechny tyto parametry – tzv. globální – uvažují existenci helikální osy.</a:t>
            </a:r>
          </a:p>
          <a:p>
            <a:pPr lvl="0"/>
            <a:r>
              <a:rPr lang="en-GB">
                <a:ea typeface="Arial Unicode MS" pitchFamily="34"/>
                <a:cs typeface="Arial Unicode MS" pitchFamily="34"/>
              </a:rPr>
              <a:t>Ale! pro vellmi deformované struktury to nefunguje – musí existovat lokální axis systém, založený na vztahu k předchozímu páru bazí.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200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159"/>
          </a:xfrm>
        </p:spPr>
        <p:txBody>
          <a:bodyPr wrap="square" lIns="90000" tIns="46800" rIns="90000" bIns="46800" anchor="t" anchorCtr="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/>
            <a:r>
              <a:rPr lang="en-GB">
                <a:ea typeface="Arial Unicode MS" pitchFamily="34"/>
                <a:cs typeface="Arial Unicode MS" pitchFamily="34"/>
              </a:rPr>
              <a:t>Pár bazí není centrován kolem osy helixu, ale posunut poněkud vedle. Posunutí …</a:t>
            </a:r>
            <a:r>
              <a:rPr lang="en-GB">
                <a:latin typeface="Symbol" pitchFamily="18"/>
                <a:ea typeface="Arial Unicode MS" pitchFamily="34"/>
                <a:cs typeface="Arial Unicode MS" pitchFamily="34"/>
              </a:rPr>
              <a:t></a:t>
            </a:r>
            <a:r>
              <a:rPr lang="en-GB">
                <a:ea typeface="Arial Unicode MS" pitchFamily="34"/>
                <a:cs typeface="Arial Unicode MS" pitchFamily="34"/>
              </a:rPr>
              <a:t> displacement D.</a:t>
            </a:r>
          </a:p>
          <a:p>
            <a:pPr lvl="0"/>
            <a:r>
              <a:rPr lang="en-GB">
                <a:ea typeface="Arial Unicode MS" pitchFamily="34"/>
                <a:cs typeface="Arial Unicode MS" pitchFamily="34"/>
              </a:rPr>
              <a:t>Není kolmý k helikální ose … Tilt, Roll.</a:t>
            </a:r>
          </a:p>
          <a:p>
            <a:pPr lvl="0"/>
            <a:r>
              <a:rPr lang="en-GB">
                <a:ea typeface="Arial Unicode MS" pitchFamily="34"/>
                <a:cs typeface="Arial Unicode MS" pitchFamily="34"/>
              </a:rPr>
              <a:t>Báze nejsou koplanární … propeller twist.</a:t>
            </a:r>
          </a:p>
          <a:p>
            <a:pPr lvl="0"/>
            <a:r>
              <a:rPr lang="en-GB">
                <a:ea typeface="Arial Unicode MS" pitchFamily="34"/>
                <a:cs typeface="Arial Unicode MS" pitchFamily="34"/>
              </a:rPr>
              <a:t>Twist t = 360/n … rotace mezi nukleotidem a jeho nejblizsim sousedem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200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056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056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200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056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056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056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056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056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056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056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056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056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056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200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056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056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6732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6732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6732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6732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6552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6552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6552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6552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200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159"/>
          </a:xfrm>
        </p:spPr>
        <p:txBody>
          <a:bodyPr wrap="square" lIns="90000" tIns="46800" rIns="90000" bIns="46800" anchor="t" anchorCtr="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/>
            <a:r>
              <a:rPr lang="en-GB">
                <a:ea typeface="Arial Unicode MS" pitchFamily="34"/>
                <a:cs typeface="Arial Unicode MS" pitchFamily="34"/>
              </a:rPr>
              <a:t>minor groove: O2 v pyrimidinech, N3 v purinech</a:t>
            </a:r>
          </a:p>
          <a:p>
            <a:pPr lvl="0"/>
            <a:endParaRPr lang="en-GB">
              <a:ea typeface="Arial Unicode MS" pitchFamily="34"/>
              <a:cs typeface="Arial Unicode MS" pitchFamily="34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6408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6552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6552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6552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6552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6552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6552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6552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6552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6552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200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6552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219399" y="777960"/>
            <a:ext cx="2662200" cy="3838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6552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6552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6552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6552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6552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200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200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360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905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9550" y="387350"/>
            <a:ext cx="1957388" cy="6008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7350"/>
            <a:ext cx="5721350" cy="6008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393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026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07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18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29075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675" y="1604963"/>
            <a:ext cx="4030663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122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190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449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597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595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51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84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55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6700" y="1416050"/>
            <a:ext cx="2052638" cy="4708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16050"/>
            <a:ext cx="6007100" cy="4708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393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471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81200"/>
            <a:ext cx="3800475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981200"/>
            <a:ext cx="3802063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25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07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935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73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76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124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20011"/>
            </a:gs>
            <a:gs pos="50000">
              <a:srgbClr val="660033"/>
            </a:gs>
            <a:gs pos="100000">
              <a:srgbClr val="220011"/>
            </a:gs>
          </a:gsLst>
          <a:lin ang="108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685440" y="387360"/>
            <a:ext cx="7754760" cy="14274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</a:lstStyle>
          <a:p>
            <a:endParaRPr lang="cs-CZ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61759" y="1981080"/>
            <a:ext cx="7754760" cy="44154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defPPr marL="342720" marR="0" lvl="0" indent="-342720" algn="l" rtl="0" hangingPunct="0">
              <a:lnSpc>
                <a:spcPct val="54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defPPr>
            <a:lvl1pPr marL="342720" marR="0" lvl="0" indent="-342720" algn="l" rtl="0" hangingPunct="0">
              <a:lnSpc>
                <a:spcPct val="54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1pPr>
            <a:lvl2pPr marL="742680" marR="0" lvl="1" indent="-285480" algn="l" rtl="0" hangingPunct="0">
              <a:lnSpc>
                <a:spcPct val="54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914040" algn="l"/>
                <a:tab pos="1371240" algn="l"/>
                <a:tab pos="1828439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39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2pPr>
            <a:lvl3pPr marL="1143000" marR="0" lvl="2" indent="-228600" algn="l" rtl="0" hangingPunct="0">
              <a:lnSpc>
                <a:spcPct val="54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3pPr>
            <a:lvl4pPr marL="1600199" marR="0" lvl="3" indent="-228600" algn="l" rtl="0" hangingPunct="0">
              <a:lnSpc>
                <a:spcPct val="54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4pPr>
            <a:lvl5pPr marL="2057400" marR="0" lvl="4" indent="-228600" algn="l" rtl="0" hangingPunct="0">
              <a:lnSpc>
                <a:spcPct val="54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5pPr>
            <a:lvl6pPr marL="2057400" marR="0" lvl="5" indent="-228600" algn="l" rtl="0" hangingPunct="0">
              <a:lnSpc>
                <a:spcPct val="54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6pPr>
            <a:lvl7pPr marL="2057400" marR="0" lvl="6" indent="-228600" algn="l" rtl="0" hangingPunct="0">
              <a:lnSpc>
                <a:spcPct val="54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7pPr>
            <a:lvl8pPr marL="2057400" marR="0" lvl="7" indent="-228600" algn="l" rtl="0" hangingPunct="0">
              <a:lnSpc>
                <a:spcPct val="54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8pPr>
            <a:lvl9pPr marL="2057400" marR="0" lvl="8" indent="-228600" algn="l" rtl="0" hangingPunct="0">
              <a:lnSpc>
                <a:spcPct val="54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ctr" rtl="0" hangingPunct="0">
        <a:lnSpc>
          <a:spcPct val="54000"/>
        </a:lnSpc>
        <a:spcBef>
          <a:spcPts val="0"/>
        </a:spcBef>
        <a:spcAft>
          <a:spcPts val="0"/>
        </a:spcAft>
        <a:tabLst>
          <a:tab pos="0" algn="l"/>
          <a:tab pos="457200" algn="l"/>
          <a:tab pos="914400" algn="l"/>
          <a:tab pos="1371599" algn="l"/>
          <a:tab pos="1828800" algn="l"/>
          <a:tab pos="2286000" algn="l"/>
          <a:tab pos="2743199" algn="l"/>
          <a:tab pos="3200400" algn="l"/>
          <a:tab pos="3657600" algn="l"/>
          <a:tab pos="4114800" algn="l"/>
          <a:tab pos="4572000" algn="l"/>
          <a:tab pos="5029200" algn="l"/>
          <a:tab pos="5486399" algn="l"/>
          <a:tab pos="5943600" algn="l"/>
          <a:tab pos="6400799" algn="l"/>
          <a:tab pos="6858000" algn="l"/>
          <a:tab pos="7315200" algn="l"/>
          <a:tab pos="7772400" algn="l"/>
          <a:tab pos="8229600" algn="l"/>
          <a:tab pos="8686800" algn="l"/>
          <a:tab pos="9144000" algn="l"/>
        </a:tabLst>
        <a:defRPr lang="cs-CZ" sz="4400" b="0" i="0" u="none" strike="noStrike" baseline="0">
          <a:ln>
            <a:noFill/>
          </a:ln>
          <a:solidFill>
            <a:srgbClr val="FFCC00"/>
          </a:solidFill>
          <a:latin typeface="Arial" pitchFamily="34"/>
          <a:ea typeface="Arial Unicode MS" pitchFamily="34"/>
          <a:cs typeface="Arial Unicode MS" pitchFamily="34"/>
        </a:defRPr>
      </a:lvl1pPr>
    </p:titleStyle>
    <p:bodyStyle>
      <a:lvl1pPr marL="342720" marR="0" indent="-342720" algn="l" rtl="0" hangingPunct="0">
        <a:lnSpc>
          <a:spcPct val="54000"/>
        </a:lnSpc>
        <a:spcBef>
          <a:spcPts val="799"/>
        </a:spcBef>
        <a:spcAft>
          <a:spcPts val="0"/>
        </a:spcAft>
        <a:tabLst>
          <a:tab pos="342720" algn="l"/>
          <a:tab pos="456840" algn="l"/>
          <a:tab pos="914040" algn="l"/>
          <a:tab pos="1371239" algn="l"/>
          <a:tab pos="1828439" algn="l"/>
          <a:tab pos="2285639" algn="l"/>
          <a:tab pos="2742839" algn="l"/>
          <a:tab pos="3200040" algn="l"/>
          <a:tab pos="3657239" algn="l"/>
          <a:tab pos="4114440" algn="l"/>
          <a:tab pos="4571639" algn="l"/>
          <a:tab pos="5028840" algn="l"/>
          <a:tab pos="5486040" algn="l"/>
          <a:tab pos="5943240" algn="l"/>
          <a:tab pos="6400440" algn="l"/>
          <a:tab pos="6857640" algn="l"/>
          <a:tab pos="7314840" algn="l"/>
          <a:tab pos="7772040" algn="l"/>
          <a:tab pos="8229240" algn="l"/>
          <a:tab pos="8686440" algn="l"/>
          <a:tab pos="9143640" algn="l"/>
        </a:tabLst>
        <a:defRPr lang="cs-CZ" sz="3200" b="0" i="0" u="none" strike="noStrike" baseline="0">
          <a:ln>
            <a:noFill/>
          </a:ln>
          <a:solidFill>
            <a:srgbClr val="FFFFCC"/>
          </a:solidFill>
          <a:latin typeface="Arial" pitchFamily="34"/>
          <a:ea typeface="Arial Unicode MS" pitchFamily="34"/>
          <a:cs typeface="Arial Unicode MS" pitchFamily="34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20011"/>
            </a:gs>
            <a:gs pos="50000">
              <a:srgbClr val="660033"/>
            </a:gs>
            <a:gs pos="100000">
              <a:srgbClr val="220011"/>
            </a:gs>
          </a:gsLst>
          <a:lin ang="108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685440" y="1415519"/>
            <a:ext cx="7754760" cy="142776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</a:lstStyle>
          <a:p>
            <a:endParaRPr lang="cs-CZ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6839" y="1604520"/>
            <a:ext cx="8211960" cy="45201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 anchorCtr="0" compatLnSpc="1"/>
          <a:lstStyle>
            <a:defPPr marL="342720" marR="0" lvl="0" indent="-342720" algn="l" rtl="0" hangingPunct="0">
              <a:lnSpc>
                <a:spcPct val="54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cs-CZ" sz="3200" b="0" i="0" u="none" strike="noStrike" kern="1200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defPPr>
            <a:lvl1pPr marL="342720" marR="0" lvl="0" indent="-342720" algn="l" rtl="0" hangingPunct="0">
              <a:lnSpc>
                <a:spcPct val="54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cs-CZ" sz="3200" b="0" i="0" u="none" strike="noStrike" kern="1200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1pPr>
            <a:lvl2pPr marL="742680" marR="0" lvl="1" indent="-285480" algn="l" rtl="0" hangingPunct="0">
              <a:lnSpc>
                <a:spcPct val="54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914040" algn="l"/>
                <a:tab pos="1371240" algn="l"/>
                <a:tab pos="1828439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39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cs-CZ" sz="2800" b="0" i="0" u="none" strike="noStrike" kern="1200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2pPr>
            <a:lvl3pPr marL="1143000" marR="0" lvl="2" indent="-228600" algn="l" rtl="0" hangingPunct="0">
              <a:lnSpc>
                <a:spcPct val="54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cs-CZ" sz="2400" b="0" i="0" u="none" strike="noStrike" kern="1200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3pPr>
            <a:lvl4pPr marL="1600199" marR="0" lvl="3" indent="-228600" algn="l" rtl="0" hangingPunct="0">
              <a:lnSpc>
                <a:spcPct val="54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cs-CZ" sz="2000" b="0" i="0" u="none" strike="noStrike" kern="1200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4pPr>
            <a:lvl5pPr marL="2057400" marR="0" lvl="4" indent="-228600" algn="l" rtl="0" hangingPunct="0">
              <a:lnSpc>
                <a:spcPct val="54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cs-CZ" sz="2000" b="0" i="0" u="none" strike="noStrike" kern="1200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5pPr>
            <a:lvl6pPr marL="2057400" marR="0" lvl="5" indent="-228600" algn="l" rtl="0" hangingPunct="0">
              <a:lnSpc>
                <a:spcPct val="54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cs-CZ" sz="2000" b="0" i="0" u="none" strike="noStrike" kern="1200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6pPr>
            <a:lvl7pPr marL="2057400" marR="0" lvl="6" indent="-228600" algn="l" rtl="0" hangingPunct="0">
              <a:lnSpc>
                <a:spcPct val="54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cs-CZ" sz="2000" b="0" i="0" u="none" strike="noStrike" kern="1200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7pPr>
            <a:lvl8pPr marL="2057400" marR="0" lvl="7" indent="-228600" algn="l" rtl="0" hangingPunct="0">
              <a:lnSpc>
                <a:spcPct val="54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cs-CZ" sz="2000" b="0" i="0" u="none" strike="noStrike" kern="1200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8pPr>
            <a:lvl9pPr marL="2057400" marR="0" lvl="8" indent="-228600" algn="l" rtl="0" hangingPunct="0">
              <a:lnSpc>
                <a:spcPct val="54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cs-CZ" sz="2000" b="0" i="0" u="none" strike="noStrike" kern="1200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ctr" rtl="0" hangingPunct="0">
        <a:lnSpc>
          <a:spcPct val="54000"/>
        </a:lnSpc>
        <a:spcBef>
          <a:spcPts val="0"/>
        </a:spcBef>
        <a:spcAft>
          <a:spcPts val="0"/>
        </a:spcAft>
        <a:tabLst>
          <a:tab pos="0" algn="l"/>
          <a:tab pos="457200" algn="l"/>
          <a:tab pos="914400" algn="l"/>
          <a:tab pos="1371599" algn="l"/>
          <a:tab pos="1828800" algn="l"/>
          <a:tab pos="2286000" algn="l"/>
          <a:tab pos="2743199" algn="l"/>
          <a:tab pos="3200400" algn="l"/>
          <a:tab pos="3657600" algn="l"/>
          <a:tab pos="4114800" algn="l"/>
          <a:tab pos="4572000" algn="l"/>
          <a:tab pos="5029200" algn="l"/>
          <a:tab pos="5486399" algn="l"/>
          <a:tab pos="5943600" algn="l"/>
          <a:tab pos="6400799" algn="l"/>
          <a:tab pos="6858000" algn="l"/>
          <a:tab pos="7315200" algn="l"/>
          <a:tab pos="7772400" algn="l"/>
          <a:tab pos="8229600" algn="l"/>
          <a:tab pos="8686800" algn="l"/>
          <a:tab pos="9144000" algn="l"/>
        </a:tabLst>
        <a:defRPr lang="cs-CZ" sz="4400" b="0" i="0" u="none" strike="noStrike" kern="1200" baseline="0">
          <a:ln>
            <a:noFill/>
          </a:ln>
          <a:solidFill>
            <a:srgbClr val="FFCC00"/>
          </a:solidFill>
          <a:latin typeface="Arial" pitchFamily="34"/>
          <a:ea typeface="Arial Unicode MS" pitchFamily="34"/>
          <a:cs typeface="Arial Unicode MS" pitchFamily="34"/>
        </a:defRPr>
      </a:lvl1pPr>
    </p:titleStyle>
    <p:bodyStyle>
      <a:lvl1pPr marL="342720" marR="0" indent="-342720" algn="l" rtl="0" hangingPunct="0">
        <a:lnSpc>
          <a:spcPct val="54000"/>
        </a:lnSpc>
        <a:spcBef>
          <a:spcPts val="799"/>
        </a:spcBef>
        <a:spcAft>
          <a:spcPts val="0"/>
        </a:spcAft>
        <a:tabLst>
          <a:tab pos="342720" algn="l"/>
          <a:tab pos="456840" algn="l"/>
          <a:tab pos="914040" algn="l"/>
          <a:tab pos="1371239" algn="l"/>
          <a:tab pos="1828439" algn="l"/>
          <a:tab pos="2285639" algn="l"/>
          <a:tab pos="2742839" algn="l"/>
          <a:tab pos="3200040" algn="l"/>
          <a:tab pos="3657239" algn="l"/>
          <a:tab pos="4114440" algn="l"/>
          <a:tab pos="4571639" algn="l"/>
          <a:tab pos="5028840" algn="l"/>
          <a:tab pos="5486040" algn="l"/>
          <a:tab pos="5943240" algn="l"/>
          <a:tab pos="6400440" algn="l"/>
          <a:tab pos="6857640" algn="l"/>
          <a:tab pos="7314840" algn="l"/>
          <a:tab pos="7772040" algn="l"/>
          <a:tab pos="8229240" algn="l"/>
          <a:tab pos="8686440" algn="l"/>
          <a:tab pos="9143640" algn="l"/>
        </a:tabLst>
        <a:defRPr lang="cs-CZ" sz="3200" b="0" i="0" u="none" strike="noStrike" kern="1200" baseline="0">
          <a:ln>
            <a:noFill/>
          </a:ln>
          <a:solidFill>
            <a:srgbClr val="FFFFCC"/>
          </a:solidFill>
          <a:latin typeface="Arial" pitchFamily="34"/>
          <a:ea typeface="Arial Unicode MS" pitchFamily="34"/>
          <a:cs typeface="Arial Unicode MS" pitchFamily="34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1447919"/>
            <a:ext cx="7772400" cy="1371959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NUCLEIC ACIDS</a:t>
            </a:r>
          </a:p>
        </p:txBody>
      </p:sp>
      <p:sp>
        <p:nvSpPr>
          <p:cNvPr id="3" name="Freeform 2"/>
          <p:cNvSpPr/>
          <p:nvPr/>
        </p:nvSpPr>
        <p:spPr>
          <a:xfrm>
            <a:off x="1752479" y="3124079"/>
            <a:ext cx="5715000" cy="2622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1998"/>
              </a:spcBef>
              <a:spcAft>
                <a:spcPts val="0"/>
              </a:spcAft>
              <a:buNone/>
              <a:tabLst/>
            </a:pPr>
            <a:r>
              <a:rPr lang="en-GB" sz="3200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Basic terms and notions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1998"/>
              </a:spcBef>
              <a:spcAft>
                <a:spcPts val="0"/>
              </a:spcAft>
              <a:buNone/>
              <a:tabLst/>
            </a:pPr>
            <a:r>
              <a:rPr lang="en-GB" sz="2800" i="1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Presentation by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1998"/>
              </a:spcBef>
              <a:spcAft>
                <a:spcPts val="0"/>
              </a:spcAft>
              <a:buNone/>
              <a:tabLst/>
            </a:pPr>
            <a:r>
              <a:rPr lang="en-GB" sz="2800" i="1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Eva Fadrná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1998"/>
              </a:spcBef>
              <a:spcAft>
                <a:spcPts val="0"/>
              </a:spcAft>
              <a:buNone/>
              <a:tabLst/>
            </a:pPr>
            <a:r>
              <a:rPr lang="en-GB" sz="2800" i="1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adapted by Radovan Fiala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228600"/>
            <a:ext cx="7772400" cy="129564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Base numbering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09720" y="1752479"/>
            <a:ext cx="7323120" cy="17049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eform 3"/>
          <p:cNvSpPr/>
          <p:nvPr/>
        </p:nvSpPr>
        <p:spPr>
          <a:xfrm>
            <a:off x="1752479" y="3581279"/>
            <a:ext cx="175284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/>
            </a:pPr>
            <a:r>
              <a:rPr lang="en-GB" sz="2400" b="1">
                <a:latin typeface="Arial" pitchFamily="34"/>
                <a:ea typeface="Arial Unicode MS" pitchFamily="2"/>
                <a:cs typeface="Tahoma" pitchFamily="2"/>
              </a:rPr>
              <a:t>PURINES</a:t>
            </a:r>
          </a:p>
        </p:txBody>
      </p:sp>
      <p:sp>
        <p:nvSpPr>
          <p:cNvPr id="5" name="Freeform 4"/>
          <p:cNvSpPr/>
          <p:nvPr/>
        </p:nvSpPr>
        <p:spPr>
          <a:xfrm>
            <a:off x="5487839" y="3581279"/>
            <a:ext cx="225288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/>
            </a:pPr>
            <a:r>
              <a:rPr lang="en-GB" sz="2400" b="1">
                <a:latin typeface="Arial" pitchFamily="34"/>
                <a:ea typeface="Arial Unicode MS" pitchFamily="2"/>
                <a:cs typeface="Tahoma" pitchFamily="2"/>
              </a:rPr>
              <a:t>PYRIMIDINES</a:t>
            </a:r>
          </a:p>
        </p:txBody>
      </p:sp>
      <p:sp>
        <p:nvSpPr>
          <p:cNvPr id="6" name="Freeform 5"/>
          <p:cNvSpPr/>
          <p:nvPr/>
        </p:nvSpPr>
        <p:spPr>
          <a:xfrm>
            <a:off x="2739960" y="5648400"/>
            <a:ext cx="16524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N</a:t>
            </a:r>
          </a:p>
        </p:txBody>
      </p:sp>
      <p:sp>
        <p:nvSpPr>
          <p:cNvPr id="7" name="Freeform 6"/>
          <p:cNvSpPr/>
          <p:nvPr/>
        </p:nvSpPr>
        <p:spPr>
          <a:xfrm>
            <a:off x="3295800" y="4692600"/>
            <a:ext cx="16524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N</a:t>
            </a:r>
          </a:p>
        </p:txBody>
      </p:sp>
      <p:sp>
        <p:nvSpPr>
          <p:cNvPr id="8" name="Freeform 7"/>
          <p:cNvSpPr/>
          <p:nvPr/>
        </p:nvSpPr>
        <p:spPr>
          <a:xfrm>
            <a:off x="1574639" y="5527800"/>
            <a:ext cx="16524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N</a:t>
            </a:r>
          </a:p>
        </p:txBody>
      </p:sp>
      <p:sp>
        <p:nvSpPr>
          <p:cNvPr id="9" name="Straight Connector 8"/>
          <p:cNvSpPr/>
          <p:nvPr/>
        </p:nvSpPr>
        <p:spPr>
          <a:xfrm flipV="1">
            <a:off x="2276639" y="4497120"/>
            <a:ext cx="555480" cy="352440"/>
          </a:xfrm>
          <a:prstGeom prst="line">
            <a:avLst/>
          </a:prstGeom>
          <a:noFill/>
          <a:ln w="255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0" name="Straight Connector 9"/>
          <p:cNvSpPr/>
          <p:nvPr/>
        </p:nvSpPr>
        <p:spPr>
          <a:xfrm>
            <a:off x="2276639" y="5470560"/>
            <a:ext cx="441001" cy="257040"/>
          </a:xfrm>
          <a:prstGeom prst="line">
            <a:avLst/>
          </a:prstGeom>
          <a:noFill/>
          <a:ln w="255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1" name="Straight Connector 10"/>
          <p:cNvSpPr/>
          <p:nvPr/>
        </p:nvSpPr>
        <p:spPr>
          <a:xfrm>
            <a:off x="2832119" y="4514759"/>
            <a:ext cx="438121" cy="250920"/>
          </a:xfrm>
          <a:prstGeom prst="line">
            <a:avLst/>
          </a:prstGeom>
          <a:noFill/>
          <a:ln w="255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2" name="Straight Connector 11"/>
          <p:cNvSpPr/>
          <p:nvPr/>
        </p:nvSpPr>
        <p:spPr>
          <a:xfrm>
            <a:off x="2813039" y="4606920"/>
            <a:ext cx="450721" cy="260280"/>
          </a:xfrm>
          <a:prstGeom prst="line">
            <a:avLst/>
          </a:prstGeom>
          <a:noFill/>
          <a:ln w="255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3" name="Straight Connector 12"/>
          <p:cNvSpPr/>
          <p:nvPr/>
        </p:nvSpPr>
        <p:spPr>
          <a:xfrm flipV="1">
            <a:off x="2949480" y="5452919"/>
            <a:ext cx="438120" cy="285841"/>
          </a:xfrm>
          <a:prstGeom prst="line">
            <a:avLst/>
          </a:prstGeom>
          <a:noFill/>
          <a:ln w="255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4" name="Straight Connector 13"/>
          <p:cNvSpPr/>
          <p:nvPr/>
        </p:nvSpPr>
        <p:spPr>
          <a:xfrm flipV="1">
            <a:off x="2876400" y="5392800"/>
            <a:ext cx="438479" cy="285840"/>
          </a:xfrm>
          <a:prstGeom prst="line">
            <a:avLst/>
          </a:prstGeom>
          <a:noFill/>
          <a:ln w="255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5" name="Straight Connector 14"/>
          <p:cNvSpPr/>
          <p:nvPr/>
        </p:nvSpPr>
        <p:spPr>
          <a:xfrm>
            <a:off x="3387600" y="4965840"/>
            <a:ext cx="3240" cy="504720"/>
          </a:xfrm>
          <a:prstGeom prst="line">
            <a:avLst/>
          </a:prstGeom>
          <a:noFill/>
          <a:ln w="255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6" name="Straight Connector 15"/>
          <p:cNvSpPr/>
          <p:nvPr/>
        </p:nvSpPr>
        <p:spPr>
          <a:xfrm>
            <a:off x="1289160" y="5156280"/>
            <a:ext cx="282599" cy="384120"/>
          </a:xfrm>
          <a:prstGeom prst="line">
            <a:avLst/>
          </a:prstGeom>
          <a:noFill/>
          <a:ln w="255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7" name="Straight Connector 16"/>
          <p:cNvSpPr/>
          <p:nvPr/>
        </p:nvSpPr>
        <p:spPr>
          <a:xfrm flipH="1">
            <a:off x="1766880" y="5470560"/>
            <a:ext cx="527040" cy="158759"/>
          </a:xfrm>
          <a:prstGeom prst="line">
            <a:avLst/>
          </a:prstGeom>
          <a:noFill/>
          <a:ln w="255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8" name="Straight Connector 17"/>
          <p:cNvSpPr/>
          <p:nvPr/>
        </p:nvSpPr>
        <p:spPr>
          <a:xfrm flipH="1">
            <a:off x="1271519" y="4772160"/>
            <a:ext cx="317521" cy="384120"/>
          </a:xfrm>
          <a:prstGeom prst="line">
            <a:avLst/>
          </a:prstGeom>
          <a:noFill/>
          <a:ln w="255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9" name="Straight Connector 18"/>
          <p:cNvSpPr/>
          <p:nvPr/>
        </p:nvSpPr>
        <p:spPr>
          <a:xfrm flipH="1">
            <a:off x="1382400" y="4772160"/>
            <a:ext cx="314280" cy="390240"/>
          </a:xfrm>
          <a:prstGeom prst="line">
            <a:avLst/>
          </a:prstGeom>
          <a:noFill/>
          <a:ln w="255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0" name="Straight Connector 19"/>
          <p:cNvSpPr/>
          <p:nvPr/>
        </p:nvSpPr>
        <p:spPr>
          <a:xfrm>
            <a:off x="2276639" y="4832280"/>
            <a:ext cx="2881" cy="638280"/>
          </a:xfrm>
          <a:prstGeom prst="line">
            <a:avLst/>
          </a:prstGeom>
          <a:noFill/>
          <a:ln w="255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1" name="Straight Connector 20"/>
          <p:cNvSpPr/>
          <p:nvPr/>
        </p:nvSpPr>
        <p:spPr>
          <a:xfrm>
            <a:off x="2187720" y="4886280"/>
            <a:ext cx="2880" cy="530280"/>
          </a:xfrm>
          <a:prstGeom prst="line">
            <a:avLst/>
          </a:prstGeom>
          <a:noFill/>
          <a:ln w="255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2" name="Straight Connector 21"/>
          <p:cNvSpPr/>
          <p:nvPr/>
        </p:nvSpPr>
        <p:spPr>
          <a:xfrm flipH="1" flipV="1">
            <a:off x="1766880" y="4656240"/>
            <a:ext cx="527040" cy="193680"/>
          </a:xfrm>
          <a:prstGeom prst="line">
            <a:avLst/>
          </a:prstGeom>
          <a:noFill/>
          <a:ln w="255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3" name="Straight Connector 22"/>
          <p:cNvSpPr/>
          <p:nvPr/>
        </p:nvSpPr>
        <p:spPr>
          <a:xfrm flipV="1">
            <a:off x="1666800" y="5783040"/>
            <a:ext cx="3240" cy="663480"/>
          </a:xfrm>
          <a:prstGeom prst="line">
            <a:avLst/>
          </a:prstGeom>
          <a:noFill/>
          <a:ln w="255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6477119" y="5351400"/>
            <a:ext cx="16524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N</a:t>
            </a:r>
          </a:p>
        </p:txBody>
      </p:sp>
      <p:sp>
        <p:nvSpPr>
          <p:cNvPr id="25" name="Freeform 24"/>
          <p:cNvSpPr/>
          <p:nvPr/>
        </p:nvSpPr>
        <p:spPr>
          <a:xfrm>
            <a:off x="6858000" y="4648320"/>
            <a:ext cx="16524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N</a:t>
            </a:r>
          </a:p>
        </p:txBody>
      </p:sp>
      <p:sp>
        <p:nvSpPr>
          <p:cNvPr id="26" name="Straight Connector 25"/>
          <p:cNvSpPr/>
          <p:nvPr/>
        </p:nvSpPr>
        <p:spPr>
          <a:xfrm>
            <a:off x="6111720" y="4765679"/>
            <a:ext cx="3239" cy="506521"/>
          </a:xfrm>
          <a:prstGeom prst="line">
            <a:avLst/>
          </a:prstGeom>
          <a:noFill/>
          <a:ln w="255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7" name="Straight Connector 26"/>
          <p:cNvSpPr/>
          <p:nvPr/>
        </p:nvSpPr>
        <p:spPr>
          <a:xfrm flipV="1">
            <a:off x="6111720" y="4490640"/>
            <a:ext cx="438480" cy="291960"/>
          </a:xfrm>
          <a:prstGeom prst="line">
            <a:avLst/>
          </a:prstGeom>
          <a:noFill/>
          <a:ln w="255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8" name="Straight Connector 27"/>
          <p:cNvSpPr/>
          <p:nvPr/>
        </p:nvSpPr>
        <p:spPr>
          <a:xfrm flipV="1">
            <a:off x="6191280" y="4595400"/>
            <a:ext cx="385559" cy="260280"/>
          </a:xfrm>
          <a:prstGeom prst="line">
            <a:avLst/>
          </a:prstGeom>
          <a:noFill/>
          <a:ln w="255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9" name="Straight Connector 28"/>
          <p:cNvSpPr/>
          <p:nvPr/>
        </p:nvSpPr>
        <p:spPr>
          <a:xfrm>
            <a:off x="6111720" y="5272200"/>
            <a:ext cx="298440" cy="171359"/>
          </a:xfrm>
          <a:prstGeom prst="line">
            <a:avLst/>
          </a:prstGeom>
          <a:noFill/>
          <a:ln w="255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0" name="Straight Connector 29"/>
          <p:cNvSpPr/>
          <p:nvPr/>
        </p:nvSpPr>
        <p:spPr>
          <a:xfrm>
            <a:off x="6191280" y="5199120"/>
            <a:ext cx="285839" cy="164880"/>
          </a:xfrm>
          <a:prstGeom prst="line">
            <a:avLst/>
          </a:prstGeom>
          <a:noFill/>
          <a:ln w="255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1" name="Straight Connector 30"/>
          <p:cNvSpPr/>
          <p:nvPr/>
        </p:nvSpPr>
        <p:spPr>
          <a:xfrm>
            <a:off x="6550200" y="4508640"/>
            <a:ext cx="299879" cy="177840"/>
          </a:xfrm>
          <a:prstGeom prst="line">
            <a:avLst/>
          </a:prstGeom>
          <a:noFill/>
          <a:ln w="255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2" name="Straight Connector 31"/>
          <p:cNvSpPr/>
          <p:nvPr/>
        </p:nvSpPr>
        <p:spPr>
          <a:xfrm flipV="1">
            <a:off x="6691320" y="5254200"/>
            <a:ext cx="298440" cy="206280"/>
          </a:xfrm>
          <a:prstGeom prst="line">
            <a:avLst/>
          </a:prstGeom>
          <a:noFill/>
          <a:ln w="255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3" name="Straight Connector 32"/>
          <p:cNvSpPr/>
          <p:nvPr/>
        </p:nvSpPr>
        <p:spPr>
          <a:xfrm>
            <a:off x="6989760" y="4927680"/>
            <a:ext cx="3239" cy="344520"/>
          </a:xfrm>
          <a:prstGeom prst="line">
            <a:avLst/>
          </a:prstGeom>
          <a:noFill/>
          <a:ln w="255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4" name="Straight Connector 33"/>
          <p:cNvSpPr/>
          <p:nvPr/>
        </p:nvSpPr>
        <p:spPr>
          <a:xfrm>
            <a:off x="6888240" y="4927680"/>
            <a:ext cx="3240" cy="312480"/>
          </a:xfrm>
          <a:prstGeom prst="line">
            <a:avLst/>
          </a:prstGeom>
          <a:noFill/>
          <a:ln w="255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1600200" y="4525920"/>
            <a:ext cx="16524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N</a:t>
            </a:r>
          </a:p>
        </p:txBody>
      </p:sp>
      <p:sp>
        <p:nvSpPr>
          <p:cNvPr id="36" name="Freeform 35"/>
          <p:cNvSpPr/>
          <p:nvPr/>
        </p:nvSpPr>
        <p:spPr>
          <a:xfrm>
            <a:off x="1587600" y="6431040"/>
            <a:ext cx="16524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H</a:t>
            </a:r>
          </a:p>
        </p:txBody>
      </p:sp>
      <p:sp>
        <p:nvSpPr>
          <p:cNvPr id="37" name="Freeform 36"/>
          <p:cNvSpPr/>
          <p:nvPr/>
        </p:nvSpPr>
        <p:spPr>
          <a:xfrm>
            <a:off x="2666880" y="5851440"/>
            <a:ext cx="30492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  <a:tabLst/>
            </a:pPr>
            <a:r>
              <a:rPr lang="en-GB" sz="2000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3</a:t>
            </a:r>
          </a:p>
        </p:txBody>
      </p:sp>
      <p:sp>
        <p:nvSpPr>
          <p:cNvPr id="38" name="Freeform 37"/>
          <p:cNvSpPr/>
          <p:nvPr/>
        </p:nvSpPr>
        <p:spPr>
          <a:xfrm>
            <a:off x="3352680" y="5334120"/>
            <a:ext cx="30492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  <a:tabLst/>
            </a:pPr>
            <a:r>
              <a:rPr lang="en-GB" sz="2000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2</a:t>
            </a:r>
          </a:p>
        </p:txBody>
      </p:sp>
      <p:sp>
        <p:nvSpPr>
          <p:cNvPr id="39" name="Freeform 38"/>
          <p:cNvSpPr/>
          <p:nvPr/>
        </p:nvSpPr>
        <p:spPr>
          <a:xfrm>
            <a:off x="3352680" y="4632480"/>
            <a:ext cx="30492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  <a:tabLst/>
            </a:pPr>
            <a:r>
              <a:rPr lang="en-GB" sz="2000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1</a:t>
            </a:r>
          </a:p>
        </p:txBody>
      </p:sp>
      <p:sp>
        <p:nvSpPr>
          <p:cNvPr id="40" name="Freeform 39"/>
          <p:cNvSpPr/>
          <p:nvPr/>
        </p:nvSpPr>
        <p:spPr>
          <a:xfrm>
            <a:off x="2133720" y="5486399"/>
            <a:ext cx="30456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  <a:tabLst/>
            </a:pPr>
            <a:r>
              <a:rPr lang="en-GB" sz="2000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4</a:t>
            </a:r>
          </a:p>
        </p:txBody>
      </p:sp>
      <p:sp>
        <p:nvSpPr>
          <p:cNvPr id="41" name="Freeform 40"/>
          <p:cNvSpPr/>
          <p:nvPr/>
        </p:nvSpPr>
        <p:spPr>
          <a:xfrm>
            <a:off x="2133720" y="4419720"/>
            <a:ext cx="30456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  <a:tabLst/>
            </a:pPr>
            <a:r>
              <a:rPr lang="en-GB" sz="2000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5</a:t>
            </a:r>
          </a:p>
        </p:txBody>
      </p:sp>
      <p:sp>
        <p:nvSpPr>
          <p:cNvPr id="42" name="Freeform 41"/>
          <p:cNvSpPr/>
          <p:nvPr/>
        </p:nvSpPr>
        <p:spPr>
          <a:xfrm>
            <a:off x="1523880" y="4191120"/>
            <a:ext cx="30492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  <a:tabLst/>
            </a:pPr>
            <a:r>
              <a:rPr lang="en-GB" sz="2000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7</a:t>
            </a:r>
          </a:p>
        </p:txBody>
      </p:sp>
      <p:sp>
        <p:nvSpPr>
          <p:cNvPr id="43" name="Freeform 42"/>
          <p:cNvSpPr/>
          <p:nvPr/>
        </p:nvSpPr>
        <p:spPr>
          <a:xfrm>
            <a:off x="2666880" y="4114800"/>
            <a:ext cx="30492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  <a:tabLst/>
            </a:pPr>
            <a:r>
              <a:rPr lang="en-GB" sz="2000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6</a:t>
            </a:r>
          </a:p>
        </p:txBody>
      </p:sp>
      <p:sp>
        <p:nvSpPr>
          <p:cNvPr id="44" name="Freeform 43"/>
          <p:cNvSpPr/>
          <p:nvPr/>
        </p:nvSpPr>
        <p:spPr>
          <a:xfrm>
            <a:off x="1295280" y="5622840"/>
            <a:ext cx="30492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  <a:tabLst/>
            </a:pPr>
            <a:r>
              <a:rPr lang="en-GB" sz="2000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9</a:t>
            </a:r>
          </a:p>
        </p:txBody>
      </p:sp>
      <p:sp>
        <p:nvSpPr>
          <p:cNvPr id="45" name="Freeform 44"/>
          <p:cNvSpPr/>
          <p:nvPr/>
        </p:nvSpPr>
        <p:spPr>
          <a:xfrm>
            <a:off x="990719" y="4937039"/>
            <a:ext cx="30456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  <a:tabLst/>
            </a:pPr>
            <a:r>
              <a:rPr lang="en-GB" sz="2000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8</a:t>
            </a:r>
          </a:p>
        </p:txBody>
      </p:sp>
      <p:sp>
        <p:nvSpPr>
          <p:cNvPr id="46" name="Freeform 45"/>
          <p:cNvSpPr/>
          <p:nvPr/>
        </p:nvSpPr>
        <p:spPr>
          <a:xfrm>
            <a:off x="6934319" y="4572000"/>
            <a:ext cx="30456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  <a:tabLst/>
            </a:pPr>
            <a:r>
              <a:rPr lang="en-GB" sz="2000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3</a:t>
            </a:r>
          </a:p>
        </p:txBody>
      </p:sp>
      <p:sp>
        <p:nvSpPr>
          <p:cNvPr id="47" name="Freeform 46"/>
          <p:cNvSpPr/>
          <p:nvPr/>
        </p:nvSpPr>
        <p:spPr>
          <a:xfrm>
            <a:off x="5791320" y="5089679"/>
            <a:ext cx="30456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  <a:tabLst/>
            </a:pPr>
            <a:r>
              <a:rPr lang="en-GB" sz="2000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6</a:t>
            </a:r>
          </a:p>
        </p:txBody>
      </p:sp>
      <p:sp>
        <p:nvSpPr>
          <p:cNvPr id="48" name="Freeform 47"/>
          <p:cNvSpPr/>
          <p:nvPr/>
        </p:nvSpPr>
        <p:spPr>
          <a:xfrm>
            <a:off x="5791320" y="4572000"/>
            <a:ext cx="30456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  <a:tabLst/>
            </a:pPr>
            <a:r>
              <a:rPr lang="en-GB" sz="2000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5</a:t>
            </a:r>
          </a:p>
        </p:txBody>
      </p:sp>
      <p:sp>
        <p:nvSpPr>
          <p:cNvPr id="49" name="Freeform 48"/>
          <p:cNvSpPr/>
          <p:nvPr/>
        </p:nvSpPr>
        <p:spPr>
          <a:xfrm>
            <a:off x="6400799" y="5546880"/>
            <a:ext cx="30492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  <a:tabLst/>
            </a:pPr>
            <a:r>
              <a:rPr lang="en-GB" sz="2000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1</a:t>
            </a:r>
          </a:p>
        </p:txBody>
      </p:sp>
      <p:sp>
        <p:nvSpPr>
          <p:cNvPr id="50" name="Freeform 49"/>
          <p:cNvSpPr/>
          <p:nvPr/>
        </p:nvSpPr>
        <p:spPr>
          <a:xfrm>
            <a:off x="6400799" y="4114800"/>
            <a:ext cx="30492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  <a:tabLst/>
            </a:pPr>
            <a:r>
              <a:rPr lang="en-GB" sz="2000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4</a:t>
            </a:r>
          </a:p>
        </p:txBody>
      </p:sp>
      <p:sp>
        <p:nvSpPr>
          <p:cNvPr id="51" name="Freeform 50"/>
          <p:cNvSpPr/>
          <p:nvPr/>
        </p:nvSpPr>
        <p:spPr>
          <a:xfrm>
            <a:off x="6934319" y="5105520"/>
            <a:ext cx="30456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  <a:tabLst/>
            </a:pPr>
            <a:r>
              <a:rPr lang="en-GB" sz="2000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722159"/>
            <a:ext cx="7772400" cy="767159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Base tautomerism</a:t>
            </a:r>
          </a:p>
        </p:txBody>
      </p:sp>
      <p:sp>
        <p:nvSpPr>
          <p:cNvPr id="3" name="Freeform 2"/>
          <p:cNvSpPr/>
          <p:nvPr/>
        </p:nvSpPr>
        <p:spPr>
          <a:xfrm>
            <a:off x="3657600" y="1752479"/>
            <a:ext cx="182880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/>
            </a:pPr>
            <a:r>
              <a:rPr lang="en-GB" sz="2400">
                <a:latin typeface="Arial" pitchFamily="34"/>
                <a:ea typeface="Arial Unicode MS" pitchFamily="2"/>
                <a:cs typeface="Tahoma" pitchFamily="2"/>
              </a:rPr>
              <a:t>enol </a:t>
            </a:r>
            <a:r>
              <a:rPr lang="en-GB" sz="2400" b="1">
                <a:latin typeface="Symbol" pitchFamily="18"/>
                <a:ea typeface="Arial Unicode MS" pitchFamily="2"/>
                <a:cs typeface="Tahoma" pitchFamily="2"/>
              </a:rPr>
              <a:t></a:t>
            </a:r>
            <a:r>
              <a:rPr lang="en-GB" sz="2400">
                <a:latin typeface="Arial" pitchFamily="34"/>
                <a:ea typeface="Arial Unicode MS" pitchFamily="2"/>
                <a:cs typeface="Tahoma" pitchFamily="2"/>
              </a:rPr>
              <a:t> keto</a:t>
            </a:r>
          </a:p>
        </p:txBody>
      </p:sp>
      <p:sp>
        <p:nvSpPr>
          <p:cNvPr id="4" name="Freeform 3"/>
          <p:cNvSpPr/>
          <p:nvPr/>
        </p:nvSpPr>
        <p:spPr>
          <a:xfrm>
            <a:off x="3352680" y="4191120"/>
            <a:ext cx="228600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/>
            </a:pPr>
            <a:r>
              <a:rPr lang="en-GB" sz="2400">
                <a:latin typeface="Arial" pitchFamily="34"/>
                <a:ea typeface="Arial Unicode MS" pitchFamily="2"/>
                <a:cs typeface="Tahoma" pitchFamily="2"/>
              </a:rPr>
              <a:t>enamin </a:t>
            </a:r>
            <a:r>
              <a:rPr lang="en-GB" sz="2400" b="1">
                <a:latin typeface="Symbol" pitchFamily="18"/>
                <a:ea typeface="Arial Unicode MS" pitchFamily="2"/>
                <a:cs typeface="Tahoma" pitchFamily="2"/>
              </a:rPr>
              <a:t></a:t>
            </a:r>
            <a:r>
              <a:rPr lang="en-GB" sz="2400">
                <a:latin typeface="Arial" pitchFamily="34"/>
                <a:ea typeface="Arial Unicode MS" pitchFamily="2"/>
                <a:cs typeface="Tahoma" pitchFamily="2"/>
              </a:rPr>
              <a:t> imin</a:t>
            </a:r>
          </a:p>
        </p:txBody>
      </p:sp>
      <p:sp>
        <p:nvSpPr>
          <p:cNvPr id="5" name="Freeform 4"/>
          <p:cNvSpPr/>
          <p:nvPr/>
        </p:nvSpPr>
        <p:spPr>
          <a:xfrm>
            <a:off x="1600560" y="5257800"/>
            <a:ext cx="1977480" cy="581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3200">
                <a:latin typeface="Arial" pitchFamily="34"/>
                <a:ea typeface="Arial Unicode MS" pitchFamily="2"/>
                <a:cs typeface="Tahoma" pitchFamily="2"/>
              </a:rPr>
              <a:t>C = C </a:t>
            </a:r>
            <a:r>
              <a:rPr lang="en-GB" sz="3200">
                <a:latin typeface="Arial" pitchFamily="34"/>
                <a:ea typeface="Arial" pitchFamily="34"/>
                <a:cs typeface="Arial" pitchFamily="34"/>
              </a:rPr>
              <a:t>–</a:t>
            </a:r>
            <a:r>
              <a:rPr lang="en-GB" sz="3200">
                <a:latin typeface="Arial" pitchFamily="34"/>
                <a:ea typeface="Arial Unicode MS" pitchFamily="2"/>
                <a:cs typeface="Tahoma" pitchFamily="2"/>
              </a:rPr>
              <a:t> N</a:t>
            </a:r>
          </a:p>
        </p:txBody>
      </p:sp>
      <p:sp>
        <p:nvSpPr>
          <p:cNvPr id="6" name="Freeform 5"/>
          <p:cNvSpPr/>
          <p:nvPr/>
        </p:nvSpPr>
        <p:spPr>
          <a:xfrm>
            <a:off x="5563080" y="5257800"/>
            <a:ext cx="3017160" cy="581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3200">
                <a:latin typeface="Arial" pitchFamily="34"/>
                <a:ea typeface="Arial Unicode MS" pitchFamily="2"/>
                <a:cs typeface="Tahoma" pitchFamily="2"/>
              </a:rPr>
              <a:t>C</a:t>
            </a:r>
            <a:r>
              <a:rPr lang="en-GB" sz="3200">
                <a:solidFill>
                  <a:srgbClr val="33CC33"/>
                </a:solidFill>
                <a:latin typeface="Arial" pitchFamily="34"/>
                <a:ea typeface="Arial Unicode MS" pitchFamily="2"/>
                <a:cs typeface="Tahoma" pitchFamily="2"/>
              </a:rPr>
              <a:t>H</a:t>
            </a:r>
            <a:r>
              <a:rPr lang="en-GB" sz="3200">
                <a:latin typeface="Arial" pitchFamily="34"/>
                <a:ea typeface="Arial Unicode MS" pitchFamily="2"/>
                <a:cs typeface="Tahoma" pitchFamily="2"/>
              </a:rPr>
              <a:t> </a:t>
            </a:r>
            <a:r>
              <a:rPr lang="en-GB" sz="3200">
                <a:latin typeface="Arial" pitchFamily="34"/>
                <a:ea typeface="Arial" pitchFamily="34"/>
                <a:cs typeface="Arial" pitchFamily="34"/>
              </a:rPr>
              <a:t>–</a:t>
            </a:r>
            <a:r>
              <a:rPr lang="en-GB" sz="3200">
                <a:latin typeface="Arial" pitchFamily="34"/>
                <a:ea typeface="Arial Unicode MS" pitchFamily="2"/>
                <a:cs typeface="Tahoma" pitchFamily="2"/>
              </a:rPr>
              <a:t> C = N </a:t>
            </a:r>
            <a:r>
              <a:rPr lang="en-GB" sz="3200">
                <a:latin typeface="Arial" pitchFamily="34"/>
                <a:ea typeface="Arial" pitchFamily="34"/>
                <a:cs typeface="Arial" pitchFamily="34"/>
              </a:rPr>
              <a:t>–</a:t>
            </a:r>
            <a:r>
              <a:rPr lang="en-GB" sz="3200">
                <a:latin typeface="Arial" pitchFamily="34"/>
                <a:ea typeface="Arial Unicode MS" pitchFamily="2"/>
                <a:cs typeface="Tahoma" pitchFamily="2"/>
              </a:rPr>
              <a:t> H</a:t>
            </a:r>
          </a:p>
        </p:txBody>
      </p:sp>
      <p:sp>
        <p:nvSpPr>
          <p:cNvPr id="7" name="Freeform 6"/>
          <p:cNvSpPr/>
          <p:nvPr/>
        </p:nvSpPr>
        <p:spPr>
          <a:xfrm>
            <a:off x="3484440" y="5791320"/>
            <a:ext cx="474840" cy="581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3200">
                <a:latin typeface="Arial" pitchFamily="34"/>
                <a:ea typeface="Arial Unicode MS" pitchFamily="2"/>
                <a:cs typeface="Tahoma" pitchFamily="2"/>
              </a:rPr>
              <a:t>H</a:t>
            </a:r>
          </a:p>
        </p:txBody>
      </p:sp>
      <p:sp>
        <p:nvSpPr>
          <p:cNvPr id="8" name="Freeform 7"/>
          <p:cNvSpPr/>
          <p:nvPr/>
        </p:nvSpPr>
        <p:spPr>
          <a:xfrm>
            <a:off x="3484440" y="4724280"/>
            <a:ext cx="474840" cy="581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3200">
                <a:solidFill>
                  <a:srgbClr val="33CC33"/>
                </a:solidFill>
                <a:latin typeface="Arial" pitchFamily="34"/>
                <a:ea typeface="Arial Unicode MS" pitchFamily="2"/>
                <a:cs typeface="Tahoma" pitchFamily="2"/>
              </a:rPr>
              <a:t>H</a:t>
            </a:r>
          </a:p>
        </p:txBody>
      </p:sp>
      <p:sp>
        <p:nvSpPr>
          <p:cNvPr id="9" name="Straight Connector 8"/>
          <p:cNvSpPr/>
          <p:nvPr/>
        </p:nvSpPr>
        <p:spPr>
          <a:xfrm flipV="1">
            <a:off x="3352680" y="5011200"/>
            <a:ext cx="152639" cy="263880"/>
          </a:xfrm>
          <a:prstGeom prst="line">
            <a:avLst/>
          </a:prstGeom>
          <a:noFill/>
          <a:ln w="381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0" name="Straight Connector 9"/>
          <p:cNvSpPr/>
          <p:nvPr/>
        </p:nvSpPr>
        <p:spPr>
          <a:xfrm>
            <a:off x="3352680" y="5791320"/>
            <a:ext cx="152639" cy="228599"/>
          </a:xfrm>
          <a:prstGeom prst="line">
            <a:avLst/>
          </a:prstGeom>
          <a:noFill/>
          <a:ln w="381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1" name="Straight Connector 10"/>
          <p:cNvSpPr/>
          <p:nvPr/>
        </p:nvSpPr>
        <p:spPr>
          <a:xfrm>
            <a:off x="2590919" y="5791320"/>
            <a:ext cx="1441" cy="228599"/>
          </a:xfrm>
          <a:prstGeom prst="line">
            <a:avLst/>
          </a:prstGeom>
          <a:noFill/>
          <a:ln w="381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2" name="Straight Connector 11"/>
          <p:cNvSpPr/>
          <p:nvPr/>
        </p:nvSpPr>
        <p:spPr>
          <a:xfrm flipH="1" flipV="1">
            <a:off x="1506599" y="5087880"/>
            <a:ext cx="187201" cy="263520"/>
          </a:xfrm>
          <a:prstGeom prst="line">
            <a:avLst/>
          </a:prstGeom>
          <a:noFill/>
          <a:ln w="381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3" name="Straight Connector 12"/>
          <p:cNvSpPr/>
          <p:nvPr/>
        </p:nvSpPr>
        <p:spPr>
          <a:xfrm flipH="1">
            <a:off x="1506599" y="5791320"/>
            <a:ext cx="187201" cy="228599"/>
          </a:xfrm>
          <a:prstGeom prst="line">
            <a:avLst/>
          </a:prstGeom>
          <a:noFill/>
          <a:ln w="381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4" name="Straight Connector 13"/>
          <p:cNvSpPr/>
          <p:nvPr/>
        </p:nvSpPr>
        <p:spPr>
          <a:xfrm flipH="1">
            <a:off x="3182759" y="5334120"/>
            <a:ext cx="339841" cy="1440"/>
          </a:xfrm>
          <a:prstGeom prst="line">
            <a:avLst/>
          </a:prstGeom>
          <a:noFill/>
          <a:ln w="381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5" name="Straight Connector 14"/>
          <p:cNvSpPr/>
          <p:nvPr/>
        </p:nvSpPr>
        <p:spPr>
          <a:xfrm flipH="1">
            <a:off x="7450200" y="5334120"/>
            <a:ext cx="263520" cy="1440"/>
          </a:xfrm>
          <a:prstGeom prst="line">
            <a:avLst/>
          </a:prstGeom>
          <a:noFill/>
          <a:ln w="381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6" name="Straight Connector 15"/>
          <p:cNvSpPr/>
          <p:nvPr/>
        </p:nvSpPr>
        <p:spPr>
          <a:xfrm flipH="1" flipV="1">
            <a:off x="5544720" y="5087880"/>
            <a:ext cx="187560" cy="263520"/>
          </a:xfrm>
          <a:prstGeom prst="line">
            <a:avLst/>
          </a:prstGeom>
          <a:noFill/>
          <a:ln w="381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7" name="Straight Connector 16"/>
          <p:cNvSpPr/>
          <p:nvPr/>
        </p:nvSpPr>
        <p:spPr>
          <a:xfrm flipH="1">
            <a:off x="5544720" y="5791320"/>
            <a:ext cx="187560" cy="228599"/>
          </a:xfrm>
          <a:prstGeom prst="line">
            <a:avLst/>
          </a:prstGeom>
          <a:noFill/>
          <a:ln w="381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8" name="Straight Connector 17"/>
          <p:cNvSpPr/>
          <p:nvPr/>
        </p:nvSpPr>
        <p:spPr>
          <a:xfrm>
            <a:off x="6858000" y="5791320"/>
            <a:ext cx="1440" cy="228599"/>
          </a:xfrm>
          <a:prstGeom prst="line">
            <a:avLst/>
          </a:prstGeom>
          <a:noFill/>
          <a:ln w="381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392720" y="5181480"/>
            <a:ext cx="635040" cy="808560"/>
            <a:chOff x="4392720" y="5181480"/>
            <a:chExt cx="635040" cy="808560"/>
          </a:xfrm>
        </p:grpSpPr>
        <p:sp>
          <p:nvSpPr>
            <p:cNvPr id="20" name="Freeform 19"/>
            <p:cNvSpPr/>
            <p:nvPr/>
          </p:nvSpPr>
          <p:spPr>
            <a:xfrm>
              <a:off x="4392720" y="5181480"/>
              <a:ext cx="635040" cy="581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3200" b="1">
                  <a:latin typeface="Symbol" pitchFamily="18"/>
                  <a:ea typeface="Arial Unicode MS" pitchFamily="2"/>
                  <a:cs typeface="Tahoma" pitchFamily="2"/>
                </a:rPr>
                <a:t>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4392720" y="5408640"/>
              <a:ext cx="635040" cy="581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3200" b="1">
                  <a:latin typeface="Symbol" pitchFamily="18"/>
                  <a:ea typeface="Arial Unicode MS" pitchFamily="2"/>
                  <a:cs typeface="Tahoma" pitchFamily="2"/>
                </a:rPr>
                <a:t></a:t>
              </a:r>
            </a:p>
          </p:txBody>
        </p:sp>
      </p:grpSp>
      <p:sp>
        <p:nvSpPr>
          <p:cNvPr id="22" name="Freeform 21"/>
          <p:cNvSpPr/>
          <p:nvPr/>
        </p:nvSpPr>
        <p:spPr>
          <a:xfrm>
            <a:off x="1828800" y="5181480"/>
            <a:ext cx="380880" cy="228600"/>
          </a:xfrm>
          <a:custGeom>
            <a:avLst/>
            <a:gdLst>
              <a:gd name="f0" fmla="val 0"/>
              <a:gd name="f1" fmla="val 192"/>
              <a:gd name="f2" fmla="val 104"/>
              <a:gd name="f3" fmla="val 160"/>
              <a:gd name="f4" fmla="val 60"/>
              <a:gd name="f5" fmla="val 128"/>
              <a:gd name="f6" fmla="val 16"/>
              <a:gd name="f7" fmla="val 96"/>
              <a:gd name="f8" fmla="val 8"/>
              <a:gd name="f9" fmla="val 64"/>
              <a:gd name="f10" fmla="val 32"/>
              <a:gd name="f11" fmla="val 28"/>
              <a:gd name="f12" fmla="val 56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92" h="104">
                <a:moveTo>
                  <a:pt x="f1" y="f2"/>
                </a:moveTo>
                <a:cubicBezTo>
                  <a:pt x="f3" y="f4"/>
                  <a:pt x="f5" y="f6"/>
                  <a:pt x="f7" y="f8"/>
                </a:cubicBezTo>
                <a:cubicBezTo>
                  <a:pt x="f9" y="f0"/>
                  <a:pt x="f10" y="f11"/>
                  <a:pt x="f0" y="f12"/>
                </a:cubicBezTo>
              </a:path>
            </a:pathLst>
          </a:custGeom>
          <a:noFill/>
          <a:ln w="28440">
            <a:solidFill>
              <a:srgbClr val="FFCC00"/>
            </a:solidFill>
            <a:prstDash val="solid"/>
            <a:round/>
            <a:tailEnd type="arrow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895479" y="5143679"/>
            <a:ext cx="381240" cy="342720"/>
          </a:xfrm>
          <a:custGeom>
            <a:avLst/>
            <a:gdLst>
              <a:gd name="f0" fmla="val 0"/>
              <a:gd name="f1" fmla="val 240"/>
              <a:gd name="f2" fmla="val 216"/>
              <a:gd name="f3" fmla="val 72"/>
              <a:gd name="f4" fmla="val 188"/>
              <a:gd name="f5" fmla="val 36"/>
              <a:gd name="f6" fmla="val 136"/>
              <a:gd name="f7" fmla="val 96"/>
              <a:gd name="f8" fmla="val 24"/>
              <a:gd name="f9" fmla="val 56"/>
              <a:gd name="f10" fmla="val 48"/>
              <a:gd name="f11" fmla="val 28"/>
              <a:gd name="f12" fmla="val 132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40" h="216">
                <a:moveTo>
                  <a:pt x="f1" y="f3"/>
                </a:moveTo>
                <a:cubicBezTo>
                  <a:pt x="f4" y="f5"/>
                  <a:pt x="f6" y="f0"/>
                  <a:pt x="f7" y="f8"/>
                </a:cubicBezTo>
                <a:cubicBezTo>
                  <a:pt x="f9" y="f10"/>
                  <a:pt x="f11" y="f12"/>
                  <a:pt x="f0" y="f2"/>
                </a:cubicBezTo>
              </a:path>
            </a:pathLst>
          </a:custGeom>
          <a:noFill/>
          <a:ln w="28440">
            <a:solidFill>
              <a:srgbClr val="FFCC00"/>
            </a:solidFill>
            <a:prstDash val="solid"/>
            <a:round/>
            <a:tailEnd type="arrow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2057400" y="4851360"/>
            <a:ext cx="1523880" cy="254160"/>
          </a:xfrm>
          <a:custGeom>
            <a:avLst/>
            <a:gdLst>
              <a:gd name="f0" fmla="val 0"/>
              <a:gd name="f1" fmla="val 960"/>
              <a:gd name="f2" fmla="val 160"/>
              <a:gd name="f3" fmla="val 64"/>
              <a:gd name="f4" fmla="val 728"/>
              <a:gd name="f5" fmla="val 32"/>
              <a:gd name="f6" fmla="val 496"/>
              <a:gd name="f7" fmla="val 336"/>
              <a:gd name="f8" fmla="val 16"/>
              <a:gd name="f9" fmla="val 176"/>
              <a:gd name="f10" fmla="val 56"/>
              <a:gd name="f11" fmla="val 12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960" h="160">
                <a:moveTo>
                  <a:pt x="f1" y="f3"/>
                </a:moveTo>
                <a:cubicBezTo>
                  <a:pt x="f4" y="f5"/>
                  <a:pt x="f6" y="f0"/>
                  <a:pt x="f7" y="f8"/>
                </a:cubicBezTo>
                <a:cubicBezTo>
                  <a:pt x="f9" y="f5"/>
                  <a:pt x="f10" y="f11"/>
                  <a:pt x="f0" y="f2"/>
                </a:cubicBezTo>
              </a:path>
            </a:pathLst>
          </a:custGeom>
          <a:noFill/>
          <a:ln w="28440">
            <a:solidFill>
              <a:srgbClr val="FF6600"/>
            </a:solidFill>
            <a:prstDash val="solid"/>
            <a:round/>
            <a:tailEnd type="arrow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1600560" y="2819520"/>
            <a:ext cx="2858400" cy="581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3200">
                <a:latin typeface="Arial" pitchFamily="34"/>
                <a:ea typeface="Arial Unicode MS" pitchFamily="2"/>
                <a:cs typeface="Tahoma" pitchFamily="2"/>
              </a:rPr>
              <a:t>C = C </a:t>
            </a:r>
            <a:r>
              <a:rPr lang="en-GB" sz="3200">
                <a:latin typeface="Arial" pitchFamily="34"/>
                <a:ea typeface="Arial" pitchFamily="34"/>
                <a:cs typeface="Arial" pitchFamily="34"/>
              </a:rPr>
              <a:t>–</a:t>
            </a:r>
            <a:r>
              <a:rPr lang="en-GB" sz="3200">
                <a:latin typeface="Arial" pitchFamily="34"/>
                <a:ea typeface="Arial Unicode MS" pitchFamily="2"/>
                <a:cs typeface="Tahoma" pitchFamily="2"/>
              </a:rPr>
              <a:t> O </a:t>
            </a:r>
            <a:r>
              <a:rPr lang="en-GB" sz="3200">
                <a:latin typeface="Arial" pitchFamily="34"/>
                <a:ea typeface="Arial" pitchFamily="34"/>
                <a:cs typeface="Arial" pitchFamily="34"/>
              </a:rPr>
              <a:t>– </a:t>
            </a:r>
            <a:r>
              <a:rPr lang="en-GB" sz="3200">
                <a:solidFill>
                  <a:srgbClr val="33CC33"/>
                </a:solidFill>
                <a:latin typeface="Arial" pitchFamily="34"/>
                <a:ea typeface="Arial" pitchFamily="34"/>
                <a:cs typeface="Arial" pitchFamily="34"/>
              </a:rPr>
              <a:t>H</a:t>
            </a:r>
          </a:p>
        </p:txBody>
      </p:sp>
      <p:sp>
        <p:nvSpPr>
          <p:cNvPr id="26" name="Freeform 25"/>
          <p:cNvSpPr/>
          <p:nvPr/>
        </p:nvSpPr>
        <p:spPr>
          <a:xfrm>
            <a:off x="5562360" y="2819520"/>
            <a:ext cx="2294640" cy="581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3200">
                <a:latin typeface="Arial" pitchFamily="34"/>
                <a:ea typeface="Arial Unicode MS" pitchFamily="2"/>
                <a:cs typeface="Tahoma" pitchFamily="2"/>
              </a:rPr>
              <a:t>C</a:t>
            </a:r>
            <a:r>
              <a:rPr lang="en-GB" sz="3200">
                <a:solidFill>
                  <a:srgbClr val="33CC33"/>
                </a:solidFill>
                <a:latin typeface="Arial" pitchFamily="34"/>
                <a:ea typeface="Arial Unicode MS" pitchFamily="2"/>
                <a:cs typeface="Tahoma" pitchFamily="2"/>
              </a:rPr>
              <a:t>H</a:t>
            </a:r>
            <a:r>
              <a:rPr lang="en-GB" sz="3200">
                <a:latin typeface="Arial" pitchFamily="34"/>
                <a:ea typeface="Arial Unicode MS" pitchFamily="2"/>
                <a:cs typeface="Tahoma" pitchFamily="2"/>
              </a:rPr>
              <a:t> </a:t>
            </a:r>
            <a:r>
              <a:rPr lang="en-GB" sz="3200">
                <a:latin typeface="Arial" pitchFamily="34"/>
                <a:ea typeface="Arial" pitchFamily="34"/>
                <a:cs typeface="Arial" pitchFamily="34"/>
              </a:rPr>
              <a:t>–</a:t>
            </a:r>
            <a:r>
              <a:rPr lang="en-GB" sz="3200">
                <a:latin typeface="Arial" pitchFamily="34"/>
                <a:ea typeface="Arial Unicode MS" pitchFamily="2"/>
                <a:cs typeface="Tahoma" pitchFamily="2"/>
              </a:rPr>
              <a:t> C = O</a:t>
            </a:r>
          </a:p>
        </p:txBody>
      </p:sp>
      <p:sp>
        <p:nvSpPr>
          <p:cNvPr id="27" name="Straight Connector 26"/>
          <p:cNvSpPr/>
          <p:nvPr/>
        </p:nvSpPr>
        <p:spPr>
          <a:xfrm>
            <a:off x="2590919" y="3352680"/>
            <a:ext cx="1441" cy="228599"/>
          </a:xfrm>
          <a:prstGeom prst="line">
            <a:avLst/>
          </a:prstGeom>
          <a:noFill/>
          <a:ln w="381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8" name="Straight Connector 27"/>
          <p:cNvSpPr/>
          <p:nvPr/>
        </p:nvSpPr>
        <p:spPr>
          <a:xfrm flipH="1" flipV="1">
            <a:off x="1506599" y="2649600"/>
            <a:ext cx="187201" cy="263520"/>
          </a:xfrm>
          <a:prstGeom prst="line">
            <a:avLst/>
          </a:prstGeom>
          <a:noFill/>
          <a:ln w="381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9" name="Straight Connector 28"/>
          <p:cNvSpPr/>
          <p:nvPr/>
        </p:nvSpPr>
        <p:spPr>
          <a:xfrm flipH="1">
            <a:off x="1506599" y="3352680"/>
            <a:ext cx="187201" cy="228599"/>
          </a:xfrm>
          <a:prstGeom prst="line">
            <a:avLst/>
          </a:prstGeom>
          <a:noFill/>
          <a:ln w="381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0" name="Straight Connector 29"/>
          <p:cNvSpPr/>
          <p:nvPr/>
        </p:nvSpPr>
        <p:spPr>
          <a:xfrm flipH="1">
            <a:off x="3182759" y="2895479"/>
            <a:ext cx="339841" cy="1800"/>
          </a:xfrm>
          <a:prstGeom prst="line">
            <a:avLst/>
          </a:prstGeom>
          <a:noFill/>
          <a:ln w="381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1" name="Straight Connector 30"/>
          <p:cNvSpPr/>
          <p:nvPr/>
        </p:nvSpPr>
        <p:spPr>
          <a:xfrm flipH="1">
            <a:off x="7450200" y="2895479"/>
            <a:ext cx="339840" cy="1800"/>
          </a:xfrm>
          <a:prstGeom prst="line">
            <a:avLst/>
          </a:prstGeom>
          <a:noFill/>
          <a:ln w="381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2" name="Straight Connector 31"/>
          <p:cNvSpPr/>
          <p:nvPr/>
        </p:nvSpPr>
        <p:spPr>
          <a:xfrm flipH="1" flipV="1">
            <a:off x="5544720" y="2649600"/>
            <a:ext cx="187560" cy="263520"/>
          </a:xfrm>
          <a:prstGeom prst="line">
            <a:avLst/>
          </a:prstGeom>
          <a:noFill/>
          <a:ln w="381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3" name="Straight Connector 32"/>
          <p:cNvSpPr/>
          <p:nvPr/>
        </p:nvSpPr>
        <p:spPr>
          <a:xfrm flipH="1">
            <a:off x="5544720" y="3352680"/>
            <a:ext cx="187560" cy="228599"/>
          </a:xfrm>
          <a:prstGeom prst="line">
            <a:avLst/>
          </a:prstGeom>
          <a:noFill/>
          <a:ln w="381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4" name="Straight Connector 33"/>
          <p:cNvSpPr/>
          <p:nvPr/>
        </p:nvSpPr>
        <p:spPr>
          <a:xfrm>
            <a:off x="6858000" y="3352680"/>
            <a:ext cx="1440" cy="228599"/>
          </a:xfrm>
          <a:prstGeom prst="line">
            <a:avLst/>
          </a:prstGeom>
          <a:noFill/>
          <a:ln w="381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392720" y="2743199"/>
            <a:ext cx="635040" cy="810001"/>
            <a:chOff x="4392720" y="2743199"/>
            <a:chExt cx="635040" cy="810001"/>
          </a:xfrm>
        </p:grpSpPr>
        <p:sp>
          <p:nvSpPr>
            <p:cNvPr id="36" name="Freeform 35"/>
            <p:cNvSpPr/>
            <p:nvPr/>
          </p:nvSpPr>
          <p:spPr>
            <a:xfrm>
              <a:off x="4392720" y="2743199"/>
              <a:ext cx="635040" cy="581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3200" b="1">
                  <a:latin typeface="Symbol" pitchFamily="18"/>
                  <a:ea typeface="Arial Unicode MS" pitchFamily="2"/>
                  <a:cs typeface="Tahoma" pitchFamily="2"/>
                </a:rPr>
                <a:t>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4392720" y="2971800"/>
              <a:ext cx="635040" cy="581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3200" b="1">
                  <a:latin typeface="Symbol" pitchFamily="18"/>
                  <a:ea typeface="Arial Unicode MS" pitchFamily="2"/>
                  <a:cs typeface="Tahoma" pitchFamily="2"/>
                </a:rPr>
                <a:t></a:t>
              </a:r>
            </a:p>
          </p:txBody>
        </p:sp>
      </p:grpSp>
      <p:sp>
        <p:nvSpPr>
          <p:cNvPr id="38" name="Freeform 37"/>
          <p:cNvSpPr/>
          <p:nvPr/>
        </p:nvSpPr>
        <p:spPr>
          <a:xfrm>
            <a:off x="1828800" y="2743199"/>
            <a:ext cx="380880" cy="228600"/>
          </a:xfrm>
          <a:custGeom>
            <a:avLst/>
            <a:gdLst>
              <a:gd name="f0" fmla="val 0"/>
              <a:gd name="f1" fmla="val 192"/>
              <a:gd name="f2" fmla="val 104"/>
              <a:gd name="f3" fmla="val 160"/>
              <a:gd name="f4" fmla="val 60"/>
              <a:gd name="f5" fmla="val 128"/>
              <a:gd name="f6" fmla="val 16"/>
              <a:gd name="f7" fmla="val 96"/>
              <a:gd name="f8" fmla="val 8"/>
              <a:gd name="f9" fmla="val 64"/>
              <a:gd name="f10" fmla="val 32"/>
              <a:gd name="f11" fmla="val 28"/>
              <a:gd name="f12" fmla="val 56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92" h="104">
                <a:moveTo>
                  <a:pt x="f1" y="f2"/>
                </a:moveTo>
                <a:cubicBezTo>
                  <a:pt x="f3" y="f4"/>
                  <a:pt x="f5" y="f6"/>
                  <a:pt x="f7" y="f8"/>
                </a:cubicBezTo>
                <a:cubicBezTo>
                  <a:pt x="f9" y="f0"/>
                  <a:pt x="f10" y="f11"/>
                  <a:pt x="f0" y="f12"/>
                </a:cubicBezTo>
              </a:path>
            </a:pathLst>
          </a:custGeom>
          <a:noFill/>
          <a:ln w="28440">
            <a:solidFill>
              <a:srgbClr val="FFCC00"/>
            </a:solidFill>
            <a:prstDash val="solid"/>
            <a:round/>
            <a:tailEnd type="arrow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2895479" y="2705039"/>
            <a:ext cx="381240" cy="343080"/>
          </a:xfrm>
          <a:custGeom>
            <a:avLst/>
            <a:gdLst>
              <a:gd name="f0" fmla="val 0"/>
              <a:gd name="f1" fmla="val 240"/>
              <a:gd name="f2" fmla="val 216"/>
              <a:gd name="f3" fmla="val 72"/>
              <a:gd name="f4" fmla="val 188"/>
              <a:gd name="f5" fmla="val 36"/>
              <a:gd name="f6" fmla="val 136"/>
              <a:gd name="f7" fmla="val 96"/>
              <a:gd name="f8" fmla="val 24"/>
              <a:gd name="f9" fmla="val 56"/>
              <a:gd name="f10" fmla="val 48"/>
              <a:gd name="f11" fmla="val 28"/>
              <a:gd name="f12" fmla="val 132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40" h="216">
                <a:moveTo>
                  <a:pt x="f1" y="f3"/>
                </a:moveTo>
                <a:cubicBezTo>
                  <a:pt x="f4" y="f5"/>
                  <a:pt x="f6" y="f0"/>
                  <a:pt x="f7" y="f8"/>
                </a:cubicBezTo>
                <a:cubicBezTo>
                  <a:pt x="f9" y="f10"/>
                  <a:pt x="f11" y="f12"/>
                  <a:pt x="f0" y="f2"/>
                </a:cubicBezTo>
              </a:path>
            </a:pathLst>
          </a:custGeom>
          <a:noFill/>
          <a:ln w="28440">
            <a:solidFill>
              <a:srgbClr val="FFCC00"/>
            </a:solidFill>
            <a:prstDash val="solid"/>
            <a:round/>
            <a:tailEnd type="arrow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0" name="Straight Connector 39"/>
          <p:cNvSpPr/>
          <p:nvPr/>
        </p:nvSpPr>
        <p:spPr>
          <a:xfrm flipH="1">
            <a:off x="3182759" y="3352680"/>
            <a:ext cx="339841" cy="1800"/>
          </a:xfrm>
          <a:prstGeom prst="line">
            <a:avLst/>
          </a:prstGeom>
          <a:noFill/>
          <a:ln w="381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1981080" y="2565360"/>
            <a:ext cx="1981439" cy="330120"/>
          </a:xfrm>
          <a:custGeom>
            <a:avLst/>
            <a:gdLst>
              <a:gd name="f0" fmla="val 0"/>
              <a:gd name="f1" fmla="val 1200"/>
              <a:gd name="f2" fmla="val 208"/>
              <a:gd name="f3" fmla="val 916"/>
              <a:gd name="f4" fmla="val 120"/>
              <a:gd name="f5" fmla="val 632"/>
              <a:gd name="f6" fmla="val 32"/>
              <a:gd name="f7" fmla="val 432"/>
              <a:gd name="f8" fmla="val 16"/>
              <a:gd name="f9" fmla="val 232"/>
              <a:gd name="f10" fmla="val 72"/>
              <a:gd name="f11" fmla="val 96"/>
              <a:gd name="f12" fmla="val 112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200" h="208">
                <a:moveTo>
                  <a:pt x="f1" y="f2"/>
                </a:moveTo>
                <a:cubicBezTo>
                  <a:pt x="f3" y="f4"/>
                  <a:pt x="f5" y="f6"/>
                  <a:pt x="f7" y="f8"/>
                </a:cubicBezTo>
                <a:cubicBezTo>
                  <a:pt x="f9" y="f0"/>
                  <a:pt x="f10" y="f11"/>
                  <a:pt x="f0" y="f12"/>
                </a:cubicBezTo>
              </a:path>
            </a:pathLst>
          </a:custGeom>
          <a:noFill/>
          <a:ln w="28440">
            <a:solidFill>
              <a:srgbClr val="FF6600"/>
            </a:solidFill>
            <a:prstDash val="solid"/>
            <a:round/>
            <a:tailEnd type="arrow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4724280" y="1752479"/>
            <a:ext cx="76212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8440">
            <a:solidFill>
              <a:srgbClr val="99CCFF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3352680" y="4191120"/>
            <a:ext cx="11430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8440">
            <a:solidFill>
              <a:srgbClr val="99CCFF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5396040" y="1371599"/>
            <a:ext cx="210384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solidFill>
                  <a:srgbClr val="99CCFF"/>
                </a:solidFill>
                <a:latin typeface="Arial" pitchFamily="34"/>
                <a:ea typeface="Arial Unicode MS" pitchFamily="2"/>
                <a:cs typeface="Tahoma" pitchFamily="2"/>
              </a:rPr>
              <a:t>fysiolog. conditions</a:t>
            </a:r>
          </a:p>
        </p:txBody>
      </p:sp>
      <p:sp>
        <p:nvSpPr>
          <p:cNvPr id="45" name="Straight Connector 44"/>
          <p:cNvSpPr/>
          <p:nvPr/>
        </p:nvSpPr>
        <p:spPr>
          <a:xfrm flipH="1">
            <a:off x="7450200" y="3352680"/>
            <a:ext cx="339840" cy="1800"/>
          </a:xfrm>
          <a:prstGeom prst="line">
            <a:avLst/>
          </a:prstGeom>
          <a:noFill/>
          <a:ln w="381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152280"/>
            <a:ext cx="7772400" cy="99252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Base tautomerism</a:t>
            </a:r>
          </a:p>
        </p:txBody>
      </p:sp>
      <p:sp>
        <p:nvSpPr>
          <p:cNvPr id="3" name="Freeform 2"/>
          <p:cNvSpPr/>
          <p:nvPr/>
        </p:nvSpPr>
        <p:spPr>
          <a:xfrm>
            <a:off x="1447919" y="1219320"/>
            <a:ext cx="182880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/>
            </a:pPr>
            <a:r>
              <a:rPr lang="en-GB" sz="2400">
                <a:latin typeface="Arial" pitchFamily="34"/>
                <a:ea typeface="Arial Unicode MS" pitchFamily="2"/>
                <a:cs typeface="Tahoma" pitchFamily="2"/>
              </a:rPr>
              <a:t>enol </a:t>
            </a:r>
            <a:r>
              <a:rPr lang="en-GB" sz="2400" b="1">
                <a:latin typeface="Symbol" pitchFamily="18"/>
                <a:ea typeface="Arial Unicode MS" pitchFamily="2"/>
                <a:cs typeface="Tahoma" pitchFamily="2"/>
              </a:rPr>
              <a:t></a:t>
            </a:r>
            <a:r>
              <a:rPr lang="en-GB" sz="2400">
                <a:latin typeface="Arial" pitchFamily="34"/>
                <a:ea typeface="Arial Unicode MS" pitchFamily="2"/>
                <a:cs typeface="Tahoma" pitchFamily="2"/>
              </a:rPr>
              <a:t> keto</a:t>
            </a:r>
          </a:p>
        </p:txBody>
      </p:sp>
      <p:sp>
        <p:nvSpPr>
          <p:cNvPr id="4" name="Freeform 3"/>
          <p:cNvSpPr/>
          <p:nvPr/>
        </p:nvSpPr>
        <p:spPr>
          <a:xfrm>
            <a:off x="6019919" y="1143000"/>
            <a:ext cx="228600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/>
            </a:pPr>
            <a:r>
              <a:rPr lang="en-GB" sz="2400">
                <a:latin typeface="Arial" pitchFamily="34"/>
                <a:ea typeface="Arial Unicode MS" pitchFamily="2"/>
                <a:cs typeface="Tahoma" pitchFamily="2"/>
              </a:rPr>
              <a:t>enamin </a:t>
            </a:r>
            <a:r>
              <a:rPr lang="en-GB" sz="2400" b="1">
                <a:latin typeface="Symbol" pitchFamily="18"/>
                <a:ea typeface="Arial Unicode MS" pitchFamily="2"/>
                <a:cs typeface="Tahoma" pitchFamily="2"/>
              </a:rPr>
              <a:t></a:t>
            </a:r>
            <a:r>
              <a:rPr lang="en-GB" sz="2400">
                <a:latin typeface="Arial" pitchFamily="34"/>
                <a:ea typeface="Arial Unicode MS" pitchFamily="2"/>
                <a:cs typeface="Tahoma" pitchFamily="2"/>
              </a:rPr>
              <a:t> imin</a:t>
            </a:r>
          </a:p>
        </p:txBody>
      </p:sp>
      <p:sp>
        <p:nvSpPr>
          <p:cNvPr id="5" name="Freeform 4"/>
          <p:cNvSpPr/>
          <p:nvPr/>
        </p:nvSpPr>
        <p:spPr>
          <a:xfrm>
            <a:off x="4989960" y="2128680"/>
            <a:ext cx="130572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C </a:t>
            </a:r>
            <a:r>
              <a:rPr lang="en-GB" sz="2000">
                <a:solidFill>
                  <a:srgbClr val="33CC33"/>
                </a:solidFill>
                <a:latin typeface="Arial" pitchFamily="34"/>
                <a:ea typeface="Arial Unicode MS" pitchFamily="2"/>
                <a:cs typeface="Tahoma" pitchFamily="2"/>
              </a:rPr>
              <a:t>=</a:t>
            </a: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 C </a:t>
            </a:r>
            <a:r>
              <a:rPr lang="en-GB" sz="2000">
                <a:latin typeface="Arial" pitchFamily="34"/>
                <a:ea typeface="Arial" pitchFamily="34"/>
                <a:cs typeface="Arial" pitchFamily="34"/>
              </a:rPr>
              <a:t>–</a:t>
            </a: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 N</a:t>
            </a:r>
          </a:p>
        </p:txBody>
      </p:sp>
      <p:sp>
        <p:nvSpPr>
          <p:cNvPr id="6" name="Freeform 5"/>
          <p:cNvSpPr/>
          <p:nvPr/>
        </p:nvSpPr>
        <p:spPr>
          <a:xfrm>
            <a:off x="7190280" y="2133720"/>
            <a:ext cx="195660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C</a:t>
            </a:r>
            <a:r>
              <a:rPr lang="en-GB" sz="2000">
                <a:solidFill>
                  <a:srgbClr val="33CC33"/>
                </a:solidFill>
                <a:latin typeface="Arial" pitchFamily="34"/>
                <a:ea typeface="Arial Unicode MS" pitchFamily="2"/>
                <a:cs typeface="Tahoma" pitchFamily="2"/>
              </a:rPr>
              <a:t>H</a:t>
            </a: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 </a:t>
            </a:r>
            <a:r>
              <a:rPr lang="en-GB" sz="2000">
                <a:latin typeface="Arial" pitchFamily="34"/>
                <a:ea typeface="Arial" pitchFamily="34"/>
                <a:cs typeface="Arial" pitchFamily="34"/>
              </a:rPr>
              <a:t>–</a:t>
            </a: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 C </a:t>
            </a:r>
            <a:r>
              <a:rPr lang="en-GB" sz="2000">
                <a:solidFill>
                  <a:srgbClr val="33CC33"/>
                </a:solidFill>
                <a:latin typeface="Arial" pitchFamily="34"/>
                <a:ea typeface="Arial Unicode MS" pitchFamily="2"/>
                <a:cs typeface="Tahoma" pitchFamily="2"/>
              </a:rPr>
              <a:t>=</a:t>
            </a: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 N </a:t>
            </a:r>
            <a:r>
              <a:rPr lang="en-GB" sz="2000">
                <a:latin typeface="Arial" pitchFamily="34"/>
                <a:ea typeface="Arial" pitchFamily="34"/>
                <a:cs typeface="Arial" pitchFamily="34"/>
              </a:rPr>
              <a:t>–</a:t>
            </a: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 H</a:t>
            </a:r>
          </a:p>
        </p:txBody>
      </p:sp>
      <p:sp>
        <p:nvSpPr>
          <p:cNvPr id="7" name="Freeform 6"/>
          <p:cNvSpPr/>
          <p:nvPr/>
        </p:nvSpPr>
        <p:spPr>
          <a:xfrm>
            <a:off x="6261120" y="2638440"/>
            <a:ext cx="36504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H</a:t>
            </a:r>
          </a:p>
        </p:txBody>
      </p:sp>
      <p:sp>
        <p:nvSpPr>
          <p:cNvPr id="8" name="Freeform 7"/>
          <p:cNvSpPr/>
          <p:nvPr/>
        </p:nvSpPr>
        <p:spPr>
          <a:xfrm>
            <a:off x="6095880" y="1523880"/>
            <a:ext cx="36504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000">
                <a:solidFill>
                  <a:srgbClr val="33CC33"/>
                </a:solidFill>
                <a:latin typeface="Arial" pitchFamily="34"/>
                <a:ea typeface="Arial Unicode MS" pitchFamily="2"/>
                <a:cs typeface="Tahoma" pitchFamily="2"/>
              </a:rPr>
              <a:t>H</a:t>
            </a:r>
          </a:p>
        </p:txBody>
      </p:sp>
      <p:sp>
        <p:nvSpPr>
          <p:cNvPr id="9" name="Straight Connector 8"/>
          <p:cNvSpPr/>
          <p:nvPr/>
        </p:nvSpPr>
        <p:spPr>
          <a:xfrm flipV="1">
            <a:off x="6121440" y="1810800"/>
            <a:ext cx="152280" cy="263880"/>
          </a:xfrm>
          <a:prstGeom prst="line">
            <a:avLst/>
          </a:prstGeom>
          <a:noFill/>
          <a:ln w="381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0" name="Straight Connector 9"/>
          <p:cNvSpPr/>
          <p:nvPr/>
        </p:nvSpPr>
        <p:spPr>
          <a:xfrm>
            <a:off x="6132600" y="2514600"/>
            <a:ext cx="152279" cy="228599"/>
          </a:xfrm>
          <a:prstGeom prst="line">
            <a:avLst/>
          </a:prstGeom>
          <a:noFill/>
          <a:ln w="381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1" name="Straight Connector 10"/>
          <p:cNvSpPr/>
          <p:nvPr/>
        </p:nvSpPr>
        <p:spPr>
          <a:xfrm>
            <a:off x="5751360" y="2514600"/>
            <a:ext cx="1800" cy="228599"/>
          </a:xfrm>
          <a:prstGeom prst="line">
            <a:avLst/>
          </a:prstGeom>
          <a:noFill/>
          <a:ln w="381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2" name="Straight Connector 11"/>
          <p:cNvSpPr/>
          <p:nvPr/>
        </p:nvSpPr>
        <p:spPr>
          <a:xfrm flipH="1" flipV="1">
            <a:off x="4896000" y="1887480"/>
            <a:ext cx="187200" cy="263520"/>
          </a:xfrm>
          <a:prstGeom prst="line">
            <a:avLst/>
          </a:prstGeom>
          <a:noFill/>
          <a:ln w="381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3" name="Straight Connector 12"/>
          <p:cNvSpPr/>
          <p:nvPr/>
        </p:nvSpPr>
        <p:spPr>
          <a:xfrm flipH="1">
            <a:off x="4896000" y="2438280"/>
            <a:ext cx="187200" cy="228600"/>
          </a:xfrm>
          <a:prstGeom prst="line">
            <a:avLst/>
          </a:prstGeom>
          <a:noFill/>
          <a:ln w="381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4" name="Straight Connector 13"/>
          <p:cNvSpPr/>
          <p:nvPr/>
        </p:nvSpPr>
        <p:spPr>
          <a:xfrm flipH="1" flipV="1">
            <a:off x="7172279" y="1887480"/>
            <a:ext cx="187200" cy="263520"/>
          </a:xfrm>
          <a:prstGeom prst="line">
            <a:avLst/>
          </a:prstGeom>
          <a:noFill/>
          <a:ln w="381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5" name="Straight Connector 14"/>
          <p:cNvSpPr/>
          <p:nvPr/>
        </p:nvSpPr>
        <p:spPr>
          <a:xfrm flipH="1">
            <a:off x="7172279" y="2514600"/>
            <a:ext cx="187200" cy="228599"/>
          </a:xfrm>
          <a:prstGeom prst="line">
            <a:avLst/>
          </a:prstGeom>
          <a:noFill/>
          <a:ln w="381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6" name="Straight Connector 15"/>
          <p:cNvSpPr/>
          <p:nvPr/>
        </p:nvSpPr>
        <p:spPr>
          <a:xfrm>
            <a:off x="8051760" y="2514600"/>
            <a:ext cx="1800" cy="228599"/>
          </a:xfrm>
          <a:prstGeom prst="line">
            <a:avLst/>
          </a:prstGeom>
          <a:noFill/>
          <a:ln w="381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403200" y="2179800"/>
            <a:ext cx="1855799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C </a:t>
            </a:r>
            <a:r>
              <a:rPr lang="en-GB" sz="2000">
                <a:solidFill>
                  <a:srgbClr val="33CC33"/>
                </a:solidFill>
                <a:latin typeface="Arial" pitchFamily="34"/>
                <a:ea typeface="Arial Unicode MS" pitchFamily="2"/>
                <a:cs typeface="Tahoma" pitchFamily="2"/>
              </a:rPr>
              <a:t>=</a:t>
            </a: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 C </a:t>
            </a:r>
            <a:r>
              <a:rPr lang="en-GB" sz="2000">
                <a:latin typeface="Arial" pitchFamily="34"/>
                <a:ea typeface="Arial" pitchFamily="34"/>
                <a:cs typeface="Arial" pitchFamily="34"/>
              </a:rPr>
              <a:t>–</a:t>
            </a: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 O </a:t>
            </a:r>
            <a:r>
              <a:rPr lang="en-GB" sz="2000">
                <a:latin typeface="Arial" pitchFamily="34"/>
                <a:ea typeface="Arial" pitchFamily="34"/>
                <a:cs typeface="Arial" pitchFamily="34"/>
              </a:rPr>
              <a:t>– </a:t>
            </a:r>
            <a:r>
              <a:rPr lang="en-GB" sz="2000">
                <a:solidFill>
                  <a:srgbClr val="33CC33"/>
                </a:solidFill>
                <a:latin typeface="Arial" pitchFamily="34"/>
                <a:ea typeface="Arial" pitchFamily="34"/>
                <a:cs typeface="Arial" pitchFamily="34"/>
              </a:rPr>
              <a:t>H</a:t>
            </a:r>
          </a:p>
        </p:txBody>
      </p:sp>
      <p:sp>
        <p:nvSpPr>
          <p:cNvPr id="18" name="Freeform 17"/>
          <p:cNvSpPr/>
          <p:nvPr/>
        </p:nvSpPr>
        <p:spPr>
          <a:xfrm>
            <a:off x="2917800" y="2154240"/>
            <a:ext cx="1503719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C</a:t>
            </a:r>
            <a:r>
              <a:rPr lang="en-GB" sz="2000">
                <a:solidFill>
                  <a:srgbClr val="33CC33"/>
                </a:solidFill>
                <a:latin typeface="Arial" pitchFamily="34"/>
                <a:ea typeface="Arial Unicode MS" pitchFamily="2"/>
                <a:cs typeface="Tahoma" pitchFamily="2"/>
              </a:rPr>
              <a:t>H</a:t>
            </a: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 </a:t>
            </a:r>
            <a:r>
              <a:rPr lang="en-GB" sz="2000">
                <a:latin typeface="Arial" pitchFamily="34"/>
                <a:ea typeface="Arial" pitchFamily="34"/>
                <a:cs typeface="Arial" pitchFamily="34"/>
              </a:rPr>
              <a:t>–</a:t>
            </a: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 C </a:t>
            </a:r>
            <a:r>
              <a:rPr lang="en-GB" sz="2000">
                <a:solidFill>
                  <a:srgbClr val="33CC33"/>
                </a:solidFill>
                <a:latin typeface="Arial" pitchFamily="34"/>
                <a:ea typeface="Arial Unicode MS" pitchFamily="2"/>
                <a:cs typeface="Tahoma" pitchFamily="2"/>
              </a:rPr>
              <a:t>=</a:t>
            </a: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 O</a:t>
            </a:r>
          </a:p>
        </p:txBody>
      </p:sp>
      <p:sp>
        <p:nvSpPr>
          <p:cNvPr id="19" name="Straight Connector 18"/>
          <p:cNvSpPr/>
          <p:nvPr/>
        </p:nvSpPr>
        <p:spPr>
          <a:xfrm>
            <a:off x="1012679" y="2565360"/>
            <a:ext cx="1800" cy="228600"/>
          </a:xfrm>
          <a:prstGeom prst="line">
            <a:avLst/>
          </a:prstGeom>
          <a:noFill/>
          <a:ln w="381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0" name="Straight Connector 19"/>
          <p:cNvSpPr/>
          <p:nvPr/>
        </p:nvSpPr>
        <p:spPr>
          <a:xfrm flipH="1" flipV="1">
            <a:off x="309600" y="1988999"/>
            <a:ext cx="187200" cy="263521"/>
          </a:xfrm>
          <a:prstGeom prst="line">
            <a:avLst/>
          </a:prstGeom>
          <a:noFill/>
          <a:ln w="381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1" name="Straight Connector 20"/>
          <p:cNvSpPr/>
          <p:nvPr/>
        </p:nvSpPr>
        <p:spPr>
          <a:xfrm flipH="1">
            <a:off x="309600" y="2540160"/>
            <a:ext cx="187200" cy="228600"/>
          </a:xfrm>
          <a:prstGeom prst="line">
            <a:avLst/>
          </a:prstGeom>
          <a:noFill/>
          <a:ln w="381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2" name="Straight Connector 21"/>
          <p:cNvSpPr/>
          <p:nvPr/>
        </p:nvSpPr>
        <p:spPr>
          <a:xfrm flipH="1">
            <a:off x="1376280" y="2158920"/>
            <a:ext cx="263520" cy="1800"/>
          </a:xfrm>
          <a:prstGeom prst="line">
            <a:avLst/>
          </a:prstGeom>
          <a:noFill/>
          <a:ln w="381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3" name="Straight Connector 22"/>
          <p:cNvSpPr/>
          <p:nvPr/>
        </p:nvSpPr>
        <p:spPr>
          <a:xfrm flipH="1" flipV="1">
            <a:off x="2900520" y="1887480"/>
            <a:ext cx="187200" cy="263520"/>
          </a:xfrm>
          <a:prstGeom prst="line">
            <a:avLst/>
          </a:prstGeom>
          <a:noFill/>
          <a:ln w="381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4" name="Straight Connector 23"/>
          <p:cNvSpPr/>
          <p:nvPr/>
        </p:nvSpPr>
        <p:spPr>
          <a:xfrm flipH="1">
            <a:off x="2900520" y="2514600"/>
            <a:ext cx="187200" cy="228599"/>
          </a:xfrm>
          <a:prstGeom prst="line">
            <a:avLst/>
          </a:prstGeom>
          <a:noFill/>
          <a:ln w="381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5" name="Straight Connector 24"/>
          <p:cNvSpPr/>
          <p:nvPr/>
        </p:nvSpPr>
        <p:spPr>
          <a:xfrm>
            <a:off x="3906720" y="2540160"/>
            <a:ext cx="1800" cy="228600"/>
          </a:xfrm>
          <a:prstGeom prst="line">
            <a:avLst/>
          </a:prstGeom>
          <a:noFill/>
          <a:ln w="381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232000" y="1905120"/>
            <a:ext cx="558720" cy="789120"/>
            <a:chOff x="2232000" y="1905120"/>
            <a:chExt cx="558720" cy="789120"/>
          </a:xfrm>
        </p:grpSpPr>
        <p:sp>
          <p:nvSpPr>
            <p:cNvPr id="27" name="Freeform 26"/>
            <p:cNvSpPr/>
            <p:nvPr/>
          </p:nvSpPr>
          <p:spPr>
            <a:xfrm>
              <a:off x="2232000" y="1905120"/>
              <a:ext cx="558720" cy="581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3200" b="1">
                  <a:latin typeface="Symbol" pitchFamily="18"/>
                  <a:ea typeface="Arial Unicode MS" pitchFamily="2"/>
                  <a:cs typeface="Tahoma" pitchFamily="2"/>
                </a:rPr>
                <a:t>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2232000" y="2112840"/>
              <a:ext cx="558720" cy="581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3200" b="1">
                  <a:latin typeface="Symbol" pitchFamily="18"/>
                  <a:ea typeface="Arial Unicode MS" pitchFamily="2"/>
                  <a:cs typeface="Tahoma" pitchFamily="2"/>
                </a:rPr>
                <a:t></a:t>
              </a: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09720" y="3048120"/>
            <a:ext cx="7323120" cy="170496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traight Connector 29"/>
          <p:cNvSpPr/>
          <p:nvPr/>
        </p:nvSpPr>
        <p:spPr>
          <a:xfrm flipH="1">
            <a:off x="1376280" y="2538360"/>
            <a:ext cx="263520" cy="1800"/>
          </a:xfrm>
          <a:prstGeom prst="line">
            <a:avLst/>
          </a:prstGeom>
          <a:noFill/>
          <a:ln w="381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1" name="Straight Connector 30"/>
          <p:cNvSpPr/>
          <p:nvPr/>
        </p:nvSpPr>
        <p:spPr>
          <a:xfrm flipH="1">
            <a:off x="4119480" y="2133720"/>
            <a:ext cx="263520" cy="1440"/>
          </a:xfrm>
          <a:prstGeom prst="line">
            <a:avLst/>
          </a:prstGeom>
          <a:noFill/>
          <a:ln w="381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2" name="Straight Connector 31"/>
          <p:cNvSpPr/>
          <p:nvPr/>
        </p:nvSpPr>
        <p:spPr>
          <a:xfrm flipH="1">
            <a:off x="5962680" y="2131920"/>
            <a:ext cx="263519" cy="1800"/>
          </a:xfrm>
          <a:prstGeom prst="line">
            <a:avLst/>
          </a:prstGeom>
          <a:noFill/>
          <a:ln w="381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3" name="Straight Connector 32"/>
          <p:cNvSpPr/>
          <p:nvPr/>
        </p:nvSpPr>
        <p:spPr>
          <a:xfrm flipH="1">
            <a:off x="4119480" y="2513160"/>
            <a:ext cx="263520" cy="1440"/>
          </a:xfrm>
          <a:prstGeom prst="line">
            <a:avLst/>
          </a:prstGeom>
          <a:noFill/>
          <a:ln w="381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4" name="Straight Connector 33"/>
          <p:cNvSpPr/>
          <p:nvPr/>
        </p:nvSpPr>
        <p:spPr>
          <a:xfrm flipH="1">
            <a:off x="8339040" y="2131920"/>
            <a:ext cx="263520" cy="1800"/>
          </a:xfrm>
          <a:prstGeom prst="line">
            <a:avLst/>
          </a:prstGeom>
          <a:noFill/>
          <a:ln w="381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450120" y="1879560"/>
            <a:ext cx="558720" cy="789480"/>
            <a:chOff x="6450120" y="1879560"/>
            <a:chExt cx="558720" cy="789480"/>
          </a:xfrm>
        </p:grpSpPr>
        <p:sp>
          <p:nvSpPr>
            <p:cNvPr id="36" name="Freeform 35"/>
            <p:cNvSpPr/>
            <p:nvPr/>
          </p:nvSpPr>
          <p:spPr>
            <a:xfrm>
              <a:off x="6450120" y="1879560"/>
              <a:ext cx="558720" cy="581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3200" b="1">
                  <a:latin typeface="Symbol" pitchFamily="18"/>
                  <a:ea typeface="Arial Unicode MS" pitchFamily="2"/>
                  <a:cs typeface="Tahoma" pitchFamily="2"/>
                </a:rPr>
                <a:t>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6450120" y="2087640"/>
              <a:ext cx="558720" cy="581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3200" b="1">
                  <a:latin typeface="Symbol" pitchFamily="18"/>
                  <a:ea typeface="Arial Unicode MS" pitchFamily="2"/>
                  <a:cs typeface="Tahoma" pitchFamily="2"/>
                </a:rPr>
                <a:t></a:t>
              </a:r>
            </a:p>
          </p:txBody>
        </p:sp>
      </p:grpSp>
      <p:sp>
        <p:nvSpPr>
          <p:cNvPr id="38" name="Freeform 37"/>
          <p:cNvSpPr/>
          <p:nvPr/>
        </p:nvSpPr>
        <p:spPr>
          <a:xfrm flipH="1">
            <a:off x="1750319" y="6126120"/>
            <a:ext cx="16524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N</a:t>
            </a:r>
          </a:p>
        </p:txBody>
      </p:sp>
      <p:sp>
        <p:nvSpPr>
          <p:cNvPr id="39" name="Freeform 38"/>
          <p:cNvSpPr/>
          <p:nvPr/>
        </p:nvSpPr>
        <p:spPr>
          <a:xfrm flipH="1">
            <a:off x="1218960" y="5423040"/>
            <a:ext cx="32976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solidFill>
                  <a:srgbClr val="33CC33"/>
                </a:solidFill>
                <a:latin typeface="Arial" pitchFamily="34"/>
                <a:ea typeface="Arial Unicode MS" pitchFamily="2"/>
                <a:cs typeface="Tahoma" pitchFamily="2"/>
              </a:rPr>
              <a:t>H</a:t>
            </a: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N</a:t>
            </a:r>
          </a:p>
        </p:txBody>
      </p:sp>
      <p:sp>
        <p:nvSpPr>
          <p:cNvPr id="40" name="Straight Connector 39"/>
          <p:cNvSpPr/>
          <p:nvPr/>
        </p:nvSpPr>
        <p:spPr>
          <a:xfrm flipH="1">
            <a:off x="2262240" y="5540400"/>
            <a:ext cx="38160" cy="506520"/>
          </a:xfrm>
          <a:prstGeom prst="line">
            <a:avLst/>
          </a:prstGeom>
          <a:noFill/>
          <a:ln w="255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1" name="Straight Connector 40"/>
          <p:cNvSpPr/>
          <p:nvPr/>
        </p:nvSpPr>
        <p:spPr>
          <a:xfrm flipH="1" flipV="1">
            <a:off x="1827360" y="5265360"/>
            <a:ext cx="473040" cy="291960"/>
          </a:xfrm>
          <a:prstGeom prst="line">
            <a:avLst/>
          </a:prstGeom>
          <a:noFill/>
          <a:ln w="255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2" name="Straight Connector 41"/>
          <p:cNvSpPr/>
          <p:nvPr/>
        </p:nvSpPr>
        <p:spPr>
          <a:xfrm flipH="1">
            <a:off x="1967039" y="6046920"/>
            <a:ext cx="333361" cy="171360"/>
          </a:xfrm>
          <a:prstGeom prst="line">
            <a:avLst/>
          </a:prstGeom>
          <a:noFill/>
          <a:ln w="255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3" name="Straight Connector 42"/>
          <p:cNvSpPr/>
          <p:nvPr/>
        </p:nvSpPr>
        <p:spPr>
          <a:xfrm flipH="1">
            <a:off x="1526760" y="5283360"/>
            <a:ext cx="335160" cy="177480"/>
          </a:xfrm>
          <a:prstGeom prst="line">
            <a:avLst/>
          </a:prstGeom>
          <a:noFill/>
          <a:ln w="255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4" name="Straight Connector 43"/>
          <p:cNvSpPr/>
          <p:nvPr/>
        </p:nvSpPr>
        <p:spPr>
          <a:xfrm flipH="1" flipV="1">
            <a:off x="1387439" y="6028920"/>
            <a:ext cx="333361" cy="206280"/>
          </a:xfrm>
          <a:prstGeom prst="line">
            <a:avLst/>
          </a:prstGeom>
          <a:noFill/>
          <a:ln w="255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5" name="Straight Connector 44"/>
          <p:cNvSpPr/>
          <p:nvPr/>
        </p:nvSpPr>
        <p:spPr>
          <a:xfrm flipH="1">
            <a:off x="1384200" y="5702400"/>
            <a:ext cx="38159" cy="344520"/>
          </a:xfrm>
          <a:prstGeom prst="line">
            <a:avLst/>
          </a:prstGeom>
          <a:noFill/>
          <a:ln w="255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6" name="Freeform 45"/>
          <p:cNvSpPr/>
          <p:nvPr/>
        </p:nvSpPr>
        <p:spPr>
          <a:xfrm flipH="1">
            <a:off x="3733560" y="6100920"/>
            <a:ext cx="16524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N</a:t>
            </a:r>
          </a:p>
        </p:txBody>
      </p:sp>
      <p:sp>
        <p:nvSpPr>
          <p:cNvPr id="47" name="Freeform 46"/>
          <p:cNvSpPr/>
          <p:nvPr/>
        </p:nvSpPr>
        <p:spPr>
          <a:xfrm flipH="1">
            <a:off x="3350520" y="5397480"/>
            <a:ext cx="16524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N</a:t>
            </a:r>
          </a:p>
        </p:txBody>
      </p:sp>
      <p:sp>
        <p:nvSpPr>
          <p:cNvPr id="48" name="Straight Connector 47"/>
          <p:cNvSpPr/>
          <p:nvPr/>
        </p:nvSpPr>
        <p:spPr>
          <a:xfrm flipH="1">
            <a:off x="4243320" y="5514840"/>
            <a:ext cx="38160" cy="506520"/>
          </a:xfrm>
          <a:prstGeom prst="line">
            <a:avLst/>
          </a:prstGeom>
          <a:noFill/>
          <a:ln w="255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9" name="Straight Connector 48"/>
          <p:cNvSpPr/>
          <p:nvPr/>
        </p:nvSpPr>
        <p:spPr>
          <a:xfrm flipH="1" flipV="1">
            <a:off x="3792600" y="5240160"/>
            <a:ext cx="473040" cy="292320"/>
          </a:xfrm>
          <a:prstGeom prst="line">
            <a:avLst/>
          </a:prstGeom>
          <a:noFill/>
          <a:ln w="255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0" name="Straight Connector 49"/>
          <p:cNvSpPr/>
          <p:nvPr/>
        </p:nvSpPr>
        <p:spPr>
          <a:xfrm flipH="1">
            <a:off x="3948120" y="6021360"/>
            <a:ext cx="333360" cy="171359"/>
          </a:xfrm>
          <a:prstGeom prst="line">
            <a:avLst/>
          </a:prstGeom>
          <a:noFill/>
          <a:ln w="255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1" name="Straight Connector 50"/>
          <p:cNvSpPr/>
          <p:nvPr/>
        </p:nvSpPr>
        <p:spPr>
          <a:xfrm flipH="1">
            <a:off x="3507839" y="5257800"/>
            <a:ext cx="335161" cy="177840"/>
          </a:xfrm>
          <a:prstGeom prst="line">
            <a:avLst/>
          </a:prstGeom>
          <a:noFill/>
          <a:ln w="25560">
            <a:solidFill>
              <a:srgbClr val="33CC33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2" name="Straight Connector 51"/>
          <p:cNvSpPr/>
          <p:nvPr/>
        </p:nvSpPr>
        <p:spPr>
          <a:xfrm flipH="1" flipV="1">
            <a:off x="3368520" y="6003720"/>
            <a:ext cx="333360" cy="206280"/>
          </a:xfrm>
          <a:prstGeom prst="line">
            <a:avLst/>
          </a:prstGeom>
          <a:noFill/>
          <a:ln w="255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3" name="Straight Connector 52"/>
          <p:cNvSpPr/>
          <p:nvPr/>
        </p:nvSpPr>
        <p:spPr>
          <a:xfrm flipH="1">
            <a:off x="3365279" y="5676840"/>
            <a:ext cx="37801" cy="344520"/>
          </a:xfrm>
          <a:prstGeom prst="line">
            <a:avLst/>
          </a:prstGeom>
          <a:noFill/>
          <a:ln w="255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4" name="Freeform 53"/>
          <p:cNvSpPr/>
          <p:nvPr/>
        </p:nvSpPr>
        <p:spPr>
          <a:xfrm flipH="1">
            <a:off x="5792039" y="6126120"/>
            <a:ext cx="16524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N</a:t>
            </a:r>
          </a:p>
        </p:txBody>
      </p:sp>
      <p:sp>
        <p:nvSpPr>
          <p:cNvPr id="55" name="Freeform 54"/>
          <p:cNvSpPr/>
          <p:nvPr/>
        </p:nvSpPr>
        <p:spPr>
          <a:xfrm flipH="1">
            <a:off x="5412600" y="5423040"/>
            <a:ext cx="16524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N</a:t>
            </a:r>
          </a:p>
        </p:txBody>
      </p:sp>
      <p:sp>
        <p:nvSpPr>
          <p:cNvPr id="56" name="Straight Connector 55"/>
          <p:cNvSpPr/>
          <p:nvPr/>
        </p:nvSpPr>
        <p:spPr>
          <a:xfrm flipH="1">
            <a:off x="6303960" y="5540400"/>
            <a:ext cx="38160" cy="506520"/>
          </a:xfrm>
          <a:prstGeom prst="line">
            <a:avLst/>
          </a:prstGeom>
          <a:noFill/>
          <a:ln w="255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7" name="Straight Connector 56"/>
          <p:cNvSpPr/>
          <p:nvPr/>
        </p:nvSpPr>
        <p:spPr>
          <a:xfrm flipH="1" flipV="1">
            <a:off x="5869080" y="5265360"/>
            <a:ext cx="473040" cy="291960"/>
          </a:xfrm>
          <a:prstGeom prst="line">
            <a:avLst/>
          </a:prstGeom>
          <a:noFill/>
          <a:ln w="255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8" name="Straight Connector 57"/>
          <p:cNvSpPr/>
          <p:nvPr/>
        </p:nvSpPr>
        <p:spPr>
          <a:xfrm flipH="1" flipV="1">
            <a:off x="5842079" y="5370120"/>
            <a:ext cx="420481" cy="260280"/>
          </a:xfrm>
          <a:prstGeom prst="line">
            <a:avLst/>
          </a:prstGeom>
          <a:noFill/>
          <a:ln w="255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9" name="Straight Connector 58"/>
          <p:cNvSpPr/>
          <p:nvPr/>
        </p:nvSpPr>
        <p:spPr>
          <a:xfrm flipH="1">
            <a:off x="6008760" y="6046920"/>
            <a:ext cx="333360" cy="171360"/>
          </a:xfrm>
          <a:prstGeom prst="line">
            <a:avLst/>
          </a:prstGeom>
          <a:noFill/>
          <a:ln w="255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0" name="Straight Connector 59"/>
          <p:cNvSpPr/>
          <p:nvPr/>
        </p:nvSpPr>
        <p:spPr>
          <a:xfrm flipH="1">
            <a:off x="5942160" y="5973840"/>
            <a:ext cx="320400" cy="164880"/>
          </a:xfrm>
          <a:prstGeom prst="line">
            <a:avLst/>
          </a:prstGeom>
          <a:noFill/>
          <a:ln w="255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1" name="Straight Connector 60"/>
          <p:cNvSpPr/>
          <p:nvPr/>
        </p:nvSpPr>
        <p:spPr>
          <a:xfrm flipH="1">
            <a:off x="5568480" y="5283360"/>
            <a:ext cx="335160" cy="177480"/>
          </a:xfrm>
          <a:prstGeom prst="line">
            <a:avLst/>
          </a:prstGeom>
          <a:noFill/>
          <a:ln w="255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2" name="Straight Connector 61"/>
          <p:cNvSpPr/>
          <p:nvPr/>
        </p:nvSpPr>
        <p:spPr>
          <a:xfrm flipH="1" flipV="1">
            <a:off x="5429160" y="6028920"/>
            <a:ext cx="333360" cy="206280"/>
          </a:xfrm>
          <a:prstGeom prst="line">
            <a:avLst/>
          </a:prstGeom>
          <a:noFill/>
          <a:ln w="255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3" name="Straight Connector 62"/>
          <p:cNvSpPr/>
          <p:nvPr/>
        </p:nvSpPr>
        <p:spPr>
          <a:xfrm flipH="1">
            <a:off x="5425920" y="5702400"/>
            <a:ext cx="38160" cy="344520"/>
          </a:xfrm>
          <a:prstGeom prst="line">
            <a:avLst/>
          </a:prstGeom>
          <a:noFill/>
          <a:ln w="25560">
            <a:solidFill>
              <a:srgbClr val="99CC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4" name="Straight Connector 63"/>
          <p:cNvSpPr/>
          <p:nvPr/>
        </p:nvSpPr>
        <p:spPr>
          <a:xfrm flipH="1">
            <a:off x="5527440" y="5702400"/>
            <a:ext cx="37800" cy="312479"/>
          </a:xfrm>
          <a:prstGeom prst="line">
            <a:avLst/>
          </a:prstGeom>
          <a:noFill/>
          <a:ln w="25560">
            <a:solidFill>
              <a:srgbClr val="99CC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5" name="Freeform 64"/>
          <p:cNvSpPr/>
          <p:nvPr/>
        </p:nvSpPr>
        <p:spPr>
          <a:xfrm flipH="1">
            <a:off x="7775280" y="6126120"/>
            <a:ext cx="16524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N</a:t>
            </a:r>
          </a:p>
        </p:txBody>
      </p:sp>
      <p:sp>
        <p:nvSpPr>
          <p:cNvPr id="66" name="Freeform 65"/>
          <p:cNvSpPr/>
          <p:nvPr/>
        </p:nvSpPr>
        <p:spPr>
          <a:xfrm flipH="1">
            <a:off x="7241760" y="5440320"/>
            <a:ext cx="32976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solidFill>
                  <a:srgbClr val="CC0099"/>
                </a:solidFill>
                <a:latin typeface="Arial" pitchFamily="34"/>
                <a:ea typeface="Arial Unicode MS" pitchFamily="2"/>
                <a:cs typeface="Tahoma" pitchFamily="2"/>
              </a:rPr>
              <a:t>H</a:t>
            </a: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N</a:t>
            </a:r>
          </a:p>
        </p:txBody>
      </p:sp>
      <p:sp>
        <p:nvSpPr>
          <p:cNvPr id="67" name="Straight Connector 66"/>
          <p:cNvSpPr/>
          <p:nvPr/>
        </p:nvSpPr>
        <p:spPr>
          <a:xfrm flipH="1">
            <a:off x="8285040" y="5540400"/>
            <a:ext cx="38160" cy="506520"/>
          </a:xfrm>
          <a:prstGeom prst="line">
            <a:avLst/>
          </a:prstGeom>
          <a:noFill/>
          <a:ln w="255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8" name="Straight Connector 67"/>
          <p:cNvSpPr/>
          <p:nvPr/>
        </p:nvSpPr>
        <p:spPr>
          <a:xfrm flipH="1" flipV="1">
            <a:off x="7850160" y="5265360"/>
            <a:ext cx="473040" cy="291960"/>
          </a:xfrm>
          <a:prstGeom prst="line">
            <a:avLst/>
          </a:prstGeom>
          <a:noFill/>
          <a:ln w="255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9" name="Straight Connector 68"/>
          <p:cNvSpPr/>
          <p:nvPr/>
        </p:nvSpPr>
        <p:spPr>
          <a:xfrm flipH="1">
            <a:off x="7989840" y="6046920"/>
            <a:ext cx="333360" cy="171360"/>
          </a:xfrm>
          <a:prstGeom prst="line">
            <a:avLst/>
          </a:prstGeom>
          <a:noFill/>
          <a:ln w="255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70" name="Straight Connector 69"/>
          <p:cNvSpPr/>
          <p:nvPr/>
        </p:nvSpPr>
        <p:spPr>
          <a:xfrm flipH="1">
            <a:off x="7529400" y="5283360"/>
            <a:ext cx="355679" cy="190440"/>
          </a:xfrm>
          <a:prstGeom prst="line">
            <a:avLst/>
          </a:prstGeom>
          <a:noFill/>
          <a:ln w="255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71" name="Straight Connector 70"/>
          <p:cNvSpPr/>
          <p:nvPr/>
        </p:nvSpPr>
        <p:spPr>
          <a:xfrm flipH="1" flipV="1">
            <a:off x="7410599" y="6028920"/>
            <a:ext cx="333361" cy="206280"/>
          </a:xfrm>
          <a:prstGeom prst="line">
            <a:avLst/>
          </a:prstGeom>
          <a:noFill/>
          <a:ln w="255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72" name="Straight Connector 71"/>
          <p:cNvSpPr/>
          <p:nvPr/>
        </p:nvSpPr>
        <p:spPr>
          <a:xfrm flipH="1">
            <a:off x="7407360" y="5702400"/>
            <a:ext cx="38159" cy="344520"/>
          </a:xfrm>
          <a:prstGeom prst="line">
            <a:avLst/>
          </a:prstGeom>
          <a:noFill/>
          <a:ln w="255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73" name="Straight Connector 72"/>
          <p:cNvSpPr/>
          <p:nvPr/>
        </p:nvSpPr>
        <p:spPr>
          <a:xfrm flipH="1">
            <a:off x="8209080" y="5638680"/>
            <a:ext cx="38160" cy="312840"/>
          </a:xfrm>
          <a:prstGeom prst="line">
            <a:avLst/>
          </a:prstGeom>
          <a:noFill/>
          <a:ln w="255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74" name="Freeform 73"/>
          <p:cNvSpPr/>
          <p:nvPr/>
        </p:nvSpPr>
        <p:spPr>
          <a:xfrm flipH="1">
            <a:off x="1739160" y="6583320"/>
            <a:ext cx="16524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H</a:t>
            </a:r>
          </a:p>
        </p:txBody>
      </p:sp>
      <p:sp>
        <p:nvSpPr>
          <p:cNvPr id="75" name="Freeform 74"/>
          <p:cNvSpPr/>
          <p:nvPr/>
        </p:nvSpPr>
        <p:spPr>
          <a:xfrm flipH="1">
            <a:off x="1064880" y="6248520"/>
            <a:ext cx="17892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O</a:t>
            </a:r>
          </a:p>
        </p:txBody>
      </p:sp>
      <p:sp>
        <p:nvSpPr>
          <p:cNvPr id="76" name="Freeform 75"/>
          <p:cNvSpPr/>
          <p:nvPr/>
        </p:nvSpPr>
        <p:spPr>
          <a:xfrm flipH="1">
            <a:off x="3660479" y="4800600"/>
            <a:ext cx="34344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O</a:t>
            </a:r>
            <a:r>
              <a:rPr lang="en-GB" sz="1800">
                <a:solidFill>
                  <a:srgbClr val="33CC33"/>
                </a:solidFill>
                <a:latin typeface="Arial" pitchFamily="34"/>
                <a:ea typeface="Arial Unicode MS" pitchFamily="2"/>
                <a:cs typeface="Tahoma" pitchFamily="2"/>
              </a:rPr>
              <a:t>H</a:t>
            </a:r>
          </a:p>
        </p:txBody>
      </p:sp>
      <p:sp>
        <p:nvSpPr>
          <p:cNvPr id="77" name="Straight Connector 76"/>
          <p:cNvSpPr/>
          <p:nvPr/>
        </p:nvSpPr>
        <p:spPr>
          <a:xfrm>
            <a:off x="1828800" y="6400799"/>
            <a:ext cx="1439" cy="228601"/>
          </a:xfrm>
          <a:prstGeom prst="line">
            <a:avLst/>
          </a:prstGeom>
          <a:noFill/>
          <a:ln w="381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78" name="Freeform 77"/>
          <p:cNvSpPr/>
          <p:nvPr/>
        </p:nvSpPr>
        <p:spPr>
          <a:xfrm flipH="1">
            <a:off x="3722400" y="6583320"/>
            <a:ext cx="16524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solidFill>
                  <a:srgbClr val="99CCFF"/>
                </a:solidFill>
                <a:latin typeface="Arial" pitchFamily="34"/>
                <a:ea typeface="Arial Unicode MS" pitchFamily="2"/>
                <a:cs typeface="Tahoma" pitchFamily="2"/>
              </a:rPr>
              <a:t>H</a:t>
            </a:r>
          </a:p>
        </p:txBody>
      </p:sp>
      <p:sp>
        <p:nvSpPr>
          <p:cNvPr id="79" name="Straight Connector 78"/>
          <p:cNvSpPr/>
          <p:nvPr/>
        </p:nvSpPr>
        <p:spPr>
          <a:xfrm>
            <a:off x="3813120" y="6400799"/>
            <a:ext cx="1800" cy="228601"/>
          </a:xfrm>
          <a:prstGeom prst="line">
            <a:avLst/>
          </a:prstGeom>
          <a:noFill/>
          <a:ln w="381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80" name="Freeform 79"/>
          <p:cNvSpPr/>
          <p:nvPr/>
        </p:nvSpPr>
        <p:spPr>
          <a:xfrm flipH="1">
            <a:off x="4936680" y="6202440"/>
            <a:ext cx="34344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solidFill>
                  <a:srgbClr val="99CCFF"/>
                </a:solidFill>
                <a:latin typeface="Arial" pitchFamily="34"/>
                <a:ea typeface="Arial Unicode MS" pitchFamily="2"/>
                <a:cs typeface="Tahoma" pitchFamily="2"/>
              </a:rPr>
              <a:t>H</a:t>
            </a: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O</a:t>
            </a:r>
          </a:p>
        </p:txBody>
      </p:sp>
      <p:sp>
        <p:nvSpPr>
          <p:cNvPr id="81" name="Straight Connector 80"/>
          <p:cNvSpPr/>
          <p:nvPr/>
        </p:nvSpPr>
        <p:spPr>
          <a:xfrm>
            <a:off x="3813120" y="5029200"/>
            <a:ext cx="1800" cy="228600"/>
          </a:xfrm>
          <a:prstGeom prst="line">
            <a:avLst/>
          </a:prstGeom>
          <a:noFill/>
          <a:ln w="381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82" name="Freeform 81"/>
          <p:cNvSpPr/>
          <p:nvPr/>
        </p:nvSpPr>
        <p:spPr>
          <a:xfrm flipH="1">
            <a:off x="5756040" y="4800600"/>
            <a:ext cx="34344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O</a:t>
            </a:r>
            <a:r>
              <a:rPr lang="en-GB" sz="1800">
                <a:solidFill>
                  <a:srgbClr val="CC0099"/>
                </a:solidFill>
                <a:latin typeface="Arial" pitchFamily="34"/>
                <a:ea typeface="Arial Unicode MS" pitchFamily="2"/>
                <a:cs typeface="Tahoma" pitchFamily="2"/>
              </a:rPr>
              <a:t>H</a:t>
            </a:r>
          </a:p>
        </p:txBody>
      </p:sp>
      <p:sp>
        <p:nvSpPr>
          <p:cNvPr id="83" name="Straight Connector 82"/>
          <p:cNvSpPr/>
          <p:nvPr/>
        </p:nvSpPr>
        <p:spPr>
          <a:xfrm>
            <a:off x="5908680" y="5029200"/>
            <a:ext cx="1440" cy="228600"/>
          </a:xfrm>
          <a:prstGeom prst="line">
            <a:avLst/>
          </a:prstGeom>
          <a:noFill/>
          <a:ln w="381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84" name="Straight Connector 83"/>
          <p:cNvSpPr/>
          <p:nvPr/>
        </p:nvSpPr>
        <p:spPr>
          <a:xfrm flipH="1">
            <a:off x="5243040" y="6019919"/>
            <a:ext cx="187560" cy="228601"/>
          </a:xfrm>
          <a:prstGeom prst="line">
            <a:avLst/>
          </a:prstGeom>
          <a:noFill/>
          <a:ln w="381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85" name="Freeform 84"/>
          <p:cNvSpPr/>
          <p:nvPr/>
        </p:nvSpPr>
        <p:spPr>
          <a:xfrm flipH="1">
            <a:off x="6935399" y="6202440"/>
            <a:ext cx="34380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HO</a:t>
            </a:r>
          </a:p>
        </p:txBody>
      </p:sp>
      <p:sp>
        <p:nvSpPr>
          <p:cNvPr id="86" name="Straight Connector 85"/>
          <p:cNvSpPr/>
          <p:nvPr/>
        </p:nvSpPr>
        <p:spPr>
          <a:xfrm flipH="1">
            <a:off x="7243920" y="6019919"/>
            <a:ext cx="187200" cy="228601"/>
          </a:xfrm>
          <a:prstGeom prst="line">
            <a:avLst/>
          </a:prstGeom>
          <a:noFill/>
          <a:ln w="381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87" name="Straight Connector 86"/>
          <p:cNvSpPr/>
          <p:nvPr/>
        </p:nvSpPr>
        <p:spPr>
          <a:xfrm flipH="1">
            <a:off x="1201320" y="6019919"/>
            <a:ext cx="187559" cy="228601"/>
          </a:xfrm>
          <a:prstGeom prst="line">
            <a:avLst/>
          </a:prstGeom>
          <a:noFill/>
          <a:ln w="381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88" name="Straight Connector 87"/>
          <p:cNvSpPr/>
          <p:nvPr/>
        </p:nvSpPr>
        <p:spPr>
          <a:xfrm flipH="1">
            <a:off x="1278000" y="6095880"/>
            <a:ext cx="187200" cy="228599"/>
          </a:xfrm>
          <a:prstGeom prst="line">
            <a:avLst/>
          </a:prstGeom>
          <a:noFill/>
          <a:ln w="381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89" name="Freeform 88"/>
          <p:cNvSpPr/>
          <p:nvPr/>
        </p:nvSpPr>
        <p:spPr>
          <a:xfrm flipH="1">
            <a:off x="3049200" y="6248520"/>
            <a:ext cx="17892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O</a:t>
            </a:r>
          </a:p>
        </p:txBody>
      </p:sp>
      <p:sp>
        <p:nvSpPr>
          <p:cNvPr id="90" name="Straight Connector 89"/>
          <p:cNvSpPr/>
          <p:nvPr/>
        </p:nvSpPr>
        <p:spPr>
          <a:xfrm flipH="1">
            <a:off x="3185640" y="6019919"/>
            <a:ext cx="187560" cy="228601"/>
          </a:xfrm>
          <a:prstGeom prst="line">
            <a:avLst/>
          </a:prstGeom>
          <a:noFill/>
          <a:ln w="38160">
            <a:solidFill>
              <a:srgbClr val="99CC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91" name="Straight Connector 90"/>
          <p:cNvSpPr/>
          <p:nvPr/>
        </p:nvSpPr>
        <p:spPr>
          <a:xfrm flipH="1">
            <a:off x="3262320" y="6095880"/>
            <a:ext cx="187200" cy="228599"/>
          </a:xfrm>
          <a:prstGeom prst="line">
            <a:avLst/>
          </a:prstGeom>
          <a:noFill/>
          <a:ln w="38160">
            <a:solidFill>
              <a:srgbClr val="99CC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92" name="Freeform 91"/>
          <p:cNvSpPr/>
          <p:nvPr/>
        </p:nvSpPr>
        <p:spPr>
          <a:xfrm flipH="1">
            <a:off x="1801439" y="4754520"/>
            <a:ext cx="17892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O</a:t>
            </a:r>
          </a:p>
        </p:txBody>
      </p:sp>
      <p:sp>
        <p:nvSpPr>
          <p:cNvPr id="93" name="Straight Connector 92"/>
          <p:cNvSpPr/>
          <p:nvPr/>
        </p:nvSpPr>
        <p:spPr>
          <a:xfrm>
            <a:off x="1827360" y="5029200"/>
            <a:ext cx="1440" cy="228600"/>
          </a:xfrm>
          <a:prstGeom prst="line">
            <a:avLst/>
          </a:prstGeom>
          <a:noFill/>
          <a:ln w="38160">
            <a:solidFill>
              <a:srgbClr val="33CC33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94" name="Straight Connector 93"/>
          <p:cNvSpPr/>
          <p:nvPr/>
        </p:nvSpPr>
        <p:spPr>
          <a:xfrm>
            <a:off x="1905120" y="5029200"/>
            <a:ext cx="1440" cy="228600"/>
          </a:xfrm>
          <a:prstGeom prst="line">
            <a:avLst/>
          </a:prstGeom>
          <a:noFill/>
          <a:ln w="38160">
            <a:solidFill>
              <a:srgbClr val="33CC33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95" name="Freeform 94"/>
          <p:cNvSpPr/>
          <p:nvPr/>
        </p:nvSpPr>
        <p:spPr>
          <a:xfrm flipH="1">
            <a:off x="7775280" y="4754520"/>
            <a:ext cx="17892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O</a:t>
            </a:r>
          </a:p>
        </p:txBody>
      </p:sp>
      <p:sp>
        <p:nvSpPr>
          <p:cNvPr id="96" name="Straight Connector 95"/>
          <p:cNvSpPr/>
          <p:nvPr/>
        </p:nvSpPr>
        <p:spPr>
          <a:xfrm>
            <a:off x="7799400" y="5029200"/>
            <a:ext cx="1440" cy="228600"/>
          </a:xfrm>
          <a:prstGeom prst="line">
            <a:avLst/>
          </a:prstGeom>
          <a:noFill/>
          <a:ln w="38160">
            <a:solidFill>
              <a:srgbClr val="CC0099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97" name="Straight Connector 96"/>
          <p:cNvSpPr/>
          <p:nvPr/>
        </p:nvSpPr>
        <p:spPr>
          <a:xfrm>
            <a:off x="7877160" y="5029200"/>
            <a:ext cx="1439" cy="228600"/>
          </a:xfrm>
          <a:prstGeom prst="line">
            <a:avLst/>
          </a:prstGeom>
          <a:noFill/>
          <a:ln w="38160">
            <a:solidFill>
              <a:srgbClr val="CC0099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2438280" y="5384880"/>
            <a:ext cx="559080" cy="789120"/>
            <a:chOff x="2438280" y="5384880"/>
            <a:chExt cx="559080" cy="789120"/>
          </a:xfrm>
        </p:grpSpPr>
        <p:sp>
          <p:nvSpPr>
            <p:cNvPr id="99" name="Freeform 98"/>
            <p:cNvSpPr/>
            <p:nvPr/>
          </p:nvSpPr>
          <p:spPr>
            <a:xfrm>
              <a:off x="2438280" y="5384880"/>
              <a:ext cx="559080" cy="581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3200" b="1">
                  <a:latin typeface="Symbol" pitchFamily="18"/>
                  <a:ea typeface="Arial Unicode MS" pitchFamily="2"/>
                  <a:cs typeface="Tahoma" pitchFamily="2"/>
                </a:rPr>
                <a:t></a:t>
              </a:r>
            </a:p>
          </p:txBody>
        </p:sp>
        <p:sp>
          <p:nvSpPr>
            <p:cNvPr id="100" name="Freeform 99"/>
            <p:cNvSpPr/>
            <p:nvPr/>
          </p:nvSpPr>
          <p:spPr>
            <a:xfrm>
              <a:off x="2438280" y="5592600"/>
              <a:ext cx="559080" cy="581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3200" b="1">
                  <a:latin typeface="Symbol" pitchFamily="18"/>
                  <a:ea typeface="Arial Unicode MS" pitchFamily="2"/>
                  <a:cs typeface="Tahoma" pitchFamily="2"/>
                </a:rPr>
                <a:t>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468680" y="5384880"/>
            <a:ext cx="559080" cy="789120"/>
            <a:chOff x="4468680" y="5384880"/>
            <a:chExt cx="559080" cy="789120"/>
          </a:xfrm>
        </p:grpSpPr>
        <p:sp>
          <p:nvSpPr>
            <p:cNvPr id="102" name="Freeform 101"/>
            <p:cNvSpPr/>
            <p:nvPr/>
          </p:nvSpPr>
          <p:spPr>
            <a:xfrm>
              <a:off x="4468680" y="5384880"/>
              <a:ext cx="559080" cy="581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3200" b="1">
                  <a:latin typeface="Symbol" pitchFamily="18"/>
                  <a:ea typeface="Arial Unicode MS" pitchFamily="2"/>
                  <a:cs typeface="Tahoma" pitchFamily="2"/>
                </a:rPr>
                <a:t></a:t>
              </a:r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4468680" y="5592600"/>
              <a:ext cx="559080" cy="581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3200" b="1">
                  <a:latin typeface="Symbol" pitchFamily="18"/>
                  <a:ea typeface="Arial Unicode MS" pitchFamily="2"/>
                  <a:cs typeface="Tahoma" pitchFamily="2"/>
                </a:rPr>
                <a:t>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6480000" y="5384880"/>
            <a:ext cx="559080" cy="789120"/>
            <a:chOff x="6480000" y="5384880"/>
            <a:chExt cx="559080" cy="789120"/>
          </a:xfrm>
        </p:grpSpPr>
        <p:sp>
          <p:nvSpPr>
            <p:cNvPr id="105" name="Freeform 104"/>
            <p:cNvSpPr/>
            <p:nvPr/>
          </p:nvSpPr>
          <p:spPr>
            <a:xfrm>
              <a:off x="6480000" y="5384880"/>
              <a:ext cx="559080" cy="581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3200" b="1">
                  <a:latin typeface="Symbol" pitchFamily="18"/>
                  <a:ea typeface="Arial Unicode MS" pitchFamily="2"/>
                  <a:cs typeface="Tahoma" pitchFamily="2"/>
                </a:rPr>
                <a:t></a:t>
              </a:r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6480000" y="5592600"/>
              <a:ext cx="559080" cy="581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3200" b="1">
                  <a:latin typeface="Symbol" pitchFamily="18"/>
                  <a:ea typeface="Arial Unicode MS" pitchFamily="2"/>
                  <a:cs typeface="Tahoma" pitchFamily="2"/>
                </a:rPr>
                <a:t></a:t>
              </a:r>
            </a:p>
          </p:txBody>
        </p:sp>
      </p:grpSp>
      <p:sp>
        <p:nvSpPr>
          <p:cNvPr id="107" name="Freeform 106"/>
          <p:cNvSpPr/>
          <p:nvPr/>
        </p:nvSpPr>
        <p:spPr>
          <a:xfrm>
            <a:off x="7010280" y="4267080"/>
            <a:ext cx="1067040" cy="5335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12600">
            <a:solidFill>
              <a:srgbClr val="FF66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08" name="Freeform 107"/>
          <p:cNvSpPr/>
          <p:nvPr/>
        </p:nvSpPr>
        <p:spPr>
          <a:xfrm>
            <a:off x="8153280" y="4343400"/>
            <a:ext cx="1018799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400">
                <a:solidFill>
                  <a:srgbClr val="FF6600"/>
                </a:solidFill>
                <a:latin typeface="Times New Roman" pitchFamily="18"/>
                <a:ea typeface="Arial Unicode MS" pitchFamily="2"/>
                <a:cs typeface="Tahoma" pitchFamily="2"/>
              </a:rPr>
              <a:t>4 tautomers</a:t>
            </a:r>
          </a:p>
        </p:txBody>
      </p:sp>
      <p:sp>
        <p:nvSpPr>
          <p:cNvPr id="109" name="Straight Connector 108"/>
          <p:cNvSpPr/>
          <p:nvPr/>
        </p:nvSpPr>
        <p:spPr>
          <a:xfrm flipH="1">
            <a:off x="3563640" y="5334120"/>
            <a:ext cx="320759" cy="164880"/>
          </a:xfrm>
          <a:prstGeom prst="line">
            <a:avLst/>
          </a:prstGeom>
          <a:noFill/>
          <a:ln w="25560">
            <a:solidFill>
              <a:srgbClr val="33CC33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10" name="Straight Connector 109"/>
          <p:cNvSpPr/>
          <p:nvPr/>
        </p:nvSpPr>
        <p:spPr>
          <a:xfrm flipH="1">
            <a:off x="2192400" y="5638680"/>
            <a:ext cx="38160" cy="312840"/>
          </a:xfrm>
          <a:prstGeom prst="line">
            <a:avLst/>
          </a:prstGeom>
          <a:noFill/>
          <a:ln w="255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11" name="Straight Connector 110"/>
          <p:cNvSpPr/>
          <p:nvPr/>
        </p:nvSpPr>
        <p:spPr>
          <a:xfrm flipH="1">
            <a:off x="4170240" y="5638680"/>
            <a:ext cx="38160" cy="312840"/>
          </a:xfrm>
          <a:prstGeom prst="line">
            <a:avLst/>
          </a:prstGeom>
          <a:noFill/>
          <a:ln w="255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12" name="Straight Connector 111"/>
          <p:cNvSpPr/>
          <p:nvPr/>
        </p:nvSpPr>
        <p:spPr>
          <a:xfrm>
            <a:off x="7486560" y="5943600"/>
            <a:ext cx="285840" cy="165239"/>
          </a:xfrm>
          <a:prstGeom prst="line">
            <a:avLst/>
          </a:prstGeom>
          <a:noFill/>
          <a:ln w="255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13" name="Freeform 112"/>
          <p:cNvSpPr/>
          <p:nvPr/>
        </p:nvSpPr>
        <p:spPr>
          <a:xfrm>
            <a:off x="2514600" y="1219320"/>
            <a:ext cx="76212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8440">
            <a:solidFill>
              <a:srgbClr val="9C004E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14" name="Freeform 113"/>
          <p:cNvSpPr/>
          <p:nvPr/>
        </p:nvSpPr>
        <p:spPr>
          <a:xfrm>
            <a:off x="990719" y="4648320"/>
            <a:ext cx="1218960" cy="12189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28440">
            <a:solidFill>
              <a:srgbClr val="33CC33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15" name="Freeform 114"/>
          <p:cNvSpPr/>
          <p:nvPr/>
        </p:nvSpPr>
        <p:spPr>
          <a:xfrm>
            <a:off x="2971800" y="5715000"/>
            <a:ext cx="1219320" cy="12193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28440">
            <a:solidFill>
              <a:srgbClr val="99CCFF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16" name="Freeform 115"/>
          <p:cNvSpPr/>
          <p:nvPr/>
        </p:nvSpPr>
        <p:spPr>
          <a:xfrm>
            <a:off x="7010280" y="4648320"/>
            <a:ext cx="1219320" cy="12189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28440">
            <a:solidFill>
              <a:srgbClr val="CC0099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17" name="Freeform 116"/>
          <p:cNvSpPr/>
          <p:nvPr/>
        </p:nvSpPr>
        <p:spPr>
          <a:xfrm>
            <a:off x="6019919" y="1143000"/>
            <a:ext cx="11430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8440">
            <a:solidFill>
              <a:srgbClr val="FF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18" name="Freeform 117"/>
          <p:cNvSpPr/>
          <p:nvPr/>
        </p:nvSpPr>
        <p:spPr>
          <a:xfrm>
            <a:off x="7620120" y="4114800"/>
            <a:ext cx="380880" cy="254160"/>
          </a:xfrm>
          <a:custGeom>
            <a:avLst/>
            <a:gdLst>
              <a:gd name="f0" fmla="val 0"/>
              <a:gd name="f1" fmla="val 240"/>
              <a:gd name="f2" fmla="val 112"/>
              <a:gd name="f3" fmla="val 96"/>
              <a:gd name="f4" fmla="val 52"/>
              <a:gd name="f5" fmla="val 104"/>
              <a:gd name="f6" fmla="val 144"/>
              <a:gd name="f7" fmla="val 184"/>
              <a:gd name="f8" fmla="val 80"/>
              <a:gd name="f9" fmla="val 212"/>
              <a:gd name="f10" fmla="val 4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40" h="112">
                <a:moveTo>
                  <a:pt x="f0" y="f3"/>
                </a:moveTo>
                <a:cubicBezTo>
                  <a:pt x="f4" y="f5"/>
                  <a:pt x="f5" y="f2"/>
                  <a:pt x="f6" y="f3"/>
                </a:cubicBezTo>
                <a:cubicBezTo>
                  <a:pt x="f7" y="f8"/>
                  <a:pt x="f9" y="f10"/>
                  <a:pt x="f1" y="f0"/>
                </a:cubicBezTo>
              </a:path>
            </a:pathLst>
          </a:custGeom>
          <a:noFill/>
          <a:ln w="28440">
            <a:solidFill>
              <a:srgbClr val="9C004E"/>
            </a:solidFill>
            <a:prstDash val="solid"/>
            <a:round/>
            <a:tailEnd type="arrow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19" name="Freeform 118"/>
          <p:cNvSpPr/>
          <p:nvPr/>
        </p:nvSpPr>
        <p:spPr>
          <a:xfrm>
            <a:off x="6400799" y="4114800"/>
            <a:ext cx="380880" cy="254160"/>
          </a:xfrm>
          <a:custGeom>
            <a:avLst/>
            <a:gdLst>
              <a:gd name="f0" fmla="val 0"/>
              <a:gd name="f1" fmla="val 240"/>
              <a:gd name="f2" fmla="val 112"/>
              <a:gd name="f3" fmla="val 96"/>
              <a:gd name="f4" fmla="val 52"/>
              <a:gd name="f5" fmla="val 104"/>
              <a:gd name="f6" fmla="val 144"/>
              <a:gd name="f7" fmla="val 184"/>
              <a:gd name="f8" fmla="val 80"/>
              <a:gd name="f9" fmla="val 212"/>
              <a:gd name="f10" fmla="val 4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40" h="112">
                <a:moveTo>
                  <a:pt x="f0" y="f3"/>
                </a:moveTo>
                <a:cubicBezTo>
                  <a:pt x="f4" y="f5"/>
                  <a:pt x="f5" y="f2"/>
                  <a:pt x="f6" y="f3"/>
                </a:cubicBezTo>
                <a:cubicBezTo>
                  <a:pt x="f7" y="f8"/>
                  <a:pt x="f9" y="f10"/>
                  <a:pt x="f1" y="f0"/>
                </a:cubicBezTo>
              </a:path>
            </a:pathLst>
          </a:custGeom>
          <a:noFill/>
          <a:ln w="28440">
            <a:solidFill>
              <a:srgbClr val="9C004E"/>
            </a:solidFill>
            <a:prstDash val="solid"/>
            <a:round/>
            <a:tailEnd type="arrow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20" name="Freeform 119"/>
          <p:cNvSpPr/>
          <p:nvPr/>
        </p:nvSpPr>
        <p:spPr>
          <a:xfrm>
            <a:off x="5029200" y="4114800"/>
            <a:ext cx="380880" cy="254160"/>
          </a:xfrm>
          <a:custGeom>
            <a:avLst/>
            <a:gdLst>
              <a:gd name="f0" fmla="val 0"/>
              <a:gd name="f1" fmla="val 240"/>
              <a:gd name="f2" fmla="val 112"/>
              <a:gd name="f3" fmla="val 96"/>
              <a:gd name="f4" fmla="val 52"/>
              <a:gd name="f5" fmla="val 104"/>
              <a:gd name="f6" fmla="val 144"/>
              <a:gd name="f7" fmla="val 184"/>
              <a:gd name="f8" fmla="val 80"/>
              <a:gd name="f9" fmla="val 212"/>
              <a:gd name="f10" fmla="val 4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40" h="112">
                <a:moveTo>
                  <a:pt x="f0" y="f3"/>
                </a:moveTo>
                <a:cubicBezTo>
                  <a:pt x="f4" y="f5"/>
                  <a:pt x="f5" y="f2"/>
                  <a:pt x="f6" y="f3"/>
                </a:cubicBezTo>
                <a:cubicBezTo>
                  <a:pt x="f7" y="f8"/>
                  <a:pt x="f9" y="f10"/>
                  <a:pt x="f1" y="f0"/>
                </a:cubicBezTo>
              </a:path>
            </a:pathLst>
          </a:custGeom>
          <a:noFill/>
          <a:ln w="28440">
            <a:solidFill>
              <a:srgbClr val="9C004E"/>
            </a:solidFill>
            <a:prstDash val="solid"/>
            <a:round/>
            <a:tailEnd type="arrow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21" name="Freeform 120"/>
          <p:cNvSpPr/>
          <p:nvPr/>
        </p:nvSpPr>
        <p:spPr>
          <a:xfrm rot="5400000">
            <a:off x="6095879" y="3657240"/>
            <a:ext cx="304920" cy="304920"/>
          </a:xfrm>
          <a:custGeom>
            <a:avLst/>
            <a:gdLst>
              <a:gd name="f0" fmla="val 0"/>
              <a:gd name="f1" fmla="val 240"/>
              <a:gd name="f2" fmla="val 112"/>
              <a:gd name="f3" fmla="val 96"/>
              <a:gd name="f4" fmla="val 52"/>
              <a:gd name="f5" fmla="val 104"/>
              <a:gd name="f6" fmla="val 144"/>
              <a:gd name="f7" fmla="val 184"/>
              <a:gd name="f8" fmla="val 80"/>
              <a:gd name="f9" fmla="val 212"/>
              <a:gd name="f10" fmla="val 4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40" h="112">
                <a:moveTo>
                  <a:pt x="f0" y="f3"/>
                </a:moveTo>
                <a:cubicBezTo>
                  <a:pt x="f4" y="f5"/>
                  <a:pt x="f5" y="f2"/>
                  <a:pt x="f6" y="f3"/>
                </a:cubicBezTo>
                <a:cubicBezTo>
                  <a:pt x="f7" y="f8"/>
                  <a:pt x="f9" y="f10"/>
                  <a:pt x="f1" y="f0"/>
                </a:cubicBezTo>
              </a:path>
            </a:pathLst>
          </a:custGeom>
          <a:noFill/>
          <a:ln w="28440">
            <a:solidFill>
              <a:srgbClr val="9C004E"/>
            </a:solidFill>
            <a:prstDash val="solid"/>
            <a:round/>
            <a:tailEnd type="arrow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22" name="Freeform 121"/>
          <p:cNvSpPr/>
          <p:nvPr/>
        </p:nvSpPr>
        <p:spPr>
          <a:xfrm rot="5400000">
            <a:off x="7315380" y="3657420"/>
            <a:ext cx="304920" cy="304560"/>
          </a:xfrm>
          <a:custGeom>
            <a:avLst/>
            <a:gdLst>
              <a:gd name="f0" fmla="val 0"/>
              <a:gd name="f1" fmla="val 240"/>
              <a:gd name="f2" fmla="val 112"/>
              <a:gd name="f3" fmla="val 96"/>
              <a:gd name="f4" fmla="val 52"/>
              <a:gd name="f5" fmla="val 104"/>
              <a:gd name="f6" fmla="val 144"/>
              <a:gd name="f7" fmla="val 184"/>
              <a:gd name="f8" fmla="val 80"/>
              <a:gd name="f9" fmla="val 212"/>
              <a:gd name="f10" fmla="val 4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40" h="112">
                <a:moveTo>
                  <a:pt x="f0" y="f3"/>
                </a:moveTo>
                <a:cubicBezTo>
                  <a:pt x="f4" y="f5"/>
                  <a:pt x="f5" y="f2"/>
                  <a:pt x="f6" y="f3"/>
                </a:cubicBezTo>
                <a:cubicBezTo>
                  <a:pt x="f7" y="f8"/>
                  <a:pt x="f9" y="f10"/>
                  <a:pt x="f1" y="f0"/>
                </a:cubicBezTo>
              </a:path>
            </a:pathLst>
          </a:custGeom>
          <a:noFill/>
          <a:ln w="28440">
            <a:solidFill>
              <a:srgbClr val="9C004E"/>
            </a:solidFill>
            <a:prstDash val="solid"/>
            <a:round/>
            <a:tailEnd type="arrow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23" name="Freeform 122"/>
          <p:cNvSpPr/>
          <p:nvPr/>
        </p:nvSpPr>
        <p:spPr>
          <a:xfrm rot="5400000">
            <a:off x="3124080" y="3657240"/>
            <a:ext cx="304920" cy="304920"/>
          </a:xfrm>
          <a:custGeom>
            <a:avLst/>
            <a:gdLst>
              <a:gd name="f0" fmla="val 0"/>
              <a:gd name="f1" fmla="val 240"/>
              <a:gd name="f2" fmla="val 112"/>
              <a:gd name="f3" fmla="val 96"/>
              <a:gd name="f4" fmla="val 52"/>
              <a:gd name="f5" fmla="val 104"/>
              <a:gd name="f6" fmla="val 144"/>
              <a:gd name="f7" fmla="val 184"/>
              <a:gd name="f8" fmla="val 80"/>
              <a:gd name="f9" fmla="val 212"/>
              <a:gd name="f10" fmla="val 4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40" h="112">
                <a:moveTo>
                  <a:pt x="f0" y="f3"/>
                </a:moveTo>
                <a:cubicBezTo>
                  <a:pt x="f4" y="f5"/>
                  <a:pt x="f5" y="f2"/>
                  <a:pt x="f6" y="f3"/>
                </a:cubicBezTo>
                <a:cubicBezTo>
                  <a:pt x="f7" y="f8"/>
                  <a:pt x="f9" y="f10"/>
                  <a:pt x="f1" y="f0"/>
                </a:cubicBezTo>
              </a:path>
            </a:pathLst>
          </a:custGeom>
          <a:noFill/>
          <a:ln w="28440">
            <a:solidFill>
              <a:srgbClr val="9C004E"/>
            </a:solidFill>
            <a:prstDash val="solid"/>
            <a:round/>
            <a:tailEnd type="arrow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24" name="Freeform 123"/>
          <p:cNvSpPr/>
          <p:nvPr/>
        </p:nvSpPr>
        <p:spPr>
          <a:xfrm>
            <a:off x="2133720" y="3352680"/>
            <a:ext cx="317520" cy="304920"/>
          </a:xfrm>
          <a:custGeom>
            <a:avLst/>
            <a:gdLst>
              <a:gd name="f0" fmla="val 0"/>
              <a:gd name="f1" fmla="val 200"/>
              <a:gd name="f2" fmla="val 192"/>
              <a:gd name="f3" fmla="val 92"/>
              <a:gd name="f4" fmla="val 8"/>
              <a:gd name="f5" fmla="val 184"/>
              <a:gd name="f6" fmla="val 16"/>
              <a:gd name="f7" fmla="val 48"/>
              <a:gd name="f8" fmla="val 80"/>
              <a:gd name="f9" fmla="val 72"/>
              <a:gd name="f10" fmla="val 16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00" h="192">
                <a:moveTo>
                  <a:pt x="f0" y="f0"/>
                </a:moveTo>
                <a:cubicBezTo>
                  <a:pt x="f3" y="f4"/>
                  <a:pt x="f5" y="f6"/>
                  <a:pt x="f2" y="f7"/>
                </a:cubicBezTo>
                <a:cubicBezTo>
                  <a:pt x="f1" y="f8"/>
                  <a:pt x="f9" y="f10"/>
                  <a:pt x="f7" y="f2"/>
                </a:cubicBezTo>
              </a:path>
            </a:pathLst>
          </a:custGeom>
          <a:noFill/>
          <a:ln w="28440">
            <a:solidFill>
              <a:srgbClr val="FF0000"/>
            </a:solidFill>
            <a:prstDash val="solid"/>
            <a:round/>
            <a:tailEnd type="arrow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25" name="Freeform 124"/>
          <p:cNvSpPr/>
          <p:nvPr/>
        </p:nvSpPr>
        <p:spPr>
          <a:xfrm>
            <a:off x="5168880" y="3352680"/>
            <a:ext cx="317520" cy="304920"/>
          </a:xfrm>
          <a:custGeom>
            <a:avLst/>
            <a:gdLst>
              <a:gd name="f0" fmla="val 0"/>
              <a:gd name="f1" fmla="val 200"/>
              <a:gd name="f2" fmla="val 192"/>
              <a:gd name="f3" fmla="val 92"/>
              <a:gd name="f4" fmla="val 8"/>
              <a:gd name="f5" fmla="val 184"/>
              <a:gd name="f6" fmla="val 16"/>
              <a:gd name="f7" fmla="val 48"/>
              <a:gd name="f8" fmla="val 80"/>
              <a:gd name="f9" fmla="val 72"/>
              <a:gd name="f10" fmla="val 16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00" h="192">
                <a:moveTo>
                  <a:pt x="f0" y="f0"/>
                </a:moveTo>
                <a:cubicBezTo>
                  <a:pt x="f3" y="f4"/>
                  <a:pt x="f5" y="f6"/>
                  <a:pt x="f2" y="f7"/>
                </a:cubicBezTo>
                <a:cubicBezTo>
                  <a:pt x="f1" y="f8"/>
                  <a:pt x="f9" y="f10"/>
                  <a:pt x="f7" y="f2"/>
                </a:cubicBezTo>
              </a:path>
            </a:pathLst>
          </a:custGeom>
          <a:noFill/>
          <a:ln w="28440">
            <a:solidFill>
              <a:srgbClr val="FF0000"/>
            </a:solidFill>
            <a:prstDash val="solid"/>
            <a:round/>
            <a:tailEnd type="arrow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457200"/>
            <a:ext cx="7772400" cy="129564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Sugar - pentoses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38439" y="2096999"/>
            <a:ext cx="2194921" cy="1710001"/>
            <a:chOff x="838439" y="2096999"/>
            <a:chExt cx="2194921" cy="1710001"/>
          </a:xfrm>
        </p:grpSpPr>
        <p:sp>
          <p:nvSpPr>
            <p:cNvPr id="4" name="Freeform 3"/>
            <p:cNvSpPr/>
            <p:nvPr/>
          </p:nvSpPr>
          <p:spPr>
            <a:xfrm>
              <a:off x="2689560" y="2127240"/>
              <a:ext cx="343800" cy="274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US" sz="1800">
                  <a:latin typeface="Arial" pitchFamily="34"/>
                  <a:ea typeface="Arial Unicode MS" pitchFamily="2"/>
                  <a:cs typeface="Tahoma" pitchFamily="2"/>
                </a:rPr>
                <a:t>OH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2138400" y="2293920"/>
              <a:ext cx="178920" cy="274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US" sz="1800">
                  <a:latin typeface="Arial" pitchFamily="34"/>
                  <a:ea typeface="Arial Unicode MS" pitchFamily="2"/>
                  <a:cs typeface="Tahoma" pitchFamily="2"/>
                </a:rPr>
                <a:t>O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838439" y="2100240"/>
              <a:ext cx="343800" cy="274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US" sz="1800">
                  <a:latin typeface="Arial" pitchFamily="34"/>
                  <a:ea typeface="Arial Unicode MS" pitchFamily="2"/>
                  <a:cs typeface="Tahoma" pitchFamily="2"/>
                </a:rPr>
                <a:t>HO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2481480" y="3532320"/>
              <a:ext cx="343800" cy="274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US" sz="1800">
                  <a:latin typeface="Arial" pitchFamily="34"/>
                  <a:ea typeface="Arial Unicode MS" pitchFamily="2"/>
                  <a:cs typeface="Tahoma" pitchFamily="2"/>
                </a:rPr>
                <a:t>OH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1813320" y="3532320"/>
              <a:ext cx="343800" cy="274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US" sz="1800">
                  <a:latin typeface="Arial" pitchFamily="34"/>
                  <a:ea typeface="Arial Unicode MS" pitchFamily="2"/>
                  <a:cs typeface="Tahoma" pitchFamily="2"/>
                </a:rPr>
                <a:t>OH</a:t>
              </a: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2806560" y="2325600"/>
              <a:ext cx="3240" cy="452520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575080" y="2778120"/>
              <a:ext cx="231480" cy="468360"/>
            </a:xfrm>
            <a:custGeom>
              <a:avLst/>
              <a:gdLst>
                <a:gd name="f0" fmla="val 0"/>
                <a:gd name="f1" fmla="val 73"/>
                <a:gd name="f2" fmla="val 148"/>
                <a:gd name="f3" fmla="val 121"/>
                <a:gd name="f4" fmla="val 7"/>
                <a:gd name="f5" fmla="val 132"/>
                <a:gd name="f6" fmla="val 1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73" h="148">
                  <a:moveTo>
                    <a:pt x="f1" y="f0"/>
                  </a:moveTo>
                  <a:lnTo>
                    <a:pt x="f1" y="f0"/>
                  </a:lnTo>
                  <a:lnTo>
                    <a:pt x="f0" y="f3"/>
                  </a:lnTo>
                  <a:lnTo>
                    <a:pt x="f4" y="f5"/>
                  </a:lnTo>
                  <a:lnTo>
                    <a:pt x="f6" y="f2"/>
                  </a:lnTo>
                  <a:lnTo>
                    <a:pt x="f1" y="f0"/>
                  </a:lnTo>
                  <a:lnTo>
                    <a:pt x="f1" y="f0"/>
                  </a:lnTo>
                  <a:close/>
                </a:path>
              </a:pathLst>
            </a:custGeom>
            <a:solidFill>
              <a:srgbClr val="FFFFCC"/>
            </a:solidFill>
            <a:ln w="28440">
              <a:solidFill>
                <a:srgbClr val="FFFFCC"/>
              </a:solidFill>
              <a:prstDash val="solid"/>
              <a:round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1" name="Straight Connector 10"/>
            <p:cNvSpPr/>
            <p:nvPr/>
          </p:nvSpPr>
          <p:spPr>
            <a:xfrm flipH="1" flipV="1">
              <a:off x="2390760" y="2531880"/>
              <a:ext cx="433440" cy="260280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898640" y="3152879"/>
              <a:ext cx="723959" cy="91800"/>
            </a:xfrm>
            <a:custGeom>
              <a:avLst/>
              <a:gdLst>
                <a:gd name="f0" fmla="val 0"/>
                <a:gd name="f1" fmla="val 228"/>
                <a:gd name="f2" fmla="val 29"/>
                <a:gd name="f3" fmla="val 7"/>
                <a:gd name="f4" fmla="val 13"/>
                <a:gd name="f5" fmla="val 27"/>
                <a:gd name="f6" fmla="val 218"/>
                <a:gd name="f7" fmla="val 213"/>
                <a:gd name="f8" fmla="val 2"/>
                <a:gd name="f9" fmla="val 1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28" h="29">
                  <a:moveTo>
                    <a:pt x="f3" y="f4"/>
                  </a:moveTo>
                  <a:lnTo>
                    <a:pt x="f0" y="f5"/>
                  </a:lnTo>
                  <a:lnTo>
                    <a:pt x="f1" y="f2"/>
                  </a:lnTo>
                  <a:lnTo>
                    <a:pt x="f6" y="f4"/>
                  </a:lnTo>
                  <a:lnTo>
                    <a:pt x="f7" y="f8"/>
                  </a:lnTo>
                  <a:lnTo>
                    <a:pt x="f9" y="f0"/>
                  </a:lnTo>
                  <a:lnTo>
                    <a:pt x="f3" y="f4"/>
                  </a:lnTo>
                  <a:close/>
                </a:path>
              </a:pathLst>
            </a:custGeom>
            <a:solidFill>
              <a:srgbClr val="FFFFCC"/>
            </a:solidFill>
            <a:ln w="28440">
              <a:solidFill>
                <a:srgbClr val="FFFFCC"/>
              </a:solidFill>
              <a:prstDash val="solid"/>
              <a:round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3" name="Straight Connector 12"/>
            <p:cNvSpPr/>
            <p:nvPr/>
          </p:nvSpPr>
          <p:spPr>
            <a:xfrm flipH="1">
              <a:off x="1695240" y="2552760"/>
              <a:ext cx="431640" cy="225360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716119" y="2778120"/>
              <a:ext cx="237960" cy="463680"/>
            </a:xfrm>
            <a:custGeom>
              <a:avLst/>
              <a:gdLst>
                <a:gd name="f0" fmla="val 0"/>
                <a:gd name="f1" fmla="val 75"/>
                <a:gd name="f2" fmla="val 146"/>
                <a:gd name="f3" fmla="val 58"/>
                <a:gd name="f4" fmla="val 65"/>
                <a:gd name="f5" fmla="val 132"/>
                <a:gd name="f6" fmla="val 119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75" h="146">
                  <a:moveTo>
                    <a:pt x="f0" y="f0"/>
                  </a:moveTo>
                  <a:lnTo>
                    <a:pt x="f0" y="f0"/>
                  </a:lnTo>
                  <a:lnTo>
                    <a:pt x="f3" y="f2"/>
                  </a:lnTo>
                  <a:lnTo>
                    <a:pt x="f4" y="f5"/>
                  </a:lnTo>
                  <a:lnTo>
                    <a:pt x="f1" y="f6"/>
                  </a:lnTo>
                  <a:lnTo>
                    <a:pt x="f0" y="f0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CC"/>
            </a:solidFill>
            <a:ln w="28440">
              <a:solidFill>
                <a:srgbClr val="FFFFCC"/>
              </a:solidFill>
              <a:prstDash val="solid"/>
              <a:round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5" name="Straight Connector 14"/>
            <p:cNvSpPr/>
            <p:nvPr/>
          </p:nvSpPr>
          <p:spPr>
            <a:xfrm flipH="1">
              <a:off x="1695600" y="2325600"/>
              <a:ext cx="41039" cy="452520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6" name="Straight Connector 15"/>
            <p:cNvSpPr/>
            <p:nvPr/>
          </p:nvSpPr>
          <p:spPr>
            <a:xfrm>
              <a:off x="1219320" y="2271600"/>
              <a:ext cx="353880" cy="3240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7" name="Straight Connector 16"/>
            <p:cNvSpPr/>
            <p:nvPr/>
          </p:nvSpPr>
          <p:spPr>
            <a:xfrm flipH="1" flipV="1">
              <a:off x="2572920" y="3176280"/>
              <a:ext cx="41400" cy="385560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8" name="Straight Connector 17"/>
            <p:cNvSpPr/>
            <p:nvPr/>
          </p:nvSpPr>
          <p:spPr>
            <a:xfrm flipH="1" flipV="1">
              <a:off x="1901520" y="3176280"/>
              <a:ext cx="41399" cy="385560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1643039" y="2096999"/>
              <a:ext cx="402840" cy="3121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US" sz="1800">
                  <a:latin typeface="Arial" pitchFamily="34"/>
                  <a:ea typeface="Arial Unicode MS" pitchFamily="2"/>
                  <a:cs typeface="Tahoma" pitchFamily="2"/>
                </a:rPr>
                <a:t>CH</a:t>
              </a:r>
              <a:r>
                <a:rPr lang="en-US" sz="1800" baseline="-25000">
                  <a:latin typeface="Arial" pitchFamily="34"/>
                  <a:ea typeface="Arial Unicode MS" pitchFamily="2"/>
                  <a:cs typeface="Tahoma" pitchFamily="2"/>
                </a:rPr>
                <a:t>2</a:t>
              </a:r>
            </a:p>
          </p:txBody>
        </p:sp>
      </p:grpSp>
      <p:sp>
        <p:nvSpPr>
          <p:cNvPr id="20" name="Freeform 19"/>
          <p:cNvSpPr/>
          <p:nvPr/>
        </p:nvSpPr>
        <p:spPr>
          <a:xfrm>
            <a:off x="7353720" y="2127240"/>
            <a:ext cx="34380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US" sz="1800">
                <a:latin typeface="Arial" pitchFamily="34"/>
                <a:ea typeface="Arial Unicode MS" pitchFamily="2"/>
                <a:cs typeface="Tahoma" pitchFamily="2"/>
              </a:rPr>
              <a:t>OH</a:t>
            </a:r>
          </a:p>
        </p:txBody>
      </p:sp>
      <p:sp>
        <p:nvSpPr>
          <p:cNvPr id="21" name="Freeform 20"/>
          <p:cNvSpPr/>
          <p:nvPr/>
        </p:nvSpPr>
        <p:spPr>
          <a:xfrm>
            <a:off x="6802560" y="2293920"/>
            <a:ext cx="17892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US" sz="1800">
                <a:latin typeface="Arial" pitchFamily="34"/>
                <a:ea typeface="Arial Unicode MS" pitchFamily="2"/>
                <a:cs typeface="Tahoma" pitchFamily="2"/>
              </a:rPr>
              <a:t>O</a:t>
            </a:r>
          </a:p>
        </p:txBody>
      </p:sp>
      <p:sp>
        <p:nvSpPr>
          <p:cNvPr id="22" name="Freeform 21"/>
          <p:cNvSpPr/>
          <p:nvPr/>
        </p:nvSpPr>
        <p:spPr>
          <a:xfrm>
            <a:off x="5499360" y="2100240"/>
            <a:ext cx="34380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US" sz="1800">
                <a:latin typeface="Arial" pitchFamily="34"/>
                <a:ea typeface="Arial Unicode MS" pitchFamily="2"/>
                <a:cs typeface="Tahoma" pitchFamily="2"/>
              </a:rPr>
              <a:t>HO</a:t>
            </a:r>
          </a:p>
        </p:txBody>
      </p:sp>
      <p:sp>
        <p:nvSpPr>
          <p:cNvPr id="23" name="Freeform 22"/>
          <p:cNvSpPr/>
          <p:nvPr/>
        </p:nvSpPr>
        <p:spPr>
          <a:xfrm>
            <a:off x="6475679" y="3535200"/>
            <a:ext cx="34380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US" sz="1800">
                <a:latin typeface="Arial" pitchFamily="34"/>
                <a:ea typeface="Arial Unicode MS" pitchFamily="2"/>
                <a:cs typeface="Tahoma" pitchFamily="2"/>
              </a:rPr>
              <a:t>OH</a:t>
            </a:r>
          </a:p>
        </p:txBody>
      </p:sp>
      <p:sp>
        <p:nvSpPr>
          <p:cNvPr id="24" name="Straight Connector 23"/>
          <p:cNvSpPr/>
          <p:nvPr/>
        </p:nvSpPr>
        <p:spPr>
          <a:xfrm>
            <a:off x="7470720" y="2325600"/>
            <a:ext cx="3240" cy="45252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7238880" y="2778120"/>
            <a:ext cx="231840" cy="469800"/>
          </a:xfrm>
          <a:custGeom>
            <a:avLst/>
            <a:gdLst>
              <a:gd name="f0" fmla="val 0"/>
              <a:gd name="f1" fmla="val 73"/>
              <a:gd name="f2" fmla="val 148"/>
              <a:gd name="f3" fmla="val 121"/>
              <a:gd name="f4" fmla="val 7"/>
              <a:gd name="f5" fmla="val 132"/>
              <a:gd name="f6" fmla="val 15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73" h="148">
                <a:moveTo>
                  <a:pt x="f1" y="f0"/>
                </a:moveTo>
                <a:lnTo>
                  <a:pt x="f1" y="f0"/>
                </a:lnTo>
                <a:lnTo>
                  <a:pt x="f0" y="f3"/>
                </a:lnTo>
                <a:lnTo>
                  <a:pt x="f4" y="f5"/>
                </a:lnTo>
                <a:lnTo>
                  <a:pt x="f6" y="f2"/>
                </a:lnTo>
                <a:lnTo>
                  <a:pt x="f1" y="f0"/>
                </a:lnTo>
                <a:lnTo>
                  <a:pt x="f1" y="f0"/>
                </a:lnTo>
                <a:close/>
              </a:path>
            </a:pathLst>
          </a:custGeom>
          <a:solidFill>
            <a:srgbClr val="FFFFCC"/>
          </a:solidFill>
          <a:ln w="28440">
            <a:solidFill>
              <a:srgbClr val="FFFFCC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6" name="Straight Connector 25"/>
          <p:cNvSpPr/>
          <p:nvPr/>
        </p:nvSpPr>
        <p:spPr>
          <a:xfrm flipH="1" flipV="1">
            <a:off x="7054920" y="2535120"/>
            <a:ext cx="433440" cy="26064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6560999" y="3156120"/>
            <a:ext cx="725759" cy="91800"/>
          </a:xfrm>
          <a:custGeom>
            <a:avLst/>
            <a:gdLst>
              <a:gd name="f0" fmla="val 0"/>
              <a:gd name="f1" fmla="val 228"/>
              <a:gd name="f2" fmla="val 29"/>
              <a:gd name="f3" fmla="val 7"/>
              <a:gd name="f4" fmla="val 13"/>
              <a:gd name="f5" fmla="val 27"/>
              <a:gd name="f6" fmla="val 218"/>
              <a:gd name="f7" fmla="val 213"/>
              <a:gd name="f8" fmla="val 2"/>
              <a:gd name="f9" fmla="val 1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28" h="29">
                <a:moveTo>
                  <a:pt x="f3" y="f4"/>
                </a:moveTo>
                <a:lnTo>
                  <a:pt x="f0" y="f5"/>
                </a:lnTo>
                <a:lnTo>
                  <a:pt x="f1" y="f2"/>
                </a:lnTo>
                <a:lnTo>
                  <a:pt x="f6" y="f4"/>
                </a:lnTo>
                <a:lnTo>
                  <a:pt x="f7" y="f8"/>
                </a:lnTo>
                <a:lnTo>
                  <a:pt x="f9" y="f0"/>
                </a:lnTo>
                <a:lnTo>
                  <a:pt x="f3" y="f4"/>
                </a:lnTo>
                <a:close/>
              </a:path>
            </a:pathLst>
          </a:custGeom>
          <a:solidFill>
            <a:srgbClr val="FFFFCC"/>
          </a:solidFill>
          <a:ln w="28440">
            <a:solidFill>
              <a:srgbClr val="FFFFCC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8" name="Straight Connector 27"/>
          <p:cNvSpPr/>
          <p:nvPr/>
        </p:nvSpPr>
        <p:spPr>
          <a:xfrm flipH="1">
            <a:off x="6359400" y="2552760"/>
            <a:ext cx="431999" cy="22536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6377040" y="2778120"/>
            <a:ext cx="237960" cy="463680"/>
          </a:xfrm>
          <a:custGeom>
            <a:avLst/>
            <a:gdLst>
              <a:gd name="f0" fmla="val 0"/>
              <a:gd name="f1" fmla="val 75"/>
              <a:gd name="f2" fmla="val 146"/>
              <a:gd name="f3" fmla="val 58"/>
              <a:gd name="f4" fmla="val 65"/>
              <a:gd name="f5" fmla="val 132"/>
              <a:gd name="f6" fmla="val 119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75" h="146">
                <a:moveTo>
                  <a:pt x="f0" y="f0"/>
                </a:moveTo>
                <a:lnTo>
                  <a:pt x="f0" y="f0"/>
                </a:lnTo>
                <a:lnTo>
                  <a:pt x="f3" y="f2"/>
                </a:lnTo>
                <a:lnTo>
                  <a:pt x="f4" y="f5"/>
                </a:lnTo>
                <a:lnTo>
                  <a:pt x="f1" y="f6"/>
                </a:lnTo>
                <a:lnTo>
                  <a:pt x="f0" y="f0"/>
                </a:lnTo>
                <a:lnTo>
                  <a:pt x="f0" y="f0"/>
                </a:lnTo>
                <a:close/>
              </a:path>
            </a:pathLst>
          </a:custGeom>
          <a:solidFill>
            <a:srgbClr val="FFFFCC"/>
          </a:solidFill>
          <a:ln w="28440">
            <a:solidFill>
              <a:srgbClr val="FFFFCC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0" name="Straight Connector 29"/>
          <p:cNvSpPr/>
          <p:nvPr/>
        </p:nvSpPr>
        <p:spPr>
          <a:xfrm flipH="1">
            <a:off x="6359040" y="2325600"/>
            <a:ext cx="41400" cy="45252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1" name="Straight Connector 30"/>
          <p:cNvSpPr/>
          <p:nvPr/>
        </p:nvSpPr>
        <p:spPr>
          <a:xfrm>
            <a:off x="5880240" y="2271600"/>
            <a:ext cx="353880" cy="324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2" name="Straight Connector 31"/>
          <p:cNvSpPr/>
          <p:nvPr/>
        </p:nvSpPr>
        <p:spPr>
          <a:xfrm flipH="1" flipV="1">
            <a:off x="6566040" y="3179520"/>
            <a:ext cx="41040" cy="38556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6303960" y="2096999"/>
            <a:ext cx="402840" cy="312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US" sz="1800">
                <a:latin typeface="Arial" pitchFamily="34"/>
                <a:ea typeface="Arial Unicode MS" pitchFamily="2"/>
                <a:cs typeface="Tahoma" pitchFamily="2"/>
              </a:rPr>
              <a:t>CH</a:t>
            </a:r>
            <a:r>
              <a:rPr lang="en-US" sz="1800" baseline="-25000">
                <a:latin typeface="Arial" pitchFamily="34"/>
                <a:ea typeface="Arial Unicode MS" pitchFamily="2"/>
                <a:cs typeface="Tahoma" pitchFamily="2"/>
              </a:rPr>
              <a:t>2</a:t>
            </a:r>
          </a:p>
        </p:txBody>
      </p:sp>
      <p:sp>
        <p:nvSpPr>
          <p:cNvPr id="34" name="Freeform 33"/>
          <p:cNvSpPr/>
          <p:nvPr/>
        </p:nvSpPr>
        <p:spPr>
          <a:xfrm>
            <a:off x="1190520" y="3886200"/>
            <a:ext cx="182880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/>
            </a:pPr>
            <a:r>
              <a:rPr lang="en-US" sz="1800">
                <a:latin typeface="Arial" pitchFamily="34"/>
                <a:ea typeface="Times New Roman" pitchFamily="18"/>
                <a:cs typeface="Times New Roman" pitchFamily="18"/>
              </a:rPr>
              <a:t>ß</a:t>
            </a:r>
            <a:r>
              <a:rPr lang="en-US" sz="1800">
                <a:latin typeface="Arial" pitchFamily="34"/>
                <a:ea typeface="Arial Unicode MS" pitchFamily="2"/>
                <a:cs typeface="Tahoma" pitchFamily="2"/>
              </a:rPr>
              <a:t> – D - ribose</a:t>
            </a:r>
          </a:p>
        </p:txBody>
      </p:sp>
      <p:sp>
        <p:nvSpPr>
          <p:cNvPr id="35" name="Freeform 34"/>
          <p:cNvSpPr/>
          <p:nvPr/>
        </p:nvSpPr>
        <p:spPr>
          <a:xfrm>
            <a:off x="5334120" y="3886200"/>
            <a:ext cx="2895479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/>
            </a:pPr>
            <a:r>
              <a:rPr lang="en-US" sz="1800">
                <a:latin typeface="Arial" pitchFamily="34"/>
                <a:ea typeface="Arial Unicode MS" pitchFamily="2"/>
                <a:cs typeface="Tahoma" pitchFamily="2"/>
              </a:rPr>
              <a:t>2 – deoxy – </a:t>
            </a:r>
            <a:r>
              <a:rPr lang="en-US" sz="1800">
                <a:latin typeface="Arial" pitchFamily="34"/>
                <a:ea typeface="Times New Roman" pitchFamily="18"/>
                <a:cs typeface="Times New Roman" pitchFamily="18"/>
              </a:rPr>
              <a:t>ß</a:t>
            </a:r>
            <a:r>
              <a:rPr lang="en-US" sz="1800">
                <a:latin typeface="Arial" pitchFamily="34"/>
                <a:ea typeface="Arial Unicode MS" pitchFamily="2"/>
                <a:cs typeface="Tahoma" pitchFamily="2"/>
              </a:rPr>
              <a:t> – D - ribose</a:t>
            </a:r>
          </a:p>
        </p:txBody>
      </p:sp>
      <p:sp>
        <p:nvSpPr>
          <p:cNvPr id="36" name="Freeform 35"/>
          <p:cNvSpPr/>
          <p:nvPr/>
        </p:nvSpPr>
        <p:spPr>
          <a:xfrm>
            <a:off x="304920" y="2743199"/>
            <a:ext cx="1295280" cy="52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749"/>
              </a:spcBef>
              <a:spcAft>
                <a:spcPts val="0"/>
              </a:spcAft>
              <a:buNone/>
              <a:tabLst/>
            </a:pPr>
            <a:r>
              <a:rPr lang="en-US" sz="2800" b="1">
                <a:solidFill>
                  <a:srgbClr val="FF99CC"/>
                </a:solidFill>
                <a:latin typeface="Arial" pitchFamily="34"/>
                <a:ea typeface="Arial Unicode MS" pitchFamily="2"/>
                <a:cs typeface="Tahoma" pitchFamily="2"/>
              </a:rPr>
              <a:t>RNA</a:t>
            </a:r>
          </a:p>
        </p:txBody>
      </p:sp>
      <p:sp>
        <p:nvSpPr>
          <p:cNvPr id="37" name="Freeform 36"/>
          <p:cNvSpPr/>
          <p:nvPr/>
        </p:nvSpPr>
        <p:spPr>
          <a:xfrm>
            <a:off x="7696080" y="2590919"/>
            <a:ext cx="1295640" cy="52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749"/>
              </a:spcBef>
              <a:spcAft>
                <a:spcPts val="0"/>
              </a:spcAft>
              <a:buNone/>
              <a:tabLst/>
            </a:pPr>
            <a:r>
              <a:rPr lang="en-US" sz="2800" b="1">
                <a:solidFill>
                  <a:srgbClr val="99CCFF"/>
                </a:solidFill>
                <a:latin typeface="Arial" pitchFamily="34"/>
                <a:ea typeface="Arial Unicode MS" pitchFamily="2"/>
                <a:cs typeface="Tahoma" pitchFamily="2"/>
              </a:rPr>
              <a:t>DNA</a:t>
            </a:r>
          </a:p>
        </p:txBody>
      </p:sp>
      <p:sp>
        <p:nvSpPr>
          <p:cNvPr id="38" name="Freeform 37"/>
          <p:cNvSpPr/>
          <p:nvPr/>
        </p:nvSpPr>
        <p:spPr>
          <a:xfrm>
            <a:off x="2666880" y="3048120"/>
            <a:ext cx="53352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  <a:tabLst/>
            </a:pPr>
            <a:r>
              <a:rPr lang="en-US" sz="2000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2’</a:t>
            </a:r>
          </a:p>
        </p:txBody>
      </p:sp>
      <p:sp>
        <p:nvSpPr>
          <p:cNvPr id="39" name="Freeform 38"/>
          <p:cNvSpPr/>
          <p:nvPr/>
        </p:nvSpPr>
        <p:spPr>
          <a:xfrm>
            <a:off x="2819520" y="2590919"/>
            <a:ext cx="45720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  <a:tabLst/>
            </a:pPr>
            <a:r>
              <a:rPr lang="en-US" sz="2000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1’</a:t>
            </a:r>
          </a:p>
        </p:txBody>
      </p:sp>
      <p:sp>
        <p:nvSpPr>
          <p:cNvPr id="40" name="Freeform 39"/>
          <p:cNvSpPr/>
          <p:nvPr/>
        </p:nvSpPr>
        <p:spPr>
          <a:xfrm>
            <a:off x="1752479" y="1676519"/>
            <a:ext cx="45720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  <a:tabLst/>
            </a:pPr>
            <a:r>
              <a:rPr lang="en-US" sz="2000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5’</a:t>
            </a:r>
          </a:p>
        </p:txBody>
      </p:sp>
      <p:sp>
        <p:nvSpPr>
          <p:cNvPr id="41" name="Freeform 40"/>
          <p:cNvSpPr/>
          <p:nvPr/>
        </p:nvSpPr>
        <p:spPr>
          <a:xfrm>
            <a:off x="1371599" y="2590919"/>
            <a:ext cx="45720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  <a:tabLst/>
            </a:pPr>
            <a:r>
              <a:rPr lang="en-US" sz="2000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4’</a:t>
            </a:r>
          </a:p>
        </p:txBody>
      </p:sp>
      <p:sp>
        <p:nvSpPr>
          <p:cNvPr id="42" name="Freeform 41"/>
          <p:cNvSpPr/>
          <p:nvPr/>
        </p:nvSpPr>
        <p:spPr>
          <a:xfrm>
            <a:off x="1523880" y="3048120"/>
            <a:ext cx="45720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  <a:tabLst/>
            </a:pPr>
            <a:r>
              <a:rPr lang="en-US" sz="2000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3’</a:t>
            </a:r>
          </a:p>
        </p:txBody>
      </p:sp>
      <p:sp>
        <p:nvSpPr>
          <p:cNvPr id="43" name="Freeform 42"/>
          <p:cNvSpPr/>
          <p:nvPr/>
        </p:nvSpPr>
        <p:spPr>
          <a:xfrm>
            <a:off x="2286000" y="3429000"/>
            <a:ext cx="685799" cy="457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28440">
            <a:solidFill>
              <a:srgbClr val="FFCC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6934319" y="3429000"/>
            <a:ext cx="685799" cy="457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28440">
            <a:solidFill>
              <a:srgbClr val="FFCC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5" name="Straight Connector 44"/>
          <p:cNvSpPr/>
          <p:nvPr/>
        </p:nvSpPr>
        <p:spPr>
          <a:xfrm>
            <a:off x="2971800" y="3657600"/>
            <a:ext cx="3962519" cy="1440"/>
          </a:xfrm>
          <a:prstGeom prst="line">
            <a:avLst/>
          </a:prstGeom>
          <a:noFill/>
          <a:ln w="28440">
            <a:solidFill>
              <a:srgbClr val="FFCC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6" name="Straight Connector 45"/>
          <p:cNvSpPr/>
          <p:nvPr/>
        </p:nvSpPr>
        <p:spPr>
          <a:xfrm>
            <a:off x="4495680" y="3505319"/>
            <a:ext cx="304920" cy="380881"/>
          </a:xfrm>
          <a:prstGeom prst="line">
            <a:avLst/>
          </a:prstGeom>
          <a:noFill/>
          <a:ln w="28440">
            <a:solidFill>
              <a:srgbClr val="FFCC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7" name="Straight Connector 46"/>
          <p:cNvSpPr/>
          <p:nvPr/>
        </p:nvSpPr>
        <p:spPr>
          <a:xfrm flipH="1">
            <a:off x="4478400" y="3505319"/>
            <a:ext cx="339840" cy="380881"/>
          </a:xfrm>
          <a:prstGeom prst="line">
            <a:avLst/>
          </a:prstGeom>
          <a:noFill/>
          <a:ln w="28440">
            <a:solidFill>
              <a:srgbClr val="FFCC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2514600" y="2057400"/>
            <a:ext cx="685799" cy="457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28440">
            <a:solidFill>
              <a:srgbClr val="FF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3159000" y="1981080"/>
            <a:ext cx="1505160" cy="580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US" sz="1600">
                <a:solidFill>
                  <a:srgbClr val="FF0000"/>
                </a:solidFill>
                <a:latin typeface="Arial" pitchFamily="34"/>
                <a:ea typeface="Arial Unicode MS" pitchFamily="2"/>
                <a:cs typeface="Tahoma" pitchFamily="2"/>
              </a:rPr>
              <a:t>semiacetal</a:t>
            </a:r>
          </a:p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US" sz="1600">
                <a:solidFill>
                  <a:srgbClr val="FF0000"/>
                </a:solidFill>
                <a:latin typeface="Arial" pitchFamily="34"/>
                <a:ea typeface="Arial Unicode MS" pitchFamily="2"/>
                <a:cs typeface="Tahoma" pitchFamily="2"/>
              </a:rPr>
              <a:t>hydroxyl group</a:t>
            </a:r>
          </a:p>
        </p:txBody>
      </p:sp>
      <p:sp>
        <p:nvSpPr>
          <p:cNvPr id="50" name="Freeform 49"/>
          <p:cNvSpPr/>
          <p:nvPr/>
        </p:nvSpPr>
        <p:spPr>
          <a:xfrm>
            <a:off x="7315200" y="3032280"/>
            <a:ext cx="53352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  <a:tabLst/>
            </a:pPr>
            <a:r>
              <a:rPr lang="en-US" sz="2000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2’</a:t>
            </a:r>
          </a:p>
        </p:txBody>
      </p:sp>
      <p:sp>
        <p:nvSpPr>
          <p:cNvPr id="51" name="Freeform 50"/>
          <p:cNvSpPr/>
          <p:nvPr/>
        </p:nvSpPr>
        <p:spPr>
          <a:xfrm>
            <a:off x="7467479" y="2575080"/>
            <a:ext cx="45720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  <a:tabLst/>
            </a:pPr>
            <a:r>
              <a:rPr lang="en-US" sz="2000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1’</a:t>
            </a:r>
          </a:p>
        </p:txBody>
      </p:sp>
      <p:sp>
        <p:nvSpPr>
          <p:cNvPr id="52" name="Freeform 51"/>
          <p:cNvSpPr/>
          <p:nvPr/>
        </p:nvSpPr>
        <p:spPr>
          <a:xfrm>
            <a:off x="6248520" y="1797120"/>
            <a:ext cx="45720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  <a:tabLst/>
            </a:pPr>
            <a:r>
              <a:rPr lang="en-US" sz="2000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5’</a:t>
            </a:r>
          </a:p>
        </p:txBody>
      </p:sp>
      <p:sp>
        <p:nvSpPr>
          <p:cNvPr id="53" name="Freeform 52"/>
          <p:cNvSpPr/>
          <p:nvPr/>
        </p:nvSpPr>
        <p:spPr>
          <a:xfrm>
            <a:off x="6019919" y="2575080"/>
            <a:ext cx="45720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  <a:tabLst/>
            </a:pPr>
            <a:r>
              <a:rPr lang="en-US" sz="2000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4’</a:t>
            </a:r>
          </a:p>
        </p:txBody>
      </p:sp>
      <p:sp>
        <p:nvSpPr>
          <p:cNvPr id="54" name="Freeform 53"/>
          <p:cNvSpPr/>
          <p:nvPr/>
        </p:nvSpPr>
        <p:spPr>
          <a:xfrm>
            <a:off x="6172200" y="3032280"/>
            <a:ext cx="45720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  <a:tabLst/>
            </a:pPr>
            <a:r>
              <a:rPr lang="en-US" sz="2000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3’</a:t>
            </a:r>
          </a:p>
        </p:txBody>
      </p:sp>
      <p:sp>
        <p:nvSpPr>
          <p:cNvPr id="55" name="Freeform 54"/>
          <p:cNvSpPr/>
          <p:nvPr/>
        </p:nvSpPr>
        <p:spPr>
          <a:xfrm>
            <a:off x="339840" y="4981680"/>
            <a:ext cx="1505160" cy="580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US" sz="1600">
                <a:solidFill>
                  <a:srgbClr val="FF0000"/>
                </a:solidFill>
                <a:latin typeface="Arial" pitchFamily="34"/>
                <a:ea typeface="Arial Unicode MS" pitchFamily="2"/>
                <a:cs typeface="Tahoma" pitchFamily="2"/>
              </a:rPr>
              <a:t>semiacetal</a:t>
            </a:r>
          </a:p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US" sz="1600">
                <a:solidFill>
                  <a:srgbClr val="FF0000"/>
                </a:solidFill>
                <a:latin typeface="Arial" pitchFamily="34"/>
                <a:ea typeface="Arial Unicode MS" pitchFamily="2"/>
                <a:cs typeface="Tahoma" pitchFamily="2"/>
              </a:rPr>
              <a:t>hydroxyl group</a:t>
            </a:r>
          </a:p>
        </p:txBody>
      </p:sp>
      <p:sp>
        <p:nvSpPr>
          <p:cNvPr id="56" name="Freeform 55"/>
          <p:cNvSpPr/>
          <p:nvPr/>
        </p:nvSpPr>
        <p:spPr>
          <a:xfrm>
            <a:off x="2438280" y="5029200"/>
            <a:ext cx="35460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US" sz="2400" b="1">
                <a:latin typeface="Times New Roman" pitchFamily="18"/>
                <a:ea typeface="Arial Unicode MS" pitchFamily="2"/>
                <a:cs typeface="Tahoma" pitchFamily="2"/>
              </a:rPr>
              <a:t>+</a:t>
            </a:r>
          </a:p>
        </p:txBody>
      </p:sp>
      <p:sp>
        <p:nvSpPr>
          <p:cNvPr id="57" name="Freeform 56"/>
          <p:cNvSpPr/>
          <p:nvPr/>
        </p:nvSpPr>
        <p:spPr>
          <a:xfrm>
            <a:off x="2819520" y="5076720"/>
            <a:ext cx="79812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US" sz="2000">
                <a:latin typeface="Arial" pitchFamily="34"/>
                <a:ea typeface="Arial Unicode MS" pitchFamily="2"/>
                <a:cs typeface="Tahoma" pitchFamily="2"/>
              </a:rPr>
              <a:t>base</a:t>
            </a:r>
          </a:p>
        </p:txBody>
      </p:sp>
      <p:sp>
        <p:nvSpPr>
          <p:cNvPr id="58" name="Straight Connector 57"/>
          <p:cNvSpPr/>
          <p:nvPr/>
        </p:nvSpPr>
        <p:spPr>
          <a:xfrm>
            <a:off x="3581279" y="5257800"/>
            <a:ext cx="609841" cy="1440"/>
          </a:xfrm>
          <a:prstGeom prst="line">
            <a:avLst/>
          </a:prstGeom>
          <a:noFill/>
          <a:ln w="9360">
            <a:solidFill>
              <a:srgbClr val="FFFFCC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4267080" y="5100480"/>
            <a:ext cx="219240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2600">
            <a:solidFill>
              <a:srgbClr val="FFCC00"/>
            </a:solidFill>
            <a:prstDash val="solid"/>
            <a:miter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US" sz="2000">
                <a:latin typeface="Arial" pitchFamily="34"/>
                <a:ea typeface="Arial Unicode MS" pitchFamily="2"/>
                <a:cs typeface="Tahoma" pitchFamily="2"/>
              </a:rPr>
              <a:t>N-glycosidic bond</a:t>
            </a:r>
          </a:p>
        </p:txBody>
      </p:sp>
      <p:sp>
        <p:nvSpPr>
          <p:cNvPr id="60" name="Straight Connector 59"/>
          <p:cNvSpPr/>
          <p:nvPr/>
        </p:nvSpPr>
        <p:spPr>
          <a:xfrm>
            <a:off x="6858000" y="5257800"/>
            <a:ext cx="609479" cy="1440"/>
          </a:xfrm>
          <a:prstGeom prst="line">
            <a:avLst/>
          </a:prstGeom>
          <a:noFill/>
          <a:ln w="9360">
            <a:solidFill>
              <a:srgbClr val="FFFFCC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1" name="Freeform 60"/>
          <p:cNvSpPr/>
          <p:nvPr/>
        </p:nvSpPr>
        <p:spPr>
          <a:xfrm>
            <a:off x="7620120" y="5056200"/>
            <a:ext cx="140004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US" sz="2000">
                <a:latin typeface="Arial" pitchFamily="34"/>
                <a:ea typeface="Arial Unicode MS" pitchFamily="2"/>
                <a:cs typeface="Tahoma" pitchFamily="2"/>
              </a:rPr>
              <a:t>nukleoside</a:t>
            </a:r>
          </a:p>
        </p:txBody>
      </p:sp>
      <p:sp>
        <p:nvSpPr>
          <p:cNvPr id="62" name="Freeform 61"/>
          <p:cNvSpPr/>
          <p:nvPr/>
        </p:nvSpPr>
        <p:spPr>
          <a:xfrm>
            <a:off x="4876560" y="5726160"/>
            <a:ext cx="114372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US" sz="2000">
                <a:latin typeface="Arial" pitchFamily="34"/>
                <a:ea typeface="Arial Unicode MS" pitchFamily="2"/>
                <a:cs typeface="Tahoma" pitchFamily="2"/>
              </a:rPr>
              <a:t>C1´ - N1</a:t>
            </a:r>
          </a:p>
        </p:txBody>
      </p:sp>
      <p:sp>
        <p:nvSpPr>
          <p:cNvPr id="63" name="Freeform 62"/>
          <p:cNvSpPr/>
          <p:nvPr/>
        </p:nvSpPr>
        <p:spPr>
          <a:xfrm>
            <a:off x="4892400" y="6156360"/>
            <a:ext cx="114372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US" sz="2000">
                <a:latin typeface="Arial" pitchFamily="34"/>
                <a:ea typeface="Arial Unicode MS" pitchFamily="2"/>
                <a:cs typeface="Tahoma" pitchFamily="2"/>
              </a:rPr>
              <a:t>C1´ - N9</a:t>
            </a:r>
          </a:p>
        </p:txBody>
      </p:sp>
      <p:sp>
        <p:nvSpPr>
          <p:cNvPr id="64" name="Freeform 63"/>
          <p:cNvSpPr/>
          <p:nvPr/>
        </p:nvSpPr>
        <p:spPr>
          <a:xfrm>
            <a:off x="7586640" y="5726160"/>
            <a:ext cx="146844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US" sz="2000">
                <a:latin typeface="Arial" pitchFamily="34"/>
                <a:ea typeface="Arial Unicode MS" pitchFamily="2"/>
                <a:cs typeface="Tahoma" pitchFamily="2"/>
              </a:rPr>
              <a:t>pyrimidines</a:t>
            </a:r>
          </a:p>
        </p:txBody>
      </p:sp>
      <p:sp>
        <p:nvSpPr>
          <p:cNvPr id="65" name="Freeform 64"/>
          <p:cNvSpPr/>
          <p:nvPr/>
        </p:nvSpPr>
        <p:spPr>
          <a:xfrm>
            <a:off x="7602480" y="6080040"/>
            <a:ext cx="1017359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US" sz="2000">
                <a:latin typeface="Arial" pitchFamily="34"/>
                <a:ea typeface="Arial Unicode MS" pitchFamily="2"/>
                <a:cs typeface="Tahoma" pitchFamily="2"/>
              </a:rPr>
              <a:t>purines</a:t>
            </a:r>
          </a:p>
        </p:txBody>
      </p:sp>
      <p:sp>
        <p:nvSpPr>
          <p:cNvPr id="66" name="Freeform 65"/>
          <p:cNvSpPr/>
          <p:nvPr/>
        </p:nvSpPr>
        <p:spPr>
          <a:xfrm>
            <a:off x="1609560" y="3886200"/>
            <a:ext cx="304920" cy="3808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19080">
            <a:solidFill>
              <a:srgbClr val="00FF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1523880" y="1981080"/>
            <a:ext cx="609840" cy="5335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19080">
            <a:solidFill>
              <a:srgbClr val="00FF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8" name="Freeform 67"/>
          <p:cNvSpPr/>
          <p:nvPr/>
        </p:nvSpPr>
        <p:spPr>
          <a:xfrm>
            <a:off x="1190520" y="3895560"/>
            <a:ext cx="304920" cy="3812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19080">
            <a:solidFill>
              <a:srgbClr val="FF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457200"/>
            <a:ext cx="7772400" cy="129564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Nukleosides</a:t>
            </a:r>
          </a:p>
        </p:txBody>
      </p:sp>
      <p:sp>
        <p:nvSpPr>
          <p:cNvPr id="3" name="Freeform 2"/>
          <p:cNvSpPr/>
          <p:nvPr/>
        </p:nvSpPr>
        <p:spPr>
          <a:xfrm>
            <a:off x="3724200" y="4013279"/>
            <a:ext cx="16524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N</a:t>
            </a:r>
          </a:p>
        </p:txBody>
      </p:sp>
      <p:sp>
        <p:nvSpPr>
          <p:cNvPr id="4" name="Freeform 3"/>
          <p:cNvSpPr/>
          <p:nvPr/>
        </p:nvSpPr>
        <p:spPr>
          <a:xfrm>
            <a:off x="4159080" y="3259080"/>
            <a:ext cx="16524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N</a:t>
            </a:r>
          </a:p>
        </p:txBody>
      </p:sp>
      <p:sp>
        <p:nvSpPr>
          <p:cNvPr id="5" name="Freeform 4"/>
          <p:cNvSpPr/>
          <p:nvPr/>
        </p:nvSpPr>
        <p:spPr>
          <a:xfrm>
            <a:off x="2805120" y="3914640"/>
            <a:ext cx="29196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N9</a:t>
            </a:r>
          </a:p>
        </p:txBody>
      </p:sp>
      <p:sp>
        <p:nvSpPr>
          <p:cNvPr id="6" name="Freeform 5"/>
          <p:cNvSpPr/>
          <p:nvPr/>
        </p:nvSpPr>
        <p:spPr>
          <a:xfrm>
            <a:off x="2805120" y="3100320"/>
            <a:ext cx="16524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N</a:t>
            </a:r>
          </a:p>
        </p:txBody>
      </p:sp>
      <p:sp>
        <p:nvSpPr>
          <p:cNvPr id="7" name="Freeform 6"/>
          <p:cNvSpPr/>
          <p:nvPr/>
        </p:nvSpPr>
        <p:spPr>
          <a:xfrm>
            <a:off x="2249640" y="4505400"/>
            <a:ext cx="17892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O</a:t>
            </a:r>
          </a:p>
        </p:txBody>
      </p:sp>
      <p:sp>
        <p:nvSpPr>
          <p:cNvPr id="8" name="Freeform 7"/>
          <p:cNvSpPr/>
          <p:nvPr/>
        </p:nvSpPr>
        <p:spPr>
          <a:xfrm>
            <a:off x="1143360" y="4311720"/>
            <a:ext cx="34380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HO</a:t>
            </a:r>
          </a:p>
        </p:txBody>
      </p:sp>
      <p:sp>
        <p:nvSpPr>
          <p:cNvPr id="9" name="Freeform 8"/>
          <p:cNvSpPr/>
          <p:nvPr/>
        </p:nvSpPr>
        <p:spPr>
          <a:xfrm>
            <a:off x="2592720" y="5742000"/>
            <a:ext cx="34380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OH</a:t>
            </a:r>
          </a:p>
        </p:txBody>
      </p:sp>
      <p:sp>
        <p:nvSpPr>
          <p:cNvPr id="10" name="Freeform 9"/>
          <p:cNvSpPr/>
          <p:nvPr/>
        </p:nvSpPr>
        <p:spPr>
          <a:xfrm>
            <a:off x="1922760" y="5742000"/>
            <a:ext cx="34380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OH</a:t>
            </a:r>
          </a:p>
        </p:txBody>
      </p:sp>
      <p:sp>
        <p:nvSpPr>
          <p:cNvPr id="11" name="Freeform 10"/>
          <p:cNvSpPr/>
          <p:nvPr/>
        </p:nvSpPr>
        <p:spPr>
          <a:xfrm>
            <a:off x="3737160" y="2538360"/>
            <a:ext cx="402840" cy="312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NH</a:t>
            </a:r>
            <a:r>
              <a:rPr lang="en-GB" sz="1800" baseline="-25000">
                <a:latin typeface="Arial" pitchFamily="34"/>
                <a:ea typeface="Arial Unicode MS" pitchFamily="2"/>
                <a:cs typeface="Tahoma" pitchFamily="2"/>
              </a:rPr>
              <a:t>2</a:t>
            </a:r>
          </a:p>
        </p:txBody>
      </p:sp>
      <p:sp>
        <p:nvSpPr>
          <p:cNvPr id="12" name="Straight Connector 11"/>
          <p:cNvSpPr/>
          <p:nvPr/>
        </p:nvSpPr>
        <p:spPr>
          <a:xfrm flipV="1">
            <a:off x="3395520" y="3156120"/>
            <a:ext cx="439920" cy="28728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3" name="Straight Connector 12"/>
          <p:cNvSpPr/>
          <p:nvPr/>
        </p:nvSpPr>
        <p:spPr>
          <a:xfrm>
            <a:off x="3395520" y="3933720"/>
            <a:ext cx="300240" cy="16848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4" name="Straight Connector 13"/>
          <p:cNvSpPr/>
          <p:nvPr/>
        </p:nvSpPr>
        <p:spPr>
          <a:xfrm>
            <a:off x="3835440" y="3173400"/>
            <a:ext cx="291960" cy="16812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5" name="Straight Connector 14"/>
          <p:cNvSpPr/>
          <p:nvPr/>
        </p:nvSpPr>
        <p:spPr>
          <a:xfrm>
            <a:off x="3803760" y="3274920"/>
            <a:ext cx="323640" cy="18900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6" name="Straight Connector 15"/>
          <p:cNvSpPr/>
          <p:nvPr/>
        </p:nvSpPr>
        <p:spPr>
          <a:xfrm flipV="1">
            <a:off x="3975120" y="3916440"/>
            <a:ext cx="291960" cy="20304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7" name="Straight Connector 16"/>
          <p:cNvSpPr/>
          <p:nvPr/>
        </p:nvSpPr>
        <p:spPr>
          <a:xfrm flipV="1">
            <a:off x="3902040" y="3843000"/>
            <a:ext cx="291960" cy="19692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8" name="Straight Connector 17"/>
          <p:cNvSpPr/>
          <p:nvPr/>
        </p:nvSpPr>
        <p:spPr>
          <a:xfrm>
            <a:off x="4267080" y="3591000"/>
            <a:ext cx="3240" cy="34272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9" name="Straight Connector 18"/>
          <p:cNvSpPr/>
          <p:nvPr/>
        </p:nvSpPr>
        <p:spPr>
          <a:xfrm>
            <a:off x="2617920" y="3676679"/>
            <a:ext cx="180720" cy="250921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0" name="Straight Connector 19"/>
          <p:cNvSpPr/>
          <p:nvPr/>
        </p:nvSpPr>
        <p:spPr>
          <a:xfrm flipH="1">
            <a:off x="3106440" y="3933720"/>
            <a:ext cx="306360" cy="8568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1" name="Straight Connector 20"/>
          <p:cNvSpPr/>
          <p:nvPr/>
        </p:nvSpPr>
        <p:spPr>
          <a:xfrm flipH="1">
            <a:off x="2600280" y="3432239"/>
            <a:ext cx="209520" cy="24444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2" name="Straight Connector 21"/>
          <p:cNvSpPr/>
          <p:nvPr/>
        </p:nvSpPr>
        <p:spPr>
          <a:xfrm flipH="1">
            <a:off x="2714760" y="3432239"/>
            <a:ext cx="225360" cy="263521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3" name="Straight Connector 22"/>
          <p:cNvSpPr/>
          <p:nvPr/>
        </p:nvSpPr>
        <p:spPr>
          <a:xfrm>
            <a:off x="3395520" y="3425760"/>
            <a:ext cx="3239" cy="50796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4" name="Straight Connector 23"/>
          <p:cNvSpPr/>
          <p:nvPr/>
        </p:nvSpPr>
        <p:spPr>
          <a:xfrm>
            <a:off x="3294000" y="3483000"/>
            <a:ext cx="3240" cy="39384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5" name="Straight Connector 24"/>
          <p:cNvSpPr/>
          <p:nvPr/>
        </p:nvSpPr>
        <p:spPr>
          <a:xfrm flipH="1" flipV="1">
            <a:off x="3038040" y="3301560"/>
            <a:ext cx="374760" cy="14148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2684520" y="4987800"/>
            <a:ext cx="231840" cy="465120"/>
          </a:xfrm>
          <a:custGeom>
            <a:avLst/>
            <a:gdLst>
              <a:gd name="f0" fmla="val 0"/>
              <a:gd name="f1" fmla="val 73"/>
              <a:gd name="f2" fmla="val 147"/>
              <a:gd name="f3" fmla="val 121"/>
              <a:gd name="f4" fmla="val 8"/>
              <a:gd name="f5" fmla="val 132"/>
              <a:gd name="f6" fmla="val 15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73" h="147">
                <a:moveTo>
                  <a:pt x="f1" y="f0"/>
                </a:moveTo>
                <a:lnTo>
                  <a:pt x="f1" y="f0"/>
                </a:lnTo>
                <a:lnTo>
                  <a:pt x="f0" y="f3"/>
                </a:lnTo>
                <a:lnTo>
                  <a:pt x="f4" y="f5"/>
                </a:lnTo>
                <a:lnTo>
                  <a:pt x="f6" y="f2"/>
                </a:lnTo>
                <a:lnTo>
                  <a:pt x="f1" y="f0"/>
                </a:lnTo>
                <a:lnTo>
                  <a:pt x="f1" y="f0"/>
                </a:lnTo>
                <a:close/>
              </a:path>
            </a:pathLst>
          </a:custGeom>
          <a:solidFill>
            <a:srgbClr val="FFFFCC"/>
          </a:solidFill>
          <a:ln w="28440">
            <a:solidFill>
              <a:srgbClr val="FFFFCC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7" name="Straight Connector 26"/>
          <p:cNvSpPr/>
          <p:nvPr/>
        </p:nvSpPr>
        <p:spPr>
          <a:xfrm flipH="1" flipV="1">
            <a:off x="2420639" y="4706640"/>
            <a:ext cx="431641" cy="26028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2008080" y="5364000"/>
            <a:ext cx="723959" cy="88920"/>
          </a:xfrm>
          <a:custGeom>
            <a:avLst/>
            <a:gdLst>
              <a:gd name="f0" fmla="val 0"/>
              <a:gd name="f1" fmla="val 228"/>
              <a:gd name="f2" fmla="val 28"/>
              <a:gd name="f3" fmla="val 7"/>
              <a:gd name="f4" fmla="val 13"/>
              <a:gd name="f5" fmla="val 27"/>
              <a:gd name="f6" fmla="val 219"/>
              <a:gd name="f7" fmla="val 213"/>
              <a:gd name="f8" fmla="val 2"/>
              <a:gd name="f9" fmla="val 1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28" h="28">
                <a:moveTo>
                  <a:pt x="f3" y="f4"/>
                </a:moveTo>
                <a:lnTo>
                  <a:pt x="f0" y="f5"/>
                </a:lnTo>
                <a:lnTo>
                  <a:pt x="f1" y="f2"/>
                </a:lnTo>
                <a:lnTo>
                  <a:pt x="f6" y="f4"/>
                </a:lnTo>
                <a:lnTo>
                  <a:pt x="f7" y="f8"/>
                </a:lnTo>
                <a:lnTo>
                  <a:pt x="f9" y="f0"/>
                </a:lnTo>
                <a:lnTo>
                  <a:pt x="f3" y="f4"/>
                </a:lnTo>
                <a:close/>
              </a:path>
            </a:pathLst>
          </a:custGeom>
          <a:solidFill>
            <a:srgbClr val="FFFFCC"/>
          </a:solidFill>
          <a:ln w="28440">
            <a:solidFill>
              <a:srgbClr val="FFFFCC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9" name="Straight Connector 28"/>
          <p:cNvSpPr/>
          <p:nvPr/>
        </p:nvSpPr>
        <p:spPr>
          <a:xfrm flipH="1">
            <a:off x="1807919" y="4762440"/>
            <a:ext cx="430201" cy="22536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1825560" y="4987800"/>
            <a:ext cx="236520" cy="462240"/>
          </a:xfrm>
          <a:custGeom>
            <a:avLst/>
            <a:gdLst>
              <a:gd name="f0" fmla="val 0"/>
              <a:gd name="f1" fmla="val 75"/>
              <a:gd name="f2" fmla="val 146"/>
              <a:gd name="f3" fmla="val 58"/>
              <a:gd name="f4" fmla="val 65"/>
              <a:gd name="f5" fmla="val 132"/>
              <a:gd name="f6" fmla="val 119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75" h="146">
                <a:moveTo>
                  <a:pt x="f0" y="f0"/>
                </a:moveTo>
                <a:lnTo>
                  <a:pt x="f0" y="f0"/>
                </a:lnTo>
                <a:lnTo>
                  <a:pt x="f3" y="f2"/>
                </a:lnTo>
                <a:lnTo>
                  <a:pt x="f4" y="f5"/>
                </a:lnTo>
                <a:lnTo>
                  <a:pt x="f1" y="f6"/>
                </a:lnTo>
                <a:lnTo>
                  <a:pt x="f0" y="f0"/>
                </a:lnTo>
                <a:lnTo>
                  <a:pt x="f0" y="f0"/>
                </a:lnTo>
                <a:close/>
              </a:path>
            </a:pathLst>
          </a:custGeom>
          <a:solidFill>
            <a:srgbClr val="FFFFCC"/>
          </a:solidFill>
          <a:ln w="28440">
            <a:solidFill>
              <a:srgbClr val="FFFFCC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1" name="Straight Connector 30"/>
          <p:cNvSpPr/>
          <p:nvPr/>
        </p:nvSpPr>
        <p:spPr>
          <a:xfrm flipH="1">
            <a:off x="1808280" y="4479840"/>
            <a:ext cx="41039" cy="50796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2" name="Straight Connector 31"/>
          <p:cNvSpPr/>
          <p:nvPr/>
        </p:nvSpPr>
        <p:spPr>
          <a:xfrm>
            <a:off x="1479599" y="4479840"/>
            <a:ext cx="352441" cy="324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3" name="Straight Connector 32"/>
          <p:cNvSpPr/>
          <p:nvPr/>
        </p:nvSpPr>
        <p:spPr>
          <a:xfrm flipH="1" flipV="1">
            <a:off x="2685600" y="5387760"/>
            <a:ext cx="41400" cy="38412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4" name="Straight Connector 33"/>
          <p:cNvSpPr/>
          <p:nvPr/>
        </p:nvSpPr>
        <p:spPr>
          <a:xfrm flipH="1" flipV="1">
            <a:off x="2013119" y="5387760"/>
            <a:ext cx="41041" cy="38412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5" name="Straight Connector 34"/>
          <p:cNvSpPr/>
          <p:nvPr/>
        </p:nvSpPr>
        <p:spPr>
          <a:xfrm>
            <a:off x="2916359" y="4248000"/>
            <a:ext cx="2881" cy="73980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6" name="Straight Connector 35"/>
          <p:cNvSpPr/>
          <p:nvPr/>
        </p:nvSpPr>
        <p:spPr>
          <a:xfrm>
            <a:off x="3828959" y="2811600"/>
            <a:ext cx="6481" cy="36180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7061400" y="3971880"/>
            <a:ext cx="17892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O</a:t>
            </a:r>
          </a:p>
        </p:txBody>
      </p:sp>
      <p:sp>
        <p:nvSpPr>
          <p:cNvPr id="38" name="Freeform 37"/>
          <p:cNvSpPr/>
          <p:nvPr/>
        </p:nvSpPr>
        <p:spPr>
          <a:xfrm>
            <a:off x="7805880" y="4003559"/>
            <a:ext cx="29196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N1</a:t>
            </a:r>
          </a:p>
        </p:txBody>
      </p:sp>
      <p:sp>
        <p:nvSpPr>
          <p:cNvPr id="39" name="Freeform 38"/>
          <p:cNvSpPr/>
          <p:nvPr/>
        </p:nvSpPr>
        <p:spPr>
          <a:xfrm>
            <a:off x="7315200" y="3306600"/>
            <a:ext cx="32976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HN</a:t>
            </a:r>
          </a:p>
        </p:txBody>
      </p:sp>
      <p:sp>
        <p:nvSpPr>
          <p:cNvPr id="40" name="Freeform 39"/>
          <p:cNvSpPr/>
          <p:nvPr/>
        </p:nvSpPr>
        <p:spPr>
          <a:xfrm>
            <a:off x="7234200" y="4632480"/>
            <a:ext cx="17892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O</a:t>
            </a:r>
          </a:p>
        </p:txBody>
      </p:sp>
      <p:sp>
        <p:nvSpPr>
          <p:cNvPr id="41" name="Freeform 40"/>
          <p:cNvSpPr/>
          <p:nvPr/>
        </p:nvSpPr>
        <p:spPr>
          <a:xfrm>
            <a:off x="6096240" y="4435560"/>
            <a:ext cx="34380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HO</a:t>
            </a:r>
          </a:p>
        </p:txBody>
      </p:sp>
      <p:sp>
        <p:nvSpPr>
          <p:cNvPr id="42" name="Freeform 41"/>
          <p:cNvSpPr/>
          <p:nvPr/>
        </p:nvSpPr>
        <p:spPr>
          <a:xfrm>
            <a:off x="7574400" y="5869080"/>
            <a:ext cx="34380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OH</a:t>
            </a:r>
          </a:p>
        </p:txBody>
      </p:sp>
      <p:sp>
        <p:nvSpPr>
          <p:cNvPr id="43" name="Freeform 42"/>
          <p:cNvSpPr/>
          <p:nvPr/>
        </p:nvSpPr>
        <p:spPr>
          <a:xfrm>
            <a:off x="6883560" y="5913359"/>
            <a:ext cx="34380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HO</a:t>
            </a:r>
          </a:p>
        </p:txBody>
      </p:sp>
      <p:sp>
        <p:nvSpPr>
          <p:cNvPr id="44" name="Freeform 43"/>
          <p:cNvSpPr/>
          <p:nvPr/>
        </p:nvSpPr>
        <p:spPr>
          <a:xfrm>
            <a:off x="7805880" y="2484360"/>
            <a:ext cx="17892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O</a:t>
            </a:r>
          </a:p>
        </p:txBody>
      </p:sp>
      <p:sp>
        <p:nvSpPr>
          <p:cNvPr id="45" name="Straight Connector 44"/>
          <p:cNvSpPr/>
          <p:nvPr/>
        </p:nvSpPr>
        <p:spPr>
          <a:xfrm>
            <a:off x="8354879" y="3419640"/>
            <a:ext cx="3241" cy="50472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6" name="Straight Connector 45"/>
          <p:cNvSpPr/>
          <p:nvPr/>
        </p:nvSpPr>
        <p:spPr>
          <a:xfrm>
            <a:off x="8250120" y="3448080"/>
            <a:ext cx="3239" cy="44460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7" name="Straight Connector 46"/>
          <p:cNvSpPr/>
          <p:nvPr/>
        </p:nvSpPr>
        <p:spPr>
          <a:xfrm flipH="1" flipV="1">
            <a:off x="7899479" y="3143159"/>
            <a:ext cx="473041" cy="29376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8" name="Straight Connector 47"/>
          <p:cNvSpPr/>
          <p:nvPr/>
        </p:nvSpPr>
        <p:spPr>
          <a:xfrm flipH="1">
            <a:off x="8135640" y="3924360"/>
            <a:ext cx="236520" cy="115919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9" name="Straight Connector 48"/>
          <p:cNvSpPr/>
          <p:nvPr/>
        </p:nvSpPr>
        <p:spPr>
          <a:xfrm flipH="1">
            <a:off x="7601040" y="3160800"/>
            <a:ext cx="333360" cy="17136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0" name="Straight Connector 49"/>
          <p:cNvSpPr/>
          <p:nvPr/>
        </p:nvSpPr>
        <p:spPr>
          <a:xfrm flipH="1" flipV="1">
            <a:off x="7457760" y="3906720"/>
            <a:ext cx="336600" cy="20664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1" name="Straight Connector 50"/>
          <p:cNvSpPr/>
          <p:nvPr/>
        </p:nvSpPr>
        <p:spPr>
          <a:xfrm>
            <a:off x="7475399" y="3581279"/>
            <a:ext cx="3241" cy="343081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7666199" y="5111640"/>
            <a:ext cx="231480" cy="471600"/>
          </a:xfrm>
          <a:custGeom>
            <a:avLst/>
            <a:gdLst>
              <a:gd name="f0" fmla="val 0"/>
              <a:gd name="f1" fmla="val 73"/>
              <a:gd name="f2" fmla="val 148"/>
              <a:gd name="f3" fmla="val 121"/>
              <a:gd name="f4" fmla="val 8"/>
              <a:gd name="f5" fmla="val 133"/>
              <a:gd name="f6" fmla="val 15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73" h="148">
                <a:moveTo>
                  <a:pt x="f1" y="f0"/>
                </a:moveTo>
                <a:lnTo>
                  <a:pt x="f1" y="f0"/>
                </a:lnTo>
                <a:lnTo>
                  <a:pt x="f0" y="f3"/>
                </a:lnTo>
                <a:lnTo>
                  <a:pt x="f4" y="f5"/>
                </a:lnTo>
                <a:lnTo>
                  <a:pt x="f6" y="f2"/>
                </a:lnTo>
                <a:lnTo>
                  <a:pt x="f1" y="f0"/>
                </a:lnTo>
                <a:lnTo>
                  <a:pt x="f1" y="f0"/>
                </a:lnTo>
                <a:close/>
              </a:path>
            </a:pathLst>
          </a:custGeom>
          <a:solidFill>
            <a:srgbClr val="FFFFCC"/>
          </a:solidFill>
          <a:ln w="28440">
            <a:solidFill>
              <a:srgbClr val="FFFFCC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3" name="Straight Connector 52"/>
          <p:cNvSpPr/>
          <p:nvPr/>
        </p:nvSpPr>
        <p:spPr>
          <a:xfrm flipH="1" flipV="1">
            <a:off x="7483320" y="4868640"/>
            <a:ext cx="431999" cy="260279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4" name="Freeform 53"/>
          <p:cNvSpPr/>
          <p:nvPr/>
        </p:nvSpPr>
        <p:spPr>
          <a:xfrm>
            <a:off x="6988320" y="5491080"/>
            <a:ext cx="725399" cy="92160"/>
          </a:xfrm>
          <a:custGeom>
            <a:avLst/>
            <a:gdLst>
              <a:gd name="f0" fmla="val 0"/>
              <a:gd name="f1" fmla="val 228"/>
              <a:gd name="f2" fmla="val 29"/>
              <a:gd name="f3" fmla="val 7"/>
              <a:gd name="f4" fmla="val 14"/>
              <a:gd name="f5" fmla="val 27"/>
              <a:gd name="f6" fmla="val 219"/>
              <a:gd name="f7" fmla="val 213"/>
              <a:gd name="f8" fmla="val 2"/>
              <a:gd name="f9" fmla="val 1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28" h="29">
                <a:moveTo>
                  <a:pt x="f3" y="f4"/>
                </a:moveTo>
                <a:lnTo>
                  <a:pt x="f0" y="f5"/>
                </a:lnTo>
                <a:lnTo>
                  <a:pt x="f1" y="f2"/>
                </a:lnTo>
                <a:lnTo>
                  <a:pt x="f6" y="f4"/>
                </a:lnTo>
                <a:lnTo>
                  <a:pt x="f7" y="f8"/>
                </a:lnTo>
                <a:lnTo>
                  <a:pt x="f9" y="f0"/>
                </a:lnTo>
                <a:lnTo>
                  <a:pt x="f3" y="f4"/>
                </a:lnTo>
                <a:close/>
              </a:path>
            </a:pathLst>
          </a:custGeom>
          <a:solidFill>
            <a:srgbClr val="FFFFCC"/>
          </a:solidFill>
          <a:ln w="28440">
            <a:solidFill>
              <a:srgbClr val="FFFFCC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5" name="Straight Connector 54"/>
          <p:cNvSpPr/>
          <p:nvPr/>
        </p:nvSpPr>
        <p:spPr>
          <a:xfrm flipH="1">
            <a:off x="6786360" y="4886280"/>
            <a:ext cx="433080" cy="22536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6803999" y="5111640"/>
            <a:ext cx="238320" cy="465120"/>
          </a:xfrm>
          <a:custGeom>
            <a:avLst/>
            <a:gdLst>
              <a:gd name="f0" fmla="val 0"/>
              <a:gd name="f1" fmla="val 75"/>
              <a:gd name="f2" fmla="val 146"/>
              <a:gd name="f3" fmla="val 58"/>
              <a:gd name="f4" fmla="val 65"/>
              <a:gd name="f5" fmla="val 133"/>
              <a:gd name="f6" fmla="val 119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75" h="146">
                <a:moveTo>
                  <a:pt x="f0" y="f0"/>
                </a:moveTo>
                <a:lnTo>
                  <a:pt x="f0" y="f0"/>
                </a:lnTo>
                <a:lnTo>
                  <a:pt x="f3" y="f2"/>
                </a:lnTo>
                <a:lnTo>
                  <a:pt x="f4" y="f5"/>
                </a:lnTo>
                <a:lnTo>
                  <a:pt x="f1" y="f6"/>
                </a:lnTo>
                <a:lnTo>
                  <a:pt x="f0" y="f0"/>
                </a:lnTo>
                <a:lnTo>
                  <a:pt x="f0" y="f0"/>
                </a:lnTo>
                <a:close/>
              </a:path>
            </a:pathLst>
          </a:custGeom>
          <a:solidFill>
            <a:srgbClr val="FFFFCC"/>
          </a:solidFill>
          <a:ln w="28440">
            <a:solidFill>
              <a:srgbClr val="FFFFCC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7" name="Straight Connector 56"/>
          <p:cNvSpPr/>
          <p:nvPr/>
        </p:nvSpPr>
        <p:spPr>
          <a:xfrm flipH="1">
            <a:off x="6786720" y="4606920"/>
            <a:ext cx="41039" cy="50472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8" name="Straight Connector 57"/>
          <p:cNvSpPr/>
          <p:nvPr/>
        </p:nvSpPr>
        <p:spPr>
          <a:xfrm>
            <a:off x="6458040" y="4606920"/>
            <a:ext cx="352440" cy="324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9" name="Straight Connector 58"/>
          <p:cNvSpPr/>
          <p:nvPr/>
        </p:nvSpPr>
        <p:spPr>
          <a:xfrm flipH="1" flipV="1">
            <a:off x="7667279" y="5517720"/>
            <a:ext cx="41401" cy="38124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0" name="Straight Connector 59"/>
          <p:cNvSpPr/>
          <p:nvPr/>
        </p:nvSpPr>
        <p:spPr>
          <a:xfrm flipV="1">
            <a:off x="7000920" y="5518080"/>
            <a:ext cx="9360" cy="42552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1" name="Straight Connector 60"/>
          <p:cNvSpPr/>
          <p:nvPr/>
        </p:nvSpPr>
        <p:spPr>
          <a:xfrm flipH="1">
            <a:off x="7880400" y="4336920"/>
            <a:ext cx="47519" cy="77472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2" name="Straight Connector 61"/>
          <p:cNvSpPr/>
          <p:nvPr/>
        </p:nvSpPr>
        <p:spPr>
          <a:xfrm flipV="1">
            <a:off x="7288199" y="3941279"/>
            <a:ext cx="212761" cy="165241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3" name="Straight Connector 62"/>
          <p:cNvSpPr/>
          <p:nvPr/>
        </p:nvSpPr>
        <p:spPr>
          <a:xfrm flipV="1">
            <a:off x="7275600" y="3865319"/>
            <a:ext cx="177840" cy="136441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4" name="Straight Connector 63"/>
          <p:cNvSpPr/>
          <p:nvPr/>
        </p:nvSpPr>
        <p:spPr>
          <a:xfrm>
            <a:off x="7859880" y="2757599"/>
            <a:ext cx="12599" cy="403201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5" name="Straight Connector 64"/>
          <p:cNvSpPr/>
          <p:nvPr/>
        </p:nvSpPr>
        <p:spPr>
          <a:xfrm>
            <a:off x="7951679" y="2757599"/>
            <a:ext cx="12961" cy="403201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3581279" y="5100480"/>
            <a:ext cx="219240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2600">
            <a:solidFill>
              <a:srgbClr val="FFCC00"/>
            </a:solidFill>
            <a:prstDash val="solid"/>
            <a:miter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N-glykosidic bond</a:t>
            </a:r>
          </a:p>
        </p:txBody>
      </p:sp>
      <p:sp>
        <p:nvSpPr>
          <p:cNvPr id="67" name="Freeform 66"/>
          <p:cNvSpPr/>
          <p:nvPr/>
        </p:nvSpPr>
        <p:spPr>
          <a:xfrm>
            <a:off x="2666880" y="3657600"/>
            <a:ext cx="685799" cy="167651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28440">
            <a:solidFill>
              <a:srgbClr val="FFCC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8" name="Freeform 67"/>
          <p:cNvSpPr/>
          <p:nvPr/>
        </p:nvSpPr>
        <p:spPr>
          <a:xfrm>
            <a:off x="7620120" y="3733920"/>
            <a:ext cx="609480" cy="18288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28440">
            <a:solidFill>
              <a:srgbClr val="FFCC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6019919" y="1981080"/>
            <a:ext cx="146844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pyrimidines</a:t>
            </a:r>
          </a:p>
        </p:txBody>
      </p:sp>
      <p:sp>
        <p:nvSpPr>
          <p:cNvPr id="70" name="Freeform 69"/>
          <p:cNvSpPr/>
          <p:nvPr/>
        </p:nvSpPr>
        <p:spPr>
          <a:xfrm>
            <a:off x="1295280" y="1981080"/>
            <a:ext cx="1017359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purines</a:t>
            </a:r>
          </a:p>
        </p:txBody>
      </p:sp>
      <p:sp>
        <p:nvSpPr>
          <p:cNvPr id="71" name="Freeform 70"/>
          <p:cNvSpPr/>
          <p:nvPr/>
        </p:nvSpPr>
        <p:spPr>
          <a:xfrm>
            <a:off x="6019560" y="2514600"/>
            <a:ext cx="114372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C1´ - N1</a:t>
            </a:r>
          </a:p>
        </p:txBody>
      </p:sp>
      <p:sp>
        <p:nvSpPr>
          <p:cNvPr id="72" name="Freeform 71"/>
          <p:cNvSpPr/>
          <p:nvPr/>
        </p:nvSpPr>
        <p:spPr>
          <a:xfrm>
            <a:off x="1294920" y="2530440"/>
            <a:ext cx="114372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C1´ - N9</a:t>
            </a:r>
          </a:p>
        </p:txBody>
      </p:sp>
      <p:sp>
        <p:nvSpPr>
          <p:cNvPr id="73" name="Freeform 72"/>
          <p:cNvSpPr/>
          <p:nvPr/>
        </p:nvSpPr>
        <p:spPr>
          <a:xfrm>
            <a:off x="2819520" y="4876920"/>
            <a:ext cx="38088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0033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C1’</a:t>
            </a:r>
          </a:p>
        </p:txBody>
      </p:sp>
      <p:sp>
        <p:nvSpPr>
          <p:cNvPr id="74" name="Freeform 73"/>
          <p:cNvSpPr/>
          <p:nvPr/>
        </p:nvSpPr>
        <p:spPr>
          <a:xfrm>
            <a:off x="7772400" y="4983120"/>
            <a:ext cx="38088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0033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C1’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457200"/>
            <a:ext cx="7772400" cy="129564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Nukleosides</a:t>
            </a:r>
          </a:p>
        </p:txBody>
      </p:sp>
      <p:sp>
        <p:nvSpPr>
          <p:cNvPr id="3" name="Freeform 2"/>
          <p:cNvSpPr/>
          <p:nvPr/>
        </p:nvSpPr>
        <p:spPr>
          <a:xfrm>
            <a:off x="756720" y="2174760"/>
            <a:ext cx="2427120" cy="16793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400" b="1">
                <a:latin typeface="Times New Roman" pitchFamily="18"/>
                <a:ea typeface="Arial Unicode MS" pitchFamily="2"/>
                <a:cs typeface="Tahoma" pitchFamily="2"/>
              </a:rPr>
              <a:t>Ribonukleosides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uridine			= U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cytidine			= C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adenosine		= A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guanosine		= G</a:t>
            </a:r>
          </a:p>
        </p:txBody>
      </p:sp>
      <p:sp>
        <p:nvSpPr>
          <p:cNvPr id="4" name="Freeform 3"/>
          <p:cNvSpPr/>
          <p:nvPr/>
        </p:nvSpPr>
        <p:spPr>
          <a:xfrm>
            <a:off x="762120" y="4613400"/>
            <a:ext cx="3045960" cy="16793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400" b="1">
                <a:latin typeface="Times New Roman" pitchFamily="18"/>
                <a:ea typeface="Arial Unicode MS" pitchFamily="2"/>
                <a:cs typeface="Tahoma" pitchFamily="2"/>
              </a:rPr>
              <a:t>Deoxyribonukleosides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deoxythymidine		= dT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deoxycytidine		= dC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deoxyadenosine	= dA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deoxyguanosine	= dG</a:t>
            </a:r>
          </a:p>
        </p:txBody>
      </p:sp>
      <p:sp>
        <p:nvSpPr>
          <p:cNvPr id="5" name="Freeform 4"/>
          <p:cNvSpPr/>
          <p:nvPr/>
        </p:nvSpPr>
        <p:spPr>
          <a:xfrm>
            <a:off x="6953400" y="3824279"/>
            <a:ext cx="17892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O</a:t>
            </a:r>
          </a:p>
        </p:txBody>
      </p:sp>
      <p:sp>
        <p:nvSpPr>
          <p:cNvPr id="6" name="Freeform 5"/>
          <p:cNvSpPr/>
          <p:nvPr/>
        </p:nvSpPr>
        <p:spPr>
          <a:xfrm>
            <a:off x="5815440" y="3627360"/>
            <a:ext cx="34380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HO</a:t>
            </a:r>
          </a:p>
        </p:txBody>
      </p:sp>
      <p:sp>
        <p:nvSpPr>
          <p:cNvPr id="7" name="Freeform 6"/>
          <p:cNvSpPr/>
          <p:nvPr/>
        </p:nvSpPr>
        <p:spPr>
          <a:xfrm>
            <a:off x="7292520" y="5060880"/>
            <a:ext cx="49608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(OH)‏</a:t>
            </a:r>
          </a:p>
        </p:txBody>
      </p:sp>
      <p:sp>
        <p:nvSpPr>
          <p:cNvPr id="8" name="Freeform 7"/>
          <p:cNvSpPr/>
          <p:nvPr/>
        </p:nvSpPr>
        <p:spPr>
          <a:xfrm>
            <a:off x="6602760" y="5105520"/>
            <a:ext cx="34380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HO</a:t>
            </a:r>
          </a:p>
        </p:txBody>
      </p:sp>
      <p:sp>
        <p:nvSpPr>
          <p:cNvPr id="9" name="Freeform 8"/>
          <p:cNvSpPr/>
          <p:nvPr/>
        </p:nvSpPr>
        <p:spPr>
          <a:xfrm>
            <a:off x="7385040" y="4303800"/>
            <a:ext cx="231840" cy="471240"/>
          </a:xfrm>
          <a:custGeom>
            <a:avLst/>
            <a:gdLst>
              <a:gd name="f0" fmla="val 0"/>
              <a:gd name="f1" fmla="val 73"/>
              <a:gd name="f2" fmla="val 148"/>
              <a:gd name="f3" fmla="val 121"/>
              <a:gd name="f4" fmla="val 8"/>
              <a:gd name="f5" fmla="val 133"/>
              <a:gd name="f6" fmla="val 15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73" h="148">
                <a:moveTo>
                  <a:pt x="f1" y="f0"/>
                </a:moveTo>
                <a:lnTo>
                  <a:pt x="f1" y="f0"/>
                </a:lnTo>
                <a:lnTo>
                  <a:pt x="f0" y="f3"/>
                </a:lnTo>
                <a:lnTo>
                  <a:pt x="f4" y="f5"/>
                </a:lnTo>
                <a:lnTo>
                  <a:pt x="f6" y="f2"/>
                </a:lnTo>
                <a:lnTo>
                  <a:pt x="f1" y="f0"/>
                </a:lnTo>
                <a:lnTo>
                  <a:pt x="f1" y="f0"/>
                </a:lnTo>
                <a:close/>
              </a:path>
            </a:pathLst>
          </a:custGeom>
          <a:solidFill>
            <a:srgbClr val="FFFFCC"/>
          </a:solidFill>
          <a:ln w="28440">
            <a:solidFill>
              <a:srgbClr val="FFFFCC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0" name="Straight Connector 9"/>
          <p:cNvSpPr/>
          <p:nvPr/>
        </p:nvSpPr>
        <p:spPr>
          <a:xfrm flipH="1" flipV="1">
            <a:off x="7202160" y="4060440"/>
            <a:ext cx="431639" cy="26028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707160" y="4683240"/>
            <a:ext cx="725399" cy="91800"/>
          </a:xfrm>
          <a:custGeom>
            <a:avLst/>
            <a:gdLst>
              <a:gd name="f0" fmla="val 0"/>
              <a:gd name="f1" fmla="val 228"/>
              <a:gd name="f2" fmla="val 29"/>
              <a:gd name="f3" fmla="val 7"/>
              <a:gd name="f4" fmla="val 14"/>
              <a:gd name="f5" fmla="val 27"/>
              <a:gd name="f6" fmla="val 219"/>
              <a:gd name="f7" fmla="val 213"/>
              <a:gd name="f8" fmla="val 2"/>
              <a:gd name="f9" fmla="val 1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28" h="29">
                <a:moveTo>
                  <a:pt x="f3" y="f4"/>
                </a:moveTo>
                <a:lnTo>
                  <a:pt x="f0" y="f5"/>
                </a:lnTo>
                <a:lnTo>
                  <a:pt x="f1" y="f2"/>
                </a:lnTo>
                <a:lnTo>
                  <a:pt x="f6" y="f4"/>
                </a:lnTo>
                <a:lnTo>
                  <a:pt x="f7" y="f8"/>
                </a:lnTo>
                <a:lnTo>
                  <a:pt x="f9" y="f0"/>
                </a:lnTo>
                <a:lnTo>
                  <a:pt x="f3" y="f4"/>
                </a:lnTo>
                <a:close/>
              </a:path>
            </a:pathLst>
          </a:custGeom>
          <a:solidFill>
            <a:srgbClr val="FFFFCC"/>
          </a:solidFill>
          <a:ln w="28440">
            <a:solidFill>
              <a:srgbClr val="FFFFCC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2" name="Straight Connector 11"/>
          <p:cNvSpPr/>
          <p:nvPr/>
        </p:nvSpPr>
        <p:spPr>
          <a:xfrm flipH="1">
            <a:off x="6505560" y="4078440"/>
            <a:ext cx="433439" cy="22536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523200" y="4303800"/>
            <a:ext cx="237960" cy="465120"/>
          </a:xfrm>
          <a:custGeom>
            <a:avLst/>
            <a:gdLst>
              <a:gd name="f0" fmla="val 0"/>
              <a:gd name="f1" fmla="val 75"/>
              <a:gd name="f2" fmla="val 146"/>
              <a:gd name="f3" fmla="val 58"/>
              <a:gd name="f4" fmla="val 65"/>
              <a:gd name="f5" fmla="val 133"/>
              <a:gd name="f6" fmla="val 119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75" h="146">
                <a:moveTo>
                  <a:pt x="f0" y="f0"/>
                </a:moveTo>
                <a:lnTo>
                  <a:pt x="f0" y="f0"/>
                </a:lnTo>
                <a:lnTo>
                  <a:pt x="f3" y="f2"/>
                </a:lnTo>
                <a:lnTo>
                  <a:pt x="f4" y="f5"/>
                </a:lnTo>
                <a:lnTo>
                  <a:pt x="f1" y="f6"/>
                </a:lnTo>
                <a:lnTo>
                  <a:pt x="f0" y="f0"/>
                </a:lnTo>
                <a:lnTo>
                  <a:pt x="f0" y="f0"/>
                </a:lnTo>
                <a:close/>
              </a:path>
            </a:pathLst>
          </a:custGeom>
          <a:solidFill>
            <a:srgbClr val="FFFFCC"/>
          </a:solidFill>
          <a:ln w="28440">
            <a:solidFill>
              <a:srgbClr val="FFFFCC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4" name="Straight Connector 13"/>
          <p:cNvSpPr/>
          <p:nvPr/>
        </p:nvSpPr>
        <p:spPr>
          <a:xfrm flipH="1">
            <a:off x="6505200" y="3798720"/>
            <a:ext cx="41400" cy="50508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5" name="Straight Connector 14"/>
          <p:cNvSpPr/>
          <p:nvPr/>
        </p:nvSpPr>
        <p:spPr>
          <a:xfrm>
            <a:off x="6176880" y="3798720"/>
            <a:ext cx="352440" cy="324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6" name="Straight Connector 15"/>
          <p:cNvSpPr/>
          <p:nvPr/>
        </p:nvSpPr>
        <p:spPr>
          <a:xfrm flipH="1" flipV="1">
            <a:off x="7386120" y="4710240"/>
            <a:ext cx="41400" cy="38088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7" name="Straight Connector 16"/>
          <p:cNvSpPr/>
          <p:nvPr/>
        </p:nvSpPr>
        <p:spPr>
          <a:xfrm flipV="1">
            <a:off x="6719760" y="4709880"/>
            <a:ext cx="9720" cy="42516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8" name="Straight Connector 17"/>
          <p:cNvSpPr/>
          <p:nvPr/>
        </p:nvSpPr>
        <p:spPr>
          <a:xfrm flipH="1">
            <a:off x="7598880" y="3529080"/>
            <a:ext cx="47880" cy="77472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7224840" y="3124079"/>
            <a:ext cx="75672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400" b="1">
                <a:solidFill>
                  <a:srgbClr val="33CC33"/>
                </a:solidFill>
                <a:latin typeface="Times New Roman" pitchFamily="18"/>
                <a:ea typeface="Arial Unicode MS" pitchFamily="2"/>
                <a:cs typeface="Tahoma" pitchFamily="2"/>
              </a:rPr>
              <a:t>base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457200"/>
            <a:ext cx="7772400" cy="91476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Phosphate group</a:t>
            </a:r>
          </a:p>
        </p:txBody>
      </p:sp>
      <p:sp>
        <p:nvSpPr>
          <p:cNvPr id="3" name="Freeform 2"/>
          <p:cNvSpPr/>
          <p:nvPr/>
        </p:nvSpPr>
        <p:spPr>
          <a:xfrm>
            <a:off x="228600" y="3249719"/>
            <a:ext cx="182880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O =</a:t>
            </a:r>
            <a:r>
              <a:rPr lang="en-GB" sz="1800">
                <a:latin typeface="Arial" pitchFamily="34"/>
                <a:ea typeface="Arial" pitchFamily="34"/>
                <a:cs typeface="Arial" pitchFamily="34"/>
              </a:rPr>
              <a:t> </a:t>
            </a: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P </a:t>
            </a:r>
            <a:r>
              <a:rPr lang="en-GB" sz="1800">
                <a:latin typeface="Arial" pitchFamily="34"/>
                <a:ea typeface="Arial" pitchFamily="34"/>
                <a:cs typeface="Arial" pitchFamily="34"/>
              </a:rPr>
              <a:t>–</a:t>
            </a: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 OH</a:t>
            </a:r>
          </a:p>
        </p:txBody>
      </p:sp>
      <p:sp>
        <p:nvSpPr>
          <p:cNvPr id="4" name="Freeform 3"/>
          <p:cNvSpPr/>
          <p:nvPr/>
        </p:nvSpPr>
        <p:spPr>
          <a:xfrm>
            <a:off x="-84240" y="5715000"/>
            <a:ext cx="2079720" cy="1180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buNone/>
              <a:tabLst/>
            </a:pP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orthophosphoric</a:t>
            </a:r>
          </a:p>
          <a:p>
            <a:pPr marL="0" marR="0" lvl="0" indent="0" algn="ctr" rtl="0" hangingPunct="0">
              <a:lnSpc>
                <a:spcPct val="100000"/>
              </a:lnSpc>
              <a:buNone/>
              <a:tabLst/>
            </a:pP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acid</a:t>
            </a:r>
          </a:p>
          <a:p>
            <a:pPr marL="0" marR="0" lvl="0" indent="0" algn="ctr" rtl="0" hangingPunct="0">
              <a:lnSpc>
                <a:spcPct val="100000"/>
              </a:lnSpc>
              <a:buNone/>
              <a:tabLst/>
            </a:pPr>
            <a:r>
              <a:rPr lang="en-GB" sz="2400" b="1">
                <a:latin typeface="Arial" pitchFamily="34"/>
                <a:ea typeface="Arial Unicode MS" pitchFamily="2"/>
                <a:cs typeface="Tahoma" pitchFamily="2"/>
              </a:rPr>
              <a:t>H</a:t>
            </a:r>
            <a:r>
              <a:rPr lang="en-GB" sz="2400" b="1" baseline="-25000">
                <a:latin typeface="Arial" pitchFamily="34"/>
                <a:ea typeface="Arial Unicode MS" pitchFamily="2"/>
                <a:cs typeface="Tahoma" pitchFamily="2"/>
              </a:rPr>
              <a:t>3</a:t>
            </a:r>
            <a:r>
              <a:rPr lang="en-GB" sz="2400" b="1">
                <a:latin typeface="Arial" pitchFamily="34"/>
                <a:ea typeface="Arial Unicode MS" pitchFamily="2"/>
                <a:cs typeface="Tahoma" pitchFamily="2"/>
              </a:rPr>
              <a:t>PO</a:t>
            </a:r>
            <a:r>
              <a:rPr lang="en-GB" sz="2400" b="1" baseline="-25000">
                <a:latin typeface="Arial" pitchFamily="34"/>
                <a:ea typeface="Arial Unicode MS" pitchFamily="2"/>
                <a:cs typeface="Tahoma" pitchFamily="2"/>
              </a:rPr>
              <a:t>4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600560" y="1523880"/>
            <a:ext cx="3179520" cy="3476879"/>
            <a:chOff x="1600560" y="1523880"/>
            <a:chExt cx="3179520" cy="3476879"/>
          </a:xfrm>
        </p:grpSpPr>
        <p:sp>
          <p:nvSpPr>
            <p:cNvPr id="6" name="Freeform 5"/>
            <p:cNvSpPr/>
            <p:nvPr/>
          </p:nvSpPr>
          <p:spPr>
            <a:xfrm>
              <a:off x="4179959" y="2998800"/>
              <a:ext cx="165240" cy="274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800">
                  <a:latin typeface="Arial" pitchFamily="34"/>
                  <a:ea typeface="Arial Unicode MS" pitchFamily="2"/>
                  <a:cs typeface="Tahoma" pitchFamily="2"/>
                </a:rPr>
                <a:t>N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4614840" y="2244600"/>
              <a:ext cx="165240" cy="274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800">
                  <a:latin typeface="Arial" pitchFamily="34"/>
                  <a:ea typeface="Arial Unicode MS" pitchFamily="2"/>
                  <a:cs typeface="Tahoma" pitchFamily="2"/>
                </a:rPr>
                <a:t>N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3260880" y="2900520"/>
              <a:ext cx="291960" cy="274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800">
                  <a:latin typeface="Arial" pitchFamily="34"/>
                  <a:ea typeface="Arial Unicode MS" pitchFamily="2"/>
                  <a:cs typeface="Tahoma" pitchFamily="2"/>
                </a:rPr>
                <a:t>N9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3260880" y="2085839"/>
              <a:ext cx="165240" cy="274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800">
                  <a:latin typeface="Arial" pitchFamily="34"/>
                  <a:ea typeface="Arial Unicode MS" pitchFamily="2"/>
                  <a:cs typeface="Tahoma" pitchFamily="2"/>
                </a:rPr>
                <a:t>N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2706840" y="3489480"/>
              <a:ext cx="178920" cy="274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800">
                  <a:latin typeface="Arial" pitchFamily="34"/>
                  <a:ea typeface="Arial Unicode MS" pitchFamily="2"/>
                  <a:cs typeface="Tahoma" pitchFamily="2"/>
                </a:rPr>
                <a:t>O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600560" y="3295800"/>
              <a:ext cx="343800" cy="274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800">
                  <a:latin typeface="Arial" pitchFamily="34"/>
                  <a:ea typeface="Arial Unicode MS" pitchFamily="2"/>
                  <a:cs typeface="Tahoma" pitchFamily="2"/>
                </a:rPr>
                <a:t>HO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049920" y="4726079"/>
              <a:ext cx="343800" cy="274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800">
                  <a:latin typeface="Arial" pitchFamily="34"/>
                  <a:ea typeface="Arial Unicode MS" pitchFamily="2"/>
                  <a:cs typeface="Tahoma" pitchFamily="2"/>
                </a:rPr>
                <a:t>OH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379960" y="4726079"/>
              <a:ext cx="343800" cy="274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800">
                  <a:latin typeface="Arial" pitchFamily="34"/>
                  <a:ea typeface="Arial Unicode MS" pitchFamily="2"/>
                  <a:cs typeface="Tahoma" pitchFamily="2"/>
                </a:rPr>
                <a:t>OH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4192559" y="1523880"/>
              <a:ext cx="402840" cy="3121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800">
                  <a:latin typeface="Arial" pitchFamily="34"/>
                  <a:ea typeface="Arial Unicode MS" pitchFamily="2"/>
                  <a:cs typeface="Tahoma" pitchFamily="2"/>
                </a:rPr>
                <a:t>NH</a:t>
              </a:r>
              <a:r>
                <a:rPr lang="en-GB" sz="1800" baseline="-25000">
                  <a:latin typeface="Arial" pitchFamily="34"/>
                  <a:ea typeface="Arial Unicode MS" pitchFamily="2"/>
                  <a:cs typeface="Tahoma" pitchFamily="2"/>
                </a:rPr>
                <a:t>2</a:t>
              </a:r>
            </a:p>
          </p:txBody>
        </p:sp>
        <p:sp>
          <p:nvSpPr>
            <p:cNvPr id="15" name="Straight Connector 14"/>
            <p:cNvSpPr/>
            <p:nvPr/>
          </p:nvSpPr>
          <p:spPr>
            <a:xfrm flipV="1">
              <a:off x="3851279" y="2139840"/>
              <a:ext cx="439561" cy="287280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6" name="Straight Connector 15"/>
            <p:cNvSpPr/>
            <p:nvPr/>
          </p:nvSpPr>
          <p:spPr>
            <a:xfrm>
              <a:off x="3851279" y="2917800"/>
              <a:ext cx="299880" cy="168480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7" name="Straight Connector 16"/>
            <p:cNvSpPr/>
            <p:nvPr/>
          </p:nvSpPr>
          <p:spPr>
            <a:xfrm>
              <a:off x="4290840" y="2158920"/>
              <a:ext cx="292319" cy="168480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8" name="Straight Connector 17"/>
            <p:cNvSpPr/>
            <p:nvPr/>
          </p:nvSpPr>
          <p:spPr>
            <a:xfrm>
              <a:off x="4259160" y="2260440"/>
              <a:ext cx="323999" cy="189000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9" name="Straight Connector 18"/>
            <p:cNvSpPr/>
            <p:nvPr/>
          </p:nvSpPr>
          <p:spPr>
            <a:xfrm flipV="1">
              <a:off x="4430880" y="2900520"/>
              <a:ext cx="291960" cy="203039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0" name="Straight Connector 19"/>
            <p:cNvSpPr/>
            <p:nvPr/>
          </p:nvSpPr>
          <p:spPr>
            <a:xfrm flipV="1">
              <a:off x="4357800" y="2827080"/>
              <a:ext cx="291960" cy="196920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1" name="Straight Connector 20"/>
            <p:cNvSpPr/>
            <p:nvPr/>
          </p:nvSpPr>
          <p:spPr>
            <a:xfrm>
              <a:off x="4722840" y="2576519"/>
              <a:ext cx="3239" cy="342721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2" name="Straight Connector 21"/>
            <p:cNvSpPr/>
            <p:nvPr/>
          </p:nvSpPr>
          <p:spPr>
            <a:xfrm>
              <a:off x="3075120" y="2662200"/>
              <a:ext cx="180719" cy="250920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3" name="Straight Connector 22"/>
            <p:cNvSpPr/>
            <p:nvPr/>
          </p:nvSpPr>
          <p:spPr>
            <a:xfrm flipH="1">
              <a:off x="3561840" y="2917800"/>
              <a:ext cx="306359" cy="85680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4" name="Straight Connector 23"/>
            <p:cNvSpPr/>
            <p:nvPr/>
          </p:nvSpPr>
          <p:spPr>
            <a:xfrm flipH="1">
              <a:off x="3056040" y="2417760"/>
              <a:ext cx="209520" cy="244440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5" name="Straight Connector 24"/>
            <p:cNvSpPr/>
            <p:nvPr/>
          </p:nvSpPr>
          <p:spPr>
            <a:xfrm flipH="1">
              <a:off x="3170160" y="2417760"/>
              <a:ext cx="225360" cy="263520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6" name="Straight Connector 25"/>
            <p:cNvSpPr/>
            <p:nvPr/>
          </p:nvSpPr>
          <p:spPr>
            <a:xfrm>
              <a:off x="3851279" y="2409839"/>
              <a:ext cx="3240" cy="507961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7" name="Straight Connector 26"/>
            <p:cNvSpPr/>
            <p:nvPr/>
          </p:nvSpPr>
          <p:spPr>
            <a:xfrm>
              <a:off x="3749760" y="2468519"/>
              <a:ext cx="3240" cy="393841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8" name="Straight Connector 27"/>
            <p:cNvSpPr/>
            <p:nvPr/>
          </p:nvSpPr>
          <p:spPr>
            <a:xfrm flipH="1" flipV="1">
              <a:off x="3494160" y="2286000"/>
              <a:ext cx="374399" cy="141120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3141719" y="3971880"/>
              <a:ext cx="231840" cy="465120"/>
            </a:xfrm>
            <a:custGeom>
              <a:avLst/>
              <a:gdLst>
                <a:gd name="f0" fmla="val 0"/>
                <a:gd name="f1" fmla="val 73"/>
                <a:gd name="f2" fmla="val 147"/>
                <a:gd name="f3" fmla="val 121"/>
                <a:gd name="f4" fmla="val 8"/>
                <a:gd name="f5" fmla="val 132"/>
                <a:gd name="f6" fmla="val 1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73" h="147">
                  <a:moveTo>
                    <a:pt x="f1" y="f0"/>
                  </a:moveTo>
                  <a:lnTo>
                    <a:pt x="f1" y="f0"/>
                  </a:lnTo>
                  <a:lnTo>
                    <a:pt x="f0" y="f3"/>
                  </a:lnTo>
                  <a:lnTo>
                    <a:pt x="f4" y="f5"/>
                  </a:lnTo>
                  <a:lnTo>
                    <a:pt x="f6" y="f2"/>
                  </a:lnTo>
                  <a:lnTo>
                    <a:pt x="f1" y="f0"/>
                  </a:lnTo>
                  <a:lnTo>
                    <a:pt x="f1" y="f0"/>
                  </a:lnTo>
                  <a:close/>
                </a:path>
              </a:pathLst>
            </a:custGeom>
            <a:solidFill>
              <a:srgbClr val="FFFFCC"/>
            </a:solidFill>
            <a:ln w="28440">
              <a:solidFill>
                <a:srgbClr val="FFFFCC"/>
              </a:solidFill>
              <a:prstDash val="solid"/>
              <a:round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0" name="Straight Connector 29"/>
            <p:cNvSpPr/>
            <p:nvPr/>
          </p:nvSpPr>
          <p:spPr>
            <a:xfrm flipH="1" flipV="1">
              <a:off x="2876400" y="3690720"/>
              <a:ext cx="432000" cy="260280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2463840" y="4348080"/>
              <a:ext cx="723959" cy="88920"/>
            </a:xfrm>
            <a:custGeom>
              <a:avLst/>
              <a:gdLst>
                <a:gd name="f0" fmla="val 0"/>
                <a:gd name="f1" fmla="val 228"/>
                <a:gd name="f2" fmla="val 28"/>
                <a:gd name="f3" fmla="val 7"/>
                <a:gd name="f4" fmla="val 13"/>
                <a:gd name="f5" fmla="val 27"/>
                <a:gd name="f6" fmla="val 219"/>
                <a:gd name="f7" fmla="val 213"/>
                <a:gd name="f8" fmla="val 2"/>
                <a:gd name="f9" fmla="val 1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28" h="28">
                  <a:moveTo>
                    <a:pt x="f3" y="f4"/>
                  </a:moveTo>
                  <a:lnTo>
                    <a:pt x="f0" y="f5"/>
                  </a:lnTo>
                  <a:lnTo>
                    <a:pt x="f1" y="f2"/>
                  </a:lnTo>
                  <a:lnTo>
                    <a:pt x="f6" y="f4"/>
                  </a:lnTo>
                  <a:lnTo>
                    <a:pt x="f7" y="f8"/>
                  </a:lnTo>
                  <a:lnTo>
                    <a:pt x="f9" y="f0"/>
                  </a:lnTo>
                  <a:lnTo>
                    <a:pt x="f3" y="f4"/>
                  </a:lnTo>
                  <a:close/>
                </a:path>
              </a:pathLst>
            </a:custGeom>
            <a:solidFill>
              <a:srgbClr val="FFFFCC"/>
            </a:solidFill>
            <a:ln w="28440">
              <a:solidFill>
                <a:srgbClr val="FFFFCC"/>
              </a:solidFill>
              <a:prstDash val="solid"/>
              <a:round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2" name="Straight Connector 31"/>
            <p:cNvSpPr/>
            <p:nvPr/>
          </p:nvSpPr>
          <p:spPr>
            <a:xfrm flipH="1">
              <a:off x="2265120" y="3746520"/>
              <a:ext cx="430200" cy="225360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2282760" y="3971880"/>
              <a:ext cx="236520" cy="461879"/>
            </a:xfrm>
            <a:custGeom>
              <a:avLst/>
              <a:gdLst>
                <a:gd name="f0" fmla="val 0"/>
                <a:gd name="f1" fmla="val 75"/>
                <a:gd name="f2" fmla="val 146"/>
                <a:gd name="f3" fmla="val 58"/>
                <a:gd name="f4" fmla="val 65"/>
                <a:gd name="f5" fmla="val 132"/>
                <a:gd name="f6" fmla="val 119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75" h="146">
                  <a:moveTo>
                    <a:pt x="f0" y="f0"/>
                  </a:moveTo>
                  <a:lnTo>
                    <a:pt x="f0" y="f0"/>
                  </a:lnTo>
                  <a:lnTo>
                    <a:pt x="f3" y="f2"/>
                  </a:lnTo>
                  <a:lnTo>
                    <a:pt x="f4" y="f5"/>
                  </a:lnTo>
                  <a:lnTo>
                    <a:pt x="f1" y="f6"/>
                  </a:lnTo>
                  <a:lnTo>
                    <a:pt x="f0" y="f0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CC"/>
            </a:solidFill>
            <a:ln w="28440">
              <a:solidFill>
                <a:srgbClr val="FFFFCC"/>
              </a:solidFill>
              <a:prstDash val="solid"/>
              <a:round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4" name="Straight Connector 33"/>
            <p:cNvSpPr/>
            <p:nvPr/>
          </p:nvSpPr>
          <p:spPr>
            <a:xfrm flipH="1">
              <a:off x="2263320" y="3463920"/>
              <a:ext cx="41400" cy="507960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5" name="Straight Connector 34"/>
            <p:cNvSpPr/>
            <p:nvPr/>
          </p:nvSpPr>
          <p:spPr>
            <a:xfrm>
              <a:off x="1936800" y="3463920"/>
              <a:ext cx="352440" cy="3239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6" name="Straight Connector 35"/>
            <p:cNvSpPr/>
            <p:nvPr/>
          </p:nvSpPr>
          <p:spPr>
            <a:xfrm flipH="1" flipV="1">
              <a:off x="3141719" y="4371839"/>
              <a:ext cx="41040" cy="384481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7" name="Straight Connector 36"/>
            <p:cNvSpPr/>
            <p:nvPr/>
          </p:nvSpPr>
          <p:spPr>
            <a:xfrm flipH="1" flipV="1">
              <a:off x="2468160" y="4371839"/>
              <a:ext cx="41400" cy="384481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8" name="Straight Connector 37"/>
            <p:cNvSpPr/>
            <p:nvPr/>
          </p:nvSpPr>
          <p:spPr>
            <a:xfrm>
              <a:off x="3371760" y="3233880"/>
              <a:ext cx="3240" cy="739799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9" name="Straight Connector 38"/>
            <p:cNvSpPr/>
            <p:nvPr/>
          </p:nvSpPr>
          <p:spPr>
            <a:xfrm>
              <a:off x="4284720" y="1797120"/>
              <a:ext cx="6120" cy="361800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3274920" y="3860639"/>
              <a:ext cx="381240" cy="274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60033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800">
                  <a:latin typeface="Arial" pitchFamily="34"/>
                  <a:ea typeface="Arial Unicode MS" pitchFamily="2"/>
                  <a:cs typeface="Tahoma" pitchFamily="2"/>
                </a:rPr>
                <a:t>C1’</a:t>
              </a:r>
            </a:p>
          </p:txBody>
        </p:sp>
      </p:grpSp>
      <p:sp>
        <p:nvSpPr>
          <p:cNvPr id="41" name="Straight Connector 40"/>
          <p:cNvSpPr/>
          <p:nvPr/>
        </p:nvSpPr>
        <p:spPr>
          <a:xfrm>
            <a:off x="838080" y="3097080"/>
            <a:ext cx="1799" cy="20664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2" name="Straight Connector 41"/>
          <p:cNvSpPr/>
          <p:nvPr/>
        </p:nvSpPr>
        <p:spPr>
          <a:xfrm>
            <a:off x="838080" y="3576600"/>
            <a:ext cx="1799" cy="206279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685799" y="2792520"/>
            <a:ext cx="685799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OH</a:t>
            </a:r>
          </a:p>
        </p:txBody>
      </p:sp>
      <p:sp>
        <p:nvSpPr>
          <p:cNvPr id="44" name="Freeform 43"/>
          <p:cNvSpPr/>
          <p:nvPr/>
        </p:nvSpPr>
        <p:spPr>
          <a:xfrm>
            <a:off x="685799" y="3720960"/>
            <a:ext cx="76212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OH</a:t>
            </a:r>
          </a:p>
        </p:txBody>
      </p:sp>
      <p:sp>
        <p:nvSpPr>
          <p:cNvPr id="45" name="Freeform 44"/>
          <p:cNvSpPr/>
          <p:nvPr/>
        </p:nvSpPr>
        <p:spPr>
          <a:xfrm>
            <a:off x="1295280" y="3249719"/>
            <a:ext cx="76212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8440">
            <a:solidFill>
              <a:srgbClr val="FF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8220240" y="2998800"/>
            <a:ext cx="16524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N</a:t>
            </a:r>
          </a:p>
        </p:txBody>
      </p:sp>
      <p:sp>
        <p:nvSpPr>
          <p:cNvPr id="47" name="Freeform 46"/>
          <p:cNvSpPr/>
          <p:nvPr/>
        </p:nvSpPr>
        <p:spPr>
          <a:xfrm>
            <a:off x="8655120" y="2244600"/>
            <a:ext cx="16524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N</a:t>
            </a:r>
          </a:p>
        </p:txBody>
      </p:sp>
      <p:sp>
        <p:nvSpPr>
          <p:cNvPr id="48" name="Freeform 47"/>
          <p:cNvSpPr/>
          <p:nvPr/>
        </p:nvSpPr>
        <p:spPr>
          <a:xfrm>
            <a:off x="7300799" y="2900520"/>
            <a:ext cx="29196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N9</a:t>
            </a:r>
          </a:p>
        </p:txBody>
      </p:sp>
      <p:sp>
        <p:nvSpPr>
          <p:cNvPr id="49" name="Freeform 48"/>
          <p:cNvSpPr/>
          <p:nvPr/>
        </p:nvSpPr>
        <p:spPr>
          <a:xfrm>
            <a:off x="7300799" y="2085839"/>
            <a:ext cx="16524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N</a:t>
            </a:r>
          </a:p>
        </p:txBody>
      </p:sp>
      <p:sp>
        <p:nvSpPr>
          <p:cNvPr id="50" name="Freeform 49"/>
          <p:cNvSpPr/>
          <p:nvPr/>
        </p:nvSpPr>
        <p:spPr>
          <a:xfrm>
            <a:off x="6745320" y="3490919"/>
            <a:ext cx="17892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O</a:t>
            </a:r>
          </a:p>
        </p:txBody>
      </p:sp>
      <p:sp>
        <p:nvSpPr>
          <p:cNvPr id="51" name="Freeform 50"/>
          <p:cNvSpPr/>
          <p:nvPr/>
        </p:nvSpPr>
        <p:spPr>
          <a:xfrm>
            <a:off x="7088400" y="4727520"/>
            <a:ext cx="34380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OH</a:t>
            </a:r>
          </a:p>
        </p:txBody>
      </p:sp>
      <p:sp>
        <p:nvSpPr>
          <p:cNvPr id="52" name="Freeform 51"/>
          <p:cNvSpPr/>
          <p:nvPr/>
        </p:nvSpPr>
        <p:spPr>
          <a:xfrm>
            <a:off x="6418440" y="4727520"/>
            <a:ext cx="34380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OH</a:t>
            </a:r>
          </a:p>
        </p:txBody>
      </p:sp>
      <p:sp>
        <p:nvSpPr>
          <p:cNvPr id="53" name="Freeform 52"/>
          <p:cNvSpPr/>
          <p:nvPr/>
        </p:nvSpPr>
        <p:spPr>
          <a:xfrm>
            <a:off x="8232840" y="1523880"/>
            <a:ext cx="402840" cy="312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NH</a:t>
            </a:r>
            <a:r>
              <a:rPr lang="en-GB" sz="1800" baseline="-25000">
                <a:latin typeface="Arial" pitchFamily="34"/>
                <a:ea typeface="Arial Unicode MS" pitchFamily="2"/>
                <a:cs typeface="Tahoma" pitchFamily="2"/>
              </a:rPr>
              <a:t>2</a:t>
            </a:r>
          </a:p>
        </p:txBody>
      </p:sp>
      <p:sp>
        <p:nvSpPr>
          <p:cNvPr id="54" name="Straight Connector 53"/>
          <p:cNvSpPr/>
          <p:nvPr/>
        </p:nvSpPr>
        <p:spPr>
          <a:xfrm flipV="1">
            <a:off x="7891560" y="2141640"/>
            <a:ext cx="439560" cy="28728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5" name="Straight Connector 54"/>
          <p:cNvSpPr/>
          <p:nvPr/>
        </p:nvSpPr>
        <p:spPr>
          <a:xfrm>
            <a:off x="7891560" y="2919240"/>
            <a:ext cx="299880" cy="16848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6" name="Straight Connector 55"/>
          <p:cNvSpPr/>
          <p:nvPr/>
        </p:nvSpPr>
        <p:spPr>
          <a:xfrm>
            <a:off x="8331120" y="2158920"/>
            <a:ext cx="292320" cy="16848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7" name="Straight Connector 56"/>
          <p:cNvSpPr/>
          <p:nvPr/>
        </p:nvSpPr>
        <p:spPr>
          <a:xfrm>
            <a:off x="8299440" y="2260440"/>
            <a:ext cx="324000" cy="18900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8" name="Straight Connector 57"/>
          <p:cNvSpPr/>
          <p:nvPr/>
        </p:nvSpPr>
        <p:spPr>
          <a:xfrm flipV="1">
            <a:off x="8470800" y="2901960"/>
            <a:ext cx="292320" cy="20304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9" name="Straight Connector 58"/>
          <p:cNvSpPr/>
          <p:nvPr/>
        </p:nvSpPr>
        <p:spPr>
          <a:xfrm flipV="1">
            <a:off x="8397720" y="2828519"/>
            <a:ext cx="292320" cy="196921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0" name="Straight Connector 59"/>
          <p:cNvSpPr/>
          <p:nvPr/>
        </p:nvSpPr>
        <p:spPr>
          <a:xfrm>
            <a:off x="8763120" y="2576519"/>
            <a:ext cx="2880" cy="342721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1" name="Straight Connector 60"/>
          <p:cNvSpPr/>
          <p:nvPr/>
        </p:nvSpPr>
        <p:spPr>
          <a:xfrm>
            <a:off x="7113599" y="2662200"/>
            <a:ext cx="181080" cy="25092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2" name="Straight Connector 61"/>
          <p:cNvSpPr/>
          <p:nvPr/>
        </p:nvSpPr>
        <p:spPr>
          <a:xfrm flipH="1">
            <a:off x="7602120" y="2919240"/>
            <a:ext cx="306359" cy="86039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3" name="Straight Connector 62"/>
          <p:cNvSpPr/>
          <p:nvPr/>
        </p:nvSpPr>
        <p:spPr>
          <a:xfrm flipH="1">
            <a:off x="7095600" y="2417760"/>
            <a:ext cx="209880" cy="24444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4" name="Straight Connector 63"/>
          <p:cNvSpPr/>
          <p:nvPr/>
        </p:nvSpPr>
        <p:spPr>
          <a:xfrm flipH="1">
            <a:off x="7210440" y="2417760"/>
            <a:ext cx="225360" cy="26352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5" name="Straight Connector 64"/>
          <p:cNvSpPr/>
          <p:nvPr/>
        </p:nvSpPr>
        <p:spPr>
          <a:xfrm>
            <a:off x="7891560" y="2411280"/>
            <a:ext cx="3240" cy="50796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6" name="Straight Connector 65"/>
          <p:cNvSpPr/>
          <p:nvPr/>
        </p:nvSpPr>
        <p:spPr>
          <a:xfrm>
            <a:off x="7790040" y="2468519"/>
            <a:ext cx="2880" cy="393841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7" name="Straight Connector 66"/>
          <p:cNvSpPr/>
          <p:nvPr/>
        </p:nvSpPr>
        <p:spPr>
          <a:xfrm flipH="1" flipV="1">
            <a:off x="7534439" y="2287080"/>
            <a:ext cx="374400" cy="14148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8" name="Freeform 67"/>
          <p:cNvSpPr/>
          <p:nvPr/>
        </p:nvSpPr>
        <p:spPr>
          <a:xfrm>
            <a:off x="7180199" y="3973679"/>
            <a:ext cx="231840" cy="465120"/>
          </a:xfrm>
          <a:custGeom>
            <a:avLst/>
            <a:gdLst>
              <a:gd name="f0" fmla="val 0"/>
              <a:gd name="f1" fmla="val 73"/>
              <a:gd name="f2" fmla="val 147"/>
              <a:gd name="f3" fmla="val 121"/>
              <a:gd name="f4" fmla="val 8"/>
              <a:gd name="f5" fmla="val 132"/>
              <a:gd name="f6" fmla="val 15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73" h="147">
                <a:moveTo>
                  <a:pt x="f1" y="f0"/>
                </a:moveTo>
                <a:lnTo>
                  <a:pt x="f1" y="f0"/>
                </a:lnTo>
                <a:lnTo>
                  <a:pt x="f0" y="f3"/>
                </a:lnTo>
                <a:lnTo>
                  <a:pt x="f4" y="f5"/>
                </a:lnTo>
                <a:lnTo>
                  <a:pt x="f6" y="f2"/>
                </a:lnTo>
                <a:lnTo>
                  <a:pt x="f1" y="f0"/>
                </a:lnTo>
                <a:lnTo>
                  <a:pt x="f1" y="f0"/>
                </a:lnTo>
                <a:close/>
              </a:path>
            </a:pathLst>
          </a:custGeom>
          <a:solidFill>
            <a:srgbClr val="FFFFCC"/>
          </a:solidFill>
          <a:ln w="28440">
            <a:solidFill>
              <a:srgbClr val="FFFFCC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9" name="Straight Connector 68"/>
          <p:cNvSpPr/>
          <p:nvPr/>
        </p:nvSpPr>
        <p:spPr>
          <a:xfrm flipH="1" flipV="1">
            <a:off x="6916680" y="3692160"/>
            <a:ext cx="432000" cy="26028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70" name="Freeform 69"/>
          <p:cNvSpPr/>
          <p:nvPr/>
        </p:nvSpPr>
        <p:spPr>
          <a:xfrm>
            <a:off x="6504120" y="4349880"/>
            <a:ext cx="723599" cy="88920"/>
          </a:xfrm>
          <a:custGeom>
            <a:avLst/>
            <a:gdLst>
              <a:gd name="f0" fmla="val 0"/>
              <a:gd name="f1" fmla="val 228"/>
              <a:gd name="f2" fmla="val 28"/>
              <a:gd name="f3" fmla="val 7"/>
              <a:gd name="f4" fmla="val 13"/>
              <a:gd name="f5" fmla="val 27"/>
              <a:gd name="f6" fmla="val 219"/>
              <a:gd name="f7" fmla="val 213"/>
              <a:gd name="f8" fmla="val 2"/>
              <a:gd name="f9" fmla="val 1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28" h="28">
                <a:moveTo>
                  <a:pt x="f3" y="f4"/>
                </a:moveTo>
                <a:lnTo>
                  <a:pt x="f0" y="f5"/>
                </a:lnTo>
                <a:lnTo>
                  <a:pt x="f1" y="f2"/>
                </a:lnTo>
                <a:lnTo>
                  <a:pt x="f6" y="f4"/>
                </a:lnTo>
                <a:lnTo>
                  <a:pt x="f7" y="f8"/>
                </a:lnTo>
                <a:lnTo>
                  <a:pt x="f9" y="f0"/>
                </a:lnTo>
                <a:lnTo>
                  <a:pt x="f3" y="f4"/>
                </a:lnTo>
                <a:close/>
              </a:path>
            </a:pathLst>
          </a:custGeom>
          <a:solidFill>
            <a:srgbClr val="FFFFCC"/>
          </a:solidFill>
          <a:ln w="28440">
            <a:solidFill>
              <a:srgbClr val="FFFFCC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71" name="Straight Connector 70"/>
          <p:cNvSpPr/>
          <p:nvPr/>
        </p:nvSpPr>
        <p:spPr>
          <a:xfrm flipH="1">
            <a:off x="6303600" y="3747960"/>
            <a:ext cx="430199" cy="225719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72" name="Freeform 71"/>
          <p:cNvSpPr/>
          <p:nvPr/>
        </p:nvSpPr>
        <p:spPr>
          <a:xfrm>
            <a:off x="6321600" y="3973679"/>
            <a:ext cx="236520" cy="461879"/>
          </a:xfrm>
          <a:custGeom>
            <a:avLst/>
            <a:gdLst>
              <a:gd name="f0" fmla="val 0"/>
              <a:gd name="f1" fmla="val 75"/>
              <a:gd name="f2" fmla="val 146"/>
              <a:gd name="f3" fmla="val 58"/>
              <a:gd name="f4" fmla="val 65"/>
              <a:gd name="f5" fmla="val 132"/>
              <a:gd name="f6" fmla="val 119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75" h="146">
                <a:moveTo>
                  <a:pt x="f0" y="f0"/>
                </a:moveTo>
                <a:lnTo>
                  <a:pt x="f0" y="f0"/>
                </a:lnTo>
                <a:lnTo>
                  <a:pt x="f3" y="f2"/>
                </a:lnTo>
                <a:lnTo>
                  <a:pt x="f4" y="f5"/>
                </a:lnTo>
                <a:lnTo>
                  <a:pt x="f1" y="f6"/>
                </a:lnTo>
                <a:lnTo>
                  <a:pt x="f0" y="f0"/>
                </a:lnTo>
                <a:lnTo>
                  <a:pt x="f0" y="f0"/>
                </a:lnTo>
                <a:close/>
              </a:path>
            </a:pathLst>
          </a:custGeom>
          <a:solidFill>
            <a:srgbClr val="FFFFCC"/>
          </a:solidFill>
          <a:ln w="28440">
            <a:solidFill>
              <a:srgbClr val="FFFFCC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73" name="Straight Connector 72"/>
          <p:cNvSpPr/>
          <p:nvPr/>
        </p:nvSpPr>
        <p:spPr>
          <a:xfrm flipH="1">
            <a:off x="6303600" y="3465360"/>
            <a:ext cx="41400" cy="508319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74" name="Straight Connector 73"/>
          <p:cNvSpPr/>
          <p:nvPr/>
        </p:nvSpPr>
        <p:spPr>
          <a:xfrm>
            <a:off x="5975280" y="3465360"/>
            <a:ext cx="352440" cy="324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75" name="Straight Connector 74"/>
          <p:cNvSpPr/>
          <p:nvPr/>
        </p:nvSpPr>
        <p:spPr>
          <a:xfrm flipH="1" flipV="1">
            <a:off x="7182000" y="4373279"/>
            <a:ext cx="41040" cy="384121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76" name="Straight Connector 75"/>
          <p:cNvSpPr/>
          <p:nvPr/>
        </p:nvSpPr>
        <p:spPr>
          <a:xfrm flipH="1" flipV="1">
            <a:off x="6508440" y="4373279"/>
            <a:ext cx="41400" cy="384121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77" name="Straight Connector 76"/>
          <p:cNvSpPr/>
          <p:nvPr/>
        </p:nvSpPr>
        <p:spPr>
          <a:xfrm>
            <a:off x="7412039" y="3233880"/>
            <a:ext cx="3241" cy="739799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78" name="Straight Connector 77"/>
          <p:cNvSpPr/>
          <p:nvPr/>
        </p:nvSpPr>
        <p:spPr>
          <a:xfrm>
            <a:off x="8325000" y="1797120"/>
            <a:ext cx="6120" cy="36180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7315200" y="3862439"/>
            <a:ext cx="38088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0033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C1’</a:t>
            </a:r>
          </a:p>
        </p:txBody>
      </p:sp>
      <p:sp>
        <p:nvSpPr>
          <p:cNvPr id="80" name="Freeform 79"/>
          <p:cNvSpPr/>
          <p:nvPr/>
        </p:nvSpPr>
        <p:spPr>
          <a:xfrm>
            <a:off x="4800600" y="3263760"/>
            <a:ext cx="121932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O =</a:t>
            </a:r>
            <a:r>
              <a:rPr lang="en-GB" sz="1800">
                <a:latin typeface="Arial" pitchFamily="34"/>
                <a:ea typeface="Arial" pitchFamily="34"/>
                <a:cs typeface="Arial" pitchFamily="34"/>
              </a:rPr>
              <a:t> </a:t>
            </a: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P </a:t>
            </a:r>
            <a:r>
              <a:rPr lang="en-GB" sz="1800">
                <a:latin typeface="Arial" pitchFamily="34"/>
                <a:ea typeface="Arial" pitchFamily="34"/>
                <a:cs typeface="Arial" pitchFamily="34"/>
              </a:rPr>
              <a:t>–</a:t>
            </a: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 O</a:t>
            </a:r>
          </a:p>
        </p:txBody>
      </p:sp>
      <p:sp>
        <p:nvSpPr>
          <p:cNvPr id="81" name="Straight Connector 80"/>
          <p:cNvSpPr/>
          <p:nvPr/>
        </p:nvSpPr>
        <p:spPr>
          <a:xfrm>
            <a:off x="5410079" y="3097080"/>
            <a:ext cx="1801" cy="20664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82" name="Straight Connector 81"/>
          <p:cNvSpPr/>
          <p:nvPr/>
        </p:nvSpPr>
        <p:spPr>
          <a:xfrm>
            <a:off x="5410079" y="3576600"/>
            <a:ext cx="1801" cy="206279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83" name="Freeform 82"/>
          <p:cNvSpPr/>
          <p:nvPr/>
        </p:nvSpPr>
        <p:spPr>
          <a:xfrm>
            <a:off x="5257800" y="2792520"/>
            <a:ext cx="38088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O</a:t>
            </a:r>
          </a:p>
        </p:txBody>
      </p:sp>
      <p:sp>
        <p:nvSpPr>
          <p:cNvPr id="84" name="Freeform 83"/>
          <p:cNvSpPr/>
          <p:nvPr/>
        </p:nvSpPr>
        <p:spPr>
          <a:xfrm>
            <a:off x="5257800" y="3720960"/>
            <a:ext cx="38088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O</a:t>
            </a:r>
          </a:p>
        </p:txBody>
      </p:sp>
      <p:sp>
        <p:nvSpPr>
          <p:cNvPr id="85" name="Freeform 84"/>
          <p:cNvSpPr/>
          <p:nvPr/>
        </p:nvSpPr>
        <p:spPr>
          <a:xfrm>
            <a:off x="5486399" y="2639880"/>
            <a:ext cx="22860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/>
            </a:pPr>
            <a:r>
              <a:rPr lang="en-GB" sz="2400" b="1">
                <a:latin typeface="Times New Roman" pitchFamily="18"/>
                <a:ea typeface="Arial Unicode MS" pitchFamily="2"/>
                <a:cs typeface="Tahoma" pitchFamily="2"/>
              </a:rPr>
              <a:t>-</a:t>
            </a:r>
          </a:p>
        </p:txBody>
      </p:sp>
      <p:sp>
        <p:nvSpPr>
          <p:cNvPr id="86" name="Freeform 85"/>
          <p:cNvSpPr/>
          <p:nvPr/>
        </p:nvSpPr>
        <p:spPr>
          <a:xfrm>
            <a:off x="5486399" y="3554280"/>
            <a:ext cx="22860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/>
            </a:pPr>
            <a:r>
              <a:rPr lang="en-GB" sz="2400" b="1">
                <a:latin typeface="Times New Roman" pitchFamily="18"/>
                <a:ea typeface="Arial Unicode MS" pitchFamily="2"/>
                <a:cs typeface="Tahoma" pitchFamily="2"/>
              </a:rPr>
              <a:t>-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441360" y="5257800"/>
            <a:ext cx="5344560" cy="459719"/>
            <a:chOff x="441360" y="5257800"/>
            <a:chExt cx="5344560" cy="459719"/>
          </a:xfrm>
        </p:grpSpPr>
        <p:sp>
          <p:nvSpPr>
            <p:cNvPr id="88" name="Freeform 87"/>
            <p:cNvSpPr/>
            <p:nvPr/>
          </p:nvSpPr>
          <p:spPr>
            <a:xfrm>
              <a:off x="441360" y="5294160"/>
              <a:ext cx="598320" cy="36827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9360">
              <a:solidFill>
                <a:srgbClr val="FF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800">
                  <a:latin typeface="Arial" pitchFamily="34"/>
                  <a:ea typeface="Arial Unicode MS" pitchFamily="2"/>
                  <a:cs typeface="Tahoma" pitchFamily="2"/>
                </a:rPr>
                <a:t>acid</a:t>
              </a:r>
            </a:p>
          </p:txBody>
        </p:sp>
        <p:sp>
          <p:nvSpPr>
            <p:cNvPr id="89" name="Freeform 88"/>
            <p:cNvSpPr/>
            <p:nvPr/>
          </p:nvSpPr>
          <p:spPr>
            <a:xfrm>
              <a:off x="2117880" y="5294160"/>
              <a:ext cx="901440" cy="36827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9360">
              <a:solidFill>
                <a:srgbClr val="FF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800">
                  <a:latin typeface="Arial" pitchFamily="34"/>
                  <a:ea typeface="Arial Unicode MS" pitchFamily="2"/>
                  <a:cs typeface="Tahoma" pitchFamily="2"/>
                </a:rPr>
                <a:t>alcohol</a:t>
              </a:r>
            </a:p>
          </p:txBody>
        </p:sp>
        <p:sp>
          <p:nvSpPr>
            <p:cNvPr id="90" name="Freeform 89"/>
            <p:cNvSpPr/>
            <p:nvPr/>
          </p:nvSpPr>
          <p:spPr>
            <a:xfrm>
              <a:off x="1623960" y="5257800"/>
              <a:ext cx="354600" cy="4597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9360">
              <a:solidFill>
                <a:srgbClr val="FF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2400" b="1">
                  <a:latin typeface="Times New Roman" pitchFamily="18"/>
                  <a:ea typeface="Arial Unicode MS" pitchFamily="2"/>
                  <a:cs typeface="Tahoma" pitchFamily="2"/>
                </a:rPr>
                <a:t>+</a:t>
              </a:r>
            </a:p>
          </p:txBody>
        </p:sp>
        <p:sp>
          <p:nvSpPr>
            <p:cNvPr id="91" name="Freeform 90"/>
            <p:cNvSpPr/>
            <p:nvPr/>
          </p:nvSpPr>
          <p:spPr>
            <a:xfrm>
              <a:off x="5097600" y="5348160"/>
              <a:ext cx="688320" cy="36827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9360">
              <a:solidFill>
                <a:srgbClr val="FF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800">
                  <a:latin typeface="Arial" pitchFamily="34"/>
                  <a:ea typeface="Arial Unicode MS" pitchFamily="2"/>
                  <a:cs typeface="Tahoma" pitchFamily="2"/>
                </a:rPr>
                <a:t>ester</a:t>
              </a:r>
            </a:p>
          </p:txBody>
        </p:sp>
        <p:sp>
          <p:nvSpPr>
            <p:cNvPr id="92" name="Straight Connector 91"/>
            <p:cNvSpPr/>
            <p:nvPr/>
          </p:nvSpPr>
          <p:spPr>
            <a:xfrm>
              <a:off x="4037039" y="5484960"/>
              <a:ext cx="838081" cy="1439"/>
            </a:xfrm>
            <a:prstGeom prst="line">
              <a:avLst/>
            </a:prstGeom>
            <a:noFill/>
            <a:ln w="28440">
              <a:solidFill>
                <a:srgbClr val="FF0000"/>
              </a:solidFill>
              <a:prstDash val="solid"/>
              <a:miter/>
              <a:tailEnd type="arrow"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93" name="Straight Connector 92"/>
          <p:cNvSpPr/>
          <p:nvPr/>
        </p:nvSpPr>
        <p:spPr>
          <a:xfrm>
            <a:off x="4114800" y="3859199"/>
            <a:ext cx="838080" cy="144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94" name="Freeform 93"/>
          <p:cNvSpPr/>
          <p:nvPr/>
        </p:nvSpPr>
        <p:spPr>
          <a:xfrm>
            <a:off x="5334120" y="2106720"/>
            <a:ext cx="228600" cy="60948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0 f8 1"/>
              <a:gd name="f17" fmla="+- 21600 0 f12"/>
              <a:gd name="f18" fmla="*/ f11 f7 1"/>
              <a:gd name="f19" fmla="*/ f13 f7 1"/>
              <a:gd name="f20" fmla="*/ f17 f11 1"/>
              <a:gd name="f21" fmla="*/ f20 1 10800"/>
              <a:gd name="f22" fmla="+- f12 f21 0"/>
              <a:gd name="f23" fmla="*/ f22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16" r="f19" b="f23"/>
            <a:pathLst>
              <a:path w="21600" h="21600">
                <a:moveTo>
                  <a:pt x="f11" y="f4"/>
                </a:moveTo>
                <a:lnTo>
                  <a:pt x="f11" y="f12"/>
                </a:lnTo>
                <a:lnTo>
                  <a:pt x="f4" y="f12"/>
                </a:lnTo>
                <a:lnTo>
                  <a:pt x="f6" y="f5"/>
                </a:lnTo>
                <a:lnTo>
                  <a:pt x="f5" y="f12"/>
                </a:lnTo>
                <a:lnTo>
                  <a:pt x="f13" y="f12"/>
                </a:lnTo>
                <a:lnTo>
                  <a:pt x="f13" y="f4"/>
                </a:lnTo>
                <a:close/>
              </a:path>
            </a:pathLst>
          </a:custGeom>
          <a:solidFill>
            <a:srgbClr val="33CC33"/>
          </a:solidFill>
          <a:ln w="25560">
            <a:solidFill>
              <a:srgbClr val="FFFFCC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95" name="Straight Connector 94"/>
          <p:cNvSpPr/>
          <p:nvPr/>
        </p:nvSpPr>
        <p:spPr>
          <a:xfrm>
            <a:off x="8000999" y="3859199"/>
            <a:ext cx="838081" cy="144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96" name="Freeform 95"/>
          <p:cNvSpPr/>
          <p:nvPr/>
        </p:nvSpPr>
        <p:spPr>
          <a:xfrm>
            <a:off x="8229240" y="3859199"/>
            <a:ext cx="35460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400" b="1">
                <a:latin typeface="Times New Roman" pitchFamily="18"/>
                <a:ea typeface="Arial Unicode MS" pitchFamily="2"/>
                <a:cs typeface="Tahoma" pitchFamily="2"/>
              </a:rPr>
              <a:t>+</a:t>
            </a:r>
          </a:p>
        </p:txBody>
      </p:sp>
      <p:sp>
        <p:nvSpPr>
          <p:cNvPr id="97" name="Freeform 96"/>
          <p:cNvSpPr/>
          <p:nvPr/>
        </p:nvSpPr>
        <p:spPr>
          <a:xfrm>
            <a:off x="1981080" y="5867279"/>
            <a:ext cx="135720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adenosine</a:t>
            </a:r>
          </a:p>
        </p:txBody>
      </p:sp>
      <p:sp>
        <p:nvSpPr>
          <p:cNvPr id="98" name="Freeform 97"/>
          <p:cNvSpPr/>
          <p:nvPr/>
        </p:nvSpPr>
        <p:spPr>
          <a:xfrm>
            <a:off x="4689720" y="5888160"/>
            <a:ext cx="414612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adenosine(mono)phosphate (AMP)‏</a:t>
            </a:r>
          </a:p>
        </p:txBody>
      </p:sp>
      <p:sp>
        <p:nvSpPr>
          <p:cNvPr id="99" name="Freeform 98"/>
          <p:cNvSpPr/>
          <p:nvPr/>
        </p:nvSpPr>
        <p:spPr>
          <a:xfrm>
            <a:off x="7772400" y="4216320"/>
            <a:ext cx="1230839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adenosine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04920" y="457200"/>
            <a:ext cx="4495680" cy="129564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Nukleotides</a:t>
            </a:r>
          </a:p>
        </p:txBody>
      </p:sp>
      <p:sp>
        <p:nvSpPr>
          <p:cNvPr id="3" name="Freeform 2"/>
          <p:cNvSpPr/>
          <p:nvPr/>
        </p:nvSpPr>
        <p:spPr>
          <a:xfrm>
            <a:off x="380880" y="2482920"/>
            <a:ext cx="8321760" cy="1556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400" b="1">
                <a:latin typeface="Times New Roman" pitchFamily="18"/>
                <a:ea typeface="Arial Unicode MS" pitchFamily="2"/>
                <a:cs typeface="Tahoma" pitchFamily="2"/>
              </a:rPr>
              <a:t>Ribonucleotides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uridyl acid	 	= uridine – 5´monophosphate 	= UMP, pU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cytidyl acid	 	= cytidin		-“-		= CMP, pC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adenyl acid		= adenosin	-“-		= AMP, pA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guanyl acid		= guanosin	-“-		= GMP, pG</a:t>
            </a:r>
          </a:p>
        </p:txBody>
      </p:sp>
      <p:sp>
        <p:nvSpPr>
          <p:cNvPr id="4" name="Freeform 3"/>
          <p:cNvSpPr/>
          <p:nvPr/>
        </p:nvSpPr>
        <p:spPr>
          <a:xfrm>
            <a:off x="324720" y="4616280"/>
            <a:ext cx="7913519" cy="1556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400" b="1">
                <a:latin typeface="Times New Roman" pitchFamily="18"/>
                <a:ea typeface="Arial Unicode MS" pitchFamily="2"/>
                <a:cs typeface="Tahoma" pitchFamily="2"/>
              </a:rPr>
              <a:t>Deoxyribonucleotides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deoxytymidyl acid	  = 2´deoxythymidine-5´-monophosphate 	= dTMP, pdT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deoxycytidyl acid	  =   -“-	cytidin	   -“-			= dCMP, pdC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deoxyadenyl acid	  =   -“-	adenosin   -“-			= dAMP, pdA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deoxyguanyl acid	  =   -“-	guanosin   -“-			= dGMP, pdG</a:t>
            </a:r>
          </a:p>
        </p:txBody>
      </p:sp>
      <p:sp>
        <p:nvSpPr>
          <p:cNvPr id="5" name="Freeform 4"/>
          <p:cNvSpPr/>
          <p:nvPr/>
        </p:nvSpPr>
        <p:spPr>
          <a:xfrm>
            <a:off x="7639200" y="1081080"/>
            <a:ext cx="17892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O</a:t>
            </a:r>
          </a:p>
        </p:txBody>
      </p:sp>
      <p:sp>
        <p:nvSpPr>
          <p:cNvPr id="6" name="Freeform 5"/>
          <p:cNvSpPr/>
          <p:nvPr/>
        </p:nvSpPr>
        <p:spPr>
          <a:xfrm>
            <a:off x="7978320" y="2317680"/>
            <a:ext cx="49608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(OH)‏</a:t>
            </a:r>
          </a:p>
        </p:txBody>
      </p:sp>
      <p:sp>
        <p:nvSpPr>
          <p:cNvPr id="7" name="Freeform 6"/>
          <p:cNvSpPr/>
          <p:nvPr/>
        </p:nvSpPr>
        <p:spPr>
          <a:xfrm>
            <a:off x="7288559" y="2362320"/>
            <a:ext cx="34380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HO</a:t>
            </a:r>
          </a:p>
        </p:txBody>
      </p:sp>
      <p:sp>
        <p:nvSpPr>
          <p:cNvPr id="8" name="Freeform 7"/>
          <p:cNvSpPr/>
          <p:nvPr/>
        </p:nvSpPr>
        <p:spPr>
          <a:xfrm>
            <a:off x="8070840" y="1560600"/>
            <a:ext cx="231840" cy="471240"/>
          </a:xfrm>
          <a:custGeom>
            <a:avLst/>
            <a:gdLst>
              <a:gd name="f0" fmla="val 0"/>
              <a:gd name="f1" fmla="val 73"/>
              <a:gd name="f2" fmla="val 148"/>
              <a:gd name="f3" fmla="val 121"/>
              <a:gd name="f4" fmla="val 8"/>
              <a:gd name="f5" fmla="val 133"/>
              <a:gd name="f6" fmla="val 15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73" h="148">
                <a:moveTo>
                  <a:pt x="f1" y="f0"/>
                </a:moveTo>
                <a:lnTo>
                  <a:pt x="f1" y="f0"/>
                </a:lnTo>
                <a:lnTo>
                  <a:pt x="f0" y="f3"/>
                </a:lnTo>
                <a:lnTo>
                  <a:pt x="f4" y="f5"/>
                </a:lnTo>
                <a:lnTo>
                  <a:pt x="f6" y="f2"/>
                </a:lnTo>
                <a:lnTo>
                  <a:pt x="f1" y="f0"/>
                </a:lnTo>
                <a:lnTo>
                  <a:pt x="f1" y="f0"/>
                </a:lnTo>
                <a:close/>
              </a:path>
            </a:pathLst>
          </a:custGeom>
          <a:solidFill>
            <a:srgbClr val="FFFFCC"/>
          </a:solidFill>
          <a:ln w="28440">
            <a:solidFill>
              <a:srgbClr val="FFFFCC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9" name="Straight Connector 8"/>
          <p:cNvSpPr/>
          <p:nvPr/>
        </p:nvSpPr>
        <p:spPr>
          <a:xfrm flipH="1" flipV="1">
            <a:off x="7887960" y="1317240"/>
            <a:ext cx="431640" cy="260279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7392960" y="1940040"/>
            <a:ext cx="725399" cy="91800"/>
          </a:xfrm>
          <a:custGeom>
            <a:avLst/>
            <a:gdLst>
              <a:gd name="f0" fmla="val 0"/>
              <a:gd name="f1" fmla="val 228"/>
              <a:gd name="f2" fmla="val 29"/>
              <a:gd name="f3" fmla="val 7"/>
              <a:gd name="f4" fmla="val 14"/>
              <a:gd name="f5" fmla="val 27"/>
              <a:gd name="f6" fmla="val 219"/>
              <a:gd name="f7" fmla="val 213"/>
              <a:gd name="f8" fmla="val 2"/>
              <a:gd name="f9" fmla="val 1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28" h="29">
                <a:moveTo>
                  <a:pt x="f3" y="f4"/>
                </a:moveTo>
                <a:lnTo>
                  <a:pt x="f0" y="f5"/>
                </a:lnTo>
                <a:lnTo>
                  <a:pt x="f1" y="f2"/>
                </a:lnTo>
                <a:lnTo>
                  <a:pt x="f6" y="f4"/>
                </a:lnTo>
                <a:lnTo>
                  <a:pt x="f7" y="f8"/>
                </a:lnTo>
                <a:lnTo>
                  <a:pt x="f9" y="f0"/>
                </a:lnTo>
                <a:lnTo>
                  <a:pt x="f3" y="f4"/>
                </a:lnTo>
                <a:close/>
              </a:path>
            </a:pathLst>
          </a:custGeom>
          <a:solidFill>
            <a:srgbClr val="FFFFCC"/>
          </a:solidFill>
          <a:ln w="28440">
            <a:solidFill>
              <a:srgbClr val="FFFFCC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1" name="Straight Connector 10"/>
          <p:cNvSpPr/>
          <p:nvPr/>
        </p:nvSpPr>
        <p:spPr>
          <a:xfrm flipH="1">
            <a:off x="7191360" y="1335240"/>
            <a:ext cx="433440" cy="22536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7208999" y="1560600"/>
            <a:ext cx="237960" cy="465120"/>
          </a:xfrm>
          <a:custGeom>
            <a:avLst/>
            <a:gdLst>
              <a:gd name="f0" fmla="val 0"/>
              <a:gd name="f1" fmla="val 75"/>
              <a:gd name="f2" fmla="val 146"/>
              <a:gd name="f3" fmla="val 58"/>
              <a:gd name="f4" fmla="val 65"/>
              <a:gd name="f5" fmla="val 133"/>
              <a:gd name="f6" fmla="val 119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75" h="146">
                <a:moveTo>
                  <a:pt x="f0" y="f0"/>
                </a:moveTo>
                <a:lnTo>
                  <a:pt x="f0" y="f0"/>
                </a:lnTo>
                <a:lnTo>
                  <a:pt x="f3" y="f2"/>
                </a:lnTo>
                <a:lnTo>
                  <a:pt x="f4" y="f5"/>
                </a:lnTo>
                <a:lnTo>
                  <a:pt x="f1" y="f6"/>
                </a:lnTo>
                <a:lnTo>
                  <a:pt x="f0" y="f0"/>
                </a:lnTo>
                <a:lnTo>
                  <a:pt x="f0" y="f0"/>
                </a:lnTo>
                <a:close/>
              </a:path>
            </a:pathLst>
          </a:custGeom>
          <a:solidFill>
            <a:srgbClr val="FFFFCC"/>
          </a:solidFill>
          <a:ln w="28440">
            <a:solidFill>
              <a:srgbClr val="FFFFCC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3" name="Straight Connector 12"/>
          <p:cNvSpPr/>
          <p:nvPr/>
        </p:nvSpPr>
        <p:spPr>
          <a:xfrm flipH="1">
            <a:off x="7190999" y="1055519"/>
            <a:ext cx="41401" cy="505081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4" name="Straight Connector 13"/>
          <p:cNvSpPr/>
          <p:nvPr/>
        </p:nvSpPr>
        <p:spPr>
          <a:xfrm>
            <a:off x="6862680" y="1055519"/>
            <a:ext cx="352439" cy="3241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5" name="Straight Connector 14"/>
          <p:cNvSpPr/>
          <p:nvPr/>
        </p:nvSpPr>
        <p:spPr>
          <a:xfrm flipH="1" flipV="1">
            <a:off x="8071919" y="1967039"/>
            <a:ext cx="41401" cy="380881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6" name="Straight Connector 15"/>
          <p:cNvSpPr/>
          <p:nvPr/>
        </p:nvSpPr>
        <p:spPr>
          <a:xfrm flipV="1">
            <a:off x="7405560" y="1966680"/>
            <a:ext cx="9720" cy="425159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7" name="Straight Connector 16"/>
          <p:cNvSpPr/>
          <p:nvPr/>
        </p:nvSpPr>
        <p:spPr>
          <a:xfrm flipH="1">
            <a:off x="8284680" y="785880"/>
            <a:ext cx="47880" cy="77472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7910640" y="380880"/>
            <a:ext cx="75672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400" b="1">
                <a:solidFill>
                  <a:srgbClr val="33CC33"/>
                </a:solidFill>
                <a:latin typeface="Times New Roman" pitchFamily="18"/>
                <a:ea typeface="Arial Unicode MS" pitchFamily="2"/>
                <a:cs typeface="Tahoma" pitchFamily="2"/>
              </a:rPr>
              <a:t>base</a:t>
            </a:r>
          </a:p>
        </p:txBody>
      </p:sp>
      <p:sp>
        <p:nvSpPr>
          <p:cNvPr id="19" name="Freeform 18"/>
          <p:cNvSpPr/>
          <p:nvPr/>
        </p:nvSpPr>
        <p:spPr>
          <a:xfrm>
            <a:off x="5715000" y="852480"/>
            <a:ext cx="121932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O =</a:t>
            </a:r>
            <a:r>
              <a:rPr lang="en-GB" sz="1800">
                <a:latin typeface="Arial" pitchFamily="34"/>
                <a:ea typeface="Arial" pitchFamily="34"/>
                <a:cs typeface="Arial" pitchFamily="34"/>
              </a:rPr>
              <a:t> </a:t>
            </a: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P </a:t>
            </a:r>
            <a:r>
              <a:rPr lang="en-GB" sz="1800">
                <a:latin typeface="Arial" pitchFamily="34"/>
                <a:ea typeface="Arial" pitchFamily="34"/>
                <a:cs typeface="Arial" pitchFamily="34"/>
              </a:rPr>
              <a:t>–</a:t>
            </a: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 O</a:t>
            </a:r>
          </a:p>
        </p:txBody>
      </p:sp>
      <p:sp>
        <p:nvSpPr>
          <p:cNvPr id="20" name="Straight Connector 19"/>
          <p:cNvSpPr/>
          <p:nvPr/>
        </p:nvSpPr>
        <p:spPr>
          <a:xfrm>
            <a:off x="6324479" y="685799"/>
            <a:ext cx="1801" cy="20628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1" name="Straight Connector 20"/>
          <p:cNvSpPr/>
          <p:nvPr/>
        </p:nvSpPr>
        <p:spPr>
          <a:xfrm>
            <a:off x="6324479" y="1165320"/>
            <a:ext cx="1801" cy="206279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6172200" y="1309680"/>
            <a:ext cx="53352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OH</a:t>
            </a:r>
          </a:p>
        </p:txBody>
      </p:sp>
      <p:sp>
        <p:nvSpPr>
          <p:cNvPr id="23" name="Freeform 22"/>
          <p:cNvSpPr/>
          <p:nvPr/>
        </p:nvSpPr>
        <p:spPr>
          <a:xfrm>
            <a:off x="6172200" y="380880"/>
            <a:ext cx="53352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OH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200400" y="75960"/>
            <a:ext cx="3581279" cy="152424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Phosphate group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8960" y="152280"/>
            <a:ext cx="3179520" cy="3476880"/>
            <a:chOff x="228960" y="152280"/>
            <a:chExt cx="3179520" cy="3476880"/>
          </a:xfrm>
        </p:grpSpPr>
        <p:sp>
          <p:nvSpPr>
            <p:cNvPr id="4" name="Freeform 3"/>
            <p:cNvSpPr/>
            <p:nvPr/>
          </p:nvSpPr>
          <p:spPr>
            <a:xfrm>
              <a:off x="2808360" y="1627199"/>
              <a:ext cx="165240" cy="274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800">
                  <a:latin typeface="Arial" pitchFamily="34"/>
                  <a:ea typeface="Arial Unicode MS" pitchFamily="2"/>
                  <a:cs typeface="Tahoma" pitchFamily="2"/>
                </a:rPr>
                <a:t>N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3243240" y="872999"/>
              <a:ext cx="165240" cy="274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800">
                  <a:latin typeface="Arial" pitchFamily="34"/>
                  <a:ea typeface="Arial Unicode MS" pitchFamily="2"/>
                  <a:cs typeface="Tahoma" pitchFamily="2"/>
                </a:rPr>
                <a:t>N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1889280" y="1528920"/>
              <a:ext cx="291960" cy="274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800">
                  <a:latin typeface="Arial" pitchFamily="34"/>
                  <a:ea typeface="Arial Unicode MS" pitchFamily="2"/>
                  <a:cs typeface="Tahoma" pitchFamily="2"/>
                </a:rPr>
                <a:t>N9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1889280" y="714240"/>
              <a:ext cx="165240" cy="274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800">
                  <a:latin typeface="Arial" pitchFamily="34"/>
                  <a:ea typeface="Arial Unicode MS" pitchFamily="2"/>
                  <a:cs typeface="Tahoma" pitchFamily="2"/>
                </a:rPr>
                <a:t>N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1335240" y="2117880"/>
              <a:ext cx="178920" cy="274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800">
                  <a:latin typeface="Arial" pitchFamily="34"/>
                  <a:ea typeface="Arial Unicode MS" pitchFamily="2"/>
                  <a:cs typeface="Tahoma" pitchFamily="2"/>
                </a:rPr>
                <a:t>O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228960" y="1924200"/>
              <a:ext cx="343800" cy="274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800">
                  <a:latin typeface="Arial" pitchFamily="34"/>
                  <a:ea typeface="Arial Unicode MS" pitchFamily="2"/>
                  <a:cs typeface="Tahoma" pitchFamily="2"/>
                </a:rPr>
                <a:t>HO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1678319" y="3354480"/>
              <a:ext cx="343800" cy="274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800">
                  <a:latin typeface="Arial" pitchFamily="34"/>
                  <a:ea typeface="Arial Unicode MS" pitchFamily="2"/>
                  <a:cs typeface="Tahoma" pitchFamily="2"/>
                </a:rPr>
                <a:t>OH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008359" y="3354480"/>
              <a:ext cx="343800" cy="274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800">
                  <a:latin typeface="Arial" pitchFamily="34"/>
                  <a:ea typeface="Arial Unicode MS" pitchFamily="2"/>
                  <a:cs typeface="Tahoma" pitchFamily="2"/>
                </a:rPr>
                <a:t>OH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2820960" y="152280"/>
              <a:ext cx="402840" cy="3121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800">
                  <a:latin typeface="Arial" pitchFamily="34"/>
                  <a:ea typeface="Arial Unicode MS" pitchFamily="2"/>
                  <a:cs typeface="Tahoma" pitchFamily="2"/>
                </a:rPr>
                <a:t>NH</a:t>
              </a:r>
              <a:r>
                <a:rPr lang="en-GB" sz="1800" baseline="-25000">
                  <a:latin typeface="Arial" pitchFamily="34"/>
                  <a:ea typeface="Arial Unicode MS" pitchFamily="2"/>
                  <a:cs typeface="Tahoma" pitchFamily="2"/>
                </a:rPr>
                <a:t>2</a:t>
              </a:r>
            </a:p>
          </p:txBody>
        </p:sp>
        <p:sp>
          <p:nvSpPr>
            <p:cNvPr id="13" name="Straight Connector 12"/>
            <p:cNvSpPr/>
            <p:nvPr/>
          </p:nvSpPr>
          <p:spPr>
            <a:xfrm flipV="1">
              <a:off x="2479680" y="768240"/>
              <a:ext cx="439560" cy="287279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4" name="Straight Connector 13"/>
            <p:cNvSpPr/>
            <p:nvPr/>
          </p:nvSpPr>
          <p:spPr>
            <a:xfrm>
              <a:off x="2479680" y="1546200"/>
              <a:ext cx="299880" cy="168480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5" name="Straight Connector 14"/>
            <p:cNvSpPr/>
            <p:nvPr/>
          </p:nvSpPr>
          <p:spPr>
            <a:xfrm>
              <a:off x="2919240" y="787320"/>
              <a:ext cx="292320" cy="168479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6" name="Straight Connector 15"/>
            <p:cNvSpPr/>
            <p:nvPr/>
          </p:nvSpPr>
          <p:spPr>
            <a:xfrm>
              <a:off x="2887559" y="888840"/>
              <a:ext cx="324001" cy="189000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7" name="Straight Connector 16"/>
            <p:cNvSpPr/>
            <p:nvPr/>
          </p:nvSpPr>
          <p:spPr>
            <a:xfrm flipV="1">
              <a:off x="3059279" y="1528920"/>
              <a:ext cx="291961" cy="203040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8" name="Straight Connector 17"/>
            <p:cNvSpPr/>
            <p:nvPr/>
          </p:nvSpPr>
          <p:spPr>
            <a:xfrm flipV="1">
              <a:off x="2986200" y="1455480"/>
              <a:ext cx="291960" cy="196920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9" name="Straight Connector 18"/>
            <p:cNvSpPr/>
            <p:nvPr/>
          </p:nvSpPr>
          <p:spPr>
            <a:xfrm>
              <a:off x="3351240" y="1204920"/>
              <a:ext cx="3240" cy="342720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0" name="Straight Connector 19"/>
            <p:cNvSpPr/>
            <p:nvPr/>
          </p:nvSpPr>
          <p:spPr>
            <a:xfrm>
              <a:off x="1703520" y="1290600"/>
              <a:ext cx="180720" cy="250920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1" name="Straight Connector 20"/>
            <p:cNvSpPr/>
            <p:nvPr/>
          </p:nvSpPr>
          <p:spPr>
            <a:xfrm flipH="1">
              <a:off x="2190240" y="1546200"/>
              <a:ext cx="306360" cy="85680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2" name="Straight Connector 21"/>
            <p:cNvSpPr/>
            <p:nvPr/>
          </p:nvSpPr>
          <p:spPr>
            <a:xfrm flipH="1">
              <a:off x="1684440" y="1046159"/>
              <a:ext cx="209520" cy="244441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3" name="Straight Connector 22"/>
            <p:cNvSpPr/>
            <p:nvPr/>
          </p:nvSpPr>
          <p:spPr>
            <a:xfrm flipH="1">
              <a:off x="1798560" y="1046159"/>
              <a:ext cx="225359" cy="263521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4" name="Straight Connector 23"/>
            <p:cNvSpPr/>
            <p:nvPr/>
          </p:nvSpPr>
          <p:spPr>
            <a:xfrm>
              <a:off x="2479680" y="1038240"/>
              <a:ext cx="3240" cy="507960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5" name="Straight Connector 24"/>
            <p:cNvSpPr/>
            <p:nvPr/>
          </p:nvSpPr>
          <p:spPr>
            <a:xfrm>
              <a:off x="2378160" y="1096920"/>
              <a:ext cx="3239" cy="393840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6" name="Straight Connector 25"/>
            <p:cNvSpPr/>
            <p:nvPr/>
          </p:nvSpPr>
          <p:spPr>
            <a:xfrm flipH="1" flipV="1">
              <a:off x="2122560" y="914400"/>
              <a:ext cx="374400" cy="141119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1770120" y="2600280"/>
              <a:ext cx="231840" cy="465120"/>
            </a:xfrm>
            <a:custGeom>
              <a:avLst/>
              <a:gdLst>
                <a:gd name="f0" fmla="val 0"/>
                <a:gd name="f1" fmla="val 73"/>
                <a:gd name="f2" fmla="val 147"/>
                <a:gd name="f3" fmla="val 121"/>
                <a:gd name="f4" fmla="val 8"/>
                <a:gd name="f5" fmla="val 132"/>
                <a:gd name="f6" fmla="val 1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73" h="147">
                  <a:moveTo>
                    <a:pt x="f1" y="f0"/>
                  </a:moveTo>
                  <a:lnTo>
                    <a:pt x="f1" y="f0"/>
                  </a:lnTo>
                  <a:lnTo>
                    <a:pt x="f0" y="f3"/>
                  </a:lnTo>
                  <a:lnTo>
                    <a:pt x="f4" y="f5"/>
                  </a:lnTo>
                  <a:lnTo>
                    <a:pt x="f6" y="f2"/>
                  </a:lnTo>
                  <a:lnTo>
                    <a:pt x="f1" y="f0"/>
                  </a:lnTo>
                  <a:lnTo>
                    <a:pt x="f1" y="f0"/>
                  </a:lnTo>
                  <a:close/>
                </a:path>
              </a:pathLst>
            </a:custGeom>
            <a:solidFill>
              <a:srgbClr val="FFFFCC"/>
            </a:solidFill>
            <a:ln w="28440">
              <a:solidFill>
                <a:srgbClr val="FFFFCC"/>
              </a:solidFill>
              <a:prstDash val="solid"/>
              <a:round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8" name="Straight Connector 27"/>
            <p:cNvSpPr/>
            <p:nvPr/>
          </p:nvSpPr>
          <p:spPr>
            <a:xfrm flipH="1" flipV="1">
              <a:off x="1504800" y="2319120"/>
              <a:ext cx="432000" cy="260279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1092240" y="2976479"/>
              <a:ext cx="723959" cy="88920"/>
            </a:xfrm>
            <a:custGeom>
              <a:avLst/>
              <a:gdLst>
                <a:gd name="f0" fmla="val 0"/>
                <a:gd name="f1" fmla="val 228"/>
                <a:gd name="f2" fmla="val 28"/>
                <a:gd name="f3" fmla="val 7"/>
                <a:gd name="f4" fmla="val 13"/>
                <a:gd name="f5" fmla="val 27"/>
                <a:gd name="f6" fmla="val 219"/>
                <a:gd name="f7" fmla="val 213"/>
                <a:gd name="f8" fmla="val 2"/>
                <a:gd name="f9" fmla="val 1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28" h="28">
                  <a:moveTo>
                    <a:pt x="f3" y="f4"/>
                  </a:moveTo>
                  <a:lnTo>
                    <a:pt x="f0" y="f5"/>
                  </a:lnTo>
                  <a:lnTo>
                    <a:pt x="f1" y="f2"/>
                  </a:lnTo>
                  <a:lnTo>
                    <a:pt x="f6" y="f4"/>
                  </a:lnTo>
                  <a:lnTo>
                    <a:pt x="f7" y="f8"/>
                  </a:lnTo>
                  <a:lnTo>
                    <a:pt x="f9" y="f0"/>
                  </a:lnTo>
                  <a:lnTo>
                    <a:pt x="f3" y="f4"/>
                  </a:lnTo>
                  <a:close/>
                </a:path>
              </a:pathLst>
            </a:custGeom>
            <a:solidFill>
              <a:srgbClr val="FFFFCC"/>
            </a:solidFill>
            <a:ln w="28440">
              <a:solidFill>
                <a:srgbClr val="FFFFCC"/>
              </a:solidFill>
              <a:prstDash val="solid"/>
              <a:round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0" name="Straight Connector 29"/>
            <p:cNvSpPr/>
            <p:nvPr/>
          </p:nvSpPr>
          <p:spPr>
            <a:xfrm flipH="1">
              <a:off x="893519" y="2374920"/>
              <a:ext cx="430201" cy="225360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911159" y="2600280"/>
              <a:ext cx="236520" cy="461879"/>
            </a:xfrm>
            <a:custGeom>
              <a:avLst/>
              <a:gdLst>
                <a:gd name="f0" fmla="val 0"/>
                <a:gd name="f1" fmla="val 75"/>
                <a:gd name="f2" fmla="val 146"/>
                <a:gd name="f3" fmla="val 58"/>
                <a:gd name="f4" fmla="val 65"/>
                <a:gd name="f5" fmla="val 132"/>
                <a:gd name="f6" fmla="val 119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75" h="146">
                  <a:moveTo>
                    <a:pt x="f0" y="f0"/>
                  </a:moveTo>
                  <a:lnTo>
                    <a:pt x="f0" y="f0"/>
                  </a:lnTo>
                  <a:lnTo>
                    <a:pt x="f3" y="f2"/>
                  </a:lnTo>
                  <a:lnTo>
                    <a:pt x="f4" y="f5"/>
                  </a:lnTo>
                  <a:lnTo>
                    <a:pt x="f1" y="f6"/>
                  </a:lnTo>
                  <a:lnTo>
                    <a:pt x="f0" y="f0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CC"/>
            </a:solidFill>
            <a:ln w="28440">
              <a:solidFill>
                <a:srgbClr val="FFFFCC"/>
              </a:solidFill>
              <a:prstDash val="solid"/>
              <a:round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2" name="Straight Connector 31"/>
            <p:cNvSpPr/>
            <p:nvPr/>
          </p:nvSpPr>
          <p:spPr>
            <a:xfrm flipH="1">
              <a:off x="891720" y="2092319"/>
              <a:ext cx="41399" cy="507961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3" name="Straight Connector 32"/>
            <p:cNvSpPr/>
            <p:nvPr/>
          </p:nvSpPr>
          <p:spPr>
            <a:xfrm>
              <a:off x="565200" y="2092319"/>
              <a:ext cx="352440" cy="3241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4" name="Straight Connector 33"/>
            <p:cNvSpPr/>
            <p:nvPr/>
          </p:nvSpPr>
          <p:spPr>
            <a:xfrm flipH="1" flipV="1">
              <a:off x="1770120" y="3000240"/>
              <a:ext cx="41040" cy="384480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5" name="Straight Connector 34"/>
            <p:cNvSpPr/>
            <p:nvPr/>
          </p:nvSpPr>
          <p:spPr>
            <a:xfrm flipH="1" flipV="1">
              <a:off x="1096560" y="3000240"/>
              <a:ext cx="41400" cy="384480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6" name="Straight Connector 35"/>
            <p:cNvSpPr/>
            <p:nvPr/>
          </p:nvSpPr>
          <p:spPr>
            <a:xfrm>
              <a:off x="2000160" y="1862280"/>
              <a:ext cx="3239" cy="739800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7" name="Straight Connector 36"/>
            <p:cNvSpPr/>
            <p:nvPr/>
          </p:nvSpPr>
          <p:spPr>
            <a:xfrm>
              <a:off x="2913120" y="425520"/>
              <a:ext cx="6120" cy="361800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1903320" y="2489040"/>
              <a:ext cx="381240" cy="274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60033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800">
                  <a:latin typeface="Arial" pitchFamily="34"/>
                  <a:ea typeface="Arial Unicode MS" pitchFamily="2"/>
                  <a:cs typeface="Tahoma" pitchFamily="2"/>
                </a:rPr>
                <a:t>C1’</a:t>
              </a:r>
            </a:p>
          </p:txBody>
        </p:sp>
      </p:grpSp>
      <p:sp>
        <p:nvSpPr>
          <p:cNvPr id="39" name="Straight Connector 38"/>
          <p:cNvSpPr/>
          <p:nvPr/>
        </p:nvSpPr>
        <p:spPr>
          <a:xfrm>
            <a:off x="4229279" y="3124079"/>
            <a:ext cx="838081" cy="1801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3876840" y="4092480"/>
            <a:ext cx="16524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N</a:t>
            </a:r>
          </a:p>
        </p:txBody>
      </p:sp>
      <p:sp>
        <p:nvSpPr>
          <p:cNvPr id="41" name="Freeform 40"/>
          <p:cNvSpPr/>
          <p:nvPr/>
        </p:nvSpPr>
        <p:spPr>
          <a:xfrm>
            <a:off x="4311720" y="3338639"/>
            <a:ext cx="16524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N</a:t>
            </a:r>
          </a:p>
        </p:txBody>
      </p:sp>
      <p:sp>
        <p:nvSpPr>
          <p:cNvPr id="42" name="Freeform 41"/>
          <p:cNvSpPr/>
          <p:nvPr/>
        </p:nvSpPr>
        <p:spPr>
          <a:xfrm>
            <a:off x="2957400" y="3994200"/>
            <a:ext cx="29196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N9</a:t>
            </a:r>
          </a:p>
        </p:txBody>
      </p:sp>
      <p:sp>
        <p:nvSpPr>
          <p:cNvPr id="43" name="Freeform 42"/>
          <p:cNvSpPr/>
          <p:nvPr/>
        </p:nvSpPr>
        <p:spPr>
          <a:xfrm>
            <a:off x="2957400" y="3179880"/>
            <a:ext cx="16524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N</a:t>
            </a:r>
          </a:p>
        </p:txBody>
      </p:sp>
      <p:sp>
        <p:nvSpPr>
          <p:cNvPr id="44" name="Freeform 43"/>
          <p:cNvSpPr/>
          <p:nvPr/>
        </p:nvSpPr>
        <p:spPr>
          <a:xfrm>
            <a:off x="2401920" y="4584600"/>
            <a:ext cx="17892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O</a:t>
            </a:r>
          </a:p>
        </p:txBody>
      </p:sp>
      <p:sp>
        <p:nvSpPr>
          <p:cNvPr id="45" name="Freeform 44"/>
          <p:cNvSpPr/>
          <p:nvPr/>
        </p:nvSpPr>
        <p:spPr>
          <a:xfrm>
            <a:off x="2744999" y="5830920"/>
            <a:ext cx="34380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OH</a:t>
            </a:r>
          </a:p>
        </p:txBody>
      </p:sp>
      <p:sp>
        <p:nvSpPr>
          <p:cNvPr id="46" name="Freeform 45"/>
          <p:cNvSpPr/>
          <p:nvPr/>
        </p:nvSpPr>
        <p:spPr>
          <a:xfrm>
            <a:off x="2075039" y="5830920"/>
            <a:ext cx="34380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OH</a:t>
            </a:r>
          </a:p>
        </p:txBody>
      </p:sp>
      <p:sp>
        <p:nvSpPr>
          <p:cNvPr id="47" name="Freeform 46"/>
          <p:cNvSpPr/>
          <p:nvPr/>
        </p:nvSpPr>
        <p:spPr>
          <a:xfrm>
            <a:off x="3889440" y="2617920"/>
            <a:ext cx="402840" cy="312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NH</a:t>
            </a:r>
            <a:r>
              <a:rPr lang="en-GB" sz="1800" baseline="-25000">
                <a:latin typeface="Arial" pitchFamily="34"/>
                <a:ea typeface="Arial Unicode MS" pitchFamily="2"/>
                <a:cs typeface="Tahoma" pitchFamily="2"/>
              </a:rPr>
              <a:t>2</a:t>
            </a:r>
          </a:p>
        </p:txBody>
      </p:sp>
      <p:sp>
        <p:nvSpPr>
          <p:cNvPr id="48" name="Straight Connector 47"/>
          <p:cNvSpPr/>
          <p:nvPr/>
        </p:nvSpPr>
        <p:spPr>
          <a:xfrm flipV="1">
            <a:off x="3548160" y="3235320"/>
            <a:ext cx="439560" cy="28728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9" name="Straight Connector 48"/>
          <p:cNvSpPr/>
          <p:nvPr/>
        </p:nvSpPr>
        <p:spPr>
          <a:xfrm>
            <a:off x="3548160" y="4013279"/>
            <a:ext cx="299880" cy="168121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0" name="Straight Connector 49"/>
          <p:cNvSpPr/>
          <p:nvPr/>
        </p:nvSpPr>
        <p:spPr>
          <a:xfrm>
            <a:off x="3987720" y="3252960"/>
            <a:ext cx="292320" cy="16812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1" name="Straight Connector 50"/>
          <p:cNvSpPr/>
          <p:nvPr/>
        </p:nvSpPr>
        <p:spPr>
          <a:xfrm>
            <a:off x="3956040" y="3354480"/>
            <a:ext cx="324000" cy="18900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2" name="Straight Connector 51"/>
          <p:cNvSpPr/>
          <p:nvPr/>
        </p:nvSpPr>
        <p:spPr>
          <a:xfrm flipV="1">
            <a:off x="4127400" y="3995279"/>
            <a:ext cx="292320" cy="203401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3" name="Straight Connector 52"/>
          <p:cNvSpPr/>
          <p:nvPr/>
        </p:nvSpPr>
        <p:spPr>
          <a:xfrm flipV="1">
            <a:off x="4054320" y="3922200"/>
            <a:ext cx="292320" cy="19692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4" name="Straight Connector 53"/>
          <p:cNvSpPr/>
          <p:nvPr/>
        </p:nvSpPr>
        <p:spPr>
          <a:xfrm>
            <a:off x="4419720" y="3670200"/>
            <a:ext cx="2880" cy="343079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5" name="Straight Connector 54"/>
          <p:cNvSpPr/>
          <p:nvPr/>
        </p:nvSpPr>
        <p:spPr>
          <a:xfrm>
            <a:off x="2770200" y="3755880"/>
            <a:ext cx="181079" cy="250919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6" name="Straight Connector 55"/>
          <p:cNvSpPr/>
          <p:nvPr/>
        </p:nvSpPr>
        <p:spPr>
          <a:xfrm flipH="1">
            <a:off x="3258720" y="4013279"/>
            <a:ext cx="306360" cy="85681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7" name="Straight Connector 56"/>
          <p:cNvSpPr/>
          <p:nvPr/>
        </p:nvSpPr>
        <p:spPr>
          <a:xfrm flipH="1">
            <a:off x="2752200" y="3511440"/>
            <a:ext cx="209879" cy="24444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8" name="Straight Connector 57"/>
          <p:cNvSpPr/>
          <p:nvPr/>
        </p:nvSpPr>
        <p:spPr>
          <a:xfrm flipH="1">
            <a:off x="2867040" y="3511440"/>
            <a:ext cx="225360" cy="26352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9" name="Straight Connector 58"/>
          <p:cNvSpPr/>
          <p:nvPr/>
        </p:nvSpPr>
        <p:spPr>
          <a:xfrm>
            <a:off x="3548160" y="3505319"/>
            <a:ext cx="3240" cy="50796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0" name="Straight Connector 59"/>
          <p:cNvSpPr/>
          <p:nvPr/>
        </p:nvSpPr>
        <p:spPr>
          <a:xfrm>
            <a:off x="3446640" y="3562200"/>
            <a:ext cx="2880" cy="39384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1" name="Straight Connector 60"/>
          <p:cNvSpPr/>
          <p:nvPr/>
        </p:nvSpPr>
        <p:spPr>
          <a:xfrm flipH="1" flipV="1">
            <a:off x="3191040" y="3381480"/>
            <a:ext cx="374400" cy="14112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2" name="Freeform 61"/>
          <p:cNvSpPr/>
          <p:nvPr/>
        </p:nvSpPr>
        <p:spPr>
          <a:xfrm>
            <a:off x="2836800" y="5067360"/>
            <a:ext cx="231840" cy="465120"/>
          </a:xfrm>
          <a:custGeom>
            <a:avLst/>
            <a:gdLst>
              <a:gd name="f0" fmla="val 0"/>
              <a:gd name="f1" fmla="val 73"/>
              <a:gd name="f2" fmla="val 147"/>
              <a:gd name="f3" fmla="val 121"/>
              <a:gd name="f4" fmla="val 8"/>
              <a:gd name="f5" fmla="val 132"/>
              <a:gd name="f6" fmla="val 15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73" h="147">
                <a:moveTo>
                  <a:pt x="f1" y="f0"/>
                </a:moveTo>
                <a:lnTo>
                  <a:pt x="f1" y="f0"/>
                </a:lnTo>
                <a:lnTo>
                  <a:pt x="f0" y="f3"/>
                </a:lnTo>
                <a:lnTo>
                  <a:pt x="f4" y="f5"/>
                </a:lnTo>
                <a:lnTo>
                  <a:pt x="f6" y="f2"/>
                </a:lnTo>
                <a:lnTo>
                  <a:pt x="f1" y="f0"/>
                </a:lnTo>
                <a:lnTo>
                  <a:pt x="f1" y="f0"/>
                </a:lnTo>
                <a:close/>
              </a:path>
            </a:pathLst>
          </a:custGeom>
          <a:solidFill>
            <a:srgbClr val="FFFFCC"/>
          </a:solidFill>
          <a:ln w="28440">
            <a:solidFill>
              <a:srgbClr val="FFFFCC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3" name="Straight Connector 62"/>
          <p:cNvSpPr/>
          <p:nvPr/>
        </p:nvSpPr>
        <p:spPr>
          <a:xfrm flipH="1" flipV="1">
            <a:off x="2573280" y="4786200"/>
            <a:ext cx="431999" cy="26064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4" name="Freeform 63"/>
          <p:cNvSpPr/>
          <p:nvPr/>
        </p:nvSpPr>
        <p:spPr>
          <a:xfrm>
            <a:off x="2160720" y="5443559"/>
            <a:ext cx="723599" cy="88920"/>
          </a:xfrm>
          <a:custGeom>
            <a:avLst/>
            <a:gdLst>
              <a:gd name="f0" fmla="val 0"/>
              <a:gd name="f1" fmla="val 228"/>
              <a:gd name="f2" fmla="val 28"/>
              <a:gd name="f3" fmla="val 7"/>
              <a:gd name="f4" fmla="val 13"/>
              <a:gd name="f5" fmla="val 27"/>
              <a:gd name="f6" fmla="val 219"/>
              <a:gd name="f7" fmla="val 213"/>
              <a:gd name="f8" fmla="val 2"/>
              <a:gd name="f9" fmla="val 1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28" h="28">
                <a:moveTo>
                  <a:pt x="f3" y="f4"/>
                </a:moveTo>
                <a:lnTo>
                  <a:pt x="f0" y="f5"/>
                </a:lnTo>
                <a:lnTo>
                  <a:pt x="f1" y="f2"/>
                </a:lnTo>
                <a:lnTo>
                  <a:pt x="f6" y="f4"/>
                </a:lnTo>
                <a:lnTo>
                  <a:pt x="f7" y="f8"/>
                </a:lnTo>
                <a:lnTo>
                  <a:pt x="f9" y="f0"/>
                </a:lnTo>
                <a:lnTo>
                  <a:pt x="f3" y="f4"/>
                </a:lnTo>
                <a:close/>
              </a:path>
            </a:pathLst>
          </a:custGeom>
          <a:solidFill>
            <a:srgbClr val="FFFFCC"/>
          </a:solidFill>
          <a:ln w="28440">
            <a:solidFill>
              <a:srgbClr val="FFFFCC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5" name="Straight Connector 64"/>
          <p:cNvSpPr/>
          <p:nvPr/>
        </p:nvSpPr>
        <p:spPr>
          <a:xfrm flipH="1">
            <a:off x="1960200" y="4842000"/>
            <a:ext cx="430200" cy="22536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1978200" y="5067360"/>
            <a:ext cx="236520" cy="461879"/>
          </a:xfrm>
          <a:custGeom>
            <a:avLst/>
            <a:gdLst>
              <a:gd name="f0" fmla="val 0"/>
              <a:gd name="f1" fmla="val 75"/>
              <a:gd name="f2" fmla="val 146"/>
              <a:gd name="f3" fmla="val 58"/>
              <a:gd name="f4" fmla="val 65"/>
              <a:gd name="f5" fmla="val 132"/>
              <a:gd name="f6" fmla="val 119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75" h="146">
                <a:moveTo>
                  <a:pt x="f0" y="f0"/>
                </a:moveTo>
                <a:lnTo>
                  <a:pt x="f0" y="f0"/>
                </a:lnTo>
                <a:lnTo>
                  <a:pt x="f3" y="f2"/>
                </a:lnTo>
                <a:lnTo>
                  <a:pt x="f4" y="f5"/>
                </a:lnTo>
                <a:lnTo>
                  <a:pt x="f1" y="f6"/>
                </a:lnTo>
                <a:lnTo>
                  <a:pt x="f0" y="f0"/>
                </a:lnTo>
                <a:lnTo>
                  <a:pt x="f0" y="f0"/>
                </a:lnTo>
                <a:close/>
              </a:path>
            </a:pathLst>
          </a:custGeom>
          <a:solidFill>
            <a:srgbClr val="FFFFCC"/>
          </a:solidFill>
          <a:ln w="28440">
            <a:solidFill>
              <a:srgbClr val="FFFFCC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7" name="Straight Connector 66"/>
          <p:cNvSpPr/>
          <p:nvPr/>
        </p:nvSpPr>
        <p:spPr>
          <a:xfrm flipH="1">
            <a:off x="1960200" y="4559400"/>
            <a:ext cx="41399" cy="50796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8" name="Straight Connector 67"/>
          <p:cNvSpPr/>
          <p:nvPr/>
        </p:nvSpPr>
        <p:spPr>
          <a:xfrm>
            <a:off x="1631880" y="4559400"/>
            <a:ext cx="352439" cy="324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9" name="Straight Connector 68"/>
          <p:cNvSpPr/>
          <p:nvPr/>
        </p:nvSpPr>
        <p:spPr>
          <a:xfrm flipH="1" flipV="1">
            <a:off x="2838600" y="5466960"/>
            <a:ext cx="41040" cy="38412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70" name="Straight Connector 69"/>
          <p:cNvSpPr/>
          <p:nvPr/>
        </p:nvSpPr>
        <p:spPr>
          <a:xfrm flipH="1" flipV="1">
            <a:off x="2165039" y="5466960"/>
            <a:ext cx="41401" cy="38412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71" name="Straight Connector 70"/>
          <p:cNvSpPr/>
          <p:nvPr/>
        </p:nvSpPr>
        <p:spPr>
          <a:xfrm>
            <a:off x="3068639" y="4327560"/>
            <a:ext cx="3241" cy="73980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72" name="Straight Connector 71"/>
          <p:cNvSpPr/>
          <p:nvPr/>
        </p:nvSpPr>
        <p:spPr>
          <a:xfrm>
            <a:off x="3981600" y="2890800"/>
            <a:ext cx="6120" cy="36216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2971800" y="4956120"/>
            <a:ext cx="38088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0033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C1’</a:t>
            </a:r>
          </a:p>
        </p:txBody>
      </p:sp>
      <p:sp>
        <p:nvSpPr>
          <p:cNvPr id="74" name="Freeform 73"/>
          <p:cNvSpPr/>
          <p:nvPr/>
        </p:nvSpPr>
        <p:spPr>
          <a:xfrm>
            <a:off x="457200" y="4357800"/>
            <a:ext cx="121932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O =</a:t>
            </a:r>
            <a:r>
              <a:rPr lang="en-GB" sz="1800">
                <a:latin typeface="Arial" pitchFamily="34"/>
                <a:ea typeface="Arial" pitchFamily="34"/>
                <a:cs typeface="Arial" pitchFamily="34"/>
              </a:rPr>
              <a:t> </a:t>
            </a: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P </a:t>
            </a:r>
            <a:r>
              <a:rPr lang="en-GB" sz="1800">
                <a:latin typeface="Arial" pitchFamily="34"/>
                <a:ea typeface="Arial" pitchFamily="34"/>
                <a:cs typeface="Arial" pitchFamily="34"/>
              </a:rPr>
              <a:t>–</a:t>
            </a: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 O</a:t>
            </a:r>
          </a:p>
        </p:txBody>
      </p:sp>
      <p:sp>
        <p:nvSpPr>
          <p:cNvPr id="75" name="Straight Connector 74"/>
          <p:cNvSpPr/>
          <p:nvPr/>
        </p:nvSpPr>
        <p:spPr>
          <a:xfrm>
            <a:off x="1066680" y="4191120"/>
            <a:ext cx="1800" cy="20628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76" name="Straight Connector 75"/>
          <p:cNvSpPr/>
          <p:nvPr/>
        </p:nvSpPr>
        <p:spPr>
          <a:xfrm>
            <a:off x="1066680" y="4670280"/>
            <a:ext cx="1800" cy="20664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77" name="Freeform 76"/>
          <p:cNvSpPr/>
          <p:nvPr/>
        </p:nvSpPr>
        <p:spPr>
          <a:xfrm>
            <a:off x="914400" y="3886200"/>
            <a:ext cx="685799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OH</a:t>
            </a:r>
          </a:p>
        </p:txBody>
      </p:sp>
      <p:sp>
        <p:nvSpPr>
          <p:cNvPr id="78" name="Freeform 77"/>
          <p:cNvSpPr/>
          <p:nvPr/>
        </p:nvSpPr>
        <p:spPr>
          <a:xfrm>
            <a:off x="914400" y="4815000"/>
            <a:ext cx="38088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O</a:t>
            </a:r>
          </a:p>
        </p:txBody>
      </p:sp>
      <p:sp>
        <p:nvSpPr>
          <p:cNvPr id="79" name="Freeform 78"/>
          <p:cNvSpPr/>
          <p:nvPr/>
        </p:nvSpPr>
        <p:spPr>
          <a:xfrm>
            <a:off x="1143000" y="4648320"/>
            <a:ext cx="22860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/>
            </a:pPr>
            <a:r>
              <a:rPr lang="en-GB" sz="2400" b="1">
                <a:latin typeface="Times New Roman" pitchFamily="18"/>
                <a:ea typeface="Arial Unicode MS" pitchFamily="2"/>
                <a:cs typeface="Tahoma" pitchFamily="2"/>
              </a:rPr>
              <a:t>-</a:t>
            </a:r>
          </a:p>
        </p:txBody>
      </p:sp>
      <p:sp>
        <p:nvSpPr>
          <p:cNvPr id="80" name="Freeform 79"/>
          <p:cNvSpPr/>
          <p:nvPr/>
        </p:nvSpPr>
        <p:spPr>
          <a:xfrm>
            <a:off x="1066680" y="3325679"/>
            <a:ext cx="304920" cy="9413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8440">
            <a:solidFill>
              <a:srgbClr val="FF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4820040" y="152280"/>
            <a:ext cx="3179519" cy="3476880"/>
            <a:chOff x="4820040" y="152280"/>
            <a:chExt cx="3179519" cy="3476880"/>
          </a:xfrm>
        </p:grpSpPr>
        <p:sp>
          <p:nvSpPr>
            <p:cNvPr id="82" name="Freeform 81"/>
            <p:cNvSpPr/>
            <p:nvPr/>
          </p:nvSpPr>
          <p:spPr>
            <a:xfrm>
              <a:off x="7399440" y="1627199"/>
              <a:ext cx="165240" cy="274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800">
                  <a:latin typeface="Arial" pitchFamily="34"/>
                  <a:ea typeface="Arial Unicode MS" pitchFamily="2"/>
                  <a:cs typeface="Tahoma" pitchFamily="2"/>
                </a:rPr>
                <a:t>N</a:t>
              </a:r>
            </a:p>
          </p:txBody>
        </p:sp>
        <p:sp>
          <p:nvSpPr>
            <p:cNvPr id="83" name="Freeform 82"/>
            <p:cNvSpPr/>
            <p:nvPr/>
          </p:nvSpPr>
          <p:spPr>
            <a:xfrm>
              <a:off x="7834319" y="872999"/>
              <a:ext cx="165240" cy="274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800">
                  <a:latin typeface="Arial" pitchFamily="34"/>
                  <a:ea typeface="Arial Unicode MS" pitchFamily="2"/>
                  <a:cs typeface="Tahoma" pitchFamily="2"/>
                </a:rPr>
                <a:t>N</a:t>
              </a:r>
            </a:p>
          </p:txBody>
        </p:sp>
        <p:sp>
          <p:nvSpPr>
            <p:cNvPr id="84" name="Freeform 83"/>
            <p:cNvSpPr/>
            <p:nvPr/>
          </p:nvSpPr>
          <p:spPr>
            <a:xfrm>
              <a:off x="6480000" y="1528920"/>
              <a:ext cx="291960" cy="274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800">
                  <a:latin typeface="Arial" pitchFamily="34"/>
                  <a:ea typeface="Arial Unicode MS" pitchFamily="2"/>
                  <a:cs typeface="Tahoma" pitchFamily="2"/>
                </a:rPr>
                <a:t>N9</a:t>
              </a:r>
            </a:p>
          </p:txBody>
        </p:sp>
        <p:sp>
          <p:nvSpPr>
            <p:cNvPr id="85" name="Freeform 84"/>
            <p:cNvSpPr/>
            <p:nvPr/>
          </p:nvSpPr>
          <p:spPr>
            <a:xfrm>
              <a:off x="6480000" y="714240"/>
              <a:ext cx="165240" cy="274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800">
                  <a:latin typeface="Arial" pitchFamily="34"/>
                  <a:ea typeface="Arial Unicode MS" pitchFamily="2"/>
                  <a:cs typeface="Tahoma" pitchFamily="2"/>
                </a:rPr>
                <a:t>N</a:t>
              </a:r>
            </a:p>
          </p:txBody>
        </p:sp>
        <p:sp>
          <p:nvSpPr>
            <p:cNvPr id="86" name="Freeform 85"/>
            <p:cNvSpPr/>
            <p:nvPr/>
          </p:nvSpPr>
          <p:spPr>
            <a:xfrm>
              <a:off x="5924520" y="2117880"/>
              <a:ext cx="178920" cy="274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800">
                  <a:latin typeface="Arial" pitchFamily="34"/>
                  <a:ea typeface="Arial Unicode MS" pitchFamily="2"/>
                  <a:cs typeface="Tahoma" pitchFamily="2"/>
                </a:rPr>
                <a:t>O</a:t>
              </a:r>
            </a:p>
          </p:txBody>
        </p:sp>
        <p:sp>
          <p:nvSpPr>
            <p:cNvPr id="87" name="Freeform 86"/>
            <p:cNvSpPr/>
            <p:nvPr/>
          </p:nvSpPr>
          <p:spPr>
            <a:xfrm>
              <a:off x="4820040" y="1924200"/>
              <a:ext cx="343800" cy="274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800">
                  <a:latin typeface="Arial" pitchFamily="34"/>
                  <a:ea typeface="Arial Unicode MS" pitchFamily="2"/>
                  <a:cs typeface="Tahoma" pitchFamily="2"/>
                </a:rPr>
                <a:t>HO</a:t>
              </a:r>
            </a:p>
          </p:txBody>
        </p:sp>
        <p:sp>
          <p:nvSpPr>
            <p:cNvPr id="88" name="Freeform 87"/>
            <p:cNvSpPr/>
            <p:nvPr/>
          </p:nvSpPr>
          <p:spPr>
            <a:xfrm>
              <a:off x="6269400" y="3354480"/>
              <a:ext cx="343800" cy="274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800">
                  <a:latin typeface="Arial" pitchFamily="34"/>
                  <a:ea typeface="Arial Unicode MS" pitchFamily="2"/>
                  <a:cs typeface="Tahoma" pitchFamily="2"/>
                </a:rPr>
                <a:t>OH</a:t>
              </a:r>
            </a:p>
          </p:txBody>
        </p:sp>
        <p:sp>
          <p:nvSpPr>
            <p:cNvPr id="89" name="Freeform 88"/>
            <p:cNvSpPr/>
            <p:nvPr/>
          </p:nvSpPr>
          <p:spPr>
            <a:xfrm>
              <a:off x="5599080" y="3354480"/>
              <a:ext cx="178920" cy="274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800">
                  <a:latin typeface="Arial" pitchFamily="34"/>
                  <a:ea typeface="Arial Unicode MS" pitchFamily="2"/>
                  <a:cs typeface="Tahoma" pitchFamily="2"/>
                </a:rPr>
                <a:t>O</a:t>
              </a:r>
            </a:p>
          </p:txBody>
        </p:sp>
        <p:sp>
          <p:nvSpPr>
            <p:cNvPr id="90" name="Freeform 89"/>
            <p:cNvSpPr/>
            <p:nvPr/>
          </p:nvSpPr>
          <p:spPr>
            <a:xfrm>
              <a:off x="7412039" y="152280"/>
              <a:ext cx="402840" cy="3121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800">
                  <a:latin typeface="Arial" pitchFamily="34"/>
                  <a:ea typeface="Arial Unicode MS" pitchFamily="2"/>
                  <a:cs typeface="Tahoma" pitchFamily="2"/>
                </a:rPr>
                <a:t>NH</a:t>
              </a:r>
              <a:r>
                <a:rPr lang="en-GB" sz="1800" baseline="-25000">
                  <a:latin typeface="Arial" pitchFamily="34"/>
                  <a:ea typeface="Arial Unicode MS" pitchFamily="2"/>
                  <a:cs typeface="Tahoma" pitchFamily="2"/>
                </a:rPr>
                <a:t>2</a:t>
              </a:r>
            </a:p>
          </p:txBody>
        </p:sp>
        <p:sp>
          <p:nvSpPr>
            <p:cNvPr id="91" name="Straight Connector 90"/>
            <p:cNvSpPr/>
            <p:nvPr/>
          </p:nvSpPr>
          <p:spPr>
            <a:xfrm flipV="1">
              <a:off x="7070760" y="768240"/>
              <a:ext cx="439559" cy="287279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92" name="Straight Connector 91"/>
            <p:cNvSpPr/>
            <p:nvPr/>
          </p:nvSpPr>
          <p:spPr>
            <a:xfrm>
              <a:off x="7070760" y="1546200"/>
              <a:ext cx="299880" cy="168480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93" name="Straight Connector 92"/>
            <p:cNvSpPr/>
            <p:nvPr/>
          </p:nvSpPr>
          <p:spPr>
            <a:xfrm>
              <a:off x="7510319" y="787320"/>
              <a:ext cx="292321" cy="168479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94" name="Straight Connector 93"/>
            <p:cNvSpPr/>
            <p:nvPr/>
          </p:nvSpPr>
          <p:spPr>
            <a:xfrm>
              <a:off x="7478640" y="888840"/>
              <a:ext cx="324000" cy="189000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95" name="Straight Connector 94"/>
            <p:cNvSpPr/>
            <p:nvPr/>
          </p:nvSpPr>
          <p:spPr>
            <a:xfrm flipV="1">
              <a:off x="7650000" y="1528920"/>
              <a:ext cx="292319" cy="203040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96" name="Straight Connector 95"/>
            <p:cNvSpPr/>
            <p:nvPr/>
          </p:nvSpPr>
          <p:spPr>
            <a:xfrm flipV="1">
              <a:off x="7577279" y="1455480"/>
              <a:ext cx="291961" cy="196920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97" name="Straight Connector 96"/>
            <p:cNvSpPr/>
            <p:nvPr/>
          </p:nvSpPr>
          <p:spPr>
            <a:xfrm>
              <a:off x="7942319" y="1204920"/>
              <a:ext cx="3241" cy="342720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98" name="Straight Connector 97"/>
            <p:cNvSpPr/>
            <p:nvPr/>
          </p:nvSpPr>
          <p:spPr>
            <a:xfrm>
              <a:off x="6294599" y="1290600"/>
              <a:ext cx="180720" cy="250920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99" name="Straight Connector 98"/>
            <p:cNvSpPr/>
            <p:nvPr/>
          </p:nvSpPr>
          <p:spPr>
            <a:xfrm flipH="1">
              <a:off x="6781320" y="1546200"/>
              <a:ext cx="306360" cy="85680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00" name="Straight Connector 99"/>
            <p:cNvSpPr/>
            <p:nvPr/>
          </p:nvSpPr>
          <p:spPr>
            <a:xfrm flipH="1">
              <a:off x="6275519" y="1046159"/>
              <a:ext cx="209521" cy="244441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01" name="Straight Connector 100"/>
            <p:cNvSpPr/>
            <p:nvPr/>
          </p:nvSpPr>
          <p:spPr>
            <a:xfrm flipH="1">
              <a:off x="6389640" y="1046159"/>
              <a:ext cx="225360" cy="263521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02" name="Straight Connector 101"/>
            <p:cNvSpPr/>
            <p:nvPr/>
          </p:nvSpPr>
          <p:spPr>
            <a:xfrm>
              <a:off x="7070760" y="1038240"/>
              <a:ext cx="3240" cy="507960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03" name="Straight Connector 102"/>
            <p:cNvSpPr/>
            <p:nvPr/>
          </p:nvSpPr>
          <p:spPr>
            <a:xfrm>
              <a:off x="6969240" y="1096920"/>
              <a:ext cx="3239" cy="393840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04" name="Straight Connector 103"/>
            <p:cNvSpPr/>
            <p:nvPr/>
          </p:nvSpPr>
          <p:spPr>
            <a:xfrm flipH="1" flipV="1">
              <a:off x="6713640" y="914400"/>
              <a:ext cx="374400" cy="141119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6361200" y="2600280"/>
              <a:ext cx="231840" cy="465120"/>
            </a:xfrm>
            <a:custGeom>
              <a:avLst/>
              <a:gdLst>
                <a:gd name="f0" fmla="val 0"/>
                <a:gd name="f1" fmla="val 73"/>
                <a:gd name="f2" fmla="val 147"/>
                <a:gd name="f3" fmla="val 121"/>
                <a:gd name="f4" fmla="val 8"/>
                <a:gd name="f5" fmla="val 132"/>
                <a:gd name="f6" fmla="val 1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73" h="147">
                  <a:moveTo>
                    <a:pt x="f1" y="f0"/>
                  </a:moveTo>
                  <a:lnTo>
                    <a:pt x="f1" y="f0"/>
                  </a:lnTo>
                  <a:lnTo>
                    <a:pt x="f0" y="f3"/>
                  </a:lnTo>
                  <a:lnTo>
                    <a:pt x="f4" y="f5"/>
                  </a:lnTo>
                  <a:lnTo>
                    <a:pt x="f6" y="f2"/>
                  </a:lnTo>
                  <a:lnTo>
                    <a:pt x="f1" y="f0"/>
                  </a:lnTo>
                  <a:lnTo>
                    <a:pt x="f1" y="f0"/>
                  </a:lnTo>
                  <a:close/>
                </a:path>
              </a:pathLst>
            </a:custGeom>
            <a:solidFill>
              <a:srgbClr val="FFFFCC"/>
            </a:solidFill>
            <a:ln w="28440">
              <a:solidFill>
                <a:srgbClr val="FFFFCC"/>
              </a:solidFill>
              <a:prstDash val="solid"/>
              <a:round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06" name="Straight Connector 105"/>
            <p:cNvSpPr/>
            <p:nvPr/>
          </p:nvSpPr>
          <p:spPr>
            <a:xfrm flipH="1" flipV="1">
              <a:off x="6095880" y="2319120"/>
              <a:ext cx="432000" cy="260279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5683320" y="2976479"/>
              <a:ext cx="723959" cy="88920"/>
            </a:xfrm>
            <a:custGeom>
              <a:avLst/>
              <a:gdLst>
                <a:gd name="f0" fmla="val 0"/>
                <a:gd name="f1" fmla="val 228"/>
                <a:gd name="f2" fmla="val 28"/>
                <a:gd name="f3" fmla="val 7"/>
                <a:gd name="f4" fmla="val 13"/>
                <a:gd name="f5" fmla="val 27"/>
                <a:gd name="f6" fmla="val 219"/>
                <a:gd name="f7" fmla="val 213"/>
                <a:gd name="f8" fmla="val 2"/>
                <a:gd name="f9" fmla="val 1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28" h="28">
                  <a:moveTo>
                    <a:pt x="f3" y="f4"/>
                  </a:moveTo>
                  <a:lnTo>
                    <a:pt x="f0" y="f5"/>
                  </a:lnTo>
                  <a:lnTo>
                    <a:pt x="f1" y="f2"/>
                  </a:lnTo>
                  <a:lnTo>
                    <a:pt x="f6" y="f4"/>
                  </a:lnTo>
                  <a:lnTo>
                    <a:pt x="f7" y="f8"/>
                  </a:lnTo>
                  <a:lnTo>
                    <a:pt x="f9" y="f0"/>
                  </a:lnTo>
                  <a:lnTo>
                    <a:pt x="f3" y="f4"/>
                  </a:lnTo>
                  <a:close/>
                </a:path>
              </a:pathLst>
            </a:custGeom>
            <a:solidFill>
              <a:srgbClr val="FFFFCC"/>
            </a:solidFill>
            <a:ln w="28440">
              <a:solidFill>
                <a:srgbClr val="FFFFCC"/>
              </a:solidFill>
              <a:prstDash val="solid"/>
              <a:round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08" name="Straight Connector 107"/>
            <p:cNvSpPr/>
            <p:nvPr/>
          </p:nvSpPr>
          <p:spPr>
            <a:xfrm flipH="1">
              <a:off x="5484600" y="2374920"/>
              <a:ext cx="430200" cy="225360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5502240" y="2600280"/>
              <a:ext cx="236520" cy="461879"/>
            </a:xfrm>
            <a:custGeom>
              <a:avLst/>
              <a:gdLst>
                <a:gd name="f0" fmla="val 0"/>
                <a:gd name="f1" fmla="val 75"/>
                <a:gd name="f2" fmla="val 146"/>
                <a:gd name="f3" fmla="val 58"/>
                <a:gd name="f4" fmla="val 65"/>
                <a:gd name="f5" fmla="val 132"/>
                <a:gd name="f6" fmla="val 119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75" h="146">
                  <a:moveTo>
                    <a:pt x="f0" y="f0"/>
                  </a:moveTo>
                  <a:lnTo>
                    <a:pt x="f0" y="f0"/>
                  </a:lnTo>
                  <a:lnTo>
                    <a:pt x="f3" y="f2"/>
                  </a:lnTo>
                  <a:lnTo>
                    <a:pt x="f4" y="f5"/>
                  </a:lnTo>
                  <a:lnTo>
                    <a:pt x="f1" y="f6"/>
                  </a:lnTo>
                  <a:lnTo>
                    <a:pt x="f0" y="f0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CC"/>
            </a:solidFill>
            <a:ln w="28440">
              <a:solidFill>
                <a:srgbClr val="FFFFCC"/>
              </a:solidFill>
              <a:prstDash val="solid"/>
              <a:round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10" name="Straight Connector 109"/>
            <p:cNvSpPr/>
            <p:nvPr/>
          </p:nvSpPr>
          <p:spPr>
            <a:xfrm flipH="1">
              <a:off x="5482799" y="2092319"/>
              <a:ext cx="41401" cy="507961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11" name="Straight Connector 110"/>
            <p:cNvSpPr/>
            <p:nvPr/>
          </p:nvSpPr>
          <p:spPr>
            <a:xfrm>
              <a:off x="5156280" y="2092319"/>
              <a:ext cx="352440" cy="3241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12" name="Straight Connector 111"/>
            <p:cNvSpPr/>
            <p:nvPr/>
          </p:nvSpPr>
          <p:spPr>
            <a:xfrm flipH="1" flipV="1">
              <a:off x="6361200" y="3000240"/>
              <a:ext cx="41040" cy="384480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13" name="Straight Connector 112"/>
            <p:cNvSpPr/>
            <p:nvPr/>
          </p:nvSpPr>
          <p:spPr>
            <a:xfrm flipH="1" flipV="1">
              <a:off x="5687640" y="3000240"/>
              <a:ext cx="41400" cy="384480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14" name="Straight Connector 113"/>
            <p:cNvSpPr/>
            <p:nvPr/>
          </p:nvSpPr>
          <p:spPr>
            <a:xfrm>
              <a:off x="6591240" y="1862280"/>
              <a:ext cx="3240" cy="739800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15" name="Straight Connector 114"/>
            <p:cNvSpPr/>
            <p:nvPr/>
          </p:nvSpPr>
          <p:spPr>
            <a:xfrm>
              <a:off x="7504200" y="425520"/>
              <a:ext cx="6119" cy="361800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6494400" y="2489040"/>
              <a:ext cx="381240" cy="274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60033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800">
                  <a:latin typeface="Arial" pitchFamily="34"/>
                  <a:ea typeface="Arial Unicode MS" pitchFamily="2"/>
                  <a:cs typeface="Tahoma" pitchFamily="2"/>
                </a:rPr>
                <a:t>C1’</a:t>
              </a:r>
            </a:p>
          </p:txBody>
        </p:sp>
      </p:grpSp>
      <p:sp>
        <p:nvSpPr>
          <p:cNvPr id="117" name="Freeform 116"/>
          <p:cNvSpPr/>
          <p:nvPr/>
        </p:nvSpPr>
        <p:spPr>
          <a:xfrm>
            <a:off x="8467560" y="3532320"/>
            <a:ext cx="16524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N</a:t>
            </a:r>
          </a:p>
        </p:txBody>
      </p:sp>
      <p:sp>
        <p:nvSpPr>
          <p:cNvPr id="118" name="Freeform 117"/>
          <p:cNvSpPr/>
          <p:nvPr/>
        </p:nvSpPr>
        <p:spPr>
          <a:xfrm>
            <a:off x="8902800" y="2778120"/>
            <a:ext cx="16524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N</a:t>
            </a:r>
          </a:p>
        </p:txBody>
      </p:sp>
      <p:sp>
        <p:nvSpPr>
          <p:cNvPr id="119" name="Freeform 118"/>
          <p:cNvSpPr/>
          <p:nvPr/>
        </p:nvSpPr>
        <p:spPr>
          <a:xfrm>
            <a:off x="7548479" y="3433679"/>
            <a:ext cx="29196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N9</a:t>
            </a:r>
          </a:p>
        </p:txBody>
      </p:sp>
      <p:sp>
        <p:nvSpPr>
          <p:cNvPr id="120" name="Freeform 119"/>
          <p:cNvSpPr/>
          <p:nvPr/>
        </p:nvSpPr>
        <p:spPr>
          <a:xfrm>
            <a:off x="7548479" y="2619360"/>
            <a:ext cx="16524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N</a:t>
            </a:r>
          </a:p>
        </p:txBody>
      </p:sp>
      <p:sp>
        <p:nvSpPr>
          <p:cNvPr id="121" name="Freeform 120"/>
          <p:cNvSpPr/>
          <p:nvPr/>
        </p:nvSpPr>
        <p:spPr>
          <a:xfrm>
            <a:off x="6992999" y="4024440"/>
            <a:ext cx="17892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O</a:t>
            </a:r>
          </a:p>
        </p:txBody>
      </p:sp>
      <p:sp>
        <p:nvSpPr>
          <p:cNvPr id="122" name="Freeform 121"/>
          <p:cNvSpPr/>
          <p:nvPr/>
        </p:nvSpPr>
        <p:spPr>
          <a:xfrm>
            <a:off x="7336080" y="5261040"/>
            <a:ext cx="34380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OH</a:t>
            </a:r>
          </a:p>
        </p:txBody>
      </p:sp>
      <p:sp>
        <p:nvSpPr>
          <p:cNvPr id="123" name="Freeform 122"/>
          <p:cNvSpPr/>
          <p:nvPr/>
        </p:nvSpPr>
        <p:spPr>
          <a:xfrm>
            <a:off x="6666120" y="5261040"/>
            <a:ext cx="34380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OH</a:t>
            </a:r>
          </a:p>
        </p:txBody>
      </p:sp>
      <p:sp>
        <p:nvSpPr>
          <p:cNvPr id="124" name="Freeform 123"/>
          <p:cNvSpPr/>
          <p:nvPr/>
        </p:nvSpPr>
        <p:spPr>
          <a:xfrm>
            <a:off x="8480520" y="2057400"/>
            <a:ext cx="402840" cy="312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NH</a:t>
            </a:r>
            <a:r>
              <a:rPr lang="en-GB" sz="1800" baseline="-25000">
                <a:latin typeface="Arial" pitchFamily="34"/>
                <a:ea typeface="Arial Unicode MS" pitchFamily="2"/>
                <a:cs typeface="Tahoma" pitchFamily="2"/>
              </a:rPr>
              <a:t>2</a:t>
            </a:r>
          </a:p>
        </p:txBody>
      </p:sp>
      <p:sp>
        <p:nvSpPr>
          <p:cNvPr id="125" name="Straight Connector 124"/>
          <p:cNvSpPr/>
          <p:nvPr/>
        </p:nvSpPr>
        <p:spPr>
          <a:xfrm flipV="1">
            <a:off x="8139240" y="2674440"/>
            <a:ext cx="439560" cy="287639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26" name="Straight Connector 125"/>
          <p:cNvSpPr/>
          <p:nvPr/>
        </p:nvSpPr>
        <p:spPr>
          <a:xfrm>
            <a:off x="8139240" y="3452759"/>
            <a:ext cx="299879" cy="168481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27" name="Straight Connector 126"/>
          <p:cNvSpPr/>
          <p:nvPr/>
        </p:nvSpPr>
        <p:spPr>
          <a:xfrm>
            <a:off x="8578800" y="2692440"/>
            <a:ext cx="292320" cy="16812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28" name="Straight Connector 127"/>
          <p:cNvSpPr/>
          <p:nvPr/>
        </p:nvSpPr>
        <p:spPr>
          <a:xfrm>
            <a:off x="8547119" y="2793960"/>
            <a:ext cx="324001" cy="18900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29" name="Straight Connector 128"/>
          <p:cNvSpPr/>
          <p:nvPr/>
        </p:nvSpPr>
        <p:spPr>
          <a:xfrm flipV="1">
            <a:off x="8718480" y="3435479"/>
            <a:ext cx="292320" cy="20304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30" name="Straight Connector 129"/>
          <p:cNvSpPr/>
          <p:nvPr/>
        </p:nvSpPr>
        <p:spPr>
          <a:xfrm flipV="1">
            <a:off x="8645400" y="3362040"/>
            <a:ext cx="292320" cy="19692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31" name="Straight Connector 130"/>
          <p:cNvSpPr/>
          <p:nvPr/>
        </p:nvSpPr>
        <p:spPr>
          <a:xfrm>
            <a:off x="9010800" y="3110039"/>
            <a:ext cx="2880" cy="34272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32" name="Straight Connector 131"/>
          <p:cNvSpPr/>
          <p:nvPr/>
        </p:nvSpPr>
        <p:spPr>
          <a:xfrm>
            <a:off x="7361279" y="3195720"/>
            <a:ext cx="181081" cy="25092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33" name="Straight Connector 132"/>
          <p:cNvSpPr/>
          <p:nvPr/>
        </p:nvSpPr>
        <p:spPr>
          <a:xfrm flipH="1">
            <a:off x="7849800" y="3452759"/>
            <a:ext cx="306360" cy="85681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34" name="Straight Connector 133"/>
          <p:cNvSpPr/>
          <p:nvPr/>
        </p:nvSpPr>
        <p:spPr>
          <a:xfrm flipH="1">
            <a:off x="7343640" y="2951279"/>
            <a:ext cx="209519" cy="244441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35" name="Straight Connector 134"/>
          <p:cNvSpPr/>
          <p:nvPr/>
        </p:nvSpPr>
        <p:spPr>
          <a:xfrm flipH="1">
            <a:off x="7458120" y="2951279"/>
            <a:ext cx="225360" cy="263521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36" name="Straight Connector 135"/>
          <p:cNvSpPr/>
          <p:nvPr/>
        </p:nvSpPr>
        <p:spPr>
          <a:xfrm>
            <a:off x="8139240" y="2944800"/>
            <a:ext cx="2880" cy="507959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37" name="Straight Connector 136"/>
          <p:cNvSpPr/>
          <p:nvPr/>
        </p:nvSpPr>
        <p:spPr>
          <a:xfrm>
            <a:off x="8037360" y="3002040"/>
            <a:ext cx="3240" cy="39348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38" name="Straight Connector 137"/>
          <p:cNvSpPr/>
          <p:nvPr/>
        </p:nvSpPr>
        <p:spPr>
          <a:xfrm flipH="1" flipV="1">
            <a:off x="7781400" y="2820600"/>
            <a:ext cx="374760" cy="141479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39" name="Freeform 138"/>
          <p:cNvSpPr/>
          <p:nvPr/>
        </p:nvSpPr>
        <p:spPr>
          <a:xfrm>
            <a:off x="7427880" y="4506840"/>
            <a:ext cx="231840" cy="465120"/>
          </a:xfrm>
          <a:custGeom>
            <a:avLst/>
            <a:gdLst>
              <a:gd name="f0" fmla="val 0"/>
              <a:gd name="f1" fmla="val 73"/>
              <a:gd name="f2" fmla="val 147"/>
              <a:gd name="f3" fmla="val 121"/>
              <a:gd name="f4" fmla="val 8"/>
              <a:gd name="f5" fmla="val 132"/>
              <a:gd name="f6" fmla="val 15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73" h="147">
                <a:moveTo>
                  <a:pt x="f1" y="f0"/>
                </a:moveTo>
                <a:lnTo>
                  <a:pt x="f1" y="f0"/>
                </a:lnTo>
                <a:lnTo>
                  <a:pt x="f0" y="f3"/>
                </a:lnTo>
                <a:lnTo>
                  <a:pt x="f4" y="f5"/>
                </a:lnTo>
                <a:lnTo>
                  <a:pt x="f6" y="f2"/>
                </a:lnTo>
                <a:lnTo>
                  <a:pt x="f1" y="f0"/>
                </a:lnTo>
                <a:lnTo>
                  <a:pt x="f1" y="f0"/>
                </a:lnTo>
                <a:close/>
              </a:path>
            </a:pathLst>
          </a:custGeom>
          <a:solidFill>
            <a:srgbClr val="FFFFCC"/>
          </a:solidFill>
          <a:ln w="28440">
            <a:solidFill>
              <a:srgbClr val="FFFFCC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40" name="Straight Connector 139"/>
          <p:cNvSpPr/>
          <p:nvPr/>
        </p:nvSpPr>
        <p:spPr>
          <a:xfrm flipH="1" flipV="1">
            <a:off x="7164360" y="4225679"/>
            <a:ext cx="432000" cy="260281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41" name="Freeform 140"/>
          <p:cNvSpPr/>
          <p:nvPr/>
        </p:nvSpPr>
        <p:spPr>
          <a:xfrm>
            <a:off x="6751800" y="4883040"/>
            <a:ext cx="723599" cy="88920"/>
          </a:xfrm>
          <a:custGeom>
            <a:avLst/>
            <a:gdLst>
              <a:gd name="f0" fmla="val 0"/>
              <a:gd name="f1" fmla="val 228"/>
              <a:gd name="f2" fmla="val 28"/>
              <a:gd name="f3" fmla="val 7"/>
              <a:gd name="f4" fmla="val 13"/>
              <a:gd name="f5" fmla="val 27"/>
              <a:gd name="f6" fmla="val 219"/>
              <a:gd name="f7" fmla="val 213"/>
              <a:gd name="f8" fmla="val 2"/>
              <a:gd name="f9" fmla="val 1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28" h="28">
                <a:moveTo>
                  <a:pt x="f3" y="f4"/>
                </a:moveTo>
                <a:lnTo>
                  <a:pt x="f0" y="f5"/>
                </a:lnTo>
                <a:lnTo>
                  <a:pt x="f1" y="f2"/>
                </a:lnTo>
                <a:lnTo>
                  <a:pt x="f6" y="f4"/>
                </a:lnTo>
                <a:lnTo>
                  <a:pt x="f7" y="f8"/>
                </a:lnTo>
                <a:lnTo>
                  <a:pt x="f9" y="f0"/>
                </a:lnTo>
                <a:lnTo>
                  <a:pt x="f3" y="f4"/>
                </a:lnTo>
                <a:close/>
              </a:path>
            </a:pathLst>
          </a:custGeom>
          <a:solidFill>
            <a:srgbClr val="FFFFCC"/>
          </a:solidFill>
          <a:ln w="28440">
            <a:solidFill>
              <a:srgbClr val="FFFFCC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42" name="Straight Connector 141"/>
          <p:cNvSpPr/>
          <p:nvPr/>
        </p:nvSpPr>
        <p:spPr>
          <a:xfrm flipH="1">
            <a:off x="6551280" y="4281480"/>
            <a:ext cx="430200" cy="22536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43" name="Freeform 142"/>
          <p:cNvSpPr/>
          <p:nvPr/>
        </p:nvSpPr>
        <p:spPr>
          <a:xfrm>
            <a:off x="6568920" y="4506840"/>
            <a:ext cx="236520" cy="461879"/>
          </a:xfrm>
          <a:custGeom>
            <a:avLst/>
            <a:gdLst>
              <a:gd name="f0" fmla="val 0"/>
              <a:gd name="f1" fmla="val 75"/>
              <a:gd name="f2" fmla="val 146"/>
              <a:gd name="f3" fmla="val 58"/>
              <a:gd name="f4" fmla="val 65"/>
              <a:gd name="f5" fmla="val 132"/>
              <a:gd name="f6" fmla="val 119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75" h="146">
                <a:moveTo>
                  <a:pt x="f0" y="f0"/>
                </a:moveTo>
                <a:lnTo>
                  <a:pt x="f0" y="f0"/>
                </a:lnTo>
                <a:lnTo>
                  <a:pt x="f3" y="f2"/>
                </a:lnTo>
                <a:lnTo>
                  <a:pt x="f4" y="f5"/>
                </a:lnTo>
                <a:lnTo>
                  <a:pt x="f1" y="f6"/>
                </a:lnTo>
                <a:lnTo>
                  <a:pt x="f0" y="f0"/>
                </a:lnTo>
                <a:lnTo>
                  <a:pt x="f0" y="f0"/>
                </a:lnTo>
                <a:close/>
              </a:path>
            </a:pathLst>
          </a:custGeom>
          <a:solidFill>
            <a:srgbClr val="FFFFCC"/>
          </a:solidFill>
          <a:ln w="28440">
            <a:solidFill>
              <a:srgbClr val="FFFFCC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44" name="Straight Connector 143"/>
          <p:cNvSpPr/>
          <p:nvPr/>
        </p:nvSpPr>
        <p:spPr>
          <a:xfrm flipH="1">
            <a:off x="6551280" y="3998879"/>
            <a:ext cx="41400" cy="507961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45" name="Straight Connector 144"/>
          <p:cNvSpPr/>
          <p:nvPr/>
        </p:nvSpPr>
        <p:spPr>
          <a:xfrm>
            <a:off x="6222959" y="3998879"/>
            <a:ext cx="352440" cy="324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46" name="Straight Connector 145"/>
          <p:cNvSpPr/>
          <p:nvPr/>
        </p:nvSpPr>
        <p:spPr>
          <a:xfrm flipH="1" flipV="1">
            <a:off x="7429680" y="4906800"/>
            <a:ext cx="41040" cy="384479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47" name="Straight Connector 146"/>
          <p:cNvSpPr/>
          <p:nvPr/>
        </p:nvSpPr>
        <p:spPr>
          <a:xfrm flipH="1" flipV="1">
            <a:off x="6756479" y="4906800"/>
            <a:ext cx="41040" cy="384479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48" name="Straight Connector 147"/>
          <p:cNvSpPr/>
          <p:nvPr/>
        </p:nvSpPr>
        <p:spPr>
          <a:xfrm>
            <a:off x="7659720" y="3767040"/>
            <a:ext cx="3239" cy="73980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49" name="Straight Connector 148"/>
          <p:cNvSpPr/>
          <p:nvPr/>
        </p:nvSpPr>
        <p:spPr>
          <a:xfrm>
            <a:off x="8572680" y="2330280"/>
            <a:ext cx="6120" cy="36216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50" name="Freeform 149"/>
          <p:cNvSpPr/>
          <p:nvPr/>
        </p:nvSpPr>
        <p:spPr>
          <a:xfrm>
            <a:off x="7562880" y="4395959"/>
            <a:ext cx="38088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0033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C1’</a:t>
            </a:r>
          </a:p>
        </p:txBody>
      </p:sp>
      <p:sp>
        <p:nvSpPr>
          <p:cNvPr id="151" name="Freeform 150"/>
          <p:cNvSpPr/>
          <p:nvPr/>
        </p:nvSpPr>
        <p:spPr>
          <a:xfrm>
            <a:off x="5048280" y="3797279"/>
            <a:ext cx="121932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O =</a:t>
            </a:r>
            <a:r>
              <a:rPr lang="en-GB" sz="1800">
                <a:latin typeface="Arial" pitchFamily="34"/>
                <a:ea typeface="Arial" pitchFamily="34"/>
                <a:cs typeface="Arial" pitchFamily="34"/>
              </a:rPr>
              <a:t> </a:t>
            </a: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P </a:t>
            </a:r>
            <a:r>
              <a:rPr lang="en-GB" sz="1800">
                <a:latin typeface="Arial" pitchFamily="34"/>
                <a:ea typeface="Arial" pitchFamily="34"/>
                <a:cs typeface="Arial" pitchFamily="34"/>
              </a:rPr>
              <a:t>–</a:t>
            </a: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 O</a:t>
            </a:r>
          </a:p>
        </p:txBody>
      </p:sp>
      <p:sp>
        <p:nvSpPr>
          <p:cNvPr id="152" name="Straight Connector 151"/>
          <p:cNvSpPr/>
          <p:nvPr/>
        </p:nvSpPr>
        <p:spPr>
          <a:xfrm>
            <a:off x="5713560" y="3630600"/>
            <a:ext cx="1440" cy="20628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53" name="Straight Connector 152"/>
          <p:cNvSpPr/>
          <p:nvPr/>
        </p:nvSpPr>
        <p:spPr>
          <a:xfrm>
            <a:off x="5657760" y="4110120"/>
            <a:ext cx="1799" cy="206280"/>
          </a:xfrm>
          <a:prstGeom prst="line">
            <a:avLst/>
          </a:prstGeom>
          <a:noFill/>
          <a:ln w="2844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54" name="Freeform 153"/>
          <p:cNvSpPr/>
          <p:nvPr/>
        </p:nvSpPr>
        <p:spPr>
          <a:xfrm>
            <a:off x="5505480" y="4254480"/>
            <a:ext cx="38088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O</a:t>
            </a:r>
          </a:p>
        </p:txBody>
      </p:sp>
      <p:sp>
        <p:nvSpPr>
          <p:cNvPr id="155" name="Freeform 154"/>
          <p:cNvSpPr/>
          <p:nvPr/>
        </p:nvSpPr>
        <p:spPr>
          <a:xfrm>
            <a:off x="5734080" y="4087800"/>
            <a:ext cx="22860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/>
            </a:pPr>
            <a:r>
              <a:rPr lang="en-GB" sz="2400" b="1">
                <a:latin typeface="Times New Roman" pitchFamily="18"/>
                <a:ea typeface="Arial Unicode MS" pitchFamily="2"/>
                <a:cs typeface="Tahoma" pitchFamily="2"/>
              </a:rPr>
              <a:t>-</a:t>
            </a:r>
          </a:p>
        </p:txBody>
      </p:sp>
      <p:sp>
        <p:nvSpPr>
          <p:cNvPr id="156" name="Freeform 155"/>
          <p:cNvSpPr/>
          <p:nvPr/>
        </p:nvSpPr>
        <p:spPr>
          <a:xfrm>
            <a:off x="441360" y="6132600"/>
            <a:ext cx="90144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9360">
            <a:solidFill>
              <a:srgbClr val="FF0000"/>
            </a:solidFill>
            <a:prstDash val="solid"/>
            <a:miter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alcohol</a:t>
            </a:r>
          </a:p>
        </p:txBody>
      </p:sp>
      <p:sp>
        <p:nvSpPr>
          <p:cNvPr id="157" name="Freeform 156"/>
          <p:cNvSpPr/>
          <p:nvPr/>
        </p:nvSpPr>
        <p:spPr>
          <a:xfrm>
            <a:off x="2117880" y="6132600"/>
            <a:ext cx="59832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9360">
            <a:solidFill>
              <a:srgbClr val="FF0000"/>
            </a:solidFill>
            <a:prstDash val="solid"/>
            <a:miter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acid</a:t>
            </a:r>
          </a:p>
        </p:txBody>
      </p:sp>
      <p:sp>
        <p:nvSpPr>
          <p:cNvPr id="158" name="Freeform 157"/>
          <p:cNvSpPr/>
          <p:nvPr/>
        </p:nvSpPr>
        <p:spPr>
          <a:xfrm>
            <a:off x="1623960" y="6095880"/>
            <a:ext cx="35460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9360">
            <a:solidFill>
              <a:srgbClr val="FF0000"/>
            </a:solidFill>
            <a:prstDash val="solid"/>
            <a:miter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400" b="1">
                <a:latin typeface="Times New Roman" pitchFamily="18"/>
                <a:ea typeface="Arial Unicode MS" pitchFamily="2"/>
                <a:cs typeface="Tahoma" pitchFamily="2"/>
              </a:rPr>
              <a:t>+</a:t>
            </a:r>
          </a:p>
        </p:txBody>
      </p:sp>
      <p:sp>
        <p:nvSpPr>
          <p:cNvPr id="159" name="Freeform 158"/>
          <p:cNvSpPr/>
          <p:nvPr/>
        </p:nvSpPr>
        <p:spPr>
          <a:xfrm>
            <a:off x="5099040" y="6186600"/>
            <a:ext cx="86508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9360">
            <a:solidFill>
              <a:srgbClr val="FF0000"/>
            </a:solidFill>
            <a:prstDash val="solid"/>
            <a:miter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diester</a:t>
            </a:r>
          </a:p>
        </p:txBody>
      </p:sp>
      <p:sp>
        <p:nvSpPr>
          <p:cNvPr id="160" name="Straight Connector 159"/>
          <p:cNvSpPr/>
          <p:nvPr/>
        </p:nvSpPr>
        <p:spPr>
          <a:xfrm>
            <a:off x="4038479" y="6324479"/>
            <a:ext cx="838441" cy="1801"/>
          </a:xfrm>
          <a:prstGeom prst="line">
            <a:avLst/>
          </a:prstGeom>
          <a:noFill/>
          <a:ln w="2844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61" name="Freeform 160"/>
          <p:cNvSpPr/>
          <p:nvPr/>
        </p:nvSpPr>
        <p:spPr>
          <a:xfrm>
            <a:off x="2210040" y="6491160"/>
            <a:ext cx="840599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(ester)‏</a:t>
            </a:r>
          </a:p>
        </p:txBody>
      </p:sp>
      <p:sp>
        <p:nvSpPr>
          <p:cNvPr id="162" name="Freeform 161"/>
          <p:cNvSpPr/>
          <p:nvPr/>
        </p:nvSpPr>
        <p:spPr>
          <a:xfrm>
            <a:off x="5029200" y="3352680"/>
            <a:ext cx="1295280" cy="12956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28440">
            <a:solidFill>
              <a:srgbClr val="33CC33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63" name="Freeform 162"/>
          <p:cNvSpPr/>
          <p:nvPr/>
        </p:nvSpPr>
        <p:spPr>
          <a:xfrm>
            <a:off x="6095880" y="5562720"/>
            <a:ext cx="264672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nukleoside-nukleotide</a:t>
            </a:r>
          </a:p>
        </p:txBody>
      </p:sp>
      <p:sp>
        <p:nvSpPr>
          <p:cNvPr id="164" name="Freeform 163"/>
          <p:cNvSpPr/>
          <p:nvPr/>
        </p:nvSpPr>
        <p:spPr>
          <a:xfrm>
            <a:off x="6765840" y="6095880"/>
            <a:ext cx="788759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400" b="1">
                <a:latin typeface="Times New Roman" pitchFamily="18"/>
                <a:ea typeface="Arial Unicode MS" pitchFamily="2"/>
                <a:cs typeface="Tahoma" pitchFamily="2"/>
              </a:rPr>
              <a:t>ApA</a:t>
            </a:r>
          </a:p>
        </p:txBody>
      </p:sp>
      <p:sp>
        <p:nvSpPr>
          <p:cNvPr id="165" name="Freeform 164"/>
          <p:cNvSpPr/>
          <p:nvPr/>
        </p:nvSpPr>
        <p:spPr>
          <a:xfrm>
            <a:off x="5486399" y="1828800"/>
            <a:ext cx="45720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  <a:tabLst/>
            </a:pPr>
            <a:r>
              <a:rPr lang="en-GB" sz="2000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5’</a:t>
            </a:r>
          </a:p>
        </p:txBody>
      </p:sp>
      <p:sp>
        <p:nvSpPr>
          <p:cNvPr id="166" name="Freeform 165"/>
          <p:cNvSpPr/>
          <p:nvPr/>
        </p:nvSpPr>
        <p:spPr>
          <a:xfrm>
            <a:off x="6400799" y="4800600"/>
            <a:ext cx="45720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  <a:tabLst/>
            </a:pPr>
            <a:r>
              <a:rPr lang="en-GB" sz="2000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3’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343400" y="387360"/>
            <a:ext cx="4114800" cy="143532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Nucleotide chain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66760" y="228600"/>
            <a:ext cx="1941480" cy="2024280"/>
            <a:chOff x="266760" y="228600"/>
            <a:chExt cx="1941480" cy="2024280"/>
          </a:xfrm>
        </p:grpSpPr>
        <p:sp>
          <p:nvSpPr>
            <p:cNvPr id="4" name="Freeform 3"/>
            <p:cNvSpPr/>
            <p:nvPr/>
          </p:nvSpPr>
          <p:spPr>
            <a:xfrm flipH="1">
              <a:off x="913679" y="836640"/>
              <a:ext cx="228600" cy="122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 </a:t>
              </a: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–</a:t>
              </a:r>
            </a:p>
          </p:txBody>
        </p:sp>
        <p:sp>
          <p:nvSpPr>
            <p:cNvPr id="5" name="Freeform 4"/>
            <p:cNvSpPr/>
            <p:nvPr/>
          </p:nvSpPr>
          <p:spPr>
            <a:xfrm flipH="1">
              <a:off x="532800" y="1857240"/>
              <a:ext cx="228600" cy="122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 </a:t>
              </a: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–</a:t>
              </a:r>
            </a:p>
          </p:txBody>
        </p:sp>
        <p:sp>
          <p:nvSpPr>
            <p:cNvPr id="6" name="Freeform 5"/>
            <p:cNvSpPr/>
            <p:nvPr/>
          </p:nvSpPr>
          <p:spPr>
            <a:xfrm flipH="1">
              <a:off x="456480" y="1552680"/>
              <a:ext cx="228600" cy="122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 </a:t>
              </a: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–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1663559" y="1089000"/>
              <a:ext cx="9216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N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1892160" y="649440"/>
              <a:ext cx="9216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N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1181160" y="1033559"/>
              <a:ext cx="16236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N9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1181160" y="557280"/>
              <a:ext cx="9216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N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66760" y="1293840"/>
              <a:ext cx="19728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solidFill>
                    <a:srgbClr val="FF6600"/>
                  </a:solidFill>
                  <a:latin typeface="Arial" pitchFamily="34"/>
                  <a:ea typeface="Arial Unicode MS" pitchFamily="2"/>
                  <a:cs typeface="Tahoma" pitchFamily="2"/>
                </a:rPr>
                <a:t>O5’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068480" y="2100240"/>
              <a:ext cx="19728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O2’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716040" y="2100240"/>
              <a:ext cx="19728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O3’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670400" y="228600"/>
              <a:ext cx="224640" cy="173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NH</a:t>
              </a:r>
              <a:r>
                <a:rPr lang="en-GB" sz="1000" baseline="-25000">
                  <a:latin typeface="Arial" pitchFamily="34"/>
                  <a:ea typeface="Arial Unicode MS" pitchFamily="2"/>
                  <a:cs typeface="Tahoma" pitchFamily="2"/>
                </a:rPr>
                <a:t>2</a:t>
              </a:r>
            </a:p>
          </p:txBody>
        </p:sp>
        <p:sp>
          <p:nvSpPr>
            <p:cNvPr id="15" name="Straight Connector 14"/>
            <p:cNvSpPr/>
            <p:nvPr/>
          </p:nvSpPr>
          <p:spPr>
            <a:xfrm flipV="1">
              <a:off x="1490760" y="580680"/>
              <a:ext cx="231840" cy="18252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6" name="Straight Connector 15"/>
            <p:cNvSpPr/>
            <p:nvPr/>
          </p:nvSpPr>
          <p:spPr>
            <a:xfrm>
              <a:off x="1490760" y="1042919"/>
              <a:ext cx="156960" cy="98641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7" name="Straight Connector 16"/>
            <p:cNvSpPr/>
            <p:nvPr/>
          </p:nvSpPr>
          <p:spPr>
            <a:xfrm>
              <a:off x="1722600" y="600120"/>
              <a:ext cx="153720" cy="9828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8" name="Straight Connector 17"/>
            <p:cNvSpPr/>
            <p:nvPr/>
          </p:nvSpPr>
          <p:spPr>
            <a:xfrm>
              <a:off x="1704960" y="658800"/>
              <a:ext cx="171360" cy="111239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9" name="Straight Connector 18"/>
            <p:cNvSpPr/>
            <p:nvPr/>
          </p:nvSpPr>
          <p:spPr>
            <a:xfrm flipV="1">
              <a:off x="1795320" y="1025639"/>
              <a:ext cx="154080" cy="133201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0" name="Straight Connector 19"/>
            <p:cNvSpPr/>
            <p:nvPr/>
          </p:nvSpPr>
          <p:spPr>
            <a:xfrm flipV="1">
              <a:off x="1757519" y="982440"/>
              <a:ext cx="153721" cy="12996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1" name="Straight Connector 20"/>
            <p:cNvSpPr/>
            <p:nvPr/>
          </p:nvSpPr>
          <p:spPr>
            <a:xfrm>
              <a:off x="1949400" y="844559"/>
              <a:ext cx="1800" cy="20016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2" name="Straight Connector 21"/>
            <p:cNvSpPr/>
            <p:nvPr/>
          </p:nvSpPr>
          <p:spPr>
            <a:xfrm>
              <a:off x="1081080" y="893880"/>
              <a:ext cx="95400" cy="147599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3" name="Straight Connector 22"/>
            <p:cNvSpPr/>
            <p:nvPr/>
          </p:nvSpPr>
          <p:spPr>
            <a:xfrm flipH="1">
              <a:off x="1330200" y="1042919"/>
              <a:ext cx="177840" cy="50761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4" name="Straight Connector 23"/>
            <p:cNvSpPr/>
            <p:nvPr/>
          </p:nvSpPr>
          <p:spPr>
            <a:xfrm flipH="1">
              <a:off x="1063799" y="750960"/>
              <a:ext cx="126721" cy="14292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5" name="Straight Connector 24"/>
            <p:cNvSpPr/>
            <p:nvPr/>
          </p:nvSpPr>
          <p:spPr>
            <a:xfrm flipH="1">
              <a:off x="1123560" y="750960"/>
              <a:ext cx="134999" cy="154079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6" name="Straight Connector 25"/>
            <p:cNvSpPr/>
            <p:nvPr/>
          </p:nvSpPr>
          <p:spPr>
            <a:xfrm>
              <a:off x="1490760" y="747720"/>
              <a:ext cx="1439" cy="296999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7" name="Straight Connector 26"/>
            <p:cNvSpPr/>
            <p:nvPr/>
          </p:nvSpPr>
          <p:spPr>
            <a:xfrm>
              <a:off x="1436759" y="781200"/>
              <a:ext cx="1440" cy="230039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8" name="Straight Connector 27"/>
            <p:cNvSpPr/>
            <p:nvPr/>
          </p:nvSpPr>
          <p:spPr>
            <a:xfrm flipH="1" flipV="1">
              <a:off x="1293480" y="666360"/>
              <a:ext cx="214200" cy="9684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9" name="Straight Connector 28"/>
            <p:cNvSpPr/>
            <p:nvPr/>
          </p:nvSpPr>
          <p:spPr>
            <a:xfrm flipH="1" flipV="1">
              <a:off x="968040" y="1487160"/>
              <a:ext cx="244440" cy="166679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0" name="Straight Connector 29"/>
            <p:cNvSpPr/>
            <p:nvPr/>
          </p:nvSpPr>
          <p:spPr>
            <a:xfrm flipH="1">
              <a:off x="647280" y="1527120"/>
              <a:ext cx="243000" cy="131759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1" name="Straight Connector 30"/>
            <p:cNvSpPr/>
            <p:nvPr/>
          </p:nvSpPr>
          <p:spPr>
            <a:xfrm flipH="1">
              <a:off x="646200" y="1362240"/>
              <a:ext cx="38159" cy="296639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2" name="Straight Connector 31"/>
            <p:cNvSpPr/>
            <p:nvPr/>
          </p:nvSpPr>
          <p:spPr>
            <a:xfrm>
              <a:off x="482760" y="1362240"/>
              <a:ext cx="185400" cy="144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3" name="Straight Connector 32"/>
            <p:cNvSpPr/>
            <p:nvPr/>
          </p:nvSpPr>
          <p:spPr>
            <a:xfrm flipH="1" flipV="1">
              <a:off x="1108080" y="1884240"/>
              <a:ext cx="38160" cy="23976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4" name="Straight Connector 33"/>
            <p:cNvSpPr/>
            <p:nvPr/>
          </p:nvSpPr>
          <p:spPr>
            <a:xfrm flipH="1" flipV="1">
              <a:off x="753840" y="1884240"/>
              <a:ext cx="37800" cy="23976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5" name="Straight Connector 34"/>
            <p:cNvSpPr/>
            <p:nvPr/>
          </p:nvSpPr>
          <p:spPr>
            <a:xfrm>
              <a:off x="1238400" y="1227240"/>
              <a:ext cx="1440" cy="431639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6" name="Straight Connector 35"/>
            <p:cNvSpPr/>
            <p:nvPr/>
          </p:nvSpPr>
          <p:spPr>
            <a:xfrm>
              <a:off x="1719360" y="388800"/>
              <a:ext cx="3240" cy="21132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1185840" y="1593719"/>
              <a:ext cx="26028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C1’</a:t>
              </a:r>
            </a:p>
          </p:txBody>
        </p:sp>
        <p:sp>
          <p:nvSpPr>
            <p:cNvPr id="38" name="Straight Connector 37"/>
            <p:cNvSpPr/>
            <p:nvPr/>
          </p:nvSpPr>
          <p:spPr>
            <a:xfrm>
              <a:off x="762120" y="1903320"/>
              <a:ext cx="304560" cy="180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9" name="Straight Connector 38"/>
            <p:cNvSpPr/>
            <p:nvPr/>
          </p:nvSpPr>
          <p:spPr>
            <a:xfrm flipV="1">
              <a:off x="1143000" y="1733039"/>
              <a:ext cx="76320" cy="187561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0" name="Straight Connector 39"/>
            <p:cNvSpPr/>
            <p:nvPr/>
          </p:nvSpPr>
          <p:spPr>
            <a:xfrm flipH="1" flipV="1">
              <a:off x="666360" y="1657439"/>
              <a:ext cx="111240" cy="263521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685799" y="1827360"/>
              <a:ext cx="22860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C3’</a:t>
              </a:r>
            </a:p>
          </p:txBody>
        </p:sp>
        <p:sp>
          <p:nvSpPr>
            <p:cNvPr id="42" name="Freeform 41"/>
            <p:cNvSpPr/>
            <p:nvPr/>
          </p:nvSpPr>
          <p:spPr>
            <a:xfrm>
              <a:off x="609480" y="1568519"/>
              <a:ext cx="26064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C4’</a:t>
              </a:r>
            </a:p>
          </p:txBody>
        </p:sp>
        <p:sp>
          <p:nvSpPr>
            <p:cNvPr id="43" name="Freeform 42"/>
            <p:cNvSpPr/>
            <p:nvPr/>
          </p:nvSpPr>
          <p:spPr>
            <a:xfrm>
              <a:off x="609480" y="1293840"/>
              <a:ext cx="26064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C5’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914400" y="1415880"/>
              <a:ext cx="19728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O4’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1111320" y="1827360"/>
              <a:ext cx="26028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C2’</a:t>
              </a:r>
            </a:p>
          </p:txBody>
        </p:sp>
        <p:sp>
          <p:nvSpPr>
            <p:cNvPr id="46" name="Freeform 45"/>
            <p:cNvSpPr/>
            <p:nvPr/>
          </p:nvSpPr>
          <p:spPr>
            <a:xfrm>
              <a:off x="1293840" y="2085839"/>
              <a:ext cx="228600" cy="122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– </a:t>
              </a: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1293840" y="1827360"/>
              <a:ext cx="228600" cy="122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– </a:t>
              </a: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</a:t>
              </a:r>
            </a:p>
          </p:txBody>
        </p:sp>
        <p:sp>
          <p:nvSpPr>
            <p:cNvPr id="48" name="Freeform 47"/>
            <p:cNvSpPr/>
            <p:nvPr/>
          </p:nvSpPr>
          <p:spPr>
            <a:xfrm>
              <a:off x="1370159" y="1598760"/>
              <a:ext cx="228600" cy="122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– </a:t>
              </a: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</a:t>
              </a:r>
            </a:p>
          </p:txBody>
        </p:sp>
        <p:sp>
          <p:nvSpPr>
            <p:cNvPr id="49" name="Freeform 48"/>
            <p:cNvSpPr/>
            <p:nvPr/>
          </p:nvSpPr>
          <p:spPr>
            <a:xfrm>
              <a:off x="836640" y="1293840"/>
              <a:ext cx="228600" cy="122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– </a:t>
              </a: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</a:t>
              </a:r>
            </a:p>
          </p:txBody>
        </p:sp>
        <p:sp>
          <p:nvSpPr>
            <p:cNvPr id="50" name="Freeform 49"/>
            <p:cNvSpPr/>
            <p:nvPr/>
          </p:nvSpPr>
          <p:spPr>
            <a:xfrm>
              <a:off x="609480" y="1049399"/>
              <a:ext cx="152640" cy="243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</a:t>
              </a:r>
            </a:p>
            <a:p>
              <a:pPr marL="0" marR="0" lvl="0" indent="0" algn="ctr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|</a:t>
              </a:r>
            </a:p>
          </p:txBody>
        </p:sp>
        <p:sp>
          <p:nvSpPr>
            <p:cNvPr id="51" name="Freeform 50"/>
            <p:cNvSpPr/>
            <p:nvPr/>
          </p:nvSpPr>
          <p:spPr>
            <a:xfrm>
              <a:off x="1979640" y="990719"/>
              <a:ext cx="228600" cy="122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– </a:t>
              </a: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</a:t>
              </a:r>
            </a:p>
          </p:txBody>
        </p:sp>
        <p:sp>
          <p:nvSpPr>
            <p:cNvPr id="52" name="Straight Connector 51"/>
            <p:cNvSpPr/>
            <p:nvPr/>
          </p:nvSpPr>
          <p:spPr>
            <a:xfrm flipV="1">
              <a:off x="304920" y="894959"/>
              <a:ext cx="1440" cy="415801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custDash>
                <a:ds d="400000" sp="100000"/>
              </a:custDash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80880" y="1600200"/>
            <a:ext cx="2665439" cy="2024279"/>
            <a:chOff x="380880" y="1600200"/>
            <a:chExt cx="2665439" cy="2024279"/>
          </a:xfrm>
        </p:grpSpPr>
        <p:sp>
          <p:nvSpPr>
            <p:cNvPr id="54" name="Freeform 53"/>
            <p:cNvSpPr/>
            <p:nvPr/>
          </p:nvSpPr>
          <p:spPr>
            <a:xfrm flipH="1">
              <a:off x="1748879" y="2208240"/>
              <a:ext cx="228600" cy="122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 </a:t>
              </a: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–</a:t>
              </a:r>
            </a:p>
          </p:txBody>
        </p:sp>
        <p:sp>
          <p:nvSpPr>
            <p:cNvPr id="55" name="Freeform 54"/>
            <p:cNvSpPr/>
            <p:nvPr/>
          </p:nvSpPr>
          <p:spPr>
            <a:xfrm flipH="1">
              <a:off x="1370880" y="3228840"/>
              <a:ext cx="228600" cy="122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 </a:t>
              </a: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–</a:t>
              </a:r>
            </a:p>
          </p:txBody>
        </p:sp>
        <p:sp>
          <p:nvSpPr>
            <p:cNvPr id="56" name="Freeform 55"/>
            <p:cNvSpPr/>
            <p:nvPr/>
          </p:nvSpPr>
          <p:spPr>
            <a:xfrm flipH="1">
              <a:off x="1293119" y="2924279"/>
              <a:ext cx="228600" cy="122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 </a:t>
              </a: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–</a:t>
              </a:r>
            </a:p>
          </p:txBody>
        </p:sp>
        <p:sp>
          <p:nvSpPr>
            <p:cNvPr id="57" name="Freeform 56"/>
            <p:cNvSpPr/>
            <p:nvPr/>
          </p:nvSpPr>
          <p:spPr>
            <a:xfrm>
              <a:off x="2502000" y="2460600"/>
              <a:ext cx="9216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N</a:t>
              </a:r>
            </a:p>
          </p:txBody>
        </p:sp>
        <p:sp>
          <p:nvSpPr>
            <p:cNvPr id="58" name="Freeform 57"/>
            <p:cNvSpPr/>
            <p:nvPr/>
          </p:nvSpPr>
          <p:spPr>
            <a:xfrm>
              <a:off x="2730600" y="2021039"/>
              <a:ext cx="9216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N</a:t>
              </a:r>
            </a:p>
          </p:txBody>
        </p:sp>
        <p:sp>
          <p:nvSpPr>
            <p:cNvPr id="59" name="Freeform 58"/>
            <p:cNvSpPr/>
            <p:nvPr/>
          </p:nvSpPr>
          <p:spPr>
            <a:xfrm>
              <a:off x="2017799" y="2405160"/>
              <a:ext cx="16236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N9</a:t>
              </a:r>
            </a:p>
          </p:txBody>
        </p:sp>
        <p:sp>
          <p:nvSpPr>
            <p:cNvPr id="60" name="Freeform 59"/>
            <p:cNvSpPr/>
            <p:nvPr/>
          </p:nvSpPr>
          <p:spPr>
            <a:xfrm>
              <a:off x="2017799" y="1928879"/>
              <a:ext cx="9216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N</a:t>
              </a:r>
            </a:p>
          </p:txBody>
        </p:sp>
        <p:sp>
          <p:nvSpPr>
            <p:cNvPr id="61" name="Freeform 60"/>
            <p:cNvSpPr/>
            <p:nvPr/>
          </p:nvSpPr>
          <p:spPr>
            <a:xfrm>
              <a:off x="1104840" y="2665440"/>
              <a:ext cx="19728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O5’</a:t>
              </a:r>
            </a:p>
          </p:txBody>
        </p:sp>
        <p:sp>
          <p:nvSpPr>
            <p:cNvPr id="62" name="Freeform 61"/>
            <p:cNvSpPr/>
            <p:nvPr/>
          </p:nvSpPr>
          <p:spPr>
            <a:xfrm>
              <a:off x="1904760" y="3471839"/>
              <a:ext cx="19728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O2’</a:t>
              </a:r>
            </a:p>
          </p:txBody>
        </p:sp>
        <p:sp>
          <p:nvSpPr>
            <p:cNvPr id="63" name="Freeform 62"/>
            <p:cNvSpPr/>
            <p:nvPr/>
          </p:nvSpPr>
          <p:spPr>
            <a:xfrm>
              <a:off x="1552680" y="3471839"/>
              <a:ext cx="19728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O3’</a:t>
              </a:r>
            </a:p>
          </p:txBody>
        </p:sp>
        <p:sp>
          <p:nvSpPr>
            <p:cNvPr id="64" name="Freeform 63"/>
            <p:cNvSpPr/>
            <p:nvPr/>
          </p:nvSpPr>
          <p:spPr>
            <a:xfrm>
              <a:off x="2508480" y="1600200"/>
              <a:ext cx="224640" cy="173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NH</a:t>
              </a:r>
              <a:r>
                <a:rPr lang="en-GB" sz="1000" baseline="-25000">
                  <a:latin typeface="Arial" pitchFamily="34"/>
                  <a:ea typeface="Arial Unicode MS" pitchFamily="2"/>
                  <a:cs typeface="Tahoma" pitchFamily="2"/>
                </a:rPr>
                <a:t>2</a:t>
              </a:r>
            </a:p>
          </p:txBody>
        </p:sp>
        <p:sp>
          <p:nvSpPr>
            <p:cNvPr id="65" name="Straight Connector 64"/>
            <p:cNvSpPr/>
            <p:nvPr/>
          </p:nvSpPr>
          <p:spPr>
            <a:xfrm flipV="1">
              <a:off x="2328840" y="1952280"/>
              <a:ext cx="231840" cy="18252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66" name="Straight Connector 65"/>
            <p:cNvSpPr/>
            <p:nvPr/>
          </p:nvSpPr>
          <p:spPr>
            <a:xfrm>
              <a:off x="2328840" y="2414520"/>
              <a:ext cx="157320" cy="9864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67" name="Straight Connector 66"/>
            <p:cNvSpPr/>
            <p:nvPr/>
          </p:nvSpPr>
          <p:spPr>
            <a:xfrm>
              <a:off x="2560680" y="1971720"/>
              <a:ext cx="154080" cy="9828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68" name="Straight Connector 67"/>
            <p:cNvSpPr/>
            <p:nvPr/>
          </p:nvSpPr>
          <p:spPr>
            <a:xfrm>
              <a:off x="2543039" y="2030400"/>
              <a:ext cx="171721" cy="11124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69" name="Straight Connector 68"/>
            <p:cNvSpPr/>
            <p:nvPr/>
          </p:nvSpPr>
          <p:spPr>
            <a:xfrm flipV="1">
              <a:off x="2633760" y="2397240"/>
              <a:ext cx="153720" cy="13320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70" name="Straight Connector 69"/>
            <p:cNvSpPr/>
            <p:nvPr/>
          </p:nvSpPr>
          <p:spPr>
            <a:xfrm flipV="1">
              <a:off x="2595600" y="2354040"/>
              <a:ext cx="154080" cy="12996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71" name="Straight Connector 70"/>
            <p:cNvSpPr/>
            <p:nvPr/>
          </p:nvSpPr>
          <p:spPr>
            <a:xfrm>
              <a:off x="2787480" y="2216160"/>
              <a:ext cx="1800" cy="20016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72" name="Straight Connector 71"/>
            <p:cNvSpPr/>
            <p:nvPr/>
          </p:nvSpPr>
          <p:spPr>
            <a:xfrm>
              <a:off x="1919160" y="2265480"/>
              <a:ext cx="95400" cy="14760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73" name="Straight Connector 72"/>
            <p:cNvSpPr/>
            <p:nvPr/>
          </p:nvSpPr>
          <p:spPr>
            <a:xfrm flipH="1">
              <a:off x="2168639" y="2414520"/>
              <a:ext cx="177841" cy="5076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74" name="Straight Connector 73"/>
            <p:cNvSpPr/>
            <p:nvPr/>
          </p:nvSpPr>
          <p:spPr>
            <a:xfrm flipH="1">
              <a:off x="1901520" y="2122560"/>
              <a:ext cx="127080" cy="14292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75" name="Straight Connector 74"/>
            <p:cNvSpPr/>
            <p:nvPr/>
          </p:nvSpPr>
          <p:spPr>
            <a:xfrm flipH="1">
              <a:off x="1961640" y="2122560"/>
              <a:ext cx="134999" cy="154079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76" name="Straight Connector 75"/>
            <p:cNvSpPr/>
            <p:nvPr/>
          </p:nvSpPr>
          <p:spPr>
            <a:xfrm>
              <a:off x="2328840" y="2119320"/>
              <a:ext cx="1440" cy="29700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77" name="Straight Connector 76"/>
            <p:cNvSpPr/>
            <p:nvPr/>
          </p:nvSpPr>
          <p:spPr>
            <a:xfrm>
              <a:off x="2274840" y="2152800"/>
              <a:ext cx="1799" cy="23004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78" name="Straight Connector 77"/>
            <p:cNvSpPr/>
            <p:nvPr/>
          </p:nvSpPr>
          <p:spPr>
            <a:xfrm flipH="1" flipV="1">
              <a:off x="2131920" y="2037959"/>
              <a:ext cx="214560" cy="96841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79" name="Straight Connector 78"/>
            <p:cNvSpPr/>
            <p:nvPr/>
          </p:nvSpPr>
          <p:spPr>
            <a:xfrm flipH="1" flipV="1">
              <a:off x="1806119" y="2858760"/>
              <a:ext cx="244441" cy="16668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80" name="Straight Connector 79"/>
            <p:cNvSpPr/>
            <p:nvPr/>
          </p:nvSpPr>
          <p:spPr>
            <a:xfrm flipH="1">
              <a:off x="1483919" y="2898720"/>
              <a:ext cx="243001" cy="131759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81" name="Straight Connector 80"/>
            <p:cNvSpPr/>
            <p:nvPr/>
          </p:nvSpPr>
          <p:spPr>
            <a:xfrm flipH="1">
              <a:off x="1484279" y="2733840"/>
              <a:ext cx="38161" cy="296639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82" name="Straight Connector 81"/>
            <p:cNvSpPr/>
            <p:nvPr/>
          </p:nvSpPr>
          <p:spPr>
            <a:xfrm>
              <a:off x="1320840" y="2733840"/>
              <a:ext cx="185759" cy="144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83" name="Straight Connector 82"/>
            <p:cNvSpPr/>
            <p:nvPr/>
          </p:nvSpPr>
          <p:spPr>
            <a:xfrm flipH="1" flipV="1">
              <a:off x="1946160" y="3255839"/>
              <a:ext cx="38159" cy="23976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84" name="Straight Connector 83"/>
            <p:cNvSpPr/>
            <p:nvPr/>
          </p:nvSpPr>
          <p:spPr>
            <a:xfrm flipH="1" flipV="1">
              <a:off x="1592280" y="3255839"/>
              <a:ext cx="38160" cy="23976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85" name="Straight Connector 84"/>
            <p:cNvSpPr/>
            <p:nvPr/>
          </p:nvSpPr>
          <p:spPr>
            <a:xfrm>
              <a:off x="2076480" y="2598840"/>
              <a:ext cx="1440" cy="431639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86" name="Straight Connector 85"/>
            <p:cNvSpPr/>
            <p:nvPr/>
          </p:nvSpPr>
          <p:spPr>
            <a:xfrm>
              <a:off x="2557439" y="1760400"/>
              <a:ext cx="3241" cy="21132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87" name="Freeform 86"/>
            <p:cNvSpPr/>
            <p:nvPr/>
          </p:nvSpPr>
          <p:spPr>
            <a:xfrm>
              <a:off x="2023919" y="2965319"/>
              <a:ext cx="26064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C1’</a:t>
              </a:r>
            </a:p>
          </p:txBody>
        </p:sp>
        <p:sp>
          <p:nvSpPr>
            <p:cNvPr id="88" name="Straight Connector 87"/>
            <p:cNvSpPr/>
            <p:nvPr/>
          </p:nvSpPr>
          <p:spPr>
            <a:xfrm>
              <a:off x="1598760" y="3274920"/>
              <a:ext cx="304560" cy="180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89" name="Straight Connector 88"/>
            <p:cNvSpPr/>
            <p:nvPr/>
          </p:nvSpPr>
          <p:spPr>
            <a:xfrm flipV="1">
              <a:off x="1979640" y="3104639"/>
              <a:ext cx="76320" cy="187561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90" name="Straight Connector 89"/>
            <p:cNvSpPr/>
            <p:nvPr/>
          </p:nvSpPr>
          <p:spPr>
            <a:xfrm flipH="1" flipV="1">
              <a:off x="1504440" y="3029040"/>
              <a:ext cx="111240" cy="263519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91" name="Freeform 90"/>
            <p:cNvSpPr/>
            <p:nvPr/>
          </p:nvSpPr>
          <p:spPr>
            <a:xfrm>
              <a:off x="1522440" y="3198960"/>
              <a:ext cx="22860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C3’</a:t>
              </a:r>
            </a:p>
          </p:txBody>
        </p:sp>
        <p:sp>
          <p:nvSpPr>
            <p:cNvPr id="92" name="Freeform 91"/>
            <p:cNvSpPr/>
            <p:nvPr/>
          </p:nvSpPr>
          <p:spPr>
            <a:xfrm>
              <a:off x="1447919" y="2940120"/>
              <a:ext cx="26028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C4’</a:t>
              </a:r>
            </a:p>
          </p:txBody>
        </p:sp>
        <p:sp>
          <p:nvSpPr>
            <p:cNvPr id="93" name="Freeform 92"/>
            <p:cNvSpPr/>
            <p:nvPr/>
          </p:nvSpPr>
          <p:spPr>
            <a:xfrm>
              <a:off x="1447919" y="2665440"/>
              <a:ext cx="26028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C5’</a:t>
              </a:r>
            </a:p>
          </p:txBody>
        </p:sp>
        <p:sp>
          <p:nvSpPr>
            <p:cNvPr id="94" name="Freeform 93"/>
            <p:cNvSpPr/>
            <p:nvPr/>
          </p:nvSpPr>
          <p:spPr>
            <a:xfrm>
              <a:off x="1751039" y="2787480"/>
              <a:ext cx="19728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O4’</a:t>
              </a:r>
            </a:p>
          </p:txBody>
        </p:sp>
        <p:sp>
          <p:nvSpPr>
            <p:cNvPr id="95" name="Freeform 94"/>
            <p:cNvSpPr/>
            <p:nvPr/>
          </p:nvSpPr>
          <p:spPr>
            <a:xfrm>
              <a:off x="1947960" y="3198960"/>
              <a:ext cx="26028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C2’</a:t>
              </a:r>
            </a:p>
          </p:txBody>
        </p:sp>
        <p:sp>
          <p:nvSpPr>
            <p:cNvPr id="96" name="Freeform 95"/>
            <p:cNvSpPr/>
            <p:nvPr/>
          </p:nvSpPr>
          <p:spPr>
            <a:xfrm>
              <a:off x="2131920" y="3457439"/>
              <a:ext cx="228600" cy="122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– </a:t>
              </a: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</a:t>
              </a:r>
            </a:p>
          </p:txBody>
        </p:sp>
        <p:sp>
          <p:nvSpPr>
            <p:cNvPr id="97" name="Freeform 96"/>
            <p:cNvSpPr/>
            <p:nvPr/>
          </p:nvSpPr>
          <p:spPr>
            <a:xfrm>
              <a:off x="2131920" y="3198960"/>
              <a:ext cx="228600" cy="122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– </a:t>
              </a: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</a:t>
              </a:r>
            </a:p>
          </p:txBody>
        </p:sp>
        <p:sp>
          <p:nvSpPr>
            <p:cNvPr id="98" name="Freeform 97"/>
            <p:cNvSpPr/>
            <p:nvPr/>
          </p:nvSpPr>
          <p:spPr>
            <a:xfrm>
              <a:off x="2208240" y="2970360"/>
              <a:ext cx="228600" cy="122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– </a:t>
              </a: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</a:t>
              </a:r>
            </a:p>
          </p:txBody>
        </p:sp>
        <p:sp>
          <p:nvSpPr>
            <p:cNvPr id="99" name="Freeform 98"/>
            <p:cNvSpPr/>
            <p:nvPr/>
          </p:nvSpPr>
          <p:spPr>
            <a:xfrm>
              <a:off x="1674719" y="2665440"/>
              <a:ext cx="228600" cy="122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– </a:t>
              </a: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</a:t>
              </a:r>
            </a:p>
          </p:txBody>
        </p:sp>
        <p:sp>
          <p:nvSpPr>
            <p:cNvPr id="100" name="Freeform 99"/>
            <p:cNvSpPr/>
            <p:nvPr/>
          </p:nvSpPr>
          <p:spPr>
            <a:xfrm>
              <a:off x="1447919" y="2421000"/>
              <a:ext cx="152280" cy="243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</a:t>
              </a:r>
            </a:p>
            <a:p>
              <a:pPr marL="0" marR="0" lvl="0" indent="0" algn="ctr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|</a:t>
              </a:r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2817719" y="2362320"/>
              <a:ext cx="228600" cy="122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– </a:t>
              </a: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</a:t>
              </a:r>
            </a:p>
          </p:txBody>
        </p:sp>
        <p:sp>
          <p:nvSpPr>
            <p:cNvPr id="102" name="Straight Connector 101"/>
            <p:cNvSpPr/>
            <p:nvPr/>
          </p:nvSpPr>
          <p:spPr>
            <a:xfrm flipV="1">
              <a:off x="762120" y="2266560"/>
              <a:ext cx="1440" cy="41580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03" name="Straight Connector 102"/>
            <p:cNvSpPr/>
            <p:nvPr/>
          </p:nvSpPr>
          <p:spPr>
            <a:xfrm>
              <a:off x="880920" y="2741760"/>
              <a:ext cx="185760" cy="1439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753840" y="2665440"/>
              <a:ext cx="8460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P</a:t>
              </a:r>
            </a:p>
          </p:txBody>
        </p:sp>
        <p:sp>
          <p:nvSpPr>
            <p:cNvPr id="105" name="Straight Connector 104"/>
            <p:cNvSpPr/>
            <p:nvPr/>
          </p:nvSpPr>
          <p:spPr>
            <a:xfrm>
              <a:off x="533520" y="2741760"/>
              <a:ext cx="185760" cy="1439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06" name="Straight Connector 105"/>
            <p:cNvSpPr/>
            <p:nvPr/>
          </p:nvSpPr>
          <p:spPr>
            <a:xfrm flipH="1">
              <a:off x="726839" y="2817719"/>
              <a:ext cx="36361" cy="185761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685799" y="3046320"/>
              <a:ext cx="9972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O</a:t>
              </a:r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380880" y="2665440"/>
              <a:ext cx="9972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O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1219320" y="3003480"/>
            <a:ext cx="2665440" cy="2024280"/>
            <a:chOff x="1219320" y="3003480"/>
            <a:chExt cx="2665440" cy="2024280"/>
          </a:xfrm>
        </p:grpSpPr>
        <p:sp>
          <p:nvSpPr>
            <p:cNvPr id="110" name="Freeform 109"/>
            <p:cNvSpPr/>
            <p:nvPr/>
          </p:nvSpPr>
          <p:spPr>
            <a:xfrm flipH="1">
              <a:off x="2586960" y="3613319"/>
              <a:ext cx="228600" cy="122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 </a:t>
              </a: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–</a:t>
              </a:r>
            </a:p>
          </p:txBody>
        </p:sp>
        <p:sp>
          <p:nvSpPr>
            <p:cNvPr id="111" name="Freeform 110"/>
            <p:cNvSpPr/>
            <p:nvPr/>
          </p:nvSpPr>
          <p:spPr>
            <a:xfrm flipH="1">
              <a:off x="2207520" y="4632480"/>
              <a:ext cx="228600" cy="122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 </a:t>
              </a: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–</a:t>
              </a:r>
            </a:p>
          </p:txBody>
        </p:sp>
        <p:sp>
          <p:nvSpPr>
            <p:cNvPr id="112" name="Freeform 111"/>
            <p:cNvSpPr/>
            <p:nvPr/>
          </p:nvSpPr>
          <p:spPr>
            <a:xfrm flipH="1">
              <a:off x="2133000" y="4327560"/>
              <a:ext cx="228600" cy="122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 </a:t>
              </a: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–</a:t>
              </a:r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3340079" y="3865679"/>
              <a:ext cx="9216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N</a:t>
              </a:r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3568680" y="3424320"/>
              <a:ext cx="9216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N</a:t>
              </a:r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2855880" y="3808440"/>
              <a:ext cx="16236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N9</a:t>
              </a:r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2855880" y="3332160"/>
              <a:ext cx="9216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N</a:t>
              </a:r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1942919" y="4068720"/>
              <a:ext cx="19728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O5’</a:t>
              </a:r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2743199" y="4875120"/>
              <a:ext cx="19728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O2’</a:t>
              </a:r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2390760" y="4875120"/>
              <a:ext cx="19728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O3’</a:t>
              </a:r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3346919" y="3003480"/>
              <a:ext cx="224640" cy="173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NH</a:t>
              </a:r>
              <a:r>
                <a:rPr lang="en-GB" sz="1000" baseline="-25000">
                  <a:latin typeface="Arial" pitchFamily="34"/>
                  <a:ea typeface="Arial Unicode MS" pitchFamily="2"/>
                  <a:cs typeface="Tahoma" pitchFamily="2"/>
                </a:rPr>
                <a:t>2</a:t>
              </a:r>
            </a:p>
          </p:txBody>
        </p:sp>
        <p:sp>
          <p:nvSpPr>
            <p:cNvPr id="121" name="Straight Connector 120"/>
            <p:cNvSpPr/>
            <p:nvPr/>
          </p:nvSpPr>
          <p:spPr>
            <a:xfrm flipV="1">
              <a:off x="3166919" y="3357360"/>
              <a:ext cx="231840" cy="18252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22" name="Straight Connector 121"/>
            <p:cNvSpPr/>
            <p:nvPr/>
          </p:nvSpPr>
          <p:spPr>
            <a:xfrm>
              <a:off x="3166919" y="3819600"/>
              <a:ext cx="157320" cy="9828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23" name="Straight Connector 122"/>
            <p:cNvSpPr/>
            <p:nvPr/>
          </p:nvSpPr>
          <p:spPr>
            <a:xfrm>
              <a:off x="3398759" y="3375000"/>
              <a:ext cx="154081" cy="98279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24" name="Straight Connector 123"/>
            <p:cNvSpPr/>
            <p:nvPr/>
          </p:nvSpPr>
          <p:spPr>
            <a:xfrm>
              <a:off x="3381480" y="3433679"/>
              <a:ext cx="171360" cy="111241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25" name="Straight Connector 124"/>
            <p:cNvSpPr/>
            <p:nvPr/>
          </p:nvSpPr>
          <p:spPr>
            <a:xfrm flipV="1">
              <a:off x="3471839" y="3800520"/>
              <a:ext cx="154081" cy="13320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26" name="Straight Connector 125"/>
            <p:cNvSpPr/>
            <p:nvPr/>
          </p:nvSpPr>
          <p:spPr>
            <a:xfrm flipV="1">
              <a:off x="3433679" y="3757320"/>
              <a:ext cx="154081" cy="129959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27" name="Straight Connector 126"/>
            <p:cNvSpPr/>
            <p:nvPr/>
          </p:nvSpPr>
          <p:spPr>
            <a:xfrm>
              <a:off x="3625920" y="3619440"/>
              <a:ext cx="1440" cy="20016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28" name="Straight Connector 127"/>
            <p:cNvSpPr/>
            <p:nvPr/>
          </p:nvSpPr>
          <p:spPr>
            <a:xfrm>
              <a:off x="2757599" y="3668759"/>
              <a:ext cx="95041" cy="14760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29" name="Straight Connector 128"/>
            <p:cNvSpPr/>
            <p:nvPr/>
          </p:nvSpPr>
          <p:spPr>
            <a:xfrm flipH="1">
              <a:off x="3004920" y="3819600"/>
              <a:ext cx="177480" cy="5076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30" name="Straight Connector 129"/>
            <p:cNvSpPr/>
            <p:nvPr/>
          </p:nvSpPr>
          <p:spPr>
            <a:xfrm flipH="1">
              <a:off x="2739600" y="3525839"/>
              <a:ext cx="127080" cy="14292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31" name="Straight Connector 130"/>
            <p:cNvSpPr/>
            <p:nvPr/>
          </p:nvSpPr>
          <p:spPr>
            <a:xfrm flipH="1">
              <a:off x="2798280" y="3525839"/>
              <a:ext cx="134999" cy="154081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32" name="Straight Connector 131"/>
            <p:cNvSpPr/>
            <p:nvPr/>
          </p:nvSpPr>
          <p:spPr>
            <a:xfrm>
              <a:off x="3166919" y="3522600"/>
              <a:ext cx="1801" cy="29700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33" name="Straight Connector 132"/>
            <p:cNvSpPr/>
            <p:nvPr/>
          </p:nvSpPr>
          <p:spPr>
            <a:xfrm>
              <a:off x="3112919" y="3556080"/>
              <a:ext cx="1801" cy="23004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34" name="Straight Connector 133"/>
            <p:cNvSpPr/>
            <p:nvPr/>
          </p:nvSpPr>
          <p:spPr>
            <a:xfrm flipH="1" flipV="1">
              <a:off x="2968199" y="3443040"/>
              <a:ext cx="214201" cy="9684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35" name="Straight Connector 134"/>
            <p:cNvSpPr/>
            <p:nvPr/>
          </p:nvSpPr>
          <p:spPr>
            <a:xfrm flipH="1" flipV="1">
              <a:off x="2642760" y="4262040"/>
              <a:ext cx="244440" cy="16668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36" name="Straight Connector 135"/>
            <p:cNvSpPr/>
            <p:nvPr/>
          </p:nvSpPr>
          <p:spPr>
            <a:xfrm flipH="1">
              <a:off x="2322000" y="4302000"/>
              <a:ext cx="242999" cy="13176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37" name="Straight Connector 136"/>
            <p:cNvSpPr/>
            <p:nvPr/>
          </p:nvSpPr>
          <p:spPr>
            <a:xfrm flipH="1">
              <a:off x="2322360" y="4137120"/>
              <a:ext cx="38160" cy="29664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38" name="Straight Connector 137"/>
            <p:cNvSpPr/>
            <p:nvPr/>
          </p:nvSpPr>
          <p:spPr>
            <a:xfrm>
              <a:off x="2157480" y="4137120"/>
              <a:ext cx="185760" cy="144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39" name="Straight Connector 138"/>
            <p:cNvSpPr/>
            <p:nvPr/>
          </p:nvSpPr>
          <p:spPr>
            <a:xfrm flipH="1" flipV="1">
              <a:off x="2784240" y="4660920"/>
              <a:ext cx="37800" cy="23976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40" name="Straight Connector 139"/>
            <p:cNvSpPr/>
            <p:nvPr/>
          </p:nvSpPr>
          <p:spPr>
            <a:xfrm flipH="1" flipV="1">
              <a:off x="2430360" y="4660920"/>
              <a:ext cx="38159" cy="23976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41" name="Straight Connector 140"/>
            <p:cNvSpPr/>
            <p:nvPr/>
          </p:nvSpPr>
          <p:spPr>
            <a:xfrm>
              <a:off x="2914560" y="4002119"/>
              <a:ext cx="1799" cy="431641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42" name="Straight Connector 141"/>
            <p:cNvSpPr/>
            <p:nvPr/>
          </p:nvSpPr>
          <p:spPr>
            <a:xfrm>
              <a:off x="3395520" y="3164040"/>
              <a:ext cx="3239" cy="21096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2862360" y="4368960"/>
              <a:ext cx="26028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C1’</a:t>
              </a:r>
            </a:p>
          </p:txBody>
        </p:sp>
        <p:sp>
          <p:nvSpPr>
            <p:cNvPr id="144" name="Straight Connector 143"/>
            <p:cNvSpPr/>
            <p:nvPr/>
          </p:nvSpPr>
          <p:spPr>
            <a:xfrm>
              <a:off x="2436840" y="4678200"/>
              <a:ext cx="304920" cy="180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45" name="Straight Connector 144"/>
            <p:cNvSpPr/>
            <p:nvPr/>
          </p:nvSpPr>
          <p:spPr>
            <a:xfrm flipV="1">
              <a:off x="2817719" y="4508640"/>
              <a:ext cx="76321" cy="18720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46" name="Straight Connector 145"/>
            <p:cNvSpPr/>
            <p:nvPr/>
          </p:nvSpPr>
          <p:spPr>
            <a:xfrm flipH="1" flipV="1">
              <a:off x="2341080" y="4432320"/>
              <a:ext cx="111240" cy="26352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2362320" y="4602240"/>
              <a:ext cx="22860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C3’</a:t>
              </a:r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2286000" y="4343400"/>
              <a:ext cx="26028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C4’</a:t>
              </a:r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2286000" y="4068720"/>
              <a:ext cx="26028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C5’</a:t>
              </a:r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2589119" y="4191120"/>
              <a:ext cx="19728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O4’</a:t>
              </a:r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2786040" y="4602240"/>
              <a:ext cx="26028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C2’</a:t>
              </a:r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2970360" y="4861080"/>
              <a:ext cx="228600" cy="122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– </a:t>
              </a: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</a:t>
              </a:r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2970360" y="4602240"/>
              <a:ext cx="228600" cy="122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– </a:t>
              </a: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</a:t>
              </a:r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3046320" y="4373640"/>
              <a:ext cx="228600" cy="122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– </a:t>
              </a: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</a:t>
              </a:r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2514600" y="4068720"/>
              <a:ext cx="228600" cy="122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– </a:t>
              </a: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</a:t>
              </a:r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2286000" y="3824279"/>
              <a:ext cx="152280" cy="243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</a:t>
              </a:r>
            </a:p>
            <a:p>
              <a:pPr marL="0" marR="0" lvl="0" indent="0" algn="ctr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|</a:t>
              </a:r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3656160" y="3765600"/>
              <a:ext cx="228600" cy="122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– </a:t>
              </a: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</a:t>
              </a:r>
            </a:p>
          </p:txBody>
        </p:sp>
        <p:sp>
          <p:nvSpPr>
            <p:cNvPr id="158" name="Straight Connector 157"/>
            <p:cNvSpPr/>
            <p:nvPr/>
          </p:nvSpPr>
          <p:spPr>
            <a:xfrm flipV="1">
              <a:off x="1600200" y="3670200"/>
              <a:ext cx="1440" cy="41616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59" name="Straight Connector 158"/>
            <p:cNvSpPr/>
            <p:nvPr/>
          </p:nvSpPr>
          <p:spPr>
            <a:xfrm>
              <a:off x="1719360" y="4145039"/>
              <a:ext cx="185760" cy="144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1592280" y="4068720"/>
              <a:ext cx="8460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P</a:t>
              </a:r>
            </a:p>
          </p:txBody>
        </p:sp>
        <p:sp>
          <p:nvSpPr>
            <p:cNvPr id="161" name="Straight Connector 160"/>
            <p:cNvSpPr/>
            <p:nvPr/>
          </p:nvSpPr>
          <p:spPr>
            <a:xfrm>
              <a:off x="1371599" y="4145039"/>
              <a:ext cx="185760" cy="144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62" name="Straight Connector 161"/>
            <p:cNvSpPr/>
            <p:nvPr/>
          </p:nvSpPr>
          <p:spPr>
            <a:xfrm flipH="1">
              <a:off x="1563480" y="4221000"/>
              <a:ext cx="36360" cy="185759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1523880" y="4449600"/>
              <a:ext cx="9972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O</a:t>
              </a:r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1219320" y="4068720"/>
              <a:ext cx="9972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O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2057400" y="4343400"/>
            <a:ext cx="2665440" cy="2024280"/>
            <a:chOff x="2057400" y="4343400"/>
            <a:chExt cx="2665440" cy="2024280"/>
          </a:xfrm>
        </p:grpSpPr>
        <p:sp>
          <p:nvSpPr>
            <p:cNvPr id="166" name="Freeform 165"/>
            <p:cNvSpPr/>
            <p:nvPr/>
          </p:nvSpPr>
          <p:spPr>
            <a:xfrm flipH="1">
              <a:off x="3426840" y="4951440"/>
              <a:ext cx="228600" cy="122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 </a:t>
              </a: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–</a:t>
              </a:r>
            </a:p>
          </p:txBody>
        </p:sp>
        <p:sp>
          <p:nvSpPr>
            <p:cNvPr id="167" name="Freeform 166"/>
            <p:cNvSpPr/>
            <p:nvPr/>
          </p:nvSpPr>
          <p:spPr>
            <a:xfrm flipH="1">
              <a:off x="3047400" y="5972039"/>
              <a:ext cx="228600" cy="122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 </a:t>
              </a: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–</a:t>
              </a:r>
            </a:p>
          </p:txBody>
        </p:sp>
        <p:sp>
          <p:nvSpPr>
            <p:cNvPr id="168" name="Freeform 167"/>
            <p:cNvSpPr/>
            <p:nvPr/>
          </p:nvSpPr>
          <p:spPr>
            <a:xfrm flipH="1">
              <a:off x="2971080" y="5667479"/>
              <a:ext cx="228600" cy="122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 </a:t>
              </a: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–</a:t>
              </a:r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4178160" y="5203800"/>
              <a:ext cx="9216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N</a:t>
              </a:r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4406759" y="4764239"/>
              <a:ext cx="9216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N</a:t>
              </a:r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3693959" y="5148360"/>
              <a:ext cx="16236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N9</a:t>
              </a:r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3693959" y="4672080"/>
              <a:ext cx="9216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N</a:t>
              </a:r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2781360" y="5408640"/>
              <a:ext cx="19728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O5’</a:t>
              </a:r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3581279" y="6215040"/>
              <a:ext cx="19728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O2’</a:t>
              </a:r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3230640" y="6215040"/>
              <a:ext cx="19728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solidFill>
                    <a:srgbClr val="FF6600"/>
                  </a:solidFill>
                  <a:latin typeface="Arial" pitchFamily="34"/>
                  <a:ea typeface="Arial Unicode MS" pitchFamily="2"/>
                  <a:cs typeface="Tahoma" pitchFamily="2"/>
                </a:rPr>
                <a:t>O3’</a:t>
              </a:r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4185000" y="4343400"/>
              <a:ext cx="224640" cy="173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NH</a:t>
              </a:r>
              <a:r>
                <a:rPr lang="en-GB" sz="1000" baseline="-25000">
                  <a:latin typeface="Arial" pitchFamily="34"/>
                  <a:ea typeface="Arial Unicode MS" pitchFamily="2"/>
                  <a:cs typeface="Tahoma" pitchFamily="2"/>
                </a:rPr>
                <a:t>2</a:t>
              </a:r>
            </a:p>
          </p:txBody>
        </p:sp>
        <p:sp>
          <p:nvSpPr>
            <p:cNvPr id="177" name="Straight Connector 176"/>
            <p:cNvSpPr/>
            <p:nvPr/>
          </p:nvSpPr>
          <p:spPr>
            <a:xfrm flipV="1">
              <a:off x="4005360" y="4695480"/>
              <a:ext cx="231840" cy="18252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78" name="Straight Connector 177"/>
            <p:cNvSpPr/>
            <p:nvPr/>
          </p:nvSpPr>
          <p:spPr>
            <a:xfrm>
              <a:off x="4005360" y="5157720"/>
              <a:ext cx="156960" cy="9864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79" name="Straight Connector 178"/>
            <p:cNvSpPr/>
            <p:nvPr/>
          </p:nvSpPr>
          <p:spPr>
            <a:xfrm>
              <a:off x="4237200" y="4714920"/>
              <a:ext cx="153720" cy="9828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80" name="Straight Connector 179"/>
            <p:cNvSpPr/>
            <p:nvPr/>
          </p:nvSpPr>
          <p:spPr>
            <a:xfrm>
              <a:off x="4219559" y="4773600"/>
              <a:ext cx="171361" cy="11124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81" name="Straight Connector 180"/>
            <p:cNvSpPr/>
            <p:nvPr/>
          </p:nvSpPr>
          <p:spPr>
            <a:xfrm flipV="1">
              <a:off x="4309920" y="5140440"/>
              <a:ext cx="154080" cy="13320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82" name="Straight Connector 181"/>
            <p:cNvSpPr/>
            <p:nvPr/>
          </p:nvSpPr>
          <p:spPr>
            <a:xfrm flipV="1">
              <a:off x="4272120" y="5097240"/>
              <a:ext cx="153720" cy="12996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83" name="Straight Connector 182"/>
            <p:cNvSpPr/>
            <p:nvPr/>
          </p:nvSpPr>
          <p:spPr>
            <a:xfrm>
              <a:off x="4464000" y="4959360"/>
              <a:ext cx="1800" cy="20016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84" name="Straight Connector 183"/>
            <p:cNvSpPr/>
            <p:nvPr/>
          </p:nvSpPr>
          <p:spPr>
            <a:xfrm>
              <a:off x="3595680" y="5008680"/>
              <a:ext cx="95400" cy="14760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85" name="Straight Connector 184"/>
            <p:cNvSpPr/>
            <p:nvPr/>
          </p:nvSpPr>
          <p:spPr>
            <a:xfrm flipH="1">
              <a:off x="3843360" y="5157720"/>
              <a:ext cx="177840" cy="5076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86" name="Straight Connector 185"/>
            <p:cNvSpPr/>
            <p:nvPr/>
          </p:nvSpPr>
          <p:spPr>
            <a:xfrm flipH="1">
              <a:off x="3578400" y="4865760"/>
              <a:ext cx="126720" cy="14292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87" name="Straight Connector 186"/>
            <p:cNvSpPr/>
            <p:nvPr/>
          </p:nvSpPr>
          <p:spPr>
            <a:xfrm flipH="1">
              <a:off x="3636720" y="4865760"/>
              <a:ext cx="135000" cy="15408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88" name="Straight Connector 187"/>
            <p:cNvSpPr/>
            <p:nvPr/>
          </p:nvSpPr>
          <p:spPr>
            <a:xfrm>
              <a:off x="4005360" y="4862520"/>
              <a:ext cx="1439" cy="29700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89" name="Straight Connector 188"/>
            <p:cNvSpPr/>
            <p:nvPr/>
          </p:nvSpPr>
          <p:spPr>
            <a:xfrm>
              <a:off x="3951360" y="4896000"/>
              <a:ext cx="1440" cy="23004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90" name="Straight Connector 189"/>
            <p:cNvSpPr/>
            <p:nvPr/>
          </p:nvSpPr>
          <p:spPr>
            <a:xfrm flipH="1" flipV="1">
              <a:off x="3806640" y="4781160"/>
              <a:ext cx="214200" cy="9684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91" name="Straight Connector 190"/>
            <p:cNvSpPr/>
            <p:nvPr/>
          </p:nvSpPr>
          <p:spPr>
            <a:xfrm flipH="1" flipV="1">
              <a:off x="3481200" y="5601960"/>
              <a:ext cx="244440" cy="16668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92" name="Straight Connector 191"/>
            <p:cNvSpPr/>
            <p:nvPr/>
          </p:nvSpPr>
          <p:spPr>
            <a:xfrm flipH="1">
              <a:off x="3158639" y="5641920"/>
              <a:ext cx="243001" cy="13176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93" name="Straight Connector 192"/>
            <p:cNvSpPr/>
            <p:nvPr/>
          </p:nvSpPr>
          <p:spPr>
            <a:xfrm flipH="1">
              <a:off x="3160800" y="5477039"/>
              <a:ext cx="38160" cy="296641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94" name="Straight Connector 193"/>
            <p:cNvSpPr/>
            <p:nvPr/>
          </p:nvSpPr>
          <p:spPr>
            <a:xfrm>
              <a:off x="2997360" y="5477039"/>
              <a:ext cx="185399" cy="144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95" name="Straight Connector 194"/>
            <p:cNvSpPr/>
            <p:nvPr/>
          </p:nvSpPr>
          <p:spPr>
            <a:xfrm flipH="1" flipV="1">
              <a:off x="3622680" y="5999040"/>
              <a:ext cx="38160" cy="23976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96" name="Straight Connector 195"/>
            <p:cNvSpPr/>
            <p:nvPr/>
          </p:nvSpPr>
          <p:spPr>
            <a:xfrm flipH="1" flipV="1">
              <a:off x="3268440" y="5999040"/>
              <a:ext cx="37799" cy="23976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97" name="Straight Connector 196"/>
            <p:cNvSpPr/>
            <p:nvPr/>
          </p:nvSpPr>
          <p:spPr>
            <a:xfrm>
              <a:off x="3753000" y="5342040"/>
              <a:ext cx="1440" cy="43164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98" name="Straight Connector 197"/>
            <p:cNvSpPr/>
            <p:nvPr/>
          </p:nvSpPr>
          <p:spPr>
            <a:xfrm>
              <a:off x="4233960" y="4503600"/>
              <a:ext cx="3240" cy="21132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3700440" y="5708520"/>
              <a:ext cx="26028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C1’</a:t>
              </a:r>
            </a:p>
          </p:txBody>
        </p:sp>
        <p:sp>
          <p:nvSpPr>
            <p:cNvPr id="200" name="Straight Connector 199"/>
            <p:cNvSpPr/>
            <p:nvPr/>
          </p:nvSpPr>
          <p:spPr>
            <a:xfrm>
              <a:off x="3276720" y="6018120"/>
              <a:ext cx="304559" cy="1799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01" name="Straight Connector 200"/>
            <p:cNvSpPr/>
            <p:nvPr/>
          </p:nvSpPr>
          <p:spPr>
            <a:xfrm flipV="1">
              <a:off x="3656160" y="5847840"/>
              <a:ext cx="75960" cy="187559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02" name="Straight Connector 201"/>
            <p:cNvSpPr/>
            <p:nvPr/>
          </p:nvSpPr>
          <p:spPr>
            <a:xfrm flipH="1" flipV="1">
              <a:off x="3179880" y="5772240"/>
              <a:ext cx="110879" cy="263519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3200400" y="5942160"/>
              <a:ext cx="22860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C3’</a:t>
              </a:r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3122640" y="5683320"/>
              <a:ext cx="26028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C4’</a:t>
              </a:r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3122640" y="5408640"/>
              <a:ext cx="26028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C5’</a:t>
              </a:r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3427200" y="5530680"/>
              <a:ext cx="19728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O4’</a:t>
              </a:r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3624120" y="5942160"/>
              <a:ext cx="26064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C2’</a:t>
              </a:r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3808440" y="6200640"/>
              <a:ext cx="228600" cy="122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– </a:t>
              </a: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</a:t>
              </a:r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3808440" y="5942160"/>
              <a:ext cx="228600" cy="122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– </a:t>
              </a: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</a:t>
              </a:r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3884759" y="5713560"/>
              <a:ext cx="228600" cy="122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– </a:t>
              </a: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</a:t>
              </a:r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3351240" y="5408640"/>
              <a:ext cx="228600" cy="122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– </a:t>
              </a: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</a:t>
              </a:r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3122640" y="5164200"/>
              <a:ext cx="152280" cy="243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</a:t>
              </a:r>
            </a:p>
            <a:p>
              <a:pPr marL="0" marR="0" lvl="0" indent="0" algn="ctr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|</a:t>
              </a:r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4494240" y="5105520"/>
              <a:ext cx="228600" cy="122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– </a:t>
              </a: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</a:t>
              </a:r>
            </a:p>
          </p:txBody>
        </p:sp>
        <p:sp>
          <p:nvSpPr>
            <p:cNvPr id="214" name="Straight Connector 213"/>
            <p:cNvSpPr/>
            <p:nvPr/>
          </p:nvSpPr>
          <p:spPr>
            <a:xfrm flipV="1">
              <a:off x="2438280" y="5009760"/>
              <a:ext cx="1800" cy="41580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15" name="Straight Connector 214"/>
            <p:cNvSpPr/>
            <p:nvPr/>
          </p:nvSpPr>
          <p:spPr>
            <a:xfrm>
              <a:off x="2557439" y="5484960"/>
              <a:ext cx="185760" cy="1439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2430360" y="5408640"/>
              <a:ext cx="8460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P</a:t>
              </a:r>
            </a:p>
          </p:txBody>
        </p:sp>
        <p:sp>
          <p:nvSpPr>
            <p:cNvPr id="217" name="Straight Connector 216"/>
            <p:cNvSpPr/>
            <p:nvPr/>
          </p:nvSpPr>
          <p:spPr>
            <a:xfrm>
              <a:off x="2209680" y="5484960"/>
              <a:ext cx="185759" cy="1439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18" name="Straight Connector 217"/>
            <p:cNvSpPr/>
            <p:nvPr/>
          </p:nvSpPr>
          <p:spPr>
            <a:xfrm flipH="1">
              <a:off x="2401560" y="5560920"/>
              <a:ext cx="36360" cy="18576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2362320" y="5789519"/>
              <a:ext cx="9972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O</a:t>
              </a:r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2057400" y="5408640"/>
              <a:ext cx="9972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O</a:t>
              </a:r>
            </a:p>
          </p:txBody>
        </p:sp>
      </p:grpSp>
      <p:sp>
        <p:nvSpPr>
          <p:cNvPr id="221" name="Straight Connector 220"/>
          <p:cNvSpPr/>
          <p:nvPr/>
        </p:nvSpPr>
        <p:spPr>
          <a:xfrm>
            <a:off x="3276720" y="6400799"/>
            <a:ext cx="1440" cy="304921"/>
          </a:xfrm>
          <a:prstGeom prst="line">
            <a:avLst/>
          </a:prstGeom>
          <a:noFill/>
          <a:ln w="12600">
            <a:solidFill>
              <a:srgbClr val="FFFFCC"/>
            </a:solidFill>
            <a:custDash>
              <a:ds d="400000" sp="100000"/>
            </a:custDash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22" name="Straight Connector 221"/>
          <p:cNvSpPr/>
          <p:nvPr/>
        </p:nvSpPr>
        <p:spPr>
          <a:xfrm>
            <a:off x="304920" y="3352680"/>
            <a:ext cx="1904760" cy="2895840"/>
          </a:xfrm>
          <a:prstGeom prst="line">
            <a:avLst/>
          </a:prstGeom>
          <a:noFill/>
          <a:ln w="38160">
            <a:solidFill>
              <a:srgbClr val="FF66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23" name="Freeform 222"/>
          <p:cNvSpPr/>
          <p:nvPr/>
        </p:nvSpPr>
        <p:spPr>
          <a:xfrm>
            <a:off x="152640" y="3032280"/>
            <a:ext cx="37872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000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5’</a:t>
            </a:r>
          </a:p>
        </p:txBody>
      </p:sp>
      <p:sp>
        <p:nvSpPr>
          <p:cNvPr id="224" name="Freeform 223"/>
          <p:cNvSpPr/>
          <p:nvPr/>
        </p:nvSpPr>
        <p:spPr>
          <a:xfrm>
            <a:off x="2132280" y="6156360"/>
            <a:ext cx="37872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000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3’</a:t>
            </a:r>
          </a:p>
        </p:txBody>
      </p:sp>
      <p:sp>
        <p:nvSpPr>
          <p:cNvPr id="225" name="Straight Connector 224"/>
          <p:cNvSpPr/>
          <p:nvPr/>
        </p:nvSpPr>
        <p:spPr>
          <a:xfrm>
            <a:off x="304920" y="3809880"/>
            <a:ext cx="1295280" cy="1799"/>
          </a:xfrm>
          <a:prstGeom prst="line">
            <a:avLst/>
          </a:prstGeom>
          <a:noFill/>
          <a:ln w="9360">
            <a:solidFill>
              <a:srgbClr val="FFCC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26" name="Straight Connector 225"/>
          <p:cNvSpPr/>
          <p:nvPr/>
        </p:nvSpPr>
        <p:spPr>
          <a:xfrm>
            <a:off x="304920" y="5181480"/>
            <a:ext cx="2133360" cy="1800"/>
          </a:xfrm>
          <a:prstGeom prst="line">
            <a:avLst/>
          </a:prstGeom>
          <a:noFill/>
          <a:ln w="9360">
            <a:solidFill>
              <a:srgbClr val="FFCC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27" name="Freeform 226"/>
          <p:cNvSpPr/>
          <p:nvPr/>
        </p:nvSpPr>
        <p:spPr>
          <a:xfrm rot="5400000">
            <a:off x="-581400" y="5505840"/>
            <a:ext cx="134208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000">
                <a:solidFill>
                  <a:srgbClr val="FFCC00"/>
                </a:solidFill>
                <a:latin typeface="Arial" pitchFamily="34"/>
                <a:ea typeface="Arial Unicode MS" pitchFamily="2"/>
                <a:cs typeface="Tahoma" pitchFamily="2"/>
              </a:rPr>
              <a:t>nucleotide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0"/>
            <a:ext cx="7758000" cy="143532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/>
              <a:t>Literature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685799" y="1231606"/>
            <a:ext cx="8215200" cy="5589992"/>
          </a:xfrm>
        </p:spPr>
        <p:txBody>
          <a:bodyPr wrap="square" anchor="ctr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lvl="0" indent="0">
              <a:lnSpc>
                <a:spcPct val="100000"/>
              </a:lnSpc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sz="2000" b="1" i="1" dirty="0"/>
              <a:t>Books</a:t>
            </a:r>
          </a:p>
          <a:p>
            <a:pPr marL="0" lvl="0" indent="0">
              <a:lnSpc>
                <a:spcPct val="100000"/>
              </a:lnSpc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sz="2000" dirty="0" err="1"/>
              <a:t>Saenger</a:t>
            </a:r>
            <a:r>
              <a:rPr lang="en-US" sz="2000" dirty="0"/>
              <a:t>, W., Principles of Nucleic Acid Structure, Springer 1984.</a:t>
            </a:r>
          </a:p>
          <a:p>
            <a:pPr marL="0" lvl="0" indent="0">
              <a:lnSpc>
                <a:spcPct val="100000"/>
              </a:lnSpc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sz="2000" dirty="0"/>
              <a:t>Bloomfield, V. A., Crothers, D. M., </a:t>
            </a:r>
            <a:r>
              <a:rPr lang="en-US" sz="2000" dirty="0" err="1"/>
              <a:t>Tinoco</a:t>
            </a:r>
            <a:r>
              <a:rPr lang="en-US" sz="2000" dirty="0"/>
              <a:t>, I., Nucleic Acids, Structures, Properties, and Functions, Univ. Sci. Books, 2000.</a:t>
            </a:r>
          </a:p>
          <a:p>
            <a:pPr marL="0" lvl="0" indent="0">
              <a:lnSpc>
                <a:spcPct val="100000"/>
              </a:lnSpc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sz="2000" dirty="0" err="1"/>
              <a:t>Wuthrich</a:t>
            </a:r>
            <a:r>
              <a:rPr lang="en-US" sz="2000" dirty="0"/>
              <a:t>, K., NMR of Proteins and Nucleic Acids, Wiley, 1986.</a:t>
            </a:r>
          </a:p>
          <a:p>
            <a:pPr marL="0" lvl="0" indent="0">
              <a:lnSpc>
                <a:spcPct val="100000"/>
              </a:lnSpc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endParaRPr lang="en-US" sz="2000" b="1" i="1" dirty="0" smtClean="0"/>
          </a:p>
          <a:p>
            <a:pPr marL="0" lvl="0" indent="0">
              <a:lnSpc>
                <a:spcPct val="100000"/>
              </a:lnSpc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sz="2000" b="1" i="1" dirty="0" smtClean="0"/>
              <a:t>Review </a:t>
            </a:r>
            <a:r>
              <a:rPr lang="en-US" sz="2000" b="1" i="1" dirty="0"/>
              <a:t>articles</a:t>
            </a:r>
          </a:p>
          <a:p>
            <a:pPr marL="0" lvl="0" indent="0">
              <a:lnSpc>
                <a:spcPct val="100000"/>
              </a:lnSpc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sz="2000" dirty="0" smtClean="0"/>
              <a:t>Bowater, R. P., Waller, Z. AE., </a:t>
            </a:r>
            <a:r>
              <a:rPr lang="en-US" sz="2000" dirty="0"/>
              <a:t>In: </a:t>
            </a:r>
            <a:r>
              <a:rPr lang="en-US" sz="2000" dirty="0" err="1"/>
              <a:t>eLS</a:t>
            </a:r>
            <a:r>
              <a:rPr lang="en-US" sz="2000" dirty="0"/>
              <a:t>. John Wiley &amp; </a:t>
            </a:r>
            <a:r>
              <a:rPr lang="en-US" sz="2000" dirty="0" smtClean="0"/>
              <a:t>Sons, </a:t>
            </a:r>
            <a:r>
              <a:rPr lang="en-US" sz="2000" dirty="0" err="1" smtClean="0"/>
              <a:t>Chichester</a:t>
            </a:r>
            <a:r>
              <a:rPr lang="en-US" sz="2000" dirty="0" smtClean="0"/>
              <a:t>, 2014.</a:t>
            </a:r>
          </a:p>
          <a:p>
            <a:pPr marL="0" lvl="0" indent="0">
              <a:lnSpc>
                <a:spcPct val="100000"/>
              </a:lnSpc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sz="2000" dirty="0" err="1" smtClean="0"/>
              <a:t>Wijmenga</a:t>
            </a:r>
            <a:r>
              <a:rPr lang="en-US" sz="2000" dirty="0"/>
              <a:t>, S. S., van </a:t>
            </a:r>
            <a:r>
              <a:rPr lang="en-US" sz="2000" dirty="0" err="1"/>
              <a:t>Buuren</a:t>
            </a:r>
            <a:r>
              <a:rPr lang="en-US" sz="2000" dirty="0"/>
              <a:t>, B. N. M., </a:t>
            </a:r>
            <a:r>
              <a:rPr lang="en-US" sz="2000" dirty="0" err="1"/>
              <a:t>Progr</a:t>
            </a:r>
            <a:r>
              <a:rPr lang="en-US" sz="2000" dirty="0"/>
              <a:t>. NMR </a:t>
            </a:r>
            <a:r>
              <a:rPr lang="en-US" sz="2000" dirty="0" err="1"/>
              <a:t>Spect</a:t>
            </a:r>
            <a:r>
              <a:rPr lang="en-US" sz="2000" dirty="0"/>
              <a:t>. 32, (1998), 287-387.</a:t>
            </a:r>
          </a:p>
          <a:p>
            <a:pPr marL="0" lvl="0" indent="0">
              <a:lnSpc>
                <a:spcPct val="100000"/>
              </a:lnSpc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sz="2000" dirty="0" err="1"/>
              <a:t>Furtig</a:t>
            </a:r>
            <a:r>
              <a:rPr lang="en-US" sz="2000" dirty="0"/>
              <a:t>, B. et al., </a:t>
            </a:r>
            <a:r>
              <a:rPr lang="en-US" sz="2000" dirty="0" err="1"/>
              <a:t>ChemBioChem</a:t>
            </a:r>
            <a:r>
              <a:rPr lang="en-US" sz="2000" dirty="0"/>
              <a:t> 4 (2003), 936-962</a:t>
            </a:r>
            <a:r>
              <a:rPr lang="en-US" sz="2000" dirty="0" smtClean="0"/>
              <a:t>.</a:t>
            </a:r>
          </a:p>
          <a:p>
            <a:pPr marL="0" lvl="0" indent="0">
              <a:lnSpc>
                <a:spcPct val="100000"/>
              </a:lnSpc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endParaRPr lang="en-US" sz="2400" dirty="0"/>
          </a:p>
          <a:p>
            <a:pPr marL="0" lvl="0" indent="0" algn="ctr"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endParaRPr lang="en-US" sz="2400" dirty="0"/>
          </a:p>
          <a:p>
            <a:pPr marL="0" lvl="0" indent="0" algn="ctr"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/>
          <p:nvPr/>
        </p:nvSpPr>
        <p:spPr>
          <a:xfrm>
            <a:off x="1295280" y="4343400"/>
            <a:ext cx="914400" cy="1440"/>
          </a:xfrm>
          <a:prstGeom prst="line">
            <a:avLst/>
          </a:prstGeom>
          <a:noFill/>
          <a:ln w="381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traight Connector 2"/>
          <p:cNvSpPr/>
          <p:nvPr/>
        </p:nvSpPr>
        <p:spPr>
          <a:xfrm flipH="1">
            <a:off x="2344320" y="3352680"/>
            <a:ext cx="644760" cy="990720"/>
          </a:xfrm>
          <a:prstGeom prst="line">
            <a:avLst/>
          </a:prstGeom>
          <a:noFill/>
          <a:ln w="381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traight Connector 3"/>
          <p:cNvSpPr/>
          <p:nvPr/>
        </p:nvSpPr>
        <p:spPr>
          <a:xfrm>
            <a:off x="685799" y="3352680"/>
            <a:ext cx="609481" cy="990720"/>
          </a:xfrm>
          <a:prstGeom prst="line">
            <a:avLst/>
          </a:prstGeom>
          <a:noFill/>
          <a:ln w="381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Title 4"/>
          <p:cNvSpPr txBox="1">
            <a:spLocks noGrp="1"/>
          </p:cNvSpPr>
          <p:nvPr>
            <p:ph type="title" idx="4294967295"/>
          </p:nvPr>
        </p:nvSpPr>
        <p:spPr>
          <a:xfrm>
            <a:off x="685799" y="457200"/>
            <a:ext cx="7772400" cy="129564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Torsion angle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191120" y="2286000"/>
            <a:ext cx="3641760" cy="307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reeform 6"/>
          <p:cNvSpPr/>
          <p:nvPr/>
        </p:nvSpPr>
        <p:spPr>
          <a:xfrm>
            <a:off x="533520" y="3200400"/>
            <a:ext cx="304560" cy="304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6600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819520" y="3200400"/>
            <a:ext cx="304560" cy="304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6600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143000" y="4191120"/>
            <a:ext cx="304920" cy="3045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6600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209680" y="4191120"/>
            <a:ext cx="304920" cy="3045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6600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57200" y="2819520"/>
            <a:ext cx="45720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/>
            </a:pPr>
            <a:r>
              <a:rPr lang="en-GB" sz="2400" b="1">
                <a:solidFill>
                  <a:srgbClr val="FFCC00"/>
                </a:solidFill>
                <a:latin typeface="Arial" pitchFamily="34"/>
                <a:ea typeface="Arial Unicode MS" pitchFamily="2"/>
                <a:cs typeface="Tahoma" pitchFamily="2"/>
              </a:rPr>
              <a:t>A</a:t>
            </a:r>
          </a:p>
        </p:txBody>
      </p:sp>
      <p:sp>
        <p:nvSpPr>
          <p:cNvPr id="12" name="Freeform 11"/>
          <p:cNvSpPr/>
          <p:nvPr/>
        </p:nvSpPr>
        <p:spPr>
          <a:xfrm>
            <a:off x="1066680" y="4495680"/>
            <a:ext cx="45720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/>
            </a:pPr>
            <a:r>
              <a:rPr lang="en-GB" sz="2400" b="1">
                <a:solidFill>
                  <a:srgbClr val="FFCC00"/>
                </a:solidFill>
                <a:latin typeface="Arial" pitchFamily="34"/>
                <a:ea typeface="Arial Unicode MS" pitchFamily="2"/>
                <a:cs typeface="Tahoma" pitchFamily="2"/>
              </a:rPr>
              <a:t>B</a:t>
            </a:r>
          </a:p>
        </p:txBody>
      </p:sp>
      <p:sp>
        <p:nvSpPr>
          <p:cNvPr id="13" name="Freeform 12"/>
          <p:cNvSpPr/>
          <p:nvPr/>
        </p:nvSpPr>
        <p:spPr>
          <a:xfrm>
            <a:off x="2133720" y="4495680"/>
            <a:ext cx="45720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/>
            </a:pPr>
            <a:r>
              <a:rPr lang="en-GB" sz="2400" b="1">
                <a:solidFill>
                  <a:srgbClr val="FFCC00"/>
                </a:solidFill>
                <a:latin typeface="Arial" pitchFamily="34"/>
                <a:ea typeface="Arial Unicode MS" pitchFamily="2"/>
                <a:cs typeface="Tahoma" pitchFamily="2"/>
              </a:rPr>
              <a:t>C</a:t>
            </a:r>
          </a:p>
        </p:txBody>
      </p:sp>
      <p:sp>
        <p:nvSpPr>
          <p:cNvPr id="14" name="Freeform 13"/>
          <p:cNvSpPr/>
          <p:nvPr/>
        </p:nvSpPr>
        <p:spPr>
          <a:xfrm>
            <a:off x="2743199" y="2819520"/>
            <a:ext cx="45720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/>
            </a:pPr>
            <a:r>
              <a:rPr lang="en-GB" sz="2400" b="1">
                <a:solidFill>
                  <a:srgbClr val="FFCC00"/>
                </a:solidFill>
                <a:latin typeface="Arial" pitchFamily="34"/>
                <a:ea typeface="Arial Unicode MS" pitchFamily="2"/>
                <a:cs typeface="Tahoma" pitchFamily="2"/>
              </a:rPr>
              <a:t>D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04920" y="4174920"/>
            <a:ext cx="379440" cy="624240"/>
            <a:chOff x="304920" y="4174920"/>
            <a:chExt cx="379440" cy="624240"/>
          </a:xfrm>
        </p:grpSpPr>
        <p:sp>
          <p:nvSpPr>
            <p:cNvPr id="16" name="Straight Connector 15"/>
            <p:cNvSpPr/>
            <p:nvPr/>
          </p:nvSpPr>
          <p:spPr>
            <a:xfrm flipV="1">
              <a:off x="304920" y="4174920"/>
              <a:ext cx="303120" cy="338040"/>
            </a:xfrm>
            <a:prstGeom prst="line">
              <a:avLst/>
            </a:prstGeom>
            <a:noFill/>
            <a:ln w="28440">
              <a:solidFill>
                <a:srgbClr val="99CC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7" name="Straight Connector 16"/>
            <p:cNvSpPr/>
            <p:nvPr/>
          </p:nvSpPr>
          <p:spPr>
            <a:xfrm>
              <a:off x="304920" y="4495680"/>
              <a:ext cx="303120" cy="303480"/>
            </a:xfrm>
            <a:prstGeom prst="line">
              <a:avLst/>
            </a:prstGeom>
            <a:noFill/>
            <a:ln w="28440">
              <a:solidFill>
                <a:srgbClr val="99CCFF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531720" y="4268880"/>
              <a:ext cx="152640" cy="455399"/>
            </a:xfrm>
            <a:custGeom>
              <a:avLst/>
              <a:gdLst>
                <a:gd name="f0" fmla="val 0"/>
                <a:gd name="f1" fmla="val 96"/>
                <a:gd name="f2" fmla="val 288"/>
                <a:gd name="f3" fmla="val 48"/>
                <a:gd name="f4" fmla="val 144"/>
                <a:gd name="f5" fmla="val 192"/>
                <a:gd name="f6" fmla="val 24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96" h="288">
                  <a:moveTo>
                    <a:pt x="f0" y="f0"/>
                  </a:moveTo>
                  <a:cubicBezTo>
                    <a:pt x="f3" y="f3"/>
                    <a:pt x="f1" y="f1"/>
                    <a:pt x="f1" y="f4"/>
                  </a:cubicBezTo>
                  <a:cubicBezTo>
                    <a:pt x="f1" y="f5"/>
                    <a:pt x="f3" y="f6"/>
                    <a:pt x="f0" y="f2"/>
                  </a:cubicBezTo>
                </a:path>
              </a:pathLst>
            </a:custGeom>
            <a:noFill/>
            <a:ln w="25560">
              <a:solidFill>
                <a:srgbClr val="99CCFF"/>
              </a:solidFill>
              <a:prstDash val="solid"/>
              <a:round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18800" y="4174920"/>
            <a:ext cx="395640" cy="624240"/>
            <a:chOff x="2818800" y="4174920"/>
            <a:chExt cx="395640" cy="624240"/>
          </a:xfrm>
        </p:grpSpPr>
        <p:sp>
          <p:nvSpPr>
            <p:cNvPr id="20" name="Straight Connector 19"/>
            <p:cNvSpPr/>
            <p:nvPr/>
          </p:nvSpPr>
          <p:spPr>
            <a:xfrm flipH="1" flipV="1">
              <a:off x="2877840" y="4174920"/>
              <a:ext cx="336600" cy="338040"/>
            </a:xfrm>
            <a:prstGeom prst="line">
              <a:avLst/>
            </a:prstGeom>
            <a:noFill/>
            <a:ln w="28440">
              <a:solidFill>
                <a:srgbClr val="33CC33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1" name="Straight Connector 20"/>
            <p:cNvSpPr/>
            <p:nvPr/>
          </p:nvSpPr>
          <p:spPr>
            <a:xfrm flipH="1">
              <a:off x="2877840" y="4495680"/>
              <a:ext cx="336600" cy="303480"/>
            </a:xfrm>
            <a:prstGeom prst="line">
              <a:avLst/>
            </a:prstGeom>
            <a:noFill/>
            <a:ln w="28440">
              <a:solidFill>
                <a:srgbClr val="33CC33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 flipH="1">
              <a:off x="2818800" y="4268880"/>
              <a:ext cx="150840" cy="455399"/>
            </a:xfrm>
            <a:custGeom>
              <a:avLst/>
              <a:gdLst>
                <a:gd name="f0" fmla="val 0"/>
                <a:gd name="f1" fmla="val 96"/>
                <a:gd name="f2" fmla="val 288"/>
                <a:gd name="f3" fmla="val 48"/>
                <a:gd name="f4" fmla="val 144"/>
                <a:gd name="f5" fmla="val 192"/>
                <a:gd name="f6" fmla="val 24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96" h="288">
                  <a:moveTo>
                    <a:pt x="f0" y="f0"/>
                  </a:moveTo>
                  <a:cubicBezTo>
                    <a:pt x="f3" y="f3"/>
                    <a:pt x="f1" y="f1"/>
                    <a:pt x="f1" y="f4"/>
                  </a:cubicBezTo>
                  <a:cubicBezTo>
                    <a:pt x="f1" y="f5"/>
                    <a:pt x="f3" y="f6"/>
                    <a:pt x="f0" y="f2"/>
                  </a:cubicBezTo>
                </a:path>
              </a:pathLst>
            </a:custGeom>
            <a:noFill/>
            <a:ln w="25560">
              <a:solidFill>
                <a:srgbClr val="33CC33"/>
              </a:solidFill>
              <a:prstDash val="solid"/>
              <a:round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23" name="Freeform 22"/>
          <p:cNvSpPr/>
          <p:nvPr/>
        </p:nvSpPr>
        <p:spPr>
          <a:xfrm>
            <a:off x="6324479" y="2133720"/>
            <a:ext cx="1676519" cy="3352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8440">
            <a:solidFill>
              <a:srgbClr val="33CC33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4572000" y="2133720"/>
            <a:ext cx="1676519" cy="3352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8440">
            <a:solidFill>
              <a:srgbClr val="99CCFF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095880" y="2971800"/>
            <a:ext cx="455760" cy="303120"/>
            <a:chOff x="6095880" y="2971800"/>
            <a:chExt cx="455760" cy="303120"/>
          </a:xfrm>
        </p:grpSpPr>
        <p:sp>
          <p:nvSpPr>
            <p:cNvPr id="26" name="Freeform 25"/>
            <p:cNvSpPr/>
            <p:nvPr/>
          </p:nvSpPr>
          <p:spPr>
            <a:xfrm>
              <a:off x="6095880" y="2971800"/>
              <a:ext cx="455760" cy="150840"/>
            </a:xfrm>
            <a:custGeom>
              <a:avLst/>
              <a:gdLst>
                <a:gd name="f0" fmla="val 0"/>
                <a:gd name="f1" fmla="val 432"/>
                <a:gd name="f2" fmla="val 192"/>
                <a:gd name="f3" fmla="val 48"/>
                <a:gd name="f4" fmla="val 96"/>
                <a:gd name="f5" fmla="val 144"/>
                <a:gd name="f6" fmla="val 240"/>
                <a:gd name="f7" fmla="val 288"/>
                <a:gd name="f8" fmla="val 336"/>
                <a:gd name="f9" fmla="val 408"/>
                <a:gd name="f10" fmla="val 3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432" h="192">
                  <a:moveTo>
                    <a:pt x="f0" y="f2"/>
                  </a:moveTo>
                  <a:cubicBezTo>
                    <a:pt x="f3" y="f4"/>
                    <a:pt x="f4" y="f0"/>
                    <a:pt x="f5" y="f0"/>
                  </a:cubicBezTo>
                  <a:cubicBezTo>
                    <a:pt x="f2" y="f0"/>
                    <a:pt x="f6" y="f2"/>
                    <a:pt x="f7" y="f2"/>
                  </a:cubicBezTo>
                  <a:cubicBezTo>
                    <a:pt x="f8" y="f2"/>
                    <a:pt x="f9" y="f10"/>
                    <a:pt x="f1" y="f0"/>
                  </a:cubicBezTo>
                </a:path>
              </a:pathLst>
            </a:custGeom>
            <a:noFill/>
            <a:ln w="25560">
              <a:solidFill>
                <a:srgbClr val="FF6600"/>
              </a:solidFill>
              <a:prstDash val="solid"/>
              <a:round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6095880" y="3122640"/>
              <a:ext cx="455760" cy="152280"/>
            </a:xfrm>
            <a:custGeom>
              <a:avLst/>
              <a:gdLst>
                <a:gd name="f0" fmla="val 0"/>
                <a:gd name="f1" fmla="val 432"/>
                <a:gd name="f2" fmla="val 192"/>
                <a:gd name="f3" fmla="val 48"/>
                <a:gd name="f4" fmla="val 96"/>
                <a:gd name="f5" fmla="val 144"/>
                <a:gd name="f6" fmla="val 240"/>
                <a:gd name="f7" fmla="val 288"/>
                <a:gd name="f8" fmla="val 336"/>
                <a:gd name="f9" fmla="val 408"/>
                <a:gd name="f10" fmla="val 3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432" h="192">
                  <a:moveTo>
                    <a:pt x="f0" y="f2"/>
                  </a:moveTo>
                  <a:cubicBezTo>
                    <a:pt x="f3" y="f4"/>
                    <a:pt x="f4" y="f0"/>
                    <a:pt x="f5" y="f0"/>
                  </a:cubicBezTo>
                  <a:cubicBezTo>
                    <a:pt x="f2" y="f0"/>
                    <a:pt x="f6" y="f2"/>
                    <a:pt x="f7" y="f2"/>
                  </a:cubicBezTo>
                  <a:cubicBezTo>
                    <a:pt x="f8" y="f2"/>
                    <a:pt x="f9" y="f10"/>
                    <a:pt x="f1" y="f0"/>
                  </a:cubicBezTo>
                </a:path>
              </a:pathLst>
            </a:custGeom>
            <a:noFill/>
            <a:ln w="25560">
              <a:solidFill>
                <a:srgbClr val="FF6600"/>
              </a:solidFill>
              <a:prstDash val="solid"/>
              <a:round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095880" y="4724280"/>
            <a:ext cx="455760" cy="304920"/>
            <a:chOff x="6095880" y="4724280"/>
            <a:chExt cx="455760" cy="304920"/>
          </a:xfrm>
        </p:grpSpPr>
        <p:sp>
          <p:nvSpPr>
            <p:cNvPr id="29" name="Freeform 28"/>
            <p:cNvSpPr/>
            <p:nvPr/>
          </p:nvSpPr>
          <p:spPr>
            <a:xfrm>
              <a:off x="6095880" y="4724280"/>
              <a:ext cx="455760" cy="152640"/>
            </a:xfrm>
            <a:custGeom>
              <a:avLst/>
              <a:gdLst>
                <a:gd name="f0" fmla="val 0"/>
                <a:gd name="f1" fmla="val 432"/>
                <a:gd name="f2" fmla="val 192"/>
                <a:gd name="f3" fmla="val 48"/>
                <a:gd name="f4" fmla="val 96"/>
                <a:gd name="f5" fmla="val 144"/>
                <a:gd name="f6" fmla="val 240"/>
                <a:gd name="f7" fmla="val 288"/>
                <a:gd name="f8" fmla="val 336"/>
                <a:gd name="f9" fmla="val 408"/>
                <a:gd name="f10" fmla="val 3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432" h="192">
                  <a:moveTo>
                    <a:pt x="f0" y="f2"/>
                  </a:moveTo>
                  <a:cubicBezTo>
                    <a:pt x="f3" y="f4"/>
                    <a:pt x="f4" y="f0"/>
                    <a:pt x="f5" y="f0"/>
                  </a:cubicBezTo>
                  <a:cubicBezTo>
                    <a:pt x="f2" y="f0"/>
                    <a:pt x="f6" y="f2"/>
                    <a:pt x="f7" y="f2"/>
                  </a:cubicBezTo>
                  <a:cubicBezTo>
                    <a:pt x="f8" y="f2"/>
                    <a:pt x="f9" y="f10"/>
                    <a:pt x="f1" y="f0"/>
                  </a:cubicBezTo>
                </a:path>
              </a:pathLst>
            </a:custGeom>
            <a:noFill/>
            <a:ln w="25560">
              <a:solidFill>
                <a:srgbClr val="FF6600"/>
              </a:solidFill>
              <a:prstDash val="solid"/>
              <a:round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6095880" y="4876920"/>
              <a:ext cx="455760" cy="152280"/>
            </a:xfrm>
            <a:custGeom>
              <a:avLst/>
              <a:gdLst>
                <a:gd name="f0" fmla="val 0"/>
                <a:gd name="f1" fmla="val 432"/>
                <a:gd name="f2" fmla="val 192"/>
                <a:gd name="f3" fmla="val 48"/>
                <a:gd name="f4" fmla="val 96"/>
                <a:gd name="f5" fmla="val 144"/>
                <a:gd name="f6" fmla="val 240"/>
                <a:gd name="f7" fmla="val 288"/>
                <a:gd name="f8" fmla="val 336"/>
                <a:gd name="f9" fmla="val 408"/>
                <a:gd name="f10" fmla="val 3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432" h="192">
                  <a:moveTo>
                    <a:pt x="f0" y="f2"/>
                  </a:moveTo>
                  <a:cubicBezTo>
                    <a:pt x="f3" y="f4"/>
                    <a:pt x="f4" y="f0"/>
                    <a:pt x="f5" y="f0"/>
                  </a:cubicBezTo>
                  <a:cubicBezTo>
                    <a:pt x="f2" y="f0"/>
                    <a:pt x="f6" y="f2"/>
                    <a:pt x="f7" y="f2"/>
                  </a:cubicBezTo>
                  <a:cubicBezTo>
                    <a:pt x="f8" y="f2"/>
                    <a:pt x="f9" y="f10"/>
                    <a:pt x="f1" y="f0"/>
                  </a:cubicBezTo>
                </a:path>
              </a:pathLst>
            </a:custGeom>
            <a:noFill/>
            <a:ln w="25560">
              <a:solidFill>
                <a:srgbClr val="FF6600"/>
              </a:solidFill>
              <a:prstDash val="solid"/>
              <a:round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>
            <a:off x="5562720" y="2286000"/>
            <a:ext cx="380880" cy="3808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25560">
            <a:solidFill>
              <a:srgbClr val="99CCFF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5105520" y="3886200"/>
            <a:ext cx="380880" cy="3808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25560">
            <a:solidFill>
              <a:srgbClr val="99CCFF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7238880" y="3886200"/>
            <a:ext cx="381240" cy="3808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25560">
            <a:solidFill>
              <a:srgbClr val="33CC33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6629400" y="2286000"/>
            <a:ext cx="380880" cy="3808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25560">
            <a:solidFill>
              <a:srgbClr val="33CC33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8305920" y="2590919"/>
            <a:ext cx="533160" cy="457200"/>
          </a:xfrm>
          <a:custGeom>
            <a:avLst/>
            <a:gdLst>
              <a:gd name="f0" fmla="val 0"/>
              <a:gd name="f1" fmla="val 480"/>
              <a:gd name="f2" fmla="val 152"/>
              <a:gd name="f3" fmla="val 8"/>
              <a:gd name="f4" fmla="val 304"/>
              <a:gd name="f5" fmla="val 16"/>
              <a:gd name="f6" fmla="val 384"/>
              <a:gd name="f7" fmla="val 96"/>
              <a:gd name="f8" fmla="val 464"/>
              <a:gd name="f9" fmla="val 176"/>
              <a:gd name="f10" fmla="val 416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480" h="480">
                <a:moveTo>
                  <a:pt x="f0" y="f0"/>
                </a:moveTo>
                <a:cubicBezTo>
                  <a:pt x="f2" y="f3"/>
                  <a:pt x="f4" y="f5"/>
                  <a:pt x="f6" y="f7"/>
                </a:cubicBezTo>
                <a:cubicBezTo>
                  <a:pt x="f8" y="f9"/>
                  <a:pt x="f8" y="f10"/>
                  <a:pt x="f1" y="f1"/>
                </a:cubicBezTo>
              </a:path>
            </a:pathLst>
          </a:custGeom>
          <a:noFill/>
          <a:ln w="25560">
            <a:solidFill>
              <a:srgbClr val="FF0000"/>
            </a:solidFill>
            <a:prstDash val="solid"/>
            <a:round/>
            <a:tailEnd type="arrow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6" name="Freeform 35"/>
          <p:cNvSpPr/>
          <p:nvPr/>
        </p:nvSpPr>
        <p:spPr>
          <a:xfrm flipH="1">
            <a:off x="8305200" y="4267080"/>
            <a:ext cx="533160" cy="457200"/>
          </a:xfrm>
          <a:custGeom>
            <a:avLst/>
            <a:gdLst>
              <a:gd name="f0" fmla="val 0"/>
              <a:gd name="f1" fmla="val 480"/>
              <a:gd name="f2" fmla="val 152"/>
              <a:gd name="f3" fmla="val 8"/>
              <a:gd name="f4" fmla="val 304"/>
              <a:gd name="f5" fmla="val 16"/>
              <a:gd name="f6" fmla="val 384"/>
              <a:gd name="f7" fmla="val 96"/>
              <a:gd name="f8" fmla="val 464"/>
              <a:gd name="f9" fmla="val 176"/>
              <a:gd name="f10" fmla="val 416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480" h="480">
                <a:moveTo>
                  <a:pt x="f0" y="f0"/>
                </a:moveTo>
                <a:cubicBezTo>
                  <a:pt x="f2" y="f3"/>
                  <a:pt x="f4" y="f5"/>
                  <a:pt x="f6" y="f7"/>
                </a:cubicBezTo>
                <a:cubicBezTo>
                  <a:pt x="f8" y="f9"/>
                  <a:pt x="f8" y="f10"/>
                  <a:pt x="f1" y="f1"/>
                </a:cubicBezTo>
              </a:path>
            </a:pathLst>
          </a:custGeom>
          <a:noFill/>
          <a:ln w="25560">
            <a:solidFill>
              <a:srgbClr val="FF0000"/>
            </a:solidFill>
            <a:prstDash val="solid"/>
            <a:round/>
            <a:tailEnd type="arrow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8153280" y="3200400"/>
            <a:ext cx="792000" cy="916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5400">
                <a:latin typeface="Wingdings" pitchFamily="18"/>
                <a:ea typeface="Arial Unicode MS" pitchFamily="2"/>
                <a:cs typeface="Tahoma" pitchFamily="2"/>
              </a:rPr>
              <a:t></a:t>
            </a:r>
          </a:p>
        </p:txBody>
      </p:sp>
      <p:sp>
        <p:nvSpPr>
          <p:cNvPr id="38" name="Freeform 37"/>
          <p:cNvSpPr/>
          <p:nvPr/>
        </p:nvSpPr>
        <p:spPr>
          <a:xfrm>
            <a:off x="8381879" y="4267080"/>
            <a:ext cx="48564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400">
                <a:solidFill>
                  <a:srgbClr val="FF0000"/>
                </a:solidFill>
                <a:latin typeface="Webdings" pitchFamily="18"/>
                <a:ea typeface="Arial Unicode MS" pitchFamily="2"/>
                <a:cs typeface="Tahoma" pitchFamily="2"/>
              </a:rPr>
              <a:t></a:t>
            </a:r>
          </a:p>
        </p:txBody>
      </p:sp>
      <p:sp>
        <p:nvSpPr>
          <p:cNvPr id="39" name="Freeform 38"/>
          <p:cNvSpPr/>
          <p:nvPr/>
        </p:nvSpPr>
        <p:spPr>
          <a:xfrm>
            <a:off x="8305920" y="2590919"/>
            <a:ext cx="455040" cy="52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800" b="1">
                <a:solidFill>
                  <a:srgbClr val="FF0000"/>
                </a:solidFill>
                <a:latin typeface="Symbol" pitchFamily="18"/>
                <a:ea typeface="Arial Unicode MS" pitchFamily="2"/>
                <a:cs typeface="Tahoma" pitchFamily="2"/>
              </a:rPr>
              <a:t></a:t>
            </a:r>
          </a:p>
        </p:txBody>
      </p:sp>
      <p:sp>
        <p:nvSpPr>
          <p:cNvPr id="40" name="Freeform 39"/>
          <p:cNvSpPr/>
          <p:nvPr/>
        </p:nvSpPr>
        <p:spPr>
          <a:xfrm>
            <a:off x="1076400" y="5410079"/>
            <a:ext cx="156168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400">
                <a:latin typeface="Symbol" pitchFamily="18"/>
                <a:ea typeface="Arial Unicode MS" pitchFamily="2"/>
                <a:cs typeface="Tahoma" pitchFamily="2"/>
              </a:rPr>
              <a:t></a:t>
            </a:r>
            <a:r>
              <a:rPr lang="en-GB" sz="2400">
                <a:latin typeface="Arial" pitchFamily="34"/>
                <a:ea typeface="Arial Unicode MS" pitchFamily="2"/>
                <a:cs typeface="Tahoma" pitchFamily="2"/>
              </a:rPr>
              <a:t>0</a:t>
            </a:r>
            <a:r>
              <a:rPr lang="en-GB" sz="2400" baseline="30000">
                <a:latin typeface="Arial" pitchFamily="34"/>
                <a:ea typeface="Arial Unicode MS" pitchFamily="2"/>
                <a:cs typeface="Tahoma" pitchFamily="2"/>
              </a:rPr>
              <a:t>o</a:t>
            </a:r>
            <a:r>
              <a:rPr lang="en-GB" sz="2400">
                <a:latin typeface="Arial" pitchFamily="34"/>
                <a:ea typeface="Arial Unicode MS" pitchFamily="2"/>
                <a:cs typeface="Tahoma" pitchFamily="2"/>
              </a:rPr>
              <a:t>, 360</a:t>
            </a:r>
            <a:r>
              <a:rPr lang="en-GB" sz="2400" baseline="30000">
                <a:latin typeface="Arial" pitchFamily="34"/>
                <a:ea typeface="Arial Unicode MS" pitchFamily="2"/>
                <a:cs typeface="Tahoma" pitchFamily="2"/>
              </a:rPr>
              <a:t>o</a:t>
            </a:r>
            <a:r>
              <a:rPr lang="en-GB" sz="2400">
                <a:latin typeface="Symbol" pitchFamily="18"/>
                <a:ea typeface="Arial Unicode MS" pitchFamily="2"/>
                <a:cs typeface="Tahoma" pitchFamily="2"/>
              </a:rPr>
              <a:t></a:t>
            </a:r>
          </a:p>
        </p:txBody>
      </p:sp>
      <p:sp>
        <p:nvSpPr>
          <p:cNvPr id="41" name="Freeform 40"/>
          <p:cNvSpPr/>
          <p:nvPr/>
        </p:nvSpPr>
        <p:spPr>
          <a:xfrm>
            <a:off x="635040" y="5943600"/>
            <a:ext cx="200196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400">
                <a:latin typeface="Symbol" pitchFamily="18"/>
                <a:ea typeface="Arial Unicode MS" pitchFamily="2"/>
                <a:cs typeface="Tahoma" pitchFamily="2"/>
              </a:rPr>
              <a:t></a:t>
            </a:r>
            <a:r>
              <a:rPr lang="en-GB" sz="2400">
                <a:latin typeface="Arial" pitchFamily="34"/>
                <a:ea typeface="Arial Unicode MS" pitchFamily="2"/>
                <a:cs typeface="Tahoma" pitchFamily="2"/>
              </a:rPr>
              <a:t>-180</a:t>
            </a:r>
            <a:r>
              <a:rPr lang="en-GB" sz="2400" baseline="30000">
                <a:latin typeface="Arial" pitchFamily="34"/>
                <a:ea typeface="Arial Unicode MS" pitchFamily="2"/>
                <a:cs typeface="Tahoma" pitchFamily="2"/>
              </a:rPr>
              <a:t>o</a:t>
            </a:r>
            <a:r>
              <a:rPr lang="en-GB" sz="2400">
                <a:latin typeface="Arial" pitchFamily="34"/>
                <a:ea typeface="Arial Unicode MS" pitchFamily="2"/>
                <a:cs typeface="Tahoma" pitchFamily="2"/>
              </a:rPr>
              <a:t>, 180</a:t>
            </a:r>
            <a:r>
              <a:rPr lang="en-GB" sz="2400" baseline="30000">
                <a:latin typeface="Arial" pitchFamily="34"/>
                <a:ea typeface="Arial Unicode MS" pitchFamily="2"/>
                <a:cs typeface="Tahoma" pitchFamily="2"/>
              </a:rPr>
              <a:t>o</a:t>
            </a:r>
            <a:r>
              <a:rPr lang="en-GB" sz="2400">
                <a:latin typeface="Symbol" pitchFamily="18"/>
                <a:ea typeface="Arial Unicode MS" pitchFamily="2"/>
                <a:cs typeface="Tahoma" pitchFamily="2"/>
              </a:rPr>
              <a:t>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722159"/>
            <a:ext cx="7772400" cy="767159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Torsion angle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95479" y="1905120"/>
            <a:ext cx="4102200" cy="45068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eform 3"/>
          <p:cNvSpPr/>
          <p:nvPr/>
        </p:nvSpPr>
        <p:spPr>
          <a:xfrm>
            <a:off x="4711680" y="2819520"/>
            <a:ext cx="380880" cy="3808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25560">
            <a:solidFill>
              <a:srgbClr val="FF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04920" y="3489480"/>
            <a:ext cx="165456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synclinal (sc)‏</a:t>
            </a:r>
          </a:p>
        </p:txBody>
      </p:sp>
      <p:sp>
        <p:nvSpPr>
          <p:cNvPr id="6" name="Freeform 5"/>
          <p:cNvSpPr/>
          <p:nvPr/>
        </p:nvSpPr>
        <p:spPr>
          <a:xfrm>
            <a:off x="304560" y="5000760"/>
            <a:ext cx="168192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anticlinal (ac)‏</a:t>
            </a:r>
          </a:p>
        </p:txBody>
      </p:sp>
      <p:sp>
        <p:nvSpPr>
          <p:cNvPr id="7" name="Freeform 6"/>
          <p:cNvSpPr/>
          <p:nvPr/>
        </p:nvSpPr>
        <p:spPr>
          <a:xfrm>
            <a:off x="228960" y="5762520"/>
            <a:ext cx="224892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antiperiplanar (ap)‏</a:t>
            </a:r>
          </a:p>
        </p:txBody>
      </p:sp>
      <p:sp>
        <p:nvSpPr>
          <p:cNvPr id="8" name="Freeform 7"/>
          <p:cNvSpPr/>
          <p:nvPr/>
        </p:nvSpPr>
        <p:spPr>
          <a:xfrm>
            <a:off x="304920" y="2028960"/>
            <a:ext cx="222120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synperiplanar (sp)‏</a:t>
            </a:r>
          </a:p>
        </p:txBody>
      </p:sp>
      <p:sp>
        <p:nvSpPr>
          <p:cNvPr id="9" name="Freeform 8"/>
          <p:cNvSpPr/>
          <p:nvPr/>
        </p:nvSpPr>
        <p:spPr>
          <a:xfrm>
            <a:off x="5715000" y="2819520"/>
            <a:ext cx="838080" cy="1371599"/>
          </a:xfrm>
          <a:custGeom>
            <a:avLst/>
            <a:gdLst>
              <a:gd name="f0" fmla="val 0"/>
              <a:gd name="f1" fmla="val 576"/>
              <a:gd name="f2" fmla="val 816"/>
              <a:gd name="f3" fmla="val 192"/>
              <a:gd name="f4" fmla="val 100"/>
              <a:gd name="f5" fmla="val 384"/>
              <a:gd name="f6" fmla="val 200"/>
              <a:gd name="f7" fmla="val 480"/>
              <a:gd name="f8" fmla="val 336"/>
              <a:gd name="f9" fmla="val 472"/>
              <a:gd name="f10" fmla="val 644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576" h="816">
                <a:moveTo>
                  <a:pt x="f0" y="f0"/>
                </a:moveTo>
                <a:cubicBezTo>
                  <a:pt x="f3" y="f4"/>
                  <a:pt x="f5" y="f6"/>
                  <a:pt x="f7" y="f8"/>
                </a:cubicBezTo>
                <a:cubicBezTo>
                  <a:pt x="f1" y="f9"/>
                  <a:pt x="f1" y="f10"/>
                  <a:pt x="f1" y="f2"/>
                </a:cubicBezTo>
              </a:path>
            </a:pathLst>
          </a:custGeom>
          <a:noFill/>
          <a:ln w="38160">
            <a:solidFill>
              <a:srgbClr val="33CC33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0" name="Freeform 9"/>
          <p:cNvSpPr/>
          <p:nvPr/>
        </p:nvSpPr>
        <p:spPr>
          <a:xfrm flipH="1">
            <a:off x="3351240" y="2819520"/>
            <a:ext cx="838080" cy="1371599"/>
          </a:xfrm>
          <a:custGeom>
            <a:avLst/>
            <a:gdLst>
              <a:gd name="f0" fmla="val 0"/>
              <a:gd name="f1" fmla="val 576"/>
              <a:gd name="f2" fmla="val 816"/>
              <a:gd name="f3" fmla="val 192"/>
              <a:gd name="f4" fmla="val 100"/>
              <a:gd name="f5" fmla="val 384"/>
              <a:gd name="f6" fmla="val 200"/>
              <a:gd name="f7" fmla="val 480"/>
              <a:gd name="f8" fmla="val 336"/>
              <a:gd name="f9" fmla="val 472"/>
              <a:gd name="f10" fmla="val 644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576" h="816">
                <a:moveTo>
                  <a:pt x="f0" y="f0"/>
                </a:moveTo>
                <a:cubicBezTo>
                  <a:pt x="f3" y="f4"/>
                  <a:pt x="f5" y="f6"/>
                  <a:pt x="f7" y="f8"/>
                </a:cubicBezTo>
                <a:cubicBezTo>
                  <a:pt x="f1" y="f9"/>
                  <a:pt x="f1" y="f10"/>
                  <a:pt x="f1" y="f2"/>
                </a:cubicBezTo>
              </a:path>
            </a:pathLst>
          </a:custGeom>
          <a:noFill/>
          <a:ln w="38160">
            <a:solidFill>
              <a:srgbClr val="33CC33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114800" y="5562720"/>
            <a:ext cx="1600200" cy="241200"/>
          </a:xfrm>
          <a:custGeom>
            <a:avLst/>
            <a:gdLst>
              <a:gd name="f0" fmla="val 360"/>
              <a:gd name="f1" fmla="val 180"/>
              <a:gd name="f2" fmla="val 0"/>
              <a:gd name="f3" fmla="val 1008"/>
              <a:gd name="f4" fmla="val 152"/>
              <a:gd name="f5" fmla="val 68"/>
              <a:gd name="f6" fmla="val 136"/>
              <a:gd name="f7" fmla="val 528"/>
              <a:gd name="f8" fmla="val 144"/>
              <a:gd name="f9" fmla="val 696"/>
              <a:gd name="f10" fmla="val 852"/>
              <a:gd name="f11" fmla="val 100"/>
              <a:gd name="f12" fmla="val 4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008" h="152">
                <a:moveTo>
                  <a:pt x="f2" y="f2"/>
                </a:moveTo>
                <a:cubicBezTo>
                  <a:pt x="f1" y="f5"/>
                  <a:pt x="f0" y="f6"/>
                  <a:pt x="f7" y="f8"/>
                </a:cubicBezTo>
                <a:cubicBezTo>
                  <a:pt x="f9" y="f4"/>
                  <a:pt x="f10" y="f11"/>
                  <a:pt x="f3" y="f12"/>
                </a:cubicBezTo>
              </a:path>
            </a:pathLst>
          </a:custGeom>
          <a:noFill/>
          <a:ln w="38160">
            <a:solidFill>
              <a:srgbClr val="33CC33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7010280" y="3019320"/>
            <a:ext cx="169848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000">
                <a:solidFill>
                  <a:srgbClr val="33CC33"/>
                </a:solidFill>
                <a:latin typeface="Arial" pitchFamily="34"/>
                <a:ea typeface="Arial Unicode MS" pitchFamily="2"/>
                <a:cs typeface="Tahoma" pitchFamily="2"/>
              </a:rPr>
              <a:t>+gauche (+g)‏</a:t>
            </a:r>
          </a:p>
        </p:txBody>
      </p:sp>
      <p:sp>
        <p:nvSpPr>
          <p:cNvPr id="13" name="Freeform 12"/>
          <p:cNvSpPr/>
          <p:nvPr/>
        </p:nvSpPr>
        <p:spPr>
          <a:xfrm>
            <a:off x="1218960" y="2895479"/>
            <a:ext cx="1570679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000">
                <a:solidFill>
                  <a:srgbClr val="33CC33"/>
                </a:solidFill>
                <a:latin typeface="Arial" pitchFamily="34"/>
                <a:ea typeface="Arial Unicode MS" pitchFamily="2"/>
                <a:cs typeface="Tahoma" pitchFamily="2"/>
              </a:rPr>
              <a:t>-gauche (-g)‏</a:t>
            </a:r>
          </a:p>
        </p:txBody>
      </p:sp>
      <p:sp>
        <p:nvSpPr>
          <p:cNvPr id="14" name="Freeform 13"/>
          <p:cNvSpPr/>
          <p:nvPr/>
        </p:nvSpPr>
        <p:spPr>
          <a:xfrm>
            <a:off x="4506840" y="6400799"/>
            <a:ext cx="105840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000">
                <a:solidFill>
                  <a:srgbClr val="33CC33"/>
                </a:solidFill>
                <a:latin typeface="Arial" pitchFamily="34"/>
                <a:ea typeface="Arial Unicode MS" pitchFamily="2"/>
                <a:cs typeface="Tahoma" pitchFamily="2"/>
              </a:rPr>
              <a:t>trans (t)‏</a:t>
            </a:r>
          </a:p>
        </p:txBody>
      </p:sp>
      <p:sp>
        <p:nvSpPr>
          <p:cNvPr id="15" name="Freeform 14"/>
          <p:cNvSpPr/>
          <p:nvPr/>
        </p:nvSpPr>
        <p:spPr>
          <a:xfrm>
            <a:off x="3048120" y="2209680"/>
            <a:ext cx="3809880" cy="1981439"/>
          </a:xfrm>
          <a:custGeom>
            <a:avLst/>
            <a:gdLst>
              <a:gd name="f0" fmla="val 0"/>
              <a:gd name="f1" fmla="val 2304"/>
              <a:gd name="f2" fmla="val 1160"/>
              <a:gd name="f3" fmla="val 976"/>
              <a:gd name="f4" fmla="val 792"/>
              <a:gd name="f5" fmla="val 96"/>
              <a:gd name="f6" fmla="val 632"/>
              <a:gd name="f7" fmla="val 192"/>
              <a:gd name="f8" fmla="val 472"/>
              <a:gd name="f9" fmla="val 408"/>
              <a:gd name="f10" fmla="val 304"/>
              <a:gd name="f11" fmla="val 576"/>
              <a:gd name="f12" fmla="val 200"/>
              <a:gd name="f13" fmla="val 744"/>
              <a:gd name="f14" fmla="val 912"/>
              <a:gd name="f15" fmla="val 16"/>
              <a:gd name="f16" fmla="val 1104"/>
              <a:gd name="f17" fmla="val 8"/>
              <a:gd name="f18" fmla="val 1296"/>
              <a:gd name="f19" fmla="val 1560"/>
              <a:gd name="f20" fmla="val 56"/>
              <a:gd name="f21" fmla="val 1728"/>
              <a:gd name="f22" fmla="val 152"/>
              <a:gd name="f23" fmla="val 1896"/>
              <a:gd name="f24" fmla="val 248"/>
              <a:gd name="f25" fmla="val 2016"/>
              <a:gd name="f26" fmla="val 416"/>
              <a:gd name="f27" fmla="val 2112"/>
              <a:gd name="f28" fmla="val 584"/>
              <a:gd name="f29" fmla="val 2208"/>
              <a:gd name="f30" fmla="val 752"/>
              <a:gd name="f31" fmla="val 2256"/>
              <a:gd name="f32" fmla="val 956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304" h="1160">
                <a:moveTo>
                  <a:pt x="f0" y="f2"/>
                </a:moveTo>
                <a:cubicBezTo>
                  <a:pt x="f0" y="f3"/>
                  <a:pt x="f0" y="f4"/>
                  <a:pt x="f5" y="f6"/>
                </a:cubicBezTo>
                <a:cubicBezTo>
                  <a:pt x="f7" y="f8"/>
                  <a:pt x="f9" y="f10"/>
                  <a:pt x="f11" y="f12"/>
                </a:cubicBezTo>
                <a:cubicBezTo>
                  <a:pt x="f13" y="f5"/>
                  <a:pt x="f14" y="f15"/>
                  <a:pt x="f16" y="f17"/>
                </a:cubicBezTo>
                <a:cubicBezTo>
                  <a:pt x="f18" y="f0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" y="f2"/>
                </a:cubicBezTo>
              </a:path>
            </a:pathLst>
          </a:custGeom>
          <a:noFill/>
          <a:ln w="38160">
            <a:solidFill>
              <a:srgbClr val="CC0099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6" name="Freeform 15"/>
          <p:cNvSpPr/>
          <p:nvPr/>
        </p:nvSpPr>
        <p:spPr>
          <a:xfrm flipV="1">
            <a:off x="3048120" y="4190399"/>
            <a:ext cx="3809880" cy="1981080"/>
          </a:xfrm>
          <a:custGeom>
            <a:avLst/>
            <a:gdLst>
              <a:gd name="f0" fmla="val 0"/>
              <a:gd name="f1" fmla="val 2304"/>
              <a:gd name="f2" fmla="val 1160"/>
              <a:gd name="f3" fmla="val 976"/>
              <a:gd name="f4" fmla="val 792"/>
              <a:gd name="f5" fmla="val 96"/>
              <a:gd name="f6" fmla="val 632"/>
              <a:gd name="f7" fmla="val 192"/>
              <a:gd name="f8" fmla="val 472"/>
              <a:gd name="f9" fmla="val 408"/>
              <a:gd name="f10" fmla="val 304"/>
              <a:gd name="f11" fmla="val 576"/>
              <a:gd name="f12" fmla="val 200"/>
              <a:gd name="f13" fmla="val 744"/>
              <a:gd name="f14" fmla="val 912"/>
              <a:gd name="f15" fmla="val 16"/>
              <a:gd name="f16" fmla="val 1104"/>
              <a:gd name="f17" fmla="val 8"/>
              <a:gd name="f18" fmla="val 1296"/>
              <a:gd name="f19" fmla="val 1560"/>
              <a:gd name="f20" fmla="val 56"/>
              <a:gd name="f21" fmla="val 1728"/>
              <a:gd name="f22" fmla="val 152"/>
              <a:gd name="f23" fmla="val 1896"/>
              <a:gd name="f24" fmla="val 248"/>
              <a:gd name="f25" fmla="val 2016"/>
              <a:gd name="f26" fmla="val 416"/>
              <a:gd name="f27" fmla="val 2112"/>
              <a:gd name="f28" fmla="val 584"/>
              <a:gd name="f29" fmla="val 2208"/>
              <a:gd name="f30" fmla="val 752"/>
              <a:gd name="f31" fmla="val 2256"/>
              <a:gd name="f32" fmla="val 956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304" h="1160">
                <a:moveTo>
                  <a:pt x="f0" y="f2"/>
                </a:moveTo>
                <a:cubicBezTo>
                  <a:pt x="f0" y="f3"/>
                  <a:pt x="f0" y="f4"/>
                  <a:pt x="f5" y="f6"/>
                </a:cubicBezTo>
                <a:cubicBezTo>
                  <a:pt x="f7" y="f8"/>
                  <a:pt x="f9" y="f10"/>
                  <a:pt x="f11" y="f12"/>
                </a:cubicBezTo>
                <a:cubicBezTo>
                  <a:pt x="f13" y="f5"/>
                  <a:pt x="f14" y="f15"/>
                  <a:pt x="f16" y="f17"/>
                </a:cubicBezTo>
                <a:cubicBezTo>
                  <a:pt x="f18" y="f0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" y="f2"/>
                </a:cubicBezTo>
              </a:path>
            </a:pathLst>
          </a:custGeom>
          <a:noFill/>
          <a:ln w="38160">
            <a:solidFill>
              <a:srgbClr val="FFCC00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4572000" y="1828800"/>
            <a:ext cx="457200" cy="3808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28440">
            <a:solidFill>
              <a:srgbClr val="CC0099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4419720" y="6095880"/>
            <a:ext cx="533160" cy="3812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28440">
            <a:solidFill>
              <a:srgbClr val="FFCC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457200"/>
            <a:ext cx="7772400" cy="129564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Torsion angles in NA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28800" y="2666880"/>
            <a:ext cx="5710320" cy="30038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eform 3"/>
          <p:cNvSpPr/>
          <p:nvPr/>
        </p:nvSpPr>
        <p:spPr>
          <a:xfrm>
            <a:off x="2552760" y="1828800"/>
            <a:ext cx="392220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buNone/>
              <a:tabLst/>
            </a:pPr>
            <a:r>
              <a:rPr lang="en-GB" sz="2400">
                <a:latin typeface="Arial" pitchFamily="34"/>
                <a:ea typeface="Arial Unicode MS" pitchFamily="2"/>
                <a:cs typeface="Tahoma" pitchFamily="2"/>
              </a:rPr>
              <a:t>Sugar-phosphate backbone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952880" y="463680"/>
            <a:ext cx="4191120" cy="143532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Torsion angles  cont.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90919" y="3200400"/>
            <a:ext cx="6319800" cy="3324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04920" y="380880"/>
            <a:ext cx="4548239" cy="25322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4"/>
          <p:cNvSpPr/>
          <p:nvPr/>
        </p:nvSpPr>
        <p:spPr>
          <a:xfrm>
            <a:off x="517680" y="3413160"/>
            <a:ext cx="407880" cy="3080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800" b="1">
                <a:solidFill>
                  <a:srgbClr val="FF0000"/>
                </a:solidFill>
                <a:latin typeface="Symbol" pitchFamily="18"/>
                <a:ea typeface="Arial Unicode MS" pitchFamily="2"/>
                <a:cs typeface="Tahoma" pitchFamily="2"/>
              </a:rPr>
              <a:t></a:t>
            </a:r>
          </a:p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800" b="1">
                <a:solidFill>
                  <a:srgbClr val="FF0000"/>
                </a:solidFill>
                <a:latin typeface="Symbol" pitchFamily="18"/>
                <a:ea typeface="Arial Unicode MS" pitchFamily="2"/>
                <a:cs typeface="Tahoma" pitchFamily="2"/>
              </a:rPr>
              <a:t></a:t>
            </a:r>
          </a:p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800" b="1">
                <a:solidFill>
                  <a:srgbClr val="FF0000"/>
                </a:solidFill>
                <a:latin typeface="Symbol" pitchFamily="18"/>
                <a:ea typeface="Arial Unicode MS" pitchFamily="2"/>
                <a:cs typeface="Tahoma" pitchFamily="2"/>
              </a:rPr>
              <a:t></a:t>
            </a:r>
          </a:p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800" b="1">
                <a:solidFill>
                  <a:srgbClr val="FFCC00"/>
                </a:solidFill>
                <a:latin typeface="Symbol" pitchFamily="18"/>
                <a:ea typeface="Arial Unicode MS" pitchFamily="2"/>
                <a:cs typeface="Tahoma" pitchFamily="2"/>
              </a:rPr>
              <a:t></a:t>
            </a:r>
          </a:p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800" b="1">
                <a:solidFill>
                  <a:srgbClr val="FF0000"/>
                </a:solidFill>
                <a:latin typeface="Symbol" pitchFamily="18"/>
                <a:ea typeface="Arial Unicode MS" pitchFamily="2"/>
                <a:cs typeface="Tahoma" pitchFamily="2"/>
              </a:rPr>
              <a:t></a:t>
            </a:r>
          </a:p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800" b="1">
                <a:solidFill>
                  <a:srgbClr val="FF0000"/>
                </a:solidFill>
                <a:latin typeface="Symbol" pitchFamily="18"/>
                <a:ea typeface="Arial Unicode MS" pitchFamily="2"/>
                <a:cs typeface="Tahoma" pitchFamily="2"/>
              </a:rPr>
              <a:t></a:t>
            </a:r>
          </a:p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800" b="1">
                <a:solidFill>
                  <a:srgbClr val="FF99CC"/>
                </a:solidFill>
                <a:latin typeface="Symbol" pitchFamily="18"/>
                <a:ea typeface="Arial Unicode MS" pitchFamily="2"/>
                <a:cs typeface="Tahoma" pitchFamily="2"/>
              </a:rPr>
              <a:t></a:t>
            </a:r>
          </a:p>
        </p:txBody>
      </p:sp>
      <p:sp>
        <p:nvSpPr>
          <p:cNvPr id="6" name="Freeform 5"/>
          <p:cNvSpPr/>
          <p:nvPr/>
        </p:nvSpPr>
        <p:spPr>
          <a:xfrm>
            <a:off x="3581279" y="3962520"/>
            <a:ext cx="304920" cy="3045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25560">
            <a:solidFill>
              <a:srgbClr val="FF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657600" y="4267080"/>
            <a:ext cx="304920" cy="304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25560">
            <a:solidFill>
              <a:srgbClr val="FF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581279" y="4724280"/>
            <a:ext cx="304920" cy="304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25560">
            <a:solidFill>
              <a:srgbClr val="FF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733920" y="5105520"/>
            <a:ext cx="304560" cy="3045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25560">
            <a:solidFill>
              <a:srgbClr val="FFCC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962520" y="5257800"/>
            <a:ext cx="304560" cy="304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25560">
            <a:solidFill>
              <a:srgbClr val="FF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733920" y="5562720"/>
            <a:ext cx="304560" cy="3045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25560">
            <a:solidFill>
              <a:srgbClr val="FF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800600" y="4343400"/>
            <a:ext cx="304920" cy="304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25560">
            <a:solidFill>
              <a:srgbClr val="FF99CC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722159"/>
            <a:ext cx="7772400" cy="767159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Torsion angle </a:t>
            </a:r>
            <a:r>
              <a:rPr lang="en-US">
                <a:latin typeface="Symbol" pitchFamily="18"/>
              </a:rPr>
              <a:t></a:t>
            </a:r>
          </a:p>
        </p:txBody>
      </p:sp>
      <p:sp>
        <p:nvSpPr>
          <p:cNvPr id="3" name="Freeform 2"/>
          <p:cNvSpPr/>
          <p:nvPr/>
        </p:nvSpPr>
        <p:spPr>
          <a:xfrm>
            <a:off x="380880" y="1752479"/>
            <a:ext cx="8610840" cy="1435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400">
                <a:solidFill>
                  <a:srgbClr val="FFCC00"/>
                </a:solidFill>
                <a:latin typeface="Arial" pitchFamily="34"/>
                <a:ea typeface="Arial Unicode MS" pitchFamily="2"/>
                <a:cs typeface="Tahoma" pitchFamily="2"/>
              </a:rPr>
              <a:t>SYN:</a:t>
            </a:r>
          </a:p>
          <a:p>
            <a:pPr marL="0" marR="0" lvl="0" indent="0" rtl="0" hangingPunct="0">
              <a:lnSpc>
                <a:spcPct val="100000"/>
              </a:lnSpc>
              <a:buNone/>
              <a:tabLst/>
            </a:pPr>
            <a:endParaRPr lang="en-GB" sz="2400">
              <a:solidFill>
                <a:srgbClr val="FFCC00"/>
              </a:solidFill>
              <a:latin typeface="Arial" pitchFamily="34"/>
              <a:ea typeface="Arial Unicode MS" pitchFamily="2"/>
              <a:cs typeface="Tahoma" pitchFamily="2"/>
            </a:endParaRPr>
          </a:p>
          <a:p>
            <a:pPr marL="0" marR="0" lvl="0" indent="0" algn="l" rtl="0" hangingPunct="0">
              <a:lnSpc>
                <a:spcPct val="100000"/>
              </a:lnSpc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GB" sz="2000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Pyrimidines:	</a:t>
            </a: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O2 above the sugar ring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GB" sz="2000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Purines:</a:t>
            </a: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	6-member purine ring above the sugar 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40000" contrast="40000"/>
            <a:alphaModFix/>
          </a:blip>
          <a:srcRect/>
          <a:stretch>
            <a:fillRect/>
          </a:stretch>
        </p:blipFill>
        <p:spPr>
          <a:xfrm>
            <a:off x="5029200" y="3706919"/>
            <a:ext cx="3619440" cy="254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 bright="40000" contrast="40000"/>
            <a:alphaModFix/>
          </a:blip>
          <a:srcRect/>
          <a:stretch>
            <a:fillRect/>
          </a:stretch>
        </p:blipFill>
        <p:spPr>
          <a:xfrm>
            <a:off x="762120" y="3706919"/>
            <a:ext cx="3619440" cy="2541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traight Connector 5"/>
          <p:cNvSpPr/>
          <p:nvPr/>
        </p:nvSpPr>
        <p:spPr>
          <a:xfrm>
            <a:off x="2286000" y="5459400"/>
            <a:ext cx="228600" cy="1440"/>
          </a:xfrm>
          <a:prstGeom prst="line">
            <a:avLst/>
          </a:prstGeom>
          <a:noFill/>
          <a:ln w="38160">
            <a:solidFill>
              <a:srgbClr val="FFCC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7" name="Straight Connector 6"/>
          <p:cNvSpPr/>
          <p:nvPr/>
        </p:nvSpPr>
        <p:spPr>
          <a:xfrm flipV="1">
            <a:off x="2514600" y="5137200"/>
            <a:ext cx="304920" cy="339839"/>
          </a:xfrm>
          <a:prstGeom prst="line">
            <a:avLst/>
          </a:prstGeom>
          <a:noFill/>
          <a:ln w="38160">
            <a:solidFill>
              <a:srgbClr val="FFCC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8" name="Straight Connector 7"/>
          <p:cNvSpPr/>
          <p:nvPr/>
        </p:nvSpPr>
        <p:spPr>
          <a:xfrm flipH="1" flipV="1">
            <a:off x="2649600" y="4755959"/>
            <a:ext cx="187200" cy="415801"/>
          </a:xfrm>
          <a:prstGeom prst="line">
            <a:avLst/>
          </a:prstGeom>
          <a:noFill/>
          <a:ln w="38160">
            <a:solidFill>
              <a:srgbClr val="FFCC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9" name="Straight Connector 8"/>
          <p:cNvSpPr/>
          <p:nvPr/>
        </p:nvSpPr>
        <p:spPr>
          <a:xfrm>
            <a:off x="6477119" y="5459400"/>
            <a:ext cx="304561" cy="1440"/>
          </a:xfrm>
          <a:prstGeom prst="line">
            <a:avLst/>
          </a:prstGeom>
          <a:noFill/>
          <a:ln w="38160">
            <a:solidFill>
              <a:srgbClr val="FFCC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0" name="Straight Connector 9"/>
          <p:cNvSpPr/>
          <p:nvPr/>
        </p:nvSpPr>
        <p:spPr>
          <a:xfrm flipV="1">
            <a:off x="6781680" y="5137200"/>
            <a:ext cx="304920" cy="339839"/>
          </a:xfrm>
          <a:prstGeom prst="line">
            <a:avLst/>
          </a:prstGeom>
          <a:noFill/>
          <a:ln w="38160">
            <a:solidFill>
              <a:srgbClr val="FFCC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1" name="Straight Connector 10"/>
          <p:cNvSpPr/>
          <p:nvPr/>
        </p:nvSpPr>
        <p:spPr>
          <a:xfrm flipH="1" flipV="1">
            <a:off x="6992640" y="4755959"/>
            <a:ext cx="111240" cy="415801"/>
          </a:xfrm>
          <a:prstGeom prst="line">
            <a:avLst/>
          </a:prstGeom>
          <a:noFill/>
          <a:ln w="38160">
            <a:solidFill>
              <a:srgbClr val="FFCC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722159"/>
            <a:ext cx="7772400" cy="767159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Torsion angle </a:t>
            </a:r>
            <a:r>
              <a:rPr lang="en-US">
                <a:latin typeface="Symbol" pitchFamily="18"/>
              </a:rPr>
              <a:t>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23880" y="3352680"/>
            <a:ext cx="6035759" cy="30304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eform 3"/>
          <p:cNvSpPr/>
          <p:nvPr/>
        </p:nvSpPr>
        <p:spPr>
          <a:xfrm>
            <a:off x="517319" y="1600200"/>
            <a:ext cx="6479279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400">
                <a:latin typeface="Arial" pitchFamily="34"/>
                <a:ea typeface="Arial Unicode MS" pitchFamily="2"/>
                <a:cs typeface="Tahoma" pitchFamily="2"/>
              </a:rPr>
              <a:t>Orientation around the C1’ – N glycosidic bond</a:t>
            </a:r>
          </a:p>
        </p:txBody>
      </p:sp>
      <p:sp>
        <p:nvSpPr>
          <p:cNvPr id="5" name="Freeform 4"/>
          <p:cNvSpPr/>
          <p:nvPr/>
        </p:nvSpPr>
        <p:spPr>
          <a:xfrm>
            <a:off x="1676519" y="3657600"/>
            <a:ext cx="2514600" cy="1219320"/>
          </a:xfrm>
          <a:custGeom>
            <a:avLst/>
            <a:gdLst>
              <a:gd name="f0" fmla="val 0"/>
              <a:gd name="f1" fmla="val 1584"/>
              <a:gd name="f2" fmla="val 768"/>
              <a:gd name="f3" fmla="val 720"/>
              <a:gd name="f4" fmla="val 96"/>
              <a:gd name="f5" fmla="val 384"/>
              <a:gd name="f6" fmla="val 432"/>
              <a:gd name="f7" fmla="val 48"/>
              <a:gd name="f8" fmla="val 1200"/>
              <a:gd name="f9" fmla="val 1488"/>
              <a:gd name="f10" fmla="val 336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584" h="768">
                <a:moveTo>
                  <a:pt x="f0" y="f3"/>
                </a:moveTo>
                <a:lnTo>
                  <a:pt x="f4" y="f5"/>
                </a:lnTo>
                <a:lnTo>
                  <a:pt x="f6" y="f7"/>
                </a:lnTo>
                <a:lnTo>
                  <a:pt x="f2" y="f0"/>
                </a:lnTo>
                <a:lnTo>
                  <a:pt x="f8" y="f4"/>
                </a:lnTo>
                <a:lnTo>
                  <a:pt x="f9" y="f10"/>
                </a:lnTo>
                <a:lnTo>
                  <a:pt x="f1" y="f2"/>
                </a:lnTo>
                <a:lnTo>
                  <a:pt x="f0" y="f2"/>
                </a:lnTo>
              </a:path>
            </a:pathLst>
          </a:custGeom>
          <a:noFill/>
          <a:ln w="38160">
            <a:solidFill>
              <a:srgbClr val="CC0099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Freeform 5"/>
          <p:cNvSpPr/>
          <p:nvPr/>
        </p:nvSpPr>
        <p:spPr>
          <a:xfrm flipV="1">
            <a:off x="4800600" y="4876920"/>
            <a:ext cx="2514600" cy="1218960"/>
          </a:xfrm>
          <a:custGeom>
            <a:avLst/>
            <a:gdLst>
              <a:gd name="f0" fmla="val 0"/>
              <a:gd name="f1" fmla="val 1584"/>
              <a:gd name="f2" fmla="val 768"/>
              <a:gd name="f3" fmla="val 720"/>
              <a:gd name="f4" fmla="val 96"/>
              <a:gd name="f5" fmla="val 384"/>
              <a:gd name="f6" fmla="val 432"/>
              <a:gd name="f7" fmla="val 48"/>
              <a:gd name="f8" fmla="val 1200"/>
              <a:gd name="f9" fmla="val 1488"/>
              <a:gd name="f10" fmla="val 336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584" h="768">
                <a:moveTo>
                  <a:pt x="f0" y="f3"/>
                </a:moveTo>
                <a:lnTo>
                  <a:pt x="f4" y="f5"/>
                </a:lnTo>
                <a:lnTo>
                  <a:pt x="f6" y="f7"/>
                </a:lnTo>
                <a:lnTo>
                  <a:pt x="f2" y="f0"/>
                </a:lnTo>
                <a:lnTo>
                  <a:pt x="f8" y="f4"/>
                </a:lnTo>
                <a:lnTo>
                  <a:pt x="f9" y="f10"/>
                </a:lnTo>
                <a:lnTo>
                  <a:pt x="f1" y="f2"/>
                </a:lnTo>
                <a:lnTo>
                  <a:pt x="f0" y="f2"/>
                </a:lnTo>
              </a:path>
            </a:pathLst>
          </a:custGeom>
          <a:noFill/>
          <a:ln w="38160">
            <a:solidFill>
              <a:srgbClr val="FFCC00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08240" y="3809880"/>
            <a:ext cx="80568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400" b="1">
                <a:solidFill>
                  <a:srgbClr val="CC0099"/>
                </a:solidFill>
                <a:latin typeface="Arial" pitchFamily="34"/>
                <a:ea typeface="Arial Unicode MS" pitchFamily="2"/>
                <a:cs typeface="Tahoma" pitchFamily="2"/>
              </a:rPr>
              <a:t>SYN</a:t>
            </a:r>
          </a:p>
        </p:txBody>
      </p:sp>
      <p:sp>
        <p:nvSpPr>
          <p:cNvPr id="8" name="Freeform 7"/>
          <p:cNvSpPr/>
          <p:nvPr/>
        </p:nvSpPr>
        <p:spPr>
          <a:xfrm>
            <a:off x="7848720" y="4876920"/>
            <a:ext cx="890999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400" b="1">
                <a:solidFill>
                  <a:srgbClr val="FFCC00"/>
                </a:solidFill>
                <a:latin typeface="Arial" pitchFamily="34"/>
                <a:ea typeface="Arial Unicode MS" pitchFamily="2"/>
                <a:cs typeface="Tahoma" pitchFamily="2"/>
              </a:rPr>
              <a:t>ANTI</a:t>
            </a:r>
          </a:p>
        </p:txBody>
      </p:sp>
      <p:sp>
        <p:nvSpPr>
          <p:cNvPr id="9" name="Freeform 8"/>
          <p:cNvSpPr/>
          <p:nvPr/>
        </p:nvSpPr>
        <p:spPr>
          <a:xfrm>
            <a:off x="2065680" y="2249640"/>
            <a:ext cx="4958640" cy="825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400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O4’ – C1’ – N1 – C2      pyrimidines</a:t>
            </a:r>
          </a:p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400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O4’ – C1’ – N9 – C4      purines</a:t>
            </a:r>
          </a:p>
        </p:txBody>
      </p:sp>
      <p:sp>
        <p:nvSpPr>
          <p:cNvPr id="10" name="Freeform 9"/>
          <p:cNvSpPr/>
          <p:nvPr/>
        </p:nvSpPr>
        <p:spPr>
          <a:xfrm>
            <a:off x="-15840" y="4460760"/>
            <a:ext cx="18396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36600" y="5029200"/>
            <a:ext cx="108396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Symbol" pitchFamily="18"/>
                <a:ea typeface="Arial Unicode MS" pitchFamily="2"/>
                <a:cs typeface="Tahoma" pitchFamily="2"/>
              </a:rPr>
              <a:t></a:t>
            </a: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0</a:t>
            </a:r>
            <a:r>
              <a:rPr lang="en-GB" sz="1800" baseline="30000">
                <a:latin typeface="Arial" pitchFamily="34"/>
                <a:ea typeface="Arial Unicode MS" pitchFamily="2"/>
                <a:cs typeface="Tahoma" pitchFamily="2"/>
              </a:rPr>
              <a:t>o</a:t>
            </a: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, 90</a:t>
            </a:r>
            <a:r>
              <a:rPr lang="en-GB" sz="1800" baseline="30000">
                <a:latin typeface="Arial" pitchFamily="34"/>
                <a:ea typeface="Arial Unicode MS" pitchFamily="2"/>
                <a:cs typeface="Tahoma" pitchFamily="2"/>
              </a:rPr>
              <a:t>o</a:t>
            </a:r>
            <a:r>
              <a:rPr lang="en-GB" sz="1800">
                <a:latin typeface="Symbol" pitchFamily="18"/>
                <a:ea typeface="Arial Unicode MS" pitchFamily="2"/>
                <a:cs typeface="Tahoma" pitchFamily="2"/>
              </a:rPr>
              <a:t></a:t>
            </a:r>
          </a:p>
        </p:txBody>
      </p:sp>
      <p:sp>
        <p:nvSpPr>
          <p:cNvPr id="12" name="Freeform 11"/>
          <p:cNvSpPr/>
          <p:nvPr/>
        </p:nvSpPr>
        <p:spPr>
          <a:xfrm>
            <a:off x="76320" y="5715000"/>
            <a:ext cx="146376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Symbol" pitchFamily="18"/>
                <a:ea typeface="Arial Unicode MS" pitchFamily="2"/>
                <a:cs typeface="Tahoma" pitchFamily="2"/>
              </a:rPr>
              <a:t></a:t>
            </a: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270</a:t>
            </a:r>
            <a:r>
              <a:rPr lang="en-GB" sz="1800" baseline="30000">
                <a:latin typeface="Arial" pitchFamily="34"/>
                <a:ea typeface="Arial Unicode MS" pitchFamily="2"/>
                <a:cs typeface="Tahoma" pitchFamily="2"/>
              </a:rPr>
              <a:t>o</a:t>
            </a: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, 360</a:t>
            </a:r>
            <a:r>
              <a:rPr lang="en-GB" sz="1800" baseline="30000">
                <a:latin typeface="Arial" pitchFamily="34"/>
                <a:ea typeface="Arial Unicode MS" pitchFamily="2"/>
                <a:cs typeface="Tahoma" pitchFamily="2"/>
              </a:rPr>
              <a:t>o</a:t>
            </a:r>
            <a:r>
              <a:rPr lang="en-GB" sz="1800">
                <a:latin typeface="Symbol" pitchFamily="18"/>
                <a:ea typeface="Arial Unicode MS" pitchFamily="2"/>
                <a:cs typeface="Tahoma" pitchFamily="2"/>
              </a:rPr>
              <a:t></a:t>
            </a:r>
          </a:p>
        </p:txBody>
      </p:sp>
      <p:sp>
        <p:nvSpPr>
          <p:cNvPr id="13" name="Freeform 12"/>
          <p:cNvSpPr/>
          <p:nvPr/>
        </p:nvSpPr>
        <p:spPr>
          <a:xfrm>
            <a:off x="7619760" y="5867279"/>
            <a:ext cx="133740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Symbol" pitchFamily="18"/>
                <a:ea typeface="Arial Unicode MS" pitchFamily="2"/>
                <a:cs typeface="Tahoma" pitchFamily="2"/>
              </a:rPr>
              <a:t></a:t>
            </a: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90</a:t>
            </a:r>
            <a:r>
              <a:rPr lang="en-GB" sz="1800" baseline="30000">
                <a:latin typeface="Arial" pitchFamily="34"/>
                <a:ea typeface="Arial Unicode MS" pitchFamily="2"/>
                <a:cs typeface="Tahoma" pitchFamily="2"/>
              </a:rPr>
              <a:t>o</a:t>
            </a: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, 270</a:t>
            </a:r>
            <a:r>
              <a:rPr lang="en-GB" sz="1800" baseline="30000">
                <a:latin typeface="Arial" pitchFamily="34"/>
                <a:ea typeface="Arial Unicode MS" pitchFamily="2"/>
                <a:cs typeface="Tahoma" pitchFamily="2"/>
              </a:rPr>
              <a:t>o</a:t>
            </a:r>
            <a:r>
              <a:rPr lang="en-GB" sz="1800">
                <a:latin typeface="Symbol" pitchFamily="18"/>
                <a:ea typeface="Arial Unicode MS" pitchFamily="2"/>
                <a:cs typeface="Tahoma" pitchFamily="2"/>
              </a:rPr>
              <a:t>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85799" y="5410079"/>
            <a:ext cx="303121" cy="303481"/>
            <a:chOff x="685799" y="5410079"/>
            <a:chExt cx="303121" cy="303481"/>
          </a:xfrm>
        </p:grpSpPr>
        <p:sp>
          <p:nvSpPr>
            <p:cNvPr id="15" name="Straight Connector 14"/>
            <p:cNvSpPr/>
            <p:nvPr/>
          </p:nvSpPr>
          <p:spPr>
            <a:xfrm>
              <a:off x="685799" y="5562720"/>
              <a:ext cx="303121" cy="1440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6" name="Straight Connector 15"/>
            <p:cNvSpPr/>
            <p:nvPr/>
          </p:nvSpPr>
          <p:spPr>
            <a:xfrm>
              <a:off x="836640" y="5410079"/>
              <a:ext cx="1440" cy="303481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7" name="Freeform 16"/>
          <p:cNvSpPr/>
          <p:nvPr/>
        </p:nvSpPr>
        <p:spPr>
          <a:xfrm>
            <a:off x="457200" y="4368960"/>
            <a:ext cx="375840" cy="52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800">
                <a:latin typeface="Symbol" pitchFamily="18"/>
                <a:ea typeface="Arial Unicode MS" pitchFamily="2"/>
                <a:cs typeface="Tahoma" pitchFamily="2"/>
              </a:rPr>
              <a:t></a:t>
            </a:r>
          </a:p>
        </p:txBody>
      </p:sp>
      <p:sp>
        <p:nvSpPr>
          <p:cNvPr id="18" name="Freeform 17"/>
          <p:cNvSpPr/>
          <p:nvPr/>
        </p:nvSpPr>
        <p:spPr>
          <a:xfrm>
            <a:off x="8153280" y="5181480"/>
            <a:ext cx="375840" cy="52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800">
                <a:latin typeface="Symbol" pitchFamily="18"/>
                <a:ea typeface="Arial Unicode MS" pitchFamily="2"/>
                <a:cs typeface="Tahoma" pitchFamily="2"/>
              </a:rPr>
              <a:t>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722159"/>
            <a:ext cx="7772400" cy="767159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Torion </a:t>
            </a:r>
            <a:r>
              <a:rPr lang="en-US">
                <a:latin typeface="Symbol" pitchFamily="18"/>
              </a:rPr>
              <a:t></a:t>
            </a:r>
            <a:r>
              <a:rPr lang="en-US"/>
              <a:t>–</a:t>
            </a:r>
            <a:r>
              <a:rPr lang="en-US">
                <a:latin typeface="Symbol" pitchFamily="18"/>
              </a:rPr>
              <a:t></a:t>
            </a:r>
            <a:r>
              <a:rPr lang="en-US"/>
              <a:t>border intervals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23880" y="3352680"/>
            <a:ext cx="6035759" cy="30304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eform 3"/>
          <p:cNvSpPr/>
          <p:nvPr/>
        </p:nvSpPr>
        <p:spPr>
          <a:xfrm>
            <a:off x="1676519" y="3657600"/>
            <a:ext cx="2514600" cy="1219320"/>
          </a:xfrm>
          <a:custGeom>
            <a:avLst/>
            <a:gdLst>
              <a:gd name="f0" fmla="val 0"/>
              <a:gd name="f1" fmla="val 1584"/>
              <a:gd name="f2" fmla="val 768"/>
              <a:gd name="f3" fmla="val 720"/>
              <a:gd name="f4" fmla="val 96"/>
              <a:gd name="f5" fmla="val 384"/>
              <a:gd name="f6" fmla="val 432"/>
              <a:gd name="f7" fmla="val 48"/>
              <a:gd name="f8" fmla="val 1200"/>
              <a:gd name="f9" fmla="val 1488"/>
              <a:gd name="f10" fmla="val 336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584" h="768">
                <a:moveTo>
                  <a:pt x="f0" y="f3"/>
                </a:moveTo>
                <a:lnTo>
                  <a:pt x="f4" y="f5"/>
                </a:lnTo>
                <a:lnTo>
                  <a:pt x="f6" y="f7"/>
                </a:lnTo>
                <a:lnTo>
                  <a:pt x="f2" y="f0"/>
                </a:lnTo>
                <a:lnTo>
                  <a:pt x="f8" y="f4"/>
                </a:lnTo>
                <a:lnTo>
                  <a:pt x="f9" y="f10"/>
                </a:lnTo>
                <a:lnTo>
                  <a:pt x="f1" y="f2"/>
                </a:lnTo>
                <a:lnTo>
                  <a:pt x="f0" y="f2"/>
                </a:lnTo>
              </a:path>
            </a:pathLst>
          </a:custGeom>
          <a:noFill/>
          <a:ln w="38160">
            <a:solidFill>
              <a:srgbClr val="CC0099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Freeform 4"/>
          <p:cNvSpPr/>
          <p:nvPr/>
        </p:nvSpPr>
        <p:spPr>
          <a:xfrm flipV="1">
            <a:off x="4800600" y="4876920"/>
            <a:ext cx="2514600" cy="1218960"/>
          </a:xfrm>
          <a:custGeom>
            <a:avLst/>
            <a:gdLst>
              <a:gd name="f0" fmla="val 0"/>
              <a:gd name="f1" fmla="val 1584"/>
              <a:gd name="f2" fmla="val 768"/>
              <a:gd name="f3" fmla="val 720"/>
              <a:gd name="f4" fmla="val 96"/>
              <a:gd name="f5" fmla="val 384"/>
              <a:gd name="f6" fmla="val 432"/>
              <a:gd name="f7" fmla="val 48"/>
              <a:gd name="f8" fmla="val 1200"/>
              <a:gd name="f9" fmla="val 1488"/>
              <a:gd name="f10" fmla="val 336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584" h="768">
                <a:moveTo>
                  <a:pt x="f0" y="f3"/>
                </a:moveTo>
                <a:lnTo>
                  <a:pt x="f4" y="f5"/>
                </a:lnTo>
                <a:lnTo>
                  <a:pt x="f6" y="f7"/>
                </a:lnTo>
                <a:lnTo>
                  <a:pt x="f2" y="f0"/>
                </a:lnTo>
                <a:lnTo>
                  <a:pt x="f8" y="f4"/>
                </a:lnTo>
                <a:lnTo>
                  <a:pt x="f9" y="f10"/>
                </a:lnTo>
                <a:lnTo>
                  <a:pt x="f1" y="f2"/>
                </a:lnTo>
                <a:lnTo>
                  <a:pt x="f0" y="f2"/>
                </a:lnTo>
              </a:path>
            </a:pathLst>
          </a:custGeom>
          <a:noFill/>
          <a:ln w="38160">
            <a:solidFill>
              <a:srgbClr val="FFCC00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08240" y="3809880"/>
            <a:ext cx="80568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400" b="1">
                <a:solidFill>
                  <a:srgbClr val="CC0099"/>
                </a:solidFill>
                <a:latin typeface="Arial" pitchFamily="34"/>
                <a:ea typeface="Arial Unicode MS" pitchFamily="2"/>
                <a:cs typeface="Tahoma" pitchFamily="2"/>
              </a:rPr>
              <a:t>SYN</a:t>
            </a:r>
          </a:p>
        </p:txBody>
      </p:sp>
      <p:sp>
        <p:nvSpPr>
          <p:cNvPr id="7" name="Freeform 6"/>
          <p:cNvSpPr/>
          <p:nvPr/>
        </p:nvSpPr>
        <p:spPr>
          <a:xfrm>
            <a:off x="7848720" y="4876920"/>
            <a:ext cx="890999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400" b="1">
                <a:solidFill>
                  <a:srgbClr val="FFCC00"/>
                </a:solidFill>
                <a:latin typeface="Arial" pitchFamily="34"/>
                <a:ea typeface="Arial Unicode MS" pitchFamily="2"/>
                <a:cs typeface="Tahoma" pitchFamily="2"/>
              </a:rPr>
              <a:t>ANTI</a:t>
            </a:r>
          </a:p>
        </p:txBody>
      </p:sp>
      <p:sp>
        <p:nvSpPr>
          <p:cNvPr id="8" name="Freeform 7"/>
          <p:cNvSpPr/>
          <p:nvPr/>
        </p:nvSpPr>
        <p:spPr>
          <a:xfrm>
            <a:off x="-15840" y="4460760"/>
            <a:ext cx="18396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36600" y="5029200"/>
            <a:ext cx="108396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Symbol" pitchFamily="18"/>
                <a:ea typeface="Arial Unicode MS" pitchFamily="2"/>
                <a:cs typeface="Tahoma" pitchFamily="2"/>
              </a:rPr>
              <a:t></a:t>
            </a: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0</a:t>
            </a:r>
            <a:r>
              <a:rPr lang="en-GB" sz="1800" baseline="30000">
                <a:latin typeface="Arial" pitchFamily="34"/>
                <a:ea typeface="Arial Unicode MS" pitchFamily="2"/>
                <a:cs typeface="Tahoma" pitchFamily="2"/>
              </a:rPr>
              <a:t>o</a:t>
            </a: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, 90</a:t>
            </a:r>
            <a:r>
              <a:rPr lang="en-GB" sz="1800" baseline="30000">
                <a:latin typeface="Arial" pitchFamily="34"/>
                <a:ea typeface="Arial Unicode MS" pitchFamily="2"/>
                <a:cs typeface="Tahoma" pitchFamily="2"/>
              </a:rPr>
              <a:t>o</a:t>
            </a:r>
            <a:r>
              <a:rPr lang="en-GB" sz="1800">
                <a:latin typeface="Symbol" pitchFamily="18"/>
                <a:ea typeface="Arial Unicode MS" pitchFamily="2"/>
                <a:cs typeface="Tahoma" pitchFamily="2"/>
              </a:rPr>
              <a:t></a:t>
            </a:r>
          </a:p>
        </p:txBody>
      </p:sp>
      <p:sp>
        <p:nvSpPr>
          <p:cNvPr id="10" name="Freeform 9"/>
          <p:cNvSpPr/>
          <p:nvPr/>
        </p:nvSpPr>
        <p:spPr>
          <a:xfrm>
            <a:off x="76320" y="5715000"/>
            <a:ext cx="146376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Symbol" pitchFamily="18"/>
                <a:ea typeface="Arial Unicode MS" pitchFamily="2"/>
                <a:cs typeface="Tahoma" pitchFamily="2"/>
              </a:rPr>
              <a:t></a:t>
            </a: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270</a:t>
            </a:r>
            <a:r>
              <a:rPr lang="en-GB" sz="1800" baseline="30000">
                <a:latin typeface="Arial" pitchFamily="34"/>
                <a:ea typeface="Arial Unicode MS" pitchFamily="2"/>
                <a:cs typeface="Tahoma" pitchFamily="2"/>
              </a:rPr>
              <a:t>o</a:t>
            </a: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, 360</a:t>
            </a:r>
            <a:r>
              <a:rPr lang="en-GB" sz="1800" baseline="30000">
                <a:latin typeface="Arial" pitchFamily="34"/>
                <a:ea typeface="Arial Unicode MS" pitchFamily="2"/>
                <a:cs typeface="Tahoma" pitchFamily="2"/>
              </a:rPr>
              <a:t>o</a:t>
            </a:r>
            <a:r>
              <a:rPr lang="en-GB" sz="1800">
                <a:latin typeface="Symbol" pitchFamily="18"/>
                <a:ea typeface="Arial Unicode MS" pitchFamily="2"/>
                <a:cs typeface="Tahoma" pitchFamily="2"/>
              </a:rPr>
              <a:t></a:t>
            </a:r>
          </a:p>
        </p:txBody>
      </p:sp>
      <p:sp>
        <p:nvSpPr>
          <p:cNvPr id="11" name="Freeform 10"/>
          <p:cNvSpPr/>
          <p:nvPr/>
        </p:nvSpPr>
        <p:spPr>
          <a:xfrm>
            <a:off x="7619760" y="5867279"/>
            <a:ext cx="133740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Symbol" pitchFamily="18"/>
                <a:ea typeface="Arial Unicode MS" pitchFamily="2"/>
                <a:cs typeface="Tahoma" pitchFamily="2"/>
              </a:rPr>
              <a:t></a:t>
            </a: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90</a:t>
            </a:r>
            <a:r>
              <a:rPr lang="en-GB" sz="1800" baseline="30000">
                <a:latin typeface="Arial" pitchFamily="34"/>
                <a:ea typeface="Arial Unicode MS" pitchFamily="2"/>
                <a:cs typeface="Tahoma" pitchFamily="2"/>
              </a:rPr>
              <a:t>o</a:t>
            </a: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, 270</a:t>
            </a:r>
            <a:r>
              <a:rPr lang="en-GB" sz="1800" baseline="30000">
                <a:latin typeface="Arial" pitchFamily="34"/>
                <a:ea typeface="Arial Unicode MS" pitchFamily="2"/>
                <a:cs typeface="Tahoma" pitchFamily="2"/>
              </a:rPr>
              <a:t>o</a:t>
            </a:r>
            <a:r>
              <a:rPr lang="en-GB" sz="1800">
                <a:latin typeface="Symbol" pitchFamily="18"/>
                <a:ea typeface="Arial Unicode MS" pitchFamily="2"/>
                <a:cs typeface="Tahoma" pitchFamily="2"/>
              </a:rPr>
              <a:t>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85799" y="5410079"/>
            <a:ext cx="303121" cy="303481"/>
            <a:chOff x="685799" y="5410079"/>
            <a:chExt cx="303121" cy="303481"/>
          </a:xfrm>
        </p:grpSpPr>
        <p:sp>
          <p:nvSpPr>
            <p:cNvPr id="13" name="Straight Connector 12"/>
            <p:cNvSpPr/>
            <p:nvPr/>
          </p:nvSpPr>
          <p:spPr>
            <a:xfrm>
              <a:off x="685799" y="5562720"/>
              <a:ext cx="303121" cy="1440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4" name="Straight Connector 13"/>
            <p:cNvSpPr/>
            <p:nvPr/>
          </p:nvSpPr>
          <p:spPr>
            <a:xfrm>
              <a:off x="836640" y="5410079"/>
              <a:ext cx="1440" cy="303481"/>
            </a:xfrm>
            <a:prstGeom prst="line">
              <a:avLst/>
            </a:prstGeom>
            <a:noFill/>
            <a:ln w="2844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5" name="Freeform 14"/>
          <p:cNvSpPr/>
          <p:nvPr/>
        </p:nvSpPr>
        <p:spPr>
          <a:xfrm>
            <a:off x="457200" y="4368960"/>
            <a:ext cx="375840" cy="52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800">
                <a:latin typeface="Symbol" pitchFamily="18"/>
                <a:ea typeface="Arial Unicode MS" pitchFamily="2"/>
                <a:cs typeface="Tahoma" pitchFamily="2"/>
              </a:rPr>
              <a:t></a:t>
            </a:r>
          </a:p>
        </p:txBody>
      </p:sp>
      <p:sp>
        <p:nvSpPr>
          <p:cNvPr id="16" name="Freeform 15"/>
          <p:cNvSpPr/>
          <p:nvPr/>
        </p:nvSpPr>
        <p:spPr>
          <a:xfrm>
            <a:off x="8153280" y="5181480"/>
            <a:ext cx="375840" cy="52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800">
                <a:latin typeface="Symbol" pitchFamily="18"/>
                <a:ea typeface="Arial Unicode MS" pitchFamily="2"/>
                <a:cs typeface="Tahoma" pitchFamily="2"/>
              </a:rPr>
              <a:t></a:t>
            </a:r>
          </a:p>
        </p:txBody>
      </p:sp>
      <p:sp>
        <p:nvSpPr>
          <p:cNvPr id="17" name="Freeform 16"/>
          <p:cNvSpPr/>
          <p:nvPr/>
        </p:nvSpPr>
        <p:spPr>
          <a:xfrm>
            <a:off x="974880" y="1839960"/>
            <a:ext cx="702612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21920" algn="l"/>
                <a:tab pos="10779119" algn="l"/>
              </a:tabLst>
            </a:pP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high-syn (corresponds to +ac) … </a:t>
            </a: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90</a:t>
            </a:r>
            <a:r>
              <a:rPr lang="en-GB" sz="1800" baseline="30000">
                <a:latin typeface="Arial" pitchFamily="34"/>
                <a:ea typeface="Arial Unicode MS" pitchFamily="2"/>
                <a:cs typeface="Tahoma" pitchFamily="2"/>
              </a:rPr>
              <a:t>o</a:t>
            </a: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 + 	intrudes into anti</a:t>
            </a:r>
          </a:p>
        </p:txBody>
      </p:sp>
      <p:sp>
        <p:nvSpPr>
          <p:cNvPr id="18" name="Straight Connector 17"/>
          <p:cNvSpPr/>
          <p:nvPr/>
        </p:nvSpPr>
        <p:spPr>
          <a:xfrm flipH="1">
            <a:off x="1735199" y="4876920"/>
            <a:ext cx="1101601" cy="380880"/>
          </a:xfrm>
          <a:prstGeom prst="line">
            <a:avLst/>
          </a:prstGeom>
          <a:noFill/>
          <a:ln w="38160">
            <a:solidFill>
              <a:srgbClr val="CC0099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990719" y="2270160"/>
            <a:ext cx="693396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21920" algn="l"/>
                <a:tab pos="10779119" algn="l"/>
              </a:tabLst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high-anti (corresponds</a:t>
            </a:r>
            <a:r>
              <a:rPr lang="en-GB" sz="1800">
                <a:solidFill>
                  <a:srgbClr val="FFFFFF"/>
                </a:solidFill>
                <a:latin typeface="Arial" pitchFamily="34"/>
                <a:ea typeface="Arial Unicode MS" pitchFamily="2"/>
                <a:cs typeface="Tahoma" pitchFamily="2"/>
              </a:rPr>
              <a:t> </a:t>
            </a: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-sc) … 270</a:t>
            </a:r>
            <a:r>
              <a:rPr lang="en-GB" sz="1800" baseline="30000">
                <a:latin typeface="Arial" pitchFamily="34"/>
                <a:ea typeface="Arial Unicode MS" pitchFamily="2"/>
                <a:cs typeface="Tahoma" pitchFamily="2"/>
              </a:rPr>
              <a:t>o</a:t>
            </a: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 +   	intrudes into</a:t>
            </a:r>
            <a:r>
              <a:rPr lang="en-GB" sz="1800">
                <a:solidFill>
                  <a:srgbClr val="FFFFFF"/>
                </a:solidFill>
                <a:latin typeface="Arial" pitchFamily="34"/>
                <a:ea typeface="Arial Unicode MS" pitchFamily="2"/>
                <a:cs typeface="Tahoma" pitchFamily="2"/>
              </a:rPr>
              <a:t> </a:t>
            </a: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syn</a:t>
            </a:r>
          </a:p>
        </p:txBody>
      </p:sp>
      <p:sp>
        <p:nvSpPr>
          <p:cNvPr id="20" name="Straight Connector 19"/>
          <p:cNvSpPr/>
          <p:nvPr/>
        </p:nvSpPr>
        <p:spPr>
          <a:xfrm flipV="1">
            <a:off x="5410079" y="4478040"/>
            <a:ext cx="1828801" cy="568440"/>
          </a:xfrm>
          <a:prstGeom prst="line">
            <a:avLst/>
          </a:prstGeom>
          <a:noFill/>
          <a:ln w="38160">
            <a:solidFill>
              <a:srgbClr val="FFCC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762120" y="4495680"/>
            <a:ext cx="39852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400">
                <a:latin typeface="Symbol" pitchFamily="18"/>
                <a:ea typeface="Arial Unicode MS" pitchFamily="2"/>
                <a:cs typeface="Tahoma" pitchFamily="2"/>
              </a:rPr>
              <a:t></a:t>
            </a:r>
          </a:p>
        </p:txBody>
      </p:sp>
      <p:sp>
        <p:nvSpPr>
          <p:cNvPr id="22" name="Freeform 21"/>
          <p:cNvSpPr/>
          <p:nvPr/>
        </p:nvSpPr>
        <p:spPr>
          <a:xfrm>
            <a:off x="8458200" y="5334120"/>
            <a:ext cx="39852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400">
                <a:latin typeface="Symbol" pitchFamily="18"/>
                <a:ea typeface="Arial Unicode MS" pitchFamily="2"/>
                <a:cs typeface="Tahoma" pitchFamily="2"/>
              </a:rPr>
              <a:t>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722159"/>
            <a:ext cx="7772400" cy="767159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Torsion angles in DNA</a:t>
            </a:r>
          </a:p>
        </p:txBody>
      </p:sp>
      <p:sp>
        <p:nvSpPr>
          <p:cNvPr id="3" name="Freeform 2"/>
          <p:cNvSpPr/>
          <p:nvPr/>
        </p:nvSpPr>
        <p:spPr>
          <a:xfrm>
            <a:off x="1295280" y="1905120"/>
            <a:ext cx="7495920" cy="3020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21920" algn="l"/>
                <a:tab pos="10779119" algn="l"/>
              </a:tabLst>
            </a:pPr>
            <a:r>
              <a:rPr lang="en-GB" sz="2400">
                <a:solidFill>
                  <a:srgbClr val="CC0099"/>
                </a:solidFill>
                <a:latin typeface="Arial" pitchFamily="34"/>
                <a:ea typeface="Arial Unicode MS" pitchFamily="2"/>
                <a:cs typeface="Tahoma" pitchFamily="2"/>
              </a:rPr>
              <a:t>Angle		B-DNA		A-DNA		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21920" algn="l"/>
                <a:tab pos="10779119" algn="l"/>
              </a:tabLst>
            </a:pPr>
            <a:r>
              <a:rPr lang="en-GB" sz="2400">
                <a:solidFill>
                  <a:srgbClr val="CC0099"/>
                </a:solidFill>
                <a:latin typeface="Symbol" pitchFamily="18"/>
                <a:ea typeface="Arial Unicode MS" pitchFamily="2"/>
                <a:cs typeface="Tahoma" pitchFamily="2"/>
              </a:rPr>
              <a:t></a:t>
            </a:r>
            <a:r>
              <a:rPr lang="en-GB" sz="2400">
                <a:solidFill>
                  <a:srgbClr val="CC0099"/>
                </a:solidFill>
                <a:latin typeface="Arial" pitchFamily="34"/>
                <a:ea typeface="Arial Unicode MS" pitchFamily="2"/>
                <a:cs typeface="Tahoma" pitchFamily="2"/>
              </a:rPr>
              <a:t>		  </a:t>
            </a:r>
            <a:r>
              <a:rPr lang="en-GB" sz="2400">
                <a:latin typeface="Arial" pitchFamily="34"/>
                <a:ea typeface="Arial Unicode MS" pitchFamily="2"/>
                <a:cs typeface="Tahoma" pitchFamily="2"/>
              </a:rPr>
              <a:t>-40.7			   -74.8	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21920" algn="l"/>
                <a:tab pos="10779119" algn="l"/>
              </a:tabLst>
            </a:pPr>
            <a:r>
              <a:rPr lang="en-GB" sz="2400">
                <a:solidFill>
                  <a:srgbClr val="CC0099"/>
                </a:solidFill>
                <a:latin typeface="Symbol" pitchFamily="18"/>
                <a:ea typeface="Arial Unicode MS" pitchFamily="2"/>
                <a:cs typeface="Tahoma" pitchFamily="2"/>
              </a:rPr>
              <a:t></a:t>
            </a:r>
            <a:r>
              <a:rPr lang="en-GB" sz="2400">
                <a:solidFill>
                  <a:srgbClr val="CC0099"/>
                </a:solidFill>
                <a:latin typeface="Arial" pitchFamily="34"/>
                <a:ea typeface="Arial Unicode MS" pitchFamily="2"/>
                <a:cs typeface="Tahoma" pitchFamily="2"/>
              </a:rPr>
              <a:t>		</a:t>
            </a:r>
            <a:r>
              <a:rPr lang="en-GB" sz="2400">
                <a:latin typeface="Arial" pitchFamily="34"/>
                <a:ea typeface="Arial Unicode MS" pitchFamily="2"/>
                <a:cs typeface="Tahoma" pitchFamily="2"/>
              </a:rPr>
              <a:t>-135.6			 -179.1	</a:t>
            </a:r>
          </a:p>
          <a:p>
            <a:pPr marL="0" marR="0" lvl="0" indent="0" algn="l" rtl="0" hangingPunct="0">
              <a:lnSpc>
                <a:spcPct val="100000"/>
              </a:lnSpc>
              <a:buClr>
                <a:srgbClr val="CC0099"/>
              </a:buClr>
              <a:buSzPct val="100000"/>
              <a:buFont typeface="Symbol" pitchFamily="18"/>
              <a:buChar char=""/>
              <a:tabLst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21920" algn="l"/>
                <a:tab pos="10779119" algn="l"/>
              </a:tabLst>
            </a:pPr>
            <a:r>
              <a:rPr lang="en-GB" sz="2400">
                <a:solidFill>
                  <a:srgbClr val="CC0099"/>
                </a:solidFill>
                <a:latin typeface="Arial" pitchFamily="34"/>
                <a:ea typeface="Arial Unicode MS" pitchFamily="2"/>
                <a:cs typeface="Tahoma" pitchFamily="2"/>
              </a:rPr>
              <a:t> 	</a:t>
            </a:r>
            <a:r>
              <a:rPr lang="en-GB" sz="2400">
                <a:latin typeface="Arial" pitchFamily="34"/>
                <a:ea typeface="Arial Unicode MS" pitchFamily="2"/>
                <a:cs typeface="Tahoma" pitchFamily="2"/>
              </a:rPr>
              <a:t>	  -37.4		          	   58.9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21920" algn="l"/>
                <a:tab pos="10779119" algn="l"/>
              </a:tabLst>
            </a:pPr>
            <a:r>
              <a:rPr lang="en-GB" sz="2400">
                <a:solidFill>
                  <a:srgbClr val="CC0099"/>
                </a:solidFill>
                <a:latin typeface="Symbol" pitchFamily="18"/>
                <a:ea typeface="Arial Unicode MS" pitchFamily="2"/>
                <a:cs typeface="Tahoma" pitchFamily="2"/>
              </a:rPr>
              <a:t></a:t>
            </a:r>
            <a:r>
              <a:rPr lang="en-GB" sz="2400">
                <a:solidFill>
                  <a:srgbClr val="CC0099"/>
                </a:solidFill>
                <a:latin typeface="Arial" pitchFamily="34"/>
                <a:ea typeface="Arial Unicode MS" pitchFamily="2"/>
                <a:cs typeface="Tahoma" pitchFamily="2"/>
              </a:rPr>
              <a:t>		 </a:t>
            </a:r>
            <a:r>
              <a:rPr lang="en-GB" sz="2400">
                <a:latin typeface="Arial" pitchFamily="34"/>
                <a:ea typeface="Arial Unicode MS" pitchFamily="2"/>
                <a:cs typeface="Tahoma" pitchFamily="2"/>
              </a:rPr>
              <a:t>139.5		  	   78.2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21920" algn="l"/>
                <a:tab pos="10779119" algn="l"/>
              </a:tabLst>
            </a:pPr>
            <a:r>
              <a:rPr lang="en-GB" sz="2400">
                <a:solidFill>
                  <a:srgbClr val="CC0099"/>
                </a:solidFill>
                <a:latin typeface="Symbol" pitchFamily="18"/>
                <a:ea typeface="Arial Unicode MS" pitchFamily="2"/>
                <a:cs typeface="Tahoma" pitchFamily="2"/>
              </a:rPr>
              <a:t></a:t>
            </a:r>
            <a:r>
              <a:rPr lang="en-GB" sz="2400">
                <a:solidFill>
                  <a:srgbClr val="CC0099"/>
                </a:solidFill>
                <a:latin typeface="Arial" pitchFamily="34"/>
                <a:ea typeface="Arial Unicode MS" pitchFamily="2"/>
                <a:cs typeface="Tahoma" pitchFamily="2"/>
              </a:rPr>
              <a:t>		</a:t>
            </a:r>
            <a:r>
              <a:rPr lang="en-GB" sz="2400">
                <a:latin typeface="Arial" pitchFamily="34"/>
                <a:ea typeface="Arial Unicode MS" pitchFamily="2"/>
                <a:cs typeface="Tahoma" pitchFamily="2"/>
              </a:rPr>
              <a:t>-133.2			-155.0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21920" algn="l"/>
                <a:tab pos="10779119" algn="l"/>
              </a:tabLst>
            </a:pPr>
            <a:r>
              <a:rPr lang="en-GB" sz="2400">
                <a:solidFill>
                  <a:srgbClr val="CC0099"/>
                </a:solidFill>
                <a:latin typeface="Symbol" pitchFamily="18"/>
                <a:ea typeface="Arial Unicode MS" pitchFamily="2"/>
                <a:cs typeface="Tahoma" pitchFamily="2"/>
              </a:rPr>
              <a:t></a:t>
            </a:r>
            <a:r>
              <a:rPr lang="en-GB" sz="2400">
                <a:solidFill>
                  <a:srgbClr val="CC0099"/>
                </a:solidFill>
                <a:latin typeface="Arial" pitchFamily="34"/>
                <a:ea typeface="Arial Unicode MS" pitchFamily="2"/>
                <a:cs typeface="Tahoma" pitchFamily="2"/>
              </a:rPr>
              <a:t>		</a:t>
            </a:r>
            <a:r>
              <a:rPr lang="en-GB" sz="2400">
                <a:latin typeface="Arial" pitchFamily="34"/>
                <a:ea typeface="Arial Unicode MS" pitchFamily="2"/>
                <a:cs typeface="Tahoma" pitchFamily="2"/>
              </a:rPr>
              <a:t>-156.9			  -67.1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21920" algn="l"/>
                <a:tab pos="10779119" algn="l"/>
              </a:tabLst>
            </a:pPr>
            <a:r>
              <a:rPr lang="en-GB" sz="2400">
                <a:solidFill>
                  <a:srgbClr val="CC0099"/>
                </a:solidFill>
                <a:latin typeface="Symbol" pitchFamily="18"/>
                <a:ea typeface="Arial Unicode MS" pitchFamily="2"/>
                <a:cs typeface="Tahoma" pitchFamily="2"/>
              </a:rPr>
              <a:t></a:t>
            </a:r>
            <a:r>
              <a:rPr lang="en-GB" sz="2400">
                <a:solidFill>
                  <a:srgbClr val="CC0099"/>
                </a:solidFill>
                <a:latin typeface="Arial" pitchFamily="34"/>
                <a:ea typeface="Arial Unicode MS" pitchFamily="2"/>
                <a:cs typeface="Tahoma" pitchFamily="2"/>
              </a:rPr>
              <a:t>	</a:t>
            </a:r>
            <a:r>
              <a:rPr lang="en-GB" sz="2400">
                <a:latin typeface="Arial" pitchFamily="34"/>
                <a:ea typeface="Arial Unicode MS" pitchFamily="2"/>
                <a:cs typeface="Tahoma" pitchFamily="2"/>
              </a:rPr>
              <a:t>	-101.9			-158.9</a:t>
            </a:r>
          </a:p>
        </p:txBody>
      </p:sp>
      <p:sp>
        <p:nvSpPr>
          <p:cNvPr id="4" name="Freeform 3"/>
          <p:cNvSpPr/>
          <p:nvPr/>
        </p:nvSpPr>
        <p:spPr>
          <a:xfrm>
            <a:off x="457200" y="3429000"/>
            <a:ext cx="762120" cy="30492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noFill/>
          <a:ln w="28440">
            <a:solidFill>
              <a:srgbClr val="99CCFF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57200" y="4572000"/>
            <a:ext cx="762120" cy="30492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noFill/>
          <a:ln w="28440">
            <a:solidFill>
              <a:srgbClr val="99CCFF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722159"/>
            <a:ext cx="7772400" cy="767159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Sugar conformation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69840" y="2743199"/>
            <a:ext cx="5583240" cy="20336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traight Connector 3"/>
          <p:cNvSpPr/>
          <p:nvPr/>
        </p:nvSpPr>
        <p:spPr>
          <a:xfrm>
            <a:off x="1905120" y="4343400"/>
            <a:ext cx="1440" cy="990720"/>
          </a:xfrm>
          <a:prstGeom prst="line">
            <a:avLst/>
          </a:prstGeom>
          <a:noFill/>
          <a:ln w="38160">
            <a:solidFill>
              <a:srgbClr val="33CC33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Straight Connector 4"/>
          <p:cNvSpPr/>
          <p:nvPr/>
        </p:nvSpPr>
        <p:spPr>
          <a:xfrm>
            <a:off x="914400" y="2286000"/>
            <a:ext cx="457199" cy="990720"/>
          </a:xfrm>
          <a:prstGeom prst="line">
            <a:avLst/>
          </a:prstGeom>
          <a:noFill/>
          <a:ln w="38160">
            <a:solidFill>
              <a:srgbClr val="33CC33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703160" y="5257800"/>
            <a:ext cx="65484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400">
                <a:solidFill>
                  <a:srgbClr val="33CC33"/>
                </a:solidFill>
                <a:latin typeface="Arial" pitchFamily="34"/>
                <a:ea typeface="Arial Unicode MS" pitchFamily="2"/>
                <a:cs typeface="Tahoma" pitchFamily="2"/>
              </a:rPr>
              <a:t>O3’</a:t>
            </a:r>
          </a:p>
        </p:txBody>
      </p:sp>
      <p:sp>
        <p:nvSpPr>
          <p:cNvPr id="7" name="Freeform 6"/>
          <p:cNvSpPr/>
          <p:nvPr/>
        </p:nvSpPr>
        <p:spPr>
          <a:xfrm>
            <a:off x="685799" y="1905120"/>
            <a:ext cx="63648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400">
                <a:solidFill>
                  <a:srgbClr val="33CC33"/>
                </a:solidFill>
                <a:latin typeface="Arial" pitchFamily="34"/>
                <a:ea typeface="Arial Unicode MS" pitchFamily="2"/>
                <a:cs typeface="Tahoma" pitchFamily="2"/>
              </a:rPr>
              <a:t>C5’</a:t>
            </a:r>
          </a:p>
        </p:txBody>
      </p:sp>
      <p:sp>
        <p:nvSpPr>
          <p:cNvPr id="8" name="Straight Connector 7"/>
          <p:cNvSpPr/>
          <p:nvPr/>
        </p:nvSpPr>
        <p:spPr>
          <a:xfrm>
            <a:off x="1905120" y="5715000"/>
            <a:ext cx="1440" cy="533520"/>
          </a:xfrm>
          <a:prstGeom prst="line">
            <a:avLst/>
          </a:prstGeom>
          <a:noFill/>
          <a:ln w="38160">
            <a:solidFill>
              <a:srgbClr val="33CC33"/>
            </a:solidFill>
            <a:custDash>
              <a:ds d="400000" sp="100000"/>
            </a:custDash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9" name="Straight Connector 8"/>
          <p:cNvSpPr/>
          <p:nvPr/>
        </p:nvSpPr>
        <p:spPr>
          <a:xfrm>
            <a:off x="838080" y="1447919"/>
            <a:ext cx="1799" cy="533161"/>
          </a:xfrm>
          <a:prstGeom prst="line">
            <a:avLst/>
          </a:prstGeom>
          <a:noFill/>
          <a:ln w="38160">
            <a:solidFill>
              <a:srgbClr val="33CC33"/>
            </a:solidFill>
            <a:custDash>
              <a:ds d="400000" sp="100000"/>
            </a:custDash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36440" y="3505319"/>
            <a:ext cx="354600" cy="52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800" b="1">
                <a:solidFill>
                  <a:srgbClr val="33CC33"/>
                </a:solidFill>
                <a:latin typeface="Symbol" pitchFamily="18"/>
                <a:ea typeface="Arial Unicode MS" pitchFamily="2"/>
                <a:cs typeface="Tahoma" pitchFamily="2"/>
              </a:rPr>
              <a:t></a:t>
            </a:r>
          </a:p>
        </p:txBody>
      </p:sp>
      <p:sp>
        <p:nvSpPr>
          <p:cNvPr id="11" name="Freeform 10"/>
          <p:cNvSpPr/>
          <p:nvPr/>
        </p:nvSpPr>
        <p:spPr>
          <a:xfrm>
            <a:off x="3276720" y="4952880"/>
            <a:ext cx="3690720" cy="52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800" b="1">
                <a:solidFill>
                  <a:srgbClr val="33CC33"/>
                </a:solidFill>
                <a:latin typeface="Symbol" pitchFamily="18"/>
                <a:ea typeface="Arial Unicode MS" pitchFamily="2"/>
                <a:cs typeface="Tahoma" pitchFamily="2"/>
              </a:rPr>
              <a:t></a:t>
            </a:r>
            <a:r>
              <a:rPr lang="en-GB" sz="2400">
                <a:solidFill>
                  <a:srgbClr val="33CC33"/>
                </a:solidFill>
                <a:latin typeface="Arial" pitchFamily="34"/>
                <a:ea typeface="Arial Unicode MS" pitchFamily="2"/>
                <a:cs typeface="Tahoma" pitchFamily="2"/>
              </a:rPr>
              <a:t> … C5’ – C4’ – C3’ – O3’</a:t>
            </a:r>
          </a:p>
        </p:txBody>
      </p:sp>
      <p:sp>
        <p:nvSpPr>
          <p:cNvPr id="12" name="Straight Connector 11"/>
          <p:cNvSpPr/>
          <p:nvPr/>
        </p:nvSpPr>
        <p:spPr>
          <a:xfrm>
            <a:off x="1447919" y="3581279"/>
            <a:ext cx="228600" cy="533521"/>
          </a:xfrm>
          <a:prstGeom prst="line">
            <a:avLst/>
          </a:prstGeom>
          <a:noFill/>
          <a:ln w="38160">
            <a:solidFill>
              <a:srgbClr val="33CC33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914400" y="3581279"/>
            <a:ext cx="457200" cy="457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25560">
            <a:solidFill>
              <a:srgbClr val="FF66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4" name="Straight Connector 13"/>
          <p:cNvSpPr/>
          <p:nvPr/>
        </p:nvSpPr>
        <p:spPr>
          <a:xfrm>
            <a:off x="1600200" y="3505319"/>
            <a:ext cx="228600" cy="533160"/>
          </a:xfrm>
          <a:prstGeom prst="line">
            <a:avLst/>
          </a:prstGeom>
          <a:noFill/>
          <a:ln w="38160">
            <a:solidFill>
              <a:srgbClr val="FF66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5" name="Straight Connector 14"/>
          <p:cNvSpPr/>
          <p:nvPr/>
        </p:nvSpPr>
        <p:spPr>
          <a:xfrm flipV="1">
            <a:off x="1600200" y="2954160"/>
            <a:ext cx="457200" cy="416160"/>
          </a:xfrm>
          <a:prstGeom prst="line">
            <a:avLst/>
          </a:prstGeom>
          <a:noFill/>
          <a:ln w="38160">
            <a:solidFill>
              <a:srgbClr val="FF66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6" name="Straight Connector 15"/>
          <p:cNvSpPr/>
          <p:nvPr/>
        </p:nvSpPr>
        <p:spPr>
          <a:xfrm>
            <a:off x="2057400" y="4191120"/>
            <a:ext cx="457200" cy="1439"/>
          </a:xfrm>
          <a:prstGeom prst="line">
            <a:avLst/>
          </a:prstGeom>
          <a:noFill/>
          <a:ln w="38160">
            <a:solidFill>
              <a:srgbClr val="FF66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4876920" y="3886200"/>
            <a:ext cx="106668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8440">
            <a:solidFill>
              <a:srgbClr val="FF66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4724280" y="5003640"/>
            <a:ext cx="152424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8440">
            <a:solidFill>
              <a:srgbClr val="33CC33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841800" y="3849839"/>
            <a:ext cx="160092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400">
                <a:latin typeface="Arial" pitchFamily="34"/>
                <a:ea typeface="Arial Unicode MS" pitchFamily="2"/>
                <a:cs typeface="Tahoma" pitchFamily="2"/>
              </a:rPr>
              <a:t>endocyclic</a:t>
            </a:r>
          </a:p>
        </p:txBody>
      </p:sp>
      <p:sp>
        <p:nvSpPr>
          <p:cNvPr id="20" name="Freeform 19"/>
          <p:cNvSpPr/>
          <p:nvPr/>
        </p:nvSpPr>
        <p:spPr>
          <a:xfrm>
            <a:off x="6858360" y="5029200"/>
            <a:ext cx="141372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400">
                <a:latin typeface="Arial" pitchFamily="34"/>
                <a:ea typeface="Arial Unicode MS" pitchFamily="2"/>
                <a:cs typeface="Tahoma" pitchFamily="2"/>
              </a:rPr>
              <a:t>exocyclic</a:t>
            </a:r>
          </a:p>
        </p:txBody>
      </p:sp>
      <p:sp>
        <p:nvSpPr>
          <p:cNvPr id="21" name="Freeform 20"/>
          <p:cNvSpPr/>
          <p:nvPr/>
        </p:nvSpPr>
        <p:spPr>
          <a:xfrm>
            <a:off x="2879280" y="5826240"/>
            <a:ext cx="186768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400">
                <a:latin typeface="Symbol" pitchFamily="18"/>
                <a:ea typeface="Arial Unicode MS" pitchFamily="2"/>
                <a:cs typeface="Tahoma" pitchFamily="2"/>
              </a:rPr>
              <a:t></a:t>
            </a:r>
            <a:r>
              <a:rPr lang="en-GB" sz="2400">
                <a:latin typeface="Times New Roman" pitchFamily="18"/>
                <a:ea typeface="Arial Unicode MS" pitchFamily="2"/>
                <a:cs typeface="Tahoma" pitchFamily="2"/>
              </a:rPr>
              <a:t>, </a:t>
            </a:r>
            <a:r>
              <a:rPr lang="en-GB" sz="2400">
                <a:latin typeface="Symbol" pitchFamily="18"/>
                <a:ea typeface="Arial Unicode MS" pitchFamily="2"/>
                <a:cs typeface="Tahoma" pitchFamily="2"/>
              </a:rPr>
              <a:t></a:t>
            </a:r>
            <a:r>
              <a:rPr lang="en-GB" sz="2400">
                <a:latin typeface="Times New Roman" pitchFamily="18"/>
                <a:ea typeface="Arial Unicode MS" pitchFamily="2"/>
                <a:cs typeface="Tahoma" pitchFamily="2"/>
              </a:rPr>
              <a:t>3 </a:t>
            </a:r>
            <a:r>
              <a:rPr lang="en-GB" sz="2400">
                <a:latin typeface="Arial" pitchFamily="34"/>
                <a:ea typeface="Arial Unicode MS" pitchFamily="2"/>
                <a:cs typeface="Tahoma" pitchFamily="2"/>
              </a:rPr>
              <a:t>relation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722159"/>
            <a:ext cx="7772400" cy="767159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„Puckering“ of the sugar ring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80880" y="1752479"/>
            <a:ext cx="2160720" cy="4953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eform 3"/>
          <p:cNvSpPr/>
          <p:nvPr/>
        </p:nvSpPr>
        <p:spPr>
          <a:xfrm>
            <a:off x="2727360" y="2401920"/>
            <a:ext cx="4986000" cy="825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21920" algn="l"/>
                <a:tab pos="10779119" algn="l"/>
              </a:tabLst>
            </a:pPr>
            <a:r>
              <a:rPr lang="en-GB" sz="2400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Envelope</a:t>
            </a:r>
            <a:r>
              <a:rPr lang="en-GB" sz="2400">
                <a:latin typeface="Arial" pitchFamily="34"/>
                <a:ea typeface="Arial Unicode MS" pitchFamily="2"/>
                <a:cs typeface="Tahoma" pitchFamily="2"/>
              </a:rPr>
              <a:t> 	4 atoms in a plane,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21920" algn="l"/>
                <a:tab pos="10779119" algn="l"/>
              </a:tabLst>
            </a:pPr>
            <a:r>
              <a:rPr lang="en-GB" sz="2400">
                <a:latin typeface="Arial" pitchFamily="34"/>
                <a:ea typeface="Arial Unicode MS" pitchFamily="2"/>
                <a:cs typeface="Tahoma" pitchFamily="2"/>
              </a:rPr>
              <a:t>		the 5</a:t>
            </a:r>
            <a:r>
              <a:rPr lang="en-GB" sz="2400" baseline="30000">
                <a:latin typeface="Arial" pitchFamily="34"/>
                <a:ea typeface="Arial Unicode MS" pitchFamily="2"/>
                <a:cs typeface="Tahoma" pitchFamily="2"/>
              </a:rPr>
              <a:t>th</a:t>
            </a:r>
            <a:r>
              <a:rPr lang="en-GB" sz="2400">
                <a:latin typeface="Arial" pitchFamily="34"/>
                <a:ea typeface="Arial Unicode MS" pitchFamily="2"/>
                <a:cs typeface="Tahoma" pitchFamily="2"/>
              </a:rPr>
              <a:t> above or below</a:t>
            </a:r>
          </a:p>
        </p:txBody>
      </p:sp>
      <p:sp>
        <p:nvSpPr>
          <p:cNvPr id="5" name="Freeform 4"/>
          <p:cNvSpPr/>
          <p:nvPr/>
        </p:nvSpPr>
        <p:spPr>
          <a:xfrm>
            <a:off x="2743199" y="4724280"/>
            <a:ext cx="6172200" cy="1191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21920" algn="l"/>
                <a:tab pos="10779119" algn="l"/>
              </a:tabLst>
            </a:pPr>
            <a:r>
              <a:rPr lang="en-GB" sz="2400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Twist</a:t>
            </a:r>
            <a:r>
              <a:rPr lang="en-GB" sz="2400">
                <a:latin typeface="Arial" pitchFamily="34"/>
                <a:ea typeface="Arial Unicode MS" pitchFamily="2"/>
                <a:cs typeface="Tahoma" pitchFamily="2"/>
              </a:rPr>
              <a:t> 		3 atoms in a plane, the 4</a:t>
            </a:r>
            <a:r>
              <a:rPr lang="en-GB" sz="2400" baseline="30000">
                <a:latin typeface="Arial" pitchFamily="34"/>
                <a:ea typeface="Arial Unicode MS" pitchFamily="2"/>
                <a:cs typeface="Tahoma" pitchFamily="2"/>
              </a:rPr>
              <a:t>th</a:t>
            </a:r>
            <a:r>
              <a:rPr lang="en-GB" sz="2400">
                <a:latin typeface="Arial" pitchFamily="34"/>
                <a:ea typeface="Arial Unicode MS" pitchFamily="2"/>
                <a:cs typeface="Tahoma" pitchFamily="2"/>
              </a:rPr>
              <a:t> 			and the 5</a:t>
            </a:r>
            <a:r>
              <a:rPr lang="en-GB" sz="2400" baseline="30000">
                <a:latin typeface="Arial" pitchFamily="34"/>
                <a:ea typeface="Arial Unicode MS" pitchFamily="2"/>
                <a:cs typeface="Tahoma" pitchFamily="2"/>
              </a:rPr>
              <a:t>th</a:t>
            </a:r>
            <a:r>
              <a:rPr lang="en-GB" sz="2400">
                <a:solidFill>
                  <a:srgbClr val="FFFFFF"/>
                </a:solidFill>
                <a:latin typeface="Arial" pitchFamily="34"/>
                <a:ea typeface="Arial Unicode MS" pitchFamily="2"/>
                <a:cs typeface="Tahoma" pitchFamily="2"/>
              </a:rPr>
              <a:t> </a:t>
            </a:r>
            <a:r>
              <a:rPr lang="en-GB" sz="2400">
                <a:latin typeface="Arial" pitchFamily="34"/>
                <a:ea typeface="Arial Unicode MS" pitchFamily="2"/>
                <a:cs typeface="Tahoma" pitchFamily="2"/>
              </a:rPr>
              <a:t>on the oposite 			sides of the plane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228600"/>
            <a:ext cx="7772400" cy="129564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RNA vs DNA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43000" y="1523880"/>
            <a:ext cx="6858000" cy="48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eform 3"/>
          <p:cNvSpPr/>
          <p:nvPr/>
        </p:nvSpPr>
        <p:spPr>
          <a:xfrm>
            <a:off x="1447919" y="6324479"/>
            <a:ext cx="305280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/>
            </a:pPr>
            <a:r>
              <a:rPr lang="en-GB" sz="2400" b="1">
                <a:latin typeface="Times New Roman" pitchFamily="18"/>
                <a:ea typeface="Arial Unicode MS" pitchFamily="2"/>
                <a:cs typeface="Tahoma" pitchFamily="2"/>
              </a:rPr>
              <a:t>Single strand A-RNA</a:t>
            </a:r>
          </a:p>
        </p:txBody>
      </p:sp>
      <p:sp>
        <p:nvSpPr>
          <p:cNvPr id="5" name="Freeform 4"/>
          <p:cNvSpPr/>
          <p:nvPr/>
        </p:nvSpPr>
        <p:spPr>
          <a:xfrm>
            <a:off x="4860720" y="6289560"/>
            <a:ext cx="210096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400" b="1">
                <a:latin typeface="Times New Roman" pitchFamily="18"/>
                <a:ea typeface="Arial Unicode MS" pitchFamily="2"/>
                <a:cs typeface="Tahoma" pitchFamily="2"/>
              </a:rPr>
              <a:t>B-DNA duplex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387360"/>
            <a:ext cx="7772400" cy="143532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Definition of the puckering modes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2280" y="1828800"/>
            <a:ext cx="2903760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eform 3"/>
          <p:cNvSpPr/>
          <p:nvPr/>
        </p:nvSpPr>
        <p:spPr>
          <a:xfrm>
            <a:off x="3276720" y="1905120"/>
            <a:ext cx="5867279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The sugar ring is not planar</a:t>
            </a:r>
          </a:p>
        </p:txBody>
      </p:sp>
      <p:sp>
        <p:nvSpPr>
          <p:cNvPr id="5" name="Freeform 4"/>
          <p:cNvSpPr/>
          <p:nvPr/>
        </p:nvSpPr>
        <p:spPr>
          <a:xfrm>
            <a:off x="3352680" y="2514600"/>
            <a:ext cx="259920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000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C1’ – O4’ – C4’ plane</a:t>
            </a:r>
          </a:p>
        </p:txBody>
      </p:sp>
      <p:sp>
        <p:nvSpPr>
          <p:cNvPr id="6" name="Freeform 5"/>
          <p:cNvSpPr/>
          <p:nvPr/>
        </p:nvSpPr>
        <p:spPr>
          <a:xfrm>
            <a:off x="3292559" y="3124079"/>
            <a:ext cx="554652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21920" algn="l"/>
                <a:tab pos="10779119" algn="l"/>
              </a:tabLst>
            </a:pP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Envelope C3’-endo 	</a:t>
            </a:r>
            <a:r>
              <a:rPr lang="en-GB" sz="2000" baseline="30000">
                <a:latin typeface="Arial" pitchFamily="34"/>
                <a:ea typeface="Arial Unicode MS" pitchFamily="2"/>
                <a:cs typeface="Tahoma" pitchFamily="2"/>
              </a:rPr>
              <a:t>3</a:t>
            </a: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E   (prevalent in </a:t>
            </a:r>
            <a:r>
              <a:rPr lang="en-GB" sz="2000">
                <a:solidFill>
                  <a:srgbClr val="D60093"/>
                </a:solidFill>
                <a:latin typeface="Arial" pitchFamily="34"/>
                <a:ea typeface="Arial Unicode MS" pitchFamily="2"/>
                <a:cs typeface="Tahoma" pitchFamily="2"/>
              </a:rPr>
              <a:t>RNA</a:t>
            </a: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)‏</a:t>
            </a:r>
          </a:p>
        </p:txBody>
      </p:sp>
      <p:sp>
        <p:nvSpPr>
          <p:cNvPr id="7" name="Freeform 6"/>
          <p:cNvSpPr/>
          <p:nvPr/>
        </p:nvSpPr>
        <p:spPr>
          <a:xfrm>
            <a:off x="3292559" y="4022640"/>
            <a:ext cx="562284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21920" algn="l"/>
                <a:tab pos="10779119" algn="l"/>
              </a:tabLst>
            </a:pP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Envelope C2’-endo 	</a:t>
            </a:r>
            <a:r>
              <a:rPr lang="en-GB" sz="2000" baseline="30000">
                <a:latin typeface="Arial" pitchFamily="34"/>
                <a:ea typeface="Arial Unicode MS" pitchFamily="2"/>
                <a:cs typeface="Tahoma" pitchFamily="2"/>
              </a:rPr>
              <a:t>2</a:t>
            </a: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E   (prevalent in </a:t>
            </a:r>
            <a:r>
              <a:rPr lang="en-GB" sz="2000">
                <a:solidFill>
                  <a:srgbClr val="3333CC"/>
                </a:solidFill>
                <a:latin typeface="Arial" pitchFamily="34"/>
                <a:ea typeface="Arial Unicode MS" pitchFamily="2"/>
                <a:cs typeface="Tahoma" pitchFamily="2"/>
              </a:rPr>
              <a:t>DNA</a:t>
            </a: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)‏</a:t>
            </a:r>
          </a:p>
        </p:txBody>
      </p:sp>
      <p:sp>
        <p:nvSpPr>
          <p:cNvPr id="8" name="Freeform 7"/>
          <p:cNvSpPr/>
          <p:nvPr/>
        </p:nvSpPr>
        <p:spPr>
          <a:xfrm>
            <a:off x="3292559" y="4876920"/>
            <a:ext cx="5073120" cy="440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21920" algn="l"/>
                <a:tab pos="10779119" algn="l"/>
              </a:tabLst>
            </a:pP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symmetric Twist C2’-exo-C3’-endo 	</a:t>
            </a:r>
            <a:r>
              <a:rPr lang="en-GB" sz="2000" baseline="30000">
                <a:latin typeface="Arial" pitchFamily="34"/>
                <a:ea typeface="Arial Unicode MS" pitchFamily="2"/>
                <a:cs typeface="Tahoma" pitchFamily="2"/>
              </a:rPr>
              <a:t>3</a:t>
            </a:r>
            <a:r>
              <a:rPr lang="en-GB" sz="2000" baseline="-25000">
                <a:latin typeface="Arial" pitchFamily="34"/>
                <a:ea typeface="Arial Unicode MS" pitchFamily="2"/>
                <a:cs typeface="Tahoma" pitchFamily="2"/>
              </a:rPr>
              <a:t>2</a:t>
            </a: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T</a:t>
            </a:r>
          </a:p>
        </p:txBody>
      </p:sp>
      <p:sp>
        <p:nvSpPr>
          <p:cNvPr id="9" name="Freeform 8"/>
          <p:cNvSpPr/>
          <p:nvPr/>
        </p:nvSpPr>
        <p:spPr>
          <a:xfrm>
            <a:off x="3292559" y="5699160"/>
            <a:ext cx="5073120" cy="440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21920" algn="l"/>
                <a:tab pos="10779119" algn="l"/>
              </a:tabLst>
            </a:pP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Non-symmetric Twist C3’-endo-C2’-exo 	</a:t>
            </a:r>
            <a:r>
              <a:rPr lang="en-GB" sz="2000" baseline="30000">
                <a:latin typeface="Arial" pitchFamily="34"/>
                <a:ea typeface="Arial Unicode MS" pitchFamily="2"/>
                <a:cs typeface="Tahoma" pitchFamily="2"/>
              </a:rPr>
              <a:t>3</a:t>
            </a: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T</a:t>
            </a:r>
            <a:r>
              <a:rPr lang="en-GB" sz="2000" baseline="-25000">
                <a:latin typeface="Arial" pitchFamily="34"/>
                <a:ea typeface="Arial Unicode MS" pitchFamily="2"/>
                <a:cs typeface="Tahoma" pitchFamily="2"/>
              </a:rPr>
              <a:t>2</a:t>
            </a:r>
          </a:p>
        </p:txBody>
      </p:sp>
      <p:sp>
        <p:nvSpPr>
          <p:cNvPr id="10" name="Freeform 9"/>
          <p:cNvSpPr/>
          <p:nvPr/>
        </p:nvSpPr>
        <p:spPr>
          <a:xfrm>
            <a:off x="6629400" y="2133720"/>
            <a:ext cx="2362320" cy="978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With respect to C5’</a:t>
            </a:r>
          </a:p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000">
                <a:solidFill>
                  <a:srgbClr val="CC0099"/>
                </a:solidFill>
                <a:latin typeface="Arial" pitchFamily="34"/>
                <a:ea typeface="Arial Unicode MS" pitchFamily="2"/>
                <a:cs typeface="Tahoma" pitchFamily="2"/>
              </a:rPr>
              <a:t>- endo</a:t>
            </a:r>
          </a:p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000">
                <a:solidFill>
                  <a:srgbClr val="33CC33"/>
                </a:solidFill>
                <a:latin typeface="Arial" pitchFamily="34"/>
                <a:ea typeface="Arial Unicode MS" pitchFamily="2"/>
                <a:cs typeface="Tahoma" pitchFamily="2"/>
              </a:rPr>
              <a:t>- exo</a:t>
            </a:r>
          </a:p>
        </p:txBody>
      </p:sp>
      <p:sp>
        <p:nvSpPr>
          <p:cNvPr id="11" name="Freeform 10"/>
          <p:cNvSpPr/>
          <p:nvPr/>
        </p:nvSpPr>
        <p:spPr>
          <a:xfrm>
            <a:off x="685799" y="2743199"/>
            <a:ext cx="457200" cy="457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25560">
            <a:solidFill>
              <a:srgbClr val="CC0099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143000" y="2971800"/>
            <a:ext cx="457200" cy="457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25560">
            <a:solidFill>
              <a:srgbClr val="CC0099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09480" y="4495680"/>
            <a:ext cx="457200" cy="457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25560">
            <a:solidFill>
              <a:srgbClr val="33CC33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752479" y="5257800"/>
            <a:ext cx="457200" cy="457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25560">
            <a:solidFill>
              <a:srgbClr val="33CC33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762120" y="3657600"/>
            <a:ext cx="457200" cy="457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25560">
            <a:solidFill>
              <a:srgbClr val="3333CC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752479" y="3886200"/>
            <a:ext cx="457200" cy="457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25560">
            <a:solidFill>
              <a:srgbClr val="3333CC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341280"/>
            <a:ext cx="7772400" cy="767159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Pseudorotation cycle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8600" y="2313000"/>
            <a:ext cx="4576680" cy="43927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eform 3"/>
          <p:cNvSpPr/>
          <p:nvPr/>
        </p:nvSpPr>
        <p:spPr>
          <a:xfrm>
            <a:off x="457200" y="1306440"/>
            <a:ext cx="8744040" cy="1008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Theoretically – infinite number of conformations, can be characterized by</a:t>
            </a:r>
          </a:p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000">
                <a:solidFill>
                  <a:srgbClr val="D60093"/>
                </a:solidFill>
                <a:latin typeface="Arial" pitchFamily="34"/>
                <a:ea typeface="Arial Unicode MS" pitchFamily="2"/>
                <a:cs typeface="Tahoma" pitchFamily="2"/>
              </a:rPr>
              <a:t>maximum torsion angle (degree of pucker)</a:t>
            </a: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 and </a:t>
            </a:r>
            <a:r>
              <a:rPr lang="en-GB" sz="2000">
                <a:solidFill>
                  <a:srgbClr val="D60093"/>
                </a:solidFill>
                <a:latin typeface="Arial" pitchFamily="34"/>
                <a:ea typeface="Arial Unicode MS" pitchFamily="2"/>
                <a:cs typeface="Tahoma" pitchFamily="2"/>
              </a:rPr>
              <a:t>pseudorotation phase angle</a:t>
            </a:r>
          </a:p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Torsion angles are not independent (ring closed)‏</a:t>
            </a:r>
          </a:p>
        </p:txBody>
      </p:sp>
      <p:sp>
        <p:nvSpPr>
          <p:cNvPr id="5" name="Freeform 4"/>
          <p:cNvSpPr/>
          <p:nvPr/>
        </p:nvSpPr>
        <p:spPr>
          <a:xfrm>
            <a:off x="4876920" y="2209680"/>
            <a:ext cx="426060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400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Pseudorotation phase angle 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334120" y="3036960"/>
            <a:ext cx="3421080" cy="6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reeform 6"/>
          <p:cNvSpPr/>
          <p:nvPr/>
        </p:nvSpPr>
        <p:spPr>
          <a:xfrm>
            <a:off x="4888080" y="3886200"/>
            <a:ext cx="117108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400">
                <a:solidFill>
                  <a:srgbClr val="FFCC00"/>
                </a:solidFill>
                <a:latin typeface="Arial" pitchFamily="34"/>
                <a:ea typeface="Arial Unicode MS" pitchFamily="2"/>
                <a:cs typeface="Tahoma" pitchFamily="2"/>
              </a:rPr>
              <a:t>P = 0</a:t>
            </a:r>
            <a:r>
              <a:rPr lang="en-GB" sz="2400" baseline="30000">
                <a:solidFill>
                  <a:srgbClr val="FFCC00"/>
                </a:solidFill>
                <a:latin typeface="Arial" pitchFamily="34"/>
                <a:ea typeface="Arial Unicode MS" pitchFamily="2"/>
                <a:cs typeface="Tahoma" pitchFamily="2"/>
              </a:rPr>
              <a:t>o</a:t>
            </a:r>
            <a:r>
              <a:rPr lang="en-GB" sz="2400">
                <a:solidFill>
                  <a:srgbClr val="FFCC00"/>
                </a:solidFill>
                <a:latin typeface="Arial" pitchFamily="34"/>
                <a:ea typeface="Arial Unicode MS" pitchFamily="2"/>
                <a:cs typeface="Tahoma" pitchFamily="2"/>
              </a:rPr>
              <a:t> :</a:t>
            </a:r>
          </a:p>
        </p:txBody>
      </p:sp>
      <p:sp>
        <p:nvSpPr>
          <p:cNvPr id="8" name="Freeform 7"/>
          <p:cNvSpPr/>
          <p:nvPr/>
        </p:nvSpPr>
        <p:spPr>
          <a:xfrm>
            <a:off x="4879800" y="4343400"/>
            <a:ext cx="4012200" cy="405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symmetric Twist C2’-exo-C3’-endo </a:t>
            </a:r>
            <a:r>
              <a:rPr lang="en-GB" sz="1800" baseline="30000">
                <a:latin typeface="Arial" pitchFamily="34"/>
                <a:ea typeface="Arial Unicode MS" pitchFamily="2"/>
                <a:cs typeface="Tahoma" pitchFamily="2"/>
              </a:rPr>
              <a:t>3</a:t>
            </a:r>
            <a:r>
              <a:rPr lang="en-GB" sz="1800" baseline="-25000">
                <a:latin typeface="Arial" pitchFamily="34"/>
                <a:ea typeface="Arial Unicode MS" pitchFamily="2"/>
                <a:cs typeface="Tahoma" pitchFamily="2"/>
              </a:rPr>
              <a:t>2</a:t>
            </a: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T</a:t>
            </a:r>
          </a:p>
        </p:txBody>
      </p:sp>
      <p:sp>
        <p:nvSpPr>
          <p:cNvPr id="9" name="Freeform 8"/>
          <p:cNvSpPr/>
          <p:nvPr/>
        </p:nvSpPr>
        <p:spPr>
          <a:xfrm>
            <a:off x="4876920" y="5029200"/>
            <a:ext cx="1509479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400">
                <a:solidFill>
                  <a:srgbClr val="FFCC00"/>
                </a:solidFill>
                <a:latin typeface="Arial" pitchFamily="34"/>
                <a:ea typeface="Arial Unicode MS" pitchFamily="2"/>
                <a:cs typeface="Tahoma" pitchFamily="2"/>
              </a:rPr>
              <a:t>P = 180</a:t>
            </a:r>
            <a:r>
              <a:rPr lang="en-GB" sz="2400" baseline="30000">
                <a:solidFill>
                  <a:srgbClr val="FFCC00"/>
                </a:solidFill>
                <a:latin typeface="Arial" pitchFamily="34"/>
                <a:ea typeface="Arial Unicode MS" pitchFamily="2"/>
                <a:cs typeface="Tahoma" pitchFamily="2"/>
              </a:rPr>
              <a:t>o</a:t>
            </a:r>
            <a:r>
              <a:rPr lang="en-GB" sz="2400">
                <a:solidFill>
                  <a:srgbClr val="FFCC00"/>
                </a:solidFill>
                <a:latin typeface="Arial" pitchFamily="34"/>
                <a:ea typeface="Arial Unicode MS" pitchFamily="2"/>
                <a:cs typeface="Tahoma" pitchFamily="2"/>
              </a:rPr>
              <a:t> :</a:t>
            </a:r>
          </a:p>
        </p:txBody>
      </p:sp>
      <p:sp>
        <p:nvSpPr>
          <p:cNvPr id="10" name="Freeform 9"/>
          <p:cNvSpPr/>
          <p:nvPr/>
        </p:nvSpPr>
        <p:spPr>
          <a:xfrm>
            <a:off x="4876920" y="5424480"/>
            <a:ext cx="4138560" cy="405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asymmetric Twist C2’-endo-C3’-exo </a:t>
            </a:r>
            <a:r>
              <a:rPr lang="en-GB" sz="1800" baseline="30000">
                <a:latin typeface="Arial" pitchFamily="34"/>
                <a:ea typeface="Arial Unicode MS" pitchFamily="2"/>
                <a:cs typeface="Tahoma" pitchFamily="2"/>
              </a:rPr>
              <a:t>2</a:t>
            </a:r>
            <a:r>
              <a:rPr lang="en-GB" sz="1800" baseline="-25000">
                <a:latin typeface="Arial" pitchFamily="34"/>
                <a:ea typeface="Arial Unicode MS" pitchFamily="2"/>
                <a:cs typeface="Tahoma" pitchFamily="2"/>
              </a:rPr>
              <a:t>3</a:t>
            </a: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T</a:t>
            </a:r>
          </a:p>
        </p:txBody>
      </p:sp>
      <p:sp>
        <p:nvSpPr>
          <p:cNvPr id="11" name="Freeform 10"/>
          <p:cNvSpPr/>
          <p:nvPr/>
        </p:nvSpPr>
        <p:spPr>
          <a:xfrm>
            <a:off x="2209680" y="5410079"/>
            <a:ext cx="381240" cy="3812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25560">
            <a:solidFill>
              <a:srgbClr val="33CC33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209680" y="3352680"/>
            <a:ext cx="381240" cy="3812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25560">
            <a:solidFill>
              <a:srgbClr val="33CC33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133720" y="2743199"/>
            <a:ext cx="533160" cy="5335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25560">
            <a:solidFill>
              <a:srgbClr val="99CCFF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133720" y="5867279"/>
            <a:ext cx="533160" cy="5335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25560">
            <a:solidFill>
              <a:srgbClr val="99CCFF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4648320" y="3352680"/>
            <a:ext cx="4190759" cy="762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333CC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685799" y="676080"/>
            <a:ext cx="7772400" cy="857519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100000"/>
              </a:lnSpc>
            </a:pPr>
            <a:r>
              <a:rPr lang="en-US">
                <a:latin typeface="Symbol" pitchFamily="18"/>
              </a:rPr>
              <a:t></a:t>
            </a:r>
            <a:r>
              <a:rPr lang="en-US" baseline="-25000"/>
              <a:t>max </a:t>
            </a:r>
            <a:r>
              <a:rPr lang="en-US"/>
              <a:t>amplitude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09480" y="2057400"/>
            <a:ext cx="3633840" cy="40384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4"/>
          <p:cNvSpPr/>
          <p:nvPr/>
        </p:nvSpPr>
        <p:spPr>
          <a:xfrm>
            <a:off x="4632480" y="2173320"/>
            <a:ext cx="421164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400">
                <a:latin typeface="Arial" pitchFamily="34"/>
                <a:ea typeface="Arial Unicode MS" pitchFamily="2"/>
                <a:cs typeface="Tahoma" pitchFamily="2"/>
              </a:rPr>
              <a:t>Maximum out-of-plane pucker</a:t>
            </a:r>
          </a:p>
        </p:txBody>
      </p:sp>
      <p:sp>
        <p:nvSpPr>
          <p:cNvPr id="6" name="Freeform 5"/>
          <p:cNvSpPr/>
          <p:nvPr/>
        </p:nvSpPr>
        <p:spPr>
          <a:xfrm>
            <a:off x="4572000" y="3229200"/>
            <a:ext cx="4419720" cy="856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4400">
                <a:solidFill>
                  <a:srgbClr val="FF9900"/>
                </a:solidFill>
                <a:latin typeface="Symbol" pitchFamily="18"/>
                <a:ea typeface="Arial Unicode MS" pitchFamily="2"/>
                <a:cs typeface="Tahoma" pitchFamily="2"/>
              </a:rPr>
              <a:t></a:t>
            </a:r>
            <a:r>
              <a:rPr lang="en-GB" sz="4400" baseline="-25000">
                <a:solidFill>
                  <a:srgbClr val="FF9900"/>
                </a:solidFill>
                <a:latin typeface="Arial" pitchFamily="34"/>
                <a:ea typeface="Arial Unicode MS" pitchFamily="2"/>
                <a:cs typeface="Tahoma" pitchFamily="2"/>
              </a:rPr>
              <a:t>max </a:t>
            </a:r>
            <a:r>
              <a:rPr lang="en-GB" sz="4400">
                <a:solidFill>
                  <a:srgbClr val="FF9900"/>
                </a:solidFill>
                <a:latin typeface="Arial" pitchFamily="34"/>
                <a:ea typeface="Arial Unicode MS" pitchFamily="2"/>
                <a:cs typeface="Tahoma" pitchFamily="2"/>
              </a:rPr>
              <a:t>= </a:t>
            </a:r>
            <a:r>
              <a:rPr lang="en-GB" sz="4400">
                <a:solidFill>
                  <a:srgbClr val="FF9900"/>
                </a:solidFill>
                <a:latin typeface="Symbol" pitchFamily="18"/>
                <a:ea typeface="Arial Unicode MS" pitchFamily="2"/>
                <a:cs typeface="Tahoma" pitchFamily="2"/>
              </a:rPr>
              <a:t></a:t>
            </a:r>
            <a:r>
              <a:rPr lang="en-GB" sz="4400" baseline="-25000">
                <a:solidFill>
                  <a:srgbClr val="FF9900"/>
                </a:solidFill>
                <a:latin typeface="Arial" pitchFamily="34"/>
                <a:ea typeface="Arial Unicode MS" pitchFamily="2"/>
                <a:cs typeface="Tahoma" pitchFamily="2"/>
              </a:rPr>
              <a:t>2 </a:t>
            </a:r>
            <a:r>
              <a:rPr lang="en-GB" sz="4000">
                <a:solidFill>
                  <a:srgbClr val="FF9900"/>
                </a:solidFill>
                <a:latin typeface="Arial" pitchFamily="34"/>
                <a:ea typeface="Arial Unicode MS" pitchFamily="2"/>
                <a:cs typeface="Tahoma" pitchFamily="2"/>
              </a:rPr>
              <a:t>/ cos(P)‏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685799" y="2438280"/>
            <a:ext cx="5181480" cy="1067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333CC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685799" y="676080"/>
            <a:ext cx="7772400" cy="857519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P, </a:t>
            </a:r>
            <a:r>
              <a:rPr lang="en-US">
                <a:latin typeface="Symbol" pitchFamily="18"/>
              </a:rPr>
              <a:t></a:t>
            </a:r>
            <a:r>
              <a:rPr lang="en-US" baseline="-25000"/>
              <a:t>j </a:t>
            </a:r>
            <a:r>
              <a:rPr lang="en-US"/>
              <a:t>relation</a:t>
            </a:r>
          </a:p>
        </p:txBody>
      </p:sp>
      <p:sp>
        <p:nvSpPr>
          <p:cNvPr id="4" name="Freeform 3"/>
          <p:cNvSpPr/>
          <p:nvPr/>
        </p:nvSpPr>
        <p:spPr>
          <a:xfrm>
            <a:off x="6476760" y="2362320"/>
            <a:ext cx="1458000" cy="52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800">
                <a:latin typeface="Arial" pitchFamily="34"/>
                <a:ea typeface="Arial Unicode MS" pitchFamily="2"/>
                <a:cs typeface="Tahoma" pitchFamily="2"/>
              </a:rPr>
              <a:t>j = 0 .. 4</a:t>
            </a:r>
          </a:p>
        </p:txBody>
      </p:sp>
      <p:sp>
        <p:nvSpPr>
          <p:cNvPr id="5" name="Freeform 4"/>
          <p:cNvSpPr/>
          <p:nvPr/>
        </p:nvSpPr>
        <p:spPr>
          <a:xfrm>
            <a:off x="593640" y="1836719"/>
            <a:ext cx="7796160" cy="440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P value defines unambiguously all endocyclic torsion angles </a:t>
            </a:r>
            <a:r>
              <a:rPr lang="en-GB" sz="2000">
                <a:latin typeface="Symbol" pitchFamily="18"/>
                <a:ea typeface="Arial Unicode MS" pitchFamily="2"/>
                <a:cs typeface="Tahoma" pitchFamily="2"/>
              </a:rPr>
              <a:t></a:t>
            </a:r>
            <a:r>
              <a:rPr lang="en-GB" sz="2000" baseline="-25000">
                <a:latin typeface="Arial" pitchFamily="34"/>
                <a:ea typeface="Arial Unicode MS" pitchFamily="2"/>
                <a:cs typeface="Tahoma" pitchFamily="2"/>
              </a:rPr>
              <a:t>0</a:t>
            </a: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 to </a:t>
            </a:r>
            <a:r>
              <a:rPr lang="en-GB" sz="2000">
                <a:latin typeface="Symbol" pitchFamily="18"/>
                <a:ea typeface="Arial Unicode MS" pitchFamily="2"/>
                <a:cs typeface="Tahoma" pitchFamily="2"/>
              </a:rPr>
              <a:t></a:t>
            </a:r>
            <a:r>
              <a:rPr lang="en-GB" sz="2000" baseline="-25000">
                <a:latin typeface="Arial" pitchFamily="34"/>
                <a:ea typeface="Arial Unicode MS" pitchFamily="2"/>
                <a:cs typeface="Tahoma" pitchFamily="2"/>
              </a:rPr>
              <a:t>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09480" y="3646440"/>
            <a:ext cx="5334120" cy="30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reeform 6"/>
          <p:cNvSpPr/>
          <p:nvPr/>
        </p:nvSpPr>
        <p:spPr>
          <a:xfrm>
            <a:off x="5867279" y="2895479"/>
            <a:ext cx="2946600" cy="52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800">
                <a:latin typeface="Arial" pitchFamily="34"/>
                <a:ea typeface="Arial Unicode MS" pitchFamily="2"/>
                <a:cs typeface="Tahoma" pitchFamily="2"/>
              </a:rPr>
              <a:t>Sum of all 5 </a:t>
            </a:r>
            <a:r>
              <a:rPr lang="en-GB" sz="2800">
                <a:latin typeface="Symbol" pitchFamily="18"/>
                <a:ea typeface="Arial Unicode MS" pitchFamily="2"/>
                <a:cs typeface="Tahoma" pitchFamily="2"/>
              </a:rPr>
              <a:t></a:t>
            </a:r>
            <a:r>
              <a:rPr lang="en-GB" sz="2800">
                <a:latin typeface="Arial" pitchFamily="34"/>
                <a:ea typeface="Arial Unicode MS" pitchFamily="2"/>
                <a:cs typeface="Tahoma" pitchFamily="2"/>
              </a:rPr>
              <a:t> = 0</a:t>
            </a:r>
          </a:p>
        </p:txBody>
      </p:sp>
      <p:sp>
        <p:nvSpPr>
          <p:cNvPr id="8" name="Freeform 7"/>
          <p:cNvSpPr/>
          <p:nvPr/>
        </p:nvSpPr>
        <p:spPr>
          <a:xfrm>
            <a:off x="685799" y="2343240"/>
            <a:ext cx="5486399" cy="648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3200">
                <a:solidFill>
                  <a:srgbClr val="FF9900"/>
                </a:solidFill>
                <a:latin typeface="Symbol" pitchFamily="18"/>
                <a:ea typeface="Arial Unicode MS" pitchFamily="2"/>
                <a:cs typeface="Tahoma" pitchFamily="2"/>
              </a:rPr>
              <a:t></a:t>
            </a:r>
            <a:r>
              <a:rPr lang="en-GB" sz="3200" baseline="-25000">
                <a:solidFill>
                  <a:srgbClr val="FF9900"/>
                </a:solidFill>
                <a:latin typeface="Arial" pitchFamily="34"/>
                <a:ea typeface="Arial Unicode MS" pitchFamily="2"/>
                <a:cs typeface="Tahoma" pitchFamily="2"/>
              </a:rPr>
              <a:t>2 </a:t>
            </a:r>
            <a:r>
              <a:rPr lang="en-GB" sz="3200">
                <a:solidFill>
                  <a:srgbClr val="FF9900"/>
                </a:solidFill>
                <a:latin typeface="Arial" pitchFamily="34"/>
                <a:ea typeface="Arial Unicode MS" pitchFamily="2"/>
                <a:cs typeface="Tahoma" pitchFamily="2"/>
              </a:rPr>
              <a:t>= </a:t>
            </a:r>
            <a:r>
              <a:rPr lang="en-GB" sz="3200">
                <a:solidFill>
                  <a:srgbClr val="FF9900"/>
                </a:solidFill>
                <a:latin typeface="Symbol" pitchFamily="18"/>
                <a:ea typeface="Arial Unicode MS" pitchFamily="2"/>
                <a:cs typeface="Tahoma" pitchFamily="2"/>
              </a:rPr>
              <a:t></a:t>
            </a:r>
            <a:r>
              <a:rPr lang="en-GB" sz="3200" baseline="-25000">
                <a:solidFill>
                  <a:srgbClr val="FF9900"/>
                </a:solidFill>
                <a:latin typeface="Arial" pitchFamily="34"/>
                <a:ea typeface="Arial Unicode MS" pitchFamily="2"/>
                <a:cs typeface="Tahoma" pitchFamily="2"/>
              </a:rPr>
              <a:t>max </a:t>
            </a:r>
            <a:r>
              <a:rPr lang="en-GB" sz="3200">
                <a:solidFill>
                  <a:srgbClr val="FF9900"/>
                </a:solidFill>
                <a:latin typeface="Symbol" pitchFamily="18"/>
                <a:ea typeface="Arial Unicode MS" pitchFamily="2"/>
                <a:cs typeface="Tahoma" pitchFamily="2"/>
              </a:rPr>
              <a:t></a:t>
            </a:r>
            <a:r>
              <a:rPr lang="en-GB" sz="3200">
                <a:solidFill>
                  <a:srgbClr val="FF9900"/>
                </a:solidFill>
                <a:latin typeface="Arial" pitchFamily="34"/>
                <a:ea typeface="Arial Unicode MS" pitchFamily="2"/>
                <a:cs typeface="Tahoma" pitchFamily="2"/>
              </a:rPr>
              <a:t> </a:t>
            </a:r>
            <a:r>
              <a:rPr lang="en-GB" sz="2800">
                <a:solidFill>
                  <a:srgbClr val="FF9900"/>
                </a:solidFill>
                <a:latin typeface="Arial" pitchFamily="34"/>
                <a:ea typeface="Arial Unicode MS" pitchFamily="2"/>
                <a:cs typeface="Tahoma" pitchFamily="2"/>
              </a:rPr>
              <a:t>cos(P + (j - 2) </a:t>
            </a:r>
            <a:r>
              <a:rPr lang="en-GB" sz="2800">
                <a:solidFill>
                  <a:srgbClr val="FF9900"/>
                </a:solidFill>
                <a:latin typeface="Symbol" pitchFamily="18"/>
                <a:ea typeface="Arial Unicode MS" pitchFamily="2"/>
                <a:cs typeface="Tahoma" pitchFamily="2"/>
              </a:rPr>
              <a:t></a:t>
            </a:r>
            <a:r>
              <a:rPr lang="en-GB" sz="2800">
                <a:solidFill>
                  <a:srgbClr val="FF9900"/>
                </a:solidFill>
                <a:latin typeface="Arial" pitchFamily="34"/>
                <a:ea typeface="Arial Unicode MS" pitchFamily="2"/>
                <a:cs typeface="Tahoma" pitchFamily="2"/>
              </a:rPr>
              <a:t> 144</a:t>
            </a:r>
            <a:r>
              <a:rPr lang="en-GB" sz="2800">
                <a:solidFill>
                  <a:srgbClr val="FF9900"/>
                </a:solidFill>
                <a:latin typeface="Symbol" pitchFamily="18"/>
                <a:ea typeface="Arial Unicode MS" pitchFamily="2"/>
                <a:cs typeface="Tahoma" pitchFamily="2"/>
              </a:rPr>
              <a:t></a:t>
            </a:r>
            <a:r>
              <a:rPr lang="en-GB" sz="2800">
                <a:solidFill>
                  <a:srgbClr val="FF9900"/>
                </a:solidFill>
                <a:latin typeface="Arial" pitchFamily="34"/>
                <a:ea typeface="Arial Unicode MS" pitchFamily="2"/>
                <a:cs typeface="Tahoma" pitchFamily="2"/>
              </a:rPr>
              <a:t>)‏</a:t>
            </a:r>
          </a:p>
        </p:txBody>
      </p:sp>
      <p:sp>
        <p:nvSpPr>
          <p:cNvPr id="9" name="Freeform 8"/>
          <p:cNvSpPr/>
          <p:nvPr/>
        </p:nvSpPr>
        <p:spPr>
          <a:xfrm>
            <a:off x="685799" y="2860920"/>
            <a:ext cx="5486399" cy="648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3200">
                <a:solidFill>
                  <a:srgbClr val="FF9900"/>
                </a:solidFill>
                <a:latin typeface="Symbol" pitchFamily="18"/>
                <a:ea typeface="Arial Unicode MS" pitchFamily="2"/>
                <a:cs typeface="Tahoma" pitchFamily="2"/>
              </a:rPr>
              <a:t></a:t>
            </a:r>
            <a:r>
              <a:rPr lang="en-GB" sz="3200" baseline="-25000">
                <a:solidFill>
                  <a:srgbClr val="FF9900"/>
                </a:solidFill>
                <a:latin typeface="Arial" pitchFamily="34"/>
                <a:ea typeface="Arial Unicode MS" pitchFamily="2"/>
                <a:cs typeface="Tahoma" pitchFamily="2"/>
              </a:rPr>
              <a:t>0 </a:t>
            </a:r>
            <a:r>
              <a:rPr lang="en-GB" sz="3200">
                <a:solidFill>
                  <a:srgbClr val="FF9900"/>
                </a:solidFill>
                <a:latin typeface="Arial" pitchFamily="34"/>
                <a:ea typeface="Arial Unicode MS" pitchFamily="2"/>
                <a:cs typeface="Tahoma" pitchFamily="2"/>
              </a:rPr>
              <a:t>+ </a:t>
            </a:r>
            <a:r>
              <a:rPr lang="en-GB" sz="3200">
                <a:solidFill>
                  <a:srgbClr val="FF9900"/>
                </a:solidFill>
                <a:latin typeface="Symbol" pitchFamily="18"/>
                <a:ea typeface="Arial Unicode MS" pitchFamily="2"/>
                <a:cs typeface="Tahoma" pitchFamily="2"/>
              </a:rPr>
              <a:t></a:t>
            </a:r>
            <a:r>
              <a:rPr lang="en-GB" sz="3200" baseline="-25000">
                <a:solidFill>
                  <a:srgbClr val="FF9900"/>
                </a:solidFill>
                <a:latin typeface="Arial" pitchFamily="34"/>
                <a:ea typeface="Arial Unicode MS" pitchFamily="2"/>
                <a:cs typeface="Tahoma" pitchFamily="2"/>
              </a:rPr>
              <a:t>1 </a:t>
            </a:r>
            <a:r>
              <a:rPr lang="en-GB" sz="3200">
                <a:solidFill>
                  <a:srgbClr val="FF9900"/>
                </a:solidFill>
                <a:latin typeface="Arial" pitchFamily="34"/>
                <a:ea typeface="Arial Unicode MS" pitchFamily="2"/>
                <a:cs typeface="Tahoma" pitchFamily="2"/>
              </a:rPr>
              <a:t>+ </a:t>
            </a:r>
            <a:r>
              <a:rPr lang="en-GB" sz="3200">
                <a:solidFill>
                  <a:srgbClr val="FF9900"/>
                </a:solidFill>
                <a:latin typeface="Symbol" pitchFamily="18"/>
                <a:ea typeface="Arial Unicode MS" pitchFamily="2"/>
                <a:cs typeface="Tahoma" pitchFamily="2"/>
              </a:rPr>
              <a:t></a:t>
            </a:r>
            <a:r>
              <a:rPr lang="en-GB" sz="3200" baseline="-25000">
                <a:solidFill>
                  <a:srgbClr val="FF9900"/>
                </a:solidFill>
                <a:latin typeface="Arial" pitchFamily="34"/>
                <a:ea typeface="Arial Unicode MS" pitchFamily="2"/>
                <a:cs typeface="Tahoma" pitchFamily="2"/>
              </a:rPr>
              <a:t>2 </a:t>
            </a:r>
            <a:r>
              <a:rPr lang="en-GB" sz="3200">
                <a:solidFill>
                  <a:srgbClr val="FF9900"/>
                </a:solidFill>
                <a:latin typeface="Arial" pitchFamily="34"/>
                <a:ea typeface="Arial Unicode MS" pitchFamily="2"/>
                <a:cs typeface="Tahoma" pitchFamily="2"/>
              </a:rPr>
              <a:t>+ </a:t>
            </a:r>
            <a:r>
              <a:rPr lang="en-GB" sz="3200">
                <a:solidFill>
                  <a:srgbClr val="FF9900"/>
                </a:solidFill>
                <a:latin typeface="Symbol" pitchFamily="18"/>
                <a:ea typeface="Arial Unicode MS" pitchFamily="2"/>
                <a:cs typeface="Tahoma" pitchFamily="2"/>
              </a:rPr>
              <a:t></a:t>
            </a:r>
            <a:r>
              <a:rPr lang="en-GB" sz="3200" baseline="-25000">
                <a:solidFill>
                  <a:srgbClr val="FF9900"/>
                </a:solidFill>
                <a:latin typeface="Arial" pitchFamily="34"/>
                <a:ea typeface="Arial Unicode MS" pitchFamily="2"/>
                <a:cs typeface="Tahoma" pitchFamily="2"/>
              </a:rPr>
              <a:t>3 </a:t>
            </a:r>
            <a:r>
              <a:rPr lang="en-GB" sz="3200">
                <a:solidFill>
                  <a:srgbClr val="FF9900"/>
                </a:solidFill>
                <a:latin typeface="Arial" pitchFamily="34"/>
                <a:ea typeface="Arial Unicode MS" pitchFamily="2"/>
                <a:cs typeface="Tahoma" pitchFamily="2"/>
              </a:rPr>
              <a:t>+ </a:t>
            </a:r>
            <a:r>
              <a:rPr lang="en-GB" sz="3200">
                <a:solidFill>
                  <a:srgbClr val="FF9900"/>
                </a:solidFill>
                <a:latin typeface="Symbol" pitchFamily="18"/>
                <a:ea typeface="Arial Unicode MS" pitchFamily="2"/>
                <a:cs typeface="Tahoma" pitchFamily="2"/>
              </a:rPr>
              <a:t></a:t>
            </a:r>
            <a:r>
              <a:rPr lang="en-GB" sz="3200" baseline="-25000">
                <a:solidFill>
                  <a:srgbClr val="FF9900"/>
                </a:solidFill>
                <a:latin typeface="Arial" pitchFamily="34"/>
                <a:ea typeface="Arial Unicode MS" pitchFamily="2"/>
                <a:cs typeface="Tahoma" pitchFamily="2"/>
              </a:rPr>
              <a:t>4 </a:t>
            </a:r>
            <a:r>
              <a:rPr lang="en-GB" sz="3200">
                <a:solidFill>
                  <a:srgbClr val="FF9900"/>
                </a:solidFill>
                <a:latin typeface="Arial" pitchFamily="34"/>
                <a:ea typeface="Arial Unicode MS" pitchFamily="2"/>
                <a:cs typeface="Tahoma" pitchFamily="2"/>
              </a:rPr>
              <a:t>= 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722159"/>
            <a:ext cx="7772400" cy="767159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P in nucleic acids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3520" y="2209680"/>
            <a:ext cx="3657600" cy="2889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t="55756"/>
          <a:stretch>
            <a:fillRect/>
          </a:stretch>
        </p:blipFill>
        <p:spPr>
          <a:xfrm>
            <a:off x="6092999" y="2209680"/>
            <a:ext cx="2441520" cy="12859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4"/>
          <p:cNvSpPr/>
          <p:nvPr/>
        </p:nvSpPr>
        <p:spPr>
          <a:xfrm>
            <a:off x="2286000" y="2946239"/>
            <a:ext cx="457200" cy="177840"/>
          </a:xfrm>
          <a:custGeom>
            <a:avLst/>
            <a:gdLst>
              <a:gd name="f0" fmla="val 0"/>
              <a:gd name="f1" fmla="val 288"/>
              <a:gd name="f2" fmla="val 112"/>
              <a:gd name="f3" fmla="val 16"/>
              <a:gd name="f4" fmla="val 48"/>
              <a:gd name="f5" fmla="val 8"/>
              <a:gd name="f6" fmla="val 96"/>
              <a:gd name="f7" fmla="val 144"/>
              <a:gd name="f8" fmla="val 192"/>
              <a:gd name="f9" fmla="val 32"/>
              <a:gd name="f10" fmla="val 240"/>
              <a:gd name="f11" fmla="val 72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88" h="112">
                <a:moveTo>
                  <a:pt x="f0" y="f3"/>
                </a:moveTo>
                <a:cubicBezTo>
                  <a:pt x="f4" y="f5"/>
                  <a:pt x="f6" y="f0"/>
                  <a:pt x="f7" y="f3"/>
                </a:cubicBezTo>
                <a:cubicBezTo>
                  <a:pt x="f8" y="f9"/>
                  <a:pt x="f10" y="f11"/>
                  <a:pt x="f1" y="f2"/>
                </a:cubicBezTo>
              </a:path>
            </a:pathLst>
          </a:custGeom>
          <a:noFill/>
          <a:ln w="38160">
            <a:solidFill>
              <a:srgbClr val="FF6600"/>
            </a:solidFill>
            <a:prstDash val="solid"/>
            <a:round/>
            <a:headEnd type="arrow"/>
            <a:tailEnd type="arrow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Freeform 5"/>
          <p:cNvSpPr/>
          <p:nvPr/>
        </p:nvSpPr>
        <p:spPr>
          <a:xfrm flipV="1">
            <a:off x="2286000" y="4165560"/>
            <a:ext cx="457200" cy="177840"/>
          </a:xfrm>
          <a:custGeom>
            <a:avLst/>
            <a:gdLst>
              <a:gd name="f0" fmla="val 0"/>
              <a:gd name="f1" fmla="val 288"/>
              <a:gd name="f2" fmla="val 112"/>
              <a:gd name="f3" fmla="val 16"/>
              <a:gd name="f4" fmla="val 48"/>
              <a:gd name="f5" fmla="val 8"/>
              <a:gd name="f6" fmla="val 96"/>
              <a:gd name="f7" fmla="val 144"/>
              <a:gd name="f8" fmla="val 192"/>
              <a:gd name="f9" fmla="val 32"/>
              <a:gd name="f10" fmla="val 240"/>
              <a:gd name="f11" fmla="val 72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88" h="112">
                <a:moveTo>
                  <a:pt x="f0" y="f3"/>
                </a:moveTo>
                <a:cubicBezTo>
                  <a:pt x="f4" y="f5"/>
                  <a:pt x="f6" y="f0"/>
                  <a:pt x="f7" y="f3"/>
                </a:cubicBezTo>
                <a:cubicBezTo>
                  <a:pt x="f8" y="f9"/>
                  <a:pt x="f10" y="f11"/>
                  <a:pt x="f1" y="f2"/>
                </a:cubicBezTo>
              </a:path>
            </a:pathLst>
          </a:custGeom>
          <a:noFill/>
          <a:ln w="38160">
            <a:solidFill>
              <a:srgbClr val="CC0099"/>
            </a:solidFill>
            <a:prstDash val="solid"/>
            <a:round/>
            <a:headEnd type="arrow"/>
            <a:tailEnd type="arrow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343760" y="2590919"/>
            <a:ext cx="126288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400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NORTH</a:t>
            </a:r>
          </a:p>
        </p:txBody>
      </p:sp>
      <p:sp>
        <p:nvSpPr>
          <p:cNvPr id="8" name="Freeform 7"/>
          <p:cNvSpPr/>
          <p:nvPr/>
        </p:nvSpPr>
        <p:spPr>
          <a:xfrm>
            <a:off x="4343400" y="3962520"/>
            <a:ext cx="124596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400">
                <a:solidFill>
                  <a:srgbClr val="CC0099"/>
                </a:solidFill>
                <a:latin typeface="Arial" pitchFamily="34"/>
                <a:ea typeface="Arial Unicode MS" pitchFamily="2"/>
                <a:cs typeface="Tahoma" pitchFamily="2"/>
              </a:rPr>
              <a:t>SOUTH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b="55756"/>
          <a:stretch>
            <a:fillRect/>
          </a:stretch>
        </p:blipFill>
        <p:spPr>
          <a:xfrm>
            <a:off x="6095880" y="3809880"/>
            <a:ext cx="2441520" cy="12877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reeform 9"/>
          <p:cNvSpPr/>
          <p:nvPr/>
        </p:nvSpPr>
        <p:spPr>
          <a:xfrm>
            <a:off x="444599" y="5383080"/>
            <a:ext cx="572760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21920" algn="l"/>
                <a:tab pos="10779119" algn="l"/>
              </a:tabLst>
            </a:pP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0</a:t>
            </a:r>
            <a:r>
              <a:rPr lang="en-GB" sz="2000" baseline="30000">
                <a:latin typeface="Arial" pitchFamily="34"/>
                <a:ea typeface="Arial Unicode MS" pitchFamily="2"/>
                <a:cs typeface="Tahoma" pitchFamily="2"/>
              </a:rPr>
              <a:t>o</a:t>
            </a: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 </a:t>
            </a:r>
            <a:r>
              <a:rPr lang="en-GB" sz="2000">
                <a:latin typeface="Symbol" pitchFamily="18"/>
                <a:ea typeface="Arial Unicode MS" pitchFamily="2"/>
                <a:cs typeface="Tahoma" pitchFamily="2"/>
              </a:rPr>
              <a:t></a:t>
            </a: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  P </a:t>
            </a:r>
            <a:r>
              <a:rPr lang="en-GB" sz="2000">
                <a:latin typeface="Symbol" pitchFamily="18"/>
                <a:ea typeface="Arial Unicode MS" pitchFamily="2"/>
                <a:cs typeface="Tahoma" pitchFamily="2"/>
              </a:rPr>
              <a:t></a:t>
            </a: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  36</a:t>
            </a:r>
            <a:r>
              <a:rPr lang="en-GB" sz="2000" baseline="30000">
                <a:latin typeface="Arial" pitchFamily="34"/>
                <a:ea typeface="Arial Unicode MS" pitchFamily="2"/>
                <a:cs typeface="Tahoma" pitchFamily="2"/>
              </a:rPr>
              <a:t>o</a:t>
            </a: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   	north	 (prevalent in </a:t>
            </a:r>
            <a:r>
              <a:rPr lang="en-GB" sz="2000">
                <a:solidFill>
                  <a:srgbClr val="FF9900"/>
                </a:solidFill>
                <a:latin typeface="Arial" pitchFamily="34"/>
                <a:ea typeface="Arial Unicode MS" pitchFamily="2"/>
                <a:cs typeface="Tahoma" pitchFamily="2"/>
              </a:rPr>
              <a:t>RNA</a:t>
            </a: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)‏</a:t>
            </a:r>
          </a:p>
        </p:txBody>
      </p:sp>
      <p:sp>
        <p:nvSpPr>
          <p:cNvPr id="11" name="Freeform 10"/>
          <p:cNvSpPr/>
          <p:nvPr/>
        </p:nvSpPr>
        <p:spPr>
          <a:xfrm>
            <a:off x="444599" y="5992920"/>
            <a:ext cx="5194080" cy="703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21920" algn="l"/>
                <a:tab pos="10779119" algn="l"/>
              </a:tabLst>
            </a:pP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144</a:t>
            </a:r>
            <a:r>
              <a:rPr lang="en-GB" sz="2000" baseline="30000">
                <a:latin typeface="Arial" pitchFamily="34"/>
                <a:ea typeface="Arial Unicode MS" pitchFamily="2"/>
                <a:cs typeface="Tahoma" pitchFamily="2"/>
              </a:rPr>
              <a:t>o</a:t>
            </a: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 </a:t>
            </a:r>
            <a:r>
              <a:rPr lang="en-GB" sz="2000">
                <a:latin typeface="Symbol" pitchFamily="18"/>
                <a:ea typeface="Arial Unicode MS" pitchFamily="2"/>
                <a:cs typeface="Tahoma" pitchFamily="2"/>
              </a:rPr>
              <a:t></a:t>
            </a: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  P </a:t>
            </a:r>
            <a:r>
              <a:rPr lang="en-GB" sz="2000">
                <a:latin typeface="Symbol" pitchFamily="18"/>
                <a:ea typeface="Arial Unicode MS" pitchFamily="2"/>
                <a:cs typeface="Tahoma" pitchFamily="2"/>
              </a:rPr>
              <a:t></a:t>
            </a: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  190</a:t>
            </a:r>
            <a:r>
              <a:rPr lang="en-GB" sz="2000" baseline="30000">
                <a:latin typeface="Arial" pitchFamily="34"/>
                <a:ea typeface="Arial Unicode MS" pitchFamily="2"/>
                <a:cs typeface="Tahoma" pitchFamily="2"/>
              </a:rPr>
              <a:t>o</a:t>
            </a: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   south	 (prevalent in </a:t>
            </a:r>
            <a:r>
              <a:rPr lang="en-GB" sz="2000">
                <a:solidFill>
                  <a:srgbClr val="D60093"/>
                </a:solidFill>
                <a:latin typeface="Arial" pitchFamily="34"/>
                <a:ea typeface="Arial Unicode MS" pitchFamily="2"/>
                <a:cs typeface="Tahoma" pitchFamily="2"/>
              </a:rPr>
              <a:t>DNA</a:t>
            </a: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)‏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</a:pPr>
            <a:endParaRPr lang="en-GB" sz="2000">
              <a:latin typeface="Arial" pitchFamily="34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341280"/>
            <a:ext cx="7772400" cy="767159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Helical parameters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800600" y="2362320"/>
            <a:ext cx="4191120" cy="3794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28600" y="2362320"/>
            <a:ext cx="4419720" cy="37861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4"/>
          <p:cNvSpPr/>
          <p:nvPr/>
        </p:nvSpPr>
        <p:spPr>
          <a:xfrm>
            <a:off x="228600" y="2362320"/>
            <a:ext cx="731520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8440">
            <a:solidFill>
              <a:srgbClr val="FF66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52280" y="1143000"/>
            <a:ext cx="354708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400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axis-base, axis-base pair</a:t>
            </a:r>
          </a:p>
        </p:txBody>
      </p:sp>
      <p:sp>
        <p:nvSpPr>
          <p:cNvPr id="7" name="Freeform 6"/>
          <p:cNvSpPr/>
          <p:nvPr/>
        </p:nvSpPr>
        <p:spPr>
          <a:xfrm>
            <a:off x="228600" y="3581279"/>
            <a:ext cx="8763120" cy="1219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8440">
            <a:solidFill>
              <a:srgbClr val="CC0099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55880" y="1523880"/>
            <a:ext cx="212832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buNone/>
              <a:tabLst/>
            </a:pPr>
            <a:r>
              <a:rPr lang="en-GB" sz="2400">
                <a:solidFill>
                  <a:srgbClr val="CC0099"/>
                </a:solidFill>
                <a:latin typeface="Arial" pitchFamily="34"/>
                <a:ea typeface="Arial Unicode MS" pitchFamily="2"/>
                <a:cs typeface="Tahoma" pitchFamily="2"/>
              </a:rPr>
              <a:t>intra-base pair</a:t>
            </a:r>
          </a:p>
        </p:txBody>
      </p:sp>
      <p:sp>
        <p:nvSpPr>
          <p:cNvPr id="9" name="Freeform 8"/>
          <p:cNvSpPr/>
          <p:nvPr/>
        </p:nvSpPr>
        <p:spPr>
          <a:xfrm>
            <a:off x="228600" y="4876920"/>
            <a:ext cx="8763120" cy="1295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8440">
            <a:solidFill>
              <a:srgbClr val="33CC33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55160" y="1905120"/>
            <a:ext cx="392508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buNone/>
              <a:tabLst/>
            </a:pPr>
            <a:r>
              <a:rPr lang="en-GB" sz="2400">
                <a:solidFill>
                  <a:srgbClr val="33CC33"/>
                </a:solidFill>
                <a:latin typeface="Arial" pitchFamily="34"/>
                <a:ea typeface="Arial Unicode MS" pitchFamily="2"/>
                <a:cs typeface="Tahoma" pitchFamily="2"/>
              </a:rPr>
              <a:t>inter-base or inter-base pair</a:t>
            </a:r>
          </a:p>
        </p:txBody>
      </p:sp>
      <p:sp>
        <p:nvSpPr>
          <p:cNvPr id="11" name="Freeform 10"/>
          <p:cNvSpPr/>
          <p:nvPr/>
        </p:nvSpPr>
        <p:spPr>
          <a:xfrm>
            <a:off x="304920" y="3657600"/>
            <a:ext cx="4267080" cy="2438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8440">
            <a:solidFill>
              <a:srgbClr val="99CCFF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04800" y="6288120"/>
            <a:ext cx="200952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8440">
            <a:solidFill>
              <a:srgbClr val="99CCFF"/>
            </a:solidFill>
            <a:prstDash val="solid"/>
            <a:miter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buNone/>
              <a:tabLst/>
            </a:pPr>
            <a:r>
              <a:rPr lang="en-GB" sz="2400">
                <a:latin typeface="Arial" pitchFamily="34"/>
                <a:ea typeface="Arial Unicode MS" pitchFamily="2"/>
                <a:cs typeface="Tahoma" pitchFamily="2"/>
              </a:rPr>
              <a:t>Distance/shift</a:t>
            </a:r>
          </a:p>
        </p:txBody>
      </p:sp>
      <p:sp>
        <p:nvSpPr>
          <p:cNvPr id="13" name="Freeform 12"/>
          <p:cNvSpPr/>
          <p:nvPr/>
        </p:nvSpPr>
        <p:spPr>
          <a:xfrm>
            <a:off x="4766759" y="6288120"/>
            <a:ext cx="95796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8440">
            <a:solidFill>
              <a:srgbClr val="FFCC00"/>
            </a:solidFill>
            <a:prstDash val="solid"/>
            <a:miter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buNone/>
              <a:tabLst/>
            </a:pPr>
            <a:r>
              <a:rPr lang="en-GB" sz="2400">
                <a:latin typeface="Arial" pitchFamily="34"/>
                <a:ea typeface="Arial Unicode MS" pitchFamily="2"/>
                <a:cs typeface="Tahoma" pitchFamily="2"/>
              </a:rPr>
              <a:t>Angle</a:t>
            </a:r>
          </a:p>
        </p:txBody>
      </p:sp>
      <p:sp>
        <p:nvSpPr>
          <p:cNvPr id="14" name="Freeform 13"/>
          <p:cNvSpPr/>
          <p:nvPr/>
        </p:nvSpPr>
        <p:spPr>
          <a:xfrm>
            <a:off x="4876920" y="3657600"/>
            <a:ext cx="4038479" cy="2438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8440">
            <a:solidFill>
              <a:srgbClr val="FFCC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457200"/>
            <a:ext cx="7772400" cy="129564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Helical…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267080" y="2743199"/>
            <a:ext cx="4749840" cy="385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28600" y="1405080"/>
            <a:ext cx="4913279" cy="25574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4"/>
          <p:cNvSpPr/>
          <p:nvPr/>
        </p:nvSpPr>
        <p:spPr>
          <a:xfrm>
            <a:off x="5181480" y="1484279"/>
            <a:ext cx="374220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 i="1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D</a:t>
            </a: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 … displacement from helical axis</a:t>
            </a:r>
          </a:p>
        </p:txBody>
      </p:sp>
      <p:sp>
        <p:nvSpPr>
          <p:cNvPr id="6" name="Freeform 5"/>
          <p:cNvSpPr/>
          <p:nvPr/>
        </p:nvSpPr>
        <p:spPr>
          <a:xfrm>
            <a:off x="2743199" y="1981080"/>
            <a:ext cx="380880" cy="3812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28440">
            <a:solidFill>
              <a:srgbClr val="FF66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895479" y="4191120"/>
            <a:ext cx="1056959" cy="717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 b="1" i="1">
                <a:solidFill>
                  <a:srgbClr val="FF6600"/>
                </a:solidFill>
                <a:latin typeface="Symbol" pitchFamily="18"/>
                <a:ea typeface="Arial Unicode MS" pitchFamily="2"/>
                <a:cs typeface="Tahoma" pitchFamily="2"/>
              </a:rPr>
              <a:t></a:t>
            </a:r>
            <a:r>
              <a:rPr lang="en-GB" sz="1800" b="1" baseline="-25000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R</a:t>
            </a: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 … roll</a:t>
            </a:r>
          </a:p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 b="1" i="1">
                <a:solidFill>
                  <a:srgbClr val="FF6600"/>
                </a:solidFill>
                <a:latin typeface="Symbol" pitchFamily="18"/>
                <a:ea typeface="Arial Unicode MS" pitchFamily="2"/>
                <a:cs typeface="Tahoma" pitchFamily="2"/>
              </a:rPr>
              <a:t></a:t>
            </a:r>
            <a:r>
              <a:rPr lang="en-GB" sz="1800" b="1" baseline="-25000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T</a:t>
            </a: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 … tilt</a:t>
            </a:r>
          </a:p>
        </p:txBody>
      </p:sp>
      <p:sp>
        <p:nvSpPr>
          <p:cNvPr id="8" name="Freeform 7"/>
          <p:cNvSpPr/>
          <p:nvPr/>
        </p:nvSpPr>
        <p:spPr>
          <a:xfrm>
            <a:off x="6477119" y="5791320"/>
            <a:ext cx="380880" cy="3808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28440">
            <a:solidFill>
              <a:srgbClr val="FF66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8305920" y="4572000"/>
            <a:ext cx="380880" cy="3808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28440">
            <a:solidFill>
              <a:srgbClr val="FF66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257800" y="2286000"/>
            <a:ext cx="213372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/>
            </a:pPr>
            <a:r>
              <a:rPr lang="en-GB" sz="1800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t</a:t>
            </a: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 …twist = 360</a:t>
            </a:r>
            <a:r>
              <a:rPr lang="en-GB" sz="1800" baseline="30000">
                <a:latin typeface="Arial" pitchFamily="34"/>
                <a:ea typeface="Arial Unicode MS" pitchFamily="2"/>
                <a:cs typeface="Tahoma" pitchFamily="2"/>
              </a:rPr>
              <a:t>o</a:t>
            </a:r>
            <a:r>
              <a:rPr lang="en-GB" sz="1800">
                <a:latin typeface="Arial" pitchFamily="34"/>
                <a:ea typeface="Arial Unicode MS" pitchFamily="2"/>
                <a:cs typeface="Tahoma" pitchFamily="2"/>
              </a:rPr>
              <a:t> / 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341280"/>
            <a:ext cx="7772400" cy="767159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Helical parameters</a:t>
            </a:r>
          </a:p>
        </p:txBody>
      </p:sp>
      <p:sp>
        <p:nvSpPr>
          <p:cNvPr id="3" name="Freeform 2"/>
          <p:cNvSpPr/>
          <p:nvPr/>
        </p:nvSpPr>
        <p:spPr>
          <a:xfrm>
            <a:off x="3051360" y="1066680"/>
            <a:ext cx="243324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buNone/>
              <a:tabLst/>
            </a:pPr>
            <a:r>
              <a:rPr lang="en-US" sz="2400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for A and B DNA</a:t>
            </a:r>
          </a:p>
        </p:txBody>
      </p:sp>
      <p:sp>
        <p:nvSpPr>
          <p:cNvPr id="4" name="Freeform 3"/>
          <p:cNvSpPr/>
          <p:nvPr/>
        </p:nvSpPr>
        <p:spPr>
          <a:xfrm>
            <a:off x="325080" y="1600200"/>
            <a:ext cx="5112360" cy="5031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21920" algn="l"/>
                <a:tab pos="10779119" algn="l"/>
              </a:tabLst>
            </a:pPr>
            <a:r>
              <a:rPr lang="en-US" sz="1800">
                <a:solidFill>
                  <a:srgbClr val="FFCC00"/>
                </a:solidFill>
                <a:latin typeface="Arial" pitchFamily="34"/>
                <a:ea typeface="Arial Unicode MS" pitchFamily="2"/>
                <a:cs typeface="Tahoma" pitchFamily="2"/>
              </a:rPr>
              <a:t>Global</a:t>
            </a:r>
            <a:r>
              <a:rPr lang="en-US" sz="1800">
                <a:solidFill>
                  <a:srgbClr val="CC0099"/>
                </a:solidFill>
                <a:latin typeface="Arial" pitchFamily="34"/>
                <a:ea typeface="Arial Unicode MS" pitchFamily="2"/>
                <a:cs typeface="Tahoma" pitchFamily="2"/>
              </a:rPr>
              <a:t>		B-DNA		A-DNA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21920" algn="l"/>
                <a:tab pos="10779119" algn="l"/>
              </a:tabLst>
            </a:pPr>
            <a:r>
              <a:rPr lang="en-US" sz="1800">
                <a:solidFill>
                  <a:srgbClr val="CC0099"/>
                </a:solidFill>
                <a:latin typeface="Arial" pitchFamily="34"/>
                <a:ea typeface="Arial Unicode MS" pitchFamily="2"/>
                <a:cs typeface="Tahoma" pitchFamily="2"/>
              </a:rPr>
              <a:t>X disp.		   </a:t>
            </a:r>
            <a:r>
              <a:rPr lang="en-US" sz="1800">
                <a:latin typeface="Arial" pitchFamily="34"/>
                <a:ea typeface="Arial Unicode MS" pitchFamily="2"/>
                <a:cs typeface="Tahoma" pitchFamily="2"/>
              </a:rPr>
              <a:t>0.0		 -5.28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21920" algn="l"/>
                <a:tab pos="10779119" algn="l"/>
              </a:tabLst>
            </a:pPr>
            <a:r>
              <a:rPr lang="en-US" sz="1800">
                <a:solidFill>
                  <a:srgbClr val="CC0099"/>
                </a:solidFill>
                <a:latin typeface="Arial" pitchFamily="34"/>
                <a:ea typeface="Arial Unicode MS" pitchFamily="2"/>
                <a:cs typeface="Tahoma" pitchFamily="2"/>
              </a:rPr>
              <a:t>Y disp.		   </a:t>
            </a:r>
            <a:r>
              <a:rPr lang="en-US" sz="1800">
                <a:latin typeface="Arial" pitchFamily="34"/>
                <a:ea typeface="Arial Unicode MS" pitchFamily="2"/>
                <a:cs typeface="Tahoma" pitchFamily="2"/>
              </a:rPr>
              <a:t>0.0 		  0.0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21920" algn="l"/>
                <a:tab pos="10779119" algn="l"/>
              </a:tabLst>
            </a:pPr>
            <a:r>
              <a:rPr lang="en-US" sz="1800">
                <a:solidFill>
                  <a:srgbClr val="CC0099"/>
                </a:solidFill>
                <a:latin typeface="Arial" pitchFamily="34"/>
                <a:ea typeface="Arial Unicode MS" pitchFamily="2"/>
                <a:cs typeface="Tahoma" pitchFamily="2"/>
              </a:rPr>
              <a:t>Inclin		   </a:t>
            </a:r>
            <a:r>
              <a:rPr lang="en-US" sz="1800">
                <a:latin typeface="Arial" pitchFamily="34"/>
                <a:ea typeface="Arial Unicode MS" pitchFamily="2"/>
                <a:cs typeface="Tahoma" pitchFamily="2"/>
              </a:rPr>
              <a:t>1.46		20.73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21920" algn="l"/>
                <a:tab pos="10779119" algn="l"/>
              </a:tabLst>
            </a:pPr>
            <a:r>
              <a:rPr lang="en-US" sz="1800">
                <a:solidFill>
                  <a:srgbClr val="CC0099"/>
                </a:solidFill>
                <a:latin typeface="Arial" pitchFamily="34"/>
                <a:ea typeface="Arial Unicode MS" pitchFamily="2"/>
                <a:cs typeface="Tahoma" pitchFamily="2"/>
              </a:rPr>
              <a:t>Tip		   </a:t>
            </a:r>
            <a:r>
              <a:rPr lang="en-US" sz="1800">
                <a:latin typeface="Arial" pitchFamily="34"/>
                <a:ea typeface="Arial Unicode MS" pitchFamily="2"/>
                <a:cs typeface="Tahoma" pitchFamily="2"/>
              </a:rPr>
              <a:t>0.0		  0.0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21920" algn="l"/>
                <a:tab pos="10779119" algn="l"/>
              </a:tabLst>
            </a:pPr>
            <a:r>
              <a:rPr lang="en-US" sz="1800">
                <a:solidFill>
                  <a:srgbClr val="CC0099"/>
                </a:solidFill>
                <a:latin typeface="Arial" pitchFamily="34"/>
                <a:ea typeface="Arial Unicode MS" pitchFamily="2"/>
                <a:cs typeface="Tahoma" pitchFamily="2"/>
              </a:rPr>
              <a:t>Shear		   </a:t>
            </a:r>
            <a:r>
              <a:rPr lang="en-US" sz="1800">
                <a:latin typeface="Arial" pitchFamily="34"/>
                <a:ea typeface="Arial Unicode MS" pitchFamily="2"/>
                <a:cs typeface="Tahoma" pitchFamily="2"/>
              </a:rPr>
              <a:t>0.0		  0.0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21920" algn="l"/>
                <a:tab pos="10779119" algn="l"/>
              </a:tabLst>
            </a:pPr>
            <a:r>
              <a:rPr lang="en-US" sz="1800">
                <a:solidFill>
                  <a:srgbClr val="CC0099"/>
                </a:solidFill>
                <a:latin typeface="Arial" pitchFamily="34"/>
                <a:ea typeface="Arial Unicode MS" pitchFamily="2"/>
                <a:cs typeface="Tahoma" pitchFamily="2"/>
              </a:rPr>
              <a:t>Stretch		   </a:t>
            </a:r>
            <a:r>
              <a:rPr lang="en-US" sz="1800">
                <a:latin typeface="Arial" pitchFamily="34"/>
                <a:ea typeface="Arial Unicode MS" pitchFamily="2"/>
                <a:cs typeface="Tahoma" pitchFamily="2"/>
              </a:rPr>
              <a:t>0.0		  0.01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21920" algn="l"/>
                <a:tab pos="10779119" algn="l"/>
              </a:tabLst>
            </a:pPr>
            <a:r>
              <a:rPr lang="en-US" sz="1800">
                <a:solidFill>
                  <a:srgbClr val="CC0099"/>
                </a:solidFill>
                <a:latin typeface="Arial" pitchFamily="34"/>
                <a:ea typeface="Arial Unicode MS" pitchFamily="2"/>
                <a:cs typeface="Tahoma" pitchFamily="2"/>
              </a:rPr>
              <a:t>Stagger		  </a:t>
            </a:r>
            <a:r>
              <a:rPr lang="en-US" sz="1800">
                <a:latin typeface="Arial" pitchFamily="34"/>
                <a:ea typeface="Arial Unicode MS" pitchFamily="2"/>
                <a:cs typeface="Tahoma" pitchFamily="2"/>
              </a:rPr>
              <a:t>-0.08		 -0.04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21920" algn="l"/>
                <a:tab pos="10779119" algn="l"/>
              </a:tabLst>
            </a:pPr>
            <a:r>
              <a:rPr lang="en-US" sz="1800">
                <a:solidFill>
                  <a:srgbClr val="CC0099"/>
                </a:solidFill>
                <a:latin typeface="Arial" pitchFamily="34"/>
                <a:ea typeface="Arial Unicode MS" pitchFamily="2"/>
                <a:cs typeface="Tahoma" pitchFamily="2"/>
              </a:rPr>
              <a:t>Buckle		   </a:t>
            </a:r>
            <a:r>
              <a:rPr lang="en-US" sz="1800">
                <a:latin typeface="Arial" pitchFamily="34"/>
                <a:ea typeface="Arial Unicode MS" pitchFamily="2"/>
                <a:cs typeface="Tahoma" pitchFamily="2"/>
              </a:rPr>
              <a:t>0.0		  0.0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21920" algn="l"/>
                <a:tab pos="10779119" algn="l"/>
              </a:tabLst>
            </a:pPr>
            <a:r>
              <a:rPr lang="en-US" sz="1800">
                <a:solidFill>
                  <a:srgbClr val="CC0099"/>
                </a:solidFill>
                <a:latin typeface="Arial" pitchFamily="34"/>
                <a:ea typeface="Arial Unicode MS" pitchFamily="2"/>
                <a:cs typeface="Tahoma" pitchFamily="2"/>
              </a:rPr>
              <a:t>Propeller		</a:t>
            </a:r>
            <a:r>
              <a:rPr lang="en-US" sz="1800">
                <a:latin typeface="Arial" pitchFamily="34"/>
                <a:ea typeface="Arial Unicode MS" pitchFamily="2"/>
                <a:cs typeface="Tahoma" pitchFamily="2"/>
              </a:rPr>
              <a:t>-13.3		 -7.5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21920" algn="l"/>
                <a:tab pos="10779119" algn="l"/>
              </a:tabLst>
            </a:pPr>
            <a:r>
              <a:rPr lang="en-US" sz="1800">
                <a:solidFill>
                  <a:srgbClr val="CC0099"/>
                </a:solidFill>
                <a:latin typeface="Arial" pitchFamily="34"/>
                <a:ea typeface="Arial Unicode MS" pitchFamily="2"/>
                <a:cs typeface="Tahoma" pitchFamily="2"/>
              </a:rPr>
              <a:t>Openning	   </a:t>
            </a:r>
            <a:r>
              <a:rPr lang="en-US" sz="1800">
                <a:latin typeface="Arial" pitchFamily="34"/>
                <a:ea typeface="Arial Unicode MS" pitchFamily="2"/>
                <a:cs typeface="Tahoma" pitchFamily="2"/>
              </a:rPr>
              <a:t>0.0		 -0.02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21920" algn="l"/>
                <a:tab pos="10779119" algn="l"/>
              </a:tabLst>
            </a:pPr>
            <a:r>
              <a:rPr lang="en-US" sz="1800">
                <a:solidFill>
                  <a:srgbClr val="CC0099"/>
                </a:solidFill>
                <a:latin typeface="Arial" pitchFamily="34"/>
                <a:ea typeface="Arial Unicode MS" pitchFamily="2"/>
                <a:cs typeface="Tahoma" pitchFamily="2"/>
              </a:rPr>
              <a:t>Shift		   </a:t>
            </a:r>
            <a:r>
              <a:rPr lang="en-US" sz="1800">
                <a:latin typeface="Arial" pitchFamily="34"/>
                <a:ea typeface="Arial Unicode MS" pitchFamily="2"/>
                <a:cs typeface="Tahoma" pitchFamily="2"/>
              </a:rPr>
              <a:t>0.0		  0.0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21920" algn="l"/>
                <a:tab pos="10779119" algn="l"/>
              </a:tabLst>
            </a:pPr>
            <a:r>
              <a:rPr lang="en-US" sz="1800">
                <a:solidFill>
                  <a:srgbClr val="CC0099"/>
                </a:solidFill>
                <a:latin typeface="Arial" pitchFamily="34"/>
                <a:ea typeface="Arial Unicode MS" pitchFamily="2"/>
                <a:cs typeface="Tahoma" pitchFamily="2"/>
              </a:rPr>
              <a:t>Slide		   </a:t>
            </a:r>
            <a:r>
              <a:rPr lang="en-US" sz="1800">
                <a:latin typeface="Arial" pitchFamily="34"/>
                <a:ea typeface="Arial Unicode MS" pitchFamily="2"/>
                <a:cs typeface="Tahoma" pitchFamily="2"/>
              </a:rPr>
              <a:t>0.0		  0.0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21920" algn="l"/>
                <a:tab pos="10779119" algn="l"/>
              </a:tabLst>
            </a:pPr>
            <a:r>
              <a:rPr lang="en-US" sz="1800">
                <a:solidFill>
                  <a:srgbClr val="CC0099"/>
                </a:solidFill>
                <a:latin typeface="Arial" pitchFamily="34"/>
                <a:ea typeface="Arial Unicode MS" pitchFamily="2"/>
                <a:cs typeface="Tahoma" pitchFamily="2"/>
              </a:rPr>
              <a:t>Rise		   </a:t>
            </a:r>
            <a:r>
              <a:rPr lang="en-US" sz="1800">
                <a:latin typeface="Arial" pitchFamily="34"/>
                <a:ea typeface="Arial Unicode MS" pitchFamily="2"/>
                <a:cs typeface="Tahoma" pitchFamily="2"/>
              </a:rPr>
              <a:t>3.38		  2.56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21920" algn="l"/>
                <a:tab pos="10779119" algn="l"/>
              </a:tabLst>
            </a:pPr>
            <a:r>
              <a:rPr lang="en-US" sz="1800">
                <a:solidFill>
                  <a:srgbClr val="CC0099"/>
                </a:solidFill>
                <a:latin typeface="Arial" pitchFamily="34"/>
                <a:ea typeface="Arial Unicode MS" pitchFamily="2"/>
                <a:cs typeface="Tahoma" pitchFamily="2"/>
              </a:rPr>
              <a:t>Tilt		   </a:t>
            </a:r>
            <a:r>
              <a:rPr lang="en-US" sz="1800">
                <a:latin typeface="Arial" pitchFamily="34"/>
                <a:ea typeface="Arial Unicode MS" pitchFamily="2"/>
                <a:cs typeface="Tahoma" pitchFamily="2"/>
              </a:rPr>
              <a:t>0.0		  0.0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21920" algn="l"/>
                <a:tab pos="10779119" algn="l"/>
              </a:tabLst>
            </a:pPr>
            <a:r>
              <a:rPr lang="en-US" sz="1800">
                <a:solidFill>
                  <a:srgbClr val="CC0099"/>
                </a:solidFill>
                <a:latin typeface="Arial" pitchFamily="34"/>
                <a:ea typeface="Arial Unicode MS" pitchFamily="2"/>
                <a:cs typeface="Tahoma" pitchFamily="2"/>
              </a:rPr>
              <a:t>Roll		   </a:t>
            </a:r>
            <a:r>
              <a:rPr lang="en-US" sz="1800">
                <a:latin typeface="Arial" pitchFamily="34"/>
                <a:ea typeface="Arial Unicode MS" pitchFamily="2"/>
                <a:cs typeface="Tahoma" pitchFamily="2"/>
              </a:rPr>
              <a:t>0.0		  0.0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21920" algn="l"/>
                <a:tab pos="10779119" algn="l"/>
              </a:tabLst>
            </a:pPr>
            <a:r>
              <a:rPr lang="en-US" sz="1800">
                <a:solidFill>
                  <a:srgbClr val="CC0099"/>
                </a:solidFill>
                <a:latin typeface="Arial" pitchFamily="34"/>
                <a:ea typeface="Arial Unicode MS" pitchFamily="2"/>
                <a:cs typeface="Tahoma" pitchFamily="2"/>
              </a:rPr>
              <a:t>Twist		 </a:t>
            </a:r>
            <a:r>
              <a:rPr lang="en-US" sz="1800">
                <a:latin typeface="Arial" pitchFamily="34"/>
                <a:ea typeface="Arial Unicode MS" pitchFamily="2"/>
                <a:cs typeface="Tahoma" pitchFamily="2"/>
              </a:rPr>
              <a:t>36.00		32.70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21920" algn="l"/>
                <a:tab pos="10779119" algn="l"/>
              </a:tabLst>
            </a:pPr>
            <a:r>
              <a:rPr lang="en-US" sz="1800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Bases per turn</a:t>
            </a:r>
            <a:r>
              <a:rPr lang="en-US" sz="1800">
                <a:latin typeface="Arial" pitchFamily="34"/>
                <a:ea typeface="Arial Unicode MS" pitchFamily="2"/>
                <a:cs typeface="Tahoma" pitchFamily="2"/>
              </a:rPr>
              <a:t>	 </a:t>
            </a:r>
            <a:r>
              <a:rPr lang="en-US" sz="1800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360/36=10	360/32.7=11</a:t>
            </a:r>
          </a:p>
        </p:txBody>
      </p:sp>
      <p:sp>
        <p:nvSpPr>
          <p:cNvPr id="5" name="Straight Connector 4"/>
          <p:cNvSpPr/>
          <p:nvPr/>
        </p:nvSpPr>
        <p:spPr>
          <a:xfrm>
            <a:off x="304920" y="3048120"/>
            <a:ext cx="4647960" cy="1440"/>
          </a:xfrm>
          <a:prstGeom prst="line">
            <a:avLst/>
          </a:prstGeom>
          <a:noFill/>
          <a:ln w="1908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Straight Connector 5"/>
          <p:cNvSpPr/>
          <p:nvPr/>
        </p:nvSpPr>
        <p:spPr>
          <a:xfrm>
            <a:off x="304920" y="4648320"/>
            <a:ext cx="4647960" cy="1440"/>
          </a:xfrm>
          <a:prstGeom prst="line">
            <a:avLst/>
          </a:prstGeom>
          <a:noFill/>
          <a:ln w="1908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410079" y="2505240"/>
            <a:ext cx="533520" cy="228600"/>
          </a:xfrm>
          <a:custGeom>
            <a:avLst>
              <a:gd name="f0" fmla="val 54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21600 f7 1"/>
              <a:gd name="f17" fmla="*/ f12 f11 1"/>
              <a:gd name="f18" fmla="*/ f13 f8 1"/>
              <a:gd name="f19" fmla="*/ f11 f8 1"/>
              <a:gd name="f20" fmla="*/ f17 1 10800"/>
              <a:gd name="f21" fmla="+- f12 0 f20"/>
              <a:gd name="f22" fmla="*/ f21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19" r="f16" b="f18"/>
            <a:pathLst>
              <a:path w="21600" h="21600">
                <a:moveTo>
                  <a:pt x="f5" y="f11"/>
                </a:moveTo>
                <a:lnTo>
                  <a:pt x="f12" y="f11"/>
                </a:lnTo>
                <a:lnTo>
                  <a:pt x="f12" y="f4"/>
                </a:lnTo>
                <a:lnTo>
                  <a:pt x="f4" y="f6"/>
                </a:lnTo>
                <a:lnTo>
                  <a:pt x="f12" y="f5"/>
                </a:lnTo>
                <a:lnTo>
                  <a:pt x="f12" y="f13"/>
                </a:lnTo>
                <a:lnTo>
                  <a:pt x="f5" y="f13"/>
                </a:lnTo>
                <a:close/>
              </a:path>
            </a:pathLst>
          </a:custGeom>
          <a:noFill/>
          <a:ln w="28440">
            <a:solidFill>
              <a:srgbClr val="99CCFF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410079" y="5248440"/>
            <a:ext cx="533520" cy="228600"/>
          </a:xfrm>
          <a:custGeom>
            <a:avLst>
              <a:gd name="f0" fmla="val 54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21600 f7 1"/>
              <a:gd name="f17" fmla="*/ f12 f11 1"/>
              <a:gd name="f18" fmla="*/ f13 f8 1"/>
              <a:gd name="f19" fmla="*/ f11 f8 1"/>
              <a:gd name="f20" fmla="*/ f17 1 10800"/>
              <a:gd name="f21" fmla="+- f12 0 f20"/>
              <a:gd name="f22" fmla="*/ f21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19" r="f16" b="f18"/>
            <a:pathLst>
              <a:path w="21600" h="21600">
                <a:moveTo>
                  <a:pt x="f5" y="f11"/>
                </a:moveTo>
                <a:lnTo>
                  <a:pt x="f12" y="f11"/>
                </a:lnTo>
                <a:lnTo>
                  <a:pt x="f12" y="f4"/>
                </a:lnTo>
                <a:lnTo>
                  <a:pt x="f4" y="f6"/>
                </a:lnTo>
                <a:lnTo>
                  <a:pt x="f12" y="f5"/>
                </a:lnTo>
                <a:lnTo>
                  <a:pt x="f12" y="f13"/>
                </a:lnTo>
                <a:lnTo>
                  <a:pt x="f5" y="f13"/>
                </a:lnTo>
                <a:close/>
              </a:path>
            </a:pathLst>
          </a:custGeom>
          <a:noFill/>
          <a:ln w="28440">
            <a:solidFill>
              <a:srgbClr val="99CCFF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410079" y="6086520"/>
            <a:ext cx="533520" cy="228600"/>
          </a:xfrm>
          <a:custGeom>
            <a:avLst>
              <a:gd name="f0" fmla="val 54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21600 f7 1"/>
              <a:gd name="f17" fmla="*/ f12 f11 1"/>
              <a:gd name="f18" fmla="*/ f13 f8 1"/>
              <a:gd name="f19" fmla="*/ f11 f8 1"/>
              <a:gd name="f20" fmla="*/ f17 1 10800"/>
              <a:gd name="f21" fmla="+- f12 0 f20"/>
              <a:gd name="f22" fmla="*/ f21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19" r="f16" b="f18"/>
            <a:pathLst>
              <a:path w="21600" h="21600">
                <a:moveTo>
                  <a:pt x="f5" y="f11"/>
                </a:moveTo>
                <a:lnTo>
                  <a:pt x="f12" y="f11"/>
                </a:lnTo>
                <a:lnTo>
                  <a:pt x="f12" y="f4"/>
                </a:lnTo>
                <a:lnTo>
                  <a:pt x="f4" y="f6"/>
                </a:lnTo>
                <a:lnTo>
                  <a:pt x="f12" y="f5"/>
                </a:lnTo>
                <a:lnTo>
                  <a:pt x="f12" y="f13"/>
                </a:lnTo>
                <a:lnTo>
                  <a:pt x="f5" y="f13"/>
                </a:lnTo>
                <a:close/>
              </a:path>
            </a:pathLst>
          </a:custGeom>
          <a:noFill/>
          <a:ln w="28440">
            <a:solidFill>
              <a:srgbClr val="99CCFF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66497" t="63061" r="4990" b="1941"/>
          <a:stretch>
            <a:fillRect/>
          </a:stretch>
        </p:blipFill>
        <p:spPr>
          <a:xfrm>
            <a:off x="6208559" y="4638600"/>
            <a:ext cx="1258920" cy="132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l="67654" t="65390"/>
          <a:stretch>
            <a:fillRect/>
          </a:stretch>
        </p:blipFill>
        <p:spPr>
          <a:xfrm>
            <a:off x="7556399" y="4998960"/>
            <a:ext cx="1359000" cy="131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r="67654" b="65390"/>
          <a:stretch>
            <a:fillRect/>
          </a:stretch>
        </p:blipFill>
        <p:spPr>
          <a:xfrm>
            <a:off x="6184800" y="1971720"/>
            <a:ext cx="1359000" cy="131616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Freeform 12"/>
          <p:cNvSpPr/>
          <p:nvPr/>
        </p:nvSpPr>
        <p:spPr>
          <a:xfrm>
            <a:off x="4849920" y="1600200"/>
            <a:ext cx="266976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buNone/>
              <a:tabLst/>
            </a:pPr>
            <a:r>
              <a:rPr lang="en-US" sz="1400" b="1">
                <a:latin typeface="Arial" pitchFamily="34"/>
                <a:ea typeface="Arial Unicode MS" pitchFamily="2"/>
                <a:cs typeface="Tahoma" pitchFamily="2"/>
              </a:rPr>
              <a:t>Shifts in </a:t>
            </a:r>
            <a:r>
              <a:rPr lang="en-US" sz="1400" b="1">
                <a:latin typeface="Arial" pitchFamily="34"/>
                <a:ea typeface="Arial" pitchFamily="34"/>
                <a:cs typeface="Arial" pitchFamily="34"/>
              </a:rPr>
              <a:t>Å</a:t>
            </a:r>
            <a:r>
              <a:rPr lang="en-US" sz="1400" b="1">
                <a:latin typeface="Arial" pitchFamily="34"/>
                <a:ea typeface="Arial Unicode MS" pitchFamily="2"/>
                <a:cs typeface="Tahoma" pitchFamily="2"/>
              </a:rPr>
              <a:t>, angles in degrees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387360"/>
            <a:ext cx="7770959" cy="143388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93000"/>
              </a:lnSpc>
            </a:pPr>
            <a:r>
              <a:rPr lang="en-US"/>
              <a:t>Base pairing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666520" y="5029200"/>
            <a:ext cx="3808440" cy="838439"/>
          </a:xfrm>
        </p:spPr>
        <p:txBody>
          <a:bodyPr wrap="square">
            <a:spAutoFit/>
          </a:bodyPr>
          <a:lstStyle>
            <a:defPPr marL="342720" marR="0" lvl="0" indent="-342720" algn="l" rtl="0" hangingPunct="0">
              <a:lnSpc>
                <a:spcPct val="54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defPPr>
            <a:lvl1pPr marL="342720" marR="0" lvl="0" indent="-342720" algn="l" rtl="0" hangingPunct="0">
              <a:lnSpc>
                <a:spcPct val="54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1pPr>
            <a:lvl2pPr marL="742680" marR="0" lvl="1" indent="-285480" algn="l" rtl="0" hangingPunct="0">
              <a:lnSpc>
                <a:spcPct val="54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914040" algn="l"/>
                <a:tab pos="1371240" algn="l"/>
                <a:tab pos="1828439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39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2pPr>
            <a:lvl3pPr marL="1143000" marR="0" lvl="2" indent="-228600" algn="l" rtl="0" hangingPunct="0">
              <a:lnSpc>
                <a:spcPct val="54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3pPr>
            <a:lvl4pPr marL="1600199" marR="0" lvl="3" indent="-228600" algn="l" rtl="0" hangingPunct="0">
              <a:lnSpc>
                <a:spcPct val="54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4pPr>
            <a:lvl5pPr marL="2057400" marR="0" lvl="4" indent="-228600" algn="l" rtl="0" hangingPunct="0">
              <a:lnSpc>
                <a:spcPct val="54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5pPr>
            <a:lvl6pPr marL="2057400" marR="0" lvl="5" indent="-228600" algn="l" rtl="0" hangingPunct="0">
              <a:lnSpc>
                <a:spcPct val="54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6pPr>
            <a:lvl7pPr marL="2057400" marR="0" lvl="6" indent="-228600" algn="l" rtl="0" hangingPunct="0">
              <a:lnSpc>
                <a:spcPct val="54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7pPr>
            <a:lvl8pPr marL="2057400" marR="0" lvl="7" indent="-228600" algn="l" rtl="0" hangingPunct="0">
              <a:lnSpc>
                <a:spcPct val="54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8pPr>
            <a:lvl9pPr marL="2057400" marR="0" lvl="8" indent="-228600" algn="l" rtl="0" hangingPunct="0">
              <a:lnSpc>
                <a:spcPct val="54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9pPr>
          </a:lstStyle>
          <a:p>
            <a:pPr marL="330120" lvl="0" indent="-327240" algn="ctr">
              <a:lnSpc>
                <a:spcPct val="100000"/>
              </a:lnSpc>
            </a:pPr>
            <a:r>
              <a:rPr lang="en-US">
                <a:solidFill>
                  <a:srgbClr val="FF9900"/>
                </a:solidFill>
              </a:rPr>
              <a:t>Watson-Crick pairs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06360" y="1752479"/>
            <a:ext cx="8837640" cy="286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387360"/>
            <a:ext cx="7770959" cy="143388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93000"/>
              </a:lnSpc>
            </a:pPr>
            <a:r>
              <a:rPr lang="en-US"/>
              <a:t>Base pairing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85799" y="4495680"/>
            <a:ext cx="4191120" cy="1829160"/>
          </a:xfrm>
        </p:spPr>
        <p:txBody>
          <a:bodyPr wrap="square">
            <a:spAutoFit/>
          </a:bodyPr>
          <a:lstStyle>
            <a:defPPr marL="342720" marR="0" lvl="0" indent="-342720" algn="l" rtl="0" hangingPunct="0">
              <a:lnSpc>
                <a:spcPct val="54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defPPr>
            <a:lvl1pPr marL="342720" marR="0" lvl="0" indent="-342720" algn="l" rtl="0" hangingPunct="0">
              <a:lnSpc>
                <a:spcPct val="54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1pPr>
            <a:lvl2pPr marL="742680" marR="0" lvl="1" indent="-285480" algn="l" rtl="0" hangingPunct="0">
              <a:lnSpc>
                <a:spcPct val="54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914040" algn="l"/>
                <a:tab pos="1371240" algn="l"/>
                <a:tab pos="1828439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39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2pPr>
            <a:lvl3pPr marL="1143000" marR="0" lvl="2" indent="-228600" algn="l" rtl="0" hangingPunct="0">
              <a:lnSpc>
                <a:spcPct val="54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3pPr>
            <a:lvl4pPr marL="1600199" marR="0" lvl="3" indent="-228600" algn="l" rtl="0" hangingPunct="0">
              <a:lnSpc>
                <a:spcPct val="54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4pPr>
            <a:lvl5pPr marL="2057400" marR="0" lvl="4" indent="-228600" algn="l" rtl="0" hangingPunct="0">
              <a:lnSpc>
                <a:spcPct val="54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5pPr>
            <a:lvl6pPr marL="2057400" marR="0" lvl="5" indent="-228600" algn="l" rtl="0" hangingPunct="0">
              <a:lnSpc>
                <a:spcPct val="54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6pPr>
            <a:lvl7pPr marL="2057400" marR="0" lvl="6" indent="-228600" algn="l" rtl="0" hangingPunct="0">
              <a:lnSpc>
                <a:spcPct val="54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7pPr>
            <a:lvl8pPr marL="2057400" marR="0" lvl="7" indent="-228600" algn="l" rtl="0" hangingPunct="0">
              <a:lnSpc>
                <a:spcPct val="54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8pPr>
            <a:lvl9pPr marL="2057400" marR="0" lvl="8" indent="-228600" algn="l" rtl="0" hangingPunct="0">
              <a:lnSpc>
                <a:spcPct val="54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9pPr>
          </a:lstStyle>
          <a:p>
            <a:pPr marL="228600" lvl="0" indent="-225720" algn="ctr">
              <a:lnSpc>
                <a:spcPct val="100000"/>
              </a:lnSpc>
            </a:pPr>
            <a:r>
              <a:rPr lang="en-US">
                <a:solidFill>
                  <a:srgbClr val="FF9900"/>
                </a:solidFill>
              </a:rPr>
              <a:t>Hoogsteen and reverse Hoogsteen pairs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5799" y="1676519"/>
            <a:ext cx="7684920" cy="2531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334120" y="4343400"/>
            <a:ext cx="2971800" cy="227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457200"/>
            <a:ext cx="7772400" cy="129564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Length of NA</a:t>
            </a:r>
          </a:p>
        </p:txBody>
      </p:sp>
      <p:sp>
        <p:nvSpPr>
          <p:cNvPr id="3" name="Freeform 2"/>
          <p:cNvSpPr/>
          <p:nvPr/>
        </p:nvSpPr>
        <p:spPr>
          <a:xfrm>
            <a:off x="762120" y="1905120"/>
            <a:ext cx="8000999" cy="3178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21920" algn="l"/>
                <a:tab pos="10779119" algn="l"/>
              </a:tabLst>
            </a:pP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Total length of DNA in a human cell		1 m	</a:t>
            </a:r>
            <a:r>
              <a:rPr lang="en-GB" sz="2000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(1000 km)‏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21920" algn="l"/>
                <a:tab pos="10779119" algn="l"/>
              </a:tabLst>
            </a:pP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DNA in typical human chromozome	 	1 cm	</a:t>
            </a:r>
            <a:r>
              <a:rPr lang="en-GB" sz="2000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(10 km)‏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21920" algn="l"/>
                <a:tab pos="10779119" algn="l"/>
              </a:tabLst>
            </a:pP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DNA from bacterial chromozome		1 mm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21920" algn="l"/>
                <a:tab pos="10779119" algn="l"/>
              </a:tabLst>
            </a:pP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Diameter of typical human cell			0.01 mm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21920" algn="l"/>
                <a:tab pos="10779119" algn="l"/>
              </a:tabLst>
            </a:pP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Diameter of folded DNA				0.1 </a:t>
            </a:r>
            <a:r>
              <a:rPr lang="en-GB" sz="2000">
                <a:latin typeface="Symbol" pitchFamily="18"/>
                <a:ea typeface="Arial Unicode MS" pitchFamily="2"/>
                <a:cs typeface="Tahoma" pitchFamily="2"/>
              </a:rPr>
              <a:t></a:t>
            </a: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m	</a:t>
            </a:r>
            <a:r>
              <a:rPr lang="en-GB" sz="2000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(0.1 m)‏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21920" algn="l"/>
                <a:tab pos="10779119" algn="l"/>
              </a:tabLst>
            </a:pP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Diameter of DNA fiber				1 nm	</a:t>
            </a:r>
            <a:r>
              <a:rPr lang="en-GB" sz="2000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(1 mm)‏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21920" algn="l"/>
                <a:tab pos="10779119" algn="l"/>
              </a:tabLst>
            </a:pP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Diameter of atom					1 </a:t>
            </a:r>
            <a:r>
              <a:rPr lang="en-GB" sz="2000">
                <a:latin typeface="Arial" pitchFamily="34"/>
                <a:ea typeface="Arial" pitchFamily="34"/>
                <a:cs typeface="Arial" pitchFamily="34"/>
              </a:rPr>
              <a:t>Å</a:t>
            </a:r>
          </a:p>
        </p:txBody>
      </p:sp>
      <p:sp>
        <p:nvSpPr>
          <p:cNvPr id="4" name="Freeform 3"/>
          <p:cNvSpPr/>
          <p:nvPr/>
        </p:nvSpPr>
        <p:spPr>
          <a:xfrm>
            <a:off x="792000" y="5345280"/>
            <a:ext cx="8123399" cy="1008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000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(multiplied by 10</a:t>
            </a:r>
            <a:r>
              <a:rPr lang="en-GB" sz="2000" baseline="30000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6</a:t>
            </a:r>
            <a:r>
              <a:rPr lang="en-GB" sz="2000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)‏</a:t>
            </a:r>
          </a:p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000">
                <a:latin typeface="Symbol" pitchFamily="18"/>
                <a:ea typeface="Arial Unicode MS" pitchFamily="2"/>
                <a:cs typeface="Tahoma" pitchFamily="2"/>
              </a:rPr>
              <a:t></a:t>
            </a: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 1 chromozome would be 10km long with fiber diameter of 1 mm and it would fold into 10 cm diameter </a:t>
            </a:r>
            <a:r>
              <a:rPr lang="en-GB" sz="2000">
                <a:latin typeface="Symbol" pitchFamily="18"/>
                <a:ea typeface="Arial Unicode MS" pitchFamily="2"/>
                <a:cs typeface="Tahoma" pitchFamily="2"/>
              </a:rPr>
              <a:t></a:t>
            </a: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 extraordinary DNA </a:t>
            </a:r>
            <a:r>
              <a:rPr lang="en-GB" sz="2000">
                <a:solidFill>
                  <a:srgbClr val="FFCC00"/>
                </a:solidFill>
                <a:latin typeface="Arial" pitchFamily="34"/>
                <a:ea typeface="Arial Unicode MS" pitchFamily="2"/>
                <a:cs typeface="Tahoma" pitchFamily="2"/>
              </a:rPr>
              <a:t>flexibility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387360"/>
            <a:ext cx="7770959" cy="143388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93000"/>
              </a:lnSpc>
            </a:pPr>
            <a:r>
              <a:rPr lang="en-US"/>
              <a:t>A and B double helix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743199" y="1904760"/>
            <a:ext cx="1905120" cy="609840"/>
          </a:xfrm>
        </p:spPr>
        <p:txBody>
          <a:bodyPr wrap="square">
            <a:spAutoFit/>
          </a:bodyPr>
          <a:lstStyle>
            <a:defPPr marL="342720" marR="0" lvl="0" indent="-342720" algn="l" rtl="0" hangingPunct="0">
              <a:lnSpc>
                <a:spcPct val="54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defPPr>
            <a:lvl1pPr marL="342720" marR="0" lvl="0" indent="-342720" algn="l" rtl="0" hangingPunct="0">
              <a:lnSpc>
                <a:spcPct val="54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1pPr>
            <a:lvl2pPr marL="742680" marR="0" lvl="1" indent="-285480" algn="l" rtl="0" hangingPunct="0">
              <a:lnSpc>
                <a:spcPct val="54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914040" algn="l"/>
                <a:tab pos="1371240" algn="l"/>
                <a:tab pos="1828439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39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2pPr>
            <a:lvl3pPr marL="1143000" marR="0" lvl="2" indent="-228600" algn="l" rtl="0" hangingPunct="0">
              <a:lnSpc>
                <a:spcPct val="54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3pPr>
            <a:lvl4pPr marL="1600199" marR="0" lvl="3" indent="-228600" algn="l" rtl="0" hangingPunct="0">
              <a:lnSpc>
                <a:spcPct val="54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4pPr>
            <a:lvl5pPr marL="2057400" marR="0" lvl="4" indent="-228600" algn="l" rtl="0" hangingPunct="0">
              <a:lnSpc>
                <a:spcPct val="54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5pPr>
            <a:lvl6pPr marL="2057400" marR="0" lvl="5" indent="-228600" algn="l" rtl="0" hangingPunct="0">
              <a:lnSpc>
                <a:spcPct val="54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6pPr>
            <a:lvl7pPr marL="2057400" marR="0" lvl="6" indent="-228600" algn="l" rtl="0" hangingPunct="0">
              <a:lnSpc>
                <a:spcPct val="54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7pPr>
            <a:lvl8pPr marL="2057400" marR="0" lvl="7" indent="-228600" algn="l" rtl="0" hangingPunct="0">
              <a:lnSpc>
                <a:spcPct val="54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8pPr>
            <a:lvl9pPr marL="2057400" marR="0" lvl="8" indent="-228600" algn="l" rtl="0" hangingPunct="0">
              <a:lnSpc>
                <a:spcPct val="54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9pPr>
          </a:lstStyle>
          <a:p>
            <a:pPr marL="228600" lvl="0" indent="-225720" algn="ctr">
              <a:lnSpc>
                <a:spcPct val="100000"/>
              </a:lnSpc>
            </a:pPr>
            <a:r>
              <a:rPr lang="en-US">
                <a:solidFill>
                  <a:srgbClr val="FF9900"/>
                </a:solidFill>
              </a:rPr>
              <a:t>A-RNA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14400" y="1447919"/>
            <a:ext cx="1776240" cy="525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629400" y="1447919"/>
            <a:ext cx="1627199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reeform 5"/>
          <p:cNvSpPr/>
          <p:nvPr/>
        </p:nvSpPr>
        <p:spPr>
          <a:xfrm>
            <a:off x="4495680" y="5562720"/>
            <a:ext cx="1981439" cy="53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/>
          <a:p>
            <a:pPr marL="228600" marR="0" lvl="0" indent="-225720" algn="ctr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/>
            </a:pPr>
            <a:r>
              <a:rPr lang="en-GB" sz="3200">
                <a:solidFill>
                  <a:srgbClr val="FF9900"/>
                </a:solidFill>
                <a:latin typeface="Arial" pitchFamily="34"/>
                <a:ea typeface="Arial Unicode MS" pitchFamily="2"/>
                <a:cs typeface="Tahoma" pitchFamily="2"/>
              </a:rPr>
              <a:t>B-DNA</a:t>
            </a:r>
          </a:p>
        </p:txBody>
      </p:sp>
      <p:sp>
        <p:nvSpPr>
          <p:cNvPr id="7" name="Freeform 6"/>
          <p:cNvSpPr/>
          <p:nvPr/>
        </p:nvSpPr>
        <p:spPr>
          <a:xfrm>
            <a:off x="3352680" y="2895479"/>
            <a:ext cx="2438640" cy="1752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/>
          <a:p>
            <a:pPr marL="228600" marR="0" lvl="0" indent="-225720" algn="ctr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/>
            </a:pPr>
            <a:r>
              <a:rPr lang="en-GB" sz="3200">
                <a:solidFill>
                  <a:srgbClr val="FFFFFF"/>
                </a:solidFill>
                <a:latin typeface="Arial" pitchFamily="34"/>
                <a:ea typeface="Arial Unicode MS" pitchFamily="2"/>
                <a:cs typeface="Tahoma" pitchFamily="2"/>
              </a:rPr>
              <a:t>Ball and stick models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38080" y="1981080"/>
            <a:ext cx="7593120" cy="44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685799" y="387360"/>
            <a:ext cx="7770959" cy="143388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93000"/>
              </a:lnSpc>
            </a:pPr>
            <a:r>
              <a:rPr lang="en-US"/>
              <a:t>A and B helices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447560" y="1904760"/>
            <a:ext cx="1904760" cy="609840"/>
          </a:xfrm>
        </p:spPr>
        <p:txBody>
          <a:bodyPr wrap="square">
            <a:spAutoFit/>
          </a:bodyPr>
          <a:lstStyle>
            <a:defPPr marL="342720" marR="0" lvl="0" indent="-342720" algn="l" rtl="0" hangingPunct="0">
              <a:lnSpc>
                <a:spcPct val="54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defPPr>
            <a:lvl1pPr marL="342720" marR="0" lvl="0" indent="-342720" algn="l" rtl="0" hangingPunct="0">
              <a:lnSpc>
                <a:spcPct val="54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1pPr>
            <a:lvl2pPr marL="742680" marR="0" lvl="1" indent="-285480" algn="l" rtl="0" hangingPunct="0">
              <a:lnSpc>
                <a:spcPct val="54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914040" algn="l"/>
                <a:tab pos="1371240" algn="l"/>
                <a:tab pos="1828439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39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2pPr>
            <a:lvl3pPr marL="1143000" marR="0" lvl="2" indent="-228600" algn="l" rtl="0" hangingPunct="0">
              <a:lnSpc>
                <a:spcPct val="54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3pPr>
            <a:lvl4pPr marL="1600199" marR="0" lvl="3" indent="-228600" algn="l" rtl="0" hangingPunct="0">
              <a:lnSpc>
                <a:spcPct val="54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4pPr>
            <a:lvl5pPr marL="2057400" marR="0" lvl="4" indent="-228600" algn="l" rtl="0" hangingPunct="0">
              <a:lnSpc>
                <a:spcPct val="54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5pPr>
            <a:lvl6pPr marL="2057400" marR="0" lvl="5" indent="-228600" algn="l" rtl="0" hangingPunct="0">
              <a:lnSpc>
                <a:spcPct val="54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6pPr>
            <a:lvl7pPr marL="2057400" marR="0" lvl="6" indent="-228600" algn="l" rtl="0" hangingPunct="0">
              <a:lnSpc>
                <a:spcPct val="54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7pPr>
            <a:lvl8pPr marL="2057400" marR="0" lvl="7" indent="-228600" algn="l" rtl="0" hangingPunct="0">
              <a:lnSpc>
                <a:spcPct val="54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8pPr>
            <a:lvl9pPr marL="2057400" marR="0" lvl="8" indent="-228600" algn="l" rtl="0" hangingPunct="0">
              <a:lnSpc>
                <a:spcPct val="54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9pPr>
          </a:lstStyle>
          <a:p>
            <a:pPr marL="228600" lvl="0" indent="-225720" algn="ctr">
              <a:lnSpc>
                <a:spcPct val="100000"/>
              </a:lnSpc>
            </a:pPr>
            <a:r>
              <a:rPr lang="en-US">
                <a:solidFill>
                  <a:srgbClr val="FF9900"/>
                </a:solidFill>
              </a:rPr>
              <a:t>A-DNA</a:t>
            </a:r>
          </a:p>
        </p:txBody>
      </p:sp>
      <p:sp>
        <p:nvSpPr>
          <p:cNvPr id="5" name="Freeform 4"/>
          <p:cNvSpPr/>
          <p:nvPr/>
        </p:nvSpPr>
        <p:spPr>
          <a:xfrm>
            <a:off x="3809880" y="1905120"/>
            <a:ext cx="1981439" cy="53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/>
          <a:p>
            <a:pPr marL="228600" marR="0" lvl="0" indent="-225720" algn="ctr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/>
            </a:pPr>
            <a:r>
              <a:rPr lang="en-GB" sz="3200">
                <a:solidFill>
                  <a:srgbClr val="FF9900"/>
                </a:solidFill>
                <a:latin typeface="Arial" pitchFamily="34"/>
                <a:ea typeface="Arial Unicode MS" pitchFamily="2"/>
                <a:cs typeface="Tahoma" pitchFamily="2"/>
              </a:rPr>
              <a:t>B-DNA</a:t>
            </a:r>
          </a:p>
        </p:txBody>
      </p:sp>
      <p:sp>
        <p:nvSpPr>
          <p:cNvPr id="6" name="Freeform 5"/>
          <p:cNvSpPr/>
          <p:nvPr/>
        </p:nvSpPr>
        <p:spPr>
          <a:xfrm>
            <a:off x="5791320" y="1676519"/>
            <a:ext cx="1981080" cy="53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/>
          <a:p>
            <a:pPr marL="228600" marR="0" lvl="0" indent="-225720" algn="ctr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/>
            </a:pPr>
            <a:r>
              <a:rPr lang="en-GB" sz="3200">
                <a:solidFill>
                  <a:srgbClr val="FF9900"/>
                </a:solidFill>
                <a:latin typeface="Arial" pitchFamily="34"/>
                <a:ea typeface="Arial Unicode MS" pitchFamily="2"/>
                <a:cs typeface="Tahoma" pitchFamily="2"/>
              </a:rPr>
              <a:t>A-RNA with bulge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90719" y="1981080"/>
            <a:ext cx="7618320" cy="40687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685799" y="387360"/>
            <a:ext cx="7770959" cy="143388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93000"/>
              </a:lnSpc>
            </a:pPr>
            <a:r>
              <a:rPr lang="en-US"/>
              <a:t>A and B helices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447560" y="1904760"/>
            <a:ext cx="1904760" cy="609840"/>
          </a:xfrm>
        </p:spPr>
        <p:txBody>
          <a:bodyPr wrap="square">
            <a:spAutoFit/>
          </a:bodyPr>
          <a:lstStyle>
            <a:defPPr marL="342720" marR="0" lvl="0" indent="-342720" algn="l" rtl="0" hangingPunct="0">
              <a:lnSpc>
                <a:spcPct val="54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defPPr>
            <a:lvl1pPr marL="342720" marR="0" lvl="0" indent="-342720" algn="l" rtl="0" hangingPunct="0">
              <a:lnSpc>
                <a:spcPct val="54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1pPr>
            <a:lvl2pPr marL="742680" marR="0" lvl="1" indent="-285480" algn="l" rtl="0" hangingPunct="0">
              <a:lnSpc>
                <a:spcPct val="54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914040" algn="l"/>
                <a:tab pos="1371240" algn="l"/>
                <a:tab pos="1828439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39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2pPr>
            <a:lvl3pPr marL="1143000" marR="0" lvl="2" indent="-228600" algn="l" rtl="0" hangingPunct="0">
              <a:lnSpc>
                <a:spcPct val="54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3pPr>
            <a:lvl4pPr marL="1600199" marR="0" lvl="3" indent="-228600" algn="l" rtl="0" hangingPunct="0">
              <a:lnSpc>
                <a:spcPct val="54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4pPr>
            <a:lvl5pPr marL="2057400" marR="0" lvl="4" indent="-228600" algn="l" rtl="0" hangingPunct="0">
              <a:lnSpc>
                <a:spcPct val="54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5pPr>
            <a:lvl6pPr marL="2057400" marR="0" lvl="5" indent="-228600" algn="l" rtl="0" hangingPunct="0">
              <a:lnSpc>
                <a:spcPct val="54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6pPr>
            <a:lvl7pPr marL="2057400" marR="0" lvl="6" indent="-228600" algn="l" rtl="0" hangingPunct="0">
              <a:lnSpc>
                <a:spcPct val="54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7pPr>
            <a:lvl8pPr marL="2057400" marR="0" lvl="7" indent="-228600" algn="l" rtl="0" hangingPunct="0">
              <a:lnSpc>
                <a:spcPct val="54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8pPr>
            <a:lvl9pPr marL="2057400" marR="0" lvl="8" indent="-228600" algn="l" rtl="0" hangingPunct="0">
              <a:lnSpc>
                <a:spcPct val="54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9pPr>
          </a:lstStyle>
          <a:p>
            <a:pPr marL="228600" lvl="0" indent="-225720" algn="ctr">
              <a:lnSpc>
                <a:spcPct val="100000"/>
              </a:lnSpc>
            </a:pPr>
            <a:r>
              <a:rPr lang="en-US">
                <a:solidFill>
                  <a:srgbClr val="FF9900"/>
                </a:solidFill>
              </a:rPr>
              <a:t>A-DNA</a:t>
            </a:r>
          </a:p>
        </p:txBody>
      </p:sp>
      <p:sp>
        <p:nvSpPr>
          <p:cNvPr id="5" name="Freeform 4"/>
          <p:cNvSpPr/>
          <p:nvPr/>
        </p:nvSpPr>
        <p:spPr>
          <a:xfrm>
            <a:off x="3809880" y="1905120"/>
            <a:ext cx="1981439" cy="53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/>
          <a:p>
            <a:pPr marL="228600" marR="0" lvl="0" indent="-225720" algn="ctr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/>
            </a:pPr>
            <a:r>
              <a:rPr lang="en-GB" sz="3200">
                <a:solidFill>
                  <a:srgbClr val="FF9900"/>
                </a:solidFill>
                <a:latin typeface="Arial" pitchFamily="34"/>
                <a:ea typeface="Arial Unicode MS" pitchFamily="2"/>
                <a:cs typeface="Tahoma" pitchFamily="2"/>
              </a:rPr>
              <a:t>B-DNA</a:t>
            </a:r>
          </a:p>
        </p:txBody>
      </p:sp>
      <p:sp>
        <p:nvSpPr>
          <p:cNvPr id="6" name="Freeform 5"/>
          <p:cNvSpPr/>
          <p:nvPr/>
        </p:nvSpPr>
        <p:spPr>
          <a:xfrm>
            <a:off x="5943600" y="1905120"/>
            <a:ext cx="2971800" cy="1066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/>
          <a:p>
            <a:pPr marL="228600" marR="0" lvl="0" indent="-225720" algn="ctr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/>
            </a:pPr>
            <a:r>
              <a:rPr lang="en-GB" sz="3200">
                <a:solidFill>
                  <a:srgbClr val="FF9900"/>
                </a:solidFill>
                <a:latin typeface="Arial" pitchFamily="34"/>
                <a:ea typeface="Arial Unicode MS" pitchFamily="2"/>
                <a:cs typeface="Tahoma" pitchFamily="2"/>
              </a:rPr>
              <a:t>A-RNA with bulge</a:t>
            </a:r>
          </a:p>
        </p:txBody>
      </p:sp>
      <p:sp>
        <p:nvSpPr>
          <p:cNvPr id="7" name="Freeform 6"/>
          <p:cNvSpPr/>
          <p:nvPr/>
        </p:nvSpPr>
        <p:spPr>
          <a:xfrm>
            <a:off x="990719" y="6019919"/>
            <a:ext cx="7619760" cy="53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/>
          <a:p>
            <a:pPr marL="228600" marR="0" lvl="0" indent="-225720" algn="ctr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/>
            </a:pPr>
            <a:r>
              <a:rPr lang="en-GB" sz="2800">
                <a:solidFill>
                  <a:srgbClr val="FFFFFF"/>
                </a:solidFill>
                <a:latin typeface="Arial" pitchFamily="34"/>
                <a:ea typeface="Arial Unicode MS" pitchFamily="2"/>
                <a:cs typeface="Tahoma" pitchFamily="2"/>
              </a:rPr>
              <a:t>View tilted by 32</a:t>
            </a:r>
            <a:r>
              <a:rPr lang="en-GB" sz="2800">
                <a:solidFill>
                  <a:srgbClr val="FFFFFF"/>
                </a:solidFill>
                <a:latin typeface="Symbol" pitchFamily="18"/>
                <a:ea typeface="Arial Unicode MS" pitchFamily="2"/>
                <a:cs typeface="Tahoma" pitchFamily="2"/>
              </a:rPr>
              <a:t></a:t>
            </a:r>
            <a:r>
              <a:rPr lang="en-GB" sz="2800">
                <a:solidFill>
                  <a:srgbClr val="FFFFFF"/>
                </a:solidFill>
                <a:latin typeface="Arial" pitchFamily="34"/>
                <a:ea typeface="Arial Unicode MS" pitchFamily="2"/>
                <a:cs typeface="Tahoma" pitchFamily="2"/>
              </a:rPr>
              <a:t> to show grooves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387360"/>
            <a:ext cx="7770959" cy="143388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93000"/>
              </a:lnSpc>
            </a:pPr>
            <a:r>
              <a:rPr lang="en-US"/>
              <a:t>Nuclear properties of selected isotopes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2076480"/>
            <a:ext cx="8077320" cy="407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387360"/>
            <a:ext cx="7770959" cy="143388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93000"/>
              </a:lnSpc>
            </a:pPr>
            <a:r>
              <a:rPr lang="en-US"/>
              <a:t>Spin systems in ribose and deoxyribose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3520" y="2496960"/>
            <a:ext cx="8229600" cy="338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387360"/>
            <a:ext cx="7770959" cy="143388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93000"/>
              </a:lnSpc>
            </a:pPr>
            <a:r>
              <a:rPr lang="en-US"/>
              <a:t>Spin systems in nucleic acid bases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28800" y="1706400"/>
            <a:ext cx="5715000" cy="5037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387360"/>
            <a:ext cx="7770959" cy="143388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93000"/>
              </a:lnSpc>
            </a:pPr>
            <a:r>
              <a:rPr lang="en-US" baseline="30000"/>
              <a:t>1</a:t>
            </a:r>
            <a:r>
              <a:rPr lang="en-US"/>
              <a:t>H chemical shift ranges in DNA and RNA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80880" y="2209680"/>
            <a:ext cx="8382240" cy="3943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387360"/>
            <a:ext cx="7770959" cy="143388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93000"/>
              </a:lnSpc>
            </a:pPr>
            <a:r>
              <a:rPr lang="en-US" baseline="30000"/>
              <a:t>1</a:t>
            </a:r>
            <a:r>
              <a:rPr lang="en-US"/>
              <a:t>H chemical shift ranges in DNA and RNA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43000" y="1798560"/>
            <a:ext cx="6934319" cy="47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387360"/>
            <a:ext cx="8229600" cy="143388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93000"/>
              </a:lnSpc>
            </a:pPr>
            <a:r>
              <a:rPr lang="en-US" baseline="30000"/>
              <a:t>1</a:t>
            </a:r>
            <a:r>
              <a:rPr lang="en-US"/>
              <a:t>H NMR spectra of d(GCATGC)</a:t>
            </a:r>
            <a:r>
              <a:rPr lang="en-US">
                <a:solidFill>
                  <a:srgbClr val="FF9900"/>
                </a:solidFill>
              </a:rPr>
              <a:t/>
            </a:r>
            <a:br>
              <a:rPr lang="en-US">
                <a:solidFill>
                  <a:srgbClr val="FF9900"/>
                </a:solidFill>
              </a:rPr>
            </a:br>
            <a:endParaRPr lang="en-US">
              <a:solidFill>
                <a:srgbClr val="FF99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057400" y="1600200"/>
            <a:ext cx="4862520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eform 3"/>
          <p:cNvSpPr/>
          <p:nvPr/>
        </p:nvSpPr>
        <p:spPr>
          <a:xfrm>
            <a:off x="1981080" y="1981080"/>
            <a:ext cx="1666800" cy="383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95000"/>
              </a:lnSpc>
              <a:buNone/>
              <a:tabLst/>
            </a:pPr>
            <a:r>
              <a:rPr lang="en-GB" sz="2000">
                <a:solidFill>
                  <a:srgbClr val="3333CC"/>
                </a:solidFill>
                <a:latin typeface="Arial" pitchFamily="34"/>
                <a:ea typeface="Arial Unicode MS" pitchFamily="2"/>
                <a:cs typeface="Tahoma" pitchFamily="2"/>
              </a:rPr>
              <a:t>Single strand</a:t>
            </a:r>
          </a:p>
        </p:txBody>
      </p:sp>
      <p:sp>
        <p:nvSpPr>
          <p:cNvPr id="5" name="Freeform 4"/>
          <p:cNvSpPr/>
          <p:nvPr/>
        </p:nvSpPr>
        <p:spPr>
          <a:xfrm>
            <a:off x="1981080" y="4419720"/>
            <a:ext cx="973080" cy="383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95000"/>
              </a:lnSpc>
              <a:buNone/>
              <a:tabLst/>
            </a:pPr>
            <a:r>
              <a:rPr lang="en-GB" sz="2000">
                <a:solidFill>
                  <a:srgbClr val="3333CC"/>
                </a:solidFill>
                <a:latin typeface="Arial" pitchFamily="34"/>
                <a:ea typeface="Arial Unicode MS" pitchFamily="2"/>
                <a:cs typeface="Tahoma" pitchFamily="2"/>
              </a:rPr>
              <a:t>Duplex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90919" y="1447919"/>
            <a:ext cx="4548239" cy="54100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228600" y="387360"/>
            <a:ext cx="8686800" cy="143388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93000"/>
              </a:lnSpc>
            </a:pPr>
            <a:r>
              <a:rPr lang="en-US" baseline="30000"/>
              <a:t>1</a:t>
            </a:r>
            <a:r>
              <a:rPr lang="en-US"/>
              <a:t>H NMR spectra in D</a:t>
            </a:r>
            <a:r>
              <a:rPr lang="en-US" baseline="-25000"/>
              <a:t>2</a:t>
            </a:r>
            <a:r>
              <a:rPr lang="en-US"/>
              <a:t>O and H</a:t>
            </a:r>
            <a:r>
              <a:rPr lang="en-US" baseline="-25000"/>
              <a:t>2</a:t>
            </a:r>
            <a:r>
              <a:rPr lang="en-US"/>
              <a:t>O</a:t>
            </a:r>
          </a:p>
        </p:txBody>
      </p:sp>
      <p:sp>
        <p:nvSpPr>
          <p:cNvPr id="4" name="Freeform 3"/>
          <p:cNvSpPr/>
          <p:nvPr/>
        </p:nvSpPr>
        <p:spPr>
          <a:xfrm>
            <a:off x="4267080" y="4343400"/>
            <a:ext cx="2733480" cy="489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95000"/>
              </a:lnSpc>
              <a:buNone/>
              <a:tabLst/>
            </a:pPr>
            <a:r>
              <a:rPr lang="en-GB" sz="2400">
                <a:solidFill>
                  <a:srgbClr val="3333CC"/>
                </a:solidFill>
                <a:latin typeface="Arial" pitchFamily="34"/>
                <a:ea typeface="Arial Unicode MS" pitchFamily="2"/>
                <a:cs typeface="Tahoma" pitchFamily="2"/>
              </a:rPr>
              <a:t>d(GCATTAATGC)</a:t>
            </a:r>
            <a:r>
              <a:rPr lang="en-GB" sz="2400" baseline="-25000">
                <a:solidFill>
                  <a:srgbClr val="3333CC"/>
                </a:solidFill>
                <a:latin typeface="Arial" pitchFamily="34"/>
                <a:ea typeface="Arial Unicode MS" pitchFamily="2"/>
                <a:cs typeface="Tahoma" pitchFamily="2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38080" y="341280"/>
            <a:ext cx="7772400" cy="767159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21920" algn="l"/>
                <a:tab pos="10779119" algn="l"/>
              </a:tabLst>
            </a:pPr>
            <a:r>
              <a:rPr lang="en-US"/>
              <a:t>Nukleotide             	chain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419360" y="228600"/>
            <a:ext cx="1941840" cy="2024280"/>
            <a:chOff x="4419360" y="228600"/>
            <a:chExt cx="1941840" cy="2024280"/>
          </a:xfrm>
        </p:grpSpPr>
        <p:sp>
          <p:nvSpPr>
            <p:cNvPr id="4" name="Freeform 3"/>
            <p:cNvSpPr/>
            <p:nvPr/>
          </p:nvSpPr>
          <p:spPr>
            <a:xfrm flipH="1">
              <a:off x="5066640" y="836640"/>
              <a:ext cx="228600" cy="122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 </a:t>
              </a: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–</a:t>
              </a:r>
            </a:p>
          </p:txBody>
        </p:sp>
        <p:sp>
          <p:nvSpPr>
            <p:cNvPr id="5" name="Freeform 4"/>
            <p:cNvSpPr/>
            <p:nvPr/>
          </p:nvSpPr>
          <p:spPr>
            <a:xfrm flipH="1">
              <a:off x="4685760" y="1857240"/>
              <a:ext cx="228600" cy="122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 </a:t>
              </a: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–</a:t>
              </a:r>
            </a:p>
          </p:txBody>
        </p:sp>
        <p:sp>
          <p:nvSpPr>
            <p:cNvPr id="6" name="Freeform 5"/>
            <p:cNvSpPr/>
            <p:nvPr/>
          </p:nvSpPr>
          <p:spPr>
            <a:xfrm flipH="1">
              <a:off x="4609440" y="1552680"/>
              <a:ext cx="228600" cy="122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 </a:t>
              </a: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–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5816520" y="1089000"/>
              <a:ext cx="9216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N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6045119" y="649440"/>
              <a:ext cx="9216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N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5333760" y="1033559"/>
              <a:ext cx="16236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N9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5334120" y="557280"/>
              <a:ext cx="9216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N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4419360" y="1293840"/>
              <a:ext cx="19728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solidFill>
                    <a:srgbClr val="FF6600"/>
                  </a:solidFill>
                  <a:latin typeface="Arial" pitchFamily="34"/>
                  <a:ea typeface="Arial Unicode MS" pitchFamily="2"/>
                  <a:cs typeface="Tahoma" pitchFamily="2"/>
                </a:rPr>
                <a:t>O5’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221080" y="2100240"/>
              <a:ext cx="19728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O2’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4868640" y="2100240"/>
              <a:ext cx="19728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O3’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823360" y="228600"/>
              <a:ext cx="224640" cy="173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NH</a:t>
              </a:r>
              <a:r>
                <a:rPr lang="en-GB" sz="1000" baseline="-25000">
                  <a:latin typeface="Arial" pitchFamily="34"/>
                  <a:ea typeface="Arial Unicode MS" pitchFamily="2"/>
                  <a:cs typeface="Tahoma" pitchFamily="2"/>
                </a:rPr>
                <a:t>2</a:t>
              </a:r>
            </a:p>
          </p:txBody>
        </p:sp>
        <p:sp>
          <p:nvSpPr>
            <p:cNvPr id="15" name="Straight Connector 14"/>
            <p:cNvSpPr/>
            <p:nvPr/>
          </p:nvSpPr>
          <p:spPr>
            <a:xfrm flipV="1">
              <a:off x="5643720" y="580680"/>
              <a:ext cx="231480" cy="18252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6" name="Straight Connector 15"/>
            <p:cNvSpPr/>
            <p:nvPr/>
          </p:nvSpPr>
          <p:spPr>
            <a:xfrm>
              <a:off x="5643720" y="1042919"/>
              <a:ext cx="156960" cy="98641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7" name="Straight Connector 16"/>
            <p:cNvSpPr/>
            <p:nvPr/>
          </p:nvSpPr>
          <p:spPr>
            <a:xfrm>
              <a:off x="5875200" y="600120"/>
              <a:ext cx="154079" cy="9828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8" name="Straight Connector 17"/>
            <p:cNvSpPr/>
            <p:nvPr/>
          </p:nvSpPr>
          <p:spPr>
            <a:xfrm>
              <a:off x="5857919" y="658800"/>
              <a:ext cx="171360" cy="111239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9" name="Straight Connector 18"/>
            <p:cNvSpPr/>
            <p:nvPr/>
          </p:nvSpPr>
          <p:spPr>
            <a:xfrm flipV="1">
              <a:off x="5948280" y="1025639"/>
              <a:ext cx="154080" cy="133201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0" name="Straight Connector 19"/>
            <p:cNvSpPr/>
            <p:nvPr/>
          </p:nvSpPr>
          <p:spPr>
            <a:xfrm flipV="1">
              <a:off x="5910120" y="982440"/>
              <a:ext cx="154080" cy="12996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1" name="Straight Connector 20"/>
            <p:cNvSpPr/>
            <p:nvPr/>
          </p:nvSpPr>
          <p:spPr>
            <a:xfrm>
              <a:off x="6102360" y="844559"/>
              <a:ext cx="1439" cy="20016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2" name="Straight Connector 21"/>
            <p:cNvSpPr/>
            <p:nvPr/>
          </p:nvSpPr>
          <p:spPr>
            <a:xfrm>
              <a:off x="5234040" y="893880"/>
              <a:ext cx="95040" cy="147599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3" name="Straight Connector 22"/>
            <p:cNvSpPr/>
            <p:nvPr/>
          </p:nvSpPr>
          <p:spPr>
            <a:xfrm flipH="1">
              <a:off x="5483159" y="1042919"/>
              <a:ext cx="177841" cy="50761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4" name="Straight Connector 23"/>
            <p:cNvSpPr/>
            <p:nvPr/>
          </p:nvSpPr>
          <p:spPr>
            <a:xfrm flipH="1">
              <a:off x="5216040" y="750960"/>
              <a:ext cx="127080" cy="14292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5" name="Straight Connector 24"/>
            <p:cNvSpPr/>
            <p:nvPr/>
          </p:nvSpPr>
          <p:spPr>
            <a:xfrm flipH="1">
              <a:off x="5276520" y="750960"/>
              <a:ext cx="135000" cy="154079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6" name="Straight Connector 25"/>
            <p:cNvSpPr/>
            <p:nvPr/>
          </p:nvSpPr>
          <p:spPr>
            <a:xfrm>
              <a:off x="5643720" y="747720"/>
              <a:ext cx="1440" cy="296999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7" name="Straight Connector 26"/>
            <p:cNvSpPr/>
            <p:nvPr/>
          </p:nvSpPr>
          <p:spPr>
            <a:xfrm>
              <a:off x="5589720" y="781200"/>
              <a:ext cx="1440" cy="230039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8" name="Straight Connector 27"/>
            <p:cNvSpPr/>
            <p:nvPr/>
          </p:nvSpPr>
          <p:spPr>
            <a:xfrm flipH="1" flipV="1">
              <a:off x="5446440" y="666360"/>
              <a:ext cx="214199" cy="9684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9" name="Straight Connector 28"/>
            <p:cNvSpPr/>
            <p:nvPr/>
          </p:nvSpPr>
          <p:spPr>
            <a:xfrm flipH="1" flipV="1">
              <a:off x="5121000" y="1487160"/>
              <a:ext cx="244440" cy="166679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0" name="Straight Connector 29"/>
            <p:cNvSpPr/>
            <p:nvPr/>
          </p:nvSpPr>
          <p:spPr>
            <a:xfrm flipH="1">
              <a:off x="4800240" y="1527120"/>
              <a:ext cx="243000" cy="131759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1" name="Straight Connector 30"/>
            <p:cNvSpPr/>
            <p:nvPr/>
          </p:nvSpPr>
          <p:spPr>
            <a:xfrm flipH="1">
              <a:off x="4798800" y="1362240"/>
              <a:ext cx="37800" cy="296639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2" name="Straight Connector 31"/>
            <p:cNvSpPr/>
            <p:nvPr/>
          </p:nvSpPr>
          <p:spPr>
            <a:xfrm>
              <a:off x="4635360" y="1362240"/>
              <a:ext cx="185760" cy="144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3" name="Straight Connector 32"/>
            <p:cNvSpPr/>
            <p:nvPr/>
          </p:nvSpPr>
          <p:spPr>
            <a:xfrm flipH="1" flipV="1">
              <a:off x="5261040" y="1884240"/>
              <a:ext cx="38160" cy="23976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4" name="Straight Connector 33"/>
            <p:cNvSpPr/>
            <p:nvPr/>
          </p:nvSpPr>
          <p:spPr>
            <a:xfrm flipH="1" flipV="1">
              <a:off x="4906800" y="1884240"/>
              <a:ext cx="38160" cy="23976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5" name="Straight Connector 34"/>
            <p:cNvSpPr/>
            <p:nvPr/>
          </p:nvSpPr>
          <p:spPr>
            <a:xfrm>
              <a:off x="5391000" y="1227240"/>
              <a:ext cx="1800" cy="431639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6" name="Straight Connector 35"/>
            <p:cNvSpPr/>
            <p:nvPr/>
          </p:nvSpPr>
          <p:spPr>
            <a:xfrm>
              <a:off x="5872320" y="388800"/>
              <a:ext cx="2880" cy="21132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5338800" y="1593719"/>
              <a:ext cx="26028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C1’</a:t>
              </a:r>
            </a:p>
          </p:txBody>
        </p:sp>
        <p:sp>
          <p:nvSpPr>
            <p:cNvPr id="38" name="Straight Connector 37"/>
            <p:cNvSpPr/>
            <p:nvPr/>
          </p:nvSpPr>
          <p:spPr>
            <a:xfrm>
              <a:off x="4915080" y="1903320"/>
              <a:ext cx="304560" cy="180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9" name="Straight Connector 38"/>
            <p:cNvSpPr/>
            <p:nvPr/>
          </p:nvSpPr>
          <p:spPr>
            <a:xfrm flipV="1">
              <a:off x="5295959" y="1733039"/>
              <a:ext cx="76321" cy="187561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0" name="Straight Connector 39"/>
            <p:cNvSpPr/>
            <p:nvPr/>
          </p:nvSpPr>
          <p:spPr>
            <a:xfrm flipH="1" flipV="1">
              <a:off x="4820760" y="1657439"/>
              <a:ext cx="111240" cy="263521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4838760" y="1827360"/>
              <a:ext cx="22860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C3’</a:t>
              </a:r>
            </a:p>
          </p:txBody>
        </p:sp>
        <p:sp>
          <p:nvSpPr>
            <p:cNvPr id="42" name="Freeform 41"/>
            <p:cNvSpPr/>
            <p:nvPr/>
          </p:nvSpPr>
          <p:spPr>
            <a:xfrm>
              <a:off x="4762440" y="1568519"/>
              <a:ext cx="26028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C4’</a:t>
              </a:r>
            </a:p>
          </p:txBody>
        </p:sp>
        <p:sp>
          <p:nvSpPr>
            <p:cNvPr id="43" name="Freeform 42"/>
            <p:cNvSpPr/>
            <p:nvPr/>
          </p:nvSpPr>
          <p:spPr>
            <a:xfrm>
              <a:off x="4762440" y="1293840"/>
              <a:ext cx="26028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C5’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5067360" y="1415880"/>
              <a:ext cx="19728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O4’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5264280" y="1827360"/>
              <a:ext cx="26028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C2’</a:t>
              </a:r>
            </a:p>
          </p:txBody>
        </p:sp>
        <p:sp>
          <p:nvSpPr>
            <p:cNvPr id="46" name="Freeform 45"/>
            <p:cNvSpPr/>
            <p:nvPr/>
          </p:nvSpPr>
          <p:spPr>
            <a:xfrm>
              <a:off x="5446800" y="2085839"/>
              <a:ext cx="228600" cy="122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– </a:t>
              </a: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5446800" y="1827360"/>
              <a:ext cx="228600" cy="122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– </a:t>
              </a: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</a:t>
              </a:r>
            </a:p>
          </p:txBody>
        </p:sp>
        <p:sp>
          <p:nvSpPr>
            <p:cNvPr id="48" name="Freeform 47"/>
            <p:cNvSpPr/>
            <p:nvPr/>
          </p:nvSpPr>
          <p:spPr>
            <a:xfrm>
              <a:off x="5522760" y="1598760"/>
              <a:ext cx="228600" cy="122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– </a:t>
              </a: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</a:t>
              </a:r>
            </a:p>
          </p:txBody>
        </p:sp>
        <p:sp>
          <p:nvSpPr>
            <p:cNvPr id="49" name="Freeform 48"/>
            <p:cNvSpPr/>
            <p:nvPr/>
          </p:nvSpPr>
          <p:spPr>
            <a:xfrm>
              <a:off x="4991040" y="1293840"/>
              <a:ext cx="228600" cy="122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– </a:t>
              </a: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</a:t>
              </a:r>
            </a:p>
          </p:txBody>
        </p:sp>
        <p:sp>
          <p:nvSpPr>
            <p:cNvPr id="50" name="Freeform 49"/>
            <p:cNvSpPr/>
            <p:nvPr/>
          </p:nvSpPr>
          <p:spPr>
            <a:xfrm>
              <a:off x="4762440" y="1049399"/>
              <a:ext cx="152640" cy="243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</a:t>
              </a:r>
            </a:p>
            <a:p>
              <a:pPr marL="0" marR="0" lvl="0" indent="0" algn="ctr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|</a:t>
              </a:r>
            </a:p>
          </p:txBody>
        </p:sp>
        <p:sp>
          <p:nvSpPr>
            <p:cNvPr id="51" name="Freeform 50"/>
            <p:cNvSpPr/>
            <p:nvPr/>
          </p:nvSpPr>
          <p:spPr>
            <a:xfrm>
              <a:off x="6132600" y="990719"/>
              <a:ext cx="228600" cy="122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– </a:t>
              </a: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</a:t>
              </a:r>
            </a:p>
          </p:txBody>
        </p:sp>
        <p:sp>
          <p:nvSpPr>
            <p:cNvPr id="52" name="Straight Connector 51"/>
            <p:cNvSpPr/>
            <p:nvPr/>
          </p:nvSpPr>
          <p:spPr>
            <a:xfrm flipV="1">
              <a:off x="4457880" y="894959"/>
              <a:ext cx="1440" cy="415801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custDash>
                <a:ds d="400000" sp="100000"/>
              </a:custDash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533840" y="1600200"/>
            <a:ext cx="2665440" cy="2024279"/>
            <a:chOff x="4533840" y="1600200"/>
            <a:chExt cx="2665440" cy="2024279"/>
          </a:xfrm>
        </p:grpSpPr>
        <p:sp>
          <p:nvSpPr>
            <p:cNvPr id="54" name="Freeform 53"/>
            <p:cNvSpPr/>
            <p:nvPr/>
          </p:nvSpPr>
          <p:spPr>
            <a:xfrm flipH="1">
              <a:off x="5903280" y="2208240"/>
              <a:ext cx="228600" cy="122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 </a:t>
              </a: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–</a:t>
              </a:r>
            </a:p>
          </p:txBody>
        </p:sp>
        <p:sp>
          <p:nvSpPr>
            <p:cNvPr id="55" name="Freeform 54"/>
            <p:cNvSpPr/>
            <p:nvPr/>
          </p:nvSpPr>
          <p:spPr>
            <a:xfrm flipH="1">
              <a:off x="5523840" y="3228840"/>
              <a:ext cx="228600" cy="122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 </a:t>
              </a: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–</a:t>
              </a:r>
            </a:p>
          </p:txBody>
        </p:sp>
        <p:sp>
          <p:nvSpPr>
            <p:cNvPr id="56" name="Freeform 55"/>
            <p:cNvSpPr/>
            <p:nvPr/>
          </p:nvSpPr>
          <p:spPr>
            <a:xfrm flipH="1">
              <a:off x="5447520" y="2924279"/>
              <a:ext cx="228600" cy="122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 </a:t>
              </a: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–</a:t>
              </a:r>
            </a:p>
          </p:txBody>
        </p:sp>
        <p:sp>
          <p:nvSpPr>
            <p:cNvPr id="57" name="Freeform 56"/>
            <p:cNvSpPr/>
            <p:nvPr/>
          </p:nvSpPr>
          <p:spPr>
            <a:xfrm>
              <a:off x="6654959" y="2460600"/>
              <a:ext cx="9216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N</a:t>
              </a:r>
            </a:p>
          </p:txBody>
        </p:sp>
        <p:sp>
          <p:nvSpPr>
            <p:cNvPr id="58" name="Freeform 57"/>
            <p:cNvSpPr/>
            <p:nvPr/>
          </p:nvSpPr>
          <p:spPr>
            <a:xfrm>
              <a:off x="6883560" y="2021039"/>
              <a:ext cx="9216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N</a:t>
              </a:r>
            </a:p>
          </p:txBody>
        </p:sp>
        <p:sp>
          <p:nvSpPr>
            <p:cNvPr id="59" name="Freeform 58"/>
            <p:cNvSpPr/>
            <p:nvPr/>
          </p:nvSpPr>
          <p:spPr>
            <a:xfrm>
              <a:off x="6170400" y="2405160"/>
              <a:ext cx="16236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N9</a:t>
              </a:r>
            </a:p>
          </p:txBody>
        </p:sp>
        <p:sp>
          <p:nvSpPr>
            <p:cNvPr id="60" name="Freeform 59"/>
            <p:cNvSpPr/>
            <p:nvPr/>
          </p:nvSpPr>
          <p:spPr>
            <a:xfrm>
              <a:off x="6170760" y="1928879"/>
              <a:ext cx="9216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N</a:t>
              </a:r>
            </a:p>
          </p:txBody>
        </p:sp>
        <p:sp>
          <p:nvSpPr>
            <p:cNvPr id="61" name="Freeform 60"/>
            <p:cNvSpPr/>
            <p:nvPr/>
          </p:nvSpPr>
          <p:spPr>
            <a:xfrm>
              <a:off x="5257800" y="2665440"/>
              <a:ext cx="19728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O5’</a:t>
              </a:r>
            </a:p>
          </p:txBody>
        </p:sp>
        <p:sp>
          <p:nvSpPr>
            <p:cNvPr id="62" name="Freeform 61"/>
            <p:cNvSpPr/>
            <p:nvPr/>
          </p:nvSpPr>
          <p:spPr>
            <a:xfrm>
              <a:off x="6057720" y="3471839"/>
              <a:ext cx="19728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O2’</a:t>
              </a:r>
            </a:p>
          </p:txBody>
        </p:sp>
        <p:sp>
          <p:nvSpPr>
            <p:cNvPr id="63" name="Freeform 62"/>
            <p:cNvSpPr/>
            <p:nvPr/>
          </p:nvSpPr>
          <p:spPr>
            <a:xfrm>
              <a:off x="5705280" y="3471839"/>
              <a:ext cx="19728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O3’</a:t>
              </a:r>
            </a:p>
          </p:txBody>
        </p:sp>
        <p:sp>
          <p:nvSpPr>
            <p:cNvPr id="64" name="Freeform 63"/>
            <p:cNvSpPr/>
            <p:nvPr/>
          </p:nvSpPr>
          <p:spPr>
            <a:xfrm>
              <a:off x="6661440" y="1600200"/>
              <a:ext cx="224640" cy="173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NH</a:t>
              </a:r>
              <a:r>
                <a:rPr lang="en-GB" sz="1000" baseline="-25000">
                  <a:latin typeface="Arial" pitchFamily="34"/>
                  <a:ea typeface="Arial Unicode MS" pitchFamily="2"/>
                  <a:cs typeface="Tahoma" pitchFamily="2"/>
                </a:rPr>
                <a:t>2</a:t>
              </a:r>
            </a:p>
          </p:txBody>
        </p:sp>
        <p:sp>
          <p:nvSpPr>
            <p:cNvPr id="65" name="Straight Connector 64"/>
            <p:cNvSpPr/>
            <p:nvPr/>
          </p:nvSpPr>
          <p:spPr>
            <a:xfrm flipV="1">
              <a:off x="6481800" y="1952280"/>
              <a:ext cx="231840" cy="18252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66" name="Straight Connector 65"/>
            <p:cNvSpPr/>
            <p:nvPr/>
          </p:nvSpPr>
          <p:spPr>
            <a:xfrm>
              <a:off x="6481800" y="2414520"/>
              <a:ext cx="156960" cy="9864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67" name="Straight Connector 66"/>
            <p:cNvSpPr/>
            <p:nvPr/>
          </p:nvSpPr>
          <p:spPr>
            <a:xfrm>
              <a:off x="6713640" y="1971720"/>
              <a:ext cx="153720" cy="9828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68" name="Straight Connector 67"/>
            <p:cNvSpPr/>
            <p:nvPr/>
          </p:nvSpPr>
          <p:spPr>
            <a:xfrm>
              <a:off x="6696000" y="2030400"/>
              <a:ext cx="171360" cy="11124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69" name="Straight Connector 68"/>
            <p:cNvSpPr/>
            <p:nvPr/>
          </p:nvSpPr>
          <p:spPr>
            <a:xfrm flipV="1">
              <a:off x="6786720" y="2397240"/>
              <a:ext cx="153720" cy="13320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70" name="Straight Connector 69"/>
            <p:cNvSpPr/>
            <p:nvPr/>
          </p:nvSpPr>
          <p:spPr>
            <a:xfrm flipV="1">
              <a:off x="6748559" y="2354040"/>
              <a:ext cx="153721" cy="12996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71" name="Straight Connector 70"/>
            <p:cNvSpPr/>
            <p:nvPr/>
          </p:nvSpPr>
          <p:spPr>
            <a:xfrm>
              <a:off x="6940440" y="2216160"/>
              <a:ext cx="1800" cy="20016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72" name="Straight Connector 71"/>
            <p:cNvSpPr/>
            <p:nvPr/>
          </p:nvSpPr>
          <p:spPr>
            <a:xfrm>
              <a:off x="6072120" y="2265480"/>
              <a:ext cx="95400" cy="14760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73" name="Straight Connector 72"/>
            <p:cNvSpPr/>
            <p:nvPr/>
          </p:nvSpPr>
          <p:spPr>
            <a:xfrm flipH="1">
              <a:off x="6321240" y="2414520"/>
              <a:ext cx="177480" cy="5076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74" name="Straight Connector 73"/>
            <p:cNvSpPr/>
            <p:nvPr/>
          </p:nvSpPr>
          <p:spPr>
            <a:xfrm flipH="1">
              <a:off x="6054840" y="2122560"/>
              <a:ext cx="126720" cy="14292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75" name="Straight Connector 74"/>
            <p:cNvSpPr/>
            <p:nvPr/>
          </p:nvSpPr>
          <p:spPr>
            <a:xfrm flipH="1">
              <a:off x="6114599" y="2122560"/>
              <a:ext cx="135001" cy="154079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76" name="Straight Connector 75"/>
            <p:cNvSpPr/>
            <p:nvPr/>
          </p:nvSpPr>
          <p:spPr>
            <a:xfrm>
              <a:off x="6481800" y="2119320"/>
              <a:ext cx="1440" cy="29700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77" name="Straight Connector 76"/>
            <p:cNvSpPr/>
            <p:nvPr/>
          </p:nvSpPr>
          <p:spPr>
            <a:xfrm>
              <a:off x="6427800" y="2152800"/>
              <a:ext cx="1440" cy="23004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78" name="Straight Connector 77"/>
            <p:cNvSpPr/>
            <p:nvPr/>
          </p:nvSpPr>
          <p:spPr>
            <a:xfrm flipH="1" flipV="1">
              <a:off x="6284520" y="2037959"/>
              <a:ext cx="214200" cy="96841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79" name="Straight Connector 78"/>
            <p:cNvSpPr/>
            <p:nvPr/>
          </p:nvSpPr>
          <p:spPr>
            <a:xfrm flipH="1" flipV="1">
              <a:off x="5959080" y="2858760"/>
              <a:ext cx="244440" cy="16668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80" name="Straight Connector 79"/>
            <p:cNvSpPr/>
            <p:nvPr/>
          </p:nvSpPr>
          <p:spPr>
            <a:xfrm flipH="1">
              <a:off x="5636880" y="2898720"/>
              <a:ext cx="243000" cy="131759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81" name="Straight Connector 80"/>
            <p:cNvSpPr/>
            <p:nvPr/>
          </p:nvSpPr>
          <p:spPr>
            <a:xfrm flipH="1">
              <a:off x="5637240" y="2733840"/>
              <a:ext cx="38160" cy="296639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82" name="Straight Connector 81"/>
            <p:cNvSpPr/>
            <p:nvPr/>
          </p:nvSpPr>
          <p:spPr>
            <a:xfrm>
              <a:off x="5473800" y="2733840"/>
              <a:ext cx="185759" cy="144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83" name="Straight Connector 82"/>
            <p:cNvSpPr/>
            <p:nvPr/>
          </p:nvSpPr>
          <p:spPr>
            <a:xfrm flipH="1" flipV="1">
              <a:off x="6099119" y="3255839"/>
              <a:ext cx="38160" cy="23976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84" name="Straight Connector 83"/>
            <p:cNvSpPr/>
            <p:nvPr/>
          </p:nvSpPr>
          <p:spPr>
            <a:xfrm flipH="1" flipV="1">
              <a:off x="5745240" y="3255839"/>
              <a:ext cx="38159" cy="23976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85" name="Straight Connector 84"/>
            <p:cNvSpPr/>
            <p:nvPr/>
          </p:nvSpPr>
          <p:spPr>
            <a:xfrm>
              <a:off x="6229440" y="2598840"/>
              <a:ext cx="1440" cy="431639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86" name="Straight Connector 85"/>
            <p:cNvSpPr/>
            <p:nvPr/>
          </p:nvSpPr>
          <p:spPr>
            <a:xfrm>
              <a:off x="6710400" y="1760400"/>
              <a:ext cx="3240" cy="21132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87" name="Freeform 86"/>
            <p:cNvSpPr/>
            <p:nvPr/>
          </p:nvSpPr>
          <p:spPr>
            <a:xfrm>
              <a:off x="6176880" y="2965319"/>
              <a:ext cx="26028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C1’</a:t>
              </a:r>
            </a:p>
          </p:txBody>
        </p:sp>
        <p:sp>
          <p:nvSpPr>
            <p:cNvPr id="88" name="Straight Connector 87"/>
            <p:cNvSpPr/>
            <p:nvPr/>
          </p:nvSpPr>
          <p:spPr>
            <a:xfrm>
              <a:off x="5751360" y="3274920"/>
              <a:ext cx="304920" cy="180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89" name="Straight Connector 88"/>
            <p:cNvSpPr/>
            <p:nvPr/>
          </p:nvSpPr>
          <p:spPr>
            <a:xfrm flipV="1">
              <a:off x="6132600" y="3104639"/>
              <a:ext cx="75959" cy="187561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90" name="Straight Connector 89"/>
            <p:cNvSpPr/>
            <p:nvPr/>
          </p:nvSpPr>
          <p:spPr>
            <a:xfrm flipH="1" flipV="1">
              <a:off x="5657400" y="3029040"/>
              <a:ext cx="111240" cy="263519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91" name="Freeform 90"/>
            <p:cNvSpPr/>
            <p:nvPr/>
          </p:nvSpPr>
          <p:spPr>
            <a:xfrm>
              <a:off x="5675400" y="3198960"/>
              <a:ext cx="22860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C3’</a:t>
              </a:r>
            </a:p>
          </p:txBody>
        </p:sp>
        <p:sp>
          <p:nvSpPr>
            <p:cNvPr id="92" name="Freeform 91"/>
            <p:cNvSpPr/>
            <p:nvPr/>
          </p:nvSpPr>
          <p:spPr>
            <a:xfrm>
              <a:off x="5600880" y="2940120"/>
              <a:ext cx="26028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C4’</a:t>
              </a:r>
            </a:p>
          </p:txBody>
        </p:sp>
        <p:sp>
          <p:nvSpPr>
            <p:cNvPr id="93" name="Freeform 92"/>
            <p:cNvSpPr/>
            <p:nvPr/>
          </p:nvSpPr>
          <p:spPr>
            <a:xfrm>
              <a:off x="5600880" y="2665440"/>
              <a:ext cx="26028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C5’</a:t>
              </a:r>
            </a:p>
          </p:txBody>
        </p:sp>
        <p:sp>
          <p:nvSpPr>
            <p:cNvPr id="94" name="Freeform 93"/>
            <p:cNvSpPr/>
            <p:nvPr/>
          </p:nvSpPr>
          <p:spPr>
            <a:xfrm>
              <a:off x="5903999" y="2787480"/>
              <a:ext cx="19728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O4’</a:t>
              </a:r>
            </a:p>
          </p:txBody>
        </p:sp>
        <p:sp>
          <p:nvSpPr>
            <p:cNvPr id="95" name="Freeform 94"/>
            <p:cNvSpPr/>
            <p:nvPr/>
          </p:nvSpPr>
          <p:spPr>
            <a:xfrm>
              <a:off x="6100920" y="3198960"/>
              <a:ext cx="26028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C2’</a:t>
              </a:r>
            </a:p>
          </p:txBody>
        </p:sp>
        <p:sp>
          <p:nvSpPr>
            <p:cNvPr id="96" name="Freeform 95"/>
            <p:cNvSpPr/>
            <p:nvPr/>
          </p:nvSpPr>
          <p:spPr>
            <a:xfrm>
              <a:off x="6284879" y="3457439"/>
              <a:ext cx="228600" cy="122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– </a:t>
              </a: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</a:t>
              </a:r>
            </a:p>
          </p:txBody>
        </p:sp>
        <p:sp>
          <p:nvSpPr>
            <p:cNvPr id="97" name="Freeform 96"/>
            <p:cNvSpPr/>
            <p:nvPr/>
          </p:nvSpPr>
          <p:spPr>
            <a:xfrm>
              <a:off x="6284879" y="3198960"/>
              <a:ext cx="228600" cy="122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– </a:t>
              </a: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</a:t>
              </a:r>
            </a:p>
          </p:txBody>
        </p:sp>
        <p:sp>
          <p:nvSpPr>
            <p:cNvPr id="98" name="Freeform 97"/>
            <p:cNvSpPr/>
            <p:nvPr/>
          </p:nvSpPr>
          <p:spPr>
            <a:xfrm>
              <a:off x="6361200" y="2970360"/>
              <a:ext cx="228600" cy="122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– </a:t>
              </a: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</a:t>
              </a:r>
            </a:p>
          </p:txBody>
        </p:sp>
        <p:sp>
          <p:nvSpPr>
            <p:cNvPr id="99" name="Freeform 98"/>
            <p:cNvSpPr/>
            <p:nvPr/>
          </p:nvSpPr>
          <p:spPr>
            <a:xfrm>
              <a:off x="5827680" y="2665440"/>
              <a:ext cx="228600" cy="122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– </a:t>
              </a: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</a:t>
              </a:r>
            </a:p>
          </p:txBody>
        </p:sp>
        <p:sp>
          <p:nvSpPr>
            <p:cNvPr id="100" name="Freeform 99"/>
            <p:cNvSpPr/>
            <p:nvPr/>
          </p:nvSpPr>
          <p:spPr>
            <a:xfrm>
              <a:off x="5600880" y="2421000"/>
              <a:ext cx="152280" cy="243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</a:t>
              </a:r>
            </a:p>
            <a:p>
              <a:pPr marL="0" marR="0" lvl="0" indent="0" algn="ctr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|</a:t>
              </a:r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6970680" y="2362320"/>
              <a:ext cx="228600" cy="122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– </a:t>
              </a: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</a:t>
              </a:r>
            </a:p>
          </p:txBody>
        </p:sp>
        <p:sp>
          <p:nvSpPr>
            <p:cNvPr id="102" name="Straight Connector 101"/>
            <p:cNvSpPr/>
            <p:nvPr/>
          </p:nvSpPr>
          <p:spPr>
            <a:xfrm flipV="1">
              <a:off x="4915080" y="2266560"/>
              <a:ext cx="1440" cy="41580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03" name="Straight Connector 102"/>
            <p:cNvSpPr/>
            <p:nvPr/>
          </p:nvSpPr>
          <p:spPr>
            <a:xfrm>
              <a:off x="5033880" y="2741760"/>
              <a:ext cx="185760" cy="1439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4906800" y="2665440"/>
              <a:ext cx="8460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P</a:t>
              </a:r>
            </a:p>
          </p:txBody>
        </p:sp>
        <p:sp>
          <p:nvSpPr>
            <p:cNvPr id="105" name="Straight Connector 104"/>
            <p:cNvSpPr/>
            <p:nvPr/>
          </p:nvSpPr>
          <p:spPr>
            <a:xfrm>
              <a:off x="4686480" y="2741760"/>
              <a:ext cx="185400" cy="1439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06" name="Straight Connector 105"/>
            <p:cNvSpPr/>
            <p:nvPr/>
          </p:nvSpPr>
          <p:spPr>
            <a:xfrm flipH="1">
              <a:off x="4879800" y="2817719"/>
              <a:ext cx="36720" cy="185761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4838760" y="3046320"/>
              <a:ext cx="9972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O</a:t>
              </a:r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4533840" y="2665440"/>
              <a:ext cx="9972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O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5372280" y="3003480"/>
            <a:ext cx="2665080" cy="2024280"/>
            <a:chOff x="5372280" y="3003480"/>
            <a:chExt cx="2665080" cy="2024280"/>
          </a:xfrm>
        </p:grpSpPr>
        <p:sp>
          <p:nvSpPr>
            <p:cNvPr id="110" name="Freeform 109"/>
            <p:cNvSpPr/>
            <p:nvPr/>
          </p:nvSpPr>
          <p:spPr>
            <a:xfrm flipH="1">
              <a:off x="6741360" y="3613319"/>
              <a:ext cx="228600" cy="122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 </a:t>
              </a: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–</a:t>
              </a:r>
            </a:p>
          </p:txBody>
        </p:sp>
        <p:sp>
          <p:nvSpPr>
            <p:cNvPr id="111" name="Freeform 110"/>
            <p:cNvSpPr/>
            <p:nvPr/>
          </p:nvSpPr>
          <p:spPr>
            <a:xfrm flipH="1">
              <a:off x="6361920" y="4632480"/>
              <a:ext cx="228600" cy="122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 </a:t>
              </a: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–</a:t>
              </a:r>
            </a:p>
          </p:txBody>
        </p:sp>
        <p:sp>
          <p:nvSpPr>
            <p:cNvPr id="112" name="Freeform 111"/>
            <p:cNvSpPr/>
            <p:nvPr/>
          </p:nvSpPr>
          <p:spPr>
            <a:xfrm flipH="1">
              <a:off x="6285959" y="4327560"/>
              <a:ext cx="228600" cy="122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 </a:t>
              </a: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–</a:t>
              </a:r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7493040" y="3865679"/>
              <a:ext cx="9216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N</a:t>
              </a:r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7721639" y="3424320"/>
              <a:ext cx="9216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N</a:t>
              </a:r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7008839" y="3808440"/>
              <a:ext cx="16236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N9</a:t>
              </a:r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7008839" y="3332160"/>
              <a:ext cx="9216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N</a:t>
              </a:r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6094439" y="4068720"/>
              <a:ext cx="19728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O5’</a:t>
              </a:r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6896160" y="4875120"/>
              <a:ext cx="19728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O2’</a:t>
              </a:r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6543720" y="4875120"/>
              <a:ext cx="19728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O3’</a:t>
              </a:r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7499880" y="3003480"/>
              <a:ext cx="224640" cy="173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NH</a:t>
              </a:r>
              <a:r>
                <a:rPr lang="en-GB" sz="1000" baseline="-25000">
                  <a:latin typeface="Arial" pitchFamily="34"/>
                  <a:ea typeface="Arial Unicode MS" pitchFamily="2"/>
                  <a:cs typeface="Tahoma" pitchFamily="2"/>
                </a:rPr>
                <a:t>2</a:t>
              </a:r>
            </a:p>
          </p:txBody>
        </p:sp>
        <p:sp>
          <p:nvSpPr>
            <p:cNvPr id="121" name="Straight Connector 120"/>
            <p:cNvSpPr/>
            <p:nvPr/>
          </p:nvSpPr>
          <p:spPr>
            <a:xfrm flipV="1">
              <a:off x="7319880" y="3357360"/>
              <a:ext cx="231840" cy="18252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22" name="Straight Connector 121"/>
            <p:cNvSpPr/>
            <p:nvPr/>
          </p:nvSpPr>
          <p:spPr>
            <a:xfrm>
              <a:off x="7319880" y="3819600"/>
              <a:ext cx="157320" cy="9828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23" name="Straight Connector 122"/>
            <p:cNvSpPr/>
            <p:nvPr/>
          </p:nvSpPr>
          <p:spPr>
            <a:xfrm>
              <a:off x="7551720" y="3375000"/>
              <a:ext cx="154079" cy="98279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24" name="Straight Connector 123"/>
            <p:cNvSpPr/>
            <p:nvPr/>
          </p:nvSpPr>
          <p:spPr>
            <a:xfrm>
              <a:off x="7534439" y="3433679"/>
              <a:ext cx="171360" cy="111241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25" name="Straight Connector 124"/>
            <p:cNvSpPr/>
            <p:nvPr/>
          </p:nvSpPr>
          <p:spPr>
            <a:xfrm flipV="1">
              <a:off x="7624800" y="3800520"/>
              <a:ext cx="154080" cy="13320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26" name="Straight Connector 125"/>
            <p:cNvSpPr/>
            <p:nvPr/>
          </p:nvSpPr>
          <p:spPr>
            <a:xfrm flipV="1">
              <a:off x="7586640" y="3757320"/>
              <a:ext cx="154080" cy="129959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27" name="Straight Connector 126"/>
            <p:cNvSpPr/>
            <p:nvPr/>
          </p:nvSpPr>
          <p:spPr>
            <a:xfrm>
              <a:off x="7778880" y="3619440"/>
              <a:ext cx="1440" cy="20016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28" name="Straight Connector 127"/>
            <p:cNvSpPr/>
            <p:nvPr/>
          </p:nvSpPr>
          <p:spPr>
            <a:xfrm>
              <a:off x="6910560" y="3668759"/>
              <a:ext cx="95039" cy="14760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29" name="Straight Connector 128"/>
            <p:cNvSpPr/>
            <p:nvPr/>
          </p:nvSpPr>
          <p:spPr>
            <a:xfrm flipH="1">
              <a:off x="7157880" y="3819600"/>
              <a:ext cx="177840" cy="5076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30" name="Straight Connector 129"/>
            <p:cNvSpPr/>
            <p:nvPr/>
          </p:nvSpPr>
          <p:spPr>
            <a:xfrm flipH="1">
              <a:off x="6892560" y="3525839"/>
              <a:ext cx="127080" cy="14292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31" name="Straight Connector 130"/>
            <p:cNvSpPr/>
            <p:nvPr/>
          </p:nvSpPr>
          <p:spPr>
            <a:xfrm flipH="1">
              <a:off x="6951240" y="3525839"/>
              <a:ext cx="135000" cy="154081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32" name="Straight Connector 131"/>
            <p:cNvSpPr/>
            <p:nvPr/>
          </p:nvSpPr>
          <p:spPr>
            <a:xfrm>
              <a:off x="7319880" y="3522600"/>
              <a:ext cx="1800" cy="29700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33" name="Straight Connector 132"/>
            <p:cNvSpPr/>
            <p:nvPr/>
          </p:nvSpPr>
          <p:spPr>
            <a:xfrm>
              <a:off x="7265880" y="3556080"/>
              <a:ext cx="1800" cy="23004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34" name="Straight Connector 133"/>
            <p:cNvSpPr/>
            <p:nvPr/>
          </p:nvSpPr>
          <p:spPr>
            <a:xfrm flipH="1" flipV="1">
              <a:off x="7121160" y="3443040"/>
              <a:ext cx="214200" cy="9684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35" name="Straight Connector 134"/>
            <p:cNvSpPr/>
            <p:nvPr/>
          </p:nvSpPr>
          <p:spPr>
            <a:xfrm flipH="1" flipV="1">
              <a:off x="6795720" y="4262040"/>
              <a:ext cx="244440" cy="16668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36" name="Straight Connector 135"/>
            <p:cNvSpPr/>
            <p:nvPr/>
          </p:nvSpPr>
          <p:spPr>
            <a:xfrm flipH="1">
              <a:off x="6474959" y="4302000"/>
              <a:ext cx="243001" cy="13176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37" name="Straight Connector 136"/>
            <p:cNvSpPr/>
            <p:nvPr/>
          </p:nvSpPr>
          <p:spPr>
            <a:xfrm flipH="1">
              <a:off x="6475319" y="4137120"/>
              <a:ext cx="38161" cy="29664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38" name="Straight Connector 137"/>
            <p:cNvSpPr/>
            <p:nvPr/>
          </p:nvSpPr>
          <p:spPr>
            <a:xfrm>
              <a:off x="6311880" y="4137120"/>
              <a:ext cx="185760" cy="144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39" name="Straight Connector 138"/>
            <p:cNvSpPr/>
            <p:nvPr/>
          </p:nvSpPr>
          <p:spPr>
            <a:xfrm flipH="1" flipV="1">
              <a:off x="6937200" y="4660920"/>
              <a:ext cx="38160" cy="23976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40" name="Straight Connector 139"/>
            <p:cNvSpPr/>
            <p:nvPr/>
          </p:nvSpPr>
          <p:spPr>
            <a:xfrm flipH="1" flipV="1">
              <a:off x="6583320" y="4660920"/>
              <a:ext cx="38160" cy="23976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41" name="Straight Connector 140"/>
            <p:cNvSpPr/>
            <p:nvPr/>
          </p:nvSpPr>
          <p:spPr>
            <a:xfrm>
              <a:off x="7067520" y="4002119"/>
              <a:ext cx="1440" cy="431641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42" name="Straight Connector 141"/>
            <p:cNvSpPr/>
            <p:nvPr/>
          </p:nvSpPr>
          <p:spPr>
            <a:xfrm>
              <a:off x="7548479" y="3164040"/>
              <a:ext cx="3241" cy="21096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7015319" y="4368960"/>
              <a:ext cx="26028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C1’</a:t>
              </a:r>
            </a:p>
          </p:txBody>
        </p:sp>
        <p:sp>
          <p:nvSpPr>
            <p:cNvPr id="144" name="Straight Connector 143"/>
            <p:cNvSpPr/>
            <p:nvPr/>
          </p:nvSpPr>
          <p:spPr>
            <a:xfrm>
              <a:off x="6589800" y="4678200"/>
              <a:ext cx="304560" cy="180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45" name="Straight Connector 144"/>
            <p:cNvSpPr/>
            <p:nvPr/>
          </p:nvSpPr>
          <p:spPr>
            <a:xfrm flipV="1">
              <a:off x="6970680" y="4508640"/>
              <a:ext cx="76320" cy="18720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46" name="Straight Connector 145"/>
            <p:cNvSpPr/>
            <p:nvPr/>
          </p:nvSpPr>
          <p:spPr>
            <a:xfrm flipH="1" flipV="1">
              <a:off x="6496199" y="4432320"/>
              <a:ext cx="110881" cy="26352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6513480" y="4602240"/>
              <a:ext cx="22860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C3’</a:t>
              </a:r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6438960" y="4343400"/>
              <a:ext cx="26028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C4’</a:t>
              </a:r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6438960" y="4068720"/>
              <a:ext cx="26028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C5’</a:t>
              </a:r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6742079" y="4191120"/>
              <a:ext cx="19728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O4’</a:t>
              </a:r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6938999" y="4602240"/>
              <a:ext cx="26028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C2’</a:t>
              </a:r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7122959" y="4861080"/>
              <a:ext cx="228600" cy="122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– </a:t>
              </a: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</a:t>
              </a:r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7122959" y="4602240"/>
              <a:ext cx="228600" cy="122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– </a:t>
              </a: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</a:t>
              </a:r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7199279" y="4373640"/>
              <a:ext cx="228600" cy="122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– </a:t>
              </a: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</a:t>
              </a:r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6665760" y="4068720"/>
              <a:ext cx="228600" cy="122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– </a:t>
              </a: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</a:t>
              </a:r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6438960" y="3824279"/>
              <a:ext cx="152280" cy="243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</a:t>
              </a:r>
            </a:p>
            <a:p>
              <a:pPr marL="0" marR="0" lvl="0" indent="0" algn="ctr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|</a:t>
              </a:r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7808760" y="3765600"/>
              <a:ext cx="228600" cy="122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– </a:t>
              </a: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</a:t>
              </a:r>
            </a:p>
          </p:txBody>
        </p:sp>
        <p:sp>
          <p:nvSpPr>
            <p:cNvPr id="158" name="Straight Connector 157"/>
            <p:cNvSpPr/>
            <p:nvPr/>
          </p:nvSpPr>
          <p:spPr>
            <a:xfrm flipV="1">
              <a:off x="5753160" y="3670200"/>
              <a:ext cx="1440" cy="41616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59" name="Straight Connector 158"/>
            <p:cNvSpPr/>
            <p:nvPr/>
          </p:nvSpPr>
          <p:spPr>
            <a:xfrm>
              <a:off x="5872320" y="4145039"/>
              <a:ext cx="185760" cy="144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5745240" y="4068720"/>
              <a:ext cx="8460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P</a:t>
              </a:r>
            </a:p>
          </p:txBody>
        </p:sp>
        <p:sp>
          <p:nvSpPr>
            <p:cNvPr id="161" name="Straight Connector 160"/>
            <p:cNvSpPr/>
            <p:nvPr/>
          </p:nvSpPr>
          <p:spPr>
            <a:xfrm>
              <a:off x="5524560" y="4145039"/>
              <a:ext cx="185760" cy="144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62" name="Straight Connector 161"/>
            <p:cNvSpPr/>
            <p:nvPr/>
          </p:nvSpPr>
          <p:spPr>
            <a:xfrm flipH="1">
              <a:off x="5717880" y="4221000"/>
              <a:ext cx="36360" cy="185759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5676840" y="4449600"/>
              <a:ext cx="9972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O</a:t>
              </a:r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5372280" y="4068720"/>
              <a:ext cx="9972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O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6210360" y="4343400"/>
            <a:ext cx="2665440" cy="2024280"/>
            <a:chOff x="6210360" y="4343400"/>
            <a:chExt cx="2665440" cy="2024280"/>
          </a:xfrm>
        </p:grpSpPr>
        <p:sp>
          <p:nvSpPr>
            <p:cNvPr id="166" name="Freeform 165"/>
            <p:cNvSpPr/>
            <p:nvPr/>
          </p:nvSpPr>
          <p:spPr>
            <a:xfrm flipH="1">
              <a:off x="7578000" y="4951440"/>
              <a:ext cx="228600" cy="122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 </a:t>
              </a: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–</a:t>
              </a:r>
            </a:p>
          </p:txBody>
        </p:sp>
        <p:sp>
          <p:nvSpPr>
            <p:cNvPr id="167" name="Freeform 166"/>
            <p:cNvSpPr/>
            <p:nvPr/>
          </p:nvSpPr>
          <p:spPr>
            <a:xfrm flipH="1">
              <a:off x="7200360" y="5972039"/>
              <a:ext cx="228600" cy="122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 </a:t>
              </a: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–</a:t>
              </a:r>
            </a:p>
          </p:txBody>
        </p:sp>
        <p:sp>
          <p:nvSpPr>
            <p:cNvPr id="168" name="Freeform 167"/>
            <p:cNvSpPr/>
            <p:nvPr/>
          </p:nvSpPr>
          <p:spPr>
            <a:xfrm flipH="1">
              <a:off x="7124039" y="5667479"/>
              <a:ext cx="228600" cy="122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 </a:t>
              </a: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–</a:t>
              </a:r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8331120" y="5203800"/>
              <a:ext cx="9216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N</a:t>
              </a:r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8559720" y="4764239"/>
              <a:ext cx="9216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N</a:t>
              </a:r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7846920" y="5148360"/>
              <a:ext cx="16236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N9</a:t>
              </a:r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7846920" y="4672080"/>
              <a:ext cx="9216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N</a:t>
              </a:r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6933960" y="5408640"/>
              <a:ext cx="19728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O5’</a:t>
              </a:r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7734239" y="6215040"/>
              <a:ext cx="19728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O2’</a:t>
              </a:r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7383240" y="6215040"/>
              <a:ext cx="19728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solidFill>
                    <a:srgbClr val="FF6600"/>
                  </a:solidFill>
                  <a:latin typeface="Arial" pitchFamily="34"/>
                  <a:ea typeface="Arial Unicode MS" pitchFamily="2"/>
                  <a:cs typeface="Tahoma" pitchFamily="2"/>
                </a:rPr>
                <a:t>O3’</a:t>
              </a:r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8337960" y="4343400"/>
              <a:ext cx="224640" cy="173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NH</a:t>
              </a:r>
              <a:r>
                <a:rPr lang="en-GB" sz="1000" baseline="-25000">
                  <a:latin typeface="Arial" pitchFamily="34"/>
                  <a:ea typeface="Arial Unicode MS" pitchFamily="2"/>
                  <a:cs typeface="Tahoma" pitchFamily="2"/>
                </a:rPr>
                <a:t>2</a:t>
              </a:r>
            </a:p>
          </p:txBody>
        </p:sp>
        <p:sp>
          <p:nvSpPr>
            <p:cNvPr id="177" name="Straight Connector 176"/>
            <p:cNvSpPr/>
            <p:nvPr/>
          </p:nvSpPr>
          <p:spPr>
            <a:xfrm flipV="1">
              <a:off x="8158320" y="4695480"/>
              <a:ext cx="231480" cy="18252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78" name="Straight Connector 177"/>
            <p:cNvSpPr/>
            <p:nvPr/>
          </p:nvSpPr>
          <p:spPr>
            <a:xfrm>
              <a:off x="8158320" y="5157720"/>
              <a:ext cx="156960" cy="9864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79" name="Straight Connector 178"/>
            <p:cNvSpPr/>
            <p:nvPr/>
          </p:nvSpPr>
          <p:spPr>
            <a:xfrm>
              <a:off x="8389800" y="4714920"/>
              <a:ext cx="154080" cy="9828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80" name="Straight Connector 179"/>
            <p:cNvSpPr/>
            <p:nvPr/>
          </p:nvSpPr>
          <p:spPr>
            <a:xfrm>
              <a:off x="8372520" y="4773600"/>
              <a:ext cx="171360" cy="11124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81" name="Straight Connector 180"/>
            <p:cNvSpPr/>
            <p:nvPr/>
          </p:nvSpPr>
          <p:spPr>
            <a:xfrm flipV="1">
              <a:off x="8462880" y="5140440"/>
              <a:ext cx="154080" cy="13320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82" name="Straight Connector 181"/>
            <p:cNvSpPr/>
            <p:nvPr/>
          </p:nvSpPr>
          <p:spPr>
            <a:xfrm flipV="1">
              <a:off x="8424720" y="5097240"/>
              <a:ext cx="154080" cy="12996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83" name="Straight Connector 182"/>
            <p:cNvSpPr/>
            <p:nvPr/>
          </p:nvSpPr>
          <p:spPr>
            <a:xfrm>
              <a:off x="8616960" y="4959360"/>
              <a:ext cx="1440" cy="20016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84" name="Straight Connector 183"/>
            <p:cNvSpPr/>
            <p:nvPr/>
          </p:nvSpPr>
          <p:spPr>
            <a:xfrm>
              <a:off x="7748640" y="5008680"/>
              <a:ext cx="95039" cy="14760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85" name="Straight Connector 184"/>
            <p:cNvSpPr/>
            <p:nvPr/>
          </p:nvSpPr>
          <p:spPr>
            <a:xfrm flipH="1">
              <a:off x="7996320" y="5157720"/>
              <a:ext cx="177840" cy="5076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86" name="Straight Connector 185"/>
            <p:cNvSpPr/>
            <p:nvPr/>
          </p:nvSpPr>
          <p:spPr>
            <a:xfrm flipH="1">
              <a:off x="7730640" y="4865760"/>
              <a:ext cx="127080" cy="14292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87" name="Straight Connector 186"/>
            <p:cNvSpPr/>
            <p:nvPr/>
          </p:nvSpPr>
          <p:spPr>
            <a:xfrm flipH="1">
              <a:off x="7790040" y="4865760"/>
              <a:ext cx="134640" cy="15408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88" name="Straight Connector 187"/>
            <p:cNvSpPr/>
            <p:nvPr/>
          </p:nvSpPr>
          <p:spPr>
            <a:xfrm>
              <a:off x="8158320" y="4862520"/>
              <a:ext cx="1440" cy="29700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89" name="Straight Connector 188"/>
            <p:cNvSpPr/>
            <p:nvPr/>
          </p:nvSpPr>
          <p:spPr>
            <a:xfrm>
              <a:off x="8104320" y="4896000"/>
              <a:ext cx="1440" cy="23004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90" name="Straight Connector 189"/>
            <p:cNvSpPr/>
            <p:nvPr/>
          </p:nvSpPr>
          <p:spPr>
            <a:xfrm flipH="1" flipV="1">
              <a:off x="7959600" y="4781160"/>
              <a:ext cx="214560" cy="9684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91" name="Straight Connector 190"/>
            <p:cNvSpPr/>
            <p:nvPr/>
          </p:nvSpPr>
          <p:spPr>
            <a:xfrm flipH="1" flipV="1">
              <a:off x="7633799" y="5601960"/>
              <a:ext cx="244441" cy="16668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92" name="Straight Connector 191"/>
            <p:cNvSpPr/>
            <p:nvPr/>
          </p:nvSpPr>
          <p:spPr>
            <a:xfrm flipH="1">
              <a:off x="7313760" y="5641920"/>
              <a:ext cx="242639" cy="13176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93" name="Straight Connector 192"/>
            <p:cNvSpPr/>
            <p:nvPr/>
          </p:nvSpPr>
          <p:spPr>
            <a:xfrm flipH="1">
              <a:off x="7313400" y="5477039"/>
              <a:ext cx="37799" cy="296641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94" name="Straight Connector 193"/>
            <p:cNvSpPr/>
            <p:nvPr/>
          </p:nvSpPr>
          <p:spPr>
            <a:xfrm>
              <a:off x="7148520" y="5477039"/>
              <a:ext cx="185760" cy="144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95" name="Straight Connector 194"/>
            <p:cNvSpPr/>
            <p:nvPr/>
          </p:nvSpPr>
          <p:spPr>
            <a:xfrm flipH="1" flipV="1">
              <a:off x="7775640" y="5999040"/>
              <a:ext cx="38159" cy="23976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96" name="Straight Connector 195"/>
            <p:cNvSpPr/>
            <p:nvPr/>
          </p:nvSpPr>
          <p:spPr>
            <a:xfrm flipH="1" flipV="1">
              <a:off x="7421400" y="5999040"/>
              <a:ext cx="38160" cy="23976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97" name="Straight Connector 196"/>
            <p:cNvSpPr/>
            <p:nvPr/>
          </p:nvSpPr>
          <p:spPr>
            <a:xfrm>
              <a:off x="7905599" y="5342040"/>
              <a:ext cx="1800" cy="43164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98" name="Straight Connector 197"/>
            <p:cNvSpPr/>
            <p:nvPr/>
          </p:nvSpPr>
          <p:spPr>
            <a:xfrm>
              <a:off x="8386920" y="4503600"/>
              <a:ext cx="2880" cy="21132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7853400" y="5708520"/>
              <a:ext cx="26028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C1’</a:t>
              </a:r>
            </a:p>
          </p:txBody>
        </p:sp>
        <p:sp>
          <p:nvSpPr>
            <p:cNvPr id="200" name="Straight Connector 199"/>
            <p:cNvSpPr/>
            <p:nvPr/>
          </p:nvSpPr>
          <p:spPr>
            <a:xfrm>
              <a:off x="7429680" y="6018120"/>
              <a:ext cx="304559" cy="1799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01" name="Straight Connector 200"/>
            <p:cNvSpPr/>
            <p:nvPr/>
          </p:nvSpPr>
          <p:spPr>
            <a:xfrm flipV="1">
              <a:off x="7808760" y="5847840"/>
              <a:ext cx="76319" cy="187559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02" name="Straight Connector 201"/>
            <p:cNvSpPr/>
            <p:nvPr/>
          </p:nvSpPr>
          <p:spPr>
            <a:xfrm flipH="1" flipV="1">
              <a:off x="7332840" y="5772240"/>
              <a:ext cx="110880" cy="263519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7353359" y="5942160"/>
              <a:ext cx="22860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C3’</a:t>
              </a:r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7277040" y="5683320"/>
              <a:ext cx="26028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C4’</a:t>
              </a:r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7277040" y="5408640"/>
              <a:ext cx="26028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C5’</a:t>
              </a:r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7580160" y="5530680"/>
              <a:ext cx="19728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O4’</a:t>
              </a:r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7777080" y="5942160"/>
              <a:ext cx="26028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C2’</a:t>
              </a:r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7961400" y="6200640"/>
              <a:ext cx="228600" cy="122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– </a:t>
              </a: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</a:t>
              </a:r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7961400" y="5942160"/>
              <a:ext cx="228600" cy="122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– </a:t>
              </a: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</a:t>
              </a:r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8037360" y="5713560"/>
              <a:ext cx="228600" cy="122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– </a:t>
              </a: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</a:t>
              </a:r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7505640" y="5408640"/>
              <a:ext cx="228600" cy="122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– </a:t>
              </a: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</a:t>
              </a:r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7277040" y="5164200"/>
              <a:ext cx="152640" cy="243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</a:t>
              </a:r>
            </a:p>
            <a:p>
              <a:pPr marL="0" marR="0" lvl="0" indent="0" algn="ctr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|</a:t>
              </a:r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8647200" y="5105520"/>
              <a:ext cx="228600" cy="122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20011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800">
                  <a:latin typeface="Arial" pitchFamily="34"/>
                  <a:ea typeface="Arial" pitchFamily="34"/>
                  <a:cs typeface="Arial" pitchFamily="34"/>
                </a:rPr>
                <a:t>– </a:t>
              </a:r>
              <a:r>
                <a:rPr lang="en-GB" sz="800">
                  <a:latin typeface="Arial" pitchFamily="34"/>
                  <a:ea typeface="Arial Unicode MS" pitchFamily="2"/>
                  <a:cs typeface="Tahoma" pitchFamily="2"/>
                </a:rPr>
                <a:t>H</a:t>
              </a:r>
            </a:p>
          </p:txBody>
        </p:sp>
        <p:sp>
          <p:nvSpPr>
            <p:cNvPr id="214" name="Straight Connector 213"/>
            <p:cNvSpPr/>
            <p:nvPr/>
          </p:nvSpPr>
          <p:spPr>
            <a:xfrm flipV="1">
              <a:off x="6591240" y="5009760"/>
              <a:ext cx="1800" cy="41580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15" name="Straight Connector 214"/>
            <p:cNvSpPr/>
            <p:nvPr/>
          </p:nvSpPr>
          <p:spPr>
            <a:xfrm>
              <a:off x="6710400" y="5484960"/>
              <a:ext cx="185760" cy="1439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6583320" y="5408640"/>
              <a:ext cx="8460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P</a:t>
              </a:r>
            </a:p>
          </p:txBody>
        </p:sp>
        <p:sp>
          <p:nvSpPr>
            <p:cNvPr id="217" name="Straight Connector 216"/>
            <p:cNvSpPr/>
            <p:nvPr/>
          </p:nvSpPr>
          <p:spPr>
            <a:xfrm>
              <a:off x="6362640" y="5484960"/>
              <a:ext cx="185760" cy="1439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18" name="Straight Connector 217"/>
            <p:cNvSpPr/>
            <p:nvPr/>
          </p:nvSpPr>
          <p:spPr>
            <a:xfrm flipH="1">
              <a:off x="6554520" y="5560920"/>
              <a:ext cx="36360" cy="185760"/>
            </a:xfrm>
            <a:prstGeom prst="line">
              <a:avLst/>
            </a:prstGeom>
            <a:noFill/>
            <a:ln w="12600">
              <a:solidFill>
                <a:srgbClr val="FFFFC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6515280" y="5789519"/>
              <a:ext cx="9972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O</a:t>
              </a:r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6210360" y="5408640"/>
              <a:ext cx="9972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buNone/>
                <a:tabLst/>
              </a:pPr>
              <a:r>
                <a:rPr lang="en-GB" sz="1000">
                  <a:latin typeface="Arial" pitchFamily="34"/>
                  <a:ea typeface="Arial Unicode MS" pitchFamily="2"/>
                  <a:cs typeface="Tahoma" pitchFamily="2"/>
                </a:rPr>
                <a:t>O</a:t>
              </a:r>
            </a:p>
          </p:txBody>
        </p:sp>
      </p:grpSp>
      <p:sp>
        <p:nvSpPr>
          <p:cNvPr id="221" name="Straight Connector 220"/>
          <p:cNvSpPr/>
          <p:nvPr/>
        </p:nvSpPr>
        <p:spPr>
          <a:xfrm>
            <a:off x="7429680" y="6400799"/>
            <a:ext cx="1440" cy="304921"/>
          </a:xfrm>
          <a:prstGeom prst="line">
            <a:avLst/>
          </a:prstGeom>
          <a:noFill/>
          <a:ln w="12600">
            <a:solidFill>
              <a:srgbClr val="FFFFCC"/>
            </a:solidFill>
            <a:custDash>
              <a:ds d="400000" sp="100000"/>
            </a:custDash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22" name="Straight Connector 221"/>
          <p:cNvSpPr/>
          <p:nvPr/>
        </p:nvSpPr>
        <p:spPr>
          <a:xfrm>
            <a:off x="5410079" y="3809880"/>
            <a:ext cx="1219321" cy="1799"/>
          </a:xfrm>
          <a:prstGeom prst="line">
            <a:avLst/>
          </a:prstGeom>
          <a:noFill/>
          <a:ln w="9360">
            <a:solidFill>
              <a:srgbClr val="FFCC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23" name="Straight Connector 222"/>
          <p:cNvSpPr/>
          <p:nvPr/>
        </p:nvSpPr>
        <p:spPr>
          <a:xfrm>
            <a:off x="6324479" y="5181480"/>
            <a:ext cx="1143000" cy="1800"/>
          </a:xfrm>
          <a:prstGeom prst="line">
            <a:avLst/>
          </a:prstGeom>
          <a:noFill/>
          <a:ln w="9360">
            <a:solidFill>
              <a:srgbClr val="FFCC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24" name="Freeform 223"/>
          <p:cNvSpPr/>
          <p:nvPr/>
        </p:nvSpPr>
        <p:spPr>
          <a:xfrm rot="5400000">
            <a:off x="7664040" y="4667760"/>
            <a:ext cx="134208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000">
                <a:solidFill>
                  <a:srgbClr val="FFCC00"/>
                </a:solidFill>
                <a:latin typeface="Arial" pitchFamily="34"/>
                <a:ea typeface="Arial Unicode MS" pitchFamily="2"/>
                <a:cs typeface="Tahoma" pitchFamily="2"/>
              </a:rPr>
              <a:t>nucleotide</a:t>
            </a:r>
          </a:p>
        </p:txBody>
      </p:sp>
      <p:sp>
        <p:nvSpPr>
          <p:cNvPr id="225" name="Straight Connector 224"/>
          <p:cNvSpPr/>
          <p:nvPr/>
        </p:nvSpPr>
        <p:spPr>
          <a:xfrm flipV="1">
            <a:off x="6629400" y="2877840"/>
            <a:ext cx="1440" cy="949319"/>
          </a:xfrm>
          <a:prstGeom prst="line">
            <a:avLst/>
          </a:prstGeom>
          <a:noFill/>
          <a:ln w="19080">
            <a:solidFill>
              <a:srgbClr val="FFCC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26" name="Straight Connector 225"/>
          <p:cNvSpPr/>
          <p:nvPr/>
        </p:nvSpPr>
        <p:spPr>
          <a:xfrm flipV="1">
            <a:off x="7467479" y="4249440"/>
            <a:ext cx="1800" cy="949320"/>
          </a:xfrm>
          <a:prstGeom prst="line">
            <a:avLst/>
          </a:prstGeom>
          <a:noFill/>
          <a:ln w="19080">
            <a:solidFill>
              <a:srgbClr val="FFCC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27" name="Straight Connector 226"/>
          <p:cNvSpPr/>
          <p:nvPr/>
        </p:nvSpPr>
        <p:spPr>
          <a:xfrm>
            <a:off x="6629400" y="2895479"/>
            <a:ext cx="2362320" cy="1800"/>
          </a:xfrm>
          <a:prstGeom prst="line">
            <a:avLst/>
          </a:prstGeom>
          <a:noFill/>
          <a:ln w="9360">
            <a:solidFill>
              <a:srgbClr val="FFCC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28" name="Straight Connector 227"/>
          <p:cNvSpPr/>
          <p:nvPr/>
        </p:nvSpPr>
        <p:spPr>
          <a:xfrm>
            <a:off x="7467479" y="4267080"/>
            <a:ext cx="1524241" cy="1800"/>
          </a:xfrm>
          <a:prstGeom prst="line">
            <a:avLst/>
          </a:prstGeom>
          <a:noFill/>
          <a:ln w="9360">
            <a:solidFill>
              <a:srgbClr val="FFCC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pic>
        <p:nvPicPr>
          <p:cNvPr id="229" name="Picture 228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80880" y="1171440"/>
            <a:ext cx="3143519" cy="558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71599" y="1523880"/>
            <a:ext cx="5410079" cy="50468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228600" y="387360"/>
            <a:ext cx="8686800" cy="143388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93000"/>
              </a:lnSpc>
            </a:pPr>
            <a:r>
              <a:rPr lang="en-US" baseline="30000"/>
              <a:t>1</a:t>
            </a:r>
            <a:r>
              <a:rPr lang="en-US"/>
              <a:t>H COSY spectrum of DNA</a:t>
            </a:r>
          </a:p>
        </p:txBody>
      </p:sp>
      <p:sp>
        <p:nvSpPr>
          <p:cNvPr id="4" name="Freeform 3"/>
          <p:cNvSpPr/>
          <p:nvPr/>
        </p:nvSpPr>
        <p:spPr>
          <a:xfrm>
            <a:off x="2895479" y="5715000"/>
            <a:ext cx="3259080" cy="489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95000"/>
              </a:lnSpc>
              <a:buNone/>
              <a:tabLst/>
            </a:pPr>
            <a:r>
              <a:rPr lang="en-GB" sz="2400">
                <a:solidFill>
                  <a:srgbClr val="3333CC"/>
                </a:solidFill>
                <a:latin typeface="Arial" pitchFamily="34"/>
                <a:ea typeface="Arial Unicode MS" pitchFamily="2"/>
                <a:cs typeface="Tahoma" pitchFamily="2"/>
              </a:rPr>
              <a:t>d(CGCGAATTCGCG)</a:t>
            </a:r>
            <a:r>
              <a:rPr lang="en-GB" sz="2400" baseline="-25000">
                <a:solidFill>
                  <a:srgbClr val="3333CC"/>
                </a:solidFill>
                <a:latin typeface="Arial" pitchFamily="34"/>
                <a:ea typeface="Arial Unicode MS" pitchFamily="2"/>
                <a:cs typeface="Tahoma" pitchFamily="2"/>
              </a:rPr>
              <a:t>2</a:t>
            </a:r>
          </a:p>
        </p:txBody>
      </p:sp>
      <p:sp>
        <p:nvSpPr>
          <p:cNvPr id="5" name="Freeform 4"/>
          <p:cNvSpPr/>
          <p:nvPr/>
        </p:nvSpPr>
        <p:spPr>
          <a:xfrm>
            <a:off x="6787800" y="2286000"/>
            <a:ext cx="2140920" cy="2449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95000"/>
              </a:lnSpc>
              <a:buNone/>
              <a:tabLst>
                <a:tab pos="0" algn="l"/>
                <a:tab pos="433079" algn="l"/>
                <a:tab pos="882359" algn="l"/>
                <a:tab pos="1331640" algn="l"/>
                <a:tab pos="1780920" algn="l"/>
                <a:tab pos="2230200" algn="l"/>
                <a:tab pos="2679480" algn="l"/>
                <a:tab pos="3128759" algn="l"/>
                <a:tab pos="3578040" algn="l"/>
                <a:tab pos="4027320" algn="l"/>
                <a:tab pos="4476600" algn="l"/>
                <a:tab pos="4925880" algn="l"/>
                <a:tab pos="5389560" algn="l"/>
                <a:tab pos="5824440" algn="l"/>
                <a:tab pos="6273720" algn="l"/>
                <a:tab pos="6723000" algn="l"/>
                <a:tab pos="7172279" algn="l"/>
                <a:tab pos="7621560" algn="l"/>
                <a:tab pos="8070840" algn="l"/>
                <a:tab pos="8519760" algn="l"/>
                <a:tab pos="8969040" algn="l"/>
                <a:tab pos="8970840" algn="l"/>
                <a:tab pos="9420120" algn="l"/>
                <a:tab pos="9869400" algn="l"/>
                <a:tab pos="10321920" algn="l"/>
                <a:tab pos="10779119" algn="l"/>
              </a:tabLst>
            </a:pPr>
            <a:r>
              <a:rPr lang="en-GB" sz="2000">
                <a:solidFill>
                  <a:srgbClr val="00FFFF"/>
                </a:solidFill>
                <a:latin typeface="Arial" pitchFamily="34"/>
                <a:ea typeface="Arial Unicode MS" pitchFamily="2"/>
                <a:cs typeface="Tahoma" pitchFamily="2"/>
              </a:rPr>
              <a:t>a	H2’-H2’’</a:t>
            </a:r>
          </a:p>
          <a:p>
            <a:pPr marL="0" marR="0" lvl="0" indent="0" algn="l" rtl="0" hangingPunct="0">
              <a:lnSpc>
                <a:spcPct val="95000"/>
              </a:lnSpc>
              <a:buNone/>
              <a:tabLst>
                <a:tab pos="0" algn="l"/>
                <a:tab pos="433079" algn="l"/>
                <a:tab pos="882359" algn="l"/>
                <a:tab pos="1331640" algn="l"/>
                <a:tab pos="1780920" algn="l"/>
                <a:tab pos="2230200" algn="l"/>
                <a:tab pos="2679480" algn="l"/>
                <a:tab pos="3128759" algn="l"/>
                <a:tab pos="3578040" algn="l"/>
                <a:tab pos="4027320" algn="l"/>
                <a:tab pos="4476600" algn="l"/>
                <a:tab pos="4925880" algn="l"/>
                <a:tab pos="5389560" algn="l"/>
                <a:tab pos="5824440" algn="l"/>
                <a:tab pos="6273720" algn="l"/>
                <a:tab pos="6723000" algn="l"/>
                <a:tab pos="7172279" algn="l"/>
                <a:tab pos="7621560" algn="l"/>
                <a:tab pos="8070840" algn="l"/>
                <a:tab pos="8519760" algn="l"/>
                <a:tab pos="8969040" algn="l"/>
                <a:tab pos="8970840" algn="l"/>
                <a:tab pos="9420120" algn="l"/>
                <a:tab pos="9869400" algn="l"/>
                <a:tab pos="10321920" algn="l"/>
                <a:tab pos="10779119" algn="l"/>
              </a:tabLst>
            </a:pPr>
            <a:r>
              <a:rPr lang="en-GB" sz="2000">
                <a:solidFill>
                  <a:srgbClr val="00FFFF"/>
                </a:solidFill>
                <a:latin typeface="Arial" pitchFamily="34"/>
                <a:ea typeface="Arial Unicode MS" pitchFamily="2"/>
                <a:cs typeface="Tahoma" pitchFamily="2"/>
              </a:rPr>
              <a:t>b	H4’-H5’,5’’</a:t>
            </a:r>
          </a:p>
          <a:p>
            <a:pPr marL="0" marR="0" lvl="0" indent="0" algn="l" rtl="0" hangingPunct="0">
              <a:lnSpc>
                <a:spcPct val="95000"/>
              </a:lnSpc>
              <a:buNone/>
              <a:tabLst>
                <a:tab pos="0" algn="l"/>
                <a:tab pos="433079" algn="l"/>
                <a:tab pos="882359" algn="l"/>
                <a:tab pos="1331640" algn="l"/>
                <a:tab pos="1780920" algn="l"/>
                <a:tab pos="2230200" algn="l"/>
                <a:tab pos="2679480" algn="l"/>
                <a:tab pos="3128759" algn="l"/>
                <a:tab pos="3578040" algn="l"/>
                <a:tab pos="4027320" algn="l"/>
                <a:tab pos="4476600" algn="l"/>
                <a:tab pos="4925880" algn="l"/>
                <a:tab pos="5389560" algn="l"/>
                <a:tab pos="5824440" algn="l"/>
                <a:tab pos="6273720" algn="l"/>
                <a:tab pos="6723000" algn="l"/>
                <a:tab pos="7172279" algn="l"/>
                <a:tab pos="7621560" algn="l"/>
                <a:tab pos="8070840" algn="l"/>
                <a:tab pos="8519760" algn="l"/>
                <a:tab pos="8969040" algn="l"/>
                <a:tab pos="8970840" algn="l"/>
                <a:tab pos="9420120" algn="l"/>
                <a:tab pos="9869400" algn="l"/>
                <a:tab pos="10321920" algn="l"/>
                <a:tab pos="10779119" algn="l"/>
              </a:tabLst>
            </a:pPr>
            <a:r>
              <a:rPr lang="en-GB" sz="2000">
                <a:solidFill>
                  <a:srgbClr val="00FFFF"/>
                </a:solidFill>
                <a:latin typeface="Arial" pitchFamily="34"/>
                <a:ea typeface="Arial Unicode MS" pitchFamily="2"/>
                <a:cs typeface="Tahoma" pitchFamily="2"/>
              </a:rPr>
              <a:t>	H5’-H5’’</a:t>
            </a:r>
          </a:p>
          <a:p>
            <a:pPr marL="0" marR="0" lvl="0" indent="0" algn="l" rtl="0" hangingPunct="0">
              <a:lnSpc>
                <a:spcPct val="95000"/>
              </a:lnSpc>
              <a:buNone/>
              <a:tabLst>
                <a:tab pos="0" algn="l"/>
                <a:tab pos="433079" algn="l"/>
                <a:tab pos="882359" algn="l"/>
                <a:tab pos="1331640" algn="l"/>
                <a:tab pos="1780920" algn="l"/>
                <a:tab pos="2230200" algn="l"/>
                <a:tab pos="2679480" algn="l"/>
                <a:tab pos="3128759" algn="l"/>
                <a:tab pos="3578040" algn="l"/>
                <a:tab pos="4027320" algn="l"/>
                <a:tab pos="4476600" algn="l"/>
                <a:tab pos="4925880" algn="l"/>
                <a:tab pos="5389560" algn="l"/>
                <a:tab pos="5824440" algn="l"/>
                <a:tab pos="6273720" algn="l"/>
                <a:tab pos="6723000" algn="l"/>
                <a:tab pos="7172279" algn="l"/>
                <a:tab pos="7621560" algn="l"/>
                <a:tab pos="8070840" algn="l"/>
                <a:tab pos="8519760" algn="l"/>
                <a:tab pos="8969040" algn="l"/>
                <a:tab pos="8970840" algn="l"/>
                <a:tab pos="9420120" algn="l"/>
                <a:tab pos="9869400" algn="l"/>
                <a:tab pos="10321920" algn="l"/>
                <a:tab pos="10779119" algn="l"/>
              </a:tabLst>
            </a:pPr>
            <a:r>
              <a:rPr lang="en-GB" sz="2000">
                <a:solidFill>
                  <a:srgbClr val="00FFFF"/>
                </a:solidFill>
                <a:latin typeface="Arial" pitchFamily="34"/>
                <a:ea typeface="Arial Unicode MS" pitchFamily="2"/>
                <a:cs typeface="Tahoma" pitchFamily="2"/>
              </a:rPr>
              <a:t>c	H3’-H4’</a:t>
            </a:r>
          </a:p>
          <a:p>
            <a:pPr marL="0" marR="0" lvl="0" indent="0" algn="l" rtl="0" hangingPunct="0">
              <a:lnSpc>
                <a:spcPct val="95000"/>
              </a:lnSpc>
              <a:buNone/>
              <a:tabLst>
                <a:tab pos="0" algn="l"/>
                <a:tab pos="433079" algn="l"/>
                <a:tab pos="882359" algn="l"/>
                <a:tab pos="1331640" algn="l"/>
                <a:tab pos="1780920" algn="l"/>
                <a:tab pos="2230200" algn="l"/>
                <a:tab pos="2679480" algn="l"/>
                <a:tab pos="3128759" algn="l"/>
                <a:tab pos="3578040" algn="l"/>
                <a:tab pos="4027320" algn="l"/>
                <a:tab pos="4476600" algn="l"/>
                <a:tab pos="4925880" algn="l"/>
                <a:tab pos="5389560" algn="l"/>
                <a:tab pos="5824440" algn="l"/>
                <a:tab pos="6273720" algn="l"/>
                <a:tab pos="6723000" algn="l"/>
                <a:tab pos="7172279" algn="l"/>
                <a:tab pos="7621560" algn="l"/>
                <a:tab pos="8070840" algn="l"/>
                <a:tab pos="8519760" algn="l"/>
                <a:tab pos="8969040" algn="l"/>
                <a:tab pos="8970840" algn="l"/>
                <a:tab pos="9420120" algn="l"/>
                <a:tab pos="9869400" algn="l"/>
                <a:tab pos="10321920" algn="l"/>
                <a:tab pos="10779119" algn="l"/>
              </a:tabLst>
            </a:pPr>
            <a:r>
              <a:rPr lang="en-GB" sz="2000">
                <a:solidFill>
                  <a:srgbClr val="00FFFF"/>
                </a:solidFill>
                <a:latin typeface="Arial" pitchFamily="34"/>
                <a:ea typeface="Arial Unicode MS" pitchFamily="2"/>
                <a:cs typeface="Tahoma" pitchFamily="2"/>
              </a:rPr>
              <a:t>d	H2’,2’’-H3’</a:t>
            </a:r>
          </a:p>
          <a:p>
            <a:pPr marL="0" marR="0" lvl="0" indent="0" algn="l" rtl="0" hangingPunct="0">
              <a:lnSpc>
                <a:spcPct val="95000"/>
              </a:lnSpc>
              <a:buNone/>
              <a:tabLst>
                <a:tab pos="0" algn="l"/>
                <a:tab pos="433079" algn="l"/>
                <a:tab pos="882359" algn="l"/>
                <a:tab pos="1331640" algn="l"/>
                <a:tab pos="1780920" algn="l"/>
                <a:tab pos="2230200" algn="l"/>
                <a:tab pos="2679480" algn="l"/>
                <a:tab pos="3128759" algn="l"/>
                <a:tab pos="3578040" algn="l"/>
                <a:tab pos="4027320" algn="l"/>
                <a:tab pos="4476600" algn="l"/>
                <a:tab pos="4925880" algn="l"/>
                <a:tab pos="5389560" algn="l"/>
                <a:tab pos="5824440" algn="l"/>
                <a:tab pos="6273720" algn="l"/>
                <a:tab pos="6723000" algn="l"/>
                <a:tab pos="7172279" algn="l"/>
                <a:tab pos="7621560" algn="l"/>
                <a:tab pos="8070840" algn="l"/>
                <a:tab pos="8519760" algn="l"/>
                <a:tab pos="8969040" algn="l"/>
                <a:tab pos="8970840" algn="l"/>
                <a:tab pos="9420120" algn="l"/>
                <a:tab pos="9869400" algn="l"/>
                <a:tab pos="10321920" algn="l"/>
                <a:tab pos="10779119" algn="l"/>
              </a:tabLst>
            </a:pPr>
            <a:r>
              <a:rPr lang="en-GB" sz="2000">
                <a:solidFill>
                  <a:srgbClr val="00FFFF"/>
                </a:solidFill>
                <a:latin typeface="Arial" pitchFamily="34"/>
                <a:ea typeface="Arial Unicode MS" pitchFamily="2"/>
                <a:cs typeface="Tahoma" pitchFamily="2"/>
              </a:rPr>
              <a:t>e	H1’-H2’,2’’</a:t>
            </a:r>
          </a:p>
          <a:p>
            <a:pPr marL="0" marR="0" lvl="0" indent="0" algn="l" rtl="0" hangingPunct="0">
              <a:lnSpc>
                <a:spcPct val="95000"/>
              </a:lnSpc>
              <a:buNone/>
              <a:tabLst>
                <a:tab pos="0" algn="l"/>
                <a:tab pos="433079" algn="l"/>
                <a:tab pos="882359" algn="l"/>
                <a:tab pos="1331640" algn="l"/>
                <a:tab pos="1780920" algn="l"/>
                <a:tab pos="2230200" algn="l"/>
                <a:tab pos="2679480" algn="l"/>
                <a:tab pos="3128759" algn="l"/>
                <a:tab pos="3578040" algn="l"/>
                <a:tab pos="4027320" algn="l"/>
                <a:tab pos="4476600" algn="l"/>
                <a:tab pos="4925880" algn="l"/>
                <a:tab pos="5389560" algn="l"/>
                <a:tab pos="5824440" algn="l"/>
                <a:tab pos="6273720" algn="l"/>
                <a:tab pos="6723000" algn="l"/>
                <a:tab pos="7172279" algn="l"/>
                <a:tab pos="7621560" algn="l"/>
                <a:tab pos="8070840" algn="l"/>
                <a:tab pos="8519760" algn="l"/>
                <a:tab pos="8969040" algn="l"/>
                <a:tab pos="8970840" algn="l"/>
                <a:tab pos="9420120" algn="l"/>
                <a:tab pos="9869400" algn="l"/>
                <a:tab pos="10321920" algn="l"/>
                <a:tab pos="10779119" algn="l"/>
              </a:tabLst>
            </a:pPr>
            <a:r>
              <a:rPr lang="en-GB" sz="2000">
                <a:solidFill>
                  <a:srgbClr val="00FFFF"/>
                </a:solidFill>
                <a:latin typeface="Arial" pitchFamily="34"/>
                <a:ea typeface="Arial Unicode MS" pitchFamily="2"/>
                <a:cs typeface="Tahoma" pitchFamily="2"/>
              </a:rPr>
              <a:t>f	H5-H6 (Cyt)‏</a:t>
            </a:r>
          </a:p>
          <a:p>
            <a:pPr marL="0" marR="0" lvl="0" indent="0" algn="l" rtl="0" hangingPunct="0">
              <a:lnSpc>
                <a:spcPct val="95000"/>
              </a:lnSpc>
              <a:buNone/>
              <a:tabLst>
                <a:tab pos="0" algn="l"/>
                <a:tab pos="433079" algn="l"/>
                <a:tab pos="882359" algn="l"/>
                <a:tab pos="1331640" algn="l"/>
                <a:tab pos="1780920" algn="l"/>
                <a:tab pos="2230200" algn="l"/>
                <a:tab pos="2679480" algn="l"/>
                <a:tab pos="3128759" algn="l"/>
                <a:tab pos="3578040" algn="l"/>
                <a:tab pos="4027320" algn="l"/>
                <a:tab pos="4476600" algn="l"/>
                <a:tab pos="4925880" algn="l"/>
                <a:tab pos="5389560" algn="l"/>
                <a:tab pos="5824440" algn="l"/>
                <a:tab pos="6273720" algn="l"/>
                <a:tab pos="6723000" algn="l"/>
                <a:tab pos="7172279" algn="l"/>
                <a:tab pos="7621560" algn="l"/>
                <a:tab pos="8070840" algn="l"/>
                <a:tab pos="8519760" algn="l"/>
                <a:tab pos="8969040" algn="l"/>
                <a:tab pos="8970840" algn="l"/>
                <a:tab pos="9420120" algn="l"/>
                <a:tab pos="9869400" algn="l"/>
                <a:tab pos="10321920" algn="l"/>
                <a:tab pos="10779119" algn="l"/>
              </a:tabLst>
            </a:pPr>
            <a:r>
              <a:rPr lang="en-GB" sz="2000">
                <a:solidFill>
                  <a:srgbClr val="00FFFF"/>
                </a:solidFill>
                <a:latin typeface="Arial" pitchFamily="34"/>
                <a:ea typeface="Arial Unicode MS" pitchFamily="2"/>
                <a:cs typeface="Tahoma" pitchFamily="2"/>
              </a:rPr>
              <a:t>g	CH</a:t>
            </a:r>
            <a:r>
              <a:rPr lang="en-GB" sz="2000" baseline="-25000">
                <a:solidFill>
                  <a:srgbClr val="00FFFF"/>
                </a:solidFill>
                <a:latin typeface="Arial" pitchFamily="34"/>
                <a:ea typeface="Arial Unicode MS" pitchFamily="2"/>
                <a:cs typeface="Tahoma" pitchFamily="2"/>
              </a:rPr>
              <a:t>3</a:t>
            </a:r>
            <a:r>
              <a:rPr lang="en-GB" sz="2000">
                <a:solidFill>
                  <a:srgbClr val="00FFFF"/>
                </a:solidFill>
                <a:latin typeface="Arial" pitchFamily="34"/>
                <a:ea typeface="Arial Unicode MS" pitchFamily="2"/>
                <a:cs typeface="Tahoma" pitchFamily="2"/>
              </a:rPr>
              <a:t>-H6 (Thy)‏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440" y="341280"/>
            <a:ext cx="7767720" cy="152748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93000"/>
              </a:lnSpc>
            </a:pPr>
            <a:r>
              <a:rPr lang="en-US" baseline="30000"/>
              <a:t>1</a:t>
            </a:r>
            <a:r>
              <a:rPr lang="en-US"/>
              <a:t>H NOESY spectrum of DNA</a:t>
            </a:r>
          </a:p>
        </p:txBody>
      </p:sp>
      <p:sp>
        <p:nvSpPr>
          <p:cNvPr id="3" name="Freeform 2"/>
          <p:cNvSpPr/>
          <p:nvPr/>
        </p:nvSpPr>
        <p:spPr>
          <a:xfrm rot="5400000">
            <a:off x="-883441" y="6810480"/>
            <a:ext cx="3259080" cy="489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95000"/>
              </a:lnSpc>
              <a:buNone/>
              <a:tabLst/>
            </a:pPr>
            <a:r>
              <a:rPr lang="en-GB" sz="2400">
                <a:solidFill>
                  <a:srgbClr val="FF9900"/>
                </a:solidFill>
                <a:latin typeface="Arial" pitchFamily="34"/>
                <a:ea typeface="Arial Unicode MS" pitchFamily="2"/>
                <a:cs typeface="Tahoma" pitchFamily="2"/>
              </a:rPr>
              <a:t>d(CGCGAATTCGCG)</a:t>
            </a:r>
            <a:r>
              <a:rPr lang="en-GB" sz="2400" baseline="-25000">
                <a:solidFill>
                  <a:srgbClr val="FF9900"/>
                </a:solidFill>
                <a:latin typeface="Arial" pitchFamily="34"/>
                <a:ea typeface="Arial Unicode MS" pitchFamily="2"/>
                <a:cs typeface="Tahoma" pitchFamily="2"/>
              </a:rPr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28800" y="1523880"/>
            <a:ext cx="5486399" cy="5102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685799" y="849239"/>
            <a:ext cx="7767720" cy="50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0" marR="0" lvl="0" indent="0" algn="ctr" rtl="0" hangingPunct="0">
              <a:lnSpc>
                <a:spcPct val="76000"/>
              </a:lnSpc>
              <a:buNone/>
              <a:tabLst/>
            </a:pPr>
            <a:r>
              <a:rPr lang="en-GB" sz="4400">
                <a:solidFill>
                  <a:srgbClr val="FFCC00"/>
                </a:solidFill>
                <a:latin typeface="Arial" pitchFamily="34"/>
                <a:ea typeface="Arial Unicode MS" pitchFamily="2"/>
                <a:cs typeface="Tahoma" pitchFamily="2"/>
              </a:rPr>
              <a:t>Water Suppression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00160" y="1658879"/>
            <a:ext cx="8794440" cy="46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457200" y="561960"/>
            <a:ext cx="8229600" cy="569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0" marR="0" lvl="0" indent="0" algn="ctr" rtl="0" hangingPunct="0">
              <a:lnSpc>
                <a:spcPct val="71000"/>
              </a:lnSpc>
              <a:buNone/>
              <a:tabLst/>
            </a:pPr>
            <a:r>
              <a:rPr lang="en-GB" sz="4400">
                <a:solidFill>
                  <a:srgbClr val="FFCC00"/>
                </a:solidFill>
                <a:latin typeface="Arial" pitchFamily="34"/>
                <a:ea typeface="Arial Unicode MS" pitchFamily="2"/>
                <a:cs typeface="Tahoma" pitchFamily="2"/>
              </a:rPr>
              <a:t>WATERGATE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90719" y="1363680"/>
            <a:ext cx="6933960" cy="4838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684440"/>
            <a:ext cx="9144000" cy="5173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685799" y="111240"/>
            <a:ext cx="7765920" cy="1984680"/>
          </a:xfrm>
        </p:spPr>
        <p:txBody>
          <a:bodyPr wrap="square" lIns="0" tIns="0" rIns="0" bIns="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93000"/>
              </a:lnSpc>
            </a:pPr>
            <a:r>
              <a:rPr lang="en-US" sz="4000"/>
              <a:t>Structure Determination Procedure</a:t>
            </a:r>
            <a:br>
              <a:rPr lang="en-US" sz="4000"/>
            </a:br>
            <a:endParaRPr lang="en-US" sz="4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685799" y="865080"/>
            <a:ext cx="7765920" cy="476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0" marR="0" lvl="0" indent="0" algn="ctr" rtl="0" hangingPunct="0">
              <a:lnSpc>
                <a:spcPct val="71000"/>
              </a:lnSpc>
              <a:buNone/>
              <a:tabLst/>
            </a:pPr>
            <a:r>
              <a:rPr lang="en-GB" sz="4400">
                <a:solidFill>
                  <a:srgbClr val="FFCC00"/>
                </a:solidFill>
                <a:latin typeface="Arial" pitchFamily="34"/>
                <a:ea typeface="Arial Unicode MS" pitchFamily="2"/>
                <a:cs typeface="Tahoma" pitchFamily="2"/>
              </a:rPr>
              <a:t>Resonance Assignment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15879" y="1587600"/>
            <a:ext cx="8163000" cy="5038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457200" y="366480"/>
            <a:ext cx="8229600" cy="959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0" marR="0" lvl="0" indent="0" algn="ctr" rtl="0" hangingPunct="0">
              <a:lnSpc>
                <a:spcPct val="71000"/>
              </a:lnSpc>
              <a:buNone/>
              <a:tabLst/>
            </a:pPr>
            <a:r>
              <a:rPr lang="en-GB" sz="4000">
                <a:solidFill>
                  <a:srgbClr val="FFCC00"/>
                </a:solidFill>
                <a:latin typeface="Arial" pitchFamily="34"/>
                <a:ea typeface="Arial Unicode MS" pitchFamily="2"/>
                <a:cs typeface="Tahoma" pitchFamily="2"/>
              </a:rPr>
              <a:t>Sequential connectivities</a:t>
            </a:r>
            <a:br>
              <a:rPr lang="en-GB" sz="4000">
                <a:solidFill>
                  <a:srgbClr val="FFCC00"/>
                </a:solidFill>
                <a:latin typeface="Arial" pitchFamily="34"/>
                <a:ea typeface="Arial Unicode MS" pitchFamily="2"/>
                <a:cs typeface="Tahoma" pitchFamily="2"/>
              </a:rPr>
            </a:br>
            <a:r>
              <a:rPr lang="en-GB" sz="4000">
                <a:solidFill>
                  <a:srgbClr val="FFCC00"/>
                </a:solidFill>
                <a:latin typeface="Arial" pitchFamily="34"/>
                <a:ea typeface="Arial Unicode MS" pitchFamily="2"/>
                <a:cs typeface="Tahoma" pitchFamily="2"/>
              </a:rPr>
              <a:t>with exchangeable protons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5799" y="4038479"/>
            <a:ext cx="3405240" cy="2097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800600" y="1981080"/>
            <a:ext cx="3743280" cy="41673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4"/>
          <p:cNvSpPr/>
          <p:nvPr/>
        </p:nvSpPr>
        <p:spPr>
          <a:xfrm>
            <a:off x="845639" y="1600200"/>
            <a:ext cx="2782080" cy="5216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78000"/>
              </a:lnSpc>
              <a:buNone/>
              <a:tabLst/>
            </a:pPr>
            <a:r>
              <a:rPr lang="en-GB" sz="1800" b="1">
                <a:solidFill>
                  <a:srgbClr val="FFFFFF"/>
                </a:solidFill>
                <a:latin typeface="Arial" pitchFamily="34"/>
                <a:ea typeface="Arial Unicode MS" pitchFamily="2"/>
                <a:cs typeface="Tahoma" pitchFamily="2"/>
              </a:rPr>
              <a:t>d(GGAATTGTGAGCGG)‏</a:t>
            </a:r>
          </a:p>
          <a:p>
            <a:pPr marL="0" marR="0" lvl="0" indent="0" rtl="0" hangingPunct="0">
              <a:lnSpc>
                <a:spcPct val="78000"/>
              </a:lnSpc>
              <a:buNone/>
              <a:tabLst/>
            </a:pPr>
            <a:r>
              <a:rPr lang="en-GB" sz="1800" b="1">
                <a:solidFill>
                  <a:srgbClr val="FFFFFF"/>
                </a:solidFill>
                <a:latin typeface="Arial" pitchFamily="34"/>
                <a:ea typeface="Arial Unicode MS" pitchFamily="2"/>
                <a:cs typeface="Tahoma" pitchFamily="2"/>
              </a:rPr>
              <a:t>d(CCTTAACACTCGCC)‏</a:t>
            </a:r>
          </a:p>
        </p:txBody>
      </p:sp>
      <p:sp>
        <p:nvSpPr>
          <p:cNvPr id="6" name="Freeform 5"/>
          <p:cNvSpPr/>
          <p:nvPr/>
        </p:nvSpPr>
        <p:spPr>
          <a:xfrm>
            <a:off x="1598760" y="6172200"/>
            <a:ext cx="1776240" cy="379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78000"/>
              </a:lnSpc>
              <a:buNone/>
              <a:tabLst/>
            </a:pPr>
            <a:r>
              <a:rPr lang="en-GB" sz="2400" b="1">
                <a:solidFill>
                  <a:srgbClr val="FF0000"/>
                </a:solidFill>
                <a:latin typeface="Times New Roman" pitchFamily="18"/>
                <a:ea typeface="Arial Unicode MS" pitchFamily="2"/>
                <a:cs typeface="Tahoma" pitchFamily="2"/>
              </a:rPr>
              <a:t>imino-imino</a:t>
            </a:r>
          </a:p>
        </p:txBody>
      </p:sp>
      <p:sp>
        <p:nvSpPr>
          <p:cNvPr id="7" name="Freeform 6"/>
          <p:cNvSpPr/>
          <p:nvPr/>
        </p:nvSpPr>
        <p:spPr>
          <a:xfrm>
            <a:off x="5789519" y="6172200"/>
            <a:ext cx="1843559" cy="379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78000"/>
              </a:lnSpc>
              <a:buNone/>
              <a:tabLst/>
            </a:pPr>
            <a:r>
              <a:rPr lang="en-GB" sz="2400" b="1">
                <a:solidFill>
                  <a:srgbClr val="FF0000"/>
                </a:solidFill>
                <a:latin typeface="Times New Roman" pitchFamily="18"/>
                <a:ea typeface="Arial Unicode MS" pitchFamily="2"/>
                <a:cs typeface="Tahoma" pitchFamily="2"/>
              </a:rPr>
              <a:t>imino-amino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295280" y="2438280"/>
            <a:ext cx="1967039" cy="134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457200" y="582480"/>
            <a:ext cx="8229600" cy="526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0" marR="0" lvl="0" indent="0" algn="ctr" rtl="0" hangingPunct="0">
              <a:lnSpc>
                <a:spcPct val="71000"/>
              </a:lnSpc>
              <a:buNone/>
              <a:tabLst/>
            </a:pPr>
            <a:r>
              <a:rPr lang="en-GB" sz="4000">
                <a:solidFill>
                  <a:srgbClr val="FFCC00"/>
                </a:solidFill>
                <a:latin typeface="Arial" pitchFamily="34"/>
                <a:ea typeface="Arial Unicode MS" pitchFamily="2"/>
                <a:cs typeface="Tahoma" pitchFamily="2"/>
              </a:rPr>
              <a:t>Sequential resonance assignments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49280" y="1600200"/>
            <a:ext cx="2254320" cy="452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811679" y="1523880"/>
            <a:ext cx="4313160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4"/>
          <p:cNvSpPr/>
          <p:nvPr/>
        </p:nvSpPr>
        <p:spPr>
          <a:xfrm>
            <a:off x="4800600" y="6019919"/>
            <a:ext cx="2800440" cy="418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78000"/>
              </a:lnSpc>
              <a:buNone/>
              <a:tabLst/>
            </a:pPr>
            <a:r>
              <a:rPr lang="en-GB" sz="2400" b="1">
                <a:solidFill>
                  <a:srgbClr val="FFFFFF"/>
                </a:solidFill>
                <a:latin typeface="Arial" pitchFamily="34"/>
                <a:ea typeface="Arial Unicode MS" pitchFamily="2"/>
                <a:cs typeface="Tahoma" pitchFamily="2"/>
              </a:rPr>
              <a:t>d(GCATTAATGC)</a:t>
            </a:r>
            <a:r>
              <a:rPr lang="en-GB" sz="2400" b="1" baseline="-25000">
                <a:solidFill>
                  <a:srgbClr val="FFFFFF"/>
                </a:solidFill>
                <a:latin typeface="Arial" pitchFamily="34"/>
                <a:ea typeface="Arial Unicode MS" pitchFamily="2"/>
                <a:cs typeface="Tahoma" pitchFamily="2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09480" y="303120"/>
            <a:ext cx="7315200" cy="767159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Grooves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10079" y="1987560"/>
            <a:ext cx="3510000" cy="4184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l="47253" b="48378"/>
          <a:stretch>
            <a:fillRect/>
          </a:stretch>
        </p:blipFill>
        <p:spPr>
          <a:xfrm>
            <a:off x="228600" y="1728719"/>
            <a:ext cx="2570040" cy="44672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4"/>
          <p:cNvSpPr/>
          <p:nvPr/>
        </p:nvSpPr>
        <p:spPr>
          <a:xfrm>
            <a:off x="3184560" y="1108080"/>
            <a:ext cx="227484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400" b="1">
                <a:solidFill>
                  <a:srgbClr val="FF6600"/>
                </a:solidFill>
                <a:latin typeface="Times New Roman" pitchFamily="18"/>
                <a:ea typeface="Arial Unicode MS" pitchFamily="2"/>
                <a:cs typeface="Tahoma" pitchFamily="2"/>
              </a:rPr>
              <a:t>major vs. minor</a:t>
            </a:r>
          </a:p>
        </p:txBody>
      </p:sp>
      <p:sp>
        <p:nvSpPr>
          <p:cNvPr id="6" name="Freeform 5"/>
          <p:cNvSpPr/>
          <p:nvPr/>
        </p:nvSpPr>
        <p:spPr>
          <a:xfrm>
            <a:off x="6172200" y="2057400"/>
            <a:ext cx="1905120" cy="2220840"/>
          </a:xfrm>
          <a:custGeom>
            <a:avLst>
              <a:gd name="f0" fmla="val 15900000"/>
              <a:gd name="f1" fmla="val 55800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*/ 5419351 1 1725033"/>
              <a:gd name="f10" fmla="*/ 10800 10800 1"/>
              <a:gd name="f11" fmla="val 10800"/>
              <a:gd name="f12" fmla="val 21599999"/>
              <a:gd name="f13" fmla="min 0 21600"/>
              <a:gd name="f14" fmla="max 0 21600"/>
              <a:gd name="f15" fmla="*/ f9 1 2"/>
              <a:gd name="f16" fmla="*/ f6 1 21600"/>
              <a:gd name="f17" fmla="*/ f7 1 21600"/>
              <a:gd name="f18" fmla="*/ f9 1 180"/>
              <a:gd name="f19" fmla="pin 0 f0 21599999"/>
              <a:gd name="f20" fmla="pin 0 f1 21599999"/>
              <a:gd name="f21" fmla="+- f14 0 f13"/>
              <a:gd name="f22" fmla="+- 0 0 f19"/>
              <a:gd name="f23" fmla="+- 0 0 f20"/>
              <a:gd name="f24" fmla="*/ 0 f16 1"/>
              <a:gd name="f25" fmla="*/ 21599 f16 1"/>
              <a:gd name="f26" fmla="*/ 11782 f17 1"/>
              <a:gd name="f27" fmla="*/ 0 f17 1"/>
              <a:gd name="f28" fmla="*/ f21 1 2"/>
              <a:gd name="f29" fmla="+- f22 f4 0"/>
              <a:gd name="f30" fmla="+- f23 f4 0"/>
              <a:gd name="f31" fmla="+- f13 f28 0"/>
              <a:gd name="f32" fmla="*/ f28 f28 1"/>
              <a:gd name="f33" fmla="*/ f29 f5 1"/>
              <a:gd name="f34" fmla="*/ f30 f5 1"/>
              <a:gd name="f35" fmla="*/ f33 1 f3"/>
              <a:gd name="f36" fmla="*/ f34 1 f3"/>
              <a:gd name="f37" fmla="+- 0 0 f35"/>
              <a:gd name="f38" fmla="+- 0 0 f36"/>
              <a:gd name="f39" fmla="val f37"/>
              <a:gd name="f40" fmla="val f38"/>
              <a:gd name="f41" fmla="*/ f39 f18 1"/>
              <a:gd name="f42" fmla="*/ f40 f18 1"/>
              <a:gd name="f43" fmla="*/ f39 f9 1"/>
              <a:gd name="f44" fmla="*/ f40 f9 1"/>
              <a:gd name="f45" fmla="+- 0 0 f41"/>
              <a:gd name="f46" fmla="+- 0 0 f42"/>
              <a:gd name="f47" fmla="*/ f43 1 f5"/>
              <a:gd name="f48" fmla="*/ f44 1 f5"/>
              <a:gd name="f49" fmla="*/ f45 f3 1"/>
              <a:gd name="f50" fmla="*/ f46 f3 1"/>
              <a:gd name="f51" fmla="+- 0 0 f47"/>
              <a:gd name="f52" fmla="+- 0 0 f48"/>
              <a:gd name="f53" fmla="*/ f49 1 f9"/>
              <a:gd name="f54" fmla="*/ f50 1 f9"/>
              <a:gd name="f55" fmla="+- f51 f9 0"/>
              <a:gd name="f56" fmla="+- f52 f9 0"/>
              <a:gd name="f57" fmla="+- f53 0 f4"/>
              <a:gd name="f58" fmla="+- f54 0 f4"/>
              <a:gd name="f59" fmla="+- f55 f15 0"/>
              <a:gd name="f60" fmla="+- f56 f15 0"/>
              <a:gd name="f61" fmla="cos 1 f57"/>
              <a:gd name="f62" fmla="sin 1 f57"/>
              <a:gd name="f63" fmla="cos 1 f58"/>
              <a:gd name="f64" fmla="sin 1 f58"/>
              <a:gd name="f65" fmla="+- 0 0 f59"/>
              <a:gd name="f66" fmla="+- 0 0 f60"/>
              <a:gd name="f67" fmla="+- 0 0 f61"/>
              <a:gd name="f68" fmla="+- 0 0 f62"/>
              <a:gd name="f69" fmla="+- 0 0 f63"/>
              <a:gd name="f70" fmla="+- 0 0 f64"/>
              <a:gd name="f71" fmla="*/ f65 f3 1"/>
              <a:gd name="f72" fmla="*/ f66 f3 1"/>
              <a:gd name="f73" fmla="*/ 10800 f67 1"/>
              <a:gd name="f74" fmla="*/ 10800 f68 1"/>
              <a:gd name="f75" fmla="*/ 10800 f69 1"/>
              <a:gd name="f76" fmla="*/ 10800 f70 1"/>
              <a:gd name="f77" fmla="*/ f71 1 f9"/>
              <a:gd name="f78" fmla="*/ f72 1 f9"/>
              <a:gd name="f79" fmla="+- f73 10800 0"/>
              <a:gd name="f80" fmla="+- f74 10800 0"/>
              <a:gd name="f81" fmla="+- f75 10800 0"/>
              <a:gd name="f82" fmla="+- f76 10800 0"/>
              <a:gd name="f83" fmla="+- f77 0 f4"/>
              <a:gd name="f84" fmla="+- f78 0 f4"/>
              <a:gd name="f85" fmla="cos 1 f83"/>
              <a:gd name="f86" fmla="sin 1 f83"/>
              <a:gd name="f87" fmla="cos 1 f84"/>
              <a:gd name="f88" fmla="sin 1 f84"/>
              <a:gd name="f89" fmla="+- f80 0 f31"/>
              <a:gd name="f90" fmla="+- f79 0 f31"/>
              <a:gd name="f91" fmla="+- f82 0 f31"/>
              <a:gd name="f92" fmla="+- f81 0 f31"/>
              <a:gd name="f93" fmla="+- 0 0 f85"/>
              <a:gd name="f94" fmla="+- 0 0 f86"/>
              <a:gd name="f95" fmla="+- 0 0 f87"/>
              <a:gd name="f96" fmla="+- 0 0 f88"/>
              <a:gd name="f97" fmla="at2 f89 f90"/>
              <a:gd name="f98" fmla="at2 f91 f92"/>
              <a:gd name="f99" fmla="*/ 10800 f93 1"/>
              <a:gd name="f100" fmla="*/ 10800 f94 1"/>
              <a:gd name="f101" fmla="*/ 10800 f95 1"/>
              <a:gd name="f102" fmla="*/ 10800 f96 1"/>
              <a:gd name="f103" fmla="+- f97 f4 0"/>
              <a:gd name="f104" fmla="+- f98 f4 0"/>
              <a:gd name="f105" fmla="*/ f99 f99 1"/>
              <a:gd name="f106" fmla="*/ f100 f100 1"/>
              <a:gd name="f107" fmla="*/ f101 f101 1"/>
              <a:gd name="f108" fmla="*/ f102 f102 1"/>
              <a:gd name="f109" fmla="*/ f103 f9 1"/>
              <a:gd name="f110" fmla="*/ f104 f9 1"/>
              <a:gd name="f111" fmla="+- f105 f106 0"/>
              <a:gd name="f112" fmla="+- f107 f108 0"/>
              <a:gd name="f113" fmla="*/ f109 1 f3"/>
              <a:gd name="f114" fmla="*/ f110 1 f3"/>
              <a:gd name="f115" fmla="sqrt f111"/>
              <a:gd name="f116" fmla="sqrt f112"/>
              <a:gd name="f117" fmla="+- 0 0 f113"/>
              <a:gd name="f118" fmla="+- 0 0 f114"/>
              <a:gd name="f119" fmla="*/ f10 1 f115"/>
              <a:gd name="f120" fmla="*/ f10 1 f116"/>
              <a:gd name="f121" fmla="+- 0 0 f117"/>
              <a:gd name="f122" fmla="+- 0 0 f118"/>
              <a:gd name="f123" fmla="*/ f93 f119 1"/>
              <a:gd name="f124" fmla="*/ f94 f119 1"/>
              <a:gd name="f125" fmla="*/ f95 f120 1"/>
              <a:gd name="f126" fmla="*/ f96 f120 1"/>
              <a:gd name="f127" fmla="*/ f121 f3 1"/>
              <a:gd name="f128" fmla="*/ f122 f3 1"/>
              <a:gd name="f129" fmla="+- 10800 0 f123"/>
              <a:gd name="f130" fmla="+- 10800 0 f124"/>
              <a:gd name="f131" fmla="+- 10800 0 f125"/>
              <a:gd name="f132" fmla="+- 10800 0 f126"/>
              <a:gd name="f133" fmla="*/ f127 1 f9"/>
              <a:gd name="f134" fmla="*/ f128 1 f9"/>
              <a:gd name="f135" fmla="*/ f129 f16 1"/>
              <a:gd name="f136" fmla="*/ f130 f17 1"/>
              <a:gd name="f137" fmla="*/ f131 f16 1"/>
              <a:gd name="f138" fmla="*/ f132 f17 1"/>
              <a:gd name="f139" fmla="+- f133 0 f4"/>
              <a:gd name="f140" fmla="+- f134 0 f4"/>
              <a:gd name="f141" fmla="cos 1 f139"/>
              <a:gd name="f142" fmla="sin 1 f139"/>
              <a:gd name="f143" fmla="+- f140 0 f139"/>
              <a:gd name="f144" fmla="+- 0 0 f141"/>
              <a:gd name="f145" fmla="+- 0 0 f142"/>
              <a:gd name="f146" fmla="+- f143 f2 0"/>
              <a:gd name="f147" fmla="*/ f28 f144 1"/>
              <a:gd name="f148" fmla="*/ f28 f145 1"/>
              <a:gd name="f149" fmla="?: f143 f143 f146"/>
              <a:gd name="f150" fmla="*/ f147 f147 1"/>
              <a:gd name="f151" fmla="*/ f148 f148 1"/>
              <a:gd name="f152" fmla="+- f150 f151 0"/>
              <a:gd name="f153" fmla="sqrt f152"/>
              <a:gd name="f154" fmla="*/ f32 1 f153"/>
              <a:gd name="f155" fmla="*/ f144 f154 1"/>
              <a:gd name="f156" fmla="*/ f145 f154 1"/>
              <a:gd name="f157" fmla="+- f31 0 f155"/>
              <a:gd name="f158" fmla="+- f31 0 f156"/>
            </a:gdLst>
            <a:ahLst>
              <a:ahPolar gdRefAng="f0" minAng="f8" maxAng="f12">
                <a:pos x="f135" y="f136"/>
              </a:ahPolar>
              <a:ahPolar gdRefAng="f1" minAng="f8" maxAng="f12">
                <a:pos x="f137" y="f138"/>
              </a:ahPolar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1600" h="21600" stroke="0">
                <a:moveTo>
                  <a:pt x="f157" y="f158"/>
                </a:moveTo>
                <a:arcTo wR="f28" hR="f28" stAng="f139" swAng="f149"/>
                <a:lnTo>
                  <a:pt x="f11" y="f11"/>
                </a:lnTo>
                <a:close/>
              </a:path>
              <a:path w="21600" h="21600" fill="none">
                <a:moveTo>
                  <a:pt x="f157" y="f158"/>
                </a:moveTo>
                <a:arcTo wR="f28" hR="f28" stAng="f139" swAng="f149"/>
              </a:path>
            </a:pathLst>
          </a:custGeom>
          <a:noFill/>
          <a:ln w="57240">
            <a:solidFill>
              <a:srgbClr val="FFCC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172200" y="3741840"/>
            <a:ext cx="1905120" cy="2220840"/>
          </a:xfrm>
          <a:custGeom>
            <a:avLst>
              <a:gd name="f0" fmla="val 15900000"/>
              <a:gd name="f1" fmla="val 55800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*/ 5419351 1 1725033"/>
              <a:gd name="f10" fmla="*/ 10800 10800 1"/>
              <a:gd name="f11" fmla="val 10800"/>
              <a:gd name="f12" fmla="val 21599999"/>
              <a:gd name="f13" fmla="min 0 21600"/>
              <a:gd name="f14" fmla="max 0 21600"/>
              <a:gd name="f15" fmla="*/ f9 1 2"/>
              <a:gd name="f16" fmla="*/ f6 1 21600"/>
              <a:gd name="f17" fmla="*/ f7 1 21600"/>
              <a:gd name="f18" fmla="*/ f9 1 180"/>
              <a:gd name="f19" fmla="pin 0 f0 21599999"/>
              <a:gd name="f20" fmla="pin 0 f1 21599999"/>
              <a:gd name="f21" fmla="+- f14 0 f13"/>
              <a:gd name="f22" fmla="+- 0 0 f19"/>
              <a:gd name="f23" fmla="+- 0 0 f20"/>
              <a:gd name="f24" fmla="*/ 0 f16 1"/>
              <a:gd name="f25" fmla="*/ 21599 f16 1"/>
              <a:gd name="f26" fmla="*/ 11782 f17 1"/>
              <a:gd name="f27" fmla="*/ 0 f17 1"/>
              <a:gd name="f28" fmla="*/ f21 1 2"/>
              <a:gd name="f29" fmla="+- f22 f4 0"/>
              <a:gd name="f30" fmla="+- f23 f4 0"/>
              <a:gd name="f31" fmla="+- f13 f28 0"/>
              <a:gd name="f32" fmla="*/ f28 f28 1"/>
              <a:gd name="f33" fmla="*/ f29 f5 1"/>
              <a:gd name="f34" fmla="*/ f30 f5 1"/>
              <a:gd name="f35" fmla="*/ f33 1 f3"/>
              <a:gd name="f36" fmla="*/ f34 1 f3"/>
              <a:gd name="f37" fmla="+- 0 0 f35"/>
              <a:gd name="f38" fmla="+- 0 0 f36"/>
              <a:gd name="f39" fmla="val f37"/>
              <a:gd name="f40" fmla="val f38"/>
              <a:gd name="f41" fmla="*/ f39 f18 1"/>
              <a:gd name="f42" fmla="*/ f40 f18 1"/>
              <a:gd name="f43" fmla="*/ f39 f9 1"/>
              <a:gd name="f44" fmla="*/ f40 f9 1"/>
              <a:gd name="f45" fmla="+- 0 0 f41"/>
              <a:gd name="f46" fmla="+- 0 0 f42"/>
              <a:gd name="f47" fmla="*/ f43 1 f5"/>
              <a:gd name="f48" fmla="*/ f44 1 f5"/>
              <a:gd name="f49" fmla="*/ f45 f3 1"/>
              <a:gd name="f50" fmla="*/ f46 f3 1"/>
              <a:gd name="f51" fmla="+- 0 0 f47"/>
              <a:gd name="f52" fmla="+- 0 0 f48"/>
              <a:gd name="f53" fmla="*/ f49 1 f9"/>
              <a:gd name="f54" fmla="*/ f50 1 f9"/>
              <a:gd name="f55" fmla="+- f51 f9 0"/>
              <a:gd name="f56" fmla="+- f52 f9 0"/>
              <a:gd name="f57" fmla="+- f53 0 f4"/>
              <a:gd name="f58" fmla="+- f54 0 f4"/>
              <a:gd name="f59" fmla="+- f55 f15 0"/>
              <a:gd name="f60" fmla="+- f56 f15 0"/>
              <a:gd name="f61" fmla="cos 1 f57"/>
              <a:gd name="f62" fmla="sin 1 f57"/>
              <a:gd name="f63" fmla="cos 1 f58"/>
              <a:gd name="f64" fmla="sin 1 f58"/>
              <a:gd name="f65" fmla="+- 0 0 f59"/>
              <a:gd name="f66" fmla="+- 0 0 f60"/>
              <a:gd name="f67" fmla="+- 0 0 f61"/>
              <a:gd name="f68" fmla="+- 0 0 f62"/>
              <a:gd name="f69" fmla="+- 0 0 f63"/>
              <a:gd name="f70" fmla="+- 0 0 f64"/>
              <a:gd name="f71" fmla="*/ f65 f3 1"/>
              <a:gd name="f72" fmla="*/ f66 f3 1"/>
              <a:gd name="f73" fmla="*/ 10800 f67 1"/>
              <a:gd name="f74" fmla="*/ 10800 f68 1"/>
              <a:gd name="f75" fmla="*/ 10800 f69 1"/>
              <a:gd name="f76" fmla="*/ 10800 f70 1"/>
              <a:gd name="f77" fmla="*/ f71 1 f9"/>
              <a:gd name="f78" fmla="*/ f72 1 f9"/>
              <a:gd name="f79" fmla="+- f73 10800 0"/>
              <a:gd name="f80" fmla="+- f74 10800 0"/>
              <a:gd name="f81" fmla="+- f75 10800 0"/>
              <a:gd name="f82" fmla="+- f76 10800 0"/>
              <a:gd name="f83" fmla="+- f77 0 f4"/>
              <a:gd name="f84" fmla="+- f78 0 f4"/>
              <a:gd name="f85" fmla="cos 1 f83"/>
              <a:gd name="f86" fmla="sin 1 f83"/>
              <a:gd name="f87" fmla="cos 1 f84"/>
              <a:gd name="f88" fmla="sin 1 f84"/>
              <a:gd name="f89" fmla="+- f80 0 f31"/>
              <a:gd name="f90" fmla="+- f79 0 f31"/>
              <a:gd name="f91" fmla="+- f82 0 f31"/>
              <a:gd name="f92" fmla="+- f81 0 f31"/>
              <a:gd name="f93" fmla="+- 0 0 f85"/>
              <a:gd name="f94" fmla="+- 0 0 f86"/>
              <a:gd name="f95" fmla="+- 0 0 f87"/>
              <a:gd name="f96" fmla="+- 0 0 f88"/>
              <a:gd name="f97" fmla="at2 f89 f90"/>
              <a:gd name="f98" fmla="at2 f91 f92"/>
              <a:gd name="f99" fmla="*/ 10800 f93 1"/>
              <a:gd name="f100" fmla="*/ 10800 f94 1"/>
              <a:gd name="f101" fmla="*/ 10800 f95 1"/>
              <a:gd name="f102" fmla="*/ 10800 f96 1"/>
              <a:gd name="f103" fmla="+- f97 f4 0"/>
              <a:gd name="f104" fmla="+- f98 f4 0"/>
              <a:gd name="f105" fmla="*/ f99 f99 1"/>
              <a:gd name="f106" fmla="*/ f100 f100 1"/>
              <a:gd name="f107" fmla="*/ f101 f101 1"/>
              <a:gd name="f108" fmla="*/ f102 f102 1"/>
              <a:gd name="f109" fmla="*/ f103 f9 1"/>
              <a:gd name="f110" fmla="*/ f104 f9 1"/>
              <a:gd name="f111" fmla="+- f105 f106 0"/>
              <a:gd name="f112" fmla="+- f107 f108 0"/>
              <a:gd name="f113" fmla="*/ f109 1 f3"/>
              <a:gd name="f114" fmla="*/ f110 1 f3"/>
              <a:gd name="f115" fmla="sqrt f111"/>
              <a:gd name="f116" fmla="sqrt f112"/>
              <a:gd name="f117" fmla="+- 0 0 f113"/>
              <a:gd name="f118" fmla="+- 0 0 f114"/>
              <a:gd name="f119" fmla="*/ f10 1 f115"/>
              <a:gd name="f120" fmla="*/ f10 1 f116"/>
              <a:gd name="f121" fmla="+- 0 0 f117"/>
              <a:gd name="f122" fmla="+- 0 0 f118"/>
              <a:gd name="f123" fmla="*/ f93 f119 1"/>
              <a:gd name="f124" fmla="*/ f94 f119 1"/>
              <a:gd name="f125" fmla="*/ f95 f120 1"/>
              <a:gd name="f126" fmla="*/ f96 f120 1"/>
              <a:gd name="f127" fmla="*/ f121 f3 1"/>
              <a:gd name="f128" fmla="*/ f122 f3 1"/>
              <a:gd name="f129" fmla="+- 10800 0 f123"/>
              <a:gd name="f130" fmla="+- 10800 0 f124"/>
              <a:gd name="f131" fmla="+- 10800 0 f125"/>
              <a:gd name="f132" fmla="+- 10800 0 f126"/>
              <a:gd name="f133" fmla="*/ f127 1 f9"/>
              <a:gd name="f134" fmla="*/ f128 1 f9"/>
              <a:gd name="f135" fmla="*/ f129 f16 1"/>
              <a:gd name="f136" fmla="*/ f130 f17 1"/>
              <a:gd name="f137" fmla="*/ f131 f16 1"/>
              <a:gd name="f138" fmla="*/ f132 f17 1"/>
              <a:gd name="f139" fmla="+- f133 0 f4"/>
              <a:gd name="f140" fmla="+- f134 0 f4"/>
              <a:gd name="f141" fmla="cos 1 f139"/>
              <a:gd name="f142" fmla="sin 1 f139"/>
              <a:gd name="f143" fmla="+- f140 0 f139"/>
              <a:gd name="f144" fmla="+- 0 0 f141"/>
              <a:gd name="f145" fmla="+- 0 0 f142"/>
              <a:gd name="f146" fmla="+- f143 f2 0"/>
              <a:gd name="f147" fmla="*/ f28 f144 1"/>
              <a:gd name="f148" fmla="*/ f28 f145 1"/>
              <a:gd name="f149" fmla="?: f143 f143 f146"/>
              <a:gd name="f150" fmla="*/ f147 f147 1"/>
              <a:gd name="f151" fmla="*/ f148 f148 1"/>
              <a:gd name="f152" fmla="+- f150 f151 0"/>
              <a:gd name="f153" fmla="sqrt f152"/>
              <a:gd name="f154" fmla="*/ f32 1 f153"/>
              <a:gd name="f155" fmla="*/ f144 f154 1"/>
              <a:gd name="f156" fmla="*/ f145 f154 1"/>
              <a:gd name="f157" fmla="+- f31 0 f155"/>
              <a:gd name="f158" fmla="+- f31 0 f156"/>
            </a:gdLst>
            <a:ahLst>
              <a:ahPolar gdRefAng="f0" minAng="f8" maxAng="f12">
                <a:pos x="f135" y="f136"/>
              </a:ahPolar>
              <a:ahPolar gdRefAng="f1" minAng="f8" maxAng="f12">
                <a:pos x="f137" y="f138"/>
              </a:ahPolar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1600" h="21600" stroke="0">
                <a:moveTo>
                  <a:pt x="f157" y="f158"/>
                </a:moveTo>
                <a:arcTo wR="f28" hR="f28" stAng="f139" swAng="f149"/>
                <a:lnTo>
                  <a:pt x="f11" y="f11"/>
                </a:lnTo>
                <a:close/>
              </a:path>
              <a:path w="21600" h="21600" fill="none">
                <a:moveTo>
                  <a:pt x="f157" y="f158"/>
                </a:moveTo>
                <a:arcTo wR="f28" hR="f28" stAng="f139" swAng="f149"/>
              </a:path>
            </a:pathLst>
          </a:custGeom>
          <a:noFill/>
          <a:ln w="57240">
            <a:solidFill>
              <a:srgbClr val="FFCC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8" name="Freeform 7"/>
          <p:cNvSpPr/>
          <p:nvPr/>
        </p:nvSpPr>
        <p:spPr>
          <a:xfrm flipV="1">
            <a:off x="6172200" y="3137759"/>
            <a:ext cx="1905120" cy="824040"/>
          </a:xfrm>
          <a:custGeom>
            <a:avLst>
              <a:gd name="f0" fmla="val 15900000"/>
              <a:gd name="f1" fmla="val 55800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*/ 5419351 1 1725033"/>
              <a:gd name="f10" fmla="*/ 10800 10800 1"/>
              <a:gd name="f11" fmla="val 10800"/>
              <a:gd name="f12" fmla="val 21599999"/>
              <a:gd name="f13" fmla="min 0 21600"/>
              <a:gd name="f14" fmla="max 0 21600"/>
              <a:gd name="f15" fmla="*/ f9 1 2"/>
              <a:gd name="f16" fmla="*/ f6 1 21600"/>
              <a:gd name="f17" fmla="*/ f7 1 21600"/>
              <a:gd name="f18" fmla="*/ f9 1 180"/>
              <a:gd name="f19" fmla="pin 0 f0 21599999"/>
              <a:gd name="f20" fmla="pin 0 f1 21599999"/>
              <a:gd name="f21" fmla="+- f14 0 f13"/>
              <a:gd name="f22" fmla="+- 0 0 f19"/>
              <a:gd name="f23" fmla="+- 0 0 f20"/>
              <a:gd name="f24" fmla="*/ 0 f16 1"/>
              <a:gd name="f25" fmla="*/ 21599 f16 1"/>
              <a:gd name="f26" fmla="*/ 11782 f17 1"/>
              <a:gd name="f27" fmla="*/ 0 f17 1"/>
              <a:gd name="f28" fmla="*/ f21 1 2"/>
              <a:gd name="f29" fmla="+- f22 f4 0"/>
              <a:gd name="f30" fmla="+- f23 f4 0"/>
              <a:gd name="f31" fmla="+- f13 f28 0"/>
              <a:gd name="f32" fmla="*/ f28 f28 1"/>
              <a:gd name="f33" fmla="*/ f29 f5 1"/>
              <a:gd name="f34" fmla="*/ f30 f5 1"/>
              <a:gd name="f35" fmla="*/ f33 1 f3"/>
              <a:gd name="f36" fmla="*/ f34 1 f3"/>
              <a:gd name="f37" fmla="+- 0 0 f35"/>
              <a:gd name="f38" fmla="+- 0 0 f36"/>
              <a:gd name="f39" fmla="val f37"/>
              <a:gd name="f40" fmla="val f38"/>
              <a:gd name="f41" fmla="*/ f39 f18 1"/>
              <a:gd name="f42" fmla="*/ f40 f18 1"/>
              <a:gd name="f43" fmla="*/ f39 f9 1"/>
              <a:gd name="f44" fmla="*/ f40 f9 1"/>
              <a:gd name="f45" fmla="+- 0 0 f41"/>
              <a:gd name="f46" fmla="+- 0 0 f42"/>
              <a:gd name="f47" fmla="*/ f43 1 f5"/>
              <a:gd name="f48" fmla="*/ f44 1 f5"/>
              <a:gd name="f49" fmla="*/ f45 f3 1"/>
              <a:gd name="f50" fmla="*/ f46 f3 1"/>
              <a:gd name="f51" fmla="+- 0 0 f47"/>
              <a:gd name="f52" fmla="+- 0 0 f48"/>
              <a:gd name="f53" fmla="*/ f49 1 f9"/>
              <a:gd name="f54" fmla="*/ f50 1 f9"/>
              <a:gd name="f55" fmla="+- f51 f9 0"/>
              <a:gd name="f56" fmla="+- f52 f9 0"/>
              <a:gd name="f57" fmla="+- f53 0 f4"/>
              <a:gd name="f58" fmla="+- f54 0 f4"/>
              <a:gd name="f59" fmla="+- f55 f15 0"/>
              <a:gd name="f60" fmla="+- f56 f15 0"/>
              <a:gd name="f61" fmla="cos 1 f57"/>
              <a:gd name="f62" fmla="sin 1 f57"/>
              <a:gd name="f63" fmla="cos 1 f58"/>
              <a:gd name="f64" fmla="sin 1 f58"/>
              <a:gd name="f65" fmla="+- 0 0 f59"/>
              <a:gd name="f66" fmla="+- 0 0 f60"/>
              <a:gd name="f67" fmla="+- 0 0 f61"/>
              <a:gd name="f68" fmla="+- 0 0 f62"/>
              <a:gd name="f69" fmla="+- 0 0 f63"/>
              <a:gd name="f70" fmla="+- 0 0 f64"/>
              <a:gd name="f71" fmla="*/ f65 f3 1"/>
              <a:gd name="f72" fmla="*/ f66 f3 1"/>
              <a:gd name="f73" fmla="*/ 10800 f67 1"/>
              <a:gd name="f74" fmla="*/ 10800 f68 1"/>
              <a:gd name="f75" fmla="*/ 10800 f69 1"/>
              <a:gd name="f76" fmla="*/ 10800 f70 1"/>
              <a:gd name="f77" fmla="*/ f71 1 f9"/>
              <a:gd name="f78" fmla="*/ f72 1 f9"/>
              <a:gd name="f79" fmla="+- f73 10800 0"/>
              <a:gd name="f80" fmla="+- f74 10800 0"/>
              <a:gd name="f81" fmla="+- f75 10800 0"/>
              <a:gd name="f82" fmla="+- f76 10800 0"/>
              <a:gd name="f83" fmla="+- f77 0 f4"/>
              <a:gd name="f84" fmla="+- f78 0 f4"/>
              <a:gd name="f85" fmla="cos 1 f83"/>
              <a:gd name="f86" fmla="sin 1 f83"/>
              <a:gd name="f87" fmla="cos 1 f84"/>
              <a:gd name="f88" fmla="sin 1 f84"/>
              <a:gd name="f89" fmla="+- f80 0 f31"/>
              <a:gd name="f90" fmla="+- f79 0 f31"/>
              <a:gd name="f91" fmla="+- f82 0 f31"/>
              <a:gd name="f92" fmla="+- f81 0 f31"/>
              <a:gd name="f93" fmla="+- 0 0 f85"/>
              <a:gd name="f94" fmla="+- 0 0 f86"/>
              <a:gd name="f95" fmla="+- 0 0 f87"/>
              <a:gd name="f96" fmla="+- 0 0 f88"/>
              <a:gd name="f97" fmla="at2 f89 f90"/>
              <a:gd name="f98" fmla="at2 f91 f92"/>
              <a:gd name="f99" fmla="*/ 10800 f93 1"/>
              <a:gd name="f100" fmla="*/ 10800 f94 1"/>
              <a:gd name="f101" fmla="*/ 10800 f95 1"/>
              <a:gd name="f102" fmla="*/ 10800 f96 1"/>
              <a:gd name="f103" fmla="+- f97 f4 0"/>
              <a:gd name="f104" fmla="+- f98 f4 0"/>
              <a:gd name="f105" fmla="*/ f99 f99 1"/>
              <a:gd name="f106" fmla="*/ f100 f100 1"/>
              <a:gd name="f107" fmla="*/ f101 f101 1"/>
              <a:gd name="f108" fmla="*/ f102 f102 1"/>
              <a:gd name="f109" fmla="*/ f103 f9 1"/>
              <a:gd name="f110" fmla="*/ f104 f9 1"/>
              <a:gd name="f111" fmla="+- f105 f106 0"/>
              <a:gd name="f112" fmla="+- f107 f108 0"/>
              <a:gd name="f113" fmla="*/ f109 1 f3"/>
              <a:gd name="f114" fmla="*/ f110 1 f3"/>
              <a:gd name="f115" fmla="sqrt f111"/>
              <a:gd name="f116" fmla="sqrt f112"/>
              <a:gd name="f117" fmla="+- 0 0 f113"/>
              <a:gd name="f118" fmla="+- 0 0 f114"/>
              <a:gd name="f119" fmla="*/ f10 1 f115"/>
              <a:gd name="f120" fmla="*/ f10 1 f116"/>
              <a:gd name="f121" fmla="+- 0 0 f117"/>
              <a:gd name="f122" fmla="+- 0 0 f118"/>
              <a:gd name="f123" fmla="*/ f93 f119 1"/>
              <a:gd name="f124" fmla="*/ f94 f119 1"/>
              <a:gd name="f125" fmla="*/ f95 f120 1"/>
              <a:gd name="f126" fmla="*/ f96 f120 1"/>
              <a:gd name="f127" fmla="*/ f121 f3 1"/>
              <a:gd name="f128" fmla="*/ f122 f3 1"/>
              <a:gd name="f129" fmla="+- 10800 0 f123"/>
              <a:gd name="f130" fmla="+- 10800 0 f124"/>
              <a:gd name="f131" fmla="+- 10800 0 f125"/>
              <a:gd name="f132" fmla="+- 10800 0 f126"/>
              <a:gd name="f133" fmla="*/ f127 1 f9"/>
              <a:gd name="f134" fmla="*/ f128 1 f9"/>
              <a:gd name="f135" fmla="*/ f129 f16 1"/>
              <a:gd name="f136" fmla="*/ f130 f17 1"/>
              <a:gd name="f137" fmla="*/ f131 f16 1"/>
              <a:gd name="f138" fmla="*/ f132 f17 1"/>
              <a:gd name="f139" fmla="+- f133 0 f4"/>
              <a:gd name="f140" fmla="+- f134 0 f4"/>
              <a:gd name="f141" fmla="cos 1 f139"/>
              <a:gd name="f142" fmla="sin 1 f139"/>
              <a:gd name="f143" fmla="+- f140 0 f139"/>
              <a:gd name="f144" fmla="+- 0 0 f141"/>
              <a:gd name="f145" fmla="+- 0 0 f142"/>
              <a:gd name="f146" fmla="+- f143 f2 0"/>
              <a:gd name="f147" fmla="*/ f28 f144 1"/>
              <a:gd name="f148" fmla="*/ f28 f145 1"/>
              <a:gd name="f149" fmla="?: f143 f143 f146"/>
              <a:gd name="f150" fmla="*/ f147 f147 1"/>
              <a:gd name="f151" fmla="*/ f148 f148 1"/>
              <a:gd name="f152" fmla="+- f150 f151 0"/>
              <a:gd name="f153" fmla="sqrt f152"/>
              <a:gd name="f154" fmla="*/ f32 1 f153"/>
              <a:gd name="f155" fmla="*/ f144 f154 1"/>
              <a:gd name="f156" fmla="*/ f145 f154 1"/>
              <a:gd name="f157" fmla="+- f31 0 f155"/>
              <a:gd name="f158" fmla="+- f31 0 f156"/>
            </a:gdLst>
            <a:ahLst>
              <a:ahPolar gdRefAng="f0" minAng="f8" maxAng="f12">
                <a:pos x="f135" y="f136"/>
              </a:ahPolar>
              <a:ahPolar gdRefAng="f1" minAng="f8" maxAng="f12">
                <a:pos x="f137" y="f138"/>
              </a:ahPolar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1600" h="21600" stroke="0">
                <a:moveTo>
                  <a:pt x="f157" y="f158"/>
                </a:moveTo>
                <a:arcTo wR="f28" hR="f28" stAng="f139" swAng="f149"/>
                <a:lnTo>
                  <a:pt x="f11" y="f11"/>
                </a:lnTo>
                <a:close/>
              </a:path>
              <a:path w="21600" h="21600" fill="none">
                <a:moveTo>
                  <a:pt x="f157" y="f158"/>
                </a:moveTo>
                <a:arcTo wR="f28" hR="f28" stAng="f139" swAng="f149"/>
              </a:path>
            </a:pathLst>
          </a:custGeom>
          <a:noFill/>
          <a:ln w="57240">
            <a:solidFill>
              <a:srgbClr val="FF66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9" name="Freeform 8"/>
          <p:cNvSpPr/>
          <p:nvPr/>
        </p:nvSpPr>
        <p:spPr>
          <a:xfrm flipV="1">
            <a:off x="6172200" y="4815000"/>
            <a:ext cx="1905120" cy="823680"/>
          </a:xfrm>
          <a:custGeom>
            <a:avLst>
              <a:gd name="f0" fmla="val 15900000"/>
              <a:gd name="f1" fmla="val 55800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*/ 5419351 1 1725033"/>
              <a:gd name="f10" fmla="*/ 10800 10800 1"/>
              <a:gd name="f11" fmla="val 10800"/>
              <a:gd name="f12" fmla="val 21599999"/>
              <a:gd name="f13" fmla="min 0 21600"/>
              <a:gd name="f14" fmla="max 0 21600"/>
              <a:gd name="f15" fmla="*/ f9 1 2"/>
              <a:gd name="f16" fmla="*/ f6 1 21600"/>
              <a:gd name="f17" fmla="*/ f7 1 21600"/>
              <a:gd name="f18" fmla="*/ f9 1 180"/>
              <a:gd name="f19" fmla="pin 0 f0 21599999"/>
              <a:gd name="f20" fmla="pin 0 f1 21599999"/>
              <a:gd name="f21" fmla="+- f14 0 f13"/>
              <a:gd name="f22" fmla="+- 0 0 f19"/>
              <a:gd name="f23" fmla="+- 0 0 f20"/>
              <a:gd name="f24" fmla="*/ 0 f16 1"/>
              <a:gd name="f25" fmla="*/ 21599 f16 1"/>
              <a:gd name="f26" fmla="*/ 11782 f17 1"/>
              <a:gd name="f27" fmla="*/ 0 f17 1"/>
              <a:gd name="f28" fmla="*/ f21 1 2"/>
              <a:gd name="f29" fmla="+- f22 f4 0"/>
              <a:gd name="f30" fmla="+- f23 f4 0"/>
              <a:gd name="f31" fmla="+- f13 f28 0"/>
              <a:gd name="f32" fmla="*/ f28 f28 1"/>
              <a:gd name="f33" fmla="*/ f29 f5 1"/>
              <a:gd name="f34" fmla="*/ f30 f5 1"/>
              <a:gd name="f35" fmla="*/ f33 1 f3"/>
              <a:gd name="f36" fmla="*/ f34 1 f3"/>
              <a:gd name="f37" fmla="+- 0 0 f35"/>
              <a:gd name="f38" fmla="+- 0 0 f36"/>
              <a:gd name="f39" fmla="val f37"/>
              <a:gd name="f40" fmla="val f38"/>
              <a:gd name="f41" fmla="*/ f39 f18 1"/>
              <a:gd name="f42" fmla="*/ f40 f18 1"/>
              <a:gd name="f43" fmla="*/ f39 f9 1"/>
              <a:gd name="f44" fmla="*/ f40 f9 1"/>
              <a:gd name="f45" fmla="+- 0 0 f41"/>
              <a:gd name="f46" fmla="+- 0 0 f42"/>
              <a:gd name="f47" fmla="*/ f43 1 f5"/>
              <a:gd name="f48" fmla="*/ f44 1 f5"/>
              <a:gd name="f49" fmla="*/ f45 f3 1"/>
              <a:gd name="f50" fmla="*/ f46 f3 1"/>
              <a:gd name="f51" fmla="+- 0 0 f47"/>
              <a:gd name="f52" fmla="+- 0 0 f48"/>
              <a:gd name="f53" fmla="*/ f49 1 f9"/>
              <a:gd name="f54" fmla="*/ f50 1 f9"/>
              <a:gd name="f55" fmla="+- f51 f9 0"/>
              <a:gd name="f56" fmla="+- f52 f9 0"/>
              <a:gd name="f57" fmla="+- f53 0 f4"/>
              <a:gd name="f58" fmla="+- f54 0 f4"/>
              <a:gd name="f59" fmla="+- f55 f15 0"/>
              <a:gd name="f60" fmla="+- f56 f15 0"/>
              <a:gd name="f61" fmla="cos 1 f57"/>
              <a:gd name="f62" fmla="sin 1 f57"/>
              <a:gd name="f63" fmla="cos 1 f58"/>
              <a:gd name="f64" fmla="sin 1 f58"/>
              <a:gd name="f65" fmla="+- 0 0 f59"/>
              <a:gd name="f66" fmla="+- 0 0 f60"/>
              <a:gd name="f67" fmla="+- 0 0 f61"/>
              <a:gd name="f68" fmla="+- 0 0 f62"/>
              <a:gd name="f69" fmla="+- 0 0 f63"/>
              <a:gd name="f70" fmla="+- 0 0 f64"/>
              <a:gd name="f71" fmla="*/ f65 f3 1"/>
              <a:gd name="f72" fmla="*/ f66 f3 1"/>
              <a:gd name="f73" fmla="*/ 10800 f67 1"/>
              <a:gd name="f74" fmla="*/ 10800 f68 1"/>
              <a:gd name="f75" fmla="*/ 10800 f69 1"/>
              <a:gd name="f76" fmla="*/ 10800 f70 1"/>
              <a:gd name="f77" fmla="*/ f71 1 f9"/>
              <a:gd name="f78" fmla="*/ f72 1 f9"/>
              <a:gd name="f79" fmla="+- f73 10800 0"/>
              <a:gd name="f80" fmla="+- f74 10800 0"/>
              <a:gd name="f81" fmla="+- f75 10800 0"/>
              <a:gd name="f82" fmla="+- f76 10800 0"/>
              <a:gd name="f83" fmla="+- f77 0 f4"/>
              <a:gd name="f84" fmla="+- f78 0 f4"/>
              <a:gd name="f85" fmla="cos 1 f83"/>
              <a:gd name="f86" fmla="sin 1 f83"/>
              <a:gd name="f87" fmla="cos 1 f84"/>
              <a:gd name="f88" fmla="sin 1 f84"/>
              <a:gd name="f89" fmla="+- f80 0 f31"/>
              <a:gd name="f90" fmla="+- f79 0 f31"/>
              <a:gd name="f91" fmla="+- f82 0 f31"/>
              <a:gd name="f92" fmla="+- f81 0 f31"/>
              <a:gd name="f93" fmla="+- 0 0 f85"/>
              <a:gd name="f94" fmla="+- 0 0 f86"/>
              <a:gd name="f95" fmla="+- 0 0 f87"/>
              <a:gd name="f96" fmla="+- 0 0 f88"/>
              <a:gd name="f97" fmla="at2 f89 f90"/>
              <a:gd name="f98" fmla="at2 f91 f92"/>
              <a:gd name="f99" fmla="*/ 10800 f93 1"/>
              <a:gd name="f100" fmla="*/ 10800 f94 1"/>
              <a:gd name="f101" fmla="*/ 10800 f95 1"/>
              <a:gd name="f102" fmla="*/ 10800 f96 1"/>
              <a:gd name="f103" fmla="+- f97 f4 0"/>
              <a:gd name="f104" fmla="+- f98 f4 0"/>
              <a:gd name="f105" fmla="*/ f99 f99 1"/>
              <a:gd name="f106" fmla="*/ f100 f100 1"/>
              <a:gd name="f107" fmla="*/ f101 f101 1"/>
              <a:gd name="f108" fmla="*/ f102 f102 1"/>
              <a:gd name="f109" fmla="*/ f103 f9 1"/>
              <a:gd name="f110" fmla="*/ f104 f9 1"/>
              <a:gd name="f111" fmla="+- f105 f106 0"/>
              <a:gd name="f112" fmla="+- f107 f108 0"/>
              <a:gd name="f113" fmla="*/ f109 1 f3"/>
              <a:gd name="f114" fmla="*/ f110 1 f3"/>
              <a:gd name="f115" fmla="sqrt f111"/>
              <a:gd name="f116" fmla="sqrt f112"/>
              <a:gd name="f117" fmla="+- 0 0 f113"/>
              <a:gd name="f118" fmla="+- 0 0 f114"/>
              <a:gd name="f119" fmla="*/ f10 1 f115"/>
              <a:gd name="f120" fmla="*/ f10 1 f116"/>
              <a:gd name="f121" fmla="+- 0 0 f117"/>
              <a:gd name="f122" fmla="+- 0 0 f118"/>
              <a:gd name="f123" fmla="*/ f93 f119 1"/>
              <a:gd name="f124" fmla="*/ f94 f119 1"/>
              <a:gd name="f125" fmla="*/ f95 f120 1"/>
              <a:gd name="f126" fmla="*/ f96 f120 1"/>
              <a:gd name="f127" fmla="*/ f121 f3 1"/>
              <a:gd name="f128" fmla="*/ f122 f3 1"/>
              <a:gd name="f129" fmla="+- 10800 0 f123"/>
              <a:gd name="f130" fmla="+- 10800 0 f124"/>
              <a:gd name="f131" fmla="+- 10800 0 f125"/>
              <a:gd name="f132" fmla="+- 10800 0 f126"/>
              <a:gd name="f133" fmla="*/ f127 1 f9"/>
              <a:gd name="f134" fmla="*/ f128 1 f9"/>
              <a:gd name="f135" fmla="*/ f129 f16 1"/>
              <a:gd name="f136" fmla="*/ f130 f17 1"/>
              <a:gd name="f137" fmla="*/ f131 f16 1"/>
              <a:gd name="f138" fmla="*/ f132 f17 1"/>
              <a:gd name="f139" fmla="+- f133 0 f4"/>
              <a:gd name="f140" fmla="+- f134 0 f4"/>
              <a:gd name="f141" fmla="cos 1 f139"/>
              <a:gd name="f142" fmla="sin 1 f139"/>
              <a:gd name="f143" fmla="+- f140 0 f139"/>
              <a:gd name="f144" fmla="+- 0 0 f141"/>
              <a:gd name="f145" fmla="+- 0 0 f142"/>
              <a:gd name="f146" fmla="+- f143 f2 0"/>
              <a:gd name="f147" fmla="*/ f28 f144 1"/>
              <a:gd name="f148" fmla="*/ f28 f145 1"/>
              <a:gd name="f149" fmla="?: f143 f143 f146"/>
              <a:gd name="f150" fmla="*/ f147 f147 1"/>
              <a:gd name="f151" fmla="*/ f148 f148 1"/>
              <a:gd name="f152" fmla="+- f150 f151 0"/>
              <a:gd name="f153" fmla="sqrt f152"/>
              <a:gd name="f154" fmla="*/ f32 1 f153"/>
              <a:gd name="f155" fmla="*/ f144 f154 1"/>
              <a:gd name="f156" fmla="*/ f145 f154 1"/>
              <a:gd name="f157" fmla="+- f31 0 f155"/>
              <a:gd name="f158" fmla="+- f31 0 f156"/>
            </a:gdLst>
            <a:ahLst>
              <a:ahPolar gdRefAng="f0" minAng="f8" maxAng="f12">
                <a:pos x="f135" y="f136"/>
              </a:ahPolar>
              <a:ahPolar gdRefAng="f1" minAng="f8" maxAng="f12">
                <a:pos x="f137" y="f138"/>
              </a:ahPolar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1600" h="21600" stroke="0">
                <a:moveTo>
                  <a:pt x="f157" y="f158"/>
                </a:moveTo>
                <a:arcTo wR="f28" hR="f28" stAng="f139" swAng="f149"/>
                <a:lnTo>
                  <a:pt x="f11" y="f11"/>
                </a:lnTo>
                <a:close/>
              </a:path>
              <a:path w="21600" h="21600" fill="none">
                <a:moveTo>
                  <a:pt x="f157" y="f158"/>
                </a:moveTo>
                <a:arcTo wR="f28" hR="f28" stAng="f139" swAng="f149"/>
              </a:path>
            </a:pathLst>
          </a:custGeom>
          <a:noFill/>
          <a:ln w="57240">
            <a:solidFill>
              <a:srgbClr val="FF66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8305920" y="2286000"/>
            <a:ext cx="457200" cy="17524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CC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638680" y="3581279"/>
            <a:ext cx="457200" cy="1752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66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7391520" y="3352680"/>
            <a:ext cx="304560" cy="304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28440">
            <a:solidFill>
              <a:srgbClr val="FF66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553080" y="3276720"/>
            <a:ext cx="304920" cy="3045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28440">
            <a:solidFill>
              <a:srgbClr val="FF66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457200" y="506879"/>
            <a:ext cx="8229600" cy="483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0" marR="0" lvl="0" indent="0" algn="ctr" rtl="0" hangingPunct="0">
              <a:lnSpc>
                <a:spcPct val="71000"/>
              </a:lnSpc>
              <a:buNone/>
              <a:tabLst/>
            </a:pPr>
            <a:r>
              <a:rPr lang="en-GB" sz="3600">
                <a:solidFill>
                  <a:srgbClr val="FFCC00"/>
                </a:solidFill>
                <a:latin typeface="Arial" pitchFamily="34"/>
                <a:ea typeface="Arial Unicode MS" pitchFamily="2"/>
                <a:cs typeface="Tahoma" pitchFamily="2"/>
              </a:rPr>
              <a:t>Connectivities between H1’ and H6/8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719" y="1523880"/>
            <a:ext cx="6683399" cy="53341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eform 3"/>
          <p:cNvSpPr/>
          <p:nvPr/>
        </p:nvSpPr>
        <p:spPr>
          <a:xfrm>
            <a:off x="762120" y="1143000"/>
            <a:ext cx="3309480" cy="418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78000"/>
              </a:lnSpc>
              <a:buNone/>
              <a:tabLst/>
            </a:pPr>
            <a:r>
              <a:rPr lang="en-GB" sz="2400" b="1">
                <a:solidFill>
                  <a:srgbClr val="FFFFFF"/>
                </a:solidFill>
                <a:latin typeface="Arial" pitchFamily="34"/>
                <a:ea typeface="Arial Unicode MS" pitchFamily="2"/>
                <a:cs typeface="Tahoma" pitchFamily="2"/>
              </a:rPr>
              <a:t>d(CGCGAATTCGCG)</a:t>
            </a:r>
            <a:r>
              <a:rPr lang="en-GB" sz="2400" b="1" baseline="-25000">
                <a:solidFill>
                  <a:srgbClr val="FFFFFF"/>
                </a:solidFill>
                <a:latin typeface="Arial" pitchFamily="34"/>
                <a:ea typeface="Arial Unicode MS" pitchFamily="2"/>
                <a:cs typeface="Tahoma" pitchFamily="2"/>
              </a:rPr>
              <a:t>2</a:t>
            </a:r>
          </a:p>
        </p:txBody>
      </p:sp>
      <p:sp>
        <p:nvSpPr>
          <p:cNvPr id="5" name="Freeform 4"/>
          <p:cNvSpPr/>
          <p:nvPr/>
        </p:nvSpPr>
        <p:spPr>
          <a:xfrm>
            <a:off x="5924520" y="1725480"/>
            <a:ext cx="1514160" cy="473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78000"/>
              </a:lnSpc>
              <a:buNone/>
              <a:tabLst/>
            </a:pPr>
            <a:r>
              <a:rPr lang="en-GB" sz="1600" b="1">
                <a:solidFill>
                  <a:srgbClr val="FF0000"/>
                </a:solidFill>
                <a:latin typeface="Times New Roman" pitchFamily="18"/>
                <a:ea typeface="Arial Unicode MS" pitchFamily="2"/>
                <a:cs typeface="Tahoma" pitchFamily="2"/>
              </a:rPr>
              <a:t>i   intra-residue</a:t>
            </a:r>
          </a:p>
          <a:p>
            <a:pPr marL="0" marR="0" lvl="0" indent="0" rtl="0" hangingPunct="0">
              <a:lnSpc>
                <a:spcPct val="78000"/>
              </a:lnSpc>
              <a:buNone/>
              <a:tabLst/>
            </a:pPr>
            <a:r>
              <a:rPr lang="en-GB" sz="1600" b="1">
                <a:solidFill>
                  <a:srgbClr val="FF0000"/>
                </a:solidFill>
                <a:latin typeface="Times New Roman" pitchFamily="18"/>
                <a:ea typeface="Arial Unicode MS" pitchFamily="2"/>
                <a:cs typeface="Tahoma" pitchFamily="2"/>
              </a:rPr>
              <a:t>s  sequential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80" y="-6480"/>
            <a:ext cx="9199800" cy="692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6480"/>
            <a:ext cx="9204480" cy="692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6480"/>
            <a:ext cx="9204480" cy="694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6480"/>
            <a:ext cx="9215280" cy="694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6440" y="-6480"/>
            <a:ext cx="887436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530360"/>
            <a:ext cx="9144000" cy="532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674640" y="132840"/>
            <a:ext cx="7765920" cy="1344960"/>
          </a:xfrm>
        </p:spPr>
        <p:txBody>
          <a:bodyPr wrap="square" lIns="0" tIns="0" rIns="0" bIns="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77000"/>
              </a:lnSpc>
            </a:pPr>
            <a:r>
              <a:rPr lang="en-US" sz="3600"/>
              <a:t>Assignment of Sugar-Phosphate Backbone</a:t>
            </a:r>
          </a:p>
        </p:txBody>
      </p:sp>
      <p:sp>
        <p:nvSpPr>
          <p:cNvPr id="4" name="Freeform 3"/>
          <p:cNvSpPr/>
          <p:nvPr/>
        </p:nvSpPr>
        <p:spPr>
          <a:xfrm>
            <a:off x="585360" y="2471760"/>
            <a:ext cx="1340640" cy="289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64000"/>
              </a:lnSpc>
              <a:buNone/>
              <a:tabLst/>
            </a:pPr>
            <a:r>
              <a:rPr lang="en-US" sz="2000">
                <a:solidFill>
                  <a:srgbClr val="3333CC"/>
                </a:solidFill>
                <a:latin typeface="Arial" pitchFamily="34"/>
                <a:ea typeface="Arial Unicode MS" pitchFamily="2"/>
                <a:cs typeface="Tahoma" pitchFamily="2"/>
              </a:rPr>
              <a:t>HP-COSY</a:t>
            </a:r>
          </a:p>
        </p:txBody>
      </p:sp>
      <p:sp>
        <p:nvSpPr>
          <p:cNvPr id="5" name="Freeform 4"/>
          <p:cNvSpPr/>
          <p:nvPr/>
        </p:nvSpPr>
        <p:spPr>
          <a:xfrm>
            <a:off x="5214960" y="2443320"/>
            <a:ext cx="1495799" cy="289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64000"/>
              </a:lnSpc>
              <a:buNone/>
              <a:tabLst/>
            </a:pPr>
            <a:r>
              <a:rPr lang="en-US" sz="2000">
                <a:solidFill>
                  <a:srgbClr val="3333CC"/>
                </a:solidFill>
                <a:latin typeface="Arial" pitchFamily="34"/>
                <a:ea typeface="Arial Unicode MS" pitchFamily="2"/>
                <a:cs typeface="Tahoma" pitchFamily="2"/>
              </a:rPr>
              <a:t>HP-TOCSY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96920" y="0"/>
            <a:ext cx="69785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6480"/>
            <a:ext cx="9215280" cy="692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6480"/>
            <a:ext cx="9215280" cy="692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457200"/>
            <a:ext cx="7772400" cy="129564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RNA vs DNA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20000"/>
            <a:alphaModFix/>
          </a:blip>
          <a:srcRect l="4977" t="21248" r="4977" b="21248"/>
          <a:stretch>
            <a:fillRect/>
          </a:stretch>
        </p:blipFill>
        <p:spPr>
          <a:xfrm>
            <a:off x="990719" y="2443320"/>
            <a:ext cx="7189560" cy="3224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eform 3"/>
          <p:cNvSpPr/>
          <p:nvPr/>
        </p:nvSpPr>
        <p:spPr>
          <a:xfrm>
            <a:off x="6400799" y="5105520"/>
            <a:ext cx="838080" cy="76175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28440">
            <a:solidFill>
              <a:srgbClr val="FFCC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286000" y="2514600"/>
            <a:ext cx="838080" cy="7621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28440">
            <a:solidFill>
              <a:srgbClr val="FFCC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Straight Connector 5"/>
          <p:cNvSpPr/>
          <p:nvPr/>
        </p:nvSpPr>
        <p:spPr>
          <a:xfrm flipH="1">
            <a:off x="3335400" y="1523880"/>
            <a:ext cx="2016000" cy="762120"/>
          </a:xfrm>
          <a:prstGeom prst="line">
            <a:avLst/>
          </a:prstGeom>
          <a:noFill/>
          <a:ln w="28440">
            <a:solidFill>
              <a:srgbClr val="99CCFF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7" name="Straight Connector 6"/>
          <p:cNvSpPr/>
          <p:nvPr/>
        </p:nvSpPr>
        <p:spPr>
          <a:xfrm>
            <a:off x="3886200" y="1523880"/>
            <a:ext cx="2133719" cy="762120"/>
          </a:xfrm>
          <a:prstGeom prst="line">
            <a:avLst/>
          </a:prstGeom>
          <a:noFill/>
          <a:ln w="28440">
            <a:solidFill>
              <a:srgbClr val="FF99CC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408720" y="6232680"/>
            <a:ext cx="94572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buNone/>
              <a:tabLst/>
            </a:pP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uridine</a:t>
            </a:r>
          </a:p>
        </p:txBody>
      </p:sp>
      <p:sp>
        <p:nvSpPr>
          <p:cNvPr id="9" name="Freeform 8"/>
          <p:cNvSpPr/>
          <p:nvPr/>
        </p:nvSpPr>
        <p:spPr>
          <a:xfrm>
            <a:off x="1460160" y="6232680"/>
            <a:ext cx="194688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buNone/>
              <a:tabLst/>
            </a:pP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deoxythymidine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68440" y="2015999"/>
            <a:ext cx="3816359" cy="369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734000" y="2022479"/>
            <a:ext cx="3865319" cy="36813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eform 3"/>
          <p:cNvSpPr/>
          <p:nvPr/>
        </p:nvSpPr>
        <p:spPr>
          <a:xfrm>
            <a:off x="457200" y="488880"/>
            <a:ext cx="8229600" cy="717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93000"/>
              </a:lnSpc>
              <a:buNone/>
              <a:tabLst/>
            </a:pPr>
            <a:r>
              <a:rPr lang="en-GB" sz="4400">
                <a:solidFill>
                  <a:srgbClr val="FFFF00"/>
                </a:solidFill>
                <a:latin typeface="Arial" pitchFamily="34"/>
                <a:ea typeface="Arial Unicode MS" pitchFamily="2"/>
                <a:cs typeface="Tahoma" pitchFamily="2"/>
              </a:rPr>
              <a:t>J-couplings from COSY spectra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68440" y="2015999"/>
            <a:ext cx="3816359" cy="369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734000" y="2022479"/>
            <a:ext cx="3865319" cy="3681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274320"/>
            <a:ext cx="8229600" cy="114336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66000"/>
              </a:lnSpc>
            </a:pPr>
            <a:r>
              <a:rPr lang="en-US" sz="4000"/>
              <a:t>P determination from J-couplings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80880" y="1371599"/>
            <a:ext cx="8272440" cy="50306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eform 3"/>
          <p:cNvSpPr/>
          <p:nvPr/>
        </p:nvSpPr>
        <p:spPr>
          <a:xfrm>
            <a:off x="8151840" y="4921200"/>
            <a:ext cx="519120" cy="273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74000"/>
              </a:lnSpc>
              <a:buNone/>
              <a:tabLst/>
            </a:pPr>
            <a:r>
              <a:rPr lang="en-GB" sz="1600" b="1">
                <a:solidFill>
                  <a:srgbClr val="333399"/>
                </a:solidFill>
                <a:latin typeface="Times New Roman" pitchFamily="18"/>
                <a:ea typeface="Arial Unicode MS" pitchFamily="2"/>
                <a:cs typeface="Tahoma" pitchFamily="2"/>
              </a:rPr>
              <a:t>1’2’</a:t>
            </a:r>
          </a:p>
        </p:txBody>
      </p:sp>
      <p:sp>
        <p:nvSpPr>
          <p:cNvPr id="5" name="Freeform 4"/>
          <p:cNvSpPr/>
          <p:nvPr/>
        </p:nvSpPr>
        <p:spPr>
          <a:xfrm>
            <a:off x="8151840" y="3579839"/>
            <a:ext cx="519120" cy="273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74000"/>
              </a:lnSpc>
              <a:buNone/>
              <a:tabLst/>
            </a:pPr>
            <a:r>
              <a:rPr lang="en-GB" sz="1600" b="1">
                <a:solidFill>
                  <a:srgbClr val="333399"/>
                </a:solidFill>
                <a:latin typeface="Times New Roman" pitchFamily="18"/>
                <a:ea typeface="Arial Unicode MS" pitchFamily="2"/>
                <a:cs typeface="Tahoma" pitchFamily="2"/>
              </a:rPr>
              <a:t>2’3’</a:t>
            </a:r>
          </a:p>
        </p:txBody>
      </p:sp>
      <p:sp>
        <p:nvSpPr>
          <p:cNvPr id="6" name="Freeform 5"/>
          <p:cNvSpPr/>
          <p:nvPr/>
        </p:nvSpPr>
        <p:spPr>
          <a:xfrm>
            <a:off x="8151840" y="3186000"/>
            <a:ext cx="586080" cy="273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74000"/>
              </a:lnSpc>
              <a:buNone/>
              <a:tabLst/>
            </a:pPr>
            <a:r>
              <a:rPr lang="en-GB" sz="1600" b="1">
                <a:solidFill>
                  <a:srgbClr val="333399"/>
                </a:solidFill>
                <a:latin typeface="Times New Roman" pitchFamily="18"/>
                <a:ea typeface="Arial Unicode MS" pitchFamily="2"/>
                <a:cs typeface="Tahoma" pitchFamily="2"/>
              </a:rPr>
              <a:t>1’2’’</a:t>
            </a:r>
          </a:p>
        </p:txBody>
      </p:sp>
      <p:sp>
        <p:nvSpPr>
          <p:cNvPr id="7" name="Freeform 6"/>
          <p:cNvSpPr/>
          <p:nvPr/>
        </p:nvSpPr>
        <p:spPr>
          <a:xfrm>
            <a:off x="8151840" y="2711520"/>
            <a:ext cx="519120" cy="273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74000"/>
              </a:lnSpc>
              <a:buNone/>
              <a:tabLst/>
            </a:pPr>
            <a:r>
              <a:rPr lang="en-GB" sz="1600" b="1">
                <a:solidFill>
                  <a:srgbClr val="333399"/>
                </a:solidFill>
                <a:latin typeface="Times New Roman" pitchFamily="18"/>
                <a:ea typeface="Arial Unicode MS" pitchFamily="2"/>
                <a:cs typeface="Tahoma" pitchFamily="2"/>
              </a:rPr>
              <a:t>3’4’</a:t>
            </a:r>
          </a:p>
        </p:txBody>
      </p:sp>
      <p:sp>
        <p:nvSpPr>
          <p:cNvPr id="8" name="Freeform 7"/>
          <p:cNvSpPr/>
          <p:nvPr/>
        </p:nvSpPr>
        <p:spPr>
          <a:xfrm>
            <a:off x="8151840" y="2317680"/>
            <a:ext cx="586080" cy="273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74000"/>
              </a:lnSpc>
              <a:buNone/>
              <a:tabLst/>
            </a:pPr>
            <a:r>
              <a:rPr lang="en-GB" sz="1600" b="1">
                <a:solidFill>
                  <a:srgbClr val="333399"/>
                </a:solidFill>
                <a:latin typeface="Times New Roman" pitchFamily="18"/>
                <a:ea typeface="Arial Unicode MS" pitchFamily="2"/>
                <a:cs typeface="Tahoma" pitchFamily="2"/>
              </a:rPr>
              <a:t>2’’3’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457200" y="233280"/>
            <a:ext cx="8229600" cy="122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93000"/>
              </a:lnSpc>
              <a:buNone/>
              <a:tabLst/>
            </a:pPr>
            <a:r>
              <a:rPr lang="en-GB" sz="4000">
                <a:solidFill>
                  <a:srgbClr val="FFCC00"/>
                </a:solidFill>
                <a:latin typeface="Arial" pitchFamily="34"/>
                <a:ea typeface="Arial Unicode MS" pitchFamily="2"/>
                <a:cs typeface="Tahoma" pitchFamily="2"/>
              </a:rPr>
              <a:t>Equilibrium of N and S conformations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47919" y="1471680"/>
            <a:ext cx="5867279" cy="51134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eform 3"/>
          <p:cNvSpPr/>
          <p:nvPr/>
        </p:nvSpPr>
        <p:spPr>
          <a:xfrm>
            <a:off x="2498760" y="2017799"/>
            <a:ext cx="1163880" cy="441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95000"/>
              </a:lnSpc>
              <a:buNone/>
              <a:tabLst/>
            </a:pPr>
            <a:r>
              <a:rPr lang="en-GB" sz="2400" b="1">
                <a:solidFill>
                  <a:srgbClr val="FF0000"/>
                </a:solidFill>
                <a:latin typeface="Times New Roman" pitchFamily="18"/>
                <a:ea typeface="Arial Unicode MS" pitchFamily="2"/>
                <a:cs typeface="Tahoma" pitchFamily="2"/>
              </a:rPr>
              <a:t>3’-endo</a:t>
            </a:r>
          </a:p>
        </p:txBody>
      </p:sp>
      <p:sp>
        <p:nvSpPr>
          <p:cNvPr id="5" name="Freeform 4"/>
          <p:cNvSpPr/>
          <p:nvPr/>
        </p:nvSpPr>
        <p:spPr>
          <a:xfrm>
            <a:off x="6019919" y="5562720"/>
            <a:ext cx="1163880" cy="441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95000"/>
              </a:lnSpc>
              <a:buNone/>
              <a:tabLst/>
            </a:pPr>
            <a:r>
              <a:rPr lang="en-GB" sz="2400" b="1">
                <a:solidFill>
                  <a:srgbClr val="333399"/>
                </a:solidFill>
                <a:latin typeface="Times New Roman" pitchFamily="18"/>
                <a:ea typeface="Arial Unicode MS" pitchFamily="2"/>
                <a:cs typeface="Tahoma" pitchFamily="2"/>
              </a:rPr>
              <a:t>2’-endo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6480"/>
            <a:ext cx="9204480" cy="692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6480"/>
            <a:ext cx="9204480" cy="694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226440" cy="6934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6480"/>
            <a:ext cx="9237600" cy="694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457200"/>
            <a:ext cx="7772400" cy="129564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Nukleotide/nukleoside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09480" y="2743199"/>
            <a:ext cx="4935600" cy="27669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eform 3"/>
          <p:cNvSpPr/>
          <p:nvPr/>
        </p:nvSpPr>
        <p:spPr>
          <a:xfrm>
            <a:off x="457200" y="3886200"/>
            <a:ext cx="3352680" cy="144791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28440">
            <a:solidFill>
              <a:srgbClr val="FF66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04920" y="2514600"/>
            <a:ext cx="4267080" cy="32004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28440">
            <a:solidFill>
              <a:srgbClr val="3366FF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28600" y="2286000"/>
            <a:ext cx="5791320" cy="3733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28440">
            <a:solidFill>
              <a:srgbClr val="339966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418440" y="1905120"/>
            <a:ext cx="114300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  <a:tabLst/>
            </a:pP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base</a:t>
            </a:r>
          </a:p>
        </p:txBody>
      </p:sp>
      <p:sp>
        <p:nvSpPr>
          <p:cNvPr id="8" name="Freeform 7"/>
          <p:cNvSpPr/>
          <p:nvPr/>
        </p:nvSpPr>
        <p:spPr>
          <a:xfrm>
            <a:off x="6418440" y="2590919"/>
            <a:ext cx="272448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sugar </a:t>
            </a:r>
            <a:r>
              <a:rPr lang="en-GB" sz="1600">
                <a:latin typeface="Arial" pitchFamily="34"/>
                <a:ea typeface="Arial Unicode MS" pitchFamily="2"/>
                <a:cs typeface="Tahoma" pitchFamily="2"/>
              </a:rPr>
              <a:t>(ribose/deoxyribose)‏</a:t>
            </a:r>
          </a:p>
        </p:txBody>
      </p:sp>
      <p:sp>
        <p:nvSpPr>
          <p:cNvPr id="9" name="Freeform 8"/>
          <p:cNvSpPr/>
          <p:nvPr/>
        </p:nvSpPr>
        <p:spPr>
          <a:xfrm>
            <a:off x="6436080" y="3886200"/>
            <a:ext cx="137088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phosphate</a:t>
            </a:r>
          </a:p>
        </p:txBody>
      </p:sp>
      <p:sp>
        <p:nvSpPr>
          <p:cNvPr id="10" name="Straight Connector 9"/>
          <p:cNvSpPr/>
          <p:nvPr/>
        </p:nvSpPr>
        <p:spPr>
          <a:xfrm flipH="1">
            <a:off x="2115720" y="2133720"/>
            <a:ext cx="4302360" cy="1752480"/>
          </a:xfrm>
          <a:prstGeom prst="line">
            <a:avLst/>
          </a:prstGeom>
          <a:noFill/>
          <a:ln w="7632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514600" y="2971800"/>
            <a:ext cx="1752479" cy="1143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28440">
            <a:solidFill>
              <a:srgbClr val="CC99FF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2" name="Straight Connector 11"/>
          <p:cNvSpPr/>
          <p:nvPr/>
        </p:nvSpPr>
        <p:spPr>
          <a:xfrm flipH="1">
            <a:off x="4249800" y="2819520"/>
            <a:ext cx="2168640" cy="609480"/>
          </a:xfrm>
          <a:prstGeom prst="line">
            <a:avLst/>
          </a:prstGeom>
          <a:noFill/>
          <a:ln w="76320">
            <a:solidFill>
              <a:srgbClr val="CC99FF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554520" y="2174760"/>
            <a:ext cx="35460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400" b="1">
                <a:latin typeface="Times New Roman" pitchFamily="18"/>
                <a:ea typeface="Arial Unicode MS" pitchFamily="2"/>
                <a:cs typeface="Tahoma" pitchFamily="2"/>
              </a:rPr>
              <a:t>+</a:t>
            </a:r>
          </a:p>
        </p:txBody>
      </p:sp>
      <p:sp>
        <p:nvSpPr>
          <p:cNvPr id="14" name="Freeform 13"/>
          <p:cNvSpPr/>
          <p:nvPr/>
        </p:nvSpPr>
        <p:spPr>
          <a:xfrm>
            <a:off x="6400799" y="3048120"/>
            <a:ext cx="140004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nukleoside</a:t>
            </a:r>
          </a:p>
        </p:txBody>
      </p:sp>
      <p:sp>
        <p:nvSpPr>
          <p:cNvPr id="15" name="Straight Connector 14"/>
          <p:cNvSpPr/>
          <p:nvPr/>
        </p:nvSpPr>
        <p:spPr>
          <a:xfrm>
            <a:off x="6400799" y="3048120"/>
            <a:ext cx="2514600" cy="1440"/>
          </a:xfrm>
          <a:prstGeom prst="line">
            <a:avLst/>
          </a:prstGeom>
          <a:noFill/>
          <a:ln w="93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6" name="Straight Connector 15"/>
          <p:cNvSpPr/>
          <p:nvPr/>
        </p:nvSpPr>
        <p:spPr>
          <a:xfrm flipH="1">
            <a:off x="4554360" y="3276720"/>
            <a:ext cx="1864080" cy="533160"/>
          </a:xfrm>
          <a:prstGeom prst="line">
            <a:avLst/>
          </a:prstGeom>
          <a:noFill/>
          <a:ln w="76320">
            <a:solidFill>
              <a:srgbClr val="0000FF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476760" y="3429000"/>
            <a:ext cx="35460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400" b="1">
                <a:latin typeface="Times New Roman" pitchFamily="18"/>
                <a:ea typeface="Arial Unicode MS" pitchFamily="2"/>
                <a:cs typeface="Tahoma" pitchFamily="2"/>
              </a:rPr>
              <a:t>+</a:t>
            </a:r>
          </a:p>
        </p:txBody>
      </p:sp>
      <p:sp>
        <p:nvSpPr>
          <p:cNvPr id="18" name="Straight Connector 17"/>
          <p:cNvSpPr/>
          <p:nvPr/>
        </p:nvSpPr>
        <p:spPr>
          <a:xfrm>
            <a:off x="6400799" y="4343400"/>
            <a:ext cx="2590921" cy="1440"/>
          </a:xfrm>
          <a:prstGeom prst="line">
            <a:avLst/>
          </a:prstGeom>
          <a:noFill/>
          <a:ln w="9360">
            <a:solidFill>
              <a:srgbClr val="FFFF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400440" y="4403880"/>
            <a:ext cx="134208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2000">
                <a:latin typeface="Arial" pitchFamily="34"/>
                <a:ea typeface="Arial Unicode MS" pitchFamily="2"/>
                <a:cs typeface="Tahoma" pitchFamily="2"/>
              </a:rPr>
              <a:t>nukleotide</a:t>
            </a:r>
          </a:p>
        </p:txBody>
      </p:sp>
      <p:sp>
        <p:nvSpPr>
          <p:cNvPr id="20" name="Straight Connector 19"/>
          <p:cNvSpPr/>
          <p:nvPr/>
        </p:nvSpPr>
        <p:spPr>
          <a:xfrm flipH="1">
            <a:off x="5925959" y="4648320"/>
            <a:ext cx="492481" cy="1440"/>
          </a:xfrm>
          <a:prstGeom prst="line">
            <a:avLst/>
          </a:prstGeom>
          <a:noFill/>
          <a:ln w="76320">
            <a:solidFill>
              <a:srgbClr val="339966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4572000" y="3733920"/>
            <a:ext cx="1143000" cy="14475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28440">
            <a:solidFill>
              <a:srgbClr val="993366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2" name="Straight Connector 21"/>
          <p:cNvSpPr/>
          <p:nvPr/>
        </p:nvSpPr>
        <p:spPr>
          <a:xfrm flipH="1">
            <a:off x="5697000" y="4114800"/>
            <a:ext cx="721080" cy="152280"/>
          </a:xfrm>
          <a:prstGeom prst="line">
            <a:avLst/>
          </a:prstGeom>
          <a:noFill/>
          <a:ln w="76320">
            <a:solidFill>
              <a:srgbClr val="993366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228600"/>
            <a:ext cx="7772400" cy="91476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Bases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638680" y="2119320"/>
            <a:ext cx="1704960" cy="1285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871800" y="4800600"/>
            <a:ext cx="1309680" cy="140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116080" y="2109960"/>
            <a:ext cx="1465200" cy="1395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1628639" y="4800600"/>
            <a:ext cx="1162080" cy="11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6095880" y="4800600"/>
            <a:ext cx="1208159" cy="12938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reeform 7"/>
          <p:cNvSpPr/>
          <p:nvPr/>
        </p:nvSpPr>
        <p:spPr>
          <a:xfrm>
            <a:off x="5459400" y="1654200"/>
            <a:ext cx="205740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/>
            </a:pPr>
            <a:r>
              <a:rPr lang="en-GB" sz="2400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Adenin (Ade)‏</a:t>
            </a:r>
          </a:p>
        </p:txBody>
      </p:sp>
      <p:sp>
        <p:nvSpPr>
          <p:cNvPr id="9" name="Freeform 8"/>
          <p:cNvSpPr/>
          <p:nvPr/>
        </p:nvSpPr>
        <p:spPr>
          <a:xfrm>
            <a:off x="1697039" y="1649520"/>
            <a:ext cx="213372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/>
            </a:pPr>
            <a:r>
              <a:rPr lang="en-GB" sz="2400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Guanin (Gua)‏</a:t>
            </a:r>
          </a:p>
        </p:txBody>
      </p:sp>
      <p:sp>
        <p:nvSpPr>
          <p:cNvPr id="10" name="Freeform 9"/>
          <p:cNvSpPr/>
          <p:nvPr/>
        </p:nvSpPr>
        <p:spPr>
          <a:xfrm>
            <a:off x="3581279" y="4343400"/>
            <a:ext cx="205740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/>
            </a:pPr>
            <a:r>
              <a:rPr lang="en-GB" sz="2400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Cytosin (Cyt)‏</a:t>
            </a:r>
          </a:p>
        </p:txBody>
      </p:sp>
      <p:sp>
        <p:nvSpPr>
          <p:cNvPr id="11" name="Freeform 10"/>
          <p:cNvSpPr/>
          <p:nvPr/>
        </p:nvSpPr>
        <p:spPr>
          <a:xfrm>
            <a:off x="1371599" y="4343400"/>
            <a:ext cx="213372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/>
            </a:pPr>
            <a:r>
              <a:rPr lang="en-GB" sz="2400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Thymin (Thy)‏</a:t>
            </a:r>
          </a:p>
        </p:txBody>
      </p:sp>
      <p:sp>
        <p:nvSpPr>
          <p:cNvPr id="12" name="Freeform 11"/>
          <p:cNvSpPr/>
          <p:nvPr/>
        </p:nvSpPr>
        <p:spPr>
          <a:xfrm>
            <a:off x="5867279" y="4343400"/>
            <a:ext cx="190512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/>
            </a:pPr>
            <a:r>
              <a:rPr lang="en-GB" sz="2400">
                <a:solidFill>
                  <a:srgbClr val="FF6600"/>
                </a:solidFill>
                <a:latin typeface="Arial" pitchFamily="34"/>
                <a:ea typeface="Arial Unicode MS" pitchFamily="2"/>
                <a:cs typeface="Tahoma" pitchFamily="2"/>
              </a:rPr>
              <a:t>Uracil (Ura)‏</a:t>
            </a:r>
          </a:p>
        </p:txBody>
      </p:sp>
      <p:sp>
        <p:nvSpPr>
          <p:cNvPr id="13" name="Freeform 12"/>
          <p:cNvSpPr/>
          <p:nvPr/>
        </p:nvSpPr>
        <p:spPr>
          <a:xfrm>
            <a:off x="1735199" y="2795760"/>
            <a:ext cx="533160" cy="5331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28440">
            <a:solidFill>
              <a:srgbClr val="FFCC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5334120" y="2871720"/>
            <a:ext cx="533160" cy="5335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28440">
            <a:solidFill>
              <a:srgbClr val="FFCC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943600" y="5867279"/>
            <a:ext cx="533520" cy="5335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28440">
            <a:solidFill>
              <a:srgbClr val="FFCC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600200" y="5867279"/>
            <a:ext cx="533520" cy="5335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28440">
            <a:solidFill>
              <a:srgbClr val="FFCC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809880" y="6019919"/>
            <a:ext cx="533520" cy="5331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28440">
            <a:solidFill>
              <a:srgbClr val="FFCC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8" name="Freeform 17"/>
          <p:cNvSpPr/>
          <p:nvPr/>
        </p:nvSpPr>
        <p:spPr>
          <a:xfrm rot="5400000">
            <a:off x="-953819" y="4303980"/>
            <a:ext cx="1752479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/>
            </a:pPr>
            <a:r>
              <a:rPr lang="en-GB" sz="2400" b="1">
                <a:latin typeface="Arial" pitchFamily="34"/>
                <a:ea typeface="Arial Unicode MS" pitchFamily="2"/>
                <a:cs typeface="Tahoma" pitchFamily="2"/>
              </a:rPr>
              <a:t>PURINES</a:t>
            </a:r>
          </a:p>
        </p:txBody>
      </p:sp>
      <p:sp>
        <p:nvSpPr>
          <p:cNvPr id="19" name="Freeform 18"/>
          <p:cNvSpPr/>
          <p:nvPr/>
        </p:nvSpPr>
        <p:spPr>
          <a:xfrm rot="5400000">
            <a:off x="-1153620" y="7377301"/>
            <a:ext cx="231120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/>
            </a:pPr>
            <a:r>
              <a:rPr lang="en-GB" sz="2400" b="1">
                <a:latin typeface="Arial" pitchFamily="34"/>
                <a:ea typeface="Arial Unicode MS" pitchFamily="2"/>
                <a:cs typeface="Tahoma" pitchFamily="2"/>
              </a:rPr>
              <a:t>PYRIMIDINES</a:t>
            </a:r>
          </a:p>
        </p:txBody>
      </p:sp>
      <p:sp>
        <p:nvSpPr>
          <p:cNvPr id="20" name="Freeform 19"/>
          <p:cNvSpPr/>
          <p:nvPr/>
        </p:nvSpPr>
        <p:spPr>
          <a:xfrm>
            <a:off x="2089080" y="6172200"/>
            <a:ext cx="75060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en-GB" sz="1800">
                <a:solidFill>
                  <a:srgbClr val="FFCC00"/>
                </a:solidFill>
                <a:latin typeface="Arial" pitchFamily="34"/>
                <a:ea typeface="Arial Unicode MS" pitchFamily="2"/>
                <a:cs typeface="Tahoma" pitchFamily="2"/>
              </a:rPr>
              <a:t>sugar</a:t>
            </a:r>
          </a:p>
        </p:txBody>
      </p:sp>
      <p:sp>
        <p:nvSpPr>
          <p:cNvPr id="21" name="Straight Connector 20"/>
          <p:cNvSpPr/>
          <p:nvPr/>
        </p:nvSpPr>
        <p:spPr>
          <a:xfrm>
            <a:off x="1219320" y="1600200"/>
            <a:ext cx="6324479" cy="1440"/>
          </a:xfrm>
          <a:prstGeom prst="line">
            <a:avLst/>
          </a:prstGeom>
          <a:noFill/>
          <a:ln w="28440">
            <a:solidFill>
              <a:srgbClr val="99CC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2" name="Straight Connector 21"/>
          <p:cNvSpPr/>
          <p:nvPr/>
        </p:nvSpPr>
        <p:spPr>
          <a:xfrm>
            <a:off x="1219320" y="6553080"/>
            <a:ext cx="4343400" cy="1799"/>
          </a:xfrm>
          <a:prstGeom prst="line">
            <a:avLst/>
          </a:prstGeom>
          <a:noFill/>
          <a:ln w="28440">
            <a:solidFill>
              <a:srgbClr val="99CC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3" name="Straight Connector 22"/>
          <p:cNvSpPr/>
          <p:nvPr/>
        </p:nvSpPr>
        <p:spPr>
          <a:xfrm flipV="1">
            <a:off x="1219320" y="1582560"/>
            <a:ext cx="1439" cy="4988160"/>
          </a:xfrm>
          <a:prstGeom prst="line">
            <a:avLst/>
          </a:prstGeom>
          <a:noFill/>
          <a:ln w="28440">
            <a:solidFill>
              <a:srgbClr val="99CC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4" name="Straight Connector 23"/>
          <p:cNvSpPr/>
          <p:nvPr/>
        </p:nvSpPr>
        <p:spPr>
          <a:xfrm flipV="1">
            <a:off x="5562720" y="4096800"/>
            <a:ext cx="1440" cy="2473560"/>
          </a:xfrm>
          <a:prstGeom prst="line">
            <a:avLst/>
          </a:prstGeom>
          <a:noFill/>
          <a:ln w="28440">
            <a:solidFill>
              <a:srgbClr val="99CC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5" name="Straight Connector 24"/>
          <p:cNvSpPr/>
          <p:nvPr/>
        </p:nvSpPr>
        <p:spPr>
          <a:xfrm flipV="1">
            <a:off x="7543799" y="1582199"/>
            <a:ext cx="1441" cy="2549881"/>
          </a:xfrm>
          <a:prstGeom prst="line">
            <a:avLst/>
          </a:prstGeom>
          <a:noFill/>
          <a:ln w="28440">
            <a:solidFill>
              <a:srgbClr val="99CC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6" name="Straight Connector 25"/>
          <p:cNvSpPr/>
          <p:nvPr/>
        </p:nvSpPr>
        <p:spPr>
          <a:xfrm>
            <a:off x="5562720" y="4114800"/>
            <a:ext cx="1981079" cy="1439"/>
          </a:xfrm>
          <a:prstGeom prst="line">
            <a:avLst/>
          </a:prstGeom>
          <a:noFill/>
          <a:ln w="28440">
            <a:solidFill>
              <a:srgbClr val="99CC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7" name="Straight Connector 26"/>
          <p:cNvSpPr/>
          <p:nvPr/>
        </p:nvSpPr>
        <p:spPr>
          <a:xfrm>
            <a:off x="1523880" y="1447919"/>
            <a:ext cx="6324840" cy="1441"/>
          </a:xfrm>
          <a:prstGeom prst="line">
            <a:avLst/>
          </a:prstGeom>
          <a:noFill/>
          <a:ln w="28440">
            <a:solidFill>
              <a:srgbClr val="FF99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8" name="Straight Connector 27"/>
          <p:cNvSpPr/>
          <p:nvPr/>
        </p:nvSpPr>
        <p:spPr>
          <a:xfrm>
            <a:off x="3505319" y="6705720"/>
            <a:ext cx="4343401" cy="1440"/>
          </a:xfrm>
          <a:prstGeom prst="line">
            <a:avLst/>
          </a:prstGeom>
          <a:noFill/>
          <a:ln w="28440">
            <a:solidFill>
              <a:srgbClr val="FF99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9" name="Straight Connector 28"/>
          <p:cNvSpPr/>
          <p:nvPr/>
        </p:nvSpPr>
        <p:spPr>
          <a:xfrm flipV="1">
            <a:off x="7848720" y="1430280"/>
            <a:ext cx="1440" cy="5292720"/>
          </a:xfrm>
          <a:prstGeom prst="line">
            <a:avLst/>
          </a:prstGeom>
          <a:noFill/>
          <a:ln w="28440">
            <a:solidFill>
              <a:srgbClr val="FF99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0" name="Straight Connector 29"/>
          <p:cNvSpPr/>
          <p:nvPr/>
        </p:nvSpPr>
        <p:spPr>
          <a:xfrm flipV="1">
            <a:off x="3505319" y="4249800"/>
            <a:ext cx="1440" cy="2473200"/>
          </a:xfrm>
          <a:prstGeom prst="line">
            <a:avLst/>
          </a:prstGeom>
          <a:noFill/>
          <a:ln w="28440">
            <a:solidFill>
              <a:srgbClr val="FF99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1" name="Straight Connector 30"/>
          <p:cNvSpPr/>
          <p:nvPr/>
        </p:nvSpPr>
        <p:spPr>
          <a:xfrm>
            <a:off x="1523880" y="4267080"/>
            <a:ext cx="1981439" cy="1800"/>
          </a:xfrm>
          <a:prstGeom prst="line">
            <a:avLst/>
          </a:prstGeom>
          <a:noFill/>
          <a:ln w="28440">
            <a:solidFill>
              <a:srgbClr val="FF99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2" name="Straight Connector 31"/>
          <p:cNvSpPr/>
          <p:nvPr/>
        </p:nvSpPr>
        <p:spPr>
          <a:xfrm flipV="1">
            <a:off x="1523880" y="1429919"/>
            <a:ext cx="1800" cy="2854441"/>
          </a:xfrm>
          <a:prstGeom prst="line">
            <a:avLst/>
          </a:prstGeom>
          <a:noFill/>
          <a:ln w="28440">
            <a:solidFill>
              <a:srgbClr val="FF99C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380880" y="685799"/>
            <a:ext cx="1295640" cy="52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749"/>
              </a:spcBef>
              <a:spcAft>
                <a:spcPts val="0"/>
              </a:spcAft>
              <a:buNone/>
              <a:tabLst/>
            </a:pPr>
            <a:r>
              <a:rPr lang="en-GB" sz="2800" b="1">
                <a:solidFill>
                  <a:srgbClr val="99CCFF"/>
                </a:solidFill>
                <a:latin typeface="Arial" pitchFamily="34"/>
                <a:ea typeface="Arial Unicode MS" pitchFamily="2"/>
                <a:cs typeface="Tahoma" pitchFamily="2"/>
              </a:rPr>
              <a:t>DNA</a:t>
            </a:r>
          </a:p>
        </p:txBody>
      </p:sp>
      <p:sp>
        <p:nvSpPr>
          <p:cNvPr id="34" name="Freeform 33"/>
          <p:cNvSpPr/>
          <p:nvPr/>
        </p:nvSpPr>
        <p:spPr>
          <a:xfrm>
            <a:off x="7391520" y="685799"/>
            <a:ext cx="1295280" cy="52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749"/>
              </a:spcBef>
              <a:spcAft>
                <a:spcPts val="0"/>
              </a:spcAft>
              <a:buNone/>
              <a:tabLst/>
            </a:pPr>
            <a:r>
              <a:rPr lang="en-GB" sz="2800" b="1">
                <a:solidFill>
                  <a:srgbClr val="FF99CC"/>
                </a:solidFill>
                <a:latin typeface="Arial" pitchFamily="34"/>
                <a:ea typeface="Arial Unicode MS" pitchFamily="2"/>
                <a:cs typeface="Tahoma" pitchFamily="2"/>
              </a:rPr>
              <a:t>RNA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1819</Words>
  <Application>Microsoft Office PowerPoint</Application>
  <PresentationFormat>On-screen Show (4:3)</PresentationFormat>
  <Paragraphs>759</Paragraphs>
  <Slides>76</Slides>
  <Notes>76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76</vt:i4>
      </vt:variant>
    </vt:vector>
  </HeadingPairs>
  <TitlesOfParts>
    <vt:vector size="78" baseType="lpstr">
      <vt:lpstr>Default</vt:lpstr>
      <vt:lpstr>Title1</vt:lpstr>
      <vt:lpstr>NUCLEIC ACIDS</vt:lpstr>
      <vt:lpstr>Literature</vt:lpstr>
      <vt:lpstr>RNA vs DNA</vt:lpstr>
      <vt:lpstr>Length of NA</vt:lpstr>
      <vt:lpstr>Nukleotide              chain</vt:lpstr>
      <vt:lpstr>Grooves</vt:lpstr>
      <vt:lpstr>RNA vs DNA</vt:lpstr>
      <vt:lpstr>Nukleotide/nukleoside</vt:lpstr>
      <vt:lpstr>Bases</vt:lpstr>
      <vt:lpstr>Base numbering</vt:lpstr>
      <vt:lpstr>Base tautomerism</vt:lpstr>
      <vt:lpstr>Base tautomerism</vt:lpstr>
      <vt:lpstr>Sugar - pentoses</vt:lpstr>
      <vt:lpstr>Nukleosides</vt:lpstr>
      <vt:lpstr>Nukleosides</vt:lpstr>
      <vt:lpstr>Phosphate group</vt:lpstr>
      <vt:lpstr>Nukleotides</vt:lpstr>
      <vt:lpstr>Phosphate group</vt:lpstr>
      <vt:lpstr>Nucleotide chain</vt:lpstr>
      <vt:lpstr>Torsion angle</vt:lpstr>
      <vt:lpstr>Torsion angle</vt:lpstr>
      <vt:lpstr>Torsion angles in NA</vt:lpstr>
      <vt:lpstr>Torsion angles  cont.</vt:lpstr>
      <vt:lpstr>Torsion angle </vt:lpstr>
      <vt:lpstr>Torsion angle </vt:lpstr>
      <vt:lpstr>Torion –border intervals</vt:lpstr>
      <vt:lpstr>Torsion angles in DNA</vt:lpstr>
      <vt:lpstr>Sugar conformation</vt:lpstr>
      <vt:lpstr>„Puckering“ of the sugar ring</vt:lpstr>
      <vt:lpstr>Definition of the puckering modes</vt:lpstr>
      <vt:lpstr>Pseudorotation cycle</vt:lpstr>
      <vt:lpstr>max amplitude</vt:lpstr>
      <vt:lpstr>P, j relation</vt:lpstr>
      <vt:lpstr>P in nucleic acids</vt:lpstr>
      <vt:lpstr>Helical parameters</vt:lpstr>
      <vt:lpstr>Helical…</vt:lpstr>
      <vt:lpstr>Helical parameters</vt:lpstr>
      <vt:lpstr>Base pairing</vt:lpstr>
      <vt:lpstr>Base pairing</vt:lpstr>
      <vt:lpstr>A and B double helix</vt:lpstr>
      <vt:lpstr>A and B helices</vt:lpstr>
      <vt:lpstr>A and B helices</vt:lpstr>
      <vt:lpstr>Nuclear properties of selected isotopes</vt:lpstr>
      <vt:lpstr>Spin systems in ribose and deoxyribose</vt:lpstr>
      <vt:lpstr>Spin systems in nucleic acid bases</vt:lpstr>
      <vt:lpstr>1H chemical shift ranges in DNA and RNA</vt:lpstr>
      <vt:lpstr>1H chemical shift ranges in DNA and RNA</vt:lpstr>
      <vt:lpstr>1H NMR spectra of d(GCATGC) </vt:lpstr>
      <vt:lpstr>1H NMR spectra in D2O and H2O</vt:lpstr>
      <vt:lpstr>1H COSY spectrum of DNA</vt:lpstr>
      <vt:lpstr>1H NOESY spectrum of DNA</vt:lpstr>
      <vt:lpstr>PowerPoint Presentation</vt:lpstr>
      <vt:lpstr>PowerPoint Presentation</vt:lpstr>
      <vt:lpstr>PowerPoint Presentation</vt:lpstr>
      <vt:lpstr>PowerPoint Presentation</vt:lpstr>
      <vt:lpstr>Structure Determination Procedure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 of Sugar-Phosphate Backbone</vt:lpstr>
      <vt:lpstr>PowerPoint Presentation</vt:lpstr>
      <vt:lpstr>PowerPoint Presentation</vt:lpstr>
      <vt:lpstr>PowerPoint Presentation</vt:lpstr>
      <vt:lpstr>PowerPoint Presentation</vt:lpstr>
      <vt:lpstr>P determination from J-couplings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NUCLEIC ACIDS</dc:title>
  <dc:creator>Radovan Fiala</dc:creator>
  <cp:lastModifiedBy>Radovan Fiala</cp:lastModifiedBy>
  <cp:revision>5</cp:revision>
  <dcterms:modified xsi:type="dcterms:W3CDTF">2015-03-30T10:42:51Z</dcterms:modified>
</cp:coreProperties>
</file>