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vm" ContentType="image/unknown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-744" y="28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D2BE7F3B-FA39-4B48-9FD8-DDBF9E8F458E}" type="slidenum">
              <a:t>‹#›</a:t>
            </a:fld>
            <a:endParaRPr lang="cs-CZ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763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6840" cy="12490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440" y="4343040"/>
            <a:ext cx="5483159" cy="4111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9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cs-CZ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40" y="4343040"/>
            <a:ext cx="5483159" cy="41122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364273-8D30-4B44-B633-6E1F5D57FE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C71030-6691-498E-AC04-370694231F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2713C8-A964-4048-94EF-43C63DF52D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88AEF9-7EDA-47D7-A1A2-4503AA3CB3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4B646-F712-4B9E-9F7C-54D7D61760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70033-FB2C-4DF0-8172-99DA27178D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161BAE-6556-4B4D-B2BB-F583AFC24A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303801-9E55-4F89-8186-B14F592038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CF4D4-9F87-4E07-B5C9-0E0D6BBAE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BC329-FCD9-4BD8-89DF-B02CA6B293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F41C62-020D-4E61-9862-EB294A54F4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6839" y="128520"/>
            <a:ext cx="8226360" cy="1433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cs-CZ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6839" y="1599840"/>
            <a:ext cx="8226360" cy="4523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cs-CZ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cs-CZ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cs-CZ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cs-CZ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245280"/>
            <a:ext cx="213048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3720" y="6245280"/>
            <a:ext cx="289260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245280"/>
            <a:ext cx="2130480" cy="47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34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F2D8F341-06BA-4BE4-8018-8B37DC92D40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cs-CZ" sz="44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</p:titleStyle>
    <p:bodyStyle>
      <a:lvl1pPr marL="342720" marR="0" indent="-34272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cs-CZ" sz="32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Lucida Sans Unicode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m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120" y="1600200"/>
            <a:ext cx="7467479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3200">
                <a:solidFill>
                  <a:srgbClr val="333399"/>
                </a:solidFill>
              </a:rPr>
              <a:t>Heteronuclear NMR of Nucleic Acids</a:t>
            </a:r>
          </a:p>
        </p:txBody>
      </p:sp>
      <p:sp>
        <p:nvSpPr>
          <p:cNvPr id="4" name="Freeform 3"/>
          <p:cNvSpPr/>
          <p:nvPr/>
        </p:nvSpPr>
        <p:spPr>
          <a:xfrm>
            <a:off x="949680" y="1828800"/>
            <a:ext cx="7311240" cy="448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In most cases, </a:t>
            </a:r>
            <a:r>
              <a:rPr lang="en-US" sz="2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rPr>
              <a:t>requires samples isotopicaly enriched</a:t>
            </a: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by </a:t>
            </a:r>
            <a:r>
              <a:rPr lang="en-US" sz="2400" baseline="300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C and </a:t>
            </a:r>
            <a:r>
              <a:rPr lang="en-US" sz="2400" baseline="300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15</a:t>
            </a: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N (except for HSQC, HMQC)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uses NOE or through-bond experiments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Traditional constraints (NOEs, J-couplings)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Novel constraints (RDCs, residual CSA)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Studies of intramolecular dynamics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FFCC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3200" b="1">
                <a:solidFill>
                  <a:srgbClr val="333399"/>
                </a:solidFill>
              </a:rPr>
              <a:t>Identification of hydrogen and carbon atoms in bases and sugars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981080"/>
            <a:ext cx="4572000" cy="3535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468519" y="6019919"/>
            <a:ext cx="42037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Constant-time </a:t>
            </a:r>
            <a:r>
              <a:rPr lang="en-US" sz="2400" baseline="300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</a:t>
            </a: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H-</a:t>
            </a:r>
            <a:r>
              <a:rPr lang="en-US" sz="2400" baseline="300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C HSQC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2000" y="1600200"/>
            <a:ext cx="4495680" cy="4094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76320" y="1905120"/>
            <a:ext cx="449568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base</a:t>
            </a:r>
          </a:p>
        </p:txBody>
      </p:sp>
      <p:sp>
        <p:nvSpPr>
          <p:cNvPr id="7" name="Freeform 6"/>
          <p:cNvSpPr/>
          <p:nvPr/>
        </p:nvSpPr>
        <p:spPr>
          <a:xfrm>
            <a:off x="4572000" y="1600200"/>
            <a:ext cx="4495680" cy="68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8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2400">
                <a:solidFill>
                  <a:srgbClr val="FFCC00"/>
                </a:solidFill>
                <a:latin typeface="Times New Roman" pitchFamily="18"/>
                <a:ea typeface="Arial Unicode MS" pitchFamily="2"/>
                <a:cs typeface="Tahoma" pitchFamily="2"/>
              </a:rPr>
              <a:t>sugar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120" y="619200"/>
            <a:ext cx="7399080" cy="5618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457200" y="152280"/>
            <a:ext cx="8229600" cy="152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3200">
                <a:solidFill>
                  <a:srgbClr val="333399"/>
                </a:solidFill>
              </a:rPr>
              <a:t>Assignment of non-exchangeable protons:</a:t>
            </a:r>
            <a:br>
              <a:rPr lang="en-US" sz="3200">
                <a:solidFill>
                  <a:srgbClr val="333399"/>
                </a:solidFill>
              </a:rPr>
            </a:br>
            <a:r>
              <a:rPr lang="en-US" sz="3200">
                <a:solidFill>
                  <a:srgbClr val="333399"/>
                </a:solidFill>
              </a:rPr>
              <a:t>HCCH-type experiments</a:t>
            </a:r>
          </a:p>
        </p:txBody>
      </p:sp>
      <p:sp>
        <p:nvSpPr>
          <p:cNvPr id="5" name="Freeform 4"/>
          <p:cNvSpPr/>
          <p:nvPr/>
        </p:nvSpPr>
        <p:spPr>
          <a:xfrm>
            <a:off x="914400" y="1676519"/>
            <a:ext cx="7315200" cy="45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333399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676519"/>
            <a:ext cx="6864479" cy="42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28600" y="274680"/>
            <a:ext cx="86868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0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Sugar to base correlation – the HCN experiment</a:t>
            </a:r>
          </a:p>
        </p:txBody>
      </p:sp>
      <p:sp>
        <p:nvSpPr>
          <p:cNvPr id="4" name="Freeform 3"/>
          <p:cNvSpPr/>
          <p:nvPr/>
        </p:nvSpPr>
        <p:spPr>
          <a:xfrm>
            <a:off x="919080" y="6172200"/>
            <a:ext cx="7727759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16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Sklenar et al., J. Biomol. NMR 1993, 1994, Fiala et al., J. Biomol. NMR 1998, 2000.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8600" y="274680"/>
            <a:ext cx="86868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2800" b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Sugar to phosphate correlation – the HCP experiment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2280" y="1905120"/>
            <a:ext cx="9144000" cy="9032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-152280" y="5867279"/>
            <a:ext cx="9296280" cy="510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28800" y="1905120"/>
            <a:ext cx="22860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1522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Dipolar couplings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320" y="1295280"/>
            <a:ext cx="4441680" cy="54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72000" y="1371599"/>
            <a:ext cx="4572000" cy="19151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spcBef>
                <a:spcPts val="224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 pitchFamily="34"/>
              <a:buChar char="•"/>
              <a:tabLst/>
            </a:pPr>
            <a:r>
              <a:rPr lang="en-US" sz="20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Dipolar couplings add to J couplings</a:t>
            </a:r>
          </a:p>
          <a:p>
            <a:pPr marL="0" marR="0" lvl="0" indent="0" rtl="0" hangingPunct="1">
              <a:spcBef>
                <a:spcPts val="224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 pitchFamily="34"/>
              <a:buChar char="•"/>
              <a:tabLst/>
            </a:pPr>
            <a:r>
              <a:rPr lang="en-US" sz="20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They show up as a field or alignment   media dependence of the coupling</a:t>
            </a:r>
          </a:p>
          <a:p>
            <a:pPr marL="0" marR="0" lvl="0" indent="0" rtl="0" hangingPunct="1">
              <a:spcBef>
                <a:spcPts val="224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 pitchFamily="34"/>
              <a:buChar char="•"/>
              <a:tabLst/>
            </a:pPr>
            <a:r>
              <a:rPr lang="en-US" sz="2000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If the overall orientation of the molecule is known the orientation of the vectors can be determined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24280" y="3429000"/>
            <a:ext cx="4140360" cy="31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3200">
                <a:solidFill>
                  <a:srgbClr val="333399"/>
                </a:solidFill>
              </a:rPr>
              <a:t>RNA preparation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0" y="1523880"/>
            <a:ext cx="4496040" cy="42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20" y="6019919"/>
            <a:ext cx="4951080" cy="38052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5513400" y="1374839"/>
            <a:ext cx="2995560" cy="3202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 b="1">
                <a:solidFill>
                  <a:srgbClr val="A50021"/>
                </a:solidFill>
                <a:latin typeface="Times New Roman" pitchFamily="18"/>
                <a:ea typeface="Arial Unicode MS" pitchFamily="2"/>
                <a:cs typeface="Tahoma" pitchFamily="2"/>
              </a:rPr>
              <a:t>Labeled NTPs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Available commercially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solidFill>
                <a:srgbClr val="333399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Can be grown in cells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E. Coli</a:t>
            </a:r>
          </a:p>
          <a:p>
            <a:pPr marL="0" marR="0" lvl="0" indent="0" rtl="0" hangingPunct="1">
              <a:buNone/>
              <a:tabLst/>
            </a:pPr>
            <a:r>
              <a:rPr lang="en-US" sz="2400" baseline="30000"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C-glucose, </a:t>
            </a:r>
            <a:r>
              <a:rPr lang="en-US" sz="2400" baseline="30000">
                <a:latin typeface="Times New Roman" pitchFamily="18"/>
                <a:ea typeface="Arial Unicode MS" pitchFamily="2"/>
                <a:cs typeface="Tahoma" pitchFamily="2"/>
              </a:rPr>
              <a:t>15</a:t>
            </a: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N-ammonium</a:t>
            </a:r>
          </a:p>
          <a:p>
            <a:pPr marL="0" marR="0" lvl="0" indent="0" rtl="0" hangingPunct="1">
              <a:buNone/>
              <a:tabLst/>
            </a:pPr>
            <a:endParaRPr lang="en-US" sz="2400"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1">
              <a:buNone/>
              <a:tabLst/>
            </a:pP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M. Methylotropus</a:t>
            </a:r>
          </a:p>
          <a:p>
            <a:pPr marL="0" marR="0" lvl="0" indent="0" rtl="0" hangingPunct="1">
              <a:buNone/>
              <a:tabLst/>
            </a:pPr>
            <a:r>
              <a:rPr lang="en-US" sz="2400" baseline="30000">
                <a:latin typeface="Times New Roman" pitchFamily="18"/>
                <a:ea typeface="Arial Unicode MS" pitchFamily="2"/>
                <a:cs typeface="Tahoma" pitchFamily="2"/>
              </a:rPr>
              <a:t>13</a:t>
            </a: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C-methanol, </a:t>
            </a:r>
            <a:r>
              <a:rPr lang="en-US" sz="2400" baseline="30000">
                <a:latin typeface="Times New Roman" pitchFamily="18"/>
                <a:ea typeface="Arial Unicode MS" pitchFamily="2"/>
                <a:cs typeface="Tahoma" pitchFamily="2"/>
              </a:rPr>
              <a:t>15</a:t>
            </a:r>
            <a:r>
              <a:rPr lang="en-US" sz="2400">
                <a:latin typeface="Times New Roman" pitchFamily="18"/>
                <a:ea typeface="Arial Unicode MS" pitchFamily="2"/>
                <a:cs typeface="Tahoma" pitchFamily="2"/>
              </a:rPr>
              <a:t>N-ammonia</a:t>
            </a:r>
          </a:p>
        </p:txBody>
      </p:sp>
      <p:sp>
        <p:nvSpPr>
          <p:cNvPr id="6" name="Freeform 5"/>
          <p:cNvSpPr/>
          <p:nvPr/>
        </p:nvSpPr>
        <p:spPr>
          <a:xfrm>
            <a:off x="762120" y="1219320"/>
            <a:ext cx="4647960" cy="472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008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/>
        </p:nvGraphicFramePr>
        <p:xfrm>
          <a:off x="914400" y="1676519"/>
          <a:ext cx="7143840" cy="448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5956624" imgH="3741549" progId="Word.Document.8">
                  <p:embed/>
                </p:oleObj>
              </mc:Choice>
              <mc:Fallback>
                <p:oleObj name="Document" r:id="rId5" imgW="5956624" imgH="374154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676519"/>
                        <a:ext cx="7143840" cy="448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/>
          <p:cNvSpPr/>
          <p:nvPr/>
        </p:nvSpPr>
        <p:spPr>
          <a:xfrm>
            <a:off x="457200" y="380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procedure for labeled NA</a:t>
            </a:r>
            <a:b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28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NOE based (I)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380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procedure for labeled NA</a:t>
            </a:r>
            <a:b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28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NOE based (II)</a:t>
            </a:r>
          </a:p>
        </p:txBody>
      </p:sp>
      <p:graphicFrame>
        <p:nvGraphicFramePr>
          <p:cNvPr id="3" name="Object 2"/>
          <p:cNvGraphicFramePr/>
          <p:nvPr/>
        </p:nvGraphicFramePr>
        <p:xfrm>
          <a:off x="914400" y="1752479"/>
          <a:ext cx="714384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5956624" imgH="3434191" progId="Word.Document.8">
                  <p:embed/>
                </p:oleObj>
              </mc:Choice>
              <mc:Fallback>
                <p:oleObj name="Document" r:id="rId5" imgW="5956624" imgH="343419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752479"/>
                        <a:ext cx="714384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380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procedure for labeled NA</a:t>
            </a:r>
            <a:b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28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Through bond correlations (I)</a:t>
            </a:r>
          </a:p>
        </p:txBody>
      </p:sp>
      <p:graphicFrame>
        <p:nvGraphicFramePr>
          <p:cNvPr id="3" name="Object 2"/>
          <p:cNvGraphicFramePr/>
          <p:nvPr/>
        </p:nvGraphicFramePr>
        <p:xfrm>
          <a:off x="914400" y="2514600"/>
          <a:ext cx="7143840" cy="255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5" imgW="5956624" imgH="2137811" progId="Word.Document.8">
                  <p:embed/>
                </p:oleObj>
              </mc:Choice>
              <mc:Fallback>
                <p:oleObj name="Document" r:id="rId5" imgW="5956624" imgH="213781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514600"/>
                        <a:ext cx="7143840" cy="2552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57200" y="38088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1">
              <a:buNone/>
              <a:tabLst/>
            </a:pPr>
            <a: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Assignment procedure for labeled NA</a:t>
            </a:r>
            <a:br>
              <a:rPr lang="en-US" sz="32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28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Through bond correlations (II)</a:t>
            </a:r>
          </a:p>
        </p:txBody>
      </p:sp>
      <p:graphicFrame>
        <p:nvGraphicFramePr>
          <p:cNvPr id="3" name="Object 2"/>
          <p:cNvGraphicFramePr/>
          <p:nvPr/>
        </p:nvGraphicFramePr>
        <p:xfrm>
          <a:off x="914400" y="1276200"/>
          <a:ext cx="7143840" cy="5477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5956624" imgH="4566242" progId="Word.Document.8">
                  <p:embed/>
                </p:oleObj>
              </mc:Choice>
              <mc:Fallback>
                <p:oleObj name="Document" r:id="rId5" imgW="5956624" imgH="456624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76200"/>
                        <a:ext cx="7143840" cy="5477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2800" b="1">
                <a:solidFill>
                  <a:srgbClr val="333399"/>
                </a:solidFill>
              </a:rPr>
              <a:t>Correlation of exchangeable protons with</a:t>
            </a:r>
            <a:r>
              <a:rPr lang="cs-CZ" sz="2800">
                <a:solidFill>
                  <a:srgbClr val="333399"/>
                </a:solidFill>
              </a:rPr>
              <a:t> </a:t>
            </a:r>
            <a:r>
              <a:rPr lang="en-US" sz="2800" baseline="30000">
                <a:solidFill>
                  <a:srgbClr val="333399"/>
                </a:solidFill>
              </a:rPr>
              <a:t>15</a:t>
            </a:r>
            <a:r>
              <a:rPr lang="en-US" sz="2800">
                <a:solidFill>
                  <a:srgbClr val="333399"/>
                </a:solidFill>
              </a:rPr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199" y="1324080"/>
            <a:ext cx="5494320" cy="42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914400" y="5715000"/>
            <a:ext cx="3905279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Gradient sensitivity-enhanced HSQC</a:t>
            </a:r>
          </a:p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Kay, Keifer, Saarinen, JACS 1992.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6840" y="2038319"/>
            <a:ext cx="1379520" cy="2361240"/>
            <a:chOff x="996840" y="2038319"/>
            <a:chExt cx="1379520" cy="2361240"/>
          </a:xfrm>
        </p:grpSpPr>
        <p:sp>
          <p:nvSpPr>
            <p:cNvPr id="6" name="Straight Connector 5"/>
            <p:cNvSpPr/>
            <p:nvPr/>
          </p:nvSpPr>
          <p:spPr>
            <a:xfrm>
              <a:off x="1523880" y="3868559"/>
              <a:ext cx="203400" cy="180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523880" y="3562200"/>
              <a:ext cx="20340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523880" y="3257640"/>
              <a:ext cx="20340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1523880" y="2951279"/>
              <a:ext cx="203400" cy="144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11400" y="3103559"/>
              <a:ext cx="20340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A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35280" y="310500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09600" y="340056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28800" y="340848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11400" y="369900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39960" y="371304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515960" y="4173480"/>
              <a:ext cx="203400" cy="17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03480" y="4003559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32040" y="4017960"/>
              <a:ext cx="220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09520" y="2752560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24400" y="2736720"/>
              <a:ext cx="418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82680" y="2039759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20599" y="2417760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U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689119" y="2038319"/>
              <a:ext cx="4003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930319" y="2473200"/>
              <a:ext cx="2383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0" tIns="0" rIns="0" bIns="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G</a:t>
              </a: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1425600" y="2657520"/>
              <a:ext cx="420839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custDash>
                <a:ds d="100000" sp="100000"/>
              </a:custDash>
              <a:miter/>
            </a:ln>
          </p:spPr>
          <p:txBody>
            <a:bodyPr vert="horz" wrap="square" lIns="90000" tIns="46800" rIns="90000" bIns="46800" anchor="t" anchorCtr="0" compatLnSpc="0"/>
            <a:lstStyle/>
            <a:p>
              <a:pPr lvl="0" rtl="0" hangingPunct="0">
                <a:buNone/>
                <a:tabLst/>
              </a:pPr>
              <a:endParaRPr lang="cs-CZ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00080" y="4062239"/>
              <a:ext cx="29340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1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996840" y="2916359"/>
              <a:ext cx="29340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69920" y="2887559"/>
              <a:ext cx="406440" cy="33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rtl="0" hangingPunct="0">
                <a:buNone/>
                <a:tabLst/>
              </a:pPr>
              <a:r>
                <a:rPr lang="en-US" sz="1600" b="1">
                  <a:solidFill>
                    <a:srgbClr val="CC0000"/>
                  </a:solidFill>
                  <a:latin typeface="Times New Roman" pitchFamily="18"/>
                  <a:ea typeface="Arial Unicode MS" pitchFamily="2"/>
                  <a:cs typeface="Tahoma" pitchFamily="2"/>
                </a:rPr>
                <a:t>10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914400" y="1752479"/>
            <a:ext cx="1450800" cy="29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cs-CZ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2800" b="1">
                <a:solidFill>
                  <a:srgbClr val="333399"/>
                </a:solidFill>
              </a:rPr>
              <a:t>Correlation of exchangeable and non-exchangeable protons</a:t>
            </a:r>
          </a:p>
        </p:txBody>
      </p:sp>
      <p:sp>
        <p:nvSpPr>
          <p:cNvPr id="3" name="Freeform 2"/>
          <p:cNvSpPr/>
          <p:nvPr/>
        </p:nvSpPr>
        <p:spPr>
          <a:xfrm>
            <a:off x="917640" y="5943600"/>
            <a:ext cx="7758816" cy="3599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HCCNH-TOCSY, </a:t>
            </a:r>
            <a:r>
              <a:rPr lang="en-US" dirty="0" err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Fiala</a:t>
            </a:r>
            <a:r>
              <a:rPr lang="en-US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 et al. JACS 1996, </a:t>
            </a:r>
            <a:r>
              <a:rPr lang="en-US" dirty="0" err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Sklenar</a:t>
            </a:r>
            <a:r>
              <a:rPr lang="en-US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 et al. J. </a:t>
            </a:r>
            <a:r>
              <a:rPr lang="en-US" dirty="0" err="1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Biomol</a:t>
            </a:r>
            <a:r>
              <a:rPr lang="en-US" dirty="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. NMR 1996.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98760" y="1600200"/>
            <a:ext cx="5945040" cy="400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2800" b="1">
                <a:solidFill>
                  <a:srgbClr val="333399"/>
                </a:solidFill>
              </a:rPr>
              <a:t>Correlation across the hydrogen bond</a:t>
            </a:r>
            <a:br>
              <a:rPr lang="en-US" sz="2800" b="1">
                <a:solidFill>
                  <a:srgbClr val="333399"/>
                </a:solidFill>
              </a:rPr>
            </a:br>
            <a:r>
              <a:rPr lang="en-US" sz="2800" b="1">
                <a:solidFill>
                  <a:srgbClr val="333399"/>
                </a:solidFill>
              </a:rPr>
              <a:t>HNN-COSY experiment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1600" y="1906560"/>
            <a:ext cx="4599000" cy="39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2453760" y="6019919"/>
            <a:ext cx="36266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buNone/>
              <a:tabLst/>
            </a:pPr>
            <a:r>
              <a:rPr lang="en-US" sz="2400">
                <a:solidFill>
                  <a:srgbClr val="333399"/>
                </a:solidFill>
                <a:latin typeface="Times New Roman" pitchFamily="18"/>
                <a:ea typeface="Arial Unicode MS" pitchFamily="2"/>
                <a:cs typeface="Tahoma" pitchFamily="2"/>
              </a:rPr>
              <a:t>Dingley and Grzesiek, JACS 1998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265</Words>
  <Application>Microsoft Office PowerPoint</Application>
  <PresentationFormat>On-screen Show (4:3)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</vt:lpstr>
      <vt:lpstr>Document</vt:lpstr>
      <vt:lpstr>Heteronuclear NMR of Nucleic Acids</vt:lpstr>
      <vt:lpstr>RNA preparation</vt:lpstr>
      <vt:lpstr>PowerPoint Presentation</vt:lpstr>
      <vt:lpstr>PowerPoint Presentation</vt:lpstr>
      <vt:lpstr>PowerPoint Presentation</vt:lpstr>
      <vt:lpstr>PowerPoint Presentation</vt:lpstr>
      <vt:lpstr>Correlation of exchangeable protons with 15N</vt:lpstr>
      <vt:lpstr>Correlation of exchangeable and non-exchangeable protons</vt:lpstr>
      <vt:lpstr>Correlation across the hydrogen bond HNN-COSY experiment</vt:lpstr>
      <vt:lpstr>Identification of hydrogen and carbon atoms in bases and sugars</vt:lpstr>
      <vt:lpstr>Assignment of non-exchangeable protons: HCCH-type experiments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procedure for labeled NA</dc:title>
  <dc:creator>Radovan Fiala</dc:creator>
  <cp:lastModifiedBy>Radovan Fiala</cp:lastModifiedBy>
  <cp:revision>13</cp:revision>
  <dcterms:created xsi:type="dcterms:W3CDTF">2010-04-20T10:30:17Z</dcterms:created>
  <dcterms:modified xsi:type="dcterms:W3CDTF">2019-04-15T12:16:50Z</dcterms:modified>
</cp:coreProperties>
</file>