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7" r:id="rId2"/>
    <p:sldId id="280" r:id="rId3"/>
    <p:sldId id="291" r:id="rId4"/>
    <p:sldId id="281" r:id="rId5"/>
    <p:sldId id="293" r:id="rId6"/>
    <p:sldId id="278" r:id="rId7"/>
    <p:sldId id="279" r:id="rId8"/>
    <p:sldId id="300" r:id="rId9"/>
    <p:sldId id="318" r:id="rId10"/>
    <p:sldId id="295" r:id="rId11"/>
    <p:sldId id="297" r:id="rId12"/>
    <p:sldId id="301" r:id="rId13"/>
    <p:sldId id="299" r:id="rId14"/>
    <p:sldId id="302" r:id="rId15"/>
    <p:sldId id="296" r:id="rId16"/>
    <p:sldId id="303" r:id="rId17"/>
    <p:sldId id="314" r:id="rId18"/>
    <p:sldId id="304" r:id="rId19"/>
    <p:sldId id="305" r:id="rId20"/>
    <p:sldId id="312" r:id="rId21"/>
    <p:sldId id="310" r:id="rId22"/>
    <p:sldId id="316" r:id="rId23"/>
    <p:sldId id="306" r:id="rId24"/>
    <p:sldId id="319" r:id="rId25"/>
    <p:sldId id="311" r:id="rId26"/>
    <p:sldId id="309" r:id="rId27"/>
  </p:sldIdLst>
  <p:sldSz cx="9144000" cy="6858000" type="screen4x3"/>
  <p:notesSz cx="6858000" cy="9144000"/>
  <p:custDataLst>
    <p:tags r:id="rId29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D5F9"/>
    <a:srgbClr val="FF0000"/>
    <a:srgbClr val="DDDBDD"/>
    <a:srgbClr val="ECF8A6"/>
    <a:srgbClr val="FBA05B"/>
    <a:srgbClr val="D6FD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59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795B5222-43D3-4333-98AC-B25197088FB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BC3CA098-F907-43BC-A787-01239511823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78DC2FE6-4205-4BB3-84D9-C3EDCC1FA38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46D1D911-6C38-44B7-AC6D-A40BA18E1DF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C2968EE1-545B-4699-AE98-CED4CFC81CD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C3BCB841-5C3D-4278-BA06-16B1BF0ADF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6BD5CFA-EA56-41ED-A874-CF6A66CEF5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33B52B45-B0D4-4565-AEFF-80DAD9D1E8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8689CE-4770-4020-BEF0-C18B79678388}" type="slidenum">
              <a:rPr lang="cs-CZ" altLang="cs-CZ" smtClean="0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FB3B2B3D-3B76-422B-B39C-62D66B682A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1A1DF205-C204-4AD1-9177-A68335177B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BD5CFA-EA56-41ED-A874-CF6A66CEF543}" type="slidenum">
              <a:rPr lang="cs-CZ" altLang="cs-CZ" smtClean="0"/>
              <a:pPr>
                <a:defRPr/>
              </a:pPr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2978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>
            <a:extLst>
              <a:ext uri="{FF2B5EF4-FFF2-40B4-BE49-F238E27FC236}">
                <a16:creationId xmlns:a16="http://schemas.microsoft.com/office/drawing/2014/main" id="{269063FC-32F8-4F74-86F7-E54677BFFF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Zástupný symbol pro poznámky 2">
            <a:extLst>
              <a:ext uri="{FF2B5EF4-FFF2-40B4-BE49-F238E27FC236}">
                <a16:creationId xmlns:a16="http://schemas.microsoft.com/office/drawing/2014/main" id="{7426D362-DA4D-4737-8045-E183A94EC0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1508" name="Zástupný symbol pro číslo snímku 3">
            <a:extLst>
              <a:ext uri="{FF2B5EF4-FFF2-40B4-BE49-F238E27FC236}">
                <a16:creationId xmlns:a16="http://schemas.microsoft.com/office/drawing/2014/main" id="{E83FC1B1-86C3-46E3-BD0B-7DFB234B89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C338EE-7BEC-4807-8A65-4AED7FA906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>
            <a:extLst>
              <a:ext uri="{FF2B5EF4-FFF2-40B4-BE49-F238E27FC236}">
                <a16:creationId xmlns:a16="http://schemas.microsoft.com/office/drawing/2014/main" id="{2AC5E5DA-0A3D-4491-9F04-E44A864F7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Zástupný symbol pro poznámky 2">
            <a:extLst>
              <a:ext uri="{FF2B5EF4-FFF2-40B4-BE49-F238E27FC236}">
                <a16:creationId xmlns:a16="http://schemas.microsoft.com/office/drawing/2014/main" id="{009B61C9-1729-44A3-9098-F3C2BA14D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6628" name="Zástupný symbol pro číslo snímku 3">
            <a:extLst>
              <a:ext uri="{FF2B5EF4-FFF2-40B4-BE49-F238E27FC236}">
                <a16:creationId xmlns:a16="http://schemas.microsoft.com/office/drawing/2014/main" id="{4F81EBDB-6701-4740-9C18-30333D0695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7EC11A-B8FF-4C9F-9049-DB574B39F1B0}" type="slidenum">
              <a:rPr lang="cs-CZ" altLang="cs-CZ" smtClean="0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20215C-A977-4ACE-9425-4CAF1BD7EA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4D435E-B6C1-47B0-A30E-5B8A7C6D4A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F4D749-37A4-41AD-93FC-ABBF702E11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68D1D-EEDB-4B26-85C1-1A272216759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2055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FD28EB-C25F-4F23-BC32-0BD46522B2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D61D37-0CD3-4D69-8A00-B31508C534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D0E37B-A0DB-4264-A47D-15DAA20219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CADCA-CDED-4F36-B271-861DA415F41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8511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6CD59F-34B0-40E5-9B10-FEFAC7FCCF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356796-951F-477C-BD9E-CD3AB77CC9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F906D9-94AB-4AE2-B746-C504DCD30C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24275-EDC8-49AD-89F1-0CBEBE52D0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7218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883050-1E38-4694-8031-63B603BEB0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D5D8CF-A6E7-4694-894D-2B69FE5E69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564603-83F4-47F7-BC39-4D6BF82820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5E550-BE93-4DF9-A619-71633402E23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5718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D44759-3905-4892-AA51-ABCDE7B22B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3E7534-D763-4519-9D1E-820D02420C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D44442-C5E0-44B3-B8AA-D568A1E862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5C8FB-6B5A-44AA-8717-1A25DB8272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36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A173D5-4405-4BEC-9371-FD43CAAE5B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4C07E5-E368-4F6E-B652-43378BAF36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C987E8-93CF-4C3E-B6F4-786C1A9951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4F11D-47DE-466A-86E9-48C6F6AE469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5224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E7642A6-BA57-4956-9538-6A793694C9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123D0BF-258C-4AEB-AE08-0D2FA86853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AA66591-5889-4C21-A98E-F197400E72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BA1D1-00FA-4D3B-B6BF-8B6A64B313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5017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4DD244B-B176-4F99-A36A-A2B6F6E3AD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58C4366-8508-4486-B60E-B0ACD59F21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83E1063-3617-4F2C-9618-26E52E492E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6B77A-6AB9-441D-990F-973890FD7A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0659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91890A-782A-48D3-9BE5-C4C8712707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40CC5E-E182-454A-8009-5BE3D0E47F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CC95143-BD89-49E3-86BF-36536C8A35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931EB-0664-45B7-A4EB-CBF35D8B41B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494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198A20-E3AF-4BD6-9847-E107B2E087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833F97-E654-458D-BE37-C2705405FB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D1C0FD-1614-4D73-BBC7-0BDBEB521D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FE62A-8053-4A62-991C-E84FC7EB668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093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EBC066-A6D8-4DE9-B197-85BC7B21BE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4C678E-96AF-4760-9F52-FB6E8147A6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B7CDA7-FFB4-4F6E-81EE-6E5EADF057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BFD10-6DD7-426B-8E1C-9D50E3C54DD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50106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589FC40-B707-4CD5-B987-2E560E2358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1FF4699-6EDB-4C73-8EBA-54BB0B9D39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349639D-34D1-4B8E-9617-9893F9BC71A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06E80D2-08F9-4FC6-8A61-2CA2C97BF9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EB6680C-9621-48ED-B859-17F662314E1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D9D58AF-102E-4582-8355-3822E69FB8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file:///C:\Users\Jirka\DOKUMENTY%20Jirka\Zvukov&#233;%20z&#225;znamy\Alkalick&#233;%20zeminy\Alkz10-2.m4a" TargetMode="External"/><Relationship Id="rId7" Type="http://schemas.openxmlformats.org/officeDocument/2006/relationships/image" Target="../media/image32.png"/><Relationship Id="rId2" Type="http://schemas.openxmlformats.org/officeDocument/2006/relationships/audio" Target="file:///C:\Users\Jirka\DOKUMENTY%20Jirka\Zvukov&#233;%20z&#225;znamy\Alkalick&#233;%20zeminy\Alkz10-1.m4a" TargetMode="External"/><Relationship Id="rId1" Type="http://schemas.microsoft.com/office/2007/relationships/media" Target="file:///C:\Users\Jirka\DOKUMENTY%20Jirka\Zvukov&#233;%20z&#225;znamy\Alkalick&#233;%20zeminy\Alkz10-1.m4a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file:///C:\Users\Jirka\DOKUMENTY%20Jirka\Zvukov&#233;%20z&#225;znamy\Alkalick&#233;%20zeminy\Alkz10-2.m4a" TargetMode="Externa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file:///C:\Users\Jirka\DOKUMENTY%20Jirka\Zvukov&#233;%20z&#225;znamy\Alkalick&#233;%20zeminy\Alkz11-1.m4a" TargetMode="External"/><Relationship Id="rId1" Type="http://schemas.microsoft.com/office/2007/relationships/media" Target="file:///C:\Users\Jirka\DOKUMENTY%20Jirka\Zvukov&#233;%20z&#225;znamy\Alkalick&#233;%20zeminy\Alkz11-1.m4a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file:///C:\Users\Jirka\DOKUMENTY%20Jirka\Zvukov&#233;%20z&#225;znamy\Alkalick&#233;%20zeminy\Alkz12-1.m4a" TargetMode="External"/><Relationship Id="rId1" Type="http://schemas.microsoft.com/office/2007/relationships/media" Target="file:///C:\Users\Jirka\DOKUMENTY%20Jirka\Zvukov&#233;%20z&#225;znamy\Alkalick&#233;%20zeminy\Alkz12-1.m4a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7.m4a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7.m4a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file:///C:\Users\Jirka\DOKUMENTY%20Jirka\Zvukov&#233;%20z&#225;znamy\Alkalick&#233;%20zeminy\Alkz14-1.m4a" TargetMode="External"/><Relationship Id="rId1" Type="http://schemas.microsoft.com/office/2007/relationships/media" Target="file:///C:\Users\Jirka\DOKUMENTY%20Jirka\Zvukov&#233;%20z&#225;znamy\Alkalick&#233;%20zeminy\Alkz14-1.m4a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file:///C:\Users\Jirka\DOKUMENTY%20Jirka\Zvukov&#233;%20z&#225;znamy\Alkalick&#233;%20zeminy\Alkz15-2.m4a" TargetMode="External"/><Relationship Id="rId2" Type="http://schemas.openxmlformats.org/officeDocument/2006/relationships/audio" Target="file:///C:\Users\Jirka\DOKUMENTY%20Jirka\Zvukov&#233;%20z&#225;znamy\Alkalick&#233;%20zeminy\Alkz15-1.m4a" TargetMode="External"/><Relationship Id="rId1" Type="http://schemas.microsoft.com/office/2007/relationships/media" Target="file:///C:\Users\Jirka\DOKUMENTY%20Jirka\Zvukov&#233;%20z&#225;znamy\Alkalick&#233;%20zeminy\Alkz15-1.m4a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file:///C:\Users\Jirka\DOKUMENTY%20Jirka\Zvukov&#233;%20z&#225;znamy\Alkalick&#233;%20zeminy\Alkz15-2.m4a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microsoft.com/office/2007/relationships/media" Target="file:///C:\Users\Jirka\DOKUMENTY%20Jirka\Zvukov&#233;%20z&#225;znamy\Alkalick&#233;%20zeminy\Alkz16-2.m4a" TargetMode="Externa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file:///C:\Users\Jirka\DOKUMENTY%20Jirka\Zvukov&#233;%20z&#225;znamy\Alkalick&#233;%20zeminy\Alkz16-1.m4a" TargetMode="External"/><Relationship Id="rId1" Type="http://schemas.microsoft.com/office/2007/relationships/media" Target="file:///C:\Users\Jirka\DOKUMENTY%20Jirka\Zvukov&#233;%20z&#225;znamy\Alkalick&#233;%20zeminy\Alkz16-1.m4a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4.jpg"/><Relationship Id="rId10" Type="http://schemas.openxmlformats.org/officeDocument/2006/relationships/image" Target="../media/image50.png"/><Relationship Id="rId4" Type="http://schemas.openxmlformats.org/officeDocument/2006/relationships/audio" Target="file:///C:\Users\Jirka\DOKUMENTY%20Jirka\Zvukov&#233;%20z&#225;znamy\Alkalick&#233;%20zeminy\Alkz16-2.m4a" TargetMode="External"/><Relationship Id="rId9" Type="http://schemas.openxmlformats.org/officeDocument/2006/relationships/image" Target="../media/image49.png"/><Relationship Id="rId1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file:///C:\Users\Jirka\DOKUMENTY%20Jirka\Zvukov&#233;%20z&#225;znamy\Alkalick&#233;%20zeminy\Alkz17-1.m4a" TargetMode="External"/><Relationship Id="rId1" Type="http://schemas.microsoft.com/office/2007/relationships/media" Target="file:///C:\Users\Jirka\DOKUMENTY%20Jirka\Zvukov&#233;%20z&#225;znamy\Alkalick&#233;%20zeminy\Alkz17-1.m4a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9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11" Type="http://schemas.openxmlformats.org/officeDocument/2006/relationships/image" Target="../media/image3.png"/><Relationship Id="rId5" Type="http://schemas.microsoft.com/office/2007/relationships/media" Target="../media/media10.m4a"/><Relationship Id="rId10" Type="http://schemas.openxmlformats.org/officeDocument/2006/relationships/image" Target="../media/image58.png"/><Relationship Id="rId4" Type="http://schemas.openxmlformats.org/officeDocument/2006/relationships/audio" Target="../media/media9.m4a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12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5" Type="http://schemas.microsoft.com/office/2007/relationships/media" Target="../media/media13.m4a"/><Relationship Id="rId4" Type="http://schemas.openxmlformats.org/officeDocument/2006/relationships/audio" Target="../media/media12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Jirka\DOKUMENTY%20Jirka\Zvukov&#233;%20z&#225;znamy\Alkalick&#233;%20zeminy\Alkz20-1.m4a" TargetMode="External"/><Relationship Id="rId1" Type="http://schemas.microsoft.com/office/2007/relationships/media" Target="file:///C:\Users\Jirka\DOKUMENTY%20Jirka\Zvukov&#233;%20z&#225;znamy\Alkalick&#233;%20zeminy\Alkz20-1.m4a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6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2" Type="http://schemas.openxmlformats.org/officeDocument/2006/relationships/audio" Target="file:///C:\Users\Jirka\DOKUMENTY%20Jirka\Zvukov&#233;%20z&#225;znamy\Alkalick&#233;%20zeminy\Alkz21-1.m4a" TargetMode="External"/><Relationship Id="rId1" Type="http://schemas.microsoft.com/office/2007/relationships/media" Target="file:///C:\Users\Jirka\DOKUMENTY%20Jirka\Zvukov&#233;%20z&#225;znamy\Alkalick&#233;%20zeminy\Alkz21-1.m4a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Jirka\DOKUMENTY%20Jirka\Zvukov&#233;%20z&#225;znamy\Alkalick&#233;%20zeminy\Alkz22-1.m4a" TargetMode="External"/><Relationship Id="rId1" Type="http://schemas.microsoft.com/office/2007/relationships/media" Target="file:///C:\Users\Jirka\DOKUMENTY%20Jirka\Zvukov&#233;%20z&#225;znamy\Alkalick&#233;%20zeminy\Alkz22-1.m4a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64.jpe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jpeg"/><Relationship Id="rId2" Type="http://schemas.openxmlformats.org/officeDocument/2006/relationships/audio" Target="file:///C:\Users\Jirka\DOKUMENTY%20Jirka\Zvukov&#233;%20z&#225;znamy\Alkalick&#233;%20zeminy\Alkz23-1.m4a" TargetMode="External"/><Relationship Id="rId1" Type="http://schemas.microsoft.com/office/2007/relationships/media" Target="file:///C:\Users\Jirka\DOKUMENTY%20Jirka\Zvukov&#233;%20z&#225;znamy\Alkalick&#233;%20zeminy\Alkz23-1.m4a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Jirka\DOKUMENTY%20Jirka\Zvukov&#233;%20z&#225;znamy\Alkalick&#233;%20zeminy\Alkz24-1.m4a" TargetMode="External"/><Relationship Id="rId1" Type="http://schemas.microsoft.com/office/2007/relationships/media" Target="file:///C:\Users\Jirka\DOKUMENTY%20Jirka\Zvukov&#233;%20z&#225;znamy\Alkalick&#233;%20zeminy\Alkz24-1.m4a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68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media" Target="../media/media15.m4a"/><Relationship Id="rId7" Type="http://schemas.openxmlformats.org/officeDocument/2006/relationships/image" Target="../media/image69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15.m4a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Jirka\DOKUMENTY%20Jirka\Zvukov&#233;%20z&#225;znamy\Alkalick&#233;%20zeminy\Alkz26-1.m4a" TargetMode="External"/><Relationship Id="rId1" Type="http://schemas.microsoft.com/office/2007/relationships/media" Target="file:///C:\Users\Jirka\DOKUMENTY%20Jirka\Zvukov&#233;%20z&#225;znamy\Alkalick&#233;%20zeminy\Alkz26-1.m4a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microsoft.com/office/2007/relationships/media" Target="file:///C:\Users\Jirka\DOKUMENTY%20Jirka\Zvukov&#233;%20z&#225;znamy\Alkalick&#233;%20zeminy\Alkz3-3.m4a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audio" Target="file:///C:\Users\Jirka\DOKUMENTY%20Jirka\Zvukov&#233;%20z&#225;znamy\Alkalick&#233;%20zeminy\Alkz3-1.m4a" TargetMode="External"/><Relationship Id="rId1" Type="http://schemas.microsoft.com/office/2007/relationships/media" Target="file:///C:\Users\Jirka\DOKUMENTY%20Jirka\Zvukov&#233;%20z&#225;znamy\Alkalick&#233;%20zeminy\Alkz3-1.m4a" TargetMode="External"/><Relationship Id="rId6" Type="http://schemas.openxmlformats.org/officeDocument/2006/relationships/audio" Target="file:///C:\Users\Jirka\DOKUMENTY%20Jirka\Zvukov&#233;%20z&#225;znamy\Alkalick&#233;%20zeminy\Alkz3-2.m4a" TargetMode="External"/><Relationship Id="rId11" Type="http://schemas.openxmlformats.org/officeDocument/2006/relationships/image" Target="../media/image7.png"/><Relationship Id="rId5" Type="http://schemas.microsoft.com/office/2007/relationships/media" Target="file:///C:\Users\Jirka\DOKUMENTY%20Jirka\Zvukov&#233;%20z&#225;znamy\Alkalick&#233;%20zeminy\Alkz3-2.m4a" TargetMode="External"/><Relationship Id="rId10" Type="http://schemas.openxmlformats.org/officeDocument/2006/relationships/image" Target="../media/image6.png"/><Relationship Id="rId4" Type="http://schemas.openxmlformats.org/officeDocument/2006/relationships/audio" Target="file:///C:\Users\Jirka\DOKUMENTY%20Jirka\Zvukov&#233;%20z&#225;znamy\Alkalick&#233;%20zeminy\Alkz3-3.m4a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4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12.png"/><Relationship Id="rId5" Type="http://schemas.microsoft.com/office/2007/relationships/media" Target="../media/media5.m4a"/><Relationship Id="rId1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audio" Target="../media/media4.m4a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Jirka\DOKUMENTY%20Jirka\Zvukov&#233;%20z&#225;znamy\Alkalick&#233;%20zeminy\Alkz5-1.m4a" TargetMode="External"/><Relationship Id="rId1" Type="http://schemas.microsoft.com/office/2007/relationships/media" Target="file:///C:\Users\Jirka\DOKUMENTY%20Jirka\Zvukov&#233;%20z&#225;znamy\Alkalick&#233;%20zeminy\Alkz5-1.m4a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file:///C:\Users\Jirka\DOKUMENTY%20Jirka\Zvukov&#233;%20z&#225;znamy\Alkalick&#233;%20zeminy\Alkz6-1.m4a" TargetMode="External"/><Relationship Id="rId7" Type="http://schemas.openxmlformats.org/officeDocument/2006/relationships/image" Target="../media/image20.png"/><Relationship Id="rId2" Type="http://schemas.microsoft.com/office/2007/relationships/media" Target="file:///C:\Users\Jirka\DOKUMENTY%20Jirka\Zvukov&#233;%20z&#225;znamy\Alkalick&#233;%20zeminy\Alkz6-1.m4a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11" Type="http://schemas.openxmlformats.org/officeDocument/2006/relationships/image" Target="../media/image3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6.png"/><Relationship Id="rId3" Type="http://schemas.microsoft.com/office/2007/relationships/media" Target="file:///C:\Users\Jirka\DOKUMENTY%20Jirka\Zvukov&#233;%20z&#225;znamy\Alkalick&#233;%20zeminy\Alkz7-2.m4a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5.png"/><Relationship Id="rId2" Type="http://schemas.openxmlformats.org/officeDocument/2006/relationships/audio" Target="file:///C:\Users\Jirka\DOKUMENTY%20Jirka\Zvukov&#233;%20z&#225;znamy\Alkalick&#233;%20zeminy\Alkz7-1.m4a" TargetMode="External"/><Relationship Id="rId1" Type="http://schemas.microsoft.com/office/2007/relationships/media" Target="file:///C:\Users\Jirka\DOKUMENTY%20Jirka\Zvukov&#233;%20z&#225;znamy\Alkalick&#233;%20zeminy\Alkz7-1.m4a" TargetMode="External"/><Relationship Id="rId6" Type="http://schemas.openxmlformats.org/officeDocument/2006/relationships/audio" Target="file:///C:\Users\Jirka\DOKUMENTY%20Jirka\Zvukov&#233;%20z&#225;znamy\Alkalick&#233;%20zeminy\Alkz7-3.m4a" TargetMode="External"/><Relationship Id="rId11" Type="http://schemas.openxmlformats.org/officeDocument/2006/relationships/image" Target="../media/image24.png"/><Relationship Id="rId5" Type="http://schemas.microsoft.com/office/2007/relationships/media" Target="file:///C:\Users\Jirka\DOKUMENTY%20Jirka\Zvukov&#233;%20z&#225;znamy\Alkalick&#233;%20zeminy\Alkz7-3.m4a" TargetMode="External"/><Relationship Id="rId15" Type="http://schemas.openxmlformats.org/officeDocument/2006/relationships/image" Target="../media/image3.png"/><Relationship Id="rId10" Type="http://schemas.openxmlformats.org/officeDocument/2006/relationships/image" Target="../media/image23.png"/><Relationship Id="rId4" Type="http://schemas.openxmlformats.org/officeDocument/2006/relationships/audio" Target="file:///C:\Users\Jirka\DOKUMENTY%20Jirka\Zvukov&#233;%20z&#225;znamy\Alkalick&#233;%20zeminy\Alkz7-2.m4a" TargetMode="Externa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Jirka\DOKUMENTY%20Jirka\Zvukov&#233;%20z&#225;znamy\Alkalick&#233;%20zeminy\Alkz8-1.m4a" TargetMode="External"/><Relationship Id="rId1" Type="http://schemas.microsoft.com/office/2007/relationships/media" Target="file:///C:\Users\Jirka\DOKUMENTY%20Jirka\Zvukov&#233;%20z&#225;znamy\Alkalick&#233;%20zeminy\Alkz8-1.m4a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file:///C:\Users\Jirka\DOKUMENTY%20Jirka\Zvukov&#233;%20z&#225;znamy\Alkalick&#233;%20zeminy\Alkz9-2.m4a" TargetMode="External"/><Relationship Id="rId7" Type="http://schemas.openxmlformats.org/officeDocument/2006/relationships/image" Target="../media/image29.png"/><Relationship Id="rId2" Type="http://schemas.openxmlformats.org/officeDocument/2006/relationships/audio" Target="file:///C:\Users\Jirka\DOKUMENTY%20Jirka\Zvukov&#233;%20z&#225;znamy\Alkalick&#233;%20zeminy\Alkz9-1.m4a" TargetMode="External"/><Relationship Id="rId1" Type="http://schemas.microsoft.com/office/2007/relationships/media" Target="file:///C:\Users\Jirka\DOKUMENTY%20Jirka\Zvukov&#233;%20z&#225;znamy\Alkalick&#233;%20zeminy\Alkz9-1.m4a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file:///C:\Users\Jirka\DOKUMENTY%20Jirka\Zvukov&#233;%20z&#225;znamy\Alkalick&#233;%20zeminy\Alkz9-2.m4a" TargetMode="Externa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DA9BA63C-6CAE-4231-B23C-5FDECDC185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463" y="50800"/>
            <a:ext cx="7562850" cy="14128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cs-CZ" altLang="cs-CZ" b="1">
                <a:solidFill>
                  <a:srgbClr val="FF0000"/>
                </a:solidFill>
              </a:rPr>
              <a:t>2. skupina PS, </a:t>
            </a:r>
            <a:r>
              <a:rPr lang="cs-CZ" altLang="cs-CZ" sz="3200" b="1">
                <a:solidFill>
                  <a:srgbClr val="FF0000"/>
                </a:solidFill>
              </a:rPr>
              <a:t>ns</a:t>
            </a:r>
            <a:r>
              <a:rPr lang="cs-CZ" altLang="cs-CZ" sz="3200" b="1" baseline="30000">
                <a:solidFill>
                  <a:srgbClr val="FF0000"/>
                </a:solidFill>
              </a:rPr>
              <a:t>2</a:t>
            </a:r>
            <a:br>
              <a:rPr lang="cs-CZ" altLang="cs-CZ" sz="3200" b="1">
                <a:solidFill>
                  <a:srgbClr val="FF0000"/>
                </a:solidFill>
              </a:rPr>
            </a:br>
            <a:r>
              <a:rPr lang="cs-CZ" altLang="cs-CZ" sz="2000" b="1"/>
              <a:t>Beryllium, hořčík, </a:t>
            </a:r>
            <a:r>
              <a:rPr lang="cs-CZ" altLang="cs-CZ" sz="2000" b="1">
                <a:solidFill>
                  <a:schemeClr val="hlink"/>
                </a:solidFill>
              </a:rPr>
              <a:t>vápník, stroncium, baryum,</a:t>
            </a:r>
            <a:r>
              <a:rPr lang="cs-CZ" altLang="cs-CZ" sz="2000" b="1"/>
              <a:t> (radium)</a:t>
            </a:r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F1B7E829-728E-41D3-921F-655E8888F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35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076" name="Rectangle 157">
            <a:extLst>
              <a:ext uri="{FF2B5EF4-FFF2-40B4-BE49-F238E27FC236}">
                <a16:creationId xmlns:a16="http://schemas.microsoft.com/office/drawing/2014/main" id="{050D11DE-D977-494A-B4E0-1F690CF9B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21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077" name="Text Box 173">
            <a:extLst>
              <a:ext uri="{FF2B5EF4-FFF2-40B4-BE49-F238E27FC236}">
                <a16:creationId xmlns:a16="http://schemas.microsoft.com/office/drawing/2014/main" id="{6D0B7740-A256-4ADE-A8CB-B7C0F1F5A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507" y="3733224"/>
            <a:ext cx="7596806" cy="2616101"/>
          </a:xfrm>
          <a:prstGeom prst="rect">
            <a:avLst/>
          </a:prstGeom>
          <a:solidFill>
            <a:srgbClr val="D6FD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400" b="1" dirty="0"/>
              <a:t>  </a:t>
            </a:r>
            <a:r>
              <a:rPr lang="cs-CZ" altLang="cs-CZ" sz="2000" b="1" dirty="0"/>
              <a:t>typické kovy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000" b="1" dirty="0"/>
              <a:t>  chemie </a:t>
            </a:r>
            <a:r>
              <a:rPr lang="cs-CZ" altLang="cs-CZ" sz="2000" b="1" dirty="0" err="1"/>
              <a:t>Be</a:t>
            </a:r>
            <a:r>
              <a:rPr lang="cs-CZ" altLang="cs-CZ" sz="2000" b="1" dirty="0"/>
              <a:t> a Mg se poněkud liší od chemie kovů alkalických zemin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000" b="1" dirty="0"/>
              <a:t>  </a:t>
            </a:r>
            <a:r>
              <a:rPr lang="cs-CZ" altLang="cs-CZ" sz="2000" b="1" dirty="0" err="1"/>
              <a:t>Be</a:t>
            </a:r>
            <a:r>
              <a:rPr lang="cs-CZ" altLang="cs-CZ" sz="2000" b="1" dirty="0"/>
              <a:t> tvoří řadu sloučenin s kovalentní vazbou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000" b="1" dirty="0"/>
              <a:t>  </a:t>
            </a:r>
            <a:r>
              <a:rPr lang="cs-CZ" altLang="cs-CZ" sz="2000" b="1" dirty="0" err="1"/>
              <a:t>elektropozitivita</a:t>
            </a:r>
            <a:r>
              <a:rPr lang="cs-CZ" altLang="cs-CZ" sz="2000" b="1" dirty="0"/>
              <a:t> ve skupině roste směrem dolů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000" b="1" dirty="0"/>
              <a:t>  typický </a:t>
            </a:r>
            <a:r>
              <a:rPr lang="cs-CZ" altLang="cs-CZ" sz="2000" b="1" dirty="0">
                <a:solidFill>
                  <a:srgbClr val="FF0000"/>
                </a:solidFill>
              </a:rPr>
              <a:t>oxidační stupeň II +</a:t>
            </a:r>
          </a:p>
        </p:txBody>
      </p:sp>
      <p:sp>
        <p:nvSpPr>
          <p:cNvPr id="3078" name="Line 175">
            <a:extLst>
              <a:ext uri="{FF2B5EF4-FFF2-40B4-BE49-F238E27FC236}">
                <a16:creationId xmlns:a16="http://schemas.microsoft.com/office/drawing/2014/main" id="{0EC78372-C968-4D07-B012-DB0054805B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19700" y="1238250"/>
            <a:ext cx="0" cy="534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9" name="Line 176">
            <a:extLst>
              <a:ext uri="{FF2B5EF4-FFF2-40B4-BE49-F238E27FC236}">
                <a16:creationId xmlns:a16="http://schemas.microsoft.com/office/drawing/2014/main" id="{9DFE2EDD-7B2F-42D4-B92A-9DF681448BB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1388" y="1238250"/>
            <a:ext cx="30241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0" name="Text Box 177">
            <a:extLst>
              <a:ext uri="{FF2B5EF4-FFF2-40B4-BE49-F238E27FC236}">
                <a16:creationId xmlns:a16="http://schemas.microsoft.com/office/drawing/2014/main" id="{A7A48F8B-030F-4B84-AC72-3E98AB612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1773238"/>
            <a:ext cx="3622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Kovy alkalických zemin</a:t>
            </a:r>
          </a:p>
        </p:txBody>
      </p:sp>
      <p:pic>
        <p:nvPicPr>
          <p:cNvPr id="3081" name="Picture 4">
            <a:extLst>
              <a:ext uri="{FF2B5EF4-FFF2-40B4-BE49-F238E27FC236}">
                <a16:creationId xmlns:a16="http://schemas.microsoft.com/office/drawing/2014/main" id="{C5F9D3E9-A5E7-4688-92CC-F4212C7C6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770963"/>
            <a:ext cx="2201875" cy="165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Zástupný symbol pro číslo snímku 2">
            <a:extLst>
              <a:ext uri="{FF2B5EF4-FFF2-40B4-BE49-F238E27FC236}">
                <a16:creationId xmlns:a16="http://schemas.microsoft.com/office/drawing/2014/main" id="{4C7A1E09-9C30-41B9-856D-F5696E1A3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E17D43-9404-4489-8961-CA4AB1D1CD2F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cs-CZ" altLang="cs-CZ" sz="1400"/>
          </a:p>
        </p:txBody>
      </p:sp>
      <p:pic>
        <p:nvPicPr>
          <p:cNvPr id="2" name="Alkz1-1">
            <a:hlinkClick r:id="" action="ppaction://media"/>
            <a:extLst>
              <a:ext uri="{FF2B5EF4-FFF2-40B4-BE49-F238E27FC236}">
                <a16:creationId xmlns:a16="http://schemas.microsoft.com/office/drawing/2014/main" id="{E146399D-4EAE-46F1-8CE1-E1E93C8670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8701" y="159016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>
            <a:extLst>
              <a:ext uri="{FF2B5EF4-FFF2-40B4-BE49-F238E27FC236}">
                <a16:creationId xmlns:a16="http://schemas.microsoft.com/office/drawing/2014/main" id="{30A89BBB-DAFC-4424-9CC2-52304A06B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0"/>
            <a:ext cx="4464050" cy="476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70C0"/>
                </a:solidFill>
              </a:rPr>
              <a:t>Vlastnosti hořčíku</a:t>
            </a:r>
          </a:p>
        </p:txBody>
      </p:sp>
      <p:sp>
        <p:nvSpPr>
          <p:cNvPr id="13315" name="Text Box 7">
            <a:extLst>
              <a:ext uri="{FF2B5EF4-FFF2-40B4-BE49-F238E27FC236}">
                <a16:creationId xmlns:a16="http://schemas.microsoft.com/office/drawing/2014/main" id="{F67FF072-C859-44D0-8602-A14F22633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35000"/>
            <a:ext cx="7705725" cy="3139321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1800" b="1" dirty="0"/>
              <a:t>  S vodou reaguje neochotně (na povrchu se pokrývá vrstvičkou tvorby špatně rozpustného hydroxidu)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1800" b="1" dirty="0"/>
              <a:t>Tvorba                   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cs-CZ" altLang="cs-CZ" sz="1800" b="1" dirty="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1800" b="1" dirty="0"/>
              <a:t>Rozpouští se v kyselinách za vzniku H</a:t>
            </a:r>
            <a:r>
              <a:rPr lang="cs-CZ" altLang="cs-CZ" sz="1800" b="1" baseline="-25000" dirty="0"/>
              <a:t>2</a:t>
            </a:r>
            <a:r>
              <a:rPr lang="cs-CZ" altLang="cs-CZ" sz="1800" b="1" dirty="0"/>
              <a:t>, ve vodných roztocích existuje v podobě </a:t>
            </a:r>
            <a:r>
              <a:rPr lang="cs-CZ" altLang="cs-CZ" sz="2400" b="1" dirty="0" err="1">
                <a:solidFill>
                  <a:srgbClr val="FF0000"/>
                </a:solidFill>
              </a:rPr>
              <a:t>akvakomplexu</a:t>
            </a:r>
            <a:r>
              <a:rPr lang="cs-CZ" altLang="cs-CZ" sz="2400" b="1" dirty="0">
                <a:solidFill>
                  <a:srgbClr val="FF0000"/>
                </a:solidFill>
              </a:rPr>
              <a:t> se 6 molekulami vody</a:t>
            </a:r>
            <a:r>
              <a:rPr lang="cs-CZ" altLang="cs-CZ" sz="2400" b="1" dirty="0"/>
              <a:t>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1800" b="1" dirty="0"/>
              <a:t>  Nerozpouští se roztocích alkalických hydroxidů – </a:t>
            </a:r>
            <a:r>
              <a:rPr lang="cs-CZ" altLang="cs-CZ" sz="2000" b="1" dirty="0">
                <a:solidFill>
                  <a:srgbClr val="FF0000"/>
                </a:solidFill>
              </a:rPr>
              <a:t>není amfoterní</a:t>
            </a:r>
            <a:endParaRPr lang="cs-CZ" altLang="cs-CZ" sz="1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1800" b="1" dirty="0"/>
              <a:t>  Hoří i ve vodních parách (nelze hasit vodou)</a:t>
            </a:r>
          </a:p>
        </p:txBody>
      </p:sp>
      <p:pic>
        <p:nvPicPr>
          <p:cNvPr id="13316" name="Picture 8">
            <a:extLst>
              <a:ext uri="{FF2B5EF4-FFF2-40B4-BE49-F238E27FC236}">
                <a16:creationId xmlns:a16="http://schemas.microsoft.com/office/drawing/2014/main" id="{E622E32D-33E7-46AC-9104-3E961E178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94" y="1334772"/>
            <a:ext cx="1201738" cy="60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Zástupný symbol pro číslo snímku 1">
            <a:extLst>
              <a:ext uri="{FF2B5EF4-FFF2-40B4-BE49-F238E27FC236}">
                <a16:creationId xmlns:a16="http://schemas.microsoft.com/office/drawing/2014/main" id="{4396CCE8-4ADE-474E-B64E-1AFBB7D170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865ED9-3C1C-4A94-9A15-09C6D356695A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cs-CZ" sz="1400"/>
          </a:p>
        </p:txBody>
      </p:sp>
      <p:sp>
        <p:nvSpPr>
          <p:cNvPr id="13318" name="Text Box 4">
            <a:extLst>
              <a:ext uri="{FF2B5EF4-FFF2-40B4-BE49-F238E27FC236}">
                <a16:creationId xmlns:a16="http://schemas.microsoft.com/office/drawing/2014/main" id="{E44B763A-774F-4780-BA70-161ED2824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4664075"/>
            <a:ext cx="3527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/>
              <a:t>Přímá syntéza za tlaku 20 </a:t>
            </a:r>
            <a:r>
              <a:rPr lang="cs-CZ" altLang="cs-CZ" sz="1800" b="1" dirty="0" err="1"/>
              <a:t>MPa</a:t>
            </a:r>
            <a:r>
              <a:rPr lang="cs-CZ" altLang="cs-CZ" sz="1800" b="1" dirty="0"/>
              <a:t> a katalýzy MgI</a:t>
            </a:r>
            <a:r>
              <a:rPr lang="cs-CZ" altLang="cs-CZ" sz="1800" b="1" baseline="-25000" dirty="0"/>
              <a:t>2</a:t>
            </a:r>
            <a:endParaRPr lang="cs-CZ" altLang="cs-CZ" sz="1800" b="1" dirty="0"/>
          </a:p>
        </p:txBody>
      </p:sp>
      <p:sp>
        <p:nvSpPr>
          <p:cNvPr id="13320" name="Rectangle 7">
            <a:extLst>
              <a:ext uri="{FF2B5EF4-FFF2-40B4-BE49-F238E27FC236}">
                <a16:creationId xmlns:a16="http://schemas.microsoft.com/office/drawing/2014/main" id="{20148503-4F85-4EE2-8EDF-32A2B36AB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81450"/>
            <a:ext cx="2519363" cy="476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Hydrid hořečnatý</a:t>
            </a:r>
          </a:p>
        </p:txBody>
      </p:sp>
      <p:sp>
        <p:nvSpPr>
          <p:cNvPr id="13321" name="Rectangle 10">
            <a:extLst>
              <a:ext uri="{FF2B5EF4-FFF2-40B4-BE49-F238E27FC236}">
                <a16:creationId xmlns:a16="http://schemas.microsoft.com/office/drawing/2014/main" id="{4365C07C-613F-48B2-B662-16588553B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3" y="4645025"/>
            <a:ext cx="3284537" cy="460375"/>
          </a:xfrm>
          <a:prstGeom prst="rect">
            <a:avLst/>
          </a:prstGeom>
          <a:solidFill>
            <a:srgbClr val="ECF8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Mg   +  H</a:t>
            </a:r>
            <a:r>
              <a:rPr lang="cs-CZ" altLang="cs-CZ" sz="2400" b="1" baseline="-25000">
                <a:solidFill>
                  <a:schemeClr val="accent2"/>
                </a:solidFill>
              </a:rPr>
              <a:t>2</a:t>
            </a:r>
            <a:r>
              <a:rPr lang="cs-CZ" altLang="cs-CZ" sz="2400" b="1">
                <a:solidFill>
                  <a:schemeClr val="accent2"/>
                </a:solidFill>
              </a:rPr>
              <a:t>           MgH</a:t>
            </a:r>
            <a:r>
              <a:rPr lang="cs-CZ" altLang="cs-CZ" sz="2400" b="1" baseline="-25000">
                <a:solidFill>
                  <a:schemeClr val="accent2"/>
                </a:solidFill>
              </a:rPr>
              <a:t>2</a:t>
            </a:r>
          </a:p>
        </p:txBody>
      </p:sp>
      <p:grpSp>
        <p:nvGrpSpPr>
          <p:cNvPr id="13322" name="Skupina 9">
            <a:extLst>
              <a:ext uri="{FF2B5EF4-FFF2-40B4-BE49-F238E27FC236}">
                <a16:creationId xmlns:a16="http://schemas.microsoft.com/office/drawing/2014/main" id="{D6C46AAE-4EB5-42DE-91D6-C1834549631E}"/>
              </a:ext>
            </a:extLst>
          </p:cNvPr>
          <p:cNvGrpSpPr>
            <a:grpSpLocks/>
          </p:cNvGrpSpPr>
          <p:nvPr/>
        </p:nvGrpSpPr>
        <p:grpSpPr bwMode="auto">
          <a:xfrm>
            <a:off x="2137339" y="5664209"/>
            <a:ext cx="7006661" cy="892552"/>
            <a:chOff x="821863" y="3090703"/>
            <a:chExt cx="5003800" cy="891343"/>
          </a:xfrm>
        </p:grpSpPr>
        <p:sp>
          <p:nvSpPr>
            <p:cNvPr id="13325" name="Rectangle 11">
              <a:extLst>
                <a:ext uri="{FF2B5EF4-FFF2-40B4-BE49-F238E27FC236}">
                  <a16:creationId xmlns:a16="http://schemas.microsoft.com/office/drawing/2014/main" id="{4B9B16F3-0F7F-48C2-A6D7-C62D82A3C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863" y="3090703"/>
              <a:ext cx="5003800" cy="891343"/>
            </a:xfrm>
            <a:prstGeom prst="rect">
              <a:avLst/>
            </a:prstGeom>
            <a:pattFill prst="pct5">
              <a:fgClr>
                <a:srgbClr val="ECF8A6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 dirty="0">
                  <a:solidFill>
                    <a:schemeClr val="accent2"/>
                  </a:solidFill>
                </a:rPr>
                <a:t>MgH</a:t>
              </a:r>
              <a:r>
                <a:rPr lang="cs-CZ" altLang="cs-CZ" sz="2000" b="1" baseline="-25000" dirty="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 dirty="0">
                  <a:solidFill>
                    <a:schemeClr val="accent2"/>
                  </a:solidFill>
                </a:rPr>
                <a:t>            +  H</a:t>
              </a:r>
              <a:r>
                <a:rPr lang="cs-CZ" altLang="cs-CZ" sz="2000" b="1" baseline="-25000" dirty="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 dirty="0">
                  <a:solidFill>
                    <a:schemeClr val="accent2"/>
                  </a:solidFill>
                </a:rPr>
                <a:t>O            Mg(OH)</a:t>
              </a:r>
              <a:r>
                <a:rPr lang="cs-CZ" altLang="cs-CZ" sz="2000" b="1" baseline="-25000" dirty="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 dirty="0">
                  <a:solidFill>
                    <a:schemeClr val="accent2"/>
                  </a:solidFill>
                </a:rPr>
                <a:t>  +  H</a:t>
              </a:r>
              <a:r>
                <a:rPr lang="cs-CZ" altLang="cs-CZ" sz="2000" b="1" baseline="-25000" dirty="0">
                  <a:solidFill>
                    <a:schemeClr val="accent2"/>
                  </a:solidFill>
                </a:rPr>
                <a:t>2 </a:t>
              </a:r>
              <a:r>
                <a:rPr lang="cs-CZ" altLang="cs-CZ" sz="1600" b="1" dirty="0">
                  <a:solidFill>
                    <a:schemeClr val="accent2"/>
                  </a:solidFill>
                </a:rPr>
                <a:t>(</a:t>
              </a:r>
              <a:r>
                <a:rPr lang="cs-CZ" altLang="cs-CZ" sz="1600" b="1" dirty="0" err="1">
                  <a:solidFill>
                    <a:schemeClr val="accent2"/>
                  </a:solidFill>
                </a:rPr>
                <a:t>ev.deuterium</a:t>
              </a:r>
              <a:r>
                <a:rPr lang="cs-CZ" altLang="cs-CZ" sz="1600" b="1" dirty="0">
                  <a:solidFill>
                    <a:schemeClr val="accent2"/>
                  </a:solidFill>
                </a:rPr>
                <a:t> D</a:t>
              </a:r>
              <a:r>
                <a:rPr lang="cs-CZ" altLang="cs-CZ" sz="1600" b="1" baseline="-25000" dirty="0">
                  <a:solidFill>
                    <a:schemeClr val="accent2"/>
                  </a:solidFill>
                </a:rPr>
                <a:t>2</a:t>
              </a:r>
              <a:r>
                <a:rPr lang="cs-CZ" altLang="cs-CZ" sz="1600" b="1" dirty="0">
                  <a:solidFill>
                    <a:schemeClr val="accent2"/>
                  </a:solidFill>
                </a:rPr>
                <a:t>)</a:t>
              </a:r>
              <a:endParaRPr lang="cs-CZ" altLang="cs-CZ" sz="2000" b="1" dirty="0">
                <a:solidFill>
                  <a:schemeClr val="accent2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b="1" baseline="-25000" dirty="0">
                <a:solidFill>
                  <a:schemeClr val="accent2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 dirty="0">
                  <a:solidFill>
                    <a:schemeClr val="accent2"/>
                  </a:solidFill>
                </a:rPr>
                <a:t>MgH</a:t>
              </a:r>
              <a:r>
                <a:rPr lang="cs-CZ" altLang="cs-CZ" sz="2000" b="1" baseline="-25000" dirty="0">
                  <a:solidFill>
                    <a:schemeClr val="accent2"/>
                  </a:solidFill>
                </a:rPr>
                <a:t>2  </a:t>
              </a:r>
              <a:r>
                <a:rPr lang="cs-CZ" altLang="cs-CZ" sz="2000" b="1" dirty="0">
                  <a:solidFill>
                    <a:schemeClr val="accent2"/>
                  </a:solidFill>
                </a:rPr>
                <a:t>+  CH</a:t>
              </a:r>
              <a:r>
                <a:rPr lang="cs-CZ" altLang="cs-CZ" sz="2000" b="1" baseline="-25000" dirty="0">
                  <a:solidFill>
                    <a:schemeClr val="accent2"/>
                  </a:solidFill>
                </a:rPr>
                <a:t>3</a:t>
              </a:r>
              <a:r>
                <a:rPr lang="cs-CZ" altLang="cs-CZ" sz="2000" b="1" dirty="0">
                  <a:solidFill>
                    <a:schemeClr val="accent2"/>
                  </a:solidFill>
                </a:rPr>
                <a:t>OH             Mg(OCH</a:t>
              </a:r>
              <a:r>
                <a:rPr lang="cs-CZ" altLang="cs-CZ" sz="2000" b="1" baseline="-25000" dirty="0">
                  <a:solidFill>
                    <a:schemeClr val="accent2"/>
                  </a:solidFill>
                </a:rPr>
                <a:t>3</a:t>
              </a:r>
              <a:r>
                <a:rPr lang="cs-CZ" altLang="cs-CZ" sz="2000" b="1" dirty="0">
                  <a:solidFill>
                    <a:schemeClr val="accent2"/>
                  </a:solidFill>
                </a:rPr>
                <a:t>)</a:t>
              </a:r>
              <a:r>
                <a:rPr lang="cs-CZ" altLang="cs-CZ" sz="2000" b="1" baseline="-25000" dirty="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 dirty="0">
                  <a:solidFill>
                    <a:schemeClr val="accent2"/>
                  </a:solidFill>
                </a:rPr>
                <a:t>  +  H</a:t>
              </a:r>
              <a:r>
                <a:rPr lang="cs-CZ" altLang="cs-CZ" sz="2000" b="1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13326" name="Line 12">
              <a:extLst>
                <a:ext uri="{FF2B5EF4-FFF2-40B4-BE49-F238E27FC236}">
                  <a16:creationId xmlns:a16="http://schemas.microsoft.com/office/drawing/2014/main" id="{C14E9B83-D1CE-4480-8B2B-DD3831249D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3452" y="3806848"/>
              <a:ext cx="5032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327" name="Line 13">
              <a:extLst>
                <a:ext uri="{FF2B5EF4-FFF2-40B4-BE49-F238E27FC236}">
                  <a16:creationId xmlns:a16="http://schemas.microsoft.com/office/drawing/2014/main" id="{1D7D99DB-23AB-4D7E-95BA-D82108C19C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0574" y="3375386"/>
              <a:ext cx="4333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3323" name="Text Box 16">
            <a:extLst>
              <a:ext uri="{FF2B5EF4-FFF2-40B4-BE49-F238E27FC236}">
                <a16:creationId xmlns:a16="http://schemas.microsoft.com/office/drawing/2014/main" id="{C74E1E19-6DC9-4EB1-85D5-773F96058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9614"/>
            <a:ext cx="2137339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/>
              <a:t>Reakce s vodou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/>
              <a:t>a alkoholy:</a:t>
            </a:r>
          </a:p>
        </p:txBody>
      </p:sp>
      <p:sp>
        <p:nvSpPr>
          <p:cNvPr id="13324" name="Line 18">
            <a:extLst>
              <a:ext uri="{FF2B5EF4-FFF2-40B4-BE49-F238E27FC236}">
                <a16:creationId xmlns:a16="http://schemas.microsoft.com/office/drawing/2014/main" id="{B1CCB96F-5306-4EEA-95C2-15C410DDDDA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9663" y="4868863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3319" name="Picture 6">
            <a:extLst>
              <a:ext uri="{FF2B5EF4-FFF2-40B4-BE49-F238E27FC236}">
                <a16:creationId xmlns:a16="http://schemas.microsoft.com/office/drawing/2014/main" id="{36F3E427-1219-4301-BFD7-ADCBAE7F9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646" y="5809893"/>
            <a:ext cx="681682" cy="33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lkz10-1">
            <a:hlinkClick r:id="" action="ppaction://media"/>
            <a:extLst>
              <a:ext uri="{FF2B5EF4-FFF2-40B4-BE49-F238E27FC236}">
                <a16:creationId xmlns:a16="http://schemas.microsoft.com/office/drawing/2014/main" id="{D3ECEC5E-0C24-4A67-A696-5BAA589A8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35000"/>
            <a:ext cx="609600" cy="609600"/>
          </a:xfrm>
          <a:prstGeom prst="rect">
            <a:avLst/>
          </a:prstGeom>
        </p:spPr>
      </p:pic>
      <p:pic>
        <p:nvPicPr>
          <p:cNvPr id="5" name="Alkz10-2">
            <a:hlinkClick r:id="" action="ppaction://media"/>
            <a:extLst>
              <a:ext uri="{FF2B5EF4-FFF2-40B4-BE49-F238E27FC236}">
                <a16:creationId xmlns:a16="http://schemas.microsoft.com/office/drawing/2014/main" id="{5015A02D-1E4A-44CE-9B84-2AA3502F4B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46301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C6E9C2FB-83C0-4C68-9FD0-0DE089719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0"/>
            <a:ext cx="6646862" cy="476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70C0"/>
                </a:solidFill>
              </a:rPr>
              <a:t>Ostatní binární sloučeniny hořčíku</a:t>
            </a:r>
          </a:p>
        </p:txBody>
      </p:sp>
      <p:pic>
        <p:nvPicPr>
          <p:cNvPr id="14339" name="Picture 5">
            <a:extLst>
              <a:ext uri="{FF2B5EF4-FFF2-40B4-BE49-F238E27FC236}">
                <a16:creationId xmlns:a16="http://schemas.microsoft.com/office/drawing/2014/main" id="{F146263E-F4CE-438F-BD3B-9CB11572C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052513"/>
            <a:ext cx="27368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>
            <a:extLst>
              <a:ext uri="{FF2B5EF4-FFF2-40B4-BE49-F238E27FC236}">
                <a16:creationId xmlns:a16="http://schemas.microsoft.com/office/drawing/2014/main" id="{4F1B7F82-FE29-43E1-8339-4AE7A7B4E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052513"/>
            <a:ext cx="10287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>
            <a:extLst>
              <a:ext uri="{FF2B5EF4-FFF2-40B4-BE49-F238E27FC236}">
                <a16:creationId xmlns:a16="http://schemas.microsoft.com/office/drawing/2014/main" id="{3DC22C4E-140D-4CEA-A1D2-2513E22E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773238"/>
            <a:ext cx="10001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>
            <a:extLst>
              <a:ext uri="{FF2B5EF4-FFF2-40B4-BE49-F238E27FC236}">
                <a16:creationId xmlns:a16="http://schemas.microsoft.com/office/drawing/2014/main" id="{6948CB51-80FD-4D9D-B186-BFCEA7D93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219575"/>
            <a:ext cx="288131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2">
            <a:extLst>
              <a:ext uri="{FF2B5EF4-FFF2-40B4-BE49-F238E27FC236}">
                <a16:creationId xmlns:a16="http://schemas.microsoft.com/office/drawing/2014/main" id="{EC4588F9-F427-4FAE-9337-C69F9474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1295400" cy="396875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Karbidy:</a:t>
            </a:r>
          </a:p>
        </p:txBody>
      </p:sp>
      <p:sp>
        <p:nvSpPr>
          <p:cNvPr id="14344" name="Text Box 13">
            <a:extLst>
              <a:ext uri="{FF2B5EF4-FFF2-40B4-BE49-F238E27FC236}">
                <a16:creationId xmlns:a16="http://schemas.microsoft.com/office/drawing/2014/main" id="{8A4F9B09-37B4-4B02-97DB-EC912202C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1052513"/>
            <a:ext cx="1439863" cy="396875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Nitrid:</a:t>
            </a:r>
          </a:p>
        </p:txBody>
      </p:sp>
      <p:sp>
        <p:nvSpPr>
          <p:cNvPr id="14345" name="Text Box 14">
            <a:extLst>
              <a:ext uri="{FF2B5EF4-FFF2-40B4-BE49-F238E27FC236}">
                <a16:creationId xmlns:a16="http://schemas.microsoft.com/office/drawing/2014/main" id="{2666672C-593B-4F61-A793-BF0EA0B1B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700213"/>
            <a:ext cx="2016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Halogenidy:</a:t>
            </a:r>
          </a:p>
        </p:txBody>
      </p:sp>
      <p:sp>
        <p:nvSpPr>
          <p:cNvPr id="14346" name="Text Box 15">
            <a:extLst>
              <a:ext uri="{FF2B5EF4-FFF2-40B4-BE49-F238E27FC236}">
                <a16:creationId xmlns:a16="http://schemas.microsoft.com/office/drawing/2014/main" id="{6D6E1F6E-92A8-40A1-864E-E8BFA8906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4270375"/>
            <a:ext cx="1439863" cy="396875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Hydroxid:</a:t>
            </a:r>
          </a:p>
        </p:txBody>
      </p:sp>
      <p:sp>
        <p:nvSpPr>
          <p:cNvPr id="17419" name="Text Box 22">
            <a:extLst>
              <a:ext uri="{FF2B5EF4-FFF2-40B4-BE49-F238E27FC236}">
                <a16:creationId xmlns:a16="http://schemas.microsoft.com/office/drawing/2014/main" id="{6A7D377A-46A3-4AEF-881D-F1FACC2E8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1773238"/>
            <a:ext cx="5184775" cy="923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1600" b="1" dirty="0"/>
              <a:t>bezvodé jsou méně stabilní jako </a:t>
            </a:r>
            <a:r>
              <a:rPr lang="cs-CZ" altLang="cs-CZ" sz="1600" b="1" dirty="0" err="1"/>
              <a:t>beryllnatá</a:t>
            </a:r>
            <a:r>
              <a:rPr lang="cs-CZ" altLang="cs-CZ" sz="1600" b="1" dirty="0"/>
              <a:t> analoga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400" b="1" dirty="0">
                <a:solidFill>
                  <a:srgbClr val="C00000"/>
                </a:solidFill>
              </a:rPr>
              <a:t>Fluorid je </a:t>
            </a:r>
            <a:r>
              <a:rPr lang="cs-CZ" altLang="cs-CZ" sz="1800" b="1" dirty="0"/>
              <a:t> </a:t>
            </a:r>
            <a:r>
              <a:rPr lang="cs-CZ" altLang="cs-CZ" sz="2400" b="1" dirty="0">
                <a:solidFill>
                  <a:srgbClr val="C00000"/>
                </a:solidFill>
              </a:rPr>
              <a:t>špatně rozpustný!!!</a:t>
            </a:r>
          </a:p>
        </p:txBody>
      </p:sp>
      <p:grpSp>
        <p:nvGrpSpPr>
          <p:cNvPr id="14348" name="Skupina 2">
            <a:extLst>
              <a:ext uri="{FF2B5EF4-FFF2-40B4-BE49-F238E27FC236}">
                <a16:creationId xmlns:a16="http://schemas.microsoft.com/office/drawing/2014/main" id="{A7C4CAC0-EDD7-4557-88CA-217891905C21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2832100"/>
            <a:ext cx="6948487" cy="396875"/>
            <a:chOff x="684213" y="2832719"/>
            <a:chExt cx="6948487" cy="396875"/>
          </a:xfrm>
        </p:grpSpPr>
        <p:sp>
          <p:nvSpPr>
            <p:cNvPr id="14359" name="Text Box 20">
              <a:extLst>
                <a:ext uri="{FF2B5EF4-FFF2-40B4-BE49-F238E27FC236}">
                  <a16:creationId xmlns:a16="http://schemas.microsoft.com/office/drawing/2014/main" id="{A2F58006-EFB9-4B81-BA2E-6843E81E1A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213" y="2832719"/>
              <a:ext cx="6948487" cy="396875"/>
            </a:xfrm>
            <a:prstGeom prst="rect">
              <a:avLst/>
            </a:prstGeom>
            <a:solidFill>
              <a:srgbClr val="ECF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solidFill>
                    <a:schemeClr val="accent2"/>
                  </a:solidFill>
                </a:rPr>
                <a:t>2</a:t>
              </a:r>
              <a:r>
                <a:rPr lang="cs-CZ" altLang="cs-CZ" sz="2000" b="1"/>
                <a:t> </a:t>
              </a:r>
              <a:r>
                <a:rPr lang="cs-CZ" altLang="cs-CZ" sz="2000" b="1">
                  <a:solidFill>
                    <a:srgbClr val="FF0000"/>
                  </a:solidFill>
                </a:rPr>
                <a:t>MgCl</a:t>
              </a:r>
              <a:r>
                <a:rPr lang="cs-CZ" altLang="cs-CZ" sz="2000" b="1" baseline="-25000">
                  <a:solidFill>
                    <a:srgbClr val="FF0000"/>
                  </a:solidFill>
                </a:rPr>
                <a:t>2</a:t>
              </a:r>
              <a:r>
                <a:rPr lang="cs-CZ" altLang="cs-CZ" sz="2000" b="1"/>
                <a:t>  </a:t>
              </a:r>
              <a:r>
                <a:rPr lang="cs-CZ" altLang="cs-CZ" sz="2000" b="1">
                  <a:solidFill>
                    <a:schemeClr val="accent2"/>
                  </a:solidFill>
                </a:rPr>
                <a:t>+  H</a:t>
              </a:r>
              <a:r>
                <a:rPr lang="cs-CZ" altLang="cs-CZ" sz="2000" b="1" baseline="-2500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>
                  <a:solidFill>
                    <a:schemeClr val="accent2"/>
                  </a:solidFill>
                </a:rPr>
                <a:t>O            Mg</a:t>
              </a:r>
              <a:r>
                <a:rPr lang="cs-CZ" altLang="cs-CZ" sz="2000" b="1" baseline="-2500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>
                  <a:solidFill>
                    <a:schemeClr val="accent2"/>
                  </a:solidFill>
                </a:rPr>
                <a:t>OCl</a:t>
              </a:r>
              <a:r>
                <a:rPr lang="cs-CZ" altLang="cs-CZ" sz="2000" b="1" baseline="-2500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>
                  <a:solidFill>
                    <a:schemeClr val="accent2"/>
                  </a:solidFill>
                </a:rPr>
                <a:t>  +  2 HCl</a:t>
              </a:r>
              <a:r>
                <a:rPr lang="cs-CZ" altLang="cs-CZ" sz="1800"/>
                <a:t> (</a:t>
              </a:r>
              <a:r>
                <a:rPr lang="cs-CZ" altLang="cs-CZ" sz="1600" b="1"/>
                <a:t>termický rozklad)</a:t>
              </a:r>
            </a:p>
          </p:txBody>
        </p:sp>
        <p:sp>
          <p:nvSpPr>
            <p:cNvPr id="14360" name="Line 23">
              <a:extLst>
                <a:ext uri="{FF2B5EF4-FFF2-40B4-BE49-F238E27FC236}">
                  <a16:creationId xmlns:a16="http://schemas.microsoft.com/office/drawing/2014/main" id="{83A183F8-8C6D-4370-B479-EE944FE0FC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1775" y="3031156"/>
              <a:ext cx="5048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4349" name="Rectangle 25">
            <a:extLst>
              <a:ext uri="{FF2B5EF4-FFF2-40B4-BE49-F238E27FC236}">
                <a16:creationId xmlns:a16="http://schemas.microsoft.com/office/drawing/2014/main" id="{F88F6204-0B3A-4190-A012-BB6A62A35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5" y="5030788"/>
            <a:ext cx="2532063" cy="396875"/>
          </a:xfrm>
          <a:prstGeom prst="rect">
            <a:avLst/>
          </a:prstGeom>
          <a:solidFill>
            <a:srgbClr val="ECF8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</a:rPr>
              <a:t>Mg  +  S</a:t>
            </a:r>
            <a:r>
              <a:rPr lang="cs-CZ" altLang="cs-CZ" sz="2000" b="1"/>
              <a:t>      </a:t>
            </a:r>
            <a:r>
              <a:rPr lang="cs-CZ" altLang="cs-CZ" sz="2000" b="1">
                <a:solidFill>
                  <a:srgbClr val="FF0000"/>
                </a:solidFill>
              </a:rPr>
              <a:t>MgS</a:t>
            </a:r>
          </a:p>
        </p:txBody>
      </p:sp>
      <p:sp>
        <p:nvSpPr>
          <p:cNvPr id="14350" name="Text Box 26">
            <a:extLst>
              <a:ext uri="{FF2B5EF4-FFF2-40B4-BE49-F238E27FC236}">
                <a16:creationId xmlns:a16="http://schemas.microsoft.com/office/drawing/2014/main" id="{446E639B-BC5C-427E-8012-FD88E305B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5024438"/>
            <a:ext cx="1223963" cy="396875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Sulfid:</a:t>
            </a:r>
          </a:p>
        </p:txBody>
      </p:sp>
      <p:sp>
        <p:nvSpPr>
          <p:cNvPr id="14351" name="Line 27">
            <a:extLst>
              <a:ext uri="{FF2B5EF4-FFF2-40B4-BE49-F238E27FC236}">
                <a16:creationId xmlns:a16="http://schemas.microsoft.com/office/drawing/2014/main" id="{8DA6A342-F8BC-4D3B-9F6E-DAC6A3A785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3575" y="52292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4352" name="Skupina 1">
            <a:extLst>
              <a:ext uri="{FF2B5EF4-FFF2-40B4-BE49-F238E27FC236}">
                <a16:creationId xmlns:a16="http://schemas.microsoft.com/office/drawing/2014/main" id="{52290D66-7BA8-4A72-BC76-101B53E6DA22}"/>
              </a:ext>
            </a:extLst>
          </p:cNvPr>
          <p:cNvGrpSpPr>
            <a:grpSpLocks/>
          </p:cNvGrpSpPr>
          <p:nvPr/>
        </p:nvGrpSpPr>
        <p:grpSpPr bwMode="auto">
          <a:xfrm>
            <a:off x="1836738" y="5694363"/>
            <a:ext cx="5227637" cy="900112"/>
            <a:chOff x="1836738" y="5694363"/>
            <a:chExt cx="5227637" cy="900112"/>
          </a:xfrm>
        </p:grpSpPr>
        <p:sp>
          <p:nvSpPr>
            <p:cNvPr id="14356" name="Rectangle 28">
              <a:extLst>
                <a:ext uri="{FF2B5EF4-FFF2-40B4-BE49-F238E27FC236}">
                  <a16:creationId xmlns:a16="http://schemas.microsoft.com/office/drawing/2014/main" id="{CC988668-AE00-41D7-9994-278521862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6738" y="5694363"/>
              <a:ext cx="5227637" cy="900112"/>
            </a:xfrm>
            <a:prstGeom prst="rect">
              <a:avLst/>
            </a:prstGeom>
            <a:pattFill prst="pct5">
              <a:fgClr>
                <a:srgbClr val="ECF8A6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 dirty="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 dirty="0"/>
                <a:t> </a:t>
              </a:r>
              <a:r>
                <a:rPr lang="cs-CZ" altLang="cs-CZ" sz="2000" b="1" dirty="0" err="1">
                  <a:solidFill>
                    <a:srgbClr val="FF0000"/>
                  </a:solidFill>
                </a:rPr>
                <a:t>MgS</a:t>
              </a:r>
              <a:r>
                <a:rPr lang="cs-CZ" altLang="cs-CZ" sz="2000" b="1" dirty="0"/>
                <a:t>  </a:t>
              </a:r>
              <a:r>
                <a:rPr lang="cs-CZ" altLang="cs-CZ" sz="2000" b="1" dirty="0">
                  <a:solidFill>
                    <a:schemeClr val="accent2"/>
                  </a:solidFill>
                </a:rPr>
                <a:t>+  2 H</a:t>
              </a:r>
              <a:r>
                <a:rPr lang="cs-CZ" altLang="cs-CZ" sz="2000" b="1" baseline="-25000" dirty="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 dirty="0">
                  <a:solidFill>
                    <a:schemeClr val="accent2"/>
                  </a:solidFill>
                </a:rPr>
                <a:t>O           Mg(OH)</a:t>
              </a:r>
              <a:r>
                <a:rPr lang="cs-CZ" altLang="cs-CZ" sz="2000" b="1" baseline="-25000" dirty="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 dirty="0">
                  <a:solidFill>
                    <a:schemeClr val="accent2"/>
                  </a:solidFill>
                </a:rPr>
                <a:t>  +  Mg(HS)</a:t>
              </a:r>
              <a:r>
                <a:rPr lang="cs-CZ" altLang="cs-CZ" sz="2000" b="1" baseline="-25000" dirty="0">
                  <a:solidFill>
                    <a:schemeClr val="accent2"/>
                  </a:solidFill>
                </a:rPr>
                <a:t>2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000" b="1" baseline="-25000" dirty="0">
                <a:solidFill>
                  <a:schemeClr val="accent2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 dirty="0">
                  <a:solidFill>
                    <a:schemeClr val="accent2"/>
                  </a:solidFill>
                </a:rPr>
                <a:t>Mg(HS)</a:t>
              </a:r>
              <a:r>
                <a:rPr lang="cs-CZ" altLang="cs-CZ" sz="2000" b="1" baseline="-25000" dirty="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 dirty="0">
                  <a:solidFill>
                    <a:schemeClr val="accent2"/>
                  </a:solidFill>
                </a:rPr>
                <a:t>   +  H</a:t>
              </a:r>
              <a:r>
                <a:rPr lang="cs-CZ" altLang="cs-CZ" sz="2000" b="1" baseline="-25000" dirty="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 dirty="0">
                  <a:solidFill>
                    <a:schemeClr val="accent2"/>
                  </a:solidFill>
                </a:rPr>
                <a:t>O            Mg(OH)</a:t>
              </a:r>
              <a:r>
                <a:rPr lang="cs-CZ" altLang="cs-CZ" sz="2000" b="1" baseline="-25000" dirty="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 dirty="0">
                  <a:solidFill>
                    <a:schemeClr val="accent2"/>
                  </a:solidFill>
                </a:rPr>
                <a:t>  +  H</a:t>
              </a:r>
              <a:r>
                <a:rPr lang="cs-CZ" altLang="cs-CZ" sz="2000" b="1" baseline="-25000" dirty="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 dirty="0">
                  <a:solidFill>
                    <a:schemeClr val="accent2"/>
                  </a:solidFill>
                </a:rPr>
                <a:t>S</a:t>
              </a:r>
            </a:p>
          </p:txBody>
        </p:sp>
        <p:sp>
          <p:nvSpPr>
            <p:cNvPr id="14357" name="Line 29">
              <a:extLst>
                <a:ext uri="{FF2B5EF4-FFF2-40B4-BE49-F238E27FC236}">
                  <a16:creationId xmlns:a16="http://schemas.microsoft.com/office/drawing/2014/main" id="{C45E0EC7-3F21-4006-AFEE-39B1A4F020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5731" y="5877272"/>
              <a:ext cx="5048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58" name="Line 30">
              <a:extLst>
                <a:ext uri="{FF2B5EF4-FFF2-40B4-BE49-F238E27FC236}">
                  <a16:creationId xmlns:a16="http://schemas.microsoft.com/office/drawing/2014/main" id="{C7FA6392-CCB7-4B8E-A7A9-02955B310C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8763" y="6381750"/>
              <a:ext cx="43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4353" name="Text Box 32">
            <a:extLst>
              <a:ext uri="{FF2B5EF4-FFF2-40B4-BE49-F238E27FC236}">
                <a16:creationId xmlns:a16="http://schemas.microsoft.com/office/drawing/2014/main" id="{67E55D93-0B29-436D-B947-124A3F9CF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084763"/>
            <a:ext cx="3024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ve vodě hydrolyzuje</a:t>
            </a:r>
          </a:p>
        </p:txBody>
      </p:sp>
      <p:sp>
        <p:nvSpPr>
          <p:cNvPr id="14354" name="Text Box 33">
            <a:extLst>
              <a:ext uri="{FF2B5EF4-FFF2-40B4-BE49-F238E27FC236}">
                <a16:creationId xmlns:a16="http://schemas.microsoft.com/office/drawing/2014/main" id="{846C34F7-916B-4CE4-A3D0-43EC989F2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357563"/>
            <a:ext cx="7345363" cy="581025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/>
              <a:t>podstata tuhnutí tzv. </a:t>
            </a:r>
            <a:r>
              <a:rPr lang="cs-CZ" altLang="cs-CZ" sz="1600" b="1" dirty="0" err="1"/>
              <a:t>Sorellova</a:t>
            </a:r>
            <a:r>
              <a:rPr lang="cs-CZ" altLang="cs-CZ" sz="1600" b="1" dirty="0"/>
              <a:t> cementu …. směs žíhaného Mg(OH)</a:t>
            </a:r>
            <a:r>
              <a:rPr lang="cs-CZ" altLang="cs-CZ" sz="1600" b="1" baseline="-25000" dirty="0"/>
              <a:t>2</a:t>
            </a:r>
            <a:r>
              <a:rPr lang="cs-CZ" altLang="cs-CZ" sz="1600" b="1" dirty="0"/>
              <a:t> a </a:t>
            </a:r>
            <a:r>
              <a:rPr lang="cs-CZ" altLang="cs-CZ" sz="1600" b="1" dirty="0" err="1"/>
              <a:t>konc</a:t>
            </a:r>
            <a:r>
              <a:rPr lang="cs-CZ" altLang="cs-CZ" sz="1600" b="1" dirty="0"/>
              <a:t>. roztoku MgCl</a:t>
            </a:r>
            <a:r>
              <a:rPr lang="cs-CZ" altLang="cs-CZ" sz="1600" b="1" baseline="-25000" dirty="0"/>
              <a:t>2 </a:t>
            </a:r>
            <a:r>
              <a:rPr lang="cs-CZ" altLang="cs-CZ" sz="1600" b="1" dirty="0"/>
              <a:t>– tuhne během několika hodin</a:t>
            </a:r>
          </a:p>
        </p:txBody>
      </p:sp>
      <p:sp>
        <p:nvSpPr>
          <p:cNvPr id="14355" name="Zástupný symbol pro číslo snímku 1">
            <a:extLst>
              <a:ext uri="{FF2B5EF4-FFF2-40B4-BE49-F238E27FC236}">
                <a16:creationId xmlns:a16="http://schemas.microsoft.com/office/drawing/2014/main" id="{8CA4039D-C36D-432A-8086-C867273170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74C0BF-5611-4BDF-8EB4-3FEED3D3AE51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altLang="cs-CZ" sz="1400"/>
          </a:p>
        </p:txBody>
      </p:sp>
      <p:pic>
        <p:nvPicPr>
          <p:cNvPr id="2" name="Alk11-1">
            <a:hlinkClick r:id="" action="ppaction://media"/>
            <a:extLst>
              <a:ext uri="{FF2B5EF4-FFF2-40B4-BE49-F238E27FC236}">
                <a16:creationId xmlns:a16="http://schemas.microsoft.com/office/drawing/2014/main" id="{AD311A54-A7B8-479E-948C-D8D0A8F25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55763" y="747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3E11E8FA-8058-401D-960C-2EAC84CB2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0"/>
            <a:ext cx="5005388" cy="476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70C0"/>
                </a:solidFill>
              </a:rPr>
              <a:t>Významné soli hořčíku</a:t>
            </a:r>
          </a:p>
        </p:txBody>
      </p:sp>
      <p:grpSp>
        <p:nvGrpSpPr>
          <p:cNvPr id="15363" name="Skupina 3">
            <a:extLst>
              <a:ext uri="{FF2B5EF4-FFF2-40B4-BE49-F238E27FC236}">
                <a16:creationId xmlns:a16="http://schemas.microsoft.com/office/drawing/2014/main" id="{150DCC8D-7B1D-45C8-A006-745700229116}"/>
              </a:ext>
            </a:extLst>
          </p:cNvPr>
          <p:cNvGrpSpPr>
            <a:grpSpLocks/>
          </p:cNvGrpSpPr>
          <p:nvPr/>
        </p:nvGrpSpPr>
        <p:grpSpPr bwMode="auto">
          <a:xfrm>
            <a:off x="339725" y="2567781"/>
            <a:ext cx="8424862" cy="714375"/>
            <a:chOff x="411163" y="1844675"/>
            <a:chExt cx="8424862" cy="714375"/>
          </a:xfrm>
        </p:grpSpPr>
        <p:pic>
          <p:nvPicPr>
            <p:cNvPr id="15371" name="Picture 5">
              <a:extLst>
                <a:ext uri="{FF2B5EF4-FFF2-40B4-BE49-F238E27FC236}">
                  <a16:creationId xmlns:a16="http://schemas.microsoft.com/office/drawing/2014/main" id="{0C2F3921-F92D-4005-85D2-DA08349792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388" y="1844675"/>
              <a:ext cx="4465637" cy="61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2" name="Text Box 7">
              <a:extLst>
                <a:ext uri="{FF2B5EF4-FFF2-40B4-BE49-F238E27FC236}">
                  <a16:creationId xmlns:a16="http://schemas.microsoft.com/office/drawing/2014/main" id="{22197512-F2CF-4880-9809-5F37BC16F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163" y="1917700"/>
              <a:ext cx="38163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 dirty="0"/>
                <a:t>Analyticky významná reakce pro gravimetrické stanovení fosforu:</a:t>
              </a:r>
            </a:p>
          </p:txBody>
        </p:sp>
      </p:grpSp>
      <p:grpSp>
        <p:nvGrpSpPr>
          <p:cNvPr id="15364" name="Skupina 2">
            <a:extLst>
              <a:ext uri="{FF2B5EF4-FFF2-40B4-BE49-F238E27FC236}">
                <a16:creationId xmlns:a16="http://schemas.microsoft.com/office/drawing/2014/main" id="{86E4BD1D-3930-4AD0-A71C-2779BB1B1741}"/>
              </a:ext>
            </a:extLst>
          </p:cNvPr>
          <p:cNvGrpSpPr>
            <a:grpSpLocks/>
          </p:cNvGrpSpPr>
          <p:nvPr/>
        </p:nvGrpSpPr>
        <p:grpSpPr bwMode="auto">
          <a:xfrm>
            <a:off x="380702" y="3871582"/>
            <a:ext cx="8062913" cy="736600"/>
            <a:chOff x="430213" y="3060700"/>
            <a:chExt cx="8062912" cy="736600"/>
          </a:xfrm>
        </p:grpSpPr>
        <p:pic>
          <p:nvPicPr>
            <p:cNvPr id="15369" name="Picture 6">
              <a:extLst>
                <a:ext uri="{FF2B5EF4-FFF2-40B4-BE49-F238E27FC236}">
                  <a16:creationId xmlns:a16="http://schemas.microsoft.com/office/drawing/2014/main" id="{B6FDC02A-95E8-4F3F-980D-9437F00861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7275" y="3060700"/>
              <a:ext cx="489585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0" name="Text Box 8">
              <a:extLst>
                <a:ext uri="{FF2B5EF4-FFF2-40B4-BE49-F238E27FC236}">
                  <a16:creationId xmlns:a16="http://schemas.microsoft.com/office/drawing/2014/main" id="{A6C10661-C7B1-4D01-8F1F-07BEC86DA0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213" y="3060700"/>
              <a:ext cx="2881312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 dirty="0">
                  <a:solidFill>
                    <a:srgbClr val="FF0000"/>
                  </a:solidFill>
                </a:rPr>
                <a:t>Chloristan hořečnatý</a:t>
              </a:r>
              <a:endParaRPr lang="cs-CZ" altLang="cs-CZ" sz="1800" b="1" dirty="0"/>
            </a:p>
          </p:txBody>
        </p:sp>
      </p:grpSp>
      <p:pic>
        <p:nvPicPr>
          <p:cNvPr id="15365" name="Picture 9">
            <a:extLst>
              <a:ext uri="{FF2B5EF4-FFF2-40B4-BE49-F238E27FC236}">
                <a16:creationId xmlns:a16="http://schemas.microsoft.com/office/drawing/2014/main" id="{E996A42D-2CC3-40A6-80E1-104A5B607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908050"/>
            <a:ext cx="31686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10">
            <a:extLst>
              <a:ext uri="{FF2B5EF4-FFF2-40B4-BE49-F238E27FC236}">
                <a16:creationId xmlns:a16="http://schemas.microsoft.com/office/drawing/2014/main" id="{AF2497D8-F0ED-41DA-AF49-AA46F7138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81075"/>
            <a:ext cx="1512415" cy="400110"/>
          </a:xfrm>
          <a:prstGeom prst="rect">
            <a:avLst/>
          </a:prstGeom>
          <a:pattFill prst="pct5">
            <a:fgClr>
              <a:srgbClr val="ECF8A6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Uhličitany:</a:t>
            </a:r>
          </a:p>
        </p:txBody>
      </p:sp>
      <p:sp>
        <p:nvSpPr>
          <p:cNvPr id="15367" name="Text Box 11">
            <a:extLst>
              <a:ext uri="{FF2B5EF4-FFF2-40B4-BE49-F238E27FC236}">
                <a16:creationId xmlns:a16="http://schemas.microsoft.com/office/drawing/2014/main" id="{5689B8F3-B0C7-41F9-BD18-5A917CC75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038" y="1060450"/>
            <a:ext cx="216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nerozpustné soli</a:t>
            </a:r>
          </a:p>
        </p:txBody>
      </p:sp>
      <p:sp>
        <p:nvSpPr>
          <p:cNvPr id="15368" name="Zástupný symbol pro číslo snímku 1">
            <a:extLst>
              <a:ext uri="{FF2B5EF4-FFF2-40B4-BE49-F238E27FC236}">
                <a16:creationId xmlns:a16="http://schemas.microsoft.com/office/drawing/2014/main" id="{5BD80B72-87A0-485A-9E18-71A52C6900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570828-63FF-4D7D-B69C-F839CA791E1A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cs-CZ" altLang="cs-CZ" sz="1400" dirty="0"/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A1802CCC-117B-4BD2-A458-CBBDDE94F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2192801"/>
            <a:ext cx="2232025" cy="396875"/>
          </a:xfrm>
          <a:prstGeom prst="rect">
            <a:avLst/>
          </a:prstGeom>
          <a:pattFill prst="pct5">
            <a:fgClr>
              <a:srgbClr val="ECF8A6"/>
            </a:fgClr>
            <a:bgClr>
              <a:schemeClr val="bg1"/>
            </a:bgClr>
          </a:patt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Fosforečnany: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602BFF8-B846-491E-8101-E45A899B6DB3}"/>
              </a:ext>
            </a:extLst>
          </p:cNvPr>
          <p:cNvSpPr txBox="1"/>
          <p:nvPr/>
        </p:nvSpPr>
        <p:spPr>
          <a:xfrm>
            <a:off x="2592388" y="461283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600" b="1" dirty="0"/>
              <a:t>jedno z nejlepších sušidel pro organická rozpouštědla, je </a:t>
            </a:r>
            <a:r>
              <a:rPr lang="cs-CZ" altLang="cs-CZ" sz="1600" b="1" dirty="0" err="1"/>
              <a:t>regenerovatelný</a:t>
            </a:r>
            <a:r>
              <a:rPr lang="cs-CZ" altLang="cs-CZ" sz="1600" b="1" dirty="0"/>
              <a:t>:</a:t>
            </a:r>
            <a:endParaRPr lang="cs-CZ" sz="1600" dirty="0"/>
          </a:p>
        </p:txBody>
      </p:sp>
      <p:pic>
        <p:nvPicPr>
          <p:cNvPr id="4" name="Alkz12-1">
            <a:hlinkClick r:id="" action="ppaction://media"/>
            <a:extLst>
              <a:ext uri="{FF2B5EF4-FFF2-40B4-BE49-F238E27FC236}">
                <a16:creationId xmlns:a16="http://schemas.microsoft.com/office/drawing/2014/main" id="{7F665D5F-E4F1-4E5B-A76A-AAEECDADE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738" y="4376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>
            <a:extLst>
              <a:ext uri="{FF2B5EF4-FFF2-40B4-BE49-F238E27FC236}">
                <a16:creationId xmlns:a16="http://schemas.microsoft.com/office/drawing/2014/main" id="{9B7E6E81-7592-4451-8248-0FE527898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0"/>
            <a:ext cx="7559675" cy="476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70C0"/>
                </a:solidFill>
              </a:rPr>
              <a:t>Organokovové sloučeniny hořčíku</a:t>
            </a:r>
          </a:p>
        </p:txBody>
      </p:sp>
      <p:pic>
        <p:nvPicPr>
          <p:cNvPr id="16387" name="Picture 6">
            <a:extLst>
              <a:ext uri="{FF2B5EF4-FFF2-40B4-BE49-F238E27FC236}">
                <a16:creationId xmlns:a16="http://schemas.microsoft.com/office/drawing/2014/main" id="{AB7C4274-D2D6-4758-B8AA-2078E6967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37052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7">
            <a:extLst>
              <a:ext uri="{FF2B5EF4-FFF2-40B4-BE49-F238E27FC236}">
                <a16:creationId xmlns:a16="http://schemas.microsoft.com/office/drawing/2014/main" id="{48E8A066-FE10-4921-A124-FFE91A8B4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42975"/>
            <a:ext cx="2951162" cy="400050"/>
          </a:xfrm>
          <a:prstGeom prst="rect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Grignardova činidla:</a:t>
            </a:r>
          </a:p>
        </p:txBody>
      </p:sp>
      <p:sp>
        <p:nvSpPr>
          <p:cNvPr id="16389" name="Text Box 8">
            <a:extLst>
              <a:ext uri="{FF2B5EF4-FFF2-40B4-BE49-F238E27FC236}">
                <a16:creationId xmlns:a16="http://schemas.microsoft.com/office/drawing/2014/main" id="{0C209964-6CA0-495F-84C1-9061BBEB9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349500"/>
            <a:ext cx="21594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/>
              <a:t>RX = alkyl-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/>
              <a:t>nebo </a:t>
            </a:r>
            <a:r>
              <a:rPr lang="cs-CZ" altLang="cs-CZ" sz="1600" b="1" dirty="0" err="1"/>
              <a:t>arylhalogenid</a:t>
            </a:r>
            <a:endParaRPr lang="cs-CZ" altLang="cs-CZ" sz="1600" b="1" dirty="0"/>
          </a:p>
        </p:txBody>
      </p:sp>
      <p:pic>
        <p:nvPicPr>
          <p:cNvPr id="16390" name="Picture 9">
            <a:extLst>
              <a:ext uri="{FF2B5EF4-FFF2-40B4-BE49-F238E27FC236}">
                <a16:creationId xmlns:a16="http://schemas.microsoft.com/office/drawing/2014/main" id="{84D4B22A-4A63-4D41-BD84-6606C86E5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481" y="1007529"/>
            <a:ext cx="2865437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>
            <a:extLst>
              <a:ext uri="{FF2B5EF4-FFF2-40B4-BE49-F238E27FC236}">
                <a16:creationId xmlns:a16="http://schemas.microsoft.com/office/drawing/2014/main" id="{8DDFA64D-48EB-44ED-AE9F-1FE8B7CD8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0" y="3356820"/>
            <a:ext cx="2663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/>
              <a:t>krystalují jako </a:t>
            </a:r>
            <a:r>
              <a:rPr lang="cs-CZ" altLang="cs-CZ" sz="1600" b="1" dirty="0" err="1"/>
              <a:t>dietherát</a:t>
            </a:r>
            <a:endParaRPr lang="cs-CZ" altLang="cs-CZ" sz="1600" b="1" dirty="0"/>
          </a:p>
        </p:txBody>
      </p:sp>
      <p:sp>
        <p:nvSpPr>
          <p:cNvPr id="16392" name="Text Box 11">
            <a:extLst>
              <a:ext uri="{FF2B5EF4-FFF2-40B4-BE49-F238E27FC236}">
                <a16:creationId xmlns:a16="http://schemas.microsoft.com/office/drawing/2014/main" id="{29AD758C-983E-41A7-B34A-F505FDF13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73463"/>
            <a:ext cx="467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Používají se k alkylacím nebo arylacím:</a:t>
            </a:r>
          </a:p>
        </p:txBody>
      </p:sp>
      <p:sp>
        <p:nvSpPr>
          <p:cNvPr id="16393" name="Rectangle 12">
            <a:extLst>
              <a:ext uri="{FF2B5EF4-FFF2-40B4-BE49-F238E27FC236}">
                <a16:creationId xmlns:a16="http://schemas.microsoft.com/office/drawing/2014/main" id="{583AC291-C0DE-4DC6-8723-7FA5EA381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979863"/>
            <a:ext cx="6448425" cy="1403350"/>
          </a:xfrm>
          <a:prstGeom prst="rect">
            <a:avLst/>
          </a:prstGeom>
          <a:pattFill prst="pct5">
            <a:fgClr>
              <a:srgbClr val="FFFF99"/>
            </a:fgClr>
            <a:bgClr>
              <a:schemeClr val="bg1"/>
            </a:bgClr>
          </a:pattFill>
          <a:ln>
            <a:noFill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2"/>
                </a:solidFill>
              </a:rPr>
              <a:t>R—X  +  R´— </a:t>
            </a:r>
            <a:r>
              <a:rPr lang="cs-CZ" altLang="cs-CZ" sz="2000" b="1" dirty="0" err="1">
                <a:solidFill>
                  <a:schemeClr val="accent2"/>
                </a:solidFill>
              </a:rPr>
              <a:t>MgX</a:t>
            </a:r>
            <a:r>
              <a:rPr lang="cs-CZ" altLang="cs-CZ" sz="2000" b="1" dirty="0">
                <a:solidFill>
                  <a:schemeClr val="accent2"/>
                </a:solidFill>
              </a:rPr>
              <a:t>          R — R´  +   MgX</a:t>
            </a:r>
            <a:r>
              <a:rPr lang="cs-CZ" altLang="cs-CZ" sz="2000" b="1" baseline="-25000" dirty="0">
                <a:solidFill>
                  <a:schemeClr val="accent2"/>
                </a:solidFill>
              </a:rPr>
              <a:t>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 b="1" baseline="-25000" dirty="0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2"/>
                </a:solidFill>
              </a:rPr>
              <a:t>2R — </a:t>
            </a:r>
            <a:r>
              <a:rPr lang="cs-CZ" altLang="cs-CZ" sz="2000" b="1" dirty="0" err="1">
                <a:solidFill>
                  <a:schemeClr val="accent2"/>
                </a:solidFill>
              </a:rPr>
              <a:t>MgX</a:t>
            </a:r>
            <a:r>
              <a:rPr lang="cs-CZ" altLang="cs-CZ" sz="2000" b="1" dirty="0">
                <a:solidFill>
                  <a:schemeClr val="accent2"/>
                </a:solidFill>
              </a:rPr>
              <a:t>  +  CdBr</a:t>
            </a:r>
            <a:r>
              <a:rPr lang="cs-CZ" altLang="cs-CZ" sz="2000" b="1" baseline="-25000" dirty="0">
                <a:solidFill>
                  <a:schemeClr val="accent2"/>
                </a:solidFill>
              </a:rPr>
              <a:t>2</a:t>
            </a:r>
            <a:r>
              <a:rPr lang="cs-CZ" altLang="cs-CZ" sz="2000" b="1" dirty="0">
                <a:solidFill>
                  <a:schemeClr val="accent2"/>
                </a:solidFill>
              </a:rPr>
              <a:t>         R</a:t>
            </a:r>
            <a:r>
              <a:rPr lang="cs-CZ" altLang="cs-CZ" sz="2000" b="1" baseline="-25000" dirty="0">
                <a:solidFill>
                  <a:schemeClr val="accent2"/>
                </a:solidFill>
              </a:rPr>
              <a:t>2</a:t>
            </a:r>
            <a:r>
              <a:rPr lang="cs-CZ" altLang="cs-CZ" sz="2000" b="1" dirty="0">
                <a:solidFill>
                  <a:schemeClr val="accent2"/>
                </a:solidFill>
              </a:rPr>
              <a:t>Cd  +   MgBr</a:t>
            </a:r>
            <a:r>
              <a:rPr lang="cs-CZ" altLang="cs-CZ" sz="2000" b="1" baseline="-25000" dirty="0">
                <a:solidFill>
                  <a:schemeClr val="accent2"/>
                </a:solidFill>
              </a:rPr>
              <a:t>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 b="1" baseline="30000" dirty="0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2"/>
                </a:solidFill>
              </a:rPr>
              <a:t>4 </a:t>
            </a:r>
            <a:r>
              <a:rPr lang="cs-CZ" altLang="cs-CZ" sz="2000" b="1" dirty="0" err="1">
                <a:solidFill>
                  <a:schemeClr val="accent2"/>
                </a:solidFill>
              </a:rPr>
              <a:t>Ph</a:t>
            </a:r>
            <a:r>
              <a:rPr lang="cs-CZ" altLang="cs-CZ" sz="2000" b="1" dirty="0">
                <a:solidFill>
                  <a:schemeClr val="accent2"/>
                </a:solidFill>
              </a:rPr>
              <a:t> — </a:t>
            </a:r>
            <a:r>
              <a:rPr lang="cs-CZ" altLang="cs-CZ" sz="2000" b="1" dirty="0" err="1">
                <a:solidFill>
                  <a:schemeClr val="accent2"/>
                </a:solidFill>
              </a:rPr>
              <a:t>MgBr</a:t>
            </a:r>
            <a:r>
              <a:rPr lang="cs-CZ" altLang="cs-CZ" sz="2000" b="1" dirty="0">
                <a:solidFill>
                  <a:schemeClr val="accent2"/>
                </a:solidFill>
              </a:rPr>
              <a:t>   +  K[BF</a:t>
            </a:r>
            <a:r>
              <a:rPr lang="cs-CZ" altLang="cs-CZ" sz="2000" b="1" baseline="-25000" dirty="0">
                <a:solidFill>
                  <a:schemeClr val="accent2"/>
                </a:solidFill>
              </a:rPr>
              <a:t>4</a:t>
            </a:r>
            <a:r>
              <a:rPr lang="cs-CZ" altLang="cs-CZ" sz="2000" b="1" dirty="0">
                <a:solidFill>
                  <a:schemeClr val="accent2"/>
                </a:solidFill>
              </a:rPr>
              <a:t>]            K[B(</a:t>
            </a:r>
            <a:r>
              <a:rPr lang="cs-CZ" altLang="cs-CZ" sz="2000" b="1" dirty="0" err="1">
                <a:solidFill>
                  <a:schemeClr val="accent2"/>
                </a:solidFill>
              </a:rPr>
              <a:t>Ph</a:t>
            </a:r>
            <a:r>
              <a:rPr lang="cs-CZ" altLang="cs-CZ" sz="2000" b="1" dirty="0">
                <a:solidFill>
                  <a:schemeClr val="accent2"/>
                </a:solidFill>
              </a:rPr>
              <a:t>)</a:t>
            </a:r>
            <a:r>
              <a:rPr lang="cs-CZ" altLang="cs-CZ" sz="2000" b="1" baseline="-25000" dirty="0">
                <a:solidFill>
                  <a:schemeClr val="accent2"/>
                </a:solidFill>
              </a:rPr>
              <a:t>4</a:t>
            </a:r>
            <a:r>
              <a:rPr lang="cs-CZ" altLang="cs-CZ" sz="2000" b="1" dirty="0">
                <a:solidFill>
                  <a:schemeClr val="accent2"/>
                </a:solidFill>
              </a:rPr>
              <a:t>]  +  4 </a:t>
            </a:r>
            <a:r>
              <a:rPr lang="cs-CZ" altLang="cs-CZ" sz="2000" b="1" dirty="0" err="1">
                <a:solidFill>
                  <a:schemeClr val="accent2"/>
                </a:solidFill>
              </a:rPr>
              <a:t>MgBrF</a:t>
            </a:r>
            <a:endParaRPr lang="cs-CZ" altLang="cs-CZ" sz="2000" b="1" dirty="0">
              <a:solidFill>
                <a:schemeClr val="accent2"/>
              </a:solidFill>
            </a:endParaRPr>
          </a:p>
        </p:txBody>
      </p:sp>
      <p:pic>
        <p:nvPicPr>
          <p:cNvPr id="16394" name="Picture 14">
            <a:extLst>
              <a:ext uri="{FF2B5EF4-FFF2-40B4-BE49-F238E27FC236}">
                <a16:creationId xmlns:a16="http://schemas.microsoft.com/office/drawing/2014/main" id="{F8FA163E-3841-4A40-86C0-156792F52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543500"/>
            <a:ext cx="7561263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Line 15">
            <a:extLst>
              <a:ext uri="{FF2B5EF4-FFF2-40B4-BE49-F238E27FC236}">
                <a16:creationId xmlns:a16="http://schemas.microsoft.com/office/drawing/2014/main" id="{D3F6B4CD-173F-4547-BDCF-0781D7EFED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1880" y="4221088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6" name="Line 16">
            <a:extLst>
              <a:ext uri="{FF2B5EF4-FFF2-40B4-BE49-F238E27FC236}">
                <a16:creationId xmlns:a16="http://schemas.microsoft.com/office/drawing/2014/main" id="{72278E0D-9A3F-4977-9A83-537345DDC8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1738" y="4725144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7" name="Line 17">
            <a:extLst>
              <a:ext uri="{FF2B5EF4-FFF2-40B4-BE49-F238E27FC236}">
                <a16:creationId xmlns:a16="http://schemas.microsoft.com/office/drawing/2014/main" id="{383424F4-056B-4642-B326-AD718C217E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20656" y="5157192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8" name="Zástupný symbol pro číslo snímku 1">
            <a:extLst>
              <a:ext uri="{FF2B5EF4-FFF2-40B4-BE49-F238E27FC236}">
                <a16:creationId xmlns:a16="http://schemas.microsoft.com/office/drawing/2014/main" id="{C47A6095-6BC6-479A-856B-C6E7AC5538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113B07-175F-4BAB-83B5-A81615A43CAB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cs-CZ" sz="140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8BD5617-7312-4285-80FF-30EB7937A6CF}"/>
              </a:ext>
            </a:extLst>
          </p:cNvPr>
          <p:cNvSpPr txBox="1"/>
          <p:nvPr/>
        </p:nvSpPr>
        <p:spPr>
          <a:xfrm>
            <a:off x="2325748" y="2309812"/>
            <a:ext cx="3096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/>
              <a:t>alkylmagnesiumhalogenid</a:t>
            </a:r>
            <a:endParaRPr lang="cs-CZ" sz="1600" b="1" dirty="0"/>
          </a:p>
        </p:txBody>
      </p:sp>
      <p:pic>
        <p:nvPicPr>
          <p:cNvPr id="3" name="Alkz13-1">
            <a:hlinkClick r:id="" action="ppaction://media"/>
            <a:extLst>
              <a:ext uri="{FF2B5EF4-FFF2-40B4-BE49-F238E27FC236}">
                <a16:creationId xmlns:a16="http://schemas.microsoft.com/office/drawing/2014/main" id="{A2AD65EE-8200-414C-B139-CFF26A8E5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9874" y="1201890"/>
            <a:ext cx="609600" cy="609600"/>
          </a:xfrm>
          <a:prstGeom prst="rect">
            <a:avLst/>
          </a:prstGeom>
        </p:spPr>
      </p:pic>
      <p:pic>
        <p:nvPicPr>
          <p:cNvPr id="5" name="Alkz13-2">
            <a:hlinkClick r:id="" action="ppaction://media"/>
            <a:extLst>
              <a:ext uri="{FF2B5EF4-FFF2-40B4-BE49-F238E27FC236}">
                <a16:creationId xmlns:a16="http://schemas.microsoft.com/office/drawing/2014/main" id="{84B3D6F0-6CAA-41EB-B63D-5A00AE8601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9874" y="44594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6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A10A5E6C-4A4B-45EE-8AD9-DE8215E60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0"/>
            <a:ext cx="7559675" cy="476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70C0"/>
                </a:solidFill>
              </a:rPr>
              <a:t>Významné komplexní sloučeniny hořčíku</a:t>
            </a:r>
          </a:p>
        </p:txBody>
      </p:sp>
      <p:pic>
        <p:nvPicPr>
          <p:cNvPr id="17411" name="Picture 5">
            <a:extLst>
              <a:ext uri="{FF2B5EF4-FFF2-40B4-BE49-F238E27FC236}">
                <a16:creationId xmlns:a16="http://schemas.microsoft.com/office/drawing/2014/main" id="{CDB19B1E-4DD4-4C5E-9EB3-042E5D097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822325"/>
            <a:ext cx="18002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>
            <a:extLst>
              <a:ext uri="{FF2B5EF4-FFF2-40B4-BE49-F238E27FC236}">
                <a16:creationId xmlns:a16="http://schemas.microsoft.com/office/drawing/2014/main" id="{43AE8B07-0941-4E0B-8019-6EAEACA64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781300"/>
            <a:ext cx="34893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7">
            <a:extLst>
              <a:ext uri="{FF2B5EF4-FFF2-40B4-BE49-F238E27FC236}">
                <a16:creationId xmlns:a16="http://schemas.microsoft.com/office/drawing/2014/main" id="{5F87C937-76A8-4428-9D2A-B1F786D91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988" y="1493838"/>
            <a:ext cx="865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>
                <a:solidFill>
                  <a:srgbClr val="C00000"/>
                </a:solidFill>
              </a:rPr>
              <a:t>Porfin</a:t>
            </a:r>
          </a:p>
        </p:txBody>
      </p:sp>
      <p:sp>
        <p:nvSpPr>
          <p:cNvPr id="17414" name="Text Box 8">
            <a:extLst>
              <a:ext uri="{FF2B5EF4-FFF2-40B4-BE49-F238E27FC236}">
                <a16:creationId xmlns:a16="http://schemas.microsoft.com/office/drawing/2014/main" id="{DC16DC67-93E6-49FB-A74D-C895F3145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338" y="6592888"/>
            <a:ext cx="1514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>
                <a:solidFill>
                  <a:srgbClr val="C00000"/>
                </a:solidFill>
              </a:rPr>
              <a:t>Chlorofyl</a:t>
            </a:r>
          </a:p>
        </p:txBody>
      </p:sp>
      <p:pic>
        <p:nvPicPr>
          <p:cNvPr id="17415" name="Picture 9">
            <a:extLst>
              <a:ext uri="{FF2B5EF4-FFF2-40B4-BE49-F238E27FC236}">
                <a16:creationId xmlns:a16="http://schemas.microsoft.com/office/drawing/2014/main" id="{3E123E8F-2A4A-4724-8A2B-952EDDE63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1116013"/>
            <a:ext cx="2617787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10">
            <a:extLst>
              <a:ext uri="{FF2B5EF4-FFF2-40B4-BE49-F238E27FC236}">
                <a16:creationId xmlns:a16="http://schemas.microsoft.com/office/drawing/2014/main" id="{8053BBA0-B07F-41BE-910A-98EDC8974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188" y="5170488"/>
            <a:ext cx="30972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>
                <a:solidFill>
                  <a:srgbClr val="C00000"/>
                </a:solidFill>
              </a:rPr>
              <a:t>sendvičový komplex hořčíku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>
                <a:solidFill>
                  <a:srgbClr val="C00000"/>
                </a:solidFill>
              </a:rPr>
              <a:t>s </a:t>
            </a:r>
            <a:r>
              <a:rPr lang="cs-CZ" altLang="cs-CZ" sz="1600" b="1" dirty="0" err="1">
                <a:solidFill>
                  <a:srgbClr val="C00000"/>
                </a:solidFill>
              </a:rPr>
              <a:t>cyklopentadienem</a:t>
            </a:r>
            <a:endParaRPr lang="cs-CZ" altLang="cs-CZ" sz="1600" b="1" dirty="0">
              <a:solidFill>
                <a:srgbClr val="C0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>
                <a:solidFill>
                  <a:srgbClr val="C00000"/>
                </a:solidFill>
              </a:rPr>
              <a:t> - analog </a:t>
            </a:r>
            <a:r>
              <a:rPr lang="cs-CZ" altLang="cs-CZ" sz="1600" b="1" dirty="0" err="1">
                <a:solidFill>
                  <a:srgbClr val="C00000"/>
                </a:solidFill>
              </a:rPr>
              <a:t>ferrrocenu</a:t>
            </a:r>
            <a:endParaRPr lang="cs-CZ" altLang="cs-CZ" sz="1600" b="1" dirty="0">
              <a:solidFill>
                <a:srgbClr val="C00000"/>
              </a:solidFill>
            </a:endParaRPr>
          </a:p>
        </p:txBody>
      </p:sp>
      <p:sp>
        <p:nvSpPr>
          <p:cNvPr id="17417" name="Zástupný symbol pro číslo snímku 1">
            <a:extLst>
              <a:ext uri="{FF2B5EF4-FFF2-40B4-BE49-F238E27FC236}">
                <a16:creationId xmlns:a16="http://schemas.microsoft.com/office/drawing/2014/main" id="{EAFD0019-85CB-4CBA-AFEF-8F3B70D266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B0C19B-A029-41E7-9C45-F3E0997E8FBE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cs-CZ" altLang="cs-CZ" sz="1400"/>
          </a:p>
        </p:txBody>
      </p:sp>
      <p:pic>
        <p:nvPicPr>
          <p:cNvPr id="2" name="Alkz14-1">
            <a:hlinkClick r:id="" action="ppaction://media"/>
            <a:extLst>
              <a:ext uri="{FF2B5EF4-FFF2-40B4-BE49-F238E27FC236}">
                <a16:creationId xmlns:a16="http://schemas.microsoft.com/office/drawing/2014/main" id="{EC46D8E6-DC2A-47ED-9ACC-C46B6DE75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0237" y="313380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>
            <a:extLst>
              <a:ext uri="{FF2B5EF4-FFF2-40B4-BE49-F238E27FC236}">
                <a16:creationId xmlns:a16="http://schemas.microsoft.com/office/drawing/2014/main" id="{F2E59B7A-7217-4F6B-B233-F4AE7AE49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998663"/>
            <a:ext cx="7848600" cy="2860675"/>
          </a:xfrm>
          <a:prstGeom prst="rect">
            <a:avLst/>
          </a:prstGeom>
          <a:pattFill prst="pct5">
            <a:fgClr>
              <a:srgbClr val="ECF8A6"/>
            </a:fgClr>
            <a:bgClr>
              <a:schemeClr val="bg1"/>
            </a:bgClr>
          </a:patt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2000" b="1" dirty="0"/>
              <a:t>hořčík je technicky velmi důležitý kov, </a:t>
            </a:r>
            <a:r>
              <a:rPr lang="cs-CZ" sz="2000" b="1" dirty="0">
                <a:solidFill>
                  <a:srgbClr val="FF0000"/>
                </a:solidFill>
              </a:rPr>
              <a:t>lehké</a:t>
            </a:r>
            <a:r>
              <a:rPr lang="cs-CZ" sz="2000" b="1" dirty="0"/>
              <a:t> </a:t>
            </a:r>
            <a:r>
              <a:rPr lang="cs-CZ" sz="2000" b="1" dirty="0">
                <a:solidFill>
                  <a:srgbClr val="FF0000"/>
                </a:solidFill>
              </a:rPr>
              <a:t>slitiny</a:t>
            </a: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2000" b="1" dirty="0"/>
              <a:t>zejména ve slitinách jako konstrukční materiál zvláště v letectví, automobilovém průmyslu a v raketové technice. </a:t>
            </a: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2000" b="1" dirty="0" err="1">
                <a:solidFill>
                  <a:srgbClr val="FF0000"/>
                </a:solidFill>
              </a:rPr>
              <a:t>MgO</a:t>
            </a:r>
            <a:r>
              <a:rPr lang="cs-CZ" sz="2000" b="1" dirty="0"/>
              <a:t> jako pálená magnézie pro sportovce</a:t>
            </a: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2000" b="1" dirty="0"/>
              <a:t>výroba </a:t>
            </a:r>
            <a:r>
              <a:rPr lang="cs-CZ" sz="2000" b="1" dirty="0" err="1">
                <a:solidFill>
                  <a:srgbClr val="FF0000"/>
                </a:solidFill>
              </a:rPr>
              <a:t>Grignardových</a:t>
            </a:r>
            <a:r>
              <a:rPr lang="cs-CZ" sz="2000" b="1" dirty="0">
                <a:solidFill>
                  <a:srgbClr val="FF0000"/>
                </a:solidFill>
              </a:rPr>
              <a:t> činidel </a:t>
            </a:r>
            <a:r>
              <a:rPr lang="cs-CZ" sz="2000" b="1" dirty="0"/>
              <a:t>pro alkylace a </a:t>
            </a:r>
            <a:r>
              <a:rPr lang="cs-CZ" sz="2000" b="1" dirty="0" err="1"/>
              <a:t>arylace</a:t>
            </a:r>
            <a:r>
              <a:rPr lang="cs-CZ" sz="2000" b="1" dirty="0"/>
              <a:t> </a:t>
            </a:r>
            <a:br>
              <a:rPr lang="cs-CZ" sz="2000" b="1" dirty="0"/>
            </a:br>
            <a:r>
              <a:rPr lang="cs-CZ" sz="2000" b="1" dirty="0"/>
              <a:t>v organické syntéze</a:t>
            </a:r>
          </a:p>
          <a:p>
            <a:pPr eaLnBrk="1" hangingPunct="1">
              <a:spcBef>
                <a:spcPct val="50000"/>
              </a:spcBef>
              <a:defRPr/>
            </a:pPr>
            <a:endParaRPr lang="cs-CZ" sz="2000" b="1" dirty="0"/>
          </a:p>
        </p:txBody>
      </p:sp>
      <p:sp>
        <p:nvSpPr>
          <p:cNvPr id="18435" name="Rectangle 6">
            <a:extLst>
              <a:ext uri="{FF2B5EF4-FFF2-40B4-BE49-F238E27FC236}">
                <a16:creationId xmlns:a16="http://schemas.microsoft.com/office/drawing/2014/main" id="{87AB3F71-58AB-4B3C-B98D-FE15E6C14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23813"/>
            <a:ext cx="4464050" cy="476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70C0"/>
                </a:solidFill>
              </a:rPr>
              <a:t>Použití hořčíku</a:t>
            </a:r>
          </a:p>
        </p:txBody>
      </p:sp>
      <p:sp>
        <p:nvSpPr>
          <p:cNvPr id="18436" name="Zástupný symbol pro číslo snímku 1">
            <a:extLst>
              <a:ext uri="{FF2B5EF4-FFF2-40B4-BE49-F238E27FC236}">
                <a16:creationId xmlns:a16="http://schemas.microsoft.com/office/drawing/2014/main" id="{58F5B43F-C519-4E8E-A028-035B27D163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FA7D30-2FF0-4600-B427-E771990C17E6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cs-CZ" altLang="cs-CZ" sz="1400"/>
          </a:p>
        </p:txBody>
      </p:sp>
      <p:pic>
        <p:nvPicPr>
          <p:cNvPr id="3" name="Alkz15-1">
            <a:hlinkClick r:id="" action="ppaction://media"/>
            <a:extLst>
              <a:ext uri="{FF2B5EF4-FFF2-40B4-BE49-F238E27FC236}">
                <a16:creationId xmlns:a16="http://schemas.microsoft.com/office/drawing/2014/main" id="{9F64E147-AD80-4C1D-800A-C81CD6EC4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9904" y="1998663"/>
            <a:ext cx="609600" cy="609600"/>
          </a:xfrm>
          <a:prstGeom prst="rect">
            <a:avLst/>
          </a:prstGeom>
        </p:spPr>
      </p:pic>
      <p:pic>
        <p:nvPicPr>
          <p:cNvPr id="4" name="Alkz15-2">
            <a:hlinkClick r:id="" action="ppaction://media"/>
            <a:extLst>
              <a:ext uri="{FF2B5EF4-FFF2-40B4-BE49-F238E27FC236}">
                <a16:creationId xmlns:a16="http://schemas.microsoft.com/office/drawing/2014/main" id="{5C4D55CF-CAD2-4D3D-84BD-3268E47C92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9904" y="3429000"/>
            <a:ext cx="578814" cy="578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>
            <a:extLst>
              <a:ext uri="{FF2B5EF4-FFF2-40B4-BE49-F238E27FC236}">
                <a16:creationId xmlns:a16="http://schemas.microsoft.com/office/drawing/2014/main" id="{A9982442-1CE2-4663-8458-E3C2A4393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0"/>
            <a:ext cx="6983413" cy="6207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0000"/>
                </a:solidFill>
              </a:rPr>
              <a:t>Vápník, stroncium, baryum</a:t>
            </a:r>
          </a:p>
        </p:txBody>
      </p:sp>
      <p:sp>
        <p:nvSpPr>
          <p:cNvPr id="19459" name="Text Box 6">
            <a:extLst>
              <a:ext uri="{FF2B5EF4-FFF2-40B4-BE49-F238E27FC236}">
                <a16:creationId xmlns:a16="http://schemas.microsoft.com/office/drawing/2014/main" id="{02340E96-ECE6-40BC-9DA5-C4763F0C5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2265363"/>
            <a:ext cx="2089150" cy="396875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Zdroje vápníku:</a:t>
            </a:r>
          </a:p>
        </p:txBody>
      </p:sp>
      <p:sp>
        <p:nvSpPr>
          <p:cNvPr id="19460" name="Text Box 7">
            <a:extLst>
              <a:ext uri="{FF2B5EF4-FFF2-40B4-BE49-F238E27FC236}">
                <a16:creationId xmlns:a16="http://schemas.microsoft.com/office/drawing/2014/main" id="{85138606-080E-4AC9-BDF1-5B911D834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2689225"/>
            <a:ext cx="1657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chemeClr val="accent2"/>
                </a:solidFill>
              </a:rPr>
              <a:t>vápenec</a:t>
            </a:r>
            <a:r>
              <a:rPr lang="cs-CZ" altLang="cs-CZ" sz="2000" b="1">
                <a:solidFill>
                  <a:schemeClr val="accent2"/>
                </a:solidFill>
              </a:rPr>
              <a:t>    (kalcit)</a:t>
            </a:r>
          </a:p>
        </p:txBody>
      </p:sp>
      <p:sp>
        <p:nvSpPr>
          <p:cNvPr id="19461" name="Text Box 8">
            <a:extLst>
              <a:ext uri="{FF2B5EF4-FFF2-40B4-BE49-F238E27FC236}">
                <a16:creationId xmlns:a16="http://schemas.microsoft.com/office/drawing/2014/main" id="{C3F0C093-54E8-48FF-ADD2-3674A6C21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4986338"/>
            <a:ext cx="1800225" cy="396875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Zdroje barya:</a:t>
            </a:r>
          </a:p>
        </p:txBody>
      </p:sp>
      <p:sp>
        <p:nvSpPr>
          <p:cNvPr id="19462" name="Text Box 9">
            <a:extLst>
              <a:ext uri="{FF2B5EF4-FFF2-40B4-BE49-F238E27FC236}">
                <a16:creationId xmlns:a16="http://schemas.microsoft.com/office/drawing/2014/main" id="{E94F8356-FBB9-4B52-9721-BDCCE3A9A040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119063" y="4329113"/>
            <a:ext cx="2305050" cy="396875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Zdroje stroncia:</a:t>
            </a:r>
          </a:p>
        </p:txBody>
      </p:sp>
      <p:grpSp>
        <p:nvGrpSpPr>
          <p:cNvPr id="19463" name="Skupina 1">
            <a:extLst>
              <a:ext uri="{FF2B5EF4-FFF2-40B4-BE49-F238E27FC236}">
                <a16:creationId xmlns:a16="http://schemas.microsoft.com/office/drawing/2014/main" id="{6E4BB9C0-5EBC-4E11-815F-D6C2CE2A26E0}"/>
              </a:ext>
            </a:extLst>
          </p:cNvPr>
          <p:cNvGrpSpPr>
            <a:grpSpLocks/>
          </p:cNvGrpSpPr>
          <p:nvPr/>
        </p:nvGrpSpPr>
        <p:grpSpPr bwMode="auto">
          <a:xfrm>
            <a:off x="2600325" y="2185988"/>
            <a:ext cx="5140325" cy="1943100"/>
            <a:chOff x="3000426" y="2135088"/>
            <a:chExt cx="5751512" cy="2112962"/>
          </a:xfrm>
        </p:grpSpPr>
        <p:pic>
          <p:nvPicPr>
            <p:cNvPr id="19473" name="Picture 5">
              <a:extLst>
                <a:ext uri="{FF2B5EF4-FFF2-40B4-BE49-F238E27FC236}">
                  <a16:creationId xmlns:a16="http://schemas.microsoft.com/office/drawing/2014/main" id="{D1D688DF-243D-4C74-916E-0675FCB9A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0426" y="2135088"/>
              <a:ext cx="5751512" cy="2112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4" name="Text Box 10">
              <a:extLst>
                <a:ext uri="{FF2B5EF4-FFF2-40B4-BE49-F238E27FC236}">
                  <a16:creationId xmlns:a16="http://schemas.microsoft.com/office/drawing/2014/main" id="{AF890C87-EEF9-4AC6-8F6C-6906755A1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51" y="3400765"/>
              <a:ext cx="3336166" cy="36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 dirty="0">
                  <a:solidFill>
                    <a:srgbClr val="3333FF"/>
                  </a:solidFill>
                </a:rPr>
                <a:t>také znám jako fluorit</a:t>
              </a:r>
            </a:p>
          </p:txBody>
        </p:sp>
        <p:sp>
          <p:nvSpPr>
            <p:cNvPr id="19475" name="Text Box 11">
              <a:extLst>
                <a:ext uri="{FF2B5EF4-FFF2-40B4-BE49-F238E27FC236}">
                  <a16:creationId xmlns:a16="http://schemas.microsoft.com/office/drawing/2014/main" id="{1CF4AC0C-336D-4E0F-AE50-0D3F75DD8A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9700" y="3751847"/>
              <a:ext cx="18002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/>
                <a:t>X = F, OH, aj</a:t>
              </a:r>
            </a:p>
          </p:txBody>
        </p:sp>
      </p:grpSp>
      <p:pic>
        <p:nvPicPr>
          <p:cNvPr id="19464" name="Picture 12">
            <a:extLst>
              <a:ext uri="{FF2B5EF4-FFF2-40B4-BE49-F238E27FC236}">
                <a16:creationId xmlns:a16="http://schemas.microsoft.com/office/drawing/2014/main" id="{4E43DC0A-D8A5-4FC3-873D-E2397489F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4302125"/>
            <a:ext cx="19335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3">
            <a:extLst>
              <a:ext uri="{FF2B5EF4-FFF2-40B4-BE49-F238E27FC236}">
                <a16:creationId xmlns:a16="http://schemas.microsoft.com/office/drawing/2014/main" id="{A2F8A2B7-87FA-47FC-A13A-6DAC1A79B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2565400" y="5035550"/>
            <a:ext cx="170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 Box 14">
            <a:extLst>
              <a:ext uri="{FF2B5EF4-FFF2-40B4-BE49-F238E27FC236}">
                <a16:creationId xmlns:a16="http://schemas.microsoft.com/office/drawing/2014/main" id="{473C44F5-803E-450D-8FE8-71F82BACF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5692775"/>
            <a:ext cx="8208962" cy="400050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Výroba kovů alkalických zemin :</a:t>
            </a:r>
            <a:r>
              <a:rPr lang="cs-CZ" altLang="cs-CZ" sz="1800" b="1"/>
              <a:t> elektrolýza tavenin chloridů</a:t>
            </a:r>
          </a:p>
        </p:txBody>
      </p:sp>
      <p:sp>
        <p:nvSpPr>
          <p:cNvPr id="19467" name="Text Box 15">
            <a:extLst>
              <a:ext uri="{FF2B5EF4-FFF2-40B4-BE49-F238E27FC236}">
                <a16:creationId xmlns:a16="http://schemas.microsoft.com/office/drawing/2014/main" id="{0948BA0D-8F6D-46FF-AC85-032AC16F0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3" y="6292850"/>
            <a:ext cx="7631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0070C0"/>
                </a:solidFill>
              </a:rPr>
              <a:t>Pozn.: rozpustné sloučeniny barya jsou jedovaté</a:t>
            </a:r>
            <a:endParaRPr lang="cs-CZ" altLang="cs-CZ" sz="1800" b="1">
              <a:solidFill>
                <a:srgbClr val="0070C0"/>
              </a:solidFill>
            </a:endParaRPr>
          </a:p>
        </p:txBody>
      </p:sp>
      <p:pic>
        <p:nvPicPr>
          <p:cNvPr id="19468" name="Picture 6">
            <a:extLst>
              <a:ext uri="{FF2B5EF4-FFF2-40B4-BE49-F238E27FC236}">
                <a16:creationId xmlns:a16="http://schemas.microsoft.com/office/drawing/2014/main" id="{6C13873C-7795-4078-9979-E2AABE176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706438"/>
            <a:ext cx="13335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7">
            <a:extLst>
              <a:ext uri="{FF2B5EF4-FFF2-40B4-BE49-F238E27FC236}">
                <a16:creationId xmlns:a16="http://schemas.microsoft.com/office/drawing/2014/main" id="{E3A6344D-4CE0-4B67-97E2-B695D4ABB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692150"/>
            <a:ext cx="13335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8">
            <a:extLst>
              <a:ext uri="{FF2B5EF4-FFF2-40B4-BE49-F238E27FC236}">
                <a16:creationId xmlns:a16="http://schemas.microsoft.com/office/drawing/2014/main" id="{96C022C1-ADDF-44B5-8B6D-92F395FA7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3" y="692150"/>
            <a:ext cx="13335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9">
            <a:extLst>
              <a:ext uri="{FF2B5EF4-FFF2-40B4-BE49-F238E27FC236}">
                <a16:creationId xmlns:a16="http://schemas.microsoft.com/office/drawing/2014/main" id="{1EC83004-D62B-43D2-BF84-695361261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657225"/>
            <a:ext cx="13239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2" name="Zástupný symbol pro číslo snímku 1">
            <a:extLst>
              <a:ext uri="{FF2B5EF4-FFF2-40B4-BE49-F238E27FC236}">
                <a16:creationId xmlns:a16="http://schemas.microsoft.com/office/drawing/2014/main" id="{9B6AD5AF-6A70-4DD8-A3CE-2D809B57F8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199C16-C455-4037-9D1C-FAD9BE2BBA68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cs-CZ" altLang="cs-CZ" sz="1400"/>
          </a:p>
        </p:txBody>
      </p:sp>
      <p:pic>
        <p:nvPicPr>
          <p:cNvPr id="4" name="Alkz16-1">
            <a:hlinkClick r:id="" action="ppaction://media"/>
            <a:extLst>
              <a:ext uri="{FF2B5EF4-FFF2-40B4-BE49-F238E27FC236}">
                <a16:creationId xmlns:a16="http://schemas.microsoft.com/office/drawing/2014/main" id="{4A34D117-B08E-405F-9F47-664BD3A33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23225" y="1098550"/>
            <a:ext cx="609600" cy="609600"/>
          </a:xfrm>
          <a:prstGeom prst="rect">
            <a:avLst/>
          </a:prstGeom>
        </p:spPr>
      </p:pic>
      <p:pic>
        <p:nvPicPr>
          <p:cNvPr id="5" name="Alkz16-2">
            <a:hlinkClick r:id="" action="ppaction://media"/>
            <a:extLst>
              <a:ext uri="{FF2B5EF4-FFF2-40B4-BE49-F238E27FC236}">
                <a16:creationId xmlns:a16="http://schemas.microsoft.com/office/drawing/2014/main" id="{99A60F5A-3FD5-4FD8-9A26-107BD2E153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23225" y="2319420"/>
            <a:ext cx="609600" cy="609600"/>
          </a:xfrm>
          <a:prstGeom prst="rect">
            <a:avLst/>
          </a:prstGeom>
        </p:spPr>
      </p:pic>
      <p:pic>
        <p:nvPicPr>
          <p:cNvPr id="3" name="Obrázek 2" descr="Obsah obrázku jídlo, cihla&#10;&#10;Popis byl vytvořen automaticky">
            <a:extLst>
              <a:ext uri="{FF2B5EF4-FFF2-40B4-BE49-F238E27FC236}">
                <a16:creationId xmlns:a16="http://schemas.microsoft.com/office/drawing/2014/main" id="{65D41175-1461-4C0D-9C0D-4E9D85DDEC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025" y="4296655"/>
            <a:ext cx="2079625" cy="141830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EA438DC-BF37-480D-BE42-EEC3A7C8E217}"/>
              </a:ext>
            </a:extLst>
          </p:cNvPr>
          <p:cNvSpPr txBox="1"/>
          <p:nvPr/>
        </p:nvSpPr>
        <p:spPr>
          <a:xfrm>
            <a:off x="7819479" y="4874136"/>
            <a:ext cx="1324521" cy="52322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cs-CZ" sz="1400" dirty="0"/>
              <a:t>dvojlomný vápenec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7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sah 2">
            <a:extLst>
              <a:ext uri="{FF2B5EF4-FFF2-40B4-BE49-F238E27FC236}">
                <a16:creationId xmlns:a16="http://schemas.microsoft.com/office/drawing/2014/main" id="{E15E385C-9CC4-4F04-A0AD-BE9D497B2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53988"/>
            <a:ext cx="7848600" cy="341947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2800" b="1">
                <a:solidFill>
                  <a:srgbClr val="FF0000"/>
                </a:solidFill>
                <a:cs typeface="Arial" panose="020B0604020202020204" pitchFamily="34" charset="0"/>
              </a:rPr>
              <a:t>Obecné vlastnosti kovů alkalických zemin:</a:t>
            </a:r>
          </a:p>
          <a:p>
            <a:pPr>
              <a:buFontTx/>
              <a:buNone/>
            </a:pPr>
            <a:endParaRPr lang="cs-CZ" altLang="cs-CZ" sz="2800" b="1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cs-CZ" altLang="cs-CZ" sz="2000">
                <a:cs typeface="Arial" panose="020B0604020202020204" pitchFamily="34" charset="0"/>
              </a:rPr>
              <a:t>elektropozitivní prvky</a:t>
            </a:r>
          </a:p>
          <a:p>
            <a:r>
              <a:rPr lang="cs-CZ" altLang="cs-CZ" sz="2000">
                <a:cs typeface="Arial" panose="020B0604020202020204" pitchFamily="34" charset="0"/>
              </a:rPr>
              <a:t>zásadotvorné </a:t>
            </a:r>
          </a:p>
          <a:p>
            <a:r>
              <a:rPr lang="cs-CZ" altLang="cs-CZ" sz="2000">
                <a:cs typeface="Arial" panose="020B0604020202020204" pitchFamily="34" charset="0"/>
              </a:rPr>
              <a:t>stříbrolesklé neušlechtilé kovy</a:t>
            </a:r>
          </a:p>
          <a:p>
            <a:r>
              <a:rPr lang="cs-CZ" altLang="cs-CZ" sz="2000">
                <a:cs typeface="Arial" panose="020B0604020202020204" pitchFamily="34" charset="0"/>
              </a:rPr>
              <a:t>rozpustné soli stroncia a barya jsou jedovaté</a:t>
            </a:r>
            <a:endParaRPr lang="cs-CZ" altLang="cs-CZ" sz="1800">
              <a:cs typeface="Arial" panose="020B0604020202020204" pitchFamily="34" charset="0"/>
            </a:endParaRPr>
          </a:p>
          <a:p>
            <a:r>
              <a:rPr lang="cs-CZ" altLang="cs-CZ" sz="2000">
                <a:cs typeface="Arial" panose="020B0604020202020204" pitchFamily="34" charset="0"/>
              </a:rPr>
              <a:t>reaktivní, reagují s vodou podobně jako alkalické kovy (pomaleji)</a:t>
            </a:r>
          </a:p>
          <a:p>
            <a:r>
              <a:rPr lang="cs-CZ" altLang="cs-CZ" sz="2000">
                <a:cs typeface="Arial" panose="020B0604020202020204" pitchFamily="34" charset="0"/>
              </a:rPr>
              <a:t>některé barví plamen</a:t>
            </a:r>
            <a:endParaRPr lang="cs-CZ" altLang="cs-CZ" sz="2400">
              <a:cs typeface="Arial" panose="020B0604020202020204" pitchFamily="34" charset="0"/>
            </a:endParaRPr>
          </a:p>
        </p:txBody>
      </p:sp>
      <p:sp>
        <p:nvSpPr>
          <p:cNvPr id="20483" name="Zástupný symbol pro číslo snímku 1">
            <a:extLst>
              <a:ext uri="{FF2B5EF4-FFF2-40B4-BE49-F238E27FC236}">
                <a16:creationId xmlns:a16="http://schemas.microsoft.com/office/drawing/2014/main" id="{2B79F2CE-205A-4FC5-8345-2340457ABD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A1E25B-15CC-4BED-8601-1EA76E0E8884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cs-CZ" altLang="cs-CZ" sz="1400"/>
          </a:p>
        </p:txBody>
      </p:sp>
      <p:sp>
        <p:nvSpPr>
          <p:cNvPr id="20484" name="Zástupný symbol pro číslo snímku 1">
            <a:extLst>
              <a:ext uri="{FF2B5EF4-FFF2-40B4-BE49-F238E27FC236}">
                <a16:creationId xmlns:a16="http://schemas.microsoft.com/office/drawing/2014/main" id="{44AD6E14-3F69-4645-9B77-C6F3E1B35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0" y="730567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8FB08BB-094F-4E3B-BC08-A14C68E7D5AB}" type="slidenum">
              <a:rPr lang="cs-CZ" altLang="cs-CZ" sz="1400"/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cs-CZ" altLang="cs-CZ" sz="1400"/>
          </a:p>
        </p:txBody>
      </p:sp>
      <p:grpSp>
        <p:nvGrpSpPr>
          <p:cNvPr id="20485" name="Skupina 17">
            <a:extLst>
              <a:ext uri="{FF2B5EF4-FFF2-40B4-BE49-F238E27FC236}">
                <a16:creationId xmlns:a16="http://schemas.microsoft.com/office/drawing/2014/main" id="{4C4FDECD-CF3C-47BC-8D8B-E3523DA4AE06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3833813"/>
            <a:ext cx="6008688" cy="2870200"/>
            <a:chOff x="543882" y="1000125"/>
            <a:chExt cx="8358188" cy="5853032"/>
          </a:xfrm>
        </p:grpSpPr>
        <p:pic>
          <p:nvPicPr>
            <p:cNvPr id="20486" name="Picture 2">
              <a:extLst>
                <a:ext uri="{FF2B5EF4-FFF2-40B4-BE49-F238E27FC236}">
                  <a16:creationId xmlns:a16="http://schemas.microsoft.com/office/drawing/2014/main" id="{8391438D-9484-425D-B4F0-11A88FBB3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882" y="1000125"/>
              <a:ext cx="8358188" cy="457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7" name="TextovéPole 20">
              <a:extLst>
                <a:ext uri="{FF2B5EF4-FFF2-40B4-BE49-F238E27FC236}">
                  <a16:creationId xmlns:a16="http://schemas.microsoft.com/office/drawing/2014/main" id="{DEA46F2F-DF8E-43EB-BB14-60DA1E31EE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2507" y="5786438"/>
              <a:ext cx="700532" cy="1066719"/>
            </a:xfrm>
            <a:prstGeom prst="rect">
              <a:avLst/>
            </a:prstGeom>
            <a:solidFill>
              <a:srgbClr val="FFFF61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800" b="1">
                  <a:cs typeface="Arial" panose="020B0604020202020204" pitchFamily="34" charset="0"/>
                </a:rPr>
                <a:t>Li</a:t>
              </a:r>
            </a:p>
          </p:txBody>
        </p:sp>
        <p:sp>
          <p:nvSpPr>
            <p:cNvPr id="20488" name="TextovéPole 21">
              <a:extLst>
                <a:ext uri="{FF2B5EF4-FFF2-40B4-BE49-F238E27FC236}">
                  <a16:creationId xmlns:a16="http://schemas.microsoft.com/office/drawing/2014/main" id="{95CF19E7-B0C6-4286-845D-8663A5D12E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5125" y="5786438"/>
              <a:ext cx="783026" cy="1066719"/>
            </a:xfrm>
            <a:prstGeom prst="rect">
              <a:avLst/>
            </a:prstGeom>
            <a:solidFill>
              <a:srgbClr val="FFFF61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800" b="1">
                  <a:cs typeface="Arial" panose="020B0604020202020204" pitchFamily="34" charset="0"/>
                </a:rPr>
                <a:t>Sr</a:t>
              </a:r>
            </a:p>
          </p:txBody>
        </p:sp>
        <p:sp>
          <p:nvSpPr>
            <p:cNvPr id="20489" name="TextovéPole 22">
              <a:extLst>
                <a:ext uri="{FF2B5EF4-FFF2-40B4-BE49-F238E27FC236}">
                  <a16:creationId xmlns:a16="http://schemas.microsoft.com/office/drawing/2014/main" id="{2B8F453D-5622-4A98-81D2-DB161310DF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2131" y="5786438"/>
              <a:ext cx="896734" cy="1066719"/>
            </a:xfrm>
            <a:prstGeom prst="rect">
              <a:avLst/>
            </a:prstGeom>
            <a:solidFill>
              <a:srgbClr val="FFFF61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800" b="1">
                  <a:cs typeface="Arial" panose="020B0604020202020204" pitchFamily="34" charset="0"/>
                </a:rPr>
                <a:t>Ca</a:t>
              </a:r>
            </a:p>
          </p:txBody>
        </p:sp>
        <p:sp>
          <p:nvSpPr>
            <p:cNvPr id="20490" name="TextovéPole 23">
              <a:extLst>
                <a:ext uri="{FF2B5EF4-FFF2-40B4-BE49-F238E27FC236}">
                  <a16:creationId xmlns:a16="http://schemas.microsoft.com/office/drawing/2014/main" id="{45310A15-42D0-4F76-9263-D48C472E27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9069" y="5786438"/>
              <a:ext cx="1612426" cy="941223"/>
            </a:xfrm>
            <a:prstGeom prst="rect">
              <a:avLst/>
            </a:prstGeom>
            <a:solidFill>
              <a:srgbClr val="FFFF61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cs typeface="Arial" panose="020B0604020202020204" pitchFamily="34" charset="0"/>
                </a:rPr>
                <a:t>Rb, Cs</a:t>
              </a:r>
            </a:p>
          </p:txBody>
        </p:sp>
        <p:sp>
          <p:nvSpPr>
            <p:cNvPr id="20491" name="TextovéPole 24">
              <a:extLst>
                <a:ext uri="{FF2B5EF4-FFF2-40B4-BE49-F238E27FC236}">
                  <a16:creationId xmlns:a16="http://schemas.microsoft.com/office/drawing/2014/main" id="{4FAA36BE-6C54-459C-93F5-8CB4DBDFD3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1819" y="5786438"/>
              <a:ext cx="618036" cy="1066719"/>
            </a:xfrm>
            <a:prstGeom prst="rect">
              <a:avLst/>
            </a:prstGeom>
            <a:solidFill>
              <a:srgbClr val="FFFF61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800" b="1"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20492" name="TextovéPole 25">
              <a:extLst>
                <a:ext uri="{FF2B5EF4-FFF2-40B4-BE49-F238E27FC236}">
                  <a16:creationId xmlns:a16="http://schemas.microsoft.com/office/drawing/2014/main" id="{F4FBE35F-38BF-4F87-801C-318E4D9305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632" y="5786438"/>
              <a:ext cx="896734" cy="1066719"/>
            </a:xfrm>
            <a:prstGeom prst="rect">
              <a:avLst/>
            </a:prstGeom>
            <a:solidFill>
              <a:srgbClr val="FFFF61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800" b="1">
                  <a:cs typeface="Arial" panose="020B0604020202020204" pitchFamily="34" charset="0"/>
                </a:rPr>
                <a:t>Na</a:t>
              </a:r>
            </a:p>
          </p:txBody>
        </p:sp>
        <p:sp>
          <p:nvSpPr>
            <p:cNvPr id="20493" name="TextovéPole 26">
              <a:extLst>
                <a:ext uri="{FF2B5EF4-FFF2-40B4-BE49-F238E27FC236}">
                  <a16:creationId xmlns:a16="http://schemas.microsoft.com/office/drawing/2014/main" id="{57D0C820-916B-481F-A05C-3D1DB56702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8125" y="5786438"/>
              <a:ext cx="896734" cy="1066719"/>
            </a:xfrm>
            <a:prstGeom prst="rect">
              <a:avLst/>
            </a:prstGeom>
            <a:solidFill>
              <a:srgbClr val="FFFF61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800" b="1">
                  <a:cs typeface="Arial" panose="020B0604020202020204" pitchFamily="34" charset="0"/>
                </a:rPr>
                <a:t>Ba</a:t>
              </a:r>
            </a:p>
          </p:txBody>
        </p:sp>
      </p:grpSp>
      <p:pic>
        <p:nvPicPr>
          <p:cNvPr id="2" name="Alkz17-1">
            <a:hlinkClick r:id="" action="ppaction://media"/>
            <a:extLst>
              <a:ext uri="{FF2B5EF4-FFF2-40B4-BE49-F238E27FC236}">
                <a16:creationId xmlns:a16="http://schemas.microsoft.com/office/drawing/2014/main" id="{6B7A228A-CA15-4C63-916F-903ECCEA3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013" y="11247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>
            <a:extLst>
              <a:ext uri="{FF2B5EF4-FFF2-40B4-BE49-F238E27FC236}">
                <a16:creationId xmlns:a16="http://schemas.microsoft.com/office/drawing/2014/main" id="{12F362BC-2746-456F-B54C-EC9B67B2D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0"/>
            <a:ext cx="5400675" cy="476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70C0"/>
                </a:solidFill>
              </a:rPr>
              <a:t>Sloučeniny kovů alkalických zemin</a:t>
            </a:r>
          </a:p>
        </p:txBody>
      </p:sp>
      <p:sp>
        <p:nvSpPr>
          <p:cNvPr id="22531" name="Text Box 5">
            <a:extLst>
              <a:ext uri="{FF2B5EF4-FFF2-40B4-BE49-F238E27FC236}">
                <a16:creationId xmlns:a16="http://schemas.microsoft.com/office/drawing/2014/main" id="{FB8B627B-1B09-4CBB-A18B-F63F98564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684213"/>
            <a:ext cx="8099425" cy="461962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 Hydridy</a:t>
            </a:r>
            <a:r>
              <a:rPr lang="cs-CZ" altLang="cs-CZ" sz="1800" b="1">
                <a:solidFill>
                  <a:srgbClr val="FF0000"/>
                </a:solidFill>
              </a:rPr>
              <a:t> </a:t>
            </a:r>
            <a:r>
              <a:rPr lang="cs-CZ" altLang="cs-CZ" sz="2400" b="1"/>
              <a:t>MH</a:t>
            </a:r>
            <a:r>
              <a:rPr lang="cs-CZ" altLang="cs-CZ" sz="2400" b="1" baseline="-25000"/>
              <a:t>2</a:t>
            </a:r>
            <a:r>
              <a:rPr lang="cs-CZ" altLang="cs-CZ" sz="1800" b="1"/>
              <a:t>: přímá syntéza, reagují s vodou – pohotový zdroj vodíku </a:t>
            </a:r>
          </a:p>
        </p:txBody>
      </p:sp>
      <p:sp>
        <p:nvSpPr>
          <p:cNvPr id="22532" name="Text Box 6">
            <a:extLst>
              <a:ext uri="{FF2B5EF4-FFF2-40B4-BE49-F238E27FC236}">
                <a16:creationId xmlns:a16="http://schemas.microsoft.com/office/drawing/2014/main" id="{461B3888-DCE4-4E9D-BDCD-8E2005AD4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477963"/>
            <a:ext cx="3959225" cy="396875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Karbid a kyanamid vápenatý:</a:t>
            </a:r>
          </a:p>
        </p:txBody>
      </p:sp>
      <p:grpSp>
        <p:nvGrpSpPr>
          <p:cNvPr id="22534" name="Skupina 1">
            <a:extLst>
              <a:ext uri="{FF2B5EF4-FFF2-40B4-BE49-F238E27FC236}">
                <a16:creationId xmlns:a16="http://schemas.microsoft.com/office/drawing/2014/main" id="{C9F87CB9-1077-40DC-8079-10A75ECBB1C6}"/>
              </a:ext>
            </a:extLst>
          </p:cNvPr>
          <p:cNvGrpSpPr>
            <a:grpSpLocks/>
          </p:cNvGrpSpPr>
          <p:nvPr/>
        </p:nvGrpSpPr>
        <p:grpSpPr bwMode="auto">
          <a:xfrm>
            <a:off x="300499" y="2307431"/>
            <a:ext cx="7152048" cy="1477963"/>
            <a:chOff x="827584" y="1682750"/>
            <a:chExt cx="7150607" cy="1477178"/>
          </a:xfrm>
        </p:grpSpPr>
        <p:pic>
          <p:nvPicPr>
            <p:cNvPr id="22545" name="Picture 7">
              <a:extLst>
                <a:ext uri="{FF2B5EF4-FFF2-40B4-BE49-F238E27FC236}">
                  <a16:creationId xmlns:a16="http://schemas.microsoft.com/office/drawing/2014/main" id="{DD17B882-7BB9-486B-921C-E49D2FDFF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682750"/>
              <a:ext cx="5629008" cy="1477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6" name="Text Box 10">
              <a:extLst>
                <a:ext uri="{FF2B5EF4-FFF2-40B4-BE49-F238E27FC236}">
                  <a16:creationId xmlns:a16="http://schemas.microsoft.com/office/drawing/2014/main" id="{FE0FE111-5F02-49E4-9AB7-6EA8ED51AE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6166" y="2412036"/>
              <a:ext cx="22320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 dirty="0"/>
                <a:t>slouží jako hnojivo</a:t>
              </a:r>
            </a:p>
          </p:txBody>
        </p:sp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AC542579-3C4A-4083-878D-6F07EF7BC48A}"/>
              </a:ext>
            </a:extLst>
          </p:cNvPr>
          <p:cNvGrpSpPr/>
          <p:nvPr/>
        </p:nvGrpSpPr>
        <p:grpSpPr>
          <a:xfrm>
            <a:off x="300499" y="4031059"/>
            <a:ext cx="6408738" cy="909638"/>
            <a:chOff x="288925" y="3959225"/>
            <a:chExt cx="6408738" cy="909638"/>
          </a:xfrm>
        </p:grpSpPr>
        <p:sp>
          <p:nvSpPr>
            <p:cNvPr id="22533" name="Text Box 9">
              <a:extLst>
                <a:ext uri="{FF2B5EF4-FFF2-40B4-BE49-F238E27FC236}">
                  <a16:creationId xmlns:a16="http://schemas.microsoft.com/office/drawing/2014/main" id="{C693497F-F59B-4F83-B580-7180099F4F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925" y="3959225"/>
              <a:ext cx="1081088" cy="396875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 dirty="0">
                  <a:solidFill>
                    <a:srgbClr val="FF0000"/>
                  </a:solidFill>
                </a:rPr>
                <a:t>Nitridy:</a:t>
              </a:r>
              <a:r>
                <a:rPr lang="cs-CZ" altLang="cs-CZ" sz="1800" b="1" dirty="0"/>
                <a:t> </a:t>
              </a:r>
            </a:p>
          </p:txBody>
        </p:sp>
        <p:grpSp>
          <p:nvGrpSpPr>
            <p:cNvPr id="22535" name="Skupina 2">
              <a:extLst>
                <a:ext uri="{FF2B5EF4-FFF2-40B4-BE49-F238E27FC236}">
                  <a16:creationId xmlns:a16="http://schemas.microsoft.com/office/drawing/2014/main" id="{9632CA5F-D159-46B3-8565-6328A65A17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325" y="3971925"/>
              <a:ext cx="5113338" cy="896938"/>
              <a:chOff x="1187450" y="4365625"/>
              <a:chExt cx="5113338" cy="896438"/>
            </a:xfrm>
          </p:grpSpPr>
          <p:pic>
            <p:nvPicPr>
              <p:cNvPr id="22543" name="Picture 11">
                <a:extLst>
                  <a:ext uri="{FF2B5EF4-FFF2-40B4-BE49-F238E27FC236}">
                    <a16:creationId xmlns:a16="http://schemas.microsoft.com/office/drawing/2014/main" id="{EFF60605-CEE0-4869-BDC2-FDA5208F6D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7450" y="4365625"/>
                <a:ext cx="5113338" cy="477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4" name="Text Box 12">
                <a:extLst>
                  <a:ext uri="{FF2B5EF4-FFF2-40B4-BE49-F238E27FC236}">
                    <a16:creationId xmlns:a16="http://schemas.microsoft.com/office/drawing/2014/main" id="{CCB3CF85-CC85-4344-9DB4-F86456FE4D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1259" y="4923509"/>
                <a:ext cx="377952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600" b="1" dirty="0"/>
                  <a:t>výroba </a:t>
                </a:r>
                <a:r>
                  <a:rPr lang="cs-CZ" altLang="cs-CZ" sz="1600" b="1" dirty="0" err="1"/>
                  <a:t>deuterovaného</a:t>
                </a:r>
                <a:r>
                  <a:rPr lang="cs-CZ" altLang="cs-CZ" sz="1600" b="1" dirty="0"/>
                  <a:t> amoniaku</a:t>
                </a:r>
              </a:p>
            </p:txBody>
          </p:sp>
        </p:grpSp>
      </p:grpSp>
      <p:grpSp>
        <p:nvGrpSpPr>
          <p:cNvPr id="22536" name="Skupina 3">
            <a:extLst>
              <a:ext uri="{FF2B5EF4-FFF2-40B4-BE49-F238E27FC236}">
                <a16:creationId xmlns:a16="http://schemas.microsoft.com/office/drawing/2014/main" id="{ADD9B4E5-81D8-42F1-89FD-910391F798D5}"/>
              </a:ext>
            </a:extLst>
          </p:cNvPr>
          <p:cNvGrpSpPr>
            <a:grpSpLocks/>
          </p:cNvGrpSpPr>
          <p:nvPr/>
        </p:nvGrpSpPr>
        <p:grpSpPr bwMode="auto">
          <a:xfrm>
            <a:off x="223578" y="5095929"/>
            <a:ext cx="5707063" cy="994063"/>
            <a:chOff x="539750" y="5284788"/>
            <a:chExt cx="5707063" cy="994063"/>
          </a:xfrm>
        </p:grpSpPr>
        <p:sp>
          <p:nvSpPr>
            <p:cNvPr id="22538" name="Text Box 13">
              <a:extLst>
                <a:ext uri="{FF2B5EF4-FFF2-40B4-BE49-F238E27FC236}">
                  <a16:creationId xmlns:a16="http://schemas.microsoft.com/office/drawing/2014/main" id="{5CABC1DB-9826-499D-863B-4EF17DEC78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750" y="5284788"/>
              <a:ext cx="1295400" cy="3968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solidFill>
                    <a:srgbClr val="FF0000"/>
                  </a:solidFill>
                </a:rPr>
                <a:t>Sulfidy:</a:t>
              </a:r>
            </a:p>
          </p:txBody>
        </p:sp>
        <p:sp>
          <p:nvSpPr>
            <p:cNvPr id="22539" name="Rectangle 14">
              <a:extLst>
                <a:ext uri="{FF2B5EF4-FFF2-40B4-BE49-F238E27FC236}">
                  <a16:creationId xmlns:a16="http://schemas.microsoft.com/office/drawing/2014/main" id="{8CF25492-490A-4173-B8E6-2B606A25E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2650" y="5881976"/>
              <a:ext cx="4094163" cy="396875"/>
            </a:xfrm>
            <a:prstGeom prst="rect">
              <a:avLst/>
            </a:prstGeom>
            <a:solidFill>
              <a:srgbClr val="ECF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 dirty="0">
                  <a:solidFill>
                    <a:schemeClr val="accent2"/>
                  </a:solidFill>
                </a:rPr>
                <a:t>BaSO</a:t>
              </a:r>
              <a:r>
                <a:rPr lang="cs-CZ" altLang="cs-CZ" sz="2000" b="1" baseline="-25000" dirty="0">
                  <a:solidFill>
                    <a:schemeClr val="accent2"/>
                  </a:solidFill>
                </a:rPr>
                <a:t>4</a:t>
              </a:r>
              <a:r>
                <a:rPr lang="cs-CZ" altLang="cs-CZ" sz="2000" b="1" dirty="0">
                  <a:solidFill>
                    <a:schemeClr val="accent2"/>
                  </a:solidFill>
                </a:rPr>
                <a:t>  +   2 C            </a:t>
              </a:r>
              <a:r>
                <a:rPr lang="cs-CZ" altLang="cs-CZ" sz="2000" b="1" dirty="0" err="1">
                  <a:solidFill>
                    <a:schemeClr val="accent2"/>
                  </a:solidFill>
                </a:rPr>
                <a:t>BaS</a:t>
              </a:r>
              <a:r>
                <a:rPr lang="cs-CZ" altLang="cs-CZ" sz="2000" b="1" dirty="0">
                  <a:solidFill>
                    <a:schemeClr val="accent2"/>
                  </a:solidFill>
                </a:rPr>
                <a:t>  +  CO</a:t>
              </a:r>
              <a:r>
                <a:rPr lang="cs-CZ" altLang="cs-CZ" sz="2000" b="1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22540" name="Text Box 15">
              <a:extLst>
                <a:ext uri="{FF2B5EF4-FFF2-40B4-BE49-F238E27FC236}">
                  <a16:creationId xmlns:a16="http://schemas.microsoft.com/office/drawing/2014/main" id="{CC40E408-147D-4C2C-A30A-A3B6A03C9D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2650" y="5303838"/>
              <a:ext cx="2808288" cy="396875"/>
            </a:xfrm>
            <a:prstGeom prst="rect">
              <a:avLst/>
            </a:prstGeom>
            <a:solidFill>
              <a:srgbClr val="ECF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solidFill>
                    <a:schemeClr val="accent2"/>
                  </a:solidFill>
                </a:rPr>
                <a:t>Ca   +  S          CaS</a:t>
              </a:r>
            </a:p>
          </p:txBody>
        </p:sp>
        <p:sp>
          <p:nvSpPr>
            <p:cNvPr id="22541" name="Line 18">
              <a:extLst>
                <a:ext uri="{FF2B5EF4-FFF2-40B4-BE49-F238E27FC236}">
                  <a16:creationId xmlns:a16="http://schemas.microsoft.com/office/drawing/2014/main" id="{A1AE1DF8-58B8-492C-84F8-1FA7025010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8663" y="5502275"/>
              <a:ext cx="5762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42" name="Line 19">
              <a:extLst>
                <a:ext uri="{FF2B5EF4-FFF2-40B4-BE49-F238E27FC236}">
                  <a16:creationId xmlns:a16="http://schemas.microsoft.com/office/drawing/2014/main" id="{9ACABF18-52F4-4B29-80FF-50F79682C0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8059" y="6096177"/>
              <a:ext cx="5762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2537" name="Zástupný symbol pro číslo snímku 1">
            <a:extLst>
              <a:ext uri="{FF2B5EF4-FFF2-40B4-BE49-F238E27FC236}">
                <a16:creationId xmlns:a16="http://schemas.microsoft.com/office/drawing/2014/main" id="{D06C683A-81CB-4FCC-A132-32C442C86B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1DB6A2-6A2E-4EC4-B11E-5414A3FD80FD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cs-CZ" altLang="cs-CZ" sz="140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574380B-4067-4189-B84F-630630AC7E66}"/>
              </a:ext>
            </a:extLst>
          </p:cNvPr>
          <p:cNvSpPr txBox="1"/>
          <p:nvPr/>
        </p:nvSpPr>
        <p:spPr>
          <a:xfrm>
            <a:off x="300498" y="6305550"/>
            <a:ext cx="5927685" cy="584775"/>
          </a:xfrm>
          <a:prstGeom prst="rect">
            <a:avLst/>
          </a:prstGeom>
          <a:pattFill prst="pct5">
            <a:fgClr>
              <a:srgbClr val="FFFF99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cs-CZ" sz="1600" dirty="0"/>
              <a:t>Reakcí </a:t>
            </a:r>
            <a:r>
              <a:rPr lang="cs-CZ" sz="1600" dirty="0" err="1"/>
              <a:t>BaS</a:t>
            </a:r>
            <a:r>
              <a:rPr lang="cs-CZ" sz="1600" dirty="0"/>
              <a:t> a ZnSO</a:t>
            </a:r>
            <a:r>
              <a:rPr lang="cs-CZ" sz="1600" baseline="-25000" dirty="0"/>
              <a:t>4</a:t>
            </a:r>
            <a:r>
              <a:rPr lang="cs-CZ" sz="1600" dirty="0"/>
              <a:t> vzniká směs velmi kvalitních bílých pigmentů pod názvem </a:t>
            </a:r>
            <a:r>
              <a:rPr lang="cs-CZ" sz="1600" dirty="0" err="1"/>
              <a:t>lithopon</a:t>
            </a:r>
            <a:r>
              <a:rPr lang="cs-CZ" sz="1600" dirty="0"/>
              <a:t> (tedy směs BaSO</a:t>
            </a:r>
            <a:r>
              <a:rPr lang="cs-CZ" sz="1600" baseline="-25000" dirty="0"/>
              <a:t>4</a:t>
            </a:r>
            <a:r>
              <a:rPr lang="cs-CZ" sz="1600" dirty="0"/>
              <a:t> a </a:t>
            </a:r>
            <a:r>
              <a:rPr lang="cs-CZ" sz="1600" dirty="0" err="1"/>
              <a:t>ZnS</a:t>
            </a:r>
            <a:r>
              <a:rPr lang="cs-CZ" sz="1600" dirty="0"/>
              <a:t>)</a:t>
            </a:r>
          </a:p>
        </p:txBody>
      </p:sp>
      <p:pic>
        <p:nvPicPr>
          <p:cNvPr id="8" name="Alkz18-1">
            <a:hlinkClick r:id="" action="ppaction://media"/>
            <a:extLst>
              <a:ext uri="{FF2B5EF4-FFF2-40B4-BE49-F238E27FC236}">
                <a16:creationId xmlns:a16="http://schemas.microsoft.com/office/drawing/2014/main" id="{D60E055D-024D-4C27-A623-CDCEE5E95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453" y="686245"/>
            <a:ext cx="609600" cy="609600"/>
          </a:xfrm>
          <a:prstGeom prst="rect">
            <a:avLst/>
          </a:prstGeom>
        </p:spPr>
      </p:pic>
      <p:pic>
        <p:nvPicPr>
          <p:cNvPr id="9" name="Alkz18-2">
            <a:hlinkClick r:id="" action="ppaction://media"/>
            <a:extLst>
              <a:ext uri="{FF2B5EF4-FFF2-40B4-BE49-F238E27FC236}">
                <a16:creationId xmlns:a16="http://schemas.microsoft.com/office/drawing/2014/main" id="{0F8BAF44-ED61-49F0-92F3-12AF0985EB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52787" y="3160935"/>
            <a:ext cx="609600" cy="609600"/>
          </a:xfrm>
          <a:prstGeom prst="rect">
            <a:avLst/>
          </a:prstGeom>
        </p:spPr>
      </p:pic>
      <p:pic>
        <p:nvPicPr>
          <p:cNvPr id="10" name="Alkz18-3">
            <a:hlinkClick r:id="" action="ppaction://media"/>
            <a:extLst>
              <a:ext uri="{FF2B5EF4-FFF2-40B4-BE49-F238E27FC236}">
                <a16:creationId xmlns:a16="http://schemas.microsoft.com/office/drawing/2014/main" id="{B8CFFDAB-03AC-4BCC-8D5A-3099C9A8CF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92556" y="5388317"/>
            <a:ext cx="609600" cy="609600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2B9D7654-C448-437A-8988-8D98BF242857}"/>
              </a:ext>
            </a:extLst>
          </p:cNvPr>
          <p:cNvSpPr txBox="1"/>
          <p:nvPr/>
        </p:nvSpPr>
        <p:spPr>
          <a:xfrm>
            <a:off x="3164970" y="3062253"/>
            <a:ext cx="22324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600" b="1" dirty="0"/>
              <a:t>kyanamid vápenatý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1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>
            <a:extLst>
              <a:ext uri="{FF2B5EF4-FFF2-40B4-BE49-F238E27FC236}">
                <a16:creationId xmlns:a16="http://schemas.microsoft.com/office/drawing/2014/main" id="{9A24A862-C461-4D3E-BB48-16494AF08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0"/>
            <a:ext cx="6840538" cy="476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70C0"/>
                </a:solidFill>
              </a:rPr>
              <a:t>Sloučeniny kovů alkalických zemin</a:t>
            </a:r>
          </a:p>
        </p:txBody>
      </p:sp>
      <p:grpSp>
        <p:nvGrpSpPr>
          <p:cNvPr id="23555" name="Skupina 7">
            <a:extLst>
              <a:ext uri="{FF2B5EF4-FFF2-40B4-BE49-F238E27FC236}">
                <a16:creationId xmlns:a16="http://schemas.microsoft.com/office/drawing/2014/main" id="{313D1C18-B92A-4C6B-A056-28170D04A205}"/>
              </a:ext>
            </a:extLst>
          </p:cNvPr>
          <p:cNvGrpSpPr>
            <a:grpSpLocks/>
          </p:cNvGrpSpPr>
          <p:nvPr/>
        </p:nvGrpSpPr>
        <p:grpSpPr bwMode="auto">
          <a:xfrm>
            <a:off x="160338" y="760413"/>
            <a:ext cx="7580312" cy="830262"/>
            <a:chOff x="468313" y="1125538"/>
            <a:chExt cx="7580696" cy="830330"/>
          </a:xfrm>
        </p:grpSpPr>
        <p:sp>
          <p:nvSpPr>
            <p:cNvPr id="23581" name="Text Box 5">
              <a:extLst>
                <a:ext uri="{FF2B5EF4-FFF2-40B4-BE49-F238E27FC236}">
                  <a16:creationId xmlns:a16="http://schemas.microsoft.com/office/drawing/2014/main" id="{02C54C54-4FB5-4F87-9675-758D41C40E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313" y="1125538"/>
              <a:ext cx="7580696" cy="4001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solidFill>
                    <a:srgbClr val="FF0000"/>
                  </a:solidFill>
                </a:rPr>
                <a:t>Oxidy:</a:t>
              </a:r>
              <a:r>
                <a:rPr lang="cs-CZ" altLang="cs-CZ" sz="1800" b="1"/>
                <a:t>    připravují se kalcinací (žíháním) uhličitanů při cca 900 °C</a:t>
              </a:r>
            </a:p>
          </p:txBody>
        </p:sp>
        <p:grpSp>
          <p:nvGrpSpPr>
            <p:cNvPr id="23582" name="Skupina 3">
              <a:extLst>
                <a:ext uri="{FF2B5EF4-FFF2-40B4-BE49-F238E27FC236}">
                  <a16:creationId xmlns:a16="http://schemas.microsoft.com/office/drawing/2014/main" id="{B065B3EA-3041-4C55-8C5F-153238A9E1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5065" y="1555683"/>
              <a:ext cx="3302507" cy="400185"/>
              <a:chOff x="1915065" y="1555683"/>
              <a:chExt cx="3302507" cy="400185"/>
            </a:xfrm>
          </p:grpSpPr>
          <p:sp>
            <p:nvSpPr>
              <p:cNvPr id="23584" name="Rectangle 6">
                <a:extLst>
                  <a:ext uri="{FF2B5EF4-FFF2-40B4-BE49-F238E27FC236}">
                    <a16:creationId xmlns:a16="http://schemas.microsoft.com/office/drawing/2014/main" id="{6E27D458-3AC4-4277-AACA-3C46542C2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5065" y="1555683"/>
                <a:ext cx="3302507" cy="400185"/>
              </a:xfrm>
              <a:prstGeom prst="rect">
                <a:avLst/>
              </a:prstGeom>
              <a:solidFill>
                <a:srgbClr val="ECF8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 dirty="0">
                    <a:solidFill>
                      <a:schemeClr val="accent2"/>
                    </a:solidFill>
                  </a:rPr>
                  <a:t>CaCO</a:t>
                </a:r>
                <a:r>
                  <a:rPr lang="cs-CZ" altLang="cs-CZ" sz="2000" b="1" baseline="-25000" dirty="0">
                    <a:solidFill>
                      <a:schemeClr val="accent2"/>
                    </a:solidFill>
                  </a:rPr>
                  <a:t>3</a:t>
                </a:r>
                <a:r>
                  <a:rPr lang="cs-CZ" altLang="cs-CZ" sz="2000" b="1" dirty="0">
                    <a:solidFill>
                      <a:schemeClr val="accent2"/>
                    </a:solidFill>
                  </a:rPr>
                  <a:t>           CO</a:t>
                </a:r>
                <a:r>
                  <a:rPr lang="cs-CZ" altLang="cs-CZ" sz="2000" b="1" baseline="-25000" dirty="0">
                    <a:solidFill>
                      <a:schemeClr val="accent2"/>
                    </a:solidFill>
                  </a:rPr>
                  <a:t>2 </a:t>
                </a:r>
                <a:r>
                  <a:rPr lang="cs-CZ" altLang="cs-CZ" sz="2000" b="1" dirty="0">
                    <a:solidFill>
                      <a:schemeClr val="accent2"/>
                    </a:solidFill>
                  </a:rPr>
                  <a:t>+</a:t>
                </a:r>
                <a:r>
                  <a:rPr lang="cs-CZ" altLang="cs-CZ" sz="2000" b="1" baseline="-25000" dirty="0">
                    <a:solidFill>
                      <a:schemeClr val="accent2"/>
                    </a:solidFill>
                  </a:rPr>
                  <a:t> </a:t>
                </a:r>
                <a:r>
                  <a:rPr lang="cs-CZ" altLang="cs-CZ" sz="2000" b="1" dirty="0" err="1">
                    <a:solidFill>
                      <a:srgbClr val="FF0000"/>
                    </a:solidFill>
                  </a:rPr>
                  <a:t>CaO</a:t>
                </a:r>
                <a:r>
                  <a:rPr lang="cs-CZ" altLang="cs-CZ" sz="2000" b="1" dirty="0">
                    <a:solidFill>
                      <a:schemeClr val="accent2"/>
                    </a:solidFill>
                  </a:rPr>
                  <a:t>    </a:t>
                </a:r>
                <a:endParaRPr lang="cs-CZ" altLang="cs-CZ" sz="2000" b="1" baseline="-25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3585" name="Line 8">
                <a:extLst>
                  <a:ext uri="{FF2B5EF4-FFF2-40B4-BE49-F238E27FC236}">
                    <a16:creationId xmlns:a16="http://schemas.microsoft.com/office/drawing/2014/main" id="{BD77B6B4-2246-4202-B6D6-DDBBCD8DBB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7824" y="1799092"/>
                <a:ext cx="5048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3583" name="Text Box 9">
              <a:extLst>
                <a:ext uri="{FF2B5EF4-FFF2-40B4-BE49-F238E27FC236}">
                  <a16:creationId xmlns:a16="http://schemas.microsoft.com/office/drawing/2014/main" id="{C8AE88BD-59F2-4097-BE1D-766D29145E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7731" y="1593585"/>
              <a:ext cx="1748420" cy="338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>
                  <a:solidFill>
                    <a:srgbClr val="3333FF"/>
                  </a:solidFill>
                </a:rPr>
                <a:t>pálené vápno</a:t>
              </a:r>
            </a:p>
          </p:txBody>
        </p:sp>
      </p:grpSp>
      <p:sp>
        <p:nvSpPr>
          <p:cNvPr id="23556" name="Text Box 10">
            <a:extLst>
              <a:ext uri="{FF2B5EF4-FFF2-40B4-BE49-F238E27FC236}">
                <a16:creationId xmlns:a16="http://schemas.microsoft.com/office/drawing/2014/main" id="{80DA1085-8B8F-44ED-B374-0FEBC5B04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012950"/>
            <a:ext cx="1584325" cy="396875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Hydroxidy:</a:t>
            </a:r>
          </a:p>
        </p:txBody>
      </p:sp>
      <p:grpSp>
        <p:nvGrpSpPr>
          <p:cNvPr id="23557" name="Skupina 4">
            <a:extLst>
              <a:ext uri="{FF2B5EF4-FFF2-40B4-BE49-F238E27FC236}">
                <a16:creationId xmlns:a16="http://schemas.microsoft.com/office/drawing/2014/main" id="{E08DA301-608A-4AB6-9ABA-365FB7194A89}"/>
              </a:ext>
            </a:extLst>
          </p:cNvPr>
          <p:cNvGrpSpPr>
            <a:grpSpLocks/>
          </p:cNvGrpSpPr>
          <p:nvPr/>
        </p:nvGrpSpPr>
        <p:grpSpPr bwMode="auto">
          <a:xfrm>
            <a:off x="1979613" y="1989138"/>
            <a:ext cx="3816350" cy="396875"/>
            <a:chOff x="1979613" y="2420938"/>
            <a:chExt cx="3816350" cy="396875"/>
          </a:xfrm>
        </p:grpSpPr>
        <p:sp>
          <p:nvSpPr>
            <p:cNvPr id="23579" name="Text Box 11">
              <a:extLst>
                <a:ext uri="{FF2B5EF4-FFF2-40B4-BE49-F238E27FC236}">
                  <a16:creationId xmlns:a16="http://schemas.microsoft.com/office/drawing/2014/main" id="{12997BBE-88C4-4FEE-B118-F37AD72962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9613" y="2420938"/>
              <a:ext cx="3816350" cy="396875"/>
            </a:xfrm>
            <a:prstGeom prst="rect">
              <a:avLst/>
            </a:prstGeom>
            <a:solidFill>
              <a:srgbClr val="ECF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solidFill>
                    <a:schemeClr val="accent2"/>
                  </a:solidFill>
                </a:rPr>
                <a:t>CaO  +  H</a:t>
              </a:r>
              <a:r>
                <a:rPr lang="cs-CZ" altLang="cs-CZ" sz="2000" b="1" baseline="-2500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>
                  <a:solidFill>
                    <a:schemeClr val="accent2"/>
                  </a:solidFill>
                </a:rPr>
                <a:t>O            </a:t>
              </a:r>
              <a:r>
                <a:rPr lang="cs-CZ" altLang="cs-CZ" sz="2000" b="1">
                  <a:solidFill>
                    <a:srgbClr val="FF0000"/>
                  </a:solidFill>
                </a:rPr>
                <a:t>Ca(OH)</a:t>
              </a:r>
              <a:r>
                <a:rPr lang="cs-CZ" altLang="cs-CZ" sz="2000" b="1" baseline="-25000">
                  <a:solidFill>
                    <a:srgbClr val="FF0000"/>
                  </a:solidFill>
                </a:rPr>
                <a:t>2</a:t>
              </a:r>
              <a:endParaRPr lang="cs-CZ" altLang="cs-CZ" sz="2000" b="1">
                <a:solidFill>
                  <a:srgbClr val="FF0000"/>
                </a:solidFill>
              </a:endParaRPr>
            </a:p>
          </p:txBody>
        </p:sp>
        <p:sp>
          <p:nvSpPr>
            <p:cNvPr id="23580" name="Line 12">
              <a:extLst>
                <a:ext uri="{FF2B5EF4-FFF2-40B4-BE49-F238E27FC236}">
                  <a16:creationId xmlns:a16="http://schemas.microsoft.com/office/drawing/2014/main" id="{B427955E-2578-4BFE-A3BE-3D512B138B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3938" y="2636838"/>
              <a:ext cx="5762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558" name="Text Box 14">
            <a:extLst>
              <a:ext uri="{FF2B5EF4-FFF2-40B4-BE49-F238E27FC236}">
                <a16:creationId xmlns:a16="http://schemas.microsoft.com/office/drawing/2014/main" id="{8F2D8FEA-A612-4511-94F2-1C19E609B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3" y="1989138"/>
            <a:ext cx="172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>
                <a:solidFill>
                  <a:srgbClr val="3333FF"/>
                </a:solidFill>
              </a:rPr>
              <a:t>hašené vápno</a:t>
            </a:r>
            <a:r>
              <a:rPr lang="cs-CZ" altLang="cs-CZ" sz="1600" b="1"/>
              <a:t>, součást malty</a:t>
            </a:r>
          </a:p>
        </p:txBody>
      </p:sp>
      <p:sp>
        <p:nvSpPr>
          <p:cNvPr id="23559" name="Text Box 16">
            <a:extLst>
              <a:ext uri="{FF2B5EF4-FFF2-40B4-BE49-F238E27FC236}">
                <a16:creationId xmlns:a16="http://schemas.microsoft.com/office/drawing/2014/main" id="{EA9512D9-F5D4-4DF3-8817-1009621D1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3870325"/>
            <a:ext cx="5041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>
                <a:solidFill>
                  <a:srgbClr val="3333FF"/>
                </a:solidFill>
              </a:rPr>
              <a:t>tato reakce slouží k získávání Mg z mořské vody</a:t>
            </a:r>
          </a:p>
        </p:txBody>
      </p:sp>
      <p:grpSp>
        <p:nvGrpSpPr>
          <p:cNvPr id="23560" name="Skupina 9">
            <a:extLst>
              <a:ext uri="{FF2B5EF4-FFF2-40B4-BE49-F238E27FC236}">
                <a16:creationId xmlns:a16="http://schemas.microsoft.com/office/drawing/2014/main" id="{E3F484B3-8D9A-401E-AC91-D7664A93C6FA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3492500"/>
            <a:ext cx="5327650" cy="396875"/>
            <a:chOff x="1979613" y="3357563"/>
            <a:chExt cx="5327650" cy="396875"/>
          </a:xfrm>
        </p:grpSpPr>
        <p:sp>
          <p:nvSpPr>
            <p:cNvPr id="23577" name="Text Box 15">
              <a:extLst>
                <a:ext uri="{FF2B5EF4-FFF2-40B4-BE49-F238E27FC236}">
                  <a16:creationId xmlns:a16="http://schemas.microsoft.com/office/drawing/2014/main" id="{D428EDF4-95C7-4A79-A06D-DBF59BE31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9613" y="3357563"/>
              <a:ext cx="5327650" cy="396875"/>
            </a:xfrm>
            <a:prstGeom prst="rect">
              <a:avLst/>
            </a:prstGeom>
            <a:solidFill>
              <a:srgbClr val="ECF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solidFill>
                    <a:schemeClr val="accent2"/>
                  </a:solidFill>
                </a:rPr>
                <a:t>Ca(OH)</a:t>
              </a:r>
              <a:r>
                <a:rPr lang="cs-CZ" altLang="cs-CZ" sz="2000" b="1" baseline="-2500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>
                  <a:solidFill>
                    <a:schemeClr val="accent2"/>
                  </a:solidFill>
                </a:rPr>
                <a:t>  +  MgCl</a:t>
              </a:r>
              <a:r>
                <a:rPr lang="cs-CZ" altLang="cs-CZ" sz="2000" b="1" baseline="-2500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>
                  <a:solidFill>
                    <a:schemeClr val="accent2"/>
                  </a:solidFill>
                </a:rPr>
                <a:t>            Mg(OH)</a:t>
              </a:r>
              <a:r>
                <a:rPr lang="cs-CZ" altLang="cs-CZ" sz="2000" b="1" baseline="-2500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>
                  <a:solidFill>
                    <a:schemeClr val="accent2"/>
                  </a:solidFill>
                </a:rPr>
                <a:t>  +  CaCl</a:t>
              </a:r>
              <a:r>
                <a:rPr lang="cs-CZ" altLang="cs-CZ" sz="2000" b="1" baseline="-25000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23578" name="Line 17">
              <a:extLst>
                <a:ext uri="{FF2B5EF4-FFF2-40B4-BE49-F238E27FC236}">
                  <a16:creationId xmlns:a16="http://schemas.microsoft.com/office/drawing/2014/main" id="{D5763C45-6D24-4670-BF74-4EE0A52004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4663" y="3573463"/>
              <a:ext cx="5762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3561" name="Skupina 2">
            <a:extLst>
              <a:ext uri="{FF2B5EF4-FFF2-40B4-BE49-F238E27FC236}">
                <a16:creationId xmlns:a16="http://schemas.microsoft.com/office/drawing/2014/main" id="{55FD633D-E42F-41A4-B84F-4688488D8044}"/>
              </a:ext>
            </a:extLst>
          </p:cNvPr>
          <p:cNvGrpSpPr>
            <a:grpSpLocks/>
          </p:cNvGrpSpPr>
          <p:nvPr/>
        </p:nvGrpSpPr>
        <p:grpSpPr bwMode="auto">
          <a:xfrm>
            <a:off x="160338" y="4605338"/>
            <a:ext cx="5924550" cy="1997075"/>
            <a:chOff x="468313" y="4292600"/>
            <a:chExt cx="5925231" cy="1996707"/>
          </a:xfrm>
        </p:grpSpPr>
        <p:sp>
          <p:nvSpPr>
            <p:cNvPr id="23568" name="Text Box 19">
              <a:extLst>
                <a:ext uri="{FF2B5EF4-FFF2-40B4-BE49-F238E27FC236}">
                  <a16:creationId xmlns:a16="http://schemas.microsoft.com/office/drawing/2014/main" id="{6C9C7EEB-0231-44B4-B1B3-8BCD5B5CD1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313" y="4292600"/>
              <a:ext cx="1439862" cy="396875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solidFill>
                    <a:srgbClr val="FF0000"/>
                  </a:solidFill>
                </a:rPr>
                <a:t>Peroxidy:</a:t>
              </a:r>
            </a:p>
          </p:txBody>
        </p:sp>
        <p:grpSp>
          <p:nvGrpSpPr>
            <p:cNvPr id="23569" name="Skupina 1">
              <a:extLst>
                <a:ext uri="{FF2B5EF4-FFF2-40B4-BE49-F238E27FC236}">
                  <a16:creationId xmlns:a16="http://schemas.microsoft.com/office/drawing/2014/main" id="{41A10360-4A6D-40C3-A4BD-21BB02F0F4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9750" y="4881563"/>
              <a:ext cx="3743325" cy="396875"/>
              <a:chOff x="539750" y="4881563"/>
              <a:chExt cx="3743325" cy="396875"/>
            </a:xfrm>
          </p:grpSpPr>
          <p:sp>
            <p:nvSpPr>
              <p:cNvPr id="23575" name="Text Box 22">
                <a:extLst>
                  <a:ext uri="{FF2B5EF4-FFF2-40B4-BE49-F238E27FC236}">
                    <a16:creationId xmlns:a16="http://schemas.microsoft.com/office/drawing/2014/main" id="{A31414AD-858F-4F61-B590-8914E28C7A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9750" y="4881563"/>
                <a:ext cx="3743325" cy="396875"/>
              </a:xfrm>
              <a:prstGeom prst="rect">
                <a:avLst/>
              </a:prstGeom>
              <a:solidFill>
                <a:srgbClr val="ECF8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2000" b="1">
                    <a:solidFill>
                      <a:schemeClr val="accent2"/>
                    </a:solidFill>
                  </a:rPr>
                  <a:t>2 BaO   +   O</a:t>
                </a:r>
                <a:r>
                  <a:rPr lang="cs-CZ" altLang="cs-CZ" sz="2000" b="1" baseline="-25000">
                    <a:solidFill>
                      <a:schemeClr val="accent2"/>
                    </a:solidFill>
                  </a:rPr>
                  <a:t>2</a:t>
                </a:r>
                <a:r>
                  <a:rPr lang="cs-CZ" altLang="cs-CZ" sz="2000" b="1">
                    <a:solidFill>
                      <a:schemeClr val="accent2"/>
                    </a:solidFill>
                  </a:rPr>
                  <a:t>           2 </a:t>
                </a:r>
                <a:r>
                  <a:rPr lang="cs-CZ" altLang="cs-CZ" sz="2000" b="1">
                    <a:solidFill>
                      <a:srgbClr val="FF0000"/>
                    </a:solidFill>
                  </a:rPr>
                  <a:t>BaO</a:t>
                </a:r>
                <a:r>
                  <a:rPr lang="cs-CZ" altLang="cs-CZ" sz="2000" b="1" baseline="-25000">
                    <a:solidFill>
                      <a:srgbClr val="FF0000"/>
                    </a:solidFill>
                  </a:rPr>
                  <a:t>2</a:t>
                </a:r>
                <a:endParaRPr lang="cs-CZ" altLang="cs-CZ" sz="20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3576" name="Line 23">
                <a:extLst>
                  <a:ext uri="{FF2B5EF4-FFF2-40B4-BE49-F238E27FC236}">
                    <a16:creationId xmlns:a16="http://schemas.microsoft.com/office/drawing/2014/main" id="{99D3DC52-52B2-4EBF-BC8D-A868D1F30F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1412" y="5049838"/>
                <a:ext cx="5032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3570" name="Text Box 24">
              <a:extLst>
                <a:ext uri="{FF2B5EF4-FFF2-40B4-BE49-F238E27FC236}">
                  <a16:creationId xmlns:a16="http://schemas.microsoft.com/office/drawing/2014/main" id="{8549A2E5-2B00-4EB7-AE68-45B384659C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8857" y="4950950"/>
              <a:ext cx="194468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žíhání při 500 °C</a:t>
              </a:r>
            </a:p>
          </p:txBody>
        </p:sp>
        <p:grpSp>
          <p:nvGrpSpPr>
            <p:cNvPr id="23571" name="Skupina 2">
              <a:extLst>
                <a:ext uri="{FF2B5EF4-FFF2-40B4-BE49-F238E27FC236}">
                  <a16:creationId xmlns:a16="http://schemas.microsoft.com/office/drawing/2014/main" id="{F3644D24-6E28-4FFA-BAE8-33F6AE7C55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619" y="5516385"/>
              <a:ext cx="4843461" cy="772922"/>
              <a:chOff x="487619" y="5516422"/>
              <a:chExt cx="4843461" cy="772510"/>
            </a:xfrm>
          </p:grpSpPr>
          <p:sp>
            <p:nvSpPr>
              <p:cNvPr id="23572" name="Rectangle 25">
                <a:extLst>
                  <a:ext uri="{FF2B5EF4-FFF2-40B4-BE49-F238E27FC236}">
                    <a16:creationId xmlns:a16="http://schemas.microsoft.com/office/drawing/2014/main" id="{25E0E914-01E2-4685-945D-F7ADE5128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619" y="5516422"/>
                <a:ext cx="4575175" cy="396875"/>
              </a:xfrm>
              <a:prstGeom prst="rect">
                <a:avLst/>
              </a:prstGeom>
              <a:solidFill>
                <a:srgbClr val="ECF8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>
                    <a:solidFill>
                      <a:schemeClr val="accent2"/>
                    </a:solidFill>
                  </a:rPr>
                  <a:t>BaO</a:t>
                </a:r>
                <a:r>
                  <a:rPr lang="cs-CZ" altLang="cs-CZ" sz="2000" b="1" baseline="-25000">
                    <a:solidFill>
                      <a:schemeClr val="accent2"/>
                    </a:solidFill>
                  </a:rPr>
                  <a:t>2</a:t>
                </a:r>
                <a:r>
                  <a:rPr lang="cs-CZ" altLang="cs-CZ" sz="2000" b="1">
                    <a:solidFill>
                      <a:schemeClr val="accent2"/>
                    </a:solidFill>
                  </a:rPr>
                  <a:t>  +  H</a:t>
                </a:r>
                <a:r>
                  <a:rPr lang="cs-CZ" altLang="cs-CZ" sz="2000" b="1" baseline="-25000">
                    <a:solidFill>
                      <a:schemeClr val="accent2"/>
                    </a:solidFill>
                  </a:rPr>
                  <a:t>2</a:t>
                </a:r>
                <a:r>
                  <a:rPr lang="cs-CZ" altLang="cs-CZ" sz="2000" b="1">
                    <a:solidFill>
                      <a:schemeClr val="accent2"/>
                    </a:solidFill>
                  </a:rPr>
                  <a:t>SO</a:t>
                </a:r>
                <a:r>
                  <a:rPr lang="cs-CZ" altLang="cs-CZ" sz="2000" b="1" baseline="-25000">
                    <a:solidFill>
                      <a:schemeClr val="accent2"/>
                    </a:solidFill>
                  </a:rPr>
                  <a:t>4</a:t>
                </a:r>
                <a:r>
                  <a:rPr lang="cs-CZ" altLang="cs-CZ" sz="2000" b="1">
                    <a:solidFill>
                      <a:schemeClr val="accent2"/>
                    </a:solidFill>
                  </a:rPr>
                  <a:t>            H</a:t>
                </a:r>
                <a:r>
                  <a:rPr lang="cs-CZ" altLang="cs-CZ" sz="2000" b="1" baseline="-25000">
                    <a:solidFill>
                      <a:schemeClr val="accent2"/>
                    </a:solidFill>
                  </a:rPr>
                  <a:t>2</a:t>
                </a:r>
                <a:r>
                  <a:rPr lang="cs-CZ" altLang="cs-CZ" sz="2000" b="1">
                    <a:solidFill>
                      <a:schemeClr val="accent2"/>
                    </a:solidFill>
                  </a:rPr>
                  <a:t>O</a:t>
                </a:r>
                <a:r>
                  <a:rPr lang="cs-CZ" altLang="cs-CZ" sz="2000" b="1" baseline="-25000">
                    <a:solidFill>
                      <a:schemeClr val="accent2"/>
                    </a:solidFill>
                  </a:rPr>
                  <a:t>2</a:t>
                </a:r>
                <a:r>
                  <a:rPr lang="cs-CZ" altLang="cs-CZ" sz="2000" b="1">
                    <a:solidFill>
                      <a:schemeClr val="accent2"/>
                    </a:solidFill>
                  </a:rPr>
                  <a:t>  +  BaSO</a:t>
                </a:r>
                <a:r>
                  <a:rPr lang="cs-CZ" altLang="cs-CZ" sz="2000" b="1" baseline="-25000">
                    <a:solidFill>
                      <a:schemeClr val="accent2"/>
                    </a:solidFill>
                  </a:rPr>
                  <a:t>4</a:t>
                </a:r>
              </a:p>
            </p:txBody>
          </p:sp>
          <p:sp>
            <p:nvSpPr>
              <p:cNvPr id="23573" name="Line 26">
                <a:extLst>
                  <a:ext uri="{FF2B5EF4-FFF2-40B4-BE49-F238E27FC236}">
                    <a16:creationId xmlns:a16="http://schemas.microsoft.com/office/drawing/2014/main" id="{B9B72E3E-88B8-47B3-BB7D-7768AA2365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3587" y="5714859"/>
                <a:ext cx="5032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4" name="Text Box 27">
                <a:extLst>
                  <a:ext uri="{FF2B5EF4-FFF2-40B4-BE49-F238E27FC236}">
                    <a16:creationId xmlns:a16="http://schemas.microsoft.com/office/drawing/2014/main" id="{74CACFB7-F34E-4972-B08F-1198932443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2568" y="5952382"/>
                <a:ext cx="4608512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600" b="1"/>
                  <a:t>tato reakce dříve sloužila k výrobě H</a:t>
                </a:r>
                <a:r>
                  <a:rPr lang="cs-CZ" altLang="cs-CZ" sz="1600" b="1" baseline="-25000"/>
                  <a:t>2</a:t>
                </a:r>
                <a:r>
                  <a:rPr lang="cs-CZ" altLang="cs-CZ" sz="1600" b="1"/>
                  <a:t>O</a:t>
                </a:r>
                <a:r>
                  <a:rPr lang="cs-CZ" altLang="cs-CZ" sz="1600" b="1" baseline="-25000"/>
                  <a:t>2</a:t>
                </a:r>
                <a:endParaRPr lang="cs-CZ" altLang="cs-CZ" sz="1600" b="1"/>
              </a:p>
            </p:txBody>
          </p:sp>
        </p:grpSp>
      </p:grpSp>
      <p:grpSp>
        <p:nvGrpSpPr>
          <p:cNvPr id="23562" name="Skupina 1">
            <a:extLst>
              <a:ext uri="{FF2B5EF4-FFF2-40B4-BE49-F238E27FC236}">
                <a16:creationId xmlns:a16="http://schemas.microsoft.com/office/drawing/2014/main" id="{B2444BD6-197A-4C39-90A6-A2F2DEFA3C2A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2716213"/>
            <a:ext cx="7843838" cy="584200"/>
            <a:chOff x="1421763" y="2832286"/>
            <a:chExt cx="7723096" cy="584660"/>
          </a:xfrm>
        </p:grpSpPr>
        <p:grpSp>
          <p:nvGrpSpPr>
            <p:cNvPr id="23564" name="Skupina 10">
              <a:extLst>
                <a:ext uri="{FF2B5EF4-FFF2-40B4-BE49-F238E27FC236}">
                  <a16:creationId xmlns:a16="http://schemas.microsoft.com/office/drawing/2014/main" id="{C083AF3C-2755-4CCD-BC0B-E73A0217F5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1763" y="2896978"/>
              <a:ext cx="5328559" cy="396875"/>
              <a:chOff x="2015331" y="3000487"/>
              <a:chExt cx="5327650" cy="396875"/>
            </a:xfrm>
          </p:grpSpPr>
          <p:sp>
            <p:nvSpPr>
              <p:cNvPr id="23566" name="Text Box 15">
                <a:extLst>
                  <a:ext uri="{FF2B5EF4-FFF2-40B4-BE49-F238E27FC236}">
                    <a16:creationId xmlns:a16="http://schemas.microsoft.com/office/drawing/2014/main" id="{9A47F7A7-3DD6-420A-A33A-45A51B9BC4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5331" y="3000487"/>
                <a:ext cx="5327650" cy="396875"/>
              </a:xfrm>
              <a:prstGeom prst="rect">
                <a:avLst/>
              </a:prstGeom>
              <a:solidFill>
                <a:srgbClr val="ECF8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>
                    <a:solidFill>
                      <a:schemeClr val="accent2"/>
                    </a:solidFill>
                  </a:rPr>
                  <a:t>Ca(OH)</a:t>
                </a:r>
                <a:r>
                  <a:rPr lang="cs-CZ" altLang="cs-CZ" sz="2000" b="1" baseline="-25000">
                    <a:solidFill>
                      <a:schemeClr val="accent2"/>
                    </a:solidFill>
                  </a:rPr>
                  <a:t>2</a:t>
                </a:r>
                <a:r>
                  <a:rPr lang="cs-CZ" altLang="cs-CZ" sz="2000" b="1">
                    <a:solidFill>
                      <a:schemeClr val="accent2"/>
                    </a:solidFill>
                  </a:rPr>
                  <a:t>  +  CO</a:t>
                </a:r>
                <a:r>
                  <a:rPr lang="cs-CZ" altLang="cs-CZ" sz="2000" b="1" baseline="-25000">
                    <a:solidFill>
                      <a:schemeClr val="accent2"/>
                    </a:solidFill>
                  </a:rPr>
                  <a:t>2</a:t>
                </a:r>
                <a:r>
                  <a:rPr lang="cs-CZ" altLang="cs-CZ" sz="2000" b="1">
                    <a:solidFill>
                      <a:schemeClr val="accent2"/>
                    </a:solidFill>
                  </a:rPr>
                  <a:t>            CaCO</a:t>
                </a:r>
                <a:r>
                  <a:rPr lang="cs-CZ" altLang="cs-CZ" sz="2000" b="1" baseline="-25000">
                    <a:solidFill>
                      <a:schemeClr val="accent2"/>
                    </a:solidFill>
                  </a:rPr>
                  <a:t>3</a:t>
                </a:r>
                <a:r>
                  <a:rPr lang="cs-CZ" altLang="cs-CZ" sz="2000" b="1">
                    <a:solidFill>
                      <a:schemeClr val="accent2"/>
                    </a:solidFill>
                  </a:rPr>
                  <a:t>  +  H</a:t>
                </a:r>
                <a:r>
                  <a:rPr lang="cs-CZ" altLang="cs-CZ" sz="2000" b="1" baseline="-25000">
                    <a:solidFill>
                      <a:schemeClr val="accent2"/>
                    </a:solidFill>
                  </a:rPr>
                  <a:t>2</a:t>
                </a:r>
                <a:r>
                  <a:rPr lang="cs-CZ" altLang="cs-CZ" sz="2000" b="1">
                    <a:solidFill>
                      <a:schemeClr val="accent2"/>
                    </a:solidFill>
                  </a:rPr>
                  <a:t>O</a:t>
                </a:r>
              </a:p>
            </p:txBody>
          </p:sp>
          <p:sp>
            <p:nvSpPr>
              <p:cNvPr id="23567" name="Line 17">
                <a:extLst>
                  <a:ext uri="{FF2B5EF4-FFF2-40B4-BE49-F238E27FC236}">
                    <a16:creationId xmlns:a16="http://schemas.microsoft.com/office/drawing/2014/main" id="{A6476DB1-7009-4683-A5BE-99F7F3B7F1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1624" y="3228125"/>
                <a:ext cx="5762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3565" name="Text Box 14">
              <a:extLst>
                <a:ext uri="{FF2B5EF4-FFF2-40B4-BE49-F238E27FC236}">
                  <a16:creationId xmlns:a16="http://schemas.microsoft.com/office/drawing/2014/main" id="{ED21DD10-D5C3-4884-B651-9A83BBAF34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0421" y="2832286"/>
              <a:ext cx="2304438" cy="584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>
                  <a:solidFill>
                    <a:srgbClr val="3333FF"/>
                  </a:solidFill>
                </a:rPr>
                <a:t>tvrdnutí malty -karbonatace</a:t>
              </a:r>
            </a:p>
          </p:txBody>
        </p:sp>
      </p:grpSp>
      <p:sp>
        <p:nvSpPr>
          <p:cNvPr id="23563" name="Zástupný symbol pro číslo snímku 1">
            <a:extLst>
              <a:ext uri="{FF2B5EF4-FFF2-40B4-BE49-F238E27FC236}">
                <a16:creationId xmlns:a16="http://schemas.microsoft.com/office/drawing/2014/main" id="{DC8E836A-5F16-4FF7-BB60-326AC48C71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6339D8-5138-4BF4-8033-A34DBD2929DB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cs-CZ" altLang="cs-CZ" sz="1400"/>
          </a:p>
        </p:txBody>
      </p:sp>
      <p:pic>
        <p:nvPicPr>
          <p:cNvPr id="2" name="Alkz19-1">
            <a:hlinkClick r:id="" action="ppaction://media"/>
            <a:extLst>
              <a:ext uri="{FF2B5EF4-FFF2-40B4-BE49-F238E27FC236}">
                <a16:creationId xmlns:a16="http://schemas.microsoft.com/office/drawing/2014/main" id="{0EE6175C-5AB0-41E6-992D-AA7B3139A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44408" y="655689"/>
            <a:ext cx="609600" cy="609600"/>
          </a:xfrm>
          <a:prstGeom prst="rect">
            <a:avLst/>
          </a:prstGeom>
        </p:spPr>
      </p:pic>
      <p:pic>
        <p:nvPicPr>
          <p:cNvPr id="3" name="Alkz19-2">
            <a:hlinkClick r:id="" action="ppaction://media"/>
            <a:extLst>
              <a:ext uri="{FF2B5EF4-FFF2-40B4-BE49-F238E27FC236}">
                <a16:creationId xmlns:a16="http://schemas.microsoft.com/office/drawing/2014/main" id="{FFA05F01-123D-4473-84FF-8ED2A4B020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44408" y="2736356"/>
            <a:ext cx="609600" cy="609600"/>
          </a:xfrm>
          <a:prstGeom prst="rect">
            <a:avLst/>
          </a:prstGeom>
        </p:spPr>
      </p:pic>
      <p:pic>
        <p:nvPicPr>
          <p:cNvPr id="4" name="Alkz19-3">
            <a:hlinkClick r:id="" action="ppaction://media"/>
            <a:extLst>
              <a:ext uri="{FF2B5EF4-FFF2-40B4-BE49-F238E27FC236}">
                <a16:creationId xmlns:a16="http://schemas.microsoft.com/office/drawing/2014/main" id="{CAA003CD-AA9E-4929-A124-FC3A9770B35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44408" y="50880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170C0CF-8C85-46FF-859A-D1CE196841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8496300" cy="620712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cs-CZ" altLang="cs-CZ" sz="2800" b="1">
                <a:solidFill>
                  <a:srgbClr val="FF0000"/>
                </a:solidFill>
              </a:rPr>
              <a:t>Některé fyzikální vlastnosti prvků 2. skupiny PS</a:t>
            </a:r>
          </a:p>
        </p:txBody>
      </p:sp>
      <p:sp>
        <p:nvSpPr>
          <p:cNvPr id="4099" name="Rectangle 9">
            <a:extLst>
              <a:ext uri="{FF2B5EF4-FFF2-40B4-BE49-F238E27FC236}">
                <a16:creationId xmlns:a16="http://schemas.microsoft.com/office/drawing/2014/main" id="{5F050276-4A22-4D1E-A91C-FADD4D897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52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100" name="Rectangle 426">
            <a:extLst>
              <a:ext uri="{FF2B5EF4-FFF2-40B4-BE49-F238E27FC236}">
                <a16:creationId xmlns:a16="http://schemas.microsoft.com/office/drawing/2014/main" id="{29C0DCE1-87D0-4D94-9D7B-F7B818A69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5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101" name="Rectangle 454">
            <a:extLst>
              <a:ext uri="{FF2B5EF4-FFF2-40B4-BE49-F238E27FC236}">
                <a16:creationId xmlns:a16="http://schemas.microsoft.com/office/drawing/2014/main" id="{10BE78AB-420D-497B-9424-45282E28E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33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42917" name="Group 933">
            <a:extLst>
              <a:ext uri="{FF2B5EF4-FFF2-40B4-BE49-F238E27FC236}">
                <a16:creationId xmlns:a16="http://schemas.microsoft.com/office/drawing/2014/main" id="{4EBBB0D8-F3B8-49C6-98D6-16DF48E88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861531"/>
              </p:ext>
            </p:extLst>
          </p:nvPr>
        </p:nvGraphicFramePr>
        <p:xfrm>
          <a:off x="0" y="1484313"/>
          <a:ext cx="8459789" cy="4441825"/>
        </p:xfrm>
        <a:graphic>
          <a:graphicData uri="http://schemas.openxmlformats.org/drawingml/2006/table">
            <a:tbl>
              <a:tblPr/>
              <a:tblGrid>
                <a:gridCol w="2818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6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10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39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54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3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Prvek</a:t>
                      </a: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A0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Be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A0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Mg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A0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Ca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A0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Sr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A0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Ba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A0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A0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18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atomové číslo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38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56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88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64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hustota (g cm</a:t>
                      </a:r>
                      <a:r>
                        <a:rPr kumimoji="0" lang="cs-CZ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-3</a:t>
                      </a: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</a:t>
                      </a: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1,848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1,738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1,55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2,63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3,62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5,5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18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teplota tání  °C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1287</a:t>
                      </a: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649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839</a:t>
                      </a: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768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727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700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23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teplota varu  °C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2500</a:t>
                      </a: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1105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1494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1381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(1850)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(1700)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64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kovový poloměr [pm]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112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160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197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215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222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?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164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I. ionizační energie [eV]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9,32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4,64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6,11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5,69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5,21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5,28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872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II. ionizační energie[eV]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18,21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15,03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11,87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10,98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9,95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10,10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elektronegativita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(Allred-Rochow)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1,47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1,20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1,04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0,99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0,97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0,97</a:t>
                      </a: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184" name="Rectangle 918">
            <a:extLst>
              <a:ext uri="{FF2B5EF4-FFF2-40B4-BE49-F238E27FC236}">
                <a16:creationId xmlns:a16="http://schemas.microsoft.com/office/drawing/2014/main" id="{A1BABFD4-9D21-4C71-9778-22E6CB64A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22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185" name="Zástupný symbol pro číslo snímku 1">
            <a:extLst>
              <a:ext uri="{FF2B5EF4-FFF2-40B4-BE49-F238E27FC236}">
                <a16:creationId xmlns:a16="http://schemas.microsoft.com/office/drawing/2014/main" id="{C3BC4EA7-A832-4DAD-BB13-F54E92C8F6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1993694-EC98-4FCB-B418-38EF61AE0FAF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cs-CZ" altLang="cs-CZ" sz="1400"/>
          </a:p>
        </p:txBody>
      </p:sp>
      <p:pic>
        <p:nvPicPr>
          <p:cNvPr id="2" name="Alkz2-1">
            <a:hlinkClick r:id="" action="ppaction://media"/>
            <a:extLst>
              <a:ext uri="{FF2B5EF4-FFF2-40B4-BE49-F238E27FC236}">
                <a16:creationId xmlns:a16="http://schemas.microsoft.com/office/drawing/2014/main" id="{250A5C07-9FC5-4986-93EA-0F0A0FA58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5437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>
            <a:extLst>
              <a:ext uri="{FF2B5EF4-FFF2-40B4-BE49-F238E27FC236}">
                <a16:creationId xmlns:a16="http://schemas.microsoft.com/office/drawing/2014/main" id="{11815653-3198-4163-ADC5-8E0C2EB3A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0"/>
            <a:ext cx="5400675" cy="476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70C0"/>
                </a:solidFill>
              </a:rPr>
              <a:t>Sloučeniny kovů alkalických zemin</a:t>
            </a:r>
          </a:p>
        </p:txBody>
      </p:sp>
      <p:sp>
        <p:nvSpPr>
          <p:cNvPr id="24579" name="Text Box 6">
            <a:extLst>
              <a:ext uri="{FF2B5EF4-FFF2-40B4-BE49-F238E27FC236}">
                <a16:creationId xmlns:a16="http://schemas.microsoft.com/office/drawing/2014/main" id="{FFE16929-EFC9-4135-81EA-167EA5D4C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1244600"/>
            <a:ext cx="7632700" cy="646113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CaF</a:t>
            </a:r>
            <a:r>
              <a:rPr lang="cs-CZ" altLang="cs-CZ" sz="1800" b="1" baseline="-25000"/>
              <a:t>2</a:t>
            </a:r>
            <a:r>
              <a:rPr lang="cs-CZ" altLang="cs-CZ" sz="1800" b="1"/>
              <a:t> (kazivec, fluorit) se někdy používá pro výrobu fluoru elektrolýzou jeho taveniny</a:t>
            </a:r>
          </a:p>
        </p:txBody>
      </p:sp>
      <p:sp>
        <p:nvSpPr>
          <p:cNvPr id="24580" name="Text Box 7">
            <a:extLst>
              <a:ext uri="{FF2B5EF4-FFF2-40B4-BE49-F238E27FC236}">
                <a16:creationId xmlns:a16="http://schemas.microsoft.com/office/drawing/2014/main" id="{4DF70DF0-08F5-4864-A841-415BEB24F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2198688"/>
            <a:ext cx="1800225" cy="366712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Chloridy:</a:t>
            </a:r>
          </a:p>
        </p:txBody>
      </p:sp>
      <p:sp>
        <p:nvSpPr>
          <p:cNvPr id="24581" name="Text Box 8">
            <a:extLst>
              <a:ext uri="{FF2B5EF4-FFF2-40B4-BE49-F238E27FC236}">
                <a16:creationId xmlns:a16="http://schemas.microsoft.com/office/drawing/2014/main" id="{659A17FC-085E-426B-AA5F-1D342AFDF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2709863"/>
            <a:ext cx="7632700" cy="779462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CaCl</a:t>
            </a:r>
            <a:r>
              <a:rPr lang="cs-CZ" altLang="cs-CZ" sz="1800" b="1" baseline="-25000"/>
              <a:t>2</a:t>
            </a:r>
            <a:r>
              <a:rPr lang="cs-CZ" altLang="cs-CZ" sz="1800" b="1"/>
              <a:t>. 2 H</a:t>
            </a:r>
            <a:r>
              <a:rPr lang="cs-CZ" altLang="cs-CZ" sz="1800" b="1" baseline="-25000"/>
              <a:t>2</a:t>
            </a:r>
            <a:r>
              <a:rPr lang="cs-CZ" altLang="cs-CZ" sz="1800" b="1"/>
              <a:t>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CaCl</a:t>
            </a:r>
            <a:r>
              <a:rPr lang="cs-CZ" altLang="cs-CZ" sz="1800" b="1" baseline="-25000"/>
              <a:t>2</a:t>
            </a:r>
            <a:r>
              <a:rPr lang="cs-CZ" altLang="cs-CZ" sz="1800" b="1"/>
              <a:t> bezv. – používá se jako sušidlo (lze jej zahřátím regenerovat)</a:t>
            </a:r>
          </a:p>
        </p:txBody>
      </p:sp>
      <p:sp>
        <p:nvSpPr>
          <p:cNvPr id="24582" name="Rectangle 11">
            <a:extLst>
              <a:ext uri="{FF2B5EF4-FFF2-40B4-BE49-F238E27FC236}">
                <a16:creationId xmlns:a16="http://schemas.microsoft.com/office/drawing/2014/main" id="{6D4BF789-87A5-4B68-9D53-E08934181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25" y="3962400"/>
            <a:ext cx="7345363" cy="581025"/>
          </a:xfrm>
          <a:prstGeom prst="rect">
            <a:avLst/>
          </a:prstGeom>
          <a:solidFill>
            <a:srgbClr val="D6FD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Všechny bezvodé halogenidy kovů alkalických zemin jsou rozpustné v řadě organických rozpouštědel (alkoholy, ethery aj.).</a:t>
            </a:r>
          </a:p>
        </p:txBody>
      </p:sp>
      <p:sp>
        <p:nvSpPr>
          <p:cNvPr id="24583" name="Text Box 17">
            <a:extLst>
              <a:ext uri="{FF2B5EF4-FFF2-40B4-BE49-F238E27FC236}">
                <a16:creationId xmlns:a16="http://schemas.microsoft.com/office/drawing/2014/main" id="{BAE34055-CB1C-4810-AFC6-9EB8A286C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5016500"/>
            <a:ext cx="7127875" cy="366713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Dusičnan vápenatý </a:t>
            </a:r>
            <a:r>
              <a:rPr lang="cs-CZ" altLang="cs-CZ" sz="1800" b="1"/>
              <a:t>(ledek vápenatý):</a:t>
            </a:r>
            <a:r>
              <a:rPr lang="cs-CZ" altLang="cs-CZ" sz="1800" b="1">
                <a:solidFill>
                  <a:srgbClr val="FF0000"/>
                </a:solidFill>
              </a:rPr>
              <a:t>  </a:t>
            </a:r>
            <a:r>
              <a:rPr lang="cs-CZ" altLang="cs-CZ" sz="1800" b="1"/>
              <a:t>slouží jako hnojivo</a:t>
            </a:r>
          </a:p>
        </p:txBody>
      </p:sp>
      <p:sp>
        <p:nvSpPr>
          <p:cNvPr id="24584" name="Zástupný symbol pro číslo snímku 1">
            <a:extLst>
              <a:ext uri="{FF2B5EF4-FFF2-40B4-BE49-F238E27FC236}">
                <a16:creationId xmlns:a16="http://schemas.microsoft.com/office/drawing/2014/main" id="{5BA519B7-B307-4E55-8552-6F5CCD6868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F436F7-BFBD-46E4-AEE5-0ACD0723816A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cs-CZ" altLang="cs-CZ" sz="1400"/>
          </a:p>
        </p:txBody>
      </p:sp>
      <p:sp>
        <p:nvSpPr>
          <p:cNvPr id="24585" name="TextovéPole 9">
            <a:extLst>
              <a:ext uri="{FF2B5EF4-FFF2-40B4-BE49-F238E27FC236}">
                <a16:creationId xmlns:a16="http://schemas.microsoft.com/office/drawing/2014/main" id="{2C047639-121E-47A8-8DB0-FDAC6058D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538163"/>
            <a:ext cx="1279525" cy="369887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Fluoridy:</a:t>
            </a:r>
            <a:endParaRPr lang="cs-CZ" altLang="cs-CZ" sz="1800"/>
          </a:p>
        </p:txBody>
      </p:sp>
      <p:sp>
        <p:nvSpPr>
          <p:cNvPr id="24586" name="TextovéPole 13">
            <a:extLst>
              <a:ext uri="{FF2B5EF4-FFF2-40B4-BE49-F238E27FC236}">
                <a16:creationId xmlns:a16="http://schemas.microsoft.com/office/drawing/2014/main" id="{994871D5-4F56-4E4B-9FEB-6E36D93D3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25" y="51911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obecně málo rozpustné </a:t>
            </a:r>
          </a:p>
        </p:txBody>
      </p:sp>
      <p:pic>
        <p:nvPicPr>
          <p:cNvPr id="2" name="Alkz20-1">
            <a:hlinkClick r:id="" action="ppaction://media"/>
            <a:extLst>
              <a:ext uri="{FF2B5EF4-FFF2-40B4-BE49-F238E27FC236}">
                <a16:creationId xmlns:a16="http://schemas.microsoft.com/office/drawing/2014/main" id="{67E69DD9-723F-49AF-85A1-815CC18B1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1244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>
            <a:extLst>
              <a:ext uri="{FF2B5EF4-FFF2-40B4-BE49-F238E27FC236}">
                <a16:creationId xmlns:a16="http://schemas.microsoft.com/office/drawing/2014/main" id="{6C8EE5D4-13EC-4627-98D4-25819C400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0"/>
            <a:ext cx="6875463" cy="476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70C0"/>
                </a:solidFill>
              </a:rPr>
              <a:t>Soli kovů alkalických zemin</a:t>
            </a:r>
          </a:p>
        </p:txBody>
      </p:sp>
      <p:sp>
        <p:nvSpPr>
          <p:cNvPr id="25603" name="Text Box 5">
            <a:extLst>
              <a:ext uri="{FF2B5EF4-FFF2-40B4-BE49-F238E27FC236}">
                <a16:creationId xmlns:a16="http://schemas.microsoft.com/office/drawing/2014/main" id="{96FE2024-2EA1-4F8E-8220-473377729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34" y="843324"/>
            <a:ext cx="7851775" cy="40005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Uhličitan vápenatý: </a:t>
            </a:r>
            <a:r>
              <a:rPr lang="cs-CZ" altLang="cs-CZ" sz="1800" b="1" dirty="0"/>
              <a:t>tvoří celá pohoří   (vápenec , dolomit, křída)</a:t>
            </a:r>
          </a:p>
        </p:txBody>
      </p:sp>
      <p:grpSp>
        <p:nvGrpSpPr>
          <p:cNvPr id="25604" name="Skupina 2">
            <a:extLst>
              <a:ext uri="{FF2B5EF4-FFF2-40B4-BE49-F238E27FC236}">
                <a16:creationId xmlns:a16="http://schemas.microsoft.com/office/drawing/2014/main" id="{1F92A702-85A4-48CD-B683-6E47B786F3AE}"/>
              </a:ext>
            </a:extLst>
          </p:cNvPr>
          <p:cNvGrpSpPr>
            <a:grpSpLocks/>
          </p:cNvGrpSpPr>
          <p:nvPr/>
        </p:nvGrpSpPr>
        <p:grpSpPr bwMode="auto">
          <a:xfrm>
            <a:off x="2110021" y="1703594"/>
            <a:ext cx="5235575" cy="3175000"/>
            <a:chOff x="272621" y="1430946"/>
            <a:chExt cx="5235575" cy="3175000"/>
          </a:xfrm>
        </p:grpSpPr>
        <p:pic>
          <p:nvPicPr>
            <p:cNvPr id="25611" name="Picture 6">
              <a:extLst>
                <a:ext uri="{FF2B5EF4-FFF2-40B4-BE49-F238E27FC236}">
                  <a16:creationId xmlns:a16="http://schemas.microsoft.com/office/drawing/2014/main" id="{63CA1E11-32BD-4722-AC7B-299658E393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21" y="1430946"/>
              <a:ext cx="2676525" cy="276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2" name="Picture 7">
              <a:extLst>
                <a:ext uri="{FF2B5EF4-FFF2-40B4-BE49-F238E27FC236}">
                  <a16:creationId xmlns:a16="http://schemas.microsoft.com/office/drawing/2014/main" id="{97512D73-8888-46ED-B15E-9D544A56B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3934" y="1430946"/>
              <a:ext cx="2354262" cy="273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3" name="Text Box 8">
              <a:extLst>
                <a:ext uri="{FF2B5EF4-FFF2-40B4-BE49-F238E27FC236}">
                  <a16:creationId xmlns:a16="http://schemas.microsoft.com/office/drawing/2014/main" id="{2D76442D-E3F1-4673-A91D-CBD159BEF4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1909" y="4239233"/>
              <a:ext cx="8651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/>
                <a:t>kalcit</a:t>
              </a:r>
            </a:p>
          </p:txBody>
        </p:sp>
        <p:sp>
          <p:nvSpPr>
            <p:cNvPr id="25614" name="Text Box 9">
              <a:extLst>
                <a:ext uri="{FF2B5EF4-FFF2-40B4-BE49-F238E27FC236}">
                  <a16:creationId xmlns:a16="http://schemas.microsoft.com/office/drawing/2014/main" id="{10D51AE5-BDB1-439D-9D0E-288A6A4C2D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5734" y="4239233"/>
              <a:ext cx="12969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/>
                <a:t>aragonit</a:t>
              </a:r>
            </a:p>
          </p:txBody>
        </p:sp>
      </p:grpSp>
      <p:sp>
        <p:nvSpPr>
          <p:cNvPr id="25605" name="Text Box 13">
            <a:extLst>
              <a:ext uri="{FF2B5EF4-FFF2-40B4-BE49-F238E27FC236}">
                <a16:creationId xmlns:a16="http://schemas.microsoft.com/office/drawing/2014/main" id="{6DAE20A3-9675-4339-93E6-8E178C570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4221163"/>
            <a:ext cx="1081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606" name="Text Box 16">
            <a:extLst>
              <a:ext uri="{FF2B5EF4-FFF2-40B4-BE49-F238E27FC236}">
                <a16:creationId xmlns:a16="http://schemas.microsoft.com/office/drawing/2014/main" id="{EC37C614-97C6-4C99-8BC5-9CEB6C1EB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88" y="5401459"/>
            <a:ext cx="7708900" cy="769937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Hydrogenuhličitan vápenatý </a:t>
            </a:r>
            <a:r>
              <a:rPr lang="cs-CZ" altLang="cs-CZ" sz="2000" b="1" dirty="0">
                <a:solidFill>
                  <a:schemeClr val="accent2"/>
                </a:solidFill>
              </a:rPr>
              <a:t>Ca</a:t>
            </a:r>
            <a:r>
              <a:rPr lang="en-US" altLang="cs-CZ" sz="2000" b="1" dirty="0">
                <a:solidFill>
                  <a:schemeClr val="accent2"/>
                </a:solidFill>
              </a:rPr>
              <a:t>(</a:t>
            </a:r>
            <a:r>
              <a:rPr lang="cs-CZ" altLang="cs-CZ" sz="2000" b="1" dirty="0">
                <a:solidFill>
                  <a:schemeClr val="accent2"/>
                </a:solidFill>
              </a:rPr>
              <a:t>HCO</a:t>
            </a:r>
            <a:r>
              <a:rPr lang="cs-CZ" altLang="cs-CZ" sz="2000" b="1" baseline="-25000" dirty="0">
                <a:solidFill>
                  <a:schemeClr val="accent2"/>
                </a:solidFill>
              </a:rPr>
              <a:t>3</a:t>
            </a:r>
            <a:r>
              <a:rPr lang="cs-CZ" altLang="cs-CZ" sz="2000" b="1" dirty="0">
                <a:solidFill>
                  <a:schemeClr val="accent2"/>
                </a:solidFill>
              </a:rPr>
              <a:t>)</a:t>
            </a:r>
            <a:r>
              <a:rPr lang="cs-CZ" altLang="cs-CZ" sz="2000" b="1" baseline="-25000" dirty="0">
                <a:solidFill>
                  <a:schemeClr val="accent2"/>
                </a:solidFill>
              </a:rPr>
              <a:t>2</a:t>
            </a:r>
            <a:r>
              <a:rPr lang="cs-CZ" altLang="cs-CZ" sz="2000" b="1" dirty="0"/>
              <a:t>  </a:t>
            </a:r>
            <a:r>
              <a:rPr lang="cs-CZ" altLang="cs-CZ" sz="1800" b="1" dirty="0"/>
              <a:t>je málo rozpustný ve vodě,</a:t>
            </a:r>
            <a:endParaRPr lang="cs-CZ" altLang="cs-CZ" sz="2000" b="1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/>
              <a:t>je mj. také příčinou </a:t>
            </a:r>
            <a:r>
              <a:rPr lang="cs-CZ" altLang="cs-CZ" sz="1600" b="1" dirty="0">
                <a:solidFill>
                  <a:srgbClr val="C00000"/>
                </a:solidFill>
              </a:rPr>
              <a:t>přechodné tvrdosti </a:t>
            </a:r>
            <a:r>
              <a:rPr lang="cs-CZ" altLang="cs-CZ" sz="1600" b="1" dirty="0"/>
              <a:t>pitné vody, dá odstranit varem.</a:t>
            </a:r>
          </a:p>
        </p:txBody>
      </p:sp>
      <p:sp>
        <p:nvSpPr>
          <p:cNvPr id="25607" name="Text Box 11">
            <a:extLst>
              <a:ext uri="{FF2B5EF4-FFF2-40B4-BE49-F238E27FC236}">
                <a16:creationId xmlns:a16="http://schemas.microsoft.com/office/drawing/2014/main" id="{ADAD90D3-3A15-4778-A3DF-B91906C44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88" y="2346325"/>
            <a:ext cx="1657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Krystalické podoby :</a:t>
            </a:r>
          </a:p>
        </p:txBody>
      </p:sp>
      <p:sp>
        <p:nvSpPr>
          <p:cNvPr id="25610" name="Zástupný symbol pro číslo snímku 1">
            <a:extLst>
              <a:ext uri="{FF2B5EF4-FFF2-40B4-BE49-F238E27FC236}">
                <a16:creationId xmlns:a16="http://schemas.microsoft.com/office/drawing/2014/main" id="{1593E37F-B9A7-4E04-8F16-3B1E80D8DC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AC1EE0-5E6D-4F7E-A864-085343BC1115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cs-CZ" altLang="cs-CZ" sz="1400"/>
          </a:p>
        </p:txBody>
      </p:sp>
      <p:pic>
        <p:nvPicPr>
          <p:cNvPr id="2" name="Alkz21-1">
            <a:hlinkClick r:id="" action="ppaction://media"/>
            <a:extLst>
              <a:ext uri="{FF2B5EF4-FFF2-40B4-BE49-F238E27FC236}">
                <a16:creationId xmlns:a16="http://schemas.microsoft.com/office/drawing/2014/main" id="{3A3CFCBA-13C2-4BD2-883C-3E1237220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88312" y="2006600"/>
            <a:ext cx="609600" cy="769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F245FFA5-2EA1-45E7-BF6D-AE3A11A388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582612"/>
          </a:xfrm>
          <a:solidFill>
            <a:srgbClr val="FFFF00"/>
          </a:solidFill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Krasový jev – vznik krápníků</a:t>
            </a: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10EF3874-B22C-4751-84A0-501B937420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119422"/>
            <a:ext cx="8229600" cy="4973873"/>
          </a:xfrm>
          <a:blipFill dpi="0" rotWithShape="0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 b="1" dirty="0"/>
              <a:t>uhličitan vápenatý je prakticky nerozpustný ve vodě 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900" b="1" dirty="0"/>
          </a:p>
          <a:p>
            <a:pPr>
              <a:lnSpc>
                <a:spcPct val="90000"/>
              </a:lnSpc>
            </a:pPr>
            <a:r>
              <a:rPr lang="cs-CZ" altLang="cs-CZ" sz="2000" b="1" dirty="0"/>
              <a:t>pokud je ve vodě protékající přes vápencové skály rozpuštěn oxid uhličitý, dochází k přeměně nerozpustného uhličitanu vápenatého na rozpustnější hydrogenuhličitan vápenatý: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700" b="1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cs-CZ" altLang="cs-CZ" sz="2000" b="1" dirty="0"/>
              <a:t>CaCO</a:t>
            </a:r>
            <a:r>
              <a:rPr lang="cs-CZ" altLang="cs-CZ" sz="2000" b="1" baseline="-25000" dirty="0"/>
              <a:t>3</a:t>
            </a:r>
            <a:r>
              <a:rPr lang="cs-CZ" altLang="cs-CZ" sz="2000" b="1" dirty="0"/>
              <a:t> + CO</a:t>
            </a:r>
            <a:r>
              <a:rPr lang="cs-CZ" altLang="cs-CZ" sz="2000" b="1" baseline="-25000" dirty="0"/>
              <a:t>2</a:t>
            </a:r>
            <a:r>
              <a:rPr lang="cs-CZ" altLang="cs-CZ" sz="2000" b="1" dirty="0"/>
              <a:t> + H</a:t>
            </a:r>
            <a:r>
              <a:rPr lang="cs-CZ" altLang="cs-CZ" sz="2000" b="1" baseline="-25000" dirty="0"/>
              <a:t>2</a:t>
            </a:r>
            <a:r>
              <a:rPr lang="cs-CZ" altLang="cs-CZ" sz="2000" b="1" dirty="0"/>
              <a:t>O → Ca(HCO</a:t>
            </a:r>
            <a:r>
              <a:rPr lang="cs-CZ" altLang="cs-CZ" sz="2000" b="1" baseline="-25000" dirty="0"/>
              <a:t>3</a:t>
            </a:r>
            <a:r>
              <a:rPr lang="cs-CZ" altLang="cs-CZ" sz="2000" b="1" dirty="0"/>
              <a:t>)</a:t>
            </a:r>
            <a:r>
              <a:rPr lang="cs-CZ" altLang="cs-CZ" sz="2000" b="1" baseline="-25000" dirty="0"/>
              <a:t>2</a:t>
            </a:r>
            <a:r>
              <a:rPr lang="cs-CZ" altLang="cs-CZ" sz="2000" b="1" dirty="0"/>
              <a:t> 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cs-CZ" altLang="cs-CZ" sz="900" b="1" dirty="0"/>
          </a:p>
          <a:p>
            <a:pPr>
              <a:lnSpc>
                <a:spcPct val="90000"/>
              </a:lnSpc>
            </a:pPr>
            <a:r>
              <a:rPr lang="cs-CZ" altLang="cs-CZ" sz="2000" b="1" dirty="0"/>
              <a:t>roztok hydrogenuhličitanu po malých kapkách dopadá na skálu a pomalu se z něj odpařuje voda a uvolňuje oxid uhličitý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900" b="1" dirty="0"/>
          </a:p>
          <a:p>
            <a:pPr>
              <a:lnSpc>
                <a:spcPct val="90000"/>
              </a:lnSpc>
            </a:pPr>
            <a:r>
              <a:rPr lang="cs-CZ" altLang="cs-CZ" sz="2000" b="1" dirty="0"/>
              <a:t>reakce probíhá tedy v opačném směru a dochází ke vzniku krápníků: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700" b="1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cs-CZ" altLang="cs-CZ" sz="2000" b="1" dirty="0"/>
              <a:t>Ca(HCO</a:t>
            </a:r>
            <a:r>
              <a:rPr lang="cs-CZ" altLang="cs-CZ" sz="2000" b="1" baseline="-25000" dirty="0"/>
              <a:t>3</a:t>
            </a:r>
            <a:r>
              <a:rPr lang="cs-CZ" altLang="cs-CZ" sz="2000" b="1" dirty="0"/>
              <a:t>)</a:t>
            </a:r>
            <a:r>
              <a:rPr lang="cs-CZ" altLang="cs-CZ" sz="2000" b="1" baseline="-25000" dirty="0"/>
              <a:t>2</a:t>
            </a:r>
            <a:r>
              <a:rPr lang="cs-CZ" altLang="cs-CZ" sz="2000" b="1" dirty="0"/>
              <a:t> → CaCO</a:t>
            </a:r>
            <a:r>
              <a:rPr lang="cs-CZ" altLang="cs-CZ" sz="2000" b="1" baseline="-25000" dirty="0"/>
              <a:t>3</a:t>
            </a:r>
            <a:r>
              <a:rPr lang="cs-CZ" altLang="cs-CZ" sz="2000" b="1" dirty="0"/>
              <a:t> + CO</a:t>
            </a:r>
            <a:r>
              <a:rPr lang="cs-CZ" altLang="cs-CZ" sz="2000" b="1" baseline="-25000" dirty="0"/>
              <a:t>2</a:t>
            </a:r>
            <a:r>
              <a:rPr lang="cs-CZ" altLang="cs-CZ" sz="2000" b="1" dirty="0"/>
              <a:t> + H</a:t>
            </a:r>
            <a:r>
              <a:rPr lang="cs-CZ" altLang="cs-CZ" sz="2000" b="1" baseline="-25000" dirty="0"/>
              <a:t>2</a:t>
            </a:r>
            <a:r>
              <a:rPr lang="cs-CZ" altLang="cs-CZ" sz="2000" b="1" dirty="0"/>
              <a:t>O</a:t>
            </a:r>
            <a:endParaRPr lang="cs-CZ" altLang="cs-CZ" sz="2400" b="1" dirty="0"/>
          </a:p>
        </p:txBody>
      </p:sp>
      <p:pic>
        <p:nvPicPr>
          <p:cNvPr id="27652" name="Picture 5" descr="inka--brno-tipy-na-vylet-jeskyne-balcarka-04">
            <a:extLst>
              <a:ext uri="{FF2B5EF4-FFF2-40B4-BE49-F238E27FC236}">
                <a16:creationId xmlns:a16="http://schemas.microsoft.com/office/drawing/2014/main" id="{3C0BCE5C-D97C-4C11-B587-860B526CF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1695" r="981" b="1695"/>
          <a:stretch>
            <a:fillRect/>
          </a:stretch>
        </p:blipFill>
        <p:spPr bwMode="auto">
          <a:xfrm>
            <a:off x="4860032" y="4221088"/>
            <a:ext cx="318135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Zástupný symbol pro číslo snímku 1">
            <a:extLst>
              <a:ext uri="{FF2B5EF4-FFF2-40B4-BE49-F238E27FC236}">
                <a16:creationId xmlns:a16="http://schemas.microsoft.com/office/drawing/2014/main" id="{C0DCCE57-58A8-40F5-9C8F-168508A592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9A9D37-C558-4973-A449-099AF928913D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cs-CZ" altLang="cs-CZ" sz="1400"/>
          </a:p>
        </p:txBody>
      </p:sp>
      <p:pic>
        <p:nvPicPr>
          <p:cNvPr id="2" name="Alkz22-1">
            <a:hlinkClick r:id="" action="ppaction://media"/>
            <a:extLst>
              <a:ext uri="{FF2B5EF4-FFF2-40B4-BE49-F238E27FC236}">
                <a16:creationId xmlns:a16="http://schemas.microsoft.com/office/drawing/2014/main" id="{55CF10CA-53C3-4297-AC4C-5DEAEB4A33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9530" y="15567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Skupina 1">
            <a:extLst>
              <a:ext uri="{FF2B5EF4-FFF2-40B4-BE49-F238E27FC236}">
                <a16:creationId xmlns:a16="http://schemas.microsoft.com/office/drawing/2014/main" id="{E3486E40-341D-4D9E-B721-DBAA2E645CD7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84138"/>
            <a:ext cx="8064500" cy="396875"/>
            <a:chOff x="921909" y="4815496"/>
            <a:chExt cx="8064500" cy="396875"/>
          </a:xfrm>
        </p:grpSpPr>
        <p:sp>
          <p:nvSpPr>
            <p:cNvPr id="28681" name="Text Box 11">
              <a:extLst>
                <a:ext uri="{FF2B5EF4-FFF2-40B4-BE49-F238E27FC236}">
                  <a16:creationId xmlns:a16="http://schemas.microsoft.com/office/drawing/2014/main" id="{70442C7D-3DA1-4E84-9897-82BAB0707F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1909" y="4815496"/>
              <a:ext cx="1657350" cy="3667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Krasový</a:t>
              </a:r>
              <a:r>
                <a:rPr lang="cs-CZ" altLang="cs-CZ" sz="1800" b="1">
                  <a:solidFill>
                    <a:srgbClr val="0070C0"/>
                  </a:solidFill>
                </a:rPr>
                <a:t> </a:t>
              </a:r>
              <a:r>
                <a:rPr lang="cs-CZ" altLang="cs-CZ" sz="1800" b="1">
                  <a:solidFill>
                    <a:srgbClr val="FF0000"/>
                  </a:solidFill>
                </a:rPr>
                <a:t>jev:</a:t>
              </a:r>
            </a:p>
          </p:txBody>
        </p:sp>
        <p:sp>
          <p:nvSpPr>
            <p:cNvPr id="28682" name="Text Box 12">
              <a:extLst>
                <a:ext uri="{FF2B5EF4-FFF2-40B4-BE49-F238E27FC236}">
                  <a16:creationId xmlns:a16="http://schemas.microsoft.com/office/drawing/2014/main" id="{A5A70EDA-7BF1-4FB9-AEF9-E5672CF374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2134" y="4815496"/>
              <a:ext cx="6264275" cy="396875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solidFill>
                    <a:schemeClr val="accent2"/>
                  </a:solidFill>
                </a:rPr>
                <a:t>CaCO</a:t>
              </a:r>
              <a:r>
                <a:rPr lang="cs-CZ" altLang="cs-CZ" sz="2000" b="1" baseline="-25000">
                  <a:solidFill>
                    <a:schemeClr val="accent2"/>
                  </a:solidFill>
                </a:rPr>
                <a:t>3</a:t>
              </a:r>
              <a:r>
                <a:rPr lang="cs-CZ" altLang="cs-CZ" sz="2000" b="1">
                  <a:solidFill>
                    <a:schemeClr val="accent2"/>
                  </a:solidFill>
                </a:rPr>
                <a:t>   +    H</a:t>
              </a:r>
              <a:r>
                <a:rPr lang="cs-CZ" altLang="cs-CZ" sz="2000" b="1" baseline="-2500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>
                  <a:solidFill>
                    <a:schemeClr val="accent2"/>
                  </a:solidFill>
                </a:rPr>
                <a:t>O</a:t>
              </a:r>
              <a:r>
                <a:rPr lang="cs-CZ" altLang="cs-CZ" sz="2000" b="1" baseline="-25000">
                  <a:solidFill>
                    <a:schemeClr val="accent2"/>
                  </a:solidFill>
                </a:rPr>
                <a:t>    </a:t>
              </a:r>
              <a:r>
                <a:rPr lang="cs-CZ" altLang="cs-CZ" sz="2000" b="1">
                  <a:solidFill>
                    <a:schemeClr val="accent2"/>
                  </a:solidFill>
                </a:rPr>
                <a:t>+   CO</a:t>
              </a:r>
              <a:r>
                <a:rPr lang="cs-CZ" altLang="cs-CZ" sz="2000" b="1" baseline="-2500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>
                  <a:solidFill>
                    <a:schemeClr val="accent2"/>
                  </a:solidFill>
                </a:rPr>
                <a:t>              Ca</a:t>
              </a:r>
              <a:r>
                <a:rPr lang="en-US" altLang="cs-CZ" sz="2000" b="1">
                  <a:solidFill>
                    <a:schemeClr val="accent2"/>
                  </a:solidFill>
                </a:rPr>
                <a:t>(</a:t>
              </a:r>
              <a:r>
                <a:rPr lang="cs-CZ" altLang="cs-CZ" sz="2000" b="1">
                  <a:solidFill>
                    <a:schemeClr val="accent2"/>
                  </a:solidFill>
                </a:rPr>
                <a:t>HCO</a:t>
              </a:r>
              <a:r>
                <a:rPr lang="cs-CZ" altLang="cs-CZ" sz="2000" b="1" baseline="-25000">
                  <a:solidFill>
                    <a:schemeClr val="accent2"/>
                  </a:solidFill>
                </a:rPr>
                <a:t>3</a:t>
              </a:r>
              <a:r>
                <a:rPr lang="cs-CZ" altLang="cs-CZ" sz="2000" b="1">
                  <a:solidFill>
                    <a:schemeClr val="accent2"/>
                  </a:solidFill>
                </a:rPr>
                <a:t>)</a:t>
              </a:r>
              <a:r>
                <a:rPr lang="cs-CZ" altLang="cs-CZ" sz="2000" b="1" baseline="-25000">
                  <a:solidFill>
                    <a:schemeClr val="accent2"/>
                  </a:solidFill>
                </a:rPr>
                <a:t>2</a:t>
              </a:r>
              <a:endParaRPr lang="cs-CZ" altLang="cs-CZ" sz="2000" b="1">
                <a:solidFill>
                  <a:schemeClr val="accent2"/>
                </a:solidFill>
              </a:endParaRPr>
            </a:p>
          </p:txBody>
        </p:sp>
        <p:sp>
          <p:nvSpPr>
            <p:cNvPr id="28683" name="Line 14">
              <a:extLst>
                <a:ext uri="{FF2B5EF4-FFF2-40B4-BE49-F238E27FC236}">
                  <a16:creationId xmlns:a16="http://schemas.microsoft.com/office/drawing/2014/main" id="{76FC89CA-FFF0-4ADF-9914-8FFC333E63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39631" y="4973370"/>
              <a:ext cx="5762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4" name="Line 15">
              <a:extLst>
                <a:ext uri="{FF2B5EF4-FFF2-40B4-BE49-F238E27FC236}">
                  <a16:creationId xmlns:a16="http://schemas.microsoft.com/office/drawing/2014/main" id="{72E51945-0671-47BF-A20C-1FDB13BE11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39631" y="5116245"/>
              <a:ext cx="5762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8676" name="Zástupný symbol pro číslo snímku 1">
            <a:extLst>
              <a:ext uri="{FF2B5EF4-FFF2-40B4-BE49-F238E27FC236}">
                <a16:creationId xmlns:a16="http://schemas.microsoft.com/office/drawing/2014/main" id="{2E08B5D3-45E3-46F3-843D-C791162D26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E14F65D-3C8D-455A-8692-24010DA858A8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cs-CZ" altLang="cs-CZ" sz="1400"/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6089450E-6D7D-4E2A-AD63-5F267F0283D7}"/>
              </a:ext>
            </a:extLst>
          </p:cNvPr>
          <p:cNvCxnSpPr>
            <a:cxnSpLocks/>
          </p:cNvCxnSpPr>
          <p:nvPr/>
        </p:nvCxnSpPr>
        <p:spPr>
          <a:xfrm flipV="1">
            <a:off x="6692274" y="5734477"/>
            <a:ext cx="0" cy="41462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F3B490A8-9AD3-430D-B668-0E6C330A5D34}"/>
              </a:ext>
            </a:extLst>
          </p:cNvPr>
          <p:cNvGrpSpPr/>
          <p:nvPr/>
        </p:nvGrpSpPr>
        <p:grpSpPr>
          <a:xfrm>
            <a:off x="661988" y="764704"/>
            <a:ext cx="7684085" cy="5708408"/>
            <a:chOff x="661988" y="764704"/>
            <a:chExt cx="7684085" cy="5708408"/>
          </a:xfrm>
        </p:grpSpPr>
        <p:grpSp>
          <p:nvGrpSpPr>
            <p:cNvPr id="28675" name="Skupina 9">
              <a:extLst>
                <a:ext uri="{FF2B5EF4-FFF2-40B4-BE49-F238E27FC236}">
                  <a16:creationId xmlns:a16="http://schemas.microsoft.com/office/drawing/2014/main" id="{1816D5FB-89C5-48BD-81EE-49141EB068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1988" y="764704"/>
              <a:ext cx="7684085" cy="5708408"/>
              <a:chOff x="495263" y="764504"/>
              <a:chExt cx="7684130" cy="5709392"/>
            </a:xfrm>
          </p:grpSpPr>
          <p:pic>
            <p:nvPicPr>
              <p:cNvPr id="28677" name="Picture 4">
                <a:extLst>
                  <a:ext uri="{FF2B5EF4-FFF2-40B4-BE49-F238E27FC236}">
                    <a16:creationId xmlns:a16="http://schemas.microsoft.com/office/drawing/2014/main" id="{A6E1E82E-8EE6-47FD-A7A3-D812B3E8B3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263" y="780853"/>
                <a:ext cx="3644689" cy="2836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78" name="Picture 4">
                <a:extLst>
                  <a:ext uri="{FF2B5EF4-FFF2-40B4-BE49-F238E27FC236}">
                    <a16:creationId xmlns:a16="http://schemas.microsoft.com/office/drawing/2014/main" id="{712644BB-3EF3-407A-A51C-76F1006B6C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263" y="3789040"/>
                <a:ext cx="3669682" cy="265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79" name="Picture 4">
                <a:extLst>
                  <a:ext uri="{FF2B5EF4-FFF2-40B4-BE49-F238E27FC236}">
                    <a16:creationId xmlns:a16="http://schemas.microsoft.com/office/drawing/2014/main" id="{B4EA4186-9F92-41C5-A2D7-7321A92AEB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3626" y="764504"/>
                <a:ext cx="3585767" cy="2706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0" name="TextovéPole 1">
                <a:extLst>
                  <a:ext uri="{FF2B5EF4-FFF2-40B4-BE49-F238E27FC236}">
                    <a16:creationId xmlns:a16="http://schemas.microsoft.com/office/drawing/2014/main" id="{D787C93C-5867-4613-A253-9225CF87E1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93626" y="3795779"/>
                <a:ext cx="2475984" cy="2678117"/>
              </a:xfrm>
              <a:prstGeom prst="rect">
                <a:avLst/>
              </a:prstGeom>
              <a:solidFill>
                <a:srgbClr val="FFD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800" b="1" dirty="0">
                    <a:solidFill>
                      <a:srgbClr val="C00000"/>
                    </a:solidFill>
                  </a:rPr>
                  <a:t>stalaktit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800" b="1" dirty="0">
                  <a:solidFill>
                    <a:srgbClr val="C00000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800" b="1" dirty="0">
                    <a:solidFill>
                      <a:srgbClr val="C00000"/>
                    </a:solidFill>
                  </a:rPr>
                  <a:t>stalagmit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800" b="1" dirty="0">
                  <a:solidFill>
                    <a:srgbClr val="C00000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800" b="1" dirty="0">
                    <a:solidFill>
                      <a:srgbClr val="C00000"/>
                    </a:solidFill>
                  </a:rPr>
                  <a:t>stalagnát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800" b="1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3" name="Přímá spojnice se šipkou 2">
              <a:extLst>
                <a:ext uri="{FF2B5EF4-FFF2-40B4-BE49-F238E27FC236}">
                  <a16:creationId xmlns:a16="http://schemas.microsoft.com/office/drawing/2014/main" id="{2C5353BE-0EE8-4F25-8BF3-C6372CEE17BF}"/>
                </a:ext>
              </a:extLst>
            </p:cNvPr>
            <p:cNvCxnSpPr>
              <a:cxnSpLocks/>
            </p:cNvCxnSpPr>
            <p:nvPr/>
          </p:nvCxnSpPr>
          <p:spPr>
            <a:xfrm>
              <a:off x="6665532" y="3902331"/>
              <a:ext cx="0" cy="39076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>
              <a:extLst>
                <a:ext uri="{FF2B5EF4-FFF2-40B4-BE49-F238E27FC236}">
                  <a16:creationId xmlns:a16="http://schemas.microsoft.com/office/drawing/2014/main" id="{C14FCC1F-B01D-433B-AA57-877F8869E1FE}"/>
                </a:ext>
              </a:extLst>
            </p:cNvPr>
            <p:cNvCxnSpPr>
              <a:cxnSpLocks/>
            </p:cNvCxnSpPr>
            <p:nvPr/>
          </p:nvCxnSpPr>
          <p:spPr>
            <a:xfrm>
              <a:off x="6692274" y="5373216"/>
              <a:ext cx="0" cy="39076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se šipkou 18">
              <a:extLst>
                <a:ext uri="{FF2B5EF4-FFF2-40B4-BE49-F238E27FC236}">
                  <a16:creationId xmlns:a16="http://schemas.microsoft.com/office/drawing/2014/main" id="{8E2373D5-E866-409C-8321-01206840AB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2274" y="4699310"/>
              <a:ext cx="0" cy="41462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61982B4F-7088-48DD-A75D-3ED62D6E75C5}"/>
              </a:ext>
            </a:extLst>
          </p:cNvPr>
          <p:cNvCxnSpPr>
            <a:cxnSpLocks/>
          </p:cNvCxnSpPr>
          <p:nvPr/>
        </p:nvCxnSpPr>
        <p:spPr>
          <a:xfrm flipV="1">
            <a:off x="6692274" y="5830601"/>
            <a:ext cx="0" cy="41462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lkz23-1">
            <a:hlinkClick r:id="" action="ppaction://media"/>
            <a:extLst>
              <a:ext uri="{FF2B5EF4-FFF2-40B4-BE49-F238E27FC236}">
                <a16:creationId xmlns:a16="http://schemas.microsoft.com/office/drawing/2014/main" id="{084D0D03-8682-46BA-BEFA-A6AB50518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7212" y="47794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878F8CD-BB49-411F-95DC-052311ECC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5931EB-0664-45B7-A4EB-CBF35D8B41B9}" type="slidenum">
              <a:rPr lang="cs-CZ" altLang="cs-CZ" smtClean="0"/>
              <a:pPr>
                <a:defRPr/>
              </a:pPr>
              <a:t>24</a:t>
            </a:fld>
            <a:endParaRPr lang="cs-CZ" altLang="cs-CZ" dirty="0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DA55DE8D-DB26-44B5-9A6A-1E7657A68753}"/>
              </a:ext>
            </a:extLst>
          </p:cNvPr>
          <p:cNvGrpSpPr/>
          <p:nvPr/>
        </p:nvGrpSpPr>
        <p:grpSpPr>
          <a:xfrm>
            <a:off x="251520" y="476672"/>
            <a:ext cx="8244706" cy="1891278"/>
            <a:chOff x="360363" y="5226050"/>
            <a:chExt cx="7740650" cy="1891278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6F141240-273E-489E-AE60-AED8F8D4D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63" y="5226050"/>
              <a:ext cx="7740650" cy="4762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solidFill>
                    <a:srgbClr val="0070C0"/>
                  </a:solidFill>
                </a:rPr>
                <a:t>Komplexy kovů alkalických zemin</a:t>
              </a:r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F05FD361-7C68-4212-B954-D67C137B80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363" y="5778500"/>
              <a:ext cx="7740650" cy="133882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panose="05000000000000000000" pitchFamily="2" charset="2"/>
                <a:buChar char="Ø"/>
              </a:pPr>
              <a:r>
                <a:rPr lang="cs-CZ" altLang="cs-CZ" sz="1800" b="1" dirty="0"/>
                <a:t>Tvorba komplexů není typická. </a:t>
              </a:r>
            </a:p>
            <a:p>
              <a:pPr eaLnBrk="1" hangingPunct="1">
                <a:spcBef>
                  <a:spcPct val="50000"/>
                </a:spcBef>
                <a:buFont typeface="Wingdings" panose="05000000000000000000" pitchFamily="2" charset="2"/>
                <a:buChar char="Ø"/>
              </a:pPr>
              <a:r>
                <a:rPr lang="cs-CZ" altLang="cs-CZ" sz="1800" b="1" dirty="0"/>
                <a:t>Jsou známy komplexy s </a:t>
              </a:r>
              <a:r>
                <a:rPr lang="cs-CZ" altLang="cs-CZ" sz="1800" b="1" dirty="0" err="1"/>
                <a:t>vícedentátními</a:t>
              </a:r>
              <a:r>
                <a:rPr lang="cs-CZ" altLang="cs-CZ" sz="1800" b="1" dirty="0"/>
                <a:t> ligandy, např. s </a:t>
              </a:r>
              <a:r>
                <a:rPr lang="cs-CZ" altLang="cs-CZ" sz="1800" b="1" dirty="0" err="1"/>
                <a:t>Chelatonem</a:t>
              </a:r>
              <a:r>
                <a:rPr lang="cs-CZ" altLang="cs-CZ" sz="1800" b="1" dirty="0"/>
                <a:t> III, což je </a:t>
              </a:r>
              <a:r>
                <a:rPr lang="cs-CZ" altLang="cs-CZ" sz="1800" b="1" dirty="0" err="1"/>
                <a:t>disodná</a:t>
              </a:r>
              <a:r>
                <a:rPr lang="cs-CZ" altLang="cs-CZ" sz="1800" b="1" dirty="0"/>
                <a:t> sůl  kyseliny </a:t>
              </a:r>
              <a:r>
                <a:rPr lang="cs-CZ" altLang="cs-CZ" sz="1800" b="1" dirty="0" err="1"/>
                <a:t>ethylediamintetraoctové</a:t>
              </a:r>
              <a:r>
                <a:rPr lang="cs-CZ" altLang="cs-CZ" sz="1800" b="1" dirty="0"/>
                <a:t> (EDTA), a s jinými </a:t>
              </a:r>
              <a:r>
                <a:rPr lang="cs-CZ" altLang="cs-CZ" sz="1800" b="1" dirty="0" err="1"/>
                <a:t>makrocyklickými</a:t>
              </a:r>
              <a:r>
                <a:rPr lang="cs-CZ" altLang="cs-CZ" sz="1800" b="1" dirty="0"/>
                <a:t> ligandy.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B3EBE61E-6585-4C5C-8D75-19AED640C370}"/>
              </a:ext>
            </a:extLst>
          </p:cNvPr>
          <p:cNvGrpSpPr/>
          <p:nvPr/>
        </p:nvGrpSpPr>
        <p:grpSpPr>
          <a:xfrm>
            <a:off x="702868" y="2708920"/>
            <a:ext cx="3986978" cy="3244403"/>
            <a:chOff x="467544" y="3418684"/>
            <a:chExt cx="3986978" cy="3244403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307DDA75-FCD9-4D09-A0C1-DB1F03D9B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3418684"/>
              <a:ext cx="3986978" cy="3244403"/>
            </a:xfrm>
            <a:prstGeom prst="rect">
              <a:avLst/>
            </a:prstGeom>
            <a:pattFill prst="pct5">
              <a:fgClr>
                <a:srgbClr val="FFFF00"/>
              </a:fgClr>
              <a:bgClr>
                <a:schemeClr val="bg1"/>
              </a:bgClr>
            </a:pattFill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F44470C2-2AC0-4295-8647-DCAD6C60E2AF}"/>
                </a:ext>
              </a:extLst>
            </p:cNvPr>
            <p:cNvSpPr txBox="1"/>
            <p:nvPr/>
          </p:nvSpPr>
          <p:spPr>
            <a:xfrm>
              <a:off x="1956977" y="357301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EDTA</a:t>
              </a:r>
            </a:p>
          </p:txBody>
        </p:sp>
      </p:grpSp>
      <p:pic>
        <p:nvPicPr>
          <p:cNvPr id="13" name="Alkz24-1">
            <a:hlinkClick r:id="" action="ppaction://media"/>
            <a:extLst>
              <a:ext uri="{FF2B5EF4-FFF2-40B4-BE49-F238E27FC236}">
                <a16:creationId xmlns:a16="http://schemas.microsoft.com/office/drawing/2014/main" id="{0FA9E15B-070D-4B81-A42A-22F333B4B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1532" y="3124200"/>
            <a:ext cx="609600" cy="6096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86E7294-87EC-4B6E-809C-5D8AB9E03903}"/>
              </a:ext>
            </a:extLst>
          </p:cNvPr>
          <p:cNvSpPr txBox="1"/>
          <p:nvPr/>
        </p:nvSpPr>
        <p:spPr>
          <a:xfrm>
            <a:off x="5118420" y="4499266"/>
            <a:ext cx="3322712" cy="147732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cs-CZ" dirty="0"/>
              <a:t>EDTA je </a:t>
            </a:r>
            <a:r>
              <a:rPr lang="cs-CZ" dirty="0" err="1"/>
              <a:t>hexadentátní</a:t>
            </a:r>
            <a:r>
              <a:rPr lang="cs-CZ" dirty="0"/>
              <a:t> ligand  - kov je tímto </a:t>
            </a:r>
            <a:r>
              <a:rPr lang="cs-CZ" dirty="0" err="1"/>
              <a:t>chelátotvorným</a:t>
            </a:r>
            <a:r>
              <a:rPr lang="cs-CZ" dirty="0"/>
              <a:t> činidla silně maskován - tím se vysvětluje velká stabilita tohoto komplexu</a:t>
            </a:r>
          </a:p>
        </p:txBody>
      </p:sp>
    </p:spTree>
    <p:extLst>
      <p:ext uri="{BB962C8B-B14F-4D97-AF65-F5344CB8AC3E}">
        <p14:creationId xmlns:p14="http://schemas.microsoft.com/office/powerpoint/2010/main" val="117702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extLst>
              <a:ext uri="{FF2B5EF4-FFF2-40B4-BE49-F238E27FC236}">
                <a16:creationId xmlns:a16="http://schemas.microsoft.com/office/drawing/2014/main" id="{13C5063B-0EBE-4029-90DB-600906EEC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0"/>
            <a:ext cx="6840538" cy="476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70C0"/>
                </a:solidFill>
              </a:rPr>
              <a:t>Kyslíkaté sloučeniny kovů alkalických zemin</a:t>
            </a:r>
          </a:p>
        </p:txBody>
      </p:sp>
      <p:sp>
        <p:nvSpPr>
          <p:cNvPr id="29699" name="Text Box 5">
            <a:extLst>
              <a:ext uri="{FF2B5EF4-FFF2-40B4-BE49-F238E27FC236}">
                <a16:creationId xmlns:a16="http://schemas.microsoft.com/office/drawing/2014/main" id="{FEA0701B-D15B-4D33-9850-F33F129E9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819150"/>
            <a:ext cx="2305050" cy="396875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Fosforečnany:</a:t>
            </a:r>
          </a:p>
        </p:txBody>
      </p:sp>
      <p:pic>
        <p:nvPicPr>
          <p:cNvPr id="29700" name="Picture 6">
            <a:extLst>
              <a:ext uri="{FF2B5EF4-FFF2-40B4-BE49-F238E27FC236}">
                <a16:creationId xmlns:a16="http://schemas.microsoft.com/office/drawing/2014/main" id="{A02538C4-1B24-4C51-BCF9-83EDD9D7D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820738"/>
            <a:ext cx="5256213" cy="488950"/>
          </a:xfrm>
          <a:prstGeom prst="rect">
            <a:avLst/>
          </a:prstGeom>
          <a:pattFill prst="pct5">
            <a:fgClr>
              <a:srgbClr val="FFD5F9"/>
            </a:fgClr>
            <a:bgClr>
              <a:schemeClr val="bg1"/>
            </a:bgClr>
          </a:pattFill>
          <a:ln>
            <a:noFill/>
          </a:ln>
        </p:spPr>
      </p:pic>
      <p:sp>
        <p:nvSpPr>
          <p:cNvPr id="29701" name="Text Box 7">
            <a:extLst>
              <a:ext uri="{FF2B5EF4-FFF2-40B4-BE49-F238E27FC236}">
                <a16:creationId xmlns:a16="http://schemas.microsoft.com/office/drawing/2014/main" id="{03721F27-4476-4CAC-92DD-11E68551A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1341438"/>
            <a:ext cx="5832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nerozpustný			rozpustný</a:t>
            </a:r>
          </a:p>
        </p:txBody>
      </p:sp>
      <p:sp>
        <p:nvSpPr>
          <p:cNvPr id="29702" name="Text Box 8">
            <a:extLst>
              <a:ext uri="{FF2B5EF4-FFF2-40B4-BE49-F238E27FC236}">
                <a16:creationId xmlns:a16="http://schemas.microsoft.com/office/drawing/2014/main" id="{AF3FCB29-B8BD-400F-8EB8-10DC4C3EE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1751013"/>
            <a:ext cx="4248150" cy="396875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Sírany: </a:t>
            </a:r>
            <a:r>
              <a:rPr lang="cs-CZ" altLang="cs-CZ" sz="1800" b="1"/>
              <a:t>málo rozpustné sloučeniny</a:t>
            </a:r>
          </a:p>
        </p:txBody>
      </p:sp>
      <p:sp>
        <p:nvSpPr>
          <p:cNvPr id="29703" name="Text Box 9">
            <a:extLst>
              <a:ext uri="{FF2B5EF4-FFF2-40B4-BE49-F238E27FC236}">
                <a16:creationId xmlns:a16="http://schemas.microsoft.com/office/drawing/2014/main" id="{13F8C5FD-72A3-4DDE-9048-666FEB3C6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349500"/>
            <a:ext cx="7092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0070C0"/>
                </a:solidFill>
              </a:rPr>
              <a:t>CaSO</a:t>
            </a:r>
            <a:r>
              <a:rPr lang="cs-CZ" altLang="cs-CZ" sz="2000" b="1" baseline="-25000">
                <a:solidFill>
                  <a:srgbClr val="0070C0"/>
                </a:solidFill>
              </a:rPr>
              <a:t>4</a:t>
            </a:r>
            <a:r>
              <a:rPr lang="cs-CZ" altLang="cs-CZ" sz="1800" b="1" baseline="-25000"/>
              <a:t> </a:t>
            </a:r>
            <a:r>
              <a:rPr lang="cs-CZ" altLang="cs-CZ" sz="1800" b="1"/>
              <a:t>– jeho přítomnost ve vodě způsobuje její trvalou tvrdost</a:t>
            </a:r>
          </a:p>
        </p:txBody>
      </p:sp>
      <p:pic>
        <p:nvPicPr>
          <p:cNvPr id="29704" name="Picture 10">
            <a:extLst>
              <a:ext uri="{FF2B5EF4-FFF2-40B4-BE49-F238E27FC236}">
                <a16:creationId xmlns:a16="http://schemas.microsoft.com/office/drawing/2014/main" id="{9B966A51-459A-48FF-BBC1-92F2C1EF5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830513"/>
            <a:ext cx="5903913" cy="712787"/>
          </a:xfrm>
          <a:prstGeom prst="rect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Text Box 11">
            <a:extLst>
              <a:ext uri="{FF2B5EF4-FFF2-40B4-BE49-F238E27FC236}">
                <a16:creationId xmlns:a16="http://schemas.microsoft.com/office/drawing/2014/main" id="{C1C5F9C3-B218-4169-B803-865FCE87D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716338"/>
            <a:ext cx="71278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/>
              <a:t>Pozn. Nedodržení režimu dehydratace vede ke vzniku bezvodého CaSO</a:t>
            </a:r>
            <a:r>
              <a:rPr lang="cs-CZ" altLang="cs-CZ" sz="1600" b="1" baseline="-25000" dirty="0"/>
              <a:t>4 </a:t>
            </a:r>
            <a:r>
              <a:rPr lang="cs-CZ" altLang="cs-CZ" sz="1600" b="1" dirty="0"/>
              <a:t>(anhydritu), který pak vede k tomu, že sádra netuhne.</a:t>
            </a:r>
          </a:p>
        </p:txBody>
      </p:sp>
      <p:sp>
        <p:nvSpPr>
          <p:cNvPr id="29706" name="Text Box 12">
            <a:extLst>
              <a:ext uri="{FF2B5EF4-FFF2-40B4-BE49-F238E27FC236}">
                <a16:creationId xmlns:a16="http://schemas.microsoft.com/office/drawing/2014/main" id="{FCF6E918-620D-405F-AB0A-217BD54E3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724400"/>
            <a:ext cx="7451725" cy="1508125"/>
          </a:xfrm>
          <a:prstGeom prst="rect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0070C0"/>
                </a:solidFill>
              </a:rPr>
              <a:t>BaSO</a:t>
            </a:r>
            <a:r>
              <a:rPr lang="cs-CZ" altLang="cs-CZ" sz="2000" b="1" baseline="-25000">
                <a:solidFill>
                  <a:srgbClr val="0070C0"/>
                </a:solidFill>
              </a:rPr>
              <a:t>4</a:t>
            </a:r>
            <a:r>
              <a:rPr lang="cs-CZ" altLang="cs-CZ" sz="1800" baseline="-25000">
                <a:solidFill>
                  <a:srgbClr val="FF0000"/>
                </a:solidFill>
              </a:rPr>
              <a:t> </a:t>
            </a:r>
            <a:r>
              <a:rPr lang="cs-CZ" altLang="cs-CZ" sz="1800" b="1"/>
              <a:t>(baryt) – velmi nerozpustná sloučenina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	</a:t>
            </a:r>
            <a:r>
              <a:rPr lang="cs-CZ" altLang="cs-CZ" sz="1800" b="1">
                <a:solidFill>
                  <a:srgbClr val="C00000"/>
                </a:solidFill>
              </a:rPr>
              <a:t>            </a:t>
            </a:r>
            <a:r>
              <a:rPr lang="cs-CZ" altLang="cs-CZ" sz="1600" b="1">
                <a:solidFill>
                  <a:srgbClr val="C00000"/>
                </a:solidFill>
              </a:rPr>
              <a:t>(gravimetrIcké stanovení síranů nebo barya)</a:t>
            </a:r>
            <a:endParaRPr lang="cs-CZ" altLang="cs-CZ" sz="1800" b="1">
              <a:solidFill>
                <a:srgbClr val="C0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Používá se jako pigment (součást lithoponu) a jako kontrastní látka při rtg. vyšetření trávicího traktu.</a:t>
            </a:r>
          </a:p>
        </p:txBody>
      </p:sp>
      <p:sp>
        <p:nvSpPr>
          <p:cNvPr id="29707" name="Zástupný symbol pro číslo snímku 1">
            <a:extLst>
              <a:ext uri="{FF2B5EF4-FFF2-40B4-BE49-F238E27FC236}">
                <a16:creationId xmlns:a16="http://schemas.microsoft.com/office/drawing/2014/main" id="{35E4DB81-C8A2-4CEB-9675-F02608E355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4331EA-6872-4DFA-BD65-03C8DB016362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cs-CZ" altLang="cs-CZ" sz="1400"/>
          </a:p>
        </p:txBody>
      </p:sp>
      <p:sp>
        <p:nvSpPr>
          <p:cNvPr id="29708" name="TextovéPole 2">
            <a:extLst>
              <a:ext uri="{FF2B5EF4-FFF2-40B4-BE49-F238E27FC236}">
                <a16:creationId xmlns:a16="http://schemas.microsoft.com/office/drawing/2014/main" id="{2501504A-385C-4784-BEEB-9C7C1E6A3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944813"/>
            <a:ext cx="172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Výroba sádry</a:t>
            </a:r>
          </a:p>
        </p:txBody>
      </p:sp>
      <p:pic>
        <p:nvPicPr>
          <p:cNvPr id="2" name="Alkz25-1">
            <a:hlinkClick r:id="" action="ppaction://media"/>
            <a:extLst>
              <a:ext uri="{FF2B5EF4-FFF2-40B4-BE49-F238E27FC236}">
                <a16:creationId xmlns:a16="http://schemas.microsoft.com/office/drawing/2014/main" id="{CA56E3EC-6C03-4EEB-8F2B-C0F109077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28013" y="842303"/>
            <a:ext cx="609600" cy="609600"/>
          </a:xfrm>
          <a:prstGeom prst="rect">
            <a:avLst/>
          </a:prstGeom>
        </p:spPr>
      </p:pic>
      <p:pic>
        <p:nvPicPr>
          <p:cNvPr id="3" name="Alkz25-2">
            <a:hlinkClick r:id="" action="ppaction://media"/>
            <a:extLst>
              <a:ext uri="{FF2B5EF4-FFF2-40B4-BE49-F238E27FC236}">
                <a16:creationId xmlns:a16="http://schemas.microsoft.com/office/drawing/2014/main" id="{1F426328-598C-4038-9AAB-B16E6FD58E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28013" y="23655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id="{3C9B1D10-DA23-4B88-B555-74D4A9EA8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217025" cy="476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70C0"/>
                </a:solidFill>
              </a:rPr>
              <a:t>Tendence v rozpustnostech sloučenin kovů alkalických zemin</a:t>
            </a:r>
          </a:p>
        </p:txBody>
      </p:sp>
      <p:graphicFrame>
        <p:nvGraphicFramePr>
          <p:cNvPr id="77961" name="Group 137">
            <a:extLst>
              <a:ext uri="{FF2B5EF4-FFF2-40B4-BE49-F238E27FC236}">
                <a16:creationId xmlns:a16="http://schemas.microsoft.com/office/drawing/2014/main" id="{7BFE6242-413E-40CE-8688-88D3E9FDD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967272"/>
              </p:ext>
            </p:extLst>
          </p:nvPr>
        </p:nvGraphicFramePr>
        <p:xfrm>
          <a:off x="204788" y="1606550"/>
          <a:ext cx="7056438" cy="4775198"/>
        </p:xfrm>
        <a:graphic>
          <a:graphicData uri="http://schemas.openxmlformats.org/drawingml/2006/table">
            <a:tbl>
              <a:tblPr/>
              <a:tblGrid>
                <a:gridCol w="1176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60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60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60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2248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Hydroxidy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A0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Sírany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A0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Šťavelany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oxaláty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A0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94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</a:t>
                      </a: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roste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roste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roste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1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1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94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Sr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Sr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Sr</a:t>
                      </a: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1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8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0767" name="Line 126">
            <a:extLst>
              <a:ext uri="{FF2B5EF4-FFF2-40B4-BE49-F238E27FC236}">
                <a16:creationId xmlns:a16="http://schemas.microsoft.com/office/drawing/2014/main" id="{400B904C-5B15-40BD-8E39-3CF70C1B458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97823" y="3341885"/>
            <a:ext cx="9881" cy="260235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68" name="Line 127">
            <a:extLst>
              <a:ext uri="{FF2B5EF4-FFF2-40B4-BE49-F238E27FC236}">
                <a16:creationId xmlns:a16="http://schemas.microsoft.com/office/drawing/2014/main" id="{3C884A0B-01A6-4426-867F-76515064BF2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0338" y="4149080"/>
            <a:ext cx="9894" cy="165618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69" name="Line 131">
            <a:extLst>
              <a:ext uri="{FF2B5EF4-FFF2-40B4-BE49-F238E27FC236}">
                <a16:creationId xmlns:a16="http://schemas.microsoft.com/office/drawing/2014/main" id="{28C19BC5-1105-4A6A-8170-7496D84556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4663" y="4292600"/>
            <a:ext cx="0" cy="15843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70" name="Text Box 134">
            <a:extLst>
              <a:ext uri="{FF2B5EF4-FFF2-40B4-BE49-F238E27FC236}">
                <a16:creationId xmlns:a16="http://schemas.microsoft.com/office/drawing/2014/main" id="{D223FC6E-5CB2-4D68-AB92-1A5B17896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8" y="646113"/>
            <a:ext cx="7056437" cy="671512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Málo rozpustné jsou:</a:t>
            </a:r>
            <a:r>
              <a:rPr lang="cs-CZ" altLang="cs-CZ" sz="1800" b="1"/>
              <a:t> </a:t>
            </a:r>
            <a:r>
              <a:rPr lang="cs-CZ" altLang="cs-CZ" sz="1800" b="1" i="1"/>
              <a:t>hydroxidy,</a:t>
            </a:r>
            <a:r>
              <a:rPr lang="cs-CZ" altLang="cs-CZ" sz="1800" b="1"/>
              <a:t> </a:t>
            </a:r>
            <a:r>
              <a:rPr lang="cs-CZ" altLang="cs-CZ" sz="1800" b="1" i="1"/>
              <a:t>sírany,</a:t>
            </a:r>
            <a:r>
              <a:rPr lang="cs-CZ" altLang="cs-CZ" sz="1800" b="1"/>
              <a:t> </a:t>
            </a:r>
            <a:r>
              <a:rPr lang="cs-CZ" altLang="cs-CZ" sz="1800" b="1" i="1"/>
              <a:t>oxaláty,</a:t>
            </a:r>
            <a:r>
              <a:rPr lang="cs-CZ" altLang="cs-CZ" sz="1800" b="1"/>
              <a:t> </a:t>
            </a:r>
            <a:r>
              <a:rPr lang="cs-CZ" altLang="cs-CZ" sz="1800" b="1" i="1"/>
              <a:t>uhličitany, chromany, fosforečnany,</a:t>
            </a:r>
            <a:r>
              <a:rPr lang="cs-CZ" altLang="cs-CZ" sz="1800" b="1"/>
              <a:t> </a:t>
            </a:r>
            <a:r>
              <a:rPr lang="cs-CZ" altLang="cs-CZ" sz="1800" b="1" i="1"/>
              <a:t>fluoridy</a:t>
            </a:r>
            <a:r>
              <a:rPr lang="cs-CZ" altLang="cs-CZ" sz="1800" b="1"/>
              <a:t> </a:t>
            </a:r>
          </a:p>
        </p:txBody>
      </p:sp>
      <p:sp>
        <p:nvSpPr>
          <p:cNvPr id="30771" name="Zástupný symbol pro číslo snímku 1">
            <a:extLst>
              <a:ext uri="{FF2B5EF4-FFF2-40B4-BE49-F238E27FC236}">
                <a16:creationId xmlns:a16="http://schemas.microsoft.com/office/drawing/2014/main" id="{35B5C307-EDD6-41FE-B5B2-3EC1347D34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233C4E-4D63-4619-BA7B-9469BB959038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cs-CZ" altLang="cs-CZ" sz="1400"/>
          </a:p>
        </p:txBody>
      </p:sp>
      <p:pic>
        <p:nvPicPr>
          <p:cNvPr id="3" name="Alkz29-1">
            <a:hlinkClick r:id="" action="ppaction://media"/>
            <a:extLst>
              <a:ext uri="{FF2B5EF4-FFF2-40B4-BE49-F238E27FC236}">
                <a16:creationId xmlns:a16="http://schemas.microsoft.com/office/drawing/2014/main" id="{A0993217-BD84-4D05-9AEB-E780F2DF2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3844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85EE22FC-ACF9-4892-878B-12EB86E9C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0" y="23813"/>
            <a:ext cx="3744913" cy="6207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0000"/>
                </a:solidFill>
              </a:rPr>
              <a:t>Beryllium</a:t>
            </a:r>
          </a:p>
        </p:txBody>
      </p:sp>
      <p:sp>
        <p:nvSpPr>
          <p:cNvPr id="5123" name="Text Box 5">
            <a:extLst>
              <a:ext uri="{FF2B5EF4-FFF2-40B4-BE49-F238E27FC236}">
                <a16:creationId xmlns:a16="http://schemas.microsoft.com/office/drawing/2014/main" id="{E07B2F17-E6F6-45D7-81A3-CFA475241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831831"/>
            <a:ext cx="2159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Výskyt beryllia:</a:t>
            </a:r>
          </a:p>
        </p:txBody>
      </p:sp>
      <p:pic>
        <p:nvPicPr>
          <p:cNvPr id="5124" name="Picture 6">
            <a:extLst>
              <a:ext uri="{FF2B5EF4-FFF2-40B4-BE49-F238E27FC236}">
                <a16:creationId xmlns:a16="http://schemas.microsoft.com/office/drawing/2014/main" id="{A7DBEC82-30D6-4AF1-8009-DBB487694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360" y="743747"/>
            <a:ext cx="31432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>
            <a:extLst>
              <a:ext uri="{FF2B5EF4-FFF2-40B4-BE49-F238E27FC236}">
                <a16:creationId xmlns:a16="http://schemas.microsoft.com/office/drawing/2014/main" id="{516CA60F-F857-4C8D-ACB4-0C2EBFCA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350" y="758035"/>
            <a:ext cx="2303463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5">
            <a:extLst>
              <a:ext uri="{FF2B5EF4-FFF2-40B4-BE49-F238E27FC236}">
                <a16:creationId xmlns:a16="http://schemas.microsoft.com/office/drawing/2014/main" id="{106AAEEB-0705-48C0-A945-6BD0EC7DD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85" y="2577338"/>
            <a:ext cx="8221523" cy="2739211"/>
          </a:xfrm>
          <a:prstGeom prst="rect">
            <a:avLst/>
          </a:prstGeom>
          <a:blipFill dpi="0" rotWithShape="0">
            <a:blip r:embed="rId10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1800" b="1" dirty="0"/>
              <a:t>  t</a:t>
            </a:r>
            <a:r>
              <a:rPr lang="cs-CZ" altLang="cs-CZ" sz="1600" b="1" dirty="0"/>
              <a:t>. t. </a:t>
            </a:r>
            <a:r>
              <a:rPr lang="cs-CZ" altLang="cs-CZ" sz="1600" b="1" dirty="0">
                <a:sym typeface="Symbol" panose="05050102010706020507" pitchFamily="18" charset="2"/>
              </a:rPr>
              <a:t> </a:t>
            </a:r>
            <a:r>
              <a:rPr lang="cs-CZ" altLang="cs-CZ" sz="1600" b="1" dirty="0"/>
              <a:t>1300 °C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1600" b="1" dirty="0"/>
              <a:t>  Chemie </a:t>
            </a:r>
            <a:r>
              <a:rPr lang="cs-CZ" altLang="cs-CZ" sz="1600" b="1" dirty="0" err="1"/>
              <a:t>Be</a:t>
            </a:r>
            <a:r>
              <a:rPr lang="cs-CZ" altLang="cs-CZ" sz="1600" b="1" dirty="0"/>
              <a:t> se podobá chemii Al – </a:t>
            </a:r>
            <a:r>
              <a:rPr lang="cs-CZ" altLang="cs-CZ" sz="1600" b="1" dirty="0">
                <a:solidFill>
                  <a:srgbClr val="FF0000"/>
                </a:solidFill>
              </a:rPr>
              <a:t>diagonální podobnost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1600" b="1" dirty="0"/>
              <a:t>  S vodou reaguje neochotně (pokrývá se vrstvičkou tvorby špatně rozpustného hydroxidu na povrchu)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1600" b="1" dirty="0"/>
              <a:t>  Rozpouští se v kyselinách za vzniku H</a:t>
            </a:r>
            <a:r>
              <a:rPr lang="cs-CZ" altLang="cs-CZ" sz="1600" b="1" baseline="-25000" dirty="0"/>
              <a:t>2</a:t>
            </a:r>
            <a:r>
              <a:rPr lang="cs-CZ" altLang="cs-CZ" sz="1600" b="1" dirty="0"/>
              <a:t>, ve vodných roztocích neexistuje jako Be</a:t>
            </a:r>
            <a:r>
              <a:rPr lang="cs-CZ" altLang="cs-CZ" sz="1600" b="1" baseline="30000" dirty="0"/>
              <a:t>2+</a:t>
            </a:r>
            <a:r>
              <a:rPr lang="cs-CZ" altLang="cs-CZ" sz="1600" b="1" dirty="0"/>
              <a:t>,  ale pouze v podobě hydratovaných iontů </a:t>
            </a:r>
            <a:r>
              <a:rPr lang="en-US" altLang="cs-CZ" sz="1800" b="1" dirty="0">
                <a:solidFill>
                  <a:srgbClr val="FF0000"/>
                </a:solidFill>
              </a:rPr>
              <a:t>[</a:t>
            </a:r>
            <a:r>
              <a:rPr lang="cs-CZ" altLang="cs-CZ" sz="1800" b="1" dirty="0" err="1">
                <a:solidFill>
                  <a:srgbClr val="FF0000"/>
                </a:solidFill>
              </a:rPr>
              <a:t>Be</a:t>
            </a:r>
            <a:r>
              <a:rPr lang="cs-CZ" altLang="cs-CZ" sz="1800" b="1" dirty="0">
                <a:solidFill>
                  <a:srgbClr val="FF0000"/>
                </a:solidFill>
              </a:rPr>
              <a:t>(H</a:t>
            </a:r>
            <a:r>
              <a:rPr lang="en-US" altLang="cs-CZ" sz="1800" b="1" baseline="-25000" dirty="0">
                <a:solidFill>
                  <a:srgbClr val="FF0000"/>
                </a:solidFill>
              </a:rPr>
              <a:t>2</a:t>
            </a:r>
            <a:r>
              <a:rPr lang="en-US" altLang="cs-CZ" sz="1800" b="1" dirty="0">
                <a:solidFill>
                  <a:srgbClr val="FF0000"/>
                </a:solidFill>
              </a:rPr>
              <a:t>O</a:t>
            </a:r>
            <a:r>
              <a:rPr lang="cs-CZ" altLang="cs-CZ" sz="1800" b="1" dirty="0">
                <a:solidFill>
                  <a:srgbClr val="FF0000"/>
                </a:solidFill>
              </a:rPr>
              <a:t>)</a:t>
            </a:r>
            <a:r>
              <a:rPr lang="en-US" altLang="cs-CZ" sz="1800" b="1" baseline="-25000" dirty="0">
                <a:solidFill>
                  <a:srgbClr val="FF0000"/>
                </a:solidFill>
              </a:rPr>
              <a:t>4</a:t>
            </a:r>
            <a:r>
              <a:rPr lang="en-US" altLang="cs-CZ" sz="1800" b="1" dirty="0">
                <a:solidFill>
                  <a:srgbClr val="FF0000"/>
                </a:solidFill>
              </a:rPr>
              <a:t>]</a:t>
            </a:r>
            <a:r>
              <a:rPr lang="en-US" altLang="cs-CZ" sz="1800" b="1" baseline="30000" dirty="0">
                <a:solidFill>
                  <a:srgbClr val="FF0000"/>
                </a:solidFill>
              </a:rPr>
              <a:t>2+</a:t>
            </a:r>
            <a:endParaRPr lang="cs-CZ" altLang="cs-CZ" sz="1800" b="1" baseline="300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1600" b="1" dirty="0"/>
              <a:t>  V </a:t>
            </a:r>
            <a:r>
              <a:rPr lang="cs-CZ" altLang="cs-CZ" sz="1600" b="1" dirty="0" err="1"/>
              <a:t>konc</a:t>
            </a:r>
            <a:r>
              <a:rPr lang="cs-CZ" altLang="cs-CZ" sz="1600" b="1" dirty="0"/>
              <a:t>. HNO</a:t>
            </a:r>
            <a:r>
              <a:rPr lang="cs-CZ" altLang="cs-CZ" sz="1600" b="1" baseline="-25000" dirty="0"/>
              <a:t>3</a:t>
            </a:r>
            <a:r>
              <a:rPr lang="cs-CZ" altLang="cs-CZ" sz="1600" b="1" dirty="0"/>
              <a:t> se pasivuje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1600" b="1" dirty="0"/>
              <a:t>  Rozpouští se v roztocích alkalických hydroxidů – </a:t>
            </a:r>
            <a:r>
              <a:rPr lang="cs-CZ" altLang="cs-CZ" sz="1600" b="1" dirty="0">
                <a:solidFill>
                  <a:srgbClr val="FF0000"/>
                </a:solidFill>
              </a:rPr>
              <a:t>je amfoterní</a:t>
            </a:r>
          </a:p>
        </p:txBody>
      </p:sp>
      <p:grpSp>
        <p:nvGrpSpPr>
          <p:cNvPr id="5128" name="Skupina 3">
            <a:extLst>
              <a:ext uri="{FF2B5EF4-FFF2-40B4-BE49-F238E27FC236}">
                <a16:creationId xmlns:a16="http://schemas.microsoft.com/office/drawing/2014/main" id="{772A40E1-1440-4BAA-A503-7CF202345873}"/>
              </a:ext>
            </a:extLst>
          </p:cNvPr>
          <p:cNvGrpSpPr>
            <a:grpSpLocks/>
          </p:cNvGrpSpPr>
          <p:nvPr/>
        </p:nvGrpSpPr>
        <p:grpSpPr bwMode="auto">
          <a:xfrm>
            <a:off x="326322" y="1486494"/>
            <a:ext cx="8144501" cy="946958"/>
            <a:chOff x="326328" y="1485816"/>
            <a:chExt cx="8145140" cy="947803"/>
          </a:xfrm>
        </p:grpSpPr>
        <p:grpSp>
          <p:nvGrpSpPr>
            <p:cNvPr id="5131" name="Skupina 2">
              <a:extLst>
                <a:ext uri="{FF2B5EF4-FFF2-40B4-BE49-F238E27FC236}">
                  <a16:creationId xmlns:a16="http://schemas.microsoft.com/office/drawing/2014/main" id="{8F3D421E-6F14-48CC-BE66-883191ABC7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328" y="1485816"/>
              <a:ext cx="8145140" cy="713073"/>
              <a:chOff x="326328" y="1867238"/>
              <a:chExt cx="8145140" cy="713073"/>
            </a:xfrm>
          </p:grpSpPr>
          <p:pic>
            <p:nvPicPr>
              <p:cNvPr id="5133" name="Picture 8">
                <a:extLst>
                  <a:ext uri="{FF2B5EF4-FFF2-40B4-BE49-F238E27FC236}">
                    <a16:creationId xmlns:a16="http://schemas.microsoft.com/office/drawing/2014/main" id="{E18FA461-46C3-481C-9A3E-EA7B1F2F7F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6549" y="1908801"/>
                <a:ext cx="6264919" cy="671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4" name="Text Box 9">
                <a:extLst>
                  <a:ext uri="{FF2B5EF4-FFF2-40B4-BE49-F238E27FC236}">
                    <a16:creationId xmlns:a16="http://schemas.microsoft.com/office/drawing/2014/main" id="{489C243B-BFCF-44FE-B852-56C58388A0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6328" y="1867238"/>
                <a:ext cx="215900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 b="1" dirty="0">
                    <a:solidFill>
                      <a:srgbClr val="FF0000"/>
                    </a:solidFill>
                  </a:rPr>
                  <a:t>Výroba beryllia:</a:t>
                </a:r>
              </a:p>
            </p:txBody>
          </p:sp>
        </p:grpSp>
        <p:sp>
          <p:nvSpPr>
            <p:cNvPr id="5132" name="Text Box 13">
              <a:extLst>
                <a:ext uri="{FF2B5EF4-FFF2-40B4-BE49-F238E27FC236}">
                  <a16:creationId xmlns:a16="http://schemas.microsoft.com/office/drawing/2014/main" id="{A0D9514A-E228-4E00-A211-F19A773162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3746" y="2097069"/>
              <a:ext cx="29527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 dirty="0">
                  <a:solidFill>
                    <a:schemeClr val="accent2"/>
                  </a:solidFill>
                </a:rPr>
                <a:t>(lze použít i kryolit Na</a:t>
              </a:r>
              <a:r>
                <a:rPr lang="cs-CZ" altLang="cs-CZ" sz="1600" b="1" baseline="-25000" dirty="0">
                  <a:solidFill>
                    <a:schemeClr val="accent2"/>
                  </a:solidFill>
                </a:rPr>
                <a:t>3</a:t>
              </a:r>
              <a:r>
                <a:rPr lang="cs-CZ" altLang="cs-CZ" sz="1600" b="1" dirty="0">
                  <a:solidFill>
                    <a:schemeClr val="accent2"/>
                  </a:solidFill>
                </a:rPr>
                <a:t>AlF</a:t>
              </a:r>
              <a:r>
                <a:rPr lang="cs-CZ" altLang="cs-CZ" sz="1600" b="1" baseline="-25000" dirty="0">
                  <a:solidFill>
                    <a:schemeClr val="accent2"/>
                  </a:solidFill>
                </a:rPr>
                <a:t>6</a:t>
              </a:r>
              <a:r>
                <a:rPr lang="cs-CZ" altLang="cs-CZ" sz="1600" b="1" dirty="0">
                  <a:solidFill>
                    <a:schemeClr val="accent2"/>
                  </a:solidFill>
                </a:rPr>
                <a:t>)</a:t>
              </a:r>
            </a:p>
          </p:txBody>
        </p:sp>
      </p:grpSp>
      <p:sp>
        <p:nvSpPr>
          <p:cNvPr id="5129" name="Zástupný symbol pro číslo snímku 1">
            <a:extLst>
              <a:ext uri="{FF2B5EF4-FFF2-40B4-BE49-F238E27FC236}">
                <a16:creationId xmlns:a16="http://schemas.microsoft.com/office/drawing/2014/main" id="{3EC3FE05-5A72-4688-9E34-0AE6D31294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BB9837-B8F7-4788-9F6D-211106D5EBF8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cs-CZ" altLang="cs-CZ" sz="1400"/>
          </a:p>
        </p:txBody>
      </p:sp>
      <p:pic>
        <p:nvPicPr>
          <p:cNvPr id="2" name="Alkz3-1.m4a">
            <a:hlinkClick r:id="" action="ppaction://media"/>
            <a:extLst>
              <a:ext uri="{FF2B5EF4-FFF2-40B4-BE49-F238E27FC236}">
                <a16:creationId xmlns:a16="http://schemas.microsoft.com/office/drawing/2014/main" id="{2BC8A189-88E1-45CA-B1E5-D56B80DAB79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39" y="89948"/>
            <a:ext cx="609600" cy="6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0A39094-3358-4687-BD12-52F264AC5BEB}"/>
              </a:ext>
            </a:extLst>
          </p:cNvPr>
          <p:cNvGrpSpPr/>
          <p:nvPr/>
        </p:nvGrpSpPr>
        <p:grpSpPr>
          <a:xfrm>
            <a:off x="18726" y="5379479"/>
            <a:ext cx="7276116" cy="1427057"/>
            <a:chOff x="39817" y="5348501"/>
            <a:chExt cx="7918864" cy="1432212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E246D921-29FB-43FD-80A1-DC0ED5C5D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5810250"/>
              <a:ext cx="6724650" cy="61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37990C97-2CDB-4978-984E-AA4B5B8778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17" y="5348501"/>
              <a:ext cx="3654590" cy="369888"/>
            </a:xfrm>
            <a:prstGeom prst="rect">
              <a:avLst/>
            </a:pr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 dirty="0">
                  <a:solidFill>
                    <a:srgbClr val="FF0000"/>
                  </a:solidFill>
                </a:rPr>
                <a:t>Přímé reakce beryllia:</a:t>
              </a:r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B2A9B957-611E-43F2-B70C-1489C85DDBBB}"/>
                </a:ext>
              </a:extLst>
            </p:cNvPr>
            <p:cNvSpPr txBox="1"/>
            <p:nvPr/>
          </p:nvSpPr>
          <p:spPr>
            <a:xfrm>
              <a:off x="86818" y="6408220"/>
              <a:ext cx="2925068" cy="308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 err="1"/>
                <a:t>hydrogendifluorid</a:t>
              </a:r>
              <a:r>
                <a:rPr lang="cs-CZ" sz="1400" dirty="0"/>
                <a:t> amonný</a:t>
              </a: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2247031F-CABF-4616-A2F1-70D7025BF8BF}"/>
                </a:ext>
              </a:extLst>
            </p:cNvPr>
            <p:cNvSpPr txBox="1"/>
            <p:nvPr/>
          </p:nvSpPr>
          <p:spPr>
            <a:xfrm>
              <a:off x="3998241" y="6440936"/>
              <a:ext cx="3960440" cy="339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err="1"/>
                <a:t>tetrafluoroberyllnatan</a:t>
              </a:r>
              <a:r>
                <a:rPr lang="cs-CZ" sz="1600" dirty="0"/>
                <a:t> amonný</a:t>
              </a:r>
            </a:p>
          </p:txBody>
        </p:sp>
      </p:grpSp>
      <p:pic>
        <p:nvPicPr>
          <p:cNvPr id="4" name="Alkz3-3">
            <a:hlinkClick r:id="" action="ppaction://media"/>
            <a:extLst>
              <a:ext uri="{FF2B5EF4-FFF2-40B4-BE49-F238E27FC236}">
                <a16:creationId xmlns:a16="http://schemas.microsoft.com/office/drawing/2014/main" id="{B21DA1B7-D97E-4797-A819-74C52D5E67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95779" y="5563757"/>
            <a:ext cx="609600" cy="609600"/>
          </a:xfrm>
          <a:prstGeom prst="rect">
            <a:avLst/>
          </a:prstGeom>
        </p:spPr>
      </p:pic>
      <p:pic>
        <p:nvPicPr>
          <p:cNvPr id="5" name="Alkz3-2">
            <a:hlinkClick r:id="" action="ppaction://media"/>
            <a:extLst>
              <a:ext uri="{FF2B5EF4-FFF2-40B4-BE49-F238E27FC236}">
                <a16:creationId xmlns:a16="http://schemas.microsoft.com/office/drawing/2014/main" id="{12063F26-7B3B-4844-8D44-DA6AB1B7EF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32009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4">
            <a:extLst>
              <a:ext uri="{FF2B5EF4-FFF2-40B4-BE49-F238E27FC236}">
                <a16:creationId xmlns:a16="http://schemas.microsoft.com/office/drawing/2014/main" id="{8CF24195-A080-4BAC-B022-E86815887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0"/>
            <a:ext cx="4464050" cy="476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70C0"/>
                </a:solidFill>
              </a:rPr>
              <a:t>Sloučeniny beryllia</a:t>
            </a:r>
          </a:p>
        </p:txBody>
      </p:sp>
      <p:sp>
        <p:nvSpPr>
          <p:cNvPr id="6147" name="Text Box 16">
            <a:extLst>
              <a:ext uri="{FF2B5EF4-FFF2-40B4-BE49-F238E27FC236}">
                <a16:creationId xmlns:a16="http://schemas.microsoft.com/office/drawing/2014/main" id="{17D63EC0-BF28-4867-A5B6-88CCAF944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865188"/>
            <a:ext cx="3727451" cy="366712"/>
          </a:xfrm>
          <a:prstGeom prst="rect">
            <a:avLst/>
          </a:prstGeom>
          <a:solidFill>
            <a:srgbClr val="ECF8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Jednoduché sloučeniny beryllia:</a:t>
            </a:r>
          </a:p>
        </p:txBody>
      </p:sp>
      <p:grpSp>
        <p:nvGrpSpPr>
          <p:cNvPr id="6148" name="Skupina 2">
            <a:extLst>
              <a:ext uri="{FF2B5EF4-FFF2-40B4-BE49-F238E27FC236}">
                <a16:creationId xmlns:a16="http://schemas.microsoft.com/office/drawing/2014/main" id="{6C2DC7E3-9D37-4B13-943A-E8935FAE05C9}"/>
              </a:ext>
            </a:extLst>
          </p:cNvPr>
          <p:cNvGrpSpPr>
            <a:grpSpLocks/>
          </p:cNvGrpSpPr>
          <p:nvPr/>
        </p:nvGrpSpPr>
        <p:grpSpPr bwMode="auto">
          <a:xfrm>
            <a:off x="4067175" y="836613"/>
            <a:ext cx="3948113" cy="460375"/>
            <a:chOff x="4067944" y="836712"/>
            <a:chExt cx="3946724" cy="460209"/>
          </a:xfrm>
        </p:grpSpPr>
        <p:pic>
          <p:nvPicPr>
            <p:cNvPr id="6165" name="Picture 17">
              <a:extLst>
                <a:ext uri="{FF2B5EF4-FFF2-40B4-BE49-F238E27FC236}">
                  <a16:creationId xmlns:a16="http://schemas.microsoft.com/office/drawing/2014/main" id="{9A0CB6A5-5027-4B05-98C5-3839C1858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836712"/>
              <a:ext cx="840246" cy="449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6" name="Picture 18">
              <a:extLst>
                <a:ext uri="{FF2B5EF4-FFF2-40B4-BE49-F238E27FC236}">
                  <a16:creationId xmlns:a16="http://schemas.microsoft.com/office/drawing/2014/main" id="{8E15FCC2-C53A-49DE-B2F3-3751DD1CE9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7806" y="836712"/>
              <a:ext cx="898194" cy="449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7" name="Picture 19">
              <a:extLst>
                <a:ext uri="{FF2B5EF4-FFF2-40B4-BE49-F238E27FC236}">
                  <a16:creationId xmlns:a16="http://schemas.microsoft.com/office/drawing/2014/main" id="{9515D05A-787B-41AB-BFBA-3B79CB6629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32" y="839374"/>
              <a:ext cx="1138436" cy="457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9" name="Picture 20">
            <a:extLst>
              <a:ext uri="{FF2B5EF4-FFF2-40B4-BE49-F238E27FC236}">
                <a16:creationId xmlns:a16="http://schemas.microsoft.com/office/drawing/2014/main" id="{DA4CC398-AF42-4729-B432-585658F1C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57338"/>
            <a:ext cx="115252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1">
            <a:extLst>
              <a:ext uri="{FF2B5EF4-FFF2-40B4-BE49-F238E27FC236}">
                <a16:creationId xmlns:a16="http://schemas.microsoft.com/office/drawing/2014/main" id="{1457E0ED-8A46-4839-AC89-F280F2113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700213"/>
            <a:ext cx="19240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23">
            <a:extLst>
              <a:ext uri="{FF2B5EF4-FFF2-40B4-BE49-F238E27FC236}">
                <a16:creationId xmlns:a16="http://schemas.microsoft.com/office/drawing/2014/main" id="{A32AFCA1-20D9-4CF1-A095-A826A1772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1773238"/>
            <a:ext cx="30241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Mohsova stupnice tvrdosti 9</a:t>
            </a:r>
          </a:p>
        </p:txBody>
      </p:sp>
      <p:sp>
        <p:nvSpPr>
          <p:cNvPr id="6152" name="Text Box 34">
            <a:extLst>
              <a:ext uri="{FF2B5EF4-FFF2-40B4-BE49-F238E27FC236}">
                <a16:creationId xmlns:a16="http://schemas.microsoft.com/office/drawing/2014/main" id="{FC46D845-4244-4DAC-848A-001190209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3075"/>
            <a:ext cx="8243888" cy="923925"/>
          </a:xfrm>
          <a:prstGeom prst="rect">
            <a:avLst/>
          </a:prstGeom>
          <a:solidFill>
            <a:srgbClr val="FFD5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</a:rPr>
              <a:t>Ostatní halogenidy se připravují přímou syntézou nebo reakcí se suchým </a:t>
            </a:r>
            <a:r>
              <a:rPr lang="en-US" altLang="cs-CZ" sz="1800" b="1">
                <a:solidFill>
                  <a:schemeClr val="accent2"/>
                </a:solidFill>
              </a:rPr>
              <a:t>halogenovod</a:t>
            </a:r>
            <a:r>
              <a:rPr lang="cs-CZ" altLang="cs-CZ" sz="1800" b="1">
                <a:solidFill>
                  <a:schemeClr val="accent2"/>
                </a:solidFill>
              </a:rPr>
              <a:t>íkem – jsou polymerní s charakterem „elektronově deficitních vazeb“</a:t>
            </a:r>
          </a:p>
        </p:txBody>
      </p:sp>
      <p:pic>
        <p:nvPicPr>
          <p:cNvPr id="6153" name="Picture 35">
            <a:extLst>
              <a:ext uri="{FF2B5EF4-FFF2-40B4-BE49-F238E27FC236}">
                <a16:creationId xmlns:a16="http://schemas.microsoft.com/office/drawing/2014/main" id="{6C71D1A2-5526-47BA-8610-4D44E9F84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5229225"/>
            <a:ext cx="5205413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4" name="Skupina 2">
            <a:extLst>
              <a:ext uri="{FF2B5EF4-FFF2-40B4-BE49-F238E27FC236}">
                <a16:creationId xmlns:a16="http://schemas.microsoft.com/office/drawing/2014/main" id="{85803485-E140-4BFC-B9CB-E54C44DED9B5}"/>
              </a:ext>
            </a:extLst>
          </p:cNvPr>
          <p:cNvGrpSpPr>
            <a:grpSpLocks/>
          </p:cNvGrpSpPr>
          <p:nvPr/>
        </p:nvGrpSpPr>
        <p:grpSpPr bwMode="auto">
          <a:xfrm>
            <a:off x="1588" y="2514600"/>
            <a:ext cx="5434012" cy="1462088"/>
            <a:chOff x="2230" y="2514076"/>
            <a:chExt cx="5433370" cy="1462611"/>
          </a:xfrm>
        </p:grpSpPr>
        <p:grpSp>
          <p:nvGrpSpPr>
            <p:cNvPr id="6156" name="Skupina 3">
              <a:extLst>
                <a:ext uri="{FF2B5EF4-FFF2-40B4-BE49-F238E27FC236}">
                  <a16:creationId xmlns:a16="http://schemas.microsoft.com/office/drawing/2014/main" id="{5372ED6D-7FA7-4BEB-B5D1-0DEAF98035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0" y="2514076"/>
              <a:ext cx="5433370" cy="1462611"/>
              <a:chOff x="2230" y="2514076"/>
              <a:chExt cx="5433370" cy="1462611"/>
            </a:xfrm>
          </p:grpSpPr>
          <p:sp>
            <p:nvSpPr>
              <p:cNvPr id="6158" name="Text Box 15">
                <a:extLst>
                  <a:ext uri="{FF2B5EF4-FFF2-40B4-BE49-F238E27FC236}">
                    <a16:creationId xmlns:a16="http://schemas.microsoft.com/office/drawing/2014/main" id="{10F198DF-7152-4EAE-9A4E-8A989E5006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30" y="2514076"/>
                <a:ext cx="2592388" cy="366713"/>
              </a:xfrm>
              <a:prstGeom prst="rect">
                <a:avLst/>
              </a:prstGeom>
              <a:solidFill>
                <a:srgbClr val="ECF8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FF0000"/>
                    </a:solidFill>
                  </a:rPr>
                  <a:t>Halogenidy beryllia</a:t>
                </a:r>
              </a:p>
            </p:txBody>
          </p:sp>
          <p:grpSp>
            <p:nvGrpSpPr>
              <p:cNvPr id="6159" name="Skupina 1">
                <a:extLst>
                  <a:ext uri="{FF2B5EF4-FFF2-40B4-BE49-F238E27FC236}">
                    <a16:creationId xmlns:a16="http://schemas.microsoft.com/office/drawing/2014/main" id="{BD1AAAF0-99F1-426D-AD47-EDAED53CE2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288" y="3068638"/>
                <a:ext cx="5040312" cy="396875"/>
                <a:chOff x="395288" y="3068638"/>
                <a:chExt cx="5040312" cy="396875"/>
              </a:xfrm>
            </p:grpSpPr>
            <p:sp>
              <p:nvSpPr>
                <p:cNvPr id="6163" name="Text Box 26">
                  <a:extLst>
                    <a:ext uri="{FF2B5EF4-FFF2-40B4-BE49-F238E27FC236}">
                      <a16:creationId xmlns:a16="http://schemas.microsoft.com/office/drawing/2014/main" id="{FD240CA1-E29B-4BEE-A3CF-535BF827C1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5288" y="3068638"/>
                  <a:ext cx="5040312" cy="396875"/>
                </a:xfrm>
                <a:prstGeom prst="rect">
                  <a:avLst/>
                </a:prstGeom>
                <a:solidFill>
                  <a:srgbClr val="ECF8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 b="1">
                      <a:solidFill>
                        <a:srgbClr val="FF0000"/>
                      </a:solidFill>
                    </a:rPr>
                    <a:t> </a:t>
                  </a:r>
                  <a:r>
                    <a:rPr lang="cs-CZ" altLang="cs-CZ" sz="2000" b="1">
                      <a:solidFill>
                        <a:schemeClr val="accent2"/>
                      </a:solidFill>
                    </a:rPr>
                    <a:t>Be(OH)</a:t>
                  </a:r>
                  <a:r>
                    <a:rPr lang="cs-CZ" altLang="cs-CZ" sz="2000" b="1" baseline="-25000">
                      <a:solidFill>
                        <a:schemeClr val="accent2"/>
                      </a:solidFill>
                    </a:rPr>
                    <a:t>2</a:t>
                  </a:r>
                  <a:r>
                    <a:rPr lang="cs-CZ" altLang="cs-CZ" sz="2000" b="1">
                      <a:solidFill>
                        <a:schemeClr val="accent2"/>
                      </a:solidFill>
                    </a:rPr>
                    <a:t>   +    2HF</a:t>
                  </a:r>
                  <a:r>
                    <a:rPr lang="cs-CZ" altLang="cs-CZ" sz="2000" b="1"/>
                    <a:t>               </a:t>
                  </a:r>
                  <a:r>
                    <a:rPr lang="cs-CZ" altLang="cs-CZ" sz="2000" b="1">
                      <a:solidFill>
                        <a:srgbClr val="FF0000"/>
                      </a:solidFill>
                    </a:rPr>
                    <a:t>BeF</a:t>
                  </a:r>
                  <a:r>
                    <a:rPr lang="cs-CZ" altLang="cs-CZ" sz="2000" b="1" baseline="-25000">
                      <a:solidFill>
                        <a:srgbClr val="FF0000"/>
                      </a:solidFill>
                    </a:rPr>
                    <a:t>2</a:t>
                  </a:r>
                  <a:r>
                    <a:rPr lang="cs-CZ" altLang="cs-CZ" sz="2000" b="1">
                      <a:solidFill>
                        <a:srgbClr val="FF0000"/>
                      </a:solidFill>
                    </a:rPr>
                    <a:t>. 4H</a:t>
                  </a:r>
                  <a:r>
                    <a:rPr lang="cs-CZ" altLang="cs-CZ" sz="2000" b="1" baseline="-25000">
                      <a:solidFill>
                        <a:srgbClr val="FF0000"/>
                      </a:solidFill>
                    </a:rPr>
                    <a:t>2</a:t>
                  </a:r>
                  <a:r>
                    <a:rPr lang="cs-CZ" altLang="cs-CZ" sz="2000" b="1">
                      <a:solidFill>
                        <a:srgbClr val="FF0000"/>
                      </a:solidFill>
                    </a:rPr>
                    <a:t>O</a:t>
                  </a:r>
                  <a:endParaRPr lang="cs-CZ" altLang="cs-CZ" sz="2000" b="1" baseline="-25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164" name="Line 31">
                  <a:extLst>
                    <a:ext uri="{FF2B5EF4-FFF2-40B4-BE49-F238E27FC236}">
                      <a16:creationId xmlns:a16="http://schemas.microsoft.com/office/drawing/2014/main" id="{248BDD8D-3C6F-451F-9F21-601B28C5C3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16238" y="3284538"/>
                  <a:ext cx="57626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grpSp>
            <p:nvGrpSpPr>
              <p:cNvPr id="6160" name="Skupina 2">
                <a:extLst>
                  <a:ext uri="{FF2B5EF4-FFF2-40B4-BE49-F238E27FC236}">
                    <a16:creationId xmlns:a16="http://schemas.microsoft.com/office/drawing/2014/main" id="{AB744162-21A2-46EF-9A2D-E16AB87B97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288" y="3579812"/>
                <a:ext cx="3529012" cy="396875"/>
                <a:chOff x="395288" y="3579812"/>
                <a:chExt cx="3529012" cy="396875"/>
              </a:xfrm>
            </p:grpSpPr>
            <p:sp>
              <p:nvSpPr>
                <p:cNvPr id="6161" name="Text Box 32">
                  <a:extLst>
                    <a:ext uri="{FF2B5EF4-FFF2-40B4-BE49-F238E27FC236}">
                      <a16:creationId xmlns:a16="http://schemas.microsoft.com/office/drawing/2014/main" id="{50BB99A9-3BC1-4EC6-ABB5-D9D56A08A1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5288" y="3579812"/>
                  <a:ext cx="3529012" cy="396875"/>
                </a:xfrm>
                <a:prstGeom prst="rect">
                  <a:avLst/>
                </a:prstGeom>
                <a:solidFill>
                  <a:srgbClr val="ECF8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2000" b="1">
                      <a:solidFill>
                        <a:schemeClr val="accent2"/>
                      </a:solidFill>
                    </a:rPr>
                    <a:t>BeF</a:t>
                  </a:r>
                  <a:r>
                    <a:rPr lang="cs-CZ" altLang="cs-CZ" sz="2000" b="1" baseline="-25000">
                      <a:solidFill>
                        <a:schemeClr val="accent2"/>
                      </a:solidFill>
                    </a:rPr>
                    <a:t>2  </a:t>
                  </a:r>
                  <a:r>
                    <a:rPr lang="cs-CZ" altLang="cs-CZ" sz="2000" b="1">
                      <a:solidFill>
                        <a:schemeClr val="accent2"/>
                      </a:solidFill>
                    </a:rPr>
                    <a:t>+  2F</a:t>
                  </a:r>
                  <a:r>
                    <a:rPr lang="cs-CZ" altLang="cs-CZ" sz="2000" b="1" baseline="30000">
                      <a:solidFill>
                        <a:schemeClr val="accent2"/>
                      </a:solidFill>
                    </a:rPr>
                    <a:t>-</a:t>
                  </a:r>
                  <a:r>
                    <a:rPr lang="cs-CZ" altLang="cs-CZ" sz="2000" b="1">
                      <a:solidFill>
                        <a:schemeClr val="accent2"/>
                      </a:solidFill>
                    </a:rPr>
                    <a:t>              </a:t>
                  </a:r>
                  <a:r>
                    <a:rPr lang="en-US" altLang="cs-CZ" sz="2000" b="1">
                      <a:solidFill>
                        <a:schemeClr val="accent2"/>
                      </a:solidFill>
                    </a:rPr>
                    <a:t>[</a:t>
                  </a:r>
                  <a:r>
                    <a:rPr lang="cs-CZ" altLang="cs-CZ" sz="2000" b="1">
                      <a:solidFill>
                        <a:schemeClr val="accent2"/>
                      </a:solidFill>
                    </a:rPr>
                    <a:t>BeF</a:t>
                  </a:r>
                  <a:r>
                    <a:rPr lang="cs-CZ" altLang="cs-CZ" sz="2000" b="1" baseline="-25000">
                      <a:solidFill>
                        <a:schemeClr val="accent2"/>
                      </a:solidFill>
                    </a:rPr>
                    <a:t>4</a:t>
                  </a:r>
                  <a:r>
                    <a:rPr lang="en-US" altLang="cs-CZ" sz="2000" b="1">
                      <a:solidFill>
                        <a:schemeClr val="accent2"/>
                      </a:solidFill>
                    </a:rPr>
                    <a:t>]</a:t>
                  </a:r>
                  <a:r>
                    <a:rPr lang="cs-CZ" altLang="cs-CZ" sz="2000" b="1" baseline="30000">
                      <a:solidFill>
                        <a:schemeClr val="accent2"/>
                      </a:solidFill>
                    </a:rPr>
                    <a:t>2-</a:t>
                  </a:r>
                  <a:r>
                    <a:rPr lang="cs-CZ" altLang="cs-CZ" sz="1800" b="1">
                      <a:solidFill>
                        <a:schemeClr val="accent2"/>
                      </a:solidFill>
                    </a:rPr>
                    <a:t>  </a:t>
                  </a:r>
                </a:p>
              </p:txBody>
            </p:sp>
            <p:sp>
              <p:nvSpPr>
                <p:cNvPr id="6162" name="Line 33">
                  <a:extLst>
                    <a:ext uri="{FF2B5EF4-FFF2-40B4-BE49-F238E27FC236}">
                      <a16:creationId xmlns:a16="http://schemas.microsoft.com/office/drawing/2014/main" id="{15B70C84-571A-4F3F-9107-90D1458EA3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4075" y="3789363"/>
                  <a:ext cx="57626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6157" name="TextovéPole 1">
              <a:extLst>
                <a:ext uri="{FF2B5EF4-FFF2-40B4-BE49-F238E27FC236}">
                  <a16:creationId xmlns:a16="http://schemas.microsoft.com/office/drawing/2014/main" id="{E7CA1662-2F5D-49E3-A1BD-80FA006CFF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4329" y="2964854"/>
              <a:ext cx="64817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voda</a:t>
              </a:r>
            </a:p>
          </p:txBody>
        </p:sp>
      </p:grpSp>
      <p:sp>
        <p:nvSpPr>
          <p:cNvPr id="6155" name="Zástupný symbol pro číslo snímku 1">
            <a:extLst>
              <a:ext uri="{FF2B5EF4-FFF2-40B4-BE49-F238E27FC236}">
                <a16:creationId xmlns:a16="http://schemas.microsoft.com/office/drawing/2014/main" id="{756BA5B8-F6F0-42E8-B7AC-AA6697BF89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E1A7965-D555-4B0A-A784-CF615856187C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cs-CZ" altLang="cs-CZ" sz="1400"/>
          </a:p>
        </p:txBody>
      </p:sp>
      <p:pic>
        <p:nvPicPr>
          <p:cNvPr id="4" name="Alkz4-1">
            <a:hlinkClick r:id="" action="ppaction://media"/>
            <a:extLst>
              <a:ext uri="{FF2B5EF4-FFF2-40B4-BE49-F238E27FC236}">
                <a16:creationId xmlns:a16="http://schemas.microsoft.com/office/drawing/2014/main" id="{9AF3EB0D-7070-42FE-A0B1-8F818DC4E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74788" y="836613"/>
            <a:ext cx="609600" cy="609600"/>
          </a:xfrm>
          <a:prstGeom prst="rect">
            <a:avLst/>
          </a:prstGeom>
        </p:spPr>
      </p:pic>
      <p:pic>
        <p:nvPicPr>
          <p:cNvPr id="5" name="Alkz4-2">
            <a:hlinkClick r:id="" action="ppaction://media"/>
            <a:extLst>
              <a:ext uri="{FF2B5EF4-FFF2-40B4-BE49-F238E27FC236}">
                <a16:creationId xmlns:a16="http://schemas.microsoft.com/office/drawing/2014/main" id="{369D9022-0180-42B6-95EE-C1580D392C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74788" y="3168721"/>
            <a:ext cx="609600" cy="609600"/>
          </a:xfrm>
          <a:prstGeom prst="rect">
            <a:avLst/>
          </a:prstGeom>
        </p:spPr>
      </p:pic>
      <p:pic>
        <p:nvPicPr>
          <p:cNvPr id="6" name="Alkz4-3">
            <a:hlinkClick r:id="" action="ppaction://media"/>
            <a:extLst>
              <a:ext uri="{FF2B5EF4-FFF2-40B4-BE49-F238E27FC236}">
                <a16:creationId xmlns:a16="http://schemas.microsoft.com/office/drawing/2014/main" id="{FADC8F2C-B0AC-4C0F-8A65-748948FBB73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74788" y="4432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6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>
            <a:extLst>
              <a:ext uri="{FF2B5EF4-FFF2-40B4-BE49-F238E27FC236}">
                <a16:creationId xmlns:a16="http://schemas.microsoft.com/office/drawing/2014/main" id="{C45B7D0E-D2C4-49B5-BBD0-C90E48916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931" y="-20637"/>
            <a:ext cx="4464050" cy="476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rgbClr val="0070C0"/>
              </a:solidFill>
            </a:endParaRPr>
          </a:p>
        </p:txBody>
      </p:sp>
      <p:sp>
        <p:nvSpPr>
          <p:cNvPr id="8195" name="Text Box 7">
            <a:extLst>
              <a:ext uri="{FF2B5EF4-FFF2-40B4-BE49-F238E27FC236}">
                <a16:creationId xmlns:a16="http://schemas.microsoft.com/office/drawing/2014/main" id="{7EDE6572-2823-4DC2-9831-F10DB45D4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3974" y="43378"/>
            <a:ext cx="2160588" cy="366712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Hydrid </a:t>
            </a:r>
            <a:r>
              <a:rPr lang="cs-CZ" altLang="cs-CZ" sz="1800" b="1" dirty="0" err="1">
                <a:solidFill>
                  <a:srgbClr val="FF0000"/>
                </a:solidFill>
              </a:rPr>
              <a:t>beryllnatý</a:t>
            </a:r>
            <a:endParaRPr lang="cs-CZ" altLang="cs-CZ" sz="1800" b="1" dirty="0">
              <a:solidFill>
                <a:srgbClr val="FF0000"/>
              </a:solidFill>
            </a:endParaRPr>
          </a:p>
        </p:txBody>
      </p:sp>
      <p:pic>
        <p:nvPicPr>
          <p:cNvPr id="8196" name="Picture 8">
            <a:extLst>
              <a:ext uri="{FF2B5EF4-FFF2-40B4-BE49-F238E27FC236}">
                <a16:creationId xmlns:a16="http://schemas.microsoft.com/office/drawing/2014/main" id="{B7A579AE-11AF-4FFD-95CA-B41E2360D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" y="1256962"/>
            <a:ext cx="31146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10">
            <a:extLst>
              <a:ext uri="{FF2B5EF4-FFF2-40B4-BE49-F238E27FC236}">
                <a16:creationId xmlns:a16="http://schemas.microsoft.com/office/drawing/2014/main" id="{EA75B523-CC5A-4CC8-9B23-22235E41E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3950" y="1196975"/>
            <a:ext cx="4608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Příprava:</a:t>
            </a:r>
            <a:r>
              <a:rPr lang="cs-CZ" altLang="cs-CZ" sz="1800" b="1"/>
              <a:t> </a:t>
            </a:r>
            <a:r>
              <a:rPr lang="cs-CZ" altLang="cs-CZ" sz="1600" b="1"/>
              <a:t>(nelze připravit přímou syntézou)</a:t>
            </a:r>
          </a:p>
        </p:txBody>
      </p:sp>
      <p:grpSp>
        <p:nvGrpSpPr>
          <p:cNvPr id="8198" name="Skupina 2">
            <a:extLst>
              <a:ext uri="{FF2B5EF4-FFF2-40B4-BE49-F238E27FC236}">
                <a16:creationId xmlns:a16="http://schemas.microsoft.com/office/drawing/2014/main" id="{2D960F59-91CA-4D36-86A6-038AAEA9F6FF}"/>
              </a:ext>
            </a:extLst>
          </p:cNvPr>
          <p:cNvGrpSpPr>
            <a:grpSpLocks/>
          </p:cNvGrpSpPr>
          <p:nvPr/>
        </p:nvGrpSpPr>
        <p:grpSpPr bwMode="auto">
          <a:xfrm>
            <a:off x="3735388" y="3021013"/>
            <a:ext cx="4098925" cy="400050"/>
            <a:chOff x="4356100" y="3465804"/>
            <a:chExt cx="4099199" cy="400110"/>
          </a:xfrm>
        </p:grpSpPr>
        <p:sp>
          <p:nvSpPr>
            <p:cNvPr id="8211" name="Rectangle 9">
              <a:extLst>
                <a:ext uri="{FF2B5EF4-FFF2-40B4-BE49-F238E27FC236}">
                  <a16:creationId xmlns:a16="http://schemas.microsoft.com/office/drawing/2014/main" id="{E63F45FA-9186-4668-A4F0-F8E9B626C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6100" y="3465804"/>
              <a:ext cx="4099199" cy="400110"/>
            </a:xfrm>
            <a:prstGeom prst="rect">
              <a:avLst/>
            </a:prstGeom>
            <a:solidFill>
              <a:srgbClr val="ECF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accent2"/>
                  </a:solidFill>
                </a:rPr>
                <a:t>BeH</a:t>
              </a:r>
              <a:r>
                <a:rPr lang="cs-CZ" altLang="cs-CZ" sz="2000" b="1" baseline="-2500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>
                  <a:solidFill>
                    <a:schemeClr val="accent2"/>
                  </a:solidFill>
                </a:rPr>
                <a:t>  +  H</a:t>
              </a:r>
              <a:r>
                <a:rPr lang="cs-CZ" altLang="cs-CZ" sz="2000" b="1" baseline="-2500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>
                  <a:solidFill>
                    <a:schemeClr val="accent2"/>
                  </a:solidFill>
                </a:rPr>
                <a:t>O          Be(OH)</a:t>
              </a:r>
              <a:r>
                <a:rPr lang="cs-CZ" altLang="cs-CZ" sz="2000" b="1" baseline="-2500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>
                  <a:solidFill>
                    <a:schemeClr val="accent2"/>
                  </a:solidFill>
                </a:rPr>
                <a:t>  +  H</a:t>
              </a:r>
              <a:r>
                <a:rPr lang="cs-CZ" altLang="cs-CZ" sz="2000" b="1" baseline="-25000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8212" name="Line 12">
              <a:extLst>
                <a:ext uri="{FF2B5EF4-FFF2-40B4-BE49-F238E27FC236}">
                  <a16:creationId xmlns:a16="http://schemas.microsoft.com/office/drawing/2014/main" id="{25B9F83F-808A-4482-8647-1C7514E756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69685" y="3665859"/>
              <a:ext cx="2873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199" name="Text Box 14">
            <a:extLst>
              <a:ext uri="{FF2B5EF4-FFF2-40B4-BE49-F238E27FC236}">
                <a16:creationId xmlns:a16="http://schemas.microsoft.com/office/drawing/2014/main" id="{048C5515-C569-40D4-90C0-3F0E07C81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76" y="4716232"/>
            <a:ext cx="31146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/>
              <a:t>vysoce polymerní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/>
              <a:t>výskyt elektronově deficitních vazeb</a:t>
            </a:r>
          </a:p>
        </p:txBody>
      </p:sp>
      <p:sp>
        <p:nvSpPr>
          <p:cNvPr id="8200" name="Text Box 17">
            <a:extLst>
              <a:ext uri="{FF2B5EF4-FFF2-40B4-BE49-F238E27FC236}">
                <a16:creationId xmlns:a16="http://schemas.microsoft.com/office/drawing/2014/main" id="{323FC038-A1A6-4407-BF46-C3CC31374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3950" y="2552700"/>
            <a:ext cx="1873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Hydrolýza:</a:t>
            </a:r>
          </a:p>
        </p:txBody>
      </p:sp>
      <p:grpSp>
        <p:nvGrpSpPr>
          <p:cNvPr id="8201" name="Skupina 1">
            <a:extLst>
              <a:ext uri="{FF2B5EF4-FFF2-40B4-BE49-F238E27FC236}">
                <a16:creationId xmlns:a16="http://schemas.microsoft.com/office/drawing/2014/main" id="{755CD47F-1983-4F58-9DBD-6552B57995CA}"/>
              </a:ext>
            </a:extLst>
          </p:cNvPr>
          <p:cNvGrpSpPr>
            <a:grpSpLocks/>
          </p:cNvGrpSpPr>
          <p:nvPr/>
        </p:nvGrpSpPr>
        <p:grpSpPr bwMode="auto">
          <a:xfrm>
            <a:off x="3735388" y="1689100"/>
            <a:ext cx="4608512" cy="396875"/>
            <a:chOff x="4356100" y="1844204"/>
            <a:chExt cx="4608513" cy="396875"/>
          </a:xfrm>
        </p:grpSpPr>
        <p:sp>
          <p:nvSpPr>
            <p:cNvPr id="8209" name="Text Box 18">
              <a:extLst>
                <a:ext uri="{FF2B5EF4-FFF2-40B4-BE49-F238E27FC236}">
                  <a16:creationId xmlns:a16="http://schemas.microsoft.com/office/drawing/2014/main" id="{77B07D7D-C0AE-420D-86BB-5F604AB7C5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6100" y="1844204"/>
              <a:ext cx="4608513" cy="396875"/>
            </a:xfrm>
            <a:prstGeom prst="rect">
              <a:avLst/>
            </a:prstGeom>
            <a:solidFill>
              <a:srgbClr val="ECF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accent2"/>
                  </a:solidFill>
                </a:rPr>
                <a:t>BeCl</a:t>
              </a:r>
              <a:r>
                <a:rPr lang="cs-CZ" altLang="cs-CZ" sz="2000" b="1" baseline="-2500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>
                  <a:solidFill>
                    <a:schemeClr val="accent2"/>
                  </a:solidFill>
                </a:rPr>
                <a:t>  +  2 LiH         BeH</a:t>
              </a:r>
              <a:r>
                <a:rPr lang="cs-CZ" altLang="cs-CZ" sz="2000" b="1" baseline="-25000">
                  <a:solidFill>
                    <a:schemeClr val="accent2"/>
                  </a:solidFill>
                </a:rPr>
                <a:t>2</a:t>
              </a:r>
              <a:r>
                <a:rPr lang="cs-CZ" altLang="cs-CZ" sz="2000" b="1">
                  <a:solidFill>
                    <a:schemeClr val="accent2"/>
                  </a:solidFill>
                </a:rPr>
                <a:t>  +  2 LiCl</a:t>
              </a:r>
            </a:p>
          </p:txBody>
        </p:sp>
        <p:sp>
          <p:nvSpPr>
            <p:cNvPr id="8210" name="Line 19">
              <a:extLst>
                <a:ext uri="{FF2B5EF4-FFF2-40B4-BE49-F238E27FC236}">
                  <a16:creationId xmlns:a16="http://schemas.microsoft.com/office/drawing/2014/main" id="{ACE9ABDF-6236-45CF-83CA-1F030C2977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01581" y="2043157"/>
              <a:ext cx="358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202" name="Text Box 17">
            <a:extLst>
              <a:ext uri="{FF2B5EF4-FFF2-40B4-BE49-F238E27FC236}">
                <a16:creationId xmlns:a16="http://schemas.microsoft.com/office/drawing/2014/main" id="{1FF7D605-7B8F-4482-9956-DBE6A4224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588" y="4005263"/>
            <a:ext cx="4500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Solvolýza: </a:t>
            </a:r>
            <a:r>
              <a:rPr lang="cs-CZ" altLang="cs-CZ" sz="1800">
                <a:solidFill>
                  <a:srgbClr val="FF0000"/>
                </a:solidFill>
              </a:rPr>
              <a:t>zde konkrétně methanolýza</a:t>
            </a:r>
          </a:p>
        </p:txBody>
      </p:sp>
      <p:grpSp>
        <p:nvGrpSpPr>
          <p:cNvPr id="8203" name="Skupina 3">
            <a:extLst>
              <a:ext uri="{FF2B5EF4-FFF2-40B4-BE49-F238E27FC236}">
                <a16:creationId xmlns:a16="http://schemas.microsoft.com/office/drawing/2014/main" id="{1922E63F-513B-42D4-BF53-AE7CA04FC5B7}"/>
              </a:ext>
            </a:extLst>
          </p:cNvPr>
          <p:cNvGrpSpPr>
            <a:grpSpLocks/>
          </p:cNvGrpSpPr>
          <p:nvPr/>
        </p:nvGrpSpPr>
        <p:grpSpPr bwMode="auto">
          <a:xfrm>
            <a:off x="3684588" y="4432300"/>
            <a:ext cx="4500562" cy="369888"/>
            <a:chOff x="4294838" y="4784563"/>
            <a:chExt cx="4500563" cy="369887"/>
          </a:xfrm>
        </p:grpSpPr>
        <p:sp>
          <p:nvSpPr>
            <p:cNvPr id="8207" name="TextovéPole 15">
              <a:extLst>
                <a:ext uri="{FF2B5EF4-FFF2-40B4-BE49-F238E27FC236}">
                  <a16:creationId xmlns:a16="http://schemas.microsoft.com/office/drawing/2014/main" id="{5F670334-B30C-4A0D-A7B6-9C9016B103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838" y="4784563"/>
              <a:ext cx="4500563" cy="36988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BeH</a:t>
              </a:r>
              <a:r>
                <a:rPr lang="cs-CZ" altLang="cs-CZ" sz="1800" b="1" baseline="-25000"/>
                <a:t>2  </a:t>
              </a:r>
              <a:r>
                <a:rPr lang="cs-CZ" altLang="cs-CZ" sz="1800" b="1"/>
                <a:t>+  CH</a:t>
              </a:r>
              <a:r>
                <a:rPr lang="cs-CZ" altLang="cs-CZ" sz="1800" b="1" baseline="-25000"/>
                <a:t>3</a:t>
              </a:r>
              <a:r>
                <a:rPr lang="cs-CZ" altLang="cs-CZ" sz="1800" b="1"/>
                <a:t>OH         Be(OCH</a:t>
              </a:r>
              <a:r>
                <a:rPr lang="cs-CZ" altLang="cs-CZ" sz="1800" b="1" baseline="-25000"/>
                <a:t>3</a:t>
              </a:r>
              <a:r>
                <a:rPr lang="cs-CZ" altLang="cs-CZ" sz="1800" b="1"/>
                <a:t>)</a:t>
              </a:r>
              <a:r>
                <a:rPr lang="cs-CZ" altLang="cs-CZ" sz="1800" b="1" baseline="-25000"/>
                <a:t>2</a:t>
              </a:r>
              <a:r>
                <a:rPr lang="cs-CZ" altLang="cs-CZ" sz="1800" b="1"/>
                <a:t>  +  H</a:t>
              </a:r>
              <a:r>
                <a:rPr lang="cs-CZ" altLang="cs-CZ" sz="1800" b="1" baseline="-25000"/>
                <a:t>2</a:t>
              </a:r>
            </a:p>
          </p:txBody>
        </p:sp>
        <p:sp>
          <p:nvSpPr>
            <p:cNvPr id="8208" name="Line 13">
              <a:extLst>
                <a:ext uri="{FF2B5EF4-FFF2-40B4-BE49-F238E27FC236}">
                  <a16:creationId xmlns:a16="http://schemas.microsoft.com/office/drawing/2014/main" id="{9FDF7C35-B18E-4F29-914D-25799E197E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46725" y="4969507"/>
              <a:ext cx="2889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206" name="Zástupný symbol pro číslo snímku 1">
            <a:extLst>
              <a:ext uri="{FF2B5EF4-FFF2-40B4-BE49-F238E27FC236}">
                <a16:creationId xmlns:a16="http://schemas.microsoft.com/office/drawing/2014/main" id="{F037B597-34B3-4363-9437-E2E0F0225A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0D7F86-D77A-4D4D-90EC-C5FBDE5DC120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cs-CZ" altLang="cs-CZ" sz="140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EA84E02-0DB8-4024-9A47-F43CCB8F96C1}"/>
              </a:ext>
            </a:extLst>
          </p:cNvPr>
          <p:cNvSpPr txBox="1"/>
          <p:nvPr/>
        </p:nvSpPr>
        <p:spPr>
          <a:xfrm>
            <a:off x="5485388" y="4730399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methanolát</a:t>
            </a:r>
            <a:r>
              <a:rPr lang="cs-CZ" sz="1600" dirty="0"/>
              <a:t> </a:t>
            </a:r>
            <a:r>
              <a:rPr lang="cs-CZ" sz="1600" dirty="0" err="1"/>
              <a:t>beryllnatý</a:t>
            </a:r>
            <a:endParaRPr lang="cs-CZ" sz="1600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C5AEAD2-5FA2-4CAC-8B10-B73E74EE192C}"/>
              </a:ext>
            </a:extLst>
          </p:cNvPr>
          <p:cNvSpPr txBox="1"/>
          <p:nvPr/>
        </p:nvSpPr>
        <p:spPr>
          <a:xfrm>
            <a:off x="755576" y="6042242"/>
            <a:ext cx="6408712" cy="369332"/>
          </a:xfrm>
          <a:prstGeom prst="rect">
            <a:avLst/>
          </a:prstGeom>
          <a:pattFill prst="pct5">
            <a:fgClr>
              <a:srgbClr val="ECF8A6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cs-CZ" altLang="cs-CZ" sz="1800" b="1" dirty="0">
                <a:solidFill>
                  <a:srgbClr val="C00000"/>
                </a:solidFill>
              </a:rPr>
              <a:t>Pozor !!!   Rozpustné sloučeniny beryllia jsou jedovaté.</a:t>
            </a:r>
            <a:endParaRPr lang="cs-CZ" dirty="0"/>
          </a:p>
        </p:txBody>
      </p:sp>
      <p:pic>
        <p:nvPicPr>
          <p:cNvPr id="8" name="Alkz5-1">
            <a:hlinkClick r:id="" action="ppaction://media"/>
            <a:extLst>
              <a:ext uri="{FF2B5EF4-FFF2-40B4-BE49-F238E27FC236}">
                <a16:creationId xmlns:a16="http://schemas.microsoft.com/office/drawing/2014/main" id="{5918893D-2DD6-4999-B600-BCB1BF89D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2024" y="425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1">
            <a:extLst>
              <a:ext uri="{FF2B5EF4-FFF2-40B4-BE49-F238E27FC236}">
                <a16:creationId xmlns:a16="http://schemas.microsoft.com/office/drawing/2014/main" id="{65C1EB80-C250-40B4-899F-21AB72202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0"/>
            <a:ext cx="5543550" cy="476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70C0"/>
                </a:solidFill>
              </a:rPr>
              <a:t>Komplexní sloučeniny beryllia</a:t>
            </a:r>
          </a:p>
        </p:txBody>
      </p:sp>
      <p:pic>
        <p:nvPicPr>
          <p:cNvPr id="9219" name="Picture 12">
            <a:extLst>
              <a:ext uri="{FF2B5EF4-FFF2-40B4-BE49-F238E27FC236}">
                <a16:creationId xmlns:a16="http://schemas.microsoft.com/office/drawing/2014/main" id="{7C576583-697F-4C8D-9E49-1EA78759E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058988"/>
            <a:ext cx="43211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13">
            <a:extLst>
              <a:ext uri="{FF2B5EF4-FFF2-40B4-BE49-F238E27FC236}">
                <a16:creationId xmlns:a16="http://schemas.microsoft.com/office/drawing/2014/main" id="{061400DF-DCC4-4CC9-8EDA-F50BC318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68450"/>
            <a:ext cx="2592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Komplexní fluoridy:</a:t>
            </a:r>
          </a:p>
        </p:txBody>
      </p:sp>
      <p:pic>
        <p:nvPicPr>
          <p:cNvPr id="9221" name="Picture 14">
            <a:extLst>
              <a:ext uri="{FF2B5EF4-FFF2-40B4-BE49-F238E27FC236}">
                <a16:creationId xmlns:a16="http://schemas.microsoft.com/office/drawing/2014/main" id="{E0FF9F8F-07E4-4FAC-931D-D8D03F92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704850"/>
            <a:ext cx="20891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15">
            <a:extLst>
              <a:ext uri="{FF2B5EF4-FFF2-40B4-BE49-F238E27FC236}">
                <a16:creationId xmlns:a16="http://schemas.microsoft.com/office/drawing/2014/main" id="{88F8E81F-87A5-4897-9FE3-64BE42660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704850"/>
            <a:ext cx="6119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Ve vodě sloučeniny beryllnaté pomalu hydrolyzují: </a:t>
            </a:r>
            <a:r>
              <a:rPr lang="cs-CZ" altLang="cs-CZ" sz="1800" b="1">
                <a:sym typeface="Symbol" panose="05050102010706020507" pitchFamily="18" charset="2"/>
              </a:rPr>
              <a:t></a:t>
            </a:r>
            <a:endParaRPr lang="cs-CZ" altLang="cs-CZ" sz="1800" b="1"/>
          </a:p>
        </p:txBody>
      </p:sp>
      <p:pic>
        <p:nvPicPr>
          <p:cNvPr id="9223" name="Picture 16">
            <a:extLst>
              <a:ext uri="{FF2B5EF4-FFF2-40B4-BE49-F238E27FC236}">
                <a16:creationId xmlns:a16="http://schemas.microsoft.com/office/drawing/2014/main" id="{8EEA0CA1-6363-4674-B533-5CCE5388F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9638"/>
            <a:ext cx="45370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17">
            <a:extLst>
              <a:ext uri="{FF2B5EF4-FFF2-40B4-BE49-F238E27FC236}">
                <a16:creationId xmlns:a16="http://schemas.microsoft.com/office/drawing/2014/main" id="{FB6446FC-6B0B-40F2-B1A8-4E9B65916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38450"/>
            <a:ext cx="208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Další komplexy:</a:t>
            </a:r>
          </a:p>
        </p:txBody>
      </p:sp>
      <p:sp>
        <p:nvSpPr>
          <p:cNvPr id="9225" name="Rectangle 20">
            <a:extLst>
              <a:ext uri="{FF2B5EF4-FFF2-40B4-BE49-F238E27FC236}">
                <a16:creationId xmlns:a16="http://schemas.microsoft.com/office/drawing/2014/main" id="{C9F97358-019A-4A54-B79F-F0C96C878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051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9226" name="Object 19">
            <a:extLst>
              <a:ext uri="{FF2B5EF4-FFF2-40B4-BE49-F238E27FC236}">
                <a16:creationId xmlns:a16="http://schemas.microsoft.com/office/drawing/2014/main" id="{781F85B1-9B4E-4F58-8AEE-4E8CA29DE6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62513" y="3449638"/>
          <a:ext cx="3455987" cy="166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r:id="rId8" imgW="2175816" imgH="1052447" progId="ISISServer">
                  <p:embed/>
                </p:oleObj>
              </mc:Choice>
              <mc:Fallback>
                <p:oleObj r:id="rId8" imgW="2175816" imgH="1052447" progId="ISISServer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2513" y="3449638"/>
                        <a:ext cx="3455987" cy="1660525"/>
                      </a:xfrm>
                      <a:prstGeom prst="rect">
                        <a:avLst/>
                      </a:prstGeom>
                      <a:solidFill>
                        <a:srgbClr val="ECF8A6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7" name="Text Box 21">
            <a:extLst>
              <a:ext uri="{FF2B5EF4-FFF2-40B4-BE49-F238E27FC236}">
                <a16:creationId xmlns:a16="http://schemas.microsoft.com/office/drawing/2014/main" id="{689957F0-5659-45DF-A437-944C8E801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363" y="5270500"/>
            <a:ext cx="28082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acetylacetonát beryllnatý</a:t>
            </a:r>
          </a:p>
        </p:txBody>
      </p:sp>
      <p:pic>
        <p:nvPicPr>
          <p:cNvPr id="9228" name="Picture 22">
            <a:extLst>
              <a:ext uri="{FF2B5EF4-FFF2-40B4-BE49-F238E27FC236}">
                <a16:creationId xmlns:a16="http://schemas.microsoft.com/office/drawing/2014/main" id="{447A0C3B-227B-495A-90EF-4918FD046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273175"/>
            <a:ext cx="3025775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Zástupný symbol pro číslo snímku 1">
            <a:extLst>
              <a:ext uri="{FF2B5EF4-FFF2-40B4-BE49-F238E27FC236}">
                <a16:creationId xmlns:a16="http://schemas.microsoft.com/office/drawing/2014/main" id="{2A897054-C0C9-452A-9B46-5823231988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A9C568-FDE2-4C28-BF1C-1E32EA78E271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cs-CZ" sz="140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FCA8C8F-B71E-47E9-B05F-27EBCC637F04}"/>
              </a:ext>
            </a:extLst>
          </p:cNvPr>
          <p:cNvSpPr txBox="1"/>
          <p:nvPr/>
        </p:nvSpPr>
        <p:spPr>
          <a:xfrm>
            <a:off x="5834881" y="2830096"/>
            <a:ext cx="2159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polyjaderná</a:t>
            </a:r>
            <a:r>
              <a:rPr lang="cs-CZ" sz="1600" dirty="0"/>
              <a:t> částice</a:t>
            </a:r>
          </a:p>
        </p:txBody>
      </p:sp>
      <p:pic>
        <p:nvPicPr>
          <p:cNvPr id="4" name="Alkz6-1">
            <a:hlinkClick r:id="" action="ppaction://media"/>
            <a:extLst>
              <a:ext uri="{FF2B5EF4-FFF2-40B4-BE49-F238E27FC236}">
                <a16:creationId xmlns:a16="http://schemas.microsoft.com/office/drawing/2014/main" id="{DD5417C3-FDDB-482B-B48E-D510935500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98904" y="1835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3">
            <a:extLst>
              <a:ext uri="{FF2B5EF4-FFF2-40B4-BE49-F238E27FC236}">
                <a16:creationId xmlns:a16="http://schemas.microsoft.com/office/drawing/2014/main" id="{9F0CD6AC-6747-418D-B300-8C4F33852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3813"/>
            <a:ext cx="5543550" cy="476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</a:rPr>
              <a:t>Organokovové sloučeniny beryllia</a:t>
            </a:r>
          </a:p>
        </p:txBody>
      </p:sp>
      <p:sp>
        <p:nvSpPr>
          <p:cNvPr id="10243" name="Text Box 14">
            <a:extLst>
              <a:ext uri="{FF2B5EF4-FFF2-40B4-BE49-F238E27FC236}">
                <a16:creationId xmlns:a16="http://schemas.microsoft.com/office/drawing/2014/main" id="{F11DDB16-0BA2-4A8B-9D50-C4B3AE589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3" y="122238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(přímá vazba Be – C)</a:t>
            </a:r>
          </a:p>
        </p:txBody>
      </p:sp>
      <p:pic>
        <p:nvPicPr>
          <p:cNvPr id="10244" name="Picture 15">
            <a:extLst>
              <a:ext uri="{FF2B5EF4-FFF2-40B4-BE49-F238E27FC236}">
                <a16:creationId xmlns:a16="http://schemas.microsoft.com/office/drawing/2014/main" id="{00E9B9C3-8B33-4B26-AA54-73DFE1268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4102"/>
            <a:ext cx="1223962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6">
            <a:extLst>
              <a:ext uri="{FF2B5EF4-FFF2-40B4-BE49-F238E27FC236}">
                <a16:creationId xmlns:a16="http://schemas.microsoft.com/office/drawing/2014/main" id="{3ED74B47-5CCA-49B5-86F9-E988C7EAC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23129"/>
            <a:ext cx="367188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">
            <a:extLst>
              <a:ext uri="{FF2B5EF4-FFF2-40B4-BE49-F238E27FC236}">
                <a16:creationId xmlns:a16="http://schemas.microsoft.com/office/drawing/2014/main" id="{7B4DD73D-8968-453A-B150-12A470013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" y="1220443"/>
            <a:ext cx="36480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8">
            <a:extLst>
              <a:ext uri="{FF2B5EF4-FFF2-40B4-BE49-F238E27FC236}">
                <a16:creationId xmlns:a16="http://schemas.microsoft.com/office/drawing/2014/main" id="{8CB624D2-2913-49DB-9C5D-D9A61CE09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14331"/>
            <a:ext cx="122396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8" name="Skupina 6">
            <a:extLst>
              <a:ext uri="{FF2B5EF4-FFF2-40B4-BE49-F238E27FC236}">
                <a16:creationId xmlns:a16="http://schemas.microsoft.com/office/drawing/2014/main" id="{105B815A-780B-407A-A4BA-F41FEE000356}"/>
              </a:ext>
            </a:extLst>
          </p:cNvPr>
          <p:cNvGrpSpPr>
            <a:grpSpLocks/>
          </p:cNvGrpSpPr>
          <p:nvPr/>
        </p:nvGrpSpPr>
        <p:grpSpPr bwMode="auto">
          <a:xfrm>
            <a:off x="4323884" y="1547552"/>
            <a:ext cx="3739948" cy="3100264"/>
            <a:chOff x="4805362" y="1747863"/>
            <a:chExt cx="3881438" cy="3710808"/>
          </a:xfrm>
        </p:grpSpPr>
        <p:pic>
          <p:nvPicPr>
            <p:cNvPr id="10251" name="Picture 19">
              <a:extLst>
                <a:ext uri="{FF2B5EF4-FFF2-40B4-BE49-F238E27FC236}">
                  <a16:creationId xmlns:a16="http://schemas.microsoft.com/office/drawing/2014/main" id="{33C48919-6684-4349-9812-796959BEB1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362" y="1747863"/>
              <a:ext cx="3881438" cy="3327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2" name="Text Box 20">
              <a:extLst>
                <a:ext uri="{FF2B5EF4-FFF2-40B4-BE49-F238E27FC236}">
                  <a16:creationId xmlns:a16="http://schemas.microsoft.com/office/drawing/2014/main" id="{309BBDAF-A6E4-4706-9170-92B2FA7894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8423" y="5122121"/>
              <a:ext cx="31686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sendvičový typ komplexu</a:t>
              </a:r>
            </a:p>
          </p:txBody>
        </p:sp>
      </p:grpSp>
      <p:sp>
        <p:nvSpPr>
          <p:cNvPr id="10249" name="Zástupný symbol pro číslo snímku 1">
            <a:extLst>
              <a:ext uri="{FF2B5EF4-FFF2-40B4-BE49-F238E27FC236}">
                <a16:creationId xmlns:a16="http://schemas.microsoft.com/office/drawing/2014/main" id="{1931A26C-2413-4C20-A886-F6CD8D6322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3EE3F5-F861-4B52-AE62-C33C9A23D9AE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cs-CZ" altLang="cs-CZ" sz="1400"/>
          </a:p>
        </p:txBody>
      </p:sp>
      <p:sp>
        <p:nvSpPr>
          <p:cNvPr id="10250" name="TextovéPole 2">
            <a:extLst>
              <a:ext uri="{FF2B5EF4-FFF2-40B4-BE49-F238E27FC236}">
                <a16:creationId xmlns:a16="http://schemas.microsoft.com/office/drawing/2014/main" id="{D05FE848-BA63-44D7-90CA-69A2A139E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" y="6206411"/>
            <a:ext cx="3648075" cy="830997"/>
          </a:xfrm>
          <a:prstGeom prst="rect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Polyjerné</a:t>
            </a:r>
            <a:r>
              <a:rPr lang="cs-CZ" altLang="cs-CZ" sz="1600" dirty="0">
                <a:solidFill>
                  <a:srgbClr val="FF0000"/>
                </a:solidFill>
              </a:rPr>
              <a:t>  sloučeniny, obsahují elektronově deficitní vazby, podrobněji o nich v chemii boru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2F52808-518E-45F6-ACC9-5407AC96DE67}"/>
              </a:ext>
            </a:extLst>
          </p:cNvPr>
          <p:cNvSpPr txBox="1"/>
          <p:nvPr/>
        </p:nvSpPr>
        <p:spPr>
          <a:xfrm>
            <a:off x="4328477" y="4990735"/>
            <a:ext cx="3798571" cy="1631216"/>
          </a:xfrm>
          <a:prstGeom prst="rect">
            <a:avLst/>
          </a:prstGeom>
          <a:pattFill prst="dashDnDiag">
            <a:fgClr>
              <a:schemeClr val="accent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cs-CZ" sz="2000" b="1" dirty="0">
                <a:sym typeface="Symbol" panose="05050102010706020507" pitchFamily="18" charset="2"/>
              </a:rPr>
              <a:t></a:t>
            </a:r>
            <a:r>
              <a:rPr lang="cs-CZ" sz="1600" dirty="0">
                <a:sym typeface="Symbol" panose="05050102010706020507" pitchFamily="18" charset="2"/>
              </a:rPr>
              <a:t> - tento symbol vyznačuje tzv. </a:t>
            </a:r>
            <a:r>
              <a:rPr lang="cs-CZ" sz="1600" dirty="0" err="1">
                <a:sym typeface="Symbol" panose="05050102010706020507" pitchFamily="18" charset="2"/>
              </a:rPr>
              <a:t>hapticitu</a:t>
            </a:r>
            <a:r>
              <a:rPr lang="cs-CZ" sz="1600" dirty="0">
                <a:sym typeface="Symbol" panose="05050102010706020507" pitchFamily="18" charset="2"/>
              </a:rPr>
              <a:t>, tj. skutečnost, že ligand je tvořen </a:t>
            </a:r>
            <a:r>
              <a:rPr lang="cs-CZ" sz="1600" dirty="0" err="1">
                <a:sym typeface="Symbol" panose="05050102010706020507" pitchFamily="18" charset="2"/>
              </a:rPr>
              <a:t>delokalizovaným</a:t>
            </a:r>
            <a:r>
              <a:rPr lang="cs-CZ" sz="1600" dirty="0">
                <a:sym typeface="Symbol" panose="05050102010706020507" pitchFamily="18" charset="2"/>
              </a:rPr>
              <a:t>   elektronovým  systémem, číslo pak vyjadřuje počet elektronů tvořících tento </a:t>
            </a:r>
            <a:r>
              <a:rPr lang="cs-CZ" sz="1600" dirty="0" err="1">
                <a:sym typeface="Symbol" panose="05050102010706020507" pitchFamily="18" charset="2"/>
              </a:rPr>
              <a:t>delokalizovaný</a:t>
            </a:r>
            <a:r>
              <a:rPr lang="cs-CZ" sz="1600" dirty="0">
                <a:sym typeface="Symbol" panose="05050102010706020507" pitchFamily="18" charset="2"/>
              </a:rPr>
              <a:t> systém</a:t>
            </a:r>
            <a:endParaRPr lang="cs-CZ" sz="16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B935AB5-F35B-4C88-B5FC-ACF36D39965A}"/>
              </a:ext>
            </a:extLst>
          </p:cNvPr>
          <p:cNvSpPr txBox="1"/>
          <p:nvPr/>
        </p:nvSpPr>
        <p:spPr>
          <a:xfrm>
            <a:off x="2123728" y="673161"/>
            <a:ext cx="1800200" cy="33855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cs-CZ" sz="1600" dirty="0" err="1"/>
              <a:t>dimethylberyllium</a:t>
            </a:r>
            <a:endParaRPr lang="cs-CZ" sz="16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4CD86C1-D94B-46C3-B974-FAE0577EBEE0}"/>
              </a:ext>
            </a:extLst>
          </p:cNvPr>
          <p:cNvSpPr txBox="1"/>
          <p:nvPr/>
        </p:nvSpPr>
        <p:spPr>
          <a:xfrm>
            <a:off x="5444358" y="673161"/>
            <a:ext cx="2619474" cy="33855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cs-CZ" sz="1600" dirty="0"/>
              <a:t>bis(terc. butyl)beryllium</a:t>
            </a:r>
          </a:p>
        </p:txBody>
      </p:sp>
      <p:pic>
        <p:nvPicPr>
          <p:cNvPr id="5" name="Alkz7-1">
            <a:hlinkClick r:id="" action="ppaction://media"/>
            <a:extLst>
              <a:ext uri="{FF2B5EF4-FFF2-40B4-BE49-F238E27FC236}">
                <a16:creationId xmlns:a16="http://schemas.microsoft.com/office/drawing/2014/main" id="{DF34627F-EC48-4867-AA30-775F6E26C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566777"/>
            <a:ext cx="609600" cy="609600"/>
          </a:xfrm>
          <a:prstGeom prst="rect">
            <a:avLst/>
          </a:prstGeom>
        </p:spPr>
      </p:pic>
      <p:pic>
        <p:nvPicPr>
          <p:cNvPr id="6" name="Alkz7-2">
            <a:hlinkClick r:id="" action="ppaction://media"/>
            <a:extLst>
              <a:ext uri="{FF2B5EF4-FFF2-40B4-BE49-F238E27FC236}">
                <a16:creationId xmlns:a16="http://schemas.microsoft.com/office/drawing/2014/main" id="{73B2A472-A60D-4B27-953B-C457446957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99463" y="1712703"/>
            <a:ext cx="609600" cy="609600"/>
          </a:xfrm>
          <a:prstGeom prst="rect">
            <a:avLst/>
          </a:prstGeom>
        </p:spPr>
      </p:pic>
      <p:pic>
        <p:nvPicPr>
          <p:cNvPr id="8" name="Alkz7-3">
            <a:hlinkClick r:id="" action="ppaction://media"/>
            <a:extLst>
              <a:ext uri="{FF2B5EF4-FFF2-40B4-BE49-F238E27FC236}">
                <a16:creationId xmlns:a16="http://schemas.microsoft.com/office/drawing/2014/main" id="{A27EDAAC-BB76-42BE-B454-3F31580DDD2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6416" y="49497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A4159952-BC2E-4004-833B-D3BF080BA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0"/>
            <a:ext cx="5543550" cy="476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70C0"/>
                </a:solidFill>
              </a:rPr>
              <a:t>Použití beryllia a jeho sloučenin</a:t>
            </a:r>
          </a:p>
        </p:txBody>
      </p:sp>
      <p:sp>
        <p:nvSpPr>
          <p:cNvPr id="11267" name="Text Box 5">
            <a:extLst>
              <a:ext uri="{FF2B5EF4-FFF2-40B4-BE49-F238E27FC236}">
                <a16:creationId xmlns:a16="http://schemas.microsoft.com/office/drawing/2014/main" id="{65146BB5-CAC9-4696-8B54-F88CB654F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1557338"/>
            <a:ext cx="7888287" cy="5293757"/>
          </a:xfrm>
          <a:prstGeom prst="rect">
            <a:avLst/>
          </a:prstGeom>
          <a:solidFill>
            <a:srgbClr val="FFD5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400" b="1" dirty="0"/>
              <a:t>  okénka rtg. a Geiger-Müllerových trubic – (</a:t>
            </a:r>
            <a:r>
              <a:rPr lang="cs-CZ" altLang="cs-CZ" sz="2000" b="1" dirty="0" err="1"/>
              <a:t>Be</a:t>
            </a:r>
            <a:r>
              <a:rPr lang="cs-CZ" altLang="cs-CZ" sz="2000" b="1" dirty="0"/>
              <a:t> málo absorbuje záření</a:t>
            </a:r>
            <a:r>
              <a:rPr lang="cs-CZ" altLang="cs-CZ" sz="2400" b="1" dirty="0"/>
              <a:t>)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400" b="1" dirty="0"/>
              <a:t>  </a:t>
            </a:r>
            <a:r>
              <a:rPr lang="cs-CZ" altLang="cs-CZ" sz="2400" b="1" dirty="0" err="1"/>
              <a:t>berylliové</a:t>
            </a:r>
            <a:r>
              <a:rPr lang="cs-CZ" altLang="cs-CZ" sz="2400" b="1" dirty="0"/>
              <a:t> bronzy, např.  </a:t>
            </a:r>
            <a:r>
              <a:rPr lang="cs-CZ" altLang="cs-CZ" sz="2400" b="1" dirty="0" err="1">
                <a:solidFill>
                  <a:srgbClr val="FF0000"/>
                </a:solidFill>
              </a:rPr>
              <a:t>Be</a:t>
            </a:r>
            <a:r>
              <a:rPr lang="cs-CZ" altLang="cs-CZ" sz="2400" b="1" dirty="0">
                <a:solidFill>
                  <a:srgbClr val="FF0000"/>
                </a:solidFill>
              </a:rPr>
              <a:t>/</a:t>
            </a:r>
            <a:r>
              <a:rPr lang="cs-CZ" altLang="cs-CZ" sz="2400" b="1" dirty="0" err="1">
                <a:solidFill>
                  <a:srgbClr val="FF0000"/>
                </a:solidFill>
              </a:rPr>
              <a:t>Cu</a:t>
            </a:r>
            <a:endParaRPr lang="cs-CZ" altLang="cs-CZ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400" b="1" dirty="0"/>
              <a:t>  výroba tritia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cs-CZ" altLang="cs-CZ" sz="2400" b="1" dirty="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400" b="1" dirty="0"/>
              <a:t>  neutronový zdroj</a:t>
            </a:r>
            <a:r>
              <a:rPr lang="cs-CZ" altLang="cs-CZ" sz="2400" b="1" baseline="30000" dirty="0"/>
              <a:t>  241</a:t>
            </a:r>
            <a:r>
              <a:rPr lang="cs-CZ" altLang="cs-CZ" sz="2400" b="1" dirty="0"/>
              <a:t>Am / </a:t>
            </a:r>
            <a:r>
              <a:rPr lang="cs-CZ" altLang="cs-CZ" sz="2400" b="1" dirty="0" err="1"/>
              <a:t>Be</a:t>
            </a:r>
            <a:r>
              <a:rPr lang="cs-CZ" altLang="cs-CZ" sz="2400" b="1" dirty="0"/>
              <a:t> </a:t>
            </a:r>
            <a:r>
              <a:rPr lang="cs-CZ" altLang="cs-CZ" sz="2000" dirty="0"/>
              <a:t>na základě sledu jaderných reakcí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cs-CZ" altLang="cs-CZ" sz="2000" dirty="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cs-CZ" altLang="cs-CZ" sz="2000" dirty="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cs-CZ" altLang="cs-CZ" sz="2000" dirty="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cs-CZ" altLang="cs-CZ" sz="2400" b="1" dirty="0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AC688F98-1DAD-4CDD-B880-FF2713769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845813"/>
              </p:ext>
            </p:extLst>
          </p:nvPr>
        </p:nvGraphicFramePr>
        <p:xfrm>
          <a:off x="827584" y="3568461"/>
          <a:ext cx="5400675" cy="366713"/>
        </p:xfrm>
        <a:graphic>
          <a:graphicData uri="http://schemas.openxmlformats.org/drawingml/2006/table">
            <a:tbl>
              <a:tblPr/>
              <a:tblGrid>
                <a:gridCol w="540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cs-CZ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  +  </a:t>
                      </a:r>
                      <a:r>
                        <a:rPr kumimoji="0" lang="cs-CZ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cs-CZ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   -----------&gt;   2 </a:t>
                      </a:r>
                      <a:r>
                        <a:rPr kumimoji="0" lang="cs-CZ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cs-CZ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  +  </a:t>
                      </a:r>
                      <a:r>
                        <a:rPr kumimoji="0" lang="cs-CZ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cs-CZ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44452" marR="4445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270" name="Zástupný symbol pro číslo snímku 1">
            <a:extLst>
              <a:ext uri="{FF2B5EF4-FFF2-40B4-BE49-F238E27FC236}">
                <a16:creationId xmlns:a16="http://schemas.microsoft.com/office/drawing/2014/main" id="{76C8B1CE-E342-4ECF-B838-F132260EFE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347601-48E1-4D5E-8B78-792A7BC21549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cs-CZ" altLang="cs-CZ" sz="1400"/>
          </a:p>
        </p:txBody>
      </p:sp>
      <p:pic>
        <p:nvPicPr>
          <p:cNvPr id="11271" name="Obrázek 2">
            <a:extLst>
              <a:ext uri="{FF2B5EF4-FFF2-40B4-BE49-F238E27FC236}">
                <a16:creationId xmlns:a16="http://schemas.microsoft.com/office/drawing/2014/main" id="{35E0A42B-9530-4F0F-9BB7-6614C36A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984116"/>
            <a:ext cx="5529263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lkz8-1">
            <a:hlinkClick r:id="" action="ppaction://media"/>
            <a:extLst>
              <a:ext uri="{FF2B5EF4-FFF2-40B4-BE49-F238E27FC236}">
                <a16:creationId xmlns:a16="http://schemas.microsoft.com/office/drawing/2014/main" id="{DBCE913E-C291-461D-9C3D-FA1D80EC2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6125" y="14127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id="{2813CE29-7BDE-41FD-A524-41B0D6CD1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0"/>
            <a:ext cx="3744913" cy="6207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0000"/>
                </a:solidFill>
              </a:rPr>
              <a:t>Hořčík</a:t>
            </a:r>
          </a:p>
        </p:txBody>
      </p:sp>
      <p:sp>
        <p:nvSpPr>
          <p:cNvPr id="12291" name="Text Box 5">
            <a:extLst>
              <a:ext uri="{FF2B5EF4-FFF2-40B4-BE49-F238E27FC236}">
                <a16:creationId xmlns:a16="http://schemas.microsoft.com/office/drawing/2014/main" id="{EB00835B-51C3-4E41-9BA6-5F019D3CB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125538"/>
            <a:ext cx="2159000" cy="366712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Výskyt hořčíku:</a:t>
            </a:r>
          </a:p>
        </p:txBody>
      </p:sp>
      <p:pic>
        <p:nvPicPr>
          <p:cNvPr id="12292" name="Picture 6">
            <a:extLst>
              <a:ext uri="{FF2B5EF4-FFF2-40B4-BE49-F238E27FC236}">
                <a16:creationId xmlns:a16="http://schemas.microsoft.com/office/drawing/2014/main" id="{9928FBBE-6FBA-4B68-B1B8-8863AA4C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25538"/>
            <a:ext cx="38385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>
            <a:extLst>
              <a:ext uri="{FF2B5EF4-FFF2-40B4-BE49-F238E27FC236}">
                <a16:creationId xmlns:a16="http://schemas.microsoft.com/office/drawing/2014/main" id="{3FFEA33A-DCCA-47AB-A2AD-8E22DDC08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85925"/>
            <a:ext cx="30861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8">
            <a:extLst>
              <a:ext uri="{FF2B5EF4-FFF2-40B4-BE49-F238E27FC236}">
                <a16:creationId xmlns:a16="http://schemas.microsoft.com/office/drawing/2014/main" id="{8E3D12DE-2882-475B-8BC8-24882297C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591050"/>
            <a:ext cx="2087562" cy="366713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Výroba hořčíku:</a:t>
            </a:r>
          </a:p>
        </p:txBody>
      </p:sp>
      <p:pic>
        <p:nvPicPr>
          <p:cNvPr id="12295" name="Picture 9">
            <a:extLst>
              <a:ext uri="{FF2B5EF4-FFF2-40B4-BE49-F238E27FC236}">
                <a16:creationId xmlns:a16="http://schemas.microsoft.com/office/drawing/2014/main" id="{BF370BFD-2258-4854-89ED-B6BAD80BC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508500"/>
            <a:ext cx="37449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11">
            <a:extLst>
              <a:ext uri="{FF2B5EF4-FFF2-40B4-BE49-F238E27FC236}">
                <a16:creationId xmlns:a16="http://schemas.microsoft.com/office/drawing/2014/main" id="{0A707F5F-EB42-4578-BCD0-6DD98B1D6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5300663"/>
            <a:ext cx="5748338" cy="396875"/>
          </a:xfrm>
          <a:prstGeom prst="rect">
            <a:avLst/>
          </a:prstGeom>
          <a:solidFill>
            <a:srgbClr val="ECF8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2"/>
                </a:solidFill>
              </a:rPr>
              <a:t>2 </a:t>
            </a:r>
            <a:r>
              <a:rPr lang="cs-CZ" altLang="cs-CZ" sz="2000" b="1" dirty="0" err="1">
                <a:solidFill>
                  <a:schemeClr val="accent2"/>
                </a:solidFill>
              </a:rPr>
              <a:t>MgO.CaO</a:t>
            </a:r>
            <a:r>
              <a:rPr lang="cs-CZ" altLang="cs-CZ" sz="2000" b="1" dirty="0">
                <a:solidFill>
                  <a:schemeClr val="accent2"/>
                </a:solidFill>
              </a:rPr>
              <a:t>  +  </a:t>
            </a:r>
            <a:r>
              <a:rPr lang="cs-CZ" altLang="cs-CZ" sz="2000" b="1" dirty="0" err="1">
                <a:solidFill>
                  <a:schemeClr val="accent2"/>
                </a:solidFill>
              </a:rPr>
              <a:t>FeSi</a:t>
            </a:r>
            <a:r>
              <a:rPr lang="cs-CZ" altLang="cs-CZ" sz="2000" b="1" dirty="0">
                <a:solidFill>
                  <a:schemeClr val="accent2"/>
                </a:solidFill>
              </a:rPr>
              <a:t>         2 Mg  +  CaSiO</a:t>
            </a:r>
            <a:r>
              <a:rPr lang="cs-CZ" altLang="cs-CZ" sz="2000" b="1" baseline="-25000" dirty="0">
                <a:solidFill>
                  <a:schemeClr val="accent2"/>
                </a:solidFill>
              </a:rPr>
              <a:t>4</a:t>
            </a:r>
            <a:r>
              <a:rPr lang="cs-CZ" altLang="cs-CZ" sz="2000" b="1" dirty="0">
                <a:solidFill>
                  <a:schemeClr val="accent2"/>
                </a:solidFill>
              </a:rPr>
              <a:t>  +  </a:t>
            </a:r>
            <a:r>
              <a:rPr lang="cs-CZ" altLang="cs-CZ" sz="2000" b="1" dirty="0" err="1">
                <a:solidFill>
                  <a:schemeClr val="accent2"/>
                </a:solidFill>
              </a:rPr>
              <a:t>Fe</a:t>
            </a:r>
            <a:endParaRPr lang="cs-CZ" altLang="cs-CZ" sz="2000" b="1" dirty="0">
              <a:solidFill>
                <a:schemeClr val="accent2"/>
              </a:solidFill>
            </a:endParaRPr>
          </a:p>
        </p:txBody>
      </p:sp>
      <p:sp>
        <p:nvSpPr>
          <p:cNvPr id="12297" name="Text Box 13">
            <a:extLst>
              <a:ext uri="{FF2B5EF4-FFF2-40B4-BE49-F238E27FC236}">
                <a16:creationId xmlns:a16="http://schemas.microsoft.com/office/drawing/2014/main" id="{1A71A0ED-3232-47D4-989F-4F22941DB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6092825"/>
            <a:ext cx="3960813" cy="396875"/>
          </a:xfrm>
          <a:prstGeom prst="rect">
            <a:avLst/>
          </a:prstGeom>
          <a:solidFill>
            <a:srgbClr val="ECF8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elektrolýza taveniny MgCl</a:t>
            </a:r>
            <a:r>
              <a:rPr lang="cs-CZ" altLang="cs-CZ" sz="2000" b="1" baseline="-25000"/>
              <a:t>2</a:t>
            </a:r>
          </a:p>
        </p:txBody>
      </p:sp>
      <p:sp>
        <p:nvSpPr>
          <p:cNvPr id="12298" name="Line 14">
            <a:extLst>
              <a:ext uri="{FF2B5EF4-FFF2-40B4-BE49-F238E27FC236}">
                <a16:creationId xmlns:a16="http://schemas.microsoft.com/office/drawing/2014/main" id="{2F87556C-A046-461B-B955-6BB488BD328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9700" y="5516563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9" name="Text Box 15">
            <a:extLst>
              <a:ext uri="{FF2B5EF4-FFF2-40B4-BE49-F238E27FC236}">
                <a16:creationId xmlns:a16="http://schemas.microsoft.com/office/drawing/2014/main" id="{71591E96-A9AE-49CC-B040-4F22023DA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4918075"/>
            <a:ext cx="1800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300 000 tun/rok</a:t>
            </a:r>
          </a:p>
        </p:txBody>
      </p:sp>
      <p:sp>
        <p:nvSpPr>
          <p:cNvPr id="12300" name="Text Box 16">
            <a:extLst>
              <a:ext uri="{FF2B5EF4-FFF2-40B4-BE49-F238E27FC236}">
                <a16:creationId xmlns:a16="http://schemas.microsoft.com/office/drawing/2014/main" id="{2A60BEE2-416B-42D8-ADF7-FB42F2C1F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692775"/>
            <a:ext cx="1655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ferrosilicium</a:t>
            </a:r>
          </a:p>
        </p:txBody>
      </p:sp>
      <p:sp>
        <p:nvSpPr>
          <p:cNvPr id="12301" name="Text Box 17">
            <a:extLst>
              <a:ext uri="{FF2B5EF4-FFF2-40B4-BE49-F238E27FC236}">
                <a16:creationId xmlns:a16="http://schemas.microsoft.com/office/drawing/2014/main" id="{9BD149A6-8198-4ADD-95C1-619734A8C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238" y="1668463"/>
            <a:ext cx="4752975" cy="2430462"/>
          </a:xfrm>
          <a:prstGeom prst="rect">
            <a:avLst/>
          </a:prstGeom>
          <a:pattFill prst="pct5">
            <a:fgClr>
              <a:srgbClr val="ECF8A6"/>
            </a:fgClr>
            <a:bgClr>
              <a:schemeClr val="bg1"/>
            </a:bgClr>
          </a:patt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i="1" dirty="0"/>
              <a:t>epsomit</a:t>
            </a:r>
            <a:r>
              <a:rPr lang="cs-CZ" altLang="cs-CZ" sz="1800" b="1" dirty="0"/>
              <a:t> 		</a:t>
            </a:r>
            <a:r>
              <a:rPr lang="cs-CZ" altLang="cs-CZ" sz="1800" b="1" dirty="0">
                <a:solidFill>
                  <a:srgbClr val="FF0000"/>
                </a:solidFill>
              </a:rPr>
              <a:t>MgSO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4</a:t>
            </a:r>
            <a:r>
              <a:rPr lang="cs-CZ" altLang="cs-CZ" sz="1800" b="1" dirty="0">
                <a:solidFill>
                  <a:srgbClr val="FF0000"/>
                </a:solidFill>
              </a:rPr>
              <a:t>.7H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2</a:t>
            </a:r>
            <a:r>
              <a:rPr lang="cs-CZ" altLang="cs-CZ" sz="1800" b="1" dirty="0">
                <a:solidFill>
                  <a:srgbClr val="FF0000"/>
                </a:solidFill>
              </a:rPr>
              <a:t>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i="1" dirty="0"/>
              <a:t>karnalit</a:t>
            </a:r>
            <a:r>
              <a:rPr lang="cs-CZ" altLang="cs-CZ" sz="1800" b="1" dirty="0"/>
              <a:t> 			</a:t>
            </a:r>
            <a:r>
              <a:rPr lang="cs-CZ" altLang="cs-CZ" sz="1800" b="1" dirty="0">
                <a:solidFill>
                  <a:srgbClr val="FF0000"/>
                </a:solidFill>
              </a:rPr>
              <a:t>KCl.MgCl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i="1" dirty="0"/>
              <a:t>olivín</a:t>
            </a:r>
            <a:r>
              <a:rPr lang="cs-CZ" altLang="cs-CZ" sz="1800" b="1" dirty="0"/>
              <a:t>  			</a:t>
            </a:r>
            <a:r>
              <a:rPr lang="cs-CZ" altLang="cs-CZ" sz="1800" b="1" dirty="0">
                <a:solidFill>
                  <a:srgbClr val="FF0000"/>
                </a:solidFill>
              </a:rPr>
              <a:t>(</a:t>
            </a:r>
            <a:r>
              <a:rPr lang="cs-CZ" altLang="cs-CZ" sz="1800" b="1" dirty="0" err="1">
                <a:solidFill>
                  <a:srgbClr val="FF0000"/>
                </a:solidFill>
              </a:rPr>
              <a:t>MgFe</a:t>
            </a:r>
            <a:r>
              <a:rPr lang="cs-CZ" altLang="cs-CZ" sz="1800" b="1" dirty="0">
                <a:solidFill>
                  <a:srgbClr val="FF0000"/>
                </a:solidFill>
              </a:rPr>
              <a:t>)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2</a:t>
            </a:r>
            <a:r>
              <a:rPr lang="cs-CZ" altLang="cs-CZ" sz="1800" b="1" dirty="0">
                <a:solidFill>
                  <a:srgbClr val="FF0000"/>
                </a:solidFill>
              </a:rPr>
              <a:t>SiO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4</a:t>
            </a:r>
            <a:r>
              <a:rPr lang="cs-CZ" altLang="cs-CZ" sz="1800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i="1" dirty="0"/>
              <a:t>mastek</a:t>
            </a:r>
            <a:r>
              <a:rPr lang="cs-CZ" altLang="cs-CZ" sz="1800" b="1" dirty="0"/>
              <a:t> (</a:t>
            </a:r>
            <a:r>
              <a:rPr lang="cs-CZ" altLang="cs-CZ" sz="1800" b="1" i="1" dirty="0"/>
              <a:t>talek</a:t>
            </a:r>
            <a:r>
              <a:rPr lang="cs-CZ" altLang="cs-CZ" sz="1800" b="1" dirty="0"/>
              <a:t>) 		</a:t>
            </a:r>
            <a:r>
              <a:rPr lang="cs-CZ" altLang="cs-CZ" sz="1800" b="1" dirty="0">
                <a:solidFill>
                  <a:srgbClr val="FF0000"/>
                </a:solidFill>
              </a:rPr>
              <a:t>Mg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3</a:t>
            </a:r>
            <a:r>
              <a:rPr lang="cs-CZ" altLang="cs-CZ" sz="1800" b="1" dirty="0">
                <a:solidFill>
                  <a:srgbClr val="FF0000"/>
                </a:solidFill>
              </a:rPr>
              <a:t>Si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4</a:t>
            </a:r>
            <a:r>
              <a:rPr lang="cs-CZ" altLang="cs-CZ" sz="1800" b="1" dirty="0">
                <a:solidFill>
                  <a:srgbClr val="FF0000"/>
                </a:solidFill>
              </a:rPr>
              <a:t>O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10</a:t>
            </a:r>
            <a:r>
              <a:rPr lang="cs-CZ" altLang="cs-CZ" sz="1800" b="1" dirty="0">
                <a:solidFill>
                  <a:srgbClr val="FF0000"/>
                </a:solidFill>
              </a:rPr>
              <a:t>(OH)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2</a:t>
            </a:r>
            <a:r>
              <a:rPr lang="cs-CZ" altLang="cs-CZ" sz="1800" b="1" dirty="0"/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i="1" dirty="0"/>
              <a:t>azbest</a:t>
            </a:r>
            <a:r>
              <a:rPr lang="cs-CZ" altLang="cs-CZ" sz="1800" b="1" dirty="0"/>
              <a:t>  			</a:t>
            </a:r>
            <a:r>
              <a:rPr lang="cs-CZ" altLang="cs-CZ" sz="1800" b="1" dirty="0">
                <a:solidFill>
                  <a:srgbClr val="FF0000"/>
                </a:solidFill>
              </a:rPr>
              <a:t>Mg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3</a:t>
            </a:r>
            <a:r>
              <a:rPr lang="cs-CZ" altLang="cs-CZ" sz="1800" b="1" dirty="0">
                <a:solidFill>
                  <a:srgbClr val="FF0000"/>
                </a:solidFill>
              </a:rPr>
              <a:t>Si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2</a:t>
            </a:r>
            <a:r>
              <a:rPr lang="cs-CZ" altLang="cs-CZ" sz="1800" b="1" dirty="0">
                <a:solidFill>
                  <a:srgbClr val="FF0000"/>
                </a:solidFill>
              </a:rPr>
              <a:t>O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5</a:t>
            </a:r>
            <a:r>
              <a:rPr lang="cs-CZ" altLang="cs-CZ" sz="1800" b="1" dirty="0">
                <a:solidFill>
                  <a:srgbClr val="FF0000"/>
                </a:solidFill>
              </a:rPr>
              <a:t>(OH)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4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i="1" dirty="0"/>
              <a:t>spinel</a:t>
            </a:r>
            <a:r>
              <a:rPr lang="cs-CZ" altLang="cs-CZ" sz="1800" b="1" dirty="0"/>
              <a:t> </a:t>
            </a:r>
            <a:r>
              <a:rPr lang="cs-CZ" altLang="cs-CZ" sz="1600" b="1" dirty="0"/>
              <a:t>(polodrahokam)</a:t>
            </a:r>
            <a:r>
              <a:rPr lang="cs-CZ" altLang="cs-CZ" sz="1800" b="1" dirty="0"/>
              <a:t> 	 </a:t>
            </a:r>
            <a:r>
              <a:rPr lang="cs-CZ" altLang="cs-CZ" sz="1800" b="1" dirty="0">
                <a:solidFill>
                  <a:srgbClr val="FF0000"/>
                </a:solidFill>
              </a:rPr>
              <a:t>MgAl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2</a:t>
            </a:r>
            <a:r>
              <a:rPr lang="cs-CZ" altLang="cs-CZ" sz="1800" b="1" dirty="0">
                <a:solidFill>
                  <a:srgbClr val="FF0000"/>
                </a:solidFill>
              </a:rPr>
              <a:t>O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4</a:t>
            </a:r>
            <a:r>
              <a:rPr lang="cs-CZ" altLang="cs-CZ" sz="1800" b="1" dirty="0"/>
              <a:t> </a:t>
            </a:r>
          </a:p>
        </p:txBody>
      </p:sp>
      <p:sp>
        <p:nvSpPr>
          <p:cNvPr id="12302" name="Zástupný symbol pro číslo snímku 1">
            <a:extLst>
              <a:ext uri="{FF2B5EF4-FFF2-40B4-BE49-F238E27FC236}">
                <a16:creationId xmlns:a16="http://schemas.microsoft.com/office/drawing/2014/main" id="{BBF5FB5C-255B-457C-AD14-C4C384A6B4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23A714-3A6C-45ED-8AA0-ABEBAFE471DC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cs-CZ" sz="1400"/>
          </a:p>
        </p:txBody>
      </p:sp>
      <p:pic>
        <p:nvPicPr>
          <p:cNvPr id="2" name="Alkz9-1">
            <a:hlinkClick r:id="" action="ppaction://media"/>
            <a:extLst>
              <a:ext uri="{FF2B5EF4-FFF2-40B4-BE49-F238E27FC236}">
                <a16:creationId xmlns:a16="http://schemas.microsoft.com/office/drawing/2014/main" id="{205B6BB0-1C5C-4AAE-83FF-6C50D972F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55012" y="620713"/>
            <a:ext cx="609600" cy="609600"/>
          </a:xfrm>
          <a:prstGeom prst="rect">
            <a:avLst/>
          </a:prstGeom>
        </p:spPr>
      </p:pic>
      <p:pic>
        <p:nvPicPr>
          <p:cNvPr id="3" name="Alkz9-2">
            <a:hlinkClick r:id="" action="ppaction://media"/>
            <a:extLst>
              <a:ext uri="{FF2B5EF4-FFF2-40B4-BE49-F238E27FC236}">
                <a16:creationId xmlns:a16="http://schemas.microsoft.com/office/drawing/2014/main" id="{1B75AA8F-C0AA-4A65-9707-F882291145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02403" y="4476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92bca0fe-c8d4-4ada-a34c-c1eb0dbac5f7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2923</TotalTime>
  <Words>1639</Words>
  <Application>Microsoft Office PowerPoint</Application>
  <PresentationFormat>Předvádění na obrazovce (4:3)</PresentationFormat>
  <Paragraphs>352</Paragraphs>
  <Slides>26</Slides>
  <Notes>4</Notes>
  <HiddenSlides>0</HiddenSlides>
  <MMClips>42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Times New Roman</vt:lpstr>
      <vt:lpstr>Wingdings</vt:lpstr>
      <vt:lpstr>Výchozí návrh</vt:lpstr>
      <vt:lpstr>ISISServer</vt:lpstr>
      <vt:lpstr>2. skupina PS, ns2 Beryllium, hořčík, vápník, stroncium, baryum, (radium)</vt:lpstr>
      <vt:lpstr>Některé fyzikální vlastnosti prvků 2. skupiny PS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Krasový jev – vznik krápníků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Jiří Příhoda</dc:creator>
  <cp:lastModifiedBy>Jiří Příhoda</cp:lastModifiedBy>
  <cp:revision>235</cp:revision>
  <dcterms:created xsi:type="dcterms:W3CDTF">2006-05-06T19:01:00Z</dcterms:created>
  <dcterms:modified xsi:type="dcterms:W3CDTF">2020-10-26T12:25:07Z</dcterms:modified>
</cp:coreProperties>
</file>