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97" r:id="rId5"/>
    <p:sldId id="309" r:id="rId6"/>
    <p:sldId id="310" r:id="rId7"/>
    <p:sldId id="259" r:id="rId8"/>
    <p:sldId id="261" r:id="rId9"/>
    <p:sldId id="260" r:id="rId10"/>
    <p:sldId id="265" r:id="rId11"/>
    <p:sldId id="262" r:id="rId12"/>
    <p:sldId id="298" r:id="rId13"/>
    <p:sldId id="264" r:id="rId14"/>
    <p:sldId id="263" r:id="rId15"/>
    <p:sldId id="299" r:id="rId16"/>
    <p:sldId id="300" r:id="rId17"/>
    <p:sldId id="301" r:id="rId18"/>
    <p:sldId id="302" r:id="rId19"/>
    <p:sldId id="303" r:id="rId20"/>
    <p:sldId id="304" r:id="rId21"/>
    <p:sldId id="273" r:id="rId22"/>
    <p:sldId id="269" r:id="rId23"/>
    <p:sldId id="270" r:id="rId24"/>
    <p:sldId id="272" r:id="rId25"/>
    <p:sldId id="271" r:id="rId26"/>
    <p:sldId id="266" r:id="rId27"/>
    <p:sldId id="311" r:id="rId28"/>
    <p:sldId id="312" r:id="rId29"/>
    <p:sldId id="267" r:id="rId30"/>
    <p:sldId id="282" r:id="rId31"/>
    <p:sldId id="283" r:id="rId32"/>
    <p:sldId id="284" r:id="rId33"/>
    <p:sldId id="285" r:id="rId34"/>
    <p:sldId id="274" r:id="rId35"/>
    <p:sldId id="286" r:id="rId36"/>
    <p:sldId id="275" r:id="rId37"/>
    <p:sldId id="287" r:id="rId38"/>
    <p:sldId id="276" r:id="rId39"/>
    <p:sldId id="277" r:id="rId40"/>
    <p:sldId id="288" r:id="rId41"/>
    <p:sldId id="289" r:id="rId42"/>
    <p:sldId id="278" r:id="rId43"/>
    <p:sldId id="308" r:id="rId44"/>
    <p:sldId id="306" r:id="rId45"/>
    <p:sldId id="307" r:id="rId46"/>
    <p:sldId id="293" r:id="rId47"/>
    <p:sldId id="268" r:id="rId48"/>
    <p:sldId id="291" r:id="rId49"/>
    <p:sldId id="292" r:id="rId50"/>
    <p:sldId id="294" r:id="rId51"/>
    <p:sldId id="295" r:id="rId52"/>
    <p:sldId id="296"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3akrQjJb4nSuFPpS6jaiNg==" hashData="kKLF+UBYPmFCcOKwoksWtOaqkvQ="/>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1B1"/>
    <a:srgbClr val="97FBC7"/>
    <a:srgbClr val="ECB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C8097-0C1F-4006-90F0-41D36C1E90C2}" type="datetimeFigureOut">
              <a:rPr lang="cs-CZ" smtClean="0"/>
              <a:pPr/>
              <a:t>30.10.2019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C12B9-ACED-4C6C-94FF-5698664CCE1D}" type="slidenum">
              <a:rPr lang="cs-CZ" smtClean="0"/>
              <a:pPr/>
              <a:t>‹#›</a:t>
            </a:fld>
            <a:endParaRPr lang="cs-CZ"/>
          </a:p>
        </p:txBody>
      </p:sp>
    </p:spTree>
    <p:extLst>
      <p:ext uri="{BB962C8B-B14F-4D97-AF65-F5344CB8AC3E}">
        <p14:creationId xmlns:p14="http://schemas.microsoft.com/office/powerpoint/2010/main" val="99257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C6C12B9-ACED-4C6C-94FF-5698664CCE1D}" type="slidenum">
              <a:rPr lang="cs-CZ" smtClean="0"/>
              <a:pPr/>
              <a:t>24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C6C12B9-ACED-4C6C-94FF-5698664CCE1D}" type="slidenum">
              <a:rPr lang="cs-CZ" smtClean="0"/>
              <a:pPr/>
              <a:t>29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cs-CZ" smtClean="0"/>
              <a:t>2010</a:t>
            </a:r>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cs-CZ" smtClean="0"/>
              <a:t>prof. Otruba</a:t>
            </a:r>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75D184F1-E001-47B1-9593-DCBF9D8A89A3}"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5D184F1-E001-47B1-9593-DCBF9D8A89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r>
              <a:rPr lang="cs-CZ" smtClean="0"/>
              <a:t>2010</a:t>
            </a:r>
            <a:endParaRPr lang="cs-CZ"/>
          </a:p>
        </p:txBody>
      </p:sp>
      <p:sp>
        <p:nvSpPr>
          <p:cNvPr id="5" name="Zástupný symbol pro zápatí 4"/>
          <p:cNvSpPr>
            <a:spLocks noGrp="1"/>
          </p:cNvSpPr>
          <p:nvPr>
            <p:ph type="ftr" sz="quarter" idx="11"/>
          </p:nvPr>
        </p:nvSpPr>
        <p:spPr>
          <a:xfrm>
            <a:off x="457201" y="6248207"/>
            <a:ext cx="5573483" cy="365125"/>
          </a:xfrm>
        </p:spPr>
        <p:txBody>
          <a:bodyPr/>
          <a:lstStyle/>
          <a:p>
            <a:r>
              <a:rPr lang="cs-CZ" smtClean="0"/>
              <a:t>prof. Otruba</a:t>
            </a:r>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75D184F1-E001-47B1-9593-DCBF9D8A89A3}"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75D184F1-E001-47B1-9593-DCBF9D8A89A3}"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r>
              <a:rPr lang="cs-CZ" smtClean="0"/>
              <a:t>2010</a:t>
            </a:r>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5D184F1-E001-47B1-9593-DCBF9D8A89A3}" type="slidenum">
              <a:rPr lang="cs-CZ" smtClean="0"/>
              <a:pPr/>
              <a:t>‹#›</a:t>
            </a:fld>
            <a:endParaRPr lang="cs-CZ"/>
          </a:p>
        </p:txBody>
      </p:sp>
      <p:sp>
        <p:nvSpPr>
          <p:cNvPr id="14" name="Zástupný symbol pro zápatí 13"/>
          <p:cNvSpPr>
            <a:spLocks noGrp="1"/>
          </p:cNvSpPr>
          <p:nvPr>
            <p:ph type="ftr" sz="quarter" idx="12"/>
          </p:nvPr>
        </p:nvSpPr>
        <p:spPr/>
        <p:txBody>
          <a:bodyPr/>
          <a:lstStyle/>
          <a:p>
            <a:r>
              <a:rPr lang="cs-CZ" smtClean="0"/>
              <a:t>prof. Otruba</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r>
              <a:rPr lang="cs-CZ" smtClean="0"/>
              <a:t>2010</a:t>
            </a:r>
            <a:endParaRPr lang="cs-CZ"/>
          </a:p>
        </p:txBody>
      </p:sp>
      <p:sp>
        <p:nvSpPr>
          <p:cNvPr id="10" name="Zástupný symbol pro číslo snímku 9"/>
          <p:cNvSpPr>
            <a:spLocks noGrp="1"/>
          </p:cNvSpPr>
          <p:nvPr>
            <p:ph type="sldNum" sz="quarter" idx="16"/>
          </p:nvPr>
        </p:nvSpPr>
        <p:spPr/>
        <p:txBody>
          <a:bodyPr rtlCol="0"/>
          <a:lstStyle/>
          <a:p>
            <a:fld id="{75D184F1-E001-47B1-9593-DCBF9D8A89A3}" type="slidenum">
              <a:rPr lang="cs-CZ" smtClean="0"/>
              <a:pPr/>
              <a:t>‹#›</a:t>
            </a:fld>
            <a:endParaRPr lang="cs-CZ"/>
          </a:p>
        </p:txBody>
      </p:sp>
      <p:sp>
        <p:nvSpPr>
          <p:cNvPr id="12" name="Zástupný symbol pro zápatí 11"/>
          <p:cNvSpPr>
            <a:spLocks noGrp="1"/>
          </p:cNvSpPr>
          <p:nvPr>
            <p:ph type="ftr" sz="quarter" idx="17"/>
          </p:nvPr>
        </p:nvSpPr>
        <p:spPr/>
        <p:txBody>
          <a:bodyPr rtlCol="0"/>
          <a:lstStyle/>
          <a:p>
            <a:r>
              <a:rPr lang="cs-CZ" smtClean="0"/>
              <a:t>prof. Otruba</a:t>
            </a: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Klepnutím lze upravit styl předlohy nadpisů.</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r>
              <a:rPr lang="cs-CZ" smtClean="0"/>
              <a:t>2010</a:t>
            </a:r>
            <a:endParaRPr lang="cs-CZ"/>
          </a:p>
        </p:txBody>
      </p:sp>
      <p:sp>
        <p:nvSpPr>
          <p:cNvPr id="12" name="Zástupný symbol pro číslo snímku 11"/>
          <p:cNvSpPr>
            <a:spLocks noGrp="1"/>
          </p:cNvSpPr>
          <p:nvPr>
            <p:ph type="sldNum" sz="quarter" idx="16"/>
          </p:nvPr>
        </p:nvSpPr>
        <p:spPr/>
        <p:txBody>
          <a:bodyPr rtlCol="0"/>
          <a:lstStyle/>
          <a:p>
            <a:fld id="{75D184F1-E001-47B1-9593-DCBF9D8A89A3}" type="slidenum">
              <a:rPr lang="cs-CZ" smtClean="0"/>
              <a:pPr/>
              <a:t>‹#›</a:t>
            </a:fld>
            <a:endParaRPr lang="cs-CZ"/>
          </a:p>
        </p:txBody>
      </p:sp>
      <p:sp>
        <p:nvSpPr>
          <p:cNvPr id="14" name="Zástupný symbol pro zápatí 13"/>
          <p:cNvSpPr>
            <a:spLocks noGrp="1"/>
          </p:cNvSpPr>
          <p:nvPr>
            <p:ph type="ftr" sz="quarter" idx="17"/>
          </p:nvPr>
        </p:nvSpPr>
        <p:spPr/>
        <p:txBody>
          <a:bodyPr rtlCol="0"/>
          <a:lstStyle/>
          <a:p>
            <a:r>
              <a:rPr lang="cs-CZ" smtClean="0"/>
              <a:t>prof. Otruba</a:t>
            </a:r>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75D184F1-E001-47B1-9593-DCBF9D8A89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2010</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75D184F1-E001-47B1-9593-DCBF9D8A89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75D184F1-E001-47B1-9593-DCBF9D8A89A3}"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Klepnutím lze upravit styl předlohy nadpisů.</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r>
              <a:rPr lang="cs-CZ" smtClean="0"/>
              <a:t>2010</a:t>
            </a:r>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75D184F1-E001-47B1-9593-DCBF9D8A89A3}"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r>
              <a:rPr lang="cs-CZ" smtClean="0"/>
              <a:t>prof. Otruba</a:t>
            </a:r>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Klepnutím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cs-CZ" smtClean="0"/>
              <a:t>2010</a:t>
            </a:r>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cs-CZ" smtClean="0"/>
              <a:t>prof. Otruba</a:t>
            </a:r>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5D184F1-E001-47B1-9593-DCBF9D8A89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Lasers - absorption methods</a:t>
            </a:r>
            <a:endParaRPr lang="en-US" dirty="0"/>
          </a:p>
        </p:txBody>
      </p:sp>
      <p:sp>
        <p:nvSpPr>
          <p:cNvPr id="3" name="Podnadpis 2"/>
          <p:cNvSpPr>
            <a:spLocks noGrp="1"/>
          </p:cNvSpPr>
          <p:nvPr>
            <p:ph type="subTitle" idx="1"/>
          </p:nvPr>
        </p:nvSpPr>
        <p:spPr/>
        <p:txBody>
          <a:bodyPr/>
          <a:lstStyle/>
          <a:p>
            <a:r>
              <a:rPr lang="en-US" dirty="0" err="1" smtClean="0"/>
              <a:t>Vítězslav</a:t>
            </a:r>
            <a:r>
              <a:rPr lang="en-US" dirty="0" smtClean="0"/>
              <a:t> </a:t>
            </a:r>
            <a:r>
              <a:rPr lang="en-US" dirty="0" err="1" smtClean="0"/>
              <a:t>Otruba</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číslo snímku 4"/>
          <p:cNvSpPr>
            <a:spLocks noGrp="1"/>
          </p:cNvSpPr>
          <p:nvPr>
            <p:ph type="sldNum" sz="quarter" idx="12"/>
          </p:nvPr>
        </p:nvSpPr>
        <p:spPr/>
        <p:txBody>
          <a:bodyPr/>
          <a:lstStyle/>
          <a:p>
            <a:fld id="{75D184F1-E001-47B1-9593-DCBF9D8A89A3}" type="slidenum">
              <a:rPr lang="en-US" smtClean="0"/>
              <a:pPr/>
              <a:t>1</a:t>
            </a:fld>
            <a:endParaRPr lang="en-US" dirty="0"/>
          </a:p>
        </p:txBody>
      </p:sp>
      <p:sp>
        <p:nvSpPr>
          <p:cNvPr id="6" name="Zástupný symbol pro zápatí 5"/>
          <p:cNvSpPr>
            <a:spLocks noGrp="1"/>
          </p:cNvSpPr>
          <p:nvPr>
            <p:ph type="ftr" sz="quarter" idx="11"/>
          </p:nvPr>
        </p:nvSpPr>
        <p:spPr/>
        <p:txBody>
          <a:bodyPr/>
          <a:lstStyle/>
          <a:p>
            <a:r>
              <a:rPr lang="en-US" dirty="0" smtClean="0"/>
              <a:t>prof. </a:t>
            </a:r>
            <a:r>
              <a:rPr lang="en-US" dirty="0" err="1" smtClean="0"/>
              <a:t>Otruba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Molecular</a:t>
            </a:r>
            <a:r>
              <a:rPr lang="cs-CZ" dirty="0"/>
              <a:t> </a:t>
            </a:r>
            <a:r>
              <a:rPr lang="cs-CZ" dirty="0" err="1"/>
              <a:t>absorption</a:t>
            </a:r>
            <a:r>
              <a:rPr lang="cs-CZ" dirty="0"/>
              <a:t> </a:t>
            </a:r>
            <a:r>
              <a:rPr lang="cs-CZ" dirty="0" err="1"/>
              <a:t>spectroscopy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10</a:t>
            </a:fld>
            <a:endParaRPr lang="cs-CZ"/>
          </a:p>
        </p:txBody>
      </p:sp>
      <p:sp>
        <p:nvSpPr>
          <p:cNvPr id="6" name="Zástupný symbol pro obsah 5"/>
          <p:cNvSpPr>
            <a:spLocks noGrp="1"/>
          </p:cNvSpPr>
          <p:nvPr>
            <p:ph sz="quarter" idx="1"/>
          </p:nvPr>
        </p:nvSpPr>
        <p:spPr>
          <a:xfrm>
            <a:off x="612648" y="1600200"/>
            <a:ext cx="8153400" cy="4900634"/>
          </a:xfrm>
        </p:spPr>
        <p:txBody>
          <a:bodyPr>
            <a:normAutofit fontScale="77500" lnSpcReduction="20000"/>
          </a:bodyPr>
          <a:lstStyle/>
          <a:p>
            <a:r>
              <a:rPr lang="en-US" dirty="0"/>
              <a:t>Identification of the composition of the sample is performed by monitoring the loss of light after passing through the </a:t>
            </a:r>
            <a:r>
              <a:rPr lang="en-US" dirty="0" smtClean="0"/>
              <a:t>sample</a:t>
            </a:r>
            <a:endParaRPr lang="cs-CZ" dirty="0" smtClean="0"/>
          </a:p>
          <a:p>
            <a:r>
              <a:rPr lang="en-US" dirty="0"/>
              <a:t>Laser excels extraordinary </a:t>
            </a:r>
            <a:r>
              <a:rPr lang="en-US" dirty="0" err="1"/>
              <a:t>monochromaticity</a:t>
            </a:r>
            <a:r>
              <a:rPr lang="en-US" dirty="0"/>
              <a:t> emitted radiation, wavelength selection is thus ensured directly by the radiation </a:t>
            </a:r>
            <a:r>
              <a:rPr lang="en-US" dirty="0" smtClean="0"/>
              <a:t>source</a:t>
            </a:r>
            <a:endParaRPr lang="cs-CZ" dirty="0" smtClean="0"/>
          </a:p>
          <a:p>
            <a:r>
              <a:rPr lang="en-US" dirty="0"/>
              <a:t>Laser radiation is extremely intense, so the signal to noise ratio is very high. Extremely low detection limits can be achieved when using a </a:t>
            </a:r>
            <a:r>
              <a:rPr lang="en-US" dirty="0" err="1"/>
              <a:t>multireflective</a:t>
            </a:r>
            <a:r>
              <a:rPr lang="en-US" dirty="0"/>
              <a:t> cuvette</a:t>
            </a:r>
            <a:r>
              <a:rPr lang="en-US" dirty="0" smtClean="0"/>
              <a:t>.</a:t>
            </a:r>
            <a:endParaRPr lang="cs-CZ" dirty="0" smtClean="0"/>
          </a:p>
          <a:p>
            <a:r>
              <a:rPr lang="en-US" dirty="0"/>
              <a:t>Measurement speed using a laser is higher than with conventional spectrometers. There is no parasitic infrared radiation from the heat </a:t>
            </a:r>
            <a:r>
              <a:rPr lang="en-US" dirty="0" smtClean="0"/>
              <a:t>source</a:t>
            </a:r>
            <a:endParaRPr lang="cs-CZ" dirty="0" smtClean="0"/>
          </a:p>
          <a:p>
            <a:r>
              <a:rPr lang="en-US" dirty="0"/>
              <a:t>The radiation source can be moved away from the measuring cuvette (using fiber optic</a:t>
            </a:r>
            <a:r>
              <a:rPr lang="en-US" dirty="0" smtClean="0"/>
              <a:t>)</a:t>
            </a:r>
            <a:endParaRPr lang="cs-CZ" dirty="0" smtClean="0"/>
          </a:p>
          <a:p>
            <a:r>
              <a:rPr lang="en-US" dirty="0"/>
              <a:t>Considerable attention is paid to laser spectroscopy in the IR region. Laser (diode) IR spectrometer (semiconductor tunable laser) allows very precise identification of spectral lines in IR (structural analysis)</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Absorption spectrometer with laser</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11</a:t>
            </a:fld>
            <a:endParaRPr lang="en-US" dirty="0"/>
          </a:p>
        </p:txBody>
      </p:sp>
      <p:pic>
        <p:nvPicPr>
          <p:cNvPr id="2050" name="Picture 2"/>
          <p:cNvPicPr>
            <a:picLocks noChangeAspect="1" noChangeArrowheads="1"/>
          </p:cNvPicPr>
          <p:nvPr/>
        </p:nvPicPr>
        <p:blipFill>
          <a:blip r:embed="rId2" cstate="print">
            <a:lum contrast="40000"/>
          </a:blip>
          <a:srcRect b="23320"/>
          <a:stretch>
            <a:fillRect/>
          </a:stretch>
        </p:blipFill>
        <p:spPr bwMode="auto">
          <a:xfrm>
            <a:off x="1142976" y="1571612"/>
            <a:ext cx="7215205" cy="3929090"/>
          </a:xfrm>
          <a:prstGeom prst="rect">
            <a:avLst/>
          </a:prstGeom>
          <a:noFill/>
          <a:ln w="9525">
            <a:noFill/>
            <a:miter lim="800000"/>
            <a:headEnd/>
            <a:tailEnd/>
          </a:ln>
          <a:effectLst/>
        </p:spPr>
      </p:pic>
      <p:sp>
        <p:nvSpPr>
          <p:cNvPr id="7" name="TextovéPole 6"/>
          <p:cNvSpPr txBox="1"/>
          <p:nvPr/>
        </p:nvSpPr>
        <p:spPr>
          <a:xfrm>
            <a:off x="1357290" y="5500702"/>
            <a:ext cx="7077275" cy="369332"/>
          </a:xfrm>
          <a:prstGeom prst="rect">
            <a:avLst/>
          </a:prstGeom>
          <a:noFill/>
        </p:spPr>
        <p:txBody>
          <a:bodyPr wrap="square" rtlCol="0">
            <a:spAutoFit/>
          </a:bodyPr>
          <a:lstStyle/>
          <a:p>
            <a:r>
              <a:rPr lang="en-US" dirty="0" smtClean="0"/>
              <a:t>A – classical absorption spectrometer; B – spectrometer with laser source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28600"/>
            <a:ext cx="8712968" cy="990600"/>
          </a:xfrm>
        </p:spPr>
        <p:txBody>
          <a:bodyPr>
            <a:normAutofit fontScale="90000"/>
          </a:bodyPr>
          <a:lstStyle/>
          <a:p>
            <a:r>
              <a:rPr lang="en-US" dirty="0"/>
              <a:t>Methods of low absorbance measurement </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12</a:t>
            </a:fld>
            <a:endParaRPr lang="cs-CZ"/>
          </a:p>
        </p:txBody>
      </p:sp>
      <p:sp>
        <p:nvSpPr>
          <p:cNvPr id="6" name="Zástupný symbol pro obsah 5"/>
          <p:cNvSpPr>
            <a:spLocks noGrp="1"/>
          </p:cNvSpPr>
          <p:nvPr>
            <p:ph sz="quarter" idx="1"/>
          </p:nvPr>
        </p:nvSpPr>
        <p:spPr/>
        <p:txBody>
          <a:bodyPr>
            <a:normAutofit/>
          </a:bodyPr>
          <a:lstStyle/>
          <a:p>
            <a:r>
              <a:rPr lang="en-US" sz="2800" dirty="0" smtClean="0"/>
              <a:t>intense source of monochromatic light, absorption is measured differentially</a:t>
            </a:r>
          </a:p>
          <a:p>
            <a:r>
              <a:rPr lang="en-US" sz="2800" dirty="0" smtClean="0"/>
              <a:t>multiple passage of absorbed light through the sample, increasing the absorption length</a:t>
            </a:r>
          </a:p>
          <a:p>
            <a:r>
              <a:rPr lang="en-US" sz="2800" dirty="0" smtClean="0"/>
              <a:t>absorption of radiation and measurement of fluorescence from excited states</a:t>
            </a:r>
          </a:p>
          <a:p>
            <a:r>
              <a:rPr lang="en-US" sz="2800" dirty="0" smtClean="0"/>
              <a:t>optoacoustic detection methods</a:t>
            </a:r>
          </a:p>
          <a:p>
            <a:r>
              <a:rPr lang="en-US" sz="2800" dirty="0" smtClean="0"/>
              <a:t>absorption of radiation and measurement of Raman emission spectra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Absorption spectroscopy in resonator cavity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13</a:t>
            </a:fld>
            <a:endParaRPr lang="cs-CZ"/>
          </a:p>
        </p:txBody>
      </p:sp>
      <p:sp>
        <p:nvSpPr>
          <p:cNvPr id="6" name="Zástupný symbol pro obsah 5"/>
          <p:cNvSpPr>
            <a:spLocks noGrp="1"/>
          </p:cNvSpPr>
          <p:nvPr>
            <p:ph sz="quarter" idx="1"/>
          </p:nvPr>
        </p:nvSpPr>
        <p:spPr/>
        <p:txBody>
          <a:bodyPr>
            <a:normAutofit fontScale="70000" lnSpcReduction="20000"/>
          </a:bodyPr>
          <a:lstStyle/>
          <a:p>
            <a:r>
              <a:rPr lang="en-US" sz="3100" dirty="0"/>
              <a:t>Between the resonator mirror and the active laser medium is a space usable for spectroscopic purposes, in which a sample cuvette is </a:t>
            </a:r>
            <a:r>
              <a:rPr lang="en-US" sz="3100" dirty="0" smtClean="0"/>
              <a:t>inserted</a:t>
            </a:r>
            <a:endParaRPr lang="cs-CZ" sz="3100" dirty="0" smtClean="0"/>
          </a:p>
          <a:p>
            <a:r>
              <a:rPr lang="en-US" sz="3100" dirty="0"/>
              <a:t>This is a special detection method that excels in extraordinary </a:t>
            </a:r>
            <a:r>
              <a:rPr lang="en-US" sz="3100" dirty="0" smtClean="0"/>
              <a:t>sensitivity</a:t>
            </a:r>
            <a:endParaRPr lang="cs-CZ" sz="3100" dirty="0" smtClean="0"/>
          </a:p>
          <a:p>
            <a:r>
              <a:rPr lang="en-US" sz="3100" dirty="0"/>
              <a:t>Laser radiation passes through the cuvette located inside the resonator </a:t>
            </a:r>
            <a:r>
              <a:rPr lang="en-US" sz="3100" dirty="0" smtClean="0"/>
              <a:t>repeatedly</a:t>
            </a:r>
            <a:endParaRPr lang="cs-CZ" sz="3100" dirty="0" smtClean="0"/>
          </a:p>
          <a:p>
            <a:r>
              <a:rPr lang="en-US" sz="3100" dirty="0"/>
              <a:t>The laser output parameters are strongly influenced by internal </a:t>
            </a:r>
            <a:r>
              <a:rPr lang="en-US" sz="3100" dirty="0" smtClean="0"/>
              <a:t>absorption</a:t>
            </a:r>
            <a:endParaRPr lang="cs-CZ" sz="3100" dirty="0" smtClean="0"/>
          </a:p>
          <a:p>
            <a:r>
              <a:rPr lang="en-US" sz="3100" dirty="0"/>
              <a:t>Due to its sensitivity, the absorption method inside the resonator is best used to detect low concentrations of substances, especially </a:t>
            </a:r>
            <a:r>
              <a:rPr lang="en-US" sz="3100" dirty="0" smtClean="0"/>
              <a:t>gases</a:t>
            </a:r>
            <a:endParaRPr lang="cs-CZ" sz="3100" dirty="0" smtClean="0"/>
          </a:p>
          <a:p>
            <a:r>
              <a:rPr lang="en-US" sz="3100" dirty="0"/>
              <a:t>Spectroscopy inside the resonator is particularly suitable for qualitative analysis</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Absorption spectroscopy in resonator cavity</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14</a:t>
            </a:fld>
            <a:endParaRPr lang="en-US" dirty="0"/>
          </a:p>
        </p:txBody>
      </p:sp>
      <p:sp>
        <p:nvSpPr>
          <p:cNvPr id="17" name="Oblouk 16"/>
          <p:cNvSpPr/>
          <p:nvPr/>
        </p:nvSpPr>
        <p:spPr>
          <a:xfrm rot="10800000">
            <a:off x="928662" y="1714488"/>
            <a:ext cx="785818" cy="1428760"/>
          </a:xfrm>
          <a:prstGeom prst="arc">
            <a:avLst>
              <a:gd name="adj1" fmla="val 16336829"/>
              <a:gd name="adj2" fmla="val 517495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blouk 17"/>
          <p:cNvSpPr/>
          <p:nvPr/>
        </p:nvSpPr>
        <p:spPr>
          <a:xfrm rot="10800000" flipH="1">
            <a:off x="6286512" y="1714488"/>
            <a:ext cx="714380" cy="1428760"/>
          </a:xfrm>
          <a:prstGeom prst="arc">
            <a:avLst>
              <a:gd name="adj1" fmla="val 16336829"/>
              <a:gd name="adj2" fmla="val 517495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Kosoúhelník 18"/>
          <p:cNvSpPr/>
          <p:nvPr/>
        </p:nvSpPr>
        <p:spPr>
          <a:xfrm>
            <a:off x="1643042" y="2071678"/>
            <a:ext cx="1571636" cy="714380"/>
          </a:xfrm>
          <a:prstGeom prst="parallelogram">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 medium</a:t>
            </a:r>
            <a:endParaRPr lang="en-US" dirty="0">
              <a:solidFill>
                <a:schemeClr val="tx1"/>
              </a:solidFill>
            </a:endParaRPr>
          </a:p>
        </p:txBody>
      </p:sp>
      <p:sp>
        <p:nvSpPr>
          <p:cNvPr id="20" name="Kosoúhelník 19"/>
          <p:cNvSpPr/>
          <p:nvPr/>
        </p:nvSpPr>
        <p:spPr>
          <a:xfrm>
            <a:off x="4643438" y="2071678"/>
            <a:ext cx="1643074" cy="714380"/>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Absorption cuvette</a:t>
            </a:r>
            <a:endParaRPr lang="en-US" dirty="0">
              <a:solidFill>
                <a:schemeClr val="tx1"/>
              </a:solidFill>
            </a:endParaRPr>
          </a:p>
        </p:txBody>
      </p:sp>
      <p:cxnSp>
        <p:nvCxnSpPr>
          <p:cNvPr id="28" name="Přímá spojovací šipka 27"/>
          <p:cNvCxnSpPr/>
          <p:nvPr/>
        </p:nvCxnSpPr>
        <p:spPr>
          <a:xfrm rot="16200000" flipH="1">
            <a:off x="7589462" y="1840299"/>
            <a:ext cx="1588" cy="1178727"/>
          </a:xfrm>
          <a:prstGeom prst="straightConnector1">
            <a:avLst/>
          </a:prstGeom>
          <a:ln w="381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20" idx="2"/>
          </p:cNvCxnSpPr>
          <p:nvPr/>
        </p:nvCxnSpPr>
        <p:spPr>
          <a:xfrm>
            <a:off x="6197215" y="2428868"/>
            <a:ext cx="803677"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a:stCxn id="19" idx="2"/>
            <a:endCxn id="20" idx="5"/>
          </p:cNvCxnSpPr>
          <p:nvPr/>
        </p:nvCxnSpPr>
        <p:spPr>
          <a:xfrm>
            <a:off x="3125381" y="2428868"/>
            <a:ext cx="160735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19" idx="5"/>
          </p:cNvCxnSpPr>
          <p:nvPr/>
        </p:nvCxnSpPr>
        <p:spPr>
          <a:xfrm>
            <a:off x="928662" y="2428868"/>
            <a:ext cx="803678"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a:endCxn id="19" idx="4"/>
          </p:cNvCxnSpPr>
          <p:nvPr/>
        </p:nvCxnSpPr>
        <p:spPr>
          <a:xfrm rot="5400000" flipH="1" flipV="1">
            <a:off x="2250265" y="2964653"/>
            <a:ext cx="35719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000232" y="3071810"/>
            <a:ext cx="960519" cy="369332"/>
          </a:xfrm>
          <a:prstGeom prst="rect">
            <a:avLst/>
          </a:prstGeom>
          <a:noFill/>
        </p:spPr>
        <p:txBody>
          <a:bodyPr wrap="none" rtlCol="0">
            <a:spAutoFit/>
          </a:bodyPr>
          <a:lstStyle/>
          <a:p>
            <a:r>
              <a:rPr lang="en-US" dirty="0" smtClean="0"/>
              <a:t>Pumping</a:t>
            </a:r>
          </a:p>
        </p:txBody>
      </p:sp>
      <p:cxnSp>
        <p:nvCxnSpPr>
          <p:cNvPr id="41" name="Přímá spojovací šipka 40"/>
          <p:cNvCxnSpPr/>
          <p:nvPr/>
        </p:nvCxnSpPr>
        <p:spPr>
          <a:xfrm rot="5400000" flipH="1" flipV="1">
            <a:off x="1535885" y="4679165"/>
            <a:ext cx="178595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p:nvPr/>
        </p:nvCxnSpPr>
        <p:spPr>
          <a:xfrm>
            <a:off x="2428860" y="5572140"/>
            <a:ext cx="42862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rot="5400000">
            <a:off x="3000364" y="557214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rot="5400000">
            <a:off x="4429124" y="557214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ovací čára 54"/>
          <p:cNvCxnSpPr/>
          <p:nvPr/>
        </p:nvCxnSpPr>
        <p:spPr>
          <a:xfrm rot="5400000">
            <a:off x="5857884" y="557214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ovací čára 58"/>
          <p:cNvCxnSpPr/>
          <p:nvPr/>
        </p:nvCxnSpPr>
        <p:spPr>
          <a:xfrm>
            <a:off x="2285984" y="485776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p:nvPr/>
        </p:nvCxnSpPr>
        <p:spPr>
          <a:xfrm>
            <a:off x="2285984" y="414338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ovéPole 61"/>
          <p:cNvSpPr txBox="1"/>
          <p:nvPr/>
        </p:nvSpPr>
        <p:spPr>
          <a:xfrm>
            <a:off x="2000232" y="3643314"/>
            <a:ext cx="344966" cy="369332"/>
          </a:xfrm>
          <a:prstGeom prst="rect">
            <a:avLst/>
          </a:prstGeom>
          <a:noFill/>
        </p:spPr>
        <p:txBody>
          <a:bodyPr wrap="none" rtlCol="0">
            <a:spAutoFit/>
          </a:bodyPr>
          <a:lstStyle/>
          <a:p>
            <a:r>
              <a:rPr lang="en-US" dirty="0" smtClean="0">
                <a:latin typeface="Lucida Sans Unicode"/>
                <a:cs typeface="Lucida Sans Unicode"/>
              </a:rPr>
              <a:t>Ф</a:t>
            </a:r>
            <a:endParaRPr lang="en-US" dirty="0"/>
          </a:p>
        </p:txBody>
      </p:sp>
      <p:sp>
        <p:nvSpPr>
          <p:cNvPr id="63" name="TextovéPole 62"/>
          <p:cNvSpPr txBox="1"/>
          <p:nvPr/>
        </p:nvSpPr>
        <p:spPr>
          <a:xfrm>
            <a:off x="1714480" y="3929066"/>
            <a:ext cx="564578" cy="369332"/>
          </a:xfrm>
          <a:prstGeom prst="rect">
            <a:avLst/>
          </a:prstGeom>
          <a:noFill/>
        </p:spPr>
        <p:txBody>
          <a:bodyPr wrap="none" rtlCol="0">
            <a:spAutoFit/>
          </a:bodyPr>
          <a:lstStyle/>
          <a:p>
            <a:r>
              <a:rPr lang="en-US" dirty="0" smtClean="0"/>
              <a:t>100</a:t>
            </a:r>
            <a:endParaRPr lang="en-US" dirty="0"/>
          </a:p>
        </p:txBody>
      </p:sp>
      <p:sp>
        <p:nvSpPr>
          <p:cNvPr id="64" name="TextovéPole 63"/>
          <p:cNvSpPr txBox="1"/>
          <p:nvPr/>
        </p:nvSpPr>
        <p:spPr>
          <a:xfrm>
            <a:off x="1785918" y="4643446"/>
            <a:ext cx="437940" cy="369332"/>
          </a:xfrm>
          <a:prstGeom prst="rect">
            <a:avLst/>
          </a:prstGeom>
          <a:noFill/>
        </p:spPr>
        <p:txBody>
          <a:bodyPr wrap="none" rtlCol="0">
            <a:spAutoFit/>
          </a:bodyPr>
          <a:lstStyle/>
          <a:p>
            <a:r>
              <a:rPr lang="en-US" dirty="0" smtClean="0"/>
              <a:t>10</a:t>
            </a:r>
            <a:endParaRPr lang="en-US" dirty="0"/>
          </a:p>
        </p:txBody>
      </p:sp>
      <p:sp>
        <p:nvSpPr>
          <p:cNvPr id="65" name="TextovéPole 64"/>
          <p:cNvSpPr txBox="1"/>
          <p:nvPr/>
        </p:nvSpPr>
        <p:spPr>
          <a:xfrm>
            <a:off x="1928794" y="5357826"/>
            <a:ext cx="311304" cy="369332"/>
          </a:xfrm>
          <a:prstGeom prst="rect">
            <a:avLst/>
          </a:prstGeom>
          <a:noFill/>
        </p:spPr>
        <p:txBody>
          <a:bodyPr wrap="none" rtlCol="0">
            <a:spAutoFit/>
          </a:bodyPr>
          <a:lstStyle/>
          <a:p>
            <a:r>
              <a:rPr lang="en-US" dirty="0" smtClean="0"/>
              <a:t>1</a:t>
            </a:r>
            <a:endParaRPr lang="en-US" dirty="0"/>
          </a:p>
        </p:txBody>
      </p:sp>
      <p:sp>
        <p:nvSpPr>
          <p:cNvPr id="70" name="Volný tvar 69"/>
          <p:cNvSpPr/>
          <p:nvPr/>
        </p:nvSpPr>
        <p:spPr>
          <a:xfrm>
            <a:off x="2657959" y="4108342"/>
            <a:ext cx="2806485" cy="1392265"/>
          </a:xfrm>
          <a:custGeom>
            <a:avLst/>
            <a:gdLst>
              <a:gd name="connsiteX0" fmla="*/ 0 w 2806485"/>
              <a:gd name="connsiteY0" fmla="*/ 29705 h 1392265"/>
              <a:gd name="connsiteX1" fmla="*/ 472699 w 2806485"/>
              <a:gd name="connsiteY1" fmla="*/ 107197 h 1392265"/>
              <a:gd name="connsiteX2" fmla="*/ 1092631 w 2806485"/>
              <a:gd name="connsiteY2" fmla="*/ 672885 h 1392265"/>
              <a:gd name="connsiteX3" fmla="*/ 1743560 w 2806485"/>
              <a:gd name="connsiteY3" fmla="*/ 1238573 h 1392265"/>
              <a:gd name="connsiteX4" fmla="*/ 2657960 w 2806485"/>
              <a:gd name="connsiteY4" fmla="*/ 1370309 h 1392265"/>
              <a:gd name="connsiteX5" fmla="*/ 2634712 w 2806485"/>
              <a:gd name="connsiteY5" fmla="*/ 1370309 h 13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6485" h="1392265">
                <a:moveTo>
                  <a:pt x="0" y="29705"/>
                </a:moveTo>
                <a:cubicBezTo>
                  <a:pt x="145297" y="14852"/>
                  <a:pt x="290594" y="0"/>
                  <a:pt x="472699" y="107197"/>
                </a:cubicBezTo>
                <a:cubicBezTo>
                  <a:pt x="654804" y="214394"/>
                  <a:pt x="880821" y="484322"/>
                  <a:pt x="1092631" y="672885"/>
                </a:cubicBezTo>
                <a:cubicBezTo>
                  <a:pt x="1304441" y="861448"/>
                  <a:pt x="1482672" y="1122336"/>
                  <a:pt x="1743560" y="1238573"/>
                </a:cubicBezTo>
                <a:cubicBezTo>
                  <a:pt x="2004448" y="1354810"/>
                  <a:pt x="2509435" y="1348353"/>
                  <a:pt x="2657960" y="1370309"/>
                </a:cubicBezTo>
                <a:cubicBezTo>
                  <a:pt x="2806485" y="1392265"/>
                  <a:pt x="2634712" y="1370309"/>
                  <a:pt x="2634712" y="1370309"/>
                </a:cubicBez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Volný tvar 71"/>
          <p:cNvSpPr/>
          <p:nvPr/>
        </p:nvSpPr>
        <p:spPr>
          <a:xfrm>
            <a:off x="4143372" y="4143380"/>
            <a:ext cx="2806485" cy="1392265"/>
          </a:xfrm>
          <a:custGeom>
            <a:avLst/>
            <a:gdLst>
              <a:gd name="connsiteX0" fmla="*/ 0 w 2806485"/>
              <a:gd name="connsiteY0" fmla="*/ 29705 h 1392265"/>
              <a:gd name="connsiteX1" fmla="*/ 472699 w 2806485"/>
              <a:gd name="connsiteY1" fmla="*/ 107197 h 1392265"/>
              <a:gd name="connsiteX2" fmla="*/ 1092631 w 2806485"/>
              <a:gd name="connsiteY2" fmla="*/ 672885 h 1392265"/>
              <a:gd name="connsiteX3" fmla="*/ 1743560 w 2806485"/>
              <a:gd name="connsiteY3" fmla="*/ 1238573 h 1392265"/>
              <a:gd name="connsiteX4" fmla="*/ 2657960 w 2806485"/>
              <a:gd name="connsiteY4" fmla="*/ 1370309 h 1392265"/>
              <a:gd name="connsiteX5" fmla="*/ 2634712 w 2806485"/>
              <a:gd name="connsiteY5" fmla="*/ 1370309 h 13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6485" h="1392265">
                <a:moveTo>
                  <a:pt x="0" y="29705"/>
                </a:moveTo>
                <a:cubicBezTo>
                  <a:pt x="145297" y="14852"/>
                  <a:pt x="290594" y="0"/>
                  <a:pt x="472699" y="107197"/>
                </a:cubicBezTo>
                <a:cubicBezTo>
                  <a:pt x="654804" y="214394"/>
                  <a:pt x="880821" y="484322"/>
                  <a:pt x="1092631" y="672885"/>
                </a:cubicBezTo>
                <a:cubicBezTo>
                  <a:pt x="1304441" y="861448"/>
                  <a:pt x="1482672" y="1122336"/>
                  <a:pt x="1743560" y="1238573"/>
                </a:cubicBezTo>
                <a:cubicBezTo>
                  <a:pt x="2004448" y="1354810"/>
                  <a:pt x="2509435" y="1348353"/>
                  <a:pt x="2657960" y="1370309"/>
                </a:cubicBezTo>
                <a:cubicBezTo>
                  <a:pt x="2806485" y="1392265"/>
                  <a:pt x="2634712" y="1370309"/>
                  <a:pt x="2634712" y="1370309"/>
                </a:cubicBezTo>
              </a:path>
            </a:pathLst>
          </a:cu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TextovéPole 72"/>
          <p:cNvSpPr txBox="1"/>
          <p:nvPr/>
        </p:nvSpPr>
        <p:spPr>
          <a:xfrm>
            <a:off x="2714612" y="5715016"/>
            <a:ext cx="574196" cy="369332"/>
          </a:xfrm>
          <a:prstGeom prst="rect">
            <a:avLst/>
          </a:prstGeom>
          <a:noFill/>
        </p:spPr>
        <p:txBody>
          <a:bodyPr wrap="none" rtlCol="0">
            <a:spAutoFit/>
          </a:bodyPr>
          <a:lstStyle/>
          <a:p>
            <a:r>
              <a:rPr lang="en-US" dirty="0" smtClean="0"/>
              <a:t>10</a:t>
            </a:r>
            <a:r>
              <a:rPr lang="en-US" baseline="30000" dirty="0" smtClean="0"/>
              <a:t>-9</a:t>
            </a:r>
            <a:endParaRPr lang="en-US" baseline="30000" dirty="0"/>
          </a:p>
        </p:txBody>
      </p:sp>
      <p:sp>
        <p:nvSpPr>
          <p:cNvPr id="74" name="TextovéPole 73"/>
          <p:cNvSpPr txBox="1"/>
          <p:nvPr/>
        </p:nvSpPr>
        <p:spPr>
          <a:xfrm>
            <a:off x="4214810" y="5715016"/>
            <a:ext cx="574196" cy="369332"/>
          </a:xfrm>
          <a:prstGeom prst="rect">
            <a:avLst/>
          </a:prstGeom>
          <a:noFill/>
        </p:spPr>
        <p:txBody>
          <a:bodyPr wrap="none" rtlCol="0">
            <a:spAutoFit/>
          </a:bodyPr>
          <a:lstStyle/>
          <a:p>
            <a:r>
              <a:rPr lang="en-US" dirty="0" smtClean="0"/>
              <a:t>10</a:t>
            </a:r>
            <a:r>
              <a:rPr lang="en-US" baseline="30000" dirty="0" smtClean="0"/>
              <a:t>-7</a:t>
            </a:r>
          </a:p>
        </p:txBody>
      </p:sp>
      <p:sp>
        <p:nvSpPr>
          <p:cNvPr id="75" name="TextovéPole 74"/>
          <p:cNvSpPr txBox="1"/>
          <p:nvPr/>
        </p:nvSpPr>
        <p:spPr>
          <a:xfrm>
            <a:off x="5643570" y="5715016"/>
            <a:ext cx="574196" cy="369332"/>
          </a:xfrm>
          <a:prstGeom prst="rect">
            <a:avLst/>
          </a:prstGeom>
          <a:noFill/>
        </p:spPr>
        <p:txBody>
          <a:bodyPr wrap="none" rtlCol="0">
            <a:spAutoFit/>
          </a:bodyPr>
          <a:lstStyle/>
          <a:p>
            <a:r>
              <a:rPr lang="en-US" dirty="0" smtClean="0"/>
              <a:t>10</a:t>
            </a:r>
            <a:r>
              <a:rPr lang="en-US" baseline="30000" dirty="0" smtClean="0"/>
              <a:t>-5</a:t>
            </a:r>
            <a:endParaRPr lang="en-US" baseline="30000" dirty="0"/>
          </a:p>
        </p:txBody>
      </p:sp>
      <p:sp>
        <p:nvSpPr>
          <p:cNvPr id="76" name="TextovéPole 75"/>
          <p:cNvSpPr txBox="1"/>
          <p:nvPr/>
        </p:nvSpPr>
        <p:spPr>
          <a:xfrm>
            <a:off x="6286512" y="5715016"/>
            <a:ext cx="870944" cy="369332"/>
          </a:xfrm>
          <a:prstGeom prst="rect">
            <a:avLst/>
          </a:prstGeom>
          <a:noFill/>
        </p:spPr>
        <p:txBody>
          <a:bodyPr wrap="none" rtlCol="0">
            <a:spAutoFit/>
          </a:bodyPr>
          <a:lstStyle/>
          <a:p>
            <a:r>
              <a:rPr lang="en-US" dirty="0" err="1" smtClean="0"/>
              <a:t>g.cm</a:t>
            </a:r>
            <a:r>
              <a:rPr lang="en-US" baseline="30000" dirty="0" smtClean="0"/>
              <a:t>-2  </a:t>
            </a:r>
            <a:r>
              <a:rPr lang="en-US" dirty="0" smtClean="0"/>
              <a:t>I</a:t>
            </a:r>
            <a:endParaRPr lang="en-US" dirty="0"/>
          </a:p>
        </p:txBody>
      </p:sp>
      <p:sp>
        <p:nvSpPr>
          <p:cNvPr id="77" name="TextovéPole 76"/>
          <p:cNvSpPr txBox="1"/>
          <p:nvPr/>
        </p:nvSpPr>
        <p:spPr>
          <a:xfrm>
            <a:off x="5286380" y="4071942"/>
            <a:ext cx="1699504" cy="646331"/>
          </a:xfrm>
          <a:prstGeom prst="rect">
            <a:avLst/>
          </a:prstGeom>
          <a:noFill/>
        </p:spPr>
        <p:txBody>
          <a:bodyPr wrap="none" rtlCol="0">
            <a:spAutoFit/>
          </a:bodyPr>
          <a:lstStyle/>
          <a:p>
            <a:r>
              <a:rPr lang="en-US" b="1" dirty="0" smtClean="0">
                <a:solidFill>
                  <a:srgbClr val="00B0F0"/>
                </a:solidFill>
              </a:rPr>
              <a:t>External cuvette</a:t>
            </a:r>
          </a:p>
          <a:p>
            <a:r>
              <a:rPr lang="en-US" b="1" dirty="0" smtClean="0">
                <a:solidFill>
                  <a:srgbClr val="FF0000"/>
                </a:solidFill>
              </a:rPr>
              <a:t>Internal cuvette</a:t>
            </a:r>
            <a:endParaRPr lang="en-US" b="1" dirty="0">
              <a:solidFill>
                <a:srgbClr val="FF0000"/>
              </a:solidFill>
            </a:endParaRPr>
          </a:p>
        </p:txBody>
      </p:sp>
      <p:sp>
        <p:nvSpPr>
          <p:cNvPr id="78" name="TextovéPole 77"/>
          <p:cNvSpPr txBox="1"/>
          <p:nvPr/>
        </p:nvSpPr>
        <p:spPr>
          <a:xfrm>
            <a:off x="5820654" y="4882449"/>
            <a:ext cx="3323346" cy="369332"/>
          </a:xfrm>
          <a:prstGeom prst="rect">
            <a:avLst/>
          </a:prstGeom>
          <a:noFill/>
        </p:spPr>
        <p:txBody>
          <a:bodyPr wrap="none" rtlCol="0">
            <a:spAutoFit/>
          </a:bodyPr>
          <a:lstStyle/>
          <a:p>
            <a:r>
              <a:rPr lang="en-US" dirty="0" smtClean="0"/>
              <a:t>Absorption enhancement ≈ </a:t>
            </a:r>
            <a:r>
              <a:rPr lang="en-US" dirty="0" err="1" smtClean="0"/>
              <a:t>5000x</a:t>
            </a:r>
            <a:endParaRPr lang="en-US" dirty="0"/>
          </a:p>
        </p:txBody>
      </p:sp>
      <p:sp>
        <p:nvSpPr>
          <p:cNvPr id="79" name="TextovéPole 78"/>
          <p:cNvSpPr txBox="1"/>
          <p:nvPr/>
        </p:nvSpPr>
        <p:spPr>
          <a:xfrm>
            <a:off x="4643438" y="3143248"/>
            <a:ext cx="3449342" cy="646331"/>
          </a:xfrm>
          <a:prstGeom prst="rect">
            <a:avLst/>
          </a:prstGeom>
          <a:noFill/>
        </p:spPr>
        <p:txBody>
          <a:bodyPr wrap="none" rtlCol="0">
            <a:spAutoFit/>
          </a:bodyPr>
          <a:lstStyle/>
          <a:p>
            <a:r>
              <a:rPr lang="en-US" dirty="0" smtClean="0"/>
              <a:t>Absorption environment: gas, flame,</a:t>
            </a:r>
          </a:p>
          <a:p>
            <a:r>
              <a:rPr lang="en-US" dirty="0" smtClean="0"/>
              <a:t>plasma, solution…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685800"/>
          </a:xfrm>
        </p:spPr>
        <p:txBody>
          <a:bodyPr>
            <a:noAutofit/>
          </a:bodyPr>
          <a:lstStyle/>
          <a:p>
            <a:r>
              <a:rPr lang="en-US" dirty="0" smtClean="0"/>
              <a:t>Differential measurement</a:t>
            </a:r>
            <a:endParaRPr lang="en-US" dirty="0"/>
          </a:p>
        </p:txBody>
      </p:sp>
      <p:pic>
        <p:nvPicPr>
          <p:cNvPr id="7177" name="Picture 9" descr="DIFERENC"/>
          <p:cNvPicPr>
            <a:picLocks noChangeAspect="1" noChangeArrowheads="1"/>
          </p:cNvPicPr>
          <p:nvPr/>
        </p:nvPicPr>
        <p:blipFill>
          <a:blip r:embed="rId2" cstate="print"/>
          <a:srcRect/>
          <a:stretch>
            <a:fillRect/>
          </a:stretch>
        </p:blipFill>
        <p:spPr bwMode="auto">
          <a:xfrm>
            <a:off x="304800" y="1371600"/>
            <a:ext cx="8305800" cy="3662363"/>
          </a:xfrm>
          <a:prstGeom prst="rect">
            <a:avLst/>
          </a:prstGeom>
          <a:noFill/>
        </p:spPr>
      </p:pic>
      <p:sp>
        <p:nvSpPr>
          <p:cNvPr id="7178" name="Text Box 10"/>
          <p:cNvSpPr txBox="1">
            <a:spLocks noChangeArrowheads="1"/>
          </p:cNvSpPr>
          <p:nvPr/>
        </p:nvSpPr>
        <p:spPr bwMode="auto">
          <a:xfrm>
            <a:off x="517525" y="5070475"/>
            <a:ext cx="8374955" cy="1569660"/>
          </a:xfrm>
          <a:prstGeom prst="rect">
            <a:avLst/>
          </a:prstGeom>
          <a:noFill/>
          <a:ln w="9525">
            <a:noFill/>
            <a:miter lim="800000"/>
            <a:headEnd/>
            <a:tailEnd/>
          </a:ln>
          <a:effectLst/>
        </p:spPr>
        <p:txBody>
          <a:bodyPr wrap="square">
            <a:spAutoFit/>
          </a:bodyPr>
          <a:lstStyle/>
          <a:p>
            <a:r>
              <a:rPr lang="en-US" sz="2400" dirty="0" smtClean="0"/>
              <a:t>Before the actual measurement it is necessary to set the gain of both photomultipliers so that the resulting voltage is zero. In the presence of plasma we then record the differential voltage in the order of magnitude </a:t>
            </a:r>
            <a:r>
              <a:rPr lang="en-US" sz="2400" dirty="0" smtClean="0">
                <a:sym typeface="Symbol" pitchFamily="18" charset="2"/>
              </a:rPr>
              <a:t>V – </a:t>
            </a:r>
            <a:r>
              <a:rPr lang="en-US" sz="2400" dirty="0" smtClean="0"/>
              <a:t>mV.</a:t>
            </a:r>
            <a:endParaRPr lang="en-US" sz="2400"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15</a:t>
            </a:fld>
            <a:endParaRPr lang="en-US" dirty="0"/>
          </a:p>
        </p:txBody>
      </p:sp>
      <p:sp>
        <p:nvSpPr>
          <p:cNvPr id="5" name="TextovéPole 4"/>
          <p:cNvSpPr txBox="1"/>
          <p:nvPr/>
        </p:nvSpPr>
        <p:spPr>
          <a:xfrm>
            <a:off x="1259632" y="1804174"/>
            <a:ext cx="2232248" cy="461665"/>
          </a:xfrm>
          <a:prstGeom prst="rect">
            <a:avLst/>
          </a:prstGeom>
          <a:solidFill>
            <a:schemeClr val="bg1"/>
          </a:solidFill>
        </p:spPr>
        <p:txBody>
          <a:bodyPr wrap="square" rtlCol="0">
            <a:spAutoFit/>
          </a:bodyPr>
          <a:lstStyle/>
          <a:p>
            <a:r>
              <a:rPr lang="en-US" sz="2400" dirty="0" err="1" smtClean="0"/>
              <a:t>monochromator</a:t>
            </a:r>
            <a:endParaRPr lang="en-US" sz="2400" dirty="0"/>
          </a:p>
        </p:txBody>
      </p:sp>
      <p:sp>
        <p:nvSpPr>
          <p:cNvPr id="9" name="TextovéPole 8"/>
          <p:cNvSpPr txBox="1"/>
          <p:nvPr/>
        </p:nvSpPr>
        <p:spPr>
          <a:xfrm>
            <a:off x="395536" y="3216209"/>
            <a:ext cx="1116124" cy="461665"/>
          </a:xfrm>
          <a:prstGeom prst="rect">
            <a:avLst/>
          </a:prstGeom>
          <a:solidFill>
            <a:schemeClr val="bg1"/>
          </a:solidFill>
        </p:spPr>
        <p:txBody>
          <a:bodyPr wrap="square" rtlCol="0">
            <a:spAutoFit/>
          </a:bodyPr>
          <a:lstStyle/>
          <a:p>
            <a:r>
              <a:rPr lang="en-US" sz="2400" dirty="0" smtClean="0"/>
              <a:t>source</a:t>
            </a:r>
            <a:endParaRPr lang="en-US" sz="2400" dirty="0"/>
          </a:p>
        </p:txBody>
      </p:sp>
      <p:sp>
        <p:nvSpPr>
          <p:cNvPr id="10" name="TextovéPole 9"/>
          <p:cNvSpPr txBox="1"/>
          <p:nvPr/>
        </p:nvSpPr>
        <p:spPr>
          <a:xfrm>
            <a:off x="1691680" y="3140968"/>
            <a:ext cx="1296144" cy="830997"/>
          </a:xfrm>
          <a:prstGeom prst="rect">
            <a:avLst/>
          </a:prstGeom>
          <a:solidFill>
            <a:schemeClr val="bg1"/>
          </a:solidFill>
        </p:spPr>
        <p:txBody>
          <a:bodyPr wrap="square" rtlCol="0">
            <a:spAutoFit/>
          </a:bodyPr>
          <a:lstStyle/>
          <a:p>
            <a:r>
              <a:rPr lang="en-US" sz="2400" dirty="0" smtClean="0"/>
              <a:t>gray filter</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685800"/>
          </a:xfrm>
        </p:spPr>
        <p:txBody>
          <a:bodyPr>
            <a:noAutofit/>
          </a:bodyPr>
          <a:lstStyle/>
          <a:p>
            <a:r>
              <a:rPr lang="en-US" dirty="0" smtClean="0"/>
              <a:t>Multiple pass of light</a:t>
            </a:r>
            <a:endParaRPr lang="en-US" dirty="0"/>
          </a:p>
        </p:txBody>
      </p:sp>
      <p:pic>
        <p:nvPicPr>
          <p:cNvPr id="8195" name="Picture 3" descr="multi"/>
          <p:cNvPicPr>
            <a:picLocks noChangeAspect="1" noChangeArrowheads="1"/>
          </p:cNvPicPr>
          <p:nvPr/>
        </p:nvPicPr>
        <p:blipFill>
          <a:blip r:embed="rId2" cstate="print"/>
          <a:srcRect t="6300" b="30240"/>
          <a:stretch>
            <a:fillRect/>
          </a:stretch>
        </p:blipFill>
        <p:spPr bwMode="auto">
          <a:xfrm>
            <a:off x="381000" y="1295400"/>
            <a:ext cx="8305800" cy="3952875"/>
          </a:xfrm>
          <a:prstGeom prst="rect">
            <a:avLst/>
          </a:prstGeom>
          <a:noFill/>
        </p:spPr>
      </p:pic>
      <p:sp>
        <p:nvSpPr>
          <p:cNvPr id="8196" name="Text Box 4"/>
          <p:cNvSpPr txBox="1">
            <a:spLocks noChangeArrowheads="1"/>
          </p:cNvSpPr>
          <p:nvPr/>
        </p:nvSpPr>
        <p:spPr bwMode="auto">
          <a:xfrm>
            <a:off x="990600" y="5638800"/>
            <a:ext cx="7332713" cy="830997"/>
          </a:xfrm>
          <a:prstGeom prst="rect">
            <a:avLst/>
          </a:prstGeom>
          <a:noFill/>
          <a:ln w="9525">
            <a:noFill/>
            <a:miter lim="800000"/>
            <a:headEnd/>
            <a:tailEnd/>
          </a:ln>
          <a:effectLst/>
        </p:spPr>
        <p:txBody>
          <a:bodyPr wrap="none">
            <a:spAutoFit/>
          </a:bodyPr>
          <a:lstStyle/>
          <a:p>
            <a:r>
              <a:rPr lang="en-US" sz="2400" dirty="0" smtClean="0"/>
              <a:t>    basic disadvantages 	- we lose spatial resolution</a:t>
            </a:r>
          </a:p>
          <a:p>
            <a:r>
              <a:rPr lang="en-US" sz="2400" dirty="0" smtClean="0"/>
              <a:t>				- the light beam is diverging</a:t>
            </a:r>
            <a:endParaRPr lang="en-US" sz="2400"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16</a:t>
            </a:fld>
            <a:endParaRPr lang="en-US" dirty="0"/>
          </a:p>
        </p:txBody>
      </p:sp>
      <p:sp>
        <p:nvSpPr>
          <p:cNvPr id="8" name="TextovéPole 7"/>
          <p:cNvSpPr txBox="1"/>
          <p:nvPr/>
        </p:nvSpPr>
        <p:spPr>
          <a:xfrm>
            <a:off x="611560" y="1295400"/>
            <a:ext cx="1116124" cy="461665"/>
          </a:xfrm>
          <a:prstGeom prst="rect">
            <a:avLst/>
          </a:prstGeom>
          <a:solidFill>
            <a:schemeClr val="bg1"/>
          </a:solidFill>
        </p:spPr>
        <p:txBody>
          <a:bodyPr wrap="square" rtlCol="0">
            <a:spAutoFit/>
          </a:bodyPr>
          <a:lstStyle/>
          <a:p>
            <a:r>
              <a:rPr lang="en-US" sz="2400" dirty="0" smtClean="0"/>
              <a:t>source</a:t>
            </a:r>
            <a:endParaRPr lang="en-US" sz="2400" dirty="0"/>
          </a:p>
        </p:txBody>
      </p:sp>
      <p:sp>
        <p:nvSpPr>
          <p:cNvPr id="9" name="TextovéPole 8"/>
          <p:cNvSpPr txBox="1"/>
          <p:nvPr/>
        </p:nvSpPr>
        <p:spPr>
          <a:xfrm>
            <a:off x="7020272" y="4005064"/>
            <a:ext cx="1301086" cy="461665"/>
          </a:xfrm>
          <a:prstGeom prst="rect">
            <a:avLst/>
          </a:prstGeom>
          <a:solidFill>
            <a:schemeClr val="bg1"/>
          </a:solidFill>
        </p:spPr>
        <p:txBody>
          <a:bodyPr wrap="square" rtlCol="0">
            <a:spAutoFit/>
          </a:bodyPr>
          <a:lstStyle/>
          <a:p>
            <a:r>
              <a:rPr lang="en-US" sz="2400" dirty="0" smtClean="0"/>
              <a:t>detector</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685800"/>
          </a:xfrm>
        </p:spPr>
        <p:txBody>
          <a:bodyPr>
            <a:noAutofit/>
          </a:bodyPr>
          <a:lstStyle/>
          <a:p>
            <a:r>
              <a:rPr lang="en-US" dirty="0" smtClean="0"/>
              <a:t>Application of Fourier transform</a:t>
            </a:r>
            <a:endParaRPr lang="en-US" dirty="0"/>
          </a:p>
        </p:txBody>
      </p:sp>
      <p:pic>
        <p:nvPicPr>
          <p:cNvPr id="20485" name="Picture 5" descr="fft"/>
          <p:cNvPicPr>
            <a:picLocks noChangeAspect="1" noChangeArrowheads="1"/>
          </p:cNvPicPr>
          <p:nvPr/>
        </p:nvPicPr>
        <p:blipFill>
          <a:blip r:embed="rId2" cstate="print"/>
          <a:srcRect/>
          <a:stretch>
            <a:fillRect/>
          </a:stretch>
        </p:blipFill>
        <p:spPr bwMode="auto">
          <a:xfrm>
            <a:off x="762000" y="1143000"/>
            <a:ext cx="7467600" cy="2840038"/>
          </a:xfrm>
          <a:prstGeom prst="rect">
            <a:avLst/>
          </a:prstGeom>
          <a:noFill/>
        </p:spPr>
      </p:pic>
      <p:sp>
        <p:nvSpPr>
          <p:cNvPr id="20486" name="Text Box 6"/>
          <p:cNvSpPr txBox="1">
            <a:spLocks noChangeArrowheads="1"/>
          </p:cNvSpPr>
          <p:nvPr/>
        </p:nvSpPr>
        <p:spPr bwMode="auto">
          <a:xfrm>
            <a:off x="381000" y="4114800"/>
            <a:ext cx="8223448" cy="2677656"/>
          </a:xfrm>
          <a:prstGeom prst="rect">
            <a:avLst/>
          </a:prstGeom>
          <a:noFill/>
          <a:ln w="9525">
            <a:noFill/>
            <a:miter lim="800000"/>
            <a:headEnd/>
            <a:tailEnd/>
          </a:ln>
          <a:effectLst/>
        </p:spPr>
        <p:txBody>
          <a:bodyPr wrap="square">
            <a:spAutoFit/>
          </a:bodyPr>
          <a:lstStyle/>
          <a:p>
            <a:r>
              <a:rPr lang="en-US" sz="2400" dirty="0" smtClean="0"/>
              <a:t>The signal from the detector is modulated by the discharge. Fourier transform in a PC separates a signal with a different frequency than the modulation frequency; the result is noise reduction. It is also possible to realize direct modulation of the source (e</a:t>
            </a:r>
            <a:r>
              <a:rPr lang="cs-CZ" sz="2400" dirty="0" smtClean="0"/>
              <a:t>.</a:t>
            </a:r>
            <a:r>
              <a:rPr lang="en-US" sz="2400" dirty="0" smtClean="0"/>
              <a:t>g</a:t>
            </a:r>
            <a:r>
              <a:rPr lang="cs-CZ" sz="2400" dirty="0" smtClean="0"/>
              <a:t>.</a:t>
            </a:r>
            <a:r>
              <a:rPr lang="en-US" sz="2400" dirty="0" smtClean="0"/>
              <a:t> by lamp voltage). In absorption spectroscopy, it is suitable to use Fourier transform especially in the differential arrangement of detectors when the signal is small.</a:t>
            </a:r>
            <a:endParaRPr lang="en-US" sz="2400"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17</a:t>
            </a:fld>
            <a:endParaRPr lang="en-US" dirty="0"/>
          </a:p>
        </p:txBody>
      </p:sp>
      <p:sp>
        <p:nvSpPr>
          <p:cNvPr id="8" name="TextovéPole 7"/>
          <p:cNvSpPr txBox="1"/>
          <p:nvPr/>
        </p:nvSpPr>
        <p:spPr>
          <a:xfrm>
            <a:off x="683568" y="1173018"/>
            <a:ext cx="1116124" cy="461665"/>
          </a:xfrm>
          <a:prstGeom prst="rect">
            <a:avLst/>
          </a:prstGeom>
          <a:solidFill>
            <a:schemeClr val="bg1"/>
          </a:solidFill>
        </p:spPr>
        <p:txBody>
          <a:bodyPr wrap="square" rtlCol="0">
            <a:spAutoFit/>
          </a:bodyPr>
          <a:lstStyle/>
          <a:p>
            <a:r>
              <a:rPr lang="en-US" sz="2400" dirty="0" smtClean="0"/>
              <a:t>source</a:t>
            </a:r>
            <a:endParaRPr lang="en-US" sz="2400" dirty="0"/>
          </a:p>
        </p:txBody>
      </p:sp>
      <p:sp>
        <p:nvSpPr>
          <p:cNvPr id="9" name="TextovéPole 8"/>
          <p:cNvSpPr txBox="1"/>
          <p:nvPr/>
        </p:nvSpPr>
        <p:spPr>
          <a:xfrm>
            <a:off x="2411760" y="1196752"/>
            <a:ext cx="1512168" cy="461665"/>
          </a:xfrm>
          <a:prstGeom prst="rect">
            <a:avLst/>
          </a:prstGeom>
          <a:solidFill>
            <a:schemeClr val="bg1"/>
          </a:solidFill>
        </p:spPr>
        <p:txBody>
          <a:bodyPr wrap="square" rtlCol="0">
            <a:spAutoFit/>
          </a:bodyPr>
          <a:lstStyle/>
          <a:p>
            <a:r>
              <a:rPr lang="en-US" sz="2400" dirty="0"/>
              <a:t>modulator</a:t>
            </a:r>
          </a:p>
        </p:txBody>
      </p:sp>
      <p:sp>
        <p:nvSpPr>
          <p:cNvPr id="10" name="TextovéPole 9"/>
          <p:cNvSpPr txBox="1"/>
          <p:nvPr/>
        </p:nvSpPr>
        <p:spPr>
          <a:xfrm>
            <a:off x="6943322" y="1196752"/>
            <a:ext cx="1301086" cy="461665"/>
          </a:xfrm>
          <a:prstGeom prst="rect">
            <a:avLst/>
          </a:prstGeom>
          <a:solidFill>
            <a:schemeClr val="bg1"/>
          </a:solidFill>
        </p:spPr>
        <p:txBody>
          <a:bodyPr wrap="square" rtlCol="0">
            <a:spAutoFit/>
          </a:bodyPr>
          <a:lstStyle/>
          <a:p>
            <a:r>
              <a:rPr lang="en-US" sz="2400" dirty="0" smtClean="0"/>
              <a:t>detector</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685800"/>
          </a:xfrm>
        </p:spPr>
        <p:txBody>
          <a:bodyPr/>
          <a:lstStyle/>
          <a:p>
            <a:r>
              <a:rPr lang="en-US" sz="3200" dirty="0" smtClean="0"/>
              <a:t>Cavity Ring Down Spectroscopy</a:t>
            </a:r>
            <a:endParaRPr lang="en-US"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18</a:t>
            </a:fld>
            <a:endParaRPr lang="en-US" dirty="0"/>
          </a:p>
        </p:txBody>
      </p:sp>
      <p:pic>
        <p:nvPicPr>
          <p:cNvPr id="2056" name="Picture 8" descr="Figure 1: Cavity ring down spectrometers measure the intensity decay rate in the resonant cavity, allowing for higher accuracy measurements than techniques that just measure absolute intensity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23" y="2204864"/>
            <a:ext cx="8745911"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85800"/>
          </a:xfrm>
        </p:spPr>
        <p:txBody>
          <a:bodyPr>
            <a:noAutofit/>
          </a:bodyPr>
          <a:lstStyle/>
          <a:p>
            <a:r>
              <a:rPr lang="en-US" dirty="0" smtClean="0"/>
              <a:t>Cavity Ring Down Spectroscopy</a:t>
            </a:r>
            <a:endParaRPr lang="en-US" dirty="0"/>
          </a:p>
        </p:txBody>
      </p:sp>
      <p:sp>
        <p:nvSpPr>
          <p:cNvPr id="2" name="Zástupný symbol pro datum 1"/>
          <p:cNvSpPr>
            <a:spLocks noGrp="1"/>
          </p:cNvSpPr>
          <p:nvPr>
            <p:ph type="dt" sz="half" idx="10"/>
          </p:nvPr>
        </p:nvSpPr>
        <p:spPr/>
        <p:txBody>
          <a:bodyPr/>
          <a:lstStyle/>
          <a:p>
            <a:r>
              <a:rPr lang="en-US" dirty="0" smtClean="0"/>
              <a:t>2010</a:t>
            </a:r>
            <a:endParaRPr lang="en-US"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19</a:t>
            </a:fld>
            <a:endParaRPr lang="en-US"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b="37374"/>
          <a:stretch/>
        </p:blipFill>
        <p:spPr>
          <a:xfrm>
            <a:off x="611560" y="1556792"/>
            <a:ext cx="8357574" cy="51816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Lasers</a:t>
            </a:r>
            <a:r>
              <a:rPr lang="cs-CZ" dirty="0" smtClean="0"/>
              <a:t> in AAS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a:t>
            </a:fld>
            <a:endParaRPr lang="cs-CZ"/>
          </a:p>
        </p:txBody>
      </p:sp>
      <p:sp>
        <p:nvSpPr>
          <p:cNvPr id="6" name="Zástupný symbol pro obsah 5"/>
          <p:cNvSpPr>
            <a:spLocks noGrp="1"/>
          </p:cNvSpPr>
          <p:nvPr>
            <p:ph sz="quarter" idx="1"/>
          </p:nvPr>
        </p:nvSpPr>
        <p:spPr>
          <a:xfrm>
            <a:off x="500034" y="1600200"/>
            <a:ext cx="8501122" cy="4495800"/>
          </a:xfrm>
        </p:spPr>
        <p:txBody>
          <a:bodyPr>
            <a:normAutofit lnSpcReduction="10000"/>
          </a:bodyPr>
          <a:lstStyle/>
          <a:p>
            <a:pPr>
              <a:buNone/>
            </a:pPr>
            <a:r>
              <a:rPr lang="en-US" dirty="0"/>
              <a:t>Advantages against classical measuring radiation sources</a:t>
            </a:r>
            <a:r>
              <a:rPr lang="en-US" dirty="0" smtClean="0"/>
              <a:t>:</a:t>
            </a:r>
            <a:endParaRPr lang="cs-CZ" dirty="0" smtClean="0"/>
          </a:p>
          <a:p>
            <a:pPr marL="514350" indent="-514350">
              <a:buFont typeface="+mj-lt"/>
              <a:buAutoNum type="arabicPeriod"/>
            </a:pPr>
            <a:r>
              <a:rPr lang="en-US" dirty="0"/>
              <a:t>Narrow spectral line </a:t>
            </a:r>
            <a:r>
              <a:rPr lang="en-US" dirty="0">
                <a:solidFill>
                  <a:schemeClr val="accent2">
                    <a:lumMod val="75000"/>
                  </a:schemeClr>
                </a:solidFill>
              </a:rPr>
              <a:t>(linear calibration)</a:t>
            </a:r>
            <a:endParaRPr lang="cs-CZ" dirty="0">
              <a:solidFill>
                <a:schemeClr val="accent2">
                  <a:lumMod val="75000"/>
                </a:schemeClr>
              </a:solidFill>
            </a:endParaRPr>
          </a:p>
          <a:p>
            <a:pPr marL="514350" indent="-514350">
              <a:buFont typeface="+mj-lt"/>
              <a:buAutoNum type="arabicPeriod"/>
            </a:pPr>
            <a:r>
              <a:rPr lang="en-US" dirty="0"/>
              <a:t>Continuous tuning of wavelength possible </a:t>
            </a:r>
            <a:r>
              <a:rPr lang="en-US" dirty="0">
                <a:solidFill>
                  <a:schemeClr val="accent2">
                    <a:lumMod val="75000"/>
                  </a:schemeClr>
                </a:solidFill>
              </a:rPr>
              <a:t>(scanning)</a:t>
            </a:r>
            <a:endParaRPr lang="cs-CZ" dirty="0">
              <a:solidFill>
                <a:schemeClr val="accent2">
                  <a:lumMod val="75000"/>
                </a:schemeClr>
              </a:solidFill>
            </a:endParaRPr>
          </a:p>
          <a:p>
            <a:pPr marL="514350" indent="-514350">
              <a:buFont typeface="+mj-lt"/>
              <a:buAutoNum type="arabicPeriod"/>
            </a:pPr>
            <a:r>
              <a:rPr lang="en-US" dirty="0"/>
              <a:t>High intensity </a:t>
            </a:r>
            <a:r>
              <a:rPr lang="en-US" dirty="0">
                <a:solidFill>
                  <a:schemeClr val="accent2">
                    <a:lumMod val="75000"/>
                  </a:schemeClr>
                </a:solidFill>
              </a:rPr>
              <a:t>(</a:t>
            </a:r>
            <a:r>
              <a:rPr lang="cs-CZ" dirty="0" err="1">
                <a:solidFill>
                  <a:schemeClr val="accent2">
                    <a:lumMod val="75000"/>
                  </a:schemeClr>
                </a:solidFill>
              </a:rPr>
              <a:t>low</a:t>
            </a:r>
            <a:r>
              <a:rPr lang="cs-CZ" dirty="0">
                <a:solidFill>
                  <a:schemeClr val="accent2">
                    <a:lumMod val="75000"/>
                  </a:schemeClr>
                </a:solidFill>
              </a:rPr>
              <a:t> </a:t>
            </a:r>
            <a:r>
              <a:rPr lang="en-US" dirty="0">
                <a:solidFill>
                  <a:schemeClr val="accent2">
                    <a:lumMod val="75000"/>
                  </a:schemeClr>
                </a:solidFill>
              </a:rPr>
              <a:t>noise, fast processes - spark, furnace)</a:t>
            </a:r>
            <a:endParaRPr lang="cs-CZ" dirty="0">
              <a:solidFill>
                <a:schemeClr val="accent2">
                  <a:lumMod val="75000"/>
                </a:schemeClr>
              </a:solidFill>
            </a:endParaRPr>
          </a:p>
          <a:p>
            <a:pPr marL="514350" indent="-514350">
              <a:buFont typeface="+mj-lt"/>
              <a:buAutoNum type="arabicPeriod"/>
            </a:pPr>
            <a:r>
              <a:rPr lang="en-US" dirty="0"/>
              <a:t>Low divergence </a:t>
            </a:r>
            <a:r>
              <a:rPr lang="en-US" dirty="0">
                <a:solidFill>
                  <a:schemeClr val="accent2">
                    <a:lumMod val="75000"/>
                  </a:schemeClr>
                </a:solidFill>
              </a:rPr>
              <a:t>(spatial profiles, mini atomizers)</a:t>
            </a:r>
            <a:endParaRPr lang="cs-CZ" dirty="0">
              <a:solidFill>
                <a:schemeClr val="accent2">
                  <a:lumMod val="75000"/>
                </a:schemeClr>
              </a:solidFill>
            </a:endParaRPr>
          </a:p>
          <a:p>
            <a:pPr marL="514350" indent="-514350">
              <a:buFont typeface="+mj-lt"/>
              <a:buAutoNum type="arabicPeriod"/>
            </a:pPr>
            <a:r>
              <a:rPr lang="en-US" dirty="0"/>
              <a:t>Short pulse time </a:t>
            </a:r>
            <a:r>
              <a:rPr lang="en-US" dirty="0">
                <a:solidFill>
                  <a:schemeClr val="accent2">
                    <a:lumMod val="75000"/>
                  </a:schemeClr>
                </a:solidFill>
              </a:rPr>
              <a:t>(time resolution)</a:t>
            </a:r>
            <a:endParaRPr lang="cs-CZ" dirty="0">
              <a:solidFill>
                <a:schemeClr val="accent2">
                  <a:lumMod val="75000"/>
                </a:schemeClr>
              </a:solidFill>
            </a:endParaRPr>
          </a:p>
          <a:p>
            <a:pPr marL="514350" indent="-514350">
              <a:buFont typeface="+mj-lt"/>
              <a:buAutoNum type="arabicPeriod"/>
            </a:pPr>
            <a:r>
              <a:rPr lang="en-US" dirty="0"/>
              <a:t>Any wavelength </a:t>
            </a:r>
            <a:r>
              <a:rPr lang="en-US" dirty="0">
                <a:solidFill>
                  <a:schemeClr val="accent2">
                    <a:lumMod val="75000"/>
                  </a:schemeClr>
                </a:solidFill>
              </a:rPr>
              <a:t>(AAS of excited and ionized atoms)</a:t>
            </a:r>
            <a:endParaRPr lang="cs-CZ" dirty="0">
              <a:solidFill>
                <a:schemeClr val="accent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685800"/>
          </a:xfrm>
        </p:spPr>
        <p:txBody>
          <a:bodyPr>
            <a:noAutofit/>
          </a:bodyPr>
          <a:lstStyle/>
          <a:p>
            <a:r>
              <a:rPr lang="en-US" dirty="0" smtClean="0"/>
              <a:t>Cavity Ring Down Spectroscopy</a:t>
            </a:r>
            <a:endParaRPr lang="en-US" dirty="0"/>
          </a:p>
        </p:txBody>
      </p:sp>
      <p:sp>
        <p:nvSpPr>
          <p:cNvPr id="21508" name="Text Box 4"/>
          <p:cNvSpPr txBox="1">
            <a:spLocks noChangeArrowheads="1"/>
          </p:cNvSpPr>
          <p:nvPr/>
        </p:nvSpPr>
        <p:spPr bwMode="auto">
          <a:xfrm>
            <a:off x="609600" y="1676400"/>
            <a:ext cx="8016875" cy="4243213"/>
          </a:xfrm>
          <a:prstGeom prst="rect">
            <a:avLst/>
          </a:prstGeom>
          <a:noFill/>
          <a:ln w="9525">
            <a:noFill/>
            <a:miter lim="800000"/>
            <a:headEnd/>
            <a:tailEnd/>
          </a:ln>
          <a:effectLst/>
        </p:spPr>
        <p:txBody>
          <a:bodyPr wrap="square">
            <a:spAutoFit/>
          </a:bodyPr>
          <a:lstStyle/>
          <a:p>
            <a:pPr marL="320040" indent="-320040">
              <a:lnSpc>
                <a:spcPct val="80000"/>
              </a:lnSpc>
              <a:spcBef>
                <a:spcPts val="700"/>
              </a:spcBef>
              <a:buClr>
                <a:schemeClr val="accent2"/>
              </a:buClr>
              <a:buSzPct val="60000"/>
              <a:buFont typeface="Wingdings"/>
              <a:buChar char=""/>
            </a:pPr>
            <a:r>
              <a:rPr lang="en-US" sz="2800" dirty="0" smtClean="0"/>
              <a:t>Using memory oscilloscope and PC, a large number of pulses can be averaged and reducing noise.</a:t>
            </a:r>
          </a:p>
          <a:p>
            <a:pPr marL="320040" indent="-320040">
              <a:lnSpc>
                <a:spcPct val="80000"/>
              </a:lnSpc>
              <a:spcBef>
                <a:spcPts val="700"/>
              </a:spcBef>
              <a:buClr>
                <a:schemeClr val="accent2"/>
              </a:buClr>
              <a:buSzPct val="60000"/>
              <a:buFont typeface="Wingdings"/>
              <a:buChar char=""/>
            </a:pPr>
            <a:r>
              <a:rPr lang="en-US" sz="2800" dirty="0" smtClean="0"/>
              <a:t>The concentration of absorbing particles can be determined from the exponential decrease in light intensity.</a:t>
            </a:r>
          </a:p>
          <a:p>
            <a:pPr marL="320040" indent="-320040">
              <a:lnSpc>
                <a:spcPct val="80000"/>
              </a:lnSpc>
              <a:spcBef>
                <a:spcPts val="700"/>
              </a:spcBef>
              <a:buClr>
                <a:schemeClr val="accent2"/>
              </a:buClr>
              <a:buSzPct val="60000"/>
              <a:buFont typeface="Wingdings"/>
              <a:buChar char=""/>
            </a:pPr>
            <a:r>
              <a:rPr lang="en-US" sz="2800" dirty="0" smtClean="0"/>
              <a:t>The detection limit is of the order of A=10</a:t>
            </a:r>
            <a:r>
              <a:rPr lang="en-US" sz="2800" baseline="30000" dirty="0" smtClean="0"/>
              <a:t>-6</a:t>
            </a:r>
            <a:r>
              <a:rPr lang="en-US" sz="2800" dirty="0" smtClean="0"/>
              <a:t>. </a:t>
            </a:r>
          </a:p>
          <a:p>
            <a:pPr marL="320040" indent="-320040">
              <a:lnSpc>
                <a:spcPct val="80000"/>
              </a:lnSpc>
              <a:spcBef>
                <a:spcPts val="700"/>
              </a:spcBef>
              <a:buClr>
                <a:schemeClr val="accent2"/>
              </a:buClr>
              <a:buSzPct val="60000"/>
              <a:buFont typeface="Wingdings"/>
              <a:buChar char=""/>
            </a:pPr>
            <a:r>
              <a:rPr lang="en-US" sz="2800" dirty="0" smtClean="0"/>
              <a:t>Parabolic mirrors allow spatial localization of the detected area, so concentration profiles can be measured.</a:t>
            </a:r>
          </a:p>
          <a:p>
            <a:pPr marL="320040" indent="-320040">
              <a:lnSpc>
                <a:spcPct val="80000"/>
              </a:lnSpc>
              <a:spcBef>
                <a:spcPts val="700"/>
              </a:spcBef>
              <a:buClr>
                <a:schemeClr val="accent2"/>
              </a:buClr>
              <a:buSzPct val="60000"/>
              <a:buFont typeface="Wingdings"/>
              <a:buChar char=""/>
            </a:pPr>
            <a:r>
              <a:rPr lang="en-US" sz="2800" dirty="0" smtClean="0"/>
              <a:t>Currently, this method is only used in the visible and near UV range.</a:t>
            </a:r>
          </a:p>
        </p:txBody>
      </p:sp>
      <p:sp>
        <p:nvSpPr>
          <p:cNvPr id="2" name="Zástupný symbol pro datum 1"/>
          <p:cNvSpPr>
            <a:spLocks noGrp="1"/>
          </p:cNvSpPr>
          <p:nvPr>
            <p:ph type="dt" sz="half" idx="10"/>
          </p:nvPr>
        </p:nvSpPr>
        <p:spPr/>
        <p:txBody>
          <a:bodyPr/>
          <a:lstStyle/>
          <a:p>
            <a:r>
              <a:rPr lang="en-US" dirty="0" smtClean="0"/>
              <a:t>2010</a:t>
            </a:r>
            <a:endParaRPr lang="en-US" dirty="0"/>
          </a:p>
        </p:txBody>
      </p:sp>
      <p:sp>
        <p:nvSpPr>
          <p:cNvPr id="3" name="Zástupný symbol pro zápatí 2"/>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228600"/>
            <a:ext cx="8640960" cy="990600"/>
          </a:xfrm>
        </p:spPr>
        <p:txBody>
          <a:bodyPr>
            <a:normAutofit fontScale="90000"/>
          </a:bodyPr>
          <a:lstStyle/>
          <a:p>
            <a:r>
              <a:rPr lang="en-US" dirty="0" smtClean="0"/>
              <a:t>IR high resolution laser absorption spectrometry </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21</a:t>
            </a:fld>
            <a:endParaRPr lang="en-US" dirty="0"/>
          </a:p>
        </p:txBody>
      </p:sp>
      <p:pic>
        <p:nvPicPr>
          <p:cNvPr id="8" name="Zástupný symbol pro obsah 7" descr="img017.tif"/>
          <p:cNvPicPr>
            <a:picLocks noGrp="1" noChangeAspect="1"/>
          </p:cNvPicPr>
          <p:nvPr>
            <p:ph sz="quarter" idx="1"/>
          </p:nvPr>
        </p:nvPicPr>
        <p:blipFill>
          <a:blip r:embed="rId2" cstate="print"/>
          <a:srcRect l="1695" t="10725" r="13559" b="30649"/>
          <a:stretch>
            <a:fillRect/>
          </a:stretch>
        </p:blipFill>
        <p:spPr>
          <a:xfrm>
            <a:off x="428596" y="1571612"/>
            <a:ext cx="8036775" cy="2571768"/>
          </a:xfrm>
        </p:spPr>
      </p:pic>
      <p:sp>
        <p:nvSpPr>
          <p:cNvPr id="9" name="TextovéPole 8"/>
          <p:cNvSpPr txBox="1"/>
          <p:nvPr/>
        </p:nvSpPr>
        <p:spPr>
          <a:xfrm>
            <a:off x="179512" y="4500570"/>
            <a:ext cx="9142585" cy="1600438"/>
          </a:xfrm>
          <a:prstGeom prst="rect">
            <a:avLst/>
          </a:prstGeom>
          <a:noFill/>
        </p:spPr>
        <p:txBody>
          <a:bodyPr wrap="square" rtlCol="0">
            <a:spAutoFit/>
          </a:bodyPr>
          <a:lstStyle/>
          <a:p>
            <a:r>
              <a:rPr lang="en-US" sz="2000" dirty="0" smtClean="0">
                <a:latin typeface="Lucida Sans" pitchFamily="34" charset="0"/>
              </a:rPr>
              <a:t>FP = </a:t>
            </a:r>
            <a:r>
              <a:rPr lang="en-US" sz="2000" dirty="0" err="1" smtClean="0">
                <a:latin typeface="Lucida Sans" pitchFamily="34" charset="0"/>
              </a:rPr>
              <a:t>Fabry</a:t>
            </a:r>
            <a:r>
              <a:rPr lang="en-US" sz="2000" dirty="0" smtClean="0">
                <a:latin typeface="Lucida Sans" pitchFamily="34" charset="0"/>
              </a:rPr>
              <a:t> Perot standard for wave number calibration </a:t>
            </a:r>
            <a:r>
              <a:rPr lang="en-US" sz="2000" dirty="0" smtClean="0"/>
              <a:t>(</a:t>
            </a:r>
            <a:r>
              <a:rPr lang="en-US" sz="2000" dirty="0" err="1" smtClean="0">
                <a:latin typeface="Lucida Sans Unicode"/>
                <a:cs typeface="Lucida Sans Unicode"/>
              </a:rPr>
              <a:t>Δν</a:t>
            </a:r>
            <a:r>
              <a:rPr lang="en-US" sz="2000" dirty="0" smtClean="0">
                <a:latin typeface="Lucida Sans Unicode"/>
                <a:cs typeface="Lucida Sans Unicode"/>
              </a:rPr>
              <a:t>=c/(</a:t>
            </a:r>
            <a:r>
              <a:rPr lang="en-US" sz="2000" dirty="0" err="1" smtClean="0">
                <a:latin typeface="Lucida Sans Unicode"/>
                <a:cs typeface="Lucida Sans Unicode"/>
              </a:rPr>
              <a:t>2dn</a:t>
            </a:r>
            <a:r>
              <a:rPr lang="en-US" sz="2000" dirty="0" smtClean="0">
                <a:latin typeface="Lucida Sans Unicode"/>
                <a:cs typeface="Lucida Sans Unicode"/>
              </a:rPr>
              <a:t>))</a:t>
            </a:r>
          </a:p>
          <a:p>
            <a:r>
              <a:rPr lang="en-US" sz="2000" dirty="0" smtClean="0">
                <a:latin typeface="Lucida Sans Unicode"/>
                <a:cs typeface="Lucida Sans Unicode"/>
              </a:rPr>
              <a:t>L = semiconductor laser </a:t>
            </a:r>
            <a:r>
              <a:rPr lang="en-US" sz="2000" dirty="0" err="1" smtClean="0">
                <a:latin typeface="Lucida Sans Unicode"/>
                <a:cs typeface="Lucida Sans Unicode"/>
              </a:rPr>
              <a:t>PbSnTe</a:t>
            </a:r>
            <a:r>
              <a:rPr lang="en-US" sz="2000" dirty="0" smtClean="0">
                <a:latin typeface="Lucida Sans Unicode"/>
                <a:cs typeface="Lucida Sans Unicode"/>
              </a:rPr>
              <a:t>; </a:t>
            </a:r>
            <a:r>
              <a:rPr lang="en-US" sz="2000" dirty="0" err="1" smtClean="0">
                <a:latin typeface="Lucida Sans Unicode"/>
                <a:cs typeface="Lucida Sans Unicode"/>
              </a:rPr>
              <a:t>PbCdS</a:t>
            </a:r>
            <a:r>
              <a:rPr lang="en-US" sz="2000" dirty="0" smtClean="0">
                <a:latin typeface="Lucida Sans Unicode"/>
                <a:cs typeface="Lucida Sans Unicode"/>
              </a:rPr>
              <a:t>; </a:t>
            </a:r>
            <a:r>
              <a:rPr lang="en-US" sz="2000" dirty="0" err="1" smtClean="0">
                <a:latin typeface="Lucida Sans Unicode"/>
                <a:cs typeface="Lucida Sans Unicode"/>
              </a:rPr>
              <a:t>Pb</a:t>
            </a:r>
            <a:r>
              <a:rPr lang="en-US" sz="2000" baseline="-25000" dirty="0" err="1" smtClean="0">
                <a:latin typeface="Lucida Sans Unicode"/>
                <a:cs typeface="Lucida Sans Unicode"/>
              </a:rPr>
              <a:t>1-x</a:t>
            </a:r>
            <a:r>
              <a:rPr lang="en-US" sz="2000" dirty="0" err="1" smtClean="0">
                <a:latin typeface="Lucida Sans Unicode"/>
                <a:cs typeface="Lucida Sans Unicode"/>
              </a:rPr>
              <a:t>Sn</a:t>
            </a:r>
            <a:r>
              <a:rPr lang="en-US" sz="2000" baseline="-25000" dirty="0" err="1" smtClean="0">
                <a:latin typeface="Lucida Sans Unicode"/>
                <a:cs typeface="Lucida Sans Unicode"/>
              </a:rPr>
              <a:t>x</a:t>
            </a:r>
            <a:r>
              <a:rPr lang="en-US" sz="2000" dirty="0" err="1" smtClean="0">
                <a:latin typeface="Lucida Sans Unicode"/>
                <a:cs typeface="Lucida Sans Unicode"/>
              </a:rPr>
              <a:t>Se</a:t>
            </a:r>
            <a:r>
              <a:rPr lang="en-US" sz="2000" dirty="0" smtClean="0">
                <a:latin typeface="Lucida Sans Unicode"/>
                <a:cs typeface="Lucida Sans Unicode"/>
              </a:rPr>
              <a:t>; </a:t>
            </a:r>
          </a:p>
          <a:p>
            <a:r>
              <a:rPr lang="en-US" sz="2000" dirty="0" err="1" smtClean="0">
                <a:latin typeface="Lucida Sans Unicode"/>
                <a:cs typeface="Lucida Sans Unicode"/>
              </a:rPr>
              <a:t>λ≈2</a:t>
            </a:r>
            <a:r>
              <a:rPr lang="en-US" sz="2000" dirty="0" smtClean="0">
                <a:latin typeface="Lucida Sans Unicode"/>
                <a:cs typeface="Lucida Sans Unicode"/>
              </a:rPr>
              <a:t> – 30 </a:t>
            </a:r>
            <a:r>
              <a:rPr lang="en-US" sz="2000" dirty="0" err="1" smtClean="0">
                <a:latin typeface="Lucida Sans Unicode"/>
                <a:cs typeface="Lucida Sans Unicode"/>
              </a:rPr>
              <a:t>μm</a:t>
            </a:r>
            <a:r>
              <a:rPr lang="en-US" sz="2000" dirty="0" smtClean="0">
                <a:latin typeface="Lucida Sans Unicode"/>
                <a:cs typeface="Lucida Sans Unicode"/>
              </a:rPr>
              <a:t>; </a:t>
            </a:r>
            <a:r>
              <a:rPr lang="en-US" sz="2000" dirty="0" err="1" smtClean="0">
                <a:latin typeface="Lucida Sans Unicode"/>
                <a:cs typeface="Lucida Sans Unicode"/>
              </a:rPr>
              <a:t>R≈10</a:t>
            </a:r>
            <a:r>
              <a:rPr lang="en-US" sz="2000" baseline="30000" dirty="0" err="1" smtClean="0">
                <a:latin typeface="Lucida Sans Unicode"/>
                <a:cs typeface="Lucida Sans Unicode"/>
              </a:rPr>
              <a:t>7</a:t>
            </a:r>
            <a:r>
              <a:rPr lang="en-US" sz="2000" dirty="0" smtClean="0">
                <a:latin typeface="Lucida Sans Unicode"/>
                <a:cs typeface="Lucida Sans Unicode"/>
              </a:rPr>
              <a:t>;</a:t>
            </a:r>
            <a:endParaRPr lang="en-US" sz="2000" baseline="30000" dirty="0" smtClean="0">
              <a:latin typeface="Lucida Sans Unicode"/>
              <a:cs typeface="Lucida Sans Unicode"/>
            </a:endParaRPr>
          </a:p>
          <a:p>
            <a:r>
              <a:rPr lang="en-US" sz="2000" dirty="0" smtClean="0">
                <a:latin typeface="Lucida Sans" pitchFamily="34" charset="0"/>
              </a:rPr>
              <a:t>UV – VIS: dye lasers, </a:t>
            </a:r>
            <a:r>
              <a:rPr lang="en-US" sz="2000" dirty="0" err="1" smtClean="0">
                <a:latin typeface="Lucida Sans Unicode"/>
                <a:cs typeface="Lucida Sans Unicode"/>
              </a:rPr>
              <a:t>R≈5.10</a:t>
            </a:r>
            <a:r>
              <a:rPr lang="en-US" sz="2000" baseline="30000" dirty="0" err="1" smtClean="0">
                <a:latin typeface="Lucida Sans Unicode"/>
                <a:cs typeface="Lucida Sans Unicode"/>
              </a:rPr>
              <a:t>7</a:t>
            </a:r>
            <a:endParaRPr lang="en-US" sz="2000" baseline="30000" dirty="0" smtClean="0">
              <a:latin typeface="Lucida Sans Unicode"/>
              <a:cs typeface="Lucida Sans Unicode"/>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Double resonance </a:t>
            </a:r>
            <a:r>
              <a:rPr lang="cs-CZ" dirty="0" err="1"/>
              <a:t>methods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22</a:t>
            </a:fld>
            <a:endParaRPr lang="cs-CZ"/>
          </a:p>
        </p:txBody>
      </p:sp>
      <p:cxnSp>
        <p:nvCxnSpPr>
          <p:cNvPr id="7" name="Přímá spojovací čára 6"/>
          <p:cNvCxnSpPr/>
          <p:nvPr/>
        </p:nvCxnSpPr>
        <p:spPr>
          <a:xfrm>
            <a:off x="928662" y="4143380"/>
            <a:ext cx="1500198"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928662" y="3071810"/>
            <a:ext cx="1500198"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2428860" y="2285992"/>
            <a:ext cx="142876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2428860" y="3786190"/>
            <a:ext cx="142876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V="1">
            <a:off x="1643042" y="2285992"/>
            <a:ext cx="1357322" cy="785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rot="5400000" flipH="1" flipV="1">
            <a:off x="607191" y="3607595"/>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rot="5400000">
            <a:off x="1464447" y="3607595"/>
            <a:ext cx="1071570" cy="1588"/>
          </a:xfrm>
          <a:prstGeom prst="straightConnector1">
            <a:avLst/>
          </a:prstGeom>
          <a:ln w="28575">
            <a:solidFill>
              <a:srgbClr val="00B0F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rot="16200000" flipH="1">
            <a:off x="2214546" y="3214686"/>
            <a:ext cx="714380" cy="428628"/>
          </a:xfrm>
          <a:prstGeom prst="straightConnector1">
            <a:avLst/>
          </a:prstGeom>
          <a:ln w="28575">
            <a:solidFill>
              <a:srgbClr val="00B0F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rot="5400000">
            <a:off x="2750331" y="3036091"/>
            <a:ext cx="1500198" cy="1588"/>
          </a:xfrm>
          <a:prstGeom prst="straightConnector1">
            <a:avLst/>
          </a:prstGeom>
          <a:ln w="28575">
            <a:solidFill>
              <a:srgbClr val="00B0F0"/>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642910" y="3929066"/>
            <a:ext cx="311304" cy="369332"/>
          </a:xfrm>
          <a:prstGeom prst="rect">
            <a:avLst/>
          </a:prstGeom>
          <a:noFill/>
        </p:spPr>
        <p:txBody>
          <a:bodyPr wrap="none" rtlCol="0">
            <a:spAutoFit/>
          </a:bodyPr>
          <a:lstStyle/>
          <a:p>
            <a:r>
              <a:rPr lang="cs-CZ" dirty="0" smtClean="0"/>
              <a:t>1</a:t>
            </a:r>
          </a:p>
        </p:txBody>
      </p:sp>
      <p:sp>
        <p:nvSpPr>
          <p:cNvPr id="30" name="TextovéPole 29"/>
          <p:cNvSpPr txBox="1"/>
          <p:nvPr/>
        </p:nvSpPr>
        <p:spPr>
          <a:xfrm>
            <a:off x="642910" y="2857496"/>
            <a:ext cx="311304" cy="369332"/>
          </a:xfrm>
          <a:prstGeom prst="rect">
            <a:avLst/>
          </a:prstGeom>
          <a:noFill/>
        </p:spPr>
        <p:txBody>
          <a:bodyPr wrap="none" rtlCol="0">
            <a:spAutoFit/>
          </a:bodyPr>
          <a:lstStyle/>
          <a:p>
            <a:r>
              <a:rPr lang="cs-CZ" dirty="0" smtClean="0"/>
              <a:t>2</a:t>
            </a:r>
            <a:endParaRPr lang="cs-CZ" dirty="0"/>
          </a:p>
        </p:txBody>
      </p:sp>
      <p:sp>
        <p:nvSpPr>
          <p:cNvPr id="31" name="TextovéPole 30"/>
          <p:cNvSpPr txBox="1"/>
          <p:nvPr/>
        </p:nvSpPr>
        <p:spPr>
          <a:xfrm>
            <a:off x="3929058" y="2071678"/>
            <a:ext cx="311304" cy="369332"/>
          </a:xfrm>
          <a:prstGeom prst="rect">
            <a:avLst/>
          </a:prstGeom>
          <a:noFill/>
        </p:spPr>
        <p:txBody>
          <a:bodyPr wrap="none" rtlCol="0">
            <a:spAutoFit/>
          </a:bodyPr>
          <a:lstStyle/>
          <a:p>
            <a:r>
              <a:rPr lang="cs-CZ" dirty="0" smtClean="0"/>
              <a:t>3</a:t>
            </a:r>
            <a:endParaRPr lang="cs-CZ" dirty="0"/>
          </a:p>
        </p:txBody>
      </p:sp>
      <p:sp>
        <p:nvSpPr>
          <p:cNvPr id="32" name="TextovéPole 31"/>
          <p:cNvSpPr txBox="1"/>
          <p:nvPr/>
        </p:nvSpPr>
        <p:spPr>
          <a:xfrm>
            <a:off x="3929058" y="3571876"/>
            <a:ext cx="311304" cy="369332"/>
          </a:xfrm>
          <a:prstGeom prst="rect">
            <a:avLst/>
          </a:prstGeom>
          <a:noFill/>
        </p:spPr>
        <p:txBody>
          <a:bodyPr wrap="none" rtlCol="0">
            <a:spAutoFit/>
          </a:bodyPr>
          <a:lstStyle/>
          <a:p>
            <a:r>
              <a:rPr lang="cs-CZ" dirty="0" smtClean="0"/>
              <a:t>4</a:t>
            </a:r>
            <a:endParaRPr lang="cs-CZ" dirty="0"/>
          </a:p>
        </p:txBody>
      </p:sp>
      <p:sp>
        <p:nvSpPr>
          <p:cNvPr id="33" name="TextovéPole 32"/>
          <p:cNvSpPr txBox="1"/>
          <p:nvPr/>
        </p:nvSpPr>
        <p:spPr>
          <a:xfrm>
            <a:off x="428596" y="3357562"/>
            <a:ext cx="662361" cy="461665"/>
          </a:xfrm>
          <a:prstGeom prst="rect">
            <a:avLst/>
          </a:prstGeom>
          <a:noFill/>
        </p:spPr>
        <p:txBody>
          <a:bodyPr wrap="none" rtlCol="0">
            <a:spAutoFit/>
          </a:bodyPr>
          <a:lstStyle/>
          <a:p>
            <a:r>
              <a:rPr lang="el-GR" sz="2400" dirty="0" smtClean="0"/>
              <a:t>ω</a:t>
            </a:r>
            <a:r>
              <a:rPr lang="el-GR" sz="2400" baseline="-25000" dirty="0" smtClean="0"/>
              <a:t>1</a:t>
            </a:r>
            <a:r>
              <a:rPr lang="cs-CZ" sz="2400" baseline="-25000" dirty="0" smtClean="0"/>
              <a:t>,2</a:t>
            </a:r>
            <a:endParaRPr lang="cs-CZ" sz="2400" baseline="-25000" dirty="0"/>
          </a:p>
        </p:txBody>
      </p:sp>
      <p:sp>
        <p:nvSpPr>
          <p:cNvPr id="34" name="TextovéPole 33"/>
          <p:cNvSpPr txBox="1"/>
          <p:nvPr/>
        </p:nvSpPr>
        <p:spPr>
          <a:xfrm>
            <a:off x="1500166" y="2357430"/>
            <a:ext cx="662361" cy="461665"/>
          </a:xfrm>
          <a:prstGeom prst="rect">
            <a:avLst/>
          </a:prstGeom>
          <a:noFill/>
        </p:spPr>
        <p:txBody>
          <a:bodyPr wrap="none" rtlCol="0">
            <a:spAutoFit/>
          </a:bodyPr>
          <a:lstStyle/>
          <a:p>
            <a:r>
              <a:rPr lang="el-GR" sz="2400" dirty="0" smtClean="0"/>
              <a:t>ω</a:t>
            </a:r>
            <a:r>
              <a:rPr lang="el-GR" sz="2400" baseline="-25000" dirty="0" smtClean="0"/>
              <a:t>2</a:t>
            </a:r>
            <a:r>
              <a:rPr lang="cs-CZ" sz="2400" baseline="-25000" dirty="0" smtClean="0"/>
              <a:t>,3</a:t>
            </a:r>
            <a:endParaRPr lang="cs-CZ" sz="2400" baseline="-25000" dirty="0"/>
          </a:p>
        </p:txBody>
      </p:sp>
      <p:sp>
        <p:nvSpPr>
          <p:cNvPr id="35" name="TextovéPole 34"/>
          <p:cNvSpPr txBox="1"/>
          <p:nvPr/>
        </p:nvSpPr>
        <p:spPr>
          <a:xfrm>
            <a:off x="3643306" y="2857496"/>
            <a:ext cx="662361" cy="461665"/>
          </a:xfrm>
          <a:prstGeom prst="rect">
            <a:avLst/>
          </a:prstGeom>
          <a:noFill/>
        </p:spPr>
        <p:txBody>
          <a:bodyPr wrap="none" rtlCol="0">
            <a:spAutoFit/>
          </a:bodyPr>
          <a:lstStyle/>
          <a:p>
            <a:r>
              <a:rPr lang="el-GR" sz="2400" dirty="0" smtClean="0"/>
              <a:t>ω</a:t>
            </a:r>
            <a:r>
              <a:rPr lang="el-GR" sz="2400" baseline="-25000" dirty="0" smtClean="0"/>
              <a:t>3</a:t>
            </a:r>
            <a:r>
              <a:rPr lang="cs-CZ" sz="2400" baseline="-25000" dirty="0" smtClean="0"/>
              <a:t>,4</a:t>
            </a:r>
            <a:endParaRPr lang="cs-CZ" sz="2400" baseline="-25000" dirty="0"/>
          </a:p>
        </p:txBody>
      </p:sp>
      <p:cxnSp>
        <p:nvCxnSpPr>
          <p:cNvPr id="37" name="Přímá spojovací čára 36"/>
          <p:cNvCxnSpPr/>
          <p:nvPr/>
        </p:nvCxnSpPr>
        <p:spPr>
          <a:xfrm>
            <a:off x="5286380" y="4143380"/>
            <a:ext cx="142876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p:nvPr/>
        </p:nvCxnSpPr>
        <p:spPr>
          <a:xfrm>
            <a:off x="5286380" y="2714620"/>
            <a:ext cx="1428760" cy="158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ovací čára 40"/>
          <p:cNvCxnSpPr/>
          <p:nvPr/>
        </p:nvCxnSpPr>
        <p:spPr>
          <a:xfrm>
            <a:off x="6715140" y="2000240"/>
            <a:ext cx="1500198"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Obdélník 42"/>
          <p:cNvSpPr/>
          <p:nvPr/>
        </p:nvSpPr>
        <p:spPr>
          <a:xfrm>
            <a:off x="4929190" y="3929066"/>
            <a:ext cx="311304" cy="369332"/>
          </a:xfrm>
          <a:prstGeom prst="rect">
            <a:avLst/>
          </a:prstGeom>
        </p:spPr>
        <p:txBody>
          <a:bodyPr wrap="none">
            <a:spAutoFit/>
          </a:bodyPr>
          <a:lstStyle/>
          <a:p>
            <a:r>
              <a:rPr lang="cs-CZ" dirty="0" smtClean="0"/>
              <a:t>1</a:t>
            </a:r>
          </a:p>
        </p:txBody>
      </p:sp>
      <p:sp>
        <p:nvSpPr>
          <p:cNvPr id="44" name="Obdélník 43"/>
          <p:cNvSpPr/>
          <p:nvPr/>
        </p:nvSpPr>
        <p:spPr>
          <a:xfrm>
            <a:off x="6715140" y="2500306"/>
            <a:ext cx="1569660" cy="369332"/>
          </a:xfrm>
          <a:prstGeom prst="rect">
            <a:avLst/>
          </a:prstGeom>
        </p:spPr>
        <p:txBody>
          <a:bodyPr wrap="none">
            <a:spAutoFit/>
          </a:bodyPr>
          <a:lstStyle/>
          <a:p>
            <a:r>
              <a:rPr lang="cs-CZ" dirty="0" smtClean="0"/>
              <a:t>2 (</a:t>
            </a:r>
            <a:r>
              <a:rPr lang="cs-CZ" dirty="0" err="1" smtClean="0"/>
              <a:t>virtual</a:t>
            </a:r>
            <a:r>
              <a:rPr lang="cs-CZ" dirty="0" smtClean="0"/>
              <a:t> </a:t>
            </a:r>
            <a:r>
              <a:rPr lang="cs-CZ" dirty="0" err="1" smtClean="0"/>
              <a:t>level</a:t>
            </a:r>
            <a:r>
              <a:rPr lang="cs-CZ" dirty="0" smtClean="0"/>
              <a:t>)</a:t>
            </a:r>
            <a:endParaRPr lang="cs-CZ" dirty="0"/>
          </a:p>
        </p:txBody>
      </p:sp>
      <p:sp>
        <p:nvSpPr>
          <p:cNvPr id="45" name="TextovéPole 44"/>
          <p:cNvSpPr txBox="1"/>
          <p:nvPr/>
        </p:nvSpPr>
        <p:spPr>
          <a:xfrm>
            <a:off x="8286776" y="1785926"/>
            <a:ext cx="311304" cy="369332"/>
          </a:xfrm>
          <a:prstGeom prst="rect">
            <a:avLst/>
          </a:prstGeom>
          <a:noFill/>
        </p:spPr>
        <p:txBody>
          <a:bodyPr wrap="none" rtlCol="0">
            <a:spAutoFit/>
          </a:bodyPr>
          <a:lstStyle/>
          <a:p>
            <a:r>
              <a:rPr lang="cs-CZ" dirty="0" smtClean="0"/>
              <a:t>3</a:t>
            </a:r>
            <a:endParaRPr lang="cs-CZ" dirty="0"/>
          </a:p>
        </p:txBody>
      </p:sp>
      <p:cxnSp>
        <p:nvCxnSpPr>
          <p:cNvPr id="49" name="Přímá spojovací šipka 48"/>
          <p:cNvCxnSpPr/>
          <p:nvPr/>
        </p:nvCxnSpPr>
        <p:spPr>
          <a:xfrm rot="5400000" flipH="1" flipV="1">
            <a:off x="4857752" y="3429000"/>
            <a:ext cx="142876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ovací šipka 50"/>
          <p:cNvCxnSpPr/>
          <p:nvPr/>
        </p:nvCxnSpPr>
        <p:spPr>
          <a:xfrm flipV="1">
            <a:off x="6215074" y="2000240"/>
            <a:ext cx="1357322" cy="714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Obdélník 51"/>
          <p:cNvSpPr/>
          <p:nvPr/>
        </p:nvSpPr>
        <p:spPr>
          <a:xfrm>
            <a:off x="5643570" y="3214686"/>
            <a:ext cx="1838965" cy="461665"/>
          </a:xfrm>
          <a:prstGeom prst="rect">
            <a:avLst/>
          </a:prstGeom>
        </p:spPr>
        <p:txBody>
          <a:bodyPr wrap="none">
            <a:spAutoFit/>
          </a:bodyPr>
          <a:lstStyle/>
          <a:p>
            <a:r>
              <a:rPr lang="el-GR" sz="2400" dirty="0" smtClean="0"/>
              <a:t>ω</a:t>
            </a:r>
            <a:r>
              <a:rPr lang="el-GR" sz="2400" baseline="-25000" dirty="0" smtClean="0"/>
              <a:t>1</a:t>
            </a:r>
            <a:r>
              <a:rPr lang="cs-CZ" sz="2400" baseline="-25000" dirty="0" smtClean="0"/>
              <a:t>,2 </a:t>
            </a:r>
            <a:r>
              <a:rPr lang="cs-CZ" sz="2400" dirty="0" smtClean="0"/>
              <a:t>= </a:t>
            </a:r>
            <a:r>
              <a:rPr lang="cs-CZ" sz="2400" dirty="0" err="1" smtClean="0"/>
              <a:t>optical</a:t>
            </a:r>
            <a:endParaRPr lang="cs-CZ" sz="2400" baseline="-25000" dirty="0"/>
          </a:p>
        </p:txBody>
      </p:sp>
      <p:sp>
        <p:nvSpPr>
          <p:cNvPr id="53" name="Obdélník 52"/>
          <p:cNvSpPr/>
          <p:nvPr/>
        </p:nvSpPr>
        <p:spPr>
          <a:xfrm>
            <a:off x="5000628" y="2000240"/>
            <a:ext cx="1757982" cy="461665"/>
          </a:xfrm>
          <a:prstGeom prst="rect">
            <a:avLst/>
          </a:prstGeom>
        </p:spPr>
        <p:txBody>
          <a:bodyPr wrap="none">
            <a:spAutoFit/>
          </a:bodyPr>
          <a:lstStyle/>
          <a:p>
            <a:r>
              <a:rPr lang="el-GR" sz="2400" dirty="0" smtClean="0"/>
              <a:t>ω</a:t>
            </a:r>
            <a:r>
              <a:rPr lang="el-GR" sz="2400" baseline="-25000" dirty="0" smtClean="0"/>
              <a:t>2</a:t>
            </a:r>
            <a:r>
              <a:rPr lang="cs-CZ" sz="2400" baseline="-25000" dirty="0" smtClean="0"/>
              <a:t>,3 </a:t>
            </a:r>
            <a:r>
              <a:rPr lang="cs-CZ" sz="2400" dirty="0" smtClean="0"/>
              <a:t>= </a:t>
            </a:r>
            <a:r>
              <a:rPr lang="cs-CZ" sz="2400" dirty="0" err="1" smtClean="0"/>
              <a:t>rf</a:t>
            </a:r>
            <a:r>
              <a:rPr lang="cs-CZ" sz="2400" dirty="0" smtClean="0"/>
              <a:t>, </a:t>
            </a:r>
            <a:r>
              <a:rPr lang="cs-CZ" sz="2400" dirty="0" err="1" smtClean="0"/>
              <a:t>mw</a:t>
            </a:r>
            <a:endParaRPr lang="cs-CZ" sz="2400" baseline="-25000" dirty="0"/>
          </a:p>
        </p:txBody>
      </p:sp>
      <p:sp>
        <p:nvSpPr>
          <p:cNvPr id="55" name="TextovéPole 54"/>
          <p:cNvSpPr txBox="1"/>
          <p:nvPr/>
        </p:nvSpPr>
        <p:spPr>
          <a:xfrm>
            <a:off x="1000100" y="4714884"/>
            <a:ext cx="7647671" cy="1384995"/>
          </a:xfrm>
          <a:prstGeom prst="rect">
            <a:avLst/>
          </a:prstGeom>
          <a:noFill/>
        </p:spPr>
        <p:txBody>
          <a:bodyPr wrap="none" rtlCol="0">
            <a:spAutoFit/>
          </a:bodyPr>
          <a:lstStyle/>
          <a:p>
            <a:r>
              <a:rPr lang="en-US" sz="2400" dirty="0" err="1" smtClean="0"/>
              <a:t>ω</a:t>
            </a:r>
            <a:r>
              <a:rPr lang="en-US" sz="2400" baseline="-25000" dirty="0" err="1" smtClean="0"/>
              <a:t>1,2</a:t>
            </a:r>
            <a:r>
              <a:rPr lang="en-US" sz="2400" dirty="0" smtClean="0"/>
              <a:t> = constant frequency laser, strong population level 2</a:t>
            </a:r>
          </a:p>
          <a:p>
            <a:r>
              <a:rPr lang="en-US" sz="2400" dirty="0" err="1" smtClean="0"/>
              <a:t>ω</a:t>
            </a:r>
            <a:r>
              <a:rPr lang="en-US" sz="2400" baseline="-25000" dirty="0" err="1" smtClean="0"/>
              <a:t>2,3</a:t>
            </a:r>
            <a:r>
              <a:rPr lang="en-US" sz="2400" dirty="0" smtClean="0"/>
              <a:t> = tuned radio frequency, microwave or optical radiation</a:t>
            </a:r>
          </a:p>
          <a:p>
            <a:r>
              <a:rPr lang="en-US" sz="2400" dirty="0" err="1" smtClean="0"/>
              <a:t>ω</a:t>
            </a:r>
            <a:r>
              <a:rPr lang="en-US" sz="2400" baseline="-25000" dirty="0" err="1" smtClean="0"/>
              <a:t>3,4</a:t>
            </a:r>
            <a:r>
              <a:rPr lang="en-US" sz="2400" dirty="0" smtClean="0"/>
              <a:t> = fluorescence radiation indicating resonance</a:t>
            </a:r>
            <a:endParaRPr lang="en-US" sz="2400" baseline="-25000" dirty="0" smtClean="0"/>
          </a:p>
          <a:p>
            <a:endParaRPr lang="en-US" baseline="-25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Optical-microwave</a:t>
            </a:r>
            <a:r>
              <a:rPr lang="cs-CZ" dirty="0"/>
              <a:t> double resonance</a:t>
            </a:r>
          </a:p>
        </p:txBody>
      </p:sp>
      <p:sp>
        <p:nvSpPr>
          <p:cNvPr id="3" name="Zástupný symbol pro datum 2"/>
          <p:cNvSpPr>
            <a:spLocks noGrp="1"/>
          </p:cNvSpPr>
          <p:nvPr>
            <p:ph type="dt" sz="half" idx="10"/>
          </p:nvPr>
        </p:nvSpPr>
        <p:spPr/>
        <p:txBody>
          <a:bodyPr/>
          <a:lstStyle/>
          <a:p>
            <a:r>
              <a:rPr lang="cs-CZ" smtClean="0"/>
              <a:t>2010</a:t>
            </a:r>
            <a:endParaRPr lang="cs-CZ" dirty="0"/>
          </a:p>
        </p:txBody>
      </p:sp>
      <p:sp>
        <p:nvSpPr>
          <p:cNvPr id="4" name="Zástupný symbol pro zápatí 3"/>
          <p:cNvSpPr>
            <a:spLocks noGrp="1"/>
          </p:cNvSpPr>
          <p:nvPr>
            <p:ph type="ftr" sz="quarter" idx="11"/>
          </p:nvPr>
        </p:nvSpPr>
        <p:spPr>
          <a:xfrm>
            <a:off x="642910" y="6215082"/>
            <a:ext cx="5421083" cy="365125"/>
          </a:xfrm>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23</a:t>
            </a:fld>
            <a:endParaRPr lang="cs-CZ"/>
          </a:p>
        </p:txBody>
      </p:sp>
      <p:sp>
        <p:nvSpPr>
          <p:cNvPr id="6" name="Obdélník 5"/>
          <p:cNvSpPr/>
          <p:nvPr/>
        </p:nvSpPr>
        <p:spPr>
          <a:xfrm>
            <a:off x="500034" y="2943579"/>
            <a:ext cx="785818" cy="686365"/>
          </a:xfrm>
          <a:prstGeom prst="rect">
            <a:avLst/>
          </a:prstGeom>
          <a:solidFill>
            <a:srgbClr val="FDB1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detec</a:t>
            </a:r>
            <a:r>
              <a:rPr lang="cs-CZ" dirty="0" smtClean="0">
                <a:solidFill>
                  <a:schemeClr val="tx1"/>
                </a:solidFill>
              </a:rPr>
              <a:t>-</a:t>
            </a:r>
          </a:p>
          <a:p>
            <a:pPr algn="ctr"/>
            <a:r>
              <a:rPr lang="cs-CZ" dirty="0" smtClean="0">
                <a:solidFill>
                  <a:schemeClr val="tx1"/>
                </a:solidFill>
              </a:rPr>
              <a:t>tor</a:t>
            </a:r>
            <a:endParaRPr lang="cs-CZ" dirty="0">
              <a:solidFill>
                <a:schemeClr val="tx1"/>
              </a:solidFill>
            </a:endParaRPr>
          </a:p>
        </p:txBody>
      </p:sp>
      <p:sp>
        <p:nvSpPr>
          <p:cNvPr id="9" name="Oblouk 8"/>
          <p:cNvSpPr/>
          <p:nvPr/>
        </p:nvSpPr>
        <p:spPr>
          <a:xfrm rot="10800000">
            <a:off x="1928794" y="2874943"/>
            <a:ext cx="500066" cy="823638"/>
          </a:xfrm>
          <a:prstGeom prst="arc">
            <a:avLst>
              <a:gd name="adj1" fmla="val 16200000"/>
              <a:gd name="adj2" fmla="val 5030997"/>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Oblouk 9"/>
          <p:cNvSpPr/>
          <p:nvPr/>
        </p:nvSpPr>
        <p:spPr>
          <a:xfrm rot="176140">
            <a:off x="8215338" y="2874943"/>
            <a:ext cx="500066" cy="823638"/>
          </a:xfrm>
          <a:prstGeom prst="arc">
            <a:avLst>
              <a:gd name="adj1" fmla="val 16200000"/>
              <a:gd name="adj2" fmla="val 5030997"/>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2" name="Přímá spojovací šipka 11"/>
          <p:cNvCxnSpPr>
            <a:endCxn id="6" idx="3"/>
          </p:cNvCxnSpPr>
          <p:nvPr/>
        </p:nvCxnSpPr>
        <p:spPr>
          <a:xfrm rot="10800000">
            <a:off x="1285852" y="3286762"/>
            <a:ext cx="7429552" cy="15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Vývojový diagram: údaje 12"/>
          <p:cNvSpPr/>
          <p:nvPr/>
        </p:nvSpPr>
        <p:spPr>
          <a:xfrm>
            <a:off x="2143108" y="2943579"/>
            <a:ext cx="2428892" cy="686365"/>
          </a:xfrm>
          <a:prstGeom prst="flowChartInputOutp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cuvette</a:t>
            </a:r>
            <a:endParaRPr lang="cs-CZ" dirty="0">
              <a:solidFill>
                <a:schemeClr val="tx1"/>
              </a:solidFill>
            </a:endParaRPr>
          </a:p>
        </p:txBody>
      </p:sp>
      <p:sp>
        <p:nvSpPr>
          <p:cNvPr id="14" name="Lichoběžník 13"/>
          <p:cNvSpPr/>
          <p:nvPr/>
        </p:nvSpPr>
        <p:spPr>
          <a:xfrm>
            <a:off x="4857752" y="2943579"/>
            <a:ext cx="3357586" cy="686365"/>
          </a:xfrm>
          <a:prstGeom prst="trapezoi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laser </a:t>
            </a:r>
            <a:r>
              <a:rPr lang="cs-CZ" dirty="0" err="1">
                <a:solidFill>
                  <a:schemeClr val="tx1"/>
                </a:solidFill>
              </a:rPr>
              <a:t>active</a:t>
            </a:r>
            <a:r>
              <a:rPr lang="cs-CZ" dirty="0">
                <a:solidFill>
                  <a:schemeClr val="tx1"/>
                </a:solidFill>
              </a:rPr>
              <a:t> </a:t>
            </a:r>
            <a:r>
              <a:rPr lang="cs-CZ" dirty="0" smtClean="0">
                <a:solidFill>
                  <a:schemeClr val="tx1"/>
                </a:solidFill>
              </a:rPr>
              <a:t>medium</a:t>
            </a:r>
            <a:endParaRPr lang="cs-CZ" dirty="0">
              <a:solidFill>
                <a:schemeClr val="tx1"/>
              </a:solidFill>
            </a:endParaRPr>
          </a:p>
        </p:txBody>
      </p:sp>
      <p:cxnSp>
        <p:nvCxnSpPr>
          <p:cNvPr id="16" name="Přímá spojovací čára 15"/>
          <p:cNvCxnSpPr/>
          <p:nvPr/>
        </p:nvCxnSpPr>
        <p:spPr>
          <a:xfrm>
            <a:off x="2714612" y="2874943"/>
            <a:ext cx="1428760" cy="15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rot="16200000" flipV="1">
            <a:off x="3620194" y="2351765"/>
            <a:ext cx="617729" cy="4286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rot="5400000" flipH="1" flipV="1">
            <a:off x="2620062" y="2351765"/>
            <a:ext cx="617729" cy="4286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rot="5400000">
            <a:off x="2800057" y="1914001"/>
            <a:ext cx="68636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rot="5400000" flipH="1" flipV="1">
            <a:off x="3371561" y="1914001"/>
            <a:ext cx="68636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rot="5400000">
            <a:off x="3051491" y="2154228"/>
            <a:ext cx="755002"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čára 27"/>
          <p:cNvCxnSpPr/>
          <p:nvPr/>
        </p:nvCxnSpPr>
        <p:spPr>
          <a:xfrm>
            <a:off x="2714612" y="3698581"/>
            <a:ext cx="1428760" cy="15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Přímá spojovací čára 29"/>
          <p:cNvCxnSpPr/>
          <p:nvPr/>
        </p:nvCxnSpPr>
        <p:spPr>
          <a:xfrm rot="5400000">
            <a:off x="3620194" y="3793131"/>
            <a:ext cx="617729" cy="4286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Přímá spojovací čára 31"/>
          <p:cNvCxnSpPr/>
          <p:nvPr/>
        </p:nvCxnSpPr>
        <p:spPr>
          <a:xfrm rot="16200000" flipH="1">
            <a:off x="2584343" y="3828850"/>
            <a:ext cx="617729" cy="357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p:cNvCxnSpPr/>
          <p:nvPr/>
        </p:nvCxnSpPr>
        <p:spPr>
          <a:xfrm rot="5400000">
            <a:off x="3337243" y="4693779"/>
            <a:ext cx="75500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p:cNvCxnSpPr/>
          <p:nvPr/>
        </p:nvCxnSpPr>
        <p:spPr>
          <a:xfrm rot="5400000">
            <a:off x="2728619" y="4659461"/>
            <a:ext cx="68636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3143240" y="2531760"/>
            <a:ext cx="492443" cy="354848"/>
          </a:xfrm>
          <a:prstGeom prst="rect">
            <a:avLst/>
          </a:prstGeom>
          <a:noFill/>
        </p:spPr>
        <p:txBody>
          <a:bodyPr wrap="none" rtlCol="0">
            <a:spAutoFit/>
          </a:bodyPr>
          <a:lstStyle/>
          <a:p>
            <a:r>
              <a:rPr lang="cs-CZ" dirty="0" err="1" smtClean="0"/>
              <a:t>mw</a:t>
            </a:r>
            <a:endParaRPr lang="cs-CZ" dirty="0"/>
          </a:p>
        </p:txBody>
      </p:sp>
      <p:grpSp>
        <p:nvGrpSpPr>
          <p:cNvPr id="55" name="Skupina 54"/>
          <p:cNvGrpSpPr/>
          <p:nvPr/>
        </p:nvGrpSpPr>
        <p:grpSpPr>
          <a:xfrm>
            <a:off x="642910" y="4572008"/>
            <a:ext cx="1714512" cy="1573224"/>
            <a:chOff x="928662" y="5286388"/>
            <a:chExt cx="1143008" cy="1001720"/>
          </a:xfrm>
        </p:grpSpPr>
        <p:cxnSp>
          <p:nvCxnSpPr>
            <p:cNvPr id="43" name="Přímá spojovací čára 42"/>
            <p:cNvCxnSpPr/>
            <p:nvPr/>
          </p:nvCxnSpPr>
          <p:spPr>
            <a:xfrm>
              <a:off x="928662" y="6286520"/>
              <a:ext cx="785818"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Přímá spojovací čára 44"/>
            <p:cNvCxnSpPr/>
            <p:nvPr/>
          </p:nvCxnSpPr>
          <p:spPr>
            <a:xfrm>
              <a:off x="928662" y="5572140"/>
              <a:ext cx="71438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4" name="Skupina 53"/>
            <p:cNvGrpSpPr/>
            <p:nvPr/>
          </p:nvGrpSpPr>
          <p:grpSpPr>
            <a:xfrm>
              <a:off x="1285058" y="5286388"/>
              <a:ext cx="786612" cy="1000926"/>
              <a:chOff x="1285058" y="5286388"/>
              <a:chExt cx="786612" cy="1000926"/>
            </a:xfrm>
          </p:grpSpPr>
          <p:cxnSp>
            <p:nvCxnSpPr>
              <p:cNvPr id="47" name="Přímá spojovací čára 46"/>
              <p:cNvCxnSpPr/>
              <p:nvPr/>
            </p:nvCxnSpPr>
            <p:spPr>
              <a:xfrm>
                <a:off x="1357290" y="5286388"/>
                <a:ext cx="71438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p:nvPr/>
            </p:nvCxnSpPr>
            <p:spPr>
              <a:xfrm rot="5400000" flipH="1" flipV="1">
                <a:off x="928662" y="5929330"/>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ovací šipka 52"/>
              <p:cNvCxnSpPr/>
              <p:nvPr/>
            </p:nvCxnSpPr>
            <p:spPr>
              <a:xfrm flipV="1">
                <a:off x="1285852" y="5286388"/>
                <a:ext cx="42862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6" name="TextovéPole 55"/>
          <p:cNvSpPr txBox="1"/>
          <p:nvPr/>
        </p:nvSpPr>
        <p:spPr>
          <a:xfrm>
            <a:off x="1857356" y="5929330"/>
            <a:ext cx="311304" cy="369332"/>
          </a:xfrm>
          <a:prstGeom prst="rect">
            <a:avLst/>
          </a:prstGeom>
          <a:noFill/>
        </p:spPr>
        <p:txBody>
          <a:bodyPr wrap="none" rtlCol="0">
            <a:spAutoFit/>
          </a:bodyPr>
          <a:lstStyle/>
          <a:p>
            <a:r>
              <a:rPr lang="cs-CZ" dirty="0" smtClean="0"/>
              <a:t>1</a:t>
            </a:r>
            <a:endParaRPr lang="cs-CZ" dirty="0"/>
          </a:p>
        </p:txBody>
      </p:sp>
      <p:sp>
        <p:nvSpPr>
          <p:cNvPr id="57" name="TextovéPole 56"/>
          <p:cNvSpPr txBox="1"/>
          <p:nvPr/>
        </p:nvSpPr>
        <p:spPr>
          <a:xfrm>
            <a:off x="1857356" y="4857760"/>
            <a:ext cx="311304" cy="369332"/>
          </a:xfrm>
          <a:prstGeom prst="rect">
            <a:avLst/>
          </a:prstGeom>
          <a:noFill/>
        </p:spPr>
        <p:txBody>
          <a:bodyPr wrap="none" rtlCol="0">
            <a:spAutoFit/>
          </a:bodyPr>
          <a:lstStyle/>
          <a:p>
            <a:r>
              <a:rPr lang="cs-CZ" dirty="0" smtClean="0"/>
              <a:t>2</a:t>
            </a:r>
            <a:endParaRPr lang="cs-CZ" dirty="0"/>
          </a:p>
        </p:txBody>
      </p:sp>
      <p:sp>
        <p:nvSpPr>
          <p:cNvPr id="58" name="TextovéPole 57"/>
          <p:cNvSpPr txBox="1"/>
          <p:nvPr/>
        </p:nvSpPr>
        <p:spPr>
          <a:xfrm>
            <a:off x="1000100" y="4357694"/>
            <a:ext cx="311304" cy="369332"/>
          </a:xfrm>
          <a:prstGeom prst="rect">
            <a:avLst/>
          </a:prstGeom>
          <a:noFill/>
        </p:spPr>
        <p:txBody>
          <a:bodyPr wrap="none" rtlCol="0">
            <a:spAutoFit/>
          </a:bodyPr>
          <a:lstStyle/>
          <a:p>
            <a:r>
              <a:rPr lang="cs-CZ" dirty="0" smtClean="0"/>
              <a:t>3</a:t>
            </a:r>
            <a:endParaRPr lang="cs-CZ" dirty="0"/>
          </a:p>
        </p:txBody>
      </p:sp>
      <p:sp>
        <p:nvSpPr>
          <p:cNvPr id="59" name="Obdélník 58"/>
          <p:cNvSpPr/>
          <p:nvPr/>
        </p:nvSpPr>
        <p:spPr>
          <a:xfrm>
            <a:off x="642910" y="5429264"/>
            <a:ext cx="542136" cy="369332"/>
          </a:xfrm>
          <a:prstGeom prst="rect">
            <a:avLst/>
          </a:prstGeom>
        </p:spPr>
        <p:txBody>
          <a:bodyPr wrap="none">
            <a:spAutoFit/>
          </a:bodyPr>
          <a:lstStyle/>
          <a:p>
            <a:r>
              <a:rPr lang="el-GR" dirty="0" smtClean="0"/>
              <a:t>ω</a:t>
            </a:r>
            <a:r>
              <a:rPr lang="el-GR" baseline="-25000" dirty="0" smtClean="0"/>
              <a:t>1</a:t>
            </a:r>
            <a:r>
              <a:rPr lang="cs-CZ" baseline="-25000" dirty="0" smtClean="0"/>
              <a:t>,2</a:t>
            </a:r>
            <a:endParaRPr lang="cs-CZ" baseline="-25000" dirty="0"/>
          </a:p>
        </p:txBody>
      </p:sp>
      <p:sp>
        <p:nvSpPr>
          <p:cNvPr id="60" name="Obdélník 59"/>
          <p:cNvSpPr/>
          <p:nvPr/>
        </p:nvSpPr>
        <p:spPr>
          <a:xfrm>
            <a:off x="714348" y="4572008"/>
            <a:ext cx="542136" cy="369332"/>
          </a:xfrm>
          <a:prstGeom prst="rect">
            <a:avLst/>
          </a:prstGeom>
        </p:spPr>
        <p:txBody>
          <a:bodyPr wrap="none">
            <a:spAutoFit/>
          </a:bodyPr>
          <a:lstStyle/>
          <a:p>
            <a:r>
              <a:rPr lang="el-GR" dirty="0" smtClean="0"/>
              <a:t>ω</a:t>
            </a:r>
            <a:r>
              <a:rPr lang="el-GR" baseline="-25000" dirty="0" smtClean="0"/>
              <a:t>2</a:t>
            </a:r>
            <a:r>
              <a:rPr lang="cs-CZ" baseline="-25000" dirty="0" smtClean="0"/>
              <a:t>,3</a:t>
            </a:r>
            <a:endParaRPr lang="cs-CZ" baseline="-25000" dirty="0"/>
          </a:p>
        </p:txBody>
      </p:sp>
      <p:sp>
        <p:nvSpPr>
          <p:cNvPr id="61" name="TextovéPole 60"/>
          <p:cNvSpPr txBox="1"/>
          <p:nvPr/>
        </p:nvSpPr>
        <p:spPr>
          <a:xfrm>
            <a:off x="4500563" y="1571612"/>
            <a:ext cx="4535934" cy="1200329"/>
          </a:xfrm>
          <a:prstGeom prst="rect">
            <a:avLst/>
          </a:prstGeom>
          <a:noFill/>
        </p:spPr>
        <p:txBody>
          <a:bodyPr wrap="square" rtlCol="0">
            <a:spAutoFit/>
          </a:bodyPr>
          <a:lstStyle/>
          <a:p>
            <a:r>
              <a:rPr lang="en-US" dirty="0">
                <a:latin typeface="+mj-lt"/>
              </a:rPr>
              <a:t>Indication: Absorption of auxiliary beam </a:t>
            </a:r>
            <a:r>
              <a:rPr lang="cs-CZ" dirty="0" smtClean="0">
                <a:latin typeface="+mj-lt"/>
              </a:rPr>
              <a:t>P</a:t>
            </a:r>
            <a:r>
              <a:rPr lang="el-GR" dirty="0" smtClean="0">
                <a:latin typeface="+mj-lt"/>
              </a:rPr>
              <a:t>ω</a:t>
            </a:r>
            <a:r>
              <a:rPr lang="el-GR" baseline="-25000" dirty="0" smtClean="0">
                <a:latin typeface="+mj-lt"/>
              </a:rPr>
              <a:t>1</a:t>
            </a:r>
            <a:r>
              <a:rPr lang="cs-CZ" baseline="-25000" dirty="0" smtClean="0">
                <a:latin typeface="+mj-lt"/>
              </a:rPr>
              <a:t>,2</a:t>
            </a:r>
          </a:p>
          <a:p>
            <a:r>
              <a:rPr lang="en-US" dirty="0">
                <a:latin typeface="+mj-lt"/>
              </a:rPr>
              <a:t>At resonance 2 → 3, depopulation of level 2 occurs and its occupancy decreases, thereby increasing absorption 1 → 2</a:t>
            </a:r>
            <a:endParaRPr lang="cs-CZ" dirty="0">
              <a:latin typeface="+mj-lt"/>
            </a:endParaRPr>
          </a:p>
        </p:txBody>
      </p:sp>
      <p:cxnSp>
        <p:nvCxnSpPr>
          <p:cNvPr id="63" name="Přímá spojovací šipka 62"/>
          <p:cNvCxnSpPr/>
          <p:nvPr/>
        </p:nvCxnSpPr>
        <p:spPr>
          <a:xfrm rot="5400000" flipH="1" flipV="1">
            <a:off x="4899462" y="5007205"/>
            <a:ext cx="14287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a:off x="5613842" y="5721585"/>
            <a:ext cx="285752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Volný tvar 76"/>
          <p:cNvSpPr/>
          <p:nvPr/>
        </p:nvSpPr>
        <p:spPr>
          <a:xfrm>
            <a:off x="5715008" y="4214818"/>
            <a:ext cx="2479589" cy="1495168"/>
          </a:xfrm>
          <a:custGeom>
            <a:avLst/>
            <a:gdLst>
              <a:gd name="connsiteX0" fmla="*/ 0 w 2479589"/>
              <a:gd name="connsiteY0" fmla="*/ 1289222 h 1495168"/>
              <a:gd name="connsiteX1" fmla="*/ 634313 w 2479589"/>
              <a:gd name="connsiteY1" fmla="*/ 1289222 h 1495168"/>
              <a:gd name="connsiteX2" fmla="*/ 1153297 w 2479589"/>
              <a:gd name="connsiteY2" fmla="*/ 53546 h 1495168"/>
              <a:gd name="connsiteX3" fmla="*/ 1524000 w 2479589"/>
              <a:gd name="connsiteY3" fmla="*/ 967946 h 1495168"/>
              <a:gd name="connsiteX4" fmla="*/ 1977081 w 2479589"/>
              <a:gd name="connsiteY4" fmla="*/ 1355124 h 1495168"/>
              <a:gd name="connsiteX5" fmla="*/ 2331308 w 2479589"/>
              <a:gd name="connsiteY5" fmla="*/ 1379838 h 1495168"/>
              <a:gd name="connsiteX6" fmla="*/ 2479589 w 2479589"/>
              <a:gd name="connsiteY6" fmla="*/ 1363362 h 14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589" h="1495168">
                <a:moveTo>
                  <a:pt x="0" y="1289222"/>
                </a:moveTo>
                <a:cubicBezTo>
                  <a:pt x="221048" y="1392195"/>
                  <a:pt x="442097" y="1495168"/>
                  <a:pt x="634313" y="1289222"/>
                </a:cubicBezTo>
                <a:cubicBezTo>
                  <a:pt x="826529" y="1083276"/>
                  <a:pt x="1005016" y="107092"/>
                  <a:pt x="1153297" y="53546"/>
                </a:cubicBezTo>
                <a:cubicBezTo>
                  <a:pt x="1301578" y="0"/>
                  <a:pt x="1386703" y="751016"/>
                  <a:pt x="1524000" y="967946"/>
                </a:cubicBezTo>
                <a:cubicBezTo>
                  <a:pt x="1661297" y="1184876"/>
                  <a:pt x="1842530" y="1286475"/>
                  <a:pt x="1977081" y="1355124"/>
                </a:cubicBezTo>
                <a:cubicBezTo>
                  <a:pt x="2111632" y="1423773"/>
                  <a:pt x="2247557" y="1378465"/>
                  <a:pt x="2331308" y="1379838"/>
                </a:cubicBezTo>
                <a:cubicBezTo>
                  <a:pt x="2415059" y="1381211"/>
                  <a:pt x="2447324" y="1372286"/>
                  <a:pt x="2479589" y="1363362"/>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81" name="Přímá spojovací čára 80"/>
          <p:cNvCxnSpPr/>
          <p:nvPr/>
        </p:nvCxnSpPr>
        <p:spPr>
          <a:xfrm rot="5400000">
            <a:off x="6756850" y="5721585"/>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ovéPole 81"/>
          <p:cNvSpPr txBox="1"/>
          <p:nvPr/>
        </p:nvSpPr>
        <p:spPr>
          <a:xfrm>
            <a:off x="6542536" y="5864461"/>
            <a:ext cx="841897" cy="400110"/>
          </a:xfrm>
          <a:prstGeom prst="rect">
            <a:avLst/>
          </a:prstGeom>
          <a:noFill/>
        </p:spPr>
        <p:txBody>
          <a:bodyPr wrap="none" rtlCol="0">
            <a:spAutoFit/>
          </a:bodyPr>
          <a:lstStyle/>
          <a:p>
            <a:r>
              <a:rPr lang="cs-CZ" sz="2000" dirty="0" smtClean="0"/>
              <a:t>f≈</a:t>
            </a:r>
            <a:r>
              <a:rPr lang="el-GR" sz="2000" dirty="0" smtClean="0"/>
              <a:t>ω</a:t>
            </a:r>
            <a:r>
              <a:rPr lang="cs-CZ" sz="2000" baseline="-25000" dirty="0" smtClean="0"/>
              <a:t>2,3</a:t>
            </a:r>
          </a:p>
        </p:txBody>
      </p:sp>
      <p:sp>
        <p:nvSpPr>
          <p:cNvPr id="83" name="TextovéPole 82"/>
          <p:cNvSpPr txBox="1"/>
          <p:nvPr/>
        </p:nvSpPr>
        <p:spPr>
          <a:xfrm>
            <a:off x="8328486" y="5864461"/>
            <a:ext cx="261610" cy="369332"/>
          </a:xfrm>
          <a:prstGeom prst="rect">
            <a:avLst/>
          </a:prstGeom>
          <a:noFill/>
        </p:spPr>
        <p:txBody>
          <a:bodyPr wrap="square" rtlCol="0">
            <a:spAutoFit/>
          </a:bodyPr>
          <a:lstStyle/>
          <a:p>
            <a:r>
              <a:rPr lang="cs-CZ" dirty="0" smtClean="0"/>
              <a:t>f</a:t>
            </a:r>
            <a:endParaRPr lang="cs-CZ" dirty="0"/>
          </a:p>
        </p:txBody>
      </p:sp>
      <p:sp>
        <p:nvSpPr>
          <p:cNvPr id="84" name="TextovéPole 83"/>
          <p:cNvSpPr txBox="1"/>
          <p:nvPr/>
        </p:nvSpPr>
        <p:spPr>
          <a:xfrm>
            <a:off x="4643438" y="4929198"/>
            <a:ext cx="922047" cy="369332"/>
          </a:xfrm>
          <a:prstGeom prst="rect">
            <a:avLst/>
          </a:prstGeom>
          <a:noFill/>
        </p:spPr>
        <p:txBody>
          <a:bodyPr wrap="none" rtlCol="0">
            <a:spAutoFit/>
          </a:bodyPr>
          <a:lstStyle/>
          <a:p>
            <a:r>
              <a:rPr lang="cs-CZ" dirty="0" smtClean="0"/>
              <a:t>A(P</a:t>
            </a:r>
            <a:r>
              <a:rPr lang="el-GR" dirty="0" smtClean="0"/>
              <a:t>ω</a:t>
            </a:r>
            <a:r>
              <a:rPr lang="el-GR" baseline="-25000" dirty="0" smtClean="0"/>
              <a:t>1</a:t>
            </a:r>
            <a:r>
              <a:rPr lang="cs-CZ" baseline="-25000" dirty="0" smtClean="0"/>
              <a:t>,2</a:t>
            </a:r>
            <a:r>
              <a:rPr lang="cs-CZ" dirty="0" smtClean="0"/>
              <a:t>)</a:t>
            </a:r>
          </a:p>
        </p:txBody>
      </p:sp>
      <p:cxnSp>
        <p:nvCxnSpPr>
          <p:cNvPr id="46" name="Přímá spojovací šipka 45"/>
          <p:cNvCxnSpPr/>
          <p:nvPr/>
        </p:nvCxnSpPr>
        <p:spPr>
          <a:xfrm rot="5400000" flipH="1" flipV="1">
            <a:off x="1000100" y="5572140"/>
            <a:ext cx="1143802" cy="794"/>
          </a:xfrm>
          <a:prstGeom prst="straightConnector1">
            <a:avLst/>
          </a:prstGeom>
          <a:ln w="1905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1" name="Obdélník 50"/>
          <p:cNvSpPr/>
          <p:nvPr/>
        </p:nvSpPr>
        <p:spPr>
          <a:xfrm>
            <a:off x="1571604" y="5429264"/>
            <a:ext cx="657552" cy="369332"/>
          </a:xfrm>
          <a:prstGeom prst="rect">
            <a:avLst/>
          </a:prstGeom>
        </p:spPr>
        <p:txBody>
          <a:bodyPr wrap="none">
            <a:spAutoFit/>
          </a:bodyPr>
          <a:lstStyle/>
          <a:p>
            <a:r>
              <a:rPr lang="cs-CZ" dirty="0" smtClean="0"/>
              <a:t>P</a:t>
            </a:r>
            <a:r>
              <a:rPr lang="el-GR" dirty="0" smtClean="0"/>
              <a:t>ω</a:t>
            </a:r>
            <a:r>
              <a:rPr lang="el-GR" baseline="-25000" dirty="0" smtClean="0"/>
              <a:t>1</a:t>
            </a:r>
            <a:r>
              <a:rPr lang="cs-CZ" baseline="-25000" dirty="0" smtClean="0"/>
              <a:t>,2</a:t>
            </a:r>
            <a:endParaRPr lang="cs-CZ" dirty="0"/>
          </a:p>
        </p:txBody>
      </p:sp>
      <p:cxnSp>
        <p:nvCxnSpPr>
          <p:cNvPr id="62" name="Přímá spojovací čára 61"/>
          <p:cNvCxnSpPr/>
          <p:nvPr/>
        </p:nvCxnSpPr>
        <p:spPr>
          <a:xfrm rot="16200000" flipH="1">
            <a:off x="4500562" y="3214686"/>
            <a:ext cx="142876"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ovací šipka 65"/>
          <p:cNvCxnSpPr/>
          <p:nvPr/>
        </p:nvCxnSpPr>
        <p:spPr>
          <a:xfrm rot="5400000" flipH="1" flipV="1">
            <a:off x="4286248" y="3571876"/>
            <a:ext cx="571504" cy="1588"/>
          </a:xfrm>
          <a:prstGeom prst="straightConnector1">
            <a:avLst/>
          </a:prstGeom>
          <a:ln w="127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Přímá spojovací čára 67"/>
          <p:cNvCxnSpPr/>
          <p:nvPr/>
        </p:nvCxnSpPr>
        <p:spPr>
          <a:xfrm rot="10800000">
            <a:off x="2214546" y="3286124"/>
            <a:ext cx="2357454" cy="1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Přímá spojovací čára 69"/>
          <p:cNvCxnSpPr/>
          <p:nvPr/>
        </p:nvCxnSpPr>
        <p:spPr>
          <a:xfrm rot="5400000" flipH="1" flipV="1">
            <a:off x="1785918" y="2857496"/>
            <a:ext cx="857256" cy="1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Přímá spojovací čára 72"/>
          <p:cNvCxnSpPr/>
          <p:nvPr/>
        </p:nvCxnSpPr>
        <p:spPr>
          <a:xfrm>
            <a:off x="2071670" y="3214686"/>
            <a:ext cx="214314"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bdélník 74"/>
          <p:cNvSpPr/>
          <p:nvPr/>
        </p:nvSpPr>
        <p:spPr>
          <a:xfrm>
            <a:off x="1500166" y="2000240"/>
            <a:ext cx="107157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latin typeface="Lucida Sans Unicode"/>
                <a:cs typeface="Lucida Sans Unicode"/>
              </a:rPr>
              <a:t>∼</a:t>
            </a:r>
          </a:p>
          <a:p>
            <a:pPr algn="ctr"/>
            <a:r>
              <a:rPr lang="cs-CZ" sz="1600" dirty="0" err="1" smtClean="0">
                <a:solidFill>
                  <a:schemeClr val="tx1"/>
                </a:solidFill>
                <a:latin typeface="Lucida Sans Unicode"/>
                <a:cs typeface="Lucida Sans Unicode"/>
              </a:rPr>
              <a:t>detecto</a:t>
            </a:r>
            <a:r>
              <a:rPr lang="cs-CZ" dirty="0" err="1" smtClean="0">
                <a:solidFill>
                  <a:schemeClr val="tx1"/>
                </a:solidFill>
                <a:latin typeface="Lucida Sans Unicode"/>
                <a:cs typeface="Lucida Sans Unicode"/>
              </a:rPr>
              <a:t>r</a:t>
            </a:r>
            <a:endParaRPr lang="cs-CZ" dirty="0">
              <a:solidFill>
                <a:schemeClr val="tx1"/>
              </a:solidFill>
            </a:endParaRPr>
          </a:p>
        </p:txBody>
      </p:sp>
      <p:sp>
        <p:nvSpPr>
          <p:cNvPr id="76" name="Obdélník 75"/>
          <p:cNvSpPr/>
          <p:nvPr/>
        </p:nvSpPr>
        <p:spPr>
          <a:xfrm>
            <a:off x="4214810" y="3786190"/>
            <a:ext cx="7143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smtClean="0">
                <a:solidFill>
                  <a:schemeClr val="tx1"/>
                </a:solidFill>
              </a:rPr>
              <a:t>P</a:t>
            </a:r>
            <a:r>
              <a:rPr lang="el-GR" dirty="0" smtClean="0">
                <a:solidFill>
                  <a:schemeClr val="tx1"/>
                </a:solidFill>
              </a:rPr>
              <a:t>ω</a:t>
            </a:r>
            <a:r>
              <a:rPr lang="el-GR" baseline="-25000" dirty="0" smtClean="0">
                <a:solidFill>
                  <a:schemeClr val="tx1"/>
                </a:solidFill>
              </a:rPr>
              <a:t>1</a:t>
            </a:r>
            <a:r>
              <a:rPr lang="cs-CZ" baseline="-25000" dirty="0" smtClean="0">
                <a:solidFill>
                  <a:schemeClr val="tx1"/>
                </a:solidFill>
              </a:rPr>
              <a:t>,2</a:t>
            </a:r>
            <a:endParaRPr lang="cs-CZ" dirty="0" smtClean="0">
              <a:solidFill>
                <a:schemeClr val="tx1"/>
              </a:solidFill>
            </a:endParaRPr>
          </a:p>
          <a:p>
            <a:pPr algn="ct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Tuning</a:t>
            </a:r>
            <a:r>
              <a:rPr lang="cs-CZ" dirty="0"/>
              <a:t> </a:t>
            </a:r>
            <a:r>
              <a:rPr lang="cs-CZ" dirty="0" err="1" smtClean="0"/>
              <a:t>of</a:t>
            </a:r>
            <a:r>
              <a:rPr lang="cs-CZ" dirty="0" smtClean="0"/>
              <a:t> </a:t>
            </a:r>
            <a:r>
              <a:rPr lang="cs-CZ" dirty="0" err="1" smtClean="0"/>
              <a:t>absorption</a:t>
            </a:r>
            <a:r>
              <a:rPr lang="cs-CZ" dirty="0" smtClean="0"/>
              <a:t> </a:t>
            </a:r>
            <a:r>
              <a:rPr lang="cs-CZ" dirty="0" err="1"/>
              <a:t>levels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24</a:t>
            </a:fld>
            <a:endParaRPr lang="cs-CZ"/>
          </a:p>
        </p:txBody>
      </p:sp>
      <p:sp>
        <p:nvSpPr>
          <p:cNvPr id="6" name="Zástupný symbol pro obsah 5"/>
          <p:cNvSpPr>
            <a:spLocks noGrp="1"/>
          </p:cNvSpPr>
          <p:nvPr>
            <p:ph sz="quarter" idx="1"/>
          </p:nvPr>
        </p:nvSpPr>
        <p:spPr/>
        <p:txBody>
          <a:bodyPr>
            <a:normAutofit fontScale="85000" lnSpcReduction="20000"/>
          </a:bodyPr>
          <a:lstStyle/>
          <a:p>
            <a:r>
              <a:rPr lang="en-US" dirty="0"/>
              <a:t>Zeeman effect can be used for molecules with permanent magnetic dipole moment. The magnetic field causes splitting of degenerate levels:</a:t>
            </a:r>
            <a:endParaRPr lang="cs-CZ" dirty="0"/>
          </a:p>
          <a:p>
            <a:pPr marL="0" indent="0">
              <a:buNone/>
            </a:pPr>
            <a:r>
              <a:rPr lang="cs-CZ" b="1" dirty="0" smtClean="0">
                <a:solidFill>
                  <a:schemeClr val="accent2">
                    <a:lumMod val="75000"/>
                  </a:schemeClr>
                </a:solidFill>
              </a:rPr>
              <a:t>    </a:t>
            </a:r>
            <a:r>
              <a:rPr lang="el-GR" b="1" dirty="0" smtClean="0">
                <a:solidFill>
                  <a:schemeClr val="accent2">
                    <a:lumMod val="75000"/>
                  </a:schemeClr>
                </a:solidFill>
              </a:rPr>
              <a:t>Δ</a:t>
            </a:r>
            <a:r>
              <a:rPr lang="cs-CZ" b="1" dirty="0" smtClean="0">
                <a:solidFill>
                  <a:schemeClr val="accent2">
                    <a:lumMod val="75000"/>
                  </a:schemeClr>
                </a:solidFill>
              </a:rPr>
              <a:t>E = -</a:t>
            </a:r>
            <a:r>
              <a:rPr lang="el-GR" b="1" dirty="0" smtClean="0">
                <a:solidFill>
                  <a:schemeClr val="accent2">
                    <a:lumMod val="75000"/>
                  </a:schemeClr>
                </a:solidFill>
              </a:rPr>
              <a:t>μ</a:t>
            </a:r>
            <a:r>
              <a:rPr lang="cs-CZ" b="1" baseline="-25000" dirty="0" err="1" smtClean="0">
                <a:solidFill>
                  <a:schemeClr val="accent2">
                    <a:lumMod val="75000"/>
                  </a:schemeClr>
                </a:solidFill>
              </a:rPr>
              <a:t>B</a:t>
            </a:r>
            <a:r>
              <a:rPr lang="cs-CZ" b="1" dirty="0" err="1" smtClean="0">
                <a:solidFill>
                  <a:schemeClr val="accent2">
                    <a:lumMod val="75000"/>
                  </a:schemeClr>
                </a:solidFill>
              </a:rPr>
              <a:t>gm</a:t>
            </a:r>
            <a:r>
              <a:rPr lang="cs-CZ" dirty="0" smtClean="0"/>
              <a:t>, </a:t>
            </a:r>
            <a:r>
              <a:rPr lang="cs-CZ" dirty="0" err="1" smtClean="0"/>
              <a:t>where</a:t>
            </a:r>
            <a:r>
              <a:rPr lang="cs-CZ" dirty="0" smtClean="0"/>
              <a:t> g=</a:t>
            </a:r>
            <a:r>
              <a:rPr lang="cs-CZ" dirty="0" err="1" smtClean="0"/>
              <a:t>Landé</a:t>
            </a:r>
            <a:r>
              <a:rPr lang="cs-CZ" dirty="0" smtClean="0"/>
              <a:t> </a:t>
            </a:r>
            <a:r>
              <a:rPr lang="cs-CZ" dirty="0" err="1" smtClean="0"/>
              <a:t>factor</a:t>
            </a:r>
            <a:r>
              <a:rPr lang="cs-CZ" dirty="0" smtClean="0"/>
              <a:t>; </a:t>
            </a:r>
            <a:r>
              <a:rPr lang="el-GR" dirty="0" smtClean="0"/>
              <a:t>μ</a:t>
            </a:r>
            <a:r>
              <a:rPr lang="cs-CZ" baseline="-25000" dirty="0" smtClean="0"/>
              <a:t>B</a:t>
            </a:r>
            <a:r>
              <a:rPr lang="cs-CZ" dirty="0"/>
              <a:t>=</a:t>
            </a:r>
            <a:r>
              <a:rPr lang="cs-CZ" dirty="0" err="1"/>
              <a:t>Bohr</a:t>
            </a:r>
            <a:r>
              <a:rPr lang="cs-CZ" dirty="0"/>
              <a:t> magneton; </a:t>
            </a:r>
            <a:r>
              <a:rPr lang="cs-CZ" dirty="0" smtClean="0"/>
              <a:t>B= </a:t>
            </a:r>
            <a:r>
              <a:rPr lang="cs-CZ" dirty="0" err="1"/>
              <a:t>magnetic</a:t>
            </a:r>
            <a:r>
              <a:rPr lang="cs-CZ" dirty="0"/>
              <a:t> </a:t>
            </a:r>
            <a:r>
              <a:rPr lang="cs-CZ" dirty="0" err="1"/>
              <a:t>induction</a:t>
            </a:r>
            <a:r>
              <a:rPr lang="cs-CZ" dirty="0"/>
              <a:t>; m = </a:t>
            </a:r>
            <a:r>
              <a:rPr lang="cs-CZ" dirty="0" err="1"/>
              <a:t>magnetic</a:t>
            </a:r>
            <a:r>
              <a:rPr lang="cs-CZ" dirty="0"/>
              <a:t> </a:t>
            </a:r>
            <a:r>
              <a:rPr lang="cs-CZ" dirty="0" err="1"/>
              <a:t>quantum</a:t>
            </a:r>
            <a:r>
              <a:rPr lang="cs-CZ" dirty="0"/>
              <a:t> </a:t>
            </a:r>
            <a:r>
              <a:rPr lang="cs-CZ" dirty="0" err="1"/>
              <a:t>number</a:t>
            </a:r>
            <a:r>
              <a:rPr lang="cs-CZ" dirty="0"/>
              <a:t>.</a:t>
            </a:r>
            <a:endParaRPr lang="cs-CZ" dirty="0" smtClean="0"/>
          </a:p>
          <a:p>
            <a:pPr>
              <a:buNone/>
            </a:pPr>
            <a:r>
              <a:rPr lang="cs-CZ" dirty="0" smtClean="0"/>
              <a:t>	</a:t>
            </a:r>
            <a:r>
              <a:rPr lang="en-US" dirty="0"/>
              <a:t>Sensitivity is particularly high for radicals with unpaired electrons</a:t>
            </a:r>
            <a:r>
              <a:rPr lang="en-US" dirty="0" smtClean="0"/>
              <a:t>.</a:t>
            </a:r>
            <a:endParaRPr lang="cs-CZ" dirty="0" smtClean="0"/>
          </a:p>
          <a:p>
            <a:r>
              <a:rPr lang="en-US" dirty="0">
                <a:solidFill>
                  <a:schemeClr val="accent2">
                    <a:lumMod val="75000"/>
                  </a:schemeClr>
                </a:solidFill>
              </a:rPr>
              <a:t>Stark effect </a:t>
            </a:r>
            <a:r>
              <a:rPr lang="en-US" dirty="0"/>
              <a:t>causes the splitting of the molecules in a permanent electric dipole moment. Necessary intensities of homogeneous el. fields are of order </a:t>
            </a:r>
            <a:r>
              <a:rPr lang="cs-CZ" dirty="0" err="1" smtClean="0"/>
              <a:t>1000V</a:t>
            </a:r>
            <a:r>
              <a:rPr lang="cs-CZ" dirty="0" smtClean="0"/>
              <a:t>/mm.</a:t>
            </a:r>
          </a:p>
          <a:p>
            <a:r>
              <a:rPr lang="en-US" dirty="0"/>
              <a:t>Especially in the IR region</a:t>
            </a:r>
            <a:r>
              <a:rPr lang="cs-CZ" dirty="0" smtClean="0"/>
              <a:t>, </a:t>
            </a:r>
            <a:r>
              <a:rPr lang="cs-CZ" dirty="0" err="1" smtClean="0"/>
              <a:t>lasers</a:t>
            </a:r>
            <a:r>
              <a:rPr lang="cs-CZ" dirty="0" smtClean="0"/>
              <a:t> HF, DF, CO, CO</a:t>
            </a:r>
            <a:r>
              <a:rPr lang="cs-CZ" baseline="-25000" dirty="0" smtClean="0"/>
              <a:t>2</a:t>
            </a:r>
            <a:r>
              <a:rPr lang="cs-CZ" dirty="0" smtClean="0"/>
              <a:t>, N</a:t>
            </a:r>
            <a:r>
              <a:rPr lang="cs-CZ" baseline="-25000" dirty="0" smtClean="0"/>
              <a:t>2</a:t>
            </a:r>
            <a:r>
              <a:rPr lang="cs-CZ" dirty="0" smtClean="0"/>
              <a:t>O, H</a:t>
            </a:r>
            <a:r>
              <a:rPr lang="cs-CZ" baseline="-25000" dirty="0" smtClean="0"/>
              <a:t>2</a:t>
            </a:r>
            <a:r>
              <a:rPr lang="cs-CZ" dirty="0" smtClean="0"/>
              <a:t>O, D</a:t>
            </a:r>
            <a:r>
              <a:rPr lang="cs-CZ" baseline="-25000" dirty="0" smtClean="0"/>
              <a:t>2</a:t>
            </a:r>
            <a:r>
              <a:rPr lang="cs-CZ" dirty="0" smtClean="0"/>
              <a:t>O, HCN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Tuning of absorption levels– Zeeman</a:t>
            </a:r>
            <a:endParaRPr lang="en-US"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25</a:t>
            </a:fld>
            <a:endParaRPr lang="cs-CZ"/>
          </a:p>
        </p:txBody>
      </p:sp>
      <p:grpSp>
        <p:nvGrpSpPr>
          <p:cNvPr id="12" name="Skupina 11"/>
          <p:cNvGrpSpPr/>
          <p:nvPr/>
        </p:nvGrpSpPr>
        <p:grpSpPr>
          <a:xfrm>
            <a:off x="500034" y="2428868"/>
            <a:ext cx="8215370" cy="823638"/>
            <a:chOff x="500034" y="2874943"/>
            <a:chExt cx="8215370" cy="823638"/>
          </a:xfrm>
        </p:grpSpPr>
        <p:sp>
          <p:nvSpPr>
            <p:cNvPr id="6" name="Obdélník 5"/>
            <p:cNvSpPr/>
            <p:nvPr/>
          </p:nvSpPr>
          <p:spPr>
            <a:xfrm>
              <a:off x="500034" y="2943579"/>
              <a:ext cx="785818" cy="68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detec</a:t>
              </a:r>
              <a:r>
                <a:rPr lang="cs-CZ" dirty="0" smtClean="0">
                  <a:solidFill>
                    <a:schemeClr val="tx1"/>
                  </a:solidFill>
                </a:rPr>
                <a:t>-</a:t>
              </a:r>
            </a:p>
            <a:p>
              <a:pPr algn="ctr"/>
              <a:r>
                <a:rPr lang="cs-CZ" dirty="0" smtClean="0">
                  <a:solidFill>
                    <a:schemeClr val="tx1"/>
                  </a:solidFill>
                </a:rPr>
                <a:t>tor</a:t>
              </a:r>
              <a:endParaRPr lang="cs-CZ" dirty="0">
                <a:solidFill>
                  <a:schemeClr val="tx1"/>
                </a:solidFill>
              </a:endParaRPr>
            </a:p>
          </p:txBody>
        </p:sp>
        <p:sp>
          <p:nvSpPr>
            <p:cNvPr id="7" name="Oblouk 6"/>
            <p:cNvSpPr/>
            <p:nvPr/>
          </p:nvSpPr>
          <p:spPr>
            <a:xfrm rot="10800000">
              <a:off x="1928794" y="2874943"/>
              <a:ext cx="500066" cy="823638"/>
            </a:xfrm>
            <a:prstGeom prst="arc">
              <a:avLst>
                <a:gd name="adj1" fmla="val 16200000"/>
                <a:gd name="adj2" fmla="val 5030997"/>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louk 7"/>
            <p:cNvSpPr/>
            <p:nvPr/>
          </p:nvSpPr>
          <p:spPr>
            <a:xfrm rot="176140">
              <a:off x="8215338" y="2874943"/>
              <a:ext cx="500066" cy="823638"/>
            </a:xfrm>
            <a:prstGeom prst="arc">
              <a:avLst>
                <a:gd name="adj1" fmla="val 16200000"/>
                <a:gd name="adj2" fmla="val 5030997"/>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9" name="Přímá spojovací šipka 8"/>
            <p:cNvCxnSpPr>
              <a:endCxn id="6" idx="3"/>
            </p:cNvCxnSpPr>
            <p:nvPr/>
          </p:nvCxnSpPr>
          <p:spPr>
            <a:xfrm rot="10800000">
              <a:off x="1285852" y="3286762"/>
              <a:ext cx="7429552" cy="15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Vývojový diagram: údaje 9"/>
            <p:cNvSpPr/>
            <p:nvPr/>
          </p:nvSpPr>
          <p:spPr>
            <a:xfrm>
              <a:off x="2143108" y="2943579"/>
              <a:ext cx="2428892" cy="686365"/>
            </a:xfrm>
            <a:prstGeom prst="flowChartInputOutp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cuvette</a:t>
              </a:r>
              <a:endParaRPr lang="cs-CZ" dirty="0">
                <a:solidFill>
                  <a:schemeClr val="tx1"/>
                </a:solidFill>
              </a:endParaRPr>
            </a:p>
          </p:txBody>
        </p:sp>
        <p:sp>
          <p:nvSpPr>
            <p:cNvPr id="11" name="Lichoběžník 10"/>
            <p:cNvSpPr/>
            <p:nvPr/>
          </p:nvSpPr>
          <p:spPr>
            <a:xfrm>
              <a:off x="4857752" y="2943579"/>
              <a:ext cx="3357586" cy="686365"/>
            </a:xfrm>
            <a:prstGeom prst="trapezoi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lasers</a:t>
              </a:r>
              <a:r>
                <a:rPr lang="cs-CZ" dirty="0" smtClean="0">
                  <a:solidFill>
                    <a:schemeClr val="tx1"/>
                  </a:solidFill>
                </a:rPr>
                <a:t> </a:t>
              </a:r>
              <a:r>
                <a:rPr lang="cs-CZ" dirty="0" err="1" smtClean="0">
                  <a:solidFill>
                    <a:schemeClr val="tx1"/>
                  </a:solidFill>
                </a:rPr>
                <a:t>active</a:t>
              </a:r>
              <a:r>
                <a:rPr lang="cs-CZ" dirty="0" smtClean="0">
                  <a:solidFill>
                    <a:schemeClr val="tx1"/>
                  </a:solidFill>
                </a:rPr>
                <a:t> medium</a:t>
              </a:r>
              <a:endParaRPr lang="cs-CZ" dirty="0">
                <a:solidFill>
                  <a:schemeClr val="tx1"/>
                </a:solidFill>
              </a:endParaRPr>
            </a:p>
          </p:txBody>
        </p:sp>
      </p:grpSp>
      <p:cxnSp>
        <p:nvCxnSpPr>
          <p:cNvPr id="14" name="Přímá spojovací čára 13"/>
          <p:cNvCxnSpPr/>
          <p:nvPr/>
        </p:nvCxnSpPr>
        <p:spPr>
          <a:xfrm rot="5400000">
            <a:off x="2928926" y="2000240"/>
            <a:ext cx="428628" cy="158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3143240" y="2214554"/>
            <a:ext cx="714380" cy="158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rot="5400000">
            <a:off x="3642512" y="2000240"/>
            <a:ext cx="429422" cy="79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3143240" y="3143248"/>
            <a:ext cx="714380" cy="158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rot="5400000">
            <a:off x="3644100" y="3357562"/>
            <a:ext cx="427834" cy="79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p:cNvCxnSpPr/>
          <p:nvPr/>
        </p:nvCxnSpPr>
        <p:spPr>
          <a:xfrm rot="5400000">
            <a:off x="2928926" y="3357562"/>
            <a:ext cx="428628" cy="158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357554" y="1857364"/>
            <a:ext cx="300082" cy="369332"/>
          </a:xfrm>
          <a:prstGeom prst="rect">
            <a:avLst/>
          </a:prstGeom>
          <a:noFill/>
        </p:spPr>
        <p:txBody>
          <a:bodyPr wrap="none" rtlCol="0">
            <a:spAutoFit/>
          </a:bodyPr>
          <a:lstStyle/>
          <a:p>
            <a:r>
              <a:rPr lang="cs-CZ" dirty="0" smtClean="0"/>
              <a:t>S</a:t>
            </a:r>
            <a:endParaRPr lang="cs-CZ" dirty="0"/>
          </a:p>
        </p:txBody>
      </p:sp>
      <p:sp>
        <p:nvSpPr>
          <p:cNvPr id="28" name="TextovéPole 27"/>
          <p:cNvSpPr txBox="1"/>
          <p:nvPr/>
        </p:nvSpPr>
        <p:spPr>
          <a:xfrm>
            <a:off x="3357554" y="3214686"/>
            <a:ext cx="272832" cy="369332"/>
          </a:xfrm>
          <a:prstGeom prst="rect">
            <a:avLst/>
          </a:prstGeom>
          <a:noFill/>
        </p:spPr>
        <p:txBody>
          <a:bodyPr wrap="none" rtlCol="0">
            <a:spAutoFit/>
          </a:bodyPr>
          <a:lstStyle/>
          <a:p>
            <a:r>
              <a:rPr lang="cs-CZ" dirty="0" smtClean="0"/>
              <a:t>J</a:t>
            </a:r>
            <a:endParaRPr lang="cs-CZ" dirty="0"/>
          </a:p>
        </p:txBody>
      </p:sp>
      <p:cxnSp>
        <p:nvCxnSpPr>
          <p:cNvPr id="30" name="Přímá spojovací šipka 29"/>
          <p:cNvCxnSpPr/>
          <p:nvPr/>
        </p:nvCxnSpPr>
        <p:spPr>
          <a:xfrm rot="5400000">
            <a:off x="2750331" y="2678901"/>
            <a:ext cx="92869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rot="5400000">
            <a:off x="2893207" y="2678901"/>
            <a:ext cx="92869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stCxn id="27" idx="2"/>
          </p:cNvCxnSpPr>
          <p:nvPr/>
        </p:nvCxnSpPr>
        <p:spPr>
          <a:xfrm rot="5400000">
            <a:off x="3045737" y="2681390"/>
            <a:ext cx="916552" cy="716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rot="5400000">
            <a:off x="3178959" y="2678901"/>
            <a:ext cx="92869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5400000">
            <a:off x="3321835" y="2678901"/>
            <a:ext cx="928694"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p:nvPr/>
        </p:nvCxnSpPr>
        <p:spPr>
          <a:xfrm rot="5400000" flipH="1" flipV="1">
            <a:off x="-35751" y="4822041"/>
            <a:ext cx="207170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ovací šipka 43"/>
          <p:cNvCxnSpPr/>
          <p:nvPr/>
        </p:nvCxnSpPr>
        <p:spPr>
          <a:xfrm>
            <a:off x="1000100" y="5857892"/>
            <a:ext cx="57150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p:cNvCxnSpPr/>
          <p:nvPr/>
        </p:nvCxnSpPr>
        <p:spPr>
          <a:xfrm flipV="1">
            <a:off x="1000100" y="3643314"/>
            <a:ext cx="5000660" cy="85725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Přímá spojovací čára 51"/>
          <p:cNvCxnSpPr/>
          <p:nvPr/>
        </p:nvCxnSpPr>
        <p:spPr>
          <a:xfrm flipV="1">
            <a:off x="1000100" y="4143380"/>
            <a:ext cx="5000660"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Přímá spojovací čára 53"/>
          <p:cNvCxnSpPr/>
          <p:nvPr/>
        </p:nvCxnSpPr>
        <p:spPr>
          <a:xfrm>
            <a:off x="1000100" y="4500570"/>
            <a:ext cx="5000660" cy="14287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Přímá spojovací čára 59"/>
          <p:cNvCxnSpPr/>
          <p:nvPr/>
        </p:nvCxnSpPr>
        <p:spPr>
          <a:xfrm>
            <a:off x="1000100" y="4500570"/>
            <a:ext cx="5000660" cy="64294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Přímá spojovací čára 62"/>
          <p:cNvCxnSpPr/>
          <p:nvPr/>
        </p:nvCxnSpPr>
        <p:spPr>
          <a:xfrm flipV="1">
            <a:off x="1000100" y="4857760"/>
            <a:ext cx="5000660" cy="4286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Přímá spojovací čára 64"/>
          <p:cNvCxnSpPr/>
          <p:nvPr/>
        </p:nvCxnSpPr>
        <p:spPr>
          <a:xfrm>
            <a:off x="1000100" y="5286388"/>
            <a:ext cx="5000660" cy="5715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5929322" y="3429000"/>
            <a:ext cx="707245" cy="369332"/>
          </a:xfrm>
          <a:prstGeom prst="rect">
            <a:avLst/>
          </a:prstGeom>
          <a:noFill/>
        </p:spPr>
        <p:txBody>
          <a:bodyPr wrap="none" rtlCol="0">
            <a:spAutoFit/>
          </a:bodyPr>
          <a:lstStyle/>
          <a:p>
            <a:r>
              <a:rPr lang="cs-CZ" dirty="0" smtClean="0">
                <a:solidFill>
                  <a:srgbClr val="00B0F0"/>
                </a:solidFill>
              </a:rPr>
              <a:t>+3/2</a:t>
            </a:r>
            <a:endParaRPr lang="cs-CZ" dirty="0">
              <a:solidFill>
                <a:srgbClr val="00B0F0"/>
              </a:solidFill>
            </a:endParaRPr>
          </a:p>
        </p:txBody>
      </p:sp>
      <p:sp>
        <p:nvSpPr>
          <p:cNvPr id="67" name="TextovéPole 66"/>
          <p:cNvSpPr txBox="1"/>
          <p:nvPr/>
        </p:nvSpPr>
        <p:spPr>
          <a:xfrm>
            <a:off x="5929322" y="3929066"/>
            <a:ext cx="707245" cy="369332"/>
          </a:xfrm>
          <a:prstGeom prst="rect">
            <a:avLst/>
          </a:prstGeom>
          <a:noFill/>
        </p:spPr>
        <p:txBody>
          <a:bodyPr wrap="none" rtlCol="0">
            <a:spAutoFit/>
          </a:bodyPr>
          <a:lstStyle/>
          <a:p>
            <a:r>
              <a:rPr lang="cs-CZ" dirty="0" smtClean="0">
                <a:solidFill>
                  <a:srgbClr val="00B0F0"/>
                </a:solidFill>
              </a:rPr>
              <a:t>+1/2</a:t>
            </a:r>
            <a:endParaRPr lang="cs-CZ" dirty="0">
              <a:solidFill>
                <a:srgbClr val="00B0F0"/>
              </a:solidFill>
            </a:endParaRPr>
          </a:p>
        </p:txBody>
      </p:sp>
      <p:sp>
        <p:nvSpPr>
          <p:cNvPr id="68" name="TextovéPole 67"/>
          <p:cNvSpPr txBox="1"/>
          <p:nvPr/>
        </p:nvSpPr>
        <p:spPr>
          <a:xfrm>
            <a:off x="6000760" y="4429132"/>
            <a:ext cx="630301" cy="369332"/>
          </a:xfrm>
          <a:prstGeom prst="rect">
            <a:avLst/>
          </a:prstGeom>
          <a:noFill/>
        </p:spPr>
        <p:txBody>
          <a:bodyPr wrap="none" rtlCol="0">
            <a:spAutoFit/>
          </a:bodyPr>
          <a:lstStyle/>
          <a:p>
            <a:r>
              <a:rPr lang="cs-CZ" dirty="0" smtClean="0">
                <a:solidFill>
                  <a:srgbClr val="00B0F0"/>
                </a:solidFill>
              </a:rPr>
              <a:t>-1/2</a:t>
            </a:r>
            <a:endParaRPr lang="cs-CZ" dirty="0">
              <a:solidFill>
                <a:srgbClr val="00B0F0"/>
              </a:solidFill>
            </a:endParaRPr>
          </a:p>
        </p:txBody>
      </p:sp>
      <p:sp>
        <p:nvSpPr>
          <p:cNvPr id="69" name="TextovéPole 68"/>
          <p:cNvSpPr txBox="1"/>
          <p:nvPr/>
        </p:nvSpPr>
        <p:spPr>
          <a:xfrm>
            <a:off x="6000760" y="4929198"/>
            <a:ext cx="630301" cy="369332"/>
          </a:xfrm>
          <a:prstGeom prst="rect">
            <a:avLst/>
          </a:prstGeom>
          <a:noFill/>
        </p:spPr>
        <p:txBody>
          <a:bodyPr wrap="none" rtlCol="0">
            <a:spAutoFit/>
          </a:bodyPr>
          <a:lstStyle/>
          <a:p>
            <a:r>
              <a:rPr lang="cs-CZ" dirty="0" smtClean="0">
                <a:solidFill>
                  <a:srgbClr val="00B0F0"/>
                </a:solidFill>
              </a:rPr>
              <a:t>-3/2</a:t>
            </a:r>
            <a:endParaRPr lang="cs-CZ" dirty="0">
              <a:solidFill>
                <a:srgbClr val="00B0F0"/>
              </a:solidFill>
            </a:endParaRPr>
          </a:p>
        </p:txBody>
      </p:sp>
      <p:sp>
        <p:nvSpPr>
          <p:cNvPr id="70" name="TextovéPole 69"/>
          <p:cNvSpPr txBox="1"/>
          <p:nvPr/>
        </p:nvSpPr>
        <p:spPr>
          <a:xfrm>
            <a:off x="5929322" y="4643446"/>
            <a:ext cx="707245" cy="369332"/>
          </a:xfrm>
          <a:prstGeom prst="rect">
            <a:avLst/>
          </a:prstGeom>
          <a:noFill/>
        </p:spPr>
        <p:txBody>
          <a:bodyPr wrap="none" rtlCol="0">
            <a:spAutoFit/>
          </a:bodyPr>
          <a:lstStyle/>
          <a:p>
            <a:r>
              <a:rPr lang="cs-CZ" dirty="0" smtClean="0">
                <a:solidFill>
                  <a:srgbClr val="FF0000"/>
                </a:solidFill>
              </a:rPr>
              <a:t>+1/2</a:t>
            </a:r>
            <a:endParaRPr lang="cs-CZ" dirty="0">
              <a:solidFill>
                <a:srgbClr val="FF0000"/>
              </a:solidFill>
            </a:endParaRPr>
          </a:p>
        </p:txBody>
      </p:sp>
      <p:sp>
        <p:nvSpPr>
          <p:cNvPr id="71" name="TextovéPole 70"/>
          <p:cNvSpPr txBox="1"/>
          <p:nvPr/>
        </p:nvSpPr>
        <p:spPr>
          <a:xfrm>
            <a:off x="6000760" y="5572140"/>
            <a:ext cx="630301" cy="369332"/>
          </a:xfrm>
          <a:prstGeom prst="rect">
            <a:avLst/>
          </a:prstGeom>
          <a:noFill/>
        </p:spPr>
        <p:txBody>
          <a:bodyPr wrap="none" rtlCol="0">
            <a:spAutoFit/>
          </a:bodyPr>
          <a:lstStyle/>
          <a:p>
            <a:r>
              <a:rPr lang="cs-CZ" dirty="0" smtClean="0">
                <a:solidFill>
                  <a:srgbClr val="FF0000"/>
                </a:solidFill>
              </a:rPr>
              <a:t>-1/2</a:t>
            </a:r>
            <a:endParaRPr lang="cs-CZ" dirty="0">
              <a:solidFill>
                <a:srgbClr val="FF0000"/>
              </a:solidFill>
            </a:endParaRPr>
          </a:p>
        </p:txBody>
      </p:sp>
      <p:cxnSp>
        <p:nvCxnSpPr>
          <p:cNvPr id="73" name="Přímá spojovací šipka 72"/>
          <p:cNvCxnSpPr/>
          <p:nvPr/>
        </p:nvCxnSpPr>
        <p:spPr>
          <a:xfrm rot="5400000">
            <a:off x="1250133" y="4893479"/>
            <a:ext cx="928694" cy="1588"/>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Přímá spojovací šipka 74"/>
          <p:cNvCxnSpPr/>
          <p:nvPr/>
        </p:nvCxnSpPr>
        <p:spPr>
          <a:xfrm rot="5400000">
            <a:off x="1678761" y="4750603"/>
            <a:ext cx="928694" cy="1588"/>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Přímá spojovací šipka 76"/>
          <p:cNvCxnSpPr/>
          <p:nvPr/>
        </p:nvCxnSpPr>
        <p:spPr>
          <a:xfrm rot="5400000">
            <a:off x="2608249" y="5035561"/>
            <a:ext cx="928694" cy="1588"/>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Přímá spojovací šipka 78"/>
          <p:cNvCxnSpPr/>
          <p:nvPr/>
        </p:nvCxnSpPr>
        <p:spPr>
          <a:xfrm rot="5400000">
            <a:off x="4572794" y="5357032"/>
            <a:ext cx="714380" cy="1588"/>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ovéPole 79"/>
          <p:cNvSpPr txBox="1"/>
          <p:nvPr/>
        </p:nvSpPr>
        <p:spPr>
          <a:xfrm>
            <a:off x="4929190" y="5286388"/>
            <a:ext cx="1007007" cy="369332"/>
          </a:xfrm>
          <a:prstGeom prst="rect">
            <a:avLst/>
          </a:prstGeom>
          <a:noFill/>
        </p:spPr>
        <p:txBody>
          <a:bodyPr wrap="none" rtlCol="0">
            <a:spAutoFit/>
          </a:bodyPr>
          <a:lstStyle/>
          <a:p>
            <a:r>
              <a:rPr lang="el-GR" dirty="0" smtClean="0">
                <a:latin typeface="Lucida Sans Unicode"/>
                <a:cs typeface="Lucida Sans Unicode"/>
              </a:rPr>
              <a:t>Δ</a:t>
            </a:r>
            <a:r>
              <a:rPr lang="cs-CZ" dirty="0" smtClean="0">
                <a:latin typeface="Lucida Sans Unicode"/>
                <a:cs typeface="Lucida Sans Unicode"/>
              </a:rPr>
              <a:t>M=-1</a:t>
            </a:r>
            <a:endParaRPr lang="cs-CZ" dirty="0"/>
          </a:p>
        </p:txBody>
      </p:sp>
      <p:sp>
        <p:nvSpPr>
          <p:cNvPr id="81" name="TextovéPole 80"/>
          <p:cNvSpPr txBox="1"/>
          <p:nvPr/>
        </p:nvSpPr>
        <p:spPr>
          <a:xfrm>
            <a:off x="3071802" y="5072074"/>
            <a:ext cx="854721" cy="369332"/>
          </a:xfrm>
          <a:prstGeom prst="rect">
            <a:avLst/>
          </a:prstGeom>
          <a:noFill/>
        </p:spPr>
        <p:txBody>
          <a:bodyPr wrap="none" rtlCol="0">
            <a:spAutoFit/>
          </a:bodyPr>
          <a:lstStyle/>
          <a:p>
            <a:r>
              <a:rPr lang="el-GR" dirty="0" smtClean="0">
                <a:latin typeface="Lucida Sans Unicode"/>
                <a:cs typeface="Lucida Sans Unicode"/>
              </a:rPr>
              <a:t>Δ</a:t>
            </a:r>
            <a:r>
              <a:rPr lang="cs-CZ" dirty="0" smtClean="0">
                <a:latin typeface="Lucida Sans Unicode"/>
                <a:cs typeface="Lucida Sans Unicode"/>
              </a:rPr>
              <a:t>M=</a:t>
            </a:r>
            <a:r>
              <a:rPr lang="cs-CZ" dirty="0" smtClean="0"/>
              <a:t>0</a:t>
            </a:r>
          </a:p>
        </p:txBody>
      </p:sp>
      <p:sp>
        <p:nvSpPr>
          <p:cNvPr id="82" name="TextovéPole 81"/>
          <p:cNvSpPr txBox="1"/>
          <p:nvPr/>
        </p:nvSpPr>
        <p:spPr>
          <a:xfrm>
            <a:off x="2143108" y="4714884"/>
            <a:ext cx="854721" cy="369332"/>
          </a:xfrm>
          <a:prstGeom prst="rect">
            <a:avLst/>
          </a:prstGeom>
          <a:noFill/>
        </p:spPr>
        <p:txBody>
          <a:bodyPr wrap="none" rtlCol="0">
            <a:spAutoFit/>
          </a:bodyPr>
          <a:lstStyle/>
          <a:p>
            <a:r>
              <a:rPr lang="el-GR" dirty="0" smtClean="0">
                <a:latin typeface="Lucida Sans Unicode"/>
                <a:cs typeface="Lucida Sans Unicode"/>
              </a:rPr>
              <a:t>Δ</a:t>
            </a:r>
            <a:r>
              <a:rPr lang="cs-CZ" dirty="0" smtClean="0">
                <a:latin typeface="Lucida Sans Unicode"/>
                <a:cs typeface="Lucida Sans Unicode"/>
              </a:rPr>
              <a:t>M=</a:t>
            </a:r>
            <a:r>
              <a:rPr lang="cs-CZ" dirty="0" smtClean="0"/>
              <a:t>1</a:t>
            </a:r>
          </a:p>
        </p:txBody>
      </p:sp>
      <p:sp>
        <p:nvSpPr>
          <p:cNvPr id="83" name="TextovéPole 82"/>
          <p:cNvSpPr txBox="1"/>
          <p:nvPr/>
        </p:nvSpPr>
        <p:spPr>
          <a:xfrm>
            <a:off x="928662" y="4714884"/>
            <a:ext cx="854721" cy="369332"/>
          </a:xfrm>
          <a:prstGeom prst="rect">
            <a:avLst/>
          </a:prstGeom>
          <a:noFill/>
        </p:spPr>
        <p:txBody>
          <a:bodyPr wrap="none" rtlCol="0">
            <a:spAutoFit/>
          </a:bodyPr>
          <a:lstStyle/>
          <a:p>
            <a:r>
              <a:rPr lang="el-GR" dirty="0" smtClean="0">
                <a:latin typeface="Lucida Sans Unicode"/>
                <a:cs typeface="Lucida Sans Unicode"/>
              </a:rPr>
              <a:t>Δ</a:t>
            </a:r>
            <a:r>
              <a:rPr lang="cs-CZ" dirty="0" smtClean="0">
                <a:latin typeface="Lucida Sans Unicode"/>
                <a:cs typeface="Lucida Sans Unicode"/>
              </a:rPr>
              <a:t>M=</a:t>
            </a:r>
            <a:r>
              <a:rPr lang="cs-CZ" dirty="0" smtClean="0"/>
              <a:t>1</a:t>
            </a:r>
          </a:p>
        </p:txBody>
      </p:sp>
      <p:sp>
        <p:nvSpPr>
          <p:cNvPr id="84" name="TextovéPole 83"/>
          <p:cNvSpPr txBox="1"/>
          <p:nvPr/>
        </p:nvSpPr>
        <p:spPr>
          <a:xfrm>
            <a:off x="3786182" y="2357430"/>
            <a:ext cx="306494" cy="369332"/>
          </a:xfrm>
          <a:prstGeom prst="rect">
            <a:avLst/>
          </a:prstGeom>
          <a:noFill/>
        </p:spPr>
        <p:txBody>
          <a:bodyPr wrap="none" rtlCol="0">
            <a:spAutoFit/>
          </a:bodyPr>
          <a:lstStyle/>
          <a:p>
            <a:r>
              <a:rPr lang="cs-CZ" b="1" i="1" dirty="0" smtClean="0"/>
              <a:t>B</a:t>
            </a:r>
            <a:endParaRPr lang="cs-CZ" b="1" i="1" dirty="0"/>
          </a:p>
        </p:txBody>
      </p:sp>
      <p:sp>
        <p:nvSpPr>
          <p:cNvPr id="85" name="TextovéPole 84"/>
          <p:cNvSpPr txBox="1"/>
          <p:nvPr/>
        </p:nvSpPr>
        <p:spPr>
          <a:xfrm>
            <a:off x="3786182" y="2214554"/>
            <a:ext cx="415498" cy="369332"/>
          </a:xfrm>
          <a:prstGeom prst="rect">
            <a:avLst/>
          </a:prstGeom>
          <a:noFill/>
        </p:spPr>
        <p:txBody>
          <a:bodyPr wrap="square" rtlCol="0">
            <a:spAutoFit/>
          </a:bodyPr>
          <a:lstStyle/>
          <a:p>
            <a:r>
              <a:rPr lang="cs-CZ" dirty="0" smtClean="0">
                <a:latin typeface="Arial"/>
                <a:cs typeface="Arial"/>
              </a:rPr>
              <a:t>→</a:t>
            </a:r>
            <a:endParaRPr lang="cs-CZ" dirty="0"/>
          </a:p>
        </p:txBody>
      </p:sp>
      <p:sp>
        <p:nvSpPr>
          <p:cNvPr id="86" name="TextovéPole 85"/>
          <p:cNvSpPr txBox="1"/>
          <p:nvPr/>
        </p:nvSpPr>
        <p:spPr>
          <a:xfrm>
            <a:off x="714348" y="4000504"/>
            <a:ext cx="285656" cy="369332"/>
          </a:xfrm>
          <a:prstGeom prst="rect">
            <a:avLst/>
          </a:prstGeom>
          <a:noFill/>
        </p:spPr>
        <p:txBody>
          <a:bodyPr wrap="none" rtlCol="0">
            <a:spAutoFit/>
          </a:bodyPr>
          <a:lstStyle/>
          <a:p>
            <a:r>
              <a:rPr lang="cs-CZ" dirty="0" smtClean="0"/>
              <a:t>E</a:t>
            </a:r>
            <a:endParaRPr lang="cs-CZ" dirty="0"/>
          </a:p>
        </p:txBody>
      </p:sp>
      <p:sp>
        <p:nvSpPr>
          <p:cNvPr id="87" name="TextovéPole 86"/>
          <p:cNvSpPr txBox="1"/>
          <p:nvPr/>
        </p:nvSpPr>
        <p:spPr>
          <a:xfrm>
            <a:off x="6429388" y="5786454"/>
            <a:ext cx="306494" cy="369332"/>
          </a:xfrm>
          <a:prstGeom prst="rect">
            <a:avLst/>
          </a:prstGeom>
          <a:noFill/>
        </p:spPr>
        <p:txBody>
          <a:bodyPr wrap="none" rtlCol="0">
            <a:spAutoFit/>
          </a:bodyPr>
          <a:lstStyle/>
          <a:p>
            <a:r>
              <a:rPr lang="cs-CZ" dirty="0" smtClean="0"/>
              <a:t>B</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Nonlinear spectroscopic methods</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26</a:t>
            </a:fld>
            <a:endParaRPr lang="en-US" dirty="0"/>
          </a:p>
        </p:txBody>
      </p:sp>
      <p:sp>
        <p:nvSpPr>
          <p:cNvPr id="6" name="Zástupný symbol pro obsah 5"/>
          <p:cNvSpPr>
            <a:spLocks noGrp="1"/>
          </p:cNvSpPr>
          <p:nvPr>
            <p:ph sz="quarter" idx="1"/>
          </p:nvPr>
        </p:nvSpPr>
        <p:spPr>
          <a:xfrm>
            <a:off x="612648" y="1600200"/>
            <a:ext cx="8153400" cy="4997152"/>
          </a:xfrm>
        </p:spPr>
        <p:txBody>
          <a:bodyPr>
            <a:normAutofit fontScale="85000" lnSpcReduction="20000"/>
          </a:bodyPr>
          <a:lstStyle/>
          <a:p>
            <a:r>
              <a:rPr lang="en-US" dirty="0" smtClean="0"/>
              <a:t>Methods based on simultaneous absorption of multiple photons by the same sample particle</a:t>
            </a:r>
          </a:p>
          <a:p>
            <a:endParaRPr lang="en-US" dirty="0" smtClean="0"/>
          </a:p>
          <a:p>
            <a:r>
              <a:rPr lang="en-US" dirty="0" smtClean="0"/>
              <a:t>The absorption coefficient value changes when more photons are absorbed by the particles at the same time</a:t>
            </a:r>
          </a:p>
          <a:p>
            <a:endParaRPr lang="en-US" dirty="0" smtClean="0"/>
          </a:p>
          <a:p>
            <a:r>
              <a:rPr lang="en-US" dirty="0" smtClean="0"/>
              <a:t>Interaction of the sample with a large amount of photons increases the occupancy of the upper energy level and reduces the absorption of the sample due to saturation of the absorption transition</a:t>
            </a:r>
          </a:p>
          <a:p>
            <a:endParaRPr lang="en-US" dirty="0" smtClean="0"/>
          </a:p>
          <a:p>
            <a:r>
              <a:rPr lang="en-US" dirty="0" smtClean="0"/>
              <a:t>If non-linear effects occur, Lambert-Beer's law cannot be used for absorption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Non-linear absorption</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27</a:t>
            </a:fld>
            <a:endParaRPr lang="en-US" dirty="0"/>
          </a:p>
        </p:txBody>
      </p:sp>
      <p:pic>
        <p:nvPicPr>
          <p:cNvPr id="4098" name="Picture 2"/>
          <p:cNvPicPr>
            <a:picLocks noChangeAspect="1" noChangeArrowheads="1"/>
          </p:cNvPicPr>
          <p:nvPr/>
        </p:nvPicPr>
        <p:blipFill>
          <a:blip r:embed="rId2">
            <a:lum bright="-10000" contrast="20000"/>
          </a:blip>
          <a:srcRect r="3031"/>
          <a:stretch>
            <a:fillRect/>
          </a:stretch>
        </p:blipFill>
        <p:spPr bwMode="auto">
          <a:xfrm>
            <a:off x="571472" y="1531482"/>
            <a:ext cx="8143932" cy="5326518"/>
          </a:xfrm>
          <a:prstGeom prst="rect">
            <a:avLst/>
          </a:prstGeom>
          <a:noFill/>
          <a:ln w="9525">
            <a:noFill/>
            <a:miter lim="800000"/>
            <a:headEnd/>
            <a:tailEnd/>
          </a:ln>
          <a:effectLst/>
        </p:spPr>
      </p:pic>
    </p:spTree>
    <p:extLst>
      <p:ext uri="{BB962C8B-B14F-4D97-AF65-F5344CB8AC3E}">
        <p14:creationId xmlns:p14="http://schemas.microsoft.com/office/powerpoint/2010/main" val="87061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Saturation spectrometry</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28</a:t>
            </a:fld>
            <a:endParaRPr lang="en-US" dirty="0"/>
          </a:p>
        </p:txBody>
      </p:sp>
      <p:sp>
        <p:nvSpPr>
          <p:cNvPr id="6" name="Zástupný symbol pro obsah 5"/>
          <p:cNvSpPr>
            <a:spLocks noGrp="1"/>
          </p:cNvSpPr>
          <p:nvPr>
            <p:ph sz="quarter" idx="1"/>
          </p:nvPr>
        </p:nvSpPr>
        <p:spPr/>
        <p:txBody>
          <a:bodyPr>
            <a:normAutofit lnSpcReduction="10000"/>
          </a:bodyPr>
          <a:lstStyle/>
          <a:p>
            <a:r>
              <a:rPr lang="en-US" dirty="0" smtClean="0"/>
              <a:t>Optically thick absorption - absorption coefficient regulation</a:t>
            </a:r>
          </a:p>
          <a:p>
            <a:endParaRPr lang="en-US" dirty="0" smtClean="0"/>
          </a:p>
          <a:p>
            <a:r>
              <a:rPr lang="en-US" dirty="0" smtClean="0"/>
              <a:t>Spectroscopy without Doppler Broadening e.g.:</a:t>
            </a:r>
          </a:p>
          <a:p>
            <a:pPr lvl="1"/>
            <a:r>
              <a:rPr lang="en-US" dirty="0" smtClean="0"/>
              <a:t>Lamb-dip spectrometry</a:t>
            </a:r>
          </a:p>
          <a:p>
            <a:pPr lvl="1"/>
            <a:r>
              <a:rPr lang="en-US" dirty="0" smtClean="0"/>
              <a:t>Two-photon </a:t>
            </a:r>
            <a:r>
              <a:rPr lang="cs-CZ" dirty="0" err="1"/>
              <a:t>D</a:t>
            </a:r>
            <a:r>
              <a:rPr lang="en-US" dirty="0" err="1" smtClean="0"/>
              <a:t>oppler</a:t>
            </a:r>
            <a:r>
              <a:rPr lang="cs-CZ" dirty="0" smtClean="0"/>
              <a:t>-free</a:t>
            </a:r>
            <a:r>
              <a:rPr lang="en-US" dirty="0" smtClean="0"/>
              <a:t> spectrometry</a:t>
            </a:r>
          </a:p>
          <a:p>
            <a:endParaRPr lang="en-US" dirty="0" smtClean="0"/>
          </a:p>
          <a:p>
            <a:r>
              <a:rPr lang="en-US" dirty="0" smtClean="0"/>
              <a:t>Laser frequency stabilization</a:t>
            </a:r>
          </a:p>
          <a:p>
            <a:r>
              <a:rPr lang="en-US" dirty="0" smtClean="0"/>
              <a:t>Multiphoton methods</a:t>
            </a:r>
          </a:p>
          <a:p>
            <a:endParaRPr lang="en-US" dirty="0" smtClean="0"/>
          </a:p>
        </p:txBody>
      </p:sp>
    </p:spTree>
    <p:extLst>
      <p:ext uri="{BB962C8B-B14F-4D97-AF65-F5344CB8AC3E}">
        <p14:creationId xmlns:p14="http://schemas.microsoft.com/office/powerpoint/2010/main" val="59320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err="1"/>
              <a:t>Saturation</a:t>
            </a:r>
            <a:r>
              <a:rPr lang="cs-CZ" sz="3600" dirty="0"/>
              <a:t> </a:t>
            </a:r>
            <a:r>
              <a:rPr lang="cs-CZ" sz="3600" dirty="0" smtClean="0"/>
              <a:t>Doppler-free </a:t>
            </a:r>
            <a:r>
              <a:rPr lang="cs-CZ" sz="3600" dirty="0" err="1"/>
              <a:t>Spectroscopy</a:t>
            </a:r>
            <a:r>
              <a:rPr lang="cs-CZ" sz="3600" dirty="0"/>
              <a:t> (</a:t>
            </a:r>
            <a:r>
              <a:rPr lang="cs-CZ" sz="3600" dirty="0" err="1" smtClean="0"/>
              <a:t>Lamb-Dip</a:t>
            </a:r>
            <a:r>
              <a:rPr lang="cs-CZ" sz="3600" dirty="0" smtClean="0"/>
              <a:t> </a:t>
            </a:r>
            <a:r>
              <a:rPr lang="cs-CZ" sz="3600" dirty="0" err="1"/>
              <a:t>Spectroscopy</a:t>
            </a:r>
            <a:r>
              <a:rPr lang="cs-CZ" sz="3600" dirty="0"/>
              <a:t>)</a:t>
            </a:r>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29</a:t>
            </a:fld>
            <a:endParaRPr lang="cs-CZ"/>
          </a:p>
        </p:txBody>
      </p:sp>
      <p:sp>
        <p:nvSpPr>
          <p:cNvPr id="6" name="Zástupný symbol pro obsah 5"/>
          <p:cNvSpPr>
            <a:spLocks noGrp="1"/>
          </p:cNvSpPr>
          <p:nvPr>
            <p:ph sz="quarter" idx="1"/>
          </p:nvPr>
        </p:nvSpPr>
        <p:spPr>
          <a:xfrm>
            <a:off x="612648" y="1600200"/>
            <a:ext cx="8153400" cy="4757758"/>
          </a:xfrm>
        </p:spPr>
        <p:txBody>
          <a:bodyPr>
            <a:normAutofit fontScale="92500" lnSpcReduction="20000"/>
          </a:bodyPr>
          <a:lstStyle/>
          <a:p>
            <a:r>
              <a:rPr lang="en-US" dirty="0"/>
              <a:t>The saturation </a:t>
            </a:r>
            <a:r>
              <a:rPr lang="en-US" dirty="0" smtClean="0"/>
              <a:t>sub</a:t>
            </a:r>
            <a:r>
              <a:rPr lang="cs-CZ" dirty="0" smtClean="0"/>
              <a:t> </a:t>
            </a:r>
            <a:r>
              <a:rPr lang="cs-CZ" dirty="0"/>
              <a:t>D</a:t>
            </a:r>
            <a:r>
              <a:rPr lang="en-US" dirty="0" err="1" smtClean="0"/>
              <a:t>oppler</a:t>
            </a:r>
            <a:r>
              <a:rPr lang="en-US" dirty="0" smtClean="0"/>
              <a:t> </a:t>
            </a:r>
            <a:r>
              <a:rPr lang="en-US" dirty="0"/>
              <a:t>spectroscopy method finds its main application in determining the exact values of absorption lines and in stabilizing </a:t>
            </a:r>
            <a:r>
              <a:rPr lang="cs-CZ" dirty="0" err="1" smtClean="0"/>
              <a:t>of</a:t>
            </a:r>
            <a:r>
              <a:rPr lang="cs-CZ" dirty="0" smtClean="0"/>
              <a:t> </a:t>
            </a:r>
            <a:r>
              <a:rPr lang="en-US" dirty="0" smtClean="0"/>
              <a:t>lasers</a:t>
            </a:r>
            <a:endParaRPr lang="cs-CZ" dirty="0" smtClean="0"/>
          </a:p>
          <a:p>
            <a:r>
              <a:rPr lang="en-US" dirty="0"/>
              <a:t>The principle of saturation </a:t>
            </a:r>
            <a:r>
              <a:rPr lang="en-US" dirty="0" smtClean="0"/>
              <a:t>sub</a:t>
            </a:r>
            <a:r>
              <a:rPr lang="cs-CZ" dirty="0" smtClean="0"/>
              <a:t> D</a:t>
            </a:r>
            <a:r>
              <a:rPr lang="en-US" dirty="0" err="1" smtClean="0"/>
              <a:t>oppler</a:t>
            </a:r>
            <a:r>
              <a:rPr lang="en-US" dirty="0" smtClean="0"/>
              <a:t> </a:t>
            </a:r>
            <a:r>
              <a:rPr lang="en-US" dirty="0"/>
              <a:t>spectroscopy is based on the Doppler </a:t>
            </a:r>
            <a:r>
              <a:rPr lang="en-US" dirty="0" smtClean="0"/>
              <a:t>effect</a:t>
            </a:r>
            <a:endParaRPr lang="cs-CZ" dirty="0" smtClean="0"/>
          </a:p>
          <a:p>
            <a:r>
              <a:rPr lang="en-US" dirty="0"/>
              <a:t>Saturation </a:t>
            </a:r>
            <a:r>
              <a:rPr lang="en-US" dirty="0" smtClean="0"/>
              <a:t>sub</a:t>
            </a:r>
            <a:r>
              <a:rPr lang="cs-CZ" dirty="0" smtClean="0"/>
              <a:t> D</a:t>
            </a:r>
            <a:r>
              <a:rPr lang="en-US" dirty="0" err="1" smtClean="0"/>
              <a:t>oppler</a:t>
            </a:r>
            <a:r>
              <a:rPr lang="en-US" dirty="0" smtClean="0"/>
              <a:t> </a:t>
            </a:r>
            <a:r>
              <a:rPr lang="en-US" dirty="0"/>
              <a:t>spectroscopy is a method used for the study of gaseous </a:t>
            </a:r>
            <a:r>
              <a:rPr lang="en-US" dirty="0" smtClean="0"/>
              <a:t>substances</a:t>
            </a:r>
            <a:endParaRPr lang="cs-CZ" dirty="0" smtClean="0"/>
          </a:p>
          <a:p>
            <a:r>
              <a:rPr lang="en-US" dirty="0"/>
              <a:t>Gas particles that move chaotically appear in radiation interaction  with frequency shift according to the speed of movement relative to the viewing </a:t>
            </a:r>
            <a:r>
              <a:rPr lang="en-US" dirty="0" smtClean="0"/>
              <a:t>direction</a:t>
            </a:r>
            <a:endParaRPr lang="cs-CZ" dirty="0" smtClean="0"/>
          </a:p>
          <a:p>
            <a:r>
              <a:rPr lang="en-US" dirty="0"/>
              <a:t>The particles interact with the frequency shift radiation given by the instantaneous velocity component</a:t>
            </a:r>
            <a:endParaRPr lang="cs-CZ"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AAS with low radiation intensity</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3</a:t>
            </a:fld>
            <a:endParaRPr lang="en-US" dirty="0"/>
          </a:p>
        </p:txBody>
      </p:sp>
      <p:sp>
        <p:nvSpPr>
          <p:cNvPr id="6" name="Zástupný symbol pro obsah 5"/>
          <p:cNvSpPr>
            <a:spLocks noGrp="1"/>
          </p:cNvSpPr>
          <p:nvPr>
            <p:ph sz="quarter" idx="1"/>
          </p:nvPr>
        </p:nvSpPr>
        <p:spPr>
          <a:xfrm>
            <a:off x="612648" y="1600200"/>
            <a:ext cx="8153400" cy="4709120"/>
          </a:xfrm>
        </p:spPr>
        <p:txBody>
          <a:bodyPr>
            <a:normAutofit fontScale="92500" lnSpcReduction="10000"/>
          </a:bodyPr>
          <a:lstStyle/>
          <a:p>
            <a:pPr>
              <a:buNone/>
            </a:pPr>
            <a:r>
              <a:rPr lang="en-US" dirty="0" smtClean="0"/>
              <a:t>Low intensity = not changed significantly occupation of energy levels</a:t>
            </a:r>
          </a:p>
          <a:p>
            <a:pPr marL="514350" indent="-514350">
              <a:buFont typeface="+mj-lt"/>
              <a:buAutoNum type="arabicPeriod"/>
            </a:pPr>
            <a:r>
              <a:rPr lang="en-US" dirty="0" smtClean="0"/>
              <a:t>Atomic absorption profiles </a:t>
            </a:r>
            <a:r>
              <a:rPr lang="en-US" dirty="0" smtClean="0">
                <a:solidFill>
                  <a:schemeClr val="accent2">
                    <a:lumMod val="75000"/>
                  </a:schemeClr>
                </a:solidFill>
              </a:rPr>
              <a:t>(</a:t>
            </a:r>
            <a:r>
              <a:rPr lang="en-US" dirty="0" err="1" smtClean="0">
                <a:solidFill>
                  <a:schemeClr val="accent2">
                    <a:lumMod val="75000"/>
                  </a:schemeClr>
                </a:solidFill>
                <a:latin typeface="Lucida Sans Unicode"/>
                <a:cs typeface="Lucida Sans Unicode"/>
              </a:rPr>
              <a:t>Δλ</a:t>
            </a:r>
            <a:r>
              <a:rPr lang="en-US" dirty="0" smtClean="0">
                <a:solidFill>
                  <a:schemeClr val="accent2">
                    <a:lumMod val="75000"/>
                  </a:schemeClr>
                </a:solidFill>
              </a:rPr>
              <a:t>≈ 0,1 – 0,001 pm)</a:t>
            </a:r>
          </a:p>
          <a:p>
            <a:pPr marL="514350" indent="-514350">
              <a:buFont typeface="+mj-lt"/>
              <a:buAutoNum type="arabicPeriod"/>
            </a:pPr>
            <a:r>
              <a:rPr lang="en-US" dirty="0" smtClean="0"/>
              <a:t>Isotopic shifts </a:t>
            </a:r>
            <a:r>
              <a:rPr lang="en-US" dirty="0" smtClean="0">
                <a:solidFill>
                  <a:schemeClr val="accent2">
                    <a:lumMod val="75000"/>
                  </a:schemeClr>
                </a:solidFill>
              </a:rPr>
              <a:t>(≈0,2 pm pro </a:t>
            </a:r>
            <a:r>
              <a:rPr lang="en-US" dirty="0" err="1" smtClean="0">
                <a:solidFill>
                  <a:schemeClr val="accent2">
                    <a:lumMod val="75000"/>
                  </a:schemeClr>
                </a:solidFill>
                <a:latin typeface="Lucida Sans Unicode"/>
                <a:cs typeface="Lucida Sans Unicode"/>
              </a:rPr>
              <a:t>Δ</a:t>
            </a:r>
            <a:r>
              <a:rPr lang="en-US" dirty="0" err="1" smtClean="0">
                <a:solidFill>
                  <a:schemeClr val="accent2">
                    <a:lumMod val="75000"/>
                  </a:schemeClr>
                </a:solidFill>
                <a:latin typeface="Tw Cen MT" pitchFamily="34" charset="-18"/>
                <a:cs typeface="Lucida Sans Unicode"/>
              </a:rPr>
              <a:t>M</a:t>
            </a:r>
            <a:r>
              <a:rPr lang="en-US" dirty="0" smtClean="0">
                <a:solidFill>
                  <a:schemeClr val="accent2">
                    <a:lumMod val="75000"/>
                  </a:schemeClr>
                </a:solidFill>
                <a:latin typeface="Tw Cen MT" pitchFamily="34" charset="-18"/>
                <a:cs typeface="Lucida Sans Unicode"/>
              </a:rPr>
              <a:t>=1)</a:t>
            </a:r>
          </a:p>
          <a:p>
            <a:pPr marL="514350" indent="-514350">
              <a:buFont typeface="+mj-lt"/>
              <a:buAutoNum type="arabicPeriod"/>
            </a:pPr>
            <a:r>
              <a:rPr lang="en-US" dirty="0" smtClean="0">
                <a:cs typeface="Lucida Sans Unicode"/>
              </a:rPr>
              <a:t>Splitting by nuclear spin</a:t>
            </a:r>
          </a:p>
          <a:p>
            <a:pPr marL="514350" indent="-514350">
              <a:buFont typeface="+mj-lt"/>
              <a:buAutoNum type="arabicPeriod"/>
            </a:pPr>
            <a:r>
              <a:rPr lang="en-US" dirty="0" smtClean="0">
                <a:cs typeface="Lucida Sans Unicode"/>
              </a:rPr>
              <a:t>Doppler broadening </a:t>
            </a:r>
            <a:r>
              <a:rPr lang="en-US" dirty="0" smtClean="0">
                <a:solidFill>
                  <a:schemeClr val="accent2">
                    <a:lumMod val="75000"/>
                  </a:schemeClr>
                </a:solidFill>
              </a:rPr>
              <a:t>(temperature)</a:t>
            </a:r>
          </a:p>
          <a:p>
            <a:pPr marL="514350" indent="-514350">
              <a:buFont typeface="+mj-lt"/>
              <a:buAutoNum type="arabicPeriod"/>
            </a:pPr>
            <a:r>
              <a:rPr lang="en-US" dirty="0" smtClean="0">
                <a:cs typeface="Lucida Sans Unicode"/>
              </a:rPr>
              <a:t>Collision damping</a:t>
            </a:r>
          </a:p>
          <a:p>
            <a:pPr marL="514350" indent="-514350">
              <a:buFont typeface="+mj-lt"/>
              <a:buAutoNum type="arabicPeriod"/>
            </a:pPr>
            <a:r>
              <a:rPr lang="en-US" dirty="0" smtClean="0">
                <a:cs typeface="Lucida Sans Unicode"/>
              </a:rPr>
              <a:t>Stark broadening </a:t>
            </a:r>
            <a:r>
              <a:rPr lang="en-US" dirty="0" smtClean="0">
                <a:solidFill>
                  <a:schemeClr val="accent2">
                    <a:lumMod val="75000"/>
                  </a:schemeClr>
                </a:solidFill>
                <a:cs typeface="Lucida Sans Unicode"/>
              </a:rPr>
              <a:t>(electron density)</a:t>
            </a:r>
          </a:p>
          <a:p>
            <a:pPr marL="514350" indent="-514350">
              <a:buFont typeface="+mj-lt"/>
              <a:buAutoNum type="arabicPeriod"/>
            </a:pPr>
            <a:r>
              <a:rPr lang="en-US" dirty="0" smtClean="0">
                <a:cs typeface="Lucida Sans Unicode"/>
              </a:rPr>
              <a:t>Calibration graphs </a:t>
            </a:r>
            <a:r>
              <a:rPr lang="en-US" dirty="0" smtClean="0">
                <a:solidFill>
                  <a:schemeClr val="accent2">
                    <a:lumMod val="75000"/>
                  </a:schemeClr>
                </a:solidFill>
                <a:cs typeface="Lucida Sans Unicode"/>
              </a:rPr>
              <a:t>(linearity of up to 6 concentration orders)</a:t>
            </a:r>
            <a:endParaRPr lang="en-US" dirty="0">
              <a:solidFill>
                <a:schemeClr val="accent2">
                  <a:lumMod val="75000"/>
                </a:schemeClr>
              </a:solidFill>
              <a:cs typeface="Lucida Sans Unicod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Natural </a:t>
            </a:r>
            <a:r>
              <a:rPr lang="cs-CZ" dirty="0" err="1" smtClean="0"/>
              <a:t>linewidth</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30</a:t>
            </a:fld>
            <a:endParaRPr lang="cs-CZ"/>
          </a:p>
        </p:txBody>
      </p:sp>
      <p:pic>
        <p:nvPicPr>
          <p:cNvPr id="5122" name="Picture 2"/>
          <p:cNvPicPr>
            <a:picLocks noChangeAspect="1" noChangeArrowheads="1"/>
          </p:cNvPicPr>
          <p:nvPr/>
        </p:nvPicPr>
        <p:blipFill>
          <a:blip r:embed="rId2" cstate="print">
            <a:lum bright="-10000" contrast="20000"/>
          </a:blip>
          <a:srcRect/>
          <a:stretch>
            <a:fillRect/>
          </a:stretch>
        </p:blipFill>
        <p:spPr bwMode="auto">
          <a:xfrm>
            <a:off x="718086" y="1554009"/>
            <a:ext cx="7997318" cy="530399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Heisenberg uncertainty principle</a:t>
            </a:r>
            <a:endParaRPr lang="en-US" dirty="0"/>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31</a:t>
            </a:fld>
            <a:endParaRPr lang="en-US" dirty="0"/>
          </a:p>
        </p:txBody>
      </p:sp>
      <p:pic>
        <p:nvPicPr>
          <p:cNvPr id="6147" name="Picture 3"/>
          <p:cNvPicPr>
            <a:picLocks noGrp="1" noChangeAspect="1" noChangeArrowheads="1"/>
          </p:cNvPicPr>
          <p:nvPr>
            <p:ph sz="quarter" idx="1"/>
          </p:nvPr>
        </p:nvPicPr>
        <p:blipFill>
          <a:blip r:embed="rId2" cstate="print">
            <a:lum bright="-10000" contrast="20000"/>
          </a:blip>
          <a:srcRect/>
          <a:stretch>
            <a:fillRect/>
          </a:stretch>
        </p:blipFill>
        <p:spPr bwMode="auto">
          <a:xfrm>
            <a:off x="142844" y="1857363"/>
            <a:ext cx="8821312" cy="466639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Doppler broadening </a:t>
            </a:r>
            <a:endParaRPr lang="en-US"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32</a:t>
            </a:fld>
            <a:endParaRPr lang="cs-CZ"/>
          </a:p>
        </p:txBody>
      </p:sp>
      <p:pic>
        <p:nvPicPr>
          <p:cNvPr id="7170"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85720" y="1571612"/>
            <a:ext cx="8501122" cy="528638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Homogeneous and inhomogeneous broadening</a:t>
            </a:r>
            <a:endParaRPr lang="en-US"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33</a:t>
            </a:fld>
            <a:endParaRPr lang="cs-CZ"/>
          </a:p>
        </p:txBody>
      </p:sp>
      <p:pic>
        <p:nvPicPr>
          <p:cNvPr id="8194"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85720" y="1500174"/>
            <a:ext cx="8488101" cy="518638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en-US" dirty="0"/>
              <a:t>Movement of particles in gas</a:t>
            </a:r>
            <a:endParaRPr lang="cs-CZ" dirty="0"/>
          </a:p>
        </p:txBody>
      </p:sp>
      <p:sp>
        <p:nvSpPr>
          <p:cNvPr id="8" name="Zástupný symbol pro obsah 7"/>
          <p:cNvSpPr>
            <a:spLocks noGrp="1"/>
          </p:cNvSpPr>
          <p:nvPr>
            <p:ph sz="quarter" idx="1"/>
          </p:nvPr>
        </p:nvSpPr>
        <p:spPr/>
        <p:txBody>
          <a:bodyPr/>
          <a:lstStyle/>
          <a:p>
            <a:r>
              <a:rPr lang="en-US" dirty="0"/>
              <a:t>Gas particles that move chaotically appear in interaction with radiation by frequency shift according to the speed of movement relative to the viewing direction</a:t>
            </a:r>
            <a:endParaRPr lang="cs-CZ" dirty="0"/>
          </a:p>
        </p:txBody>
      </p:sp>
      <p:sp>
        <p:nvSpPr>
          <p:cNvPr id="3" name="Zástupný symbol pro datum 2"/>
          <p:cNvSpPr>
            <a:spLocks noGrp="1"/>
          </p:cNvSpPr>
          <p:nvPr>
            <p:ph type="dt" sz="half" idx="15"/>
          </p:nvPr>
        </p:nvSpPr>
        <p:spPr/>
        <p:txBody>
          <a:bodyPr/>
          <a:lstStyle/>
          <a:p>
            <a:r>
              <a:rPr lang="cs-CZ" smtClean="0"/>
              <a:t>2010</a:t>
            </a:r>
            <a:endParaRPr lang="cs-CZ" dirty="0"/>
          </a:p>
        </p:txBody>
      </p:sp>
      <p:sp>
        <p:nvSpPr>
          <p:cNvPr id="5" name="Zástupný symbol pro číslo snímku 4"/>
          <p:cNvSpPr>
            <a:spLocks noGrp="1"/>
          </p:cNvSpPr>
          <p:nvPr>
            <p:ph type="sldNum" sz="quarter" idx="16"/>
          </p:nvPr>
        </p:nvSpPr>
        <p:spPr/>
        <p:txBody>
          <a:bodyPr>
            <a:normAutofit fontScale="85000" lnSpcReduction="20000"/>
          </a:bodyPr>
          <a:lstStyle/>
          <a:p>
            <a:fld id="{75D184F1-E001-47B1-9593-DCBF9D8A89A3}" type="slidenum">
              <a:rPr lang="cs-CZ" smtClean="0"/>
              <a:pPr/>
              <a:t>34</a:t>
            </a:fld>
            <a:endParaRPr lang="cs-CZ"/>
          </a:p>
        </p:txBody>
      </p:sp>
      <p:sp>
        <p:nvSpPr>
          <p:cNvPr id="4" name="Zástupný symbol pro zápatí 3"/>
          <p:cNvSpPr>
            <a:spLocks noGrp="1"/>
          </p:cNvSpPr>
          <p:nvPr>
            <p:ph type="ftr" sz="quarter" idx="17"/>
          </p:nvPr>
        </p:nvSpPr>
        <p:spPr/>
        <p:txBody>
          <a:bodyPr/>
          <a:lstStyle/>
          <a:p>
            <a:r>
              <a:rPr lang="cs-CZ" smtClean="0"/>
              <a:t>prof. Otruba</a:t>
            </a:r>
            <a:endParaRPr lang="cs-CZ" dirty="0"/>
          </a:p>
        </p:txBody>
      </p:sp>
      <p:cxnSp>
        <p:nvCxnSpPr>
          <p:cNvPr id="11" name="Přímá spojovací šipka 10"/>
          <p:cNvCxnSpPr/>
          <p:nvPr/>
        </p:nvCxnSpPr>
        <p:spPr>
          <a:xfrm>
            <a:off x="5143504" y="3857628"/>
            <a:ext cx="321471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rot="5400000">
            <a:off x="6179355" y="2678901"/>
            <a:ext cx="107157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rot="5400000" flipH="1" flipV="1">
            <a:off x="5322099" y="2321711"/>
            <a:ext cx="78581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rot="5400000" flipH="1" flipV="1">
            <a:off x="6535751" y="3250405"/>
            <a:ext cx="1786744" cy="79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V="1">
            <a:off x="5286380" y="2714620"/>
            <a:ext cx="785818" cy="714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a:off x="6000760" y="4143380"/>
            <a:ext cx="2214578" cy="714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V="1">
            <a:off x="5286380" y="4500570"/>
            <a:ext cx="500066"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rot="5400000">
            <a:off x="6107917" y="2250273"/>
            <a:ext cx="1357322" cy="11430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rot="10800000">
            <a:off x="6000760" y="4500570"/>
            <a:ext cx="214314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rot="16200000" flipV="1">
            <a:off x="5179223" y="2821777"/>
            <a:ext cx="1000132" cy="78581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7858148" y="3357562"/>
            <a:ext cx="503664" cy="523220"/>
          </a:xfrm>
          <a:prstGeom prst="rect">
            <a:avLst/>
          </a:prstGeom>
          <a:noFill/>
        </p:spPr>
        <p:txBody>
          <a:bodyPr wrap="none" rtlCol="0">
            <a:spAutoFit/>
          </a:bodyPr>
          <a:lstStyle/>
          <a:p>
            <a:r>
              <a:rPr lang="cs-CZ" sz="2800" dirty="0" smtClean="0">
                <a:latin typeface="+mj-lt"/>
              </a:rPr>
              <a:t>h</a:t>
            </a:r>
            <a:r>
              <a:rPr lang="el-GR" sz="2800" dirty="0" smtClean="0">
                <a:latin typeface="+mj-lt"/>
                <a:cs typeface="Lucida Sans Unicode"/>
              </a:rPr>
              <a:t>ν</a:t>
            </a:r>
            <a:endParaRPr lang="cs-CZ" sz="2800" dirty="0">
              <a:latin typeface="+mj-lt"/>
            </a:endParaRPr>
          </a:p>
        </p:txBody>
      </p:sp>
      <p:sp>
        <p:nvSpPr>
          <p:cNvPr id="33" name="TextovéPole 32"/>
          <p:cNvSpPr txBox="1"/>
          <p:nvPr/>
        </p:nvSpPr>
        <p:spPr>
          <a:xfrm>
            <a:off x="5286380" y="5572140"/>
            <a:ext cx="3063659" cy="523220"/>
          </a:xfrm>
          <a:prstGeom prst="rect">
            <a:avLst/>
          </a:prstGeom>
          <a:noFill/>
        </p:spPr>
        <p:txBody>
          <a:bodyPr wrap="none" rtlCol="0">
            <a:spAutoFit/>
          </a:bodyPr>
          <a:lstStyle/>
          <a:p>
            <a:r>
              <a:rPr lang="cs-CZ" sz="2800" dirty="0" smtClean="0">
                <a:solidFill>
                  <a:srgbClr val="00B050"/>
                </a:solidFill>
              </a:rPr>
              <a:t>v</a:t>
            </a:r>
            <a:r>
              <a:rPr lang="cs-CZ" sz="2800" baseline="-25000" dirty="0" smtClean="0">
                <a:solidFill>
                  <a:srgbClr val="00B050"/>
                </a:solidFill>
              </a:rPr>
              <a:t>0</a:t>
            </a:r>
            <a:r>
              <a:rPr lang="cs-CZ" sz="2800" dirty="0" smtClean="0">
                <a:solidFill>
                  <a:srgbClr val="00B050"/>
                </a:solidFill>
              </a:rPr>
              <a:t>-</a:t>
            </a:r>
            <a:r>
              <a:rPr lang="cs-CZ" sz="2800" dirty="0" err="1" smtClean="0">
                <a:solidFill>
                  <a:srgbClr val="00B050"/>
                </a:solidFill>
              </a:rPr>
              <a:t>v</a:t>
            </a:r>
            <a:r>
              <a:rPr lang="cs-CZ" sz="2800" baseline="-25000" dirty="0" err="1" smtClean="0">
                <a:solidFill>
                  <a:srgbClr val="00B050"/>
                </a:solidFill>
              </a:rPr>
              <a:t>D</a:t>
            </a:r>
            <a:r>
              <a:rPr lang="cs-CZ" sz="2800" baseline="-25000" dirty="0" smtClean="0">
                <a:solidFill>
                  <a:srgbClr val="00B050"/>
                </a:solidFill>
              </a:rPr>
              <a:t>          </a:t>
            </a:r>
            <a:r>
              <a:rPr lang="cs-CZ" sz="2800" dirty="0" smtClean="0">
                <a:solidFill>
                  <a:srgbClr val="00B0F0"/>
                </a:solidFill>
              </a:rPr>
              <a:t>v</a:t>
            </a:r>
            <a:r>
              <a:rPr lang="cs-CZ" sz="2800" baseline="-25000" dirty="0" smtClean="0">
                <a:solidFill>
                  <a:srgbClr val="00B0F0"/>
                </a:solidFill>
              </a:rPr>
              <a:t>0      </a:t>
            </a:r>
            <a:r>
              <a:rPr lang="cs-CZ" sz="2800" dirty="0" err="1" smtClean="0">
                <a:solidFill>
                  <a:srgbClr val="FF0000"/>
                </a:solidFill>
              </a:rPr>
              <a:t>v</a:t>
            </a:r>
            <a:r>
              <a:rPr lang="cs-CZ" sz="2800" baseline="-25000" dirty="0" err="1" smtClean="0">
                <a:solidFill>
                  <a:srgbClr val="FF0000"/>
                </a:solidFill>
              </a:rPr>
              <a:t>0</a:t>
            </a:r>
            <a:r>
              <a:rPr lang="cs-CZ" sz="2800" dirty="0" smtClean="0">
                <a:solidFill>
                  <a:srgbClr val="FF0000"/>
                </a:solidFill>
              </a:rPr>
              <a:t>+</a:t>
            </a:r>
            <a:r>
              <a:rPr lang="cs-CZ" sz="2800" dirty="0" err="1" smtClean="0">
                <a:solidFill>
                  <a:srgbClr val="FF0000"/>
                </a:solidFill>
              </a:rPr>
              <a:t>v</a:t>
            </a:r>
            <a:r>
              <a:rPr lang="cs-CZ" sz="2800" baseline="-25000" dirty="0" err="1" smtClean="0">
                <a:solidFill>
                  <a:srgbClr val="FF0000"/>
                </a:solidFill>
              </a:rPr>
              <a:t>D</a:t>
            </a:r>
            <a:endParaRPr lang="cs-CZ" sz="2800" baseline="-250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8153400" cy="990600"/>
          </a:xfrm>
        </p:spPr>
        <p:txBody>
          <a:bodyPr>
            <a:normAutofit fontScale="90000"/>
          </a:bodyPr>
          <a:lstStyle/>
          <a:p>
            <a:r>
              <a:rPr lang="en-US" dirty="0"/>
              <a:t>Absorption saturation on </a:t>
            </a:r>
            <a:r>
              <a:rPr lang="en-US" dirty="0" err="1"/>
              <a:t>inhomogeneously</a:t>
            </a:r>
            <a:r>
              <a:rPr lang="en-US" dirty="0"/>
              <a:t> broadened line</a:t>
            </a:r>
          </a:p>
        </p:txBody>
      </p:sp>
      <p:sp>
        <p:nvSpPr>
          <p:cNvPr id="3" name="Zástupný symbol pro datum 2"/>
          <p:cNvSpPr>
            <a:spLocks noGrp="1"/>
          </p:cNvSpPr>
          <p:nvPr>
            <p:ph type="dt" sz="half" idx="10"/>
          </p:nvPr>
        </p:nvSpPr>
        <p:spPr/>
        <p:txBody>
          <a:bodyPr/>
          <a:lstStyle/>
          <a:p>
            <a:r>
              <a:rPr lang="en-US" dirty="0" smtClean="0"/>
              <a:t>2010</a:t>
            </a:r>
            <a:endParaRPr lang="en-US" dirty="0"/>
          </a:p>
        </p:txBody>
      </p:sp>
      <p:sp>
        <p:nvSpPr>
          <p:cNvPr id="4" name="Zástupný symbol pro zápatí 3"/>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en-US" smtClean="0"/>
              <a:pPr/>
              <a:t>35</a:t>
            </a:fld>
            <a:endParaRPr lang="en-US" dirty="0"/>
          </a:p>
        </p:txBody>
      </p:sp>
      <p:pic>
        <p:nvPicPr>
          <p:cNvPr id="9218"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38564" y="1526913"/>
            <a:ext cx="8476840" cy="518823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Both the saturation and probe beams are parallel</a:t>
            </a:r>
            <a:endParaRPr lang="cs-CZ" dirty="0"/>
          </a:p>
        </p:txBody>
      </p:sp>
      <p:sp>
        <p:nvSpPr>
          <p:cNvPr id="5" name="Zástupný symbol pro datum 4"/>
          <p:cNvSpPr>
            <a:spLocks noGrp="1"/>
          </p:cNvSpPr>
          <p:nvPr>
            <p:ph type="dt" sz="half" idx="10"/>
          </p:nvPr>
        </p:nvSpPr>
        <p:spPr/>
        <p:txBody>
          <a:bodyPr/>
          <a:lstStyle/>
          <a:p>
            <a:r>
              <a:rPr lang="cs-CZ" smtClean="0"/>
              <a:t>2010</a:t>
            </a:r>
            <a:endParaRPr lang="cs-CZ" dirty="0"/>
          </a:p>
        </p:txBody>
      </p:sp>
      <p:sp>
        <p:nvSpPr>
          <p:cNvPr id="7" name="Zástupný symbol pro zápatí 6"/>
          <p:cNvSpPr>
            <a:spLocks noGrp="1"/>
          </p:cNvSpPr>
          <p:nvPr>
            <p:ph type="ftr" sz="quarter" idx="11"/>
          </p:nvPr>
        </p:nvSpPr>
        <p:spPr/>
        <p:txBody>
          <a:bodyPr/>
          <a:lstStyle/>
          <a:p>
            <a:r>
              <a:rPr lang="cs-CZ" smtClean="0"/>
              <a:t>prof. Otruba</a:t>
            </a:r>
            <a:endParaRPr lang="cs-CZ" dirty="0"/>
          </a:p>
        </p:txBody>
      </p:sp>
      <p:sp>
        <p:nvSpPr>
          <p:cNvPr id="6" name="Zástupný symbol pro číslo snímku 5"/>
          <p:cNvSpPr>
            <a:spLocks noGrp="1"/>
          </p:cNvSpPr>
          <p:nvPr>
            <p:ph type="sldNum" sz="quarter" idx="12"/>
          </p:nvPr>
        </p:nvSpPr>
        <p:spPr/>
        <p:txBody>
          <a:bodyPr>
            <a:normAutofit fontScale="85000" lnSpcReduction="20000"/>
          </a:bodyPr>
          <a:lstStyle/>
          <a:p>
            <a:fld id="{75D184F1-E001-47B1-9593-DCBF9D8A89A3}" type="slidenum">
              <a:rPr lang="cs-CZ" smtClean="0"/>
              <a:pPr/>
              <a:t>36</a:t>
            </a:fld>
            <a:endParaRPr lang="cs-CZ"/>
          </a:p>
        </p:txBody>
      </p:sp>
      <p:grpSp>
        <p:nvGrpSpPr>
          <p:cNvPr id="75" name="Skupina 74"/>
          <p:cNvGrpSpPr/>
          <p:nvPr/>
        </p:nvGrpSpPr>
        <p:grpSpPr>
          <a:xfrm>
            <a:off x="1643042" y="3643314"/>
            <a:ext cx="5787272" cy="2452046"/>
            <a:chOff x="1713686" y="4144174"/>
            <a:chExt cx="5787272" cy="2452046"/>
          </a:xfrm>
        </p:grpSpPr>
        <p:cxnSp>
          <p:nvCxnSpPr>
            <p:cNvPr id="52" name="Přímá spojovací šipka 51"/>
            <p:cNvCxnSpPr/>
            <p:nvPr/>
          </p:nvCxnSpPr>
          <p:spPr>
            <a:xfrm rot="5400000" flipH="1" flipV="1">
              <a:off x="857224" y="5000636"/>
              <a:ext cx="17145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ovací šipka 53"/>
            <p:cNvCxnSpPr/>
            <p:nvPr/>
          </p:nvCxnSpPr>
          <p:spPr>
            <a:xfrm>
              <a:off x="1714480" y="5857892"/>
              <a:ext cx="578647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Volný tvar 55"/>
            <p:cNvSpPr/>
            <p:nvPr/>
          </p:nvSpPr>
          <p:spPr>
            <a:xfrm>
              <a:off x="1750646" y="4235938"/>
              <a:ext cx="5470770" cy="1659467"/>
            </a:xfrm>
            <a:custGeom>
              <a:avLst/>
              <a:gdLst>
                <a:gd name="connsiteX0" fmla="*/ 0 w 5470770"/>
                <a:gd name="connsiteY0" fmla="*/ 1609970 h 1659467"/>
                <a:gd name="connsiteX1" fmla="*/ 656492 w 5470770"/>
                <a:gd name="connsiteY1" fmla="*/ 1563077 h 1659467"/>
                <a:gd name="connsiteX2" fmla="*/ 1367692 w 5470770"/>
                <a:gd name="connsiteY2" fmla="*/ 1031631 h 1659467"/>
                <a:gd name="connsiteX3" fmla="*/ 2250831 w 5470770"/>
                <a:gd name="connsiteY3" fmla="*/ 70339 h 1659467"/>
                <a:gd name="connsiteX4" fmla="*/ 2844800 w 5470770"/>
                <a:gd name="connsiteY4" fmla="*/ 609600 h 1659467"/>
                <a:gd name="connsiteX5" fmla="*/ 3720123 w 5470770"/>
                <a:gd name="connsiteY5" fmla="*/ 1375508 h 1659467"/>
                <a:gd name="connsiteX6" fmla="*/ 5189416 w 5470770"/>
                <a:gd name="connsiteY6" fmla="*/ 1500554 h 1659467"/>
                <a:gd name="connsiteX7" fmla="*/ 5408246 w 5470770"/>
                <a:gd name="connsiteY7" fmla="*/ 1500554 h 16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0770" h="1659467">
                  <a:moveTo>
                    <a:pt x="0" y="1609970"/>
                  </a:moveTo>
                  <a:cubicBezTo>
                    <a:pt x="214271" y="1634718"/>
                    <a:pt x="428543" y="1659467"/>
                    <a:pt x="656492" y="1563077"/>
                  </a:cubicBezTo>
                  <a:cubicBezTo>
                    <a:pt x="884441" y="1466687"/>
                    <a:pt x="1101969" y="1280421"/>
                    <a:pt x="1367692" y="1031631"/>
                  </a:cubicBezTo>
                  <a:cubicBezTo>
                    <a:pt x="1633415" y="782841"/>
                    <a:pt x="2004646" y="140678"/>
                    <a:pt x="2250831" y="70339"/>
                  </a:cubicBezTo>
                  <a:cubicBezTo>
                    <a:pt x="2497016" y="0"/>
                    <a:pt x="2599918" y="392072"/>
                    <a:pt x="2844800" y="609600"/>
                  </a:cubicBezTo>
                  <a:cubicBezTo>
                    <a:pt x="3089682" y="827128"/>
                    <a:pt x="3329354" y="1227016"/>
                    <a:pt x="3720123" y="1375508"/>
                  </a:cubicBezTo>
                  <a:cubicBezTo>
                    <a:pt x="4110892" y="1524000"/>
                    <a:pt x="4908062" y="1479713"/>
                    <a:pt x="5189416" y="1500554"/>
                  </a:cubicBezTo>
                  <a:cubicBezTo>
                    <a:pt x="5470770" y="1521395"/>
                    <a:pt x="5439508" y="1510974"/>
                    <a:pt x="5408246" y="1500554"/>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58" name="Přímá spojovací čára 57"/>
            <p:cNvCxnSpPr/>
            <p:nvPr/>
          </p:nvCxnSpPr>
          <p:spPr>
            <a:xfrm rot="5400000">
              <a:off x="3107521" y="5107793"/>
              <a:ext cx="1928826" cy="158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Volný tvar 58"/>
            <p:cNvSpPr/>
            <p:nvPr/>
          </p:nvSpPr>
          <p:spPr>
            <a:xfrm>
              <a:off x="4286248" y="4429132"/>
              <a:ext cx="939149" cy="1462365"/>
            </a:xfrm>
            <a:custGeom>
              <a:avLst/>
              <a:gdLst>
                <a:gd name="connsiteX0" fmla="*/ 0 w 939149"/>
                <a:gd name="connsiteY0" fmla="*/ 640862 h 725528"/>
                <a:gd name="connsiteX1" fmla="*/ 226646 w 939149"/>
                <a:gd name="connsiteY1" fmla="*/ 625231 h 725528"/>
                <a:gd name="connsiteX2" fmla="*/ 367323 w 939149"/>
                <a:gd name="connsiteY2" fmla="*/ 39077 h 725528"/>
                <a:gd name="connsiteX3" fmla="*/ 523631 w 939149"/>
                <a:gd name="connsiteY3" fmla="*/ 390769 h 725528"/>
                <a:gd name="connsiteX4" fmla="*/ 633046 w 939149"/>
                <a:gd name="connsiteY4" fmla="*/ 648677 h 725528"/>
                <a:gd name="connsiteX5" fmla="*/ 890954 w 939149"/>
                <a:gd name="connsiteY5" fmla="*/ 664308 h 725528"/>
                <a:gd name="connsiteX6" fmla="*/ 922216 w 939149"/>
                <a:gd name="connsiteY6" fmla="*/ 656493 h 7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49" h="725528">
                  <a:moveTo>
                    <a:pt x="0" y="640862"/>
                  </a:moveTo>
                  <a:cubicBezTo>
                    <a:pt x="82713" y="683195"/>
                    <a:pt x="165426" y="725528"/>
                    <a:pt x="226646" y="625231"/>
                  </a:cubicBezTo>
                  <a:cubicBezTo>
                    <a:pt x="287866" y="524934"/>
                    <a:pt x="317826" y="78154"/>
                    <a:pt x="367323" y="39077"/>
                  </a:cubicBezTo>
                  <a:cubicBezTo>
                    <a:pt x="416820" y="0"/>
                    <a:pt x="479344" y="289169"/>
                    <a:pt x="523631" y="390769"/>
                  </a:cubicBezTo>
                  <a:cubicBezTo>
                    <a:pt x="567918" y="492369"/>
                    <a:pt x="571825" y="603087"/>
                    <a:pt x="633046" y="648677"/>
                  </a:cubicBezTo>
                  <a:cubicBezTo>
                    <a:pt x="694267" y="694267"/>
                    <a:pt x="842759" y="663005"/>
                    <a:pt x="890954" y="664308"/>
                  </a:cubicBezTo>
                  <a:cubicBezTo>
                    <a:pt x="939149" y="665611"/>
                    <a:pt x="930682" y="661052"/>
                    <a:pt x="922216" y="656493"/>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61" name="Přímá spojovací čára 60"/>
            <p:cNvCxnSpPr>
              <a:stCxn id="59" idx="2"/>
            </p:cNvCxnSpPr>
            <p:nvPr/>
          </p:nvCxnSpPr>
          <p:spPr>
            <a:xfrm flipH="1">
              <a:off x="4639041" y="4507895"/>
              <a:ext cx="14530" cy="149287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Přímá spojovací čára 62"/>
            <p:cNvCxnSpPr/>
            <p:nvPr/>
          </p:nvCxnSpPr>
          <p:spPr>
            <a:xfrm rot="5400000">
              <a:off x="4004160" y="5306476"/>
              <a:ext cx="1358116" cy="7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3785388" y="6073000"/>
              <a:ext cx="548548" cy="523220"/>
            </a:xfrm>
            <a:prstGeom prst="rect">
              <a:avLst/>
            </a:prstGeom>
            <a:noFill/>
          </p:spPr>
          <p:txBody>
            <a:bodyPr wrap="none" rtlCol="0">
              <a:spAutoFit/>
            </a:bodyPr>
            <a:lstStyle/>
            <a:p>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0</a:t>
              </a:r>
              <a:endParaRPr lang="cs-CZ" sz="2800" baseline="-25000" dirty="0">
                <a:solidFill>
                  <a:srgbClr val="00B0F0"/>
                </a:solidFill>
              </a:endParaRPr>
            </a:p>
          </p:txBody>
        </p:sp>
      </p:grpSp>
      <p:sp>
        <p:nvSpPr>
          <p:cNvPr id="73" name="TextovéPole 72"/>
          <p:cNvSpPr txBox="1"/>
          <p:nvPr/>
        </p:nvSpPr>
        <p:spPr>
          <a:xfrm>
            <a:off x="4500562" y="5572140"/>
            <a:ext cx="2568332" cy="523220"/>
          </a:xfrm>
          <a:prstGeom prst="rect">
            <a:avLst/>
          </a:prstGeom>
          <a:noFill/>
        </p:spPr>
        <p:txBody>
          <a:bodyPr wrap="none" rtlCol="0">
            <a:spAutoFit/>
          </a:bodyPr>
          <a:lstStyle/>
          <a:p>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r>
              <a:rPr lang="cs-CZ" sz="2800" dirty="0" smtClean="0">
                <a:latin typeface="Lucida Sans Unicode"/>
                <a:cs typeface="Lucida Sans Unicode"/>
              </a:rPr>
              <a:t>=</a:t>
            </a:r>
            <a:r>
              <a:rPr lang="el-GR" sz="2800" dirty="0" smtClean="0">
                <a:solidFill>
                  <a:srgbClr val="00B050"/>
                </a:solidFill>
                <a:latin typeface="Lucida Sans Unicode"/>
                <a:cs typeface="Lucida Sans Unicode"/>
              </a:rPr>
              <a:t>λ</a:t>
            </a:r>
            <a:r>
              <a:rPr lang="cs-CZ" sz="2800" baseline="-25000" dirty="0" smtClean="0">
                <a:solidFill>
                  <a:srgbClr val="00B050"/>
                </a:solidFill>
                <a:latin typeface="Lucida Sans Unicode"/>
                <a:cs typeface="Lucida Sans Unicode"/>
              </a:rPr>
              <a:t>m</a:t>
            </a:r>
            <a:r>
              <a:rPr lang="cs-CZ" sz="2800" dirty="0" smtClean="0">
                <a:latin typeface="Lucida Sans Unicode"/>
                <a:cs typeface="Lucida Sans Unicode"/>
              </a:rPr>
              <a:t>=</a:t>
            </a:r>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0</a:t>
            </a:r>
            <a:r>
              <a:rPr lang="cs-CZ" sz="2800" dirty="0" smtClean="0">
                <a:solidFill>
                  <a:srgbClr val="00B0F0"/>
                </a:solidFill>
                <a:latin typeface="Lucida Sans Unicode"/>
                <a:cs typeface="Lucida Sans Unicode"/>
              </a:rPr>
              <a:t>+</a:t>
            </a:r>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D</a:t>
            </a:r>
            <a:endParaRPr lang="cs-CZ" sz="2800" baseline="-25000" dirty="0">
              <a:solidFill>
                <a:srgbClr val="00B0F0"/>
              </a:solidFill>
            </a:endParaRPr>
          </a:p>
        </p:txBody>
      </p:sp>
      <p:sp>
        <p:nvSpPr>
          <p:cNvPr id="15" name="Obdélník 14"/>
          <p:cNvSpPr/>
          <p:nvPr/>
        </p:nvSpPr>
        <p:spPr>
          <a:xfrm>
            <a:off x="3857620" y="2000240"/>
            <a:ext cx="1428760" cy="4286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928662" y="2000240"/>
            <a:ext cx="785818"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endParaRPr lang="cs-CZ" sz="2800" baseline="-25000" dirty="0">
              <a:solidFill>
                <a:srgbClr val="FF0000"/>
              </a:solidFill>
            </a:endParaRPr>
          </a:p>
        </p:txBody>
      </p:sp>
      <p:cxnSp>
        <p:nvCxnSpPr>
          <p:cNvPr id="14" name="Přímá spojovací šipka 13"/>
          <p:cNvCxnSpPr>
            <a:stCxn id="8" idx="3"/>
          </p:cNvCxnSpPr>
          <p:nvPr/>
        </p:nvCxnSpPr>
        <p:spPr>
          <a:xfrm>
            <a:off x="1714480" y="2214554"/>
            <a:ext cx="6429420" cy="158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rot="5400000">
            <a:off x="2393141" y="2035959"/>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rot="16200000" flipH="1">
            <a:off x="6322231" y="2035959"/>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p:cNvCxnSpPr/>
          <p:nvPr/>
        </p:nvCxnSpPr>
        <p:spPr>
          <a:xfrm>
            <a:off x="7786710" y="2000240"/>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p:cNvCxnSpPr/>
          <p:nvPr/>
        </p:nvCxnSpPr>
        <p:spPr>
          <a:xfrm rot="5400000">
            <a:off x="7858148" y="221455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2143108" y="3000372"/>
            <a:ext cx="714380" cy="785818"/>
          </a:xfrm>
          <a:prstGeom prst="rect">
            <a:avLst/>
          </a:prstGeom>
          <a:solidFill>
            <a:srgbClr val="97FB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rgbClr val="7030A0"/>
                </a:solidFill>
                <a:latin typeface="Lucida Sans Unicode"/>
                <a:cs typeface="Lucida Sans Unicode"/>
              </a:rPr>
              <a:t>λ</a:t>
            </a:r>
            <a:r>
              <a:rPr lang="cs-CZ" sz="2800" baseline="-25000" dirty="0" smtClean="0">
                <a:solidFill>
                  <a:srgbClr val="7030A0"/>
                </a:solidFill>
                <a:latin typeface="Lucida Sans Unicode"/>
                <a:cs typeface="Lucida Sans Unicode"/>
              </a:rPr>
              <a:t>m</a:t>
            </a:r>
            <a:endParaRPr lang="cs-CZ" sz="2800" baseline="-25000" dirty="0">
              <a:solidFill>
                <a:srgbClr val="7030A0"/>
              </a:solidFill>
            </a:endParaRPr>
          </a:p>
        </p:txBody>
      </p:sp>
      <p:cxnSp>
        <p:nvCxnSpPr>
          <p:cNvPr id="30" name="Přímá spojovací čára 29"/>
          <p:cNvCxnSpPr>
            <a:stCxn id="28" idx="0"/>
          </p:cNvCxnSpPr>
          <p:nvPr/>
        </p:nvCxnSpPr>
        <p:spPr>
          <a:xfrm rot="5400000" flipH="1" flipV="1">
            <a:off x="2178827" y="2678901"/>
            <a:ext cx="642942"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Přímá spojovací čára 36"/>
          <p:cNvCxnSpPr/>
          <p:nvPr/>
        </p:nvCxnSpPr>
        <p:spPr>
          <a:xfrm>
            <a:off x="2500298" y="2357430"/>
            <a:ext cx="414340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Obdélník 40"/>
          <p:cNvSpPr/>
          <p:nvPr/>
        </p:nvSpPr>
        <p:spPr>
          <a:xfrm>
            <a:off x="6429388" y="3000372"/>
            <a:ext cx="50006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a:t>
            </a:r>
            <a:endParaRPr lang="cs-CZ" dirty="0"/>
          </a:p>
        </p:txBody>
      </p:sp>
      <p:cxnSp>
        <p:nvCxnSpPr>
          <p:cNvPr id="46" name="Přímá spojovací šipka 45"/>
          <p:cNvCxnSpPr>
            <a:endCxn id="41" idx="0"/>
          </p:cNvCxnSpPr>
          <p:nvPr/>
        </p:nvCxnSpPr>
        <p:spPr>
          <a:xfrm rot="16200000" flipH="1">
            <a:off x="6340884" y="2661835"/>
            <a:ext cx="642148" cy="3492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TextovéPole 47"/>
          <p:cNvSpPr txBox="1"/>
          <p:nvPr/>
        </p:nvSpPr>
        <p:spPr>
          <a:xfrm>
            <a:off x="6500826" y="3071810"/>
            <a:ext cx="401072" cy="523220"/>
          </a:xfrm>
          <a:prstGeom prst="rect">
            <a:avLst/>
          </a:prstGeom>
          <a:noFill/>
        </p:spPr>
        <p:txBody>
          <a:bodyPr wrap="none" rtlCol="0">
            <a:spAutoFit/>
          </a:bodyPr>
          <a:lstStyle/>
          <a:p>
            <a:r>
              <a:rPr lang="cs-CZ" sz="2800" dirty="0" smtClean="0"/>
              <a:t>D</a:t>
            </a:r>
            <a:endParaRPr lang="cs-CZ" sz="2800" dirty="0"/>
          </a:p>
        </p:txBody>
      </p:sp>
      <p:cxnSp>
        <p:nvCxnSpPr>
          <p:cNvPr id="77" name="Přímá spojovací šipka 76"/>
          <p:cNvCxnSpPr/>
          <p:nvPr/>
        </p:nvCxnSpPr>
        <p:spPr>
          <a:xfrm rot="5400000" flipH="1" flipV="1">
            <a:off x="4286248" y="3571876"/>
            <a:ext cx="428628"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ovéPole 77"/>
          <p:cNvSpPr txBox="1"/>
          <p:nvPr/>
        </p:nvSpPr>
        <p:spPr>
          <a:xfrm>
            <a:off x="4643438" y="3286124"/>
            <a:ext cx="936475" cy="369332"/>
          </a:xfrm>
          <a:prstGeom prst="rect">
            <a:avLst/>
          </a:prstGeom>
          <a:noFill/>
        </p:spPr>
        <p:txBody>
          <a:bodyPr wrap="none" rtlCol="0">
            <a:spAutoFit/>
          </a:bodyPr>
          <a:lstStyle/>
          <a:p>
            <a:r>
              <a:rPr lang="cs-CZ" dirty="0" smtClean="0">
                <a:solidFill>
                  <a:schemeClr val="accent2">
                    <a:lumMod val="75000"/>
                  </a:schemeClr>
                </a:solidFill>
              </a:rPr>
              <a:t>Doppler</a:t>
            </a:r>
            <a:endParaRPr lang="cs-CZ" dirty="0">
              <a:solidFill>
                <a:schemeClr val="accent2">
                  <a:lumMod val="75000"/>
                </a:schemeClr>
              </a:solidFill>
            </a:endParaRPr>
          </a:p>
        </p:txBody>
      </p:sp>
      <p:cxnSp>
        <p:nvCxnSpPr>
          <p:cNvPr id="81" name="Přímá spojovací šipka 80"/>
          <p:cNvCxnSpPr/>
          <p:nvPr/>
        </p:nvCxnSpPr>
        <p:spPr>
          <a:xfrm>
            <a:off x="4714876" y="4357694"/>
            <a:ext cx="64294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ovéPole 81"/>
          <p:cNvSpPr txBox="1"/>
          <p:nvPr/>
        </p:nvSpPr>
        <p:spPr>
          <a:xfrm>
            <a:off x="5357818" y="4143380"/>
            <a:ext cx="845103" cy="369332"/>
          </a:xfrm>
          <a:prstGeom prst="rect">
            <a:avLst/>
          </a:prstGeom>
          <a:noFill/>
        </p:spPr>
        <p:txBody>
          <a:bodyPr wrap="none" rtlCol="0">
            <a:spAutoFit/>
          </a:bodyPr>
          <a:lstStyle/>
          <a:p>
            <a:r>
              <a:rPr lang="cs-CZ" dirty="0" err="1" smtClean="0"/>
              <a:t>Lorentz</a:t>
            </a:r>
            <a:endParaRPr lang="cs-CZ" dirty="0"/>
          </a:p>
        </p:txBody>
      </p:sp>
      <p:sp>
        <p:nvSpPr>
          <p:cNvPr id="35" name="Obdélník 34"/>
          <p:cNvSpPr/>
          <p:nvPr/>
        </p:nvSpPr>
        <p:spPr>
          <a:xfrm>
            <a:off x="3857620" y="1571612"/>
            <a:ext cx="1380506" cy="369332"/>
          </a:xfrm>
          <a:prstGeom prst="rect">
            <a:avLst/>
          </a:prstGeom>
        </p:spPr>
        <p:txBody>
          <a:bodyPr wrap="none">
            <a:spAutoFit/>
          </a:bodyPr>
          <a:lstStyle/>
          <a:p>
            <a:r>
              <a:rPr lang="el-GR" dirty="0" smtClean="0">
                <a:latin typeface="Lucida Sans Unicode"/>
                <a:cs typeface="Lucida Sans Unicode"/>
              </a:rPr>
              <a:t>λ</a:t>
            </a:r>
            <a:r>
              <a:rPr lang="cs-CZ" baseline="-25000" dirty="0" smtClean="0">
                <a:latin typeface="Lucida Sans Unicode"/>
                <a:cs typeface="Lucida Sans Unicode"/>
              </a:rPr>
              <a:t>0</a:t>
            </a:r>
            <a:r>
              <a:rPr lang="cs-CZ" dirty="0" smtClean="0">
                <a:latin typeface="Lucida Sans Unicode"/>
                <a:cs typeface="Lucida Sans Unicode"/>
              </a:rPr>
              <a:t>; </a:t>
            </a:r>
            <a:r>
              <a:rPr lang="el-GR" dirty="0" smtClean="0">
                <a:latin typeface="Lucida Sans Unicode"/>
                <a:cs typeface="Lucida Sans Unicode"/>
              </a:rPr>
              <a:t>λ</a:t>
            </a:r>
            <a:r>
              <a:rPr lang="cs-CZ" baseline="-25000" dirty="0" smtClean="0">
                <a:latin typeface="Lucida Sans Unicode"/>
                <a:cs typeface="Lucida Sans Unicode"/>
              </a:rPr>
              <a:t>0</a:t>
            </a:r>
            <a:r>
              <a:rPr lang="cs-CZ" baseline="-25000" dirty="0" smtClean="0"/>
              <a:t> </a:t>
            </a:r>
            <a:r>
              <a:rPr lang="cs-CZ" dirty="0" smtClean="0"/>
              <a:t> ± </a:t>
            </a:r>
            <a:r>
              <a:rPr lang="el-GR" dirty="0" smtClean="0">
                <a:latin typeface="Lucida Sans Unicode"/>
                <a:cs typeface="Lucida Sans Unicode"/>
              </a:rPr>
              <a:t>λ</a:t>
            </a:r>
            <a:r>
              <a:rPr lang="cs-CZ" baseline="-25000" dirty="0" smtClean="0">
                <a:latin typeface="Lucida Sans Unicode"/>
                <a:cs typeface="Lucida Sans Unicode"/>
              </a:rPr>
              <a:t>D</a:t>
            </a:r>
            <a:endParaRPr lang="cs-CZ" baseline="-25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Bennet</a:t>
            </a:r>
            <a:r>
              <a:rPr lang="cs-CZ" dirty="0" smtClean="0"/>
              <a:t> (</a:t>
            </a:r>
            <a:r>
              <a:rPr lang="cs-CZ" dirty="0" err="1" smtClean="0"/>
              <a:t>Lamb</a:t>
            </a:r>
            <a:r>
              <a:rPr lang="cs-CZ" dirty="0" smtClean="0"/>
              <a:t>) hole</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37</a:t>
            </a:fld>
            <a:endParaRPr lang="cs-CZ"/>
          </a:p>
        </p:txBody>
      </p:sp>
      <p:pic>
        <p:nvPicPr>
          <p:cNvPr id="10242"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85720" y="1571612"/>
            <a:ext cx="8272984" cy="51863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Saturation and probing beam in opposite</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38</a:t>
            </a:fld>
            <a:endParaRPr lang="cs-CZ"/>
          </a:p>
        </p:txBody>
      </p:sp>
      <p:cxnSp>
        <p:nvCxnSpPr>
          <p:cNvPr id="27" name="Přímá spojovací šipka 26"/>
          <p:cNvCxnSpPr/>
          <p:nvPr/>
        </p:nvCxnSpPr>
        <p:spPr>
          <a:xfrm rot="5400000" flipH="1" flipV="1">
            <a:off x="786580" y="4499776"/>
            <a:ext cx="17145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a:off x="1643836" y="5357032"/>
            <a:ext cx="578647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Volný tvar 28"/>
          <p:cNvSpPr/>
          <p:nvPr/>
        </p:nvSpPr>
        <p:spPr>
          <a:xfrm>
            <a:off x="1680002" y="3735078"/>
            <a:ext cx="5470770" cy="1659467"/>
          </a:xfrm>
          <a:custGeom>
            <a:avLst/>
            <a:gdLst>
              <a:gd name="connsiteX0" fmla="*/ 0 w 5470770"/>
              <a:gd name="connsiteY0" fmla="*/ 1609970 h 1659467"/>
              <a:gd name="connsiteX1" fmla="*/ 656492 w 5470770"/>
              <a:gd name="connsiteY1" fmla="*/ 1563077 h 1659467"/>
              <a:gd name="connsiteX2" fmla="*/ 1367692 w 5470770"/>
              <a:gd name="connsiteY2" fmla="*/ 1031631 h 1659467"/>
              <a:gd name="connsiteX3" fmla="*/ 2250831 w 5470770"/>
              <a:gd name="connsiteY3" fmla="*/ 70339 h 1659467"/>
              <a:gd name="connsiteX4" fmla="*/ 2844800 w 5470770"/>
              <a:gd name="connsiteY4" fmla="*/ 609600 h 1659467"/>
              <a:gd name="connsiteX5" fmla="*/ 3720123 w 5470770"/>
              <a:gd name="connsiteY5" fmla="*/ 1375508 h 1659467"/>
              <a:gd name="connsiteX6" fmla="*/ 5189416 w 5470770"/>
              <a:gd name="connsiteY6" fmla="*/ 1500554 h 1659467"/>
              <a:gd name="connsiteX7" fmla="*/ 5408246 w 5470770"/>
              <a:gd name="connsiteY7" fmla="*/ 1500554 h 16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0770" h="1659467">
                <a:moveTo>
                  <a:pt x="0" y="1609970"/>
                </a:moveTo>
                <a:cubicBezTo>
                  <a:pt x="214271" y="1634718"/>
                  <a:pt x="428543" y="1659467"/>
                  <a:pt x="656492" y="1563077"/>
                </a:cubicBezTo>
                <a:cubicBezTo>
                  <a:pt x="884441" y="1466687"/>
                  <a:pt x="1101969" y="1280421"/>
                  <a:pt x="1367692" y="1031631"/>
                </a:cubicBezTo>
                <a:cubicBezTo>
                  <a:pt x="1633415" y="782841"/>
                  <a:pt x="2004646" y="140678"/>
                  <a:pt x="2250831" y="70339"/>
                </a:cubicBezTo>
                <a:cubicBezTo>
                  <a:pt x="2497016" y="0"/>
                  <a:pt x="2599918" y="392072"/>
                  <a:pt x="2844800" y="609600"/>
                </a:cubicBezTo>
                <a:cubicBezTo>
                  <a:pt x="3089682" y="827128"/>
                  <a:pt x="3329354" y="1227016"/>
                  <a:pt x="3720123" y="1375508"/>
                </a:cubicBezTo>
                <a:cubicBezTo>
                  <a:pt x="4110892" y="1524000"/>
                  <a:pt x="4908062" y="1479713"/>
                  <a:pt x="5189416" y="1500554"/>
                </a:cubicBezTo>
                <a:cubicBezTo>
                  <a:pt x="5470770" y="1521395"/>
                  <a:pt x="5439508" y="1510974"/>
                  <a:pt x="5408246" y="1500554"/>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30" name="Přímá spojovací čára 29"/>
          <p:cNvCxnSpPr/>
          <p:nvPr/>
        </p:nvCxnSpPr>
        <p:spPr>
          <a:xfrm rot="5400000">
            <a:off x="3036877" y="4606933"/>
            <a:ext cx="1928826" cy="158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2857488" y="3929066"/>
            <a:ext cx="939149" cy="1462365"/>
          </a:xfrm>
          <a:custGeom>
            <a:avLst/>
            <a:gdLst>
              <a:gd name="connsiteX0" fmla="*/ 0 w 939149"/>
              <a:gd name="connsiteY0" fmla="*/ 640862 h 725528"/>
              <a:gd name="connsiteX1" fmla="*/ 226646 w 939149"/>
              <a:gd name="connsiteY1" fmla="*/ 625231 h 725528"/>
              <a:gd name="connsiteX2" fmla="*/ 367323 w 939149"/>
              <a:gd name="connsiteY2" fmla="*/ 39077 h 725528"/>
              <a:gd name="connsiteX3" fmla="*/ 523631 w 939149"/>
              <a:gd name="connsiteY3" fmla="*/ 390769 h 725528"/>
              <a:gd name="connsiteX4" fmla="*/ 633046 w 939149"/>
              <a:gd name="connsiteY4" fmla="*/ 648677 h 725528"/>
              <a:gd name="connsiteX5" fmla="*/ 890954 w 939149"/>
              <a:gd name="connsiteY5" fmla="*/ 664308 h 725528"/>
              <a:gd name="connsiteX6" fmla="*/ 922216 w 939149"/>
              <a:gd name="connsiteY6" fmla="*/ 656493 h 7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49" h="725528">
                <a:moveTo>
                  <a:pt x="0" y="640862"/>
                </a:moveTo>
                <a:cubicBezTo>
                  <a:pt x="82713" y="683195"/>
                  <a:pt x="165426" y="725528"/>
                  <a:pt x="226646" y="625231"/>
                </a:cubicBezTo>
                <a:cubicBezTo>
                  <a:pt x="287866" y="524934"/>
                  <a:pt x="317826" y="78154"/>
                  <a:pt x="367323" y="39077"/>
                </a:cubicBezTo>
                <a:cubicBezTo>
                  <a:pt x="416820" y="0"/>
                  <a:pt x="479344" y="289169"/>
                  <a:pt x="523631" y="390769"/>
                </a:cubicBezTo>
                <a:cubicBezTo>
                  <a:pt x="567918" y="492369"/>
                  <a:pt x="571825" y="603087"/>
                  <a:pt x="633046" y="648677"/>
                </a:cubicBezTo>
                <a:cubicBezTo>
                  <a:pt x="694267" y="694267"/>
                  <a:pt x="842759" y="663005"/>
                  <a:pt x="890954" y="664308"/>
                </a:cubicBezTo>
                <a:cubicBezTo>
                  <a:pt x="939149" y="665611"/>
                  <a:pt x="930682" y="661052"/>
                  <a:pt x="922216" y="656493"/>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32" name="Přímá spojovací čára 31"/>
          <p:cNvCxnSpPr/>
          <p:nvPr/>
        </p:nvCxnSpPr>
        <p:spPr>
          <a:xfrm flipH="1">
            <a:off x="3225912" y="4015644"/>
            <a:ext cx="14530" cy="149287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p:cNvCxnSpPr/>
          <p:nvPr/>
        </p:nvCxnSpPr>
        <p:spPr>
          <a:xfrm rot="5400000">
            <a:off x="3964777" y="4821247"/>
            <a:ext cx="1358116" cy="7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715538" y="5571346"/>
            <a:ext cx="548548" cy="523220"/>
          </a:xfrm>
          <a:prstGeom prst="rect">
            <a:avLst/>
          </a:prstGeom>
          <a:noFill/>
        </p:spPr>
        <p:txBody>
          <a:bodyPr wrap="none" rtlCol="0">
            <a:spAutoFit/>
          </a:bodyPr>
          <a:lstStyle/>
          <a:p>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0</a:t>
            </a:r>
            <a:endParaRPr lang="cs-CZ" sz="2800" baseline="-25000" dirty="0">
              <a:solidFill>
                <a:srgbClr val="00B0F0"/>
              </a:solidFill>
            </a:endParaRPr>
          </a:p>
        </p:txBody>
      </p:sp>
      <p:sp>
        <p:nvSpPr>
          <p:cNvPr id="35" name="TextovéPole 34"/>
          <p:cNvSpPr txBox="1"/>
          <p:nvPr/>
        </p:nvSpPr>
        <p:spPr>
          <a:xfrm>
            <a:off x="4500562" y="5572140"/>
            <a:ext cx="519694" cy="523220"/>
          </a:xfrm>
          <a:prstGeom prst="rect">
            <a:avLst/>
          </a:prstGeom>
          <a:noFill/>
        </p:spPr>
        <p:txBody>
          <a:bodyPr wrap="none" rtlCol="0">
            <a:spAutoFit/>
          </a:bodyPr>
          <a:lstStyle/>
          <a:p>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endParaRPr lang="cs-CZ" sz="2800" baseline="-25000" dirty="0">
              <a:solidFill>
                <a:srgbClr val="00B0F0"/>
              </a:solidFill>
            </a:endParaRPr>
          </a:p>
        </p:txBody>
      </p:sp>
      <p:sp>
        <p:nvSpPr>
          <p:cNvPr id="37" name="TextovéPole 36"/>
          <p:cNvSpPr txBox="1"/>
          <p:nvPr/>
        </p:nvSpPr>
        <p:spPr>
          <a:xfrm>
            <a:off x="1857356" y="4286256"/>
            <a:ext cx="845103" cy="369332"/>
          </a:xfrm>
          <a:prstGeom prst="rect">
            <a:avLst/>
          </a:prstGeom>
          <a:noFill/>
        </p:spPr>
        <p:txBody>
          <a:bodyPr wrap="none" rtlCol="0">
            <a:spAutoFit/>
          </a:bodyPr>
          <a:lstStyle/>
          <a:p>
            <a:r>
              <a:rPr lang="cs-CZ" dirty="0" err="1" smtClean="0"/>
              <a:t>Lorentz</a:t>
            </a:r>
            <a:endParaRPr lang="cs-CZ" dirty="0"/>
          </a:p>
        </p:txBody>
      </p:sp>
      <p:cxnSp>
        <p:nvCxnSpPr>
          <p:cNvPr id="39" name="Přímá spojovací šipka 38"/>
          <p:cNvCxnSpPr/>
          <p:nvPr/>
        </p:nvCxnSpPr>
        <p:spPr>
          <a:xfrm rot="10800000">
            <a:off x="2643174" y="4500570"/>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1500166" y="5572140"/>
            <a:ext cx="2060179" cy="523220"/>
          </a:xfrm>
          <a:prstGeom prst="rect">
            <a:avLst/>
          </a:prstGeom>
        </p:spPr>
        <p:txBody>
          <a:bodyPr wrap="none">
            <a:spAutoFit/>
          </a:bodyPr>
          <a:lstStyle/>
          <a:p>
            <a:r>
              <a:rPr lang="el-GR" sz="2800" dirty="0" smtClean="0">
                <a:solidFill>
                  <a:srgbClr val="00B050"/>
                </a:solidFill>
                <a:latin typeface="Lucida Sans Unicode"/>
                <a:cs typeface="Lucida Sans Unicode"/>
              </a:rPr>
              <a:t>λ</a:t>
            </a:r>
            <a:r>
              <a:rPr lang="cs-CZ" sz="2800" baseline="-25000" dirty="0" smtClean="0">
                <a:solidFill>
                  <a:srgbClr val="00B050"/>
                </a:solidFill>
                <a:latin typeface="Lucida Sans Unicode"/>
                <a:cs typeface="Lucida Sans Unicode"/>
              </a:rPr>
              <a:t>m </a:t>
            </a:r>
            <a:r>
              <a:rPr lang="cs-CZ" sz="2800" dirty="0" smtClean="0">
                <a:solidFill>
                  <a:srgbClr val="00B050"/>
                </a:solidFill>
                <a:latin typeface="Lucida Sans Unicode"/>
                <a:cs typeface="Lucida Sans Unicode"/>
              </a:rPr>
              <a:t>≈</a:t>
            </a:r>
            <a:r>
              <a:rPr lang="el-GR" sz="2800" dirty="0" smtClean="0">
                <a:solidFill>
                  <a:srgbClr val="00B0F0"/>
                </a:solidFill>
                <a:latin typeface="Lucida Sans Unicode"/>
                <a:cs typeface="Lucida Sans Unicode"/>
              </a:rPr>
              <a:t> λ</a:t>
            </a:r>
            <a:r>
              <a:rPr lang="cs-CZ" sz="2800" baseline="-25000" dirty="0" smtClean="0">
                <a:solidFill>
                  <a:srgbClr val="00B0F0"/>
                </a:solidFill>
                <a:latin typeface="Lucida Sans Unicode"/>
                <a:cs typeface="Lucida Sans Unicode"/>
              </a:rPr>
              <a:t>0</a:t>
            </a:r>
            <a:r>
              <a:rPr lang="cs-CZ" sz="2800" dirty="0" smtClean="0">
                <a:solidFill>
                  <a:srgbClr val="00B0F0"/>
                </a:solidFill>
                <a:latin typeface="Lucida Sans Unicode"/>
                <a:cs typeface="Lucida Sans Unicode"/>
              </a:rPr>
              <a:t>-</a:t>
            </a:r>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D</a:t>
            </a:r>
            <a:endParaRPr lang="cs-CZ" sz="2800" dirty="0"/>
          </a:p>
        </p:txBody>
      </p:sp>
      <p:grpSp>
        <p:nvGrpSpPr>
          <p:cNvPr id="42" name="Skupina 41"/>
          <p:cNvGrpSpPr/>
          <p:nvPr/>
        </p:nvGrpSpPr>
        <p:grpSpPr>
          <a:xfrm>
            <a:off x="928662" y="1571612"/>
            <a:ext cx="7215238" cy="2428892"/>
            <a:chOff x="928662" y="1571612"/>
            <a:chExt cx="7215238" cy="2428892"/>
          </a:xfrm>
        </p:grpSpPr>
        <p:sp>
          <p:nvSpPr>
            <p:cNvPr id="7" name="Obdélník 6"/>
            <p:cNvSpPr/>
            <p:nvPr/>
          </p:nvSpPr>
          <p:spPr>
            <a:xfrm>
              <a:off x="3857620" y="2000240"/>
              <a:ext cx="1428760" cy="4286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928662" y="2000240"/>
              <a:ext cx="785818"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endParaRPr lang="cs-CZ" sz="2800" baseline="-25000" dirty="0">
                <a:solidFill>
                  <a:srgbClr val="FF0000"/>
                </a:solidFill>
              </a:endParaRPr>
            </a:p>
          </p:txBody>
        </p:sp>
        <p:cxnSp>
          <p:nvCxnSpPr>
            <p:cNvPr id="9" name="Přímá spojovací šipka 8"/>
            <p:cNvCxnSpPr>
              <a:stCxn id="8" idx="3"/>
            </p:cNvCxnSpPr>
            <p:nvPr/>
          </p:nvCxnSpPr>
          <p:spPr>
            <a:xfrm>
              <a:off x="1714480" y="2214554"/>
              <a:ext cx="6429420" cy="1588"/>
            </a:xfrm>
            <a:prstGeom prst="straightConnector1">
              <a:avLst/>
            </a:prstGeom>
            <a:ln w="28575">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rot="5400000">
              <a:off x="2393141" y="2035959"/>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rot="16200000" flipH="1">
              <a:off x="6322231" y="2035959"/>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7786710" y="2000240"/>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5400000">
              <a:off x="7858148" y="2214554"/>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6286512" y="3071810"/>
              <a:ext cx="714380" cy="785818"/>
            </a:xfrm>
            <a:prstGeom prst="rect">
              <a:avLst/>
            </a:prstGeom>
            <a:solidFill>
              <a:srgbClr val="97FB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rgbClr val="7030A0"/>
                  </a:solidFill>
                  <a:latin typeface="Lucida Sans Unicode"/>
                  <a:cs typeface="Lucida Sans Unicode"/>
                </a:rPr>
                <a:t>λ</a:t>
              </a:r>
              <a:r>
                <a:rPr lang="cs-CZ" sz="2800" baseline="-25000" dirty="0" smtClean="0">
                  <a:solidFill>
                    <a:srgbClr val="7030A0"/>
                  </a:solidFill>
                  <a:latin typeface="Lucida Sans Unicode"/>
                  <a:cs typeface="Lucida Sans Unicode"/>
                </a:rPr>
                <a:t>m</a:t>
              </a:r>
              <a:endParaRPr lang="cs-CZ" sz="2800" baseline="-25000" dirty="0">
                <a:solidFill>
                  <a:srgbClr val="7030A0"/>
                </a:solidFill>
              </a:endParaRPr>
            </a:p>
          </p:txBody>
        </p:sp>
        <p:cxnSp>
          <p:nvCxnSpPr>
            <p:cNvPr id="16" name="Přímá spojovací čára 15"/>
            <p:cNvCxnSpPr/>
            <p:nvPr/>
          </p:nvCxnSpPr>
          <p:spPr>
            <a:xfrm>
              <a:off x="2500298" y="2357430"/>
              <a:ext cx="414340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2285984" y="3000372"/>
              <a:ext cx="50006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a:t>
              </a:r>
              <a:endParaRPr lang="cs-CZ" dirty="0"/>
            </a:p>
          </p:txBody>
        </p:sp>
        <p:sp>
          <p:nvSpPr>
            <p:cNvPr id="19" name="TextovéPole 18"/>
            <p:cNvSpPr txBox="1"/>
            <p:nvPr/>
          </p:nvSpPr>
          <p:spPr>
            <a:xfrm>
              <a:off x="2357422" y="3071810"/>
              <a:ext cx="401072" cy="523220"/>
            </a:xfrm>
            <a:prstGeom prst="rect">
              <a:avLst/>
            </a:prstGeom>
            <a:noFill/>
          </p:spPr>
          <p:txBody>
            <a:bodyPr wrap="none" rtlCol="0">
              <a:spAutoFit/>
            </a:bodyPr>
            <a:lstStyle/>
            <a:p>
              <a:r>
                <a:rPr lang="cs-CZ" sz="2800" dirty="0" smtClean="0"/>
                <a:t>D</a:t>
              </a:r>
              <a:endParaRPr lang="cs-CZ" sz="2800" dirty="0"/>
            </a:p>
          </p:txBody>
        </p:sp>
        <p:cxnSp>
          <p:nvCxnSpPr>
            <p:cNvPr id="20" name="Přímá spojovací šipka 19"/>
            <p:cNvCxnSpPr/>
            <p:nvPr/>
          </p:nvCxnSpPr>
          <p:spPr>
            <a:xfrm rot="5400000" flipH="1" flipV="1">
              <a:off x="4286248" y="3571876"/>
              <a:ext cx="428628"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4643438" y="3286124"/>
              <a:ext cx="936475" cy="369332"/>
            </a:xfrm>
            <a:prstGeom prst="rect">
              <a:avLst/>
            </a:prstGeom>
            <a:noFill/>
          </p:spPr>
          <p:txBody>
            <a:bodyPr wrap="none" rtlCol="0">
              <a:spAutoFit/>
            </a:bodyPr>
            <a:lstStyle/>
            <a:p>
              <a:r>
                <a:rPr lang="cs-CZ" dirty="0" smtClean="0">
                  <a:solidFill>
                    <a:schemeClr val="accent2">
                      <a:lumMod val="75000"/>
                    </a:schemeClr>
                  </a:solidFill>
                </a:rPr>
                <a:t>Doppler</a:t>
              </a:r>
              <a:endParaRPr lang="cs-CZ" dirty="0">
                <a:solidFill>
                  <a:schemeClr val="accent2">
                    <a:lumMod val="75000"/>
                  </a:schemeClr>
                </a:solidFill>
              </a:endParaRPr>
            </a:p>
          </p:txBody>
        </p:sp>
        <p:cxnSp>
          <p:nvCxnSpPr>
            <p:cNvPr id="23" name="Přímá spojovací šipka 22"/>
            <p:cNvCxnSpPr/>
            <p:nvPr/>
          </p:nvCxnSpPr>
          <p:spPr>
            <a:xfrm rot="5400000">
              <a:off x="2179621" y="2678107"/>
              <a:ext cx="6429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čára 24"/>
            <p:cNvCxnSpPr>
              <a:endCxn id="14" idx="0"/>
            </p:cNvCxnSpPr>
            <p:nvPr/>
          </p:nvCxnSpPr>
          <p:spPr>
            <a:xfrm rot="5400000">
              <a:off x="6286512" y="2714620"/>
              <a:ext cx="71438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Obdélník 40"/>
            <p:cNvSpPr/>
            <p:nvPr/>
          </p:nvSpPr>
          <p:spPr>
            <a:xfrm>
              <a:off x="3857620" y="1571612"/>
              <a:ext cx="1380506" cy="369332"/>
            </a:xfrm>
            <a:prstGeom prst="rect">
              <a:avLst/>
            </a:prstGeom>
          </p:spPr>
          <p:txBody>
            <a:bodyPr wrap="none">
              <a:spAutoFit/>
            </a:bodyPr>
            <a:lstStyle/>
            <a:p>
              <a:r>
                <a:rPr lang="el-GR" dirty="0" smtClean="0">
                  <a:latin typeface="Lucida Sans Unicode"/>
                  <a:cs typeface="Lucida Sans Unicode"/>
                </a:rPr>
                <a:t>λ</a:t>
              </a:r>
              <a:r>
                <a:rPr lang="cs-CZ" baseline="-25000" dirty="0" smtClean="0">
                  <a:latin typeface="Lucida Sans Unicode"/>
                  <a:cs typeface="Lucida Sans Unicode"/>
                </a:rPr>
                <a:t>0</a:t>
              </a:r>
              <a:r>
                <a:rPr lang="cs-CZ" dirty="0" smtClean="0">
                  <a:latin typeface="Lucida Sans Unicode"/>
                  <a:cs typeface="Lucida Sans Unicode"/>
                </a:rPr>
                <a:t>; </a:t>
              </a:r>
              <a:r>
                <a:rPr lang="el-GR" dirty="0" smtClean="0">
                  <a:latin typeface="Lucida Sans Unicode"/>
                  <a:cs typeface="Lucida Sans Unicode"/>
                </a:rPr>
                <a:t>λ</a:t>
              </a:r>
              <a:r>
                <a:rPr lang="cs-CZ" baseline="-25000" dirty="0" smtClean="0">
                  <a:latin typeface="Lucida Sans Unicode"/>
                  <a:cs typeface="Lucida Sans Unicode"/>
                </a:rPr>
                <a:t>0</a:t>
              </a:r>
              <a:r>
                <a:rPr lang="cs-CZ" baseline="-25000" dirty="0" smtClean="0"/>
                <a:t> </a:t>
              </a:r>
              <a:r>
                <a:rPr lang="cs-CZ" dirty="0" smtClean="0"/>
                <a:t> ± </a:t>
              </a:r>
              <a:r>
                <a:rPr lang="el-GR" dirty="0" smtClean="0">
                  <a:latin typeface="Lucida Sans Unicode"/>
                  <a:cs typeface="Lucida Sans Unicode"/>
                </a:rPr>
                <a:t>λ</a:t>
              </a:r>
              <a:r>
                <a:rPr lang="cs-CZ" baseline="-25000" dirty="0" smtClean="0">
                  <a:latin typeface="Lucida Sans Unicode"/>
                  <a:cs typeface="Lucida Sans Unicode"/>
                </a:rPr>
                <a:t>D</a:t>
              </a:r>
              <a:endParaRPr lang="cs-CZ" baseline="-25000" dirty="0" smtClean="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Final</a:t>
            </a:r>
            <a:r>
              <a:rPr lang="cs-CZ" dirty="0"/>
              <a:t> </a:t>
            </a:r>
            <a:r>
              <a:rPr lang="cs-CZ" dirty="0" err="1"/>
              <a:t>solution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39</a:t>
            </a:fld>
            <a:endParaRPr lang="cs-CZ"/>
          </a:p>
        </p:txBody>
      </p:sp>
      <p:sp>
        <p:nvSpPr>
          <p:cNvPr id="7" name="Obdélník 6"/>
          <p:cNvSpPr/>
          <p:nvPr/>
        </p:nvSpPr>
        <p:spPr>
          <a:xfrm>
            <a:off x="3857620" y="2500306"/>
            <a:ext cx="1428760" cy="4286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928662" y="2500306"/>
            <a:ext cx="785818"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endParaRPr lang="cs-CZ" sz="2800" baseline="-25000" dirty="0">
              <a:solidFill>
                <a:srgbClr val="FF0000"/>
              </a:solidFill>
            </a:endParaRPr>
          </a:p>
        </p:txBody>
      </p:sp>
      <p:cxnSp>
        <p:nvCxnSpPr>
          <p:cNvPr id="9" name="Přímá spojovací šipka 8"/>
          <p:cNvCxnSpPr>
            <a:stCxn id="8" idx="3"/>
          </p:cNvCxnSpPr>
          <p:nvPr/>
        </p:nvCxnSpPr>
        <p:spPr>
          <a:xfrm>
            <a:off x="1714480" y="2714620"/>
            <a:ext cx="6429420" cy="1588"/>
          </a:xfrm>
          <a:prstGeom prst="straightConnector1">
            <a:avLst/>
          </a:prstGeom>
          <a:ln w="28575">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rot="5400000">
            <a:off x="2393141" y="2536025"/>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rot="5400000">
            <a:off x="6357950" y="2500306"/>
            <a:ext cx="642942" cy="64294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7786710" y="2500306"/>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5400000">
            <a:off x="7858148" y="2714620"/>
            <a:ext cx="285752"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2500298" y="2857496"/>
            <a:ext cx="414340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285984" y="3500438"/>
            <a:ext cx="50006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a:t>
            </a:r>
            <a:endParaRPr lang="cs-CZ" dirty="0"/>
          </a:p>
        </p:txBody>
      </p:sp>
      <p:sp>
        <p:nvSpPr>
          <p:cNvPr id="17" name="TextovéPole 16"/>
          <p:cNvSpPr txBox="1"/>
          <p:nvPr/>
        </p:nvSpPr>
        <p:spPr>
          <a:xfrm>
            <a:off x="2357422" y="3571876"/>
            <a:ext cx="401072" cy="523220"/>
          </a:xfrm>
          <a:prstGeom prst="rect">
            <a:avLst/>
          </a:prstGeom>
          <a:noFill/>
        </p:spPr>
        <p:txBody>
          <a:bodyPr wrap="none" rtlCol="0">
            <a:spAutoFit/>
          </a:bodyPr>
          <a:lstStyle/>
          <a:p>
            <a:r>
              <a:rPr lang="cs-CZ" sz="2800" dirty="0" smtClean="0"/>
              <a:t>D</a:t>
            </a:r>
            <a:endParaRPr lang="cs-CZ" sz="2800" dirty="0"/>
          </a:p>
        </p:txBody>
      </p:sp>
      <p:cxnSp>
        <p:nvCxnSpPr>
          <p:cNvPr id="20" name="Přímá spojovací šipka 19"/>
          <p:cNvCxnSpPr/>
          <p:nvPr/>
        </p:nvCxnSpPr>
        <p:spPr>
          <a:xfrm rot="5400000">
            <a:off x="2179621" y="3178173"/>
            <a:ext cx="6429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Obdélník 21"/>
          <p:cNvSpPr/>
          <p:nvPr/>
        </p:nvSpPr>
        <p:spPr>
          <a:xfrm>
            <a:off x="3857620" y="2071678"/>
            <a:ext cx="1380506" cy="369332"/>
          </a:xfrm>
          <a:prstGeom prst="rect">
            <a:avLst/>
          </a:prstGeom>
        </p:spPr>
        <p:txBody>
          <a:bodyPr wrap="none">
            <a:spAutoFit/>
          </a:bodyPr>
          <a:lstStyle/>
          <a:p>
            <a:r>
              <a:rPr lang="el-GR" dirty="0" smtClean="0">
                <a:latin typeface="Lucida Sans Unicode"/>
                <a:cs typeface="Lucida Sans Unicode"/>
              </a:rPr>
              <a:t>λ</a:t>
            </a:r>
            <a:r>
              <a:rPr lang="cs-CZ" baseline="-25000" dirty="0" smtClean="0">
                <a:latin typeface="Lucida Sans Unicode"/>
                <a:cs typeface="Lucida Sans Unicode"/>
              </a:rPr>
              <a:t>0</a:t>
            </a:r>
            <a:r>
              <a:rPr lang="cs-CZ" dirty="0" smtClean="0">
                <a:latin typeface="Lucida Sans Unicode"/>
                <a:cs typeface="Lucida Sans Unicode"/>
              </a:rPr>
              <a:t>; </a:t>
            </a:r>
            <a:r>
              <a:rPr lang="el-GR" dirty="0" smtClean="0">
                <a:latin typeface="Lucida Sans Unicode"/>
                <a:cs typeface="Lucida Sans Unicode"/>
              </a:rPr>
              <a:t>λ</a:t>
            </a:r>
            <a:r>
              <a:rPr lang="cs-CZ" baseline="-25000" dirty="0" smtClean="0">
                <a:latin typeface="Lucida Sans Unicode"/>
                <a:cs typeface="Lucida Sans Unicode"/>
              </a:rPr>
              <a:t>0</a:t>
            </a:r>
            <a:r>
              <a:rPr lang="cs-CZ" baseline="-25000" dirty="0" smtClean="0"/>
              <a:t> </a:t>
            </a:r>
            <a:r>
              <a:rPr lang="cs-CZ" dirty="0" smtClean="0"/>
              <a:t> ± </a:t>
            </a:r>
            <a:r>
              <a:rPr lang="el-GR" dirty="0" smtClean="0">
                <a:latin typeface="Lucida Sans Unicode"/>
                <a:cs typeface="Lucida Sans Unicode"/>
              </a:rPr>
              <a:t>λ</a:t>
            </a:r>
            <a:r>
              <a:rPr lang="cs-CZ" baseline="-25000" dirty="0" smtClean="0">
                <a:latin typeface="Lucida Sans Unicode"/>
                <a:cs typeface="Lucida Sans Unicode"/>
              </a:rPr>
              <a:t>D</a:t>
            </a:r>
            <a:endParaRPr lang="cs-CZ" baseline="-25000" dirty="0" smtClean="0"/>
          </a:p>
        </p:txBody>
      </p:sp>
      <p:cxnSp>
        <p:nvCxnSpPr>
          <p:cNvPr id="27" name="Přímá spojovací čára 26"/>
          <p:cNvCxnSpPr/>
          <p:nvPr/>
        </p:nvCxnSpPr>
        <p:spPr>
          <a:xfrm rot="16200000" flipH="1">
            <a:off x="6500826" y="1643050"/>
            <a:ext cx="357190" cy="35719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p:cNvCxnSpPr/>
          <p:nvPr/>
        </p:nvCxnSpPr>
        <p:spPr>
          <a:xfrm rot="5400000" flipH="1" flipV="1">
            <a:off x="2500298" y="1643050"/>
            <a:ext cx="357190"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Přímá spojovací čára 30"/>
          <p:cNvCxnSpPr/>
          <p:nvPr/>
        </p:nvCxnSpPr>
        <p:spPr>
          <a:xfrm rot="5400000" flipH="1" flipV="1">
            <a:off x="6107917" y="2321711"/>
            <a:ext cx="107157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p:cNvCxnSpPr/>
          <p:nvPr/>
        </p:nvCxnSpPr>
        <p:spPr>
          <a:xfrm rot="10800000">
            <a:off x="2714612" y="1785926"/>
            <a:ext cx="392909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Přímá spojovací čára 36"/>
          <p:cNvCxnSpPr/>
          <p:nvPr/>
        </p:nvCxnSpPr>
        <p:spPr>
          <a:xfrm rot="5400000">
            <a:off x="2322497" y="2178041"/>
            <a:ext cx="785024" cy="7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p:nvPr/>
        </p:nvCxnSpPr>
        <p:spPr>
          <a:xfrm rot="10800000">
            <a:off x="1714480" y="2571744"/>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p:nvPr/>
        </p:nvCxnSpPr>
        <p:spPr>
          <a:xfrm>
            <a:off x="1714480" y="2571744"/>
            <a:ext cx="100013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rot="5400000" flipH="1" flipV="1">
            <a:off x="4714876" y="4500570"/>
            <a:ext cx="428628"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5143504" y="4286256"/>
            <a:ext cx="936475" cy="369332"/>
          </a:xfrm>
          <a:prstGeom prst="rect">
            <a:avLst/>
          </a:prstGeom>
          <a:noFill/>
        </p:spPr>
        <p:txBody>
          <a:bodyPr wrap="none" rtlCol="0">
            <a:spAutoFit/>
          </a:bodyPr>
          <a:lstStyle/>
          <a:p>
            <a:r>
              <a:rPr lang="cs-CZ" dirty="0" smtClean="0">
                <a:solidFill>
                  <a:schemeClr val="accent2">
                    <a:lumMod val="75000"/>
                  </a:schemeClr>
                </a:solidFill>
              </a:rPr>
              <a:t>Doppler</a:t>
            </a:r>
            <a:endParaRPr lang="cs-CZ" dirty="0">
              <a:solidFill>
                <a:schemeClr val="accent2">
                  <a:lumMod val="75000"/>
                </a:schemeClr>
              </a:solidFill>
            </a:endParaRPr>
          </a:p>
        </p:txBody>
      </p:sp>
      <p:cxnSp>
        <p:nvCxnSpPr>
          <p:cNvPr id="52" name="Přímá spojovací šipka 51"/>
          <p:cNvCxnSpPr/>
          <p:nvPr/>
        </p:nvCxnSpPr>
        <p:spPr>
          <a:xfrm rot="5400000" flipH="1" flipV="1">
            <a:off x="928662" y="4929198"/>
            <a:ext cx="157163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ovací šipka 53"/>
          <p:cNvCxnSpPr/>
          <p:nvPr/>
        </p:nvCxnSpPr>
        <p:spPr>
          <a:xfrm>
            <a:off x="1714480" y="5715016"/>
            <a:ext cx="507209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Volný tvar 55"/>
          <p:cNvSpPr/>
          <p:nvPr/>
        </p:nvSpPr>
        <p:spPr>
          <a:xfrm>
            <a:off x="1914769" y="4396966"/>
            <a:ext cx="4581118" cy="1367692"/>
          </a:xfrm>
          <a:custGeom>
            <a:avLst/>
            <a:gdLst>
              <a:gd name="connsiteX0" fmla="*/ 0 w 4581118"/>
              <a:gd name="connsiteY0" fmla="*/ 1241344 h 1367692"/>
              <a:gd name="connsiteX1" fmla="*/ 726831 w 4581118"/>
              <a:gd name="connsiteY1" fmla="*/ 1233528 h 1367692"/>
              <a:gd name="connsiteX2" fmla="*/ 1586523 w 4581118"/>
              <a:gd name="connsiteY2" fmla="*/ 436359 h 1367692"/>
              <a:gd name="connsiteX3" fmla="*/ 2180493 w 4581118"/>
              <a:gd name="connsiteY3" fmla="*/ 6513 h 1367692"/>
              <a:gd name="connsiteX4" fmla="*/ 2688493 w 4581118"/>
              <a:gd name="connsiteY4" fmla="*/ 397282 h 1367692"/>
              <a:gd name="connsiteX5" fmla="*/ 3157416 w 4581118"/>
              <a:gd name="connsiteY5" fmla="*/ 913097 h 1367692"/>
              <a:gd name="connsiteX6" fmla="*/ 3610708 w 4581118"/>
              <a:gd name="connsiteY6" fmla="*/ 1194451 h 1367692"/>
              <a:gd name="connsiteX7" fmla="*/ 4431323 w 4581118"/>
              <a:gd name="connsiteY7" fmla="*/ 1249159 h 1367692"/>
              <a:gd name="connsiteX8" fmla="*/ 4509477 w 4581118"/>
              <a:gd name="connsiteY8" fmla="*/ 1249159 h 1367692"/>
              <a:gd name="connsiteX9" fmla="*/ 4509477 w 4581118"/>
              <a:gd name="connsiteY9" fmla="*/ 1249159 h 1367692"/>
              <a:gd name="connsiteX10" fmla="*/ 4517293 w 4581118"/>
              <a:gd name="connsiteY10" fmla="*/ 1249159 h 136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1118" h="1367692">
                <a:moveTo>
                  <a:pt x="0" y="1241344"/>
                </a:moveTo>
                <a:cubicBezTo>
                  <a:pt x="231205" y="1304518"/>
                  <a:pt x="462411" y="1367692"/>
                  <a:pt x="726831" y="1233528"/>
                </a:cubicBezTo>
                <a:cubicBezTo>
                  <a:pt x="991252" y="1099364"/>
                  <a:pt x="1344246" y="640861"/>
                  <a:pt x="1586523" y="436359"/>
                </a:cubicBezTo>
                <a:cubicBezTo>
                  <a:pt x="1828800" y="231857"/>
                  <a:pt x="1996832" y="13026"/>
                  <a:pt x="2180493" y="6513"/>
                </a:cubicBezTo>
                <a:cubicBezTo>
                  <a:pt x="2364154" y="0"/>
                  <a:pt x="2525673" y="246185"/>
                  <a:pt x="2688493" y="397282"/>
                </a:cubicBezTo>
                <a:cubicBezTo>
                  <a:pt x="2851314" y="548379"/>
                  <a:pt x="3003714" y="780236"/>
                  <a:pt x="3157416" y="913097"/>
                </a:cubicBezTo>
                <a:cubicBezTo>
                  <a:pt x="3311118" y="1045958"/>
                  <a:pt x="3398390" y="1138441"/>
                  <a:pt x="3610708" y="1194451"/>
                </a:cubicBezTo>
                <a:cubicBezTo>
                  <a:pt x="3823026" y="1250461"/>
                  <a:pt x="4281528" y="1240041"/>
                  <a:pt x="4431323" y="1249159"/>
                </a:cubicBezTo>
                <a:cubicBezTo>
                  <a:pt x="4581118" y="1258277"/>
                  <a:pt x="4509477" y="1249159"/>
                  <a:pt x="4509477" y="1249159"/>
                </a:cubicBezTo>
                <a:lnTo>
                  <a:pt x="4509477" y="1249159"/>
                </a:lnTo>
                <a:lnTo>
                  <a:pt x="4517293" y="1249159"/>
                </a:ln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9" name="Volný tvar 58"/>
          <p:cNvSpPr/>
          <p:nvPr/>
        </p:nvSpPr>
        <p:spPr>
          <a:xfrm>
            <a:off x="3714744" y="4286256"/>
            <a:ext cx="939149" cy="1462365"/>
          </a:xfrm>
          <a:custGeom>
            <a:avLst/>
            <a:gdLst>
              <a:gd name="connsiteX0" fmla="*/ 0 w 939149"/>
              <a:gd name="connsiteY0" fmla="*/ 640862 h 725528"/>
              <a:gd name="connsiteX1" fmla="*/ 226646 w 939149"/>
              <a:gd name="connsiteY1" fmla="*/ 625231 h 725528"/>
              <a:gd name="connsiteX2" fmla="*/ 367323 w 939149"/>
              <a:gd name="connsiteY2" fmla="*/ 39077 h 725528"/>
              <a:gd name="connsiteX3" fmla="*/ 523631 w 939149"/>
              <a:gd name="connsiteY3" fmla="*/ 390769 h 725528"/>
              <a:gd name="connsiteX4" fmla="*/ 633046 w 939149"/>
              <a:gd name="connsiteY4" fmla="*/ 648677 h 725528"/>
              <a:gd name="connsiteX5" fmla="*/ 890954 w 939149"/>
              <a:gd name="connsiteY5" fmla="*/ 664308 h 725528"/>
              <a:gd name="connsiteX6" fmla="*/ 922216 w 939149"/>
              <a:gd name="connsiteY6" fmla="*/ 656493 h 7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49" h="725528">
                <a:moveTo>
                  <a:pt x="0" y="640862"/>
                </a:moveTo>
                <a:cubicBezTo>
                  <a:pt x="82713" y="683195"/>
                  <a:pt x="165426" y="725528"/>
                  <a:pt x="226646" y="625231"/>
                </a:cubicBezTo>
                <a:cubicBezTo>
                  <a:pt x="287866" y="524934"/>
                  <a:pt x="317826" y="78154"/>
                  <a:pt x="367323" y="39077"/>
                </a:cubicBezTo>
                <a:cubicBezTo>
                  <a:pt x="416820" y="0"/>
                  <a:pt x="479344" y="289169"/>
                  <a:pt x="523631" y="390769"/>
                </a:cubicBezTo>
                <a:cubicBezTo>
                  <a:pt x="567918" y="492369"/>
                  <a:pt x="571825" y="603087"/>
                  <a:pt x="633046" y="648677"/>
                </a:cubicBezTo>
                <a:cubicBezTo>
                  <a:pt x="694267" y="694267"/>
                  <a:pt x="842759" y="663005"/>
                  <a:pt x="890954" y="664308"/>
                </a:cubicBezTo>
                <a:cubicBezTo>
                  <a:pt x="939149" y="665611"/>
                  <a:pt x="930682" y="661052"/>
                  <a:pt x="922216" y="656493"/>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61" name="Přímá spojovací čára 60"/>
          <p:cNvCxnSpPr/>
          <p:nvPr/>
        </p:nvCxnSpPr>
        <p:spPr>
          <a:xfrm rot="5400000">
            <a:off x="3273843" y="5051986"/>
            <a:ext cx="164307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bdélník 61"/>
          <p:cNvSpPr/>
          <p:nvPr/>
        </p:nvSpPr>
        <p:spPr>
          <a:xfrm>
            <a:off x="3171084" y="5858991"/>
            <a:ext cx="1890261" cy="523220"/>
          </a:xfrm>
          <a:prstGeom prst="rect">
            <a:avLst/>
          </a:prstGeom>
        </p:spPr>
        <p:txBody>
          <a:bodyPr wrap="none">
            <a:spAutoFit/>
          </a:bodyPr>
          <a:lstStyle/>
          <a:p>
            <a:r>
              <a:rPr lang="el-GR" sz="2800" dirty="0" smtClean="0">
                <a:solidFill>
                  <a:srgbClr val="FF0000"/>
                </a:solidFill>
                <a:latin typeface="Lucida Sans Unicode"/>
                <a:cs typeface="Lucida Sans Unicode"/>
              </a:rPr>
              <a:t>λ</a:t>
            </a:r>
            <a:r>
              <a:rPr lang="cs-CZ" sz="2800" baseline="-25000" dirty="0" smtClean="0">
                <a:solidFill>
                  <a:srgbClr val="FF0000"/>
                </a:solidFill>
                <a:latin typeface="Lucida Sans Unicode"/>
                <a:cs typeface="Lucida Sans Unicode"/>
              </a:rPr>
              <a:t>s</a:t>
            </a:r>
            <a:r>
              <a:rPr lang="cs-CZ" sz="2800" dirty="0" smtClean="0">
                <a:latin typeface="Lucida Sans Unicode"/>
                <a:cs typeface="Lucida Sans Unicode"/>
              </a:rPr>
              <a:t>=</a:t>
            </a:r>
            <a:r>
              <a:rPr lang="el-GR" sz="2800" dirty="0" smtClean="0">
                <a:solidFill>
                  <a:srgbClr val="00B050"/>
                </a:solidFill>
                <a:latin typeface="Lucida Sans Unicode"/>
                <a:cs typeface="Lucida Sans Unicode"/>
              </a:rPr>
              <a:t>λ</a:t>
            </a:r>
            <a:r>
              <a:rPr lang="cs-CZ" sz="2800" baseline="-25000" dirty="0" smtClean="0">
                <a:solidFill>
                  <a:srgbClr val="00B050"/>
                </a:solidFill>
                <a:latin typeface="Lucida Sans Unicode"/>
                <a:cs typeface="Lucida Sans Unicode"/>
              </a:rPr>
              <a:t>m</a:t>
            </a:r>
            <a:r>
              <a:rPr lang="cs-CZ" sz="2800" dirty="0" smtClean="0">
                <a:latin typeface="Lucida Sans Unicode"/>
                <a:cs typeface="Lucida Sans Unicode"/>
              </a:rPr>
              <a:t>=</a:t>
            </a:r>
            <a:r>
              <a:rPr lang="el-GR" sz="2800" dirty="0" smtClean="0">
                <a:solidFill>
                  <a:srgbClr val="00B0F0"/>
                </a:solidFill>
                <a:latin typeface="Lucida Sans Unicode"/>
                <a:cs typeface="Lucida Sans Unicode"/>
              </a:rPr>
              <a:t>λ</a:t>
            </a:r>
            <a:r>
              <a:rPr lang="cs-CZ" sz="2800" baseline="-25000" dirty="0" smtClean="0">
                <a:solidFill>
                  <a:srgbClr val="00B0F0"/>
                </a:solidFill>
                <a:latin typeface="Lucida Sans Unicode"/>
                <a:cs typeface="Lucida Sans Unicode"/>
              </a:rPr>
              <a:t>0</a:t>
            </a:r>
            <a:endParaRPr lang="cs-CZ" sz="2800" dirty="0"/>
          </a:p>
        </p:txBody>
      </p:sp>
      <p:sp>
        <p:nvSpPr>
          <p:cNvPr id="64" name="Obdélník 63"/>
          <p:cNvSpPr/>
          <p:nvPr/>
        </p:nvSpPr>
        <p:spPr>
          <a:xfrm>
            <a:off x="2094002" y="4737072"/>
            <a:ext cx="845103" cy="369332"/>
          </a:xfrm>
          <a:prstGeom prst="rect">
            <a:avLst/>
          </a:prstGeom>
        </p:spPr>
        <p:txBody>
          <a:bodyPr wrap="none">
            <a:spAutoFit/>
          </a:bodyPr>
          <a:lstStyle/>
          <a:p>
            <a:r>
              <a:rPr lang="cs-CZ" dirty="0" err="1" smtClean="0"/>
              <a:t>Lorentz</a:t>
            </a:r>
            <a:endParaRPr lang="cs-CZ" dirty="0"/>
          </a:p>
        </p:txBody>
      </p:sp>
      <p:cxnSp>
        <p:nvCxnSpPr>
          <p:cNvPr id="66" name="Přímá spojovací šipka 65"/>
          <p:cNvCxnSpPr>
            <a:stCxn id="64" idx="3"/>
          </p:cNvCxnSpPr>
          <p:nvPr/>
        </p:nvCxnSpPr>
        <p:spPr>
          <a:xfrm>
            <a:off x="2939105" y="4921738"/>
            <a:ext cx="1046741" cy="2911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7772400" cy="609600"/>
          </a:xfrm>
        </p:spPr>
        <p:txBody>
          <a:bodyPr>
            <a:noAutofit/>
          </a:bodyPr>
          <a:lstStyle/>
          <a:p>
            <a:r>
              <a:rPr lang="cs-CZ" dirty="0" err="1"/>
              <a:t>Absorption</a:t>
            </a:r>
            <a:r>
              <a:rPr lang="cs-CZ" dirty="0"/>
              <a:t> </a:t>
            </a:r>
            <a:r>
              <a:rPr lang="cs-CZ" dirty="0" err="1"/>
              <a:t>spectroscopy</a:t>
            </a:r>
            <a:endParaRPr lang="cs-CZ" dirty="0" smtClean="0"/>
          </a:p>
        </p:txBody>
      </p:sp>
      <p:sp>
        <p:nvSpPr>
          <p:cNvPr id="47107" name="Rectangle 3"/>
          <p:cNvSpPr>
            <a:spLocks noGrp="1" noChangeArrowheads="1"/>
          </p:cNvSpPr>
          <p:nvPr>
            <p:ph type="body" idx="1"/>
          </p:nvPr>
        </p:nvSpPr>
        <p:spPr>
          <a:xfrm>
            <a:off x="395536" y="1600200"/>
            <a:ext cx="8496944" cy="4495800"/>
          </a:xfrm>
        </p:spPr>
        <p:txBody>
          <a:bodyPr>
            <a:normAutofit/>
          </a:bodyPr>
          <a:lstStyle/>
          <a:p>
            <a:r>
              <a:rPr lang="cs-CZ" sz="2800" dirty="0" err="1"/>
              <a:t>Lambert's</a:t>
            </a:r>
            <a:r>
              <a:rPr lang="cs-CZ" sz="2800" dirty="0"/>
              <a:t> </a:t>
            </a:r>
            <a:r>
              <a:rPr lang="cs-CZ" sz="2800" dirty="0" err="1" smtClean="0"/>
              <a:t>law</a:t>
            </a:r>
            <a:r>
              <a:rPr lang="cs-CZ" sz="2800" dirty="0" smtClean="0"/>
              <a:t>:</a:t>
            </a:r>
            <a:endParaRPr lang="cs-CZ" sz="2800" dirty="0"/>
          </a:p>
          <a:p>
            <a:pPr>
              <a:spcBef>
                <a:spcPct val="40000"/>
              </a:spcBef>
            </a:pPr>
            <a:r>
              <a:rPr lang="cs-CZ" sz="2800" dirty="0"/>
              <a:t>Lambert-Beer </a:t>
            </a:r>
            <a:r>
              <a:rPr lang="cs-CZ" sz="2800" dirty="0" err="1"/>
              <a:t>law</a:t>
            </a:r>
            <a:r>
              <a:rPr lang="cs-CZ" sz="2800" dirty="0"/>
              <a:t> : </a:t>
            </a:r>
          </a:p>
          <a:p>
            <a:pPr>
              <a:spcBef>
                <a:spcPct val="60000"/>
              </a:spcBef>
              <a:buNone/>
            </a:pPr>
            <a:endParaRPr lang="cs-CZ" sz="2800" dirty="0" smtClean="0"/>
          </a:p>
          <a:p>
            <a:pPr>
              <a:spcBef>
                <a:spcPct val="60000"/>
              </a:spcBef>
            </a:pPr>
            <a:r>
              <a:rPr lang="en-US" sz="2800" dirty="0"/>
              <a:t>General equation for light </a:t>
            </a:r>
            <a:r>
              <a:rPr lang="en-US" sz="2800" dirty="0" smtClean="0"/>
              <a:t>absorption</a:t>
            </a:r>
            <a:endParaRPr lang="cs-CZ" sz="2800" dirty="0" smtClean="0"/>
          </a:p>
          <a:p>
            <a:pPr>
              <a:spcBef>
                <a:spcPct val="60000"/>
              </a:spcBef>
            </a:pPr>
            <a:endParaRPr lang="cs-CZ" sz="2800" i="1" dirty="0"/>
          </a:p>
          <a:p>
            <a:pPr marL="0" indent="0">
              <a:spcBef>
                <a:spcPct val="60000"/>
              </a:spcBef>
              <a:buNone/>
            </a:pPr>
            <a:r>
              <a:rPr lang="cs-CZ" sz="2800" i="1" dirty="0" err="1" smtClean="0"/>
              <a:t>N</a:t>
            </a:r>
            <a:r>
              <a:rPr lang="cs-CZ" sz="2800" i="1" baseline="-25000" dirty="0" err="1" smtClean="0"/>
              <a:t>n</a:t>
            </a:r>
            <a:r>
              <a:rPr lang="cs-CZ" sz="2800" baseline="-25000" dirty="0" smtClean="0"/>
              <a:t> </a:t>
            </a:r>
            <a:r>
              <a:rPr lang="en-US" sz="2800" dirty="0"/>
              <a:t>depends on the concentration of atoms (molecules) in a given state n</a:t>
            </a:r>
            <a:r>
              <a:rPr lang="cs-CZ" sz="2800" i="1" dirty="0" smtClean="0"/>
              <a:t>.</a:t>
            </a:r>
            <a:endParaRPr lang="cs-CZ" sz="2800" dirty="0"/>
          </a:p>
        </p:txBody>
      </p:sp>
      <p:graphicFrame>
        <p:nvGraphicFramePr>
          <p:cNvPr id="47108" name="Object 4"/>
          <p:cNvGraphicFramePr>
            <a:graphicFrameLocks noChangeAspect="1"/>
          </p:cNvGraphicFramePr>
          <p:nvPr/>
        </p:nvGraphicFramePr>
        <p:xfrm>
          <a:off x="2843808" y="2780928"/>
          <a:ext cx="1946275" cy="836613"/>
        </p:xfrm>
        <a:graphic>
          <a:graphicData uri="http://schemas.openxmlformats.org/presentationml/2006/ole">
            <mc:AlternateContent xmlns:mc="http://schemas.openxmlformats.org/markup-compatibility/2006">
              <mc:Choice xmlns:v="urn:schemas-microsoft-com:vml" Requires="v">
                <p:oleObj spid="_x0000_s1155" name="Rovnice" r:id="rId3" imgW="1002960" imgH="431640" progId="Equation.3">
                  <p:embed/>
                </p:oleObj>
              </mc:Choice>
              <mc:Fallback>
                <p:oleObj name="Rovnice" r:id="rId3" imgW="10029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780928"/>
                        <a:ext cx="194627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5"/>
          <p:cNvGraphicFramePr>
            <a:graphicFrameLocks noChangeAspect="1"/>
          </p:cNvGraphicFramePr>
          <p:nvPr/>
        </p:nvGraphicFramePr>
        <p:xfrm>
          <a:off x="1115616" y="4149080"/>
          <a:ext cx="7253288" cy="977900"/>
        </p:xfrm>
        <a:graphic>
          <a:graphicData uri="http://schemas.openxmlformats.org/presentationml/2006/ole">
            <mc:AlternateContent xmlns:mc="http://schemas.openxmlformats.org/markup-compatibility/2006">
              <mc:Choice xmlns:v="urn:schemas-microsoft-com:vml" Requires="v">
                <p:oleObj spid="_x0000_s1156" name="Rovnice" r:id="rId5" imgW="3365280" imgH="457200" progId="Equation.3">
                  <p:embed/>
                </p:oleObj>
              </mc:Choice>
              <mc:Fallback>
                <p:oleObj name="Rovnice" r:id="rId5" imgW="33652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149080"/>
                        <a:ext cx="72532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nvGraphicFramePr>
        <p:xfrm>
          <a:off x="3609975" y="1628775"/>
          <a:ext cx="3289300" cy="504825"/>
        </p:xfrm>
        <a:graphic>
          <a:graphicData uri="http://schemas.openxmlformats.org/presentationml/2006/ole">
            <mc:AlternateContent xmlns:mc="http://schemas.openxmlformats.org/markup-compatibility/2006">
              <mc:Choice xmlns:v="urn:schemas-microsoft-com:vml" Requires="v">
                <p:oleObj spid="_x0000_s1157" name="Rovnice" r:id="rId7" imgW="1574640" imgH="241200" progId="Equation.3">
                  <p:embed/>
                </p:oleObj>
              </mc:Choice>
              <mc:Fallback>
                <p:oleObj name="Rovnice" r:id="rId7" imgW="157464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5" y="1628775"/>
                        <a:ext cx="32893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Zástupný symbol pro datum 1"/>
          <p:cNvSpPr>
            <a:spLocks noGrp="1"/>
          </p:cNvSpPr>
          <p:nvPr>
            <p:ph type="dt" sz="half" idx="10"/>
          </p:nvPr>
        </p:nvSpPr>
        <p:spPr/>
        <p:txBody>
          <a:bodyPr/>
          <a:lstStyle/>
          <a:p>
            <a:r>
              <a:rPr lang="cs-CZ" smtClean="0"/>
              <a:t>2010</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normAutofit fontScale="85000" lnSpcReduction="20000"/>
          </a:bodyPr>
          <a:lstStyle/>
          <a:p>
            <a:fld id="{75D184F1-E001-47B1-9593-DCBF9D8A89A3}" type="slidenum">
              <a:rPr lang="cs-CZ" smtClean="0"/>
              <a:pPr/>
              <a:t>4</a:t>
            </a:fld>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Saturated</a:t>
            </a:r>
            <a:r>
              <a:rPr lang="cs-CZ" dirty="0" smtClean="0"/>
              <a:t> </a:t>
            </a:r>
            <a:r>
              <a:rPr lang="cs-CZ" dirty="0" err="1" smtClean="0"/>
              <a:t>absorption</a:t>
            </a:r>
            <a:r>
              <a:rPr lang="cs-CZ" dirty="0" smtClean="0"/>
              <a:t> </a:t>
            </a:r>
            <a:r>
              <a:rPr lang="cs-CZ" dirty="0" err="1" smtClean="0"/>
              <a:t>spectroscopy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40</a:t>
            </a:fld>
            <a:endParaRPr lang="cs-CZ"/>
          </a:p>
        </p:txBody>
      </p:sp>
      <p:pic>
        <p:nvPicPr>
          <p:cNvPr id="11266"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14282" y="1600199"/>
            <a:ext cx="8885626" cy="518658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Doppler-free </a:t>
            </a:r>
            <a:r>
              <a:rPr lang="cs-CZ" dirty="0" err="1" smtClean="0"/>
              <a:t>spectroscopy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41</a:t>
            </a:fld>
            <a:endParaRPr lang="cs-CZ"/>
          </a:p>
        </p:txBody>
      </p:sp>
      <p:pic>
        <p:nvPicPr>
          <p:cNvPr id="12290"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310576" y="1600200"/>
            <a:ext cx="8547704" cy="517819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err="1"/>
              <a:t>Experimental</a:t>
            </a:r>
            <a:r>
              <a:rPr lang="cs-CZ" dirty="0"/>
              <a:t> arrangement</a:t>
            </a:r>
          </a:p>
        </p:txBody>
      </p:sp>
      <p:sp>
        <p:nvSpPr>
          <p:cNvPr id="7" name="Zástupný symbol pro obsah 6"/>
          <p:cNvSpPr>
            <a:spLocks noGrp="1"/>
          </p:cNvSpPr>
          <p:nvPr>
            <p:ph sz="quarter" idx="1"/>
          </p:nvPr>
        </p:nvSpPr>
        <p:spPr/>
        <p:txBody>
          <a:bodyPr>
            <a:normAutofit fontScale="92500" lnSpcReduction="10000"/>
          </a:bodyPr>
          <a:lstStyle/>
          <a:p>
            <a:pPr>
              <a:buNone/>
            </a:pPr>
            <a:r>
              <a:rPr lang="cs-CZ" dirty="0"/>
              <a:t>Experiment </a:t>
            </a:r>
            <a:r>
              <a:rPr lang="cs-CZ" dirty="0" err="1" smtClean="0"/>
              <a:t>results</a:t>
            </a:r>
            <a:r>
              <a:rPr lang="cs-CZ" dirty="0" smtClean="0"/>
              <a:t>:</a:t>
            </a:r>
          </a:p>
          <a:p>
            <a:pPr lvl="1">
              <a:buNone/>
            </a:pPr>
            <a:r>
              <a:rPr lang="cs-CZ" dirty="0" smtClean="0">
                <a:latin typeface="Lucida Sans" pitchFamily="34" charset="0"/>
              </a:rPr>
              <a:t>Na(g),p=40</a:t>
            </a:r>
            <a:r>
              <a:rPr lang="el-GR" dirty="0" smtClean="0">
                <a:latin typeface="+mj-lt"/>
                <a:cs typeface="Lucida Sans Unicode"/>
              </a:rPr>
              <a:t>μ</a:t>
            </a:r>
            <a:r>
              <a:rPr lang="cs-CZ" dirty="0" err="1" smtClean="0">
                <a:latin typeface="Lucida Sans" pitchFamily="34" charset="0"/>
                <a:cs typeface="Lucida Sans Unicode"/>
              </a:rPr>
              <a:t>Pa</a:t>
            </a:r>
            <a:r>
              <a:rPr lang="cs-CZ" dirty="0" smtClean="0">
                <a:latin typeface="Lucida Sans" pitchFamily="34" charset="0"/>
                <a:cs typeface="Lucida Sans Unicode"/>
              </a:rPr>
              <a:t>,</a:t>
            </a:r>
          </a:p>
          <a:p>
            <a:pPr lvl="1">
              <a:buNone/>
            </a:pPr>
            <a:r>
              <a:rPr lang="cs-CZ" dirty="0" smtClean="0">
                <a:latin typeface="Lucida Sans" pitchFamily="34" charset="0"/>
                <a:cs typeface="Lucida Sans Unicode"/>
              </a:rPr>
              <a:t>t=110°C, </a:t>
            </a:r>
            <a:r>
              <a:rPr lang="el-GR" dirty="0" smtClean="0">
                <a:latin typeface="+mj-lt"/>
                <a:cs typeface="Lucida Sans Unicode"/>
              </a:rPr>
              <a:t>λ</a:t>
            </a:r>
            <a:r>
              <a:rPr lang="cs-CZ" dirty="0" smtClean="0">
                <a:latin typeface="Lucida Sans" pitchFamily="34" charset="0"/>
                <a:cs typeface="Lucida Sans Unicode"/>
              </a:rPr>
              <a:t>=589 </a:t>
            </a:r>
            <a:r>
              <a:rPr lang="cs-CZ" dirty="0" err="1" smtClean="0">
                <a:latin typeface="Lucida Sans" pitchFamily="34" charset="0"/>
                <a:cs typeface="Lucida Sans Unicode"/>
              </a:rPr>
              <a:t>nm</a:t>
            </a:r>
            <a:endParaRPr lang="cs-CZ" dirty="0" smtClean="0">
              <a:latin typeface="Lucida Sans" pitchFamily="34" charset="0"/>
              <a:cs typeface="Lucida Sans Unicode"/>
            </a:endParaRPr>
          </a:p>
          <a:p>
            <a:pPr lvl="1">
              <a:buNone/>
            </a:pPr>
            <a:r>
              <a:rPr lang="el-GR" dirty="0" smtClean="0">
                <a:latin typeface="Lucida Sans Unicode"/>
                <a:cs typeface="Lucida Sans Unicode"/>
              </a:rPr>
              <a:t>Δ</a:t>
            </a:r>
            <a:r>
              <a:rPr lang="cs-CZ" dirty="0" err="1" smtClean="0">
                <a:latin typeface="Lucida Sans Unicode"/>
                <a:cs typeface="Lucida Sans Unicode"/>
              </a:rPr>
              <a:t>λ</a:t>
            </a:r>
            <a:r>
              <a:rPr lang="cs-CZ" baseline="-25000" dirty="0" err="1" smtClean="0">
                <a:latin typeface="Lucida Sans Unicode"/>
                <a:cs typeface="Lucida Sans Unicode"/>
              </a:rPr>
              <a:t>DOP</a:t>
            </a:r>
            <a:r>
              <a:rPr lang="cs-CZ" dirty="0" smtClean="0">
                <a:latin typeface="Lucida Sans Unicode"/>
                <a:cs typeface="Lucida Sans Unicode"/>
              </a:rPr>
              <a:t> ≅1,7 </a:t>
            </a:r>
            <a:r>
              <a:rPr lang="cs-CZ" dirty="0" err="1" smtClean="0">
                <a:latin typeface="Lucida Sans Unicode"/>
                <a:cs typeface="Lucida Sans Unicode"/>
              </a:rPr>
              <a:t>pm</a:t>
            </a:r>
            <a:r>
              <a:rPr lang="cs-CZ" dirty="0" smtClean="0">
                <a:latin typeface="Lucida Sans Unicode"/>
                <a:cs typeface="Lucida Sans Unicode"/>
              </a:rPr>
              <a:t> </a:t>
            </a:r>
          </a:p>
          <a:p>
            <a:pPr lvl="1">
              <a:buNone/>
            </a:pPr>
            <a:r>
              <a:rPr lang="cs-CZ" dirty="0" smtClean="0">
                <a:latin typeface="Lucida Sans Unicode"/>
                <a:cs typeface="Lucida Sans Unicode"/>
              </a:rPr>
              <a:t>	(1500 MHz)</a:t>
            </a:r>
          </a:p>
          <a:p>
            <a:pPr lvl="1">
              <a:buNone/>
            </a:pPr>
            <a:r>
              <a:rPr lang="el-GR" dirty="0" smtClean="0">
                <a:latin typeface="Lucida Sans Unicode"/>
                <a:cs typeface="Lucida Sans Unicode"/>
              </a:rPr>
              <a:t>Δ</a:t>
            </a:r>
            <a:r>
              <a:rPr lang="cs-CZ" dirty="0" err="1" smtClean="0">
                <a:latin typeface="Lucida Sans Unicode"/>
                <a:cs typeface="Lucida Sans Unicode"/>
              </a:rPr>
              <a:t>λ</a:t>
            </a:r>
            <a:r>
              <a:rPr lang="cs-CZ" baseline="-25000" dirty="0" err="1" smtClean="0">
                <a:latin typeface="Lucida Sans Unicode"/>
                <a:cs typeface="Lucida Sans Unicode"/>
              </a:rPr>
              <a:t>LAS</a:t>
            </a:r>
            <a:r>
              <a:rPr lang="cs-CZ" dirty="0" smtClean="0">
                <a:latin typeface="Lucida Sans Unicode"/>
                <a:cs typeface="Lucida Sans Unicode"/>
              </a:rPr>
              <a:t> ≅0,008 </a:t>
            </a:r>
            <a:r>
              <a:rPr lang="cs-CZ" dirty="0" err="1" smtClean="0">
                <a:latin typeface="Lucida Sans Unicode"/>
                <a:cs typeface="Lucida Sans Unicode"/>
              </a:rPr>
              <a:t>pm</a:t>
            </a:r>
            <a:r>
              <a:rPr lang="cs-CZ" dirty="0" smtClean="0">
                <a:latin typeface="Lucida Sans Unicode"/>
                <a:cs typeface="Lucida Sans Unicode"/>
              </a:rPr>
              <a:t> </a:t>
            </a:r>
          </a:p>
          <a:p>
            <a:pPr lvl="1">
              <a:buNone/>
            </a:pPr>
            <a:r>
              <a:rPr lang="cs-CZ" dirty="0" smtClean="0">
                <a:latin typeface="Lucida Sans Unicode"/>
                <a:cs typeface="Lucida Sans Unicode"/>
              </a:rPr>
              <a:t>	(7 MHz)</a:t>
            </a:r>
          </a:p>
          <a:p>
            <a:pPr lvl="1">
              <a:buNone/>
            </a:pPr>
            <a:r>
              <a:rPr lang="el-GR" dirty="0" smtClean="0">
                <a:latin typeface="Lucida Sans Unicode"/>
                <a:cs typeface="Lucida Sans Unicode"/>
              </a:rPr>
              <a:t>Δ</a:t>
            </a:r>
            <a:r>
              <a:rPr lang="cs-CZ" dirty="0" err="1" smtClean="0">
                <a:latin typeface="Lucida Sans Unicode"/>
                <a:cs typeface="Lucida Sans Unicode"/>
              </a:rPr>
              <a:t>λ</a:t>
            </a:r>
            <a:r>
              <a:rPr lang="cs-CZ" baseline="-25000" dirty="0" err="1" smtClean="0">
                <a:latin typeface="Lucida Sans Unicode"/>
                <a:cs typeface="Lucida Sans Unicode"/>
              </a:rPr>
              <a:t>EXP</a:t>
            </a:r>
            <a:r>
              <a:rPr lang="cs-CZ" dirty="0" smtClean="0">
                <a:latin typeface="Lucida Sans Unicode"/>
                <a:cs typeface="Lucida Sans Unicode"/>
              </a:rPr>
              <a:t>≅0,068 </a:t>
            </a:r>
            <a:r>
              <a:rPr lang="cs-CZ" dirty="0" err="1" smtClean="0">
                <a:latin typeface="Lucida Sans Unicode"/>
                <a:cs typeface="Lucida Sans Unicode"/>
              </a:rPr>
              <a:t>pm</a:t>
            </a:r>
            <a:r>
              <a:rPr lang="cs-CZ" dirty="0" smtClean="0">
                <a:latin typeface="Lucida Sans Unicode"/>
                <a:cs typeface="Lucida Sans Unicode"/>
              </a:rPr>
              <a:t> </a:t>
            </a:r>
          </a:p>
          <a:p>
            <a:pPr lvl="1">
              <a:buNone/>
            </a:pPr>
            <a:r>
              <a:rPr lang="cs-CZ" dirty="0" smtClean="0">
                <a:latin typeface="Lucida Sans Unicode"/>
                <a:cs typeface="Lucida Sans Unicode"/>
              </a:rPr>
              <a:t>	(40 MHz)</a:t>
            </a:r>
          </a:p>
          <a:p>
            <a:pPr lvl="1">
              <a:buNone/>
            </a:pPr>
            <a:r>
              <a:rPr lang="el-GR" dirty="0" smtClean="0">
                <a:latin typeface="Lucida Sans Unicode"/>
                <a:cs typeface="Lucida Sans Unicode"/>
              </a:rPr>
              <a:t>Δ</a:t>
            </a:r>
            <a:r>
              <a:rPr lang="cs-CZ" dirty="0" err="1" smtClean="0">
                <a:latin typeface="Lucida Sans Unicode"/>
                <a:cs typeface="Lucida Sans Unicode"/>
              </a:rPr>
              <a:t>λ</a:t>
            </a:r>
            <a:r>
              <a:rPr lang="cs-CZ" baseline="-25000" dirty="0" err="1" smtClean="0">
                <a:latin typeface="Lucida Sans Unicode"/>
                <a:cs typeface="Lucida Sans Unicode"/>
              </a:rPr>
              <a:t>NAT</a:t>
            </a:r>
            <a:r>
              <a:rPr lang="cs-CZ" dirty="0" smtClean="0">
                <a:latin typeface="Lucida Sans Unicode"/>
                <a:cs typeface="Lucida Sans Unicode"/>
              </a:rPr>
              <a:t> ≅0,01 </a:t>
            </a:r>
            <a:r>
              <a:rPr lang="cs-CZ" dirty="0" err="1" smtClean="0">
                <a:latin typeface="Lucida Sans Unicode"/>
                <a:cs typeface="Lucida Sans Unicode"/>
              </a:rPr>
              <a:t>pm</a:t>
            </a:r>
            <a:r>
              <a:rPr lang="cs-CZ" dirty="0" smtClean="0">
                <a:latin typeface="Lucida Sans Unicode"/>
                <a:cs typeface="Lucida Sans Unicode"/>
              </a:rPr>
              <a:t> (≈</a:t>
            </a:r>
            <a:r>
              <a:rPr lang="el-GR" dirty="0" smtClean="0">
                <a:latin typeface="Lucida Sans Unicode"/>
                <a:cs typeface="Lucida Sans Unicode"/>
              </a:rPr>
              <a:t>τ</a:t>
            </a:r>
            <a:r>
              <a:rPr lang="cs-CZ" dirty="0" smtClean="0">
                <a:latin typeface="Lucida Sans Unicode"/>
                <a:cs typeface="Lucida Sans Unicode"/>
              </a:rPr>
              <a:t>=16 </a:t>
            </a:r>
            <a:r>
              <a:rPr lang="cs-CZ" dirty="0" err="1" smtClean="0">
                <a:latin typeface="Lucida Sans Unicode"/>
                <a:cs typeface="Lucida Sans Unicode"/>
              </a:rPr>
              <a:t>ns</a:t>
            </a:r>
            <a:r>
              <a:rPr lang="cs-CZ" dirty="0" smtClean="0">
                <a:latin typeface="Lucida Sans Unicode"/>
                <a:cs typeface="Lucida Sans Unicode"/>
              </a:rPr>
              <a:t>)</a:t>
            </a:r>
            <a:endParaRPr lang="cs-CZ" dirty="0"/>
          </a:p>
        </p:txBody>
      </p:sp>
      <p:sp>
        <p:nvSpPr>
          <p:cNvPr id="3" name="Zástupný symbol pro datum 2"/>
          <p:cNvSpPr>
            <a:spLocks noGrp="1"/>
          </p:cNvSpPr>
          <p:nvPr>
            <p:ph type="dt" sz="half" idx="15"/>
          </p:nvPr>
        </p:nvSpPr>
        <p:spPr/>
        <p:txBody>
          <a:bodyPr/>
          <a:lstStyle/>
          <a:p>
            <a:r>
              <a:rPr lang="cs-CZ" smtClean="0"/>
              <a:t>2010</a:t>
            </a:r>
            <a:endParaRPr lang="cs-CZ"/>
          </a:p>
        </p:txBody>
      </p:sp>
      <p:sp>
        <p:nvSpPr>
          <p:cNvPr id="5" name="Zástupný symbol pro číslo snímku 4"/>
          <p:cNvSpPr>
            <a:spLocks noGrp="1"/>
          </p:cNvSpPr>
          <p:nvPr>
            <p:ph type="sldNum" sz="quarter" idx="16"/>
          </p:nvPr>
        </p:nvSpPr>
        <p:spPr/>
        <p:txBody>
          <a:bodyPr>
            <a:normAutofit fontScale="85000" lnSpcReduction="20000"/>
          </a:bodyPr>
          <a:lstStyle/>
          <a:p>
            <a:fld id="{75D184F1-E001-47B1-9593-DCBF9D8A89A3}" type="slidenum">
              <a:rPr lang="cs-CZ" smtClean="0"/>
              <a:pPr/>
              <a:t>42</a:t>
            </a:fld>
            <a:endParaRPr lang="cs-CZ"/>
          </a:p>
        </p:txBody>
      </p:sp>
      <p:sp>
        <p:nvSpPr>
          <p:cNvPr id="4" name="Zástupný symbol pro zápatí 3"/>
          <p:cNvSpPr>
            <a:spLocks noGrp="1"/>
          </p:cNvSpPr>
          <p:nvPr>
            <p:ph type="ftr" sz="quarter" idx="17"/>
          </p:nvPr>
        </p:nvSpPr>
        <p:spPr/>
        <p:txBody>
          <a:bodyPr/>
          <a:lstStyle/>
          <a:p>
            <a:r>
              <a:rPr lang="cs-CZ" smtClean="0"/>
              <a:t>prof. Otruba</a:t>
            </a:r>
            <a:endParaRPr lang="cs-CZ"/>
          </a:p>
        </p:txBody>
      </p:sp>
      <p:pic>
        <p:nvPicPr>
          <p:cNvPr id="1026" name="Picture 2"/>
          <p:cNvPicPr>
            <a:picLocks noGrp="1" noChangeAspect="1" noChangeArrowheads="1"/>
          </p:cNvPicPr>
          <p:nvPr>
            <p:ph sz="quarter" idx="2"/>
          </p:nvPr>
        </p:nvPicPr>
        <p:blipFill>
          <a:blip r:embed="rId2" cstate="print">
            <a:lum contrast="20000"/>
          </a:blip>
          <a:srcRect/>
          <a:stretch>
            <a:fillRect/>
          </a:stretch>
        </p:blipFill>
        <p:spPr bwMode="auto">
          <a:xfrm>
            <a:off x="4211960" y="1556792"/>
            <a:ext cx="4807927" cy="2802725"/>
          </a:xfrm>
          <a:prstGeom prst="rect">
            <a:avLst/>
          </a:prstGeom>
          <a:noFill/>
          <a:ln w="9525">
            <a:noFill/>
            <a:miter lim="800000"/>
            <a:headEnd/>
            <a:tailEnd/>
          </a:ln>
          <a:effectLst/>
        </p:spPr>
      </p:pic>
      <p:pic>
        <p:nvPicPr>
          <p:cNvPr id="8" name="Picture 2"/>
          <p:cNvPicPr>
            <a:picLocks noChangeAspect="1" noChangeArrowheads="1"/>
          </p:cNvPicPr>
          <p:nvPr/>
        </p:nvPicPr>
        <p:blipFill rotWithShape="1">
          <a:blip r:embed="rId3" cstate="print">
            <a:lum bright="-10000" contrast="20000"/>
          </a:blip>
          <a:srcRect l="61325" t="12353" b="42029"/>
          <a:stretch/>
        </p:blipFill>
        <p:spPr bwMode="auto">
          <a:xfrm>
            <a:off x="5004048" y="4316704"/>
            <a:ext cx="3343081" cy="2359856"/>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Autofit/>
          </a:bodyPr>
          <a:lstStyle/>
          <a:p>
            <a:r>
              <a:rPr lang="en-US" sz="3600" dirty="0" smtClean="0"/>
              <a:t>Apparatus for Doppler-free saturated absorption spectroscopy of I</a:t>
            </a:r>
            <a:r>
              <a:rPr lang="en-US" sz="3600" baseline="-25000" dirty="0" smtClean="0"/>
              <a:t>2</a:t>
            </a:r>
            <a:r>
              <a:rPr lang="en-US" sz="3600" dirty="0" smtClean="0"/>
              <a:t> and Na</a:t>
            </a:r>
            <a:endParaRPr lang="cs-CZ" sz="3600" dirty="0"/>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7" name="Zástupný symbol pro zápatí 6"/>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normAutofit fontScale="85000" lnSpcReduction="20000"/>
          </a:bodyPr>
          <a:lstStyle/>
          <a:p>
            <a:fld id="{75D184F1-E001-47B1-9593-DCBF9D8A89A3}" type="slidenum">
              <a:rPr lang="cs-CZ" smtClean="0"/>
              <a:pPr/>
              <a:t>43</a:t>
            </a:fld>
            <a:endParaRPr lang="cs-CZ"/>
          </a:p>
        </p:txBody>
      </p:sp>
      <p:pic>
        <p:nvPicPr>
          <p:cNvPr id="10" name="Zástupný symbol pro obsah 9" descr="fig1.gif"/>
          <p:cNvPicPr>
            <a:picLocks noGrp="1" noChangeAspect="1"/>
          </p:cNvPicPr>
          <p:nvPr>
            <p:ph sz="quarter" idx="1"/>
          </p:nvPr>
        </p:nvPicPr>
        <p:blipFill>
          <a:blip r:embed="rId2" cstate="print"/>
          <a:stretch>
            <a:fillRect/>
          </a:stretch>
        </p:blipFill>
        <p:spPr>
          <a:xfrm>
            <a:off x="611560" y="1628800"/>
            <a:ext cx="7929984" cy="463440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en-US" sz="2800" dirty="0" smtClean="0"/>
              <a:t>Doppler-Free Saturated Absorption Spectroscopy of Iodine and Sodium Using a Tunable Ring Dye Laser</a:t>
            </a:r>
            <a:endParaRPr lang="cs-CZ" sz="2800" dirty="0"/>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7" name="Zástupný symbol pro zápatí 6"/>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normAutofit fontScale="85000" lnSpcReduction="20000"/>
          </a:bodyPr>
          <a:lstStyle/>
          <a:p>
            <a:fld id="{75D184F1-E001-47B1-9593-DCBF9D8A89A3}" type="slidenum">
              <a:rPr lang="cs-CZ" smtClean="0"/>
              <a:pPr/>
              <a:t>44</a:t>
            </a:fld>
            <a:endParaRPr lang="cs-CZ"/>
          </a:p>
        </p:txBody>
      </p:sp>
      <p:pic>
        <p:nvPicPr>
          <p:cNvPr id="10" name="Zástupný symbol pro obsah 9" descr="dopplerfree.jpg"/>
          <p:cNvPicPr>
            <a:picLocks noGrp="1" noChangeAspect="1"/>
          </p:cNvPicPr>
          <p:nvPr>
            <p:ph sz="quarter" idx="1"/>
          </p:nvPr>
        </p:nvPicPr>
        <p:blipFill>
          <a:blip r:embed="rId2" cstate="print"/>
          <a:stretch>
            <a:fillRect/>
          </a:stretch>
        </p:blipFill>
        <p:spPr>
          <a:xfrm>
            <a:off x="1403648" y="1552092"/>
            <a:ext cx="6408712" cy="480653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Absorption</a:t>
            </a:r>
            <a:r>
              <a:rPr lang="cs-CZ" dirty="0"/>
              <a:t> </a:t>
            </a:r>
            <a:r>
              <a:rPr lang="cs-CZ" dirty="0" err="1"/>
              <a:t>spectrum</a:t>
            </a:r>
            <a:r>
              <a:rPr lang="cs-CZ" dirty="0"/>
              <a:t> </a:t>
            </a:r>
            <a:r>
              <a:rPr lang="cs-CZ" dirty="0" err="1"/>
              <a:t>of</a:t>
            </a:r>
            <a:r>
              <a:rPr lang="cs-CZ" dirty="0"/>
              <a:t> </a:t>
            </a:r>
            <a:r>
              <a:rPr lang="cs-CZ" dirty="0" err="1"/>
              <a:t>iodine</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45</a:t>
            </a:fld>
            <a:endParaRPr lang="cs-CZ"/>
          </a:p>
        </p:txBody>
      </p:sp>
      <p:pic>
        <p:nvPicPr>
          <p:cNvPr id="7" name="Zástupný symbol pro obsah 6" descr="fig6.gif"/>
          <p:cNvPicPr>
            <a:picLocks noGrp="1" noChangeAspect="1"/>
          </p:cNvPicPr>
          <p:nvPr>
            <p:ph sz="quarter" idx="1"/>
          </p:nvPr>
        </p:nvPicPr>
        <p:blipFill>
          <a:blip r:embed="rId2" cstate="print"/>
          <a:srcRect t="5166" b="3564"/>
          <a:stretch>
            <a:fillRect/>
          </a:stretch>
        </p:blipFill>
        <p:spPr>
          <a:xfrm>
            <a:off x="1979712" y="1556792"/>
            <a:ext cx="5067300" cy="3816424"/>
          </a:xfrm>
        </p:spPr>
      </p:pic>
      <p:sp>
        <p:nvSpPr>
          <p:cNvPr id="8" name="TextovéPole 7"/>
          <p:cNvSpPr txBox="1"/>
          <p:nvPr/>
        </p:nvSpPr>
        <p:spPr>
          <a:xfrm>
            <a:off x="467544" y="5373216"/>
            <a:ext cx="8424294" cy="923330"/>
          </a:xfrm>
          <a:prstGeom prst="rect">
            <a:avLst/>
          </a:prstGeom>
          <a:noFill/>
        </p:spPr>
        <p:txBody>
          <a:bodyPr wrap="none" rtlCol="0">
            <a:spAutoFit/>
          </a:bodyPr>
          <a:lstStyle/>
          <a:p>
            <a:pPr marL="342900" indent="-342900">
              <a:buAutoNum type="alphaLcParenBoth"/>
            </a:pPr>
            <a:r>
              <a:rPr lang="en-US" dirty="0" smtClean="0"/>
              <a:t>Ordinary, Doppler broadened, (dashed line) and (b) Doppler-free (solid line) </a:t>
            </a:r>
            <a:endParaRPr lang="cs-CZ" dirty="0" smtClean="0"/>
          </a:p>
          <a:p>
            <a:pPr marL="342900" indent="-342900">
              <a:buAutoNum type="alphaLcParenBoth"/>
            </a:pPr>
            <a:r>
              <a:rPr lang="en-US" dirty="0" smtClean="0"/>
              <a:t>absorption spectra of the 5682 Å, P(117), 21-1, X --&gt; B transition of </a:t>
            </a:r>
            <a:r>
              <a:rPr lang="en-US" baseline="30000" dirty="0" smtClean="0"/>
              <a:t>127</a:t>
            </a:r>
            <a:r>
              <a:rPr lang="en-US" dirty="0" smtClean="0"/>
              <a:t>I</a:t>
            </a:r>
            <a:r>
              <a:rPr lang="en-US" baseline="-25000" dirty="0" smtClean="0"/>
              <a:t>2</a:t>
            </a:r>
            <a:r>
              <a:rPr lang="en-US" dirty="0" smtClean="0"/>
              <a:t>. </a:t>
            </a:r>
            <a:endParaRPr lang="cs-CZ" dirty="0" smtClean="0"/>
          </a:p>
          <a:p>
            <a:pPr marL="342900" indent="-342900">
              <a:buAutoNum type="alphaLcParenBoth"/>
            </a:pPr>
            <a:r>
              <a:rPr lang="en-US" dirty="0" smtClean="0"/>
              <a:t>(c) 300 MHz interferometer transmission peaks for frequency calibration of laser scan.</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Laser </a:t>
            </a:r>
            <a:r>
              <a:rPr lang="cs-CZ" dirty="0" err="1" smtClean="0"/>
              <a:t>stabilization</a:t>
            </a:r>
            <a:endParaRPr lang="cs-CZ" dirty="0"/>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7" name="Zástupný symbol pro zápatí 6"/>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normAutofit fontScale="85000" lnSpcReduction="20000"/>
          </a:bodyPr>
          <a:lstStyle/>
          <a:p>
            <a:fld id="{75D184F1-E001-47B1-9593-DCBF9D8A89A3}" type="slidenum">
              <a:rPr lang="cs-CZ" smtClean="0"/>
              <a:pPr/>
              <a:t>46</a:t>
            </a:fld>
            <a:endParaRPr lang="cs-CZ"/>
          </a:p>
        </p:txBody>
      </p:sp>
      <p:pic>
        <p:nvPicPr>
          <p:cNvPr id="10" name="Zástupný symbol pro obsah 9" descr="img022.tif"/>
          <p:cNvPicPr>
            <a:picLocks noGrp="1" noChangeAspect="1"/>
          </p:cNvPicPr>
          <p:nvPr>
            <p:ph sz="quarter" idx="1"/>
          </p:nvPr>
        </p:nvPicPr>
        <p:blipFill>
          <a:blip r:embed="rId2" cstate="print">
            <a:lum bright="-10000" contrast="20000"/>
          </a:blip>
          <a:stretch>
            <a:fillRect/>
          </a:stretch>
        </p:blipFill>
        <p:spPr>
          <a:xfrm>
            <a:off x="377669" y="1571612"/>
            <a:ext cx="8766331" cy="3143272"/>
          </a:xfrm>
        </p:spPr>
      </p:pic>
      <p:sp>
        <p:nvSpPr>
          <p:cNvPr id="11" name="TextovéPole 10"/>
          <p:cNvSpPr txBox="1"/>
          <p:nvPr/>
        </p:nvSpPr>
        <p:spPr>
          <a:xfrm>
            <a:off x="251520" y="4714884"/>
            <a:ext cx="8974701" cy="1569660"/>
          </a:xfrm>
          <a:prstGeom prst="rect">
            <a:avLst/>
          </a:prstGeom>
          <a:noFill/>
        </p:spPr>
        <p:txBody>
          <a:bodyPr wrap="none" rtlCol="0">
            <a:spAutoFit/>
          </a:bodyPr>
          <a:lstStyle/>
          <a:p>
            <a:r>
              <a:rPr lang="en-US" sz="2400" dirty="0" smtClean="0"/>
              <a:t>L – laser active medium, Z – mirrors, K = cuvette, </a:t>
            </a:r>
          </a:p>
          <a:p>
            <a:r>
              <a:rPr lang="en-US" sz="2400" dirty="0" smtClean="0"/>
              <a:t>E – etalon, PP = piezoelectric interface, LO – tuning circuit, </a:t>
            </a:r>
          </a:p>
          <a:p>
            <a:r>
              <a:rPr lang="en-US" sz="2400" dirty="0" smtClean="0"/>
              <a:t>D – detector, R – feedback control.</a:t>
            </a:r>
          </a:p>
          <a:p>
            <a:r>
              <a:rPr lang="en-US" sz="2400" dirty="0" smtClean="0"/>
              <a:t>Example: He-Ne laser 3390 nm, methane cuvette, stabilization ±0,5 Hz.</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28600"/>
            <a:ext cx="8715404" cy="990600"/>
          </a:xfrm>
        </p:spPr>
        <p:txBody>
          <a:bodyPr>
            <a:noAutofit/>
          </a:bodyPr>
          <a:lstStyle/>
          <a:p>
            <a:r>
              <a:rPr lang="cs-CZ" sz="4000" dirty="0" smtClean="0"/>
              <a:t>Doppler-free </a:t>
            </a:r>
            <a:r>
              <a:rPr lang="cs-CZ" sz="4000" dirty="0" err="1"/>
              <a:t>spectroscopy</a:t>
            </a:r>
            <a:r>
              <a:rPr lang="cs-CZ" sz="4000" dirty="0"/>
              <a:t> - </a:t>
            </a:r>
            <a:r>
              <a:rPr lang="cs-CZ" sz="4000" dirty="0" err="1"/>
              <a:t>summary</a:t>
            </a:r>
            <a:endParaRPr lang="cs-CZ" sz="4000"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47</a:t>
            </a:fld>
            <a:endParaRPr lang="cs-CZ"/>
          </a:p>
        </p:txBody>
      </p:sp>
      <p:sp>
        <p:nvSpPr>
          <p:cNvPr id="6" name="Zástupný symbol pro obsah 5"/>
          <p:cNvSpPr>
            <a:spLocks noGrp="1"/>
          </p:cNvSpPr>
          <p:nvPr>
            <p:ph sz="quarter" idx="1"/>
          </p:nvPr>
        </p:nvSpPr>
        <p:spPr/>
        <p:txBody>
          <a:bodyPr>
            <a:normAutofit fontScale="70000" lnSpcReduction="20000"/>
          </a:bodyPr>
          <a:lstStyle/>
          <a:p>
            <a:r>
              <a:rPr lang="en-US" dirty="0"/>
              <a:t>If the frequency of the intense laser beam is tuned off the </a:t>
            </a:r>
            <a:r>
              <a:rPr lang="en-US" dirty="0" err="1"/>
              <a:t>centre</a:t>
            </a:r>
            <a:r>
              <a:rPr lang="en-US" dirty="0"/>
              <a:t> of the absorption line profile, a dip is formed in the absorption line indicating a decrease in the absorption coefficient (non-linear effect</a:t>
            </a:r>
            <a:r>
              <a:rPr lang="en-US" dirty="0" smtClean="0"/>
              <a:t>)</a:t>
            </a:r>
            <a:endParaRPr lang="cs-CZ" dirty="0" smtClean="0"/>
          </a:p>
          <a:p>
            <a:r>
              <a:rPr lang="en-US" dirty="0"/>
              <a:t>In the experiment the laser beam is divided into two beams, intensive - saturation and weaker - test </a:t>
            </a:r>
            <a:r>
              <a:rPr lang="en-US" dirty="0" smtClean="0"/>
              <a:t>beams</a:t>
            </a:r>
            <a:endParaRPr lang="cs-CZ" dirty="0" smtClean="0"/>
          </a:p>
          <a:p>
            <a:r>
              <a:rPr lang="en-US" dirty="0"/>
              <a:t>Both beams pass through the cuvette against each other - the effects of the two beams, when aligned from the center of the absorption line, are positioned symmetrically with respect to the center of the </a:t>
            </a:r>
            <a:r>
              <a:rPr lang="en-US" dirty="0" smtClean="0"/>
              <a:t>line</a:t>
            </a:r>
            <a:endParaRPr lang="cs-CZ" dirty="0" smtClean="0"/>
          </a:p>
          <a:p>
            <a:r>
              <a:rPr lang="en-US" dirty="0"/>
              <a:t>When tuning the laser to the center of the line, the test beam is less absorbed due to the decrease in absorption in the dip and the laser beam intensity is significantly </a:t>
            </a:r>
            <a:r>
              <a:rPr lang="en-US" dirty="0" smtClean="0"/>
              <a:t>increased</a:t>
            </a:r>
            <a:endParaRPr lang="cs-CZ" dirty="0" smtClean="0"/>
          </a:p>
          <a:p>
            <a:r>
              <a:rPr lang="en-US" dirty="0"/>
              <a:t>A narrow resonance peak is obtained which represents the absorption line of the sample without </a:t>
            </a:r>
            <a:r>
              <a:rPr lang="cs-CZ" dirty="0" err="1" smtClean="0"/>
              <a:t>D</a:t>
            </a:r>
            <a:r>
              <a:rPr lang="en-US" dirty="0" err="1" smtClean="0"/>
              <a:t>oppler</a:t>
            </a:r>
            <a:r>
              <a:rPr lang="en-US" dirty="0" smtClean="0"/>
              <a:t> broadening</a:t>
            </a:r>
            <a:endParaRPr lang="cs-CZ" dirty="0" smtClean="0"/>
          </a:p>
          <a:p>
            <a:r>
              <a:rPr lang="en-US" dirty="0"/>
              <a:t>Doppler-free spectroscopy allows experimentally removing the line broadening by selecting particles of zero velocity from the sample </a:t>
            </a:r>
            <a:endParaRPr lang="cs-CZ" dirty="0" smtClean="0"/>
          </a:p>
          <a:p>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Experimental results</a:t>
            </a:r>
            <a:endParaRPr lang="en-US"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48</a:t>
            </a:fld>
            <a:endParaRPr lang="cs-CZ"/>
          </a:p>
        </p:txBody>
      </p:sp>
      <p:pic>
        <p:nvPicPr>
          <p:cNvPr id="14338"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24377" y="1600200"/>
            <a:ext cx="8609512" cy="5114948"/>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Two-photon</a:t>
            </a:r>
            <a:r>
              <a:rPr lang="cs-CZ" dirty="0"/>
              <a:t> </a:t>
            </a:r>
            <a:r>
              <a:rPr lang="cs-CZ" dirty="0" smtClean="0"/>
              <a:t>Doppler-free </a:t>
            </a:r>
            <a:r>
              <a:rPr lang="cs-CZ" dirty="0" err="1"/>
              <a:t>spectroscopy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dirty="0"/>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49</a:t>
            </a:fld>
            <a:endParaRPr lang="cs-CZ"/>
          </a:p>
        </p:txBody>
      </p:sp>
      <p:cxnSp>
        <p:nvCxnSpPr>
          <p:cNvPr id="8" name="Přímá spojovací čára 7"/>
          <p:cNvCxnSpPr/>
          <p:nvPr/>
        </p:nvCxnSpPr>
        <p:spPr>
          <a:xfrm>
            <a:off x="1714480" y="2500306"/>
            <a:ext cx="142876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428596" y="3357562"/>
            <a:ext cx="1590680" cy="342900"/>
          </a:xfrm>
          <a:prstGeom prst="rect">
            <a:avLst/>
          </a:prstGeom>
          <a:noFill/>
          <a:ln w="9525">
            <a:noFill/>
            <a:miter lim="800000"/>
            <a:headEnd/>
            <a:tailEnd/>
          </a:ln>
          <a:effectLst/>
        </p:spPr>
      </p:pic>
      <p:cxnSp>
        <p:nvCxnSpPr>
          <p:cNvPr id="13" name="Přímá spojovací čára 12"/>
          <p:cNvCxnSpPr/>
          <p:nvPr/>
        </p:nvCxnSpPr>
        <p:spPr>
          <a:xfrm>
            <a:off x="1714480" y="3786190"/>
            <a:ext cx="1428760" cy="1588"/>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1785918" y="5143512"/>
            <a:ext cx="142876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2" cstate="print"/>
          <a:srcRect/>
          <a:stretch>
            <a:fillRect/>
          </a:stretch>
        </p:blipFill>
        <p:spPr bwMode="auto">
          <a:xfrm rot="10800000">
            <a:off x="2857488" y="3357562"/>
            <a:ext cx="1590680" cy="342900"/>
          </a:xfrm>
          <a:prstGeom prst="rect">
            <a:avLst/>
          </a:prstGeom>
          <a:solidFill>
            <a:schemeClr val="accent1">
              <a:lumMod val="60000"/>
              <a:lumOff val="40000"/>
            </a:schemeClr>
          </a:solidFill>
          <a:ln w="9525">
            <a:noFill/>
            <a:miter lim="800000"/>
            <a:headEnd/>
            <a:tailEnd/>
          </a:ln>
          <a:effectLst/>
        </p:spPr>
      </p:pic>
      <p:sp>
        <p:nvSpPr>
          <p:cNvPr id="19" name="TextovéPole 18"/>
          <p:cNvSpPr txBox="1"/>
          <p:nvPr/>
        </p:nvSpPr>
        <p:spPr>
          <a:xfrm>
            <a:off x="571472" y="3000372"/>
            <a:ext cx="1637821" cy="461665"/>
          </a:xfrm>
          <a:prstGeom prst="rect">
            <a:avLst/>
          </a:prstGeom>
          <a:noFill/>
        </p:spPr>
        <p:txBody>
          <a:bodyPr wrap="none" rtlCol="0">
            <a:spAutoFit/>
          </a:bodyPr>
          <a:lstStyle/>
          <a:p>
            <a:r>
              <a:rPr lang="el-GR" sz="2400" dirty="0" smtClean="0">
                <a:latin typeface="Lucida Sans Unicode"/>
                <a:cs typeface="Lucida Sans Unicode"/>
              </a:rPr>
              <a:t>Δ</a:t>
            </a:r>
            <a:r>
              <a:rPr lang="el-GR" sz="2400" dirty="0" smtClean="0">
                <a:latin typeface="Calibri"/>
              </a:rPr>
              <a:t>ω</a:t>
            </a:r>
            <a:r>
              <a:rPr lang="cs-CZ" sz="2400" dirty="0" smtClean="0">
                <a:latin typeface="Calibri"/>
              </a:rPr>
              <a:t>=</a:t>
            </a:r>
            <a:r>
              <a:rPr lang="el-GR" sz="2400" dirty="0" smtClean="0"/>
              <a:t>ω</a:t>
            </a:r>
            <a:r>
              <a:rPr lang="cs-CZ" sz="2400" baseline="-25000" dirty="0" smtClean="0">
                <a:latin typeface="Calibri"/>
              </a:rPr>
              <a:t>L</a:t>
            </a:r>
            <a:r>
              <a:rPr lang="cs-CZ" sz="2400" dirty="0" smtClean="0">
                <a:latin typeface="Calibri"/>
              </a:rPr>
              <a:t>(v/c)</a:t>
            </a:r>
            <a:endParaRPr lang="cs-CZ" sz="2400" dirty="0"/>
          </a:p>
        </p:txBody>
      </p:sp>
      <p:cxnSp>
        <p:nvCxnSpPr>
          <p:cNvPr id="21" name="Přímá spojovací šipka 20"/>
          <p:cNvCxnSpPr/>
          <p:nvPr/>
        </p:nvCxnSpPr>
        <p:spPr>
          <a:xfrm rot="5400000" flipH="1" flipV="1">
            <a:off x="1750993" y="4464851"/>
            <a:ext cx="1356528" cy="79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rot="5400000" flipH="1" flipV="1">
            <a:off x="1785124" y="3143248"/>
            <a:ext cx="1286678" cy="79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3000364" y="3000372"/>
            <a:ext cx="1732397" cy="461665"/>
          </a:xfrm>
          <a:prstGeom prst="rect">
            <a:avLst/>
          </a:prstGeom>
        </p:spPr>
        <p:txBody>
          <a:bodyPr wrap="none">
            <a:spAutoFit/>
          </a:bodyPr>
          <a:lstStyle/>
          <a:p>
            <a:r>
              <a:rPr lang="el-GR" sz="2400" dirty="0" smtClean="0">
                <a:latin typeface="Lucida Sans Unicode"/>
                <a:cs typeface="Lucida Sans Unicode"/>
              </a:rPr>
              <a:t>Δ</a:t>
            </a:r>
            <a:r>
              <a:rPr lang="el-GR" sz="2400" dirty="0" smtClean="0"/>
              <a:t>ω</a:t>
            </a:r>
            <a:r>
              <a:rPr lang="cs-CZ" sz="2400" dirty="0" smtClean="0">
                <a:latin typeface="Calibri"/>
              </a:rPr>
              <a:t>=-</a:t>
            </a:r>
            <a:r>
              <a:rPr lang="el-GR" sz="2400" dirty="0" smtClean="0"/>
              <a:t>ω</a:t>
            </a:r>
            <a:r>
              <a:rPr lang="cs-CZ" sz="2400" baseline="-25000" dirty="0" smtClean="0">
                <a:latin typeface="Calibri"/>
              </a:rPr>
              <a:t>L</a:t>
            </a:r>
            <a:r>
              <a:rPr lang="cs-CZ" sz="2400" dirty="0" smtClean="0">
                <a:latin typeface="Calibri"/>
              </a:rPr>
              <a:t>(v/c)</a:t>
            </a:r>
            <a:endParaRPr lang="cs-CZ" sz="2400" dirty="0"/>
          </a:p>
        </p:txBody>
      </p:sp>
      <p:sp>
        <p:nvSpPr>
          <p:cNvPr id="26" name="Obdélník 25"/>
          <p:cNvSpPr/>
          <p:nvPr/>
        </p:nvSpPr>
        <p:spPr>
          <a:xfrm>
            <a:off x="2500298" y="4214818"/>
            <a:ext cx="486030" cy="461665"/>
          </a:xfrm>
          <a:prstGeom prst="rect">
            <a:avLst/>
          </a:prstGeom>
        </p:spPr>
        <p:txBody>
          <a:bodyPr wrap="none">
            <a:spAutoFit/>
          </a:bodyPr>
          <a:lstStyle/>
          <a:p>
            <a:r>
              <a:rPr lang="el-GR" sz="2400" dirty="0" smtClean="0"/>
              <a:t>ω</a:t>
            </a:r>
            <a:r>
              <a:rPr lang="cs-CZ" sz="2400" baseline="-25000" dirty="0" smtClean="0">
                <a:latin typeface="Calibri"/>
              </a:rPr>
              <a:t>L</a:t>
            </a:r>
            <a:endParaRPr lang="cs-CZ" sz="2400" dirty="0"/>
          </a:p>
        </p:txBody>
      </p:sp>
      <p:sp>
        <p:nvSpPr>
          <p:cNvPr id="27" name="Obdélník 26"/>
          <p:cNvSpPr/>
          <p:nvPr/>
        </p:nvSpPr>
        <p:spPr>
          <a:xfrm>
            <a:off x="2500298" y="2786058"/>
            <a:ext cx="486030" cy="461665"/>
          </a:xfrm>
          <a:prstGeom prst="rect">
            <a:avLst/>
          </a:prstGeom>
        </p:spPr>
        <p:txBody>
          <a:bodyPr wrap="none">
            <a:spAutoFit/>
          </a:bodyPr>
          <a:lstStyle/>
          <a:p>
            <a:r>
              <a:rPr lang="el-GR" sz="2400" dirty="0" smtClean="0"/>
              <a:t>ω</a:t>
            </a:r>
            <a:r>
              <a:rPr lang="cs-CZ" sz="2400" baseline="-25000" dirty="0" smtClean="0">
                <a:latin typeface="Calibri"/>
              </a:rPr>
              <a:t>L</a:t>
            </a:r>
            <a:endParaRPr lang="cs-CZ" sz="2400" dirty="0"/>
          </a:p>
        </p:txBody>
      </p:sp>
      <p:sp>
        <p:nvSpPr>
          <p:cNvPr id="28" name="TextovéPole 27"/>
          <p:cNvSpPr txBox="1"/>
          <p:nvPr/>
        </p:nvSpPr>
        <p:spPr>
          <a:xfrm>
            <a:off x="3286116" y="4929198"/>
            <a:ext cx="311304" cy="369332"/>
          </a:xfrm>
          <a:prstGeom prst="rect">
            <a:avLst/>
          </a:prstGeom>
          <a:noFill/>
        </p:spPr>
        <p:txBody>
          <a:bodyPr wrap="none" rtlCol="0">
            <a:spAutoFit/>
          </a:bodyPr>
          <a:lstStyle/>
          <a:p>
            <a:r>
              <a:rPr lang="cs-CZ" dirty="0" smtClean="0"/>
              <a:t>0</a:t>
            </a:r>
            <a:endParaRPr lang="cs-CZ" dirty="0"/>
          </a:p>
        </p:txBody>
      </p:sp>
      <p:sp>
        <p:nvSpPr>
          <p:cNvPr id="29" name="TextovéPole 28"/>
          <p:cNvSpPr txBox="1"/>
          <p:nvPr/>
        </p:nvSpPr>
        <p:spPr>
          <a:xfrm>
            <a:off x="3214678" y="3643314"/>
            <a:ext cx="324128" cy="369332"/>
          </a:xfrm>
          <a:prstGeom prst="rect">
            <a:avLst/>
          </a:prstGeom>
          <a:noFill/>
        </p:spPr>
        <p:txBody>
          <a:bodyPr wrap="none" rtlCol="0">
            <a:spAutoFit/>
          </a:bodyPr>
          <a:lstStyle/>
          <a:p>
            <a:r>
              <a:rPr lang="cs-CZ" dirty="0" smtClean="0"/>
              <a:t>V</a:t>
            </a:r>
            <a:endParaRPr lang="cs-CZ" dirty="0"/>
          </a:p>
        </p:txBody>
      </p:sp>
      <p:sp>
        <p:nvSpPr>
          <p:cNvPr id="30" name="TextovéPole 29"/>
          <p:cNvSpPr txBox="1"/>
          <p:nvPr/>
        </p:nvSpPr>
        <p:spPr>
          <a:xfrm>
            <a:off x="3214678" y="2285992"/>
            <a:ext cx="311304" cy="369332"/>
          </a:xfrm>
          <a:prstGeom prst="rect">
            <a:avLst/>
          </a:prstGeom>
          <a:noFill/>
        </p:spPr>
        <p:txBody>
          <a:bodyPr wrap="none" rtlCol="0">
            <a:spAutoFit/>
          </a:bodyPr>
          <a:lstStyle/>
          <a:p>
            <a:r>
              <a:rPr lang="cs-CZ" dirty="0" smtClean="0"/>
              <a:t>1</a:t>
            </a:r>
            <a:endParaRPr lang="cs-CZ" dirty="0"/>
          </a:p>
        </p:txBody>
      </p:sp>
      <p:sp>
        <p:nvSpPr>
          <p:cNvPr id="31" name="TextovéPole 30"/>
          <p:cNvSpPr txBox="1"/>
          <p:nvPr/>
        </p:nvSpPr>
        <p:spPr>
          <a:xfrm>
            <a:off x="1928794" y="5572140"/>
            <a:ext cx="1048685" cy="523220"/>
          </a:xfrm>
          <a:prstGeom prst="rect">
            <a:avLst/>
          </a:prstGeom>
          <a:noFill/>
        </p:spPr>
        <p:txBody>
          <a:bodyPr wrap="none" rtlCol="0">
            <a:spAutoFit/>
          </a:bodyPr>
          <a:lstStyle/>
          <a:p>
            <a:r>
              <a:rPr lang="el-GR" sz="2800" dirty="0" smtClean="0">
                <a:latin typeface="Lucida Sans Unicode"/>
                <a:cs typeface="Lucida Sans Unicode"/>
              </a:rPr>
              <a:t>Δ</a:t>
            </a:r>
            <a:r>
              <a:rPr lang="el-GR" sz="2800" dirty="0" smtClean="0"/>
              <a:t>ω</a:t>
            </a:r>
            <a:r>
              <a:rPr lang="cs-CZ" sz="2800" dirty="0" smtClean="0">
                <a:latin typeface="Calibri"/>
              </a:rPr>
              <a:t>=0</a:t>
            </a:r>
            <a:endParaRPr lang="cs-CZ" sz="2800" dirty="0"/>
          </a:p>
        </p:txBody>
      </p:sp>
      <p:sp>
        <p:nvSpPr>
          <p:cNvPr id="38" name="TextovéPole 37"/>
          <p:cNvSpPr txBox="1"/>
          <p:nvPr/>
        </p:nvSpPr>
        <p:spPr>
          <a:xfrm>
            <a:off x="857224" y="6000768"/>
            <a:ext cx="2568332" cy="461665"/>
          </a:xfrm>
          <a:prstGeom prst="rect">
            <a:avLst/>
          </a:prstGeom>
          <a:noFill/>
        </p:spPr>
        <p:txBody>
          <a:bodyPr wrap="none" rtlCol="0">
            <a:spAutoFit/>
          </a:bodyPr>
          <a:lstStyle/>
          <a:p>
            <a:r>
              <a:rPr lang="el-GR" sz="2400" dirty="0" smtClean="0">
                <a:latin typeface="Lucida Sans Unicode"/>
                <a:cs typeface="Lucida Sans Unicode"/>
              </a:rPr>
              <a:t>Δ</a:t>
            </a:r>
            <a:r>
              <a:rPr lang="el-GR" sz="2400" dirty="0" smtClean="0"/>
              <a:t>ω</a:t>
            </a:r>
            <a:r>
              <a:rPr lang="cs-CZ" sz="2400" dirty="0" smtClean="0"/>
              <a:t> = Doppler shift</a:t>
            </a:r>
            <a:endParaRPr lang="cs-CZ" sz="2400" dirty="0"/>
          </a:p>
        </p:txBody>
      </p:sp>
      <p:sp>
        <p:nvSpPr>
          <p:cNvPr id="39" name="TextovéPole 38"/>
          <p:cNvSpPr txBox="1"/>
          <p:nvPr/>
        </p:nvSpPr>
        <p:spPr>
          <a:xfrm>
            <a:off x="5143504" y="2143116"/>
            <a:ext cx="3676968" cy="4031873"/>
          </a:xfrm>
          <a:prstGeom prst="rect">
            <a:avLst/>
          </a:prstGeom>
          <a:noFill/>
        </p:spPr>
        <p:txBody>
          <a:bodyPr wrap="square" rtlCol="0">
            <a:spAutoFit/>
          </a:bodyPr>
          <a:lstStyle/>
          <a:p>
            <a:r>
              <a:rPr lang="el-GR" sz="3200" dirty="0" smtClean="0">
                <a:latin typeface="Lucida Sans Unicode"/>
                <a:cs typeface="Lucida Sans Unicode"/>
              </a:rPr>
              <a:t>τ</a:t>
            </a:r>
            <a:r>
              <a:rPr lang="cs-CZ" sz="3200" baseline="-25000" dirty="0" smtClean="0">
                <a:latin typeface="Lucida Sans Unicode"/>
                <a:cs typeface="Lucida Sans Unicode"/>
              </a:rPr>
              <a:t>v </a:t>
            </a:r>
            <a:r>
              <a:rPr lang="cs-CZ" sz="3200" dirty="0" smtClean="0">
                <a:latin typeface="Lucida Sans Unicode"/>
                <a:cs typeface="Lucida Sans Unicode"/>
              </a:rPr>
              <a:t>≈10</a:t>
            </a:r>
            <a:r>
              <a:rPr lang="cs-CZ" sz="3200" baseline="30000" dirty="0" smtClean="0">
                <a:latin typeface="Lucida Sans Unicode"/>
                <a:cs typeface="Lucida Sans Unicode"/>
              </a:rPr>
              <a:t>-12</a:t>
            </a:r>
            <a:r>
              <a:rPr lang="cs-CZ" sz="3200" dirty="0" smtClean="0">
                <a:latin typeface="Lucida Sans Unicode"/>
                <a:cs typeface="Lucida Sans Unicode"/>
              </a:rPr>
              <a:t> s</a:t>
            </a:r>
          </a:p>
          <a:p>
            <a:r>
              <a:rPr lang="el-GR" sz="3200" dirty="0" smtClean="0"/>
              <a:t>ω</a:t>
            </a:r>
            <a:r>
              <a:rPr lang="cs-CZ" sz="3200" baseline="-25000" dirty="0" smtClean="0">
                <a:latin typeface="Calibri"/>
              </a:rPr>
              <a:t>L  </a:t>
            </a:r>
            <a:r>
              <a:rPr lang="cs-CZ" sz="3200" dirty="0" smtClean="0">
                <a:latin typeface="Calibri"/>
              </a:rPr>
              <a:t>=½ E</a:t>
            </a:r>
            <a:r>
              <a:rPr lang="cs-CZ" sz="3200" baseline="-25000" dirty="0" smtClean="0">
                <a:latin typeface="Calibri"/>
              </a:rPr>
              <a:t>01   </a:t>
            </a:r>
          </a:p>
          <a:p>
            <a:r>
              <a:rPr lang="cs-CZ" sz="3200" dirty="0" smtClean="0">
                <a:latin typeface="Calibri"/>
              </a:rPr>
              <a:t>VIS: </a:t>
            </a:r>
            <a:r>
              <a:rPr lang="el-GR" sz="3200" dirty="0" smtClean="0">
                <a:latin typeface="Lucida Sans Unicode"/>
                <a:cs typeface="Lucida Sans Unicode"/>
              </a:rPr>
              <a:t>Δλ≈</a:t>
            </a:r>
            <a:r>
              <a:rPr lang="cs-CZ" sz="3200" dirty="0" smtClean="0">
                <a:latin typeface="Lucida Sans Unicode"/>
                <a:cs typeface="Lucida Sans Unicode"/>
              </a:rPr>
              <a:t>1 </a:t>
            </a:r>
            <a:r>
              <a:rPr lang="cs-CZ" sz="3200" dirty="0" err="1" smtClean="0">
                <a:latin typeface="Lucida Sans Unicode"/>
                <a:cs typeface="Lucida Sans Unicode"/>
              </a:rPr>
              <a:t>GHz</a:t>
            </a:r>
            <a:endParaRPr lang="cs-CZ" sz="3200" dirty="0" smtClean="0">
              <a:latin typeface="Lucida Sans Unicode"/>
              <a:cs typeface="Lucida Sans Unicode"/>
            </a:endParaRPr>
          </a:p>
          <a:p>
            <a:r>
              <a:rPr lang="cs-CZ" sz="3200" dirty="0" smtClean="0">
                <a:latin typeface="Lucida Sans Unicode"/>
                <a:cs typeface="Lucida Sans Unicode"/>
              </a:rPr>
              <a:t>Ф</a:t>
            </a:r>
            <a:r>
              <a:rPr lang="cs-CZ" sz="3200" baseline="-25000" dirty="0" smtClean="0">
                <a:latin typeface="Lucida Sans Unicode"/>
                <a:cs typeface="Lucida Sans Unicode"/>
              </a:rPr>
              <a:t>L</a:t>
            </a:r>
            <a:r>
              <a:rPr lang="cs-CZ" sz="3200" dirty="0" smtClean="0">
                <a:latin typeface="Lucida Sans Unicode"/>
                <a:cs typeface="Lucida Sans Unicode"/>
              </a:rPr>
              <a:t>&lt;</a:t>
            </a:r>
            <a:r>
              <a:rPr lang="cs-CZ" sz="2400" dirty="0" smtClean="0">
                <a:latin typeface="Lucida Sans Unicode"/>
                <a:cs typeface="Lucida Sans Unicode"/>
              </a:rPr>
              <a:t>dyn. </a:t>
            </a:r>
            <a:r>
              <a:rPr lang="cs-CZ" sz="2400" dirty="0" err="1" smtClean="0">
                <a:latin typeface="Lucida Sans Unicode"/>
                <a:cs typeface="Lucida Sans Unicode"/>
              </a:rPr>
              <a:t>Stark</a:t>
            </a:r>
            <a:r>
              <a:rPr lang="cs-CZ" sz="2400" dirty="0" smtClean="0">
                <a:latin typeface="Lucida Sans Unicode"/>
                <a:cs typeface="Lucida Sans Unicode"/>
              </a:rPr>
              <a:t> </a:t>
            </a:r>
            <a:r>
              <a:rPr lang="cs-CZ" sz="2400" dirty="0" err="1" smtClean="0">
                <a:latin typeface="Lucida Sans Unicode"/>
                <a:cs typeface="Lucida Sans Unicode"/>
              </a:rPr>
              <a:t>efect</a:t>
            </a:r>
            <a:endParaRPr lang="cs-CZ" sz="2400" dirty="0" smtClean="0">
              <a:latin typeface="Lucida Sans Unicode"/>
              <a:cs typeface="Lucida Sans Unicode"/>
            </a:endParaRPr>
          </a:p>
          <a:p>
            <a:r>
              <a:rPr lang="el-GR" sz="3200" dirty="0" smtClean="0">
                <a:latin typeface="Lucida Sans Unicode"/>
                <a:cs typeface="Lucida Sans Unicode"/>
              </a:rPr>
              <a:t>Δλ</a:t>
            </a:r>
            <a:r>
              <a:rPr lang="cs-CZ" sz="3200" baseline="-25000" dirty="0" smtClean="0">
                <a:latin typeface="Lucida Sans Unicode"/>
                <a:cs typeface="Lucida Sans Unicode"/>
              </a:rPr>
              <a:t>L</a:t>
            </a:r>
            <a:r>
              <a:rPr lang="el-GR" sz="3200" dirty="0" smtClean="0">
                <a:latin typeface="Lucida Sans Unicode"/>
                <a:cs typeface="Lucida Sans Unicode"/>
              </a:rPr>
              <a:t> ≈</a:t>
            </a:r>
            <a:r>
              <a:rPr lang="cs-CZ" sz="3200" dirty="0" smtClean="0">
                <a:latin typeface="Lucida Sans Unicode"/>
                <a:cs typeface="Lucida Sans Unicode"/>
              </a:rPr>
              <a:t> 1 MHz ⇒</a:t>
            </a:r>
          </a:p>
          <a:p>
            <a:r>
              <a:rPr lang="en-US" sz="2400" dirty="0">
                <a:latin typeface="Lucida Sans Unicode"/>
                <a:cs typeface="Lucida Sans Unicode"/>
              </a:rPr>
              <a:t>necessary stabilization </a:t>
            </a:r>
            <a:r>
              <a:rPr lang="cs-CZ" sz="2400" dirty="0" smtClean="0">
                <a:latin typeface="Lucida Sans Unicode"/>
                <a:cs typeface="Lucida Sans Unicode"/>
              </a:rPr>
              <a:t>by</a:t>
            </a:r>
            <a:r>
              <a:rPr lang="en-US" sz="2400" dirty="0" smtClean="0">
                <a:latin typeface="Lucida Sans Unicode"/>
                <a:cs typeface="Lucida Sans Unicode"/>
              </a:rPr>
              <a:t> </a:t>
            </a:r>
            <a:r>
              <a:rPr lang="en-US" sz="2400" dirty="0">
                <a:latin typeface="Lucida Sans Unicode"/>
                <a:cs typeface="Lucida Sans Unicode"/>
              </a:rPr>
              <a:t>combination </a:t>
            </a:r>
            <a:r>
              <a:rPr lang="cs-CZ" sz="2400" dirty="0" err="1" smtClean="0">
                <a:latin typeface="Lucida Sans Unicode"/>
                <a:cs typeface="Lucida Sans Unicode"/>
              </a:rPr>
              <a:t>of</a:t>
            </a:r>
            <a:r>
              <a:rPr lang="en-US" sz="2400" dirty="0" smtClean="0">
                <a:latin typeface="Lucida Sans Unicode"/>
                <a:cs typeface="Lucida Sans Unicode"/>
              </a:rPr>
              <a:t> </a:t>
            </a:r>
            <a:r>
              <a:rPr lang="en-US" sz="2400" dirty="0">
                <a:latin typeface="Lucida Sans Unicode"/>
                <a:cs typeface="Lucida Sans Unicode"/>
              </a:rPr>
              <a:t>Zeeman and Stark tuning</a:t>
            </a:r>
            <a:endParaRPr lang="cs-CZ"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Absorption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5</a:t>
            </a:fld>
            <a:endParaRPr lang="cs-CZ"/>
          </a:p>
        </p:txBody>
      </p:sp>
      <p:pic>
        <p:nvPicPr>
          <p:cNvPr id="2050" name="Picture 2"/>
          <p:cNvPicPr>
            <a:picLocks noChangeAspect="1" noChangeArrowheads="1"/>
          </p:cNvPicPr>
          <p:nvPr/>
        </p:nvPicPr>
        <p:blipFill>
          <a:blip r:embed="rId2">
            <a:lum bright="-10000" contrast="20000"/>
          </a:blip>
          <a:srcRect/>
          <a:stretch>
            <a:fillRect/>
          </a:stretch>
        </p:blipFill>
        <p:spPr bwMode="auto">
          <a:xfrm>
            <a:off x="346861" y="1571612"/>
            <a:ext cx="8270717" cy="5072098"/>
          </a:xfrm>
          <a:prstGeom prst="rect">
            <a:avLst/>
          </a:prstGeom>
          <a:noFill/>
          <a:ln w="9525">
            <a:noFill/>
            <a:miter lim="800000"/>
            <a:headEnd/>
            <a:tailEnd/>
          </a:ln>
          <a:effectLst/>
        </p:spPr>
      </p:pic>
    </p:spTree>
    <p:extLst>
      <p:ext uri="{BB962C8B-B14F-4D97-AF65-F5344CB8AC3E}">
        <p14:creationId xmlns:p14="http://schemas.microsoft.com/office/powerpoint/2010/main" val="3914207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Experimental</a:t>
            </a:r>
            <a:r>
              <a:rPr lang="cs-CZ" dirty="0"/>
              <a:t> arrangement</a:t>
            </a:r>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50</a:t>
            </a:fld>
            <a:endParaRPr lang="cs-CZ"/>
          </a:p>
        </p:txBody>
      </p:sp>
      <p:sp>
        <p:nvSpPr>
          <p:cNvPr id="6" name="Obdélník 5"/>
          <p:cNvSpPr/>
          <p:nvPr/>
        </p:nvSpPr>
        <p:spPr>
          <a:xfrm>
            <a:off x="928662" y="1714488"/>
            <a:ext cx="1500198" cy="7143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Laser</a:t>
            </a:r>
            <a:endParaRPr lang="cs-CZ" sz="3200" dirty="0">
              <a:solidFill>
                <a:schemeClr val="tx1"/>
              </a:solidFill>
            </a:endParaRPr>
          </a:p>
        </p:txBody>
      </p:sp>
      <p:sp>
        <p:nvSpPr>
          <p:cNvPr id="7" name="Obdélník 6"/>
          <p:cNvSpPr/>
          <p:nvPr/>
        </p:nvSpPr>
        <p:spPr>
          <a:xfrm>
            <a:off x="1000100" y="3143248"/>
            <a:ext cx="1500198" cy="714380"/>
          </a:xfrm>
          <a:prstGeom prst="rect">
            <a:avLst/>
          </a:prstGeom>
          <a:solidFill>
            <a:srgbClr val="ECB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Detector</a:t>
            </a:r>
            <a:r>
              <a:rPr lang="cs-CZ" dirty="0" smtClean="0">
                <a:solidFill>
                  <a:schemeClr val="tx1"/>
                </a:solidFill>
              </a:rPr>
              <a:t> </a:t>
            </a:r>
          </a:p>
          <a:p>
            <a:pPr algn="ctr"/>
            <a:r>
              <a:rPr lang="cs-CZ" dirty="0" err="1" smtClean="0">
                <a:solidFill>
                  <a:schemeClr val="tx1"/>
                </a:solidFill>
              </a:rPr>
              <a:t>absorption</a:t>
            </a:r>
            <a:endParaRPr lang="cs-CZ" dirty="0">
              <a:solidFill>
                <a:schemeClr val="tx1"/>
              </a:solidFill>
            </a:endParaRPr>
          </a:p>
        </p:txBody>
      </p:sp>
      <p:cxnSp>
        <p:nvCxnSpPr>
          <p:cNvPr id="9" name="Přímá spojovací čára 8"/>
          <p:cNvCxnSpPr/>
          <p:nvPr/>
        </p:nvCxnSpPr>
        <p:spPr>
          <a:xfrm rot="16200000" flipH="1">
            <a:off x="3643306" y="1857364"/>
            <a:ext cx="428628" cy="428628"/>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rot="16200000" flipH="1">
            <a:off x="7250925" y="1893083"/>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16200000" flipH="1">
            <a:off x="3643306" y="3286124"/>
            <a:ext cx="428628" cy="428628"/>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rot="5400000">
            <a:off x="7250925" y="3321843"/>
            <a:ext cx="428628" cy="3571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4929190" y="3143248"/>
            <a:ext cx="1571636" cy="714380"/>
          </a:xfrm>
          <a:prstGeom prst="rect">
            <a:avLst/>
          </a:prstGeom>
          <a:solidFill>
            <a:srgbClr val="97FB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solidFill>
                  <a:schemeClr val="tx1"/>
                </a:solidFill>
              </a:rPr>
              <a:t>Cuvette</a:t>
            </a:r>
            <a:endParaRPr lang="cs-CZ" sz="2800" dirty="0">
              <a:solidFill>
                <a:schemeClr val="tx1"/>
              </a:solidFill>
            </a:endParaRPr>
          </a:p>
        </p:txBody>
      </p:sp>
      <p:sp>
        <p:nvSpPr>
          <p:cNvPr id="22" name="Obdélník 21"/>
          <p:cNvSpPr/>
          <p:nvPr/>
        </p:nvSpPr>
        <p:spPr>
          <a:xfrm>
            <a:off x="4929190" y="4572008"/>
            <a:ext cx="1571636" cy="714380"/>
          </a:xfrm>
          <a:prstGeom prst="rect">
            <a:avLst/>
          </a:prstGeom>
          <a:solidFill>
            <a:srgbClr val="FDB1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solidFill>
                  <a:schemeClr val="tx1"/>
                </a:solidFill>
              </a:rPr>
              <a:t>Detector</a:t>
            </a:r>
            <a:endParaRPr lang="cs-CZ" sz="2000" dirty="0" smtClean="0">
              <a:solidFill>
                <a:schemeClr val="tx1"/>
              </a:solidFill>
            </a:endParaRPr>
          </a:p>
          <a:p>
            <a:pPr algn="ctr"/>
            <a:r>
              <a:rPr lang="cs-CZ" sz="2000" dirty="0" smtClean="0">
                <a:solidFill>
                  <a:schemeClr val="tx1"/>
                </a:solidFill>
              </a:rPr>
              <a:t>fluorescence</a:t>
            </a:r>
            <a:endParaRPr lang="cs-CZ" sz="2000" dirty="0">
              <a:solidFill>
                <a:schemeClr val="tx1"/>
              </a:solidFill>
            </a:endParaRPr>
          </a:p>
        </p:txBody>
      </p:sp>
      <p:cxnSp>
        <p:nvCxnSpPr>
          <p:cNvPr id="24" name="Přímá spojovací čára 23"/>
          <p:cNvCxnSpPr>
            <a:stCxn id="6" idx="3"/>
          </p:cNvCxnSpPr>
          <p:nvPr/>
        </p:nvCxnSpPr>
        <p:spPr>
          <a:xfrm>
            <a:off x="2428860" y="2071678"/>
            <a:ext cx="500066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ovací čára 25"/>
          <p:cNvCxnSpPr/>
          <p:nvPr/>
        </p:nvCxnSpPr>
        <p:spPr>
          <a:xfrm rot="5400000">
            <a:off x="6715934" y="2786058"/>
            <a:ext cx="1427966"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a:endCxn id="21" idx="3"/>
          </p:cNvCxnSpPr>
          <p:nvPr/>
        </p:nvCxnSpPr>
        <p:spPr>
          <a:xfrm rot="10800000">
            <a:off x="6500826" y="3500438"/>
            <a:ext cx="9286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čára 30"/>
          <p:cNvCxnSpPr/>
          <p:nvPr/>
        </p:nvCxnSpPr>
        <p:spPr>
          <a:xfrm rot="5400000">
            <a:off x="3143240" y="2786058"/>
            <a:ext cx="142876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a:endCxn id="21" idx="1"/>
          </p:cNvCxnSpPr>
          <p:nvPr/>
        </p:nvCxnSpPr>
        <p:spPr>
          <a:xfrm>
            <a:off x="3857620" y="3500438"/>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a:stCxn id="21" idx="2"/>
            <a:endCxn id="22" idx="0"/>
          </p:cNvCxnSpPr>
          <p:nvPr/>
        </p:nvCxnSpPr>
        <p:spPr>
          <a:xfrm rot="5400000">
            <a:off x="5357818" y="4214818"/>
            <a:ext cx="714380" cy="1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a:endCxn id="7" idx="3"/>
          </p:cNvCxnSpPr>
          <p:nvPr/>
        </p:nvCxnSpPr>
        <p:spPr>
          <a:xfrm rot="10800000">
            <a:off x="2500298" y="3500438"/>
            <a:ext cx="1357322" cy="158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3071802" y="3357562"/>
            <a:ext cx="433132" cy="584775"/>
          </a:xfrm>
          <a:prstGeom prst="rect">
            <a:avLst/>
          </a:prstGeom>
          <a:noFill/>
        </p:spPr>
        <p:txBody>
          <a:bodyPr wrap="none" rtlCol="0">
            <a:spAutoFit/>
          </a:bodyPr>
          <a:lstStyle/>
          <a:p>
            <a:r>
              <a:rPr lang="cs-CZ" sz="3200" dirty="0" smtClean="0">
                <a:solidFill>
                  <a:srgbClr val="FF0000"/>
                </a:solidFill>
              </a:rPr>
              <a:t>A</a:t>
            </a:r>
            <a:endParaRPr lang="cs-CZ" sz="3200" dirty="0">
              <a:solidFill>
                <a:srgbClr val="FF0000"/>
              </a:solidFill>
            </a:endParaRPr>
          </a:p>
        </p:txBody>
      </p:sp>
      <p:sp>
        <p:nvSpPr>
          <p:cNvPr id="39" name="TextovéPole 38"/>
          <p:cNvSpPr txBox="1"/>
          <p:nvPr/>
        </p:nvSpPr>
        <p:spPr>
          <a:xfrm>
            <a:off x="5715008" y="3929066"/>
            <a:ext cx="479618" cy="523220"/>
          </a:xfrm>
          <a:prstGeom prst="rect">
            <a:avLst/>
          </a:prstGeom>
          <a:noFill/>
        </p:spPr>
        <p:txBody>
          <a:bodyPr wrap="none" rtlCol="0">
            <a:spAutoFit/>
          </a:bodyPr>
          <a:lstStyle/>
          <a:p>
            <a:r>
              <a:rPr lang="cs-CZ" sz="2800" dirty="0" smtClean="0">
                <a:solidFill>
                  <a:srgbClr val="00B0F0"/>
                </a:solidFill>
              </a:rPr>
              <a:t>FL</a:t>
            </a:r>
            <a:endParaRPr lang="cs-CZ" sz="2800" dirty="0">
              <a:solidFill>
                <a:srgbClr val="00B0F0"/>
              </a:solidFill>
            </a:endParaRPr>
          </a:p>
        </p:txBody>
      </p:sp>
      <p:sp>
        <p:nvSpPr>
          <p:cNvPr id="40" name="TextovéPole 39"/>
          <p:cNvSpPr txBox="1"/>
          <p:nvPr/>
        </p:nvSpPr>
        <p:spPr>
          <a:xfrm>
            <a:off x="785786" y="5572140"/>
            <a:ext cx="8306698" cy="923330"/>
          </a:xfrm>
          <a:prstGeom prst="rect">
            <a:avLst/>
          </a:prstGeom>
          <a:noFill/>
        </p:spPr>
        <p:txBody>
          <a:bodyPr wrap="none" rtlCol="0">
            <a:spAutoFit/>
          </a:bodyPr>
          <a:lstStyle/>
          <a:p>
            <a:r>
              <a:rPr lang="en-US" dirty="0"/>
              <a:t>Detection of fluorescence in UV-VIS and near IR - transitions from excited levels</a:t>
            </a:r>
          </a:p>
          <a:p>
            <a:endParaRPr lang="en-US" dirty="0"/>
          </a:p>
          <a:p>
            <a:r>
              <a:rPr lang="en-US" dirty="0"/>
              <a:t>Detection of absorption of one of the exciting beams mainly in the IR region, </a:t>
            </a:r>
            <a:r>
              <a:rPr lang="en-US" dirty="0" smtClean="0"/>
              <a:t>e</a:t>
            </a:r>
            <a:r>
              <a:rPr lang="cs-CZ" dirty="0" smtClean="0"/>
              <a:t>.</a:t>
            </a:r>
            <a:r>
              <a:rPr lang="en-US" dirty="0" smtClean="0"/>
              <a:t>g</a:t>
            </a:r>
            <a:r>
              <a:rPr lang="cs-CZ" dirty="0" smtClean="0"/>
              <a:t>.</a:t>
            </a:r>
            <a:r>
              <a:rPr lang="en-US" dirty="0" smtClean="0"/>
              <a:t> </a:t>
            </a:r>
            <a:r>
              <a:rPr lang="en-US" dirty="0"/>
              <a:t>UV-VIS</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Two-photon</a:t>
            </a:r>
            <a:r>
              <a:rPr lang="cs-CZ" dirty="0"/>
              <a:t> </a:t>
            </a:r>
            <a:r>
              <a:rPr lang="cs-CZ" dirty="0" err="1" smtClean="0"/>
              <a:t>spectrometry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51</a:t>
            </a:fld>
            <a:endParaRPr lang="cs-CZ"/>
          </a:p>
        </p:txBody>
      </p:sp>
      <p:pic>
        <p:nvPicPr>
          <p:cNvPr id="2050"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318906" y="1600199"/>
            <a:ext cx="8467936" cy="5139647"/>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Application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52</a:t>
            </a:fld>
            <a:endParaRPr lang="cs-CZ"/>
          </a:p>
        </p:txBody>
      </p:sp>
      <p:pic>
        <p:nvPicPr>
          <p:cNvPr id="3074" name="Picture 2"/>
          <p:cNvPicPr>
            <a:picLocks noGrp="1" noChangeAspect="1" noChangeArrowheads="1"/>
          </p:cNvPicPr>
          <p:nvPr>
            <p:ph sz="quarter" idx="1"/>
          </p:nvPr>
        </p:nvPicPr>
        <p:blipFill>
          <a:blip r:embed="rId2" cstate="print">
            <a:lum bright="-10000" contrast="20000"/>
          </a:blip>
          <a:srcRect/>
          <a:stretch>
            <a:fillRect/>
          </a:stretch>
        </p:blipFill>
        <p:spPr bwMode="auto">
          <a:xfrm>
            <a:off x="211490" y="1600200"/>
            <a:ext cx="8932510" cy="5257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Linear</a:t>
            </a:r>
            <a:r>
              <a:rPr lang="cs-CZ" dirty="0"/>
              <a:t> </a:t>
            </a:r>
            <a:r>
              <a:rPr lang="cs-CZ" dirty="0" err="1"/>
              <a:t>absorption</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normAutofit fontScale="85000" lnSpcReduction="20000"/>
          </a:bodyPr>
          <a:lstStyle/>
          <a:p>
            <a:fld id="{75D184F1-E001-47B1-9593-DCBF9D8A89A3}" type="slidenum">
              <a:rPr lang="cs-CZ" smtClean="0"/>
              <a:pPr/>
              <a:t>6</a:t>
            </a:fld>
            <a:endParaRPr lang="cs-CZ"/>
          </a:p>
        </p:txBody>
      </p:sp>
      <p:pic>
        <p:nvPicPr>
          <p:cNvPr id="3074" name="Picture 2"/>
          <p:cNvPicPr>
            <a:picLocks noChangeAspect="1" noChangeArrowheads="1"/>
          </p:cNvPicPr>
          <p:nvPr/>
        </p:nvPicPr>
        <p:blipFill>
          <a:blip r:embed="rId2">
            <a:lum bright="-10000" contrast="20000"/>
          </a:blip>
          <a:srcRect/>
          <a:stretch>
            <a:fillRect/>
          </a:stretch>
        </p:blipFill>
        <p:spPr bwMode="auto">
          <a:xfrm>
            <a:off x="178516" y="1500174"/>
            <a:ext cx="8608326" cy="5214974"/>
          </a:xfrm>
          <a:prstGeom prst="rect">
            <a:avLst/>
          </a:prstGeom>
          <a:noFill/>
          <a:ln w="9525">
            <a:noFill/>
            <a:miter lim="800000"/>
            <a:headEnd/>
            <a:tailEnd/>
          </a:ln>
          <a:effectLst/>
        </p:spPr>
      </p:pic>
    </p:spTree>
    <p:extLst>
      <p:ext uri="{BB962C8B-B14F-4D97-AF65-F5344CB8AC3E}">
        <p14:creationId xmlns:p14="http://schemas.microsoft.com/office/powerpoint/2010/main" val="402485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Fine structure Hg I 404,7 nm</a:t>
            </a:r>
            <a:endParaRPr lang="en-US" dirty="0"/>
          </a:p>
        </p:txBody>
      </p:sp>
      <p:sp>
        <p:nvSpPr>
          <p:cNvPr id="3" name="Zástupný symbol pro obsah 2"/>
          <p:cNvSpPr>
            <a:spLocks noGrp="1"/>
          </p:cNvSpPr>
          <p:nvPr>
            <p:ph sz="quarter" idx="1"/>
          </p:nvPr>
        </p:nvSpPr>
        <p:spPr>
          <a:xfrm>
            <a:off x="500034" y="1785926"/>
            <a:ext cx="4357718" cy="4572000"/>
          </a:xfrm>
        </p:spPr>
        <p:txBody>
          <a:bodyPr>
            <a:normAutofit fontScale="92500" lnSpcReduction="20000"/>
          </a:bodyPr>
          <a:lstStyle/>
          <a:p>
            <a:pPr marL="0">
              <a:buNone/>
            </a:pPr>
            <a:r>
              <a:rPr lang="en-US" dirty="0" smtClean="0"/>
              <a:t>Around 2/3 of the stable atomic nuclei has a resulting nuclear spin, causing a fine line structure.</a:t>
            </a:r>
          </a:p>
          <a:p>
            <a:pPr marL="0">
              <a:buNone/>
            </a:pPr>
            <a:r>
              <a:rPr lang="en-US" baseline="30000" dirty="0" err="1" smtClean="0"/>
              <a:t>199</a:t>
            </a:r>
            <a:r>
              <a:rPr lang="en-US" dirty="0" err="1" smtClean="0"/>
              <a:t>Hg</a:t>
            </a:r>
            <a:r>
              <a:rPr lang="en-US" dirty="0" smtClean="0"/>
              <a:t> and </a:t>
            </a:r>
            <a:r>
              <a:rPr lang="en-US" baseline="30000" dirty="0" err="1" smtClean="0"/>
              <a:t>201</a:t>
            </a:r>
            <a:r>
              <a:rPr lang="en-US" dirty="0" err="1" smtClean="0"/>
              <a:t>Hg</a:t>
            </a:r>
            <a:r>
              <a:rPr lang="en-US" dirty="0" smtClean="0"/>
              <a:t> have unpaired neutrons and show spin splitting. Resulting  profile is then results of combination with the natural linewidth and Doppler broadening. Isotopes </a:t>
            </a:r>
            <a:r>
              <a:rPr lang="en-US" baseline="30000" dirty="0" err="1" smtClean="0"/>
              <a:t>198</a:t>
            </a:r>
            <a:r>
              <a:rPr lang="en-US" dirty="0" err="1" smtClean="0"/>
              <a:t>Hg</a:t>
            </a:r>
            <a:r>
              <a:rPr lang="en-US" dirty="0" smtClean="0"/>
              <a:t>; </a:t>
            </a:r>
            <a:r>
              <a:rPr lang="en-US" baseline="30000" dirty="0" err="1" smtClean="0"/>
              <a:t>200</a:t>
            </a:r>
            <a:r>
              <a:rPr lang="en-US" dirty="0" err="1" smtClean="0"/>
              <a:t>Hg</a:t>
            </a:r>
            <a:r>
              <a:rPr lang="en-US" dirty="0" smtClean="0"/>
              <a:t>; </a:t>
            </a:r>
            <a:r>
              <a:rPr lang="en-US" baseline="30000" dirty="0" err="1" smtClean="0"/>
              <a:t>202</a:t>
            </a:r>
            <a:r>
              <a:rPr lang="en-US" dirty="0" err="1" smtClean="0"/>
              <a:t>Hg</a:t>
            </a:r>
            <a:r>
              <a:rPr lang="en-US" dirty="0" smtClean="0"/>
              <a:t> and </a:t>
            </a:r>
            <a:r>
              <a:rPr lang="en-US" baseline="30000" dirty="0" err="1" smtClean="0"/>
              <a:t>204</a:t>
            </a:r>
            <a:r>
              <a:rPr lang="en-US" dirty="0" err="1" smtClean="0"/>
              <a:t>Hg</a:t>
            </a:r>
            <a:r>
              <a:rPr lang="en-US" dirty="0" smtClean="0"/>
              <a:t> are not </a:t>
            </a:r>
            <a:r>
              <a:rPr lang="en-US" dirty="0" err="1" smtClean="0"/>
              <a:t>splitted</a:t>
            </a:r>
            <a:r>
              <a:rPr lang="en-US" dirty="0" smtClean="0"/>
              <a:t>.</a:t>
            </a:r>
          </a:p>
        </p:txBody>
      </p:sp>
      <p:pic>
        <p:nvPicPr>
          <p:cNvPr id="8" name="Zástupný symbol pro obsah 7" descr="img013.tif"/>
          <p:cNvPicPr>
            <a:picLocks noGrp="1" noChangeAspect="1"/>
          </p:cNvPicPr>
          <p:nvPr>
            <p:ph sz="quarter" idx="2"/>
          </p:nvPr>
        </p:nvPicPr>
        <p:blipFill>
          <a:blip r:embed="rId2" cstate="print">
            <a:lum contrast="20000"/>
          </a:blip>
          <a:stretch>
            <a:fillRect/>
          </a:stretch>
        </p:blipFill>
        <p:spPr>
          <a:xfrm>
            <a:off x="5366129" y="1589088"/>
            <a:ext cx="2844042" cy="4572000"/>
          </a:xfrm>
        </p:spPr>
      </p:pic>
      <p:sp>
        <p:nvSpPr>
          <p:cNvPr id="5" name="Zástupný symbol pro datum 4"/>
          <p:cNvSpPr>
            <a:spLocks noGrp="1"/>
          </p:cNvSpPr>
          <p:nvPr>
            <p:ph type="dt" sz="half" idx="15"/>
          </p:nvPr>
        </p:nvSpPr>
        <p:spPr/>
        <p:txBody>
          <a:bodyPr/>
          <a:lstStyle/>
          <a:p>
            <a:r>
              <a:rPr lang="en-US" dirty="0" smtClean="0"/>
              <a:t>2010</a:t>
            </a:r>
            <a:endParaRPr lang="en-US" dirty="0"/>
          </a:p>
        </p:txBody>
      </p:sp>
      <p:sp>
        <p:nvSpPr>
          <p:cNvPr id="6" name="Zástupný symbol pro číslo snímku 5"/>
          <p:cNvSpPr>
            <a:spLocks noGrp="1"/>
          </p:cNvSpPr>
          <p:nvPr>
            <p:ph type="sldNum" sz="quarter" idx="16"/>
          </p:nvPr>
        </p:nvSpPr>
        <p:spPr/>
        <p:txBody>
          <a:bodyPr>
            <a:normAutofit fontScale="85000" lnSpcReduction="20000"/>
          </a:bodyPr>
          <a:lstStyle/>
          <a:p>
            <a:fld id="{75D184F1-E001-47B1-9593-DCBF9D8A89A3}" type="slidenum">
              <a:rPr lang="en-US" smtClean="0"/>
              <a:pPr/>
              <a:t>7</a:t>
            </a:fld>
            <a:endParaRPr lang="en-US" dirty="0"/>
          </a:p>
        </p:txBody>
      </p:sp>
      <p:sp>
        <p:nvSpPr>
          <p:cNvPr id="7" name="Zástupný symbol pro zápatí 6"/>
          <p:cNvSpPr>
            <a:spLocks noGrp="1"/>
          </p:cNvSpPr>
          <p:nvPr>
            <p:ph type="ftr" sz="quarter" idx="17"/>
          </p:nvPr>
        </p:nvSpPr>
        <p:spPr/>
        <p:txBody>
          <a:bodyPr/>
          <a:lstStyle/>
          <a:p>
            <a:r>
              <a:rPr lang="en-US" dirty="0" smtClean="0"/>
              <a:t>prof. </a:t>
            </a:r>
            <a:r>
              <a:rPr lang="en-US" dirty="0" err="1" smtClean="0"/>
              <a:t>Otruba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AAS with graphite furnace</a:t>
            </a:r>
            <a:endParaRPr lang="en-US" dirty="0"/>
          </a:p>
        </p:txBody>
      </p:sp>
      <p:sp>
        <p:nvSpPr>
          <p:cNvPr id="5" name="Zástupný symbol pro datum 4"/>
          <p:cNvSpPr>
            <a:spLocks noGrp="1"/>
          </p:cNvSpPr>
          <p:nvPr>
            <p:ph type="dt" sz="half" idx="15"/>
          </p:nvPr>
        </p:nvSpPr>
        <p:spPr/>
        <p:txBody>
          <a:bodyPr/>
          <a:lstStyle/>
          <a:p>
            <a:r>
              <a:rPr lang="en-US" dirty="0" smtClean="0"/>
              <a:t>2010</a:t>
            </a:r>
            <a:endParaRPr lang="en-US" dirty="0"/>
          </a:p>
        </p:txBody>
      </p:sp>
      <p:sp>
        <p:nvSpPr>
          <p:cNvPr id="6" name="Zástupný symbol pro číslo snímku 5"/>
          <p:cNvSpPr>
            <a:spLocks noGrp="1"/>
          </p:cNvSpPr>
          <p:nvPr>
            <p:ph type="sldNum" sz="quarter" idx="16"/>
          </p:nvPr>
        </p:nvSpPr>
        <p:spPr/>
        <p:txBody>
          <a:bodyPr>
            <a:normAutofit fontScale="85000" lnSpcReduction="20000"/>
          </a:bodyPr>
          <a:lstStyle/>
          <a:p>
            <a:fld id="{75D184F1-E001-47B1-9593-DCBF9D8A89A3}" type="slidenum">
              <a:rPr lang="en-US" smtClean="0"/>
              <a:pPr/>
              <a:t>8</a:t>
            </a:fld>
            <a:endParaRPr lang="en-US" dirty="0"/>
          </a:p>
        </p:txBody>
      </p:sp>
      <p:sp>
        <p:nvSpPr>
          <p:cNvPr id="7" name="Zástupný symbol pro zápatí 6"/>
          <p:cNvSpPr>
            <a:spLocks noGrp="1"/>
          </p:cNvSpPr>
          <p:nvPr>
            <p:ph type="ftr" sz="quarter" idx="17"/>
          </p:nvPr>
        </p:nvSpPr>
        <p:spPr/>
        <p:txBody>
          <a:bodyPr/>
          <a:lstStyle/>
          <a:p>
            <a:r>
              <a:rPr lang="en-US" dirty="0" smtClean="0"/>
              <a:t>prof. </a:t>
            </a:r>
            <a:r>
              <a:rPr lang="en-US" dirty="0" err="1" smtClean="0"/>
              <a:t>Otruba</a:t>
            </a:r>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575504" y="2928933"/>
            <a:ext cx="4282776" cy="32294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7143" t="8907" r="2381" b="6473"/>
          <a:stretch>
            <a:fillRect/>
          </a:stretch>
        </p:blipFill>
        <p:spPr bwMode="auto">
          <a:xfrm>
            <a:off x="5429256" y="1643050"/>
            <a:ext cx="2714644" cy="1357322"/>
          </a:xfrm>
          <a:prstGeom prst="rect">
            <a:avLst/>
          </a:prstGeom>
          <a:noFill/>
          <a:ln w="9525">
            <a:noFill/>
            <a:miter lim="800000"/>
            <a:headEnd/>
            <a:tailEnd/>
          </a:ln>
          <a:effectLst/>
        </p:spPr>
      </p:pic>
      <p:pic>
        <p:nvPicPr>
          <p:cNvPr id="1028" name="Picture 4"/>
          <p:cNvPicPr>
            <a:picLocks noGrp="1" noChangeAspect="1" noChangeArrowheads="1"/>
          </p:cNvPicPr>
          <p:nvPr>
            <p:ph sz="quarter" idx="1"/>
          </p:nvPr>
        </p:nvPicPr>
        <p:blipFill>
          <a:blip r:embed="rId4" cstate="print"/>
          <a:srcRect/>
          <a:stretch>
            <a:fillRect/>
          </a:stretch>
        </p:blipFill>
        <p:spPr bwMode="auto">
          <a:xfrm>
            <a:off x="285720" y="3158321"/>
            <a:ext cx="4243390" cy="3215645"/>
          </a:xfrm>
          <a:prstGeom prst="rect">
            <a:avLst/>
          </a:prstGeom>
          <a:noFill/>
          <a:ln w="9525">
            <a:noFill/>
            <a:miter lim="800000"/>
            <a:headEnd/>
            <a:tailEnd/>
          </a:ln>
          <a:effectLst/>
        </p:spPr>
      </p:pic>
      <p:sp>
        <p:nvSpPr>
          <p:cNvPr id="11" name="TextovéPole 10"/>
          <p:cNvSpPr txBox="1"/>
          <p:nvPr/>
        </p:nvSpPr>
        <p:spPr>
          <a:xfrm>
            <a:off x="539552" y="1653141"/>
            <a:ext cx="4608512" cy="1200329"/>
          </a:xfrm>
          <a:prstGeom prst="rect">
            <a:avLst/>
          </a:prstGeom>
          <a:noFill/>
        </p:spPr>
        <p:txBody>
          <a:bodyPr wrap="square" rtlCol="0">
            <a:spAutoFit/>
          </a:bodyPr>
          <a:lstStyle/>
          <a:p>
            <a:r>
              <a:rPr lang="en-US" sz="2400" dirty="0" smtClean="0"/>
              <a:t>Example of AAS  spectrometer with laser diode and </a:t>
            </a:r>
            <a:r>
              <a:rPr lang="en-US" sz="2400" dirty="0" err="1" smtClean="0"/>
              <a:t>electrothermal</a:t>
            </a:r>
            <a:r>
              <a:rPr lang="en-US" sz="2400" dirty="0" smtClean="0"/>
              <a:t> atomizer (graphite furnace)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AAS</a:t>
            </a:r>
            <a:r>
              <a:rPr lang="cs-CZ" dirty="0"/>
              <a:t> in a laser </a:t>
            </a:r>
            <a:r>
              <a:rPr lang="cs-CZ" dirty="0" err="1"/>
              <a:t>spark</a:t>
            </a:r>
            <a:endParaRPr lang="cs-CZ" dirty="0"/>
          </a:p>
        </p:txBody>
      </p:sp>
      <p:pic>
        <p:nvPicPr>
          <p:cNvPr id="9" name="Zástupný symbol pro obsah 8" descr="img016.tif"/>
          <p:cNvPicPr>
            <a:picLocks noGrp="1" noChangeAspect="1"/>
          </p:cNvPicPr>
          <p:nvPr>
            <p:ph sz="quarter" idx="1"/>
          </p:nvPr>
        </p:nvPicPr>
        <p:blipFill>
          <a:blip r:embed="rId2" cstate="print"/>
          <a:stretch>
            <a:fillRect/>
          </a:stretch>
        </p:blipFill>
        <p:spPr>
          <a:xfrm>
            <a:off x="5357818" y="2000240"/>
            <a:ext cx="3390900" cy="2434875"/>
          </a:xfrm>
        </p:spPr>
      </p:pic>
      <p:pic>
        <p:nvPicPr>
          <p:cNvPr id="8" name="Zástupný symbol pro obsah 7" descr="Panorama_bez_nazvu1.tif"/>
          <p:cNvPicPr>
            <a:picLocks noGrp="1" noChangeAspect="1"/>
          </p:cNvPicPr>
          <p:nvPr>
            <p:ph sz="quarter" idx="2"/>
          </p:nvPr>
        </p:nvPicPr>
        <p:blipFill>
          <a:blip r:embed="rId3" cstate="print">
            <a:lum contrast="30000"/>
          </a:blip>
          <a:stretch>
            <a:fillRect/>
          </a:stretch>
        </p:blipFill>
        <p:spPr>
          <a:xfrm>
            <a:off x="214282" y="1659859"/>
            <a:ext cx="5214974" cy="4601448"/>
          </a:xfrm>
          <a:solidFill>
            <a:schemeClr val="bg2">
              <a:lumMod val="50000"/>
            </a:schemeClr>
          </a:solidFill>
        </p:spPr>
      </p:pic>
      <p:sp>
        <p:nvSpPr>
          <p:cNvPr id="6" name="Zástupný symbol pro číslo snímku 5"/>
          <p:cNvSpPr>
            <a:spLocks noGrp="1"/>
          </p:cNvSpPr>
          <p:nvPr>
            <p:ph type="sldNum" sz="quarter" idx="16"/>
          </p:nvPr>
        </p:nvSpPr>
        <p:spPr/>
        <p:txBody>
          <a:bodyPr>
            <a:normAutofit fontScale="85000" lnSpcReduction="20000"/>
          </a:bodyPr>
          <a:lstStyle/>
          <a:p>
            <a:fld id="{75D184F1-E001-47B1-9593-DCBF9D8A89A3}" type="slidenum">
              <a:rPr lang="cs-CZ" smtClean="0"/>
              <a:pPr/>
              <a:t>9</a:t>
            </a:fld>
            <a:endParaRPr lang="cs-CZ"/>
          </a:p>
        </p:txBody>
      </p:sp>
      <p:sp>
        <p:nvSpPr>
          <p:cNvPr id="10" name="TextovéPole 9"/>
          <p:cNvSpPr txBox="1"/>
          <p:nvPr/>
        </p:nvSpPr>
        <p:spPr>
          <a:xfrm>
            <a:off x="5256584" y="5027692"/>
            <a:ext cx="3995936" cy="1569660"/>
          </a:xfrm>
          <a:prstGeom prst="rect">
            <a:avLst/>
          </a:prstGeom>
          <a:noFill/>
        </p:spPr>
        <p:txBody>
          <a:bodyPr wrap="square" rtlCol="0">
            <a:spAutoFit/>
          </a:bodyPr>
          <a:lstStyle/>
          <a:p>
            <a:r>
              <a:rPr lang="en-US" sz="2400" dirty="0"/>
              <a:t>Spectral profile of the uranium absorption line. Distance to sample surface 5 mm, argon atmosphere 540 Pa.</a:t>
            </a:r>
            <a:endParaRPr lang="cs-CZ"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3793</TotalTime>
  <Words>2127</Words>
  <Application>Microsoft Office PowerPoint</Application>
  <PresentationFormat>Předvádění na obrazovce (4:3)</PresentationFormat>
  <Paragraphs>436</Paragraphs>
  <Slides>52</Slides>
  <Notes>2</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54" baseType="lpstr">
      <vt:lpstr>Medián</vt:lpstr>
      <vt:lpstr>Rovnice</vt:lpstr>
      <vt:lpstr>Lasers - absorption methods</vt:lpstr>
      <vt:lpstr>Lasers in AAS</vt:lpstr>
      <vt:lpstr>AAS with low radiation intensity</vt:lpstr>
      <vt:lpstr>Absorption spectroscopy</vt:lpstr>
      <vt:lpstr>Absorption</vt:lpstr>
      <vt:lpstr>Linear absorption</vt:lpstr>
      <vt:lpstr>Fine structure Hg I 404,7 nm</vt:lpstr>
      <vt:lpstr>AAS with graphite furnace</vt:lpstr>
      <vt:lpstr>AAS in a laser spark</vt:lpstr>
      <vt:lpstr>Molecular absorption spectroscopy</vt:lpstr>
      <vt:lpstr>Absorption spectrometer with laser</vt:lpstr>
      <vt:lpstr>Methods of low absorbance measurement </vt:lpstr>
      <vt:lpstr>Absorption spectroscopy in resonator cavity</vt:lpstr>
      <vt:lpstr>Absorption spectroscopy in resonator cavity</vt:lpstr>
      <vt:lpstr>Differential measurement</vt:lpstr>
      <vt:lpstr>Multiple pass of light</vt:lpstr>
      <vt:lpstr>Application of Fourier transform</vt:lpstr>
      <vt:lpstr>Cavity Ring Down Spectroscopy</vt:lpstr>
      <vt:lpstr>Cavity Ring Down Spectroscopy</vt:lpstr>
      <vt:lpstr>Cavity Ring Down Spectroscopy</vt:lpstr>
      <vt:lpstr>IR high resolution laser absorption spectrometry </vt:lpstr>
      <vt:lpstr>Double resonance methods</vt:lpstr>
      <vt:lpstr>Optical-microwave double resonance</vt:lpstr>
      <vt:lpstr>Tuning of absorption levels</vt:lpstr>
      <vt:lpstr>Tuning of absorption levels– Zeeman</vt:lpstr>
      <vt:lpstr>Nonlinear spectroscopic methods</vt:lpstr>
      <vt:lpstr>Non-linear absorption</vt:lpstr>
      <vt:lpstr>Saturation spectrometry</vt:lpstr>
      <vt:lpstr>Saturation Doppler-free Spectroscopy (Lamb-Dip Spectroscopy)</vt:lpstr>
      <vt:lpstr>Natural linewidth</vt:lpstr>
      <vt:lpstr>Heisenberg uncertainty principle</vt:lpstr>
      <vt:lpstr>Doppler broadening </vt:lpstr>
      <vt:lpstr>Homogeneous and inhomogeneous broadening</vt:lpstr>
      <vt:lpstr>Movement of particles in gas</vt:lpstr>
      <vt:lpstr>Absorption saturation on inhomogeneously broadened line</vt:lpstr>
      <vt:lpstr>Both the saturation and probe beams are parallel</vt:lpstr>
      <vt:lpstr>Bennet (Lamb) hole</vt:lpstr>
      <vt:lpstr>Saturation and probing beam in opposite</vt:lpstr>
      <vt:lpstr>Final solution</vt:lpstr>
      <vt:lpstr>Saturated absorption spectroscopy</vt:lpstr>
      <vt:lpstr>Doppler-free spectroscopy</vt:lpstr>
      <vt:lpstr>Experimental arrangement</vt:lpstr>
      <vt:lpstr>Apparatus for Doppler-free saturated absorption spectroscopy of I2 and Na</vt:lpstr>
      <vt:lpstr>Doppler-Free Saturated Absorption Spectroscopy of Iodine and Sodium Using a Tunable Ring Dye Laser</vt:lpstr>
      <vt:lpstr>Absorption spectrum of iodine</vt:lpstr>
      <vt:lpstr>Laser stabilization</vt:lpstr>
      <vt:lpstr>Doppler-free spectroscopy - summary</vt:lpstr>
      <vt:lpstr>Experimental results</vt:lpstr>
      <vt:lpstr>Two-photon Doppler-free spectroscopy</vt:lpstr>
      <vt:lpstr>Experimental arrangement</vt:lpstr>
      <vt:lpstr>Two-photon spectrometry</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Lasery – absorpční metody</dc:title>
  <dc:creator>Vítězslav Otruba</dc:creator>
  <cp:lastModifiedBy>novotny</cp:lastModifiedBy>
  <cp:revision>252</cp:revision>
  <dcterms:created xsi:type="dcterms:W3CDTF">2008-10-09T08:07:54Z</dcterms:created>
  <dcterms:modified xsi:type="dcterms:W3CDTF">2019-10-30T11:03:04Z</dcterms:modified>
</cp:coreProperties>
</file>