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avi" ContentType="video/avi"/>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07"/>
  </p:notesMasterIdLst>
  <p:sldIdLst>
    <p:sldId id="256" r:id="rId2"/>
    <p:sldId id="257" r:id="rId3"/>
    <p:sldId id="282" r:id="rId4"/>
    <p:sldId id="280" r:id="rId5"/>
    <p:sldId id="258" r:id="rId6"/>
    <p:sldId id="260" r:id="rId7"/>
    <p:sldId id="259" r:id="rId8"/>
    <p:sldId id="261" r:id="rId9"/>
    <p:sldId id="265" r:id="rId10"/>
    <p:sldId id="262" r:id="rId11"/>
    <p:sldId id="263" r:id="rId12"/>
    <p:sldId id="264" r:id="rId13"/>
    <p:sldId id="339" r:id="rId14"/>
    <p:sldId id="340" r:id="rId15"/>
    <p:sldId id="266" r:id="rId16"/>
    <p:sldId id="271" r:id="rId17"/>
    <p:sldId id="268" r:id="rId18"/>
    <p:sldId id="267" r:id="rId19"/>
    <p:sldId id="342" r:id="rId20"/>
    <p:sldId id="343" r:id="rId21"/>
    <p:sldId id="275" r:id="rId22"/>
    <p:sldId id="278" r:id="rId23"/>
    <p:sldId id="353" r:id="rId24"/>
    <p:sldId id="354" r:id="rId25"/>
    <p:sldId id="355" r:id="rId26"/>
    <p:sldId id="356" r:id="rId27"/>
    <p:sldId id="357" r:id="rId28"/>
    <p:sldId id="358" r:id="rId29"/>
    <p:sldId id="359" r:id="rId30"/>
    <p:sldId id="360" r:id="rId31"/>
    <p:sldId id="361" r:id="rId32"/>
    <p:sldId id="362" r:id="rId33"/>
    <p:sldId id="363" r:id="rId34"/>
    <p:sldId id="364" r:id="rId35"/>
    <p:sldId id="365" r:id="rId36"/>
    <p:sldId id="272" r:id="rId37"/>
    <p:sldId id="270" r:id="rId38"/>
    <p:sldId id="279" r:id="rId39"/>
    <p:sldId id="281" r:id="rId40"/>
    <p:sldId id="276" r:id="rId41"/>
    <p:sldId id="277" r:id="rId42"/>
    <p:sldId id="301" r:id="rId43"/>
    <p:sldId id="283" r:id="rId44"/>
    <p:sldId id="284" r:id="rId45"/>
    <p:sldId id="300" r:id="rId46"/>
    <p:sldId id="302" r:id="rId47"/>
    <p:sldId id="306" r:id="rId48"/>
    <p:sldId id="307" r:id="rId49"/>
    <p:sldId id="285" r:id="rId50"/>
    <p:sldId id="294" r:id="rId51"/>
    <p:sldId id="286" r:id="rId52"/>
    <p:sldId id="293" r:id="rId53"/>
    <p:sldId id="274" r:id="rId54"/>
    <p:sldId id="303" r:id="rId55"/>
    <p:sldId id="304" r:id="rId56"/>
    <p:sldId id="305" r:id="rId57"/>
    <p:sldId id="366" r:id="rId58"/>
    <p:sldId id="289" r:id="rId59"/>
    <p:sldId id="290" r:id="rId60"/>
    <p:sldId id="292" r:id="rId61"/>
    <p:sldId id="288" r:id="rId62"/>
    <p:sldId id="369" r:id="rId63"/>
    <p:sldId id="371" r:id="rId64"/>
    <p:sldId id="370" r:id="rId65"/>
    <p:sldId id="372" r:id="rId66"/>
    <p:sldId id="373" r:id="rId67"/>
    <p:sldId id="295" r:id="rId68"/>
    <p:sldId id="296" r:id="rId69"/>
    <p:sldId id="299" r:id="rId70"/>
    <p:sldId id="297" r:id="rId71"/>
    <p:sldId id="311" r:id="rId72"/>
    <p:sldId id="368" r:id="rId73"/>
    <p:sldId id="351" r:id="rId74"/>
    <p:sldId id="312" r:id="rId75"/>
    <p:sldId id="352" r:id="rId76"/>
    <p:sldId id="309" r:id="rId77"/>
    <p:sldId id="314" r:id="rId78"/>
    <p:sldId id="287" r:id="rId79"/>
    <p:sldId id="313" r:id="rId80"/>
    <p:sldId id="330" r:id="rId81"/>
    <p:sldId id="334" r:id="rId82"/>
    <p:sldId id="367" r:id="rId83"/>
    <p:sldId id="291" r:id="rId84"/>
    <p:sldId id="344" r:id="rId85"/>
    <p:sldId id="331" r:id="rId86"/>
    <p:sldId id="332" r:id="rId87"/>
    <p:sldId id="333" r:id="rId88"/>
    <p:sldId id="335" r:id="rId89"/>
    <p:sldId id="341" r:id="rId90"/>
    <p:sldId id="349" r:id="rId91"/>
    <p:sldId id="345" r:id="rId92"/>
    <p:sldId id="346" r:id="rId93"/>
    <p:sldId id="347" r:id="rId94"/>
    <p:sldId id="348" r:id="rId95"/>
    <p:sldId id="336" r:id="rId96"/>
    <p:sldId id="337" r:id="rId97"/>
    <p:sldId id="338" r:id="rId98"/>
    <p:sldId id="374" r:id="rId99"/>
    <p:sldId id="375" r:id="rId100"/>
    <p:sldId id="376" r:id="rId101"/>
    <p:sldId id="377" r:id="rId102"/>
    <p:sldId id="378" r:id="rId103"/>
    <p:sldId id="379" r:id="rId104"/>
    <p:sldId id="380" r:id="rId105"/>
    <p:sldId id="381" r:id="rId106"/>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50000" saltData="m5EezhL6X2Fd4naAtVq4Qw==" hashData="29L8ijbY7YnTIGzCXJD91hL6ZJg="/>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1134" y="-90"/>
      </p:cViewPr>
      <p:guideLst>
        <p:guide orient="horz" pos="2160"/>
        <p:guide pos="2880"/>
      </p:guideLst>
    </p:cSldViewPr>
  </p:slideViewPr>
  <p:notesTextViewPr>
    <p:cViewPr>
      <p:scale>
        <a:sx n="100" d="100"/>
        <a:sy n="100" d="100"/>
      </p:scale>
      <p:origin x="0" y="0"/>
    </p:cViewPr>
  </p:notesTextViewPr>
  <p:sorterViewPr>
    <p:cViewPr>
      <p:scale>
        <a:sx n="79" d="100"/>
        <a:sy n="79" d="100"/>
      </p:scale>
      <p:origin x="0" y="799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F6F5CF-3BC6-4121-877B-E22651348482}" type="datetimeFigureOut">
              <a:rPr lang="cs-CZ" smtClean="0"/>
              <a:pPr/>
              <a:t>20.11.2014</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AF0578-06FD-4911-9710-579AB5AA7D91}" type="slidenum">
              <a:rPr lang="cs-CZ" smtClean="0"/>
              <a:pPr/>
              <a:t>‹#›</a:t>
            </a:fld>
            <a:endParaRPr lang="cs-CZ"/>
          </a:p>
        </p:txBody>
      </p:sp>
    </p:spTree>
    <p:extLst>
      <p:ext uri="{BB962C8B-B14F-4D97-AF65-F5344CB8AC3E}">
        <p14:creationId xmlns:p14="http://schemas.microsoft.com/office/powerpoint/2010/main" val="1681113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FAF0578-06FD-4911-9710-579AB5AA7D91}" type="slidenum">
              <a:rPr lang="cs-CZ" smtClean="0"/>
              <a:pPr/>
              <a:t>96</a:t>
            </a:fld>
            <a:endParaRPr lang="cs-CZ"/>
          </a:p>
        </p:txBody>
      </p:sp>
    </p:spTree>
    <p:extLst>
      <p:ext uri="{BB962C8B-B14F-4D97-AF65-F5344CB8AC3E}">
        <p14:creationId xmlns:p14="http://schemas.microsoft.com/office/powerpoint/2010/main" val="1079748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8" name="Nadpis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cs-CZ" smtClean="0"/>
              <a:t>Kliknutím lze upravit styl.</a:t>
            </a:r>
            <a:endParaRPr kumimoji="0" lang="en-US"/>
          </a:p>
        </p:txBody>
      </p:sp>
      <p:sp>
        <p:nvSpPr>
          <p:cNvPr id="9" name="Podnadpis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Kliknutím lze upravit styl předlohy.</a:t>
            </a:r>
            <a:endParaRPr kumimoji="0" lang="en-US"/>
          </a:p>
        </p:txBody>
      </p:sp>
      <p:sp>
        <p:nvSpPr>
          <p:cNvPr id="28" name="Zástupný symbol pro datum 27"/>
          <p:cNvSpPr>
            <a:spLocks noGrp="1"/>
          </p:cNvSpPr>
          <p:nvPr>
            <p:ph type="dt" sz="half" idx="10"/>
          </p:nvPr>
        </p:nvSpPr>
        <p:spPr>
          <a:xfrm>
            <a:off x="6400800" y="6355080"/>
            <a:ext cx="2286000" cy="365760"/>
          </a:xfrm>
        </p:spPr>
        <p:txBody>
          <a:bodyPr/>
          <a:lstStyle>
            <a:lvl1pPr>
              <a:defRPr sz="1400"/>
            </a:lvl1pPr>
          </a:lstStyle>
          <a:p>
            <a:r>
              <a:rPr lang="cs-CZ" smtClean="0"/>
              <a:t>2010</a:t>
            </a:r>
            <a:endParaRPr lang="cs-CZ"/>
          </a:p>
        </p:txBody>
      </p:sp>
      <p:sp>
        <p:nvSpPr>
          <p:cNvPr id="17" name="Zástupný symbol pro zápatí 16"/>
          <p:cNvSpPr>
            <a:spLocks noGrp="1"/>
          </p:cNvSpPr>
          <p:nvPr>
            <p:ph type="ftr" sz="quarter" idx="11"/>
          </p:nvPr>
        </p:nvSpPr>
        <p:spPr>
          <a:xfrm>
            <a:off x="2898648" y="6355080"/>
            <a:ext cx="3474720" cy="365760"/>
          </a:xfrm>
        </p:spPr>
        <p:txBody>
          <a:bodyPr/>
          <a:lstStyle/>
          <a:p>
            <a:r>
              <a:rPr lang="cs-CZ" smtClean="0"/>
              <a:t>prof. Otruba</a:t>
            </a:r>
            <a:endParaRPr lang="cs-CZ"/>
          </a:p>
        </p:txBody>
      </p:sp>
      <p:sp>
        <p:nvSpPr>
          <p:cNvPr id="29" name="Zástupný symbol pro číslo snímku 28"/>
          <p:cNvSpPr>
            <a:spLocks noGrp="1"/>
          </p:cNvSpPr>
          <p:nvPr>
            <p:ph type="sldNum" sz="quarter" idx="12"/>
          </p:nvPr>
        </p:nvSpPr>
        <p:spPr>
          <a:xfrm>
            <a:off x="1216152" y="6355080"/>
            <a:ext cx="1219200" cy="365760"/>
          </a:xfrm>
        </p:spPr>
        <p:txBody>
          <a:bodyPr/>
          <a:lstStyle/>
          <a:p>
            <a:fld id="{B4EDDB63-0DB0-40DD-8A08-86AA068FA77C}" type="slidenum">
              <a:rPr lang="cs-CZ" smtClean="0"/>
              <a:pPr/>
              <a:t>‹#›</a:t>
            </a:fld>
            <a:endParaRPr lang="cs-CZ"/>
          </a:p>
        </p:txBody>
      </p:sp>
      <p:sp>
        <p:nvSpPr>
          <p:cNvPr id="21" name="Obdélník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Obdélník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Obdélník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Obdélník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B4EDDB63-0DB0-40DD-8A08-86AA068FA77C}"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kumimoji="0" lang="cs-CZ" smtClean="0"/>
              <a:t>Kliknutím lze upravit styl.</a:t>
            </a:r>
            <a:endParaRPr kumimoji="0" lang="en-US"/>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B4EDDB63-0DB0-40DD-8A08-86AA068FA77C}" type="slidenum">
              <a:rPr lang="cs-CZ" smtClean="0"/>
              <a:pPr/>
              <a:t>‹#›</a:t>
            </a:fld>
            <a:endParaRPr lang="cs-CZ"/>
          </a:p>
        </p:txBody>
      </p:sp>
      <p:sp>
        <p:nvSpPr>
          <p:cNvPr id="7" name="Přímá spojnice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Rovnoramenný trojúhelník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Přímá spojnice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B4EDDB63-0DB0-40DD-8A08-86AA068FA77C}" type="slidenum">
              <a:rPr lang="cs-CZ" smtClean="0"/>
              <a:pPr/>
              <a:t>‹#›</a:t>
            </a:fld>
            <a:endParaRPr lang="cs-CZ"/>
          </a:p>
        </p:txBody>
      </p:sp>
      <p:sp>
        <p:nvSpPr>
          <p:cNvPr id="8" name="Zástupný symbol pro obsah 7"/>
          <p:cNvSpPr>
            <a:spLocks noGrp="1"/>
          </p:cNvSpPr>
          <p:nvPr>
            <p:ph sz="quarter" idx="1"/>
          </p:nvPr>
        </p:nvSpPr>
        <p:spPr>
          <a:xfrm>
            <a:off x="457200" y="1219200"/>
            <a:ext cx="8229600" cy="4937760"/>
          </a:xfrm>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cs-CZ" smtClean="0"/>
              <a:t>Kliknutím lze upravit styl.</a:t>
            </a:r>
            <a:endParaRPr kumimoji="0" lang="en-US"/>
          </a:p>
        </p:txBody>
      </p:sp>
      <p:sp>
        <p:nvSpPr>
          <p:cNvPr id="3" name="Zástupný symbol pro text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Kliknutím lze upravit styly předlohy textu.</a:t>
            </a:r>
          </a:p>
        </p:txBody>
      </p:sp>
      <p:sp>
        <p:nvSpPr>
          <p:cNvPr id="4" name="Zástupný symbol pro datum 3"/>
          <p:cNvSpPr>
            <a:spLocks noGrp="1"/>
          </p:cNvSpPr>
          <p:nvPr>
            <p:ph type="dt" sz="half" idx="10"/>
          </p:nvPr>
        </p:nvSpPr>
        <p:spPr>
          <a:xfrm>
            <a:off x="6400800" y="6355080"/>
            <a:ext cx="2286000" cy="365760"/>
          </a:xfrm>
        </p:spPr>
        <p:txBody>
          <a:bodyPr/>
          <a:lstStyle/>
          <a:p>
            <a:r>
              <a:rPr lang="cs-CZ" smtClean="0"/>
              <a:t>2010</a:t>
            </a:r>
            <a:endParaRPr lang="cs-CZ"/>
          </a:p>
        </p:txBody>
      </p:sp>
      <p:sp>
        <p:nvSpPr>
          <p:cNvPr id="5" name="Zástupný symbol pro zápatí 4"/>
          <p:cNvSpPr>
            <a:spLocks noGrp="1"/>
          </p:cNvSpPr>
          <p:nvPr>
            <p:ph type="ftr" sz="quarter" idx="11"/>
          </p:nvPr>
        </p:nvSpPr>
        <p:spPr>
          <a:xfrm>
            <a:off x="2898648" y="6355080"/>
            <a:ext cx="3474720" cy="365760"/>
          </a:xfrm>
        </p:spPr>
        <p:txBody>
          <a:bodyPr/>
          <a:lstStyle/>
          <a:p>
            <a:r>
              <a:rPr lang="cs-CZ" smtClean="0"/>
              <a:t>prof. Otruba</a:t>
            </a:r>
            <a:endParaRPr lang="cs-CZ"/>
          </a:p>
        </p:txBody>
      </p:sp>
      <p:sp>
        <p:nvSpPr>
          <p:cNvPr id="6" name="Zástupný symbol pro číslo snímku 5"/>
          <p:cNvSpPr>
            <a:spLocks noGrp="1"/>
          </p:cNvSpPr>
          <p:nvPr>
            <p:ph type="sldNum" sz="quarter" idx="12"/>
          </p:nvPr>
        </p:nvSpPr>
        <p:spPr>
          <a:xfrm>
            <a:off x="1069848" y="6355080"/>
            <a:ext cx="1520952" cy="365760"/>
          </a:xfrm>
        </p:spPr>
        <p:txBody>
          <a:bodyPr/>
          <a:lstStyle/>
          <a:p>
            <a:fld id="{B4EDDB63-0DB0-40DD-8A08-86AA068FA77C}" type="slidenum">
              <a:rPr lang="cs-CZ" smtClean="0"/>
              <a:pPr/>
              <a:t>‹#›</a:t>
            </a:fld>
            <a:endParaRPr lang="cs-CZ"/>
          </a:p>
        </p:txBody>
      </p:sp>
      <p:sp>
        <p:nvSpPr>
          <p:cNvPr id="7" name="Obdélník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bdélník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28600"/>
            <a:ext cx="8229600" cy="914400"/>
          </a:xfrm>
        </p:spPr>
        <p:txBody>
          <a:bodyPr/>
          <a:lstStyle/>
          <a:p>
            <a:r>
              <a:rPr kumimoji="0" lang="cs-CZ" smtClean="0"/>
              <a:t>Kliknutím lze upravit styl.</a:t>
            </a:r>
            <a:endParaRPr kumimoji="0" lang="en-US"/>
          </a:p>
        </p:txBody>
      </p:sp>
      <p:sp>
        <p:nvSpPr>
          <p:cNvPr id="5" name="Zástupný symbol pro datum 4"/>
          <p:cNvSpPr>
            <a:spLocks noGrp="1"/>
          </p:cNvSpPr>
          <p:nvPr>
            <p:ph type="dt" sz="half" idx="10"/>
          </p:nvPr>
        </p:nvSpPr>
        <p:spPr/>
        <p:txBody>
          <a:bodyPr/>
          <a:lstStyle/>
          <a:p>
            <a:r>
              <a:rPr lang="cs-CZ" smtClean="0"/>
              <a:t>2010</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B4EDDB63-0DB0-40DD-8A08-86AA068FA77C}" type="slidenum">
              <a:rPr lang="cs-CZ" smtClean="0"/>
              <a:pPr/>
              <a:t>‹#›</a:t>
            </a:fld>
            <a:endParaRPr lang="cs-CZ"/>
          </a:p>
        </p:txBody>
      </p:sp>
      <p:sp>
        <p:nvSpPr>
          <p:cNvPr id="9" name="Zástupný symbol pro obsah 8"/>
          <p:cNvSpPr>
            <a:spLocks noGrp="1"/>
          </p:cNvSpPr>
          <p:nvPr>
            <p:ph sz="quarter" idx="1"/>
          </p:nvPr>
        </p:nvSpPr>
        <p:spPr>
          <a:xfrm>
            <a:off x="457200" y="1219200"/>
            <a:ext cx="4041648" cy="4937760"/>
          </a:xfrm>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1" name="Zástupný symbol pro obsah 10"/>
          <p:cNvSpPr>
            <a:spLocks noGrp="1"/>
          </p:cNvSpPr>
          <p:nvPr>
            <p:ph sz="quarter" idx="2"/>
          </p:nvPr>
        </p:nvSpPr>
        <p:spPr>
          <a:xfrm>
            <a:off x="4632198" y="1216152"/>
            <a:ext cx="4041648" cy="4937760"/>
          </a:xfrm>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28600"/>
            <a:ext cx="8229600" cy="914400"/>
          </a:xfrm>
        </p:spPr>
        <p:txBody>
          <a:bodyPr anchor="ctr"/>
          <a:lstStyle>
            <a:lvl1pPr>
              <a:defRPr/>
            </a:lvl1pPr>
          </a:lstStyle>
          <a:p>
            <a:r>
              <a:rPr kumimoji="0" lang="cs-CZ" smtClean="0"/>
              <a:t>Kliknutím lze upravit styl.</a:t>
            </a:r>
            <a:endParaRPr kumimoji="0" lang="en-US"/>
          </a:p>
        </p:txBody>
      </p:sp>
      <p:sp>
        <p:nvSpPr>
          <p:cNvPr id="3" name="Zástupný symbol pro text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Kliknutím lze upravit styly předlohy textu.</a:t>
            </a:r>
          </a:p>
        </p:txBody>
      </p:sp>
      <p:sp>
        <p:nvSpPr>
          <p:cNvPr id="4" name="Zástupný symbol pro text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Kliknutím lze upravit styly předlohy textu.</a:t>
            </a:r>
          </a:p>
        </p:txBody>
      </p:sp>
      <p:sp>
        <p:nvSpPr>
          <p:cNvPr id="7" name="Zástupný symbol pro datum 6"/>
          <p:cNvSpPr>
            <a:spLocks noGrp="1"/>
          </p:cNvSpPr>
          <p:nvPr>
            <p:ph type="dt" sz="half" idx="10"/>
          </p:nvPr>
        </p:nvSpPr>
        <p:spPr/>
        <p:txBody>
          <a:bodyPr/>
          <a:lstStyle/>
          <a:p>
            <a:r>
              <a:rPr lang="cs-CZ" smtClean="0"/>
              <a:t>2010</a:t>
            </a:r>
            <a:endParaRPr lang="cs-CZ"/>
          </a:p>
        </p:txBody>
      </p:sp>
      <p:sp>
        <p:nvSpPr>
          <p:cNvPr id="8" name="Zástupný symbol pro zápatí 7"/>
          <p:cNvSpPr>
            <a:spLocks noGrp="1"/>
          </p:cNvSpPr>
          <p:nvPr>
            <p:ph type="ftr" sz="quarter" idx="11"/>
          </p:nvPr>
        </p:nvSpPr>
        <p:spPr/>
        <p:txBody>
          <a:bodyPr/>
          <a:lstStyle/>
          <a:p>
            <a:r>
              <a:rPr lang="cs-CZ" smtClean="0"/>
              <a:t>prof. Otruba</a:t>
            </a:r>
            <a:endParaRPr lang="cs-CZ"/>
          </a:p>
        </p:txBody>
      </p:sp>
      <p:sp>
        <p:nvSpPr>
          <p:cNvPr id="9" name="Zástupný symbol pro číslo snímku 8"/>
          <p:cNvSpPr>
            <a:spLocks noGrp="1"/>
          </p:cNvSpPr>
          <p:nvPr>
            <p:ph type="sldNum" sz="quarter" idx="12"/>
          </p:nvPr>
        </p:nvSpPr>
        <p:spPr/>
        <p:txBody>
          <a:bodyPr/>
          <a:lstStyle/>
          <a:p>
            <a:fld id="{B4EDDB63-0DB0-40DD-8A08-86AA068FA77C}" type="slidenum">
              <a:rPr lang="cs-CZ" smtClean="0"/>
              <a:pPr/>
              <a:t>‹#›</a:t>
            </a:fld>
            <a:endParaRPr lang="cs-CZ"/>
          </a:p>
        </p:txBody>
      </p:sp>
      <p:sp>
        <p:nvSpPr>
          <p:cNvPr id="11" name="Zástupný symbol pro obsah 10"/>
          <p:cNvSpPr>
            <a:spLocks noGrp="1"/>
          </p:cNvSpPr>
          <p:nvPr>
            <p:ph sz="quarter" idx="2"/>
          </p:nvPr>
        </p:nvSpPr>
        <p:spPr>
          <a:xfrm>
            <a:off x="457200" y="2133600"/>
            <a:ext cx="4038600" cy="4038600"/>
          </a:xfrm>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3" name="Zástupný symbol pro obsah 12"/>
          <p:cNvSpPr>
            <a:spLocks noGrp="1"/>
          </p:cNvSpPr>
          <p:nvPr>
            <p:ph sz="quarter" idx="4"/>
          </p:nvPr>
        </p:nvSpPr>
        <p:spPr>
          <a:xfrm>
            <a:off x="4648200" y="2133600"/>
            <a:ext cx="4038600" cy="4038600"/>
          </a:xfrm>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228600"/>
            <a:ext cx="8229600" cy="914400"/>
          </a:xfrm>
        </p:spPr>
        <p:txBody>
          <a:bodyPr/>
          <a:lstStyle/>
          <a:p>
            <a:r>
              <a:rPr kumimoji="0" lang="cs-CZ" smtClean="0"/>
              <a:t>Kliknutím lze upravit styl.</a:t>
            </a:r>
            <a:endParaRPr kumimoji="0" lang="en-US"/>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B4EDDB63-0DB0-40DD-8A08-86AA068FA77C}" type="slidenum">
              <a:rPr lang="cs-CZ" smtClean="0"/>
              <a:pPr/>
              <a:t>‹#›</a:t>
            </a:fld>
            <a:endParaRPr lang="cs-CZ"/>
          </a:p>
        </p:txBody>
      </p:sp>
      <p:sp>
        <p:nvSpPr>
          <p:cNvPr id="6" name="Rovnoramenný trojúhelník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r>
              <a:rPr lang="cs-CZ" smtClean="0"/>
              <a:t>2010</a:t>
            </a:r>
            <a:endParaRPr lang="cs-CZ"/>
          </a:p>
        </p:txBody>
      </p:sp>
      <p:sp>
        <p:nvSpPr>
          <p:cNvPr id="3" name="Zástupný symbol pro zápatí 2"/>
          <p:cNvSpPr>
            <a:spLocks noGrp="1"/>
          </p:cNvSpPr>
          <p:nvPr>
            <p:ph type="ftr" sz="quarter" idx="11"/>
          </p:nvPr>
        </p:nvSpPr>
        <p:spPr/>
        <p:txBody>
          <a:bodyPr/>
          <a:lstStyle/>
          <a:p>
            <a:r>
              <a:rPr lang="cs-CZ" smtClean="0"/>
              <a:t>prof. Otruba</a:t>
            </a:r>
            <a:endParaRPr lang="cs-CZ"/>
          </a:p>
        </p:txBody>
      </p:sp>
      <p:sp>
        <p:nvSpPr>
          <p:cNvPr id="4" name="Zástupný symbol pro číslo snímku 3"/>
          <p:cNvSpPr>
            <a:spLocks noGrp="1"/>
          </p:cNvSpPr>
          <p:nvPr>
            <p:ph type="sldNum" sz="quarter" idx="12"/>
          </p:nvPr>
        </p:nvSpPr>
        <p:spPr/>
        <p:txBody>
          <a:bodyPr/>
          <a:lstStyle/>
          <a:p>
            <a:fld id="{B4EDDB63-0DB0-40DD-8A08-86AA068FA77C}" type="slidenum">
              <a:rPr lang="cs-CZ" smtClean="0"/>
              <a:pPr/>
              <a:t>‹#›</a:t>
            </a:fld>
            <a:endParaRPr lang="cs-CZ"/>
          </a:p>
        </p:txBody>
      </p:sp>
      <p:sp>
        <p:nvSpPr>
          <p:cNvPr id="5" name="Přímá spojnice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Rovnoramenný trojúhelník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cs-CZ" smtClean="0"/>
              <a:t>Kliknutím lze upravit styl.</a:t>
            </a:r>
            <a:endParaRPr kumimoji="0" lang="en-US"/>
          </a:p>
        </p:txBody>
      </p:sp>
      <p:sp>
        <p:nvSpPr>
          <p:cNvPr id="3" name="Zástupný symbol pro text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cs-CZ" smtClean="0"/>
              <a:t>Kliknutím lze upravit styly předlohy textu.</a:t>
            </a:r>
          </a:p>
        </p:txBody>
      </p:sp>
      <p:sp>
        <p:nvSpPr>
          <p:cNvPr id="5" name="Zástupný symbol pro datum 4"/>
          <p:cNvSpPr>
            <a:spLocks noGrp="1"/>
          </p:cNvSpPr>
          <p:nvPr>
            <p:ph type="dt" sz="half" idx="10"/>
          </p:nvPr>
        </p:nvSpPr>
        <p:spPr/>
        <p:txBody>
          <a:bodyPr/>
          <a:lstStyle/>
          <a:p>
            <a:r>
              <a:rPr lang="cs-CZ" smtClean="0"/>
              <a:t>2010</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B4EDDB63-0DB0-40DD-8A08-86AA068FA77C}" type="slidenum">
              <a:rPr lang="cs-CZ" smtClean="0"/>
              <a:pPr/>
              <a:t>‹#›</a:t>
            </a:fld>
            <a:endParaRPr lang="cs-CZ"/>
          </a:p>
        </p:txBody>
      </p:sp>
      <p:sp>
        <p:nvSpPr>
          <p:cNvPr id="8" name="Přímá spojnice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Přímá spojnice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Rovnoramenný trojúhelník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Zástupný symbol pro obsah 11"/>
          <p:cNvSpPr>
            <a:spLocks noGrp="1"/>
          </p:cNvSpPr>
          <p:nvPr>
            <p:ph sz="quarter" idx="1"/>
          </p:nvPr>
        </p:nvSpPr>
        <p:spPr>
          <a:xfrm>
            <a:off x="304800" y="304800"/>
            <a:ext cx="5715000" cy="5715000"/>
          </a:xfrm>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cs-CZ" smtClean="0"/>
              <a:t>Kliknutím lze upravit styl.</a:t>
            </a:r>
            <a:endParaRPr kumimoji="0" lang="en-US"/>
          </a:p>
        </p:txBody>
      </p:sp>
      <p:sp>
        <p:nvSpPr>
          <p:cNvPr id="3" name="Zástupný symbol pro obrázek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cs-CZ" smtClean="0"/>
              <a:t>Kliknutím na ikonu přidáte obrázek.</a:t>
            </a:r>
            <a:endParaRPr kumimoji="0" lang="en-US" dirty="0"/>
          </a:p>
        </p:txBody>
      </p:sp>
      <p:sp>
        <p:nvSpPr>
          <p:cNvPr id="4" name="Zástupný symbol pro text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cs-CZ" smtClean="0"/>
              <a:t>Kliknutím lze upravit styly předlohy textu.</a:t>
            </a:r>
          </a:p>
        </p:txBody>
      </p:sp>
      <p:sp>
        <p:nvSpPr>
          <p:cNvPr id="5" name="Zástupný symbol pro datum 4"/>
          <p:cNvSpPr>
            <a:spLocks noGrp="1"/>
          </p:cNvSpPr>
          <p:nvPr>
            <p:ph type="dt" sz="half" idx="10"/>
          </p:nvPr>
        </p:nvSpPr>
        <p:spPr/>
        <p:txBody>
          <a:bodyPr/>
          <a:lstStyle/>
          <a:p>
            <a:r>
              <a:rPr lang="cs-CZ" smtClean="0"/>
              <a:t>2010</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B4EDDB63-0DB0-40DD-8A08-86AA068FA77C}" type="slidenum">
              <a:rPr lang="cs-CZ" smtClean="0"/>
              <a:pPr/>
              <a:t>‹#›</a:t>
            </a:fld>
            <a:endParaRPr lang="cs-CZ"/>
          </a:p>
        </p:txBody>
      </p:sp>
      <p:sp>
        <p:nvSpPr>
          <p:cNvPr id="8" name="Přímá spojnice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Rovnoramenný trojúhelník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Obdélník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Zástupný symbol pro nadpis 21"/>
          <p:cNvSpPr>
            <a:spLocks noGrp="1"/>
          </p:cNvSpPr>
          <p:nvPr>
            <p:ph type="title"/>
          </p:nvPr>
        </p:nvSpPr>
        <p:spPr>
          <a:xfrm>
            <a:off x="457200" y="152400"/>
            <a:ext cx="8229600" cy="990600"/>
          </a:xfrm>
          <a:prstGeom prst="rect">
            <a:avLst/>
          </a:prstGeom>
        </p:spPr>
        <p:txBody>
          <a:bodyPr vert="horz" anchor="b" anchorCtr="0">
            <a:normAutofit/>
          </a:bodyPr>
          <a:lstStyle/>
          <a:p>
            <a:r>
              <a:rPr kumimoji="0" lang="cs-CZ" smtClean="0"/>
              <a:t>Kliknutím lze upravit styl.</a:t>
            </a:r>
            <a:endParaRPr kumimoji="0" lang="en-US"/>
          </a:p>
        </p:txBody>
      </p:sp>
      <p:sp>
        <p:nvSpPr>
          <p:cNvPr id="13" name="Zástupný symbol pro text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cs-CZ" smtClean="0"/>
              <a:t>Kliknutím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14" name="Zástupný symbol pro datum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r>
              <a:rPr lang="cs-CZ" smtClean="0"/>
              <a:t>2010</a:t>
            </a:r>
            <a:endParaRPr lang="cs-CZ"/>
          </a:p>
        </p:txBody>
      </p:sp>
      <p:sp>
        <p:nvSpPr>
          <p:cNvPr id="3" name="Zástupný symbol pro zápatí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r>
              <a:rPr lang="cs-CZ" smtClean="0"/>
              <a:t>prof. Otruba</a:t>
            </a:r>
            <a:endParaRPr lang="cs-CZ"/>
          </a:p>
        </p:txBody>
      </p:sp>
      <p:sp>
        <p:nvSpPr>
          <p:cNvPr id="23" name="Zástupný symbol pro číslo snímku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B4EDDB63-0DB0-40DD-8A08-86AA068FA77C}" type="slidenum">
              <a:rPr lang="cs-CZ" smtClean="0"/>
              <a:pPr/>
              <a:t>‹#›</a:t>
            </a:fld>
            <a:endParaRPr lang="cs-CZ"/>
          </a:p>
        </p:txBody>
      </p:sp>
      <p:sp>
        <p:nvSpPr>
          <p:cNvPr id="28" name="Přímá spojnice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Přímá spojnice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Rovnoramenný trojúhelník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6.xml"/><Relationship Id="rId4" Type="http://schemas.openxmlformats.org/officeDocument/2006/relationships/image" Target="../media/image103.png"/></Relationships>
</file>

<file path=ppt/slides/_rels/slide10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6.xml"/><Relationship Id="rId5" Type="http://schemas.openxmlformats.org/officeDocument/2006/relationships/image" Target="../media/image107.png"/><Relationship Id="rId4" Type="http://schemas.openxmlformats.org/officeDocument/2006/relationships/image" Target="../media/image106.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tiff"/><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73.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3.gif"/><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5.png"/><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7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9.jpeg"/><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hyperlink" Target="http://www.aldebaran.cz/glossary/print.php?id=846" TargetMode="External"/><Relationship Id="rId2" Type="http://schemas.openxmlformats.org/officeDocument/2006/relationships/hyperlink" Target="http://www.aldebaran.cz/glossary/print.php?id=1194" TargetMode="External"/><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93.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87.png"/></Relationships>
</file>

<file path=ppt/slides/_rels/slide9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8.png"/><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89.png"/></Relationships>
</file>

<file path=ppt/slides/_rels/slide9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microsoft.com/office/2007/relationships/hdphoto" Target="../media/hdphoto8.wdp"/><Relationship Id="rId5" Type="http://schemas.openxmlformats.org/officeDocument/2006/relationships/image" Target="../media/image91.png"/><Relationship Id="rId4" Type="http://schemas.microsoft.com/office/2007/relationships/hdphoto" Target="../media/hdphoto7.wdp"/></Relationships>
</file>

<file path=ppt/slides/_rels/slide9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8.png"/><Relationship Id="rId2" Type="http://schemas.openxmlformats.org/officeDocument/2006/relationships/image" Target="../media/image94.png"/><Relationship Id="rId1" Type="http://schemas.openxmlformats.org/officeDocument/2006/relationships/slideLayout" Target="../slideLayouts/slideLayout6.xml"/><Relationship Id="rId6" Type="http://schemas.microsoft.com/office/2007/relationships/hdphoto" Target="../media/hdphoto10.wdp"/><Relationship Id="rId5" Type="http://schemas.openxmlformats.org/officeDocument/2006/relationships/image" Target="../media/image97.png"/><Relationship Id="rId4" Type="http://schemas.openxmlformats.org/officeDocument/2006/relationships/image" Target="../media/image9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fontScale="90000"/>
          </a:bodyPr>
          <a:lstStyle/>
          <a:p>
            <a:r>
              <a:rPr lang="cs-CZ" dirty="0" smtClean="0"/>
              <a:t>Lasery – </a:t>
            </a:r>
            <a:r>
              <a:rPr lang="cs-CZ" dirty="0" err="1" smtClean="0"/>
              <a:t>Ramanova</a:t>
            </a:r>
            <a:r>
              <a:rPr lang="cs-CZ" dirty="0" smtClean="0"/>
              <a:t> spektrometrie</a:t>
            </a:r>
            <a:endParaRPr lang="cs-CZ" dirty="0"/>
          </a:p>
        </p:txBody>
      </p:sp>
      <p:sp>
        <p:nvSpPr>
          <p:cNvPr id="3" name="Podnadpis 2"/>
          <p:cNvSpPr>
            <a:spLocks noGrp="1"/>
          </p:cNvSpPr>
          <p:nvPr>
            <p:ph type="subTitle" idx="1"/>
          </p:nvPr>
        </p:nvSpPr>
        <p:spPr/>
        <p:txBody>
          <a:bodyPr/>
          <a:lstStyle/>
          <a:p>
            <a:r>
              <a:rPr lang="cs-CZ" dirty="0" smtClean="0"/>
              <a:t>Vítězslav Otruba</a:t>
            </a:r>
            <a:endParaRPr lang="cs-CZ" dirty="0"/>
          </a:p>
        </p:txBody>
      </p:sp>
      <p:sp>
        <p:nvSpPr>
          <p:cNvPr id="5" name="Zástupný symbol pro datum 4"/>
          <p:cNvSpPr>
            <a:spLocks noGrp="1"/>
          </p:cNvSpPr>
          <p:nvPr>
            <p:ph type="dt" sz="half" idx="10"/>
          </p:nvPr>
        </p:nvSpPr>
        <p:spPr/>
        <p:txBody>
          <a:bodyPr/>
          <a:lstStyle/>
          <a:p>
            <a:r>
              <a:rPr lang="cs-CZ" smtClean="0"/>
              <a:t>2010</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B4EDDB63-0DB0-40DD-8A08-86AA068FA77C}" type="slidenum">
              <a:rPr lang="cs-CZ" smtClean="0"/>
              <a:pPr/>
              <a:t>1</a:t>
            </a:fld>
            <a:endParaRPr lang="cs-CZ"/>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Experimentální ověření </a:t>
            </a:r>
            <a:r>
              <a:rPr lang="cs-CZ" dirty="0" err="1" smtClean="0"/>
              <a:t>Ramanova</a:t>
            </a:r>
            <a:r>
              <a:rPr lang="cs-CZ" dirty="0" smtClean="0"/>
              <a:t> rozptylu</a:t>
            </a:r>
            <a:endParaRPr lang="cs-CZ" dirty="0"/>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B4EDDB63-0DB0-40DD-8A08-86AA068FA77C}" type="slidenum">
              <a:rPr lang="cs-CZ" smtClean="0"/>
              <a:pPr/>
              <a:t>10</a:t>
            </a:fld>
            <a:endParaRPr lang="cs-CZ"/>
          </a:p>
        </p:txBody>
      </p:sp>
      <p:sp>
        <p:nvSpPr>
          <p:cNvPr id="3" name="Zástupný symbol pro obsah 2"/>
          <p:cNvSpPr>
            <a:spLocks noGrp="1"/>
          </p:cNvSpPr>
          <p:nvPr>
            <p:ph sz="quarter" idx="1"/>
          </p:nvPr>
        </p:nvSpPr>
        <p:spPr/>
        <p:txBody>
          <a:bodyPr>
            <a:normAutofit fontScale="92500"/>
          </a:bodyPr>
          <a:lstStyle/>
          <a:p>
            <a:pPr algn="just">
              <a:buNone/>
            </a:pPr>
            <a:r>
              <a:rPr lang="cs-CZ" dirty="0" smtClean="0"/>
              <a:t>Teprve v roce 1928 Rusové </a:t>
            </a:r>
            <a:r>
              <a:rPr lang="cs-CZ" dirty="0" err="1" smtClean="0"/>
              <a:t>Leonid</a:t>
            </a:r>
            <a:r>
              <a:rPr lang="cs-CZ" dirty="0" smtClean="0"/>
              <a:t> </a:t>
            </a:r>
            <a:r>
              <a:rPr lang="cs-CZ" dirty="0" err="1" smtClean="0"/>
              <a:t>Isaakovič</a:t>
            </a:r>
            <a:r>
              <a:rPr lang="cs-CZ" dirty="0" smtClean="0"/>
              <a:t> </a:t>
            </a:r>
            <a:r>
              <a:rPr lang="cs-CZ" dirty="0" err="1" smtClean="0"/>
              <a:t>Mandelštam</a:t>
            </a:r>
            <a:r>
              <a:rPr lang="cs-CZ" dirty="0" smtClean="0"/>
              <a:t> (5. 5. 1879 </a:t>
            </a:r>
            <a:r>
              <a:rPr lang="cs-CZ" dirty="0" err="1" smtClean="0"/>
              <a:t>Mogilev</a:t>
            </a:r>
            <a:r>
              <a:rPr lang="cs-CZ" dirty="0" smtClean="0"/>
              <a:t> – </a:t>
            </a:r>
            <a:r>
              <a:rPr lang="pt-BR" dirty="0" smtClean="0"/>
              <a:t>27. 11. 1944 Moskva) a Grigorij Samuilovič</a:t>
            </a:r>
            <a:r>
              <a:rPr lang="cs-CZ" dirty="0" smtClean="0"/>
              <a:t> </a:t>
            </a:r>
            <a:r>
              <a:rPr lang="cs-CZ" dirty="0" err="1" smtClean="0"/>
              <a:t>Landsberg</a:t>
            </a:r>
            <a:r>
              <a:rPr lang="cs-CZ" dirty="0" smtClean="0"/>
              <a:t> (22. 1. 1890 </a:t>
            </a:r>
            <a:r>
              <a:rPr lang="cs-CZ" dirty="0" err="1" smtClean="0"/>
              <a:t>Vologda</a:t>
            </a:r>
            <a:r>
              <a:rPr lang="cs-CZ" dirty="0" smtClean="0"/>
              <a:t> – 2. 2.</a:t>
            </a:r>
            <a:r>
              <a:rPr lang="pl-PL" dirty="0" smtClean="0"/>
              <a:t>1957 Moskva) vypracovali podrobnější teorii </a:t>
            </a:r>
            <a:r>
              <a:rPr lang="es-ES" dirty="0" smtClean="0"/>
              <a:t>oné modulace frekvence u průhledného</a:t>
            </a:r>
            <a:r>
              <a:rPr lang="cs-CZ" dirty="0" smtClean="0"/>
              <a:t> </a:t>
            </a:r>
            <a:r>
              <a:rPr lang="pl-PL" dirty="0" smtClean="0"/>
              <a:t>krystalu na frekvenci dopadajícího paprsku. </a:t>
            </a:r>
            <a:r>
              <a:rPr lang="cs-CZ" dirty="0" smtClean="0"/>
              <a:t>Pak začali shánět vhodný krystal, nejlépe velký čirý diamant, aby provedli příslušný </a:t>
            </a:r>
            <a:r>
              <a:rPr lang="pt-BR" dirty="0" smtClean="0"/>
              <a:t>pokus. Trvalo ovšem nějakou dobu, než na</a:t>
            </a:r>
            <a:r>
              <a:rPr lang="cs-CZ" dirty="0" smtClean="0"/>
              <a:t> trhu koupili od vdovy po zavražděném carském generálovi potřebný prsten, provedli pokusy a do vědeckého německého časopisu poslali příslušný článek. Ten však prý jim byl vrácen pro stylistické či pravopisné chyby k přepracování. Redakci se asi také </a:t>
            </a:r>
            <a:r>
              <a:rPr lang="pl-PL" dirty="0" smtClean="0"/>
              <a:t>nelíbily prvky z jazyka jidiš, na který byli </a:t>
            </a:r>
            <a:r>
              <a:rPr lang="cs-CZ" dirty="0" smtClean="0"/>
              <a:t>autoři zvyklí.</a:t>
            </a:r>
          </a:p>
          <a:p>
            <a:endParaRPr lang="cs-CZ" dirty="0" smtClean="0"/>
          </a:p>
          <a:p>
            <a:endParaRPr lang="cs-CZ"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Kombinace – AFM</a:t>
            </a:r>
            <a:r>
              <a:rPr lang="cs-CZ" dirty="0"/>
              <a:t>, </a:t>
            </a:r>
            <a:r>
              <a:rPr lang="cs-CZ" dirty="0" err="1" smtClean="0"/>
              <a:t>Raman</a:t>
            </a:r>
            <a:r>
              <a:rPr lang="cs-CZ" dirty="0" smtClean="0"/>
              <a:t> </a:t>
            </a:r>
            <a:r>
              <a:rPr lang="cs-CZ" dirty="0" err="1" smtClean="0"/>
              <a:t>nanomapování</a:t>
            </a:r>
            <a:r>
              <a:rPr lang="cs-CZ" dirty="0" smtClean="0"/>
              <a:t> </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B4EDDB63-0DB0-40DD-8A08-86AA068FA77C}" type="slidenum">
              <a:rPr lang="cs-CZ" smtClean="0"/>
              <a:pPr/>
              <a:t>100</a:t>
            </a:fld>
            <a:endParaRPr lang="cs-CZ"/>
          </a:p>
        </p:txBody>
      </p:sp>
      <p:sp>
        <p:nvSpPr>
          <p:cNvPr id="6" name="Obdélník 5"/>
          <p:cNvSpPr/>
          <p:nvPr/>
        </p:nvSpPr>
        <p:spPr>
          <a:xfrm>
            <a:off x="611560" y="1412776"/>
            <a:ext cx="4572000" cy="369332"/>
          </a:xfrm>
          <a:prstGeom prst="rect">
            <a:avLst/>
          </a:prstGeom>
        </p:spPr>
        <p:txBody>
          <a:bodyPr>
            <a:spAutoFit/>
          </a:bodyPr>
          <a:lstStyle/>
          <a:p>
            <a:r>
              <a:rPr lang="cs-CZ" dirty="0" smtClean="0"/>
              <a:t>Paralelní </a:t>
            </a:r>
            <a:r>
              <a:rPr lang="cs-CZ" dirty="0"/>
              <a:t>obrazy křemíkového polovodiče</a:t>
            </a: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48" b="5625"/>
          <a:stretch/>
        </p:blipFill>
        <p:spPr bwMode="auto">
          <a:xfrm>
            <a:off x="611560" y="2091724"/>
            <a:ext cx="3168352"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5460" y="2091723"/>
            <a:ext cx="3781425"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bdélník 6"/>
          <p:cNvSpPr/>
          <p:nvPr/>
        </p:nvSpPr>
        <p:spPr>
          <a:xfrm>
            <a:off x="611560" y="5301208"/>
            <a:ext cx="2247731" cy="369332"/>
          </a:xfrm>
          <a:prstGeom prst="rect">
            <a:avLst/>
          </a:prstGeom>
        </p:spPr>
        <p:txBody>
          <a:bodyPr wrap="none">
            <a:spAutoFit/>
          </a:bodyPr>
          <a:lstStyle/>
          <a:p>
            <a:r>
              <a:rPr lang="pl-PL" dirty="0"/>
              <a:t>AFM obraz –9 x 7 μm</a:t>
            </a:r>
            <a:endParaRPr lang="cs-CZ" dirty="0"/>
          </a:p>
        </p:txBody>
      </p:sp>
      <p:sp>
        <p:nvSpPr>
          <p:cNvPr id="8" name="Obdélník 7"/>
          <p:cNvSpPr/>
          <p:nvPr/>
        </p:nvSpPr>
        <p:spPr>
          <a:xfrm>
            <a:off x="4572000" y="5162708"/>
            <a:ext cx="4572000" cy="646331"/>
          </a:xfrm>
          <a:prstGeom prst="rect">
            <a:avLst/>
          </a:prstGeom>
        </p:spPr>
        <p:txBody>
          <a:bodyPr>
            <a:spAutoFit/>
          </a:bodyPr>
          <a:lstStyle/>
          <a:p>
            <a:r>
              <a:rPr lang="cs-CZ" dirty="0"/>
              <a:t>Obraz </a:t>
            </a:r>
            <a:r>
              <a:rPr lang="cs-CZ" dirty="0" err="1"/>
              <a:t>Ramanovy</a:t>
            </a:r>
            <a:r>
              <a:rPr lang="cs-CZ" dirty="0"/>
              <a:t> intensity–520 cm-1, </a:t>
            </a:r>
            <a:r>
              <a:rPr lang="cs-CZ" i="1" dirty="0"/>
              <a:t>stejná oblast</a:t>
            </a:r>
            <a:endParaRPr lang="cs-CZ" dirty="0"/>
          </a:p>
        </p:txBody>
      </p:sp>
    </p:spTree>
    <p:extLst>
      <p:ext uri="{BB962C8B-B14F-4D97-AF65-F5344CB8AC3E}">
        <p14:creationId xmlns:p14="http://schemas.microsoft.com/office/powerpoint/2010/main" val="232705098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Aplikace</a:t>
            </a:r>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B4EDDB63-0DB0-40DD-8A08-86AA068FA77C}" type="slidenum">
              <a:rPr lang="cs-CZ" smtClean="0"/>
              <a:pPr/>
              <a:t>101</a:t>
            </a:fld>
            <a:endParaRPr lang="cs-CZ"/>
          </a:p>
        </p:txBody>
      </p:sp>
      <p:sp>
        <p:nvSpPr>
          <p:cNvPr id="6" name="Zástupný symbol pro obsah 5"/>
          <p:cNvSpPr>
            <a:spLocks noGrp="1"/>
          </p:cNvSpPr>
          <p:nvPr>
            <p:ph sz="quarter" idx="1"/>
          </p:nvPr>
        </p:nvSpPr>
        <p:spPr/>
        <p:txBody>
          <a:bodyPr/>
          <a:lstStyle/>
          <a:p>
            <a:r>
              <a:rPr lang="cs-CZ" dirty="0"/>
              <a:t>podle typu zkoumaného materiálu</a:t>
            </a:r>
          </a:p>
          <a:p>
            <a:pPr lvl="1"/>
            <a:r>
              <a:rPr lang="cs-CZ" dirty="0" smtClean="0"/>
              <a:t>anorganický</a:t>
            </a:r>
            <a:endParaRPr lang="cs-CZ" dirty="0"/>
          </a:p>
          <a:p>
            <a:pPr lvl="1"/>
            <a:r>
              <a:rPr lang="cs-CZ" dirty="0" smtClean="0"/>
              <a:t>organický</a:t>
            </a:r>
            <a:endParaRPr lang="cs-CZ" dirty="0"/>
          </a:p>
          <a:p>
            <a:pPr lvl="1"/>
            <a:r>
              <a:rPr lang="cs-CZ" dirty="0" smtClean="0"/>
              <a:t>geologický</a:t>
            </a:r>
            <a:endParaRPr lang="cs-CZ" dirty="0"/>
          </a:p>
          <a:p>
            <a:pPr lvl="1"/>
            <a:r>
              <a:rPr lang="cs-CZ" dirty="0" smtClean="0"/>
              <a:t>biologický </a:t>
            </a:r>
            <a:r>
              <a:rPr lang="cs-CZ" dirty="0"/>
              <a:t>…</a:t>
            </a:r>
          </a:p>
          <a:p>
            <a:r>
              <a:rPr lang="cs-CZ" dirty="0" smtClean="0"/>
              <a:t>podle </a:t>
            </a:r>
            <a:r>
              <a:rPr lang="cs-CZ" dirty="0"/>
              <a:t>vhodné instrumentace</a:t>
            </a:r>
          </a:p>
          <a:p>
            <a:pPr lvl="1"/>
            <a:r>
              <a:rPr lang="cs-CZ" dirty="0" smtClean="0"/>
              <a:t>disperzní </a:t>
            </a:r>
            <a:r>
              <a:rPr lang="cs-CZ" dirty="0"/>
              <a:t>vs. FT</a:t>
            </a:r>
          </a:p>
          <a:p>
            <a:pPr lvl="1"/>
            <a:r>
              <a:rPr lang="cs-CZ" dirty="0" smtClean="0"/>
              <a:t>makro </a:t>
            </a:r>
            <a:r>
              <a:rPr lang="cs-CZ" dirty="0"/>
              <a:t>x </a:t>
            </a:r>
            <a:r>
              <a:rPr lang="cs-CZ" dirty="0" err="1"/>
              <a:t>mikrox</a:t>
            </a:r>
            <a:r>
              <a:rPr lang="cs-CZ" dirty="0"/>
              <a:t> </a:t>
            </a:r>
            <a:r>
              <a:rPr lang="cs-CZ" dirty="0" err="1"/>
              <a:t>nano</a:t>
            </a:r>
            <a:endParaRPr lang="cs-CZ" dirty="0"/>
          </a:p>
          <a:p>
            <a:r>
              <a:rPr lang="cs-CZ" dirty="0" smtClean="0"/>
              <a:t>podle </a:t>
            </a:r>
            <a:r>
              <a:rPr lang="cs-CZ" dirty="0"/>
              <a:t>způsobu vyhodnocování dat</a:t>
            </a:r>
          </a:p>
          <a:p>
            <a:pPr lvl="1"/>
            <a:r>
              <a:rPr lang="cs-CZ" dirty="0" smtClean="0"/>
              <a:t>knihovny </a:t>
            </a:r>
            <a:r>
              <a:rPr lang="cs-CZ" dirty="0"/>
              <a:t>spekter, „luštění“, </a:t>
            </a:r>
            <a:r>
              <a:rPr lang="cs-CZ" dirty="0" err="1"/>
              <a:t>chemometrika</a:t>
            </a:r>
            <a:r>
              <a:rPr lang="cs-CZ" dirty="0"/>
              <a:t>…</a:t>
            </a:r>
          </a:p>
          <a:p>
            <a:endParaRPr lang="cs-CZ" dirty="0"/>
          </a:p>
        </p:txBody>
      </p:sp>
    </p:spTree>
    <p:extLst>
      <p:ext uri="{BB962C8B-B14F-4D97-AF65-F5344CB8AC3E}">
        <p14:creationId xmlns:p14="http://schemas.microsoft.com/office/powerpoint/2010/main" val="62045377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Studované materiály</a:t>
            </a:r>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B4EDDB63-0DB0-40DD-8A08-86AA068FA77C}" type="slidenum">
              <a:rPr lang="cs-CZ" smtClean="0"/>
              <a:pPr/>
              <a:t>102</a:t>
            </a:fld>
            <a:endParaRPr lang="cs-CZ"/>
          </a:p>
        </p:txBody>
      </p:sp>
      <p:sp>
        <p:nvSpPr>
          <p:cNvPr id="6" name="Zástupný symbol pro obsah 5"/>
          <p:cNvSpPr>
            <a:spLocks noGrp="1"/>
          </p:cNvSpPr>
          <p:nvPr>
            <p:ph sz="quarter" idx="1"/>
          </p:nvPr>
        </p:nvSpPr>
        <p:spPr/>
        <p:txBody>
          <a:bodyPr>
            <a:normAutofit/>
          </a:bodyPr>
          <a:lstStyle/>
          <a:p>
            <a:r>
              <a:rPr lang="cs-CZ" dirty="0"/>
              <a:t>VZORKY </a:t>
            </a:r>
            <a:r>
              <a:rPr lang="cs-CZ" dirty="0" smtClean="0"/>
              <a:t>– </a:t>
            </a:r>
            <a:r>
              <a:rPr lang="cs-CZ" b="1" dirty="0" smtClean="0"/>
              <a:t>pevné </a:t>
            </a:r>
            <a:r>
              <a:rPr lang="cs-CZ" b="1" dirty="0"/>
              <a:t>látky, kapaliny, fázové rozhraní</a:t>
            </a:r>
            <a:endParaRPr lang="cs-CZ" dirty="0"/>
          </a:p>
          <a:p>
            <a:r>
              <a:rPr lang="cs-CZ" b="1" dirty="0" smtClean="0"/>
              <a:t>příklady</a:t>
            </a:r>
            <a:endParaRPr lang="cs-CZ" dirty="0"/>
          </a:p>
          <a:p>
            <a:pPr lvl="1"/>
            <a:r>
              <a:rPr lang="cs-CZ" b="1" dirty="0" smtClean="0"/>
              <a:t>anorganické </a:t>
            </a:r>
            <a:r>
              <a:rPr lang="cs-CZ" b="1" dirty="0"/>
              <a:t>-</a:t>
            </a:r>
            <a:r>
              <a:rPr lang="cs-CZ" i="1" dirty="0"/>
              <a:t>korozní </a:t>
            </a:r>
            <a:r>
              <a:rPr lang="cs-CZ" i="1" dirty="0" err="1"/>
              <a:t>vrstvy,</a:t>
            </a:r>
            <a:r>
              <a:rPr lang="cs-CZ" dirty="0" err="1"/>
              <a:t>povrchy</a:t>
            </a:r>
            <a:r>
              <a:rPr lang="cs-CZ" dirty="0"/>
              <a:t> pevných disků, křemík, </a:t>
            </a:r>
            <a:r>
              <a:rPr lang="cs-CZ" i="1" dirty="0"/>
              <a:t>amorfní uhlík, diamanty</a:t>
            </a:r>
            <a:endParaRPr lang="cs-CZ" dirty="0"/>
          </a:p>
          <a:p>
            <a:pPr lvl="1"/>
            <a:r>
              <a:rPr lang="cs-CZ" b="1" dirty="0" smtClean="0"/>
              <a:t>organické </a:t>
            </a:r>
            <a:r>
              <a:rPr lang="cs-CZ" b="1" dirty="0"/>
              <a:t>-</a:t>
            </a:r>
            <a:r>
              <a:rPr lang="cs-CZ" i="1" dirty="0" err="1"/>
              <a:t>supramolekulární</a:t>
            </a:r>
            <a:r>
              <a:rPr lang="cs-CZ" i="1" dirty="0"/>
              <a:t> systémy, kontaminanty v životním prostředí</a:t>
            </a:r>
            <a:endParaRPr lang="cs-CZ" dirty="0"/>
          </a:p>
          <a:p>
            <a:pPr lvl="1"/>
            <a:r>
              <a:rPr lang="cs-CZ" b="1" dirty="0" smtClean="0"/>
              <a:t>polymery </a:t>
            </a:r>
            <a:r>
              <a:rPr lang="cs-CZ" b="1" dirty="0"/>
              <a:t>-</a:t>
            </a:r>
            <a:r>
              <a:rPr lang="cs-CZ" i="1" dirty="0" err="1"/>
              <a:t>fotolabilní</a:t>
            </a:r>
            <a:r>
              <a:rPr lang="cs-CZ" i="1" dirty="0"/>
              <a:t> materiály</a:t>
            </a:r>
            <a:endParaRPr lang="cs-CZ" dirty="0"/>
          </a:p>
          <a:p>
            <a:pPr lvl="1"/>
            <a:r>
              <a:rPr lang="cs-CZ" b="1" dirty="0" smtClean="0"/>
              <a:t>biologické</a:t>
            </a:r>
            <a:r>
              <a:rPr lang="cs-CZ" dirty="0" smtClean="0"/>
              <a:t>-</a:t>
            </a:r>
            <a:r>
              <a:rPr lang="cs-CZ" i="1" dirty="0" smtClean="0"/>
              <a:t>in </a:t>
            </a:r>
            <a:r>
              <a:rPr lang="cs-CZ" i="1" dirty="0"/>
              <a:t>vitro, in </a:t>
            </a:r>
            <a:r>
              <a:rPr lang="cs-CZ" i="1" dirty="0" err="1"/>
              <a:t>vivo</a:t>
            </a:r>
            <a:endParaRPr lang="cs-CZ" dirty="0"/>
          </a:p>
          <a:p>
            <a:pPr lvl="1"/>
            <a:r>
              <a:rPr lang="cs-CZ" b="1" dirty="0" smtClean="0"/>
              <a:t>geologické </a:t>
            </a:r>
            <a:r>
              <a:rPr lang="cs-CZ" b="1" dirty="0"/>
              <a:t>-</a:t>
            </a:r>
            <a:r>
              <a:rPr lang="cs-CZ" i="1" dirty="0"/>
              <a:t>minerály, horniny</a:t>
            </a:r>
            <a:endParaRPr lang="cs-CZ" dirty="0"/>
          </a:p>
          <a:p>
            <a:pPr lvl="1"/>
            <a:r>
              <a:rPr lang="pl-PL" b="1" dirty="0" smtClean="0"/>
              <a:t>archeologické </a:t>
            </a:r>
            <a:r>
              <a:rPr lang="pl-PL" b="1" dirty="0"/>
              <a:t>-</a:t>
            </a:r>
            <a:r>
              <a:rPr lang="pl-PL" dirty="0"/>
              <a:t>od paleolitu po novověk</a:t>
            </a:r>
          </a:p>
          <a:p>
            <a:pPr marL="0" indent="0">
              <a:buNone/>
            </a:pPr>
            <a:endParaRPr lang="cs-CZ" dirty="0"/>
          </a:p>
        </p:txBody>
      </p:sp>
    </p:spTree>
    <p:extLst>
      <p:ext uri="{BB962C8B-B14F-4D97-AF65-F5344CB8AC3E}">
        <p14:creationId xmlns:p14="http://schemas.microsoft.com/office/powerpoint/2010/main" val="22342203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dirty="0"/>
              <a:t>Terénní měření</a:t>
            </a:r>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B4EDDB63-0DB0-40DD-8A08-86AA068FA77C}" type="slidenum">
              <a:rPr lang="cs-CZ" smtClean="0"/>
              <a:pPr/>
              <a:t>103</a:t>
            </a:fld>
            <a:endParaRPr lang="cs-CZ"/>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340768"/>
            <a:ext cx="3653326" cy="4872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340768"/>
            <a:ext cx="4176464" cy="3133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6474" y="3573016"/>
            <a:ext cx="3520571" cy="2640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ovéPole 7"/>
          <p:cNvSpPr txBox="1"/>
          <p:nvPr/>
        </p:nvSpPr>
        <p:spPr>
          <a:xfrm>
            <a:off x="4644008" y="1916832"/>
            <a:ext cx="1236236" cy="646331"/>
          </a:xfrm>
          <a:prstGeom prst="rect">
            <a:avLst/>
          </a:prstGeom>
          <a:noFill/>
        </p:spPr>
        <p:txBody>
          <a:bodyPr wrap="none" rtlCol="0">
            <a:spAutoFit/>
          </a:bodyPr>
          <a:lstStyle/>
          <a:p>
            <a:r>
              <a:rPr lang="cs-CZ" dirty="0" err="1" smtClean="0"/>
              <a:t>Seleničitan</a:t>
            </a:r>
            <a:r>
              <a:rPr lang="cs-CZ" dirty="0" smtClean="0"/>
              <a:t> </a:t>
            </a:r>
          </a:p>
          <a:p>
            <a:r>
              <a:rPr lang="cs-CZ" dirty="0" smtClean="0"/>
              <a:t>sodný</a:t>
            </a:r>
            <a:endParaRPr lang="cs-CZ" dirty="0"/>
          </a:p>
        </p:txBody>
      </p:sp>
      <p:sp>
        <p:nvSpPr>
          <p:cNvPr id="9" name="TextovéPole 8"/>
          <p:cNvSpPr txBox="1"/>
          <p:nvPr/>
        </p:nvSpPr>
        <p:spPr>
          <a:xfrm>
            <a:off x="5652120" y="3933056"/>
            <a:ext cx="997645" cy="646331"/>
          </a:xfrm>
          <a:prstGeom prst="rect">
            <a:avLst/>
          </a:prstGeom>
          <a:noFill/>
        </p:spPr>
        <p:txBody>
          <a:bodyPr wrap="none" rtlCol="0">
            <a:spAutoFit/>
          </a:bodyPr>
          <a:lstStyle/>
          <a:p>
            <a:r>
              <a:rPr lang="cs-CZ" dirty="0" smtClean="0"/>
              <a:t>Kyselina </a:t>
            </a:r>
          </a:p>
          <a:p>
            <a:r>
              <a:rPr lang="cs-CZ" dirty="0" smtClean="0"/>
              <a:t>pikrová</a:t>
            </a:r>
            <a:endParaRPr lang="cs-CZ" dirty="0"/>
          </a:p>
        </p:txBody>
      </p:sp>
    </p:spTree>
    <p:extLst>
      <p:ext uri="{BB962C8B-B14F-4D97-AF65-F5344CB8AC3E}">
        <p14:creationId xmlns:p14="http://schemas.microsoft.com/office/powerpoint/2010/main" val="85663482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Terénní měření</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B4EDDB63-0DB0-40DD-8A08-86AA068FA77C}" type="slidenum">
              <a:rPr lang="cs-CZ" smtClean="0"/>
              <a:pPr/>
              <a:t>104</a:t>
            </a:fld>
            <a:endParaRPr lang="cs-CZ"/>
          </a:p>
        </p:txBody>
      </p:sp>
      <p:sp>
        <p:nvSpPr>
          <p:cNvPr id="6" name="Obdélník 5"/>
          <p:cNvSpPr/>
          <p:nvPr/>
        </p:nvSpPr>
        <p:spPr>
          <a:xfrm>
            <a:off x="467544" y="1124744"/>
            <a:ext cx="5832648" cy="369332"/>
          </a:xfrm>
          <a:prstGeom prst="rect">
            <a:avLst/>
          </a:prstGeom>
        </p:spPr>
        <p:txBody>
          <a:bodyPr wrap="square">
            <a:spAutoFit/>
          </a:bodyPr>
          <a:lstStyle/>
          <a:p>
            <a:r>
              <a:rPr lang="cs-CZ" dirty="0"/>
              <a:t>Přenosný dispersní </a:t>
            </a:r>
            <a:r>
              <a:rPr lang="cs-CZ" dirty="0" err="1" smtClean="0"/>
              <a:t>Ramanův</a:t>
            </a:r>
            <a:r>
              <a:rPr lang="cs-CZ" dirty="0" smtClean="0"/>
              <a:t> spektrometr – AHURA</a:t>
            </a:r>
            <a:endParaRPr lang="cs-CZ"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494076"/>
            <a:ext cx="2737972" cy="253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1494076"/>
            <a:ext cx="3669540"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4031149"/>
            <a:ext cx="3466575" cy="2301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7787" t="10080" r="15945" b="9864"/>
          <a:stretch/>
        </p:blipFill>
        <p:spPr bwMode="auto">
          <a:xfrm rot="4568013">
            <a:off x="5871120" y="3307009"/>
            <a:ext cx="1881699" cy="3408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208833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Život </a:t>
            </a:r>
            <a:r>
              <a:rPr lang="cs-CZ" dirty="0"/>
              <a:t>na </a:t>
            </a:r>
            <a:r>
              <a:rPr lang="cs-CZ" dirty="0" smtClean="0"/>
              <a:t>Marsu?</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B4EDDB63-0DB0-40DD-8A08-86AA068FA77C}" type="slidenum">
              <a:rPr lang="cs-CZ" smtClean="0"/>
              <a:pPr/>
              <a:t>105</a:t>
            </a:fld>
            <a:endParaRPr lang="cs-CZ"/>
          </a:p>
        </p:txBody>
      </p:sp>
      <p:sp>
        <p:nvSpPr>
          <p:cNvPr id="6" name="Zástupný symbol pro obsah 5"/>
          <p:cNvSpPr>
            <a:spLocks noGrp="1"/>
          </p:cNvSpPr>
          <p:nvPr>
            <p:ph sz="quarter" idx="1"/>
          </p:nvPr>
        </p:nvSpPr>
        <p:spPr/>
        <p:txBody>
          <a:bodyPr/>
          <a:lstStyle/>
          <a:p>
            <a:pPr marL="0" indent="0">
              <a:buNone/>
            </a:pPr>
            <a:r>
              <a:rPr lang="cs-CZ" sz="2800" b="1" dirty="0"/>
              <a:t>Metodická příprava </a:t>
            </a:r>
          </a:p>
          <a:p>
            <a:r>
              <a:rPr lang="cs-CZ" b="1" dirty="0" smtClean="0"/>
              <a:t>vývoj </a:t>
            </a:r>
            <a:r>
              <a:rPr lang="cs-CZ" b="1" dirty="0"/>
              <a:t>spektrometru </a:t>
            </a:r>
            <a:r>
              <a:rPr lang="cs-CZ" b="1" dirty="0" err="1"/>
              <a:t>MaRS</a:t>
            </a:r>
            <a:r>
              <a:rPr lang="cs-CZ" b="1" dirty="0"/>
              <a:t> </a:t>
            </a:r>
            <a:r>
              <a:rPr lang="cs-CZ" dirty="0"/>
              <a:t>(</a:t>
            </a:r>
            <a:r>
              <a:rPr lang="cs-CZ" dirty="0" err="1"/>
              <a:t>microscope</a:t>
            </a:r>
            <a:r>
              <a:rPr lang="cs-CZ" dirty="0"/>
              <a:t> and </a:t>
            </a:r>
            <a:r>
              <a:rPr lang="cs-CZ" dirty="0" err="1"/>
              <a:t>Raman</a:t>
            </a:r>
            <a:r>
              <a:rPr lang="cs-CZ" dirty="0"/>
              <a:t> </a:t>
            </a:r>
            <a:r>
              <a:rPr lang="cs-CZ" dirty="0" err="1"/>
              <a:t>spectrometer</a:t>
            </a:r>
            <a:r>
              <a:rPr lang="cs-CZ" dirty="0"/>
              <a:t>)</a:t>
            </a:r>
          </a:p>
          <a:p>
            <a:pPr lvl="1"/>
            <a:r>
              <a:rPr lang="cs-CZ" b="1" dirty="0" smtClean="0"/>
              <a:t>miniaturní</a:t>
            </a:r>
            <a:r>
              <a:rPr lang="cs-CZ" b="1" dirty="0"/>
              <a:t>, lehký, a přitom robustní</a:t>
            </a:r>
            <a:endParaRPr lang="cs-CZ" dirty="0"/>
          </a:p>
          <a:p>
            <a:pPr lvl="1"/>
            <a:r>
              <a:rPr lang="cs-CZ" b="1" dirty="0" smtClean="0"/>
              <a:t>prototyp </a:t>
            </a:r>
            <a:r>
              <a:rPr lang="cs-CZ" b="1" dirty="0"/>
              <a:t>-Montana </a:t>
            </a:r>
            <a:r>
              <a:rPr lang="cs-CZ" b="1" dirty="0" err="1"/>
              <a:t>State</a:t>
            </a:r>
            <a:r>
              <a:rPr lang="cs-CZ" b="1" dirty="0"/>
              <a:t> University </a:t>
            </a:r>
            <a:endParaRPr lang="cs-CZ" b="1" dirty="0" smtClean="0"/>
          </a:p>
          <a:p>
            <a:pPr lvl="1"/>
            <a:endParaRPr lang="cs-CZ" b="1" dirty="0"/>
          </a:p>
          <a:p>
            <a:pPr marL="274320" lvl="1" indent="0">
              <a:buNone/>
            </a:pPr>
            <a:endParaRPr lang="cs-CZ" dirty="0"/>
          </a:p>
          <a:p>
            <a:pPr marL="0" indent="0">
              <a:buNone/>
            </a:pPr>
            <a:r>
              <a:rPr lang="cs-CZ" dirty="0"/>
              <a:t>D.L. </a:t>
            </a:r>
            <a:r>
              <a:rPr lang="cs-CZ" dirty="0" err="1"/>
              <a:t>Dickensheets</a:t>
            </a:r>
            <a:r>
              <a:rPr lang="cs-CZ" dirty="0"/>
              <a:t>, D.D. </a:t>
            </a:r>
            <a:r>
              <a:rPr lang="cs-CZ" dirty="0" err="1"/>
              <a:t>Wynn-Williams</a:t>
            </a:r>
            <a:r>
              <a:rPr lang="cs-CZ" dirty="0"/>
              <a:t>, H.G.M. </a:t>
            </a:r>
            <a:r>
              <a:rPr lang="cs-CZ" dirty="0" err="1"/>
              <a:t>Edwards</a:t>
            </a:r>
            <a:r>
              <a:rPr lang="cs-CZ" dirty="0"/>
              <a:t>, C. </a:t>
            </a:r>
            <a:r>
              <a:rPr lang="cs-CZ" dirty="0" err="1"/>
              <a:t>Schoen</a:t>
            </a:r>
            <a:r>
              <a:rPr lang="cs-CZ" dirty="0"/>
              <a:t>, C. </a:t>
            </a:r>
            <a:r>
              <a:rPr lang="cs-CZ" dirty="0" err="1"/>
              <a:t>Crowder</a:t>
            </a:r>
            <a:r>
              <a:rPr lang="cs-CZ" dirty="0"/>
              <a:t>, E.M. Newton, </a:t>
            </a:r>
            <a:r>
              <a:rPr lang="cs-CZ" dirty="0" smtClean="0"/>
              <a:t> </a:t>
            </a:r>
            <a:r>
              <a:rPr lang="en-US" i="1" dirty="0" smtClean="0"/>
              <a:t>Journal </a:t>
            </a:r>
            <a:r>
              <a:rPr lang="en-US" i="1" dirty="0"/>
              <a:t>of Raman Spectroscopy</a:t>
            </a:r>
            <a:r>
              <a:rPr lang="en-US" b="1" dirty="0"/>
              <a:t>31</a:t>
            </a:r>
            <a:r>
              <a:rPr lang="en-US" dirty="0"/>
              <a:t>(2000) 633.</a:t>
            </a:r>
            <a:endParaRPr lang="cs-CZ" dirty="0"/>
          </a:p>
        </p:txBody>
      </p:sp>
    </p:spTree>
    <p:extLst>
      <p:ext uri="{BB962C8B-B14F-4D97-AF65-F5344CB8AC3E}">
        <p14:creationId xmlns:p14="http://schemas.microsoft.com/office/powerpoint/2010/main" val="3817903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04664"/>
            <a:ext cx="8229600" cy="580926"/>
          </a:xfrm>
        </p:spPr>
        <p:txBody>
          <a:bodyPr>
            <a:normAutofit fontScale="90000"/>
          </a:bodyPr>
          <a:lstStyle/>
          <a:p>
            <a:r>
              <a:rPr lang="cs-CZ" sz="3600" dirty="0" err="1" smtClean="0"/>
              <a:t>Čandrasekhara</a:t>
            </a:r>
            <a:r>
              <a:rPr lang="cs-CZ" sz="3600" dirty="0" smtClean="0"/>
              <a:t> </a:t>
            </a:r>
            <a:r>
              <a:rPr lang="cs-CZ" sz="3600" dirty="0" err="1" smtClean="0"/>
              <a:t>Venkata</a:t>
            </a:r>
            <a:r>
              <a:rPr lang="cs-CZ" sz="3600" dirty="0" smtClean="0"/>
              <a:t> </a:t>
            </a:r>
            <a:r>
              <a:rPr lang="cs-CZ" sz="3600" dirty="0" err="1" smtClean="0"/>
              <a:t>Raman</a:t>
            </a:r>
            <a:endParaRPr lang="cs-CZ" sz="3600" dirty="0"/>
          </a:p>
        </p:txBody>
      </p:sp>
      <p:sp>
        <p:nvSpPr>
          <p:cNvPr id="4" name="Zástupný symbol pro datum 3"/>
          <p:cNvSpPr>
            <a:spLocks noGrp="1"/>
          </p:cNvSpPr>
          <p:nvPr>
            <p:ph type="dt" sz="half" idx="10"/>
          </p:nvPr>
        </p:nvSpPr>
        <p:spPr/>
        <p:txBody>
          <a:bodyPr/>
          <a:lstStyle/>
          <a:p>
            <a:r>
              <a:rPr lang="cs-CZ" smtClean="0"/>
              <a:t>2010</a:t>
            </a:r>
            <a:endParaRPr lang="cs-CZ" dirty="0"/>
          </a:p>
        </p:txBody>
      </p:sp>
      <p:sp>
        <p:nvSpPr>
          <p:cNvPr id="5" name="Zástupný symbol pro zápatí 4"/>
          <p:cNvSpPr>
            <a:spLocks noGrp="1"/>
          </p:cNvSpPr>
          <p:nvPr>
            <p:ph type="ftr" sz="quarter" idx="11"/>
          </p:nvPr>
        </p:nvSpPr>
        <p:spPr/>
        <p:txBody>
          <a:bodyPr/>
          <a:lstStyle/>
          <a:p>
            <a:r>
              <a:rPr lang="cs-CZ" smtClean="0"/>
              <a:t>prof. Otruba</a:t>
            </a:r>
            <a:endParaRPr lang="cs-CZ" dirty="0"/>
          </a:p>
        </p:txBody>
      </p:sp>
      <p:sp>
        <p:nvSpPr>
          <p:cNvPr id="6" name="Zástupný symbol pro číslo snímku 5"/>
          <p:cNvSpPr>
            <a:spLocks noGrp="1"/>
          </p:cNvSpPr>
          <p:nvPr>
            <p:ph type="sldNum" sz="quarter" idx="12"/>
          </p:nvPr>
        </p:nvSpPr>
        <p:spPr/>
        <p:txBody>
          <a:bodyPr/>
          <a:lstStyle/>
          <a:p>
            <a:fld id="{B4EDDB63-0DB0-40DD-8A08-86AA068FA77C}" type="slidenum">
              <a:rPr lang="cs-CZ" smtClean="0"/>
              <a:pPr/>
              <a:t>11</a:t>
            </a:fld>
            <a:endParaRPr lang="cs-CZ"/>
          </a:p>
        </p:txBody>
      </p:sp>
      <p:sp>
        <p:nvSpPr>
          <p:cNvPr id="3" name="Zástupný symbol pro obsah 2"/>
          <p:cNvSpPr>
            <a:spLocks noGrp="1"/>
          </p:cNvSpPr>
          <p:nvPr>
            <p:ph sz="quarter" idx="1"/>
          </p:nvPr>
        </p:nvSpPr>
        <p:spPr>
          <a:xfrm>
            <a:off x="142844" y="1142984"/>
            <a:ext cx="8715436" cy="5380690"/>
          </a:xfrm>
        </p:spPr>
        <p:txBody>
          <a:bodyPr>
            <a:noAutofit/>
          </a:bodyPr>
          <a:lstStyle/>
          <a:p>
            <a:pPr algn="just">
              <a:buNone/>
            </a:pPr>
            <a:r>
              <a:rPr lang="cs-CZ" sz="1800" dirty="0" smtClean="0"/>
              <a:t>I</a:t>
            </a:r>
            <a:r>
              <a:rPr lang="pt-BR" sz="1800" dirty="0" smtClean="0"/>
              <a:t>ndický</a:t>
            </a:r>
            <a:r>
              <a:rPr lang="cs-CZ" sz="1800" dirty="0" smtClean="0"/>
              <a:t> fyzik </a:t>
            </a:r>
            <a:r>
              <a:rPr lang="cs-CZ" sz="1800" dirty="0" err="1" smtClean="0"/>
              <a:t>Raman</a:t>
            </a:r>
            <a:r>
              <a:rPr lang="cs-CZ" sz="1800" dirty="0" smtClean="0"/>
              <a:t> (7. 11. 1888 </a:t>
            </a:r>
            <a:r>
              <a:rPr lang="cs-CZ" sz="1800" dirty="0" err="1" smtClean="0"/>
              <a:t>Tiruchinapali</a:t>
            </a:r>
            <a:r>
              <a:rPr lang="cs-CZ" sz="1800" dirty="0" smtClean="0"/>
              <a:t> </a:t>
            </a:r>
            <a:r>
              <a:rPr lang="pt-BR" sz="1800" dirty="0" smtClean="0"/>
              <a:t>– 21. 11. 1970 Bangalore), absolvent</a:t>
            </a:r>
            <a:r>
              <a:rPr lang="cs-CZ" sz="1800" dirty="0" smtClean="0"/>
              <a:t> matematiky a fyziky na indických i anglických univerzitách, znal perfektně jak </a:t>
            </a:r>
            <a:r>
              <a:rPr lang="pl-PL" sz="1800" dirty="0" smtClean="0"/>
              <a:t>fyziku, tak angličtinu. </a:t>
            </a:r>
          </a:p>
          <a:p>
            <a:pPr algn="just">
              <a:buNone/>
            </a:pPr>
            <a:r>
              <a:rPr lang="pl-PL" sz="1800" dirty="0" smtClean="0"/>
              <a:t>V Německu byl v té </a:t>
            </a:r>
            <a:r>
              <a:rPr lang="cs-CZ" sz="1800" dirty="0" smtClean="0"/>
              <a:t>době nadbytek fyziků – nemuseli </a:t>
            </a:r>
            <a:r>
              <a:rPr lang="pl-PL" sz="1800" dirty="0" smtClean="0"/>
              <a:t>totiž nastoupit do armády za 1. světové </a:t>
            </a:r>
            <a:r>
              <a:rPr lang="cs-CZ" sz="1800" dirty="0" smtClean="0"/>
              <a:t>války. Německých fyziků se ujal nakladatel </a:t>
            </a:r>
            <a:r>
              <a:rPr lang="cs-CZ" sz="1800" dirty="0" err="1" smtClean="0"/>
              <a:t>Springer</a:t>
            </a:r>
            <a:r>
              <a:rPr lang="cs-CZ" sz="1800" dirty="0" smtClean="0"/>
              <a:t> tím, že se rozhodl fyzikální vědění shrnout v </a:t>
            </a:r>
            <a:r>
              <a:rPr lang="cs-CZ" sz="1800" i="1" dirty="0" err="1" smtClean="0"/>
              <a:t>Handbuch</a:t>
            </a:r>
            <a:r>
              <a:rPr lang="cs-CZ" sz="1800" i="1" dirty="0" smtClean="0"/>
              <a:t> der </a:t>
            </a:r>
            <a:r>
              <a:rPr lang="en-US" sz="1800" i="1" dirty="0" err="1" smtClean="0"/>
              <a:t>Physik</a:t>
            </a:r>
            <a:r>
              <a:rPr lang="cs-CZ" sz="1800" i="1" dirty="0" smtClean="0"/>
              <a:t>.</a:t>
            </a:r>
            <a:r>
              <a:rPr lang="en-US" sz="1800" i="1" dirty="0" smtClean="0"/>
              <a:t> </a:t>
            </a:r>
            <a:r>
              <a:rPr lang="cs-CZ" sz="1800" dirty="0" smtClean="0"/>
              <a:t>Redakce zadala kapitolu o akustice indickému odborníkovi </a:t>
            </a:r>
            <a:r>
              <a:rPr lang="cs-CZ" sz="1800" dirty="0" err="1" smtClean="0"/>
              <a:t>Ramanovi</a:t>
            </a:r>
            <a:r>
              <a:rPr lang="cs-CZ" sz="1800" dirty="0" smtClean="0"/>
              <a:t>, který za honorář pobyl u Středozemního moře. Tam si všiml obzvláště sytě </a:t>
            </a:r>
            <a:r>
              <a:rPr lang="pl-PL" sz="1800" dirty="0" smtClean="0"/>
              <a:t>modré oblohy, jakou v Indii nemají.</a:t>
            </a:r>
            <a:r>
              <a:rPr lang="cs-CZ" sz="1800" i="1" dirty="0" smtClean="0"/>
              <a:t> </a:t>
            </a:r>
            <a:r>
              <a:rPr lang="cs-CZ" sz="1800" dirty="0" smtClean="0"/>
              <a:t>Po</a:t>
            </a:r>
            <a:r>
              <a:rPr lang="cs-CZ" sz="1800" i="1" dirty="0" smtClean="0"/>
              <a:t> </a:t>
            </a:r>
            <a:r>
              <a:rPr lang="cs-CZ" sz="1800" dirty="0" smtClean="0"/>
              <a:t>návratu domů uložil svým asistentům vyfotografovat rozptylová spektra benzenu, vody aj. při rozptylu buzeném čarami rtuti. Po až třídenních expozicích byly zjištěny kolem </a:t>
            </a:r>
            <a:r>
              <a:rPr lang="cs-CZ" sz="1800" dirty="0" err="1" smtClean="0"/>
              <a:t>rayleighovské</a:t>
            </a:r>
            <a:r>
              <a:rPr lang="cs-CZ" sz="1800" dirty="0" smtClean="0"/>
              <a:t> čáry</a:t>
            </a:r>
            <a:r>
              <a:rPr lang="cs-CZ" sz="1800" i="1" dirty="0" smtClean="0"/>
              <a:t> </a:t>
            </a:r>
            <a:r>
              <a:rPr lang="cs-CZ" sz="1800" dirty="0" smtClean="0"/>
              <a:t>ještě slabounké čáry na straně krátkovlnné i dlouhovlnné. Spolu s K. S. </a:t>
            </a:r>
            <a:r>
              <a:rPr lang="cs-CZ" sz="1800" dirty="0" err="1" smtClean="0"/>
              <a:t>Krishnanem</a:t>
            </a:r>
            <a:r>
              <a:rPr lang="cs-CZ" sz="1800" dirty="0" smtClean="0"/>
              <a:t> okamžitě poslal více než celostránkový telegram </a:t>
            </a:r>
            <a:r>
              <a:rPr lang="pt-BR" sz="1800" dirty="0" smtClean="0"/>
              <a:t>o svém objevu do </a:t>
            </a:r>
            <a:r>
              <a:rPr lang="pl-PL" sz="1800" i="1" dirty="0" smtClean="0"/>
              <a:t>Nature </a:t>
            </a:r>
            <a:r>
              <a:rPr lang="pl-PL" sz="1800" dirty="0" smtClean="0"/>
              <a:t>s poznámkou</a:t>
            </a:r>
            <a:r>
              <a:rPr lang="cs-CZ" sz="1800" dirty="0" smtClean="0"/>
              <a:t>, že jde o obdobu </a:t>
            </a:r>
            <a:r>
              <a:rPr lang="cs-CZ" sz="1800" dirty="0" err="1" smtClean="0"/>
              <a:t>Comptonova</a:t>
            </a:r>
            <a:r>
              <a:rPr lang="cs-CZ" sz="1800" dirty="0" smtClean="0"/>
              <a:t> </a:t>
            </a:r>
            <a:r>
              <a:rPr lang="pl-PL" sz="1800" dirty="0" smtClean="0"/>
              <a:t>rozptylu fotonu na elektronu. </a:t>
            </a:r>
            <a:r>
              <a:rPr lang="cs-CZ" sz="1800" dirty="0" smtClean="0"/>
              <a:t>Rusové sice poslali do Německa článek dříve, ale uveřejněn </a:t>
            </a:r>
            <a:r>
              <a:rPr lang="pl-PL" sz="1800" dirty="0" smtClean="0"/>
              <a:t>byl později. Od té doby se ve vědeckých </a:t>
            </a:r>
            <a:r>
              <a:rPr lang="cs-CZ" sz="1800" dirty="0" smtClean="0"/>
              <a:t>časopisech musí uvádět datum přijetí první verze článků. Svoji nevoli nad uznáním </a:t>
            </a:r>
            <a:r>
              <a:rPr lang="cs-CZ" sz="1800" dirty="0" err="1" smtClean="0"/>
              <a:t>Ramana</a:t>
            </a:r>
            <a:r>
              <a:rPr lang="cs-CZ" sz="1800" dirty="0" smtClean="0"/>
              <a:t> </a:t>
            </a:r>
            <a:r>
              <a:rPr lang="cs-CZ" sz="1800" dirty="0" err="1" smtClean="0"/>
              <a:t>nobelovským</a:t>
            </a:r>
            <a:r>
              <a:rPr lang="cs-CZ" sz="1800" dirty="0" smtClean="0"/>
              <a:t> výborem vyjadřují Rusové tak, že </a:t>
            </a:r>
            <a:r>
              <a:rPr lang="cs-CZ" sz="1800" dirty="0" err="1" smtClean="0"/>
              <a:t>Ramanův</a:t>
            </a:r>
            <a:r>
              <a:rPr lang="cs-CZ" sz="1800" dirty="0" smtClean="0"/>
              <a:t> rozptyl nazývají jedině kombinační </a:t>
            </a:r>
            <a:r>
              <a:rPr lang="pl-PL" sz="1800" dirty="0" smtClean="0"/>
              <a:t>rozptyl a Němci mu zase říkají Smekalův-</a:t>
            </a:r>
            <a:r>
              <a:rPr lang="cs-CZ" sz="1800" dirty="0" err="1" smtClean="0"/>
              <a:t>Ramanův</a:t>
            </a:r>
            <a:r>
              <a:rPr lang="cs-CZ" sz="1800" dirty="0" smtClean="0"/>
              <a:t> rozptyl.</a:t>
            </a:r>
          </a:p>
          <a:p>
            <a:pPr>
              <a:buNone/>
            </a:pPr>
            <a:endParaRPr lang="cs-CZ" sz="1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Teorie </a:t>
            </a:r>
            <a:r>
              <a:rPr lang="cs-CZ" dirty="0" err="1" smtClean="0"/>
              <a:t>Ramanova</a:t>
            </a:r>
            <a:r>
              <a:rPr lang="cs-CZ" dirty="0" smtClean="0"/>
              <a:t> jevu</a:t>
            </a:r>
            <a:endParaRPr lang="cs-CZ" dirty="0"/>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B4EDDB63-0DB0-40DD-8A08-86AA068FA77C}" type="slidenum">
              <a:rPr lang="cs-CZ" smtClean="0"/>
              <a:pPr/>
              <a:t>12</a:t>
            </a:fld>
            <a:endParaRPr lang="cs-CZ"/>
          </a:p>
        </p:txBody>
      </p:sp>
      <p:sp>
        <p:nvSpPr>
          <p:cNvPr id="3" name="Zástupný symbol pro obsah 2"/>
          <p:cNvSpPr>
            <a:spLocks noGrp="1"/>
          </p:cNvSpPr>
          <p:nvPr>
            <p:ph sz="quarter" idx="1"/>
          </p:nvPr>
        </p:nvSpPr>
        <p:spPr>
          <a:xfrm>
            <a:off x="457200" y="1357298"/>
            <a:ext cx="8229600" cy="4952062"/>
          </a:xfrm>
        </p:spPr>
        <p:txBody>
          <a:bodyPr>
            <a:noAutofit/>
          </a:bodyPr>
          <a:lstStyle/>
          <a:p>
            <a:pPr algn="just">
              <a:buNone/>
            </a:pPr>
            <a:r>
              <a:rPr lang="cs-CZ" sz="1800" dirty="0" smtClean="0"/>
              <a:t>Důkladnou teorii tohoto jevu vypracoval až brněnský rodák, německy mluvící  </a:t>
            </a:r>
            <a:r>
              <a:rPr lang="cs-CZ" sz="1800" dirty="0" err="1" smtClean="0"/>
              <a:t>Georg</a:t>
            </a:r>
            <a:r>
              <a:rPr lang="cs-CZ" sz="1800" dirty="0" smtClean="0"/>
              <a:t>  </a:t>
            </a:r>
            <a:r>
              <a:rPr lang="cs-CZ" sz="1800" dirty="0" err="1" smtClean="0"/>
              <a:t>Placzek</a:t>
            </a:r>
            <a:r>
              <a:rPr lang="cs-CZ" sz="1800" dirty="0" smtClean="0"/>
              <a:t>, který </a:t>
            </a:r>
            <a:r>
              <a:rPr lang="pl-PL" sz="1800" dirty="0" smtClean="0"/>
              <a:t> </a:t>
            </a:r>
            <a:r>
              <a:rPr lang="cs-CZ" sz="1800" dirty="0" smtClean="0"/>
              <a:t>proslul nejen jako významný teoretický fyzik, ale i jako jazykový fenomén, neboť mluvil plynule deseti jazyky - hebrejsky, arabsky a ovšem všemi světovými jazyky. Posledním rysem se lišil od svého přítele Einsteina, který uměl jen německy </a:t>
            </a:r>
            <a:r>
              <a:rPr lang="pl-PL" sz="1800" dirty="0" smtClean="0"/>
              <a:t>a ani anglicky se za léta dobře nenaučil. Placzek proto měl na všechny západní </a:t>
            </a:r>
            <a:r>
              <a:rPr lang="cs-CZ" sz="1800" dirty="0" smtClean="0"/>
              <a:t>univerzity dveře otevřené a z Moravy odešel  před nacisty do ciziny. </a:t>
            </a:r>
            <a:r>
              <a:rPr lang="pl-PL" sz="1800" dirty="0" smtClean="0"/>
              <a:t>Později pracoval na teorii </a:t>
            </a:r>
            <a:r>
              <a:rPr lang="pt-BR" sz="1800" dirty="0" smtClean="0"/>
              <a:t>atomového jádra v Los Alamos, takže po</a:t>
            </a:r>
            <a:r>
              <a:rPr lang="cs-CZ" sz="1800" dirty="0" smtClean="0"/>
              <a:t> válce vyšel nejeden oslavný článek o tom, jak se slavný český fyzik z Brna zasloužil </a:t>
            </a:r>
            <a:r>
              <a:rPr lang="pl-PL" sz="1800" dirty="0" smtClean="0"/>
              <a:t>o vznik atomové pumy. </a:t>
            </a:r>
            <a:r>
              <a:rPr lang="cs-CZ" sz="1800" dirty="0" smtClean="0"/>
              <a:t>Ani Nobelovu cenu </a:t>
            </a:r>
            <a:r>
              <a:rPr lang="pt-BR" sz="1800" dirty="0" smtClean="0"/>
              <a:t>nezískal, neboť mj. participoval také na</a:t>
            </a:r>
            <a:r>
              <a:rPr lang="cs-CZ" sz="1800" dirty="0" smtClean="0"/>
              <a:t> vojenských výzkumech.</a:t>
            </a:r>
          </a:p>
          <a:p>
            <a:pPr algn="just">
              <a:buNone/>
            </a:pPr>
            <a:r>
              <a:rPr lang="cs-CZ" sz="1800" dirty="0" err="1" smtClean="0"/>
              <a:t>Gerhard</a:t>
            </a:r>
            <a:r>
              <a:rPr lang="cs-CZ" sz="1800" dirty="0" smtClean="0"/>
              <a:t> </a:t>
            </a:r>
            <a:r>
              <a:rPr lang="cs-CZ" sz="1800" dirty="0" err="1" smtClean="0"/>
              <a:t>Herzberg</a:t>
            </a:r>
            <a:r>
              <a:rPr lang="cs-CZ" sz="1800" dirty="0" smtClean="0"/>
              <a:t> </a:t>
            </a:r>
            <a:r>
              <a:rPr lang="pl-PL" sz="1800" dirty="0" smtClean="0"/>
              <a:t> vypracoval teorii spekter </a:t>
            </a:r>
            <a:r>
              <a:rPr lang="pt-BR" sz="1800" dirty="0" smtClean="0"/>
              <a:t>molekul a iontů na základě Ramanova</a:t>
            </a:r>
            <a:r>
              <a:rPr lang="cs-CZ" sz="1800" dirty="0" smtClean="0"/>
              <a:t> </a:t>
            </a:r>
            <a:r>
              <a:rPr lang="pl-PL" sz="1800" dirty="0" smtClean="0"/>
              <a:t>rozptylu a infračervených spekter a dostal </a:t>
            </a:r>
            <a:r>
              <a:rPr lang="cs-CZ" sz="1800" dirty="0" smtClean="0"/>
              <a:t>Nobelovu cenu za chemii. </a:t>
            </a:r>
          </a:p>
          <a:p>
            <a:pPr algn="just">
              <a:buNone/>
            </a:pPr>
            <a:r>
              <a:rPr lang="cs-CZ" sz="1800" dirty="0" smtClean="0"/>
              <a:t>Vedle vynálezu laseru a holografie jde u </a:t>
            </a:r>
            <a:r>
              <a:rPr lang="cs-CZ" sz="1800" dirty="0" err="1" smtClean="0"/>
              <a:t>Ramanova</a:t>
            </a:r>
            <a:r>
              <a:rPr lang="cs-CZ" sz="1800" dirty="0" smtClean="0"/>
              <a:t> rozptylu patrně o největší vědecký výkon v optice 20. století, obohacený </a:t>
            </a:r>
            <a:r>
              <a:rPr lang="pt-BR" sz="1800" dirty="0" smtClean="0"/>
              <a:t>o objevy dalších modifikací Ramanova</a:t>
            </a:r>
            <a:r>
              <a:rPr lang="cs-CZ" sz="1800" dirty="0" smtClean="0"/>
              <a:t> rozptylu, jako jsou např. </a:t>
            </a:r>
            <a:r>
              <a:rPr lang="cs-CZ" sz="1800" dirty="0" err="1" smtClean="0"/>
              <a:t>hyperramanovský</a:t>
            </a:r>
            <a:r>
              <a:rPr lang="cs-CZ" sz="1800" dirty="0" smtClean="0"/>
              <a:t> rozptyl, CARS , SRS a další.</a:t>
            </a:r>
          </a:p>
          <a:p>
            <a:pPr>
              <a:buNone/>
            </a:pPr>
            <a:endParaRPr lang="cs-CZ" sz="1400" dirty="0" smtClean="0"/>
          </a:p>
          <a:p>
            <a:pPr>
              <a:buNone/>
            </a:pPr>
            <a:endParaRPr lang="cs-CZ" sz="1400" i="1" dirty="0" smtClean="0"/>
          </a:p>
          <a:p>
            <a:pPr>
              <a:buNone/>
            </a:pPr>
            <a:endParaRPr lang="cs-CZ" sz="1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dirty="0" smtClean="0"/>
              <a:t>Princip </a:t>
            </a:r>
            <a:r>
              <a:rPr lang="cs-CZ" dirty="0" err="1" smtClean="0"/>
              <a:t>Ramanovy</a:t>
            </a:r>
            <a:r>
              <a:rPr lang="cs-CZ" dirty="0" smtClean="0"/>
              <a:t> spektrometrie 1</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B4EDDB63-0DB0-40DD-8A08-86AA068FA77C}" type="slidenum">
              <a:rPr lang="cs-CZ" smtClean="0"/>
              <a:pPr/>
              <a:t>13</a:t>
            </a:fld>
            <a:endParaRPr lang="cs-CZ"/>
          </a:p>
        </p:txBody>
      </p:sp>
      <p:sp>
        <p:nvSpPr>
          <p:cNvPr id="7" name="Zástupný symbol pro obsah 6"/>
          <p:cNvSpPr>
            <a:spLocks noGrp="1"/>
          </p:cNvSpPr>
          <p:nvPr>
            <p:ph sz="quarter" idx="1"/>
          </p:nvPr>
        </p:nvSpPr>
        <p:spPr/>
        <p:txBody>
          <a:bodyPr>
            <a:normAutofit fontScale="92500" lnSpcReduction="10000"/>
          </a:bodyPr>
          <a:lstStyle/>
          <a:p>
            <a:r>
              <a:rPr lang="cs-CZ" dirty="0"/>
              <a:t>Podstatou </a:t>
            </a:r>
            <a:r>
              <a:rPr lang="cs-CZ" dirty="0" err="1"/>
              <a:t>Ramanova</a:t>
            </a:r>
            <a:r>
              <a:rPr lang="cs-CZ" dirty="0"/>
              <a:t> rozptylu je zářivý </a:t>
            </a:r>
            <a:r>
              <a:rPr lang="cs-CZ" dirty="0" err="1"/>
              <a:t>dvoufotonový</a:t>
            </a:r>
            <a:r>
              <a:rPr lang="cs-CZ" dirty="0"/>
              <a:t> přechod mezi </a:t>
            </a:r>
            <a:r>
              <a:rPr lang="cs-CZ" dirty="0" smtClean="0"/>
              <a:t>dvěma stacionárními </a:t>
            </a:r>
            <a:r>
              <a:rPr lang="cs-CZ" dirty="0"/>
              <a:t>vibračními stavy molekuly, jejichž energie jsou </a:t>
            </a:r>
            <a:r>
              <a:rPr lang="cs-CZ" i="1" dirty="0"/>
              <a:t>E</a:t>
            </a:r>
            <a:r>
              <a:rPr lang="cs-CZ" baseline="-25000" dirty="0"/>
              <a:t>1</a:t>
            </a:r>
            <a:r>
              <a:rPr lang="cs-CZ" dirty="0"/>
              <a:t> a </a:t>
            </a:r>
            <a:r>
              <a:rPr lang="cs-CZ" i="1" dirty="0"/>
              <a:t>E</a:t>
            </a:r>
            <a:r>
              <a:rPr lang="cs-CZ" baseline="-25000" dirty="0"/>
              <a:t>2</a:t>
            </a:r>
            <a:r>
              <a:rPr lang="cs-CZ" dirty="0"/>
              <a:t>, </a:t>
            </a:r>
            <a:r>
              <a:rPr lang="cs-CZ" dirty="0" smtClean="0"/>
              <a:t>vyvolaný </a:t>
            </a:r>
            <a:r>
              <a:rPr lang="pt-BR" dirty="0" smtClean="0"/>
              <a:t>interakcí </a:t>
            </a:r>
            <a:r>
              <a:rPr lang="pt-BR" dirty="0"/>
              <a:t>s fotonem dopadajícího záření o frekvenci </a:t>
            </a:r>
            <a:r>
              <a:rPr lang="pt-BR" i="1" dirty="0"/>
              <a:t>ν</a:t>
            </a:r>
            <a:r>
              <a:rPr lang="pt-BR" baseline="-25000" dirty="0"/>
              <a:t>0</a:t>
            </a:r>
            <a:r>
              <a:rPr lang="pt-BR" dirty="0"/>
              <a:t> &gt; | </a:t>
            </a:r>
            <a:r>
              <a:rPr lang="pt-BR" i="1" dirty="0"/>
              <a:t>E</a:t>
            </a:r>
            <a:r>
              <a:rPr lang="pt-BR" baseline="-25000" dirty="0"/>
              <a:t>2</a:t>
            </a:r>
            <a:r>
              <a:rPr lang="pt-BR" dirty="0"/>
              <a:t> - </a:t>
            </a:r>
            <a:r>
              <a:rPr lang="pt-BR" i="1" dirty="0"/>
              <a:t>E</a:t>
            </a:r>
            <a:r>
              <a:rPr lang="pt-BR" baseline="-25000" dirty="0"/>
              <a:t>1</a:t>
            </a:r>
            <a:r>
              <a:rPr lang="pt-BR" dirty="0"/>
              <a:t> | / h, kde h </a:t>
            </a:r>
            <a:r>
              <a:rPr lang="pt-BR" dirty="0" smtClean="0"/>
              <a:t>je</a:t>
            </a:r>
            <a:r>
              <a:rPr lang="cs-CZ" dirty="0" smtClean="0"/>
              <a:t> Planckova </a:t>
            </a:r>
            <a:r>
              <a:rPr lang="cs-CZ" dirty="0"/>
              <a:t>konstanta, a provázený vyzářením fotonu rozptýleného záření o </a:t>
            </a:r>
            <a:r>
              <a:rPr lang="cs-CZ" dirty="0" smtClean="0"/>
              <a:t>frekvenci </a:t>
            </a:r>
            <a:r>
              <a:rPr lang="el-GR" i="1" dirty="0" smtClean="0"/>
              <a:t>ν</a:t>
            </a:r>
            <a:r>
              <a:rPr lang="cs-CZ" baseline="-25000" dirty="0" smtClean="0"/>
              <a:t>R</a:t>
            </a:r>
            <a:r>
              <a:rPr lang="cs-CZ" dirty="0"/>
              <a:t>.</a:t>
            </a:r>
            <a:r>
              <a:rPr lang="cs-CZ" dirty="0" smtClean="0"/>
              <a:t> Tento </a:t>
            </a:r>
            <a:r>
              <a:rPr lang="cs-CZ" dirty="0"/>
              <a:t>rozptylový efekt si lze zjednodušeně představit jako </a:t>
            </a:r>
            <a:r>
              <a:rPr lang="cs-CZ" dirty="0" smtClean="0"/>
              <a:t>současnou absorpci </a:t>
            </a:r>
            <a:r>
              <a:rPr lang="cs-CZ" dirty="0"/>
              <a:t>fotonu budícího záření molekulou, kdy molekula přechází na </a:t>
            </a:r>
            <a:r>
              <a:rPr lang="cs-CZ" dirty="0" smtClean="0"/>
              <a:t>virtuální energetickou </a:t>
            </a:r>
            <a:r>
              <a:rPr lang="cs-CZ" dirty="0"/>
              <a:t>hladinu, a emisi sekundárního fotonu, za splnění podmínky </a:t>
            </a:r>
            <a:r>
              <a:rPr lang="cs-CZ" dirty="0" smtClean="0"/>
              <a:t>zachování energie: </a:t>
            </a:r>
          </a:p>
          <a:p>
            <a:pPr marL="0" indent="0">
              <a:buNone/>
            </a:pPr>
            <a:r>
              <a:rPr lang="cs-CZ" dirty="0" smtClean="0"/>
              <a:t>		</a:t>
            </a:r>
            <a:r>
              <a:rPr lang="pt-BR" dirty="0" smtClean="0"/>
              <a:t>h</a:t>
            </a:r>
            <a:r>
              <a:rPr lang="el-GR" i="1" dirty="0" smtClean="0">
                <a:latin typeface="Lucida Sans Unicode"/>
                <a:cs typeface="Lucida Sans Unicode"/>
              </a:rPr>
              <a:t>ν</a:t>
            </a:r>
            <a:r>
              <a:rPr lang="pt-BR" baseline="-25000" dirty="0" smtClean="0"/>
              <a:t>R</a:t>
            </a:r>
            <a:r>
              <a:rPr lang="pt-BR" dirty="0" smtClean="0"/>
              <a:t> </a:t>
            </a:r>
            <a:r>
              <a:rPr lang="pt-BR" dirty="0"/>
              <a:t>= </a:t>
            </a:r>
            <a:r>
              <a:rPr lang="pt-BR" dirty="0" smtClean="0"/>
              <a:t>h</a:t>
            </a:r>
            <a:r>
              <a:rPr lang="el-GR" i="1" dirty="0">
                <a:latin typeface="Lucida Sans Unicode"/>
                <a:cs typeface="Lucida Sans Unicode"/>
              </a:rPr>
              <a:t>ν</a:t>
            </a:r>
            <a:r>
              <a:rPr lang="pt-BR" baseline="-25000" dirty="0" smtClean="0"/>
              <a:t>0</a:t>
            </a:r>
            <a:r>
              <a:rPr lang="pt-BR" dirty="0" smtClean="0"/>
              <a:t> </a:t>
            </a:r>
            <a:r>
              <a:rPr lang="pt-BR" dirty="0"/>
              <a:t>± (</a:t>
            </a:r>
            <a:r>
              <a:rPr lang="pt-BR" i="1" dirty="0"/>
              <a:t>E</a:t>
            </a:r>
            <a:r>
              <a:rPr lang="pt-BR" baseline="-25000" dirty="0"/>
              <a:t>2</a:t>
            </a:r>
            <a:r>
              <a:rPr lang="pt-BR" dirty="0"/>
              <a:t> - </a:t>
            </a:r>
            <a:r>
              <a:rPr lang="pt-BR" i="1" dirty="0"/>
              <a:t>E</a:t>
            </a:r>
            <a:r>
              <a:rPr lang="pt-BR" baseline="-25000" dirty="0"/>
              <a:t>1</a:t>
            </a:r>
            <a:r>
              <a:rPr lang="pt-BR" dirty="0"/>
              <a:t>) (</a:t>
            </a:r>
            <a:r>
              <a:rPr lang="pt-BR" dirty="0" smtClean="0"/>
              <a:t>1)</a:t>
            </a:r>
            <a:r>
              <a:rPr lang="cs-CZ" dirty="0" smtClean="0"/>
              <a:t> </a:t>
            </a:r>
          </a:p>
          <a:p>
            <a:r>
              <a:rPr lang="cs-CZ" dirty="0" smtClean="0"/>
              <a:t>Existuje </a:t>
            </a:r>
            <a:r>
              <a:rPr lang="cs-CZ" dirty="0"/>
              <a:t>několik možností takto uskutečněného přechodu podle polohy </a:t>
            </a:r>
            <a:r>
              <a:rPr lang="cs-CZ" dirty="0" smtClean="0"/>
              <a:t>virtuální energetické </a:t>
            </a:r>
            <a:r>
              <a:rPr lang="cs-CZ" dirty="0"/>
              <a:t>hladiny vůči vlastním stavům molekuly (např. normální a </a:t>
            </a:r>
            <a:r>
              <a:rPr lang="cs-CZ" dirty="0" smtClean="0"/>
              <a:t>resonanční </a:t>
            </a:r>
            <a:r>
              <a:rPr lang="cs-CZ" dirty="0" err="1" smtClean="0"/>
              <a:t>Ramanův</a:t>
            </a:r>
            <a:r>
              <a:rPr lang="cs-CZ" dirty="0" smtClean="0"/>
              <a:t> </a:t>
            </a:r>
            <a:r>
              <a:rPr lang="cs-CZ" dirty="0"/>
              <a:t>jev</a:t>
            </a:r>
            <a:r>
              <a:rPr lang="cs-CZ" dirty="0" smtClean="0"/>
              <a:t>). </a:t>
            </a:r>
            <a:endParaRPr lang="cs-CZ" dirty="0"/>
          </a:p>
        </p:txBody>
      </p:sp>
    </p:spTree>
    <p:extLst>
      <p:ext uri="{BB962C8B-B14F-4D97-AF65-F5344CB8AC3E}">
        <p14:creationId xmlns:p14="http://schemas.microsoft.com/office/powerpoint/2010/main" val="779504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smtClean="0"/>
              <a:t>Princip </a:t>
            </a:r>
            <a:r>
              <a:rPr lang="cs-CZ" dirty="0" err="1" smtClean="0"/>
              <a:t>Ramanovy</a:t>
            </a:r>
            <a:r>
              <a:rPr lang="cs-CZ" dirty="0" smtClean="0"/>
              <a:t> spektrometrie 2</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B4EDDB63-0DB0-40DD-8A08-86AA068FA77C}" type="slidenum">
              <a:rPr lang="cs-CZ" smtClean="0"/>
              <a:pPr/>
              <a:t>14</a:t>
            </a:fld>
            <a:endParaRPr lang="cs-CZ"/>
          </a:p>
        </p:txBody>
      </p:sp>
      <p:sp>
        <p:nvSpPr>
          <p:cNvPr id="6" name="Zástupný symbol pro obsah 5"/>
          <p:cNvSpPr>
            <a:spLocks noGrp="1"/>
          </p:cNvSpPr>
          <p:nvPr>
            <p:ph sz="quarter" idx="1"/>
          </p:nvPr>
        </p:nvSpPr>
        <p:spPr/>
        <p:txBody>
          <a:bodyPr>
            <a:normAutofit fontScale="85000" lnSpcReduction="20000"/>
          </a:bodyPr>
          <a:lstStyle/>
          <a:p>
            <a:pPr marL="0" indent="0">
              <a:buNone/>
            </a:pPr>
            <a:r>
              <a:rPr lang="cs-CZ" dirty="0"/>
              <a:t>V klasickém přiblížení platí pro </a:t>
            </a:r>
            <a:r>
              <a:rPr lang="cs-CZ" dirty="0" smtClean="0"/>
              <a:t>molekulu interagující </a:t>
            </a:r>
            <a:r>
              <a:rPr lang="cs-CZ" dirty="0"/>
              <a:t>se zářením, že v molekule je indukován dipólový moment </a:t>
            </a:r>
            <a:r>
              <a:rPr lang="cs-CZ" b="1" i="1" dirty="0" smtClean="0"/>
              <a:t>p</a:t>
            </a:r>
            <a:r>
              <a:rPr lang="cs-CZ" dirty="0" smtClean="0"/>
              <a:t>:</a:t>
            </a:r>
          </a:p>
          <a:p>
            <a:endParaRPr lang="cs-CZ" dirty="0"/>
          </a:p>
          <a:p>
            <a:endParaRPr lang="cs-CZ" dirty="0" smtClean="0"/>
          </a:p>
          <a:p>
            <a:pPr marL="0" indent="0">
              <a:buNone/>
            </a:pPr>
            <a:r>
              <a:rPr lang="cs-CZ" dirty="0"/>
              <a:t>kde </a:t>
            </a:r>
            <a:r>
              <a:rPr lang="el-GR" dirty="0" smtClean="0"/>
              <a:t>ν</a:t>
            </a:r>
            <a:r>
              <a:rPr lang="cs-CZ" baseline="-25000" dirty="0" smtClean="0"/>
              <a:t>0</a:t>
            </a:r>
            <a:r>
              <a:rPr lang="cs-CZ" dirty="0" smtClean="0"/>
              <a:t> </a:t>
            </a:r>
            <a:r>
              <a:rPr lang="cs-CZ" dirty="0"/>
              <a:t>je frekvence budícího záření, </a:t>
            </a:r>
            <a:r>
              <a:rPr lang="el-GR" dirty="0"/>
              <a:t>ν</a:t>
            </a:r>
            <a:r>
              <a:rPr lang="cs-CZ" baseline="-25000" dirty="0" err="1"/>
              <a:t>vib</a:t>
            </a:r>
            <a:r>
              <a:rPr lang="cs-CZ" dirty="0"/>
              <a:t> je vibrační frekvence, </a:t>
            </a:r>
            <a:r>
              <a:rPr lang="cs-CZ" b="1" i="1" dirty="0"/>
              <a:t>E </a:t>
            </a:r>
            <a:r>
              <a:rPr lang="cs-CZ" dirty="0"/>
              <a:t>je vektor </a:t>
            </a:r>
            <a:r>
              <a:rPr lang="cs-CZ" dirty="0" smtClean="0"/>
              <a:t>intenzity elektrického </a:t>
            </a:r>
            <a:r>
              <a:rPr lang="cs-CZ" dirty="0"/>
              <a:t>pole dopadajícího záření, </a:t>
            </a:r>
            <a:r>
              <a:rPr lang="cs-CZ" i="1" dirty="0"/>
              <a:t>q </a:t>
            </a:r>
            <a:r>
              <a:rPr lang="cs-CZ" dirty="0"/>
              <a:t>jsou vnitřní souřadnice molekuly a </a:t>
            </a:r>
            <a:r>
              <a:rPr lang="el-GR" dirty="0"/>
              <a:t>α </a:t>
            </a:r>
            <a:r>
              <a:rPr lang="cs-CZ" dirty="0" smtClean="0"/>
              <a:t>je </a:t>
            </a:r>
            <a:r>
              <a:rPr lang="cs-CZ" dirty="0" err="1" smtClean="0"/>
              <a:t>polarizovatelnost</a:t>
            </a:r>
            <a:r>
              <a:rPr lang="cs-CZ" dirty="0" smtClean="0"/>
              <a:t> </a:t>
            </a:r>
            <a:r>
              <a:rPr lang="cs-CZ" dirty="0"/>
              <a:t>molekuly (</a:t>
            </a:r>
            <a:r>
              <a:rPr lang="cs-CZ" dirty="0" err="1"/>
              <a:t>polarizibilita</a:t>
            </a:r>
            <a:r>
              <a:rPr lang="cs-CZ" dirty="0"/>
              <a:t>, tj. míra „obtížnosti“, s níž se </a:t>
            </a:r>
            <a:r>
              <a:rPr lang="cs-CZ" dirty="0" smtClean="0"/>
              <a:t>vychylují negativní </a:t>
            </a:r>
            <a:r>
              <a:rPr lang="cs-CZ" dirty="0"/>
              <a:t>náboje elektrickým polem). Z </a:t>
            </a:r>
            <a:r>
              <a:rPr lang="cs-CZ" dirty="0" smtClean="0"/>
              <a:t>rovnice </a:t>
            </a:r>
            <a:r>
              <a:rPr lang="cs-CZ" dirty="0"/>
              <a:t>vyplývá, že molekula </a:t>
            </a:r>
            <a:r>
              <a:rPr lang="cs-CZ" dirty="0" smtClean="0"/>
              <a:t>emituje záření </a:t>
            </a:r>
            <a:r>
              <a:rPr lang="cs-CZ" dirty="0"/>
              <a:t>s nezměněnou frekvencí ( </a:t>
            </a:r>
            <a:r>
              <a:rPr lang="el-GR" dirty="0" smtClean="0"/>
              <a:t>ν</a:t>
            </a:r>
            <a:r>
              <a:rPr lang="cs-CZ" baseline="-25000" dirty="0" smtClean="0"/>
              <a:t>0</a:t>
            </a:r>
            <a:r>
              <a:rPr lang="cs-CZ" dirty="0" smtClean="0"/>
              <a:t> </a:t>
            </a:r>
            <a:r>
              <a:rPr lang="cs-CZ" dirty="0"/>
              <a:t>- </a:t>
            </a:r>
            <a:r>
              <a:rPr lang="cs-CZ" dirty="0" err="1"/>
              <a:t>Rayleighův</a:t>
            </a:r>
            <a:r>
              <a:rPr lang="cs-CZ" dirty="0"/>
              <a:t> rozptyl </a:t>
            </a:r>
            <a:r>
              <a:rPr lang="cs-CZ" dirty="0" smtClean="0"/>
              <a:t>         ) </a:t>
            </a:r>
            <a:r>
              <a:rPr lang="cs-CZ" dirty="0"/>
              <a:t>a dále záření </a:t>
            </a:r>
            <a:r>
              <a:rPr lang="cs-CZ" dirty="0" smtClean="0"/>
              <a:t>s frekvencemi   ( </a:t>
            </a:r>
            <a:r>
              <a:rPr lang="el-GR" dirty="0" smtClean="0"/>
              <a:t>ν</a:t>
            </a:r>
            <a:r>
              <a:rPr lang="el-GR" baseline="-25000" dirty="0" smtClean="0"/>
              <a:t>0</a:t>
            </a:r>
            <a:r>
              <a:rPr lang="el-GR" dirty="0" smtClean="0"/>
              <a:t> </a:t>
            </a:r>
            <a:r>
              <a:rPr lang="el-GR" dirty="0"/>
              <a:t>+ ν</a:t>
            </a:r>
            <a:r>
              <a:rPr lang="cs-CZ" baseline="-25000" dirty="0" err="1" smtClean="0"/>
              <a:t>vib</a:t>
            </a:r>
            <a:r>
              <a:rPr lang="cs-CZ" baseline="-25000" dirty="0" smtClean="0"/>
              <a:t>          </a:t>
            </a:r>
            <a:r>
              <a:rPr lang="cs-CZ" dirty="0" smtClean="0"/>
              <a:t> </a:t>
            </a:r>
            <a:r>
              <a:rPr lang="cs-CZ" dirty="0"/>
              <a:t>) a ( </a:t>
            </a:r>
            <a:r>
              <a:rPr lang="el-GR" dirty="0" smtClean="0"/>
              <a:t>ν</a:t>
            </a:r>
            <a:r>
              <a:rPr lang="el-GR" baseline="-25000" dirty="0" smtClean="0"/>
              <a:t>0 </a:t>
            </a:r>
            <a:r>
              <a:rPr lang="el-GR" dirty="0" smtClean="0"/>
              <a:t>– </a:t>
            </a:r>
            <a:r>
              <a:rPr lang="el-GR" dirty="0"/>
              <a:t>ν</a:t>
            </a:r>
            <a:r>
              <a:rPr lang="cs-CZ" baseline="-25000" dirty="0" err="1" smtClean="0"/>
              <a:t>vib</a:t>
            </a:r>
            <a:r>
              <a:rPr lang="cs-CZ" baseline="-25000" dirty="0" smtClean="0"/>
              <a:t>         </a:t>
            </a:r>
            <a:r>
              <a:rPr lang="cs-CZ" dirty="0" smtClean="0"/>
              <a:t> </a:t>
            </a:r>
            <a:r>
              <a:rPr lang="cs-CZ" dirty="0"/>
              <a:t>), které se souhrnně nazývají </a:t>
            </a:r>
            <a:r>
              <a:rPr lang="cs-CZ" dirty="0" err="1" smtClean="0"/>
              <a:t>Ramanův</a:t>
            </a:r>
            <a:r>
              <a:rPr lang="cs-CZ" dirty="0"/>
              <a:t> </a:t>
            </a:r>
            <a:r>
              <a:rPr lang="cs-CZ" dirty="0" smtClean="0"/>
              <a:t>rozptyl</a:t>
            </a:r>
            <a:r>
              <a:rPr lang="cs-CZ" dirty="0"/>
              <a:t>, při čemž nižší frekvence ( </a:t>
            </a:r>
            <a:r>
              <a:rPr lang="el-GR" dirty="0" smtClean="0"/>
              <a:t>ν</a:t>
            </a:r>
            <a:r>
              <a:rPr lang="el-GR" baseline="-25000" dirty="0" smtClean="0"/>
              <a:t>0</a:t>
            </a:r>
            <a:r>
              <a:rPr lang="el-GR" dirty="0" smtClean="0"/>
              <a:t> – </a:t>
            </a:r>
            <a:r>
              <a:rPr lang="el-GR" dirty="0"/>
              <a:t>ν</a:t>
            </a:r>
            <a:r>
              <a:rPr lang="cs-CZ" baseline="-25000" dirty="0" err="1"/>
              <a:t>vib</a:t>
            </a:r>
            <a:r>
              <a:rPr lang="cs-CZ" dirty="0"/>
              <a:t>) odpovídá </a:t>
            </a:r>
            <a:r>
              <a:rPr lang="cs-CZ" dirty="0" err="1"/>
              <a:t>Stokesovu</a:t>
            </a:r>
            <a:r>
              <a:rPr lang="cs-CZ" dirty="0"/>
              <a:t> rozptylu, </a:t>
            </a:r>
            <a:r>
              <a:rPr lang="cs-CZ" dirty="0" smtClean="0"/>
              <a:t>zatímco vyšší </a:t>
            </a:r>
            <a:r>
              <a:rPr lang="cs-CZ" dirty="0"/>
              <a:t>frekvence ( </a:t>
            </a:r>
            <a:r>
              <a:rPr lang="el-GR" dirty="0" smtClean="0"/>
              <a:t>ν</a:t>
            </a:r>
            <a:r>
              <a:rPr lang="el-GR" baseline="-25000" dirty="0" smtClean="0"/>
              <a:t>0</a:t>
            </a:r>
            <a:r>
              <a:rPr lang="el-GR" dirty="0" smtClean="0"/>
              <a:t> </a:t>
            </a:r>
            <a:r>
              <a:rPr lang="el-GR" dirty="0"/>
              <a:t>+ ν</a:t>
            </a:r>
            <a:r>
              <a:rPr lang="cs-CZ" baseline="-25000" dirty="0" err="1"/>
              <a:t>vib</a:t>
            </a:r>
            <a:r>
              <a:rPr lang="cs-CZ" dirty="0"/>
              <a:t>) náleží anti-</a:t>
            </a:r>
            <a:r>
              <a:rPr lang="cs-CZ" dirty="0" err="1"/>
              <a:t>Stokesovu</a:t>
            </a:r>
            <a:r>
              <a:rPr lang="cs-CZ" dirty="0"/>
              <a:t> rozptylu. Z rovnice je též zřejmé, </a:t>
            </a:r>
            <a:r>
              <a:rPr lang="cs-CZ" dirty="0" smtClean="0"/>
              <a:t>že pro </a:t>
            </a:r>
            <a:r>
              <a:rPr lang="cs-CZ" dirty="0"/>
              <a:t>vznik </a:t>
            </a:r>
            <a:r>
              <a:rPr lang="cs-CZ" dirty="0" err="1"/>
              <a:t>Ramanovy</a:t>
            </a:r>
            <a:r>
              <a:rPr lang="cs-CZ" dirty="0"/>
              <a:t> linie je nutné, aby při daném vibračním pohybu docházelo </a:t>
            </a:r>
            <a:r>
              <a:rPr lang="cs-CZ" dirty="0" smtClean="0"/>
              <a:t>ke změně </a:t>
            </a:r>
            <a:r>
              <a:rPr lang="cs-CZ" dirty="0" err="1"/>
              <a:t>polarizovatelnosti</a:t>
            </a:r>
            <a:r>
              <a:rPr lang="cs-CZ" dirty="0"/>
              <a:t>, tedy </a:t>
            </a:r>
            <a:r>
              <a:rPr lang="cs-CZ" dirty="0" smtClean="0"/>
              <a:t>aby   </a:t>
            </a:r>
            <a:endParaRPr lang="cs-CZ" dirty="0"/>
          </a:p>
        </p:txBody>
      </p:sp>
      <p:pic>
        <p:nvPicPr>
          <p:cNvPr id="296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844824"/>
            <a:ext cx="8136904" cy="729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Přímá spojnice 11"/>
          <p:cNvCxnSpPr/>
          <p:nvPr/>
        </p:nvCxnSpPr>
        <p:spPr>
          <a:xfrm>
            <a:off x="4435457" y="4077072"/>
            <a:ext cx="64807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Přímá spojnice 13"/>
          <p:cNvCxnSpPr/>
          <p:nvPr/>
        </p:nvCxnSpPr>
        <p:spPr>
          <a:xfrm>
            <a:off x="1655676" y="4354016"/>
            <a:ext cx="5040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Přímá spojnice 15"/>
          <p:cNvCxnSpPr/>
          <p:nvPr/>
        </p:nvCxnSpPr>
        <p:spPr>
          <a:xfrm>
            <a:off x="3585617" y="4354016"/>
            <a:ext cx="4320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5041" y="5589240"/>
            <a:ext cx="874452" cy="71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6320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normAutofit/>
          </a:bodyPr>
          <a:lstStyle/>
          <a:p>
            <a:r>
              <a:rPr lang="cs-CZ" dirty="0" err="1" smtClean="0"/>
              <a:t>Ramanova</a:t>
            </a:r>
            <a:r>
              <a:rPr lang="cs-CZ" dirty="0" smtClean="0"/>
              <a:t> spektra nerezonanční</a:t>
            </a:r>
            <a:endParaRPr lang="cs-CZ" dirty="0"/>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B4EDDB63-0DB0-40DD-8A08-86AA068FA77C}" type="slidenum">
              <a:rPr lang="cs-CZ" smtClean="0"/>
              <a:pPr/>
              <a:t>15</a:t>
            </a:fld>
            <a:endParaRPr lang="cs-CZ"/>
          </a:p>
        </p:txBody>
      </p:sp>
      <p:pic>
        <p:nvPicPr>
          <p:cNvPr id="12" name="Zástupný symbol pro obsah 11" descr="raman_nerez (1).tif"/>
          <p:cNvPicPr>
            <a:picLocks noGrp="1" noChangeAspect="1"/>
          </p:cNvPicPr>
          <p:nvPr>
            <p:ph sz="quarter" idx="1"/>
          </p:nvPr>
        </p:nvPicPr>
        <p:blipFill>
          <a:blip r:embed="rId2">
            <a:duotone>
              <a:prstClr val="black"/>
              <a:srgbClr val="D9C3A5">
                <a:tint val="50000"/>
                <a:satMod val="180000"/>
              </a:srgbClr>
            </a:duotone>
          </a:blip>
          <a:stretch>
            <a:fillRect/>
          </a:stretch>
        </p:blipFill>
        <p:spPr>
          <a:xfrm>
            <a:off x="1037226" y="1268760"/>
            <a:ext cx="7056784" cy="3955792"/>
          </a:xfrm>
        </p:spPr>
      </p:pic>
      <p:sp>
        <p:nvSpPr>
          <p:cNvPr id="8" name="TextovéPole 7"/>
          <p:cNvSpPr txBox="1"/>
          <p:nvPr/>
        </p:nvSpPr>
        <p:spPr>
          <a:xfrm>
            <a:off x="642910" y="5429264"/>
            <a:ext cx="7845417" cy="1200329"/>
          </a:xfrm>
          <a:prstGeom prst="rect">
            <a:avLst/>
          </a:prstGeom>
          <a:noFill/>
        </p:spPr>
        <p:txBody>
          <a:bodyPr wrap="square" rtlCol="0">
            <a:spAutoFit/>
          </a:bodyPr>
          <a:lstStyle/>
          <a:p>
            <a:r>
              <a:rPr lang="cs-CZ" dirty="0" smtClean="0"/>
              <a:t>Velikost frekvenčního posuvu </a:t>
            </a:r>
            <a:r>
              <a:rPr lang="el-GR" dirty="0" smtClean="0"/>
              <a:t>ω</a:t>
            </a:r>
            <a:r>
              <a:rPr lang="cs-CZ" baseline="-25000" dirty="0" smtClean="0"/>
              <a:t>v</a:t>
            </a:r>
            <a:r>
              <a:rPr lang="cs-CZ" dirty="0" smtClean="0"/>
              <a:t> nezávisí na frekvenci dopadajícího záření</a:t>
            </a:r>
          </a:p>
          <a:p>
            <a:r>
              <a:rPr lang="cs-CZ" dirty="0" smtClean="0"/>
              <a:t>Pravděpodobnost  </a:t>
            </a:r>
            <a:r>
              <a:rPr lang="cs-CZ" dirty="0" err="1" smtClean="0"/>
              <a:t>Ramanova</a:t>
            </a:r>
            <a:r>
              <a:rPr lang="cs-CZ" dirty="0" smtClean="0"/>
              <a:t> jevu roste se čtvrtou mocninou frekvence dopadajícího záření a má o tři řády menší pravděpodobnost než rozptyl </a:t>
            </a:r>
            <a:r>
              <a:rPr lang="cs-CZ" dirty="0" err="1" smtClean="0"/>
              <a:t>Rayleighův</a:t>
            </a:r>
            <a:endParaRPr lang="cs-CZ"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Ramanovo</a:t>
            </a:r>
            <a:r>
              <a:rPr lang="cs-CZ" dirty="0" smtClean="0"/>
              <a:t> spektrum</a:t>
            </a:r>
            <a:endParaRPr lang="cs-CZ" dirty="0"/>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B4EDDB63-0DB0-40DD-8A08-86AA068FA77C}" type="slidenum">
              <a:rPr lang="cs-CZ" smtClean="0"/>
              <a:pPr/>
              <a:t>16</a:t>
            </a:fld>
            <a:endParaRPr lang="cs-CZ"/>
          </a:p>
        </p:txBody>
      </p:sp>
      <p:pic>
        <p:nvPicPr>
          <p:cNvPr id="7" name="Zástupný symbol pro obsah 6" descr="raman_uvod1.tif"/>
          <p:cNvPicPr>
            <a:picLocks noGrp="1" noChangeAspect="1"/>
          </p:cNvPicPr>
          <p:nvPr>
            <p:ph sz="quarter" idx="1"/>
          </p:nvPr>
        </p:nvPicPr>
        <p:blipFill>
          <a:blip r:embed="rId2">
            <a:duotone>
              <a:prstClr val="black"/>
              <a:srgbClr val="D9C3A5">
                <a:tint val="50000"/>
                <a:satMod val="180000"/>
              </a:srgbClr>
            </a:duotone>
          </a:blip>
          <a:stretch>
            <a:fillRect/>
          </a:stretch>
        </p:blipFill>
        <p:spPr>
          <a:xfrm>
            <a:off x="1636729" y="1219200"/>
            <a:ext cx="5870541" cy="4937125"/>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smtClean="0"/>
              <a:t>Ramanovo</a:t>
            </a:r>
            <a:r>
              <a:rPr lang="cs-CZ" dirty="0" smtClean="0"/>
              <a:t> spektrum látek přítomných v atmosféře</a:t>
            </a:r>
            <a:endParaRPr lang="cs-CZ" dirty="0"/>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B4EDDB63-0DB0-40DD-8A08-86AA068FA77C}" type="slidenum">
              <a:rPr lang="cs-CZ" smtClean="0"/>
              <a:pPr/>
              <a:t>17</a:t>
            </a:fld>
            <a:endParaRPr lang="cs-CZ"/>
          </a:p>
        </p:txBody>
      </p:sp>
      <p:pic>
        <p:nvPicPr>
          <p:cNvPr id="7" name="Zástupný symbol pro obsah 6" descr="raman_vzduch.tif"/>
          <p:cNvPicPr>
            <a:picLocks noGrp="1" noChangeAspect="1"/>
          </p:cNvPicPr>
          <p:nvPr>
            <p:ph sz="quarter" idx="1"/>
          </p:nvPr>
        </p:nvPicPr>
        <p:blipFill rotWithShape="1">
          <a:blip r:embed="rId2">
            <a:duotone>
              <a:prstClr val="black"/>
              <a:srgbClr val="D9C3A5">
                <a:tint val="50000"/>
                <a:satMod val="180000"/>
              </a:srgbClr>
            </a:duotone>
          </a:blip>
          <a:srcRect t="11685"/>
          <a:stretch/>
        </p:blipFill>
        <p:spPr>
          <a:xfrm>
            <a:off x="251520" y="1556792"/>
            <a:ext cx="8652058" cy="3763928"/>
          </a:xfrm>
        </p:spPr>
      </p:pic>
      <p:sp>
        <p:nvSpPr>
          <p:cNvPr id="9" name="TextovéPole 8"/>
          <p:cNvSpPr txBox="1"/>
          <p:nvPr/>
        </p:nvSpPr>
        <p:spPr>
          <a:xfrm>
            <a:off x="785786" y="5572140"/>
            <a:ext cx="4610558" cy="461665"/>
          </a:xfrm>
          <a:prstGeom prst="rect">
            <a:avLst/>
          </a:prstGeom>
          <a:noFill/>
        </p:spPr>
        <p:txBody>
          <a:bodyPr wrap="none" rtlCol="0">
            <a:spAutoFit/>
          </a:bodyPr>
          <a:lstStyle/>
          <a:p>
            <a:r>
              <a:rPr lang="cs-CZ" sz="2400" dirty="0" smtClean="0"/>
              <a:t>Spektrum  </a:t>
            </a:r>
            <a:r>
              <a:rPr lang="cs-CZ" sz="2400" dirty="0" err="1" smtClean="0"/>
              <a:t>ramanovského</a:t>
            </a:r>
            <a:r>
              <a:rPr lang="cs-CZ" sz="2400" dirty="0" smtClean="0"/>
              <a:t> lidaru</a:t>
            </a:r>
            <a:endParaRPr lang="cs-CZ" sz="2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8229600" cy="1143000"/>
          </a:xfrm>
        </p:spPr>
        <p:txBody>
          <a:bodyPr>
            <a:normAutofit/>
          </a:bodyPr>
          <a:lstStyle/>
          <a:p>
            <a:r>
              <a:rPr lang="cs-CZ" dirty="0" err="1" smtClean="0"/>
              <a:t>Ramanova</a:t>
            </a:r>
            <a:r>
              <a:rPr lang="cs-CZ" dirty="0" smtClean="0"/>
              <a:t> spektra rezonanční</a:t>
            </a:r>
            <a:endParaRPr lang="cs-CZ" dirty="0"/>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B4EDDB63-0DB0-40DD-8A08-86AA068FA77C}" type="slidenum">
              <a:rPr lang="cs-CZ" smtClean="0"/>
              <a:pPr/>
              <a:t>18</a:t>
            </a:fld>
            <a:endParaRPr lang="cs-CZ"/>
          </a:p>
        </p:txBody>
      </p:sp>
      <p:pic>
        <p:nvPicPr>
          <p:cNvPr id="7" name="Zástupný symbol pro obsah 6" descr="raman_rez.tif"/>
          <p:cNvPicPr>
            <a:picLocks noGrp="1" noChangeAspect="1"/>
          </p:cNvPicPr>
          <p:nvPr>
            <p:ph sz="quarter" idx="1"/>
          </p:nvPr>
        </p:nvPicPr>
        <p:blipFill>
          <a:blip r:embed="rId2">
            <a:duotone>
              <a:prstClr val="black"/>
              <a:srgbClr val="D9C3A5">
                <a:tint val="50000"/>
                <a:satMod val="180000"/>
              </a:srgbClr>
            </a:duotone>
          </a:blip>
          <a:srcRect r="19318" b="22467"/>
          <a:stretch>
            <a:fillRect/>
          </a:stretch>
        </p:blipFill>
        <p:spPr>
          <a:xfrm>
            <a:off x="1979712" y="1268760"/>
            <a:ext cx="4676530" cy="3829128"/>
          </a:xfrm>
          <a:solidFill>
            <a:schemeClr val="accent4"/>
          </a:solidFill>
        </p:spPr>
      </p:pic>
      <p:sp>
        <p:nvSpPr>
          <p:cNvPr id="8" name="TextovéPole 7"/>
          <p:cNvSpPr txBox="1"/>
          <p:nvPr/>
        </p:nvSpPr>
        <p:spPr>
          <a:xfrm>
            <a:off x="428596" y="5214950"/>
            <a:ext cx="7485126" cy="1200329"/>
          </a:xfrm>
          <a:prstGeom prst="rect">
            <a:avLst/>
          </a:prstGeom>
          <a:noFill/>
        </p:spPr>
        <p:txBody>
          <a:bodyPr wrap="none" rtlCol="0">
            <a:spAutoFit/>
          </a:bodyPr>
          <a:lstStyle/>
          <a:p>
            <a:r>
              <a:rPr lang="cs-CZ" dirty="0" smtClean="0"/>
              <a:t>K rezonančnímu </a:t>
            </a:r>
            <a:r>
              <a:rPr lang="cs-CZ" dirty="0" err="1" smtClean="0"/>
              <a:t>Ramanovu</a:t>
            </a:r>
            <a:r>
              <a:rPr lang="cs-CZ" dirty="0" smtClean="0"/>
              <a:t> rozptylu dochází v případě, kdy frekvence záření </a:t>
            </a:r>
          </a:p>
          <a:p>
            <a:r>
              <a:rPr lang="cs-CZ" dirty="0" smtClean="0"/>
              <a:t>dopadajícího na rozptylující částici souhlasí nebo se blíží frekvenci kvantového </a:t>
            </a:r>
          </a:p>
          <a:p>
            <a:r>
              <a:rPr lang="cs-CZ" dirty="0" smtClean="0"/>
              <a:t>přechodu částice. Proti intenzitě záření nerezonančního </a:t>
            </a:r>
            <a:r>
              <a:rPr lang="cs-CZ" dirty="0" err="1" smtClean="0"/>
              <a:t>Ramanova</a:t>
            </a:r>
            <a:r>
              <a:rPr lang="cs-CZ" dirty="0" smtClean="0"/>
              <a:t> rozptylu</a:t>
            </a:r>
          </a:p>
          <a:p>
            <a:r>
              <a:rPr lang="cs-CZ" dirty="0" smtClean="0"/>
              <a:t>může být intenzita vyšší o 3 až 6 řádů.</a:t>
            </a:r>
            <a:endParaRPr lang="cs-CZ"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Rezonanční </a:t>
            </a:r>
            <a:r>
              <a:rPr lang="cs-CZ" dirty="0" err="1" smtClean="0"/>
              <a:t>Ramanův</a:t>
            </a:r>
            <a:r>
              <a:rPr lang="cs-CZ" dirty="0" smtClean="0"/>
              <a:t> rozptyl</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B4EDDB63-0DB0-40DD-8A08-86AA068FA77C}" type="slidenum">
              <a:rPr lang="cs-CZ" smtClean="0"/>
              <a:pPr/>
              <a:t>19</a:t>
            </a:fld>
            <a:endParaRPr lang="cs-CZ"/>
          </a:p>
        </p:txBody>
      </p:sp>
      <p:sp>
        <p:nvSpPr>
          <p:cNvPr id="6" name="Zástupný symbol pro obsah 5"/>
          <p:cNvSpPr>
            <a:spLocks noGrp="1"/>
          </p:cNvSpPr>
          <p:nvPr>
            <p:ph sz="quarter" idx="1"/>
          </p:nvPr>
        </p:nvSpPr>
        <p:spPr/>
        <p:txBody>
          <a:bodyPr/>
          <a:lstStyle/>
          <a:p>
            <a:r>
              <a:rPr lang="cs-CZ" dirty="0"/>
              <a:t>virtuální hladina v blízkosti elektronově excitovaného stavu</a:t>
            </a:r>
          </a:p>
          <a:p>
            <a:r>
              <a:rPr lang="cs-CZ" dirty="0" smtClean="0"/>
              <a:t>UV </a:t>
            </a:r>
            <a:r>
              <a:rPr lang="cs-CZ" dirty="0"/>
              <a:t>rezonanční </a:t>
            </a:r>
            <a:r>
              <a:rPr lang="cs-CZ" dirty="0" err="1" smtClean="0"/>
              <a:t>Ramanova</a:t>
            </a:r>
            <a:r>
              <a:rPr lang="cs-CZ" dirty="0" smtClean="0"/>
              <a:t> spektroskopie </a:t>
            </a:r>
            <a:r>
              <a:rPr lang="cs-CZ" dirty="0"/>
              <a:t>–nukleové kyseliny, proteiny</a:t>
            </a:r>
          </a:p>
          <a:p>
            <a:r>
              <a:rPr lang="cs-CZ" dirty="0" smtClean="0"/>
              <a:t>Viditelná </a:t>
            </a:r>
            <a:r>
              <a:rPr lang="cs-CZ" dirty="0"/>
              <a:t>oblast –</a:t>
            </a:r>
            <a:r>
              <a:rPr lang="cs-CZ" dirty="0" err="1" smtClean="0"/>
              <a:t>koordinanční</a:t>
            </a:r>
            <a:r>
              <a:rPr lang="cs-CZ" dirty="0" smtClean="0"/>
              <a:t> sloučeniny</a:t>
            </a:r>
            <a:r>
              <a:rPr lang="cs-CZ" dirty="0"/>
              <a:t>, organická barviva, </a:t>
            </a:r>
            <a:r>
              <a:rPr lang="cs-CZ" dirty="0" err="1"/>
              <a:t>hemoproteiny</a:t>
            </a:r>
            <a:endParaRPr lang="cs-CZ" dirty="0"/>
          </a:p>
          <a:p>
            <a:r>
              <a:rPr lang="cs-CZ" dirty="0" smtClean="0"/>
              <a:t>NIR </a:t>
            </a:r>
            <a:r>
              <a:rPr lang="cs-CZ" dirty="0"/>
              <a:t>–„</a:t>
            </a:r>
            <a:r>
              <a:rPr lang="cs-CZ" dirty="0" err="1"/>
              <a:t>prerezonance</a:t>
            </a:r>
            <a:r>
              <a:rPr lang="cs-CZ" dirty="0"/>
              <a:t>“ ? </a:t>
            </a:r>
            <a:r>
              <a:rPr lang="cs-CZ" dirty="0" smtClean="0"/>
              <a:t>– nízkoenergetické </a:t>
            </a:r>
            <a:r>
              <a:rPr lang="cs-CZ" dirty="0"/>
              <a:t>elektronové přechody</a:t>
            </a:r>
          </a:p>
          <a:p>
            <a:r>
              <a:rPr lang="cs-CZ" dirty="0" smtClean="0"/>
              <a:t>Excitační </a:t>
            </a:r>
            <a:r>
              <a:rPr lang="cs-CZ" dirty="0"/>
              <a:t>profily </a:t>
            </a:r>
            <a:r>
              <a:rPr lang="cs-CZ" dirty="0" smtClean="0"/>
              <a:t>– závislost </a:t>
            </a:r>
            <a:r>
              <a:rPr lang="cs-CZ" dirty="0" err="1" smtClean="0"/>
              <a:t>Ramanových</a:t>
            </a:r>
            <a:r>
              <a:rPr lang="cs-CZ" dirty="0" smtClean="0"/>
              <a:t> spekter </a:t>
            </a:r>
            <a:r>
              <a:rPr lang="cs-CZ" dirty="0"/>
              <a:t>(vybraných pásů) na excitační vlnové </a:t>
            </a:r>
            <a:r>
              <a:rPr lang="cs-CZ" dirty="0" smtClean="0"/>
              <a:t>délce</a:t>
            </a:r>
            <a:endParaRPr lang="cs-CZ" dirty="0"/>
          </a:p>
          <a:p>
            <a:endParaRPr lang="cs-CZ" dirty="0"/>
          </a:p>
        </p:txBody>
      </p:sp>
    </p:spTree>
    <p:extLst>
      <p:ext uri="{BB962C8B-B14F-4D97-AF65-F5344CB8AC3E}">
        <p14:creationId xmlns:p14="http://schemas.microsoft.com/office/powerpoint/2010/main" val="1548366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2010</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B4EDDB63-0DB0-40DD-8A08-86AA068FA77C}" type="slidenum">
              <a:rPr lang="cs-CZ" smtClean="0"/>
              <a:pPr/>
              <a:t>2</a:t>
            </a:fld>
            <a:endParaRPr lang="cs-CZ"/>
          </a:p>
        </p:txBody>
      </p:sp>
      <p:pic>
        <p:nvPicPr>
          <p:cNvPr id="11" name="Obrázek 10" descr="raman_princip.tif"/>
          <p:cNvPicPr>
            <a:picLocks noChangeAspect="1"/>
          </p:cNvPicPr>
          <p:nvPr/>
        </p:nvPicPr>
        <p:blipFill>
          <a:blip r:embed="rId2"/>
          <a:stretch>
            <a:fillRect/>
          </a:stretch>
        </p:blipFill>
        <p:spPr>
          <a:xfrm>
            <a:off x="755576" y="332656"/>
            <a:ext cx="7411200" cy="597364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Rezonanční </a:t>
            </a:r>
            <a:r>
              <a:rPr lang="cs-CZ" dirty="0" err="1" smtClean="0"/>
              <a:t>Ramanova</a:t>
            </a:r>
            <a:r>
              <a:rPr lang="cs-CZ" dirty="0" smtClean="0"/>
              <a:t> spektrometrie</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B4EDDB63-0DB0-40DD-8A08-86AA068FA77C}" type="slidenum">
              <a:rPr lang="cs-CZ" smtClean="0"/>
              <a:pPr/>
              <a:t>20</a:t>
            </a:fld>
            <a:endParaRPr lang="cs-CZ"/>
          </a:p>
        </p:txBody>
      </p:sp>
      <p:sp>
        <p:nvSpPr>
          <p:cNvPr id="6" name="Zástupný symbol pro obsah 5"/>
          <p:cNvSpPr>
            <a:spLocks noGrp="1"/>
          </p:cNvSpPr>
          <p:nvPr>
            <p:ph sz="quarter" idx="1"/>
          </p:nvPr>
        </p:nvSpPr>
        <p:spPr/>
        <p:txBody>
          <a:bodyPr/>
          <a:lstStyle/>
          <a:p>
            <a:r>
              <a:rPr lang="cs-CZ" sz="3200" dirty="0"/>
              <a:t>Faktor zesílení </a:t>
            </a:r>
            <a:r>
              <a:rPr lang="cs-CZ" sz="3200" dirty="0" smtClean="0"/>
              <a:t>10</a:t>
            </a:r>
            <a:r>
              <a:rPr lang="cs-CZ" sz="3200" baseline="30000" dirty="0" smtClean="0"/>
              <a:t>2</a:t>
            </a:r>
            <a:r>
              <a:rPr lang="cs-CZ" sz="3200" dirty="0" smtClean="0"/>
              <a:t>–10</a:t>
            </a:r>
            <a:r>
              <a:rPr lang="cs-CZ" sz="3200" baseline="30000" dirty="0" smtClean="0"/>
              <a:t>4</a:t>
            </a:r>
            <a:endParaRPr lang="cs-CZ" sz="3200" baseline="30000" dirty="0"/>
          </a:p>
          <a:p>
            <a:r>
              <a:rPr lang="cs-CZ" sz="3200" dirty="0" smtClean="0"/>
              <a:t>Praktické </a:t>
            </a:r>
            <a:r>
              <a:rPr lang="cs-CZ" sz="3200" dirty="0"/>
              <a:t>aspekty</a:t>
            </a:r>
          </a:p>
          <a:p>
            <a:pPr lvl="1"/>
            <a:r>
              <a:rPr lang="cs-CZ" sz="3200" dirty="0" smtClean="0"/>
              <a:t>U </a:t>
            </a:r>
            <a:r>
              <a:rPr lang="cs-CZ" sz="3200" dirty="0"/>
              <a:t>roztoků </a:t>
            </a:r>
            <a:r>
              <a:rPr lang="cs-CZ" sz="3200" dirty="0" smtClean="0"/>
              <a:t>– otázka </a:t>
            </a:r>
            <a:r>
              <a:rPr lang="cs-CZ" sz="3200" dirty="0"/>
              <a:t>volby koncentrace a pozice excitačního paprsku</a:t>
            </a:r>
          </a:p>
          <a:p>
            <a:pPr lvl="1"/>
            <a:r>
              <a:rPr lang="cs-CZ" sz="3200" dirty="0" smtClean="0"/>
              <a:t>Samoabsorpce</a:t>
            </a:r>
            <a:endParaRPr lang="cs-CZ" sz="3200" dirty="0"/>
          </a:p>
          <a:p>
            <a:pPr lvl="1"/>
            <a:r>
              <a:rPr lang="cs-CZ" sz="3200" dirty="0" smtClean="0"/>
              <a:t>Fluorescence</a:t>
            </a:r>
            <a:endParaRPr lang="cs-CZ" sz="3200" dirty="0"/>
          </a:p>
          <a:p>
            <a:pPr lvl="1"/>
            <a:r>
              <a:rPr lang="cs-CZ" sz="3200" dirty="0" smtClean="0"/>
              <a:t>Volba </a:t>
            </a:r>
            <a:r>
              <a:rPr lang="cs-CZ" sz="3200" dirty="0"/>
              <a:t>geometrie paprsku, fokusace</a:t>
            </a:r>
          </a:p>
          <a:p>
            <a:pPr lvl="1"/>
            <a:r>
              <a:rPr lang="cs-CZ" sz="3200" dirty="0" smtClean="0"/>
              <a:t>Koncentrační </a:t>
            </a:r>
            <a:r>
              <a:rPr lang="cs-CZ" sz="3200" dirty="0"/>
              <a:t>profil</a:t>
            </a:r>
          </a:p>
          <a:p>
            <a:endParaRPr lang="cs-CZ" dirty="0"/>
          </a:p>
        </p:txBody>
      </p:sp>
    </p:spTree>
    <p:extLst>
      <p:ext uri="{BB962C8B-B14F-4D97-AF65-F5344CB8AC3E}">
        <p14:creationId xmlns:p14="http://schemas.microsoft.com/office/powerpoint/2010/main" val="1662011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Instrumentace pro </a:t>
            </a:r>
            <a:r>
              <a:rPr lang="cs-CZ" dirty="0" err="1" smtClean="0"/>
              <a:t>Ramanovu</a:t>
            </a:r>
            <a:r>
              <a:rPr lang="cs-CZ" dirty="0" smtClean="0"/>
              <a:t> spektrometrii</a:t>
            </a:r>
            <a:endParaRPr lang="cs-CZ" dirty="0"/>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B4EDDB63-0DB0-40DD-8A08-86AA068FA77C}" type="slidenum">
              <a:rPr lang="cs-CZ" smtClean="0"/>
              <a:pPr/>
              <a:t>21</a:t>
            </a:fld>
            <a:endParaRPr lang="cs-CZ"/>
          </a:p>
        </p:txBody>
      </p:sp>
      <p:pic>
        <p:nvPicPr>
          <p:cNvPr id="7" name="Zástupný symbol pro obsah 6" descr="raman_uvod2.tif"/>
          <p:cNvPicPr>
            <a:picLocks noGrp="1" noChangeAspect="1"/>
          </p:cNvPicPr>
          <p:nvPr>
            <p:ph sz="quarter" idx="1"/>
          </p:nvPr>
        </p:nvPicPr>
        <p:blipFill>
          <a:blip r:embed="rId2">
            <a:duotone>
              <a:prstClr val="black"/>
              <a:srgbClr val="D9C3A5">
                <a:tint val="50000"/>
                <a:satMod val="180000"/>
              </a:srgbClr>
            </a:duotone>
          </a:blip>
          <a:stretch>
            <a:fillRect/>
          </a:stretch>
        </p:blipFill>
        <p:spPr>
          <a:xfrm>
            <a:off x="1259632" y="1268760"/>
            <a:ext cx="6217920" cy="3154680"/>
          </a:xfrm>
        </p:spPr>
      </p:pic>
      <p:sp>
        <p:nvSpPr>
          <p:cNvPr id="8" name="TextovéPole 7"/>
          <p:cNvSpPr txBox="1"/>
          <p:nvPr/>
        </p:nvSpPr>
        <p:spPr>
          <a:xfrm>
            <a:off x="395536" y="4549676"/>
            <a:ext cx="8571257" cy="2031325"/>
          </a:xfrm>
          <a:prstGeom prst="rect">
            <a:avLst/>
          </a:prstGeom>
          <a:noFill/>
        </p:spPr>
        <p:txBody>
          <a:bodyPr wrap="none" rtlCol="0">
            <a:spAutoFit/>
          </a:bodyPr>
          <a:lstStyle/>
          <a:p>
            <a:r>
              <a:rPr lang="cs-CZ" dirty="0" smtClean="0"/>
              <a:t>Pevný, resp. kapalný vzorek  se umístí před štěrbinu spektrometru.  Vzorek se ozáří </a:t>
            </a:r>
          </a:p>
          <a:p>
            <a:r>
              <a:rPr lang="cs-CZ" dirty="0" smtClean="0"/>
              <a:t>fokusovaným svazkem z laseru s výstupním výkonem větším než 100mW, obvykle  </a:t>
            </a:r>
          </a:p>
          <a:p>
            <a:r>
              <a:rPr lang="cs-CZ" dirty="0" smtClean="0"/>
              <a:t>iontového Ar (</a:t>
            </a:r>
            <a:r>
              <a:rPr lang="el-GR" dirty="0" smtClean="0"/>
              <a:t>λ</a:t>
            </a:r>
            <a:r>
              <a:rPr lang="cs-CZ" dirty="0" smtClean="0"/>
              <a:t>=514,5 </a:t>
            </a:r>
            <a:r>
              <a:rPr lang="cs-CZ" dirty="0" err="1" smtClean="0"/>
              <a:t>nm</a:t>
            </a:r>
            <a:r>
              <a:rPr lang="cs-CZ" dirty="0" smtClean="0"/>
              <a:t> – zelená a 488 </a:t>
            </a:r>
            <a:r>
              <a:rPr lang="cs-CZ" dirty="0" err="1" smtClean="0"/>
              <a:t>nm</a:t>
            </a:r>
            <a:r>
              <a:rPr lang="cs-CZ" dirty="0" smtClean="0"/>
              <a:t> – modrá) nebo He-Ne laseru(</a:t>
            </a:r>
            <a:r>
              <a:rPr lang="el-GR" dirty="0" smtClean="0"/>
              <a:t>λ</a:t>
            </a:r>
            <a:r>
              <a:rPr lang="cs-CZ" dirty="0" smtClean="0"/>
              <a:t>=632,8 </a:t>
            </a:r>
            <a:r>
              <a:rPr lang="cs-CZ" dirty="0" err="1" smtClean="0"/>
              <a:t>nm</a:t>
            </a:r>
            <a:r>
              <a:rPr lang="cs-CZ" dirty="0" smtClean="0"/>
              <a:t>). </a:t>
            </a:r>
          </a:p>
          <a:p>
            <a:r>
              <a:rPr lang="cs-CZ" dirty="0" smtClean="0"/>
              <a:t>Často se v poslední době využívá </a:t>
            </a:r>
            <a:r>
              <a:rPr lang="cs-CZ" dirty="0" err="1" smtClean="0"/>
              <a:t>Nd:YAG</a:t>
            </a:r>
            <a:r>
              <a:rPr lang="cs-CZ" dirty="0" smtClean="0"/>
              <a:t> laser s násobičem frekvence a </a:t>
            </a:r>
            <a:r>
              <a:rPr lang="cs-CZ" dirty="0" err="1" smtClean="0"/>
              <a:t>laseroých</a:t>
            </a:r>
            <a:r>
              <a:rPr lang="cs-CZ" dirty="0" smtClean="0"/>
              <a:t> diod. </a:t>
            </a:r>
          </a:p>
          <a:p>
            <a:r>
              <a:rPr lang="cs-CZ" dirty="0" smtClean="0"/>
              <a:t>Monochromátor musí mít velmi nízké rozptýlené záření (obvykle dvojitý). </a:t>
            </a:r>
          </a:p>
          <a:p>
            <a:r>
              <a:rPr lang="cs-CZ" dirty="0" smtClean="0"/>
              <a:t>Detektorem je obvykle fotonásobič, příp. intenzifikovaný CCD detektor.</a:t>
            </a:r>
          </a:p>
          <a:p>
            <a:endParaRPr lang="cs-CZ"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normAutofit/>
          </a:bodyPr>
          <a:lstStyle/>
          <a:p>
            <a:r>
              <a:rPr lang="cs-CZ" dirty="0" smtClean="0"/>
              <a:t>Schéma </a:t>
            </a:r>
            <a:r>
              <a:rPr lang="cs-CZ" dirty="0" err="1" smtClean="0"/>
              <a:t>Ramanova</a:t>
            </a:r>
            <a:r>
              <a:rPr lang="cs-CZ" dirty="0" smtClean="0"/>
              <a:t> disperzního přístroje</a:t>
            </a:r>
            <a:endParaRPr lang="cs-CZ" dirty="0"/>
          </a:p>
        </p:txBody>
      </p:sp>
      <p:sp>
        <p:nvSpPr>
          <p:cNvPr id="5" name="Zástupný symbol pro datum 4"/>
          <p:cNvSpPr>
            <a:spLocks noGrp="1"/>
          </p:cNvSpPr>
          <p:nvPr>
            <p:ph type="dt" sz="half" idx="10"/>
          </p:nvPr>
        </p:nvSpPr>
        <p:spPr/>
        <p:txBody>
          <a:bodyPr/>
          <a:lstStyle/>
          <a:p>
            <a:r>
              <a:rPr lang="cs-CZ" smtClean="0"/>
              <a:t>2010</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B4EDDB63-0DB0-40DD-8A08-86AA068FA77C}" type="slidenum">
              <a:rPr lang="cs-CZ" smtClean="0"/>
              <a:pPr/>
              <a:t>22</a:t>
            </a:fld>
            <a:endParaRPr lang="cs-CZ"/>
          </a:p>
        </p:txBody>
      </p:sp>
      <p:pic>
        <p:nvPicPr>
          <p:cNvPr id="2050" name="Picture 2"/>
          <p:cNvPicPr>
            <a:picLocks noGrp="1" noChangeAspect="1" noChangeArrowheads="1"/>
          </p:cNvPicPr>
          <p:nvPr>
            <p:ph sz="quarter" idx="1"/>
          </p:nvPr>
        </p:nvPicPr>
        <p:blipFill>
          <a:blip r:embed="rId2"/>
          <a:stretch>
            <a:fillRect/>
          </a:stretch>
        </p:blipFill>
        <p:spPr bwMode="auto">
          <a:xfrm>
            <a:off x="799171" y="1219200"/>
            <a:ext cx="7545657" cy="4937125"/>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B4EDDB63-0DB0-40DD-8A08-86AA068FA77C}" type="slidenum">
              <a:rPr lang="cs-CZ" smtClean="0"/>
              <a:pPr/>
              <a:t>23</a:t>
            </a:fld>
            <a:endParaRPr lang="cs-CZ"/>
          </a:p>
        </p:txBody>
      </p:sp>
      <p:sp>
        <p:nvSpPr>
          <p:cNvPr id="2" name="Nadpis 1"/>
          <p:cNvSpPr>
            <a:spLocks noGrp="1"/>
          </p:cNvSpPr>
          <p:nvPr>
            <p:ph type="title" idx="4294967295"/>
          </p:nvPr>
        </p:nvSpPr>
        <p:spPr>
          <a:xfrm>
            <a:off x="358775" y="228600"/>
            <a:ext cx="8785225" cy="823913"/>
          </a:xfrm>
        </p:spPr>
        <p:txBody>
          <a:bodyPr>
            <a:noAutofit/>
          </a:bodyPr>
          <a:lstStyle/>
          <a:p>
            <a:r>
              <a:rPr lang="cs-CZ" dirty="0"/>
              <a:t>Technologický pokrok v </a:t>
            </a:r>
            <a:r>
              <a:rPr lang="cs-CZ" dirty="0" err="1"/>
              <a:t>Ramanově</a:t>
            </a:r>
            <a:r>
              <a:rPr lang="cs-CZ" dirty="0"/>
              <a:t> spektroskopii v uplynulých 20 letech</a:t>
            </a: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386" r="4021" b="1867"/>
          <a:stretch/>
        </p:blipFill>
        <p:spPr bwMode="auto">
          <a:xfrm>
            <a:off x="1043608" y="1183779"/>
            <a:ext cx="7245102" cy="512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74370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B4EDDB63-0DB0-40DD-8A08-86AA068FA77C}" type="slidenum">
              <a:rPr lang="cs-CZ" smtClean="0"/>
              <a:pPr/>
              <a:t>24</a:t>
            </a:fld>
            <a:endParaRPr lang="cs-CZ"/>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4" r="1437" b="1205"/>
          <a:stretch/>
        </p:blipFill>
        <p:spPr bwMode="auto">
          <a:xfrm>
            <a:off x="179512" y="188640"/>
            <a:ext cx="8856290" cy="6097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ál 5"/>
          <p:cNvSpPr/>
          <p:nvPr/>
        </p:nvSpPr>
        <p:spPr>
          <a:xfrm>
            <a:off x="8817024" y="5942595"/>
            <a:ext cx="272852" cy="3372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bg1"/>
                </a:solidFill>
              </a:ln>
              <a:solidFill>
                <a:schemeClr val="bg1"/>
              </a:solidFill>
            </a:endParaRPr>
          </a:p>
        </p:txBody>
      </p:sp>
    </p:spTree>
    <p:extLst>
      <p:ext uri="{BB962C8B-B14F-4D97-AF65-F5344CB8AC3E}">
        <p14:creationId xmlns:p14="http://schemas.microsoft.com/office/powerpoint/2010/main" val="34680851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r>
              <a:rPr lang="cs-CZ" smtClean="0"/>
              <a:t>2010</a:t>
            </a:r>
            <a:endParaRPr lang="cs-CZ"/>
          </a:p>
        </p:txBody>
      </p:sp>
      <p:sp>
        <p:nvSpPr>
          <p:cNvPr id="3" name="Zástupný symbol pro zápatí 2"/>
          <p:cNvSpPr>
            <a:spLocks noGrp="1"/>
          </p:cNvSpPr>
          <p:nvPr>
            <p:ph type="ftr" sz="quarter" idx="11"/>
          </p:nvPr>
        </p:nvSpPr>
        <p:spPr/>
        <p:txBody>
          <a:bodyPr/>
          <a:lstStyle/>
          <a:p>
            <a:r>
              <a:rPr lang="cs-CZ" smtClean="0"/>
              <a:t>prof. Otruba</a:t>
            </a:r>
            <a:endParaRPr lang="cs-CZ"/>
          </a:p>
        </p:txBody>
      </p:sp>
      <p:sp>
        <p:nvSpPr>
          <p:cNvPr id="4" name="Zástupný symbol pro číslo snímku 3"/>
          <p:cNvSpPr>
            <a:spLocks noGrp="1"/>
          </p:cNvSpPr>
          <p:nvPr>
            <p:ph type="sldNum" sz="quarter" idx="12"/>
          </p:nvPr>
        </p:nvSpPr>
        <p:spPr/>
        <p:txBody>
          <a:bodyPr/>
          <a:lstStyle/>
          <a:p>
            <a:fld id="{B4EDDB63-0DB0-40DD-8A08-86AA068FA77C}" type="slidenum">
              <a:rPr lang="cs-CZ" smtClean="0"/>
              <a:pPr/>
              <a:t>25</a:t>
            </a:fld>
            <a:endParaRPr lang="cs-CZ"/>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306" b="2799"/>
          <a:stretch/>
        </p:blipFill>
        <p:spPr bwMode="auto">
          <a:xfrm>
            <a:off x="179512" y="-2307"/>
            <a:ext cx="8496176" cy="6338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91658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r>
              <a:rPr lang="cs-CZ" smtClean="0"/>
              <a:t>2010</a:t>
            </a:r>
            <a:endParaRPr lang="cs-CZ"/>
          </a:p>
        </p:txBody>
      </p:sp>
      <p:sp>
        <p:nvSpPr>
          <p:cNvPr id="3" name="Zástupný symbol pro zápatí 2"/>
          <p:cNvSpPr>
            <a:spLocks noGrp="1"/>
          </p:cNvSpPr>
          <p:nvPr>
            <p:ph type="ftr" sz="quarter" idx="11"/>
          </p:nvPr>
        </p:nvSpPr>
        <p:spPr/>
        <p:txBody>
          <a:bodyPr/>
          <a:lstStyle/>
          <a:p>
            <a:r>
              <a:rPr lang="cs-CZ" smtClean="0"/>
              <a:t>prof. Otruba</a:t>
            </a:r>
            <a:endParaRPr lang="cs-CZ"/>
          </a:p>
        </p:txBody>
      </p:sp>
      <p:sp>
        <p:nvSpPr>
          <p:cNvPr id="4" name="Zástupný symbol pro číslo snímku 3"/>
          <p:cNvSpPr>
            <a:spLocks noGrp="1"/>
          </p:cNvSpPr>
          <p:nvPr>
            <p:ph type="sldNum" sz="quarter" idx="12"/>
          </p:nvPr>
        </p:nvSpPr>
        <p:spPr/>
        <p:txBody>
          <a:bodyPr/>
          <a:lstStyle/>
          <a:p>
            <a:fld id="{B4EDDB63-0DB0-40DD-8A08-86AA068FA77C}" type="slidenum">
              <a:rPr lang="cs-CZ" smtClean="0"/>
              <a:pPr/>
              <a:t>26</a:t>
            </a:fld>
            <a:endParaRPr lang="cs-CZ"/>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81" t="2976" r="4798" b="2926"/>
          <a:stretch/>
        </p:blipFill>
        <p:spPr bwMode="auto">
          <a:xfrm>
            <a:off x="428625" y="0"/>
            <a:ext cx="8105775"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5507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r>
              <a:rPr lang="cs-CZ" smtClean="0"/>
              <a:t>2010</a:t>
            </a:r>
            <a:endParaRPr lang="cs-CZ"/>
          </a:p>
        </p:txBody>
      </p:sp>
      <p:sp>
        <p:nvSpPr>
          <p:cNvPr id="3" name="Zástupný symbol pro zápatí 2"/>
          <p:cNvSpPr>
            <a:spLocks noGrp="1"/>
          </p:cNvSpPr>
          <p:nvPr>
            <p:ph type="ftr" sz="quarter" idx="11"/>
          </p:nvPr>
        </p:nvSpPr>
        <p:spPr/>
        <p:txBody>
          <a:bodyPr/>
          <a:lstStyle/>
          <a:p>
            <a:r>
              <a:rPr lang="cs-CZ" smtClean="0"/>
              <a:t>prof. Otruba</a:t>
            </a:r>
            <a:endParaRPr lang="cs-CZ"/>
          </a:p>
        </p:txBody>
      </p:sp>
      <p:sp>
        <p:nvSpPr>
          <p:cNvPr id="4" name="Zástupný symbol pro číslo snímku 3"/>
          <p:cNvSpPr>
            <a:spLocks noGrp="1"/>
          </p:cNvSpPr>
          <p:nvPr>
            <p:ph type="sldNum" sz="quarter" idx="12"/>
          </p:nvPr>
        </p:nvSpPr>
        <p:spPr/>
        <p:txBody>
          <a:bodyPr/>
          <a:lstStyle/>
          <a:p>
            <a:fld id="{B4EDDB63-0DB0-40DD-8A08-86AA068FA77C}" type="slidenum">
              <a:rPr lang="cs-CZ" smtClean="0"/>
              <a:pPr/>
              <a:t>27</a:t>
            </a:fld>
            <a:endParaRPr lang="cs-CZ"/>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02" t="3155" r="5096" b="2550"/>
          <a:stretch/>
        </p:blipFill>
        <p:spPr bwMode="auto">
          <a:xfrm>
            <a:off x="323528" y="-2"/>
            <a:ext cx="8290627" cy="630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69759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r>
              <a:rPr lang="cs-CZ" smtClean="0"/>
              <a:t>2010</a:t>
            </a:r>
            <a:endParaRPr lang="cs-CZ"/>
          </a:p>
        </p:txBody>
      </p:sp>
      <p:sp>
        <p:nvSpPr>
          <p:cNvPr id="3" name="Zástupný symbol pro zápatí 2"/>
          <p:cNvSpPr>
            <a:spLocks noGrp="1"/>
          </p:cNvSpPr>
          <p:nvPr>
            <p:ph type="ftr" sz="quarter" idx="11"/>
          </p:nvPr>
        </p:nvSpPr>
        <p:spPr/>
        <p:txBody>
          <a:bodyPr/>
          <a:lstStyle/>
          <a:p>
            <a:r>
              <a:rPr lang="cs-CZ" smtClean="0"/>
              <a:t>prof. Otruba</a:t>
            </a:r>
            <a:endParaRPr lang="cs-CZ"/>
          </a:p>
        </p:txBody>
      </p:sp>
      <p:sp>
        <p:nvSpPr>
          <p:cNvPr id="4" name="Zástupný symbol pro číslo snímku 3"/>
          <p:cNvSpPr>
            <a:spLocks noGrp="1"/>
          </p:cNvSpPr>
          <p:nvPr>
            <p:ph type="sldNum" sz="quarter" idx="12"/>
          </p:nvPr>
        </p:nvSpPr>
        <p:spPr/>
        <p:txBody>
          <a:bodyPr/>
          <a:lstStyle/>
          <a:p>
            <a:fld id="{B4EDDB63-0DB0-40DD-8A08-86AA068FA77C}" type="slidenum">
              <a:rPr lang="cs-CZ" smtClean="0"/>
              <a:pPr/>
              <a:t>28</a:t>
            </a:fld>
            <a:endParaRPr lang="cs-CZ"/>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557" t="6796" r="13376" b="9709"/>
          <a:stretch/>
        </p:blipFill>
        <p:spPr bwMode="auto">
          <a:xfrm>
            <a:off x="971600" y="-1"/>
            <a:ext cx="7432552" cy="623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67605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r>
              <a:rPr lang="cs-CZ" smtClean="0"/>
              <a:t>2010</a:t>
            </a:r>
            <a:endParaRPr lang="cs-CZ"/>
          </a:p>
        </p:txBody>
      </p:sp>
      <p:sp>
        <p:nvSpPr>
          <p:cNvPr id="3" name="Zástupný symbol pro zápatí 2"/>
          <p:cNvSpPr>
            <a:spLocks noGrp="1"/>
          </p:cNvSpPr>
          <p:nvPr>
            <p:ph type="ftr" sz="quarter" idx="11"/>
          </p:nvPr>
        </p:nvSpPr>
        <p:spPr/>
        <p:txBody>
          <a:bodyPr/>
          <a:lstStyle/>
          <a:p>
            <a:r>
              <a:rPr lang="cs-CZ" smtClean="0"/>
              <a:t>prof. Otruba</a:t>
            </a:r>
            <a:endParaRPr lang="cs-CZ"/>
          </a:p>
        </p:txBody>
      </p:sp>
      <p:sp>
        <p:nvSpPr>
          <p:cNvPr id="4" name="Zástupný symbol pro číslo snímku 3"/>
          <p:cNvSpPr>
            <a:spLocks noGrp="1"/>
          </p:cNvSpPr>
          <p:nvPr>
            <p:ph type="sldNum" sz="quarter" idx="12"/>
          </p:nvPr>
        </p:nvSpPr>
        <p:spPr/>
        <p:txBody>
          <a:bodyPr/>
          <a:lstStyle/>
          <a:p>
            <a:fld id="{B4EDDB63-0DB0-40DD-8A08-86AA068FA77C}" type="slidenum">
              <a:rPr lang="cs-CZ" smtClean="0"/>
              <a:pPr/>
              <a:t>29</a:t>
            </a:fld>
            <a:endParaRPr lang="cs-CZ"/>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67" r="3822" b="7039"/>
          <a:stretch/>
        </p:blipFill>
        <p:spPr bwMode="auto">
          <a:xfrm>
            <a:off x="316814" y="0"/>
            <a:ext cx="8281376" cy="6286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0123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r>
              <a:rPr lang="cs-CZ" smtClean="0"/>
              <a:t>2010</a:t>
            </a:r>
            <a:endParaRPr lang="cs-CZ"/>
          </a:p>
        </p:txBody>
      </p:sp>
      <p:sp>
        <p:nvSpPr>
          <p:cNvPr id="3" name="Zástupný symbol pro zápatí 2"/>
          <p:cNvSpPr>
            <a:spLocks noGrp="1"/>
          </p:cNvSpPr>
          <p:nvPr>
            <p:ph type="ftr" sz="quarter" idx="11"/>
          </p:nvPr>
        </p:nvSpPr>
        <p:spPr/>
        <p:txBody>
          <a:bodyPr/>
          <a:lstStyle/>
          <a:p>
            <a:r>
              <a:rPr lang="cs-CZ" smtClean="0"/>
              <a:t>prof. Otruba</a:t>
            </a:r>
            <a:endParaRPr lang="cs-CZ"/>
          </a:p>
        </p:txBody>
      </p:sp>
      <p:sp>
        <p:nvSpPr>
          <p:cNvPr id="4" name="Zástupný symbol pro číslo snímku 3"/>
          <p:cNvSpPr>
            <a:spLocks noGrp="1"/>
          </p:cNvSpPr>
          <p:nvPr>
            <p:ph type="sldNum" sz="quarter" idx="12"/>
          </p:nvPr>
        </p:nvSpPr>
        <p:spPr/>
        <p:txBody>
          <a:bodyPr/>
          <a:lstStyle/>
          <a:p>
            <a:fld id="{B4EDDB63-0DB0-40DD-8A08-86AA068FA77C}" type="slidenum">
              <a:rPr lang="cs-CZ" smtClean="0"/>
              <a:pPr/>
              <a:t>3</a:t>
            </a:fld>
            <a:endParaRPr lang="cs-CZ"/>
          </a:p>
        </p:txBody>
      </p:sp>
      <p:pic>
        <p:nvPicPr>
          <p:cNvPr id="3074" name="Picture 2"/>
          <p:cNvPicPr>
            <a:picLocks noChangeAspect="1" noChangeArrowheads="1"/>
          </p:cNvPicPr>
          <p:nvPr/>
        </p:nvPicPr>
        <p:blipFill>
          <a:blip r:embed="rId2"/>
          <a:srcRect/>
          <a:stretch>
            <a:fillRect/>
          </a:stretch>
        </p:blipFill>
        <p:spPr bwMode="auto">
          <a:xfrm>
            <a:off x="285720" y="571480"/>
            <a:ext cx="8458244" cy="5524912"/>
          </a:xfrm>
          <a:prstGeom prst="rect">
            <a:avLst/>
          </a:prstGeom>
          <a:noFill/>
          <a:ln w="9525">
            <a:noFill/>
            <a:miter lim="800000"/>
            <a:headEnd/>
            <a:tailEnd/>
          </a:ln>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r>
              <a:rPr lang="cs-CZ" smtClean="0"/>
              <a:t>2010</a:t>
            </a:r>
            <a:endParaRPr lang="cs-CZ"/>
          </a:p>
        </p:txBody>
      </p:sp>
      <p:sp>
        <p:nvSpPr>
          <p:cNvPr id="3" name="Zástupný symbol pro zápatí 2"/>
          <p:cNvSpPr>
            <a:spLocks noGrp="1"/>
          </p:cNvSpPr>
          <p:nvPr>
            <p:ph type="ftr" sz="quarter" idx="11"/>
          </p:nvPr>
        </p:nvSpPr>
        <p:spPr/>
        <p:txBody>
          <a:bodyPr/>
          <a:lstStyle/>
          <a:p>
            <a:r>
              <a:rPr lang="cs-CZ" smtClean="0"/>
              <a:t>prof. Otruba</a:t>
            </a:r>
            <a:endParaRPr lang="cs-CZ"/>
          </a:p>
        </p:txBody>
      </p:sp>
      <p:sp>
        <p:nvSpPr>
          <p:cNvPr id="4" name="Zástupný symbol pro číslo snímku 3"/>
          <p:cNvSpPr>
            <a:spLocks noGrp="1"/>
          </p:cNvSpPr>
          <p:nvPr>
            <p:ph type="sldNum" sz="quarter" idx="12"/>
          </p:nvPr>
        </p:nvSpPr>
        <p:spPr/>
        <p:txBody>
          <a:bodyPr/>
          <a:lstStyle/>
          <a:p>
            <a:fld id="{B4EDDB63-0DB0-40DD-8A08-86AA068FA77C}" type="slidenum">
              <a:rPr lang="cs-CZ" smtClean="0"/>
              <a:pPr/>
              <a:t>30</a:t>
            </a:fld>
            <a:endParaRPr lang="cs-CZ"/>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03" t="2184" r="4822" b="8980"/>
          <a:stretch/>
        </p:blipFill>
        <p:spPr bwMode="auto">
          <a:xfrm>
            <a:off x="251520" y="1"/>
            <a:ext cx="8640960" cy="6312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95549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r>
              <a:rPr lang="cs-CZ" smtClean="0"/>
              <a:t>2010</a:t>
            </a:r>
            <a:endParaRPr lang="cs-CZ"/>
          </a:p>
        </p:txBody>
      </p:sp>
      <p:sp>
        <p:nvSpPr>
          <p:cNvPr id="3" name="Zástupný symbol pro zápatí 2"/>
          <p:cNvSpPr>
            <a:spLocks noGrp="1"/>
          </p:cNvSpPr>
          <p:nvPr>
            <p:ph type="ftr" sz="quarter" idx="11"/>
          </p:nvPr>
        </p:nvSpPr>
        <p:spPr/>
        <p:txBody>
          <a:bodyPr/>
          <a:lstStyle/>
          <a:p>
            <a:r>
              <a:rPr lang="cs-CZ" smtClean="0"/>
              <a:t>prof. Otruba</a:t>
            </a:r>
            <a:endParaRPr lang="cs-CZ"/>
          </a:p>
        </p:txBody>
      </p:sp>
      <p:sp>
        <p:nvSpPr>
          <p:cNvPr id="4" name="Zástupný symbol pro číslo snímku 3"/>
          <p:cNvSpPr>
            <a:spLocks noGrp="1"/>
          </p:cNvSpPr>
          <p:nvPr>
            <p:ph type="sldNum" sz="quarter" idx="12"/>
          </p:nvPr>
        </p:nvSpPr>
        <p:spPr/>
        <p:txBody>
          <a:bodyPr/>
          <a:lstStyle/>
          <a:p>
            <a:fld id="{B4EDDB63-0DB0-40DD-8A08-86AA068FA77C}" type="slidenum">
              <a:rPr lang="cs-CZ" smtClean="0"/>
              <a:pPr/>
              <a:t>31</a:t>
            </a:fld>
            <a:endParaRPr lang="cs-CZ"/>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733" r="4368" b="6432"/>
          <a:stretch/>
        </p:blipFill>
        <p:spPr bwMode="auto">
          <a:xfrm>
            <a:off x="596295" y="0"/>
            <a:ext cx="8124438" cy="6340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91990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r>
              <a:rPr lang="cs-CZ" smtClean="0"/>
              <a:t>2010</a:t>
            </a:r>
            <a:endParaRPr lang="cs-CZ"/>
          </a:p>
        </p:txBody>
      </p:sp>
      <p:sp>
        <p:nvSpPr>
          <p:cNvPr id="3" name="Zástupný symbol pro zápatí 2"/>
          <p:cNvSpPr>
            <a:spLocks noGrp="1"/>
          </p:cNvSpPr>
          <p:nvPr>
            <p:ph type="ftr" sz="quarter" idx="11"/>
          </p:nvPr>
        </p:nvSpPr>
        <p:spPr/>
        <p:txBody>
          <a:bodyPr/>
          <a:lstStyle/>
          <a:p>
            <a:r>
              <a:rPr lang="cs-CZ" smtClean="0"/>
              <a:t>prof. Otruba</a:t>
            </a:r>
            <a:endParaRPr lang="cs-CZ"/>
          </a:p>
        </p:txBody>
      </p:sp>
      <p:sp>
        <p:nvSpPr>
          <p:cNvPr id="4" name="Zástupný symbol pro číslo snímku 3"/>
          <p:cNvSpPr>
            <a:spLocks noGrp="1"/>
          </p:cNvSpPr>
          <p:nvPr>
            <p:ph type="sldNum" sz="quarter" idx="12"/>
          </p:nvPr>
        </p:nvSpPr>
        <p:spPr/>
        <p:txBody>
          <a:bodyPr/>
          <a:lstStyle/>
          <a:p>
            <a:fld id="{B4EDDB63-0DB0-40DD-8A08-86AA068FA77C}" type="slidenum">
              <a:rPr lang="cs-CZ" smtClean="0"/>
              <a:pPr/>
              <a:t>32</a:t>
            </a:fld>
            <a:endParaRPr lang="cs-CZ"/>
          </a:p>
        </p:txBody>
      </p:sp>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92" t="2427" r="3003" b="4975"/>
          <a:stretch/>
        </p:blipFill>
        <p:spPr bwMode="auto">
          <a:xfrm>
            <a:off x="323528" y="24407"/>
            <a:ext cx="8496944" cy="6215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40583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r>
              <a:rPr lang="cs-CZ" smtClean="0"/>
              <a:t>2010</a:t>
            </a:r>
            <a:endParaRPr lang="cs-CZ"/>
          </a:p>
        </p:txBody>
      </p:sp>
      <p:sp>
        <p:nvSpPr>
          <p:cNvPr id="3" name="Zástupný symbol pro zápatí 2"/>
          <p:cNvSpPr>
            <a:spLocks noGrp="1"/>
          </p:cNvSpPr>
          <p:nvPr>
            <p:ph type="ftr" sz="quarter" idx="11"/>
          </p:nvPr>
        </p:nvSpPr>
        <p:spPr/>
        <p:txBody>
          <a:bodyPr/>
          <a:lstStyle/>
          <a:p>
            <a:r>
              <a:rPr lang="cs-CZ" smtClean="0"/>
              <a:t>prof. Otruba</a:t>
            </a:r>
            <a:endParaRPr lang="cs-CZ"/>
          </a:p>
        </p:txBody>
      </p:sp>
      <p:sp>
        <p:nvSpPr>
          <p:cNvPr id="4" name="Zástupný symbol pro číslo snímku 3"/>
          <p:cNvSpPr>
            <a:spLocks noGrp="1"/>
          </p:cNvSpPr>
          <p:nvPr>
            <p:ph type="sldNum" sz="quarter" idx="12"/>
          </p:nvPr>
        </p:nvSpPr>
        <p:spPr/>
        <p:txBody>
          <a:bodyPr/>
          <a:lstStyle/>
          <a:p>
            <a:fld id="{B4EDDB63-0DB0-40DD-8A08-86AA068FA77C}" type="slidenum">
              <a:rPr lang="cs-CZ" smtClean="0"/>
              <a:pPr/>
              <a:t>33</a:t>
            </a:fld>
            <a:endParaRPr lang="cs-CZ"/>
          </a:p>
        </p:txBody>
      </p:sp>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555"/>
          <a:stretch/>
        </p:blipFill>
        <p:spPr bwMode="auto">
          <a:xfrm>
            <a:off x="254296" y="180072"/>
            <a:ext cx="8638184" cy="6116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54092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r>
              <a:rPr lang="cs-CZ" smtClean="0"/>
              <a:t>2010</a:t>
            </a:r>
            <a:endParaRPr lang="cs-CZ"/>
          </a:p>
        </p:txBody>
      </p:sp>
      <p:sp>
        <p:nvSpPr>
          <p:cNvPr id="3" name="Zástupný symbol pro zápatí 2"/>
          <p:cNvSpPr>
            <a:spLocks noGrp="1"/>
          </p:cNvSpPr>
          <p:nvPr>
            <p:ph type="ftr" sz="quarter" idx="11"/>
          </p:nvPr>
        </p:nvSpPr>
        <p:spPr/>
        <p:txBody>
          <a:bodyPr/>
          <a:lstStyle/>
          <a:p>
            <a:r>
              <a:rPr lang="cs-CZ" smtClean="0"/>
              <a:t>prof. Otruba</a:t>
            </a:r>
            <a:endParaRPr lang="cs-CZ"/>
          </a:p>
        </p:txBody>
      </p:sp>
      <p:sp>
        <p:nvSpPr>
          <p:cNvPr id="4" name="Zástupný symbol pro číslo snímku 3"/>
          <p:cNvSpPr>
            <a:spLocks noGrp="1"/>
          </p:cNvSpPr>
          <p:nvPr>
            <p:ph type="sldNum" sz="quarter" idx="12"/>
          </p:nvPr>
        </p:nvSpPr>
        <p:spPr/>
        <p:txBody>
          <a:bodyPr/>
          <a:lstStyle/>
          <a:p>
            <a:fld id="{B4EDDB63-0DB0-40DD-8A08-86AA068FA77C}" type="slidenum">
              <a:rPr lang="cs-CZ" smtClean="0"/>
              <a:pPr/>
              <a:t>34</a:t>
            </a:fld>
            <a:endParaRPr lang="cs-CZ"/>
          </a:p>
        </p:txBody>
      </p:sp>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260"/>
          <a:stretch/>
        </p:blipFill>
        <p:spPr bwMode="auto">
          <a:xfrm>
            <a:off x="10666" y="10641"/>
            <a:ext cx="8676454" cy="6298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66922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r>
              <a:rPr lang="cs-CZ" smtClean="0"/>
              <a:t>2010</a:t>
            </a:r>
            <a:endParaRPr lang="cs-CZ"/>
          </a:p>
        </p:txBody>
      </p:sp>
      <p:sp>
        <p:nvSpPr>
          <p:cNvPr id="3" name="Zástupný symbol pro zápatí 2"/>
          <p:cNvSpPr>
            <a:spLocks noGrp="1"/>
          </p:cNvSpPr>
          <p:nvPr>
            <p:ph type="ftr" sz="quarter" idx="11"/>
          </p:nvPr>
        </p:nvSpPr>
        <p:spPr/>
        <p:txBody>
          <a:bodyPr/>
          <a:lstStyle/>
          <a:p>
            <a:r>
              <a:rPr lang="cs-CZ" smtClean="0"/>
              <a:t>prof. Otruba</a:t>
            </a:r>
            <a:endParaRPr lang="cs-CZ"/>
          </a:p>
        </p:txBody>
      </p:sp>
      <p:sp>
        <p:nvSpPr>
          <p:cNvPr id="4" name="Zástupný symbol pro číslo snímku 3"/>
          <p:cNvSpPr>
            <a:spLocks noGrp="1"/>
          </p:cNvSpPr>
          <p:nvPr>
            <p:ph type="sldNum" sz="quarter" idx="12"/>
          </p:nvPr>
        </p:nvSpPr>
        <p:spPr/>
        <p:txBody>
          <a:bodyPr/>
          <a:lstStyle/>
          <a:p>
            <a:fld id="{B4EDDB63-0DB0-40DD-8A08-86AA068FA77C}" type="slidenum">
              <a:rPr lang="cs-CZ" smtClean="0"/>
              <a:pPr/>
              <a:t>35</a:t>
            </a:fld>
            <a:endParaRPr lang="cs-CZ"/>
          </a:p>
        </p:txBody>
      </p:sp>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115"/>
          <a:stretch/>
        </p:blipFill>
        <p:spPr bwMode="auto">
          <a:xfrm>
            <a:off x="179512" y="0"/>
            <a:ext cx="8532441" cy="613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13973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8229600" cy="1143000"/>
          </a:xfrm>
        </p:spPr>
        <p:txBody>
          <a:bodyPr>
            <a:normAutofit/>
          </a:bodyPr>
          <a:lstStyle/>
          <a:p>
            <a:r>
              <a:rPr lang="cs-CZ" dirty="0" smtClean="0"/>
              <a:t>Metody nelineární – SRS a ASRS</a:t>
            </a:r>
            <a:endParaRPr lang="cs-CZ" dirty="0"/>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B4EDDB63-0DB0-40DD-8A08-86AA068FA77C}" type="slidenum">
              <a:rPr lang="cs-CZ" smtClean="0"/>
              <a:pPr/>
              <a:t>36</a:t>
            </a:fld>
            <a:endParaRPr lang="cs-CZ"/>
          </a:p>
        </p:txBody>
      </p:sp>
      <p:pic>
        <p:nvPicPr>
          <p:cNvPr id="7" name="Zástupný symbol pro obsah 6" descr="img007a.tif"/>
          <p:cNvPicPr>
            <a:picLocks noGrp="1" noChangeAspect="1"/>
          </p:cNvPicPr>
          <p:nvPr>
            <p:ph sz="quarter" idx="1"/>
          </p:nvPr>
        </p:nvPicPr>
        <p:blipFill>
          <a:blip r:embed="rId2">
            <a:duotone>
              <a:prstClr val="black"/>
              <a:srgbClr val="D9C3A5">
                <a:tint val="50000"/>
                <a:satMod val="180000"/>
              </a:srgbClr>
            </a:duotone>
          </a:blip>
          <a:stretch>
            <a:fillRect/>
          </a:stretch>
        </p:blipFill>
        <p:spPr>
          <a:xfrm>
            <a:off x="971600" y="1214452"/>
            <a:ext cx="7027016" cy="3150652"/>
          </a:xfrm>
        </p:spPr>
      </p:pic>
      <p:sp>
        <p:nvSpPr>
          <p:cNvPr id="8" name="TextovéPole 7"/>
          <p:cNvSpPr txBox="1"/>
          <p:nvPr/>
        </p:nvSpPr>
        <p:spPr>
          <a:xfrm>
            <a:off x="323528" y="4365104"/>
            <a:ext cx="8640960" cy="2215991"/>
          </a:xfrm>
          <a:prstGeom prst="rect">
            <a:avLst/>
          </a:prstGeom>
          <a:noFill/>
        </p:spPr>
        <p:txBody>
          <a:bodyPr wrap="square" rtlCol="0">
            <a:spAutoFit/>
          </a:bodyPr>
          <a:lstStyle/>
          <a:p>
            <a:pPr algn="just"/>
            <a:r>
              <a:rPr lang="cs-CZ" dirty="0" smtClean="0"/>
              <a:t>SRS (</a:t>
            </a:r>
            <a:r>
              <a:rPr lang="cs-CZ" dirty="0" err="1" smtClean="0"/>
              <a:t>Stimulated</a:t>
            </a:r>
            <a:r>
              <a:rPr lang="cs-CZ" dirty="0" smtClean="0"/>
              <a:t> </a:t>
            </a:r>
            <a:r>
              <a:rPr lang="cs-CZ" dirty="0" err="1" smtClean="0"/>
              <a:t>Raman</a:t>
            </a:r>
            <a:r>
              <a:rPr lang="cs-CZ" dirty="0" smtClean="0"/>
              <a:t> </a:t>
            </a:r>
            <a:r>
              <a:rPr lang="cs-CZ" dirty="0" err="1" smtClean="0"/>
              <a:t>Scattering</a:t>
            </a:r>
            <a:r>
              <a:rPr lang="cs-CZ" dirty="0" smtClean="0"/>
              <a:t>) je variantou metody dvojí rezonance (a), při níž laserem ( frekvence </a:t>
            </a:r>
            <a:r>
              <a:rPr lang="el-GR" dirty="0" smtClean="0"/>
              <a:t>ω</a:t>
            </a:r>
            <a:r>
              <a:rPr lang="cs-CZ" baseline="-25000" dirty="0" smtClean="0"/>
              <a:t>L </a:t>
            </a:r>
            <a:r>
              <a:rPr lang="cs-CZ" dirty="0" smtClean="0"/>
              <a:t>) buzená hladina 2 je virtuální. Je-li </a:t>
            </a:r>
            <a:r>
              <a:rPr lang="el-GR" dirty="0" smtClean="0"/>
              <a:t>ω</a:t>
            </a:r>
            <a:r>
              <a:rPr lang="cs-CZ" baseline="-25000" dirty="0" smtClean="0"/>
              <a:t>V </a:t>
            </a:r>
            <a:r>
              <a:rPr lang="cs-CZ" dirty="0" smtClean="0"/>
              <a:t>frekvence vibračního přechodu, pak </a:t>
            </a:r>
          </a:p>
          <a:p>
            <a:r>
              <a:rPr lang="el-GR" dirty="0" smtClean="0"/>
              <a:t>ω</a:t>
            </a:r>
            <a:r>
              <a:rPr lang="cs-CZ" baseline="-25000" dirty="0" smtClean="0"/>
              <a:t>L</a:t>
            </a:r>
            <a:r>
              <a:rPr lang="cs-CZ" dirty="0" smtClean="0"/>
              <a:t> – </a:t>
            </a:r>
            <a:r>
              <a:rPr lang="el-GR" dirty="0" smtClean="0"/>
              <a:t>ω</a:t>
            </a:r>
            <a:r>
              <a:rPr lang="cs-CZ" baseline="-25000" dirty="0" smtClean="0"/>
              <a:t>V </a:t>
            </a:r>
            <a:r>
              <a:rPr lang="cs-CZ" dirty="0" smtClean="0"/>
              <a:t> = </a:t>
            </a:r>
            <a:r>
              <a:rPr lang="el-GR" dirty="0" smtClean="0"/>
              <a:t>ω</a:t>
            </a:r>
            <a:r>
              <a:rPr lang="cs-CZ" baseline="-25000" dirty="0" smtClean="0"/>
              <a:t>S </a:t>
            </a:r>
            <a:r>
              <a:rPr lang="cs-CZ" dirty="0" smtClean="0"/>
              <a:t> . Zavedeme-li do kyvety pomocný paprsek  s frekvencí </a:t>
            </a:r>
            <a:r>
              <a:rPr lang="el-GR" dirty="0" smtClean="0"/>
              <a:t>ω</a:t>
            </a:r>
            <a:r>
              <a:rPr lang="cs-CZ" baseline="-25000" dirty="0" smtClean="0"/>
              <a:t>S </a:t>
            </a:r>
            <a:r>
              <a:rPr lang="cs-CZ" dirty="0" smtClean="0"/>
              <a:t>, tedy se </a:t>
            </a:r>
            <a:r>
              <a:rPr lang="cs-CZ" dirty="0" err="1" smtClean="0"/>
              <a:t>Stokesovou</a:t>
            </a:r>
            <a:r>
              <a:rPr lang="cs-CZ" dirty="0" smtClean="0"/>
              <a:t> frekvencí  </a:t>
            </a:r>
            <a:r>
              <a:rPr lang="cs-CZ" dirty="0" err="1" smtClean="0"/>
              <a:t>Ramanova</a:t>
            </a:r>
            <a:r>
              <a:rPr lang="cs-CZ" dirty="0" smtClean="0"/>
              <a:t> spektra, dojde k zesílení na této frekvenci.  V případě ASRS (</a:t>
            </a:r>
            <a:r>
              <a:rPr lang="cs-CZ" dirty="0" err="1" smtClean="0"/>
              <a:t>Antistokes</a:t>
            </a:r>
            <a:r>
              <a:rPr lang="cs-CZ" dirty="0" smtClean="0"/>
              <a:t> SRS) dochází k vybuzení dvou virtuálních hladin 2 a 4 a platí </a:t>
            </a:r>
          </a:p>
          <a:p>
            <a:r>
              <a:rPr lang="el-GR" dirty="0" smtClean="0"/>
              <a:t>ω</a:t>
            </a:r>
            <a:r>
              <a:rPr lang="cs-CZ" baseline="-25000" dirty="0" smtClean="0"/>
              <a:t>L</a:t>
            </a:r>
            <a:r>
              <a:rPr lang="cs-CZ" dirty="0" smtClean="0"/>
              <a:t> + </a:t>
            </a:r>
            <a:r>
              <a:rPr lang="el-GR" dirty="0" smtClean="0"/>
              <a:t>ω</a:t>
            </a:r>
            <a:r>
              <a:rPr lang="cs-CZ" baseline="-25000" dirty="0" smtClean="0"/>
              <a:t>V </a:t>
            </a:r>
            <a:r>
              <a:rPr lang="cs-CZ" dirty="0" smtClean="0"/>
              <a:t> = </a:t>
            </a:r>
            <a:r>
              <a:rPr lang="el-GR" dirty="0" smtClean="0"/>
              <a:t>ω</a:t>
            </a:r>
            <a:r>
              <a:rPr lang="cs-CZ" baseline="-25000" dirty="0" smtClean="0"/>
              <a:t>AS </a:t>
            </a:r>
            <a:r>
              <a:rPr lang="cs-CZ" dirty="0" smtClean="0"/>
              <a:t>. Metody se používají k měření s vysokým rozlišením až 0,01 cm</a:t>
            </a:r>
            <a:r>
              <a:rPr lang="cs-CZ" baseline="30000" dirty="0" smtClean="0"/>
              <a:t>-1</a:t>
            </a:r>
            <a:r>
              <a:rPr lang="cs-CZ" dirty="0" smtClean="0"/>
              <a:t>. Na jejich principu jsou založeny i laditelné infračervené (</a:t>
            </a:r>
            <a:r>
              <a:rPr lang="cs-CZ" dirty="0" err="1" smtClean="0"/>
              <a:t>ramanovské</a:t>
            </a:r>
            <a:r>
              <a:rPr lang="cs-CZ" dirty="0" smtClean="0"/>
              <a:t>) lasery.</a:t>
            </a:r>
            <a:endParaRPr lang="cs-CZ" baseline="-25000" dirty="0" smtClean="0"/>
          </a:p>
          <a:p>
            <a:endParaRPr lang="cs-CZ" baseline="-250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324600" y="44624"/>
            <a:ext cx="2514600" cy="838200"/>
          </a:xfrm>
        </p:spPr>
        <p:txBody>
          <a:bodyPr>
            <a:normAutofit/>
          </a:bodyPr>
          <a:lstStyle/>
          <a:p>
            <a:r>
              <a:rPr lang="cs-CZ" dirty="0" smtClean="0"/>
              <a:t>Inverzní </a:t>
            </a:r>
            <a:r>
              <a:rPr lang="cs-CZ" dirty="0" err="1" smtClean="0"/>
              <a:t>Ramanova</a:t>
            </a:r>
            <a:r>
              <a:rPr lang="cs-CZ" dirty="0" smtClean="0"/>
              <a:t> spektrometrie</a:t>
            </a:r>
            <a:endParaRPr lang="cs-CZ" dirty="0"/>
          </a:p>
        </p:txBody>
      </p:sp>
      <p:sp>
        <p:nvSpPr>
          <p:cNvPr id="3" name="Zástupný symbol pro text 2"/>
          <p:cNvSpPr>
            <a:spLocks noGrp="1"/>
          </p:cNvSpPr>
          <p:nvPr>
            <p:ph type="body" idx="2"/>
          </p:nvPr>
        </p:nvSpPr>
        <p:spPr>
          <a:xfrm>
            <a:off x="6324600" y="980728"/>
            <a:ext cx="2514600" cy="3865984"/>
          </a:xfrm>
        </p:spPr>
        <p:txBody>
          <a:bodyPr>
            <a:normAutofit/>
          </a:bodyPr>
          <a:lstStyle/>
          <a:p>
            <a:pPr marL="342900" indent="-342900">
              <a:buAutoNum type="alphaLcParenBoth"/>
            </a:pPr>
            <a:r>
              <a:rPr lang="cs-CZ" sz="2400" dirty="0" err="1" smtClean="0"/>
              <a:t>Using</a:t>
            </a:r>
            <a:r>
              <a:rPr lang="cs-CZ" sz="2400" dirty="0" smtClean="0"/>
              <a:t> a laser </a:t>
            </a:r>
            <a:r>
              <a:rPr lang="cs-CZ" sz="2400" dirty="0" err="1" smtClean="0"/>
              <a:t>dye</a:t>
            </a:r>
            <a:r>
              <a:rPr lang="cs-CZ" sz="2400" dirty="0" smtClean="0"/>
              <a:t> to </a:t>
            </a:r>
            <a:r>
              <a:rPr lang="cs-CZ" sz="2400" dirty="0" err="1" smtClean="0"/>
              <a:t>generate</a:t>
            </a:r>
            <a:r>
              <a:rPr lang="cs-CZ" sz="2400" dirty="0" smtClean="0"/>
              <a:t> a </a:t>
            </a:r>
            <a:r>
              <a:rPr lang="cs-CZ" sz="2400" dirty="0" err="1" smtClean="0"/>
              <a:t>continuum</a:t>
            </a:r>
            <a:endParaRPr lang="cs-CZ" sz="2400" dirty="0" smtClean="0"/>
          </a:p>
          <a:p>
            <a:pPr marL="342900" indent="-342900">
              <a:buAutoNum type="alphaLcParenBoth"/>
            </a:pPr>
            <a:r>
              <a:rPr lang="cs-CZ" sz="2400" dirty="0" err="1" smtClean="0"/>
              <a:t>Using</a:t>
            </a:r>
            <a:r>
              <a:rPr lang="cs-CZ" sz="2400" dirty="0" smtClean="0"/>
              <a:t> a </a:t>
            </a:r>
            <a:r>
              <a:rPr lang="cs-CZ" sz="2400" dirty="0" err="1" smtClean="0"/>
              <a:t>white</a:t>
            </a:r>
            <a:r>
              <a:rPr lang="cs-CZ" sz="2400" dirty="0" smtClean="0"/>
              <a:t> </a:t>
            </a:r>
            <a:r>
              <a:rPr lang="cs-CZ" sz="2400" dirty="0" err="1" smtClean="0"/>
              <a:t>light</a:t>
            </a:r>
            <a:r>
              <a:rPr lang="cs-CZ" sz="2400" dirty="0" smtClean="0"/>
              <a:t> </a:t>
            </a:r>
            <a:r>
              <a:rPr lang="cs-CZ" sz="2400" dirty="0" err="1" smtClean="0"/>
              <a:t>continuum</a:t>
            </a:r>
            <a:r>
              <a:rPr lang="cs-CZ" sz="2400" dirty="0" smtClean="0"/>
              <a:t> </a:t>
            </a:r>
            <a:r>
              <a:rPr lang="cs-CZ" sz="2400" dirty="0" err="1" smtClean="0"/>
              <a:t>produced</a:t>
            </a:r>
            <a:r>
              <a:rPr lang="cs-CZ" sz="2400" dirty="0" smtClean="0"/>
              <a:t> by </a:t>
            </a:r>
            <a:r>
              <a:rPr lang="cs-CZ" sz="2400" dirty="0" err="1" smtClean="0"/>
              <a:t>slf-focusing</a:t>
            </a:r>
            <a:r>
              <a:rPr lang="cs-CZ" sz="2400" dirty="0" smtClean="0"/>
              <a:t> </a:t>
            </a:r>
            <a:r>
              <a:rPr lang="cs-CZ" sz="2400" dirty="0" err="1" smtClean="0"/>
              <a:t>of</a:t>
            </a:r>
            <a:r>
              <a:rPr lang="cs-CZ" sz="2400" dirty="0" smtClean="0"/>
              <a:t> </a:t>
            </a:r>
            <a:r>
              <a:rPr lang="cs-CZ" sz="2400" dirty="0" err="1" smtClean="0"/>
              <a:t>picosecond</a:t>
            </a:r>
            <a:r>
              <a:rPr lang="cs-CZ" sz="2400" dirty="0" smtClean="0"/>
              <a:t> laser </a:t>
            </a:r>
            <a:r>
              <a:rPr lang="cs-CZ" sz="2400" dirty="0" err="1" smtClean="0"/>
              <a:t>pulses</a:t>
            </a:r>
            <a:r>
              <a:rPr lang="cs-CZ" sz="2400" dirty="0" smtClean="0"/>
              <a:t> in </a:t>
            </a:r>
            <a:r>
              <a:rPr lang="cs-CZ" sz="2400" dirty="0" err="1" smtClean="0"/>
              <a:t>water</a:t>
            </a:r>
            <a:endParaRPr lang="cs-CZ" sz="2400" dirty="0" smtClean="0"/>
          </a:p>
          <a:p>
            <a:pPr marL="342900" indent="-342900">
              <a:buAutoNum type="alphaLcParenBoth"/>
            </a:pPr>
            <a:r>
              <a:rPr lang="cs-CZ" sz="2400" dirty="0" err="1" smtClean="0"/>
              <a:t>Illustratinon</a:t>
            </a:r>
            <a:r>
              <a:rPr lang="cs-CZ" sz="2400" dirty="0" smtClean="0"/>
              <a:t> </a:t>
            </a:r>
            <a:r>
              <a:rPr lang="cs-CZ" sz="2400" dirty="0" err="1" smtClean="0"/>
              <a:t>of</a:t>
            </a:r>
            <a:r>
              <a:rPr lang="cs-CZ" sz="2400" dirty="0" smtClean="0"/>
              <a:t> </a:t>
            </a:r>
            <a:r>
              <a:rPr lang="cs-CZ" sz="2400" dirty="0" err="1" smtClean="0"/>
              <a:t>the</a:t>
            </a:r>
            <a:r>
              <a:rPr lang="cs-CZ" sz="2400" dirty="0" smtClean="0"/>
              <a:t> </a:t>
            </a:r>
            <a:r>
              <a:rPr lang="cs-CZ" sz="2400" dirty="0" err="1" smtClean="0"/>
              <a:t>spectrum</a:t>
            </a:r>
            <a:endParaRPr lang="cs-CZ" sz="2400" dirty="0"/>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B4EDDB63-0DB0-40DD-8A08-86AA068FA77C}" type="slidenum">
              <a:rPr lang="cs-CZ" smtClean="0"/>
              <a:pPr/>
              <a:t>37</a:t>
            </a:fld>
            <a:endParaRPr lang="cs-CZ"/>
          </a:p>
        </p:txBody>
      </p:sp>
      <p:pic>
        <p:nvPicPr>
          <p:cNvPr id="7" name="Zástupný symbol pro obsah 6" descr="raman_inverze.tif"/>
          <p:cNvPicPr>
            <a:picLocks noGrp="1" noChangeAspect="1"/>
          </p:cNvPicPr>
          <p:nvPr>
            <p:ph sz="quarter" idx="1"/>
          </p:nvPr>
        </p:nvPicPr>
        <p:blipFill rotWithShape="1">
          <a:blip r:embed="rId2">
            <a:duotone>
              <a:prstClr val="black"/>
              <a:srgbClr val="D9C3A5">
                <a:tint val="50000"/>
                <a:satMod val="180000"/>
              </a:srgbClr>
            </a:duotone>
          </a:blip>
          <a:srcRect b="8487"/>
          <a:stretch/>
        </p:blipFill>
        <p:spPr>
          <a:xfrm>
            <a:off x="467544" y="104487"/>
            <a:ext cx="5430312" cy="6128796"/>
          </a:xfrm>
        </p:spPr>
      </p:pic>
      <p:sp>
        <p:nvSpPr>
          <p:cNvPr id="8" name="Rectangle 1"/>
          <p:cNvSpPr>
            <a:spLocks noChangeArrowheads="1"/>
          </p:cNvSpPr>
          <p:nvPr/>
        </p:nvSpPr>
        <p:spPr bwMode="auto">
          <a:xfrm>
            <a:off x="0" y="0"/>
            <a:ext cx="6096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000" b="0" i="0" u="none" strike="noStrike" cap="none" normalizeH="0" baseline="0" smtClean="0">
                <a:ln>
                  <a:noFill/>
                </a:ln>
                <a:solidFill>
                  <a:srgbClr val="222222"/>
                </a:solidFill>
                <a:effectLst/>
                <a:latin typeface="Proxima Nova"/>
                <a:cs typeface="Arial" pitchFamily="34" charset="0"/>
              </a:rPr>
              <a:t>Images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cs-CZ" altLang="cs-CZ" sz="1000" b="0" i="0" u="none" strike="noStrike" cap="none" normalizeH="0" baseline="0" smtClean="0">
                <a:ln>
                  <a:noFill/>
                </a:ln>
                <a:solidFill>
                  <a:srgbClr val="222222"/>
                </a:solidFill>
                <a:effectLst/>
                <a:latin typeface="inherit"/>
                <a:cs typeface="Arial" pitchFamily="34" charset="0"/>
              </a:rPr>
              <a:t>  </a:t>
            </a:r>
            <a:r>
              <a:rPr kumimoji="0" lang="cs-CZ" altLang="cs-CZ" sz="7200" b="0" i="0" u="none" strike="noStrike" cap="none" normalizeH="0" baseline="0" smtClean="0">
                <a:ln>
                  <a:noFill/>
                </a:ln>
                <a:solidFill>
                  <a:srgbClr val="222222"/>
                </a:solidFill>
                <a:effectLst/>
                <a:latin typeface="inherit"/>
                <a:cs typeface="Arial" pitchFamily="34" charset="0"/>
              </a:rPr>
              <a:t> </a:t>
            </a:r>
            <a:r>
              <a:rPr kumimoji="0" lang="cs-CZ" altLang="cs-CZ" sz="1000" b="0" i="0" u="none" strike="noStrike" cap="none" normalizeH="0" baseline="0" smtClean="0">
                <a:ln>
                  <a:noFill/>
                </a:ln>
                <a:solidFill>
                  <a:srgbClr val="222222"/>
                </a:solidFill>
                <a:effectLst/>
                <a:latin typeface="inherit"/>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000" b="0" i="0" u="none" strike="noStrike" cap="none" normalizeH="0" baseline="0" smtClean="0">
              <a:ln>
                <a:noFill/>
              </a:ln>
              <a:solidFill>
                <a:srgbClr val="222222"/>
              </a:solidFill>
              <a:effectLst/>
              <a:latin typeface="inherit"/>
              <a:cs typeface="Arial" pitchFamily="34" charset="0"/>
            </a:endParaRPr>
          </a:p>
        </p:txBody>
      </p:sp>
      <p:pic>
        <p:nvPicPr>
          <p:cNvPr id="1026" name="Picture 2" descr="Figure 1"/>
          <p:cNvPicPr>
            <a:picLocks noChangeAspect="1" noChangeArrowheads="1"/>
          </p:cNvPicPr>
          <p:nvPr/>
        </p:nvPicPr>
        <p:blipFill rotWithShape="1">
          <a:blip r:embed="rId3">
            <a:extLst>
              <a:ext uri="{28A0092B-C50C-407E-A947-70E740481C1C}">
                <a14:useLocalDpi xmlns:a14="http://schemas.microsoft.com/office/drawing/2010/main" val="0"/>
              </a:ext>
            </a:extLst>
          </a:blip>
          <a:srcRect r="39500"/>
          <a:stretch/>
        </p:blipFill>
        <p:spPr bwMode="auto">
          <a:xfrm>
            <a:off x="5922689" y="5013176"/>
            <a:ext cx="3185816" cy="12870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err="1" smtClean="0"/>
              <a:t>Ramanova</a:t>
            </a:r>
            <a:r>
              <a:rPr lang="cs-CZ" dirty="0" smtClean="0"/>
              <a:t> spektroskopie</a:t>
            </a:r>
            <a:endParaRPr lang="cs-CZ" dirty="0"/>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B4EDDB63-0DB0-40DD-8A08-86AA068FA77C}" type="slidenum">
              <a:rPr lang="cs-CZ" smtClean="0"/>
              <a:pPr/>
              <a:t>38</a:t>
            </a:fld>
            <a:endParaRPr lang="cs-CZ"/>
          </a:p>
        </p:txBody>
      </p:sp>
      <p:sp>
        <p:nvSpPr>
          <p:cNvPr id="3" name="Zástupný symbol pro obsah 2"/>
          <p:cNvSpPr>
            <a:spLocks noGrp="1"/>
          </p:cNvSpPr>
          <p:nvPr>
            <p:ph sz="quarter" idx="1"/>
          </p:nvPr>
        </p:nvSpPr>
        <p:spPr/>
        <p:txBody>
          <a:bodyPr>
            <a:normAutofit/>
          </a:bodyPr>
          <a:lstStyle/>
          <a:p>
            <a:r>
              <a:rPr lang="cs-CZ" b="1" i="1" dirty="0" smtClean="0"/>
              <a:t>Každá čára </a:t>
            </a:r>
            <a:r>
              <a:rPr lang="cs-CZ" b="1" i="1" dirty="0" err="1" smtClean="0"/>
              <a:t>Ramanova</a:t>
            </a:r>
            <a:r>
              <a:rPr lang="cs-CZ" b="1" i="1" dirty="0" smtClean="0"/>
              <a:t> spektra je svými vlastnostmi závislá:</a:t>
            </a:r>
          </a:p>
          <a:p>
            <a:pPr lvl="1"/>
            <a:r>
              <a:rPr lang="cs-CZ" b="1" i="1" dirty="0" smtClean="0"/>
              <a:t>na počtu a hmotě společně kmitajících atomů molekuly</a:t>
            </a:r>
          </a:p>
          <a:p>
            <a:pPr lvl="1"/>
            <a:r>
              <a:rPr lang="pl-PL" b="1" i="1" dirty="0" smtClean="0"/>
              <a:t>na jejich prostorovém uspořádání</a:t>
            </a:r>
          </a:p>
          <a:p>
            <a:pPr lvl="1"/>
            <a:r>
              <a:rPr lang="cs-CZ" b="1" i="1" dirty="0" smtClean="0"/>
              <a:t>na vnitřně molekulovém silovém poli</a:t>
            </a:r>
          </a:p>
          <a:p>
            <a:r>
              <a:rPr lang="cs-CZ" b="1" i="1" dirty="0" smtClean="0"/>
              <a:t>Je zřejmé, že </a:t>
            </a:r>
            <a:r>
              <a:rPr lang="cs-CZ" b="1" i="1" dirty="0" err="1" smtClean="0"/>
              <a:t>Ramanových</a:t>
            </a:r>
            <a:r>
              <a:rPr lang="cs-CZ" b="1" i="1" dirty="0" smtClean="0"/>
              <a:t> spekter lze </a:t>
            </a:r>
            <a:r>
              <a:rPr lang="cs-CZ" b="1" i="1" dirty="0" err="1" smtClean="0"/>
              <a:t>použíti</a:t>
            </a:r>
            <a:r>
              <a:rPr lang="cs-CZ" b="1" i="1" dirty="0" smtClean="0"/>
              <a:t> analyticky,zvláště  při řešení některých, chemicky těžko </a:t>
            </a:r>
            <a:r>
              <a:rPr lang="cs-CZ" b="1" i="1" dirty="0" err="1" smtClean="0"/>
              <a:t>dokazovatelných</a:t>
            </a:r>
            <a:r>
              <a:rPr lang="cs-CZ" b="1" i="1" dirty="0" smtClean="0"/>
              <a:t> rozdílů konstitučních</a:t>
            </a:r>
          </a:p>
          <a:p>
            <a:pPr>
              <a:buNone/>
            </a:pPr>
            <a:endParaRPr lang="cs-CZ" b="1" i="1" dirty="0" smtClean="0"/>
          </a:p>
          <a:p>
            <a:pPr>
              <a:buNone/>
            </a:pPr>
            <a:r>
              <a:rPr lang="cs-CZ" b="1" i="1" dirty="0" smtClean="0"/>
              <a:t>Prof. Dr. Arnošt Okáč: Výklad k základním operacím v chemické analyse, JČMF 1948</a:t>
            </a:r>
          </a:p>
          <a:p>
            <a:endParaRPr lang="cs-CZ"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Experimentální výhody</a:t>
            </a:r>
            <a:endParaRPr lang="cs-CZ" dirty="0"/>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B4EDDB63-0DB0-40DD-8A08-86AA068FA77C}" type="slidenum">
              <a:rPr lang="cs-CZ" smtClean="0"/>
              <a:pPr/>
              <a:t>39</a:t>
            </a:fld>
            <a:endParaRPr lang="cs-CZ"/>
          </a:p>
        </p:txBody>
      </p:sp>
      <p:sp>
        <p:nvSpPr>
          <p:cNvPr id="3" name="Zástupný symbol pro obsah 2"/>
          <p:cNvSpPr>
            <a:spLocks noGrp="1"/>
          </p:cNvSpPr>
          <p:nvPr>
            <p:ph sz="quarter" idx="1"/>
          </p:nvPr>
        </p:nvSpPr>
        <p:spPr/>
        <p:txBody>
          <a:bodyPr>
            <a:normAutofit/>
          </a:bodyPr>
          <a:lstStyle/>
          <a:p>
            <a:r>
              <a:rPr lang="cs-CZ" dirty="0" smtClean="0"/>
              <a:t>možnost měření ve vodném prostředí</a:t>
            </a:r>
          </a:p>
          <a:p>
            <a:pPr>
              <a:buNone/>
            </a:pPr>
            <a:r>
              <a:rPr lang="cs-CZ" dirty="0" smtClean="0"/>
              <a:t>	</a:t>
            </a:r>
            <a:r>
              <a:rPr lang="it-IT" dirty="0" smtClean="0"/>
              <a:t>➥ nízká intenzita Ramanova rozptylu pro vodu</a:t>
            </a:r>
          </a:p>
          <a:p>
            <a:pPr>
              <a:buNone/>
            </a:pPr>
            <a:r>
              <a:rPr lang="cs-CZ" dirty="0" smtClean="0"/>
              <a:t>	➥ používané optické materiály nejsou citlivé na vlhkost</a:t>
            </a:r>
          </a:p>
          <a:p>
            <a:r>
              <a:rPr lang="cs-CZ" dirty="0" smtClean="0"/>
              <a:t>možnost měření ve skleněných nádobách</a:t>
            </a:r>
          </a:p>
          <a:p>
            <a:pPr>
              <a:buNone/>
            </a:pPr>
            <a:r>
              <a:rPr lang="cs-CZ" dirty="0" smtClean="0"/>
              <a:t>	➥ měření v uzavřených ampulích - např. pod </a:t>
            </a:r>
            <a:r>
              <a:rPr lang="cs-CZ" dirty="0" err="1" smtClean="0"/>
              <a:t>vakuuem</a:t>
            </a:r>
            <a:endParaRPr lang="cs-CZ" dirty="0" smtClean="0"/>
          </a:p>
          <a:p>
            <a:r>
              <a:rPr lang="cs-CZ" dirty="0" smtClean="0"/>
              <a:t>snadné využití skelné vláknové optiky</a:t>
            </a:r>
          </a:p>
          <a:p>
            <a:r>
              <a:rPr lang="cs-CZ" dirty="0" smtClean="0"/>
              <a:t>minimální požadavky na úpravu pevných</a:t>
            </a:r>
          </a:p>
          <a:p>
            <a:pPr>
              <a:buNone/>
            </a:pPr>
            <a:r>
              <a:rPr lang="cs-CZ" dirty="0" smtClean="0"/>
              <a:t>	vzorků</a:t>
            </a:r>
          </a:p>
          <a:p>
            <a:r>
              <a:rPr lang="pt-BR" dirty="0" smtClean="0"/>
              <a:t>intenzivní pásy -C=C-, -N=N-, -S-S</a:t>
            </a:r>
            <a:r>
              <a:rPr lang="cs-CZ" dirty="0" smtClean="0"/>
              <a:t> </a:t>
            </a:r>
            <a:r>
              <a:rPr lang="pt-BR" dirty="0" smtClean="0"/>
              <a:t>a</a:t>
            </a:r>
          </a:p>
          <a:p>
            <a:pPr>
              <a:buNone/>
            </a:pPr>
            <a:r>
              <a:rPr lang="cs-CZ" dirty="0" smtClean="0"/>
              <a:t>	dalších symetrických vibrací</a:t>
            </a:r>
          </a:p>
          <a:p>
            <a:endParaRPr lang="cs-CZ"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Nadpis 10"/>
          <p:cNvSpPr>
            <a:spLocks noGrp="1"/>
          </p:cNvSpPr>
          <p:nvPr>
            <p:ph type="title"/>
          </p:nvPr>
        </p:nvSpPr>
        <p:spPr/>
        <p:txBody>
          <a:bodyPr>
            <a:normAutofit/>
          </a:bodyPr>
          <a:lstStyle/>
          <a:p>
            <a:r>
              <a:rPr lang="cs-CZ" dirty="0" smtClean="0"/>
              <a:t>Podstata </a:t>
            </a:r>
            <a:r>
              <a:rPr lang="cs-CZ" dirty="0" err="1" smtClean="0"/>
              <a:t>Ramanova</a:t>
            </a:r>
            <a:r>
              <a:rPr lang="cs-CZ" dirty="0" smtClean="0"/>
              <a:t> jevu</a:t>
            </a:r>
            <a:endParaRPr lang="cs-CZ" dirty="0"/>
          </a:p>
        </p:txBody>
      </p:sp>
      <p:sp>
        <p:nvSpPr>
          <p:cNvPr id="2" name="Zástupný symbol pro datum 1"/>
          <p:cNvSpPr>
            <a:spLocks noGrp="1"/>
          </p:cNvSpPr>
          <p:nvPr>
            <p:ph type="dt" sz="half" idx="10"/>
          </p:nvPr>
        </p:nvSpPr>
        <p:spPr/>
        <p:txBody>
          <a:bodyPr/>
          <a:lstStyle/>
          <a:p>
            <a:r>
              <a:rPr lang="cs-CZ" smtClean="0"/>
              <a:t>2010</a:t>
            </a:r>
            <a:endParaRPr lang="cs-CZ"/>
          </a:p>
        </p:txBody>
      </p:sp>
      <p:sp>
        <p:nvSpPr>
          <p:cNvPr id="3" name="Zástupný symbol pro zápatí 2"/>
          <p:cNvSpPr>
            <a:spLocks noGrp="1"/>
          </p:cNvSpPr>
          <p:nvPr>
            <p:ph type="ftr" sz="quarter" idx="11"/>
          </p:nvPr>
        </p:nvSpPr>
        <p:spPr/>
        <p:txBody>
          <a:bodyPr/>
          <a:lstStyle/>
          <a:p>
            <a:r>
              <a:rPr lang="cs-CZ" dirty="0" smtClean="0"/>
              <a:t>prof. Otruba</a:t>
            </a:r>
            <a:endParaRPr lang="cs-CZ" dirty="0"/>
          </a:p>
        </p:txBody>
      </p:sp>
      <p:sp>
        <p:nvSpPr>
          <p:cNvPr id="4" name="Zástupný symbol pro číslo snímku 3"/>
          <p:cNvSpPr>
            <a:spLocks noGrp="1"/>
          </p:cNvSpPr>
          <p:nvPr>
            <p:ph type="sldNum" sz="quarter" idx="12"/>
          </p:nvPr>
        </p:nvSpPr>
        <p:spPr/>
        <p:txBody>
          <a:bodyPr/>
          <a:lstStyle/>
          <a:p>
            <a:fld id="{B4EDDB63-0DB0-40DD-8A08-86AA068FA77C}" type="slidenum">
              <a:rPr lang="cs-CZ" smtClean="0"/>
              <a:pPr/>
              <a:t>4</a:t>
            </a:fld>
            <a:endParaRPr lang="cs-CZ"/>
          </a:p>
        </p:txBody>
      </p:sp>
      <p:sp>
        <p:nvSpPr>
          <p:cNvPr id="12" name="Zástupný symbol pro obsah 11"/>
          <p:cNvSpPr>
            <a:spLocks noGrp="1"/>
          </p:cNvSpPr>
          <p:nvPr>
            <p:ph sz="quarter" idx="1"/>
          </p:nvPr>
        </p:nvSpPr>
        <p:spPr/>
        <p:txBody>
          <a:bodyPr>
            <a:normAutofit fontScale="77500" lnSpcReduction="20000"/>
          </a:bodyPr>
          <a:lstStyle/>
          <a:p>
            <a:pPr marL="180000">
              <a:buNone/>
            </a:pPr>
            <a:r>
              <a:rPr lang="cs-CZ" b="1" dirty="0" smtClean="0"/>
              <a:t>ROZPTYL ZÁŘENÍ</a:t>
            </a:r>
          </a:p>
          <a:p>
            <a:pPr marL="180000" lvl="1">
              <a:buNone/>
            </a:pPr>
            <a:r>
              <a:rPr lang="cs-CZ" sz="2800" dirty="0" smtClean="0"/>
              <a:t>rozptýlený foton má odlišnou energii oproti    dopadajícímu</a:t>
            </a:r>
          </a:p>
          <a:p>
            <a:pPr marL="180000" lvl="1">
              <a:buNone/>
            </a:pPr>
            <a:r>
              <a:rPr lang="cs-CZ" sz="2800" dirty="0" smtClean="0"/>
              <a:t>zářivý </a:t>
            </a:r>
            <a:r>
              <a:rPr lang="cs-CZ" sz="2800" dirty="0" err="1" smtClean="0"/>
              <a:t>dvoufotonový</a:t>
            </a:r>
            <a:r>
              <a:rPr lang="cs-CZ" sz="2800" dirty="0" smtClean="0"/>
              <a:t> přechod mezi dvěma stacionárními vibračními stavy molekuly jejichž energie jsou E</a:t>
            </a:r>
            <a:r>
              <a:rPr lang="cs-CZ" sz="2800" baseline="-25000" dirty="0" smtClean="0"/>
              <a:t>1</a:t>
            </a:r>
            <a:r>
              <a:rPr lang="cs-CZ" sz="2800" dirty="0" smtClean="0"/>
              <a:t> a E</a:t>
            </a:r>
            <a:r>
              <a:rPr lang="cs-CZ" sz="2800" baseline="-25000" dirty="0" smtClean="0"/>
              <a:t>2</a:t>
            </a:r>
            <a:r>
              <a:rPr lang="cs-CZ" sz="2800" dirty="0" smtClean="0"/>
              <a:t>,</a:t>
            </a:r>
          </a:p>
          <a:p>
            <a:pPr marL="180000">
              <a:buNone/>
            </a:pPr>
            <a:r>
              <a:rPr lang="cs-CZ" dirty="0" smtClean="0"/>
              <a:t>vyvolaný interakcí  s fotonem dopadajícího záření</a:t>
            </a:r>
          </a:p>
          <a:p>
            <a:pPr marL="180000">
              <a:buNone/>
            </a:pPr>
            <a:r>
              <a:rPr lang="cs-CZ" dirty="0" smtClean="0"/>
              <a:t>o frekvenci</a:t>
            </a:r>
          </a:p>
          <a:p>
            <a:pPr marL="180000">
              <a:buNone/>
            </a:pPr>
            <a:r>
              <a:rPr lang="cs-CZ" dirty="0" smtClean="0">
                <a:latin typeface="Lucida Sans Unicode"/>
                <a:cs typeface="Lucida Sans Unicode"/>
              </a:rPr>
              <a:t>		</a:t>
            </a:r>
            <a:r>
              <a:rPr lang="el-GR" dirty="0" smtClean="0">
                <a:latin typeface="Lucida Sans Unicode"/>
                <a:cs typeface="Lucida Sans Unicode"/>
              </a:rPr>
              <a:t>ν</a:t>
            </a:r>
            <a:r>
              <a:rPr lang="pt-BR" baseline="-25000" dirty="0" smtClean="0"/>
              <a:t>0</a:t>
            </a:r>
            <a:r>
              <a:rPr lang="pt-BR" dirty="0" smtClean="0"/>
              <a:t> &gt;</a:t>
            </a:r>
            <a:r>
              <a:rPr lang="cs-CZ" dirty="0" smtClean="0"/>
              <a:t>(</a:t>
            </a:r>
            <a:r>
              <a:rPr lang="pt-BR" dirty="0" smtClean="0"/>
              <a:t> </a:t>
            </a:r>
            <a:r>
              <a:rPr lang="pt-BR" i="1" dirty="0" smtClean="0"/>
              <a:t>E</a:t>
            </a:r>
            <a:r>
              <a:rPr lang="pt-BR" i="1" baseline="-25000" dirty="0" smtClean="0"/>
              <a:t>2</a:t>
            </a:r>
            <a:r>
              <a:rPr lang="pt-BR" i="1" dirty="0" smtClean="0"/>
              <a:t> - E</a:t>
            </a:r>
            <a:r>
              <a:rPr lang="pt-BR" i="1" baseline="-25000" dirty="0" smtClean="0"/>
              <a:t>1</a:t>
            </a:r>
            <a:r>
              <a:rPr lang="cs-CZ" i="1" dirty="0" smtClean="0"/>
              <a:t>)</a:t>
            </a:r>
            <a:r>
              <a:rPr lang="pt-BR" i="1" dirty="0" smtClean="0"/>
              <a:t> / h, </a:t>
            </a:r>
          </a:p>
          <a:p>
            <a:pPr marL="180000">
              <a:buNone/>
            </a:pPr>
            <a:r>
              <a:rPr lang="cs-CZ" dirty="0" smtClean="0"/>
              <a:t>provázený vyzářením rozptýleného fotonu </a:t>
            </a:r>
            <a:r>
              <a:rPr lang="pt-BR" dirty="0" smtClean="0"/>
              <a:t>o energii  </a:t>
            </a:r>
            <a:endParaRPr lang="cs-CZ" dirty="0" smtClean="0"/>
          </a:p>
          <a:p>
            <a:pPr marL="180000">
              <a:buNone/>
            </a:pPr>
            <a:r>
              <a:rPr lang="cs-CZ" dirty="0" smtClean="0"/>
              <a:t>		</a:t>
            </a:r>
            <a:r>
              <a:rPr lang="pt-BR" dirty="0" smtClean="0"/>
              <a:t>h</a:t>
            </a:r>
            <a:r>
              <a:rPr lang="el-GR" dirty="0" smtClean="0">
                <a:latin typeface="Lucida Sans Unicode"/>
                <a:cs typeface="Lucida Sans Unicode"/>
              </a:rPr>
              <a:t>ν</a:t>
            </a:r>
            <a:r>
              <a:rPr lang="pt-BR" baseline="-25000" dirty="0" smtClean="0"/>
              <a:t>R</a:t>
            </a:r>
            <a:r>
              <a:rPr lang="pt-BR" dirty="0" smtClean="0"/>
              <a:t>= h</a:t>
            </a:r>
            <a:r>
              <a:rPr lang="el-GR" dirty="0" smtClean="0">
                <a:latin typeface="Lucida Sans Unicode"/>
                <a:cs typeface="Lucida Sans Unicode"/>
              </a:rPr>
              <a:t>ν</a:t>
            </a:r>
            <a:r>
              <a:rPr lang="cs-CZ" baseline="-25000" dirty="0" smtClean="0"/>
              <a:t>0</a:t>
            </a:r>
            <a:r>
              <a:rPr lang="cs-CZ" dirty="0" smtClean="0"/>
              <a:t> ± ( </a:t>
            </a:r>
            <a:r>
              <a:rPr lang="cs-CZ" i="1" dirty="0" smtClean="0"/>
              <a:t>E</a:t>
            </a:r>
            <a:r>
              <a:rPr lang="cs-CZ" i="1" baseline="-25000" dirty="0" smtClean="0"/>
              <a:t>2</a:t>
            </a:r>
            <a:r>
              <a:rPr lang="cs-CZ" i="1" dirty="0" smtClean="0"/>
              <a:t> - E</a:t>
            </a:r>
            <a:r>
              <a:rPr lang="cs-CZ" i="1" baseline="-25000" dirty="0" smtClean="0"/>
              <a:t>1</a:t>
            </a:r>
            <a:r>
              <a:rPr lang="cs-CZ" i="1" dirty="0" smtClean="0"/>
              <a:t> ), </a:t>
            </a:r>
          </a:p>
          <a:p>
            <a:pPr marL="180000">
              <a:buNone/>
            </a:pPr>
            <a:r>
              <a:rPr lang="pt-BR" dirty="0" smtClean="0"/>
              <a:t>kde  h</a:t>
            </a:r>
            <a:r>
              <a:rPr lang="el-GR" dirty="0" smtClean="0">
                <a:latin typeface="Lucida Sans Unicode"/>
                <a:cs typeface="Lucida Sans Unicode"/>
              </a:rPr>
              <a:t>ν</a:t>
            </a:r>
            <a:r>
              <a:rPr lang="pt-BR" baseline="-25000" dirty="0" smtClean="0"/>
              <a:t>vib</a:t>
            </a:r>
            <a:r>
              <a:rPr lang="pt-BR" dirty="0" smtClean="0"/>
              <a:t> = </a:t>
            </a:r>
            <a:r>
              <a:rPr lang="pt-BR" i="1" dirty="0" smtClean="0"/>
              <a:t>E</a:t>
            </a:r>
            <a:r>
              <a:rPr lang="pt-BR" i="1" baseline="-25000" dirty="0" smtClean="0"/>
              <a:t>2</a:t>
            </a:r>
            <a:r>
              <a:rPr lang="pt-BR" i="1" dirty="0" smtClean="0"/>
              <a:t> - E</a:t>
            </a:r>
            <a:r>
              <a:rPr lang="pt-BR" i="1" baseline="-25000" dirty="0" smtClean="0"/>
              <a:t>1</a:t>
            </a:r>
            <a:endParaRPr lang="cs-CZ" i="1" baseline="-25000" dirty="0" smtClean="0"/>
          </a:p>
          <a:p>
            <a:pPr marL="180000">
              <a:buNone/>
            </a:pPr>
            <a:endParaRPr lang="cs-CZ" i="1" baseline="-25000" dirty="0" smtClean="0"/>
          </a:p>
          <a:p>
            <a:pPr marL="0">
              <a:buNone/>
            </a:pPr>
            <a:r>
              <a:rPr lang="cs-CZ" dirty="0" smtClean="0"/>
              <a:t>Rozptýlené fotony nesou informace o energetickém spektru rozptylového centra i prostorové orientaci konkrétní chemické vazby, tedy jakési molekulární „vizitky“. Bez speciálních opatření je však tímto způsobem rozptylován pouze jediný foton ze stovek miliónů až stovek miliard dopadajících fotonů. Účinný průřez </a:t>
            </a:r>
            <a:r>
              <a:rPr lang="cs-CZ" dirty="0" err="1" smtClean="0"/>
              <a:t>Ramanova</a:t>
            </a:r>
            <a:r>
              <a:rPr lang="cs-CZ" dirty="0" smtClean="0"/>
              <a:t> rozptylu je zhruba 10</a:t>
            </a:r>
            <a:r>
              <a:rPr lang="cs-CZ" baseline="30000" dirty="0" smtClean="0"/>
              <a:t>−30</a:t>
            </a:r>
            <a:r>
              <a:rPr lang="cs-CZ" dirty="0" smtClean="0"/>
              <a:t> cm</a:t>
            </a:r>
            <a:r>
              <a:rPr lang="cs-CZ" baseline="30000" dirty="0" smtClean="0"/>
              <a:t>2</a:t>
            </a:r>
            <a:r>
              <a:rPr lang="cs-CZ" dirty="0" smtClean="0"/>
              <a:t>.</a:t>
            </a:r>
            <a:endParaRPr lang="pt-BR" i="1" baseline="-25000" dirty="0" smtClean="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Aplikace RS v geologii</a:t>
            </a:r>
            <a:endParaRPr lang="cs-CZ" dirty="0"/>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B4EDDB63-0DB0-40DD-8A08-86AA068FA77C}" type="slidenum">
              <a:rPr lang="cs-CZ" smtClean="0"/>
              <a:pPr/>
              <a:t>40</a:t>
            </a:fld>
            <a:endParaRPr lang="cs-CZ"/>
          </a:p>
        </p:txBody>
      </p:sp>
      <p:sp>
        <p:nvSpPr>
          <p:cNvPr id="3" name="Zástupný symbol pro obsah 2"/>
          <p:cNvSpPr>
            <a:spLocks noGrp="1"/>
          </p:cNvSpPr>
          <p:nvPr>
            <p:ph sz="quarter" idx="1"/>
          </p:nvPr>
        </p:nvSpPr>
        <p:spPr>
          <a:xfrm>
            <a:off x="457200" y="1357298"/>
            <a:ext cx="8229600" cy="4952062"/>
          </a:xfrm>
        </p:spPr>
        <p:txBody>
          <a:bodyPr>
            <a:normAutofit/>
          </a:bodyPr>
          <a:lstStyle/>
          <a:p>
            <a:r>
              <a:rPr lang="cs-CZ" dirty="0" smtClean="0"/>
              <a:t>identifikace a analýza fází: v některých případech je RS nejjednodušší či dokonce jedinou použitelnou metodou k identifikaci minerálu, zvláště tehdy, je-li uzavřen v jiném průhledném, nefluoreskujícím  minerálu. Umožňuje rozlišovat členy izomorfních řad snáze, než </a:t>
            </a:r>
            <a:r>
              <a:rPr lang="cs-CZ" dirty="0" err="1" smtClean="0"/>
              <a:t>rtg</a:t>
            </a:r>
            <a:r>
              <a:rPr lang="cs-CZ" dirty="0" smtClean="0"/>
              <a:t>-difrakce.</a:t>
            </a:r>
          </a:p>
          <a:p>
            <a:r>
              <a:rPr lang="cs-CZ" dirty="0" smtClean="0"/>
              <a:t>k identifikaci plynů v </a:t>
            </a:r>
            <a:r>
              <a:rPr lang="cs-CZ" dirty="0" err="1" smtClean="0"/>
              <a:t>plyno</a:t>
            </a:r>
            <a:r>
              <a:rPr lang="cs-CZ" dirty="0" smtClean="0"/>
              <a:t> - kapalných uzavřeninách</a:t>
            </a:r>
          </a:p>
          <a:p>
            <a:r>
              <a:rPr lang="cs-CZ" dirty="0" smtClean="0"/>
              <a:t>studium struktury (zvláště vazba OH skupin), uspořádanosti struktury</a:t>
            </a:r>
          </a:p>
          <a:p>
            <a:r>
              <a:rPr lang="cs-CZ" dirty="0" smtClean="0"/>
              <a:t>Fázové přechody(teplotní změna struktury </a:t>
            </a:r>
            <a:r>
              <a:rPr lang="cs-CZ" dirty="0" err="1" smtClean="0"/>
              <a:t>perovskitu</a:t>
            </a:r>
            <a:r>
              <a:rPr lang="cs-CZ" dirty="0" smtClean="0"/>
              <a:t> v podmínkách pláště)</a:t>
            </a:r>
          </a:p>
          <a:p>
            <a:r>
              <a:rPr lang="cs-CZ" dirty="0" smtClean="0"/>
              <a:t>Určování termodynamických vlastností minerálů</a:t>
            </a:r>
            <a:endParaRPr lang="cs-CZ"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Nadpis 10"/>
          <p:cNvSpPr>
            <a:spLocks noGrp="1"/>
          </p:cNvSpPr>
          <p:nvPr>
            <p:ph type="title"/>
          </p:nvPr>
        </p:nvSpPr>
        <p:spPr/>
        <p:txBody>
          <a:bodyPr/>
          <a:lstStyle/>
          <a:p>
            <a:r>
              <a:rPr lang="cs-CZ" dirty="0" smtClean="0"/>
              <a:t>Další aplikace RS v geologii</a:t>
            </a:r>
            <a:endParaRPr lang="cs-CZ" dirty="0"/>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dirty="0"/>
          </a:p>
        </p:txBody>
      </p:sp>
      <p:sp>
        <p:nvSpPr>
          <p:cNvPr id="6" name="Zástupný symbol pro číslo snímku 5"/>
          <p:cNvSpPr>
            <a:spLocks noGrp="1"/>
          </p:cNvSpPr>
          <p:nvPr>
            <p:ph type="sldNum" sz="quarter" idx="12"/>
          </p:nvPr>
        </p:nvSpPr>
        <p:spPr/>
        <p:txBody>
          <a:bodyPr/>
          <a:lstStyle/>
          <a:p>
            <a:fld id="{B4EDDB63-0DB0-40DD-8A08-86AA068FA77C}" type="slidenum">
              <a:rPr lang="cs-CZ" smtClean="0"/>
              <a:pPr/>
              <a:t>41</a:t>
            </a:fld>
            <a:endParaRPr lang="cs-CZ"/>
          </a:p>
        </p:txBody>
      </p:sp>
      <p:sp>
        <p:nvSpPr>
          <p:cNvPr id="3" name="Zástupný symbol pro obsah 2"/>
          <p:cNvSpPr>
            <a:spLocks noGrp="1"/>
          </p:cNvSpPr>
          <p:nvPr>
            <p:ph sz="quarter" idx="1"/>
          </p:nvPr>
        </p:nvSpPr>
        <p:spPr/>
        <p:txBody>
          <a:bodyPr>
            <a:normAutofit/>
          </a:bodyPr>
          <a:lstStyle/>
          <a:p>
            <a:pPr>
              <a:buNone/>
            </a:pPr>
            <a:r>
              <a:rPr lang="cs-CZ" dirty="0" smtClean="0"/>
              <a:t> </a:t>
            </a:r>
          </a:p>
          <a:p>
            <a:r>
              <a:rPr lang="cs-CZ" dirty="0" smtClean="0"/>
              <a:t>rezonanční </a:t>
            </a:r>
            <a:r>
              <a:rPr lang="cs-CZ" dirty="0" err="1" smtClean="0"/>
              <a:t>Ramanova</a:t>
            </a:r>
            <a:r>
              <a:rPr lang="cs-CZ" dirty="0" smtClean="0"/>
              <a:t> spektroskopie</a:t>
            </a:r>
          </a:p>
          <a:p>
            <a:r>
              <a:rPr lang="cs-CZ" dirty="0" smtClean="0"/>
              <a:t>Elektronická </a:t>
            </a:r>
            <a:r>
              <a:rPr lang="cs-CZ" dirty="0" err="1" smtClean="0"/>
              <a:t>Ramanova</a:t>
            </a:r>
            <a:r>
              <a:rPr lang="cs-CZ" dirty="0" smtClean="0"/>
              <a:t> spektroskopie</a:t>
            </a:r>
          </a:p>
          <a:p>
            <a:r>
              <a:rPr lang="cs-CZ" dirty="0" smtClean="0"/>
              <a:t>hyper-</a:t>
            </a:r>
            <a:r>
              <a:rPr lang="cs-CZ" dirty="0" err="1" smtClean="0"/>
              <a:t>Ramanova</a:t>
            </a:r>
            <a:r>
              <a:rPr lang="cs-CZ" dirty="0" smtClean="0"/>
              <a:t> spektroskopie</a:t>
            </a:r>
          </a:p>
          <a:p>
            <a:r>
              <a:rPr lang="cs-CZ" dirty="0" smtClean="0"/>
              <a:t>koherentní </a:t>
            </a:r>
            <a:r>
              <a:rPr lang="cs-CZ" dirty="0" err="1" smtClean="0"/>
              <a:t>antistokesovský</a:t>
            </a:r>
            <a:r>
              <a:rPr lang="cs-CZ" dirty="0" smtClean="0"/>
              <a:t> </a:t>
            </a:r>
            <a:r>
              <a:rPr lang="cs-CZ" dirty="0" err="1" smtClean="0"/>
              <a:t>Ramanův</a:t>
            </a:r>
            <a:r>
              <a:rPr lang="cs-CZ" dirty="0" smtClean="0"/>
              <a:t> rozptyl (CARS)</a:t>
            </a:r>
          </a:p>
        </p:txBody>
      </p:sp>
      <p:pic>
        <p:nvPicPr>
          <p:cNvPr id="1026" name="Picture 2"/>
          <p:cNvPicPr>
            <a:picLocks noGrp="1" noChangeAspect="1" noChangeArrowheads="1"/>
          </p:cNvPicPr>
          <p:nvPr>
            <p:ph sz="quarter" idx="2"/>
          </p:nvPr>
        </p:nvPicPr>
        <p:blipFill rotWithShape="1">
          <a:blip r:embed="rId2">
            <a:duotone>
              <a:prstClr val="black"/>
              <a:srgbClr val="D9C3A5">
                <a:tint val="50000"/>
                <a:satMod val="180000"/>
              </a:srgbClr>
            </a:duotone>
          </a:blip>
          <a:srcRect l="48169" t="17173" r="5759" b="12038"/>
          <a:stretch/>
        </p:blipFill>
        <p:spPr bwMode="auto">
          <a:xfrm>
            <a:off x="4572000" y="1571624"/>
            <a:ext cx="4241698" cy="4473303"/>
          </a:xfrm>
          <a:prstGeom prst="rect">
            <a:avLst/>
          </a:prstGeom>
          <a:noFill/>
          <a:ln w="9525">
            <a:no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8229600" cy="1214422"/>
          </a:xfrm>
        </p:spPr>
        <p:txBody>
          <a:bodyPr>
            <a:normAutofit/>
          </a:bodyPr>
          <a:lstStyle/>
          <a:p>
            <a:r>
              <a:rPr lang="cs-CZ" dirty="0" smtClean="0"/>
              <a:t>Geologické materiály - hematit</a:t>
            </a:r>
            <a:endParaRPr lang="cs-CZ" dirty="0"/>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B4EDDB63-0DB0-40DD-8A08-86AA068FA77C}" type="slidenum">
              <a:rPr lang="cs-CZ" smtClean="0"/>
              <a:pPr/>
              <a:t>42</a:t>
            </a:fld>
            <a:endParaRPr lang="cs-CZ"/>
          </a:p>
        </p:txBody>
      </p:sp>
      <p:pic>
        <p:nvPicPr>
          <p:cNvPr id="7" name="Zástupný symbol pro obsah 6" descr="raman hematit.tif"/>
          <p:cNvPicPr>
            <a:picLocks noGrp="1" noChangeAspect="1"/>
          </p:cNvPicPr>
          <p:nvPr>
            <p:ph sz="quarter" idx="1"/>
          </p:nvPr>
        </p:nvPicPr>
        <p:blipFill>
          <a:blip r:embed="rId2" cstate="print"/>
          <a:stretch>
            <a:fillRect/>
          </a:stretch>
        </p:blipFill>
        <p:spPr>
          <a:xfrm>
            <a:off x="1315028" y="1219200"/>
            <a:ext cx="6513943" cy="4937125"/>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428596" y="0"/>
            <a:ext cx="8229600" cy="1143000"/>
          </a:xfrm>
        </p:spPr>
        <p:txBody>
          <a:bodyPr/>
          <a:lstStyle/>
          <a:p>
            <a:r>
              <a:rPr lang="cs-CZ" dirty="0" smtClean="0"/>
              <a:t>Identifikace drog</a:t>
            </a:r>
            <a:endParaRPr lang="cs-CZ" dirty="0"/>
          </a:p>
        </p:txBody>
      </p:sp>
      <p:sp>
        <p:nvSpPr>
          <p:cNvPr id="5" name="Zástupný symbol pro datum 4"/>
          <p:cNvSpPr>
            <a:spLocks noGrp="1"/>
          </p:cNvSpPr>
          <p:nvPr>
            <p:ph type="dt" sz="half" idx="10"/>
          </p:nvPr>
        </p:nvSpPr>
        <p:spPr/>
        <p:txBody>
          <a:bodyPr/>
          <a:lstStyle/>
          <a:p>
            <a:r>
              <a:rPr lang="cs-CZ" smtClean="0"/>
              <a:t>2010</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B4EDDB63-0DB0-40DD-8A08-86AA068FA77C}" type="slidenum">
              <a:rPr lang="cs-CZ" smtClean="0"/>
              <a:pPr/>
              <a:t>43</a:t>
            </a:fld>
            <a:endParaRPr lang="cs-CZ"/>
          </a:p>
        </p:txBody>
      </p:sp>
      <p:pic>
        <p:nvPicPr>
          <p:cNvPr id="4098" name="Picture 2"/>
          <p:cNvPicPr>
            <a:picLocks noGrp="1" noChangeAspect="1" noChangeArrowheads="1"/>
          </p:cNvPicPr>
          <p:nvPr>
            <p:ph sz="quarter" idx="1"/>
          </p:nvPr>
        </p:nvPicPr>
        <p:blipFill>
          <a:blip r:embed="rId2"/>
          <a:stretch>
            <a:fillRect/>
          </a:stretch>
        </p:blipFill>
        <p:spPr bwMode="auto">
          <a:xfrm>
            <a:off x="1388688" y="1219200"/>
            <a:ext cx="6366624" cy="4937125"/>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6" y="0"/>
            <a:ext cx="8229600" cy="1143000"/>
          </a:xfrm>
        </p:spPr>
        <p:txBody>
          <a:bodyPr/>
          <a:lstStyle/>
          <a:p>
            <a:r>
              <a:rPr lang="cs-CZ" dirty="0" smtClean="0"/>
              <a:t>Identifikace léčiv</a:t>
            </a:r>
            <a:endParaRPr lang="cs-CZ" dirty="0"/>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B4EDDB63-0DB0-40DD-8A08-86AA068FA77C}" type="slidenum">
              <a:rPr lang="cs-CZ" smtClean="0"/>
              <a:pPr/>
              <a:t>44</a:t>
            </a:fld>
            <a:endParaRPr lang="cs-CZ"/>
          </a:p>
        </p:txBody>
      </p:sp>
      <p:pic>
        <p:nvPicPr>
          <p:cNvPr id="5122" name="Picture 2"/>
          <p:cNvPicPr>
            <a:picLocks noGrp="1" noChangeAspect="1" noChangeArrowheads="1"/>
          </p:cNvPicPr>
          <p:nvPr>
            <p:ph sz="quarter" idx="1"/>
          </p:nvPr>
        </p:nvPicPr>
        <p:blipFill>
          <a:blip r:embed="rId2">
            <a:duotone>
              <a:prstClr val="black"/>
              <a:srgbClr val="D9C3A5">
                <a:tint val="50000"/>
                <a:satMod val="180000"/>
              </a:srgbClr>
            </a:duotone>
          </a:blip>
          <a:stretch>
            <a:fillRect/>
          </a:stretch>
        </p:blipFill>
        <p:spPr bwMode="auto">
          <a:xfrm>
            <a:off x="2214662" y="1219200"/>
            <a:ext cx="4714676" cy="4937125"/>
          </a:xfrm>
          <a:prstGeom prst="rect">
            <a:avLst/>
          </a:prstGeom>
          <a:noFill/>
          <a:ln w="9525">
            <a:noFill/>
            <a:miter lim="800000"/>
            <a:headEnd/>
            <a:tailEnd/>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8229600" cy="1071546"/>
          </a:xfrm>
        </p:spPr>
        <p:txBody>
          <a:bodyPr/>
          <a:lstStyle/>
          <a:p>
            <a:r>
              <a:rPr lang="cs-CZ" dirty="0" smtClean="0"/>
              <a:t>Studium komplexů</a:t>
            </a:r>
            <a:endParaRPr lang="cs-CZ" dirty="0"/>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B4EDDB63-0DB0-40DD-8A08-86AA068FA77C}" type="slidenum">
              <a:rPr lang="cs-CZ" smtClean="0"/>
              <a:pPr/>
              <a:t>45</a:t>
            </a:fld>
            <a:endParaRPr lang="cs-CZ"/>
          </a:p>
        </p:txBody>
      </p:sp>
      <p:pic>
        <p:nvPicPr>
          <p:cNvPr id="7" name="Zástupný symbol pro obsah 6" descr="raman_kyanid.JPG"/>
          <p:cNvPicPr>
            <a:picLocks noGrp="1" noChangeAspect="1"/>
          </p:cNvPicPr>
          <p:nvPr>
            <p:ph sz="quarter" idx="1"/>
          </p:nvPr>
        </p:nvPicPr>
        <p:blipFill>
          <a:blip r:embed="rId2" cstate="print">
            <a:duotone>
              <a:prstClr val="black"/>
              <a:srgbClr val="D9C3A5">
                <a:tint val="50000"/>
                <a:satMod val="180000"/>
              </a:srgbClr>
            </a:duotone>
          </a:blip>
          <a:stretch>
            <a:fillRect/>
          </a:stretch>
        </p:blipFill>
        <p:spPr>
          <a:xfrm>
            <a:off x="1123330" y="1219200"/>
            <a:ext cx="6897340" cy="4937125"/>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8229600" cy="1142984"/>
          </a:xfrm>
        </p:spPr>
        <p:txBody>
          <a:bodyPr/>
          <a:lstStyle/>
          <a:p>
            <a:r>
              <a:rPr lang="cs-CZ" dirty="0" smtClean="0"/>
              <a:t>Archeologie - keramika</a:t>
            </a:r>
            <a:endParaRPr lang="cs-CZ" dirty="0"/>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B4EDDB63-0DB0-40DD-8A08-86AA068FA77C}" type="slidenum">
              <a:rPr lang="cs-CZ" smtClean="0"/>
              <a:pPr/>
              <a:t>46</a:t>
            </a:fld>
            <a:endParaRPr lang="cs-CZ"/>
          </a:p>
        </p:txBody>
      </p:sp>
      <p:pic>
        <p:nvPicPr>
          <p:cNvPr id="7" name="Zástupný symbol pro obsah 6" descr="raman archeolog.tif"/>
          <p:cNvPicPr>
            <a:picLocks noGrp="1" noChangeAspect="1"/>
          </p:cNvPicPr>
          <p:nvPr>
            <p:ph sz="quarter" idx="1"/>
          </p:nvPr>
        </p:nvPicPr>
        <p:blipFill>
          <a:blip r:embed="rId2" cstate="print"/>
          <a:stretch>
            <a:fillRect/>
          </a:stretch>
        </p:blipFill>
        <p:spPr>
          <a:xfrm>
            <a:off x="925084" y="1219200"/>
            <a:ext cx="7293831" cy="4937125"/>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6" y="142852"/>
            <a:ext cx="8229600" cy="928670"/>
          </a:xfrm>
        </p:spPr>
        <p:txBody>
          <a:bodyPr>
            <a:normAutofit/>
          </a:bodyPr>
          <a:lstStyle/>
          <a:p>
            <a:r>
              <a:rPr lang="cs-CZ" dirty="0" smtClean="0"/>
              <a:t>Analýza sloučenin ve výbojce</a:t>
            </a:r>
            <a:endParaRPr lang="cs-CZ" dirty="0"/>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B4EDDB63-0DB0-40DD-8A08-86AA068FA77C}" type="slidenum">
              <a:rPr lang="cs-CZ" smtClean="0"/>
              <a:pPr/>
              <a:t>47</a:t>
            </a:fld>
            <a:endParaRPr lang="cs-CZ"/>
          </a:p>
        </p:txBody>
      </p:sp>
      <p:pic>
        <p:nvPicPr>
          <p:cNvPr id="7" name="Zástupný symbol pro obsah 6" descr="Bez názvu 1.tif"/>
          <p:cNvPicPr>
            <a:picLocks noGrp="1" noChangeAspect="1"/>
          </p:cNvPicPr>
          <p:nvPr>
            <p:ph sz="quarter" idx="1"/>
          </p:nvPr>
        </p:nvPicPr>
        <p:blipFill>
          <a:blip r:embed="rId2"/>
          <a:stretch>
            <a:fillRect/>
          </a:stretch>
        </p:blipFill>
        <p:spPr>
          <a:xfrm>
            <a:off x="755576" y="1268760"/>
            <a:ext cx="7671430" cy="4968552"/>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Analýza sloučenin ve výbojce</a:t>
            </a:r>
            <a:endParaRPr lang="cs-CZ" dirty="0"/>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B4EDDB63-0DB0-40DD-8A08-86AA068FA77C}" type="slidenum">
              <a:rPr lang="cs-CZ" smtClean="0"/>
              <a:pPr/>
              <a:t>48</a:t>
            </a:fld>
            <a:endParaRPr lang="cs-CZ"/>
          </a:p>
        </p:txBody>
      </p:sp>
      <p:pic>
        <p:nvPicPr>
          <p:cNvPr id="8" name="Zástupný symbol pro obsah 7" descr="raman_výbojka.tif"/>
          <p:cNvPicPr>
            <a:picLocks noGrp="1" noChangeAspect="1"/>
          </p:cNvPicPr>
          <p:nvPr>
            <p:ph sz="quarter" idx="1"/>
          </p:nvPr>
        </p:nvPicPr>
        <p:blipFill rotWithShape="1">
          <a:blip r:embed="rId2"/>
          <a:srcRect t="53890" r="3566" b="12411"/>
          <a:stretch/>
        </p:blipFill>
        <p:spPr>
          <a:xfrm>
            <a:off x="-1" y="1556792"/>
            <a:ext cx="9144001" cy="3848976"/>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Analýza uhlíkatých materiálů</a:t>
            </a:r>
            <a:endParaRPr lang="cs-CZ" dirty="0"/>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B4EDDB63-0DB0-40DD-8A08-86AA068FA77C}" type="slidenum">
              <a:rPr lang="cs-CZ" smtClean="0"/>
              <a:pPr/>
              <a:t>49</a:t>
            </a:fld>
            <a:endParaRPr lang="cs-CZ"/>
          </a:p>
        </p:txBody>
      </p:sp>
      <p:pic>
        <p:nvPicPr>
          <p:cNvPr id="6147" name="Picture 3"/>
          <p:cNvPicPr>
            <a:picLocks noGrp="1" noChangeAspect="1" noChangeArrowheads="1"/>
          </p:cNvPicPr>
          <p:nvPr>
            <p:ph sz="quarter" idx="1"/>
          </p:nvPr>
        </p:nvPicPr>
        <p:blipFill>
          <a:blip r:embed="rId2"/>
          <a:stretch>
            <a:fillRect/>
          </a:stretch>
        </p:blipFill>
        <p:spPr bwMode="auto">
          <a:xfrm>
            <a:off x="580991" y="1219200"/>
            <a:ext cx="7982018" cy="4937125"/>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p:cNvSpPr>
            <a:spLocks noGrp="1"/>
          </p:cNvSpPr>
          <p:nvPr>
            <p:ph type="title"/>
          </p:nvPr>
        </p:nvSpPr>
        <p:spPr/>
        <p:txBody>
          <a:bodyPr>
            <a:normAutofit fontScale="90000"/>
          </a:bodyPr>
          <a:lstStyle/>
          <a:p>
            <a:r>
              <a:rPr lang="cs-CZ" sz="3200" dirty="0" smtClean="0"/>
              <a:t>Rozptyl světla se děje ve všech směrech kolem rozptylující částice.</a:t>
            </a:r>
            <a:endParaRPr lang="cs-CZ" sz="3200"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B4EDDB63-0DB0-40DD-8A08-86AA068FA77C}" type="slidenum">
              <a:rPr lang="cs-CZ" smtClean="0"/>
              <a:pPr/>
              <a:t>5</a:t>
            </a:fld>
            <a:endParaRPr lang="cs-CZ"/>
          </a:p>
        </p:txBody>
      </p:sp>
      <p:pic>
        <p:nvPicPr>
          <p:cNvPr id="3074" name="Picture 2"/>
          <p:cNvPicPr>
            <a:picLocks noChangeAspect="1" noChangeArrowheads="1"/>
          </p:cNvPicPr>
          <p:nvPr/>
        </p:nvPicPr>
        <p:blipFill>
          <a:blip r:embed="rId2">
            <a:lum bright="-20000" contrast="30000"/>
          </a:blip>
          <a:srcRect/>
          <a:stretch>
            <a:fillRect/>
          </a:stretch>
        </p:blipFill>
        <p:spPr bwMode="auto">
          <a:xfrm>
            <a:off x="1285852" y="1214422"/>
            <a:ext cx="6419948" cy="5094898"/>
          </a:xfrm>
          <a:prstGeom prst="rect">
            <a:avLst/>
          </a:prstGeom>
          <a:noFill/>
          <a:ln w="9525">
            <a:noFill/>
            <a:miter lim="800000"/>
            <a:headEnd/>
            <a:tailEnd/>
          </a:ln>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43408"/>
            <a:ext cx="8229600" cy="1417638"/>
          </a:xfrm>
        </p:spPr>
        <p:txBody>
          <a:bodyPr>
            <a:normAutofit fontScale="90000"/>
          </a:bodyPr>
          <a:lstStyle/>
          <a:p>
            <a:r>
              <a:rPr lang="cs-CZ" dirty="0" smtClean="0"/>
              <a:t/>
            </a:r>
            <a:br>
              <a:rPr lang="cs-CZ" dirty="0" smtClean="0"/>
            </a:br>
            <a:r>
              <a:rPr lang="en-US" dirty="0" smtClean="0"/>
              <a:t>DORISS system </a:t>
            </a:r>
            <a:r>
              <a:rPr lang="cs-CZ" dirty="0" smtClean="0"/>
              <a:t>(</a:t>
            </a:r>
            <a:r>
              <a:rPr lang="en-US" dirty="0" smtClean="0"/>
              <a:t>depth of 3607 meters in Monterey Bay</a:t>
            </a:r>
            <a:r>
              <a:rPr lang="cs-CZ" dirty="0" smtClean="0"/>
              <a:t>)</a:t>
            </a:r>
            <a:r>
              <a:rPr lang="en-US" dirty="0" smtClean="0"/>
              <a:t> </a:t>
            </a:r>
            <a:endParaRPr lang="cs-CZ" dirty="0"/>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B4EDDB63-0DB0-40DD-8A08-86AA068FA77C}" type="slidenum">
              <a:rPr lang="cs-CZ" smtClean="0"/>
              <a:pPr/>
              <a:t>50</a:t>
            </a:fld>
            <a:endParaRPr lang="cs-CZ"/>
          </a:p>
        </p:txBody>
      </p:sp>
      <p:pic>
        <p:nvPicPr>
          <p:cNvPr id="14338" name="Picture 2"/>
          <p:cNvPicPr>
            <a:picLocks noGrp="1" noChangeAspect="1" noChangeArrowheads="1"/>
          </p:cNvPicPr>
          <p:nvPr>
            <p:ph sz="quarter" idx="1"/>
          </p:nvPr>
        </p:nvPicPr>
        <p:blipFill>
          <a:blip r:embed="rId2"/>
          <a:stretch>
            <a:fillRect/>
          </a:stretch>
        </p:blipFill>
        <p:spPr bwMode="auto">
          <a:xfrm>
            <a:off x="1212008" y="1268760"/>
            <a:ext cx="6624734" cy="5019986"/>
          </a:xfrm>
          <a:prstGeom prst="rect">
            <a:avLst/>
          </a:prstGeom>
          <a:noFill/>
          <a:ln w="9525">
            <a:noFill/>
            <a:miter lim="800000"/>
            <a:headEnd/>
            <a:tailEnd/>
          </a:ln>
          <a:effectLst/>
        </p:spPr>
      </p:pic>
      <p:pic>
        <p:nvPicPr>
          <p:cNvPr id="14339" name="Picture 3"/>
          <p:cNvPicPr>
            <a:picLocks noChangeAspect="1" noChangeArrowheads="1"/>
          </p:cNvPicPr>
          <p:nvPr/>
        </p:nvPicPr>
        <p:blipFill>
          <a:blip r:embed="rId3"/>
          <a:srcRect/>
          <a:stretch>
            <a:fillRect/>
          </a:stretch>
        </p:blipFill>
        <p:spPr bwMode="auto">
          <a:xfrm>
            <a:off x="4524375" y="3409950"/>
            <a:ext cx="95250" cy="38100"/>
          </a:xfrm>
          <a:prstGeom prst="rect">
            <a:avLst/>
          </a:prstGeom>
          <a:noFill/>
          <a:ln w="9525">
            <a:noFill/>
            <a:miter lim="800000"/>
            <a:headEnd/>
            <a:tailEnd/>
          </a:ln>
          <a:effectLst/>
        </p:spPr>
      </p:pic>
      <p:pic>
        <p:nvPicPr>
          <p:cNvPr id="14340" name="Picture 4"/>
          <p:cNvPicPr>
            <a:picLocks noChangeAspect="1" noChangeArrowheads="1"/>
          </p:cNvPicPr>
          <p:nvPr/>
        </p:nvPicPr>
        <p:blipFill>
          <a:blip r:embed="rId3"/>
          <a:srcRect/>
          <a:stretch>
            <a:fillRect/>
          </a:stretch>
        </p:blipFill>
        <p:spPr bwMode="auto">
          <a:xfrm>
            <a:off x="4524375" y="3409950"/>
            <a:ext cx="95250" cy="38100"/>
          </a:xfrm>
          <a:prstGeom prst="rect">
            <a:avLst/>
          </a:prstGeom>
          <a:noFill/>
          <a:ln w="9525">
            <a:noFill/>
            <a:miter lim="800000"/>
            <a:headEnd/>
            <a:tailEnd/>
          </a:ln>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r>
              <a:rPr lang="cs-CZ" smtClean="0"/>
              <a:t>2010</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B4EDDB63-0DB0-40DD-8A08-86AA068FA77C}" type="slidenum">
              <a:rPr lang="cs-CZ" smtClean="0"/>
              <a:pPr/>
              <a:t>51</a:t>
            </a:fld>
            <a:endParaRPr lang="cs-CZ"/>
          </a:p>
        </p:txBody>
      </p:sp>
      <p:pic>
        <p:nvPicPr>
          <p:cNvPr id="1229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571472" y="142853"/>
            <a:ext cx="7596201" cy="6166468"/>
          </a:xfrm>
          <a:prstGeom prst="rect">
            <a:avLst/>
          </a:prstGeom>
          <a:noFill/>
          <a:ln w="9525">
            <a:noFill/>
            <a:miter lim="800000"/>
            <a:headEnd/>
            <a:tailEnd/>
          </a:ln>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r>
              <a:rPr lang="cs-CZ" smtClean="0"/>
              <a:t>2010</a:t>
            </a:r>
            <a:endParaRPr lang="cs-CZ"/>
          </a:p>
        </p:txBody>
      </p:sp>
      <p:sp>
        <p:nvSpPr>
          <p:cNvPr id="3" name="Zástupný symbol pro zápatí 2"/>
          <p:cNvSpPr>
            <a:spLocks noGrp="1"/>
          </p:cNvSpPr>
          <p:nvPr>
            <p:ph type="ftr" sz="quarter" idx="11"/>
          </p:nvPr>
        </p:nvSpPr>
        <p:spPr/>
        <p:txBody>
          <a:bodyPr/>
          <a:lstStyle/>
          <a:p>
            <a:r>
              <a:rPr lang="cs-CZ" smtClean="0"/>
              <a:t>prof. Otruba</a:t>
            </a:r>
            <a:endParaRPr lang="cs-CZ"/>
          </a:p>
        </p:txBody>
      </p:sp>
      <p:sp>
        <p:nvSpPr>
          <p:cNvPr id="4" name="Zástupný symbol pro číslo snímku 3"/>
          <p:cNvSpPr>
            <a:spLocks noGrp="1"/>
          </p:cNvSpPr>
          <p:nvPr>
            <p:ph type="sldNum" sz="quarter" idx="12"/>
          </p:nvPr>
        </p:nvSpPr>
        <p:spPr/>
        <p:txBody>
          <a:bodyPr/>
          <a:lstStyle/>
          <a:p>
            <a:fld id="{B4EDDB63-0DB0-40DD-8A08-86AA068FA77C}" type="slidenum">
              <a:rPr lang="cs-CZ" smtClean="0"/>
              <a:pPr/>
              <a:t>52</a:t>
            </a:fld>
            <a:endParaRPr lang="cs-CZ"/>
          </a:p>
        </p:txBody>
      </p:sp>
      <p:pic>
        <p:nvPicPr>
          <p:cNvPr id="13314" name="Picture 2"/>
          <p:cNvPicPr>
            <a:picLocks noChangeAspect="1" noChangeArrowheads="1"/>
          </p:cNvPicPr>
          <p:nvPr/>
        </p:nvPicPr>
        <p:blipFill>
          <a:blip r:embed="rId2"/>
          <a:srcRect/>
          <a:stretch>
            <a:fillRect/>
          </a:stretch>
        </p:blipFill>
        <p:spPr bwMode="auto">
          <a:xfrm>
            <a:off x="428596" y="142852"/>
            <a:ext cx="8143932" cy="6238476"/>
          </a:xfrm>
          <a:prstGeom prst="rect">
            <a:avLst/>
          </a:prstGeom>
          <a:noFill/>
          <a:ln w="9525">
            <a:noFill/>
            <a:miter lim="800000"/>
            <a:headEnd/>
            <a:tailEnd/>
          </a:ln>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Ramanova</a:t>
            </a:r>
            <a:r>
              <a:rPr lang="cs-CZ" dirty="0" smtClean="0"/>
              <a:t> mikrosonda</a:t>
            </a:r>
            <a:endParaRPr lang="cs-CZ" dirty="0"/>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B4EDDB63-0DB0-40DD-8A08-86AA068FA77C}" type="slidenum">
              <a:rPr lang="cs-CZ" smtClean="0"/>
              <a:pPr/>
              <a:t>53</a:t>
            </a:fld>
            <a:endParaRPr lang="cs-CZ"/>
          </a:p>
        </p:txBody>
      </p:sp>
      <p:pic>
        <p:nvPicPr>
          <p:cNvPr id="7" name="Zástupný symbol pro obsah 6" descr="img008.tif"/>
          <p:cNvPicPr>
            <a:picLocks noGrp="1" noChangeAspect="1"/>
          </p:cNvPicPr>
          <p:nvPr>
            <p:ph sz="quarter" idx="1"/>
          </p:nvPr>
        </p:nvPicPr>
        <p:blipFill rotWithShape="1">
          <a:blip r:embed="rId2">
            <a:duotone>
              <a:prstClr val="black"/>
              <a:srgbClr val="D9C3A5">
                <a:tint val="50000"/>
                <a:satMod val="180000"/>
              </a:srgbClr>
            </a:duotone>
          </a:blip>
          <a:srcRect r="2456"/>
          <a:stretch/>
        </p:blipFill>
        <p:spPr>
          <a:xfrm rot="16200000">
            <a:off x="2704096" y="-347837"/>
            <a:ext cx="3735808" cy="8165282"/>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Analýza obilných zrn</a:t>
            </a:r>
            <a:endParaRPr lang="cs-CZ" dirty="0"/>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B4EDDB63-0DB0-40DD-8A08-86AA068FA77C}" type="slidenum">
              <a:rPr lang="cs-CZ" smtClean="0"/>
              <a:pPr/>
              <a:t>54</a:t>
            </a:fld>
            <a:endParaRPr lang="cs-CZ"/>
          </a:p>
        </p:txBody>
      </p:sp>
      <p:pic>
        <p:nvPicPr>
          <p:cNvPr id="7" name="Zástupný symbol pro obsah 6" descr="raman_bunka.tif"/>
          <p:cNvPicPr>
            <a:picLocks noGrp="1" noChangeAspect="1"/>
          </p:cNvPicPr>
          <p:nvPr>
            <p:ph sz="quarter" idx="1"/>
          </p:nvPr>
        </p:nvPicPr>
        <p:blipFill>
          <a:blip r:embed="rId2">
            <a:lum contrast="20000"/>
          </a:blip>
          <a:stretch>
            <a:fillRect/>
          </a:stretch>
        </p:blipFill>
        <p:spPr>
          <a:xfrm>
            <a:off x="395536" y="4570"/>
            <a:ext cx="5616624" cy="6318122"/>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457200" y="0"/>
            <a:ext cx="8229600" cy="928670"/>
          </a:xfrm>
        </p:spPr>
        <p:txBody>
          <a:bodyPr>
            <a:normAutofit/>
          </a:bodyPr>
          <a:lstStyle/>
          <a:p>
            <a:r>
              <a:rPr lang="cs-CZ" dirty="0" smtClean="0"/>
              <a:t>Mapování povrchu papíru</a:t>
            </a:r>
            <a:endParaRPr lang="cs-CZ" dirty="0"/>
          </a:p>
        </p:txBody>
      </p:sp>
      <p:sp>
        <p:nvSpPr>
          <p:cNvPr id="5" name="Zástupný symbol pro datum 4"/>
          <p:cNvSpPr>
            <a:spLocks noGrp="1"/>
          </p:cNvSpPr>
          <p:nvPr>
            <p:ph type="dt" sz="half" idx="10"/>
          </p:nvPr>
        </p:nvSpPr>
        <p:spPr/>
        <p:txBody>
          <a:bodyPr/>
          <a:lstStyle/>
          <a:p>
            <a:r>
              <a:rPr lang="cs-CZ" smtClean="0"/>
              <a:t>2010</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B4EDDB63-0DB0-40DD-8A08-86AA068FA77C}" type="slidenum">
              <a:rPr lang="cs-CZ" smtClean="0"/>
              <a:pPr/>
              <a:t>55</a:t>
            </a:fld>
            <a:endParaRPr lang="cs-CZ"/>
          </a:p>
        </p:txBody>
      </p:sp>
      <p:pic>
        <p:nvPicPr>
          <p:cNvPr id="10" name="Zástupný symbol pro obsah 9" descr="raman_papír.tif"/>
          <p:cNvPicPr>
            <a:picLocks noGrp="1" noChangeAspect="1"/>
          </p:cNvPicPr>
          <p:nvPr>
            <p:ph sz="quarter" idx="1"/>
          </p:nvPr>
        </p:nvPicPr>
        <p:blipFill>
          <a:blip r:embed="rId2">
            <a:lum bright="-10000" contrast="20000"/>
          </a:blip>
          <a:stretch>
            <a:fillRect/>
          </a:stretch>
        </p:blipFill>
        <p:spPr>
          <a:xfrm>
            <a:off x="467544" y="1196752"/>
            <a:ext cx="8208910" cy="5133828"/>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Prostorové rozložení aerosolu</a:t>
            </a:r>
            <a:endParaRPr lang="cs-CZ" dirty="0"/>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B4EDDB63-0DB0-40DD-8A08-86AA068FA77C}" type="slidenum">
              <a:rPr lang="cs-CZ" smtClean="0"/>
              <a:pPr/>
              <a:t>56</a:t>
            </a:fld>
            <a:endParaRPr lang="cs-CZ"/>
          </a:p>
        </p:txBody>
      </p:sp>
      <p:pic>
        <p:nvPicPr>
          <p:cNvPr id="8" name="Zástupný symbol pro obsah 7" descr="raman aerosol.tif"/>
          <p:cNvPicPr>
            <a:picLocks noGrp="1" noChangeAspect="1"/>
          </p:cNvPicPr>
          <p:nvPr>
            <p:ph sz="quarter" idx="1"/>
          </p:nvPr>
        </p:nvPicPr>
        <p:blipFill>
          <a:blip r:embed="rId2" cstate="print"/>
          <a:stretch>
            <a:fillRect/>
          </a:stretch>
        </p:blipFill>
        <p:spPr>
          <a:xfrm>
            <a:off x="457200" y="1437091"/>
            <a:ext cx="8229600" cy="4501342"/>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Nadpis 12"/>
          <p:cNvSpPr>
            <a:spLocks noGrp="1"/>
          </p:cNvSpPr>
          <p:nvPr>
            <p:ph type="title"/>
          </p:nvPr>
        </p:nvSpPr>
        <p:spPr/>
        <p:txBody>
          <a:bodyPr/>
          <a:lstStyle/>
          <a:p>
            <a:r>
              <a:rPr lang="cs-CZ" dirty="0"/>
              <a:t>Detekce infikovaných erytrocytů</a:t>
            </a:r>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B4EDDB63-0DB0-40DD-8A08-86AA068FA77C}" type="slidenum">
              <a:rPr lang="cs-CZ" smtClean="0"/>
              <a:pPr/>
              <a:t>57</a:t>
            </a:fld>
            <a:endParaRPr lang="cs-CZ"/>
          </a:p>
        </p:txBody>
      </p:sp>
      <p:pic>
        <p:nvPicPr>
          <p:cNvPr id="11" name="Zástupný symbol pro obsah 6" descr="raman_krvinky.tif"/>
          <p:cNvPicPr>
            <a:picLocks noGrp="1" noChangeAspect="1"/>
          </p:cNvPicPr>
          <p:nvPr>
            <p:ph sz="quarter" idx="4294967295"/>
          </p:nvPr>
        </p:nvPicPr>
        <p:blipFill rotWithShape="1">
          <a:blip r:embed="rId2"/>
          <a:srcRect l="49858" t="2890" b="64299"/>
          <a:stretch/>
        </p:blipFill>
        <p:spPr>
          <a:xfrm>
            <a:off x="5004048" y="1196753"/>
            <a:ext cx="3079750" cy="2652406"/>
          </a:xfrm>
        </p:spPr>
      </p:pic>
      <p:pic>
        <p:nvPicPr>
          <p:cNvPr id="10" name="Zástupný symbol pro obsah 6" descr="raman_krvinky.tif"/>
          <p:cNvPicPr>
            <a:picLocks noChangeAspect="1"/>
          </p:cNvPicPr>
          <p:nvPr/>
        </p:nvPicPr>
        <p:blipFill rotWithShape="1">
          <a:blip r:embed="rId2"/>
          <a:srcRect l="-73" t="42024" r="45661" b="2886"/>
          <a:stretch/>
        </p:blipFill>
        <p:spPr>
          <a:xfrm>
            <a:off x="395536" y="1196753"/>
            <a:ext cx="3888432" cy="5112568"/>
          </a:xfrm>
          <a:prstGeom prst="rect">
            <a:avLst/>
          </a:prstGeom>
        </p:spPr>
      </p:pic>
      <p:pic>
        <p:nvPicPr>
          <p:cNvPr id="12" name="Zástupný symbol pro obsah 6" descr="raman_krvinky.tif"/>
          <p:cNvPicPr>
            <a:picLocks noChangeAspect="1"/>
          </p:cNvPicPr>
          <p:nvPr/>
        </p:nvPicPr>
        <p:blipFill rotWithShape="1">
          <a:blip r:embed="rId2"/>
          <a:srcRect l="46338" t="42330" b="18504"/>
          <a:stretch/>
        </p:blipFill>
        <p:spPr>
          <a:xfrm>
            <a:off x="5484796" y="3861048"/>
            <a:ext cx="2376264" cy="2282222"/>
          </a:xfrm>
          <a:prstGeom prst="rect">
            <a:avLst/>
          </a:prstGeom>
        </p:spPr>
      </p:pic>
    </p:spTree>
    <p:extLst>
      <p:ext uri="{BB962C8B-B14F-4D97-AF65-F5344CB8AC3E}">
        <p14:creationId xmlns:p14="http://schemas.microsoft.com/office/powerpoint/2010/main" val="38477137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6" y="0"/>
            <a:ext cx="8229600" cy="1143000"/>
          </a:xfrm>
        </p:spPr>
        <p:txBody>
          <a:bodyPr>
            <a:normAutofit/>
          </a:bodyPr>
          <a:lstStyle/>
          <a:p>
            <a:r>
              <a:rPr lang="cs-CZ" dirty="0" smtClean="0"/>
              <a:t>Konfokální mikroskop</a:t>
            </a:r>
            <a:endParaRPr lang="cs-CZ" dirty="0"/>
          </a:p>
        </p:txBody>
      </p:sp>
      <p:sp>
        <p:nvSpPr>
          <p:cNvPr id="5" name="Zástupný symbol pro datum 4"/>
          <p:cNvSpPr>
            <a:spLocks noGrp="1"/>
          </p:cNvSpPr>
          <p:nvPr>
            <p:ph type="dt" sz="half" idx="10"/>
          </p:nvPr>
        </p:nvSpPr>
        <p:spPr/>
        <p:txBody>
          <a:bodyPr/>
          <a:lstStyle/>
          <a:p>
            <a:r>
              <a:rPr lang="cs-CZ" smtClean="0"/>
              <a:t>2010</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B4EDDB63-0DB0-40DD-8A08-86AA068FA77C}" type="slidenum">
              <a:rPr lang="cs-CZ" smtClean="0"/>
              <a:pPr/>
              <a:t>58</a:t>
            </a:fld>
            <a:endParaRPr lang="cs-CZ"/>
          </a:p>
        </p:txBody>
      </p:sp>
      <p:pic>
        <p:nvPicPr>
          <p:cNvPr id="9218" name="Picture 2"/>
          <p:cNvPicPr>
            <a:picLocks noGrp="1" noChangeAspect="1" noChangeArrowheads="1"/>
          </p:cNvPicPr>
          <p:nvPr>
            <p:ph sz="quarter" idx="1"/>
          </p:nvPr>
        </p:nvPicPr>
        <p:blipFill rotWithShape="1">
          <a:blip r:embed="rId2"/>
          <a:srcRect t="8675" r="1153"/>
          <a:stretch/>
        </p:blipFill>
        <p:spPr bwMode="auto">
          <a:xfrm>
            <a:off x="149235" y="1268760"/>
            <a:ext cx="8383205" cy="5054192"/>
          </a:xfrm>
          <a:prstGeom prst="rect">
            <a:avLst/>
          </a:prstGeom>
          <a:noFill/>
          <a:ln w="9525">
            <a:noFill/>
            <a:miter lim="800000"/>
            <a:headEnd/>
            <a:tailEnd/>
          </a:ln>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8229600" cy="1143000"/>
          </a:xfrm>
        </p:spPr>
        <p:txBody>
          <a:bodyPr>
            <a:normAutofit/>
          </a:bodyPr>
          <a:lstStyle/>
          <a:p>
            <a:r>
              <a:rPr lang="cs-CZ" dirty="0" smtClean="0"/>
              <a:t>Laserový skenovací konfokální mikroskop</a:t>
            </a:r>
            <a:endParaRPr lang="cs-CZ" dirty="0"/>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B4EDDB63-0DB0-40DD-8A08-86AA068FA77C}" type="slidenum">
              <a:rPr lang="cs-CZ" smtClean="0"/>
              <a:pPr/>
              <a:t>59</a:t>
            </a:fld>
            <a:endParaRPr lang="cs-CZ"/>
          </a:p>
        </p:txBody>
      </p:sp>
      <p:pic>
        <p:nvPicPr>
          <p:cNvPr id="10242" name="Picture 2"/>
          <p:cNvPicPr>
            <a:picLocks noGrp="1" noChangeAspect="1" noChangeArrowheads="1"/>
          </p:cNvPicPr>
          <p:nvPr>
            <p:ph sz="quarter" idx="1"/>
          </p:nvPr>
        </p:nvPicPr>
        <p:blipFill rotWithShape="1">
          <a:blip r:embed="rId2"/>
          <a:srcRect t="8296"/>
          <a:stretch/>
        </p:blipFill>
        <p:spPr bwMode="auto">
          <a:xfrm>
            <a:off x="423523" y="1412776"/>
            <a:ext cx="8191552" cy="4896544"/>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normAutofit/>
          </a:bodyPr>
          <a:lstStyle/>
          <a:p>
            <a:r>
              <a:rPr lang="cs-CZ" dirty="0" err="1" smtClean="0"/>
              <a:t>Rayleighův</a:t>
            </a:r>
            <a:r>
              <a:rPr lang="cs-CZ" dirty="0" smtClean="0"/>
              <a:t> (molekulární) rozptyl</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B4EDDB63-0DB0-40DD-8A08-86AA068FA77C}" type="slidenum">
              <a:rPr lang="cs-CZ" smtClean="0"/>
              <a:pPr/>
              <a:t>6</a:t>
            </a:fld>
            <a:endParaRPr lang="cs-CZ"/>
          </a:p>
        </p:txBody>
      </p:sp>
      <p:sp>
        <p:nvSpPr>
          <p:cNvPr id="7" name="Zástupný symbol pro obsah 6"/>
          <p:cNvSpPr>
            <a:spLocks noGrp="1"/>
          </p:cNvSpPr>
          <p:nvPr>
            <p:ph sz="quarter" idx="1"/>
          </p:nvPr>
        </p:nvSpPr>
        <p:spPr>
          <a:xfrm>
            <a:off x="142844" y="1214422"/>
            <a:ext cx="8858312" cy="5214974"/>
          </a:xfrm>
        </p:spPr>
        <p:txBody>
          <a:bodyPr>
            <a:noAutofit/>
          </a:bodyPr>
          <a:lstStyle/>
          <a:p>
            <a:pPr marL="0" indent="0" algn="just">
              <a:buNone/>
            </a:pPr>
            <a:r>
              <a:rPr lang="cs-CZ" sz="2000" dirty="0" smtClean="0"/>
              <a:t>Lord John </a:t>
            </a:r>
            <a:r>
              <a:rPr lang="cs-CZ" sz="2000" dirty="0" err="1" smtClean="0"/>
              <a:t>Rayleigh</a:t>
            </a:r>
            <a:r>
              <a:rPr lang="cs-CZ" sz="2000" dirty="0" smtClean="0"/>
              <a:t> správně shledal, že intenzita rozptýleného záření je přímo úměrná čtvrté mocnině frekvence záření, čili nepřímo úměrná téže mocnině jeho vlnové délky; rozptyl světla se děje ve všech směrech kolem rozptylující částice a že </a:t>
            </a:r>
            <a:r>
              <a:rPr lang="pl-PL" sz="2000" dirty="0" smtClean="0"/>
              <a:t>je dokonce trojího druhu: rozptyl skalární,</a:t>
            </a:r>
            <a:r>
              <a:rPr lang="nl-NL" sz="2000" dirty="0" smtClean="0"/>
              <a:t>u něhož je intenzita ve všech směrech stejná,</a:t>
            </a:r>
            <a:r>
              <a:rPr lang="cs-CZ" sz="2000" dirty="0" smtClean="0"/>
              <a:t> rozptyl symetrický a antisymetrický, jejichž intenzita je různá v různých směrech, stejně jako polarizace rozptýleného záření. Přitom dopadá-li na částici jednobarevné světlo frekvence</a:t>
            </a:r>
            <a:r>
              <a:rPr lang="cs-CZ" sz="2000" i="1" dirty="0" smtClean="0"/>
              <a:t> </a:t>
            </a:r>
            <a:r>
              <a:rPr lang="el-GR" sz="2000" dirty="0" smtClean="0"/>
              <a:t>υ</a:t>
            </a:r>
            <a:r>
              <a:rPr lang="cs-CZ" sz="2000" baseline="-25000" dirty="0" smtClean="0"/>
              <a:t>0</a:t>
            </a:r>
            <a:r>
              <a:rPr lang="cs-CZ" sz="2000" dirty="0" smtClean="0"/>
              <a:t> pak také rozptýlené záření má tutéž frekvenci </a:t>
            </a:r>
            <a:r>
              <a:rPr lang="el-GR" sz="2000" dirty="0" smtClean="0"/>
              <a:t>υ</a:t>
            </a:r>
            <a:r>
              <a:rPr lang="cs-CZ" sz="2000" baseline="-25000" dirty="0" smtClean="0"/>
              <a:t>0</a:t>
            </a:r>
            <a:r>
              <a:rPr lang="cs-CZ" sz="2000" dirty="0" smtClean="0"/>
              <a:t>´</a:t>
            </a:r>
            <a:r>
              <a:rPr lang="he-IL" sz="2000" i="1" dirty="0" smtClean="0"/>
              <a:t>,</a:t>
            </a:r>
            <a:r>
              <a:rPr lang="el-GR" sz="2000" i="1" dirty="0" smtClean="0"/>
              <a:t> </a:t>
            </a:r>
            <a:r>
              <a:rPr lang="he-IL" sz="2000" dirty="0" smtClean="0"/>
              <a:t> </a:t>
            </a:r>
            <a:r>
              <a:rPr lang="cs-CZ" sz="2000" dirty="0" smtClean="0"/>
              <a:t>jeho intenzita je však mnohem nižší než intenzita dopadajícího záření; v tom případě říkáme, že spektrum rozptýleného záření je tvořeno jedinou spektrální čarou.</a:t>
            </a:r>
            <a:r>
              <a:rPr lang="cs-CZ" sz="2000" i="1" dirty="0" smtClean="0"/>
              <a:t> </a:t>
            </a:r>
            <a:r>
              <a:rPr lang="cs-CZ" sz="2000" dirty="0" smtClean="0"/>
              <a:t>Při všech experimentech </a:t>
            </a:r>
            <a:r>
              <a:rPr lang="cs-CZ" sz="2000" dirty="0" err="1" smtClean="0"/>
              <a:t>Rayleighových</a:t>
            </a:r>
            <a:r>
              <a:rPr lang="cs-CZ" sz="2000" dirty="0" smtClean="0"/>
              <a:t> současníků </a:t>
            </a:r>
            <a:r>
              <a:rPr lang="it-IT" sz="2000" dirty="0" smtClean="0"/>
              <a:t>se tato teorie potvrzovala</a:t>
            </a:r>
            <a:r>
              <a:rPr lang="cs-CZ" sz="2000" dirty="0" smtClean="0"/>
              <a:t>. </a:t>
            </a:r>
            <a:r>
              <a:rPr lang="pl-PL" sz="2000" dirty="0" smtClean="0"/>
              <a:t>Ani on ani nikdo z jeho současníků </a:t>
            </a:r>
            <a:r>
              <a:rPr lang="cs-CZ" sz="2000" dirty="0" smtClean="0"/>
              <a:t>ovšem nemohl tehdy tušit, že existuje nejméně deset typů rozptylu světla, ani to, že modř oblohy není způsobena rozptylem světla na </a:t>
            </a:r>
            <a:r>
              <a:rPr lang="pl-PL" sz="2000" dirty="0" smtClean="0"/>
              <a:t>jednotlivých molekulách, ale na tzv.  fluktuacích </a:t>
            </a:r>
            <a:r>
              <a:rPr lang="cs-CZ" sz="2000" dirty="0" smtClean="0"/>
              <a:t>hustoty atmosféry, tj. na nahodilých okamžitých shlucích molekul obsažených v atmosféře, které trvají nesmírně krátkou dobu, totiž jen po dobu srážky nejméně tří takových molekul.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428596" y="0"/>
            <a:ext cx="8229600" cy="1143000"/>
          </a:xfrm>
        </p:spPr>
        <p:txBody>
          <a:bodyPr/>
          <a:lstStyle/>
          <a:p>
            <a:r>
              <a:rPr lang="cs-CZ" dirty="0" smtClean="0"/>
              <a:t>Řádkovací zrcadla</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B4EDDB63-0DB0-40DD-8A08-86AA068FA77C}" type="slidenum">
              <a:rPr lang="cs-CZ" smtClean="0"/>
              <a:pPr/>
              <a:t>60</a:t>
            </a:fld>
            <a:endParaRPr lang="cs-CZ"/>
          </a:p>
        </p:txBody>
      </p:sp>
      <p:pic>
        <p:nvPicPr>
          <p:cNvPr id="11266" name="Picture 2"/>
          <p:cNvPicPr>
            <a:picLocks noGrp="1" noChangeAspect="1" noChangeArrowheads="1"/>
          </p:cNvPicPr>
          <p:nvPr>
            <p:ph sz="quarter" idx="1"/>
          </p:nvPr>
        </p:nvPicPr>
        <p:blipFill rotWithShape="1">
          <a:blip r:embed="rId2"/>
          <a:srcRect t="10611"/>
          <a:stretch/>
        </p:blipFill>
        <p:spPr bwMode="auto">
          <a:xfrm>
            <a:off x="323528" y="1268760"/>
            <a:ext cx="8640960" cy="5017217"/>
          </a:xfrm>
          <a:prstGeom prst="rect">
            <a:avLst/>
          </a:prstGeom>
          <a:noFill/>
          <a:ln w="9525">
            <a:noFill/>
            <a:miter lim="800000"/>
            <a:headEnd/>
            <a:tailEnd/>
          </a:ln>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p:cNvSpPr>
            <a:spLocks noGrp="1"/>
          </p:cNvSpPr>
          <p:nvPr>
            <p:ph type="title"/>
          </p:nvPr>
        </p:nvSpPr>
        <p:spPr>
          <a:xfrm>
            <a:off x="428596" y="0"/>
            <a:ext cx="8229600" cy="1071546"/>
          </a:xfrm>
        </p:spPr>
        <p:txBody>
          <a:bodyPr>
            <a:normAutofit/>
          </a:bodyPr>
          <a:lstStyle/>
          <a:p>
            <a:r>
              <a:rPr lang="cs-CZ" dirty="0" smtClean="0"/>
              <a:t>Konfokální </a:t>
            </a:r>
            <a:r>
              <a:rPr lang="cs-CZ" dirty="0" err="1" smtClean="0"/>
              <a:t>Ramanův</a:t>
            </a:r>
            <a:r>
              <a:rPr lang="cs-CZ" dirty="0" smtClean="0"/>
              <a:t> mikroskop</a:t>
            </a:r>
            <a:endParaRPr lang="cs-CZ" dirty="0"/>
          </a:p>
        </p:txBody>
      </p:sp>
      <p:sp>
        <p:nvSpPr>
          <p:cNvPr id="5" name="Zástupný symbol pro datum 4"/>
          <p:cNvSpPr>
            <a:spLocks noGrp="1"/>
          </p:cNvSpPr>
          <p:nvPr>
            <p:ph type="dt" sz="half" idx="10"/>
          </p:nvPr>
        </p:nvSpPr>
        <p:spPr/>
        <p:txBody>
          <a:bodyPr/>
          <a:lstStyle/>
          <a:p>
            <a:r>
              <a:rPr lang="cs-CZ" smtClean="0"/>
              <a:t>2010</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B4EDDB63-0DB0-40DD-8A08-86AA068FA77C}" type="slidenum">
              <a:rPr lang="cs-CZ" smtClean="0"/>
              <a:pPr/>
              <a:t>61</a:t>
            </a:fld>
            <a:endParaRPr lang="cs-CZ"/>
          </a:p>
        </p:txBody>
      </p:sp>
      <p:sp>
        <p:nvSpPr>
          <p:cNvPr id="10" name="Zástupný symbol pro obsah 9"/>
          <p:cNvSpPr>
            <a:spLocks noGrp="1"/>
          </p:cNvSpPr>
          <p:nvPr>
            <p:ph sz="quarter" idx="1"/>
          </p:nvPr>
        </p:nvSpPr>
        <p:spPr/>
        <p:txBody>
          <a:bodyPr/>
          <a:lstStyle/>
          <a:p>
            <a:endParaRPr lang="cs-CZ"/>
          </a:p>
        </p:txBody>
      </p:sp>
      <p:pic>
        <p:nvPicPr>
          <p:cNvPr id="8194" name="Picture 2"/>
          <p:cNvPicPr>
            <a:picLocks noChangeAspect="1" noChangeArrowheads="1"/>
          </p:cNvPicPr>
          <p:nvPr/>
        </p:nvPicPr>
        <p:blipFill rotWithShape="1">
          <a:blip r:embed="rId2"/>
          <a:srcRect l="1026" t="7143" r="3297" b="1970"/>
          <a:stretch/>
        </p:blipFill>
        <p:spPr bwMode="auto">
          <a:xfrm>
            <a:off x="323528" y="1052736"/>
            <a:ext cx="8568952" cy="5229572"/>
          </a:xfrm>
          <a:prstGeom prst="rect">
            <a:avLst/>
          </a:prstGeom>
          <a:noFill/>
          <a:ln w="9525">
            <a:noFill/>
            <a:miter lim="800000"/>
            <a:headEnd/>
            <a:tailEnd/>
          </a:ln>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Ramanova</a:t>
            </a:r>
            <a:r>
              <a:rPr lang="cs-CZ" dirty="0"/>
              <a:t> </a:t>
            </a:r>
            <a:r>
              <a:rPr lang="cs-CZ" dirty="0" err="1"/>
              <a:t>mikrospektroskopie</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B4EDDB63-0DB0-40DD-8A08-86AA068FA77C}" type="slidenum">
              <a:rPr lang="cs-CZ" smtClean="0"/>
              <a:pPr/>
              <a:t>62</a:t>
            </a:fld>
            <a:endParaRPr lang="cs-CZ"/>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673" y="1196752"/>
            <a:ext cx="7015202" cy="515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99342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Ramanova</a:t>
            </a:r>
            <a:r>
              <a:rPr lang="cs-CZ" dirty="0"/>
              <a:t> </a:t>
            </a:r>
            <a:r>
              <a:rPr lang="cs-CZ" dirty="0" err="1"/>
              <a:t>nanospektroskopie</a:t>
            </a:r>
            <a:r>
              <a:rPr lang="cs-CZ" dirty="0"/>
              <a:t> </a:t>
            </a:r>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B4EDDB63-0DB0-40DD-8A08-86AA068FA77C}" type="slidenum">
              <a:rPr lang="cs-CZ" smtClean="0"/>
              <a:pPr/>
              <a:t>63</a:t>
            </a:fld>
            <a:endParaRPr lang="cs-CZ"/>
          </a:p>
        </p:txBody>
      </p:sp>
      <p:sp>
        <p:nvSpPr>
          <p:cNvPr id="6" name="Zástupný symbol pro obsah 5"/>
          <p:cNvSpPr>
            <a:spLocks noGrp="1"/>
          </p:cNvSpPr>
          <p:nvPr>
            <p:ph sz="quarter" idx="1"/>
          </p:nvPr>
        </p:nvSpPr>
        <p:spPr/>
        <p:txBody>
          <a:bodyPr>
            <a:normAutofit/>
          </a:bodyPr>
          <a:lstStyle/>
          <a:p>
            <a:r>
              <a:rPr lang="cs-CZ" dirty="0"/>
              <a:t>Techniky blízkého pole </a:t>
            </a:r>
          </a:p>
          <a:p>
            <a:pPr lvl="2"/>
            <a:r>
              <a:rPr lang="cs-CZ" dirty="0" smtClean="0"/>
              <a:t>sonda </a:t>
            </a:r>
            <a:r>
              <a:rPr lang="cs-CZ" dirty="0"/>
              <a:t>v blízkosti povrchu („blízké pole“) </a:t>
            </a:r>
          </a:p>
          <a:p>
            <a:pPr lvl="1"/>
            <a:r>
              <a:rPr lang="cs-CZ" dirty="0" smtClean="0"/>
              <a:t>Spektroskopie </a:t>
            </a:r>
            <a:r>
              <a:rPr lang="cs-CZ" dirty="0"/>
              <a:t>blízkého pole </a:t>
            </a:r>
          </a:p>
          <a:p>
            <a:pPr lvl="2"/>
            <a:r>
              <a:rPr lang="cs-CZ" dirty="0" smtClean="0"/>
              <a:t>(</a:t>
            </a:r>
            <a:r>
              <a:rPr lang="cs-CZ" dirty="0" err="1"/>
              <a:t>near-field</a:t>
            </a:r>
            <a:r>
              <a:rPr lang="cs-CZ" dirty="0"/>
              <a:t> </a:t>
            </a:r>
            <a:r>
              <a:rPr lang="cs-CZ" dirty="0" err="1"/>
              <a:t>spectroscopy</a:t>
            </a:r>
            <a:r>
              <a:rPr lang="cs-CZ" dirty="0"/>
              <a:t>) </a:t>
            </a:r>
          </a:p>
          <a:p>
            <a:pPr lvl="1"/>
            <a:r>
              <a:rPr lang="cs-CZ" dirty="0" smtClean="0"/>
              <a:t>Mikroskopie </a:t>
            </a:r>
            <a:r>
              <a:rPr lang="cs-CZ" dirty="0"/>
              <a:t>blízkého pole </a:t>
            </a:r>
          </a:p>
          <a:p>
            <a:pPr lvl="2"/>
            <a:r>
              <a:rPr lang="en-US" dirty="0" smtClean="0"/>
              <a:t>SNOM </a:t>
            </a:r>
            <a:r>
              <a:rPr lang="en-US" dirty="0"/>
              <a:t>– scanning near-field optical microscopy </a:t>
            </a:r>
          </a:p>
          <a:p>
            <a:pPr lvl="2"/>
            <a:r>
              <a:rPr lang="cs-CZ" dirty="0" smtClean="0"/>
              <a:t>UV-vis</a:t>
            </a:r>
            <a:r>
              <a:rPr lang="cs-CZ" dirty="0"/>
              <a:t>, IR (IR-SNOM), </a:t>
            </a:r>
            <a:r>
              <a:rPr lang="cs-CZ" dirty="0" err="1"/>
              <a:t>Ramanova</a:t>
            </a:r>
            <a:r>
              <a:rPr lang="cs-CZ" dirty="0"/>
              <a:t> spektroskopie </a:t>
            </a:r>
            <a:endParaRPr lang="cs-CZ" dirty="0" smtClean="0"/>
          </a:p>
          <a:p>
            <a:pPr marL="594360" lvl="2" indent="0">
              <a:buNone/>
            </a:pPr>
            <a:r>
              <a:rPr lang="cs-CZ" dirty="0"/>
              <a:t>	</a:t>
            </a:r>
            <a:r>
              <a:rPr lang="cs-CZ" dirty="0" smtClean="0"/>
              <a:t>+ </a:t>
            </a:r>
            <a:r>
              <a:rPr lang="cs-CZ" dirty="0"/>
              <a:t>TERS </a:t>
            </a:r>
          </a:p>
          <a:p>
            <a:pPr lvl="2"/>
            <a:r>
              <a:rPr lang="cs-CZ" dirty="0" smtClean="0"/>
              <a:t>fotoluminiscence</a:t>
            </a:r>
            <a:r>
              <a:rPr lang="cs-CZ" dirty="0"/>
              <a:t>, fluorescence </a:t>
            </a:r>
          </a:p>
          <a:p>
            <a:pPr lvl="3"/>
            <a:r>
              <a:rPr lang="cs-CZ" dirty="0" smtClean="0"/>
              <a:t>rozlišení </a:t>
            </a:r>
            <a:r>
              <a:rPr lang="cs-CZ" dirty="0"/>
              <a:t>lepší než 50 </a:t>
            </a:r>
            <a:r>
              <a:rPr lang="cs-CZ" dirty="0" err="1"/>
              <a:t>nm</a:t>
            </a:r>
            <a:r>
              <a:rPr lang="cs-CZ" dirty="0"/>
              <a:t> </a:t>
            </a:r>
          </a:p>
          <a:p>
            <a:pPr lvl="3"/>
            <a:r>
              <a:rPr lang="cs-CZ" dirty="0" smtClean="0"/>
              <a:t>spektroskopie </a:t>
            </a:r>
            <a:r>
              <a:rPr lang="cs-CZ" dirty="0"/>
              <a:t>jedné molekuly</a:t>
            </a:r>
          </a:p>
          <a:p>
            <a:endParaRPr lang="cs-CZ" dirty="0"/>
          </a:p>
        </p:txBody>
      </p:sp>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6216" y="1556792"/>
            <a:ext cx="2247900" cy="3263900"/>
          </a:xfrm>
          <a:prstGeom prst="rect">
            <a:avLst/>
          </a:prstGeom>
        </p:spPr>
      </p:pic>
    </p:spTree>
    <p:extLst>
      <p:ext uri="{BB962C8B-B14F-4D97-AF65-F5344CB8AC3E}">
        <p14:creationId xmlns:p14="http://schemas.microsoft.com/office/powerpoint/2010/main" val="8529103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dirty="0" smtClean="0"/>
              <a:t>Aplikace SNOM</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B4EDDB63-0DB0-40DD-8A08-86AA068FA77C}" type="slidenum">
              <a:rPr lang="cs-CZ" smtClean="0"/>
              <a:pPr/>
              <a:t>64</a:t>
            </a:fld>
            <a:endParaRPr lang="cs-CZ"/>
          </a:p>
        </p:txBody>
      </p:sp>
      <p:sp>
        <p:nvSpPr>
          <p:cNvPr id="7" name="Zástupný symbol pro obsah 6"/>
          <p:cNvSpPr>
            <a:spLocks noGrp="1"/>
          </p:cNvSpPr>
          <p:nvPr>
            <p:ph sz="quarter" idx="1"/>
          </p:nvPr>
        </p:nvSpPr>
        <p:spPr/>
        <p:txBody>
          <a:bodyPr>
            <a:normAutofit fontScale="77500" lnSpcReduction="20000"/>
          </a:bodyPr>
          <a:lstStyle/>
          <a:p>
            <a:r>
              <a:rPr lang="cs-CZ" b="1" dirty="0"/>
              <a:t>Single </a:t>
            </a:r>
            <a:r>
              <a:rPr lang="cs-CZ" b="1" dirty="0" err="1"/>
              <a:t>Molecule</a:t>
            </a:r>
            <a:r>
              <a:rPr lang="cs-CZ" b="1" dirty="0"/>
              <a:t> </a:t>
            </a:r>
            <a:r>
              <a:rPr lang="cs-CZ" b="1" dirty="0" err="1"/>
              <a:t>Detection</a:t>
            </a:r>
            <a:r>
              <a:rPr lang="cs-CZ" dirty="0" err="1"/>
              <a:t>J.K</a:t>
            </a:r>
            <a:r>
              <a:rPr lang="cs-CZ" dirty="0"/>
              <a:t>. </a:t>
            </a:r>
            <a:r>
              <a:rPr lang="cs-CZ" dirty="0" err="1"/>
              <a:t>Trautmanet</a:t>
            </a:r>
            <a:r>
              <a:rPr lang="cs-CZ" dirty="0"/>
              <a:t> al. </a:t>
            </a:r>
            <a:r>
              <a:rPr lang="cs-CZ" dirty="0" err="1"/>
              <a:t>Nature</a:t>
            </a:r>
            <a:r>
              <a:rPr lang="cs-CZ" dirty="0"/>
              <a:t> 369,40, (1994)</a:t>
            </a:r>
          </a:p>
          <a:p>
            <a:r>
              <a:rPr lang="cs-CZ" b="1" dirty="0" err="1" smtClean="0"/>
              <a:t>Raman</a:t>
            </a:r>
            <a:r>
              <a:rPr lang="cs-CZ" b="1" dirty="0" smtClean="0"/>
              <a:t> </a:t>
            </a:r>
            <a:r>
              <a:rPr lang="cs-CZ" b="1" dirty="0" err="1"/>
              <a:t>Scattering</a:t>
            </a:r>
            <a:r>
              <a:rPr lang="cs-CZ" dirty="0" err="1"/>
              <a:t>C.L</a:t>
            </a:r>
            <a:r>
              <a:rPr lang="cs-CZ" dirty="0"/>
              <a:t>. </a:t>
            </a:r>
            <a:r>
              <a:rPr lang="cs-CZ" dirty="0" err="1"/>
              <a:t>Jahnckeet</a:t>
            </a:r>
            <a:r>
              <a:rPr lang="cs-CZ" dirty="0"/>
              <a:t> al. </a:t>
            </a:r>
            <a:r>
              <a:rPr lang="cs-CZ" dirty="0" smtClean="0"/>
              <a:t> </a:t>
            </a:r>
            <a:r>
              <a:rPr lang="cs-CZ" dirty="0" err="1" smtClean="0"/>
              <a:t>Appl</a:t>
            </a:r>
            <a:r>
              <a:rPr lang="cs-CZ" dirty="0"/>
              <a:t>. </a:t>
            </a:r>
            <a:r>
              <a:rPr lang="cs-CZ" dirty="0" err="1"/>
              <a:t>Phy</a:t>
            </a:r>
            <a:r>
              <a:rPr lang="cs-CZ" dirty="0"/>
              <a:t>. </a:t>
            </a:r>
            <a:r>
              <a:rPr lang="cs-CZ" dirty="0" err="1"/>
              <a:t>Lett</a:t>
            </a:r>
            <a:r>
              <a:rPr lang="cs-CZ" dirty="0"/>
              <a:t>. 67 (17), 2483 (1995)</a:t>
            </a:r>
          </a:p>
          <a:p>
            <a:r>
              <a:rPr lang="cs-CZ" b="1" dirty="0" err="1" smtClean="0"/>
              <a:t>Polarization</a:t>
            </a:r>
            <a:r>
              <a:rPr lang="cs-CZ" b="1" dirty="0" smtClean="0"/>
              <a:t> </a:t>
            </a:r>
            <a:r>
              <a:rPr lang="cs-CZ" b="1" dirty="0"/>
              <a:t>and </a:t>
            </a:r>
            <a:r>
              <a:rPr lang="cs-CZ" b="1" dirty="0" err="1"/>
              <a:t>Orientation</a:t>
            </a:r>
            <a:r>
              <a:rPr lang="cs-CZ" dirty="0" err="1"/>
              <a:t>B</a:t>
            </a:r>
            <a:r>
              <a:rPr lang="cs-CZ" dirty="0"/>
              <a:t>. </a:t>
            </a:r>
            <a:r>
              <a:rPr lang="cs-CZ" dirty="0" err="1"/>
              <a:t>McDaniel</a:t>
            </a:r>
            <a:r>
              <a:rPr lang="cs-CZ" dirty="0"/>
              <a:t> et al. </a:t>
            </a:r>
            <a:r>
              <a:rPr lang="cs-CZ" dirty="0" smtClean="0"/>
              <a:t>,  </a:t>
            </a:r>
            <a:r>
              <a:rPr lang="cs-CZ" dirty="0" err="1"/>
              <a:t>Appl</a:t>
            </a:r>
            <a:r>
              <a:rPr lang="cs-CZ" dirty="0"/>
              <a:t>. </a:t>
            </a:r>
            <a:r>
              <a:rPr lang="cs-CZ" dirty="0" err="1"/>
              <a:t>Opt</a:t>
            </a:r>
            <a:r>
              <a:rPr lang="cs-CZ" dirty="0"/>
              <a:t>. 37, 84 (1998)</a:t>
            </a:r>
          </a:p>
          <a:p>
            <a:r>
              <a:rPr lang="cs-CZ" b="1" dirty="0" err="1" smtClean="0"/>
              <a:t>Magnetic-Imaging</a:t>
            </a:r>
            <a:r>
              <a:rPr lang="cs-CZ" dirty="0" err="1" smtClean="0"/>
              <a:t>U</a:t>
            </a:r>
            <a:r>
              <a:rPr lang="cs-CZ" dirty="0"/>
              <a:t>. Hartman, J. Magn.&amp; Magn. Mater. (1996)</a:t>
            </a:r>
          </a:p>
          <a:p>
            <a:r>
              <a:rPr lang="cs-CZ" b="1" dirty="0" smtClean="0"/>
              <a:t>Data </a:t>
            </a:r>
            <a:r>
              <a:rPr lang="cs-CZ" b="1" dirty="0" err="1"/>
              <a:t>Storage</a:t>
            </a:r>
            <a:r>
              <a:rPr lang="cs-CZ" dirty="0" err="1"/>
              <a:t>H.J</a:t>
            </a:r>
            <a:r>
              <a:rPr lang="cs-CZ" dirty="0"/>
              <a:t>. Mamin, </a:t>
            </a:r>
            <a:r>
              <a:rPr lang="cs-CZ" dirty="0" smtClean="0"/>
              <a:t> IBM </a:t>
            </a:r>
            <a:r>
              <a:rPr lang="cs-CZ" dirty="0"/>
              <a:t>J. Res. </a:t>
            </a:r>
            <a:r>
              <a:rPr lang="cs-CZ" dirty="0" err="1"/>
              <a:t>Develop</a:t>
            </a:r>
            <a:r>
              <a:rPr lang="cs-CZ" dirty="0"/>
              <a:t>. (1995)</a:t>
            </a:r>
          </a:p>
          <a:p>
            <a:r>
              <a:rPr lang="cs-CZ" b="1" dirty="0" err="1" smtClean="0"/>
              <a:t>Biological</a:t>
            </a:r>
            <a:r>
              <a:rPr lang="cs-CZ" b="1" dirty="0" smtClean="0"/>
              <a:t> </a:t>
            </a:r>
            <a:r>
              <a:rPr lang="cs-CZ" b="1" dirty="0" err="1"/>
              <a:t>Imaging</a:t>
            </a:r>
            <a:r>
              <a:rPr lang="cs-CZ" dirty="0"/>
              <a:t>. </a:t>
            </a:r>
            <a:r>
              <a:rPr lang="cs-CZ" dirty="0" smtClean="0"/>
              <a:t> </a:t>
            </a:r>
            <a:r>
              <a:rPr lang="cs-CZ" dirty="0" err="1" smtClean="0"/>
              <a:t>VanHulstet</a:t>
            </a:r>
            <a:r>
              <a:rPr lang="cs-CZ" dirty="0" smtClean="0"/>
              <a:t> </a:t>
            </a:r>
            <a:r>
              <a:rPr lang="cs-CZ" dirty="0"/>
              <a:t>al. J. </a:t>
            </a:r>
            <a:r>
              <a:rPr lang="cs-CZ" dirty="0" err="1"/>
              <a:t>Struct</a:t>
            </a:r>
            <a:r>
              <a:rPr lang="cs-CZ" dirty="0"/>
              <a:t>. Bio., 119,222 (1997)</a:t>
            </a:r>
          </a:p>
          <a:p>
            <a:r>
              <a:rPr lang="fr-FR" b="1" dirty="0" smtClean="0"/>
              <a:t>Quantum </a:t>
            </a:r>
            <a:r>
              <a:rPr lang="fr-FR" b="1" dirty="0"/>
              <a:t>Dots, Quantum </a:t>
            </a:r>
            <a:r>
              <a:rPr lang="fr-FR" b="1" dirty="0" smtClean="0"/>
              <a:t>Wires</a:t>
            </a:r>
            <a:r>
              <a:rPr lang="cs-CZ" b="1" dirty="0" smtClean="0"/>
              <a:t> </a:t>
            </a:r>
            <a:r>
              <a:rPr lang="fr-FR" dirty="0" smtClean="0"/>
              <a:t>H.F</a:t>
            </a:r>
            <a:r>
              <a:rPr lang="fr-FR" dirty="0"/>
              <a:t>. Hess et al. Science 264, 1740 (1994)</a:t>
            </a:r>
          </a:p>
          <a:p>
            <a:r>
              <a:rPr lang="cs-CZ" b="1" dirty="0" err="1" smtClean="0"/>
              <a:t>Lithography</a:t>
            </a:r>
            <a:r>
              <a:rPr lang="cs-CZ" b="1" dirty="0" smtClean="0"/>
              <a:t> </a:t>
            </a:r>
            <a:r>
              <a:rPr lang="cs-CZ" dirty="0" smtClean="0"/>
              <a:t>S</a:t>
            </a:r>
            <a:r>
              <a:rPr lang="cs-CZ" dirty="0"/>
              <a:t>. </a:t>
            </a:r>
            <a:r>
              <a:rPr lang="cs-CZ" dirty="0" err="1"/>
              <a:t>Madsen</a:t>
            </a:r>
            <a:r>
              <a:rPr lang="cs-CZ" dirty="0"/>
              <a:t> et al. J. </a:t>
            </a:r>
            <a:r>
              <a:rPr lang="cs-CZ" dirty="0" err="1"/>
              <a:t>App</a:t>
            </a:r>
            <a:r>
              <a:rPr lang="cs-CZ" dirty="0"/>
              <a:t>. Phy.82 (1) 49(1997).</a:t>
            </a:r>
          </a:p>
          <a:p>
            <a:r>
              <a:rPr lang="cs-CZ" b="1" dirty="0" err="1" smtClean="0"/>
              <a:t>Photonic</a:t>
            </a:r>
            <a:r>
              <a:rPr lang="cs-CZ" b="1" dirty="0" smtClean="0"/>
              <a:t> </a:t>
            </a:r>
            <a:r>
              <a:rPr lang="cs-CZ" b="1" dirty="0" err="1"/>
              <a:t>Device</a:t>
            </a:r>
            <a:r>
              <a:rPr lang="cs-CZ" b="1" dirty="0"/>
              <a:t> </a:t>
            </a:r>
            <a:r>
              <a:rPr lang="cs-CZ" b="1" dirty="0" err="1" smtClean="0"/>
              <a:t>Characterization</a:t>
            </a:r>
            <a:r>
              <a:rPr lang="cs-CZ" dirty="0"/>
              <a:t> </a:t>
            </a:r>
            <a:r>
              <a:rPr lang="cs-CZ" dirty="0" smtClean="0"/>
              <a:t>S.K</a:t>
            </a:r>
            <a:r>
              <a:rPr lang="cs-CZ" dirty="0"/>
              <a:t>. </a:t>
            </a:r>
            <a:r>
              <a:rPr lang="cs-CZ" dirty="0" err="1"/>
              <a:t>Burrattoet</a:t>
            </a:r>
            <a:r>
              <a:rPr lang="cs-CZ" dirty="0"/>
              <a:t> al. </a:t>
            </a:r>
            <a:r>
              <a:rPr lang="cs-CZ" dirty="0" smtClean="0"/>
              <a:t> </a:t>
            </a:r>
            <a:r>
              <a:rPr lang="cs-CZ" dirty="0" err="1" smtClean="0"/>
              <a:t>App</a:t>
            </a:r>
            <a:r>
              <a:rPr lang="cs-CZ" dirty="0"/>
              <a:t>. </a:t>
            </a:r>
            <a:r>
              <a:rPr lang="cs-CZ" dirty="0" err="1"/>
              <a:t>Phy</a:t>
            </a:r>
            <a:r>
              <a:rPr lang="cs-CZ" dirty="0"/>
              <a:t>. Lett.65, 2654 (1994)</a:t>
            </a:r>
          </a:p>
          <a:p>
            <a:r>
              <a:rPr lang="cs-CZ" b="1" dirty="0" err="1" smtClean="0"/>
              <a:t>Semiconductor</a:t>
            </a:r>
            <a:r>
              <a:rPr lang="cs-CZ" b="1" dirty="0"/>
              <a:t>/ </a:t>
            </a:r>
            <a:r>
              <a:rPr lang="cs-CZ" b="1" dirty="0" err="1"/>
              <a:t>Defect</a:t>
            </a:r>
            <a:r>
              <a:rPr lang="cs-CZ" b="1" dirty="0"/>
              <a:t> </a:t>
            </a:r>
            <a:r>
              <a:rPr lang="cs-CZ" b="1" dirty="0" err="1" smtClean="0"/>
              <a:t>Characterization</a:t>
            </a:r>
            <a:r>
              <a:rPr lang="cs-CZ" dirty="0"/>
              <a:t> </a:t>
            </a:r>
            <a:r>
              <a:rPr lang="cs-CZ" dirty="0" err="1" smtClean="0"/>
              <a:t>LaRosaet</a:t>
            </a:r>
            <a:r>
              <a:rPr lang="cs-CZ" dirty="0" smtClean="0"/>
              <a:t> </a:t>
            </a:r>
            <a:r>
              <a:rPr lang="cs-CZ" dirty="0"/>
              <a:t>al. Mater. Res. Soc. </a:t>
            </a:r>
            <a:r>
              <a:rPr lang="cs-CZ" dirty="0" err="1"/>
              <a:t>Symp</a:t>
            </a:r>
            <a:r>
              <a:rPr lang="cs-CZ" dirty="0"/>
              <a:t>. </a:t>
            </a:r>
            <a:r>
              <a:rPr lang="cs-CZ" dirty="0" err="1"/>
              <a:t>Proc</a:t>
            </a:r>
            <a:r>
              <a:rPr lang="cs-CZ" dirty="0"/>
              <a:t>. 406,189-194 (1996)</a:t>
            </a:r>
          </a:p>
        </p:txBody>
      </p:sp>
    </p:spTree>
    <p:extLst>
      <p:ext uri="{BB962C8B-B14F-4D97-AF65-F5344CB8AC3E}">
        <p14:creationId xmlns:p14="http://schemas.microsoft.com/office/powerpoint/2010/main" val="25845041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err="1" smtClean="0"/>
              <a:t>Raman</a:t>
            </a:r>
            <a:r>
              <a:rPr lang="cs-CZ" dirty="0" smtClean="0"/>
              <a:t> </a:t>
            </a:r>
            <a:r>
              <a:rPr lang="cs-CZ" dirty="0"/>
              <a:t>- NSOM </a:t>
            </a:r>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B4EDDB63-0DB0-40DD-8A08-86AA068FA77C}" type="slidenum">
              <a:rPr lang="cs-CZ" smtClean="0"/>
              <a:pPr/>
              <a:t>65</a:t>
            </a:fld>
            <a:endParaRPr lang="cs-CZ"/>
          </a:p>
        </p:txBody>
      </p:sp>
      <p:sp>
        <p:nvSpPr>
          <p:cNvPr id="7" name="Zástupný symbol pro obsah 6"/>
          <p:cNvSpPr>
            <a:spLocks noGrp="1"/>
          </p:cNvSpPr>
          <p:nvPr>
            <p:ph sz="quarter" idx="1"/>
          </p:nvPr>
        </p:nvSpPr>
        <p:spPr>
          <a:xfrm>
            <a:off x="457200" y="1219200"/>
            <a:ext cx="3610744" cy="4937760"/>
          </a:xfrm>
        </p:spPr>
        <p:txBody>
          <a:bodyPr/>
          <a:lstStyle/>
          <a:p>
            <a:r>
              <a:rPr lang="pl-PL" dirty="0"/>
              <a:t>vzdálenost sondy – do 10 nm </a:t>
            </a:r>
          </a:p>
          <a:p>
            <a:r>
              <a:rPr lang="cs-CZ" dirty="0"/>
              <a:t>• apertura sondy </a:t>
            </a:r>
          </a:p>
          <a:p>
            <a:r>
              <a:rPr lang="cs-CZ" dirty="0"/>
              <a:t>• režimy snímání </a:t>
            </a:r>
          </a:p>
          <a:p>
            <a:pPr lvl="1"/>
            <a:r>
              <a:rPr lang="cs-CZ" dirty="0" smtClean="0"/>
              <a:t>transmisní </a:t>
            </a:r>
            <a:r>
              <a:rPr lang="cs-CZ" dirty="0"/>
              <a:t>(jen transparentní vzorky) </a:t>
            </a:r>
          </a:p>
          <a:p>
            <a:pPr lvl="1"/>
            <a:r>
              <a:rPr lang="cs-CZ" dirty="0" smtClean="0"/>
              <a:t>reflexní </a:t>
            </a:r>
            <a:r>
              <a:rPr lang="cs-CZ" dirty="0"/>
              <a:t>– ostrá sonda – vysílač, přijímač, obojí </a:t>
            </a:r>
          </a:p>
          <a:p>
            <a:pPr lvl="1"/>
            <a:r>
              <a:rPr lang="cs-CZ" dirty="0" smtClean="0"/>
              <a:t>rozptyl </a:t>
            </a:r>
            <a:r>
              <a:rPr lang="cs-CZ" dirty="0"/>
              <a:t>– vysílač, přijímač, obojí</a:t>
            </a:r>
          </a:p>
          <a:p>
            <a:pPr marL="0" indent="0">
              <a:buNone/>
            </a:pPr>
            <a:endParaRPr lang="cs-CZ"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1268760"/>
            <a:ext cx="5029200"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52920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err="1"/>
              <a:t>Raman</a:t>
            </a:r>
            <a:r>
              <a:rPr lang="cs-CZ" dirty="0"/>
              <a:t>-NSOM</a:t>
            </a:r>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B4EDDB63-0DB0-40DD-8A08-86AA068FA77C}" type="slidenum">
              <a:rPr lang="cs-CZ" smtClean="0"/>
              <a:pPr/>
              <a:t>66</a:t>
            </a:fld>
            <a:endParaRPr lang="cs-CZ"/>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216452"/>
            <a:ext cx="2520280" cy="3034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ovéPole 8"/>
          <p:cNvSpPr txBox="1"/>
          <p:nvPr/>
        </p:nvSpPr>
        <p:spPr>
          <a:xfrm>
            <a:off x="395536" y="1196752"/>
            <a:ext cx="3390223" cy="1477328"/>
          </a:xfrm>
          <a:prstGeom prst="rect">
            <a:avLst/>
          </a:prstGeom>
          <a:noFill/>
        </p:spPr>
        <p:txBody>
          <a:bodyPr wrap="none" rtlCol="0">
            <a:spAutoFit/>
          </a:bodyPr>
          <a:lstStyle/>
          <a:p>
            <a:r>
              <a:rPr lang="pl-PL" dirty="0"/>
              <a:t>vzdálenost sondy –do 10 nm</a:t>
            </a:r>
          </a:p>
          <a:p>
            <a:r>
              <a:rPr lang="cs-CZ" dirty="0"/>
              <a:t>•apertura sondy</a:t>
            </a:r>
          </a:p>
          <a:p>
            <a:r>
              <a:rPr lang="cs-CZ" dirty="0"/>
              <a:t>•režimy </a:t>
            </a:r>
            <a:r>
              <a:rPr lang="cs-CZ" dirty="0" smtClean="0"/>
              <a:t>snímání</a:t>
            </a:r>
          </a:p>
          <a:p>
            <a:r>
              <a:rPr lang="cs-CZ" dirty="0"/>
              <a:t> </a:t>
            </a:r>
            <a:r>
              <a:rPr lang="cs-CZ" dirty="0" smtClean="0"/>
              <a:t>  kolmá </a:t>
            </a:r>
            <a:r>
              <a:rPr lang="cs-CZ" dirty="0"/>
              <a:t>či šikmá laserová excitace</a:t>
            </a:r>
          </a:p>
          <a:p>
            <a:endParaRPr lang="cs-CZ" dirty="0"/>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3397" y="1196752"/>
            <a:ext cx="4104456" cy="3203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0063" y="4149080"/>
            <a:ext cx="4620329" cy="2134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96285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dirty="0" smtClean="0"/>
              <a:t>Separace fází</a:t>
            </a:r>
            <a:endParaRPr lang="cs-CZ" dirty="0"/>
          </a:p>
        </p:txBody>
      </p:sp>
      <p:sp>
        <p:nvSpPr>
          <p:cNvPr id="8" name="Zástupný symbol pro text 7"/>
          <p:cNvSpPr>
            <a:spLocks noGrp="1"/>
          </p:cNvSpPr>
          <p:nvPr>
            <p:ph type="body" idx="1"/>
          </p:nvPr>
        </p:nvSpPr>
        <p:spPr>
          <a:xfrm>
            <a:off x="500034" y="1268760"/>
            <a:ext cx="4040188" cy="1440160"/>
          </a:xfrm>
        </p:spPr>
        <p:txBody>
          <a:bodyPr>
            <a:normAutofit fontScale="62500" lnSpcReduction="20000"/>
          </a:bodyPr>
          <a:lstStyle/>
          <a:p>
            <a:r>
              <a:rPr lang="cs-CZ" sz="2900" b="1" dirty="0" smtClean="0">
                <a:solidFill>
                  <a:schemeClr val="tx1"/>
                </a:solidFill>
              </a:rPr>
              <a:t>AFM zobrazení směsi polymerů PMMA-SBR, odstředivě</a:t>
            </a:r>
          </a:p>
          <a:p>
            <a:r>
              <a:rPr lang="cs-CZ" sz="2900" b="1" dirty="0" smtClean="0">
                <a:solidFill>
                  <a:schemeClr val="tx1"/>
                </a:solidFill>
              </a:rPr>
              <a:t>nanesené na skleněnou podložku. </a:t>
            </a:r>
            <a:r>
              <a:rPr lang="cs-CZ" sz="2900" b="1" dirty="0" err="1" smtClean="0">
                <a:solidFill>
                  <a:schemeClr val="tx1"/>
                </a:solidFill>
              </a:rPr>
              <a:t>Sken</a:t>
            </a:r>
            <a:r>
              <a:rPr lang="cs-CZ" sz="2900" b="1" dirty="0" smtClean="0">
                <a:solidFill>
                  <a:schemeClr val="tx1"/>
                </a:solidFill>
              </a:rPr>
              <a:t> 20x20 µm, topografické</a:t>
            </a:r>
          </a:p>
          <a:p>
            <a:r>
              <a:rPr lang="cs-CZ" sz="2900" b="1" dirty="0" smtClean="0">
                <a:solidFill>
                  <a:schemeClr val="tx1"/>
                </a:solidFill>
              </a:rPr>
              <a:t>měřítko 30 </a:t>
            </a:r>
            <a:r>
              <a:rPr lang="cs-CZ" sz="2900" b="1" dirty="0" err="1" smtClean="0">
                <a:solidFill>
                  <a:schemeClr val="tx1"/>
                </a:solidFill>
              </a:rPr>
              <a:t>nm</a:t>
            </a:r>
            <a:endParaRPr lang="cs-CZ" sz="2900" b="1" dirty="0" smtClean="0">
              <a:solidFill>
                <a:schemeClr val="tx1"/>
              </a:solidFill>
            </a:endParaRPr>
          </a:p>
        </p:txBody>
      </p:sp>
      <p:sp>
        <p:nvSpPr>
          <p:cNvPr id="10" name="Zástupný symbol pro text 9"/>
          <p:cNvSpPr>
            <a:spLocks noGrp="1"/>
          </p:cNvSpPr>
          <p:nvPr>
            <p:ph type="body" sz="half" idx="3"/>
          </p:nvPr>
        </p:nvSpPr>
        <p:spPr>
          <a:xfrm>
            <a:off x="4643438" y="1357298"/>
            <a:ext cx="4041775" cy="1285884"/>
          </a:xfrm>
        </p:spPr>
        <p:txBody>
          <a:bodyPr>
            <a:normAutofit fontScale="70000" lnSpcReduction="20000"/>
          </a:bodyPr>
          <a:lstStyle/>
          <a:p>
            <a:r>
              <a:rPr lang="cs-CZ" b="1" dirty="0" err="1" smtClean="0">
                <a:solidFill>
                  <a:schemeClr val="tx1"/>
                </a:solidFill>
              </a:rPr>
              <a:t>Ramanovské</a:t>
            </a:r>
            <a:r>
              <a:rPr lang="cs-CZ" b="1" dirty="0" smtClean="0">
                <a:solidFill>
                  <a:schemeClr val="tx1"/>
                </a:solidFill>
              </a:rPr>
              <a:t> zobrazení směsi polymerů PMMA-SBR.</a:t>
            </a:r>
          </a:p>
          <a:p>
            <a:r>
              <a:rPr lang="cs-CZ" b="1" dirty="0" smtClean="0">
                <a:solidFill>
                  <a:schemeClr val="tx1"/>
                </a:solidFill>
              </a:rPr>
              <a:t>Plochy PMMA jsou barevně kódovány modře, plochy SBR jsou zobrazeny</a:t>
            </a:r>
          </a:p>
          <a:p>
            <a:r>
              <a:rPr lang="cs-CZ" b="1" dirty="0" smtClean="0">
                <a:solidFill>
                  <a:schemeClr val="tx1"/>
                </a:solidFill>
              </a:rPr>
              <a:t>červeně. zobrazení: 200x200 spekter</a:t>
            </a:r>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B4EDDB63-0DB0-40DD-8A08-86AA068FA77C}" type="slidenum">
              <a:rPr lang="cs-CZ" smtClean="0"/>
              <a:pPr/>
              <a:t>67</a:t>
            </a:fld>
            <a:endParaRPr lang="cs-CZ"/>
          </a:p>
        </p:txBody>
      </p:sp>
      <p:pic>
        <p:nvPicPr>
          <p:cNvPr id="15362" name="Picture 2"/>
          <p:cNvPicPr>
            <a:picLocks noGrp="1" noChangeAspect="1" noChangeArrowheads="1"/>
          </p:cNvPicPr>
          <p:nvPr>
            <p:ph sz="quarter" idx="2"/>
          </p:nvPr>
        </p:nvPicPr>
        <p:blipFill>
          <a:blip r:embed="rId2"/>
          <a:srcRect l="6066" t="3648" r="4698"/>
          <a:stretch>
            <a:fillRect/>
          </a:stretch>
        </p:blipFill>
        <p:spPr bwMode="auto">
          <a:xfrm>
            <a:off x="179512" y="2857495"/>
            <a:ext cx="4968552" cy="3297888"/>
          </a:xfrm>
          <a:prstGeom prst="rect">
            <a:avLst/>
          </a:prstGeom>
          <a:noFill/>
          <a:ln w="9525">
            <a:noFill/>
            <a:miter lim="800000"/>
            <a:headEnd/>
            <a:tailEnd/>
          </a:ln>
          <a:effectLst/>
        </p:spPr>
      </p:pic>
      <p:pic>
        <p:nvPicPr>
          <p:cNvPr id="15363" name="Picture 3"/>
          <p:cNvPicPr>
            <a:picLocks noGrp="1" noChangeAspect="1" noChangeArrowheads="1"/>
          </p:cNvPicPr>
          <p:nvPr>
            <p:ph sz="quarter" idx="4"/>
          </p:nvPr>
        </p:nvPicPr>
        <p:blipFill>
          <a:blip r:embed="rId3"/>
          <a:stretch>
            <a:fillRect/>
          </a:stretch>
        </p:blipFill>
        <p:spPr bwMode="auto">
          <a:xfrm>
            <a:off x="5076056" y="3067050"/>
            <a:ext cx="3168351" cy="3100360"/>
          </a:xfrm>
          <a:prstGeom prst="rect">
            <a:avLst/>
          </a:prstGeom>
          <a:noFill/>
          <a:ln w="9525">
            <a:noFill/>
            <a:miter lim="800000"/>
            <a:headEnd/>
            <a:tailEnd/>
          </a:ln>
          <a:effec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8229600" cy="1214422"/>
          </a:xfrm>
        </p:spPr>
        <p:txBody>
          <a:bodyPr>
            <a:normAutofit/>
          </a:bodyPr>
          <a:lstStyle/>
          <a:p>
            <a:r>
              <a:rPr lang="cs-CZ" dirty="0" smtClean="0"/>
              <a:t>Měření napětí v materiálu</a:t>
            </a:r>
            <a:endParaRPr lang="cs-CZ" dirty="0"/>
          </a:p>
        </p:txBody>
      </p:sp>
      <p:sp>
        <p:nvSpPr>
          <p:cNvPr id="3" name="Zástupný symbol pro text 2"/>
          <p:cNvSpPr>
            <a:spLocks noGrp="1"/>
          </p:cNvSpPr>
          <p:nvPr>
            <p:ph type="body" idx="1"/>
          </p:nvPr>
        </p:nvSpPr>
        <p:spPr>
          <a:xfrm>
            <a:off x="457200" y="1142984"/>
            <a:ext cx="4040188" cy="1493928"/>
          </a:xfrm>
        </p:spPr>
        <p:txBody>
          <a:bodyPr>
            <a:normAutofit fontScale="70000" lnSpcReduction="20000"/>
          </a:bodyPr>
          <a:lstStyle/>
          <a:p>
            <a:r>
              <a:rPr lang="cs-CZ" b="1" dirty="0" smtClean="0">
                <a:solidFill>
                  <a:schemeClr val="tx1"/>
                </a:solidFill>
              </a:rPr>
              <a:t>AFM měření vtisku ze zkoušky tvrdosti Si dle </a:t>
            </a:r>
            <a:r>
              <a:rPr lang="cs-CZ" b="1" dirty="0" err="1" smtClean="0">
                <a:solidFill>
                  <a:schemeClr val="tx1"/>
                </a:solidFill>
              </a:rPr>
              <a:t>Vickerse</a:t>
            </a:r>
            <a:r>
              <a:rPr lang="cs-CZ" b="1" dirty="0" smtClean="0">
                <a:solidFill>
                  <a:schemeClr val="tx1"/>
                </a:solidFill>
              </a:rPr>
              <a:t>.</a:t>
            </a:r>
          </a:p>
          <a:p>
            <a:r>
              <a:rPr lang="cs-CZ" b="1" dirty="0" smtClean="0">
                <a:solidFill>
                  <a:schemeClr val="tx1"/>
                </a:solidFill>
              </a:rPr>
              <a:t>Vtisk o úhlopříčce 2,75 µm a hloubce 210 </a:t>
            </a:r>
            <a:r>
              <a:rPr lang="cs-CZ" b="1" dirty="0" err="1" smtClean="0">
                <a:solidFill>
                  <a:schemeClr val="tx1"/>
                </a:solidFill>
              </a:rPr>
              <a:t>nm</a:t>
            </a:r>
            <a:r>
              <a:rPr lang="cs-CZ" b="1" dirty="0" smtClean="0">
                <a:solidFill>
                  <a:schemeClr val="tx1"/>
                </a:solidFill>
              </a:rPr>
              <a:t> byl vytvořen silou</a:t>
            </a:r>
          </a:p>
          <a:p>
            <a:r>
              <a:rPr lang="cs-CZ" b="1" dirty="0" smtClean="0">
                <a:solidFill>
                  <a:schemeClr val="tx1"/>
                </a:solidFill>
              </a:rPr>
              <a:t>50 </a:t>
            </a:r>
            <a:r>
              <a:rPr lang="cs-CZ" b="1" dirty="0" err="1" smtClean="0">
                <a:solidFill>
                  <a:schemeClr val="tx1"/>
                </a:solidFill>
              </a:rPr>
              <a:t>mN.</a:t>
            </a:r>
            <a:r>
              <a:rPr lang="cs-CZ" b="1" dirty="0" smtClean="0">
                <a:solidFill>
                  <a:schemeClr val="tx1"/>
                </a:solidFill>
              </a:rPr>
              <a:t> Velikost skenované plochy: 10x10 µm. </a:t>
            </a:r>
          </a:p>
        </p:txBody>
      </p:sp>
      <p:sp>
        <p:nvSpPr>
          <p:cNvPr id="4" name="Zástupný symbol pro text 3"/>
          <p:cNvSpPr>
            <a:spLocks noGrp="1"/>
          </p:cNvSpPr>
          <p:nvPr>
            <p:ph type="body" sz="half" idx="3"/>
          </p:nvPr>
        </p:nvSpPr>
        <p:spPr>
          <a:xfrm>
            <a:off x="4716016" y="1124744"/>
            <a:ext cx="4041775" cy="1296144"/>
          </a:xfrm>
        </p:spPr>
        <p:txBody>
          <a:bodyPr>
            <a:normAutofit fontScale="70000" lnSpcReduction="20000"/>
          </a:bodyPr>
          <a:lstStyle/>
          <a:p>
            <a:r>
              <a:rPr lang="cs-CZ" b="1" dirty="0" err="1" smtClean="0">
                <a:solidFill>
                  <a:schemeClr val="tx1"/>
                </a:solidFill>
              </a:rPr>
              <a:t>Ramanovské</a:t>
            </a:r>
            <a:r>
              <a:rPr lang="cs-CZ" b="1" dirty="0" smtClean="0">
                <a:solidFill>
                  <a:schemeClr val="tx1"/>
                </a:solidFill>
              </a:rPr>
              <a:t> zobrazení stejné oblasti jako na vedlejším obr.</a:t>
            </a:r>
          </a:p>
          <a:p>
            <a:r>
              <a:rPr lang="cs-CZ" b="1" dirty="0" smtClean="0">
                <a:solidFill>
                  <a:schemeClr val="tx1"/>
                </a:solidFill>
              </a:rPr>
              <a:t>Zobrazení bylo vypočteno z polohy píku parabolické aproximace</a:t>
            </a:r>
          </a:p>
        </p:txBody>
      </p:sp>
      <p:sp>
        <p:nvSpPr>
          <p:cNvPr id="7" name="Zástupný symbol pro datum 6"/>
          <p:cNvSpPr>
            <a:spLocks noGrp="1"/>
          </p:cNvSpPr>
          <p:nvPr>
            <p:ph type="dt" sz="half" idx="10"/>
          </p:nvPr>
        </p:nvSpPr>
        <p:spPr/>
        <p:txBody>
          <a:bodyPr/>
          <a:lstStyle/>
          <a:p>
            <a:r>
              <a:rPr lang="cs-CZ" smtClean="0"/>
              <a:t>2010</a:t>
            </a:r>
            <a:endParaRPr lang="cs-CZ"/>
          </a:p>
        </p:txBody>
      </p:sp>
      <p:sp>
        <p:nvSpPr>
          <p:cNvPr id="8" name="Zástupný symbol pro zápatí 7"/>
          <p:cNvSpPr>
            <a:spLocks noGrp="1"/>
          </p:cNvSpPr>
          <p:nvPr>
            <p:ph type="ftr" sz="quarter" idx="11"/>
          </p:nvPr>
        </p:nvSpPr>
        <p:spPr/>
        <p:txBody>
          <a:bodyPr/>
          <a:lstStyle/>
          <a:p>
            <a:r>
              <a:rPr lang="cs-CZ" smtClean="0"/>
              <a:t>prof. Otruba</a:t>
            </a:r>
            <a:endParaRPr lang="cs-CZ"/>
          </a:p>
        </p:txBody>
      </p:sp>
      <p:sp>
        <p:nvSpPr>
          <p:cNvPr id="9" name="Zástupný symbol pro číslo snímku 8"/>
          <p:cNvSpPr>
            <a:spLocks noGrp="1"/>
          </p:cNvSpPr>
          <p:nvPr>
            <p:ph type="sldNum" sz="quarter" idx="12"/>
          </p:nvPr>
        </p:nvSpPr>
        <p:spPr/>
        <p:txBody>
          <a:bodyPr/>
          <a:lstStyle/>
          <a:p>
            <a:fld id="{B4EDDB63-0DB0-40DD-8A08-86AA068FA77C}" type="slidenum">
              <a:rPr lang="cs-CZ" smtClean="0"/>
              <a:pPr/>
              <a:t>68</a:t>
            </a:fld>
            <a:endParaRPr lang="cs-CZ"/>
          </a:p>
        </p:txBody>
      </p:sp>
      <p:pic>
        <p:nvPicPr>
          <p:cNvPr id="16386" name="Picture 2"/>
          <p:cNvPicPr>
            <a:picLocks noGrp="1" noChangeAspect="1" noChangeArrowheads="1"/>
          </p:cNvPicPr>
          <p:nvPr>
            <p:ph sz="quarter" idx="2"/>
          </p:nvPr>
        </p:nvPicPr>
        <p:blipFill>
          <a:blip r:embed="rId2"/>
          <a:srcRect/>
          <a:stretch>
            <a:fillRect/>
          </a:stretch>
        </p:blipFill>
        <p:spPr bwMode="auto">
          <a:xfrm>
            <a:off x="467544" y="2636912"/>
            <a:ext cx="3714776" cy="3657331"/>
          </a:xfrm>
          <a:prstGeom prst="rect">
            <a:avLst/>
          </a:prstGeom>
          <a:noFill/>
          <a:ln w="9525">
            <a:noFill/>
            <a:miter lim="800000"/>
            <a:headEnd/>
            <a:tailEnd/>
          </a:ln>
          <a:effectLst/>
        </p:spPr>
      </p:pic>
      <p:pic>
        <p:nvPicPr>
          <p:cNvPr id="16387" name="Picture 3"/>
          <p:cNvPicPr>
            <a:picLocks noGrp="1" noChangeAspect="1" noChangeArrowheads="1"/>
          </p:cNvPicPr>
          <p:nvPr>
            <p:ph sz="quarter" idx="4"/>
          </p:nvPr>
        </p:nvPicPr>
        <p:blipFill>
          <a:blip r:embed="rId3"/>
          <a:stretch>
            <a:fillRect/>
          </a:stretch>
        </p:blipFill>
        <p:spPr bwMode="auto">
          <a:xfrm>
            <a:off x="4737370" y="2639994"/>
            <a:ext cx="3579046" cy="3598083"/>
          </a:xfrm>
          <a:prstGeom prst="rect">
            <a:avLst/>
          </a:prstGeom>
          <a:noFill/>
          <a:ln w="9525">
            <a:noFill/>
            <a:miter lim="800000"/>
            <a:headEnd/>
            <a:tailEnd/>
          </a:ln>
          <a:effec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Nadpis 13"/>
          <p:cNvSpPr>
            <a:spLocks noGrp="1"/>
          </p:cNvSpPr>
          <p:nvPr>
            <p:ph type="title"/>
          </p:nvPr>
        </p:nvSpPr>
        <p:spPr/>
        <p:txBody>
          <a:bodyPr>
            <a:normAutofit/>
          </a:bodyPr>
          <a:lstStyle/>
          <a:p>
            <a:r>
              <a:rPr lang="cs-CZ" dirty="0" smtClean="0"/>
              <a:t>Měření napětí v materiálu _ fonony</a:t>
            </a:r>
            <a:endParaRPr lang="cs-CZ" dirty="0"/>
          </a:p>
        </p:txBody>
      </p:sp>
      <p:sp>
        <p:nvSpPr>
          <p:cNvPr id="7" name="Zástupný symbol pro datum 6"/>
          <p:cNvSpPr>
            <a:spLocks noGrp="1"/>
          </p:cNvSpPr>
          <p:nvPr>
            <p:ph type="dt" sz="half" idx="10"/>
          </p:nvPr>
        </p:nvSpPr>
        <p:spPr/>
        <p:txBody>
          <a:bodyPr/>
          <a:lstStyle/>
          <a:p>
            <a:r>
              <a:rPr lang="cs-CZ" smtClean="0"/>
              <a:t>2010</a:t>
            </a:r>
            <a:endParaRPr lang="cs-CZ"/>
          </a:p>
        </p:txBody>
      </p:sp>
      <p:sp>
        <p:nvSpPr>
          <p:cNvPr id="8" name="Zástupný symbol pro zápatí 7"/>
          <p:cNvSpPr>
            <a:spLocks noGrp="1"/>
          </p:cNvSpPr>
          <p:nvPr>
            <p:ph type="ftr" sz="quarter" idx="11"/>
          </p:nvPr>
        </p:nvSpPr>
        <p:spPr/>
        <p:txBody>
          <a:bodyPr/>
          <a:lstStyle/>
          <a:p>
            <a:r>
              <a:rPr lang="cs-CZ" smtClean="0"/>
              <a:t>prof. Otruba</a:t>
            </a:r>
            <a:endParaRPr lang="cs-CZ" dirty="0"/>
          </a:p>
        </p:txBody>
      </p:sp>
      <p:sp>
        <p:nvSpPr>
          <p:cNvPr id="9" name="Zástupný symbol pro číslo snímku 8"/>
          <p:cNvSpPr>
            <a:spLocks noGrp="1"/>
          </p:cNvSpPr>
          <p:nvPr>
            <p:ph type="sldNum" sz="quarter" idx="12"/>
          </p:nvPr>
        </p:nvSpPr>
        <p:spPr/>
        <p:txBody>
          <a:bodyPr/>
          <a:lstStyle/>
          <a:p>
            <a:fld id="{B4EDDB63-0DB0-40DD-8A08-86AA068FA77C}" type="slidenum">
              <a:rPr lang="cs-CZ" smtClean="0"/>
              <a:pPr/>
              <a:t>69</a:t>
            </a:fld>
            <a:endParaRPr lang="cs-CZ"/>
          </a:p>
        </p:txBody>
      </p:sp>
      <p:pic>
        <p:nvPicPr>
          <p:cNvPr id="13" name="Zástupný symbol pro obsah 12" descr="HR raman fonony.tif"/>
          <p:cNvPicPr>
            <a:picLocks noGrp="1" noChangeAspect="1"/>
          </p:cNvPicPr>
          <p:nvPr>
            <p:ph sz="quarter" idx="1"/>
          </p:nvPr>
        </p:nvPicPr>
        <p:blipFill>
          <a:blip r:embed="rId2" cstate="print"/>
          <a:stretch>
            <a:fillRect/>
          </a:stretch>
        </p:blipFill>
        <p:spPr>
          <a:xfrm>
            <a:off x="555769" y="1424622"/>
            <a:ext cx="3844636" cy="4526280"/>
          </a:xfrm>
        </p:spPr>
      </p:pic>
      <p:sp>
        <p:nvSpPr>
          <p:cNvPr id="18" name="Zástupný symbol pro obsah 17"/>
          <p:cNvSpPr>
            <a:spLocks noGrp="1"/>
          </p:cNvSpPr>
          <p:nvPr>
            <p:ph sz="quarter" idx="2"/>
          </p:nvPr>
        </p:nvSpPr>
        <p:spPr/>
        <p:txBody>
          <a:bodyPr>
            <a:normAutofit fontScale="92500" lnSpcReduction="10000"/>
          </a:bodyPr>
          <a:lstStyle/>
          <a:p>
            <a:r>
              <a:rPr lang="cs-CZ" b="1" dirty="0" smtClean="0"/>
              <a:t>Fonon</a:t>
            </a:r>
            <a:r>
              <a:rPr lang="cs-CZ" dirty="0" smtClean="0"/>
              <a:t> – kvazičástice vibrací krystalové mříže, vibrační kvantum šířící se krystalovou mříží. Pomocí fononů lze popisovat šíření zvukových vln v pevných látkách. Samotný název fonon vznikl jako analogie k fotonu. Foton je částicí elektromagnetického pole, fonon je kvazičásticí netlumeného zvukového pole v pevné látce. </a:t>
            </a:r>
          </a:p>
          <a:p>
            <a:pPr>
              <a:buNone/>
            </a:pPr>
            <a:r>
              <a:rPr lang="cs-CZ" dirty="0" smtClean="0"/>
              <a:t>	Řadí se mezi bosony.</a:t>
            </a:r>
            <a:endParaRPr lang="cs-CZ"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r>
              <a:rPr lang="cs-CZ" smtClean="0"/>
              <a:t>2010</a:t>
            </a:r>
            <a:endParaRPr lang="cs-CZ"/>
          </a:p>
        </p:txBody>
      </p:sp>
      <p:sp>
        <p:nvSpPr>
          <p:cNvPr id="3" name="Zástupný symbol pro zápatí 2"/>
          <p:cNvSpPr>
            <a:spLocks noGrp="1"/>
          </p:cNvSpPr>
          <p:nvPr>
            <p:ph type="ftr" sz="quarter" idx="11"/>
          </p:nvPr>
        </p:nvSpPr>
        <p:spPr/>
        <p:txBody>
          <a:bodyPr/>
          <a:lstStyle/>
          <a:p>
            <a:r>
              <a:rPr lang="cs-CZ" smtClean="0"/>
              <a:t>prof. Otruba</a:t>
            </a:r>
            <a:endParaRPr lang="cs-CZ"/>
          </a:p>
        </p:txBody>
      </p:sp>
      <p:sp>
        <p:nvSpPr>
          <p:cNvPr id="4" name="Zástupný symbol pro číslo snímku 3"/>
          <p:cNvSpPr>
            <a:spLocks noGrp="1"/>
          </p:cNvSpPr>
          <p:nvPr>
            <p:ph type="sldNum" sz="quarter" idx="12"/>
          </p:nvPr>
        </p:nvSpPr>
        <p:spPr/>
        <p:txBody>
          <a:bodyPr/>
          <a:lstStyle/>
          <a:p>
            <a:fld id="{B4EDDB63-0DB0-40DD-8A08-86AA068FA77C}" type="slidenum">
              <a:rPr lang="cs-CZ" smtClean="0"/>
              <a:pPr/>
              <a:t>7</a:t>
            </a:fld>
            <a:endParaRPr lang="cs-CZ"/>
          </a:p>
        </p:txBody>
      </p:sp>
      <p:pic>
        <p:nvPicPr>
          <p:cNvPr id="4098" name="Picture 2"/>
          <p:cNvPicPr>
            <a:picLocks noChangeAspect="1" noChangeArrowheads="1"/>
          </p:cNvPicPr>
          <p:nvPr/>
        </p:nvPicPr>
        <p:blipFill>
          <a:blip r:embed="rId2">
            <a:lum bright="-20000" contrast="30000"/>
          </a:blip>
          <a:srcRect/>
          <a:stretch>
            <a:fillRect/>
          </a:stretch>
        </p:blipFill>
        <p:spPr bwMode="auto">
          <a:xfrm>
            <a:off x="1071538" y="214290"/>
            <a:ext cx="7055877" cy="6095030"/>
          </a:xfrm>
          <a:prstGeom prst="rect">
            <a:avLst/>
          </a:prstGeom>
          <a:noFill/>
          <a:ln w="9525">
            <a:noFill/>
            <a:miter lim="800000"/>
            <a:headEnd/>
            <a:tailEnd/>
          </a:ln>
          <a:effec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Mechanické napětí v </a:t>
            </a:r>
            <a:r>
              <a:rPr lang="cs-CZ" dirty="0" err="1" smtClean="0"/>
              <a:t>nanostrukturách</a:t>
            </a:r>
            <a:endParaRPr lang="cs-CZ" dirty="0"/>
          </a:p>
        </p:txBody>
      </p:sp>
      <p:sp>
        <p:nvSpPr>
          <p:cNvPr id="7" name="Zástupný symbol pro datum 6"/>
          <p:cNvSpPr>
            <a:spLocks noGrp="1"/>
          </p:cNvSpPr>
          <p:nvPr>
            <p:ph type="dt" sz="half" idx="10"/>
          </p:nvPr>
        </p:nvSpPr>
        <p:spPr/>
        <p:txBody>
          <a:bodyPr/>
          <a:lstStyle/>
          <a:p>
            <a:r>
              <a:rPr lang="cs-CZ" smtClean="0"/>
              <a:t>2010</a:t>
            </a:r>
            <a:endParaRPr lang="cs-CZ"/>
          </a:p>
        </p:txBody>
      </p:sp>
      <p:sp>
        <p:nvSpPr>
          <p:cNvPr id="8" name="Zástupný symbol pro zápatí 7"/>
          <p:cNvSpPr>
            <a:spLocks noGrp="1"/>
          </p:cNvSpPr>
          <p:nvPr>
            <p:ph type="ftr" sz="quarter" idx="11"/>
          </p:nvPr>
        </p:nvSpPr>
        <p:spPr/>
        <p:txBody>
          <a:bodyPr/>
          <a:lstStyle/>
          <a:p>
            <a:r>
              <a:rPr lang="cs-CZ" smtClean="0"/>
              <a:t>prof. Otruba</a:t>
            </a:r>
            <a:endParaRPr lang="cs-CZ"/>
          </a:p>
        </p:txBody>
      </p:sp>
      <p:sp>
        <p:nvSpPr>
          <p:cNvPr id="9" name="Zástupný symbol pro číslo snímku 8"/>
          <p:cNvSpPr>
            <a:spLocks noGrp="1"/>
          </p:cNvSpPr>
          <p:nvPr>
            <p:ph type="sldNum" sz="quarter" idx="12"/>
          </p:nvPr>
        </p:nvSpPr>
        <p:spPr/>
        <p:txBody>
          <a:bodyPr/>
          <a:lstStyle/>
          <a:p>
            <a:fld id="{B4EDDB63-0DB0-40DD-8A08-86AA068FA77C}" type="slidenum">
              <a:rPr lang="cs-CZ" smtClean="0"/>
              <a:pPr/>
              <a:t>70</a:t>
            </a:fld>
            <a:endParaRPr lang="cs-CZ"/>
          </a:p>
        </p:txBody>
      </p:sp>
      <p:pic>
        <p:nvPicPr>
          <p:cNvPr id="17410" name="Picture 2"/>
          <p:cNvPicPr>
            <a:picLocks noGrp="1" noChangeAspect="1" noChangeArrowheads="1"/>
          </p:cNvPicPr>
          <p:nvPr>
            <p:ph sz="quarter" idx="1"/>
          </p:nvPr>
        </p:nvPicPr>
        <p:blipFill rotWithShape="1">
          <a:blip r:embed="rId2"/>
          <a:srcRect l="25303" t="18906" r="16995"/>
          <a:stretch/>
        </p:blipFill>
        <p:spPr bwMode="auto">
          <a:xfrm>
            <a:off x="433872" y="1516063"/>
            <a:ext cx="4777406" cy="4608512"/>
          </a:xfrm>
          <a:prstGeom prst="rect">
            <a:avLst/>
          </a:prstGeom>
          <a:noFill/>
          <a:ln w="9525">
            <a:noFill/>
            <a:miter lim="800000"/>
            <a:headEnd/>
            <a:tailEnd/>
          </a:ln>
          <a:effectLst/>
        </p:spPr>
      </p:pic>
      <p:sp>
        <p:nvSpPr>
          <p:cNvPr id="3" name="Obdélník 2"/>
          <p:cNvSpPr/>
          <p:nvPr/>
        </p:nvSpPr>
        <p:spPr>
          <a:xfrm>
            <a:off x="433872" y="1530152"/>
            <a:ext cx="1512168"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0" name="Picture 3"/>
          <p:cNvPicPr>
            <a:picLocks noChangeAspect="1" noChangeArrowheads="1"/>
          </p:cNvPicPr>
          <p:nvPr/>
        </p:nvPicPr>
        <p:blipFill rotWithShape="1">
          <a:blip r:embed="rId3"/>
          <a:srcRect l="12434" t="412" r="57635" b="59009"/>
          <a:stretch/>
        </p:blipFill>
        <p:spPr bwMode="auto">
          <a:xfrm>
            <a:off x="5148064" y="1530152"/>
            <a:ext cx="3600400" cy="3915072"/>
          </a:xfrm>
          <a:prstGeom prst="rect">
            <a:avLst/>
          </a:prstGeom>
          <a:noFill/>
          <a:ln w="9525">
            <a:noFill/>
            <a:miter lim="800000"/>
            <a:headEnd/>
            <a:tailEnd/>
          </a:ln>
          <a:effec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Speciální techniky</a:t>
            </a:r>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B4EDDB63-0DB0-40DD-8A08-86AA068FA77C}" type="slidenum">
              <a:rPr lang="cs-CZ" smtClean="0"/>
              <a:pPr/>
              <a:t>71</a:t>
            </a:fld>
            <a:endParaRPr lang="cs-CZ"/>
          </a:p>
        </p:txBody>
      </p:sp>
      <p:sp>
        <p:nvSpPr>
          <p:cNvPr id="6" name="Zástupný symbol pro obsah 5"/>
          <p:cNvSpPr>
            <a:spLocks noGrp="1"/>
          </p:cNvSpPr>
          <p:nvPr>
            <p:ph sz="quarter" idx="1"/>
          </p:nvPr>
        </p:nvSpPr>
        <p:spPr/>
        <p:txBody>
          <a:bodyPr>
            <a:normAutofit/>
          </a:bodyPr>
          <a:lstStyle/>
          <a:p>
            <a:r>
              <a:rPr lang="cs-CZ" sz="3600" dirty="0"/>
              <a:t>rezonanční - RR</a:t>
            </a:r>
          </a:p>
          <a:p>
            <a:r>
              <a:rPr lang="cs-CZ" sz="3600" dirty="0" smtClean="0"/>
              <a:t>povrchem </a:t>
            </a:r>
            <a:r>
              <a:rPr lang="cs-CZ" sz="3600" dirty="0"/>
              <a:t>zesílený - SERS</a:t>
            </a:r>
          </a:p>
          <a:p>
            <a:r>
              <a:rPr lang="cs-CZ" sz="3600" dirty="0" smtClean="0"/>
              <a:t>rezonanční </a:t>
            </a:r>
            <a:r>
              <a:rPr lang="cs-CZ" sz="3600" dirty="0"/>
              <a:t>povrchem zesílený </a:t>
            </a:r>
            <a:r>
              <a:rPr lang="cs-CZ" sz="3600" dirty="0" smtClean="0"/>
              <a:t>- SERRS</a:t>
            </a:r>
            <a:endParaRPr lang="cs-CZ" sz="3600" dirty="0"/>
          </a:p>
          <a:p>
            <a:r>
              <a:rPr lang="cs-CZ" sz="3600" dirty="0" err="1" smtClean="0"/>
              <a:t>fotoakustický</a:t>
            </a:r>
            <a:r>
              <a:rPr lang="cs-CZ" sz="3600" dirty="0" smtClean="0"/>
              <a:t> </a:t>
            </a:r>
            <a:r>
              <a:rPr lang="cs-CZ" sz="3600" dirty="0" smtClean="0"/>
              <a:t>– PARS (nelineární</a:t>
            </a:r>
            <a:r>
              <a:rPr lang="cs-CZ" sz="3600" smtClean="0"/>
              <a:t>, pulzní)</a:t>
            </a:r>
            <a:endParaRPr lang="cs-CZ" sz="3600" dirty="0"/>
          </a:p>
          <a:p>
            <a:r>
              <a:rPr lang="cs-CZ" sz="3600" dirty="0" err="1" smtClean="0"/>
              <a:t>hyperRaman</a:t>
            </a:r>
            <a:r>
              <a:rPr lang="cs-CZ" sz="3600" dirty="0" smtClean="0"/>
              <a:t> (</a:t>
            </a:r>
            <a:r>
              <a:rPr lang="cs-CZ" sz="3600" dirty="0" err="1" smtClean="0"/>
              <a:t>two</a:t>
            </a:r>
            <a:r>
              <a:rPr lang="cs-CZ" sz="3600" dirty="0" smtClean="0"/>
              <a:t> </a:t>
            </a:r>
            <a:r>
              <a:rPr lang="cs-CZ" sz="3600" dirty="0" err="1" smtClean="0"/>
              <a:t>photon</a:t>
            </a:r>
            <a:r>
              <a:rPr lang="cs-CZ" sz="3600" dirty="0" smtClean="0"/>
              <a:t> </a:t>
            </a:r>
            <a:r>
              <a:rPr lang="cs-CZ" sz="3600" dirty="0" err="1" smtClean="0"/>
              <a:t>pumping</a:t>
            </a:r>
            <a:r>
              <a:rPr lang="cs-CZ" sz="3600" dirty="0" smtClean="0"/>
              <a:t>)</a:t>
            </a:r>
            <a:endParaRPr lang="cs-CZ" sz="3600" dirty="0"/>
          </a:p>
          <a:p>
            <a:r>
              <a:rPr lang="cs-CZ" sz="3900" dirty="0" smtClean="0"/>
              <a:t>koherentní </a:t>
            </a:r>
            <a:r>
              <a:rPr lang="cs-CZ" sz="3900" dirty="0"/>
              <a:t>anti-</a:t>
            </a:r>
            <a:r>
              <a:rPr lang="cs-CZ" sz="3900" dirty="0" err="1"/>
              <a:t>Stokes</a:t>
            </a:r>
            <a:r>
              <a:rPr lang="cs-CZ" sz="3900" dirty="0"/>
              <a:t> - CARS</a:t>
            </a:r>
          </a:p>
          <a:p>
            <a:r>
              <a:rPr lang="cs-CZ" sz="3900" dirty="0" smtClean="0"/>
              <a:t>koherentní </a:t>
            </a:r>
            <a:r>
              <a:rPr lang="cs-CZ" sz="3900" dirty="0" err="1"/>
              <a:t>Stokes</a:t>
            </a:r>
            <a:r>
              <a:rPr lang="cs-CZ" sz="3900" dirty="0"/>
              <a:t> - CSRS</a:t>
            </a:r>
          </a:p>
        </p:txBody>
      </p:sp>
    </p:spTree>
    <p:extLst>
      <p:ext uri="{BB962C8B-B14F-4D97-AF65-F5344CB8AC3E}">
        <p14:creationId xmlns:p14="http://schemas.microsoft.com/office/powerpoint/2010/main" val="25046206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RRS</a:t>
            </a:r>
            <a:r>
              <a:rPr lang="cs-CZ" b="1" dirty="0"/>
              <a:t/>
            </a:r>
            <a:br>
              <a:rPr lang="cs-CZ" b="1" dirty="0"/>
            </a:br>
            <a:r>
              <a:rPr lang="cs-CZ" dirty="0" smtClean="0"/>
              <a:t>(</a:t>
            </a:r>
            <a:r>
              <a:rPr lang="cs-CZ" dirty="0"/>
              <a:t>Resonance </a:t>
            </a:r>
            <a:r>
              <a:rPr lang="cs-CZ" dirty="0" err="1"/>
              <a:t>Raman</a:t>
            </a:r>
            <a:r>
              <a:rPr lang="cs-CZ" dirty="0"/>
              <a:t> </a:t>
            </a:r>
            <a:r>
              <a:rPr lang="cs-CZ" dirty="0" err="1"/>
              <a:t>Scattering</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B4EDDB63-0DB0-40DD-8A08-86AA068FA77C}" type="slidenum">
              <a:rPr lang="cs-CZ" smtClean="0"/>
              <a:pPr/>
              <a:t>72</a:t>
            </a:fld>
            <a:endParaRPr lang="cs-CZ"/>
          </a:p>
        </p:txBody>
      </p:sp>
      <p:sp>
        <p:nvSpPr>
          <p:cNvPr id="6" name="Zástupný symbol pro obsah 5"/>
          <p:cNvSpPr>
            <a:spLocks noGrp="1"/>
          </p:cNvSpPr>
          <p:nvPr>
            <p:ph sz="quarter" idx="1"/>
          </p:nvPr>
        </p:nvSpPr>
        <p:spPr/>
        <p:txBody>
          <a:bodyPr/>
          <a:lstStyle/>
          <a:p>
            <a:r>
              <a:rPr lang="cs-CZ" dirty="0" smtClean="0"/>
              <a:t>Excitace </a:t>
            </a:r>
            <a:r>
              <a:rPr lang="cs-CZ" dirty="0"/>
              <a:t>do absorpčního pásu molekuly, </a:t>
            </a:r>
            <a:r>
              <a:rPr lang="cs-CZ" dirty="0" smtClean="0"/>
              <a:t>ale hrozí </a:t>
            </a:r>
            <a:r>
              <a:rPr lang="cs-CZ" dirty="0" err="1"/>
              <a:t>fotodegradace</a:t>
            </a:r>
            <a:r>
              <a:rPr lang="cs-CZ" dirty="0"/>
              <a:t> a rušení </a:t>
            </a:r>
            <a:r>
              <a:rPr lang="cs-CZ" dirty="0" smtClean="0"/>
              <a:t>výsledného </a:t>
            </a:r>
            <a:r>
              <a:rPr lang="cs-CZ" dirty="0" err="1" smtClean="0"/>
              <a:t>Ramanova</a:t>
            </a:r>
            <a:r>
              <a:rPr lang="cs-CZ" dirty="0" smtClean="0"/>
              <a:t> </a:t>
            </a:r>
            <a:r>
              <a:rPr lang="cs-CZ" dirty="0"/>
              <a:t>signálu </a:t>
            </a:r>
            <a:r>
              <a:rPr lang="cs-CZ" dirty="0" smtClean="0"/>
              <a:t>fluorescencí</a:t>
            </a:r>
          </a:p>
          <a:p>
            <a:endParaRPr lang="cs-CZ" dirty="0"/>
          </a:p>
        </p:txBody>
      </p:sp>
      <p:pic>
        <p:nvPicPr>
          <p:cNvPr id="10" name="Obrázek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2636912"/>
            <a:ext cx="1872208" cy="1744412"/>
          </a:xfrm>
          <a:prstGeom prst="rect">
            <a:avLst/>
          </a:prstGeom>
        </p:spPr>
      </p:pic>
      <p:pic>
        <p:nvPicPr>
          <p:cNvPr id="11" name="Obrázek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5736" y="3861048"/>
            <a:ext cx="3380920" cy="2290984"/>
          </a:xfrm>
          <a:prstGeom prst="rect">
            <a:avLst/>
          </a:prstGeom>
        </p:spPr>
      </p:pic>
      <p:sp>
        <p:nvSpPr>
          <p:cNvPr id="13" name="TextovéPole 12"/>
          <p:cNvSpPr txBox="1"/>
          <p:nvPr/>
        </p:nvSpPr>
        <p:spPr>
          <a:xfrm>
            <a:off x="6012160" y="2924944"/>
            <a:ext cx="1829219" cy="646331"/>
          </a:xfrm>
          <a:prstGeom prst="rect">
            <a:avLst/>
          </a:prstGeom>
          <a:noFill/>
        </p:spPr>
        <p:txBody>
          <a:bodyPr wrap="none" rtlCol="0">
            <a:spAutoFit/>
          </a:bodyPr>
          <a:lstStyle/>
          <a:p>
            <a:r>
              <a:rPr lang="cs-CZ" dirty="0" smtClean="0"/>
              <a:t>RRS</a:t>
            </a:r>
          </a:p>
          <a:p>
            <a:r>
              <a:rPr lang="cs-CZ" dirty="0" smtClean="0"/>
              <a:t>10</a:t>
            </a:r>
            <a:r>
              <a:rPr lang="cs-CZ" baseline="30000" dirty="0" smtClean="0"/>
              <a:t>-6</a:t>
            </a:r>
            <a:r>
              <a:rPr lang="cs-CZ" dirty="0" smtClean="0"/>
              <a:t> M </a:t>
            </a:r>
            <a:r>
              <a:rPr lang="cs-CZ" dirty="0" err="1" smtClean="0"/>
              <a:t>porphyrin</a:t>
            </a:r>
            <a:endParaRPr lang="cs-CZ" dirty="0"/>
          </a:p>
        </p:txBody>
      </p:sp>
      <p:pic>
        <p:nvPicPr>
          <p:cNvPr id="14" name="Obrázek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2120" y="3714100"/>
            <a:ext cx="3312368" cy="2306006"/>
          </a:xfrm>
          <a:prstGeom prst="rect">
            <a:avLst/>
          </a:prstGeom>
        </p:spPr>
      </p:pic>
    </p:spTree>
    <p:extLst>
      <p:ext uri="{BB962C8B-B14F-4D97-AF65-F5344CB8AC3E}">
        <p14:creationId xmlns:p14="http://schemas.microsoft.com/office/powerpoint/2010/main" val="18980400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8229600" cy="1143000"/>
          </a:xfrm>
        </p:spPr>
        <p:txBody>
          <a:bodyPr/>
          <a:lstStyle/>
          <a:p>
            <a:r>
              <a:rPr lang="cs-CZ" dirty="0" smtClean="0"/>
              <a:t>Metody nelineární - CARS</a:t>
            </a:r>
            <a:endParaRPr lang="cs-CZ" dirty="0"/>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dirty="0"/>
          </a:p>
        </p:txBody>
      </p:sp>
      <p:sp>
        <p:nvSpPr>
          <p:cNvPr id="6" name="Zástupný symbol pro číslo snímku 5"/>
          <p:cNvSpPr>
            <a:spLocks noGrp="1"/>
          </p:cNvSpPr>
          <p:nvPr>
            <p:ph type="sldNum" sz="quarter" idx="12"/>
          </p:nvPr>
        </p:nvSpPr>
        <p:spPr/>
        <p:txBody>
          <a:bodyPr/>
          <a:lstStyle/>
          <a:p>
            <a:fld id="{B4EDDB63-0DB0-40DD-8A08-86AA068FA77C}" type="slidenum">
              <a:rPr lang="cs-CZ" smtClean="0"/>
              <a:pPr/>
              <a:t>73</a:t>
            </a:fld>
            <a:endParaRPr lang="cs-CZ" dirty="0"/>
          </a:p>
        </p:txBody>
      </p:sp>
      <p:pic>
        <p:nvPicPr>
          <p:cNvPr id="7" name="Zástupný symbol pro obsah 6" descr="img007b.tif"/>
          <p:cNvPicPr>
            <a:picLocks noGrp="1" noChangeAspect="1"/>
          </p:cNvPicPr>
          <p:nvPr>
            <p:ph sz="quarter" idx="1"/>
          </p:nvPr>
        </p:nvPicPr>
        <p:blipFill>
          <a:blip r:embed="rId2">
            <a:duotone>
              <a:prstClr val="black"/>
              <a:srgbClr val="D9C3A5">
                <a:tint val="50000"/>
                <a:satMod val="180000"/>
              </a:srgbClr>
            </a:duotone>
          </a:blip>
          <a:srcRect t="9097" r="20896" b="30253"/>
          <a:stretch>
            <a:fillRect/>
          </a:stretch>
        </p:blipFill>
        <p:spPr>
          <a:xfrm>
            <a:off x="683568" y="1340768"/>
            <a:ext cx="7572396" cy="2857520"/>
          </a:xfrm>
        </p:spPr>
      </p:pic>
      <p:sp>
        <p:nvSpPr>
          <p:cNvPr id="8" name="TextovéPole 7"/>
          <p:cNvSpPr txBox="1"/>
          <p:nvPr/>
        </p:nvSpPr>
        <p:spPr>
          <a:xfrm>
            <a:off x="214282" y="4357694"/>
            <a:ext cx="8786874" cy="1754326"/>
          </a:xfrm>
          <a:prstGeom prst="rect">
            <a:avLst/>
          </a:prstGeom>
          <a:noFill/>
        </p:spPr>
        <p:txBody>
          <a:bodyPr wrap="square" rtlCol="0">
            <a:spAutoFit/>
          </a:bodyPr>
          <a:lstStyle/>
          <a:p>
            <a:r>
              <a:rPr lang="cs-CZ" dirty="0" smtClean="0"/>
              <a:t>U metody CARS („</a:t>
            </a:r>
            <a:r>
              <a:rPr lang="cs-CZ" dirty="0" err="1" smtClean="0"/>
              <a:t>čtyřfrekvenční</a:t>
            </a:r>
            <a:r>
              <a:rPr lang="cs-CZ" dirty="0" smtClean="0"/>
              <a:t> směšování“), na rozdíl od ASRS, je relaxace z prvé virtuální hladiny 2 vynucená zářením  druhého laseru s frekvencí  </a:t>
            </a:r>
            <a:r>
              <a:rPr lang="el-GR" dirty="0" smtClean="0"/>
              <a:t>ω</a:t>
            </a:r>
            <a:r>
              <a:rPr lang="cs-CZ" baseline="-25000" dirty="0" smtClean="0"/>
              <a:t>2 </a:t>
            </a:r>
            <a:r>
              <a:rPr lang="cs-CZ" dirty="0" smtClean="0"/>
              <a:t>, které způsobí zvýšení populace hladiny 3 a </a:t>
            </a:r>
            <a:r>
              <a:rPr lang="cs-CZ" dirty="0" err="1" smtClean="0"/>
              <a:t>antistokesův</a:t>
            </a:r>
            <a:r>
              <a:rPr lang="cs-CZ" dirty="0" smtClean="0"/>
              <a:t> přechod má charakter stimulované emise koherentního a směrovaného záření.</a:t>
            </a:r>
            <a:r>
              <a:rPr lang="cs-CZ" baseline="-25000" dirty="0" smtClean="0"/>
              <a:t> </a:t>
            </a:r>
            <a:r>
              <a:rPr lang="cs-CZ" dirty="0" smtClean="0"/>
              <a:t> Emise záření </a:t>
            </a:r>
            <a:r>
              <a:rPr lang="el-GR" dirty="0" smtClean="0"/>
              <a:t>ω</a:t>
            </a:r>
            <a:r>
              <a:rPr lang="cs-CZ" baseline="-25000" dirty="0" smtClean="0"/>
              <a:t>AS  </a:t>
            </a:r>
            <a:r>
              <a:rPr lang="cs-CZ" dirty="0" smtClean="0"/>
              <a:t>vychází v podobě úzkého kužele. U disperzních vzorků (kapalin) se vlnové vektory sčítají vektorově (c), takže k oddělení detekovaného záření není potřeba žádný disperzní prvek, na rozdíl od plynů (b).</a:t>
            </a:r>
            <a:endParaRPr lang="cs-CZ" baseline="-25000" dirty="0"/>
          </a:p>
        </p:txBody>
      </p:sp>
    </p:spTree>
    <p:extLst>
      <p:ext uri="{BB962C8B-B14F-4D97-AF65-F5344CB8AC3E}">
        <p14:creationId xmlns:p14="http://schemas.microsoft.com/office/powerpoint/2010/main" val="28149065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err="1"/>
              <a:t>Coherent</a:t>
            </a:r>
            <a:r>
              <a:rPr lang="cs-CZ" dirty="0"/>
              <a:t> Anti-</a:t>
            </a:r>
            <a:r>
              <a:rPr lang="cs-CZ" dirty="0" err="1"/>
              <a:t>Stokes</a:t>
            </a:r>
            <a:r>
              <a:rPr lang="cs-CZ" dirty="0"/>
              <a:t> </a:t>
            </a:r>
            <a:r>
              <a:rPr lang="cs-CZ" dirty="0" err="1"/>
              <a:t>Raman</a:t>
            </a:r>
            <a:r>
              <a:rPr lang="cs-CZ" dirty="0"/>
              <a:t> </a:t>
            </a:r>
            <a:r>
              <a:rPr lang="cs-CZ" dirty="0" err="1"/>
              <a:t>Scattering</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B4EDDB63-0DB0-40DD-8A08-86AA068FA77C}" type="slidenum">
              <a:rPr lang="cs-CZ" smtClean="0"/>
              <a:pPr/>
              <a:t>74</a:t>
            </a:fld>
            <a:endParaRPr lang="cs-CZ"/>
          </a:p>
        </p:txBody>
      </p:sp>
      <p:sp>
        <p:nvSpPr>
          <p:cNvPr id="6" name="Zástupný symbol pro obsah 5"/>
          <p:cNvSpPr>
            <a:spLocks noGrp="1"/>
          </p:cNvSpPr>
          <p:nvPr>
            <p:ph sz="quarter" idx="1"/>
          </p:nvPr>
        </p:nvSpPr>
        <p:spPr>
          <a:xfrm>
            <a:off x="323528" y="1219200"/>
            <a:ext cx="4248472" cy="5162128"/>
          </a:xfrm>
        </p:spPr>
        <p:txBody>
          <a:bodyPr>
            <a:normAutofit fontScale="55000" lnSpcReduction="20000"/>
          </a:bodyPr>
          <a:lstStyle/>
          <a:p>
            <a:r>
              <a:rPr lang="en-US" dirty="0"/>
              <a:t>CARS can stimulate the production of a significantly larger amount of signal than spontaneous Raman microscopy. Like spontaneous Raman, CARS probes vibrational modes in molecules and does not require the introduction of exogenous dyes or markers, which is advantageous in imaging small molecules, such as metabolites, for which labeling may significantly affect their molecular properties. </a:t>
            </a:r>
          </a:p>
          <a:p>
            <a:r>
              <a:rPr lang="en-US" dirty="0"/>
              <a:t>CARS is a process that involves four photons that interact with the third order nonlinear susceptibility  of the sample, which is a function of the vibrational frequencies . To understand a CARS event, consider two photons: a pump, of energy , and a Stokes, of lower energy . Consider also a molecule with a single resonance, represented by a third order susceptibility. A CARS event can be understood in two </a:t>
            </a:r>
            <a:r>
              <a:rPr lang="en-US" dirty="0" smtClean="0"/>
              <a:t>steps. </a:t>
            </a:r>
            <a:r>
              <a:rPr lang="en-US" dirty="0"/>
              <a:t>Upon the illumination of the molecule with the pump and Stokes photons, the first step is initiated if the condition is met; that is, if the </a:t>
            </a:r>
            <a:r>
              <a:rPr lang="en-US" dirty="0" smtClean="0"/>
              <a:t>di</a:t>
            </a:r>
            <a:r>
              <a:rPr lang="cs-CZ" dirty="0" smtClean="0"/>
              <a:t>f</a:t>
            </a:r>
            <a:r>
              <a:rPr lang="en-US" dirty="0" err="1" smtClean="0"/>
              <a:t>erence</a:t>
            </a:r>
            <a:r>
              <a:rPr lang="en-US" dirty="0" smtClean="0"/>
              <a:t> </a:t>
            </a:r>
            <a:r>
              <a:rPr lang="en-US" dirty="0"/>
              <a:t>in energy between the pump and Stokes photons matches the energy of the excited vibrational state of the molecule, so that the molecule is excited. Once this happens, the second step is the result of the interaction of this excited state with a third photon, known as the probe, of energy . This photon gains the energy of excitation of the molecule, and an anti-Stokes photon is emitted with an energy that has a higher frequency than any of the incident photons. </a:t>
            </a:r>
          </a:p>
        </p:txBody>
      </p:sp>
      <p:pic>
        <p:nvPicPr>
          <p:cNvPr id="4098" name="Picture 2" descr="CARS"/>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b="10688"/>
          <a:stretch/>
        </p:blipFill>
        <p:spPr bwMode="auto">
          <a:xfrm>
            <a:off x="4425161" y="1916832"/>
            <a:ext cx="4362803"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5678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6" y="0"/>
            <a:ext cx="8229600" cy="1143000"/>
          </a:xfrm>
        </p:spPr>
        <p:txBody>
          <a:bodyPr>
            <a:normAutofit/>
          </a:bodyPr>
          <a:lstStyle/>
          <a:p>
            <a:r>
              <a:rPr lang="cs-CZ" dirty="0" smtClean="0"/>
              <a:t>CARS instrumentace</a:t>
            </a:r>
            <a:endParaRPr lang="cs-CZ" dirty="0"/>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B4EDDB63-0DB0-40DD-8A08-86AA068FA77C}" type="slidenum">
              <a:rPr lang="cs-CZ" smtClean="0"/>
              <a:pPr/>
              <a:t>75</a:t>
            </a:fld>
            <a:endParaRPr lang="cs-CZ"/>
          </a:p>
        </p:txBody>
      </p:sp>
      <p:pic>
        <p:nvPicPr>
          <p:cNvPr id="7" name="Zástupný symbol pro obsah 6" descr="raman_CARS.tif"/>
          <p:cNvPicPr>
            <a:picLocks noGrp="1" noChangeAspect="1"/>
          </p:cNvPicPr>
          <p:nvPr>
            <p:ph sz="quarter" idx="1"/>
          </p:nvPr>
        </p:nvPicPr>
        <p:blipFill>
          <a:blip r:embed="rId2">
            <a:duotone>
              <a:prstClr val="black"/>
              <a:srgbClr val="D9C3A5">
                <a:tint val="50000"/>
                <a:satMod val="180000"/>
              </a:srgbClr>
            </a:duotone>
          </a:blip>
          <a:srcRect t="62906" b="4416"/>
          <a:stretch>
            <a:fillRect/>
          </a:stretch>
        </p:blipFill>
        <p:spPr>
          <a:xfrm>
            <a:off x="285720" y="1142984"/>
            <a:ext cx="8527645" cy="2500330"/>
          </a:xfrm>
        </p:spPr>
      </p:pic>
      <p:sp>
        <p:nvSpPr>
          <p:cNvPr id="9" name="TextovéPole 8"/>
          <p:cNvSpPr txBox="1"/>
          <p:nvPr/>
        </p:nvSpPr>
        <p:spPr>
          <a:xfrm>
            <a:off x="428596" y="4000504"/>
            <a:ext cx="8313494" cy="2308324"/>
          </a:xfrm>
          <a:prstGeom prst="rect">
            <a:avLst/>
          </a:prstGeom>
          <a:noFill/>
        </p:spPr>
        <p:txBody>
          <a:bodyPr wrap="none" rtlCol="0">
            <a:spAutoFit/>
          </a:bodyPr>
          <a:lstStyle/>
          <a:p>
            <a:r>
              <a:rPr lang="cs-CZ" dirty="0" smtClean="0"/>
              <a:t>CARS vyžaduje především výkonové laditelné lasery, které jsou technicky i </a:t>
            </a:r>
          </a:p>
          <a:p>
            <a:r>
              <a:rPr lang="cs-CZ" dirty="0" smtClean="0"/>
              <a:t>ekonomicky náročné. Na rozdíl od klasické </a:t>
            </a:r>
            <a:r>
              <a:rPr lang="cs-CZ" dirty="0" err="1" smtClean="0"/>
              <a:t>Ramanovy</a:t>
            </a:r>
            <a:r>
              <a:rPr lang="cs-CZ" dirty="0" smtClean="0"/>
              <a:t> spektrometrie jsou </a:t>
            </a:r>
          </a:p>
          <a:p>
            <a:r>
              <a:rPr lang="cs-CZ" dirty="0" smtClean="0"/>
              <a:t>zářivé toky v CARS velmi intenzívní, takže nároky na detekci signálu jsou </a:t>
            </a:r>
          </a:p>
          <a:p>
            <a:r>
              <a:rPr lang="cs-CZ" dirty="0" smtClean="0"/>
              <a:t>minimální. Např. při sledování vibračního přechodu benzenu u 992 cm</a:t>
            </a:r>
            <a:r>
              <a:rPr lang="cs-CZ" baseline="30000" dirty="0" smtClean="0"/>
              <a:t>-1 </a:t>
            </a:r>
          </a:p>
          <a:p>
            <a:r>
              <a:rPr lang="cs-CZ" dirty="0" smtClean="0"/>
              <a:t>(totálně symetrická vibrace </a:t>
            </a:r>
            <a:r>
              <a:rPr lang="cs-CZ" dirty="0" err="1" smtClean="0"/>
              <a:t>vibrace</a:t>
            </a:r>
            <a:r>
              <a:rPr lang="cs-CZ" dirty="0" smtClean="0"/>
              <a:t> benzenového kruhu), buzení do virtuálních </a:t>
            </a:r>
          </a:p>
          <a:p>
            <a:r>
              <a:rPr lang="cs-CZ" dirty="0" smtClean="0"/>
              <a:t>hladin na 513 </a:t>
            </a:r>
            <a:r>
              <a:rPr lang="cs-CZ" dirty="0" err="1" smtClean="0"/>
              <a:t>nm</a:t>
            </a:r>
            <a:r>
              <a:rPr lang="cs-CZ" dirty="0" smtClean="0"/>
              <a:t>, P=100 kW/6</a:t>
            </a:r>
            <a:r>
              <a:rPr lang="el-GR" dirty="0" smtClean="0"/>
              <a:t>μ</a:t>
            </a:r>
            <a:r>
              <a:rPr lang="cs-CZ" dirty="0" smtClean="0"/>
              <a:t>s, stimulace na 540 </a:t>
            </a:r>
            <a:r>
              <a:rPr lang="cs-CZ" dirty="0" err="1" smtClean="0"/>
              <a:t>nm</a:t>
            </a:r>
            <a:r>
              <a:rPr lang="cs-CZ" dirty="0" smtClean="0"/>
              <a:t>, P=30 kW/6</a:t>
            </a:r>
            <a:r>
              <a:rPr lang="el-GR" dirty="0" smtClean="0"/>
              <a:t>μ</a:t>
            </a:r>
            <a:r>
              <a:rPr lang="cs-CZ" dirty="0" smtClean="0"/>
              <a:t>s, výkon </a:t>
            </a:r>
          </a:p>
          <a:p>
            <a:r>
              <a:rPr lang="cs-CZ" dirty="0" smtClean="0"/>
              <a:t>koherentního záření z interakčního prostoru 300W! Účinnost může dosáhnout </a:t>
            </a:r>
          </a:p>
          <a:p>
            <a:r>
              <a:rPr lang="cs-CZ" dirty="0" smtClean="0"/>
              <a:t>až 10%, u spontánního </a:t>
            </a:r>
            <a:r>
              <a:rPr lang="cs-CZ" dirty="0" err="1" smtClean="0"/>
              <a:t>Ramanova</a:t>
            </a:r>
            <a:r>
              <a:rPr lang="cs-CZ" dirty="0" smtClean="0"/>
              <a:t> rozptylu je to 10</a:t>
            </a:r>
            <a:r>
              <a:rPr lang="cs-CZ" baseline="30000" dirty="0" smtClean="0"/>
              <a:t>-5   </a:t>
            </a:r>
            <a:r>
              <a:rPr lang="cs-CZ" dirty="0" smtClean="0"/>
              <a:t>až 10</a:t>
            </a:r>
            <a:r>
              <a:rPr lang="cs-CZ" baseline="30000" dirty="0" smtClean="0"/>
              <a:t>-8</a:t>
            </a:r>
            <a:r>
              <a:rPr lang="cs-CZ" dirty="0" smtClean="0"/>
              <a:t> %.</a:t>
            </a:r>
            <a:endParaRPr lang="cs-CZ" baseline="30000" dirty="0"/>
          </a:p>
        </p:txBody>
      </p:sp>
    </p:spTree>
    <p:extLst>
      <p:ext uri="{BB962C8B-B14F-4D97-AF65-F5344CB8AC3E}">
        <p14:creationId xmlns:p14="http://schemas.microsoft.com/office/powerpoint/2010/main" val="545215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US" dirty="0"/>
              <a:t>Coherent anti-Stokes Raman scattering microscopy (CARS):</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B4EDDB63-0DB0-40DD-8A08-86AA068FA77C}" type="slidenum">
              <a:rPr lang="cs-CZ" smtClean="0"/>
              <a:pPr/>
              <a:t>76</a:t>
            </a:fld>
            <a:endParaRPr lang="cs-CZ"/>
          </a:p>
        </p:txBody>
      </p:sp>
      <p:sp>
        <p:nvSpPr>
          <p:cNvPr id="8" name="Zástupný symbol pro obsah 7"/>
          <p:cNvSpPr>
            <a:spLocks noGrp="1"/>
          </p:cNvSpPr>
          <p:nvPr>
            <p:ph sz="quarter" idx="2"/>
          </p:nvPr>
        </p:nvSpPr>
        <p:spPr>
          <a:xfrm>
            <a:off x="5724128" y="1216152"/>
            <a:ext cx="2949718" cy="4937760"/>
          </a:xfrm>
        </p:spPr>
        <p:txBody>
          <a:bodyPr>
            <a:normAutofit lnSpcReduction="10000"/>
          </a:bodyPr>
          <a:lstStyle/>
          <a:p>
            <a:r>
              <a:rPr lang="cs-CZ" dirty="0" smtClean="0"/>
              <a:t>F-CARS and E-CARS </a:t>
            </a:r>
            <a:r>
              <a:rPr lang="cs-CZ" dirty="0" err="1" smtClean="0"/>
              <a:t>microscopy</a:t>
            </a:r>
            <a:r>
              <a:rPr lang="cs-CZ" dirty="0" smtClean="0"/>
              <a:t> </a:t>
            </a:r>
            <a:r>
              <a:rPr lang="cs-CZ" dirty="0" err="1" smtClean="0"/>
              <a:t>with</a:t>
            </a:r>
            <a:r>
              <a:rPr lang="cs-CZ" dirty="0" smtClean="0"/>
              <a:t> co-</a:t>
            </a:r>
            <a:r>
              <a:rPr lang="cs-CZ" dirty="0" err="1" smtClean="0"/>
              <a:t>propagating</a:t>
            </a:r>
            <a:r>
              <a:rPr lang="cs-CZ" dirty="0" smtClean="0"/>
              <a:t> incident </a:t>
            </a:r>
            <a:r>
              <a:rPr lang="cs-CZ" dirty="0" err="1" smtClean="0"/>
              <a:t>beams</a:t>
            </a:r>
            <a:r>
              <a:rPr lang="cs-CZ" dirty="0" smtClean="0"/>
              <a:t>, forward and </a:t>
            </a:r>
            <a:r>
              <a:rPr lang="cs-CZ" dirty="0" err="1" smtClean="0"/>
              <a:t>backward</a:t>
            </a:r>
            <a:r>
              <a:rPr lang="cs-CZ" dirty="0" smtClean="0"/>
              <a:t> </a:t>
            </a:r>
            <a:r>
              <a:rPr lang="cs-CZ" dirty="0" err="1" smtClean="0"/>
              <a:t>signal</a:t>
            </a:r>
            <a:r>
              <a:rPr lang="cs-CZ" dirty="0" smtClean="0"/>
              <a:t> </a:t>
            </a:r>
            <a:r>
              <a:rPr lang="cs-CZ" dirty="0" err="1" smtClean="0"/>
              <a:t>collection</a:t>
            </a:r>
            <a:r>
              <a:rPr lang="cs-CZ" dirty="0" smtClean="0"/>
              <a:t>, </a:t>
            </a:r>
            <a:r>
              <a:rPr lang="cs-CZ" dirty="0" err="1" smtClean="0"/>
              <a:t>respectively</a:t>
            </a:r>
            <a:endParaRPr lang="cs-CZ" dirty="0" smtClean="0"/>
          </a:p>
          <a:p>
            <a:r>
              <a:rPr lang="cs-CZ" dirty="0" err="1" smtClean="0"/>
              <a:t>Obj</a:t>
            </a:r>
            <a:r>
              <a:rPr lang="cs-CZ" dirty="0" smtClean="0"/>
              <a:t>., </a:t>
            </a:r>
            <a:r>
              <a:rPr lang="cs-CZ" dirty="0" err="1" smtClean="0"/>
              <a:t>objective</a:t>
            </a:r>
            <a:r>
              <a:rPr lang="cs-CZ" dirty="0" smtClean="0"/>
              <a:t> </a:t>
            </a:r>
            <a:r>
              <a:rPr lang="cs-CZ" dirty="0" err="1" smtClean="0"/>
              <a:t>lens</a:t>
            </a:r>
            <a:r>
              <a:rPr lang="cs-CZ" dirty="0" smtClean="0"/>
              <a:t>; F., </a:t>
            </a:r>
            <a:r>
              <a:rPr lang="cs-CZ" dirty="0" err="1" smtClean="0"/>
              <a:t>filter</a:t>
            </a:r>
            <a:r>
              <a:rPr lang="cs-CZ" dirty="0" smtClean="0"/>
              <a:t>; BC., </a:t>
            </a:r>
            <a:r>
              <a:rPr lang="cs-CZ" dirty="0" err="1" smtClean="0"/>
              <a:t>beam</a:t>
            </a:r>
            <a:r>
              <a:rPr lang="cs-CZ" dirty="0" smtClean="0"/>
              <a:t> </a:t>
            </a:r>
            <a:r>
              <a:rPr lang="cs-CZ" dirty="0" err="1" smtClean="0"/>
              <a:t>combiner</a:t>
            </a:r>
            <a:r>
              <a:rPr lang="cs-CZ" dirty="0" smtClean="0"/>
              <a:t>; L., </a:t>
            </a:r>
            <a:r>
              <a:rPr lang="cs-CZ" dirty="0" err="1" smtClean="0"/>
              <a:t>lens</a:t>
            </a:r>
            <a:r>
              <a:rPr lang="cs-CZ" dirty="0" smtClean="0"/>
              <a:t>; M., </a:t>
            </a:r>
            <a:r>
              <a:rPr lang="cs-CZ" dirty="0" err="1" smtClean="0"/>
              <a:t>mirror</a:t>
            </a:r>
            <a:endParaRPr lang="cs-CZ"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92" r="5808" b="22421"/>
          <a:stretch/>
        </p:blipFill>
        <p:spPr bwMode="auto">
          <a:xfrm>
            <a:off x="323528" y="1484784"/>
            <a:ext cx="5410200" cy="4396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86799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smtClean="0"/>
              <a:t>CARS </a:t>
            </a:r>
            <a:r>
              <a:rPr lang="cs-CZ" dirty="0" err="1" smtClean="0"/>
              <a:t>microscopy</a:t>
            </a:r>
            <a:endParaRPr lang="cs-CZ" dirty="0"/>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B4EDDB63-0DB0-40DD-8A08-86AA068FA77C}" type="slidenum">
              <a:rPr lang="cs-CZ" smtClean="0"/>
              <a:pPr/>
              <a:t>77</a:t>
            </a:fld>
            <a:endParaRPr lang="cs-CZ"/>
          </a:p>
        </p:txBody>
      </p:sp>
      <p:pic>
        <p:nvPicPr>
          <p:cNvPr id="6157" name="Picture 13" descr="Polystyrene and glass beads imaged at and out of reson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1543366"/>
            <a:ext cx="2474590" cy="4581336"/>
          </a:xfrm>
          <a:prstGeom prst="rect">
            <a:avLst/>
          </a:prstGeom>
          <a:noFill/>
          <a:extLst>
            <a:ext uri="{909E8E84-426E-40DD-AFC4-6F175D3DCCD1}">
              <a14:hiddenFill xmlns:a14="http://schemas.microsoft.com/office/drawing/2010/main">
                <a:solidFill>
                  <a:srgbClr val="FFFFFF"/>
                </a:solidFill>
              </a14:hiddenFill>
            </a:ext>
          </a:extLst>
        </p:spPr>
      </p:pic>
      <p:pic>
        <p:nvPicPr>
          <p:cNvPr id="6159" name="Picture 15" descr="System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543366"/>
            <a:ext cx="3742266" cy="4581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99161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normAutofit fontScale="90000"/>
          </a:bodyPr>
          <a:lstStyle/>
          <a:p>
            <a:r>
              <a:rPr lang="cs-CZ" sz="3100" dirty="0" err="1" smtClean="0"/>
              <a:t>Broadband</a:t>
            </a:r>
            <a:r>
              <a:rPr lang="cs-CZ" sz="3100" dirty="0" smtClean="0"/>
              <a:t> </a:t>
            </a:r>
            <a:r>
              <a:rPr lang="cs-CZ" sz="3100" dirty="0" err="1" smtClean="0"/>
              <a:t>Coherent</a:t>
            </a:r>
            <a:r>
              <a:rPr lang="cs-CZ" sz="3100" dirty="0" smtClean="0"/>
              <a:t> </a:t>
            </a:r>
            <a:r>
              <a:rPr lang="cs-CZ" sz="3100" dirty="0" err="1" smtClean="0"/>
              <a:t>anti</a:t>
            </a:r>
            <a:r>
              <a:rPr lang="cs-CZ" sz="3100" dirty="0" smtClean="0"/>
              <a:t>-</a:t>
            </a:r>
            <a:r>
              <a:rPr lang="cs-CZ" sz="3100" dirty="0" err="1" smtClean="0"/>
              <a:t>Stokes</a:t>
            </a:r>
            <a:r>
              <a:rPr lang="cs-CZ" sz="3100" dirty="0" smtClean="0"/>
              <a:t> </a:t>
            </a:r>
            <a:r>
              <a:rPr lang="cs-CZ" sz="3100" dirty="0" err="1" smtClean="0"/>
              <a:t>Raman</a:t>
            </a:r>
            <a:r>
              <a:rPr lang="cs-CZ" sz="3100" dirty="0" smtClean="0"/>
              <a:t/>
            </a:r>
            <a:br>
              <a:rPr lang="cs-CZ" sz="3100" dirty="0" smtClean="0"/>
            </a:br>
            <a:r>
              <a:rPr lang="en-US" sz="3100" dirty="0" smtClean="0"/>
              <a:t>Microscope for Materials Research – CARS</a:t>
            </a:r>
            <a:endParaRPr lang="cs-CZ" dirty="0"/>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B4EDDB63-0DB0-40DD-8A08-86AA068FA77C}" type="slidenum">
              <a:rPr lang="cs-CZ" smtClean="0"/>
              <a:pPr/>
              <a:t>78</a:t>
            </a:fld>
            <a:endParaRPr lang="cs-CZ"/>
          </a:p>
        </p:txBody>
      </p:sp>
      <p:pic>
        <p:nvPicPr>
          <p:cNvPr id="7170" name="Picture 2"/>
          <p:cNvPicPr>
            <a:picLocks noGrp="1" noChangeAspect="1" noChangeArrowheads="1"/>
          </p:cNvPicPr>
          <p:nvPr>
            <p:ph sz="quarter" idx="1"/>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t="2525"/>
          <a:stretch>
            <a:fillRect/>
          </a:stretch>
        </p:blipFill>
        <p:spPr bwMode="auto">
          <a:xfrm>
            <a:off x="251520" y="1215247"/>
            <a:ext cx="3672408" cy="5096643"/>
          </a:xfrm>
          <a:prstGeom prst="rect">
            <a:avLst/>
          </a:prstGeom>
          <a:noFill/>
          <a:ln w="9525">
            <a:noFill/>
            <a:miter lim="800000"/>
            <a:headEnd/>
            <a:tailEnd/>
          </a:ln>
          <a:effectLst/>
        </p:spPr>
      </p:pic>
      <p:pic>
        <p:nvPicPr>
          <p:cNvPr id="7172" name="Picture 4"/>
          <p:cNvPicPr>
            <a:picLocks noGrp="1" noChangeAspect="1" noChangeArrowheads="1"/>
          </p:cNvPicPr>
          <p:nvPr>
            <p:ph sz="quarter" idx="2"/>
          </p:nvPr>
        </p:nvPicPr>
        <p:blipFill>
          <a:blip r:embed="rId4"/>
          <a:stretch>
            <a:fillRect/>
          </a:stretch>
        </p:blipFill>
        <p:spPr bwMode="auto">
          <a:xfrm>
            <a:off x="4632325" y="1421528"/>
            <a:ext cx="4041775" cy="4526119"/>
          </a:xfrm>
          <a:prstGeom prst="rect">
            <a:avLst/>
          </a:prstGeom>
          <a:noFill/>
          <a:ln w="9525">
            <a:noFill/>
            <a:miter lim="800000"/>
            <a:headEnd/>
            <a:tailEnd/>
          </a:ln>
          <a:effec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6156176" y="304800"/>
            <a:ext cx="2880320" cy="531912"/>
          </a:xfrm>
        </p:spPr>
        <p:txBody>
          <a:bodyPr/>
          <a:lstStyle/>
          <a:p>
            <a:r>
              <a:rPr lang="cs-CZ" dirty="0" err="1"/>
              <a:t>e</a:t>
            </a:r>
            <a:r>
              <a:rPr lang="en-US" dirty="0" smtClean="0"/>
              <a:t>pi-CARS</a:t>
            </a:r>
            <a:r>
              <a:rPr lang="cs-CZ" dirty="0" smtClean="0"/>
              <a:t> </a:t>
            </a:r>
            <a:r>
              <a:rPr lang="en-US" dirty="0" smtClean="0"/>
              <a:t>microscopy</a:t>
            </a:r>
            <a:r>
              <a:rPr lang="cs-CZ" dirty="0" smtClean="0"/>
              <a:t> </a:t>
            </a:r>
            <a:endParaRPr lang="cs-CZ" dirty="0"/>
          </a:p>
        </p:txBody>
      </p:sp>
      <p:sp>
        <p:nvSpPr>
          <p:cNvPr id="8" name="Zástupný symbol pro text 7"/>
          <p:cNvSpPr>
            <a:spLocks noGrp="1"/>
          </p:cNvSpPr>
          <p:nvPr>
            <p:ph type="body" idx="2"/>
          </p:nvPr>
        </p:nvSpPr>
        <p:spPr>
          <a:xfrm>
            <a:off x="6228184" y="836712"/>
            <a:ext cx="2808312" cy="5472608"/>
          </a:xfrm>
        </p:spPr>
        <p:txBody>
          <a:bodyPr>
            <a:normAutofit fontScale="92500"/>
          </a:bodyPr>
          <a:lstStyle/>
          <a:p>
            <a:r>
              <a:rPr lang="en-US" sz="2000" dirty="0"/>
              <a:t>We used </a:t>
            </a:r>
            <a:r>
              <a:rPr lang="en-US" sz="2000" dirty="0" err="1"/>
              <a:t>epi</a:t>
            </a:r>
            <a:r>
              <a:rPr lang="en-US" sz="2000" dirty="0"/>
              <a:t>-CARS microscopy to image </a:t>
            </a:r>
            <a:r>
              <a:rPr lang="en-US" sz="2000" i="1" dirty="0"/>
              <a:t>ex vivo </a:t>
            </a:r>
            <a:r>
              <a:rPr lang="en-US" sz="2000" dirty="0"/>
              <a:t>mouse</a:t>
            </a:r>
            <a:r>
              <a:rPr lang="cs-CZ" sz="2000" dirty="0"/>
              <a:t> </a:t>
            </a:r>
            <a:r>
              <a:rPr lang="en-US" sz="2000" dirty="0"/>
              <a:t>brain tissues. </a:t>
            </a:r>
            <a:r>
              <a:rPr lang="en-US" sz="2000" dirty="0" err="1"/>
              <a:t>Epi</a:t>
            </a:r>
            <a:r>
              <a:rPr lang="en-US" sz="2000" dirty="0"/>
              <a:t>-CARS microscopy suppresses the</a:t>
            </a:r>
            <a:r>
              <a:rPr lang="cs-CZ" sz="2000" dirty="0"/>
              <a:t> </a:t>
            </a:r>
            <a:r>
              <a:rPr lang="en-US" sz="2000" dirty="0" err="1"/>
              <a:t>nonresonant</a:t>
            </a:r>
            <a:r>
              <a:rPr lang="en-US" sz="2000" dirty="0"/>
              <a:t> background from the aqueous medium</a:t>
            </a:r>
            <a:r>
              <a:rPr lang="en-US" sz="2000" dirty="0" smtClean="0"/>
              <a:t>.</a:t>
            </a:r>
            <a:endParaRPr lang="cs-CZ" sz="2000" dirty="0" smtClean="0"/>
          </a:p>
          <a:p>
            <a:r>
              <a:rPr lang="en-US" sz="2000" dirty="0"/>
              <a:t>Mosaic picture of an </a:t>
            </a:r>
            <a:r>
              <a:rPr lang="en-US" sz="2000" dirty="0" err="1"/>
              <a:t>epi</a:t>
            </a:r>
            <a:r>
              <a:rPr lang="en-US" sz="2000" dirty="0"/>
              <a:t> CARS mouse </a:t>
            </a:r>
            <a:r>
              <a:rPr lang="en-US" sz="2000" dirty="0" smtClean="0"/>
              <a:t>brain</a:t>
            </a:r>
            <a:r>
              <a:rPr lang="cs-CZ" sz="2000" dirty="0" smtClean="0"/>
              <a:t> </a:t>
            </a:r>
            <a:r>
              <a:rPr lang="en-US" sz="2000" dirty="0" smtClean="0"/>
              <a:t>image</a:t>
            </a:r>
            <a:r>
              <a:rPr lang="en-US" sz="2000" dirty="0"/>
              <a:t>. The brain </a:t>
            </a:r>
            <a:r>
              <a:rPr lang="en-US" sz="2000" dirty="0" smtClean="0"/>
              <a:t>tumor</a:t>
            </a:r>
            <a:r>
              <a:rPr lang="cs-CZ" sz="2000" dirty="0" smtClean="0"/>
              <a:t> </a:t>
            </a:r>
            <a:r>
              <a:rPr lang="en-US" sz="2000" dirty="0" smtClean="0"/>
              <a:t>is </a:t>
            </a:r>
            <a:r>
              <a:rPr lang="en-US" sz="2000" dirty="0"/>
              <a:t>on the left side and </a:t>
            </a:r>
            <a:r>
              <a:rPr lang="en-US" sz="2000" dirty="0" smtClean="0"/>
              <a:t>extends</a:t>
            </a:r>
            <a:r>
              <a:rPr lang="cs-CZ" sz="2000" dirty="0" smtClean="0"/>
              <a:t> </a:t>
            </a:r>
            <a:r>
              <a:rPr lang="en-US" sz="2000" dirty="0" smtClean="0"/>
              <a:t>across </a:t>
            </a:r>
            <a:r>
              <a:rPr lang="en-US" sz="2000" dirty="0"/>
              <a:t>the center line and distorts </a:t>
            </a:r>
            <a:r>
              <a:rPr lang="en-US" sz="2000" dirty="0" smtClean="0"/>
              <a:t>the</a:t>
            </a:r>
            <a:r>
              <a:rPr lang="cs-CZ" sz="2000" dirty="0" smtClean="0"/>
              <a:t> </a:t>
            </a:r>
            <a:r>
              <a:rPr lang="en-US" sz="2000" dirty="0" smtClean="0"/>
              <a:t>symmetry </a:t>
            </a:r>
            <a:r>
              <a:rPr lang="en-US" sz="2000" dirty="0"/>
              <a:t>of </a:t>
            </a:r>
            <a:r>
              <a:rPr lang="en-US" sz="2000" dirty="0" err="1" smtClean="0"/>
              <a:t>thebrain</a:t>
            </a:r>
            <a:r>
              <a:rPr lang="en-US" sz="2000" dirty="0"/>
              <a:t>. The magnification was 20x. Image is </a:t>
            </a:r>
            <a:r>
              <a:rPr lang="en-US" sz="2000" dirty="0" smtClean="0"/>
              <a:t>displayed</a:t>
            </a:r>
            <a:r>
              <a:rPr lang="cs-CZ" sz="2000" dirty="0" smtClean="0"/>
              <a:t> in </a:t>
            </a:r>
            <a:r>
              <a:rPr lang="cs-CZ" sz="2000" dirty="0" err="1"/>
              <a:t>pseudo-color</a:t>
            </a:r>
            <a:r>
              <a:rPr lang="cs-CZ" sz="2000" dirty="0" smtClean="0"/>
              <a:t>.</a:t>
            </a:r>
            <a:endParaRPr lang="cs-CZ" sz="2000"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B4EDDB63-0DB0-40DD-8A08-86AA068FA77C}" type="slidenum">
              <a:rPr lang="cs-CZ" smtClean="0"/>
              <a:pPr/>
              <a:t>79</a:t>
            </a:fld>
            <a:endParaRPr lang="cs-CZ"/>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591" y="980728"/>
            <a:ext cx="5632159" cy="4448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2240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err="1" smtClean="0"/>
              <a:t>Ramanův</a:t>
            </a:r>
            <a:r>
              <a:rPr lang="cs-CZ" dirty="0" smtClean="0"/>
              <a:t> rozptyl</a:t>
            </a:r>
            <a:endParaRPr lang="cs-CZ" dirty="0"/>
          </a:p>
        </p:txBody>
      </p:sp>
      <p:sp>
        <p:nvSpPr>
          <p:cNvPr id="2" name="Zástupný symbol pro datum 1"/>
          <p:cNvSpPr>
            <a:spLocks noGrp="1"/>
          </p:cNvSpPr>
          <p:nvPr>
            <p:ph type="dt" sz="half" idx="10"/>
          </p:nvPr>
        </p:nvSpPr>
        <p:spPr/>
        <p:txBody>
          <a:bodyPr/>
          <a:lstStyle/>
          <a:p>
            <a:r>
              <a:rPr lang="cs-CZ" smtClean="0"/>
              <a:t>2010</a:t>
            </a:r>
            <a:endParaRPr lang="cs-CZ"/>
          </a:p>
        </p:txBody>
      </p:sp>
      <p:sp>
        <p:nvSpPr>
          <p:cNvPr id="3" name="Zástupný symbol pro zápatí 2"/>
          <p:cNvSpPr>
            <a:spLocks noGrp="1"/>
          </p:cNvSpPr>
          <p:nvPr>
            <p:ph type="ftr" sz="quarter" idx="11"/>
          </p:nvPr>
        </p:nvSpPr>
        <p:spPr/>
        <p:txBody>
          <a:bodyPr/>
          <a:lstStyle/>
          <a:p>
            <a:r>
              <a:rPr lang="cs-CZ" smtClean="0"/>
              <a:t>prof. Otruba</a:t>
            </a:r>
            <a:endParaRPr lang="cs-CZ"/>
          </a:p>
        </p:txBody>
      </p:sp>
      <p:sp>
        <p:nvSpPr>
          <p:cNvPr id="4" name="Zástupný symbol pro číslo snímku 3"/>
          <p:cNvSpPr>
            <a:spLocks noGrp="1"/>
          </p:cNvSpPr>
          <p:nvPr>
            <p:ph type="sldNum" sz="quarter" idx="12"/>
          </p:nvPr>
        </p:nvSpPr>
        <p:spPr/>
        <p:txBody>
          <a:bodyPr/>
          <a:lstStyle/>
          <a:p>
            <a:fld id="{B4EDDB63-0DB0-40DD-8A08-86AA068FA77C}" type="slidenum">
              <a:rPr lang="cs-CZ" smtClean="0"/>
              <a:pPr/>
              <a:t>8</a:t>
            </a:fld>
            <a:endParaRPr lang="cs-CZ"/>
          </a:p>
        </p:txBody>
      </p:sp>
      <p:sp>
        <p:nvSpPr>
          <p:cNvPr id="8" name="Zástupný symbol pro obsah 7"/>
          <p:cNvSpPr>
            <a:spLocks noGrp="1"/>
          </p:cNvSpPr>
          <p:nvPr>
            <p:ph sz="quarter" idx="1"/>
          </p:nvPr>
        </p:nvSpPr>
        <p:spPr>
          <a:xfrm>
            <a:off x="285720" y="1285860"/>
            <a:ext cx="4500594" cy="4840303"/>
          </a:xfrm>
        </p:spPr>
        <p:txBody>
          <a:bodyPr>
            <a:noAutofit/>
          </a:bodyPr>
          <a:lstStyle/>
          <a:p>
            <a:pPr marL="0" indent="0" algn="just">
              <a:buNone/>
            </a:pPr>
            <a:r>
              <a:rPr lang="cs-CZ" sz="1800" dirty="0" smtClean="0"/>
              <a:t>Indický fyzik </a:t>
            </a:r>
            <a:r>
              <a:rPr lang="cs-CZ" sz="1800" dirty="0" err="1" smtClean="0"/>
              <a:t>Raman</a:t>
            </a:r>
            <a:r>
              <a:rPr lang="cs-CZ" sz="1800" dirty="0" smtClean="0"/>
              <a:t> za svůj objev rozptylu </a:t>
            </a:r>
            <a:r>
              <a:rPr lang="pl-PL" sz="1800" dirty="0" smtClean="0"/>
              <a:t>světla na jednotlivých molekulách roku 1928 </a:t>
            </a:r>
            <a:r>
              <a:rPr lang="cs-CZ" sz="1800" dirty="0" smtClean="0"/>
              <a:t>dostal hned po dvou letech Nobelovu cenu za fyziku, neboť tím dal nejen nástroj fyzikům i chemikům k identifikaci druhu molekul čistě optickou cestou, ale také možnost zjišťovat </a:t>
            </a:r>
            <a:r>
              <a:rPr lang="pl-PL" sz="1800" dirty="0" smtClean="0"/>
              <a:t>symetrii, geometrickou strukturu a dynamiku </a:t>
            </a:r>
            <a:r>
              <a:rPr lang="cs-CZ" sz="1800" dirty="0" smtClean="0"/>
              <a:t>uvnitř molekul, a to čistě opticky, čili poměrně </a:t>
            </a:r>
            <a:r>
              <a:rPr lang="pt-BR" sz="1800" dirty="0" smtClean="0"/>
              <a:t>nenáročnou cestou metodicky i finančně.</a:t>
            </a:r>
            <a:r>
              <a:rPr lang="cs-CZ" sz="1800" dirty="0" smtClean="0"/>
              <a:t> </a:t>
            </a:r>
            <a:r>
              <a:rPr lang="cs-CZ" sz="1800" dirty="0" err="1" smtClean="0"/>
              <a:t>Raman</a:t>
            </a:r>
            <a:r>
              <a:rPr lang="cs-CZ" sz="1800" dirty="0" smtClean="0"/>
              <a:t> však nebyl jediným objevitelem, i když byl jediným </a:t>
            </a:r>
            <a:r>
              <a:rPr lang="cs-CZ" sz="1800" dirty="0" err="1" smtClean="0"/>
              <a:t>nobelovským</a:t>
            </a:r>
            <a:r>
              <a:rPr lang="cs-CZ" sz="1800" dirty="0" smtClean="0"/>
              <a:t> premiantem; kolem tohoto jedinečného optického objevu se točí nejméně sedm jmen fyziků a optiků: Adolf Smekal, Ch. V. </a:t>
            </a:r>
            <a:r>
              <a:rPr lang="cs-CZ" sz="1800" dirty="0" err="1" smtClean="0"/>
              <a:t>Raman</a:t>
            </a:r>
            <a:r>
              <a:rPr lang="cs-CZ" sz="1800" dirty="0" smtClean="0"/>
              <a:t>, K. S. </a:t>
            </a:r>
            <a:r>
              <a:rPr lang="cs-CZ" sz="1800" dirty="0" err="1" smtClean="0"/>
              <a:t>Krishnan</a:t>
            </a:r>
            <a:r>
              <a:rPr lang="cs-CZ" sz="1800" dirty="0" smtClean="0"/>
              <a:t>, L. I. </a:t>
            </a:r>
            <a:r>
              <a:rPr lang="cs-CZ" sz="1800" dirty="0" err="1" smtClean="0"/>
              <a:t>Mandelštam</a:t>
            </a:r>
            <a:r>
              <a:rPr lang="cs-CZ" sz="1800" dirty="0" smtClean="0"/>
              <a:t>, G. S. </a:t>
            </a:r>
            <a:r>
              <a:rPr lang="cs-CZ" sz="1800" dirty="0" err="1" smtClean="0"/>
              <a:t>Landsberg</a:t>
            </a:r>
            <a:r>
              <a:rPr lang="cs-CZ" sz="1800" dirty="0" smtClean="0"/>
              <a:t>, G. </a:t>
            </a:r>
            <a:r>
              <a:rPr lang="cs-CZ" sz="1800" dirty="0" err="1" smtClean="0"/>
              <a:t>Placzek</a:t>
            </a:r>
            <a:r>
              <a:rPr lang="cs-CZ" sz="1800" dirty="0" smtClean="0"/>
              <a:t> a G. </a:t>
            </a:r>
            <a:r>
              <a:rPr lang="cs-CZ" sz="1800" dirty="0" err="1" smtClean="0"/>
              <a:t>Herzberg</a:t>
            </a:r>
            <a:r>
              <a:rPr lang="cs-CZ" sz="1800" dirty="0" smtClean="0"/>
              <a:t>.</a:t>
            </a:r>
          </a:p>
          <a:p>
            <a:pPr marL="0" indent="0">
              <a:buNone/>
            </a:pPr>
            <a:endParaRPr lang="cs-CZ" sz="1200" dirty="0"/>
          </a:p>
        </p:txBody>
      </p:sp>
      <p:pic>
        <p:nvPicPr>
          <p:cNvPr id="1026" name="Picture 2"/>
          <p:cNvPicPr>
            <a:picLocks noGrp="1" noChangeAspect="1" noChangeArrowheads="1"/>
          </p:cNvPicPr>
          <p:nvPr>
            <p:ph sz="quarter" idx="2"/>
          </p:nvPr>
        </p:nvPicPr>
        <p:blipFill>
          <a:blip r:embed="rId2"/>
          <a:stretch>
            <a:fillRect/>
          </a:stretch>
        </p:blipFill>
        <p:spPr bwMode="auto">
          <a:xfrm>
            <a:off x="5005387" y="1389062"/>
            <a:ext cx="3295650" cy="4591050"/>
          </a:xfrm>
          <a:prstGeom prst="rect">
            <a:avLst/>
          </a:prstGeom>
          <a:noFill/>
          <a:ln w="9525">
            <a:noFill/>
            <a:miter lim="800000"/>
            <a:headEnd/>
            <a:tailEnd/>
          </a:ln>
          <a:effec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dirty="0" err="1"/>
              <a:t>Plasmonová</a:t>
            </a:r>
            <a:r>
              <a:rPr lang="cs-CZ" dirty="0"/>
              <a:t> resonance (SPR)</a:t>
            </a:r>
          </a:p>
        </p:txBody>
      </p:sp>
      <p:sp>
        <p:nvSpPr>
          <p:cNvPr id="2" name="Zástupný symbol pro datum 1"/>
          <p:cNvSpPr>
            <a:spLocks noGrp="1"/>
          </p:cNvSpPr>
          <p:nvPr>
            <p:ph type="dt" sz="half" idx="10"/>
          </p:nvPr>
        </p:nvSpPr>
        <p:spPr/>
        <p:txBody>
          <a:bodyPr/>
          <a:lstStyle/>
          <a:p>
            <a:r>
              <a:rPr lang="cs-CZ" smtClean="0"/>
              <a:t>2010</a:t>
            </a:r>
            <a:endParaRPr lang="cs-CZ"/>
          </a:p>
        </p:txBody>
      </p:sp>
      <p:sp>
        <p:nvSpPr>
          <p:cNvPr id="3" name="Zástupný symbol pro zápatí 2"/>
          <p:cNvSpPr>
            <a:spLocks noGrp="1"/>
          </p:cNvSpPr>
          <p:nvPr>
            <p:ph type="ftr" sz="quarter" idx="11"/>
          </p:nvPr>
        </p:nvSpPr>
        <p:spPr/>
        <p:txBody>
          <a:bodyPr/>
          <a:lstStyle/>
          <a:p>
            <a:r>
              <a:rPr lang="cs-CZ" smtClean="0"/>
              <a:t>prof. Otruba</a:t>
            </a:r>
            <a:endParaRPr lang="cs-CZ"/>
          </a:p>
        </p:txBody>
      </p:sp>
      <p:sp>
        <p:nvSpPr>
          <p:cNvPr id="4" name="Zástupný symbol pro číslo snímku 3"/>
          <p:cNvSpPr>
            <a:spLocks noGrp="1"/>
          </p:cNvSpPr>
          <p:nvPr>
            <p:ph type="sldNum" sz="quarter" idx="12"/>
          </p:nvPr>
        </p:nvSpPr>
        <p:spPr/>
        <p:txBody>
          <a:bodyPr/>
          <a:lstStyle/>
          <a:p>
            <a:fld id="{B4EDDB63-0DB0-40DD-8A08-86AA068FA77C}" type="slidenum">
              <a:rPr lang="cs-CZ" smtClean="0"/>
              <a:pPr/>
              <a:t>80</a:t>
            </a:fld>
            <a:endParaRPr lang="cs-CZ"/>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767" y="1412776"/>
            <a:ext cx="7920880" cy="4682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98141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a:t>
            </a:r>
            <a:r>
              <a:rPr lang="cs-CZ" dirty="0" smtClean="0"/>
              <a:t>oužití </a:t>
            </a:r>
            <a:r>
              <a:rPr lang="cs-CZ" dirty="0"/>
              <a:t>SPR</a:t>
            </a:r>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B4EDDB63-0DB0-40DD-8A08-86AA068FA77C}" type="slidenum">
              <a:rPr lang="cs-CZ" smtClean="0"/>
              <a:pPr/>
              <a:t>81</a:t>
            </a:fld>
            <a:endParaRPr lang="cs-CZ"/>
          </a:p>
        </p:txBody>
      </p:sp>
      <p:sp>
        <p:nvSpPr>
          <p:cNvPr id="8" name="Zástupný symbol pro obsah 7"/>
          <p:cNvSpPr>
            <a:spLocks noGrp="1"/>
          </p:cNvSpPr>
          <p:nvPr>
            <p:ph sz="quarter" idx="1"/>
          </p:nvPr>
        </p:nvSpPr>
        <p:spPr/>
        <p:txBody>
          <a:bodyPr>
            <a:normAutofit lnSpcReduction="10000"/>
          </a:bodyPr>
          <a:lstStyle/>
          <a:p>
            <a:r>
              <a:rPr lang="cs-CZ" b="1" dirty="0" smtClean="0"/>
              <a:t>zvětšení </a:t>
            </a:r>
            <a:r>
              <a:rPr lang="cs-CZ" b="1" dirty="0"/>
              <a:t>citlivosti spektroskopických </a:t>
            </a:r>
            <a:r>
              <a:rPr lang="cs-CZ" b="1" dirty="0" smtClean="0"/>
              <a:t>technik </a:t>
            </a:r>
            <a:r>
              <a:rPr lang="cs-CZ" dirty="0" smtClean="0"/>
              <a:t>vč</a:t>
            </a:r>
            <a:r>
              <a:rPr lang="cs-CZ" dirty="0"/>
              <a:t>. fluorescence, </a:t>
            </a:r>
            <a:r>
              <a:rPr lang="cs-CZ" dirty="0" err="1">
                <a:solidFill>
                  <a:srgbClr val="FF0000"/>
                </a:solidFill>
              </a:rPr>
              <a:t>Ramanovy</a:t>
            </a:r>
            <a:r>
              <a:rPr lang="cs-CZ" dirty="0">
                <a:solidFill>
                  <a:srgbClr val="FF0000"/>
                </a:solidFill>
              </a:rPr>
              <a:t> spektroskopie </a:t>
            </a:r>
            <a:r>
              <a:rPr lang="cs-CZ" dirty="0" smtClean="0">
                <a:solidFill>
                  <a:srgbClr val="FF0000"/>
                </a:solidFill>
              </a:rPr>
              <a:t>... (</a:t>
            </a:r>
            <a:r>
              <a:rPr lang="cs-CZ" dirty="0">
                <a:solidFill>
                  <a:srgbClr val="FF0000"/>
                </a:solidFill>
              </a:rPr>
              <a:t>povrchové zesílení </a:t>
            </a:r>
            <a:r>
              <a:rPr lang="cs-CZ" dirty="0" err="1">
                <a:solidFill>
                  <a:srgbClr val="FF0000"/>
                </a:solidFill>
              </a:rPr>
              <a:t>Ramanovy</a:t>
            </a:r>
            <a:r>
              <a:rPr lang="cs-CZ" dirty="0">
                <a:solidFill>
                  <a:srgbClr val="FF0000"/>
                </a:solidFill>
              </a:rPr>
              <a:t> spektroskopie ~ 10</a:t>
            </a:r>
            <a:r>
              <a:rPr lang="cs-CZ" baseline="30000" dirty="0">
                <a:solidFill>
                  <a:srgbClr val="FF0000"/>
                </a:solidFill>
              </a:rPr>
              <a:t>14</a:t>
            </a:r>
            <a:r>
              <a:rPr lang="cs-CZ" dirty="0">
                <a:solidFill>
                  <a:srgbClr val="FF0000"/>
                </a:solidFill>
              </a:rPr>
              <a:t> – 10</a:t>
            </a:r>
            <a:r>
              <a:rPr lang="cs-CZ" baseline="30000" dirty="0">
                <a:solidFill>
                  <a:srgbClr val="FF0000"/>
                </a:solidFill>
              </a:rPr>
              <a:t>15</a:t>
            </a:r>
            <a:r>
              <a:rPr lang="cs-CZ" dirty="0">
                <a:solidFill>
                  <a:srgbClr val="FF0000"/>
                </a:solidFill>
              </a:rPr>
              <a:t>x </a:t>
            </a:r>
            <a:r>
              <a:rPr lang="cs-CZ" dirty="0" smtClean="0">
                <a:solidFill>
                  <a:srgbClr val="FF0000"/>
                </a:solidFill>
              </a:rPr>
              <a:t>umožňuje</a:t>
            </a:r>
            <a:r>
              <a:rPr lang="cs-CZ" dirty="0">
                <a:solidFill>
                  <a:srgbClr val="FF0000"/>
                </a:solidFill>
              </a:rPr>
              <a:t> </a:t>
            </a:r>
            <a:r>
              <a:rPr lang="cs-CZ" dirty="0" smtClean="0">
                <a:solidFill>
                  <a:srgbClr val="FF0000"/>
                </a:solidFill>
              </a:rPr>
              <a:t>identifikaci </a:t>
            </a:r>
            <a:r>
              <a:rPr lang="cs-CZ" dirty="0">
                <a:solidFill>
                  <a:srgbClr val="FF0000"/>
                </a:solidFill>
              </a:rPr>
              <a:t>jediné molekuly)</a:t>
            </a:r>
          </a:p>
          <a:p>
            <a:r>
              <a:rPr lang="cs-CZ" dirty="0" smtClean="0"/>
              <a:t>změna refrakčního indexu </a:t>
            </a:r>
            <a:r>
              <a:rPr lang="cs-CZ" dirty="0"/>
              <a:t>adsorpcí molekul na mezifází kovu a dielektrika</a:t>
            </a:r>
          </a:p>
          <a:p>
            <a:r>
              <a:rPr lang="cs-CZ" dirty="0" smtClean="0"/>
              <a:t>posun </a:t>
            </a:r>
            <a:r>
              <a:rPr lang="cs-CZ" dirty="0"/>
              <a:t>resonance v </a:t>
            </a:r>
            <a:r>
              <a:rPr lang="cs-CZ" dirty="0" smtClean="0"/>
              <a:t>důsledku </a:t>
            </a:r>
            <a:r>
              <a:rPr lang="cs-CZ" dirty="0"/>
              <a:t>adsorpce molekul na mezifází</a:t>
            </a:r>
          </a:p>
          <a:p>
            <a:r>
              <a:rPr lang="cs-CZ" dirty="0" smtClean="0"/>
              <a:t>nanočástice </a:t>
            </a:r>
            <a:r>
              <a:rPr lang="cs-CZ" dirty="0"/>
              <a:t>vzácných </a:t>
            </a:r>
            <a:r>
              <a:rPr lang="cs-CZ" dirty="0" smtClean="0"/>
              <a:t>kovů </a:t>
            </a:r>
            <a:r>
              <a:rPr lang="cs-CZ" dirty="0"/>
              <a:t>projevují silné UV-Vis absorpční </a:t>
            </a:r>
            <a:r>
              <a:rPr lang="cs-CZ" dirty="0" smtClean="0"/>
              <a:t>pásy </a:t>
            </a:r>
            <a:r>
              <a:rPr lang="pl-PL" dirty="0" smtClean="0"/>
              <a:t>(nejsou přítomny </a:t>
            </a:r>
            <a:r>
              <a:rPr lang="pl-PL" dirty="0"/>
              <a:t>u „makro“)</a:t>
            </a:r>
          </a:p>
          <a:p>
            <a:r>
              <a:rPr lang="cs-CZ" dirty="0" smtClean="0"/>
              <a:t>měření tloušťky </a:t>
            </a:r>
            <a:r>
              <a:rPr lang="cs-CZ" dirty="0"/>
              <a:t>adsorbovaných vrstev, vazebné konstanty </a:t>
            </a:r>
            <a:r>
              <a:rPr lang="cs-CZ" dirty="0" smtClean="0"/>
              <a:t>ligandů...</a:t>
            </a:r>
            <a:endParaRPr lang="cs-CZ" dirty="0"/>
          </a:p>
        </p:txBody>
      </p:sp>
    </p:spTree>
    <p:extLst>
      <p:ext uri="{BB962C8B-B14F-4D97-AF65-F5344CB8AC3E}">
        <p14:creationId xmlns:p14="http://schemas.microsoft.com/office/powerpoint/2010/main" val="9641941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Základní pojmy</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B4EDDB63-0DB0-40DD-8A08-86AA068FA77C}" type="slidenum">
              <a:rPr lang="cs-CZ" smtClean="0"/>
              <a:pPr/>
              <a:t>82</a:t>
            </a:fld>
            <a:endParaRPr lang="cs-CZ"/>
          </a:p>
        </p:txBody>
      </p:sp>
      <p:sp>
        <p:nvSpPr>
          <p:cNvPr id="6" name="Zástupný symbol pro obsah 5"/>
          <p:cNvSpPr>
            <a:spLocks noGrp="1"/>
          </p:cNvSpPr>
          <p:nvPr>
            <p:ph sz="quarter" idx="1"/>
          </p:nvPr>
        </p:nvSpPr>
        <p:spPr/>
        <p:txBody>
          <a:bodyPr>
            <a:normAutofit fontScale="77500" lnSpcReduction="20000"/>
          </a:bodyPr>
          <a:lstStyle/>
          <a:p>
            <a:r>
              <a:rPr lang="cs-CZ" b="1" dirty="0"/>
              <a:t>SERS</a:t>
            </a:r>
            <a:r>
              <a:rPr lang="cs-CZ" dirty="0"/>
              <a:t> – povrchem zesílený </a:t>
            </a:r>
            <a:r>
              <a:rPr lang="cs-CZ" dirty="0" err="1"/>
              <a:t>Ramanův</a:t>
            </a:r>
            <a:r>
              <a:rPr lang="cs-CZ" dirty="0"/>
              <a:t> rozptyl (</a:t>
            </a:r>
            <a:r>
              <a:rPr lang="cs-CZ" dirty="0" err="1"/>
              <a:t>Surface</a:t>
            </a:r>
            <a:r>
              <a:rPr lang="cs-CZ" dirty="0"/>
              <a:t> </a:t>
            </a:r>
            <a:r>
              <a:rPr lang="cs-CZ" dirty="0" err="1"/>
              <a:t>Enhanced</a:t>
            </a:r>
            <a:r>
              <a:rPr lang="cs-CZ" dirty="0"/>
              <a:t> </a:t>
            </a:r>
            <a:r>
              <a:rPr lang="cs-CZ" dirty="0" err="1"/>
              <a:t>Raman</a:t>
            </a:r>
            <a:r>
              <a:rPr lang="cs-CZ" dirty="0"/>
              <a:t> </a:t>
            </a:r>
            <a:r>
              <a:rPr lang="cs-CZ" dirty="0" err="1"/>
              <a:t>Scattering</a:t>
            </a:r>
            <a:r>
              <a:rPr lang="cs-CZ" dirty="0"/>
              <a:t>). Při </a:t>
            </a:r>
            <a:r>
              <a:rPr lang="cs-CZ" dirty="0" err="1"/>
              <a:t>Ramanově</a:t>
            </a:r>
            <a:r>
              <a:rPr lang="cs-CZ" dirty="0"/>
              <a:t> rozptylu na molekulách navázaných na povrch drahého kovu (zlata, stříbra) může dojít k zesílení jak rozptýleného tak dopadajícího záření díky rezonanční interakci fotonů s kvanty kmitů elektronového plynu v poli iontů krystalové mříže vázaných na povrch.</a:t>
            </a:r>
          </a:p>
          <a:p>
            <a:r>
              <a:rPr lang="cs-CZ" b="1" dirty="0" err="1"/>
              <a:t>Plazmon</a:t>
            </a:r>
            <a:r>
              <a:rPr lang="cs-CZ" dirty="0"/>
              <a:t> – kvazičástice (kvantum) podélných oscilací elektronového plynu v pevných látkách (v krystalové mříži kovů, v nekovech, v plastech). Například v kovech je možné vybudit oscilace plazmatu jako kolektivní excitace plynu vodivostních elektronů na pozadí kationtů krystalové mříže. Odražené či prošlé elektrony nebo fotony interagující s </a:t>
            </a:r>
            <a:r>
              <a:rPr lang="cs-CZ" dirty="0" err="1"/>
              <a:t>plazmony</a:t>
            </a:r>
            <a:r>
              <a:rPr lang="cs-CZ" dirty="0"/>
              <a:t> vykazují ztráty energie rovné celistvým násobkům energie </a:t>
            </a:r>
            <a:r>
              <a:rPr lang="cs-CZ" dirty="0" err="1"/>
              <a:t>plazmonu</a:t>
            </a:r>
            <a:r>
              <a:rPr lang="cs-CZ" dirty="0"/>
              <a:t>. Vytváření </a:t>
            </a:r>
            <a:r>
              <a:rPr lang="cs-CZ" dirty="0" err="1"/>
              <a:t>plazmonů</a:t>
            </a:r>
            <a:r>
              <a:rPr lang="cs-CZ" dirty="0"/>
              <a:t> (ve většině materiálů o energii 10÷20 eV) vede k energetickým ztrátám, které se projeví ve formě tzv. </a:t>
            </a:r>
            <a:r>
              <a:rPr lang="cs-CZ" dirty="0" err="1"/>
              <a:t>Ferrelova</a:t>
            </a:r>
            <a:r>
              <a:rPr lang="cs-CZ" dirty="0"/>
              <a:t> záření (objeveno v roce 1960) v UV nebo vizuálním oboru.</a:t>
            </a:r>
          </a:p>
          <a:p>
            <a:r>
              <a:rPr lang="cs-CZ" b="1" dirty="0"/>
              <a:t>Povrchové </a:t>
            </a:r>
            <a:r>
              <a:rPr lang="cs-CZ" b="1" dirty="0" err="1"/>
              <a:t>plazmony</a:t>
            </a:r>
            <a:r>
              <a:rPr lang="cs-CZ" dirty="0"/>
              <a:t> – </a:t>
            </a:r>
            <a:r>
              <a:rPr lang="cs-CZ" dirty="0" err="1"/>
              <a:t>plazmony</a:t>
            </a:r>
            <a:r>
              <a:rPr lang="cs-CZ" dirty="0"/>
              <a:t> vyskytující se na rozhraní vakua či materiálu s kladnou relativní permitivitou a prostředí se zápornou relativní permitivitou (obvykle kovy či dotované polovodiče). Silně interagují s fotony a vytvářejí tak další kvazičástici – </a:t>
            </a:r>
            <a:r>
              <a:rPr lang="cs-CZ" dirty="0" err="1"/>
              <a:t>polariton</a:t>
            </a:r>
            <a:r>
              <a:rPr lang="cs-CZ" dirty="0"/>
              <a:t>.</a:t>
            </a:r>
          </a:p>
          <a:p>
            <a:endParaRPr lang="cs-CZ" dirty="0"/>
          </a:p>
        </p:txBody>
      </p:sp>
    </p:spTree>
    <p:extLst>
      <p:ext uri="{BB962C8B-B14F-4D97-AF65-F5344CB8AC3E}">
        <p14:creationId xmlns:p14="http://schemas.microsoft.com/office/powerpoint/2010/main" val="7472543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SERS</a:t>
            </a:r>
            <a:endParaRPr lang="cs-CZ" dirty="0"/>
          </a:p>
        </p:txBody>
      </p:sp>
      <p:sp>
        <p:nvSpPr>
          <p:cNvPr id="4" name="Zástupný symbol pro datum 3"/>
          <p:cNvSpPr>
            <a:spLocks noGrp="1"/>
          </p:cNvSpPr>
          <p:nvPr>
            <p:ph type="dt" sz="half" idx="10"/>
          </p:nvPr>
        </p:nvSpPr>
        <p:spPr/>
        <p:txBody>
          <a:bodyPr/>
          <a:lstStyle/>
          <a:p>
            <a:r>
              <a:rPr lang="cs-CZ" smtClean="0"/>
              <a:t>2010</a:t>
            </a:r>
            <a:endParaRPr lang="cs-CZ" dirty="0"/>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B4EDDB63-0DB0-40DD-8A08-86AA068FA77C}" type="slidenum">
              <a:rPr lang="cs-CZ" smtClean="0"/>
              <a:pPr/>
              <a:t>83</a:t>
            </a:fld>
            <a:endParaRPr lang="cs-CZ"/>
          </a:p>
        </p:txBody>
      </p:sp>
      <p:sp>
        <p:nvSpPr>
          <p:cNvPr id="3" name="Zástupný symbol pro obsah 2"/>
          <p:cNvSpPr>
            <a:spLocks noGrp="1"/>
          </p:cNvSpPr>
          <p:nvPr>
            <p:ph sz="quarter" idx="1"/>
          </p:nvPr>
        </p:nvSpPr>
        <p:spPr/>
        <p:txBody>
          <a:bodyPr>
            <a:normAutofit/>
          </a:bodyPr>
          <a:lstStyle/>
          <a:p>
            <a:r>
              <a:rPr lang="cs-CZ" dirty="0" err="1" smtClean="0"/>
              <a:t>Surface</a:t>
            </a:r>
            <a:r>
              <a:rPr lang="cs-CZ" dirty="0" smtClean="0"/>
              <a:t> </a:t>
            </a:r>
            <a:r>
              <a:rPr lang="cs-CZ" dirty="0" err="1" smtClean="0"/>
              <a:t>Enhanced</a:t>
            </a:r>
            <a:r>
              <a:rPr lang="cs-CZ" dirty="0" smtClean="0"/>
              <a:t> </a:t>
            </a:r>
            <a:r>
              <a:rPr lang="cs-CZ" dirty="0" err="1" smtClean="0"/>
              <a:t>Raman</a:t>
            </a:r>
            <a:r>
              <a:rPr lang="cs-CZ" dirty="0" smtClean="0"/>
              <a:t> </a:t>
            </a:r>
            <a:r>
              <a:rPr lang="cs-CZ" dirty="0" err="1" smtClean="0"/>
              <a:t>Scattering</a:t>
            </a:r>
            <a:r>
              <a:rPr lang="cs-CZ" dirty="0" smtClean="0"/>
              <a:t> – metoda přinesla velké zlepšení RS tím, že na zkoumaný povrch jsou naneseny vhodné molekuly nebo </a:t>
            </a:r>
            <a:r>
              <a:rPr lang="cs-CZ" dirty="0" err="1" smtClean="0"/>
              <a:t>nanočástice</a:t>
            </a:r>
            <a:r>
              <a:rPr lang="cs-CZ" dirty="0" smtClean="0"/>
              <a:t> kovů (např. </a:t>
            </a:r>
            <a:r>
              <a:rPr lang="cs-CZ" dirty="0" err="1" smtClean="0"/>
              <a:t>Ag</a:t>
            </a:r>
            <a:r>
              <a:rPr lang="cs-CZ" dirty="0" smtClean="0"/>
              <a:t>).</a:t>
            </a:r>
          </a:p>
          <a:p>
            <a:r>
              <a:rPr lang="cs-CZ" dirty="0" smtClean="0"/>
              <a:t>Zesílení </a:t>
            </a:r>
            <a:r>
              <a:rPr lang="cs-CZ" dirty="0" err="1" smtClean="0"/>
              <a:t>Ramanových</a:t>
            </a:r>
            <a:r>
              <a:rPr lang="cs-CZ" dirty="0" smtClean="0"/>
              <a:t> signálů je řádu 10</a:t>
            </a:r>
            <a:r>
              <a:rPr lang="cs-CZ" baseline="30000" dirty="0" smtClean="0"/>
              <a:t>4</a:t>
            </a:r>
            <a:r>
              <a:rPr lang="cs-CZ" dirty="0" smtClean="0"/>
              <a:t> – 10</a:t>
            </a:r>
            <a:r>
              <a:rPr lang="cs-CZ" baseline="30000" dirty="0" smtClean="0"/>
              <a:t>6</a:t>
            </a:r>
            <a:r>
              <a:rPr lang="cs-CZ" dirty="0" smtClean="0"/>
              <a:t> , v některých systémech může být i větší.</a:t>
            </a:r>
          </a:p>
          <a:p>
            <a:r>
              <a:rPr lang="cs-CZ" dirty="0" smtClean="0"/>
              <a:t>Zlepšení citlivosti metody souvisí s tím, že u molekul v blízkosti </a:t>
            </a:r>
            <a:r>
              <a:rPr lang="cs-CZ" dirty="0" err="1" smtClean="0"/>
              <a:t>Ag</a:t>
            </a:r>
            <a:r>
              <a:rPr lang="cs-CZ" dirty="0" smtClean="0"/>
              <a:t> nebo Au </a:t>
            </a:r>
            <a:r>
              <a:rPr lang="cs-CZ" dirty="0" err="1" smtClean="0"/>
              <a:t>nanočástic</a:t>
            </a:r>
            <a:r>
              <a:rPr lang="cs-CZ" dirty="0" smtClean="0"/>
              <a:t> se projevuje povrchová </a:t>
            </a:r>
            <a:r>
              <a:rPr lang="cs-CZ" dirty="0" err="1" smtClean="0"/>
              <a:t>plasmonová</a:t>
            </a:r>
            <a:r>
              <a:rPr lang="cs-CZ" dirty="0" smtClean="0"/>
              <a:t> rezonance. Toto vysvětlení není však jediné.</a:t>
            </a:r>
          </a:p>
          <a:p>
            <a:r>
              <a:rPr lang="cs-CZ" i="1" dirty="0" smtClean="0"/>
              <a:t>Povrchový </a:t>
            </a:r>
            <a:r>
              <a:rPr lang="cs-CZ" i="1" dirty="0" err="1" smtClean="0"/>
              <a:t>plasmon</a:t>
            </a:r>
            <a:r>
              <a:rPr lang="cs-CZ" i="1" dirty="0" smtClean="0"/>
              <a:t> je kvazičástice. Je to kolektivní excitace volných elektronů na mezifázi vodiče a izolátoru.</a:t>
            </a:r>
          </a:p>
          <a:p>
            <a:endParaRPr lang="cs-CZ" dirty="0" smtClean="0"/>
          </a:p>
          <a:p>
            <a:endParaRPr lang="cs-CZ"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dirty="0"/>
              <a:t>Povrchem zesílený </a:t>
            </a:r>
            <a:r>
              <a:rPr lang="cs-CZ" dirty="0" err="1"/>
              <a:t>Ramanův</a:t>
            </a:r>
            <a:r>
              <a:rPr lang="cs-CZ" dirty="0"/>
              <a:t> rozptyl, </a:t>
            </a:r>
            <a:r>
              <a:rPr lang="cs-CZ" dirty="0" smtClean="0"/>
              <a:t>SERS</a:t>
            </a:r>
            <a:endParaRPr lang="cs-CZ" dirty="0"/>
          </a:p>
        </p:txBody>
      </p:sp>
      <p:sp>
        <p:nvSpPr>
          <p:cNvPr id="8" name="Zástupný symbol pro text 7"/>
          <p:cNvSpPr>
            <a:spLocks noGrp="1"/>
          </p:cNvSpPr>
          <p:nvPr>
            <p:ph type="body" idx="2"/>
          </p:nvPr>
        </p:nvSpPr>
        <p:spPr/>
        <p:txBody>
          <a:bodyPr/>
          <a:lstStyle/>
          <a:p>
            <a:r>
              <a:rPr lang="cs-CZ" dirty="0"/>
              <a:t>Rozdíl mezi SERS spektrem 2-merkaptoethanolové monomolekulární vrstvy na povrchu zdrsnělého stříbra (a) a spektrem tekutého 2-merkaptoethanolu (b). V důsledku přitažlivých sil povrchu, které modifikují strukturu elektronového obalu, se obě spektra liší. (Pro názornost jsou spektra vzájemně posunuta a zobrazena v různých měřítcích.) Zdroj: Wikipedie.</a:t>
            </a:r>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B4EDDB63-0DB0-40DD-8A08-86AA068FA77C}" type="slidenum">
              <a:rPr lang="cs-CZ" smtClean="0"/>
              <a:pPr/>
              <a:t>84</a:t>
            </a:fld>
            <a:endParaRPr lang="cs-CZ"/>
          </a:p>
        </p:txBody>
      </p:sp>
      <p:sp>
        <p:nvSpPr>
          <p:cNvPr id="7" name="Zástupný symbol pro obsah 6"/>
          <p:cNvSpPr>
            <a:spLocks noGrp="1"/>
          </p:cNvSpPr>
          <p:nvPr>
            <p:ph sz="quarter" idx="1"/>
          </p:nvPr>
        </p:nvSpPr>
        <p:spPr/>
        <p:txBody>
          <a:bodyPr/>
          <a:lstStyle/>
          <a:p>
            <a:endParaRPr lang="cs-CZ" dirty="0"/>
          </a:p>
          <a:p>
            <a:endParaRPr lang="cs-CZ" dirty="0"/>
          </a:p>
          <a:p>
            <a:endParaRPr lang="cs-CZ" dirty="0"/>
          </a:p>
          <a:p>
            <a:endParaRPr lang="cs-CZ" dirty="0"/>
          </a:p>
        </p:txBody>
      </p:sp>
      <p:pic>
        <p:nvPicPr>
          <p:cNvPr id="10" name="Obrázek 9"/>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399" t="2129" r="2538" b="1332"/>
          <a:stretch/>
        </p:blipFill>
        <p:spPr>
          <a:xfrm>
            <a:off x="571895" y="231181"/>
            <a:ext cx="5152234" cy="5912444"/>
          </a:xfrm>
          <a:prstGeom prst="rect">
            <a:avLst/>
          </a:prstGeom>
        </p:spPr>
      </p:pic>
    </p:spTree>
    <p:extLst>
      <p:ext uri="{BB962C8B-B14F-4D97-AF65-F5344CB8AC3E}">
        <p14:creationId xmlns:p14="http://schemas.microsoft.com/office/powerpoint/2010/main" val="21636467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400"/>
            <a:ext cx="8229600" cy="972344"/>
          </a:xfrm>
        </p:spPr>
        <p:txBody>
          <a:bodyPr/>
          <a:lstStyle/>
          <a:p>
            <a:r>
              <a:rPr lang="cs-CZ" dirty="0" smtClean="0"/>
              <a:t>Povrchové </a:t>
            </a:r>
            <a:r>
              <a:rPr lang="cs-CZ" dirty="0" err="1" smtClean="0"/>
              <a:t>plazmony</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B4EDDB63-0DB0-40DD-8A08-86AA068FA77C}" type="slidenum">
              <a:rPr lang="cs-CZ" smtClean="0"/>
              <a:pPr/>
              <a:t>85</a:t>
            </a:fld>
            <a:endParaRPr lang="cs-CZ"/>
          </a:p>
        </p:txBody>
      </p:sp>
      <p:sp>
        <p:nvSpPr>
          <p:cNvPr id="6" name="Zástupný symbol pro obsah 5"/>
          <p:cNvSpPr>
            <a:spLocks noGrp="1"/>
          </p:cNvSpPr>
          <p:nvPr>
            <p:ph sz="quarter" idx="1"/>
          </p:nvPr>
        </p:nvSpPr>
        <p:spPr>
          <a:xfrm>
            <a:off x="457200" y="1196752"/>
            <a:ext cx="8229600" cy="3384376"/>
          </a:xfrm>
        </p:spPr>
        <p:txBody>
          <a:bodyPr>
            <a:normAutofit fontScale="92500" lnSpcReduction="10000"/>
          </a:bodyPr>
          <a:lstStyle/>
          <a:p>
            <a:pPr indent="0"/>
            <a:r>
              <a:rPr lang="cs-CZ" sz="1800" i="1" dirty="0"/>
              <a:t>Povrchový </a:t>
            </a:r>
            <a:r>
              <a:rPr lang="cs-CZ" sz="1800" i="1" dirty="0" err="1"/>
              <a:t>Plasmon</a:t>
            </a:r>
            <a:r>
              <a:rPr lang="cs-CZ" sz="1800" i="1" dirty="0"/>
              <a:t> - </a:t>
            </a:r>
            <a:r>
              <a:rPr lang="cs-CZ" sz="1800" i="1" dirty="0" err="1"/>
              <a:t>polariton</a:t>
            </a:r>
            <a:r>
              <a:rPr lang="cs-CZ" sz="1800" i="1" dirty="0"/>
              <a:t> </a:t>
            </a:r>
            <a:r>
              <a:rPr lang="cs-CZ" sz="1800" dirty="0"/>
              <a:t>= koherentní „kolektivní“ oscilace </a:t>
            </a:r>
            <a:r>
              <a:rPr lang="cs-CZ" sz="1800" dirty="0" smtClean="0"/>
              <a:t>elektronů</a:t>
            </a:r>
            <a:r>
              <a:rPr lang="cs-CZ" sz="1800" dirty="0"/>
              <a:t> </a:t>
            </a:r>
            <a:r>
              <a:rPr lang="cs-CZ" sz="1800" dirty="0" smtClean="0"/>
              <a:t>ve </a:t>
            </a:r>
            <a:r>
              <a:rPr lang="cs-CZ" sz="1800" dirty="0"/>
              <a:t>vodivostním </a:t>
            </a:r>
            <a:r>
              <a:rPr lang="cs-CZ" sz="1800" dirty="0" smtClean="0"/>
              <a:t>pásu</a:t>
            </a:r>
          </a:p>
          <a:p>
            <a:pPr indent="0"/>
            <a:r>
              <a:rPr lang="cs-CZ" sz="1800" dirty="0"/>
              <a:t>Jeho elektromagnetické stavy jsou vázané k rozhraní </a:t>
            </a:r>
            <a:r>
              <a:rPr lang="cs-CZ" sz="1800" dirty="0" smtClean="0"/>
              <a:t>kov/dielektrikum</a:t>
            </a:r>
          </a:p>
          <a:p>
            <a:pPr indent="0"/>
            <a:r>
              <a:rPr lang="cs-CZ" sz="1800" dirty="0" smtClean="0"/>
              <a:t>tvořen </a:t>
            </a:r>
            <a:r>
              <a:rPr lang="cs-CZ" sz="1800" dirty="0"/>
              <a:t>nábojem v kovu (e-) a </a:t>
            </a:r>
            <a:r>
              <a:rPr lang="cs-CZ" sz="1800" dirty="0" err="1"/>
              <a:t>elmg</a:t>
            </a:r>
            <a:r>
              <a:rPr lang="cs-CZ" sz="1800" dirty="0"/>
              <a:t>. polem v obou fázích</a:t>
            </a:r>
          </a:p>
          <a:p>
            <a:pPr lvl="1" indent="0"/>
            <a:r>
              <a:rPr lang="cs-CZ" sz="1800" dirty="0"/>
              <a:t>- projevy: </a:t>
            </a:r>
            <a:r>
              <a:rPr lang="cs-CZ" sz="1800" b="1" dirty="0"/>
              <a:t>spojené oscilace e-hustot a </a:t>
            </a:r>
            <a:r>
              <a:rPr lang="cs-CZ" sz="1800" b="1" dirty="0" err="1"/>
              <a:t>elmg</a:t>
            </a:r>
            <a:r>
              <a:rPr lang="cs-CZ" sz="1800" b="1" dirty="0"/>
              <a:t>. pole</a:t>
            </a:r>
          </a:p>
          <a:p>
            <a:pPr lvl="1" indent="0"/>
            <a:r>
              <a:rPr lang="cs-CZ" sz="1800" dirty="0"/>
              <a:t>(= „hladiny“ oscilací elektronových hustot)</a:t>
            </a:r>
          </a:p>
          <a:p>
            <a:pPr lvl="1" indent="0"/>
            <a:r>
              <a:rPr lang="cs-CZ" sz="1800" dirty="0"/>
              <a:t>- Intenzita pole </a:t>
            </a:r>
            <a:r>
              <a:rPr lang="cs-CZ" sz="1800" dirty="0" smtClean="0"/>
              <a:t>exponenciálně </a:t>
            </a:r>
            <a:r>
              <a:rPr lang="cs-CZ" sz="1800" dirty="0"/>
              <a:t>klesá se vzdáleností od povrchu kovové fáze</a:t>
            </a:r>
          </a:p>
          <a:p>
            <a:pPr lvl="1" indent="0"/>
            <a:r>
              <a:rPr lang="cs-CZ" sz="1800" dirty="0"/>
              <a:t>(=&gt; lokalizace v mezifází) </a:t>
            </a:r>
            <a:r>
              <a:rPr lang="cs-CZ" sz="1800" b="1" dirty="0" smtClean="0"/>
              <a:t>šíří </a:t>
            </a:r>
            <a:r>
              <a:rPr lang="cs-CZ" sz="1800" b="1" dirty="0"/>
              <a:t>se jako podélné vlny na </a:t>
            </a:r>
            <a:r>
              <a:rPr lang="cs-CZ" sz="1800" b="1" dirty="0" smtClean="0"/>
              <a:t>mezifází</a:t>
            </a:r>
          </a:p>
          <a:p>
            <a:pPr indent="0"/>
            <a:r>
              <a:rPr lang="cs-CZ" sz="1800" i="1" dirty="0"/>
              <a:t>Vlastnosti </a:t>
            </a:r>
            <a:r>
              <a:rPr lang="cs-CZ" sz="1800" i="1" dirty="0" err="1"/>
              <a:t>plasmonu</a:t>
            </a:r>
            <a:r>
              <a:rPr lang="cs-CZ" sz="1800" i="1" dirty="0"/>
              <a:t> </a:t>
            </a:r>
            <a:r>
              <a:rPr lang="cs-CZ" sz="1800" dirty="0"/>
              <a:t>závisí </a:t>
            </a:r>
            <a:r>
              <a:rPr lang="cs-CZ" sz="1800" dirty="0" smtClean="0"/>
              <a:t>na</a:t>
            </a:r>
          </a:p>
          <a:p>
            <a:pPr lvl="1" indent="0"/>
            <a:r>
              <a:rPr lang="cs-CZ" sz="1800" b="1" dirty="0" smtClean="0"/>
              <a:t>- složení </a:t>
            </a:r>
            <a:r>
              <a:rPr lang="cs-CZ" sz="1800" b="1" dirty="0"/>
              <a:t>mezifází </a:t>
            </a:r>
            <a:r>
              <a:rPr lang="cs-CZ" sz="1800" dirty="0" smtClean="0"/>
              <a:t>(</a:t>
            </a:r>
            <a:r>
              <a:rPr lang="el-GR" sz="1800" dirty="0" smtClean="0">
                <a:latin typeface="Lucida Sans Unicode"/>
                <a:cs typeface="Lucida Sans Unicode"/>
              </a:rPr>
              <a:t>ε</a:t>
            </a:r>
            <a:r>
              <a:rPr lang="cs-CZ" sz="1800" dirty="0" smtClean="0"/>
              <a:t>, </a:t>
            </a:r>
            <a:r>
              <a:rPr lang="cs-CZ" sz="1800" b="1" i="1" dirty="0" err="1"/>
              <a:t>R</a:t>
            </a:r>
            <a:r>
              <a:rPr lang="cs-CZ" sz="1800" b="1" baseline="-25000" dirty="0" err="1"/>
              <a:t>a</a:t>
            </a:r>
            <a:r>
              <a:rPr lang="cs-CZ" sz="1800" dirty="0"/>
              <a:t>)</a:t>
            </a:r>
          </a:p>
          <a:p>
            <a:pPr lvl="1" indent="0"/>
            <a:r>
              <a:rPr lang="cs-CZ" sz="1800" b="1" dirty="0"/>
              <a:t>- refraktivním indexu dielektrika </a:t>
            </a:r>
            <a:r>
              <a:rPr lang="cs-CZ" sz="1800" dirty="0"/>
              <a:t>(</a:t>
            </a:r>
            <a:r>
              <a:rPr lang="cs-CZ" sz="1800" dirty="0" smtClean="0"/>
              <a:t>světlovod</a:t>
            </a:r>
            <a:r>
              <a:rPr lang="cs-CZ" sz="1800" dirty="0"/>
              <a:t>, detekce </a:t>
            </a:r>
            <a:r>
              <a:rPr lang="cs-CZ" sz="1800" dirty="0" err="1"/>
              <a:t>chem</a:t>
            </a:r>
            <a:r>
              <a:rPr lang="cs-CZ" sz="1800" dirty="0"/>
              <a:t>. vazeb, </a:t>
            </a:r>
            <a:r>
              <a:rPr lang="cs-CZ" sz="1800" dirty="0" err="1"/>
              <a:t>nanostruktur</a:t>
            </a:r>
            <a:r>
              <a:rPr lang="cs-CZ" sz="1800" dirty="0"/>
              <a:t>)</a:t>
            </a:r>
          </a:p>
        </p:txBody>
      </p:sp>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671" t="7575" r="8592" b="8442"/>
          <a:stretch/>
        </p:blipFill>
        <p:spPr bwMode="auto">
          <a:xfrm>
            <a:off x="1331640" y="4471367"/>
            <a:ext cx="6324600"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43301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2800" dirty="0"/>
              <a:t>Mechanismus povrchové </a:t>
            </a:r>
            <a:r>
              <a:rPr lang="cs-CZ" sz="2800" dirty="0" err="1"/>
              <a:t>plasmonové</a:t>
            </a:r>
            <a:r>
              <a:rPr lang="cs-CZ" sz="2800" dirty="0"/>
              <a:t> </a:t>
            </a:r>
            <a:r>
              <a:rPr lang="cs-CZ" sz="2800" dirty="0" smtClean="0"/>
              <a:t>resonance (</a:t>
            </a:r>
            <a:r>
              <a:rPr lang="cs-CZ" sz="2800" dirty="0" err="1" smtClean="0"/>
              <a:t>Surface</a:t>
            </a:r>
            <a:r>
              <a:rPr lang="cs-CZ" sz="2800" dirty="0" smtClean="0"/>
              <a:t> </a:t>
            </a:r>
            <a:r>
              <a:rPr lang="cs-CZ" sz="2800" dirty="0" err="1"/>
              <a:t>Plasmon</a:t>
            </a:r>
            <a:r>
              <a:rPr lang="cs-CZ" sz="2800" dirty="0"/>
              <a:t> Resonance)</a:t>
            </a:r>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B4EDDB63-0DB0-40DD-8A08-86AA068FA77C}" type="slidenum">
              <a:rPr lang="cs-CZ" smtClean="0"/>
              <a:pPr/>
              <a:t>86</a:t>
            </a:fld>
            <a:endParaRPr lang="cs-CZ"/>
          </a:p>
        </p:txBody>
      </p:sp>
      <p:sp>
        <p:nvSpPr>
          <p:cNvPr id="6" name="Zástupný symbol pro obsah 5"/>
          <p:cNvSpPr>
            <a:spLocks noGrp="1"/>
          </p:cNvSpPr>
          <p:nvPr>
            <p:ph sz="quarter" idx="1"/>
          </p:nvPr>
        </p:nvSpPr>
        <p:spPr/>
        <p:txBody>
          <a:bodyPr/>
          <a:lstStyle/>
          <a:p>
            <a:r>
              <a:rPr lang="cs-CZ" dirty="0"/>
              <a:t>Dopadající </a:t>
            </a:r>
            <a:r>
              <a:rPr lang="cs-CZ" dirty="0" smtClean="0"/>
              <a:t>světlo </a:t>
            </a:r>
            <a:r>
              <a:rPr lang="el-GR" dirty="0" smtClean="0">
                <a:latin typeface="Arial"/>
                <a:cs typeface="Arial"/>
              </a:rPr>
              <a:t>λ</a:t>
            </a:r>
            <a:r>
              <a:rPr lang="cs-CZ" dirty="0" smtClean="0"/>
              <a:t> </a:t>
            </a:r>
            <a:r>
              <a:rPr lang="cs-CZ" dirty="0"/>
              <a:t>(</a:t>
            </a:r>
            <a:r>
              <a:rPr lang="cs-CZ" b="1" i="1" dirty="0" smtClean="0"/>
              <a:t>h</a:t>
            </a:r>
            <a:r>
              <a:rPr lang="el-GR" dirty="0" smtClean="0">
                <a:latin typeface="Lucida Sans Unicode"/>
                <a:cs typeface="Lucida Sans Unicode"/>
              </a:rPr>
              <a:t>ν</a:t>
            </a:r>
            <a:r>
              <a:rPr lang="cs-CZ" dirty="0" smtClean="0"/>
              <a:t>) </a:t>
            </a:r>
            <a:r>
              <a:rPr lang="cs-CZ" dirty="0"/>
              <a:t>excituje oscilace oblaku </a:t>
            </a:r>
            <a:r>
              <a:rPr lang="cs-CZ" dirty="0" smtClean="0"/>
              <a:t>elektronů </a:t>
            </a:r>
            <a:r>
              <a:rPr lang="cs-CZ" dirty="0"/>
              <a:t>vodivostního </a:t>
            </a:r>
            <a:r>
              <a:rPr lang="cs-CZ" dirty="0" smtClean="0"/>
              <a:t>pásu s </a:t>
            </a:r>
            <a:r>
              <a:rPr lang="cs-CZ" dirty="0"/>
              <a:t>následným zesílením </a:t>
            </a:r>
            <a:r>
              <a:rPr lang="cs-CZ" dirty="0" err="1"/>
              <a:t>elmg</a:t>
            </a:r>
            <a:r>
              <a:rPr lang="cs-CZ" dirty="0"/>
              <a:t>. pole na fázovém rozhraní (povrchu)</a:t>
            </a:r>
          </a:p>
          <a:p>
            <a:r>
              <a:rPr lang="cs-CZ" dirty="0"/>
              <a:t>⇒ v resonanci absorpce </a:t>
            </a:r>
            <a:r>
              <a:rPr lang="cs-CZ" dirty="0" smtClean="0"/>
              <a:t>světla </a:t>
            </a:r>
            <a:r>
              <a:rPr lang="el-GR" dirty="0" smtClean="0">
                <a:latin typeface="Arial"/>
                <a:cs typeface="Arial"/>
              </a:rPr>
              <a:t>λ</a:t>
            </a:r>
            <a:r>
              <a:rPr lang="cs-CZ" baseline="-25000" dirty="0" smtClean="0"/>
              <a:t>SPEC</a:t>
            </a:r>
            <a:r>
              <a:rPr lang="cs-CZ" b="1" dirty="0" smtClean="0"/>
              <a:t> </a:t>
            </a:r>
            <a:r>
              <a:rPr lang="cs-CZ" dirty="0"/>
              <a:t>vzroste o </a:t>
            </a:r>
            <a:r>
              <a:rPr lang="cs-CZ" dirty="0" smtClean="0"/>
              <a:t>několik řádů</a:t>
            </a:r>
            <a:r>
              <a:rPr lang="cs-CZ" dirty="0"/>
              <a:t> </a:t>
            </a:r>
            <a:r>
              <a:rPr lang="cs-CZ" dirty="0" smtClean="0"/>
              <a:t>(= </a:t>
            </a:r>
            <a:r>
              <a:rPr lang="cs-CZ" dirty="0"/>
              <a:t>povrchová </a:t>
            </a:r>
            <a:r>
              <a:rPr lang="cs-CZ" dirty="0" err="1"/>
              <a:t>plasmonová</a:t>
            </a:r>
            <a:r>
              <a:rPr lang="cs-CZ" dirty="0"/>
              <a:t> resonance)</a:t>
            </a:r>
          </a:p>
          <a:p>
            <a:r>
              <a:rPr lang="pl-PL" dirty="0"/>
              <a:t>Kovová nanostruktura funguje jako anténa</a:t>
            </a:r>
            <a:r>
              <a:rPr lang="pl-PL" dirty="0" smtClean="0"/>
              <a:t>.</a:t>
            </a:r>
          </a:p>
          <a:p>
            <a:endParaRPr lang="pl-PL" dirty="0"/>
          </a:p>
        </p:txBody>
      </p:sp>
      <p:pic>
        <p:nvPicPr>
          <p:cNvPr id="2457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306" t="3753" r="1873" b="4974"/>
          <a:stretch/>
        </p:blipFill>
        <p:spPr bwMode="auto">
          <a:xfrm>
            <a:off x="762000" y="3933056"/>
            <a:ext cx="7543800"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43169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Nanočásticové</a:t>
            </a:r>
            <a:r>
              <a:rPr lang="cs-CZ" dirty="0" smtClean="0"/>
              <a:t> </a:t>
            </a:r>
            <a:r>
              <a:rPr lang="cs-CZ" dirty="0" err="1" smtClean="0"/>
              <a:t>plazmony</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B4EDDB63-0DB0-40DD-8A08-86AA068FA77C}" type="slidenum">
              <a:rPr lang="cs-CZ" smtClean="0"/>
              <a:pPr/>
              <a:t>87</a:t>
            </a:fld>
            <a:endParaRPr lang="cs-CZ"/>
          </a:p>
        </p:txBody>
      </p:sp>
      <p:sp>
        <p:nvSpPr>
          <p:cNvPr id="6" name="Zástupný symbol pro obsah 5"/>
          <p:cNvSpPr>
            <a:spLocks noGrp="1"/>
          </p:cNvSpPr>
          <p:nvPr>
            <p:ph sz="quarter" idx="1"/>
          </p:nvPr>
        </p:nvSpPr>
        <p:spPr>
          <a:xfrm>
            <a:off x="251520" y="1219200"/>
            <a:ext cx="3888432" cy="4937760"/>
          </a:xfrm>
        </p:spPr>
        <p:txBody>
          <a:bodyPr>
            <a:normAutofit fontScale="92500" lnSpcReduction="10000"/>
          </a:bodyPr>
          <a:lstStyle/>
          <a:p>
            <a:r>
              <a:rPr lang="cs-CZ" b="1" dirty="0" err="1"/>
              <a:t>Nanočásticový</a:t>
            </a:r>
            <a:r>
              <a:rPr lang="cs-CZ" b="1" dirty="0"/>
              <a:t> </a:t>
            </a:r>
            <a:r>
              <a:rPr lang="cs-CZ" b="1" dirty="0" err="1" smtClean="0"/>
              <a:t>plasmon</a:t>
            </a:r>
            <a:r>
              <a:rPr lang="cs-CZ" b="1" dirty="0"/>
              <a:t> </a:t>
            </a:r>
            <a:r>
              <a:rPr lang="cs-CZ" dirty="0" smtClean="0"/>
              <a:t>již </a:t>
            </a:r>
            <a:r>
              <a:rPr lang="cs-CZ" dirty="0"/>
              <a:t>neexistují </a:t>
            </a:r>
            <a:r>
              <a:rPr lang="cs-CZ" dirty="0" smtClean="0"/>
              <a:t>lokalizované energetické hladiny (tvoří pás/oblak). </a:t>
            </a:r>
            <a:r>
              <a:rPr lang="da-DK" dirty="0" smtClean="0"/>
              <a:t>Min</a:t>
            </a:r>
            <a:r>
              <a:rPr lang="da-DK" dirty="0"/>
              <a:t>. </a:t>
            </a:r>
            <a:r>
              <a:rPr lang="da-DK" dirty="0" smtClean="0"/>
              <a:t>rozm</a:t>
            </a:r>
            <a:r>
              <a:rPr lang="cs-CZ" dirty="0" smtClean="0"/>
              <a:t>ě</a:t>
            </a:r>
            <a:r>
              <a:rPr lang="da-DK" dirty="0" smtClean="0"/>
              <a:t>r </a:t>
            </a:r>
            <a:r>
              <a:rPr lang="da-DK" dirty="0"/>
              <a:t>částic</a:t>
            </a:r>
            <a:r>
              <a:rPr lang="da-DK" dirty="0" smtClean="0"/>
              <a:t>:</a:t>
            </a:r>
            <a:r>
              <a:rPr lang="cs-CZ" dirty="0"/>
              <a:t> </a:t>
            </a:r>
            <a:r>
              <a:rPr lang="da-DK" dirty="0" smtClean="0"/>
              <a:t> </a:t>
            </a:r>
            <a:r>
              <a:rPr lang="da-DK" dirty="0"/>
              <a:t>&gt; 2 </a:t>
            </a:r>
            <a:r>
              <a:rPr lang="da-DK" dirty="0" smtClean="0"/>
              <a:t>nm</a:t>
            </a:r>
            <a:r>
              <a:rPr lang="cs-CZ" dirty="0" smtClean="0"/>
              <a:t>.</a:t>
            </a:r>
          </a:p>
          <a:p>
            <a:r>
              <a:rPr lang="cs-CZ" b="1" dirty="0"/>
              <a:t>Interakce se </a:t>
            </a:r>
            <a:r>
              <a:rPr lang="cs-CZ" b="1" dirty="0" smtClean="0"/>
              <a:t>světlem </a:t>
            </a:r>
            <a:r>
              <a:rPr lang="cs-CZ" dirty="0"/>
              <a:t>=&gt; </a:t>
            </a:r>
            <a:r>
              <a:rPr lang="cs-CZ" b="1" dirty="0"/>
              <a:t>excitace oscilací e-oblaku </a:t>
            </a:r>
            <a:r>
              <a:rPr lang="cs-CZ" dirty="0"/>
              <a:t>=&gt; </a:t>
            </a:r>
            <a:r>
              <a:rPr lang="cs-CZ" dirty="0" err="1"/>
              <a:t>polariton</a:t>
            </a:r>
            <a:r>
              <a:rPr lang="cs-CZ" dirty="0"/>
              <a:t> (</a:t>
            </a:r>
            <a:r>
              <a:rPr lang="cs-CZ" dirty="0" err="1"/>
              <a:t>el.polarizace</a:t>
            </a:r>
            <a:r>
              <a:rPr lang="cs-CZ" dirty="0"/>
              <a:t>)</a:t>
            </a:r>
          </a:p>
          <a:p>
            <a:pPr lvl="1"/>
            <a:r>
              <a:rPr lang="cs-CZ" dirty="0"/>
              <a:t>Interakce malé nanočástice se </a:t>
            </a:r>
            <a:r>
              <a:rPr lang="cs-CZ" dirty="0" smtClean="0"/>
              <a:t>světlem </a:t>
            </a:r>
            <a:r>
              <a:rPr lang="cs-CZ" dirty="0"/>
              <a:t>=&gt; dipólová radiace (E-pole) (a, b)</a:t>
            </a:r>
          </a:p>
          <a:p>
            <a:pPr lvl="1"/>
            <a:r>
              <a:rPr lang="cs-CZ" dirty="0" smtClean="0"/>
              <a:t>větší </a:t>
            </a:r>
            <a:r>
              <a:rPr lang="cs-CZ" dirty="0"/>
              <a:t>nanočástice =&gt; kvadrupólová radiace (c, d)</a:t>
            </a:r>
          </a:p>
        </p:txBody>
      </p:sp>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r="257"/>
          <a:stretch/>
        </p:blipFill>
        <p:spPr bwMode="auto">
          <a:xfrm>
            <a:off x="4211960" y="1785392"/>
            <a:ext cx="4861223" cy="343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98718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Povrchově </a:t>
            </a:r>
            <a:r>
              <a:rPr lang="cs-CZ" dirty="0"/>
              <a:t>zesílená </a:t>
            </a:r>
            <a:r>
              <a:rPr lang="cs-CZ" dirty="0" err="1"/>
              <a:t>Ramanova</a:t>
            </a:r>
            <a:r>
              <a:rPr lang="cs-CZ" dirty="0"/>
              <a:t> spektroskopie</a:t>
            </a:r>
            <a:br>
              <a:rPr lang="cs-CZ" dirty="0"/>
            </a:br>
            <a:r>
              <a:rPr lang="cs-CZ" dirty="0" err="1"/>
              <a:t>Surface</a:t>
            </a:r>
            <a:r>
              <a:rPr lang="cs-CZ" dirty="0"/>
              <a:t> </a:t>
            </a:r>
            <a:r>
              <a:rPr lang="cs-CZ" dirty="0" err="1"/>
              <a:t>Enhanced</a:t>
            </a:r>
            <a:r>
              <a:rPr lang="cs-CZ" dirty="0"/>
              <a:t> </a:t>
            </a:r>
            <a:r>
              <a:rPr lang="cs-CZ" dirty="0" err="1"/>
              <a:t>Raman</a:t>
            </a:r>
            <a:r>
              <a:rPr lang="cs-CZ" dirty="0"/>
              <a:t> </a:t>
            </a:r>
            <a:r>
              <a:rPr lang="cs-CZ" dirty="0" err="1"/>
              <a:t>Spectroscopy</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B4EDDB63-0DB0-40DD-8A08-86AA068FA77C}" type="slidenum">
              <a:rPr lang="cs-CZ" smtClean="0"/>
              <a:pPr/>
              <a:t>88</a:t>
            </a:fld>
            <a:endParaRPr lang="cs-CZ"/>
          </a:p>
        </p:txBody>
      </p:sp>
      <p:sp>
        <p:nvSpPr>
          <p:cNvPr id="6" name="Zástupný symbol pro obsah 5"/>
          <p:cNvSpPr>
            <a:spLocks noGrp="1"/>
          </p:cNvSpPr>
          <p:nvPr>
            <p:ph sz="quarter" idx="1"/>
          </p:nvPr>
        </p:nvSpPr>
        <p:spPr>
          <a:xfrm>
            <a:off x="457200" y="1219200"/>
            <a:ext cx="8229600" cy="5090120"/>
          </a:xfrm>
        </p:spPr>
        <p:txBody>
          <a:bodyPr>
            <a:normAutofit fontScale="92500" lnSpcReduction="10000"/>
          </a:bodyPr>
          <a:lstStyle/>
          <a:p>
            <a:r>
              <a:rPr lang="cs-CZ" b="1" dirty="0"/>
              <a:t>Podmínky:</a:t>
            </a:r>
          </a:p>
          <a:p>
            <a:pPr lvl="1"/>
            <a:r>
              <a:rPr lang="cs-CZ" dirty="0"/>
              <a:t>Max. zesílení (dopadající i rozptýlené </a:t>
            </a:r>
            <a:r>
              <a:rPr lang="cs-CZ" dirty="0" smtClean="0"/>
              <a:t>světlo </a:t>
            </a:r>
            <a:r>
              <a:rPr lang="cs-CZ" dirty="0"/>
              <a:t>(</a:t>
            </a:r>
            <a:r>
              <a:rPr lang="cs-CZ" dirty="0" err="1"/>
              <a:t>Raman</a:t>
            </a:r>
            <a:r>
              <a:rPr lang="cs-CZ" dirty="0"/>
              <a:t>) je </a:t>
            </a:r>
            <a:r>
              <a:rPr lang="cs-CZ" dirty="0" smtClean="0"/>
              <a:t>zesílené </a:t>
            </a:r>
            <a:r>
              <a:rPr lang="cs-CZ" dirty="0" err="1" smtClean="0"/>
              <a:t>plasmonovou</a:t>
            </a:r>
            <a:r>
              <a:rPr lang="cs-CZ" dirty="0" smtClean="0"/>
              <a:t> </a:t>
            </a:r>
            <a:r>
              <a:rPr lang="cs-CZ" dirty="0"/>
              <a:t>resonancí) pro frekvence s minimálním posunem </a:t>
            </a:r>
            <a:r>
              <a:rPr lang="el-GR" dirty="0" smtClean="0">
                <a:latin typeface="Arial"/>
                <a:cs typeface="Arial"/>
              </a:rPr>
              <a:t>Δλ</a:t>
            </a:r>
            <a:r>
              <a:rPr lang="cs-CZ" dirty="0" smtClean="0">
                <a:latin typeface="Arial"/>
                <a:cs typeface="Arial"/>
              </a:rPr>
              <a:t> </a:t>
            </a:r>
            <a:r>
              <a:rPr lang="cs-CZ" dirty="0" smtClean="0"/>
              <a:t>(</a:t>
            </a:r>
            <a:r>
              <a:rPr lang="cs-CZ" dirty="0"/>
              <a:t>velmi posunuté nemohou být </a:t>
            </a:r>
            <a:r>
              <a:rPr lang="cs-CZ" dirty="0" smtClean="0"/>
              <a:t>obě </a:t>
            </a:r>
            <a:r>
              <a:rPr lang="cs-CZ" dirty="0"/>
              <a:t>v rezonanci =&gt; menší zesílení)</a:t>
            </a:r>
          </a:p>
          <a:p>
            <a:pPr lvl="1"/>
            <a:r>
              <a:rPr lang="cs-CZ" dirty="0" err="1" smtClean="0"/>
              <a:t>plasmonové</a:t>
            </a:r>
            <a:r>
              <a:rPr lang="cs-CZ" dirty="0" smtClean="0"/>
              <a:t> </a:t>
            </a:r>
            <a:r>
              <a:rPr lang="cs-CZ" dirty="0"/>
              <a:t>oscilace musí být kolmé k povrchu</a:t>
            </a:r>
          </a:p>
          <a:p>
            <a:pPr lvl="1"/>
            <a:r>
              <a:rPr lang="cs-CZ" dirty="0" smtClean="0"/>
              <a:t>použití </a:t>
            </a:r>
            <a:r>
              <a:rPr lang="cs-CZ" dirty="0"/>
              <a:t>Au, </a:t>
            </a:r>
            <a:r>
              <a:rPr lang="cs-CZ" dirty="0" err="1"/>
              <a:t>Ag</a:t>
            </a:r>
            <a:r>
              <a:rPr lang="cs-CZ" dirty="0"/>
              <a:t>, </a:t>
            </a:r>
            <a:r>
              <a:rPr lang="cs-CZ" dirty="0" err="1"/>
              <a:t>Cu</a:t>
            </a:r>
            <a:r>
              <a:rPr lang="cs-CZ" dirty="0"/>
              <a:t> (NIR-Vis) </a:t>
            </a:r>
            <a:r>
              <a:rPr lang="cs-CZ" dirty="0" err="1"/>
              <a:t>nanostruktur</a:t>
            </a:r>
            <a:endParaRPr lang="cs-CZ" dirty="0"/>
          </a:p>
          <a:p>
            <a:pPr lvl="1"/>
            <a:r>
              <a:rPr lang="cs-CZ" dirty="0" smtClean="0"/>
              <a:t>„</a:t>
            </a:r>
            <a:r>
              <a:rPr lang="cs-CZ" dirty="0"/>
              <a:t>Hot-</a:t>
            </a:r>
            <a:r>
              <a:rPr lang="cs-CZ" dirty="0" err="1"/>
              <a:t>Spots</a:t>
            </a:r>
            <a:r>
              <a:rPr lang="cs-CZ" dirty="0"/>
              <a:t>“ (signál není reprezentativní vzhledem k povrchu)</a:t>
            </a:r>
          </a:p>
          <a:p>
            <a:r>
              <a:rPr lang="cs-CZ" b="1" dirty="0"/>
              <a:t>kombinuje výhody</a:t>
            </a:r>
          </a:p>
          <a:p>
            <a:pPr lvl="1"/>
            <a:r>
              <a:rPr lang="cs-CZ" dirty="0"/>
              <a:t>fluorescence - vysoký </a:t>
            </a:r>
            <a:r>
              <a:rPr lang="cs-CZ" dirty="0" smtClean="0"/>
              <a:t>světelný </a:t>
            </a:r>
            <a:r>
              <a:rPr lang="cs-CZ" dirty="0"/>
              <a:t>zisk</a:t>
            </a:r>
          </a:p>
          <a:p>
            <a:pPr lvl="1"/>
            <a:r>
              <a:rPr lang="cs-CZ" dirty="0" err="1"/>
              <a:t>Ramanovy</a:t>
            </a:r>
            <a:r>
              <a:rPr lang="cs-CZ" dirty="0"/>
              <a:t> spektroskopie - strukturní informace</a:t>
            </a:r>
          </a:p>
          <a:p>
            <a:r>
              <a:rPr lang="cs-CZ" dirty="0"/>
              <a:t>Teorie:</a:t>
            </a:r>
          </a:p>
          <a:p>
            <a:pPr lvl="1"/>
            <a:r>
              <a:rPr lang="cs-CZ" b="1" dirty="0" smtClean="0"/>
              <a:t>vazebná </a:t>
            </a:r>
            <a:r>
              <a:rPr lang="cs-CZ" dirty="0"/>
              <a:t>- </a:t>
            </a:r>
            <a:r>
              <a:rPr lang="cs-CZ" dirty="0" smtClean="0"/>
              <a:t>přenos </a:t>
            </a:r>
            <a:r>
              <a:rPr lang="cs-CZ" dirty="0"/>
              <a:t>náboje, vznik vazeb</a:t>
            </a:r>
          </a:p>
          <a:p>
            <a:pPr lvl="1"/>
            <a:r>
              <a:rPr lang="cs-CZ" b="1" dirty="0" smtClean="0"/>
              <a:t>excitace </a:t>
            </a:r>
            <a:r>
              <a:rPr lang="cs-CZ" dirty="0"/>
              <a:t>povrchových </a:t>
            </a:r>
            <a:r>
              <a:rPr lang="cs-CZ" dirty="0" err="1" smtClean="0"/>
              <a:t>plasmonů</a:t>
            </a:r>
            <a:endParaRPr lang="cs-CZ" dirty="0"/>
          </a:p>
          <a:p>
            <a:pPr lvl="1"/>
            <a:r>
              <a:rPr lang="cs-CZ" b="1" dirty="0"/>
              <a:t>?</a:t>
            </a:r>
            <a:endParaRPr lang="cs-CZ" dirty="0"/>
          </a:p>
        </p:txBody>
      </p:sp>
    </p:spTree>
    <p:extLst>
      <p:ext uri="{BB962C8B-B14F-4D97-AF65-F5344CB8AC3E}">
        <p14:creationId xmlns:p14="http://schemas.microsoft.com/office/powerpoint/2010/main" val="18335526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SERS </a:t>
            </a:r>
            <a:r>
              <a:rPr lang="cs-CZ" dirty="0" err="1" smtClean="0"/>
              <a:t>Spectroscopy</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B4EDDB63-0DB0-40DD-8A08-86AA068FA77C}" type="slidenum">
              <a:rPr lang="cs-CZ" smtClean="0"/>
              <a:pPr/>
              <a:t>89</a:t>
            </a:fld>
            <a:endParaRPr lang="cs-CZ"/>
          </a:p>
        </p:txBody>
      </p:sp>
      <p:sp>
        <p:nvSpPr>
          <p:cNvPr id="7" name="Zástupný symbol pro obsah 6"/>
          <p:cNvSpPr>
            <a:spLocks noGrp="1"/>
          </p:cNvSpPr>
          <p:nvPr>
            <p:ph sz="quarter" idx="1"/>
          </p:nvPr>
        </p:nvSpPr>
        <p:spPr>
          <a:xfrm>
            <a:off x="457200" y="1219199"/>
            <a:ext cx="4041648" cy="5054553"/>
          </a:xfrm>
        </p:spPr>
        <p:txBody>
          <a:bodyPr>
            <a:normAutofit/>
          </a:bodyPr>
          <a:lstStyle/>
          <a:p>
            <a:r>
              <a:rPr lang="cs-CZ" dirty="0" err="1"/>
              <a:t>giant</a:t>
            </a:r>
            <a:r>
              <a:rPr lang="cs-CZ" dirty="0"/>
              <a:t> </a:t>
            </a:r>
            <a:r>
              <a:rPr lang="cs-CZ" dirty="0" err="1"/>
              <a:t>enhancement</a:t>
            </a:r>
            <a:r>
              <a:rPr lang="cs-CZ" dirty="0"/>
              <a:t> </a:t>
            </a:r>
            <a:r>
              <a:rPr lang="cs-CZ" dirty="0" err="1" smtClean="0"/>
              <a:t>of</a:t>
            </a:r>
            <a:r>
              <a:rPr lang="cs-CZ" dirty="0" smtClean="0"/>
              <a:t> </a:t>
            </a:r>
            <a:r>
              <a:rPr lang="cs-CZ" dirty="0" err="1" smtClean="0"/>
              <a:t>Raman</a:t>
            </a:r>
            <a:r>
              <a:rPr lang="cs-CZ" dirty="0" smtClean="0"/>
              <a:t> </a:t>
            </a:r>
            <a:r>
              <a:rPr lang="cs-CZ" dirty="0" err="1"/>
              <a:t>signal</a:t>
            </a:r>
            <a:endParaRPr lang="cs-CZ" dirty="0"/>
          </a:p>
          <a:p>
            <a:r>
              <a:rPr lang="cs-CZ" dirty="0" err="1" smtClean="0"/>
              <a:t>two</a:t>
            </a:r>
            <a:r>
              <a:rPr lang="cs-CZ" dirty="0" smtClean="0"/>
              <a:t> </a:t>
            </a:r>
            <a:r>
              <a:rPr lang="cs-CZ" dirty="0" err="1"/>
              <a:t>mechanisms</a:t>
            </a:r>
            <a:r>
              <a:rPr lang="cs-CZ" dirty="0"/>
              <a:t> </a:t>
            </a:r>
            <a:r>
              <a:rPr lang="cs-CZ" dirty="0" err="1"/>
              <a:t>involved</a:t>
            </a:r>
            <a:endParaRPr lang="cs-CZ" dirty="0"/>
          </a:p>
          <a:p>
            <a:pPr lvl="1"/>
            <a:r>
              <a:rPr lang="en-US" b="1" dirty="0" smtClean="0"/>
              <a:t>electromagnetic</a:t>
            </a:r>
            <a:r>
              <a:rPr lang="en-US" dirty="0" smtClean="0"/>
              <a:t>-long </a:t>
            </a:r>
            <a:r>
              <a:rPr lang="en-US" dirty="0"/>
              <a:t>range, depends on metal-substrate properties (surface </a:t>
            </a:r>
            <a:r>
              <a:rPr lang="en-US" dirty="0" err="1"/>
              <a:t>plasmonsare</a:t>
            </a:r>
            <a:r>
              <a:rPr lang="en-US" dirty="0"/>
              <a:t> involved)–</a:t>
            </a:r>
            <a:r>
              <a:rPr lang="en-US" dirty="0" err="1"/>
              <a:t>coinmetals</a:t>
            </a:r>
            <a:r>
              <a:rPr lang="en-US" dirty="0"/>
              <a:t> –Au, Ag, Cu</a:t>
            </a:r>
          </a:p>
          <a:p>
            <a:pPr lvl="1"/>
            <a:r>
              <a:rPr lang="en-US" b="1" dirty="0" smtClean="0"/>
              <a:t>chemical</a:t>
            </a:r>
            <a:r>
              <a:rPr lang="en-US" dirty="0" smtClean="0"/>
              <a:t>-local</a:t>
            </a:r>
            <a:r>
              <a:rPr lang="en-US" dirty="0"/>
              <a:t>, molecular structure plays an important role (formation of surface complex)</a:t>
            </a:r>
          </a:p>
          <a:p>
            <a:endParaRPr lang="cs-CZ" dirty="0"/>
          </a:p>
        </p:txBody>
      </p:sp>
      <p:pic>
        <p:nvPicPr>
          <p:cNvPr id="307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196752"/>
            <a:ext cx="3816424" cy="5077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4028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Adolf Gustav </a:t>
            </a:r>
            <a:r>
              <a:rPr lang="cs-CZ" dirty="0" err="1" smtClean="0"/>
              <a:t>Stephan</a:t>
            </a:r>
            <a:r>
              <a:rPr lang="cs-CZ" dirty="0" smtClean="0"/>
              <a:t> Smekal</a:t>
            </a:r>
            <a:endParaRPr lang="cs-CZ" dirty="0"/>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B4EDDB63-0DB0-40DD-8A08-86AA068FA77C}" type="slidenum">
              <a:rPr lang="cs-CZ" smtClean="0"/>
              <a:pPr/>
              <a:t>9</a:t>
            </a:fld>
            <a:endParaRPr lang="cs-CZ"/>
          </a:p>
        </p:txBody>
      </p:sp>
      <p:sp>
        <p:nvSpPr>
          <p:cNvPr id="3" name="Zástupný symbol pro obsah 2"/>
          <p:cNvSpPr>
            <a:spLocks noGrp="1"/>
          </p:cNvSpPr>
          <p:nvPr>
            <p:ph sz="quarter" idx="1"/>
          </p:nvPr>
        </p:nvSpPr>
        <p:spPr/>
        <p:txBody>
          <a:bodyPr>
            <a:normAutofit/>
          </a:bodyPr>
          <a:lstStyle/>
          <a:p>
            <a:r>
              <a:rPr lang="cs-CZ" dirty="0" smtClean="0"/>
              <a:t>Adolf Gustav </a:t>
            </a:r>
            <a:r>
              <a:rPr lang="cs-CZ" dirty="0" err="1" smtClean="0"/>
              <a:t>Stephan</a:t>
            </a:r>
            <a:r>
              <a:rPr lang="cs-CZ" dirty="0" smtClean="0"/>
              <a:t> Smekal (12. 9. 1895 Vídeň – 7. 3. 1959 Štýrský Hradec) v září roku 1923 teoreticky předpověděl, že projde-li </a:t>
            </a:r>
            <a:r>
              <a:rPr lang="cs-CZ" dirty="0" err="1" smtClean="0"/>
              <a:t>monofrekvenční</a:t>
            </a:r>
            <a:r>
              <a:rPr lang="cs-CZ" dirty="0" smtClean="0"/>
              <a:t> světlo molekulou, musí být na vycházejícím paprsku </a:t>
            </a:r>
            <a:r>
              <a:rPr lang="cs-CZ" dirty="0" err="1" smtClean="0"/>
              <a:t>namodulovány</a:t>
            </a:r>
            <a:r>
              <a:rPr lang="cs-CZ" dirty="0" smtClean="0"/>
              <a:t> také frekvence mechanických kmitů této molekuly, čili vedle paprsku s frekvencí rovnou frekvenci dopadajícího záření</a:t>
            </a:r>
            <a:r>
              <a:rPr lang="el-GR" dirty="0" smtClean="0"/>
              <a:t> </a:t>
            </a:r>
            <a:r>
              <a:rPr lang="el-GR" dirty="0" smtClean="0">
                <a:latin typeface="Lucida Sans Unicode"/>
                <a:cs typeface="Lucida Sans Unicode"/>
              </a:rPr>
              <a:t>ν</a:t>
            </a:r>
            <a:r>
              <a:rPr lang="cs-CZ" baseline="-25000" dirty="0" smtClean="0"/>
              <a:t>0</a:t>
            </a:r>
            <a:r>
              <a:rPr lang="cs-CZ" dirty="0" smtClean="0"/>
              <a:t>´</a:t>
            </a:r>
            <a:r>
              <a:rPr lang="he-IL" i="1" dirty="0" smtClean="0"/>
              <a:t> </a:t>
            </a:r>
            <a:r>
              <a:rPr lang="cs-CZ" dirty="0" smtClean="0"/>
              <a:t>se musí objevit také frekvence</a:t>
            </a:r>
            <a:r>
              <a:rPr lang="he-IL" i="1" dirty="0" smtClean="0"/>
              <a:t> </a:t>
            </a:r>
            <a:r>
              <a:rPr lang="el-GR" dirty="0" smtClean="0">
                <a:latin typeface="Lucida Sans Unicode"/>
                <a:cs typeface="Lucida Sans Unicode"/>
              </a:rPr>
              <a:t>ν</a:t>
            </a:r>
            <a:r>
              <a:rPr lang="cs-CZ" baseline="-25000" dirty="0" smtClean="0"/>
              <a:t>0</a:t>
            </a:r>
            <a:r>
              <a:rPr lang="cs-CZ" dirty="0" smtClean="0"/>
              <a:t>´ </a:t>
            </a:r>
            <a:r>
              <a:rPr lang="he-IL" dirty="0" smtClean="0"/>
              <a:t>±</a:t>
            </a:r>
            <a:r>
              <a:rPr lang="cs-CZ" dirty="0" smtClean="0"/>
              <a:t>f</a:t>
            </a:r>
            <a:r>
              <a:rPr lang="cs-CZ" i="1" dirty="0" smtClean="0"/>
              <a:t>, </a:t>
            </a:r>
            <a:r>
              <a:rPr lang="cs-CZ" dirty="0" smtClean="0"/>
              <a:t>kde f je frekvence oněch vnitřních kmitů molekuly</a:t>
            </a:r>
            <a:r>
              <a:rPr lang="cs-CZ" i="1" dirty="0" smtClean="0"/>
              <a:t>. </a:t>
            </a:r>
            <a:r>
              <a:rPr lang="cs-CZ" dirty="0" smtClean="0"/>
              <a:t>Tohoto závažného</a:t>
            </a:r>
            <a:r>
              <a:rPr lang="cs-CZ" i="1" dirty="0" smtClean="0"/>
              <a:t>, </a:t>
            </a:r>
            <a:r>
              <a:rPr lang="cs-CZ" dirty="0" smtClean="0"/>
              <a:t>takřka prorockého výsledku si však prakticky nikdo ani nevšiml, pokus nikdo neudělal a nad čistou teorií asi všichni mávli rukou.</a:t>
            </a:r>
          </a:p>
          <a:p>
            <a:endParaRPr lang="cs-CZ"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smtClean="0"/>
              <a:t>SERS - historie</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B4EDDB63-0DB0-40DD-8A08-86AA068FA77C}" type="slidenum">
              <a:rPr lang="cs-CZ" smtClean="0"/>
              <a:pPr/>
              <a:t>90</a:t>
            </a:fld>
            <a:endParaRPr lang="cs-CZ"/>
          </a:p>
        </p:txBody>
      </p:sp>
      <p:sp>
        <p:nvSpPr>
          <p:cNvPr id="9" name="Zástupný symbol pro obsah 8"/>
          <p:cNvSpPr>
            <a:spLocks noGrp="1"/>
          </p:cNvSpPr>
          <p:nvPr>
            <p:ph sz="quarter" idx="1"/>
          </p:nvPr>
        </p:nvSpPr>
        <p:spPr/>
        <p:txBody>
          <a:bodyPr>
            <a:normAutofit fontScale="85000" lnSpcReduction="20000"/>
          </a:bodyPr>
          <a:lstStyle/>
          <a:p>
            <a:r>
              <a:rPr lang="cs-CZ" dirty="0" smtClean="0"/>
              <a:t>Významným </a:t>
            </a:r>
            <a:r>
              <a:rPr lang="cs-CZ" dirty="0"/>
              <a:t>mezníkem k využití kombinačního rozptylu byl objev povrchově zesíleného </a:t>
            </a:r>
            <a:r>
              <a:rPr lang="cs-CZ" dirty="0" err="1"/>
              <a:t>Ramanova</a:t>
            </a:r>
            <a:r>
              <a:rPr lang="cs-CZ" dirty="0"/>
              <a:t> rozptylu uskutečněný roku 1977 dvěma skupinami výzkumníků nezávisle na sobě. Historicky první </a:t>
            </a:r>
            <a:r>
              <a:rPr lang="cs-CZ" b="1" dirty="0" smtClean="0"/>
              <a:t>SERS</a:t>
            </a:r>
            <a:r>
              <a:rPr lang="cs-CZ" dirty="0" smtClean="0"/>
              <a:t> </a:t>
            </a:r>
            <a:r>
              <a:rPr lang="cs-CZ" dirty="0"/>
              <a:t>– povrchem zesílený </a:t>
            </a:r>
            <a:r>
              <a:rPr lang="cs-CZ" dirty="0" err="1"/>
              <a:t>Ramanův</a:t>
            </a:r>
            <a:r>
              <a:rPr lang="cs-CZ" dirty="0"/>
              <a:t> rozptyl (</a:t>
            </a:r>
            <a:r>
              <a:rPr lang="cs-CZ" dirty="0" err="1"/>
              <a:t>Surface</a:t>
            </a:r>
            <a:r>
              <a:rPr lang="cs-CZ" dirty="0"/>
              <a:t> </a:t>
            </a:r>
            <a:r>
              <a:rPr lang="cs-CZ" dirty="0" err="1"/>
              <a:t>Enhanced</a:t>
            </a:r>
            <a:r>
              <a:rPr lang="cs-CZ" dirty="0"/>
              <a:t> </a:t>
            </a:r>
            <a:r>
              <a:rPr lang="cs-CZ" dirty="0" err="1"/>
              <a:t>Raman</a:t>
            </a:r>
            <a:r>
              <a:rPr lang="cs-CZ" dirty="0"/>
              <a:t> </a:t>
            </a:r>
            <a:r>
              <a:rPr lang="cs-CZ" dirty="0" err="1" smtClean="0"/>
              <a:t>Scattering</a:t>
            </a:r>
            <a:r>
              <a:rPr lang="cs-CZ" dirty="0" smtClean="0"/>
              <a:t>) pyridinu </a:t>
            </a:r>
            <a:r>
              <a:rPr lang="cs-CZ" dirty="0"/>
              <a:t>adsorbovaného na povrch elektrochemicky zdrsnělého stříbra byl naměřen již v roce 1974, ale nebyl správně interpretován. Obě skupiny zároveň navrhly dvě primární teorie SERS, uznávané dodnes: elektromagnetickou, založenou na excitaci </a:t>
            </a:r>
            <a:r>
              <a:rPr lang="cs-CZ" dirty="0" err="1"/>
              <a:t>plazmonů</a:t>
            </a:r>
            <a:r>
              <a:rPr lang="cs-CZ" dirty="0"/>
              <a:t> vázaných na povrch, zatímco chemická teorie je založena na tvorbě </a:t>
            </a:r>
            <a:r>
              <a:rPr lang="cs-CZ" dirty="0" smtClean="0"/>
              <a:t>komplexů s přenosem náboje.</a:t>
            </a:r>
          </a:p>
          <a:p>
            <a:r>
              <a:rPr lang="cs-CZ" dirty="0" smtClean="0"/>
              <a:t>Nejčastěji </a:t>
            </a:r>
            <a:r>
              <a:rPr lang="cs-CZ" dirty="0"/>
              <a:t>užívanými materiály pro </a:t>
            </a:r>
            <a:r>
              <a:rPr lang="cs-CZ" dirty="0" smtClean="0"/>
              <a:t>SERS jsou zlato a stříbro s</a:t>
            </a:r>
            <a:r>
              <a:rPr lang="cs-CZ" dirty="0"/>
              <a:t> povrchem s nerovnostmi alespoň o řád menšími než je vlnová délka dopadajícího světla. Rezonanční frekvence </a:t>
            </a:r>
            <a:r>
              <a:rPr lang="cs-CZ" dirty="0" smtClean="0"/>
              <a:t>těchto </a:t>
            </a:r>
            <a:r>
              <a:rPr lang="cs-CZ" dirty="0"/>
              <a:t>materiálů spadají do oblasti viditelného světla a blízkého infračerveného záření. Zesílení kombinačního rozptylu při plošném substrátu se pohybuje v rozsahu 10</a:t>
            </a:r>
            <a:r>
              <a:rPr lang="cs-CZ" baseline="30000" dirty="0"/>
              <a:t>3</a:t>
            </a:r>
            <a:r>
              <a:rPr lang="cs-CZ" dirty="0"/>
              <a:t>÷10</a:t>
            </a:r>
            <a:r>
              <a:rPr lang="cs-CZ" baseline="30000" dirty="0"/>
              <a:t>6</a:t>
            </a:r>
            <a:r>
              <a:rPr lang="cs-CZ" dirty="0"/>
              <a:t>.</a:t>
            </a:r>
          </a:p>
          <a:p>
            <a:endParaRPr lang="cs-CZ" dirty="0"/>
          </a:p>
        </p:txBody>
      </p:sp>
    </p:spTree>
    <p:extLst>
      <p:ext uri="{BB962C8B-B14F-4D97-AF65-F5344CB8AC3E}">
        <p14:creationId xmlns:p14="http://schemas.microsoft.com/office/powerpoint/2010/main" val="38295306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SERS na </a:t>
            </a:r>
            <a:r>
              <a:rPr lang="cs-CZ" dirty="0" err="1" smtClean="0"/>
              <a:t>nanohvězdičkách</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B4EDDB63-0DB0-40DD-8A08-86AA068FA77C}" type="slidenum">
              <a:rPr lang="cs-CZ" smtClean="0"/>
              <a:pPr/>
              <a:t>91</a:t>
            </a:fld>
            <a:endParaRPr lang="cs-CZ"/>
          </a:p>
        </p:txBody>
      </p:sp>
      <p:sp>
        <p:nvSpPr>
          <p:cNvPr id="6" name="Zástupný symbol pro obsah 5"/>
          <p:cNvSpPr>
            <a:spLocks noGrp="1"/>
          </p:cNvSpPr>
          <p:nvPr>
            <p:ph sz="quarter" idx="1"/>
          </p:nvPr>
        </p:nvSpPr>
        <p:spPr/>
        <p:txBody>
          <a:bodyPr/>
          <a:lstStyle/>
          <a:p>
            <a:r>
              <a:rPr lang="cs-CZ" dirty="0"/>
              <a:t>Vypočtené hodnoty zesílení a účinného průřezu pro hypotetickou </a:t>
            </a:r>
            <a:r>
              <a:rPr lang="cs-CZ" dirty="0" err="1"/>
              <a:t>nanohvězdičku</a:t>
            </a:r>
            <a:r>
              <a:rPr lang="cs-CZ" dirty="0"/>
              <a:t> </a:t>
            </a:r>
            <a:br>
              <a:rPr lang="cs-CZ" dirty="0"/>
            </a:br>
            <a:r>
              <a:rPr lang="cs-CZ" dirty="0"/>
              <a:t>se dvěma hroty. </a:t>
            </a:r>
            <a:endParaRPr lang="cs-CZ" dirty="0" smtClean="0"/>
          </a:p>
          <a:p>
            <a:r>
              <a:rPr lang="cs-CZ" dirty="0" smtClean="0"/>
              <a:t>Zdroj</a:t>
            </a:r>
            <a:r>
              <a:rPr lang="cs-CZ" dirty="0"/>
              <a:t>: P. S. </a:t>
            </a:r>
            <a:r>
              <a:rPr lang="cs-CZ" dirty="0" err="1"/>
              <a:t>Kumar</a:t>
            </a:r>
            <a:r>
              <a:rPr lang="cs-CZ" dirty="0"/>
              <a:t> et al; </a:t>
            </a:r>
            <a:r>
              <a:rPr lang="cs-CZ" dirty="0" err="1"/>
              <a:t>Nanotechnology</a:t>
            </a:r>
            <a:r>
              <a:rPr lang="cs-CZ" dirty="0"/>
              <a:t> </a:t>
            </a:r>
            <a:r>
              <a:rPr lang="cs-CZ" b="1" dirty="0"/>
              <a:t>19</a:t>
            </a:r>
            <a:r>
              <a:rPr lang="cs-CZ" dirty="0"/>
              <a:t> (2008).</a:t>
            </a:r>
          </a:p>
          <a:p>
            <a:endParaRPr lang="cs-CZ" dirty="0"/>
          </a:p>
        </p:txBody>
      </p:sp>
      <p:pic>
        <p:nvPicPr>
          <p:cNvPr id="8" name="Zástupný symbol pro obsah 7"/>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4632325" y="2310384"/>
            <a:ext cx="4041775" cy="2748407"/>
          </a:xfrm>
        </p:spPr>
      </p:pic>
    </p:spTree>
    <p:extLst>
      <p:ext uri="{BB962C8B-B14F-4D97-AF65-F5344CB8AC3E}">
        <p14:creationId xmlns:p14="http://schemas.microsoft.com/office/powerpoint/2010/main" val="3864044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Nanohvězdičky</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B4EDDB63-0DB0-40DD-8A08-86AA068FA77C}" type="slidenum">
              <a:rPr lang="cs-CZ" smtClean="0"/>
              <a:pPr/>
              <a:t>92</a:t>
            </a:fld>
            <a:endParaRPr lang="cs-CZ"/>
          </a:p>
        </p:txBody>
      </p:sp>
      <p:sp>
        <p:nvSpPr>
          <p:cNvPr id="6" name="Zástupný symbol pro obsah 5"/>
          <p:cNvSpPr>
            <a:spLocks noGrp="1"/>
          </p:cNvSpPr>
          <p:nvPr>
            <p:ph sz="quarter" idx="1"/>
          </p:nvPr>
        </p:nvSpPr>
        <p:spPr>
          <a:xfrm>
            <a:off x="179512" y="1196752"/>
            <a:ext cx="4402832" cy="5090120"/>
          </a:xfrm>
        </p:spPr>
        <p:txBody>
          <a:bodyPr>
            <a:noAutofit/>
          </a:bodyPr>
          <a:lstStyle/>
          <a:p>
            <a:pPr marL="0" indent="0">
              <a:buNone/>
            </a:pPr>
            <a:r>
              <a:rPr lang="cs-CZ" sz="1400" dirty="0"/>
              <a:t>Obrázek </a:t>
            </a:r>
            <a:r>
              <a:rPr lang="cs-CZ" sz="1400" dirty="0" err="1"/>
              <a:t>nanohvězdičky</a:t>
            </a:r>
            <a:r>
              <a:rPr lang="cs-CZ" sz="1400" dirty="0"/>
              <a:t> v </a:t>
            </a:r>
            <a:r>
              <a:rPr lang="cs-CZ" sz="1400" dirty="0">
                <a:hlinkClick r:id="rId2"/>
              </a:rPr>
              <a:t>transmisním rastrovém elektronovém </a:t>
            </a:r>
            <a:r>
              <a:rPr lang="cs-CZ" sz="1400" dirty="0" err="1">
                <a:hlinkClick r:id="rId2"/>
              </a:rPr>
              <a:t>mikroskopu</a:t>
            </a:r>
            <a:r>
              <a:rPr lang="cs-CZ" sz="1400" b="1" dirty="0" err="1"/>
              <a:t>TEM</a:t>
            </a:r>
            <a:r>
              <a:rPr lang="cs-CZ" sz="1400" dirty="0"/>
              <a:t> – Transmisní Elektronová Mikroskopie, vytváření obrazu tenkého předmětu průchodem energetických elektronů. Obraz tvořený prošlými elektrony je následně zvětšen a zaostřen elektronovou optikou a na stínítku převeden na viditelné záření, které je většinou dále zaznamenáváno CCD kamerou. Jinou technikou je SEM, při které se obraz vytváří z odražených elektronů. </a:t>
            </a:r>
            <a:r>
              <a:rPr lang="cs-CZ" sz="1400" dirty="0" smtClean="0"/>
              <a:t>Je </a:t>
            </a:r>
            <a:r>
              <a:rPr lang="cs-CZ" sz="1400" dirty="0"/>
              <a:t>doplněn snímkem jediné zlaté </a:t>
            </a:r>
            <a:r>
              <a:rPr lang="cs-CZ" sz="1400" dirty="0" err="1"/>
              <a:t>nanohvězdy</a:t>
            </a:r>
            <a:r>
              <a:rPr lang="cs-CZ" sz="1400" dirty="0"/>
              <a:t> pomocí </a:t>
            </a:r>
            <a:r>
              <a:rPr lang="cs-CZ" sz="1400" dirty="0">
                <a:hlinkClick r:id="rId3"/>
              </a:rPr>
              <a:t>mikroskopie na atomových </a:t>
            </a:r>
            <a:r>
              <a:rPr lang="cs-CZ" sz="1400" dirty="0" smtClean="0">
                <a:hlinkClick r:id="rId3"/>
              </a:rPr>
              <a:t>silách</a:t>
            </a:r>
            <a:r>
              <a:rPr lang="cs-CZ" sz="1400" dirty="0" smtClean="0"/>
              <a:t> </a:t>
            </a:r>
            <a:r>
              <a:rPr lang="cs-CZ" sz="1400" b="1" dirty="0" smtClean="0"/>
              <a:t>AFM</a:t>
            </a:r>
            <a:r>
              <a:rPr lang="cs-CZ" sz="1400" dirty="0" smtClean="0"/>
              <a:t> </a:t>
            </a:r>
            <a:r>
              <a:rPr lang="cs-CZ" sz="1400" dirty="0"/>
              <a:t>– </a:t>
            </a:r>
            <a:r>
              <a:rPr lang="cs-CZ" sz="1400" dirty="0" err="1"/>
              <a:t>Atomic</a:t>
            </a:r>
            <a:r>
              <a:rPr lang="cs-CZ" sz="1400" dirty="0"/>
              <a:t> </a:t>
            </a:r>
            <a:r>
              <a:rPr lang="cs-CZ" sz="1400" dirty="0" err="1"/>
              <a:t>Force</a:t>
            </a:r>
            <a:r>
              <a:rPr lang="cs-CZ" sz="1400" dirty="0"/>
              <a:t> </a:t>
            </a:r>
            <a:r>
              <a:rPr lang="cs-CZ" sz="1400" dirty="0" err="1"/>
              <a:t>Microscope</a:t>
            </a:r>
            <a:r>
              <a:rPr lang="cs-CZ" sz="1400" dirty="0"/>
              <a:t>, mikroskop atomárních sil. Zařízení skenuje povrch materiálu pomocí hrotu zavěšeného na pružném výkyvném raménku. Hrot je přitahován elektrostatickými a van der </a:t>
            </a:r>
            <a:r>
              <a:rPr lang="cs-CZ" sz="1400" dirty="0" err="1"/>
              <a:t>Waalsovými</a:t>
            </a:r>
            <a:r>
              <a:rPr lang="cs-CZ" sz="1400" dirty="0"/>
              <a:t> silami. Výkyvy raménka nad povrchem jsou sledovány laserem. Mikroskop je tak citlivý, že může sledovat elektronové orbitaly molekul materiálu</a:t>
            </a:r>
            <a:r>
              <a:rPr lang="cs-CZ" sz="1400" dirty="0" smtClean="0"/>
              <a:t>.  </a:t>
            </a:r>
            <a:r>
              <a:rPr lang="cs-CZ" sz="1400" dirty="0"/>
              <a:t>AFM mikroskop byl vynalezen v roce 1986 G. </a:t>
            </a:r>
            <a:r>
              <a:rPr lang="cs-CZ" sz="1400" dirty="0" err="1"/>
              <a:t>Binnigem</a:t>
            </a:r>
            <a:r>
              <a:rPr lang="cs-CZ" sz="1400" dirty="0"/>
              <a:t>, C. </a:t>
            </a:r>
            <a:r>
              <a:rPr lang="cs-CZ" sz="1400" dirty="0" err="1"/>
              <a:t>Quatem</a:t>
            </a:r>
            <a:r>
              <a:rPr lang="cs-CZ" sz="1400" dirty="0"/>
              <a:t> a C. </a:t>
            </a:r>
            <a:r>
              <a:rPr lang="cs-CZ" sz="1400" dirty="0" err="1"/>
              <a:t>Gerberem</a:t>
            </a:r>
            <a:r>
              <a:rPr lang="cs-CZ" sz="1400" dirty="0"/>
              <a:t>. (vlevo dole) a fázovým portrétem </a:t>
            </a:r>
            <a:r>
              <a:rPr lang="cs-CZ" sz="1400" dirty="0" err="1"/>
              <a:t>nanohvězdičky</a:t>
            </a:r>
            <a:r>
              <a:rPr lang="cs-CZ" sz="1400" dirty="0"/>
              <a:t> pomocí mikroskopie na elektrostatických silách (vpravo dole, bílá místa ukazují oblasti s kumulací náboje na ostrých vrcholech hvězdičky. Zdroj: </a:t>
            </a:r>
            <a:r>
              <a:rPr lang="cs-CZ" sz="1400" dirty="0" err="1"/>
              <a:t>Nanotechweb</a:t>
            </a:r>
            <a:r>
              <a:rPr lang="cs-CZ" sz="1400" dirty="0"/>
              <a:t>.</a:t>
            </a:r>
          </a:p>
        </p:txBody>
      </p:sp>
      <p:pic>
        <p:nvPicPr>
          <p:cNvPr id="8" name="Zástupný symbol pro obsah 7"/>
          <p:cNvPicPr>
            <a:picLocks noGrp="1" noChangeAspect="1"/>
          </p:cNvPicPr>
          <p:nvPr>
            <p:ph sz="quarter" idx="2"/>
          </p:nvPr>
        </p:nvPicPr>
        <p:blipFill>
          <a:blip r:embed="rId4">
            <a:extLst>
              <a:ext uri="{28A0092B-C50C-407E-A947-70E740481C1C}">
                <a14:useLocalDpi xmlns:a14="http://schemas.microsoft.com/office/drawing/2010/main" val="0"/>
              </a:ext>
            </a:extLst>
          </a:blip>
          <a:stretch>
            <a:fillRect/>
          </a:stretch>
        </p:blipFill>
        <p:spPr>
          <a:xfrm>
            <a:off x="4632325" y="2140629"/>
            <a:ext cx="4041775" cy="3087916"/>
          </a:xfrm>
        </p:spPr>
      </p:pic>
    </p:spTree>
    <p:extLst>
      <p:ext uri="{BB962C8B-B14F-4D97-AF65-F5344CB8AC3E}">
        <p14:creationId xmlns:p14="http://schemas.microsoft.com/office/powerpoint/2010/main" val="36215016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Izolované </a:t>
            </a:r>
            <a:r>
              <a:rPr lang="cs-CZ" dirty="0" err="1" smtClean="0"/>
              <a:t>nanohvězdičky</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B4EDDB63-0DB0-40DD-8A08-86AA068FA77C}" type="slidenum">
              <a:rPr lang="cs-CZ" smtClean="0"/>
              <a:pPr/>
              <a:t>93</a:t>
            </a:fld>
            <a:endParaRPr lang="cs-CZ"/>
          </a:p>
        </p:txBody>
      </p:sp>
      <p:pic>
        <p:nvPicPr>
          <p:cNvPr id="9" name="Zástupný symbol pro obsah 8"/>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524950" y="2060848"/>
            <a:ext cx="8094100" cy="3253828"/>
          </a:xfrm>
        </p:spPr>
      </p:pic>
      <p:sp>
        <p:nvSpPr>
          <p:cNvPr id="10" name="TextovéPole 9"/>
          <p:cNvSpPr txBox="1"/>
          <p:nvPr/>
        </p:nvSpPr>
        <p:spPr>
          <a:xfrm>
            <a:off x="1763688" y="5805264"/>
            <a:ext cx="1289135" cy="369332"/>
          </a:xfrm>
          <a:prstGeom prst="rect">
            <a:avLst/>
          </a:prstGeom>
          <a:noFill/>
        </p:spPr>
        <p:txBody>
          <a:bodyPr wrap="none" rtlCol="0">
            <a:spAutoFit/>
          </a:bodyPr>
          <a:lstStyle/>
          <a:p>
            <a:r>
              <a:rPr lang="cs-CZ" dirty="0" smtClean="0"/>
              <a:t>Zdroj: NIST</a:t>
            </a:r>
            <a:endParaRPr lang="cs-CZ" dirty="0"/>
          </a:p>
        </p:txBody>
      </p:sp>
    </p:spTree>
    <p:extLst>
      <p:ext uri="{BB962C8B-B14F-4D97-AF65-F5344CB8AC3E}">
        <p14:creationId xmlns:p14="http://schemas.microsoft.com/office/powerpoint/2010/main" val="19962165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err="1"/>
              <a:t>Nanohvězdičky</a:t>
            </a:r>
            <a:r>
              <a:rPr lang="cs-CZ" dirty="0"/>
              <a:t> pronikají do živé buňky</a:t>
            </a:r>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B4EDDB63-0DB0-40DD-8A08-86AA068FA77C}" type="slidenum">
              <a:rPr lang="cs-CZ" smtClean="0"/>
              <a:pPr/>
              <a:t>94</a:t>
            </a:fld>
            <a:endParaRPr lang="cs-CZ" dirty="0"/>
          </a:p>
        </p:txBody>
      </p:sp>
      <p:sp>
        <p:nvSpPr>
          <p:cNvPr id="6" name="Zástupný symbol pro obsah 5"/>
          <p:cNvSpPr>
            <a:spLocks noGrp="1"/>
          </p:cNvSpPr>
          <p:nvPr>
            <p:ph sz="quarter" idx="1"/>
          </p:nvPr>
        </p:nvSpPr>
        <p:spPr/>
        <p:txBody>
          <a:bodyPr>
            <a:normAutofit fontScale="92500" lnSpcReduction="20000"/>
          </a:bodyPr>
          <a:lstStyle/>
          <a:p>
            <a:r>
              <a:rPr lang="cs-CZ" dirty="0"/>
              <a:t>Videoklip ukazuje pohyb jednotlivých </a:t>
            </a:r>
            <a:r>
              <a:rPr lang="cs-CZ" dirty="0" err="1"/>
              <a:t>nanohvězdiček</a:t>
            </a:r>
            <a:r>
              <a:rPr lang="cs-CZ" dirty="0"/>
              <a:t> navázaných na molekuly bílkoviny EGFR (Receptor epidermálního růstového faktoru) v živé lidské buňce vypěstované ze zhoubného nádoru děložního čípku. Povšimněte si nenavázaných nanočástic rychle se pohybujících přes zorné pole. Navázané nanočástice se pohybují pomalu, směrem k buněčnému jádru. </a:t>
            </a:r>
            <a:endParaRPr lang="cs-CZ" dirty="0" smtClean="0"/>
          </a:p>
          <a:p>
            <a:r>
              <a:rPr lang="cs-CZ" dirty="0" smtClean="0"/>
              <a:t>Zdroj</a:t>
            </a:r>
            <a:r>
              <a:rPr lang="cs-CZ" dirty="0"/>
              <a:t>: Aaron et al.: </a:t>
            </a:r>
            <a:r>
              <a:rPr lang="cs-CZ" dirty="0" err="1"/>
              <a:t>Opt</a:t>
            </a:r>
            <a:r>
              <a:rPr lang="cs-CZ" dirty="0"/>
              <a:t>. Express 16/3 (2008). </a:t>
            </a:r>
          </a:p>
        </p:txBody>
      </p:sp>
      <p:pic>
        <p:nvPicPr>
          <p:cNvPr id="8" name="klip.avi">
            <a:hlinkClick r:id="" action="ppaction://media"/>
          </p:cNvPr>
          <p:cNvPicPr>
            <a:picLocks noGrp="1" noChangeAspect="1"/>
          </p:cNvPicPr>
          <p:nvPr>
            <p:ph sz="quarter" idx="2"/>
            <a:videoFile r:link="rId2"/>
            <p:extLst>
              <p:ext uri="{DAA4B4D4-6D71-4841-9C94-3DE7FCFB9230}">
                <p14:media xmlns:p14="http://schemas.microsoft.com/office/powerpoint/2010/main" r:embed="rId1"/>
              </p:ext>
            </p:extLst>
          </p:nvPr>
        </p:nvPicPr>
        <p:blipFill>
          <a:blip r:embed="rId4"/>
          <a:stretch>
            <a:fillRect/>
          </a:stretch>
        </p:blipFill>
        <p:spPr>
          <a:xfrm>
            <a:off x="4632325" y="1241425"/>
            <a:ext cx="4041775" cy="4887913"/>
          </a:xfrm>
        </p:spPr>
      </p:pic>
    </p:spTree>
    <p:extLst>
      <p:ext uri="{BB962C8B-B14F-4D97-AF65-F5344CB8AC3E}">
        <p14:creationId xmlns:p14="http://schemas.microsoft.com/office/powerpoint/2010/main" val="5752954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noAutofit/>
          </a:bodyPr>
          <a:lstStyle/>
          <a:p>
            <a:r>
              <a:rPr lang="cs-CZ" sz="2800" dirty="0"/>
              <a:t>Hrotem zesílená </a:t>
            </a:r>
            <a:r>
              <a:rPr lang="cs-CZ" sz="2800" dirty="0" err="1" smtClean="0"/>
              <a:t>Ramanova</a:t>
            </a:r>
            <a:r>
              <a:rPr lang="cs-CZ" sz="2800" dirty="0"/>
              <a:t> </a:t>
            </a:r>
            <a:r>
              <a:rPr lang="cs-CZ" sz="2800" dirty="0" smtClean="0"/>
              <a:t>spektroskopie </a:t>
            </a:r>
            <a:br>
              <a:rPr lang="cs-CZ" sz="2800" dirty="0" smtClean="0"/>
            </a:br>
            <a:r>
              <a:rPr lang="cs-CZ" sz="2800" dirty="0" smtClean="0"/>
              <a:t>(</a:t>
            </a:r>
            <a:r>
              <a:rPr lang="cs-CZ" sz="2800" dirty="0"/>
              <a:t>Tip </a:t>
            </a:r>
            <a:r>
              <a:rPr lang="cs-CZ" sz="2800" dirty="0" err="1"/>
              <a:t>Enhanced</a:t>
            </a:r>
            <a:r>
              <a:rPr lang="cs-CZ" sz="2800" dirty="0"/>
              <a:t> </a:t>
            </a:r>
            <a:r>
              <a:rPr lang="cs-CZ" sz="2800" dirty="0" err="1"/>
              <a:t>Raman</a:t>
            </a:r>
            <a:r>
              <a:rPr lang="cs-CZ" sz="2800" dirty="0"/>
              <a:t> </a:t>
            </a:r>
            <a:r>
              <a:rPr lang="cs-CZ" sz="2800" dirty="0" err="1"/>
              <a:t>Spectroscopy</a:t>
            </a:r>
            <a:r>
              <a:rPr lang="cs-CZ" sz="2800" dirty="0"/>
              <a:t>)</a:t>
            </a:r>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B4EDDB63-0DB0-40DD-8A08-86AA068FA77C}" type="slidenum">
              <a:rPr lang="cs-CZ" smtClean="0"/>
              <a:pPr/>
              <a:t>95</a:t>
            </a:fld>
            <a:endParaRPr lang="cs-CZ"/>
          </a:p>
        </p:txBody>
      </p:sp>
      <p:pic>
        <p:nvPicPr>
          <p:cNvPr id="26628" name="Picture 4"/>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4155" t="2582" r="4727" b="1823"/>
          <a:stretch/>
        </p:blipFill>
        <p:spPr bwMode="auto">
          <a:xfrm>
            <a:off x="4851284" y="1222673"/>
            <a:ext cx="2582250" cy="5107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ovéPole 9"/>
          <p:cNvSpPr txBox="1"/>
          <p:nvPr/>
        </p:nvSpPr>
        <p:spPr>
          <a:xfrm>
            <a:off x="7433534" y="1772816"/>
            <a:ext cx="1602962" cy="1477328"/>
          </a:xfrm>
          <a:prstGeom prst="rect">
            <a:avLst/>
          </a:prstGeom>
          <a:noFill/>
        </p:spPr>
        <p:txBody>
          <a:bodyPr wrap="square" rtlCol="0">
            <a:spAutoFit/>
          </a:bodyPr>
          <a:lstStyle/>
          <a:p>
            <a:r>
              <a:rPr lang="cs-CZ" b="1" dirty="0" smtClean="0"/>
              <a:t>Ř</a:t>
            </a:r>
            <a:r>
              <a:rPr lang="pt-BR" b="1" dirty="0" smtClean="0"/>
              <a:t>ez </a:t>
            </a:r>
            <a:r>
              <a:rPr lang="pt-BR" b="1" dirty="0"/>
              <a:t>oblastí TER(S) </a:t>
            </a:r>
            <a:endParaRPr lang="cs-CZ" b="1" dirty="0" smtClean="0"/>
          </a:p>
          <a:p>
            <a:r>
              <a:rPr lang="pt-BR" b="1" dirty="0" smtClean="0"/>
              <a:t>(</a:t>
            </a:r>
            <a:r>
              <a:rPr lang="pt-BR" b="1" dirty="0"/>
              <a:t>A = </a:t>
            </a:r>
            <a:r>
              <a:rPr lang="pt-BR" b="1" i="1" dirty="0"/>
              <a:t>I</a:t>
            </a:r>
            <a:r>
              <a:rPr lang="pt-BR" b="1" baseline="-25000" dirty="0"/>
              <a:t>RT</a:t>
            </a:r>
            <a:r>
              <a:rPr lang="pt-BR" b="1" dirty="0"/>
              <a:t>/</a:t>
            </a:r>
            <a:r>
              <a:rPr lang="pt-BR" b="1" i="1" dirty="0"/>
              <a:t>I</a:t>
            </a:r>
            <a:r>
              <a:rPr lang="pt-BR" b="1" baseline="-25000" dirty="0"/>
              <a:t>R0</a:t>
            </a:r>
            <a:r>
              <a:rPr lang="pt-BR" b="1" dirty="0"/>
              <a:t>)</a:t>
            </a:r>
          </a:p>
          <a:p>
            <a:r>
              <a:rPr lang="el-GR" dirty="0" smtClean="0">
                <a:latin typeface="Arial"/>
                <a:cs typeface="Arial"/>
              </a:rPr>
              <a:t>λ</a:t>
            </a:r>
            <a:r>
              <a:rPr lang="cs-CZ" dirty="0" smtClean="0"/>
              <a:t> </a:t>
            </a:r>
            <a:r>
              <a:rPr lang="cs-CZ" b="1" dirty="0"/>
              <a:t>= 541 </a:t>
            </a:r>
            <a:r>
              <a:rPr lang="cs-CZ" b="1" dirty="0" err="1"/>
              <a:t>nm</a:t>
            </a:r>
            <a:r>
              <a:rPr lang="cs-CZ" b="1" dirty="0"/>
              <a:t>, </a:t>
            </a:r>
            <a:r>
              <a:rPr lang="cs-CZ" b="1" i="1" dirty="0" err="1"/>
              <a:t>d</a:t>
            </a:r>
            <a:r>
              <a:rPr lang="cs-CZ" b="1" baseline="-25000" dirty="0" err="1"/>
              <a:t>T</a:t>
            </a:r>
            <a:r>
              <a:rPr lang="cs-CZ" b="1" baseline="-25000" dirty="0"/>
              <a:t>-S</a:t>
            </a:r>
            <a:r>
              <a:rPr lang="cs-CZ" b="1" dirty="0"/>
              <a:t> = 4 </a:t>
            </a:r>
            <a:r>
              <a:rPr lang="cs-CZ" b="1" dirty="0" err="1"/>
              <a:t>nm</a:t>
            </a:r>
            <a:endParaRPr lang="cs-CZ" dirty="0"/>
          </a:p>
        </p:txBody>
      </p:sp>
      <p:pic>
        <p:nvPicPr>
          <p:cNvPr id="26629" name="Picture 5"/>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2857" t="9828" r="4898" b="4594"/>
          <a:stretch/>
        </p:blipFill>
        <p:spPr bwMode="auto">
          <a:xfrm>
            <a:off x="365845" y="1340768"/>
            <a:ext cx="4305300" cy="3016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bdélník 10"/>
          <p:cNvSpPr/>
          <p:nvPr/>
        </p:nvSpPr>
        <p:spPr>
          <a:xfrm>
            <a:off x="232493" y="4567091"/>
            <a:ext cx="4618789" cy="1754326"/>
          </a:xfrm>
          <a:prstGeom prst="rect">
            <a:avLst/>
          </a:prstGeom>
        </p:spPr>
        <p:txBody>
          <a:bodyPr wrap="square">
            <a:spAutoFit/>
          </a:bodyPr>
          <a:lstStyle/>
          <a:p>
            <a:r>
              <a:rPr lang="cs-CZ" b="1" dirty="0"/>
              <a:t>Od </a:t>
            </a:r>
            <a:r>
              <a:rPr lang="cs-CZ" b="1" dirty="0" err="1"/>
              <a:t>nano</a:t>
            </a:r>
            <a:r>
              <a:rPr lang="cs-CZ" dirty="0" err="1"/>
              <a:t>č</a:t>
            </a:r>
            <a:r>
              <a:rPr lang="cs-CZ" b="1" dirty="0" err="1"/>
              <a:t>ásticové</a:t>
            </a:r>
            <a:r>
              <a:rPr lang="cs-CZ" b="1" dirty="0"/>
              <a:t> </a:t>
            </a:r>
            <a:r>
              <a:rPr lang="cs-CZ" b="1" dirty="0" err="1"/>
              <a:t>plasmonové</a:t>
            </a:r>
            <a:endParaRPr lang="cs-CZ" b="1" dirty="0"/>
          </a:p>
          <a:p>
            <a:r>
              <a:rPr lang="cs-CZ" b="1" dirty="0"/>
              <a:t>resonance (SE) k hrotovému </a:t>
            </a:r>
            <a:r>
              <a:rPr lang="cs-CZ" b="1" dirty="0" smtClean="0"/>
              <a:t>zesílení (TE</a:t>
            </a:r>
            <a:r>
              <a:rPr lang="cs-CZ" b="1" dirty="0"/>
              <a:t>)</a:t>
            </a:r>
          </a:p>
          <a:p>
            <a:r>
              <a:rPr lang="cs-CZ" dirty="0" smtClean="0"/>
              <a:t>P</a:t>
            </a:r>
            <a:r>
              <a:rPr lang="cs-CZ" dirty="0"/>
              <a:t>. </a:t>
            </a:r>
            <a:r>
              <a:rPr lang="cs-CZ" dirty="0" err="1"/>
              <a:t>Hewageegana</a:t>
            </a:r>
            <a:r>
              <a:rPr lang="cs-CZ" dirty="0"/>
              <a:t>, M. I. </a:t>
            </a:r>
            <a:r>
              <a:rPr lang="cs-CZ" dirty="0" err="1"/>
              <a:t>Stockman</a:t>
            </a:r>
            <a:r>
              <a:rPr lang="cs-CZ" dirty="0"/>
              <a:t>: </a:t>
            </a:r>
            <a:r>
              <a:rPr lang="cs-CZ" dirty="0" err="1"/>
              <a:t>Plasmonics</a:t>
            </a:r>
            <a:r>
              <a:rPr lang="cs-CZ" dirty="0"/>
              <a:t> </a:t>
            </a:r>
            <a:r>
              <a:rPr lang="cs-CZ" dirty="0" err="1"/>
              <a:t>enhancing</a:t>
            </a:r>
            <a:r>
              <a:rPr lang="cs-CZ" dirty="0"/>
              <a:t> </a:t>
            </a:r>
            <a:r>
              <a:rPr lang="cs-CZ" dirty="0" err="1"/>
              <a:t>nanoantennas</a:t>
            </a:r>
            <a:endParaRPr lang="cs-CZ" dirty="0"/>
          </a:p>
          <a:p>
            <a:r>
              <a:rPr lang="cs-CZ" dirty="0" err="1"/>
              <a:t>Infrared</a:t>
            </a:r>
            <a:r>
              <a:rPr lang="cs-CZ" dirty="0"/>
              <a:t> </a:t>
            </a:r>
            <a:r>
              <a:rPr lang="cs-CZ" dirty="0" err="1"/>
              <a:t>Physics</a:t>
            </a:r>
            <a:r>
              <a:rPr lang="cs-CZ" dirty="0"/>
              <a:t> &amp; Technology 50 (2007) 177–181</a:t>
            </a:r>
          </a:p>
        </p:txBody>
      </p:sp>
    </p:spTree>
    <p:extLst>
      <p:ext uri="{BB962C8B-B14F-4D97-AF65-F5344CB8AC3E}">
        <p14:creationId xmlns:p14="http://schemas.microsoft.com/office/powerpoint/2010/main" val="413195080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dpis 9"/>
          <p:cNvSpPr>
            <a:spLocks noGrp="1"/>
          </p:cNvSpPr>
          <p:nvPr>
            <p:ph type="title"/>
          </p:nvPr>
        </p:nvSpPr>
        <p:spPr/>
        <p:txBody>
          <a:bodyPr/>
          <a:lstStyle/>
          <a:p>
            <a:r>
              <a:rPr lang="cs-CZ" dirty="0" smtClean="0"/>
              <a:t>TERS instrumentace</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B4EDDB63-0DB0-40DD-8A08-86AA068FA77C}" type="slidenum">
              <a:rPr lang="cs-CZ" smtClean="0"/>
              <a:pPr/>
              <a:t>96</a:t>
            </a:fld>
            <a:endParaRPr lang="cs-CZ"/>
          </a:p>
        </p:txBody>
      </p:sp>
      <p:pic>
        <p:nvPicPr>
          <p:cNvPr id="27651"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6290" t="1335" r="4719" b="1363"/>
          <a:stretch/>
        </p:blipFill>
        <p:spPr bwMode="auto">
          <a:xfrm>
            <a:off x="238125" y="1196752"/>
            <a:ext cx="1847850" cy="5010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2"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880" t="3717" r="1256" b="4437"/>
          <a:stretch/>
        </p:blipFill>
        <p:spPr bwMode="auto">
          <a:xfrm>
            <a:off x="2699792" y="1484784"/>
            <a:ext cx="5942544" cy="292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bdélník 10"/>
          <p:cNvSpPr/>
          <p:nvPr/>
        </p:nvSpPr>
        <p:spPr>
          <a:xfrm>
            <a:off x="2411760" y="5157192"/>
            <a:ext cx="6480720" cy="430887"/>
          </a:xfrm>
          <a:prstGeom prst="rect">
            <a:avLst/>
          </a:prstGeom>
        </p:spPr>
        <p:txBody>
          <a:bodyPr wrap="square">
            <a:spAutoFit/>
          </a:bodyPr>
          <a:lstStyle/>
          <a:p>
            <a:r>
              <a:rPr lang="cs-CZ" sz="2200" dirty="0"/>
              <a:t>Zdroj: He-Ne laser (632.8 </a:t>
            </a:r>
            <a:r>
              <a:rPr lang="cs-CZ" sz="2200" dirty="0" err="1"/>
              <a:t>nm</a:t>
            </a:r>
            <a:r>
              <a:rPr lang="cs-CZ" sz="2200" dirty="0"/>
              <a:t>) ~0.3 </a:t>
            </a:r>
            <a:r>
              <a:rPr lang="cs-CZ" sz="2200" dirty="0" err="1"/>
              <a:t>mW</a:t>
            </a:r>
            <a:r>
              <a:rPr lang="cs-CZ" sz="2200" dirty="0"/>
              <a:t> na vzorku</a:t>
            </a:r>
          </a:p>
        </p:txBody>
      </p:sp>
    </p:spTree>
    <p:extLst>
      <p:ext uri="{BB962C8B-B14F-4D97-AF65-F5344CB8AC3E}">
        <p14:creationId xmlns:p14="http://schemas.microsoft.com/office/powerpoint/2010/main" val="398850670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Příklad </a:t>
            </a:r>
            <a:r>
              <a:rPr lang="cs-CZ" dirty="0"/>
              <a:t>použití TERS</a:t>
            </a:r>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B4EDDB63-0DB0-40DD-8A08-86AA068FA77C}" type="slidenum">
              <a:rPr lang="cs-CZ" smtClean="0"/>
              <a:pPr/>
              <a:t>97</a:t>
            </a:fld>
            <a:endParaRPr lang="cs-CZ"/>
          </a:p>
        </p:txBody>
      </p:sp>
      <p:sp>
        <p:nvSpPr>
          <p:cNvPr id="6" name="Obdélník 5"/>
          <p:cNvSpPr/>
          <p:nvPr/>
        </p:nvSpPr>
        <p:spPr>
          <a:xfrm>
            <a:off x="683568" y="5229200"/>
            <a:ext cx="7560840" cy="923330"/>
          </a:xfrm>
          <a:prstGeom prst="rect">
            <a:avLst/>
          </a:prstGeom>
        </p:spPr>
        <p:txBody>
          <a:bodyPr wrap="square">
            <a:spAutoFit/>
          </a:bodyPr>
          <a:lstStyle/>
          <a:p>
            <a:r>
              <a:rPr lang="cs-CZ" b="1" dirty="0" err="1"/>
              <a:t>Monovrstva</a:t>
            </a:r>
            <a:r>
              <a:rPr lang="cs-CZ" b="1" dirty="0"/>
              <a:t> barviva </a:t>
            </a:r>
            <a:r>
              <a:rPr lang="cs-CZ" b="1" dirty="0" smtClean="0"/>
              <a:t>adsorbovaného </a:t>
            </a:r>
            <a:r>
              <a:rPr lang="de-DE" b="1" dirty="0" smtClean="0"/>
              <a:t>na </a:t>
            </a:r>
            <a:r>
              <a:rPr lang="de-DE" b="1" dirty="0"/>
              <a:t>Au </a:t>
            </a:r>
            <a:r>
              <a:rPr lang="de-DE" b="1" dirty="0" err="1"/>
              <a:t>filmu</a:t>
            </a:r>
            <a:r>
              <a:rPr lang="de-DE" b="1" dirty="0"/>
              <a:t>, STM </a:t>
            </a:r>
            <a:r>
              <a:rPr lang="de-DE" b="1" dirty="0" err="1"/>
              <a:t>Ag-hrot</a:t>
            </a:r>
            <a:endParaRPr lang="de-DE" b="1" dirty="0"/>
          </a:p>
          <a:p>
            <a:r>
              <a:rPr lang="cs-CZ" dirty="0"/>
              <a:t>G. </a:t>
            </a:r>
            <a:r>
              <a:rPr lang="cs-CZ" dirty="0" err="1"/>
              <a:t>Picardi</a:t>
            </a:r>
            <a:r>
              <a:rPr lang="cs-CZ" dirty="0"/>
              <a:t>, K. </a:t>
            </a:r>
            <a:r>
              <a:rPr lang="cs-CZ" dirty="0" err="1"/>
              <a:t>Domke</a:t>
            </a:r>
            <a:r>
              <a:rPr lang="cs-CZ" dirty="0"/>
              <a:t>, </a:t>
            </a:r>
            <a:r>
              <a:rPr lang="cs-CZ" dirty="0" err="1"/>
              <a:t>D.Zhang</a:t>
            </a:r>
            <a:r>
              <a:rPr lang="cs-CZ" dirty="0"/>
              <a:t>, B. Ren, J. </a:t>
            </a:r>
            <a:r>
              <a:rPr lang="cs-CZ" dirty="0" err="1" smtClean="0"/>
              <a:t>Steidtner</a:t>
            </a:r>
            <a:r>
              <a:rPr lang="cs-CZ" dirty="0"/>
              <a:t> </a:t>
            </a:r>
            <a:r>
              <a:rPr lang="de-DE" dirty="0" smtClean="0"/>
              <a:t>B</a:t>
            </a:r>
            <a:r>
              <a:rPr lang="de-DE" dirty="0"/>
              <a:t>. </a:t>
            </a:r>
            <a:r>
              <a:rPr lang="de-DE" dirty="0" err="1" smtClean="0"/>
              <a:t>Pettinger</a:t>
            </a:r>
            <a:r>
              <a:rPr lang="cs-CZ" dirty="0" smtClean="0"/>
              <a:t>,</a:t>
            </a:r>
          </a:p>
          <a:p>
            <a:r>
              <a:rPr lang="de-DE" dirty="0" smtClean="0"/>
              <a:t> </a:t>
            </a:r>
            <a:r>
              <a:rPr lang="de-DE" dirty="0"/>
              <a:t>Fritz-Haber-Institut der Max-Planck-Gesellschaft</a:t>
            </a:r>
            <a:endParaRPr lang="cs-CZ" dirty="0"/>
          </a:p>
        </p:txBody>
      </p:sp>
      <p:pic>
        <p:nvPicPr>
          <p:cNvPr id="2867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3899" t="4507" r="2881" b="4927"/>
          <a:stretch/>
        </p:blipFill>
        <p:spPr bwMode="auto">
          <a:xfrm>
            <a:off x="1619672" y="1196752"/>
            <a:ext cx="576064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12261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Instrumentace-integrované AFM + TERS</a:t>
            </a:r>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B4EDDB63-0DB0-40DD-8A08-86AA068FA77C}" type="slidenum">
              <a:rPr lang="cs-CZ" smtClean="0"/>
              <a:pPr/>
              <a:t>98</a:t>
            </a:fld>
            <a:endParaRPr lang="cs-CZ"/>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7" y="1268760"/>
            <a:ext cx="6905625" cy="481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95140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t-BR" dirty="0"/>
              <a:t>Instrumentace </a:t>
            </a:r>
            <a:r>
              <a:rPr lang="pt-BR" dirty="0" smtClean="0"/>
              <a:t>-</a:t>
            </a:r>
            <a:r>
              <a:rPr lang="cs-CZ" dirty="0" smtClean="0"/>
              <a:t> </a:t>
            </a:r>
            <a:r>
              <a:rPr lang="pt-BR" dirty="0" smtClean="0"/>
              <a:t>integrované </a:t>
            </a:r>
            <a:r>
              <a:rPr lang="pt-BR" dirty="0"/>
              <a:t>AFM + </a:t>
            </a:r>
            <a:r>
              <a:rPr lang="pt-BR" dirty="0" smtClean="0"/>
              <a:t>TERS</a:t>
            </a:r>
            <a:r>
              <a:rPr lang="cs-CZ" dirty="0" smtClean="0"/>
              <a:t> </a:t>
            </a:r>
            <a:r>
              <a:rPr lang="pt-BR" dirty="0" smtClean="0"/>
              <a:t>dva </a:t>
            </a:r>
            <a:r>
              <a:rPr lang="pt-BR" dirty="0"/>
              <a:t>optické porty</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B4EDDB63-0DB0-40DD-8A08-86AA068FA77C}" type="slidenum">
              <a:rPr lang="cs-CZ" smtClean="0"/>
              <a:pPr/>
              <a:t>99</a:t>
            </a:fld>
            <a:endParaRPr lang="cs-CZ"/>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268761"/>
            <a:ext cx="2400300"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7804" y="1176507"/>
            <a:ext cx="2466975" cy="318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rotWithShape="1">
          <a:blip r:embed="rId4">
            <a:lum contrast="20000"/>
            <a:extLst>
              <a:ext uri="{28A0092B-C50C-407E-A947-70E740481C1C}">
                <a14:useLocalDpi xmlns:a14="http://schemas.microsoft.com/office/drawing/2010/main" val="0"/>
              </a:ext>
            </a:extLst>
          </a:blip>
          <a:srcRect t="8324"/>
          <a:stretch/>
        </p:blipFill>
        <p:spPr bwMode="auto">
          <a:xfrm>
            <a:off x="467544" y="4437112"/>
            <a:ext cx="5184576" cy="1862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00376" y="1281655"/>
            <a:ext cx="3695700" cy="28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1598" y="3870640"/>
            <a:ext cx="2852834" cy="242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968839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ůvod">
  <a:themeElements>
    <a:clrScheme name="Původ">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Původ">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ůvod">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2508</TotalTime>
  <Words>4480</Words>
  <Application>Microsoft Office PowerPoint</Application>
  <PresentationFormat>Předvádění na obrazovce (4:3)</PresentationFormat>
  <Paragraphs>662</Paragraphs>
  <Slides>105</Slides>
  <Notes>1</Notes>
  <HiddenSlides>0</HiddenSlides>
  <MMClips>1</MMClips>
  <ScaleCrop>false</ScaleCrop>
  <HeadingPairs>
    <vt:vector size="4" baseType="variant">
      <vt:variant>
        <vt:lpstr>Motiv</vt:lpstr>
      </vt:variant>
      <vt:variant>
        <vt:i4>1</vt:i4>
      </vt:variant>
      <vt:variant>
        <vt:lpstr>Nadpisy snímků</vt:lpstr>
      </vt:variant>
      <vt:variant>
        <vt:i4>105</vt:i4>
      </vt:variant>
    </vt:vector>
  </HeadingPairs>
  <TitlesOfParts>
    <vt:vector size="106" baseType="lpstr">
      <vt:lpstr>Původ</vt:lpstr>
      <vt:lpstr>Lasery – Ramanova spektrometrie</vt:lpstr>
      <vt:lpstr>Prezentace aplikace PowerPoint</vt:lpstr>
      <vt:lpstr>Prezentace aplikace PowerPoint</vt:lpstr>
      <vt:lpstr>Podstata Ramanova jevu</vt:lpstr>
      <vt:lpstr>Rozptyl světla se děje ve všech směrech kolem rozptylující částice.</vt:lpstr>
      <vt:lpstr>Rayleighův (molekulární) rozptyl</vt:lpstr>
      <vt:lpstr>Prezentace aplikace PowerPoint</vt:lpstr>
      <vt:lpstr>Ramanův rozptyl</vt:lpstr>
      <vt:lpstr>Adolf Gustav Stephan Smekal</vt:lpstr>
      <vt:lpstr>Experimentální ověření Ramanova rozptylu</vt:lpstr>
      <vt:lpstr>Čandrasekhara Venkata Raman</vt:lpstr>
      <vt:lpstr>Teorie Ramanova jevu</vt:lpstr>
      <vt:lpstr>Princip Ramanovy spektrometrie 1</vt:lpstr>
      <vt:lpstr>Princip Ramanovy spektrometrie 2</vt:lpstr>
      <vt:lpstr>Ramanova spektra nerezonanční</vt:lpstr>
      <vt:lpstr>Ramanovo spektrum</vt:lpstr>
      <vt:lpstr>Ramanovo spektrum látek přítomných v atmosféře</vt:lpstr>
      <vt:lpstr>Ramanova spektra rezonanční</vt:lpstr>
      <vt:lpstr>Rezonanční Ramanův rozptyl</vt:lpstr>
      <vt:lpstr>Rezonanční Ramanova spektrometrie</vt:lpstr>
      <vt:lpstr>Instrumentace pro Ramanovu spektrometrii</vt:lpstr>
      <vt:lpstr>Schéma Ramanova disperzního přístroje</vt:lpstr>
      <vt:lpstr>Technologický pokrok v Ramanově spektroskopii v uplynulých 20 letech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Metody nelineární – SRS a ASRS</vt:lpstr>
      <vt:lpstr>Inverzní Ramanova spektrometrie</vt:lpstr>
      <vt:lpstr>Ramanova spektroskopie</vt:lpstr>
      <vt:lpstr>Experimentální výhody</vt:lpstr>
      <vt:lpstr>Aplikace RS v geologii</vt:lpstr>
      <vt:lpstr>Další aplikace RS v geologii</vt:lpstr>
      <vt:lpstr>Geologické materiály - hematit</vt:lpstr>
      <vt:lpstr>Identifikace drog</vt:lpstr>
      <vt:lpstr>Identifikace léčiv</vt:lpstr>
      <vt:lpstr>Studium komplexů</vt:lpstr>
      <vt:lpstr>Archeologie - keramika</vt:lpstr>
      <vt:lpstr>Analýza sloučenin ve výbojce</vt:lpstr>
      <vt:lpstr>Analýza sloučenin ve výbojce</vt:lpstr>
      <vt:lpstr>Analýza uhlíkatých materiálů</vt:lpstr>
      <vt:lpstr> DORISS system (depth of 3607 meters in Monterey Bay) </vt:lpstr>
      <vt:lpstr>Prezentace aplikace PowerPoint</vt:lpstr>
      <vt:lpstr>Prezentace aplikace PowerPoint</vt:lpstr>
      <vt:lpstr>Ramanova mikrosonda</vt:lpstr>
      <vt:lpstr>Analýza obilných zrn</vt:lpstr>
      <vt:lpstr>Mapování povrchu papíru</vt:lpstr>
      <vt:lpstr>Prostorové rozložení aerosolu</vt:lpstr>
      <vt:lpstr>Detekce infikovaných erytrocytů</vt:lpstr>
      <vt:lpstr>Konfokální mikroskop</vt:lpstr>
      <vt:lpstr>Laserový skenovací konfokální mikroskop</vt:lpstr>
      <vt:lpstr>Řádkovací zrcadla</vt:lpstr>
      <vt:lpstr>Konfokální Ramanův mikroskop</vt:lpstr>
      <vt:lpstr>Ramanova mikrospektroskopie</vt:lpstr>
      <vt:lpstr>Ramanova nanospektroskopie </vt:lpstr>
      <vt:lpstr>Aplikace SNOM</vt:lpstr>
      <vt:lpstr>Raman - NSOM </vt:lpstr>
      <vt:lpstr>Raman-NSOM</vt:lpstr>
      <vt:lpstr>Separace fází</vt:lpstr>
      <vt:lpstr>Měření napětí v materiálu</vt:lpstr>
      <vt:lpstr>Měření napětí v materiálu _ fonony</vt:lpstr>
      <vt:lpstr>Mechanické napětí v nanostrukturách</vt:lpstr>
      <vt:lpstr>Speciální techniky</vt:lpstr>
      <vt:lpstr>RRS (Resonance Raman Scattering</vt:lpstr>
      <vt:lpstr>Metody nelineární - CARS</vt:lpstr>
      <vt:lpstr>Coherent Anti-Stokes Raman Scattering</vt:lpstr>
      <vt:lpstr>CARS instrumentace</vt:lpstr>
      <vt:lpstr>Coherent anti-Stokes Raman scattering microscopy (CARS):</vt:lpstr>
      <vt:lpstr>CARS microscopy</vt:lpstr>
      <vt:lpstr>Broadband Coherent anti-Stokes Raman Microscope for Materials Research – CARS</vt:lpstr>
      <vt:lpstr>epi-CARS microscopy </vt:lpstr>
      <vt:lpstr>Plasmonová resonance (SPR)</vt:lpstr>
      <vt:lpstr>Použití SPR</vt:lpstr>
      <vt:lpstr>Základní pojmy</vt:lpstr>
      <vt:lpstr>SERS</vt:lpstr>
      <vt:lpstr>Povrchem zesílený Ramanův rozptyl, SERS</vt:lpstr>
      <vt:lpstr>Povrchové plazmony</vt:lpstr>
      <vt:lpstr>Mechanismus povrchové plasmonové resonance (Surface Plasmon Resonance)</vt:lpstr>
      <vt:lpstr>Nanočásticové plazmony</vt:lpstr>
      <vt:lpstr>Povrchově zesílená Ramanova spektroskopie Surface Enhanced Raman Spectroscopy</vt:lpstr>
      <vt:lpstr>SERS Spectroscopy</vt:lpstr>
      <vt:lpstr>SERS - historie</vt:lpstr>
      <vt:lpstr>SERS na nanohvězdičkách</vt:lpstr>
      <vt:lpstr>Nanohvězdičky</vt:lpstr>
      <vt:lpstr>Izolované nanohvězdičky</vt:lpstr>
      <vt:lpstr>Nanohvězdičky pronikají do živé buňky</vt:lpstr>
      <vt:lpstr>Hrotem zesílená Ramanova spektroskopie  (Tip Enhanced Raman Spectroscopy)</vt:lpstr>
      <vt:lpstr>TERS instrumentace</vt:lpstr>
      <vt:lpstr>Příklad použití TERS</vt:lpstr>
      <vt:lpstr>Instrumentace-integrované AFM + TERS</vt:lpstr>
      <vt:lpstr>Instrumentace - integrované AFM + TERS dva optické porty</vt:lpstr>
      <vt:lpstr>Kombinace – AFM, Raman nanomapování </vt:lpstr>
      <vt:lpstr>Aplikace</vt:lpstr>
      <vt:lpstr>Studované materiály</vt:lpstr>
      <vt:lpstr>Terénní měření</vt:lpstr>
      <vt:lpstr>Terénní měření</vt:lpstr>
      <vt:lpstr>Život na Marsu?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Otruba</dc:creator>
  <cp:lastModifiedBy>novotny</cp:lastModifiedBy>
  <cp:revision>217</cp:revision>
  <dcterms:created xsi:type="dcterms:W3CDTF">2007-11-24T08:47:05Z</dcterms:created>
  <dcterms:modified xsi:type="dcterms:W3CDTF">2014-11-20T10:46:53Z</dcterms:modified>
</cp:coreProperties>
</file>