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handoutMasterIdLst>
    <p:handoutMasterId r:id="rId43"/>
  </p:handoutMasterIdLst>
  <p:sldIdLst>
    <p:sldId id="256" r:id="rId2"/>
    <p:sldId id="303" r:id="rId3"/>
    <p:sldId id="304" r:id="rId4"/>
    <p:sldId id="305" r:id="rId5"/>
    <p:sldId id="306" r:id="rId6"/>
    <p:sldId id="257" r:id="rId7"/>
    <p:sldId id="258" r:id="rId8"/>
    <p:sldId id="259" r:id="rId9"/>
    <p:sldId id="260" r:id="rId10"/>
    <p:sldId id="261" r:id="rId11"/>
    <p:sldId id="262" r:id="rId12"/>
    <p:sldId id="263" r:id="rId13"/>
    <p:sldId id="265" r:id="rId14"/>
    <p:sldId id="277" r:id="rId15"/>
    <p:sldId id="278" r:id="rId16"/>
    <p:sldId id="264" r:id="rId17"/>
    <p:sldId id="279" r:id="rId18"/>
    <p:sldId id="280" r:id="rId19"/>
    <p:sldId id="281" r:id="rId20"/>
    <p:sldId id="282" r:id="rId21"/>
    <p:sldId id="284" r:id="rId22"/>
    <p:sldId id="283"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1YJuEpBGAsmVT7wNgl1gpg==" hashData="2vu18BNgsMbTk+M2qKUHIj/NdnU="/>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0FF1CE12-B100-0000-0000-000000000002}"/>
</file>

<file path=ppt/viewProps.xml><?xml version="1.0" encoding="utf-8"?>
<p:viewPr xmlns:a="http://schemas.openxmlformats.org/drawingml/2006/main" xmlns:r="http://schemas.openxmlformats.org/officeDocument/2006/relationships" xmlns:p="http://schemas.openxmlformats.org/presentationml/2006/main">
  <p:normalViewPr>
    <p:restoredLeft sz="34580"/>
    <p:restoredTop sz="95874" autoAdjust="0"/>
  </p:normalViewPr>
  <p:slideViewPr>
    <p:cSldViewPr>
      <p:cViewPr varScale="1">
        <p:scale>
          <a:sx n="104" d="100"/>
          <a:sy n="104" d="100"/>
        </p:scale>
        <p:origin x="-1020" y="-90"/>
      </p:cViewPr>
      <p:guideLst>
        <p:guide orient="horz" pos="2160"/>
        <p:guide pos="2880"/>
      </p:guideLst>
    </p:cSldViewPr>
  </p:slideViewPr>
  <p:outlineViewPr>
    <p:cViewPr>
      <p:scale>
        <a:sx n="1" d="1"/>
        <a:sy n="1" d="1"/>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2"/>
          <p:cNvSpPr>
            <a:spLocks noGrp="1"/>
          </p:cNvSpPr>
          <p:nvPr>
            <p:ph type="hdr" sz="quarter"/>
          </p:nvPr>
        </p:nvSpPr>
        <p:spPr>
          <a:xfrm>
            <a:off x="0" y="0"/>
            <a:ext cx="2971800" cy="457200"/>
          </a:xfrm>
          <a:prstGeom prst="rect">
            <a:avLst/>
          </a:prstGeom>
        </p:spPr>
        <p:txBody>
          <a:bodyPr/>
          <a:lstStyle/>
          <a:p>
            <a:endParaRPr lang="en-US" smtClean="0"/>
          </a:p>
        </p:txBody>
      </p:sp>
      <p:sp>
        <p:nvSpPr>
          <p:cNvPr id="24" name="Rectangle 24"/>
          <p:cNvSpPr>
            <a:spLocks noGrp="1"/>
          </p:cNvSpPr>
          <p:nvPr>
            <p:ph type="dt" sz="quarter" idx="1"/>
          </p:nvPr>
        </p:nvSpPr>
        <p:spPr>
          <a:xfrm>
            <a:off x="3884613" y="0"/>
            <a:ext cx="2971800" cy="457200"/>
          </a:xfrm>
          <a:prstGeom prst="rect">
            <a:avLst/>
          </a:prstGeom>
        </p:spPr>
        <p:txBody>
          <a:bodyPr/>
          <a:lstStyle/>
          <a:p>
            <a:fld id="{A849C5AD-4428-4E9C-9C84-11B72C9365FB}" type="datetimeFigureOut">
              <a:rPr lang="en-US" smtClean="0"/>
              <a:pPr/>
              <a:t>12/4/2019</a:t>
            </a:fld>
            <a:endParaRPr lang="en-US" smtClean="0"/>
          </a:p>
        </p:txBody>
      </p:sp>
      <p:sp>
        <p:nvSpPr>
          <p:cNvPr id="30" name="Rectangle 30"/>
          <p:cNvSpPr>
            <a:spLocks noGrp="1"/>
          </p:cNvSpPr>
          <p:nvPr>
            <p:ph type="ftr" sz="quarter" idx="2"/>
          </p:nvPr>
        </p:nvSpPr>
        <p:spPr>
          <a:xfrm>
            <a:off x="0" y="8685213"/>
            <a:ext cx="2971800" cy="457200"/>
          </a:xfrm>
          <a:prstGeom prst="rect">
            <a:avLst/>
          </a:prstGeom>
        </p:spPr>
        <p:txBody>
          <a:bodyPr/>
          <a:lstStyle/>
          <a:p>
            <a:endParaRPr lang="en-US" smtClean="0"/>
          </a:p>
        </p:txBody>
      </p:sp>
      <p:sp>
        <p:nvSpPr>
          <p:cNvPr id="18" name="Rectangle 18"/>
          <p:cNvSpPr>
            <a:spLocks noGrp="1"/>
          </p:cNvSpPr>
          <p:nvPr>
            <p:ph type="sldNum" sz="quarter" idx="3"/>
          </p:nvPr>
        </p:nvSpPr>
        <p:spPr>
          <a:xfrm>
            <a:off x="3884613" y="8685213"/>
            <a:ext cx="2971800" cy="457200"/>
          </a:xfrm>
          <a:prstGeom prst="rect">
            <a:avLst/>
          </a:prstGeom>
        </p:spPr>
        <p:txBody>
          <a:bodyPr/>
          <a:lstStyle/>
          <a:p>
            <a:fld id="{8C596567-A38F-4CEF-B37F-9B9D120D62CE}" type="slidenum">
              <a:rPr lang="en-US" smtClean="0"/>
              <a:pPr/>
              <a:t>‹#›</a:t>
            </a:fld>
            <a:endParaRPr lang="en-US" smtClean="0"/>
          </a:p>
        </p:txBody>
      </p:sp>
    </p:spTree>
    <p:extLst>
      <p:ext uri="{BB962C8B-B14F-4D97-AF65-F5344CB8AC3E}">
        <p14:creationId xmlns:p14="http://schemas.microsoft.com/office/powerpoint/2010/main" val="3853136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4"/>
          <p:cNvSpPr>
            <a:spLocks noGrp="1"/>
          </p:cNvSpPr>
          <p:nvPr>
            <p:ph type="hdr" sz="quarter"/>
          </p:nvPr>
        </p:nvSpPr>
        <p:spPr>
          <a:xfrm>
            <a:off x="0" y="0"/>
            <a:ext cx="2971800" cy="457200"/>
          </a:xfrm>
          <a:prstGeom prst="rect">
            <a:avLst/>
          </a:prstGeom>
        </p:spPr>
        <p:txBody>
          <a:bodyPr/>
          <a:lstStyle/>
          <a:p>
            <a:endParaRPr lang="en-US" smtClean="0"/>
          </a:p>
        </p:txBody>
      </p:sp>
      <p:sp>
        <p:nvSpPr>
          <p:cNvPr id="15" name="Rectangle 15"/>
          <p:cNvSpPr>
            <a:spLocks noGrp="1"/>
          </p:cNvSpPr>
          <p:nvPr>
            <p:ph type="dt" idx="1"/>
          </p:nvPr>
        </p:nvSpPr>
        <p:spPr>
          <a:xfrm>
            <a:off x="3884613" y="0"/>
            <a:ext cx="2971800" cy="457200"/>
          </a:xfrm>
          <a:prstGeom prst="rect">
            <a:avLst/>
          </a:prstGeom>
        </p:spPr>
        <p:txBody>
          <a:bodyPr/>
          <a:lstStyle/>
          <a:p>
            <a:fld id="{D7547E60-4BE7-4E4E-9AAA-5EE35AEC995C}" type="datetimeFigureOut">
              <a:rPr lang="en-US" smtClean="0"/>
              <a:pPr/>
              <a:t>12/4/2019</a:t>
            </a:fld>
            <a:endParaRPr lang="en-US" smtClean="0"/>
          </a:p>
        </p:txBody>
      </p:sp>
      <p:sp>
        <p:nvSpPr>
          <p:cNvPr id="23" name="Rectangle 2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anchor="ctr"/>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Rectangle 18"/>
          <p:cNvSpPr>
            <a:spLocks noGrp="1"/>
          </p:cNvSpPr>
          <p:nvPr>
            <p:ph type="ftr" sz="quarter" idx="4"/>
          </p:nvPr>
        </p:nvSpPr>
        <p:spPr>
          <a:xfrm>
            <a:off x="0" y="8685213"/>
            <a:ext cx="2971800" cy="457200"/>
          </a:xfrm>
          <a:prstGeom prst="rect">
            <a:avLst/>
          </a:prstGeom>
        </p:spPr>
        <p:txBody>
          <a:bodyPr/>
          <a:lstStyle/>
          <a:p>
            <a:endParaRPr lang="en-US" smtClean="0"/>
          </a:p>
        </p:txBody>
      </p:sp>
      <p:sp>
        <p:nvSpPr>
          <p:cNvPr id="28" name="Rectangle 28"/>
          <p:cNvSpPr>
            <a:spLocks noGrp="1"/>
          </p:cNvSpPr>
          <p:nvPr>
            <p:ph type="sldNum" sz="quarter" idx="5"/>
          </p:nvPr>
        </p:nvSpPr>
        <p:spPr>
          <a:xfrm>
            <a:off x="3884613" y="8685213"/>
            <a:ext cx="2971800" cy="457200"/>
          </a:xfrm>
          <a:prstGeom prst="rect">
            <a:avLst/>
          </a:prstGeom>
        </p:spPr>
        <p:txBody>
          <a:bodyPr/>
          <a:lstStyle/>
          <a:p>
            <a:fld id="{CA077768-21C8-4125-A345-258E48D2EED0}" type="slidenum">
              <a:rPr lang="en-US" smtClean="0"/>
              <a:pPr/>
              <a:t>‹#›</a:t>
            </a:fld>
            <a:endParaRPr lang="en-US" smtClean="0"/>
          </a:p>
        </p:txBody>
      </p:sp>
    </p:spTree>
    <p:extLst>
      <p:ext uri="{BB962C8B-B14F-4D97-AF65-F5344CB8AC3E}">
        <p14:creationId xmlns:p14="http://schemas.microsoft.com/office/powerpoint/2010/main" val="2311175229"/>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noProof="0"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10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11</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12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cs-CZ" smtClean="0"/>
              <a:t>Klepnutím lze upravit styl předlohy nadpisů.</a:t>
            </a:r>
            <a:endParaRPr lang="en-US"/>
          </a:p>
        </p:txBody>
      </p:sp>
      <p:sp>
        <p:nvSpPr>
          <p:cNvPr id="10" name="Date Placeholder 9"/>
          <p:cNvSpPr>
            <a:spLocks noGrp="1"/>
          </p:cNvSpPr>
          <p:nvPr>
            <p:ph type="dt" sz="half" idx="10"/>
          </p:nvPr>
        </p:nvSpPr>
        <p:spPr/>
        <p:txBody>
          <a:bodyPr/>
          <a:lstStyle/>
          <a:p>
            <a:r>
              <a:rPr lang="cs-CZ" smtClean="0"/>
              <a:t>2010</a:t>
            </a:r>
            <a:endParaRPr lang="en-US"/>
          </a:p>
        </p:txBody>
      </p:sp>
      <p:sp>
        <p:nvSpPr>
          <p:cNvPr id="11" name="Slide Number Placeholder 10"/>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2" name="Footer Placeholder 11"/>
          <p:cNvSpPr>
            <a:spLocks noGrp="1"/>
          </p:cNvSpPr>
          <p:nvPr>
            <p:ph type="ftr" sz="quarter" idx="12"/>
          </p:nvPr>
        </p:nvSpPr>
        <p:spPr/>
        <p:txBody>
          <a:bodyPr/>
          <a:lstStyle/>
          <a:p>
            <a:r>
              <a:rPr lang="en-US" smtClean="0"/>
              <a:t>prof. V. Otruba</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a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Klepnutím lze upravit styl předlohy nadpisů.</a:t>
            </a:r>
            <a:endParaRPr lang="en-US"/>
          </a:p>
        </p:txBody>
      </p:sp>
      <p:sp>
        <p:nvSpPr>
          <p:cNvPr id="8" name="Date Placeholder 7"/>
          <p:cNvSpPr>
            <a:spLocks noGrp="1"/>
          </p:cNvSpPr>
          <p:nvPr>
            <p:ph type="dt" sz="half" idx="10"/>
          </p:nvPr>
        </p:nvSpPr>
        <p:spPr/>
        <p:txBody>
          <a:bodyPr/>
          <a:lstStyle/>
          <a:p>
            <a:r>
              <a:rPr lang="cs-CZ" smtClean="0"/>
              <a:t>2010</a:t>
            </a:r>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r>
              <a:rPr lang="en-US" smtClean="0"/>
              <a:t>prof. V. Otruba</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uze nadpis">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Klepnutím lze upravit styl předlohy nadpisů.</a:t>
            </a:r>
            <a:endParaRPr lang="en-US"/>
          </a:p>
        </p:txBody>
      </p:sp>
      <p:sp>
        <p:nvSpPr>
          <p:cNvPr id="7" name="Date Placeholder 6"/>
          <p:cNvSpPr>
            <a:spLocks noGrp="1"/>
          </p:cNvSpPr>
          <p:nvPr>
            <p:ph type="dt" sz="half" idx="10"/>
          </p:nvPr>
        </p:nvSpPr>
        <p:spPr/>
        <p:txBody>
          <a:bodyPr/>
          <a:lstStyle/>
          <a:p>
            <a:r>
              <a:rPr lang="cs-CZ" smtClean="0"/>
              <a:t>2010</a:t>
            </a:r>
            <a:endParaRPr lang="en-US"/>
          </a:p>
        </p:txBody>
      </p:sp>
      <p:sp>
        <p:nvSpPr>
          <p:cNvPr id="8" name="Slide Number Placeholder 7"/>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9" name="Footer Placeholder 8"/>
          <p:cNvSpPr>
            <a:spLocks noGrp="1"/>
          </p:cNvSpPr>
          <p:nvPr>
            <p:ph type="ftr" sz="quarter" idx="12"/>
          </p:nvPr>
        </p:nvSpPr>
        <p:spPr/>
        <p:txBody>
          <a:bodyPr/>
          <a:lstStyle/>
          <a:p>
            <a:r>
              <a:rPr lang="en-US" smtClean="0"/>
              <a:t>prof. V. Otruba</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cs-CZ" smtClean="0"/>
              <a:t>2010</a:t>
            </a:r>
            <a:endParaRPr lang="en-US"/>
          </a:p>
        </p:txBody>
      </p:sp>
      <p:sp>
        <p:nvSpPr>
          <p:cNvPr id="6" name="Slide Number Placeholder 5"/>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8" name="Footer Placeholder 7"/>
          <p:cNvSpPr>
            <a:spLocks noGrp="1"/>
          </p:cNvSpPr>
          <p:nvPr>
            <p:ph type="ftr" sz="quarter" idx="12"/>
          </p:nvPr>
        </p:nvSpPr>
        <p:spPr/>
        <p:txBody>
          <a:bodyPr/>
          <a:lstStyle/>
          <a:p>
            <a:r>
              <a:rPr lang="en-US" smtClean="0"/>
              <a:t>prof. V. Otruba</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adpis a 2 sloupce textu">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11" name="Rectangle 11"/>
          <p:cNvSpPr>
            <a:spLocks noGrp="1"/>
          </p:cNvSpPr>
          <p:nvPr>
            <p:ph type="body"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Klepnutím lze upravit styl předlohy nadpisů.</a:t>
            </a:r>
            <a:endParaRPr lang="en-US"/>
          </a:p>
        </p:txBody>
      </p:sp>
      <p:sp>
        <p:nvSpPr>
          <p:cNvPr id="10" name="Date Placeholder 9"/>
          <p:cNvSpPr>
            <a:spLocks noGrp="1"/>
          </p:cNvSpPr>
          <p:nvPr>
            <p:ph type="dt" sz="half" idx="10"/>
          </p:nvPr>
        </p:nvSpPr>
        <p:spPr/>
        <p:txBody>
          <a:bodyPr/>
          <a:lstStyle/>
          <a:p>
            <a:r>
              <a:rPr lang="cs-CZ" smtClean="0"/>
              <a:t>2010</a:t>
            </a:r>
            <a:endParaRPr lang="en-US"/>
          </a:p>
        </p:txBody>
      </p:sp>
      <p:sp>
        <p:nvSpPr>
          <p:cNvPr id="12" name="Slide Number Placeholder 11"/>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3" name="Footer Placeholder 12"/>
          <p:cNvSpPr>
            <a:spLocks noGrp="1"/>
          </p:cNvSpPr>
          <p:nvPr>
            <p:ph type="ftr" sz="quarter" idx="12"/>
          </p:nvPr>
        </p:nvSpPr>
        <p:spPr/>
        <p:txBody>
          <a:bodyPr/>
          <a:lstStyle/>
          <a:p>
            <a:r>
              <a:rPr lang="en-US" smtClean="0"/>
              <a:t>prof. V. Otruba</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adpis a obsah">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Klepnutím lze upravit styl předlohy nadpisů.</a:t>
            </a:r>
            <a:endParaRPr lang="en-US"/>
          </a:p>
        </p:txBody>
      </p:sp>
      <p:sp>
        <p:nvSpPr>
          <p:cNvPr id="8" name="Date Placeholder 7"/>
          <p:cNvSpPr>
            <a:spLocks noGrp="1"/>
          </p:cNvSpPr>
          <p:nvPr>
            <p:ph type="dt" sz="half" idx="10"/>
          </p:nvPr>
        </p:nvSpPr>
        <p:spPr/>
        <p:txBody>
          <a:bodyPr/>
          <a:lstStyle/>
          <a:p>
            <a:r>
              <a:rPr lang="cs-CZ" smtClean="0"/>
              <a:t>2010</a:t>
            </a:r>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r>
              <a:rPr lang="en-US" smtClean="0"/>
              <a:t>prof. V. Otruba</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17" name="Rectangle 17"/>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Klepnutím lze upravit styl předlohy nadpisů.</a:t>
            </a:r>
            <a:endParaRPr lang="en-US"/>
          </a:p>
        </p:txBody>
      </p:sp>
      <p:sp>
        <p:nvSpPr>
          <p:cNvPr id="9" name="Date Placeholder 8"/>
          <p:cNvSpPr>
            <a:spLocks noGrp="1"/>
          </p:cNvSpPr>
          <p:nvPr>
            <p:ph type="dt" sz="half" idx="10"/>
          </p:nvPr>
        </p:nvSpPr>
        <p:spPr/>
        <p:txBody>
          <a:bodyPr/>
          <a:lstStyle/>
          <a:p>
            <a:r>
              <a:rPr lang="cs-CZ" smtClean="0"/>
              <a:t>2010</a:t>
            </a:r>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r>
              <a:rPr lang="en-US" smtClean="0"/>
              <a:t>prof. V. Otruba</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0"/>
          <a:stretch>
            <a:fillRect/>
          </a:stretch>
        </p:blipFill>
        <p:spPr>
          <a:xfrm>
            <a:off x="571" y="428"/>
            <a:ext cx="9142858"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Klepnutím lze upravit styl předlohy nadpisů.</a:t>
            </a:r>
            <a:endParaRPr lang="en-US"/>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r>
              <a:rPr lang="cs-CZ" smtClean="0"/>
              <a:t>2010</a:t>
            </a:r>
            <a:endParaRPr lang="en-US" sz="1000" dirty="0" smtClean="0"/>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pPr algn="ctr"/>
            <a:r>
              <a:rPr lang="en-US" sz="1000" smtClean="0"/>
              <a:t>prof. V. Otruba</a:t>
            </a:r>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000">
                <a:latin typeface="+mn-lt"/>
              </a:defRPr>
            </a:lvl1pPr>
          </a:lstStyle>
          <a:p>
            <a:pPr algn="r"/>
            <a:fld id="{D4C49B74-5DB2-4B03-B1D2-7F6A3C51C318}" type="slidenum">
              <a:rPr lang="en-US" smtClean="0"/>
              <a:pPr algn="r"/>
              <a:t>‹#›</a:t>
            </a:fld>
            <a:endParaRPr lang="en-US" sz="1000"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cs-CZ" dirty="0" smtClean="0"/>
              <a:t>Vítězslav Otruba</a:t>
            </a:r>
            <a:endParaRPr lang="cs-CZ" dirty="0"/>
          </a:p>
        </p:txBody>
      </p:sp>
      <p:sp>
        <p:nvSpPr>
          <p:cNvPr id="3" name="Title 2"/>
          <p:cNvSpPr>
            <a:spLocks noGrp="1"/>
          </p:cNvSpPr>
          <p:nvPr>
            <p:ph type="ctrTitle"/>
          </p:nvPr>
        </p:nvSpPr>
        <p:spPr>
          <a:xfrm>
            <a:off x="857224" y="3606800"/>
            <a:ext cx="7829576" cy="1470025"/>
          </a:xfrm>
        </p:spPr>
        <p:txBody>
          <a:bodyPr/>
          <a:lstStyle/>
          <a:p>
            <a:r>
              <a:rPr lang="cs-CZ" dirty="0" smtClean="0"/>
              <a:t>LIDAR (</a:t>
            </a:r>
            <a:r>
              <a:rPr lang="cs-CZ" dirty="0" err="1" smtClean="0"/>
              <a:t>light</a:t>
            </a:r>
            <a:r>
              <a:rPr lang="cs-CZ" dirty="0" smtClean="0"/>
              <a:t> </a:t>
            </a:r>
            <a:r>
              <a:rPr lang="cs-CZ" dirty="0" err="1" smtClean="0"/>
              <a:t>detection</a:t>
            </a:r>
            <a:r>
              <a:rPr lang="cs-CZ" dirty="0" smtClean="0"/>
              <a:t> </a:t>
            </a:r>
            <a:r>
              <a:rPr lang="cs-CZ" dirty="0" err="1" smtClean="0"/>
              <a:t>and</a:t>
            </a:r>
            <a:r>
              <a:rPr lang="cs-CZ" dirty="0" smtClean="0"/>
              <a:t> </a:t>
            </a:r>
            <a:r>
              <a:rPr lang="cs-CZ" dirty="0" err="1" smtClean="0"/>
              <a:t>ranging</a:t>
            </a:r>
            <a:r>
              <a:rPr lang="cs-CZ" dirty="0" smtClean="0"/>
              <a:t>) </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1</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8" y="1600200"/>
            <a:ext cx="8568952" cy="4525963"/>
          </a:xfrm>
        </p:spPr>
        <p:txBody>
          <a:bodyPr>
            <a:normAutofit fontScale="92500" lnSpcReduction="20000"/>
          </a:bodyPr>
          <a:lstStyle/>
          <a:p>
            <a:pPr>
              <a:buNone/>
            </a:pPr>
            <a:r>
              <a:rPr lang="en-US" sz="3200" dirty="0"/>
              <a:t>For measurement accuracy it is important short and well-defined leading edge of the laser pulse, at most 1 ns, for more accurate measurement of picoseconds</a:t>
            </a:r>
            <a:r>
              <a:rPr lang="en-US" sz="3200" dirty="0" smtClean="0"/>
              <a:t>.</a:t>
            </a:r>
            <a:endParaRPr lang="cs-CZ" sz="3200" dirty="0" smtClean="0"/>
          </a:p>
          <a:p>
            <a:pPr>
              <a:buNone/>
            </a:pPr>
            <a:r>
              <a:rPr lang="cs-CZ" sz="3200" dirty="0" err="1"/>
              <a:t>Classic</a:t>
            </a:r>
            <a:r>
              <a:rPr lang="cs-CZ" sz="3200" dirty="0"/>
              <a:t> </a:t>
            </a:r>
            <a:r>
              <a:rPr lang="cs-CZ" sz="3200" dirty="0" err="1"/>
              <a:t>applications</a:t>
            </a:r>
            <a:r>
              <a:rPr lang="cs-CZ" sz="3200" dirty="0"/>
              <a:t> :</a:t>
            </a:r>
            <a:endParaRPr lang="cs-CZ" sz="3200" dirty="0" smtClean="0"/>
          </a:p>
          <a:p>
            <a:r>
              <a:rPr lang="cs-CZ" sz="3200" dirty="0" err="1" smtClean="0"/>
              <a:t>GaAs</a:t>
            </a:r>
            <a:r>
              <a:rPr lang="cs-CZ" sz="3200" dirty="0" smtClean="0"/>
              <a:t> laser, distance up to 1 km, </a:t>
            </a:r>
            <a:r>
              <a:rPr lang="el-GR" sz="3200" dirty="0" smtClean="0"/>
              <a:t>Δ</a:t>
            </a:r>
            <a:r>
              <a:rPr lang="cs-CZ" sz="3200" dirty="0" smtClean="0"/>
              <a:t>l≈10 cm</a:t>
            </a:r>
          </a:p>
          <a:p>
            <a:r>
              <a:rPr lang="cs-CZ" sz="3200" dirty="0" err="1" smtClean="0"/>
              <a:t>Nd:YAG</a:t>
            </a:r>
            <a:r>
              <a:rPr lang="cs-CZ" sz="3200" dirty="0" smtClean="0"/>
              <a:t> laser, distance up to 10 km, </a:t>
            </a:r>
            <a:r>
              <a:rPr lang="el-GR" sz="3200" dirty="0" smtClean="0"/>
              <a:t>Δ</a:t>
            </a:r>
            <a:r>
              <a:rPr lang="cs-CZ" sz="3200" dirty="0" smtClean="0"/>
              <a:t>l≈1 m</a:t>
            </a:r>
          </a:p>
          <a:p>
            <a:r>
              <a:rPr lang="cs-CZ" sz="3200" dirty="0"/>
              <a:t>Ruby 1 </a:t>
            </a:r>
            <a:r>
              <a:rPr lang="cs-CZ" sz="3200" dirty="0" err="1" smtClean="0"/>
              <a:t>ns</a:t>
            </a:r>
            <a:r>
              <a:rPr lang="cs-CZ" sz="3200" dirty="0" smtClean="0"/>
              <a:t>/109 W, distance up to 1000 km, Pp ≈ 100 </a:t>
            </a:r>
            <a:r>
              <a:rPr lang="cs-CZ" sz="3200" dirty="0" err="1" smtClean="0"/>
              <a:t>fotons</a:t>
            </a:r>
            <a:r>
              <a:rPr lang="cs-CZ" sz="3200" dirty="0" smtClean="0"/>
              <a:t>, </a:t>
            </a:r>
            <a:r>
              <a:rPr lang="el-GR" sz="3200" dirty="0" smtClean="0"/>
              <a:t>Δ</a:t>
            </a:r>
            <a:r>
              <a:rPr lang="cs-CZ" sz="3200" dirty="0" smtClean="0"/>
              <a:t>l≈ 0,1 m (</a:t>
            </a:r>
            <a:r>
              <a:rPr lang="en-US" sz="3200" dirty="0"/>
              <a:t>distance of satellites, movement of continents, gravitational </a:t>
            </a:r>
            <a:r>
              <a:rPr lang="cs-CZ" sz="3200" dirty="0" smtClean="0"/>
              <a:t>a</a:t>
            </a:r>
            <a:r>
              <a:rPr lang="en-US" sz="3200" dirty="0" err="1" smtClean="0"/>
              <a:t>nomalies</a:t>
            </a:r>
            <a:r>
              <a:rPr lang="cs-CZ" sz="3200" dirty="0" smtClean="0"/>
              <a:t>), </a:t>
            </a:r>
            <a:r>
              <a:rPr lang="en-US" sz="3200" dirty="0"/>
              <a:t>distance of the Moon from Earth </a:t>
            </a:r>
            <a:r>
              <a:rPr lang="el-GR" sz="3200" dirty="0" smtClean="0"/>
              <a:t>Δ</a:t>
            </a:r>
            <a:r>
              <a:rPr lang="cs-CZ" sz="3200" dirty="0" smtClean="0"/>
              <a:t>l≈(1-10) m</a:t>
            </a:r>
          </a:p>
        </p:txBody>
      </p:sp>
      <p:sp>
        <p:nvSpPr>
          <p:cNvPr id="3" name="Nadpis 2"/>
          <p:cNvSpPr>
            <a:spLocks noGrp="1"/>
          </p:cNvSpPr>
          <p:nvPr>
            <p:ph type="title"/>
          </p:nvPr>
        </p:nvSpPr>
        <p:spPr>
          <a:xfrm>
            <a:off x="457200" y="359465"/>
            <a:ext cx="8229600" cy="997833"/>
          </a:xfrm>
        </p:spPr>
        <p:txBody>
          <a:bodyPr/>
          <a:lstStyle/>
          <a:p>
            <a:r>
              <a:rPr lang="en-US" dirty="0"/>
              <a:t>Laser sources of </a:t>
            </a:r>
            <a:r>
              <a:rPr lang="en-US" dirty="0" smtClean="0"/>
              <a:t>LIDAR </a:t>
            </a:r>
            <a:r>
              <a:rPr lang="en-US" dirty="0"/>
              <a:t>distance meters</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10</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28596" y="1714488"/>
            <a:ext cx="8229600" cy="4525963"/>
          </a:xfrm>
        </p:spPr>
        <p:txBody>
          <a:bodyPr>
            <a:normAutofit/>
          </a:bodyPr>
          <a:lstStyle/>
          <a:p>
            <a:endParaRPr lang="en-US" dirty="0" smtClean="0"/>
          </a:p>
          <a:p>
            <a:endParaRPr lang="en-US" dirty="0" smtClean="0"/>
          </a:p>
          <a:p>
            <a:endParaRPr lang="en-US" dirty="0" smtClean="0"/>
          </a:p>
          <a:p>
            <a:endParaRPr lang="en-US" dirty="0" smtClean="0"/>
          </a:p>
          <a:p>
            <a:r>
              <a:rPr lang="en-US" dirty="0" smtClean="0"/>
              <a:t>A single pulse time-variance analysis is used which is gradually scattered by the clouds of particles and returns with a different delay. Denser centers result in higher scattering and thus higher signal strength. </a:t>
            </a:r>
          </a:p>
          <a:p>
            <a:r>
              <a:rPr lang="en-US" dirty="0" smtClean="0"/>
              <a:t>Short wavelength lasers for face clouds</a:t>
            </a:r>
          </a:p>
          <a:p>
            <a:r>
              <a:rPr lang="en-US" dirty="0" smtClean="0"/>
              <a:t>IR lasers for concentration profiles inside clouds</a:t>
            </a:r>
            <a:endParaRPr lang="en-US" dirty="0"/>
          </a:p>
        </p:txBody>
      </p:sp>
      <p:sp>
        <p:nvSpPr>
          <p:cNvPr id="3" name="Nadpis 2"/>
          <p:cNvSpPr>
            <a:spLocks noGrp="1"/>
          </p:cNvSpPr>
          <p:nvPr>
            <p:ph type="title"/>
          </p:nvPr>
        </p:nvSpPr>
        <p:spPr>
          <a:xfrm>
            <a:off x="457200" y="359465"/>
            <a:ext cx="8229600" cy="997833"/>
          </a:xfrm>
        </p:spPr>
        <p:txBody>
          <a:bodyPr>
            <a:normAutofit fontScale="90000"/>
          </a:bodyPr>
          <a:lstStyle/>
          <a:p>
            <a:r>
              <a:rPr lang="en-US" dirty="0"/>
              <a:t>Study of distances and dimensions of aerosol clouds (industrial exhalation and meteorology)</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11</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pic>
        <p:nvPicPr>
          <p:cNvPr id="17410" name="Picture 2" descr="C:\Documents and Settings\pracovní\Dokumenty\Universita\Přednášky\Lasery\LIDAR\obr_scan\!img003a.tif"/>
          <p:cNvPicPr>
            <a:picLocks noChangeAspect="1" noChangeArrowheads="1"/>
          </p:cNvPicPr>
          <p:nvPr/>
        </p:nvPicPr>
        <p:blipFill>
          <a:blip r:embed="rId3">
            <a:duotone>
              <a:prstClr val="black"/>
              <a:srgbClr val="D9C3A5">
                <a:tint val="50000"/>
                <a:satMod val="180000"/>
              </a:srgbClr>
            </a:duotone>
          </a:blip>
          <a:srcRect b="24071"/>
          <a:stretch>
            <a:fillRect/>
          </a:stretch>
        </p:blipFill>
        <p:spPr bwMode="auto">
          <a:xfrm>
            <a:off x="500034" y="1428736"/>
            <a:ext cx="5715064" cy="1785970"/>
          </a:xfrm>
          <a:prstGeom prst="rect">
            <a:avLst/>
          </a:prstGeom>
          <a:noFill/>
        </p:spPr>
      </p:pic>
      <p:pic>
        <p:nvPicPr>
          <p:cNvPr id="17411" name="Picture 3" descr="C:\Documents and Settings\pracovní\Dokumenty\Universita\Přednášky\Lasery\LIDAR\obr_scan\!img003.tif"/>
          <p:cNvPicPr>
            <a:picLocks noChangeAspect="1" noChangeArrowheads="1"/>
          </p:cNvPicPr>
          <p:nvPr/>
        </p:nvPicPr>
        <p:blipFill>
          <a:blip r:embed="rId4">
            <a:duotone>
              <a:prstClr val="black"/>
              <a:srgbClr val="D9C3A5">
                <a:tint val="50000"/>
                <a:satMod val="180000"/>
              </a:srgbClr>
            </a:duotone>
          </a:blip>
          <a:srcRect r="40359"/>
          <a:stretch>
            <a:fillRect/>
          </a:stretch>
        </p:blipFill>
        <p:spPr bwMode="auto">
          <a:xfrm>
            <a:off x="6357950" y="1428736"/>
            <a:ext cx="2397899" cy="178595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Zástupný symbol pro obsah 10" descr="untitled1.bmp"/>
          <p:cNvPicPr>
            <a:picLocks noGrp="1" noChangeAspect="1"/>
          </p:cNvPicPr>
          <p:nvPr>
            <p:ph sz="half" idx="2"/>
          </p:nvPr>
        </p:nvPicPr>
        <p:blipFill>
          <a:blip r:embed="rId3"/>
          <a:stretch>
            <a:fillRect/>
          </a:stretch>
        </p:blipFill>
        <p:spPr>
          <a:xfrm>
            <a:off x="4786314" y="1357298"/>
            <a:ext cx="4031660" cy="4525963"/>
          </a:xfrm>
        </p:spPr>
      </p:pic>
      <p:sp>
        <p:nvSpPr>
          <p:cNvPr id="7" name="Nadpis 6"/>
          <p:cNvSpPr>
            <a:spLocks noGrp="1"/>
          </p:cNvSpPr>
          <p:nvPr>
            <p:ph type="title"/>
          </p:nvPr>
        </p:nvSpPr>
        <p:spPr>
          <a:xfrm>
            <a:off x="467544" y="260648"/>
            <a:ext cx="8229600" cy="926395"/>
          </a:xfrm>
        </p:spPr>
        <p:txBody>
          <a:bodyPr/>
          <a:lstStyle/>
          <a:p>
            <a:r>
              <a:rPr lang="cs-CZ" dirty="0" smtClean="0"/>
              <a:t>LAGEOS (</a:t>
            </a:r>
            <a:r>
              <a:rPr lang="cs-CZ" dirty="0" err="1" smtClean="0"/>
              <a:t>LAser</a:t>
            </a:r>
            <a:r>
              <a:rPr lang="cs-CZ" dirty="0" smtClean="0"/>
              <a:t> </a:t>
            </a:r>
            <a:r>
              <a:rPr lang="cs-CZ" dirty="0" err="1" smtClean="0"/>
              <a:t>GEOdynamics</a:t>
            </a:r>
            <a:r>
              <a:rPr lang="cs-CZ" dirty="0" smtClean="0"/>
              <a:t> </a:t>
            </a:r>
            <a:r>
              <a:rPr lang="cs-CZ" dirty="0" err="1" smtClean="0"/>
              <a:t>Satellite</a:t>
            </a:r>
            <a:r>
              <a:rPr lang="cs-CZ" dirty="0" smtClean="0"/>
              <a:t>).</a:t>
            </a:r>
            <a:endParaRPr lang="cs-CZ" dirty="0"/>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12</a:t>
            </a:fld>
            <a:endParaRPr lang="en-US" dirty="0"/>
          </a:p>
        </p:txBody>
      </p:sp>
      <p:sp>
        <p:nvSpPr>
          <p:cNvPr id="12" name="TextovéPole 11"/>
          <p:cNvSpPr txBox="1"/>
          <p:nvPr/>
        </p:nvSpPr>
        <p:spPr>
          <a:xfrm>
            <a:off x="142844" y="4869160"/>
            <a:ext cx="4357148" cy="1815882"/>
          </a:xfrm>
          <a:prstGeom prst="rect">
            <a:avLst/>
          </a:prstGeom>
          <a:noFill/>
        </p:spPr>
        <p:txBody>
          <a:bodyPr wrap="square" rtlCol="0">
            <a:spAutoFit/>
          </a:bodyPr>
          <a:lstStyle/>
          <a:p>
            <a:r>
              <a:rPr lang="en-US" sz="1600" dirty="0"/>
              <a:t>Originally used ruby laser (length of transmitted pulse </a:t>
            </a:r>
            <a:r>
              <a:rPr lang="en-US" sz="1600" dirty="0" smtClean="0"/>
              <a:t>nanoseconds </a:t>
            </a:r>
            <a:r>
              <a:rPr lang="cs-CZ" sz="1600" dirty="0" smtClean="0"/>
              <a:t>10</a:t>
            </a:r>
            <a:r>
              <a:rPr lang="cs-CZ" sz="1600" baseline="30000" dirty="0" smtClean="0"/>
              <a:t>-9</a:t>
            </a:r>
            <a:r>
              <a:rPr lang="cs-CZ" sz="1600" dirty="0" smtClean="0"/>
              <a:t> sec) </a:t>
            </a:r>
            <a:r>
              <a:rPr lang="en-US" sz="1600" dirty="0"/>
              <a:t>was replaced by </a:t>
            </a:r>
            <a:r>
              <a:rPr lang="en-US" sz="1600" dirty="0" err="1"/>
              <a:t>Nd</a:t>
            </a:r>
            <a:r>
              <a:rPr lang="en-US" sz="1600" dirty="0"/>
              <a:t>: </a:t>
            </a:r>
            <a:r>
              <a:rPr lang="en-US" sz="1600" dirty="0" err="1"/>
              <a:t>YAG</a:t>
            </a:r>
            <a:r>
              <a:rPr lang="en-US" sz="1600" dirty="0"/>
              <a:t> laser with pulse length three orders shorter (tens of picoseconds) </a:t>
            </a:r>
            <a:r>
              <a:rPr lang="cs-CZ" sz="1600" dirty="0" smtClean="0"/>
              <a:t>10</a:t>
            </a:r>
            <a:r>
              <a:rPr lang="cs-CZ" sz="1600" baseline="30000" dirty="0" smtClean="0"/>
              <a:t>-12</a:t>
            </a:r>
            <a:r>
              <a:rPr lang="cs-CZ" sz="1600" dirty="0" smtClean="0"/>
              <a:t> sec) </a:t>
            </a:r>
            <a:r>
              <a:rPr lang="en-US" sz="1600" dirty="0"/>
              <a:t>and newly for very accurate measurements - a titanium sapphire laser system with a pulse </a:t>
            </a:r>
            <a:r>
              <a:rPr lang="cs-CZ" sz="1600" dirty="0" err="1" smtClean="0"/>
              <a:t>duration</a:t>
            </a:r>
            <a:r>
              <a:rPr lang="en-US" sz="1600" dirty="0" smtClean="0"/>
              <a:t> </a:t>
            </a:r>
            <a:r>
              <a:rPr lang="en-US" sz="1600" dirty="0"/>
              <a:t>in </a:t>
            </a:r>
            <a:r>
              <a:rPr lang="en-US" sz="1600" dirty="0" smtClean="0"/>
              <a:t>the</a:t>
            </a:r>
            <a:r>
              <a:rPr lang="cs-CZ" sz="1600" dirty="0" smtClean="0"/>
              <a:t> </a:t>
            </a:r>
            <a:r>
              <a:rPr lang="en-US" sz="1600" dirty="0" smtClean="0"/>
              <a:t>femtosecond </a:t>
            </a:r>
            <a:r>
              <a:rPr lang="en-US" sz="1600" dirty="0"/>
              <a:t>range</a:t>
            </a:r>
            <a:r>
              <a:rPr lang="cs-CZ" sz="1600" dirty="0" smtClean="0"/>
              <a:t>(10</a:t>
            </a:r>
            <a:r>
              <a:rPr lang="cs-CZ" sz="1600" baseline="30000" dirty="0" smtClean="0"/>
              <a:t>-15</a:t>
            </a:r>
            <a:r>
              <a:rPr lang="cs-CZ" sz="1600" dirty="0" smtClean="0"/>
              <a:t> sec).</a:t>
            </a:r>
            <a:endParaRPr lang="cs-CZ" sz="1600" dirty="0"/>
          </a:p>
        </p:txBody>
      </p:sp>
      <p:pic>
        <p:nvPicPr>
          <p:cNvPr id="1026" name="Picture 2" descr="Výsledek obrázku pro satellite laser distance measurem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96752"/>
            <a:ext cx="3312368" cy="3528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descr="vlacek.bmp"/>
          <p:cNvPicPr>
            <a:picLocks noGrp="1" noChangeAspect="1"/>
          </p:cNvPicPr>
          <p:nvPr>
            <p:ph idx="1"/>
          </p:nvPr>
        </p:nvPicPr>
        <p:blipFill>
          <a:blip r:embed="rId2">
            <a:lum contrast="10000"/>
          </a:blip>
          <a:stretch>
            <a:fillRect/>
          </a:stretch>
        </p:blipFill>
        <p:spPr>
          <a:xfrm>
            <a:off x="1285852" y="1428736"/>
            <a:ext cx="6426584" cy="3200440"/>
          </a:xfrm>
        </p:spPr>
      </p:pic>
      <p:sp>
        <p:nvSpPr>
          <p:cNvPr id="4" name="Nadpis 3"/>
          <p:cNvSpPr>
            <a:spLocks noGrp="1"/>
          </p:cNvSpPr>
          <p:nvPr>
            <p:ph type="title"/>
          </p:nvPr>
        </p:nvSpPr>
        <p:spPr>
          <a:xfrm>
            <a:off x="457200" y="359465"/>
            <a:ext cx="8229600" cy="997833"/>
          </a:xfrm>
        </p:spPr>
        <p:txBody>
          <a:bodyPr/>
          <a:lstStyle/>
          <a:p>
            <a:r>
              <a:rPr lang="cs-CZ" dirty="0" smtClean="0"/>
              <a:t>A-</a:t>
            </a:r>
            <a:r>
              <a:rPr lang="cs-CZ" dirty="0" err="1" smtClean="0"/>
              <a:t>Train</a:t>
            </a:r>
            <a:endParaRPr lang="cs-CZ" dirty="0"/>
          </a:p>
        </p:txBody>
      </p:sp>
      <p:sp>
        <p:nvSpPr>
          <p:cNvPr id="5" name="Zástupný symbol pro datum 4"/>
          <p:cNvSpPr>
            <a:spLocks noGrp="1"/>
          </p:cNvSpPr>
          <p:nvPr>
            <p:ph type="dt" sz="half" idx="10"/>
          </p:nvPr>
        </p:nvSpPr>
        <p:spPr/>
        <p:txBody>
          <a:bodyPr/>
          <a:lstStyle/>
          <a:p>
            <a:r>
              <a:rPr lang="cs-CZ" smtClean="0"/>
              <a:t>2010</a:t>
            </a:r>
            <a:endParaRPr lang="en-US"/>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13</a:t>
            </a:fld>
            <a:endParaRPr lang="en-US"/>
          </a:p>
        </p:txBody>
      </p:sp>
      <p:sp>
        <p:nvSpPr>
          <p:cNvPr id="7" name="Zástupný symbol pro zápatí 6"/>
          <p:cNvSpPr>
            <a:spLocks noGrp="1"/>
          </p:cNvSpPr>
          <p:nvPr>
            <p:ph type="ftr" sz="quarter" idx="12"/>
          </p:nvPr>
        </p:nvSpPr>
        <p:spPr/>
        <p:txBody>
          <a:bodyPr/>
          <a:lstStyle/>
          <a:p>
            <a:r>
              <a:rPr lang="en-US" smtClean="0"/>
              <a:t>prof. V. Otruba</a:t>
            </a:r>
            <a:endParaRPr lang="en-US"/>
          </a:p>
        </p:txBody>
      </p:sp>
      <p:sp>
        <p:nvSpPr>
          <p:cNvPr id="10" name="TextovéPole 9"/>
          <p:cNvSpPr txBox="1"/>
          <p:nvPr/>
        </p:nvSpPr>
        <p:spPr>
          <a:xfrm>
            <a:off x="899592" y="4759984"/>
            <a:ext cx="7964387" cy="1477328"/>
          </a:xfrm>
          <a:prstGeom prst="rect">
            <a:avLst/>
          </a:prstGeom>
          <a:noFill/>
        </p:spPr>
        <p:txBody>
          <a:bodyPr wrap="square" rtlCol="0">
            <a:spAutoFit/>
          </a:bodyPr>
          <a:lstStyle/>
          <a:p>
            <a:r>
              <a:rPr lang="en-US" dirty="0"/>
              <a:t>A-Train, a sequence of five satellites now carrying instruments monitoring a certain part of the atmosphere. Aqua, </a:t>
            </a:r>
            <a:r>
              <a:rPr lang="en-US" dirty="0" err="1"/>
              <a:t>CloudSat</a:t>
            </a:r>
            <a:r>
              <a:rPr lang="en-US" dirty="0"/>
              <a:t>, </a:t>
            </a:r>
            <a:r>
              <a:rPr lang="en-US" dirty="0" err="1"/>
              <a:t>CALIPSO</a:t>
            </a:r>
            <a:r>
              <a:rPr lang="en-US" dirty="0"/>
              <a:t>, PARASOL and Aura satellites fly over the globe. In the future, the sixth </a:t>
            </a:r>
            <a:r>
              <a:rPr lang="en-US" dirty="0" err="1"/>
              <a:t>OCO</a:t>
            </a:r>
            <a:r>
              <a:rPr lang="en-US" dirty="0"/>
              <a:t> satellite is expected. The satellites fly almost on the same polar orbit, the last one is 8 minutes behind the first one</a:t>
            </a:r>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85000" lnSpcReduction="10000"/>
          </a:bodyPr>
          <a:lstStyle/>
          <a:p>
            <a:r>
              <a:rPr lang="en-US" dirty="0"/>
              <a:t>A-train is the formation of five astronomical satellites on the polar orbit that comprehensively observe the atmosphere. Four of the satellites are NASA, one is the product of the French space agency </a:t>
            </a:r>
            <a:r>
              <a:rPr lang="en-US" dirty="0" err="1"/>
              <a:t>CNES</a:t>
            </a:r>
            <a:r>
              <a:rPr lang="en-US" dirty="0"/>
              <a:t>. These are the satellites Aqua, </a:t>
            </a:r>
            <a:r>
              <a:rPr lang="en-US" dirty="0" err="1"/>
              <a:t>CloudSat</a:t>
            </a:r>
            <a:r>
              <a:rPr lang="en-US" dirty="0"/>
              <a:t>, </a:t>
            </a:r>
            <a:r>
              <a:rPr lang="en-US" dirty="0" err="1"/>
              <a:t>CALIPSO</a:t>
            </a:r>
            <a:r>
              <a:rPr lang="en-US" dirty="0"/>
              <a:t>, PARASOL and Aura. The first satellite was launched in 2002, the other two in 2004 and the last two in 2006. In 2008, </a:t>
            </a:r>
            <a:r>
              <a:rPr lang="en-US" dirty="0" err="1"/>
              <a:t>OCO</a:t>
            </a:r>
            <a:r>
              <a:rPr lang="en-US" dirty="0"/>
              <a:t> will be added. The satellites are able to detect the altitude profile of clouds, water, carbon dioxide, ozone, aerosols and other atmospheric components. Some are equipped with </a:t>
            </a:r>
            <a:r>
              <a:rPr lang="en-US" dirty="0" err="1"/>
              <a:t>lidar</a:t>
            </a:r>
            <a:r>
              <a:rPr lang="en-US" dirty="0"/>
              <a:t> (laser equivalent of radar), other instruments, of course, include radar, grid spectrometer and various analyzers. As the satellites fly over the same spot, it is possible to see the dynamics of events in the atmosphere.</a:t>
            </a:r>
            <a:endParaRPr lang="cs-CZ" dirty="0"/>
          </a:p>
        </p:txBody>
      </p:sp>
      <p:sp>
        <p:nvSpPr>
          <p:cNvPr id="3" name="Nadpis 2"/>
          <p:cNvSpPr>
            <a:spLocks noGrp="1"/>
          </p:cNvSpPr>
          <p:nvPr>
            <p:ph type="title"/>
          </p:nvPr>
        </p:nvSpPr>
        <p:spPr>
          <a:xfrm>
            <a:off x="457200" y="359465"/>
            <a:ext cx="8229600" cy="997833"/>
          </a:xfrm>
        </p:spPr>
        <p:txBody>
          <a:bodyPr/>
          <a:lstStyle/>
          <a:p>
            <a:r>
              <a:rPr lang="cs-CZ" dirty="0" smtClean="0"/>
              <a:t>A-</a:t>
            </a:r>
            <a:r>
              <a:rPr lang="cs-CZ" dirty="0" err="1" smtClean="0"/>
              <a:t>Train</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14</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descr="A-Train_Mar02_01.jpg"/>
          <p:cNvPicPr>
            <a:picLocks noGrp="1" noChangeAspect="1"/>
          </p:cNvPicPr>
          <p:nvPr>
            <p:ph sz="half" idx="1"/>
          </p:nvPr>
        </p:nvPicPr>
        <p:blipFill>
          <a:blip r:embed="rId2"/>
          <a:stretch>
            <a:fillRect/>
          </a:stretch>
        </p:blipFill>
        <p:spPr>
          <a:xfrm>
            <a:off x="571472" y="1571612"/>
            <a:ext cx="3429024" cy="2186003"/>
          </a:xfrm>
        </p:spPr>
      </p:pic>
      <p:pic>
        <p:nvPicPr>
          <p:cNvPr id="10" name="Zástupný symbol pro obsah 9" descr="payload.jpg"/>
          <p:cNvPicPr>
            <a:picLocks noGrp="1" noChangeAspect="1"/>
          </p:cNvPicPr>
          <p:nvPr>
            <p:ph sz="half" idx="2"/>
          </p:nvPr>
        </p:nvPicPr>
        <p:blipFill>
          <a:blip r:embed="rId3"/>
          <a:stretch>
            <a:fillRect/>
          </a:stretch>
        </p:blipFill>
        <p:spPr>
          <a:xfrm>
            <a:off x="4283968" y="1556792"/>
            <a:ext cx="4572006" cy="3429004"/>
          </a:xfrm>
        </p:spPr>
      </p:pic>
      <p:sp>
        <p:nvSpPr>
          <p:cNvPr id="3" name="Nadpis 2"/>
          <p:cNvSpPr>
            <a:spLocks noGrp="1"/>
          </p:cNvSpPr>
          <p:nvPr>
            <p:ph type="title"/>
          </p:nvPr>
        </p:nvSpPr>
        <p:spPr/>
        <p:txBody>
          <a:bodyPr>
            <a:normAutofit fontScale="90000"/>
          </a:bodyPr>
          <a:lstStyle/>
          <a:p>
            <a:r>
              <a:rPr lang="cs-CZ" dirty="0" smtClean="0"/>
              <a:t>CALIPSO (</a:t>
            </a:r>
            <a:r>
              <a:rPr lang="cs-CZ" dirty="0" err="1" smtClean="0"/>
              <a:t>Cloud</a:t>
            </a:r>
            <a:r>
              <a:rPr lang="cs-CZ" dirty="0" smtClean="0"/>
              <a:t>-Aerosol Lidar </a:t>
            </a:r>
            <a:r>
              <a:rPr lang="cs-CZ" dirty="0" err="1" smtClean="0"/>
              <a:t>and</a:t>
            </a:r>
            <a:r>
              <a:rPr lang="cs-CZ" dirty="0" smtClean="0"/>
              <a:t> </a:t>
            </a:r>
            <a:r>
              <a:rPr lang="cs-CZ" dirty="0" err="1" smtClean="0"/>
              <a:t>Infrared</a:t>
            </a:r>
            <a:r>
              <a:rPr lang="cs-CZ" dirty="0" smtClean="0"/>
              <a:t> </a:t>
            </a:r>
            <a:r>
              <a:rPr lang="cs-CZ" dirty="0" err="1" smtClean="0"/>
              <a:t>Pathfinder</a:t>
            </a:r>
            <a:r>
              <a:rPr lang="cs-CZ" dirty="0" smtClean="0"/>
              <a:t>  </a:t>
            </a:r>
            <a:r>
              <a:rPr lang="cs-CZ" dirty="0" err="1" smtClean="0"/>
              <a:t>Satellite</a:t>
            </a:r>
            <a:r>
              <a:rPr lang="cs-CZ" dirty="0" smtClean="0"/>
              <a:t> </a:t>
            </a:r>
            <a:r>
              <a:rPr lang="cs-CZ" dirty="0" err="1" smtClean="0"/>
              <a:t>Observations</a:t>
            </a:r>
            <a:r>
              <a:rPr lang="cs-CZ" dirty="0" smtClean="0"/>
              <a:t>)</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15</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pic>
        <p:nvPicPr>
          <p:cNvPr id="4099" name="Picture 3" descr="C:\Documents and Settings\pracovní\Dokumenty\Obrázky\CALIPSO-1stLight.jpg"/>
          <p:cNvPicPr>
            <a:picLocks noChangeAspect="1" noChangeArrowheads="1"/>
          </p:cNvPicPr>
          <p:nvPr/>
        </p:nvPicPr>
        <p:blipFill>
          <a:blip r:embed="rId4"/>
          <a:srcRect/>
          <a:stretch>
            <a:fillRect/>
          </a:stretch>
        </p:blipFill>
        <p:spPr bwMode="auto">
          <a:xfrm>
            <a:off x="571472" y="3786190"/>
            <a:ext cx="3429024" cy="2512233"/>
          </a:xfrm>
          <a:prstGeom prst="rect">
            <a:avLst/>
          </a:prstGeom>
          <a:noFill/>
        </p:spPr>
      </p:pic>
      <p:sp>
        <p:nvSpPr>
          <p:cNvPr id="2" name="TextovéPole 1"/>
          <p:cNvSpPr txBox="1"/>
          <p:nvPr/>
        </p:nvSpPr>
        <p:spPr>
          <a:xfrm>
            <a:off x="4283969" y="5047614"/>
            <a:ext cx="4680520" cy="1200329"/>
          </a:xfrm>
          <a:prstGeom prst="rect">
            <a:avLst/>
          </a:prstGeom>
          <a:noFill/>
        </p:spPr>
        <p:txBody>
          <a:bodyPr wrap="square" rtlCol="0">
            <a:spAutoFit/>
          </a:bodyPr>
          <a:lstStyle/>
          <a:p>
            <a:r>
              <a:rPr lang="en-US" dirty="0"/>
              <a:t>On board the satellite is a </a:t>
            </a:r>
            <a:r>
              <a:rPr lang="cs-CZ" dirty="0" smtClean="0"/>
              <a:t>LIDAR </a:t>
            </a:r>
            <a:r>
              <a:rPr lang="en-US" dirty="0" smtClean="0"/>
              <a:t>to </a:t>
            </a:r>
            <a:r>
              <a:rPr lang="en-US" dirty="0"/>
              <a:t>measure the height profile of aerosols in the atmosphere, detect hardly visible tropospheric</a:t>
            </a:r>
          </a:p>
          <a:p>
            <a:r>
              <a:rPr lang="en-US" dirty="0"/>
              <a:t>cloud and polar stratospheric clouds</a:t>
            </a:r>
            <a:endParaRPr lang="cs-CZ"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359465"/>
            <a:ext cx="8229600" cy="997833"/>
          </a:xfrm>
        </p:spPr>
        <p:txBody>
          <a:bodyPr>
            <a:normAutofit fontScale="90000"/>
          </a:bodyPr>
          <a:lstStyle/>
          <a:p>
            <a:r>
              <a:rPr lang="cs-CZ" dirty="0" err="1" smtClean="0"/>
              <a:t>Cloud</a:t>
            </a:r>
            <a:r>
              <a:rPr lang="cs-CZ" dirty="0" smtClean="0"/>
              <a:t> </a:t>
            </a:r>
            <a:r>
              <a:rPr lang="cs-CZ" dirty="0" err="1" smtClean="0"/>
              <a:t>and</a:t>
            </a:r>
            <a:r>
              <a:rPr lang="cs-CZ" dirty="0" smtClean="0"/>
              <a:t> </a:t>
            </a:r>
            <a:r>
              <a:rPr lang="cs-CZ" dirty="0" err="1" smtClean="0"/>
              <a:t>Rain</a:t>
            </a:r>
            <a:r>
              <a:rPr lang="cs-CZ" dirty="0" smtClean="0"/>
              <a:t/>
            </a:r>
            <a:br>
              <a:rPr lang="cs-CZ" dirty="0" smtClean="0"/>
            </a:br>
            <a:r>
              <a:rPr lang="en-US" dirty="0" smtClean="0"/>
              <a:t>Characteristics in the Australian Monsoon</a:t>
            </a:r>
            <a:endParaRPr lang="cs-CZ" dirty="0"/>
          </a:p>
        </p:txBody>
      </p:sp>
      <p:sp>
        <p:nvSpPr>
          <p:cNvPr id="5" name="Zástupný symbol pro datum 4"/>
          <p:cNvSpPr>
            <a:spLocks noGrp="1"/>
          </p:cNvSpPr>
          <p:nvPr>
            <p:ph type="dt" sz="half" idx="10"/>
          </p:nvPr>
        </p:nvSpPr>
        <p:spPr/>
        <p:txBody>
          <a:bodyPr/>
          <a:lstStyle/>
          <a:p>
            <a:r>
              <a:rPr lang="cs-CZ" smtClean="0"/>
              <a:t>2010</a:t>
            </a:r>
            <a:endParaRPr lang="en-US"/>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16</a:t>
            </a:fld>
            <a:endParaRPr lang="en-US"/>
          </a:p>
        </p:txBody>
      </p:sp>
      <p:sp>
        <p:nvSpPr>
          <p:cNvPr id="7" name="Zástupný symbol pro zápatí 6"/>
          <p:cNvSpPr>
            <a:spLocks noGrp="1"/>
          </p:cNvSpPr>
          <p:nvPr>
            <p:ph type="ftr" sz="quarter" idx="12"/>
          </p:nvPr>
        </p:nvSpPr>
        <p:spPr/>
        <p:txBody>
          <a:bodyPr/>
          <a:lstStyle/>
          <a:p>
            <a:r>
              <a:rPr lang="en-US" smtClean="0"/>
              <a:t>prof. V. Otruba</a:t>
            </a:r>
            <a:endParaRPr lang="en-US"/>
          </a:p>
        </p:txBody>
      </p:sp>
      <p:pic>
        <p:nvPicPr>
          <p:cNvPr id="18434" name="Picture 2"/>
          <p:cNvPicPr>
            <a:picLocks noGrp="1" noChangeAspect="1" noChangeArrowheads="1"/>
          </p:cNvPicPr>
          <p:nvPr>
            <p:ph sz="half" idx="1"/>
          </p:nvPr>
        </p:nvPicPr>
        <p:blipFill>
          <a:blip r:embed="rId2"/>
          <a:srcRect/>
          <a:stretch>
            <a:fillRect/>
          </a:stretch>
        </p:blipFill>
        <p:spPr bwMode="auto">
          <a:xfrm>
            <a:off x="500034" y="2000240"/>
            <a:ext cx="4038600" cy="2166310"/>
          </a:xfrm>
          <a:prstGeom prst="rect">
            <a:avLst/>
          </a:prstGeom>
          <a:noFill/>
          <a:ln w="9525">
            <a:noFill/>
            <a:miter lim="800000"/>
            <a:headEnd/>
            <a:tailEnd/>
          </a:ln>
          <a:effectLst/>
        </p:spPr>
      </p:pic>
      <p:pic>
        <p:nvPicPr>
          <p:cNvPr id="18435" name="Picture 3"/>
          <p:cNvPicPr>
            <a:picLocks noGrp="1" noChangeAspect="1" noChangeArrowheads="1"/>
          </p:cNvPicPr>
          <p:nvPr>
            <p:ph sz="half" idx="2"/>
          </p:nvPr>
        </p:nvPicPr>
        <p:blipFill>
          <a:blip r:embed="rId3"/>
          <a:srcRect b="28893"/>
          <a:stretch>
            <a:fillRect/>
          </a:stretch>
        </p:blipFill>
        <p:spPr bwMode="auto">
          <a:xfrm>
            <a:off x="4648200" y="2014806"/>
            <a:ext cx="4038600" cy="2771516"/>
          </a:xfrm>
          <a:prstGeom prst="rect">
            <a:avLst/>
          </a:prstGeom>
          <a:noFill/>
          <a:ln w="9525">
            <a:noFill/>
            <a:miter lim="800000"/>
            <a:headEnd/>
            <a:tailEnd/>
          </a:ln>
          <a:effectLst/>
        </p:spPr>
      </p:pic>
      <p:pic>
        <p:nvPicPr>
          <p:cNvPr id="18436" name="Picture 4"/>
          <p:cNvPicPr>
            <a:picLocks noChangeAspect="1" noChangeArrowheads="1"/>
          </p:cNvPicPr>
          <p:nvPr/>
        </p:nvPicPr>
        <p:blipFill>
          <a:blip r:embed="rId3"/>
          <a:srcRect t="87097"/>
          <a:stretch>
            <a:fillRect/>
          </a:stretch>
        </p:blipFill>
        <p:spPr bwMode="auto">
          <a:xfrm>
            <a:off x="4643438" y="4929198"/>
            <a:ext cx="4000528" cy="571489"/>
          </a:xfrm>
          <a:prstGeom prst="rect">
            <a:avLst/>
          </a:prstGeom>
          <a:noFill/>
          <a:ln w="9525">
            <a:noFill/>
            <a:miter lim="800000"/>
            <a:headEnd/>
            <a:tailEnd/>
          </a:ln>
          <a:effectLst/>
        </p:spPr>
      </p:pic>
      <p:sp>
        <p:nvSpPr>
          <p:cNvPr id="11" name="TextovéPole 10"/>
          <p:cNvSpPr txBox="1"/>
          <p:nvPr/>
        </p:nvSpPr>
        <p:spPr>
          <a:xfrm>
            <a:off x="571472" y="4286256"/>
            <a:ext cx="3674404" cy="369332"/>
          </a:xfrm>
          <a:prstGeom prst="rect">
            <a:avLst/>
          </a:prstGeom>
          <a:noFill/>
        </p:spPr>
        <p:txBody>
          <a:bodyPr wrap="none" rtlCol="0">
            <a:spAutoFit/>
          </a:bodyPr>
          <a:lstStyle/>
          <a:p>
            <a:r>
              <a:rPr lang="en-US" dirty="0"/>
              <a:t>Height and horizontal distance in km</a:t>
            </a:r>
            <a:endParaRPr lang="cs-CZ" dirty="0"/>
          </a:p>
        </p:txBody>
      </p:sp>
      <p:sp>
        <p:nvSpPr>
          <p:cNvPr id="12" name="TextovéPole 11"/>
          <p:cNvSpPr txBox="1"/>
          <p:nvPr/>
        </p:nvSpPr>
        <p:spPr>
          <a:xfrm>
            <a:off x="4643438" y="5572140"/>
            <a:ext cx="4000528" cy="646331"/>
          </a:xfrm>
          <a:prstGeom prst="rect">
            <a:avLst/>
          </a:prstGeom>
          <a:noFill/>
        </p:spPr>
        <p:txBody>
          <a:bodyPr wrap="square" rtlCol="0">
            <a:spAutoFit/>
          </a:bodyPr>
          <a:lstStyle/>
          <a:p>
            <a:r>
              <a:rPr lang="en-US" dirty="0"/>
              <a:t>Measurement of velocity in clouds by </a:t>
            </a:r>
            <a:r>
              <a:rPr lang="en-US" dirty="0" smtClean="0"/>
              <a:t>Doppler </a:t>
            </a:r>
            <a:r>
              <a:rPr lang="en-US" dirty="0"/>
              <a:t>effect (</a:t>
            </a:r>
            <a:r>
              <a:rPr lang="en-US" dirty="0" smtClean="0"/>
              <a:t>m/s</a:t>
            </a:r>
            <a:r>
              <a:rPr lang="en-US" dirty="0"/>
              <a:t>)</a:t>
            </a:r>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idx="1"/>
          </p:nvPr>
        </p:nvSpPr>
        <p:spPr/>
        <p:txBody>
          <a:bodyPr>
            <a:normAutofit fontScale="92500" lnSpcReduction="10000"/>
          </a:bodyPr>
          <a:lstStyle/>
          <a:p>
            <a:r>
              <a:rPr lang="en-US" dirty="0"/>
              <a:t>It is used for remote detection of ions, atoms of molecules and aerosols while monitoring of air pollution by remote sensing of pollutants and impurities</a:t>
            </a:r>
            <a:r>
              <a:rPr lang="cs-CZ" dirty="0" smtClean="0"/>
              <a:t>.</a:t>
            </a:r>
          </a:p>
          <a:p>
            <a:r>
              <a:rPr lang="en-US" dirty="0" smtClean="0"/>
              <a:t>L</a:t>
            </a:r>
            <a:r>
              <a:rPr lang="cs-CZ" dirty="0" err="1" smtClean="0"/>
              <a:t>IDAR</a:t>
            </a:r>
            <a:r>
              <a:rPr lang="cs-CZ" dirty="0" smtClean="0"/>
              <a:t> </a:t>
            </a:r>
            <a:r>
              <a:rPr lang="en-US" dirty="0" smtClean="0"/>
              <a:t>uses </a:t>
            </a:r>
            <a:r>
              <a:rPr lang="en-US" dirty="0"/>
              <a:t>spectroscopic principles, does not require sampling and measurement is non-destructive</a:t>
            </a:r>
            <a:r>
              <a:rPr lang="cs-CZ" dirty="0" smtClean="0"/>
              <a:t>.</a:t>
            </a:r>
          </a:p>
          <a:p>
            <a:r>
              <a:rPr lang="en-US" dirty="0"/>
              <a:t>Due to the high cost of the device, it is used only in cases where it is not possible to use any other analytical method, </a:t>
            </a:r>
            <a:r>
              <a:rPr lang="en-US" dirty="0" smtClean="0"/>
              <a:t>e</a:t>
            </a:r>
            <a:r>
              <a:rPr lang="cs-CZ" dirty="0" smtClean="0"/>
              <a:t>.</a:t>
            </a:r>
            <a:r>
              <a:rPr lang="en-US" dirty="0" smtClean="0"/>
              <a:t>g</a:t>
            </a:r>
            <a:r>
              <a:rPr lang="cs-CZ" dirty="0" smtClean="0"/>
              <a:t>.</a:t>
            </a:r>
            <a:r>
              <a:rPr lang="en-US" dirty="0" smtClean="0"/>
              <a:t> </a:t>
            </a:r>
            <a:r>
              <a:rPr lang="en-US" dirty="0"/>
              <a:t>long distance measurements</a:t>
            </a:r>
            <a:r>
              <a:rPr lang="cs-CZ" dirty="0" smtClean="0"/>
              <a:t>.</a:t>
            </a:r>
          </a:p>
          <a:p>
            <a:r>
              <a:rPr lang="en-US" dirty="0"/>
              <a:t>Analytical </a:t>
            </a:r>
            <a:r>
              <a:rPr lang="cs-CZ" dirty="0" smtClean="0"/>
              <a:t>LIDAR</a:t>
            </a:r>
            <a:r>
              <a:rPr lang="en-US" dirty="0" smtClean="0"/>
              <a:t> </a:t>
            </a:r>
            <a:r>
              <a:rPr lang="en-US" dirty="0"/>
              <a:t>is one of the so-called active techniques, because the response of </a:t>
            </a:r>
            <a:r>
              <a:rPr lang="en-US" dirty="0" err="1"/>
              <a:t>analytes</a:t>
            </a:r>
            <a:r>
              <a:rPr lang="en-US" dirty="0"/>
              <a:t> is caused by active intervention - sending a laser beam into the atmosphere</a:t>
            </a:r>
            <a:r>
              <a:rPr lang="cs-CZ" dirty="0" smtClean="0"/>
              <a:t>.</a:t>
            </a:r>
            <a:endParaRPr lang="cs-CZ" dirty="0"/>
          </a:p>
        </p:txBody>
      </p:sp>
      <p:sp>
        <p:nvSpPr>
          <p:cNvPr id="5" name="Nadpis 4"/>
          <p:cNvSpPr>
            <a:spLocks noGrp="1"/>
          </p:cNvSpPr>
          <p:nvPr>
            <p:ph type="title"/>
          </p:nvPr>
        </p:nvSpPr>
        <p:spPr>
          <a:xfrm>
            <a:off x="457200" y="359465"/>
            <a:ext cx="8229600" cy="997833"/>
          </a:xfrm>
        </p:spPr>
        <p:txBody>
          <a:bodyPr/>
          <a:lstStyle/>
          <a:p>
            <a:r>
              <a:rPr lang="cs-CZ" dirty="0"/>
              <a:t>Analytical </a:t>
            </a:r>
            <a:r>
              <a:rPr lang="cs-CZ" dirty="0" smtClean="0"/>
              <a:t>LIDAR</a:t>
            </a:r>
            <a:endParaRPr lang="cs-CZ" dirty="0"/>
          </a:p>
        </p:txBody>
      </p:sp>
      <p:sp>
        <p:nvSpPr>
          <p:cNvPr id="2" name="Zástupný symbol pro datum 1"/>
          <p:cNvSpPr>
            <a:spLocks noGrp="1"/>
          </p:cNvSpPr>
          <p:nvPr>
            <p:ph type="dt" sz="half" idx="10"/>
          </p:nvPr>
        </p:nvSpPr>
        <p:spPr/>
        <p:txBody>
          <a:bodyPr/>
          <a:lstStyle/>
          <a:p>
            <a:r>
              <a:rPr lang="cs-CZ" smtClean="0"/>
              <a:t>2010</a:t>
            </a:r>
            <a:endParaRPr lang="en-US"/>
          </a:p>
        </p:txBody>
      </p:sp>
      <p:sp>
        <p:nvSpPr>
          <p:cNvPr id="3" name="Zástupný symbol pro číslo snímku 2"/>
          <p:cNvSpPr>
            <a:spLocks noGrp="1"/>
          </p:cNvSpPr>
          <p:nvPr>
            <p:ph type="sldNum" sz="quarter" idx="11"/>
          </p:nvPr>
        </p:nvSpPr>
        <p:spPr/>
        <p:txBody>
          <a:bodyPr/>
          <a:lstStyle/>
          <a:p>
            <a:pPr algn="r"/>
            <a:fld id="{D4C49B74-5DB2-4B03-B1D2-7F6A3C51C318}" type="slidenum">
              <a:rPr lang="en-US" smtClean="0"/>
              <a:pPr algn="r"/>
              <a:t>17</a:t>
            </a:fld>
            <a:endParaRPr lang="en-US"/>
          </a:p>
        </p:txBody>
      </p:sp>
      <p:sp>
        <p:nvSpPr>
          <p:cNvPr id="4" name="Zástupný symbol pro zápatí 3"/>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sz="half" idx="1"/>
          </p:nvPr>
        </p:nvSpPr>
        <p:spPr/>
        <p:txBody>
          <a:bodyPr>
            <a:normAutofit fontScale="92500" lnSpcReduction="10000"/>
          </a:bodyPr>
          <a:lstStyle/>
          <a:p>
            <a:r>
              <a:rPr lang="en-US" dirty="0"/>
              <a:t>Radiation scattered by non-absorbing gas (atmosphere) contains components of Raman and Rayleigh scattering, which must be separated by a spectrometer</a:t>
            </a:r>
            <a:r>
              <a:rPr lang="cs-CZ" dirty="0" smtClean="0"/>
              <a:t>.</a:t>
            </a:r>
          </a:p>
          <a:p>
            <a:r>
              <a:rPr lang="en-US" dirty="0"/>
              <a:t>Rayleigh scattering results in a relatively intensive thick line, with more Raman lines on both sides</a:t>
            </a:r>
            <a:r>
              <a:rPr lang="cs-CZ" dirty="0" smtClean="0"/>
              <a:t>.</a:t>
            </a:r>
            <a:endParaRPr lang="cs-CZ" dirty="0"/>
          </a:p>
        </p:txBody>
      </p:sp>
      <p:pic>
        <p:nvPicPr>
          <p:cNvPr id="9" name="Zástupný symbol pro obsah 8" descr="!img034.tif"/>
          <p:cNvPicPr>
            <a:picLocks noGrp="1" noChangeAspect="1"/>
          </p:cNvPicPr>
          <p:nvPr>
            <p:ph sz="half" idx="2"/>
          </p:nvPr>
        </p:nvPicPr>
        <p:blipFill>
          <a:blip r:embed="rId2">
            <a:duotone>
              <a:prstClr val="black"/>
              <a:srgbClr val="D9C3A5">
                <a:tint val="50000"/>
                <a:satMod val="180000"/>
              </a:srgbClr>
            </a:duotone>
          </a:blip>
          <a:stretch>
            <a:fillRect/>
          </a:stretch>
        </p:blipFill>
        <p:spPr>
          <a:xfrm>
            <a:off x="4429124" y="1571612"/>
            <a:ext cx="4287889" cy="4643470"/>
          </a:xfrm>
        </p:spPr>
      </p:pic>
      <p:sp>
        <p:nvSpPr>
          <p:cNvPr id="3" name="Nadpis 2"/>
          <p:cNvSpPr>
            <a:spLocks noGrp="1"/>
          </p:cNvSpPr>
          <p:nvPr>
            <p:ph type="title"/>
          </p:nvPr>
        </p:nvSpPr>
        <p:spPr>
          <a:xfrm>
            <a:off x="457200" y="359465"/>
            <a:ext cx="8229600" cy="997833"/>
          </a:xfrm>
        </p:spPr>
        <p:txBody>
          <a:bodyPr/>
          <a:lstStyle/>
          <a:p>
            <a:r>
              <a:rPr lang="cs-CZ" dirty="0" err="1"/>
              <a:t>Raman</a:t>
            </a:r>
            <a:r>
              <a:rPr lang="cs-CZ" dirty="0"/>
              <a:t> </a:t>
            </a:r>
            <a:r>
              <a:rPr lang="cs-CZ" dirty="0" smtClean="0"/>
              <a:t>LIDAR </a:t>
            </a:r>
            <a:r>
              <a:rPr lang="cs-CZ" dirty="0"/>
              <a:t>1</a:t>
            </a:r>
          </a:p>
        </p:txBody>
      </p:sp>
      <p:sp>
        <p:nvSpPr>
          <p:cNvPr id="4" name="Zástupný symbol pro datum 3"/>
          <p:cNvSpPr>
            <a:spLocks noGrp="1"/>
          </p:cNvSpPr>
          <p:nvPr>
            <p:ph type="dt" sz="half" idx="10"/>
          </p:nvPr>
        </p:nvSpPr>
        <p:spPr/>
        <p:txBody>
          <a:bodyPr/>
          <a:lstStyle/>
          <a:p>
            <a:r>
              <a:rPr lang="cs-CZ" smtClean="0"/>
              <a:t>2010</a:t>
            </a:r>
            <a:endParaRPr lang="en-US" dirty="0"/>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18</a:t>
            </a:fld>
            <a:endParaRPr lang="en-US" dirty="0"/>
          </a:p>
        </p:txBody>
      </p:sp>
      <p:sp>
        <p:nvSpPr>
          <p:cNvPr id="6" name="Zástupný symbol pro zápatí 5"/>
          <p:cNvSpPr>
            <a:spLocks noGrp="1"/>
          </p:cNvSpPr>
          <p:nvPr>
            <p:ph type="ftr" sz="quarter" idx="12"/>
          </p:nvPr>
        </p:nvSpPr>
        <p:spPr/>
        <p:txBody>
          <a:bodyPr/>
          <a:lstStyle/>
          <a:p>
            <a:r>
              <a:rPr lang="en-US" smtClean="0"/>
              <a:t>prof. V. Otruba</a:t>
            </a:r>
            <a:endParaRPr lang="en-US" dirty="0"/>
          </a:p>
        </p:txBody>
      </p:sp>
      <p:sp>
        <p:nvSpPr>
          <p:cNvPr id="10" name="TextovéPole 9"/>
          <p:cNvSpPr txBox="1"/>
          <p:nvPr/>
        </p:nvSpPr>
        <p:spPr>
          <a:xfrm>
            <a:off x="5500694" y="2285992"/>
            <a:ext cx="625492" cy="523220"/>
          </a:xfrm>
          <a:prstGeom prst="rect">
            <a:avLst/>
          </a:prstGeom>
          <a:noFill/>
        </p:spPr>
        <p:txBody>
          <a:bodyPr wrap="none" rtlCol="0">
            <a:spAutoFit/>
          </a:bodyPr>
          <a:lstStyle/>
          <a:p>
            <a:r>
              <a:rPr lang="cs-CZ" sz="2800" b="1" dirty="0" smtClean="0"/>
              <a:t>N2</a:t>
            </a:r>
            <a:endParaRPr lang="cs-CZ" sz="28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idx="1"/>
          </p:nvPr>
        </p:nvSpPr>
        <p:spPr>
          <a:xfrm>
            <a:off x="457200" y="1600200"/>
            <a:ext cx="8229600" cy="4757758"/>
          </a:xfrm>
        </p:spPr>
        <p:txBody>
          <a:bodyPr>
            <a:normAutofit fontScale="92500" lnSpcReduction="20000"/>
          </a:bodyPr>
          <a:lstStyle/>
          <a:p>
            <a:r>
              <a:rPr lang="en-US" dirty="0"/>
              <a:t>Raman scattering is related to the rotational and vibrational levels of molecules that can be identified from the Raman </a:t>
            </a:r>
            <a:r>
              <a:rPr lang="en-US" dirty="0" smtClean="0"/>
              <a:t>spectrum</a:t>
            </a:r>
            <a:endParaRPr lang="cs-CZ" dirty="0" smtClean="0"/>
          </a:p>
          <a:p>
            <a:r>
              <a:rPr lang="en-US" dirty="0"/>
              <a:t>The laser beam interacts with all molecules in the atmosphere, providing information about all the compounds in the beam </a:t>
            </a:r>
            <a:r>
              <a:rPr lang="en-US" dirty="0" smtClean="0"/>
              <a:t>path</a:t>
            </a:r>
            <a:endParaRPr lang="cs-CZ" dirty="0" smtClean="0"/>
          </a:p>
          <a:p>
            <a:r>
              <a:rPr lang="en-US" dirty="0"/>
              <a:t>Since the time of photon-molecule interaction is very short and the scattering occurs in a time interval of 10</a:t>
            </a:r>
            <a:r>
              <a:rPr lang="en-US" baseline="30000" dirty="0"/>
              <a:t>-10</a:t>
            </a:r>
            <a:r>
              <a:rPr lang="en-US" dirty="0"/>
              <a:t> to 10</a:t>
            </a:r>
            <a:r>
              <a:rPr lang="en-US" baseline="30000" dirty="0"/>
              <a:t>-12</a:t>
            </a:r>
            <a:r>
              <a:rPr lang="en-US" dirty="0"/>
              <a:t> s, it is possible to determine compounds present in the atmosphere and their intensities and concentrations at the moment of receiving the signal from the position of the Raman lines. From the signal delay, the distance of the scattering compounds from the source can be determined.</a:t>
            </a:r>
            <a:endParaRPr lang="cs-CZ" dirty="0"/>
          </a:p>
        </p:txBody>
      </p:sp>
      <p:sp>
        <p:nvSpPr>
          <p:cNvPr id="4" name="Nadpis 3"/>
          <p:cNvSpPr>
            <a:spLocks noGrp="1"/>
          </p:cNvSpPr>
          <p:nvPr>
            <p:ph type="title"/>
          </p:nvPr>
        </p:nvSpPr>
        <p:spPr>
          <a:xfrm>
            <a:off x="457200" y="359465"/>
            <a:ext cx="8229600" cy="997833"/>
          </a:xfrm>
        </p:spPr>
        <p:txBody>
          <a:bodyPr/>
          <a:lstStyle/>
          <a:p>
            <a:r>
              <a:rPr lang="cs-CZ" dirty="0" err="1"/>
              <a:t>Raman</a:t>
            </a:r>
            <a:r>
              <a:rPr lang="cs-CZ" dirty="0"/>
              <a:t> LIDAR 2</a:t>
            </a:r>
          </a:p>
        </p:txBody>
      </p:sp>
      <p:sp>
        <p:nvSpPr>
          <p:cNvPr id="5" name="Zástupný symbol pro datum 4"/>
          <p:cNvSpPr>
            <a:spLocks noGrp="1"/>
          </p:cNvSpPr>
          <p:nvPr>
            <p:ph type="dt" sz="half" idx="10"/>
          </p:nvPr>
        </p:nvSpPr>
        <p:spPr/>
        <p:txBody>
          <a:bodyPr/>
          <a:lstStyle/>
          <a:p>
            <a:r>
              <a:rPr lang="cs-CZ" smtClean="0"/>
              <a:t>2010</a:t>
            </a:r>
            <a:endParaRPr lang="en-US"/>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19</a:t>
            </a:fld>
            <a:endParaRPr lang="en-US"/>
          </a:p>
        </p:txBody>
      </p:sp>
      <p:sp>
        <p:nvSpPr>
          <p:cNvPr id="7" name="Zástupný symbol pro zápatí 6"/>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lstStyle/>
          <a:p>
            <a:r>
              <a:rPr lang="en-US" dirty="0"/>
              <a:t>Analytically important method used for sensitive analysis of air by laser radiation in open </a:t>
            </a:r>
            <a:r>
              <a:rPr lang="en-US" dirty="0" smtClean="0"/>
              <a:t>atmosphere</a:t>
            </a:r>
            <a:endParaRPr lang="cs-CZ" dirty="0" smtClean="0"/>
          </a:p>
          <a:p>
            <a:r>
              <a:rPr lang="en-US" dirty="0"/>
              <a:t>Due to its low divergence, the laser beam is very convenient for measuring absorption in the open atmosphere as a long optical path </a:t>
            </a:r>
            <a:r>
              <a:rPr lang="en-US" dirty="0" smtClean="0"/>
              <a:t>cell</a:t>
            </a:r>
            <a:endParaRPr lang="cs-CZ" dirty="0" smtClean="0"/>
          </a:p>
          <a:p>
            <a:r>
              <a:rPr lang="en-US" dirty="0"/>
              <a:t>Several experimental configurations can be used for open atmosphere measurements</a:t>
            </a:r>
            <a:endParaRPr lang="cs-CZ" dirty="0"/>
          </a:p>
        </p:txBody>
      </p:sp>
      <p:sp>
        <p:nvSpPr>
          <p:cNvPr id="3" name="Nadpis 2"/>
          <p:cNvSpPr>
            <a:spLocks noGrp="1"/>
          </p:cNvSpPr>
          <p:nvPr>
            <p:ph type="title"/>
          </p:nvPr>
        </p:nvSpPr>
        <p:spPr/>
        <p:txBody>
          <a:bodyPr/>
          <a:lstStyle/>
          <a:p>
            <a:r>
              <a:rPr lang="cs-CZ" dirty="0"/>
              <a:t>Lidar </a:t>
            </a:r>
            <a:r>
              <a:rPr lang="cs-CZ" dirty="0" err="1"/>
              <a:t>remote</a:t>
            </a:r>
            <a:r>
              <a:rPr lang="cs-CZ" dirty="0"/>
              <a:t> </a:t>
            </a:r>
            <a:r>
              <a:rPr lang="cs-CZ" dirty="0" err="1"/>
              <a:t>detection</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2</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extLst>
      <p:ext uri="{BB962C8B-B14F-4D97-AF65-F5344CB8AC3E}">
        <p14:creationId xmlns:p14="http://schemas.microsoft.com/office/powerpoint/2010/main" val="2282361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sz="half" idx="1"/>
          </p:nvPr>
        </p:nvSpPr>
        <p:spPr>
          <a:xfrm>
            <a:off x="142844" y="1500174"/>
            <a:ext cx="4429156" cy="4786346"/>
          </a:xfrm>
        </p:spPr>
        <p:txBody>
          <a:bodyPr>
            <a:normAutofit/>
          </a:bodyPr>
          <a:lstStyle/>
          <a:p>
            <a:r>
              <a:rPr lang="en-US" sz="2000" dirty="0" smtClean="0"/>
              <a:t>The received radiation is focused into the entrance slit of the spectrometer, on the output is a multichannel detector. Signal processing and the detector are subject to extreme demands due to the processing of weak, short-term and exponentially decreasing signals.</a:t>
            </a:r>
          </a:p>
          <a:p>
            <a:r>
              <a:rPr lang="en-US" sz="2000" dirty="0" smtClean="0"/>
              <a:t>It allows simultaneous selective determination of all molecules and allows their spatial resolution. Unfortunately, low signal strength limits the use of Raman LIDAR .</a:t>
            </a:r>
          </a:p>
          <a:p>
            <a:endParaRPr lang="en-US" sz="2000" dirty="0" smtClean="0"/>
          </a:p>
          <a:p>
            <a:endParaRPr lang="en-US" sz="2000" dirty="0"/>
          </a:p>
        </p:txBody>
      </p:sp>
      <p:pic>
        <p:nvPicPr>
          <p:cNvPr id="9" name="Zástupný symbol pro obsah 8" descr="!img010.tif"/>
          <p:cNvPicPr>
            <a:picLocks noGrp="1" noChangeAspect="1"/>
          </p:cNvPicPr>
          <p:nvPr>
            <p:ph sz="half" idx="2"/>
          </p:nvPr>
        </p:nvPicPr>
        <p:blipFill>
          <a:blip r:embed="rId2">
            <a:duotone>
              <a:prstClr val="black"/>
              <a:srgbClr val="D9C3A5">
                <a:tint val="50000"/>
                <a:satMod val="180000"/>
              </a:srgbClr>
            </a:duotone>
          </a:blip>
          <a:srcRect r="10091"/>
          <a:stretch>
            <a:fillRect/>
          </a:stretch>
        </p:blipFill>
        <p:spPr>
          <a:xfrm>
            <a:off x="4572000" y="1571612"/>
            <a:ext cx="4284209" cy="3214710"/>
          </a:xfrm>
        </p:spPr>
      </p:pic>
      <p:sp>
        <p:nvSpPr>
          <p:cNvPr id="3" name="Nadpis 2"/>
          <p:cNvSpPr>
            <a:spLocks noGrp="1"/>
          </p:cNvSpPr>
          <p:nvPr>
            <p:ph type="title"/>
          </p:nvPr>
        </p:nvSpPr>
        <p:spPr>
          <a:xfrm>
            <a:off x="457200" y="359465"/>
            <a:ext cx="8229600" cy="997833"/>
          </a:xfrm>
        </p:spPr>
        <p:txBody>
          <a:bodyPr/>
          <a:lstStyle/>
          <a:p>
            <a:r>
              <a:rPr lang="en-US" dirty="0" smtClean="0"/>
              <a:t>Diagram of Raman LIDAR</a:t>
            </a:r>
            <a:endParaRPr lang="en-US" dirty="0"/>
          </a:p>
        </p:txBody>
      </p:sp>
      <p:sp>
        <p:nvSpPr>
          <p:cNvPr id="4" name="Zástupný symbol pro datum 3"/>
          <p:cNvSpPr>
            <a:spLocks noGrp="1"/>
          </p:cNvSpPr>
          <p:nvPr>
            <p:ph type="dt" sz="half" idx="10"/>
          </p:nvPr>
        </p:nvSpPr>
        <p:spPr/>
        <p:txBody>
          <a:bodyPr/>
          <a:lstStyle/>
          <a:p>
            <a:r>
              <a:rPr lang="en-US" dirty="0" smtClean="0"/>
              <a:t>2010</a:t>
            </a:r>
            <a:endParaRPr lang="en-US" dirty="0"/>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20</a:t>
            </a:fld>
            <a:endParaRPr lang="en-US" dirty="0"/>
          </a:p>
        </p:txBody>
      </p:sp>
      <p:sp>
        <p:nvSpPr>
          <p:cNvPr id="6" name="Zástupný symbol pro zápatí 5"/>
          <p:cNvSpPr>
            <a:spLocks noGrp="1"/>
          </p:cNvSpPr>
          <p:nvPr>
            <p:ph type="ftr" sz="quarter" idx="12"/>
          </p:nvPr>
        </p:nvSpPr>
        <p:spPr/>
        <p:txBody>
          <a:bodyPr/>
          <a:lstStyle/>
          <a:p>
            <a:r>
              <a:rPr lang="en-US" dirty="0" smtClean="0"/>
              <a:t>prof. V. </a:t>
            </a:r>
            <a:r>
              <a:rPr lang="en-US" dirty="0" err="1" smtClean="0"/>
              <a:t>Otruba</a:t>
            </a:r>
            <a:endParaRPr lang="en-US" dirty="0"/>
          </a:p>
        </p:txBody>
      </p:sp>
      <p:sp>
        <p:nvSpPr>
          <p:cNvPr id="10" name="TextovéPole 9"/>
          <p:cNvSpPr txBox="1"/>
          <p:nvPr/>
        </p:nvSpPr>
        <p:spPr>
          <a:xfrm>
            <a:off x="4643439" y="5143512"/>
            <a:ext cx="4357717" cy="923330"/>
          </a:xfrm>
          <a:prstGeom prst="rect">
            <a:avLst/>
          </a:prstGeom>
          <a:noFill/>
        </p:spPr>
        <p:txBody>
          <a:bodyPr wrap="square" rtlCol="0">
            <a:spAutoFit/>
          </a:bodyPr>
          <a:lstStyle/>
          <a:p>
            <a:r>
              <a:rPr lang="en-US" dirty="0" smtClean="0"/>
              <a:t>L - laser, E - beam expander (collimator), T - telescope, S - spectrometer,</a:t>
            </a:r>
          </a:p>
          <a:p>
            <a:r>
              <a:rPr lang="en-US" dirty="0" smtClean="0"/>
              <a:t>MA - multichannel analyzer</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pro obsah 9" descr="!img036.tif"/>
          <p:cNvPicPr>
            <a:picLocks noGrp="1" noChangeAspect="1"/>
          </p:cNvPicPr>
          <p:nvPr>
            <p:ph idx="1"/>
          </p:nvPr>
        </p:nvPicPr>
        <p:blipFill>
          <a:blip r:embed="rId2">
            <a:duotone>
              <a:prstClr val="black"/>
              <a:srgbClr val="D9C3A5">
                <a:tint val="50000"/>
                <a:satMod val="180000"/>
              </a:srgbClr>
            </a:duotone>
          </a:blip>
          <a:stretch>
            <a:fillRect/>
          </a:stretch>
        </p:blipFill>
        <p:spPr>
          <a:xfrm>
            <a:off x="924782" y="1571612"/>
            <a:ext cx="7294436" cy="4583138"/>
          </a:xfrm>
        </p:spPr>
      </p:pic>
      <p:sp>
        <p:nvSpPr>
          <p:cNvPr id="8" name="Nadpis 7"/>
          <p:cNvSpPr>
            <a:spLocks noGrp="1"/>
          </p:cNvSpPr>
          <p:nvPr>
            <p:ph type="title"/>
          </p:nvPr>
        </p:nvSpPr>
        <p:spPr>
          <a:xfrm>
            <a:off x="457200" y="359465"/>
            <a:ext cx="8229600" cy="997833"/>
          </a:xfrm>
        </p:spPr>
        <p:txBody>
          <a:bodyPr/>
          <a:lstStyle/>
          <a:p>
            <a:r>
              <a:rPr lang="cs-CZ" dirty="0" err="1"/>
              <a:t>Raman</a:t>
            </a:r>
            <a:r>
              <a:rPr lang="cs-CZ" dirty="0"/>
              <a:t> Lidar - </a:t>
            </a:r>
            <a:r>
              <a:rPr lang="cs-CZ" dirty="0" err="1"/>
              <a:t>nitrogen</a:t>
            </a:r>
            <a:r>
              <a:rPr lang="cs-CZ" dirty="0"/>
              <a:t> </a:t>
            </a:r>
            <a:r>
              <a:rPr lang="cs-CZ" dirty="0" err="1"/>
              <a:t>spectrum</a:t>
            </a:r>
            <a:endParaRPr lang="cs-CZ" dirty="0"/>
          </a:p>
        </p:txBody>
      </p:sp>
      <p:sp>
        <p:nvSpPr>
          <p:cNvPr id="5" name="Zástupný symbol pro datum 4"/>
          <p:cNvSpPr>
            <a:spLocks noGrp="1"/>
          </p:cNvSpPr>
          <p:nvPr>
            <p:ph type="dt" sz="half" idx="10"/>
          </p:nvPr>
        </p:nvSpPr>
        <p:spPr/>
        <p:txBody>
          <a:bodyPr/>
          <a:lstStyle/>
          <a:p>
            <a:r>
              <a:rPr lang="cs-CZ" smtClean="0"/>
              <a:t>2010</a:t>
            </a:r>
            <a:endParaRPr lang="en-US"/>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21</a:t>
            </a:fld>
            <a:endParaRPr lang="en-US"/>
          </a:p>
        </p:txBody>
      </p:sp>
      <p:sp>
        <p:nvSpPr>
          <p:cNvPr id="7" name="Zástupný symbol pro zápatí 6"/>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pro obsah 9" descr="!img035.tif"/>
          <p:cNvPicPr>
            <a:picLocks noGrp="1" noChangeAspect="1"/>
          </p:cNvPicPr>
          <p:nvPr>
            <p:ph idx="1"/>
          </p:nvPr>
        </p:nvPicPr>
        <p:blipFill>
          <a:blip r:embed="rId2">
            <a:duotone>
              <a:prstClr val="black"/>
              <a:srgbClr val="D9C3A5">
                <a:tint val="50000"/>
                <a:satMod val="180000"/>
              </a:srgbClr>
            </a:duotone>
          </a:blip>
          <a:stretch>
            <a:fillRect/>
          </a:stretch>
        </p:blipFill>
        <p:spPr>
          <a:xfrm>
            <a:off x="1071538" y="1562647"/>
            <a:ext cx="7000924" cy="4601068"/>
          </a:xfrm>
        </p:spPr>
      </p:pic>
      <p:sp>
        <p:nvSpPr>
          <p:cNvPr id="8" name="Nadpis 7"/>
          <p:cNvSpPr>
            <a:spLocks noGrp="1"/>
          </p:cNvSpPr>
          <p:nvPr>
            <p:ph type="title"/>
          </p:nvPr>
        </p:nvSpPr>
        <p:spPr>
          <a:xfrm>
            <a:off x="457200" y="359465"/>
            <a:ext cx="8229600" cy="997833"/>
          </a:xfrm>
        </p:spPr>
        <p:txBody>
          <a:bodyPr>
            <a:normAutofit/>
          </a:bodyPr>
          <a:lstStyle/>
          <a:p>
            <a:r>
              <a:rPr lang="en-US" dirty="0"/>
              <a:t>Raman </a:t>
            </a:r>
            <a:r>
              <a:rPr lang="en-US" dirty="0" smtClean="0"/>
              <a:t>L</a:t>
            </a:r>
            <a:r>
              <a:rPr lang="cs-CZ" dirty="0" err="1" smtClean="0"/>
              <a:t>IDAR</a:t>
            </a:r>
            <a:r>
              <a:rPr lang="en-US" dirty="0" smtClean="0"/>
              <a:t> </a:t>
            </a:r>
            <a:r>
              <a:rPr lang="en-US" dirty="0"/>
              <a:t>- Spectrum of burning oil</a:t>
            </a:r>
            <a:endParaRPr lang="cs-CZ" dirty="0"/>
          </a:p>
        </p:txBody>
      </p:sp>
      <p:sp>
        <p:nvSpPr>
          <p:cNvPr id="5" name="Zástupný symbol pro datum 4"/>
          <p:cNvSpPr>
            <a:spLocks noGrp="1"/>
          </p:cNvSpPr>
          <p:nvPr>
            <p:ph type="dt" sz="half" idx="10"/>
          </p:nvPr>
        </p:nvSpPr>
        <p:spPr/>
        <p:txBody>
          <a:bodyPr/>
          <a:lstStyle/>
          <a:p>
            <a:r>
              <a:rPr lang="cs-CZ" smtClean="0"/>
              <a:t>2010</a:t>
            </a:r>
            <a:endParaRPr lang="en-US"/>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22</a:t>
            </a:fld>
            <a:endParaRPr lang="en-US"/>
          </a:p>
        </p:txBody>
      </p:sp>
      <p:sp>
        <p:nvSpPr>
          <p:cNvPr id="7" name="Zástupný symbol pro zápatí 6"/>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idx="1"/>
          </p:nvPr>
        </p:nvSpPr>
        <p:spPr/>
        <p:txBody>
          <a:bodyPr>
            <a:normAutofit fontScale="92500" lnSpcReduction="20000"/>
          </a:bodyPr>
          <a:lstStyle/>
          <a:p>
            <a:r>
              <a:rPr lang="en-US" dirty="0"/>
              <a:t>Intense Raman scattering has readily polarizable molecules (</a:t>
            </a:r>
            <a:r>
              <a:rPr lang="en-US" dirty="0" err="1"/>
              <a:t>O2</a:t>
            </a:r>
            <a:r>
              <a:rPr lang="en-US" dirty="0"/>
              <a:t>, </a:t>
            </a:r>
            <a:r>
              <a:rPr lang="en-US" dirty="0" err="1"/>
              <a:t>N2</a:t>
            </a:r>
            <a:r>
              <a:rPr lang="en-US" dirty="0"/>
              <a:t>). Molecules with a permanent dipole moment, which is the majority of pollutants, have a lower intensity</a:t>
            </a:r>
            <a:r>
              <a:rPr lang="cs-CZ" dirty="0" smtClean="0"/>
              <a:t>.</a:t>
            </a:r>
          </a:p>
          <a:p>
            <a:r>
              <a:rPr lang="en-US" dirty="0"/>
              <a:t>The effective cross section of non-resonance Raman scattering is only </a:t>
            </a:r>
            <a:r>
              <a:rPr lang="cs-CZ" dirty="0" smtClean="0"/>
              <a:t>10</a:t>
            </a:r>
            <a:r>
              <a:rPr lang="cs-CZ" baseline="30000" dirty="0" smtClean="0"/>
              <a:t>-29</a:t>
            </a:r>
            <a:r>
              <a:rPr lang="cs-CZ" dirty="0" smtClean="0"/>
              <a:t> cm</a:t>
            </a:r>
            <a:r>
              <a:rPr lang="cs-CZ" baseline="30000" dirty="0" smtClean="0"/>
              <a:t>2</a:t>
            </a:r>
            <a:r>
              <a:rPr lang="cs-CZ" dirty="0" smtClean="0"/>
              <a:t>.sr</a:t>
            </a:r>
            <a:r>
              <a:rPr lang="cs-CZ" baseline="30000" dirty="0" smtClean="0"/>
              <a:t>-1</a:t>
            </a:r>
            <a:r>
              <a:rPr lang="cs-CZ" dirty="0" smtClean="0"/>
              <a:t>, </a:t>
            </a:r>
            <a:r>
              <a:rPr lang="en-US" dirty="0"/>
              <a:t>for resonance Raman scattering it is about 1000 times larger</a:t>
            </a:r>
            <a:r>
              <a:rPr lang="cs-CZ" dirty="0" smtClean="0"/>
              <a:t>.</a:t>
            </a:r>
          </a:p>
          <a:p>
            <a:r>
              <a:rPr lang="en-US" dirty="0"/>
              <a:t>The intensity of the Raman scattering increases with the fourth power of the frequency of the excitation light with increasing frequency but decreases the reachable distance in the atmosphere</a:t>
            </a:r>
            <a:r>
              <a:rPr lang="cs-CZ" dirty="0" smtClean="0"/>
              <a:t>.</a:t>
            </a:r>
          </a:p>
          <a:p>
            <a:r>
              <a:rPr lang="cs-CZ" dirty="0" err="1" smtClean="0"/>
              <a:t>Limits</a:t>
            </a:r>
            <a:r>
              <a:rPr lang="cs-CZ" dirty="0" smtClean="0"/>
              <a:t> </a:t>
            </a:r>
            <a:r>
              <a:rPr lang="cs-CZ" dirty="0" err="1" smtClean="0"/>
              <a:t>of</a:t>
            </a:r>
            <a:r>
              <a:rPr lang="cs-CZ" dirty="0" smtClean="0"/>
              <a:t> </a:t>
            </a:r>
            <a:r>
              <a:rPr lang="cs-CZ" dirty="0" err="1" smtClean="0"/>
              <a:t>detection</a:t>
            </a:r>
            <a:r>
              <a:rPr lang="cs-CZ" dirty="0" smtClean="0"/>
              <a:t> </a:t>
            </a:r>
            <a:r>
              <a:rPr lang="cs-CZ" dirty="0" err="1" smtClean="0"/>
              <a:t>SO2</a:t>
            </a:r>
            <a:r>
              <a:rPr lang="cs-CZ" dirty="0" smtClean="0"/>
              <a:t> are </a:t>
            </a:r>
            <a:r>
              <a:rPr lang="cs-CZ" dirty="0" err="1" smtClean="0"/>
              <a:t>approx</a:t>
            </a:r>
            <a:r>
              <a:rPr lang="cs-CZ" dirty="0" smtClean="0"/>
              <a:t>. 10 </a:t>
            </a:r>
            <a:r>
              <a:rPr lang="cs-CZ" dirty="0" err="1" smtClean="0"/>
              <a:t>ppm</a:t>
            </a:r>
            <a:r>
              <a:rPr lang="cs-CZ" dirty="0" smtClean="0"/>
              <a:t>/1 km, </a:t>
            </a:r>
            <a:r>
              <a:rPr lang="el-GR" dirty="0" smtClean="0"/>
              <a:t>Δ</a:t>
            </a:r>
            <a:r>
              <a:rPr lang="cs-CZ" dirty="0" smtClean="0"/>
              <a:t>l</a:t>
            </a:r>
            <a:r>
              <a:rPr lang="el-GR" dirty="0" smtClean="0">
                <a:latin typeface="Arial"/>
                <a:cs typeface="Arial"/>
              </a:rPr>
              <a:t>≈</a:t>
            </a:r>
            <a:r>
              <a:rPr lang="cs-CZ" dirty="0" smtClean="0"/>
              <a:t>10m/1km, laser </a:t>
            </a:r>
            <a:r>
              <a:rPr lang="cs-CZ" dirty="0" err="1" smtClean="0"/>
              <a:t>Nd:YAG</a:t>
            </a:r>
            <a:r>
              <a:rPr lang="cs-CZ" dirty="0" smtClean="0"/>
              <a:t> 2. </a:t>
            </a:r>
            <a:r>
              <a:rPr lang="cs-CZ" dirty="0" err="1" smtClean="0"/>
              <a:t>harmonic</a:t>
            </a:r>
            <a:endParaRPr lang="cs-CZ" dirty="0" smtClean="0"/>
          </a:p>
        </p:txBody>
      </p:sp>
      <p:sp>
        <p:nvSpPr>
          <p:cNvPr id="7" name="Nadpis 6"/>
          <p:cNvSpPr>
            <a:spLocks noGrp="1"/>
          </p:cNvSpPr>
          <p:nvPr>
            <p:ph type="title"/>
          </p:nvPr>
        </p:nvSpPr>
        <p:spPr>
          <a:xfrm>
            <a:off x="457200" y="359465"/>
            <a:ext cx="8229600" cy="997833"/>
          </a:xfrm>
        </p:spPr>
        <p:txBody>
          <a:bodyPr/>
          <a:lstStyle/>
          <a:p>
            <a:r>
              <a:rPr lang="cs-CZ" dirty="0" err="1"/>
              <a:t>Raman</a:t>
            </a:r>
            <a:r>
              <a:rPr lang="cs-CZ" dirty="0"/>
              <a:t> </a:t>
            </a:r>
            <a:r>
              <a:rPr lang="cs-CZ" dirty="0" smtClean="0"/>
              <a:t>LIDAR </a:t>
            </a:r>
            <a:r>
              <a:rPr lang="cs-CZ" dirty="0"/>
              <a:t>- </a:t>
            </a:r>
            <a:r>
              <a:rPr lang="cs-CZ" dirty="0" err="1"/>
              <a:t>Properties</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23</a:t>
            </a:fld>
            <a:endParaRPr lang="en-US" dirty="0"/>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pro obsah 9" descr="!img011.tif"/>
          <p:cNvPicPr>
            <a:picLocks noGrp="1" noChangeAspect="1"/>
          </p:cNvPicPr>
          <p:nvPr>
            <p:ph sz="half" idx="2"/>
          </p:nvPr>
        </p:nvPicPr>
        <p:blipFill>
          <a:blip r:embed="rId2">
            <a:duotone>
              <a:prstClr val="black"/>
              <a:srgbClr val="D9C3A5">
                <a:tint val="50000"/>
                <a:satMod val="180000"/>
              </a:srgbClr>
            </a:duotone>
          </a:blip>
          <a:srcRect r="26866" b="22807"/>
          <a:stretch>
            <a:fillRect/>
          </a:stretch>
        </p:blipFill>
        <p:spPr>
          <a:xfrm>
            <a:off x="4572000" y="1571612"/>
            <a:ext cx="4090576" cy="3071834"/>
          </a:xfrm>
        </p:spPr>
      </p:pic>
      <p:sp>
        <p:nvSpPr>
          <p:cNvPr id="3" name="Nadpis 2"/>
          <p:cNvSpPr>
            <a:spLocks noGrp="1"/>
          </p:cNvSpPr>
          <p:nvPr>
            <p:ph type="title"/>
          </p:nvPr>
        </p:nvSpPr>
        <p:spPr>
          <a:xfrm>
            <a:off x="457200" y="359465"/>
            <a:ext cx="8229600" cy="997833"/>
          </a:xfrm>
        </p:spPr>
        <p:txBody>
          <a:bodyPr/>
          <a:lstStyle/>
          <a:p>
            <a:r>
              <a:rPr lang="cs-CZ" dirty="0" smtClean="0"/>
              <a:t>Fluorescence LIDAR</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24</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
        <p:nvSpPr>
          <p:cNvPr id="11" name="Zástupný symbol pro obsah 10"/>
          <p:cNvSpPr>
            <a:spLocks noGrp="1"/>
          </p:cNvSpPr>
          <p:nvPr>
            <p:ph sz="half" idx="1"/>
          </p:nvPr>
        </p:nvSpPr>
        <p:spPr>
          <a:xfrm>
            <a:off x="323528" y="1600200"/>
            <a:ext cx="4105596" cy="4525963"/>
          </a:xfrm>
        </p:spPr>
        <p:txBody>
          <a:bodyPr>
            <a:normAutofit fontScale="92500"/>
          </a:bodyPr>
          <a:lstStyle/>
          <a:p>
            <a:r>
              <a:rPr lang="en-US" dirty="0"/>
              <a:t>Resonance techniques have considerably greater sensitivity and range but mostly require tunable lasers. The size of the cross-section is of the order </a:t>
            </a:r>
            <a:r>
              <a:rPr lang="cs-CZ" dirty="0" smtClean="0"/>
              <a:t>10</a:t>
            </a:r>
            <a:r>
              <a:rPr lang="cs-CZ" baseline="30000" dirty="0" smtClean="0"/>
              <a:t>-24</a:t>
            </a:r>
            <a:r>
              <a:rPr lang="cs-CZ" dirty="0" smtClean="0"/>
              <a:t> cm</a:t>
            </a:r>
            <a:r>
              <a:rPr lang="cs-CZ" baseline="30000" dirty="0" smtClean="0"/>
              <a:t>2</a:t>
            </a:r>
            <a:r>
              <a:rPr lang="cs-CZ" dirty="0" smtClean="0"/>
              <a:t>.sr</a:t>
            </a:r>
            <a:r>
              <a:rPr lang="cs-CZ" baseline="30000" dirty="0" smtClean="0"/>
              <a:t>-1</a:t>
            </a:r>
          </a:p>
          <a:p>
            <a:r>
              <a:rPr lang="cs-CZ" dirty="0" err="1" smtClean="0"/>
              <a:t>Example</a:t>
            </a:r>
            <a:r>
              <a:rPr lang="cs-CZ" dirty="0" smtClean="0"/>
              <a:t>: </a:t>
            </a:r>
            <a:r>
              <a:rPr lang="cs-CZ" dirty="0" err="1" smtClean="0"/>
              <a:t>SO2</a:t>
            </a:r>
            <a:r>
              <a:rPr lang="cs-CZ" dirty="0" smtClean="0"/>
              <a:t> </a:t>
            </a:r>
            <a:r>
              <a:rPr lang="en-US" dirty="0"/>
              <a:t>it is possible to determine at a wavelength of </a:t>
            </a:r>
            <a:r>
              <a:rPr lang="en-US" dirty="0" smtClean="0"/>
              <a:t>300.1</a:t>
            </a:r>
            <a:r>
              <a:rPr lang="cs-CZ" dirty="0" smtClean="0"/>
              <a:t> </a:t>
            </a:r>
            <a:r>
              <a:rPr lang="en-US" dirty="0" smtClean="0"/>
              <a:t>nm </a:t>
            </a:r>
            <a:r>
              <a:rPr lang="en-US" dirty="0"/>
              <a:t>from </a:t>
            </a:r>
            <a:r>
              <a:rPr lang="cs-CZ" dirty="0" err="1" smtClean="0"/>
              <a:t>1ppb</a:t>
            </a:r>
            <a:r>
              <a:rPr lang="cs-CZ" dirty="0" smtClean="0"/>
              <a:t>/</a:t>
            </a:r>
            <a:r>
              <a:rPr lang="cs-CZ" dirty="0" err="1" smtClean="0"/>
              <a:t>100m</a:t>
            </a:r>
            <a:r>
              <a:rPr lang="cs-CZ" dirty="0" smtClean="0"/>
              <a:t>. </a:t>
            </a:r>
          </a:p>
        </p:txBody>
      </p:sp>
      <p:sp>
        <p:nvSpPr>
          <p:cNvPr id="12" name="TextovéPole 11"/>
          <p:cNvSpPr txBox="1"/>
          <p:nvPr/>
        </p:nvSpPr>
        <p:spPr>
          <a:xfrm>
            <a:off x="4786314" y="5072074"/>
            <a:ext cx="4357686" cy="1200329"/>
          </a:xfrm>
          <a:prstGeom prst="rect">
            <a:avLst/>
          </a:prstGeom>
          <a:noFill/>
        </p:spPr>
        <p:txBody>
          <a:bodyPr wrap="square" rtlCol="0">
            <a:spAutoFit/>
          </a:bodyPr>
          <a:lstStyle/>
          <a:p>
            <a:r>
              <a:rPr lang="en-US" dirty="0"/>
              <a:t>A - fluorescence to baseline</a:t>
            </a:r>
          </a:p>
          <a:p>
            <a:r>
              <a:rPr lang="en-US" dirty="0"/>
              <a:t>B - immediate fluorescence to a lower level</a:t>
            </a:r>
          </a:p>
          <a:p>
            <a:r>
              <a:rPr lang="en-US" dirty="0"/>
              <a:t>C - cascade fluorescence with radiant relaxation at upper levels</a:t>
            </a:r>
            <a:endParaRPr lang="cs-CZ"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half" idx="1"/>
          </p:nvPr>
        </p:nvSpPr>
        <p:spPr>
          <a:xfrm>
            <a:off x="285720" y="1600200"/>
            <a:ext cx="4210080" cy="4525963"/>
          </a:xfrm>
        </p:spPr>
        <p:txBody>
          <a:bodyPr>
            <a:normAutofit fontScale="70000" lnSpcReduction="20000"/>
          </a:bodyPr>
          <a:lstStyle/>
          <a:p>
            <a:r>
              <a:rPr lang="en-US" dirty="0"/>
              <a:t>The greatest fluorescence appears </a:t>
            </a:r>
            <a:r>
              <a:rPr lang="cs-CZ" dirty="0" err="1" smtClean="0"/>
              <a:t>for</a:t>
            </a:r>
            <a:r>
              <a:rPr lang="en-US" dirty="0" smtClean="0"/>
              <a:t> </a:t>
            </a:r>
            <a:r>
              <a:rPr lang="en-US" dirty="0"/>
              <a:t>sodium, which can be observed in the atmosphere at a distance of 10 km and up to 100 km. It is used to determine the distribution of sodium in the stratosphere. The lifetime of the excited state </a:t>
            </a:r>
            <a:r>
              <a:rPr lang="cs-CZ" dirty="0"/>
              <a:t>(cca 10</a:t>
            </a:r>
            <a:r>
              <a:rPr lang="cs-CZ" baseline="30000" dirty="0"/>
              <a:t>-9</a:t>
            </a:r>
            <a:r>
              <a:rPr lang="cs-CZ" dirty="0"/>
              <a:t> </a:t>
            </a:r>
            <a:r>
              <a:rPr lang="cs-CZ" dirty="0" smtClean="0"/>
              <a:t>s) </a:t>
            </a:r>
            <a:r>
              <a:rPr lang="en-US" dirty="0" smtClean="0"/>
              <a:t>should </a:t>
            </a:r>
            <a:r>
              <a:rPr lang="en-US" dirty="0"/>
              <a:t>be taken into account </a:t>
            </a:r>
            <a:r>
              <a:rPr lang="en-US" dirty="0" smtClean="0"/>
              <a:t>when</a:t>
            </a:r>
            <a:r>
              <a:rPr lang="cs-CZ" dirty="0" smtClean="0"/>
              <a:t> </a:t>
            </a:r>
            <a:r>
              <a:rPr lang="en-US" dirty="0" smtClean="0"/>
              <a:t>measuring </a:t>
            </a:r>
            <a:r>
              <a:rPr lang="en-US" dirty="0"/>
              <a:t>the Na </a:t>
            </a:r>
            <a:r>
              <a:rPr lang="en-US" dirty="0" smtClean="0"/>
              <a:t>distribution</a:t>
            </a:r>
            <a:endParaRPr lang="cs-CZ" dirty="0" smtClean="0"/>
          </a:p>
          <a:p>
            <a:endParaRPr lang="cs-CZ" dirty="0" smtClean="0"/>
          </a:p>
          <a:p>
            <a:r>
              <a:rPr lang="en-US" dirty="0"/>
              <a:t>The diagram below shows the sodium distribution of the swarm </a:t>
            </a:r>
            <a:r>
              <a:rPr lang="en-US" dirty="0" err="1"/>
              <a:t>Geminid</a:t>
            </a:r>
            <a:r>
              <a:rPr lang="en-US" dirty="0"/>
              <a:t> over the Pacific (December 14, 1971 at 0 am - solid line, dashed at 3 am Pacific Standard Time</a:t>
            </a:r>
            <a:r>
              <a:rPr lang="cs-CZ" dirty="0" smtClean="0"/>
              <a:t>)</a:t>
            </a:r>
            <a:endParaRPr lang="cs-CZ" dirty="0"/>
          </a:p>
        </p:txBody>
      </p:sp>
      <p:pic>
        <p:nvPicPr>
          <p:cNvPr id="8" name="Zástupný symbol pro obsah 7" descr="!img041.tif"/>
          <p:cNvPicPr>
            <a:picLocks noGrp="1" noChangeAspect="1"/>
          </p:cNvPicPr>
          <p:nvPr>
            <p:ph sz="half" idx="2"/>
          </p:nvPr>
        </p:nvPicPr>
        <p:blipFill>
          <a:blip r:embed="rId2">
            <a:duotone>
              <a:prstClr val="black"/>
              <a:srgbClr val="D9C3A5">
                <a:tint val="50000"/>
                <a:satMod val="180000"/>
              </a:srgbClr>
            </a:duotone>
          </a:blip>
          <a:stretch>
            <a:fillRect/>
          </a:stretch>
        </p:blipFill>
        <p:spPr>
          <a:xfrm>
            <a:off x="4694050" y="1643050"/>
            <a:ext cx="3946900" cy="4440262"/>
          </a:xfrm>
        </p:spPr>
      </p:pic>
      <p:sp>
        <p:nvSpPr>
          <p:cNvPr id="4" name="Nadpis 3"/>
          <p:cNvSpPr>
            <a:spLocks noGrp="1"/>
          </p:cNvSpPr>
          <p:nvPr>
            <p:ph type="title"/>
          </p:nvPr>
        </p:nvSpPr>
        <p:spPr>
          <a:xfrm>
            <a:off x="457200" y="359465"/>
            <a:ext cx="8229600" cy="926395"/>
          </a:xfrm>
        </p:spPr>
        <p:txBody>
          <a:bodyPr/>
          <a:lstStyle/>
          <a:p>
            <a:r>
              <a:rPr lang="cs-CZ" dirty="0"/>
              <a:t>Fluorescence LIDAR</a:t>
            </a:r>
          </a:p>
        </p:txBody>
      </p:sp>
      <p:sp>
        <p:nvSpPr>
          <p:cNvPr id="5" name="Zástupný symbol pro datum 4"/>
          <p:cNvSpPr>
            <a:spLocks noGrp="1"/>
          </p:cNvSpPr>
          <p:nvPr>
            <p:ph type="dt" sz="half" idx="10"/>
          </p:nvPr>
        </p:nvSpPr>
        <p:spPr/>
        <p:txBody>
          <a:bodyPr/>
          <a:lstStyle/>
          <a:p>
            <a:r>
              <a:rPr lang="cs-CZ" smtClean="0"/>
              <a:t>2010</a:t>
            </a:r>
            <a:endParaRPr lang="en-US"/>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25</a:t>
            </a:fld>
            <a:endParaRPr lang="en-US"/>
          </a:p>
        </p:txBody>
      </p:sp>
      <p:sp>
        <p:nvSpPr>
          <p:cNvPr id="7" name="Zástupný symbol pro zápatí 6"/>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half" idx="1"/>
          </p:nvPr>
        </p:nvSpPr>
        <p:spPr>
          <a:xfrm>
            <a:off x="357158" y="1600200"/>
            <a:ext cx="4138642" cy="4686320"/>
          </a:xfrm>
        </p:spPr>
        <p:txBody>
          <a:bodyPr>
            <a:normAutofit fontScale="70000" lnSpcReduction="20000"/>
          </a:bodyPr>
          <a:lstStyle/>
          <a:p>
            <a:r>
              <a:rPr lang="en-US" dirty="0"/>
              <a:t>Continuous lasers are used, resulting in a mean value along the beam path. The receiving device alternately receives radiation of both wavelengths. The logarithm of the proportion of their power corresponds to the mean concentration, the detection limits range in </a:t>
            </a:r>
            <a:r>
              <a:rPr lang="en-US" dirty="0" err="1"/>
              <a:t>ppt</a:t>
            </a:r>
            <a:r>
              <a:rPr lang="en-US" dirty="0"/>
              <a:t> units. Absorption paths can be up to tens of kilometers</a:t>
            </a:r>
            <a:r>
              <a:rPr lang="en-US" dirty="0" smtClean="0"/>
              <a:t>.</a:t>
            </a:r>
            <a:endParaRPr lang="cs-CZ" dirty="0" smtClean="0"/>
          </a:p>
          <a:p>
            <a:endParaRPr lang="cs-CZ" dirty="0"/>
          </a:p>
          <a:p>
            <a:r>
              <a:rPr lang="en-US" dirty="0"/>
              <a:t>If a diffuse reflection from topographic targets is used instead of a corner reflector, the range is a considerably shorter - units of km</a:t>
            </a:r>
            <a:r>
              <a:rPr lang="cs-CZ" dirty="0" smtClean="0"/>
              <a:t>.</a:t>
            </a:r>
          </a:p>
          <a:p>
            <a:pPr>
              <a:buNone/>
            </a:pPr>
            <a:r>
              <a:rPr lang="cs-CZ" dirty="0" smtClean="0"/>
              <a:t>	</a:t>
            </a:r>
            <a:endParaRPr lang="cs-CZ" dirty="0"/>
          </a:p>
        </p:txBody>
      </p:sp>
      <p:pic>
        <p:nvPicPr>
          <p:cNvPr id="8" name="Zástupný symbol pro obsah 7" descr="!img012.tif"/>
          <p:cNvPicPr>
            <a:picLocks noGrp="1" noChangeAspect="1"/>
          </p:cNvPicPr>
          <p:nvPr>
            <p:ph sz="half" idx="2"/>
          </p:nvPr>
        </p:nvPicPr>
        <p:blipFill>
          <a:blip r:embed="rId2">
            <a:duotone>
              <a:prstClr val="black"/>
              <a:srgbClr val="D9C3A5">
                <a:tint val="50000"/>
                <a:satMod val="180000"/>
              </a:srgbClr>
            </a:duotone>
          </a:blip>
          <a:srcRect r="23051" b="28520"/>
          <a:stretch>
            <a:fillRect/>
          </a:stretch>
        </p:blipFill>
        <p:spPr>
          <a:xfrm>
            <a:off x="4500562" y="1571612"/>
            <a:ext cx="4390689" cy="2428892"/>
          </a:xfrm>
        </p:spPr>
      </p:pic>
      <p:sp>
        <p:nvSpPr>
          <p:cNvPr id="4" name="Nadpis 3"/>
          <p:cNvSpPr>
            <a:spLocks noGrp="1"/>
          </p:cNvSpPr>
          <p:nvPr>
            <p:ph type="title"/>
          </p:nvPr>
        </p:nvSpPr>
        <p:spPr>
          <a:xfrm>
            <a:off x="457200" y="359465"/>
            <a:ext cx="8229600" cy="926395"/>
          </a:xfrm>
        </p:spPr>
        <p:txBody>
          <a:bodyPr/>
          <a:lstStyle/>
          <a:p>
            <a:r>
              <a:rPr lang="cs-CZ" dirty="0" err="1"/>
              <a:t>Differential</a:t>
            </a:r>
            <a:r>
              <a:rPr lang="cs-CZ" dirty="0"/>
              <a:t> </a:t>
            </a:r>
            <a:r>
              <a:rPr lang="cs-CZ" dirty="0" err="1"/>
              <a:t>absorption</a:t>
            </a:r>
            <a:r>
              <a:rPr lang="cs-CZ" dirty="0"/>
              <a:t> </a:t>
            </a:r>
            <a:r>
              <a:rPr lang="cs-CZ" dirty="0" err="1"/>
              <a:t>measurement</a:t>
            </a:r>
            <a:endParaRPr lang="cs-CZ" dirty="0"/>
          </a:p>
        </p:txBody>
      </p:sp>
      <p:sp>
        <p:nvSpPr>
          <p:cNvPr id="5" name="Zástupný symbol pro datum 4"/>
          <p:cNvSpPr>
            <a:spLocks noGrp="1"/>
          </p:cNvSpPr>
          <p:nvPr>
            <p:ph type="dt" sz="half" idx="10"/>
          </p:nvPr>
        </p:nvSpPr>
        <p:spPr/>
        <p:txBody>
          <a:bodyPr/>
          <a:lstStyle/>
          <a:p>
            <a:r>
              <a:rPr lang="cs-CZ" smtClean="0"/>
              <a:t>2010</a:t>
            </a:r>
            <a:endParaRPr lang="en-US"/>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26</a:t>
            </a:fld>
            <a:endParaRPr lang="en-US"/>
          </a:p>
        </p:txBody>
      </p:sp>
      <p:sp>
        <p:nvSpPr>
          <p:cNvPr id="7" name="Zástupný symbol pro zápatí 6"/>
          <p:cNvSpPr>
            <a:spLocks noGrp="1"/>
          </p:cNvSpPr>
          <p:nvPr>
            <p:ph type="ftr" sz="quarter" idx="12"/>
          </p:nvPr>
        </p:nvSpPr>
        <p:spPr/>
        <p:txBody>
          <a:bodyPr/>
          <a:lstStyle/>
          <a:p>
            <a:r>
              <a:rPr lang="en-US" smtClean="0"/>
              <a:t>prof. V. Otruba</a:t>
            </a:r>
            <a:endParaRPr lang="en-US" dirty="0"/>
          </a:p>
        </p:txBody>
      </p:sp>
      <p:sp>
        <p:nvSpPr>
          <p:cNvPr id="9" name="TextovéPole 8"/>
          <p:cNvSpPr txBox="1"/>
          <p:nvPr/>
        </p:nvSpPr>
        <p:spPr>
          <a:xfrm>
            <a:off x="4572000" y="4357694"/>
            <a:ext cx="4357686" cy="1477328"/>
          </a:xfrm>
          <a:prstGeom prst="rect">
            <a:avLst/>
          </a:prstGeom>
          <a:noFill/>
        </p:spPr>
        <p:txBody>
          <a:bodyPr wrap="square" rtlCol="0">
            <a:spAutoFit/>
          </a:bodyPr>
          <a:lstStyle/>
          <a:p>
            <a:r>
              <a:rPr lang="cs-CZ" dirty="0"/>
              <a:t>L– laser </a:t>
            </a:r>
            <a:r>
              <a:rPr lang="cs-CZ" dirty="0" err="1"/>
              <a:t>emitting</a:t>
            </a:r>
            <a:r>
              <a:rPr lang="cs-CZ" dirty="0"/>
              <a:t> </a:t>
            </a:r>
            <a:r>
              <a:rPr lang="cs-CZ" dirty="0" err="1"/>
              <a:t>radiation</a:t>
            </a:r>
            <a:r>
              <a:rPr lang="cs-CZ" dirty="0"/>
              <a:t> </a:t>
            </a:r>
            <a:r>
              <a:rPr lang="cs-CZ" dirty="0" err="1"/>
              <a:t>at</a:t>
            </a:r>
            <a:r>
              <a:rPr lang="cs-CZ" dirty="0"/>
              <a:t> </a:t>
            </a:r>
            <a:r>
              <a:rPr lang="cs-CZ" dirty="0" err="1"/>
              <a:t>wavelengths</a:t>
            </a:r>
            <a:endParaRPr lang="cs-CZ" dirty="0"/>
          </a:p>
          <a:p>
            <a:r>
              <a:rPr lang="el-GR" dirty="0"/>
              <a:t>λ0, λ</a:t>
            </a:r>
            <a:r>
              <a:rPr lang="cs-CZ" dirty="0"/>
              <a:t>r; T - </a:t>
            </a:r>
            <a:r>
              <a:rPr lang="cs-CZ" dirty="0" err="1"/>
              <a:t>Newtonian</a:t>
            </a:r>
            <a:r>
              <a:rPr lang="cs-CZ" dirty="0"/>
              <a:t> </a:t>
            </a:r>
            <a:r>
              <a:rPr lang="cs-CZ" dirty="0" err="1"/>
              <a:t>telescope</a:t>
            </a:r>
            <a:r>
              <a:rPr lang="cs-CZ" dirty="0"/>
              <a:t>; KO - </a:t>
            </a:r>
            <a:r>
              <a:rPr lang="cs-CZ" dirty="0" err="1"/>
              <a:t>corner</a:t>
            </a:r>
            <a:endParaRPr lang="cs-CZ" dirty="0"/>
          </a:p>
          <a:p>
            <a:r>
              <a:rPr lang="cs-CZ" dirty="0" err="1"/>
              <a:t>reflector</a:t>
            </a:r>
            <a:r>
              <a:rPr lang="cs-CZ" dirty="0"/>
              <a:t>; </a:t>
            </a:r>
            <a:r>
              <a:rPr lang="cs-CZ" dirty="0" err="1"/>
              <a:t>Abs</a:t>
            </a:r>
            <a:r>
              <a:rPr lang="cs-CZ" dirty="0"/>
              <a:t> - </a:t>
            </a:r>
            <a:r>
              <a:rPr lang="cs-CZ" dirty="0" err="1"/>
              <a:t>absorbing</a:t>
            </a:r>
            <a:r>
              <a:rPr lang="cs-CZ" dirty="0"/>
              <a:t> area; F - </a:t>
            </a:r>
            <a:r>
              <a:rPr lang="cs-CZ" dirty="0" err="1"/>
              <a:t>filter</a:t>
            </a:r>
            <a:r>
              <a:rPr lang="cs-CZ" dirty="0"/>
              <a:t>;</a:t>
            </a:r>
          </a:p>
          <a:p>
            <a:r>
              <a:rPr lang="cs-CZ" dirty="0"/>
              <a:t>D - </a:t>
            </a:r>
            <a:r>
              <a:rPr lang="cs-CZ" dirty="0" err="1"/>
              <a:t>detector</a:t>
            </a:r>
            <a:r>
              <a:rPr lang="cs-CZ" dirty="0"/>
              <a:t>; P</a:t>
            </a:r>
            <a:r>
              <a:rPr lang="el-GR" dirty="0"/>
              <a:t>λ0 / </a:t>
            </a:r>
            <a:r>
              <a:rPr lang="cs-CZ" dirty="0"/>
              <a:t>P </a:t>
            </a:r>
            <a:r>
              <a:rPr lang="el-GR" dirty="0"/>
              <a:t>λ</a:t>
            </a:r>
            <a:r>
              <a:rPr lang="cs-CZ" dirty="0"/>
              <a:t>r - ratio </a:t>
            </a:r>
            <a:r>
              <a:rPr lang="cs-CZ" dirty="0" err="1"/>
              <a:t>analyzer</a:t>
            </a:r>
            <a:endParaRPr lang="cs-CZ" dirty="0"/>
          </a:p>
          <a:p>
            <a:r>
              <a:rPr lang="cs-CZ" dirty="0"/>
              <a:t>(ratio meter); </a:t>
            </a:r>
            <a:r>
              <a:rPr lang="cs-CZ" dirty="0" err="1"/>
              <a:t>ZAP</a:t>
            </a:r>
            <a:r>
              <a:rPr lang="cs-CZ" dirty="0"/>
              <a:t> - </a:t>
            </a:r>
            <a:r>
              <a:rPr lang="cs-CZ" dirty="0" err="1"/>
              <a:t>recorder</a:t>
            </a:r>
            <a:endParaRPr lang="cs-CZ" dirty="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pro obsah 9" descr="!img032.tif"/>
          <p:cNvPicPr>
            <a:picLocks noGrp="1" noChangeAspect="1"/>
          </p:cNvPicPr>
          <p:nvPr>
            <p:ph idx="1"/>
          </p:nvPr>
        </p:nvPicPr>
        <p:blipFill>
          <a:blip r:embed="rId2">
            <a:duotone>
              <a:prstClr val="black"/>
              <a:srgbClr val="D9C3A5">
                <a:tint val="50000"/>
                <a:satMod val="180000"/>
              </a:srgbClr>
            </a:duotone>
          </a:blip>
          <a:stretch>
            <a:fillRect/>
          </a:stretch>
        </p:blipFill>
        <p:spPr>
          <a:xfrm>
            <a:off x="357158" y="1643050"/>
            <a:ext cx="8171069" cy="3870913"/>
          </a:xfrm>
        </p:spPr>
      </p:pic>
      <p:sp>
        <p:nvSpPr>
          <p:cNvPr id="8" name="Nadpis 7"/>
          <p:cNvSpPr>
            <a:spLocks noGrp="1"/>
          </p:cNvSpPr>
          <p:nvPr>
            <p:ph type="title"/>
          </p:nvPr>
        </p:nvSpPr>
        <p:spPr>
          <a:xfrm>
            <a:off x="457200" y="359465"/>
            <a:ext cx="8229600" cy="926395"/>
          </a:xfrm>
        </p:spPr>
        <p:txBody>
          <a:bodyPr/>
          <a:lstStyle/>
          <a:p>
            <a:r>
              <a:rPr lang="en-US" dirty="0"/>
              <a:t>Absorption spectrum of the atmosphere</a:t>
            </a:r>
            <a:endParaRPr lang="cs-CZ" dirty="0"/>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27</a:t>
            </a:fld>
            <a:endParaRPr lang="en-US" dirty="0"/>
          </a:p>
        </p:txBody>
      </p:sp>
      <p:sp>
        <p:nvSpPr>
          <p:cNvPr id="11" name="TextovéPole 10"/>
          <p:cNvSpPr txBox="1"/>
          <p:nvPr/>
        </p:nvSpPr>
        <p:spPr>
          <a:xfrm>
            <a:off x="251520" y="5613047"/>
            <a:ext cx="8429684" cy="1200329"/>
          </a:xfrm>
          <a:prstGeom prst="rect">
            <a:avLst/>
          </a:prstGeom>
          <a:noFill/>
        </p:spPr>
        <p:txBody>
          <a:bodyPr wrap="square" rtlCol="0">
            <a:spAutoFit/>
          </a:bodyPr>
          <a:lstStyle/>
          <a:p>
            <a:r>
              <a:rPr lang="en-US" dirty="0"/>
              <a:t>For the measurement, it is necessary to select the spectral region in which there is low signal attenuation.</a:t>
            </a:r>
          </a:p>
          <a:p>
            <a:r>
              <a:rPr lang="en-US" dirty="0"/>
              <a:t>The spectrum in the upper figure is the absorption of air on a pathway of 1828 m at sea level.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92500" lnSpcReduction="10000"/>
          </a:bodyPr>
          <a:lstStyle/>
          <a:p>
            <a:r>
              <a:rPr lang="en-US" dirty="0"/>
              <a:t>This variant of the previous methods allows absorption measurements to be used to spatially differentiate </a:t>
            </a:r>
            <a:r>
              <a:rPr lang="en-US" dirty="0" err="1"/>
              <a:t>analyte</a:t>
            </a:r>
            <a:r>
              <a:rPr lang="en-US" dirty="0"/>
              <a:t> concentrations. It uses radiation scattering on aerosols, whose particles play a role of localized scattering centers in the measured area. The method uses two beams of different wavelengths that are absorbed differently by the </a:t>
            </a:r>
            <a:r>
              <a:rPr lang="en-US" dirty="0" err="1"/>
              <a:t>analyte</a:t>
            </a:r>
            <a:r>
              <a:rPr lang="en-US" dirty="0"/>
              <a:t>. With an even distribution of the aerosol, the intensity of the returning radiation from different distant locations models the </a:t>
            </a:r>
            <a:r>
              <a:rPr lang="en-US" dirty="0" err="1"/>
              <a:t>analyte</a:t>
            </a:r>
            <a:r>
              <a:rPr lang="en-US" dirty="0"/>
              <a:t> concentration profile along the beam path. Power pulse lasers and sensitive and fast detectors must be used for this method.</a:t>
            </a:r>
            <a:endParaRPr lang="cs-CZ" dirty="0"/>
          </a:p>
        </p:txBody>
      </p:sp>
      <p:sp>
        <p:nvSpPr>
          <p:cNvPr id="3" name="Nadpis 2"/>
          <p:cNvSpPr>
            <a:spLocks noGrp="1"/>
          </p:cNvSpPr>
          <p:nvPr>
            <p:ph type="title"/>
          </p:nvPr>
        </p:nvSpPr>
        <p:spPr>
          <a:xfrm>
            <a:off x="457200" y="359465"/>
            <a:ext cx="8229600" cy="997833"/>
          </a:xfrm>
        </p:spPr>
        <p:txBody>
          <a:bodyPr>
            <a:normAutofit fontScale="90000"/>
          </a:bodyPr>
          <a:lstStyle/>
          <a:p>
            <a:r>
              <a:rPr lang="cs-CZ" dirty="0" err="1" smtClean="0"/>
              <a:t>DASE</a:t>
            </a:r>
            <a:r>
              <a:rPr lang="cs-CZ" dirty="0" smtClean="0"/>
              <a:t> LIDAR </a:t>
            </a:r>
            <a:r>
              <a:rPr lang="cs-CZ" sz="3100" dirty="0" smtClean="0"/>
              <a:t>(</a:t>
            </a:r>
            <a:r>
              <a:rPr lang="cs-CZ" sz="3100" dirty="0" err="1" smtClean="0"/>
              <a:t>differential</a:t>
            </a:r>
            <a:r>
              <a:rPr lang="cs-CZ" sz="3100" dirty="0" smtClean="0"/>
              <a:t> </a:t>
            </a:r>
            <a:r>
              <a:rPr lang="cs-CZ" sz="3100" dirty="0" err="1" smtClean="0"/>
              <a:t>absorption</a:t>
            </a:r>
            <a:r>
              <a:rPr lang="cs-CZ" sz="3100" dirty="0" smtClean="0"/>
              <a:t> </a:t>
            </a:r>
            <a:r>
              <a:rPr lang="cs-CZ" sz="3100" dirty="0" err="1" smtClean="0"/>
              <a:t>of</a:t>
            </a:r>
            <a:r>
              <a:rPr lang="cs-CZ" sz="3100" dirty="0" smtClean="0"/>
              <a:t> </a:t>
            </a:r>
            <a:r>
              <a:rPr lang="cs-CZ" sz="3100" dirty="0" err="1" smtClean="0"/>
              <a:t>scatettered</a:t>
            </a:r>
            <a:r>
              <a:rPr lang="cs-CZ" sz="3100" dirty="0" smtClean="0"/>
              <a:t> </a:t>
            </a:r>
            <a:r>
              <a:rPr lang="cs-CZ" sz="3100" dirty="0" err="1" smtClean="0"/>
              <a:t>energy</a:t>
            </a:r>
            <a:r>
              <a:rPr lang="cs-CZ" sz="3100" dirty="0" smtClean="0"/>
              <a:t> lidar; DIAL- </a:t>
            </a:r>
            <a:r>
              <a:rPr lang="cs-CZ" sz="3100" dirty="0" err="1" smtClean="0"/>
              <a:t>differential</a:t>
            </a:r>
            <a:r>
              <a:rPr lang="cs-CZ" sz="3100" dirty="0" smtClean="0"/>
              <a:t> </a:t>
            </a:r>
            <a:r>
              <a:rPr lang="cs-CZ" sz="3100" dirty="0" err="1" smtClean="0"/>
              <a:t>absorption</a:t>
            </a:r>
            <a:r>
              <a:rPr lang="cs-CZ" sz="3100" dirty="0" smtClean="0"/>
              <a:t> lidar)</a:t>
            </a:r>
            <a:endParaRPr lang="cs-CZ" sz="3100"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28</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img013.tif"/>
          <p:cNvPicPr>
            <a:picLocks noGrp="1" noChangeAspect="1"/>
          </p:cNvPicPr>
          <p:nvPr>
            <p:ph idx="1"/>
          </p:nvPr>
        </p:nvPicPr>
        <p:blipFill>
          <a:blip r:embed="rId2">
            <a:duotone>
              <a:prstClr val="black"/>
              <a:srgbClr val="D9C3A5">
                <a:tint val="50000"/>
                <a:satMod val="180000"/>
              </a:srgbClr>
            </a:duotone>
          </a:blip>
          <a:srcRect r="21713" b="24467"/>
          <a:stretch>
            <a:fillRect/>
          </a:stretch>
        </p:blipFill>
        <p:spPr>
          <a:xfrm>
            <a:off x="1571604" y="1428736"/>
            <a:ext cx="5339740" cy="3637434"/>
          </a:xfrm>
        </p:spPr>
      </p:pic>
      <p:sp>
        <p:nvSpPr>
          <p:cNvPr id="3" name="Nadpis 2"/>
          <p:cNvSpPr>
            <a:spLocks noGrp="1"/>
          </p:cNvSpPr>
          <p:nvPr>
            <p:ph type="title"/>
          </p:nvPr>
        </p:nvSpPr>
        <p:spPr>
          <a:xfrm>
            <a:off x="457200" y="359465"/>
            <a:ext cx="8229600" cy="854957"/>
          </a:xfrm>
        </p:spPr>
        <p:txBody>
          <a:bodyPr>
            <a:normAutofit/>
          </a:bodyPr>
          <a:lstStyle/>
          <a:p>
            <a:r>
              <a:rPr lang="en-US" dirty="0"/>
              <a:t>Scheme of differential absorption </a:t>
            </a:r>
            <a:r>
              <a:rPr lang="cs-CZ" dirty="0" smtClean="0"/>
              <a:t>LIDAR</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29</a:t>
            </a:fld>
            <a:endParaRPr lang="en-US" dirty="0"/>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
        <p:nvSpPr>
          <p:cNvPr id="8" name="TextovéPole 7"/>
          <p:cNvSpPr txBox="1"/>
          <p:nvPr/>
        </p:nvSpPr>
        <p:spPr>
          <a:xfrm>
            <a:off x="428597" y="5286388"/>
            <a:ext cx="8715404" cy="923330"/>
          </a:xfrm>
          <a:prstGeom prst="rect">
            <a:avLst/>
          </a:prstGeom>
          <a:noFill/>
        </p:spPr>
        <p:txBody>
          <a:bodyPr wrap="square" rtlCol="0">
            <a:spAutoFit/>
          </a:bodyPr>
          <a:lstStyle/>
          <a:p>
            <a:r>
              <a:rPr lang="cs-CZ" dirty="0"/>
              <a:t>L - </a:t>
            </a:r>
            <a:r>
              <a:rPr lang="cs-CZ" dirty="0" err="1"/>
              <a:t>pulsed</a:t>
            </a:r>
            <a:r>
              <a:rPr lang="cs-CZ" dirty="0"/>
              <a:t> laser </a:t>
            </a:r>
            <a:r>
              <a:rPr lang="cs-CZ" dirty="0" err="1"/>
              <a:t>emitting</a:t>
            </a:r>
            <a:r>
              <a:rPr lang="cs-CZ" dirty="0"/>
              <a:t> </a:t>
            </a:r>
            <a:r>
              <a:rPr lang="cs-CZ" dirty="0" err="1"/>
              <a:t>radiation</a:t>
            </a:r>
            <a:r>
              <a:rPr lang="cs-CZ" dirty="0"/>
              <a:t> </a:t>
            </a:r>
            <a:r>
              <a:rPr lang="cs-CZ" dirty="0" err="1"/>
              <a:t>at</a:t>
            </a:r>
            <a:r>
              <a:rPr lang="cs-CZ" dirty="0"/>
              <a:t> </a:t>
            </a:r>
            <a:r>
              <a:rPr lang="cs-CZ" dirty="0" err="1"/>
              <a:t>wavelengths</a:t>
            </a:r>
            <a:r>
              <a:rPr lang="cs-CZ" dirty="0"/>
              <a:t> </a:t>
            </a:r>
            <a:r>
              <a:rPr lang="el-GR" dirty="0"/>
              <a:t>λ0, λ</a:t>
            </a:r>
            <a:r>
              <a:rPr lang="cs-CZ" dirty="0"/>
              <a:t>r; T - </a:t>
            </a:r>
            <a:r>
              <a:rPr lang="cs-CZ" dirty="0" err="1"/>
              <a:t>telescope</a:t>
            </a:r>
            <a:r>
              <a:rPr lang="cs-CZ" dirty="0"/>
              <a:t>; F - </a:t>
            </a:r>
            <a:r>
              <a:rPr lang="cs-CZ" dirty="0" err="1"/>
              <a:t>filter</a:t>
            </a:r>
            <a:r>
              <a:rPr lang="cs-CZ" dirty="0"/>
              <a:t>; </a:t>
            </a:r>
            <a:r>
              <a:rPr lang="cs-CZ" dirty="0" err="1"/>
              <a:t>TR</a:t>
            </a:r>
            <a:r>
              <a:rPr lang="cs-CZ" dirty="0"/>
              <a:t> - </a:t>
            </a:r>
            <a:r>
              <a:rPr lang="cs-CZ" dirty="0" err="1"/>
              <a:t>transient</a:t>
            </a:r>
            <a:r>
              <a:rPr lang="cs-CZ" dirty="0"/>
              <a:t> </a:t>
            </a:r>
            <a:r>
              <a:rPr lang="cs-CZ" dirty="0" err="1"/>
              <a:t>recorder</a:t>
            </a:r>
            <a:r>
              <a:rPr lang="cs-CZ" dirty="0"/>
              <a:t>; MP - </a:t>
            </a:r>
            <a:r>
              <a:rPr lang="cs-CZ" dirty="0" err="1"/>
              <a:t>computer</a:t>
            </a:r>
            <a:r>
              <a:rPr lang="cs-CZ" dirty="0"/>
              <a:t>; P - </a:t>
            </a:r>
            <a:r>
              <a:rPr lang="cs-CZ" dirty="0" err="1"/>
              <a:t>memory</a:t>
            </a:r>
            <a:r>
              <a:rPr lang="cs-CZ" dirty="0"/>
              <a:t>; </a:t>
            </a:r>
            <a:r>
              <a:rPr lang="cs-CZ" dirty="0" err="1"/>
              <a:t>OSC</a:t>
            </a:r>
            <a:r>
              <a:rPr lang="cs-CZ" dirty="0"/>
              <a:t> - </a:t>
            </a:r>
            <a:r>
              <a:rPr lang="cs-CZ" dirty="0" err="1"/>
              <a:t>oscilloscope</a:t>
            </a:r>
            <a:r>
              <a:rPr lang="cs-CZ" dirty="0"/>
              <a:t>; DIS - display; D - </a:t>
            </a:r>
            <a:r>
              <a:rPr lang="cs-CZ" dirty="0" err="1"/>
              <a:t>detector</a:t>
            </a:r>
            <a:r>
              <a:rPr lang="cs-CZ" dirty="0"/>
              <a:t>; A / D - analog to </a:t>
            </a:r>
            <a:r>
              <a:rPr lang="cs-CZ" dirty="0" err="1"/>
              <a:t>digital</a:t>
            </a:r>
            <a:r>
              <a:rPr lang="cs-CZ" dirty="0"/>
              <a:t> </a:t>
            </a:r>
            <a:r>
              <a:rPr lang="cs-CZ" dirty="0" err="1"/>
              <a:t>converter</a:t>
            </a:r>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57200" y="1628800"/>
            <a:ext cx="8229600" cy="4824536"/>
          </a:xfrm>
        </p:spPr>
        <p:txBody>
          <a:bodyPr>
            <a:normAutofit fontScale="62500" lnSpcReduction="20000"/>
          </a:bodyPr>
          <a:lstStyle/>
          <a:p>
            <a:r>
              <a:rPr lang="en-US" dirty="0" smtClean="0"/>
              <a:t>The beam is directed into the atmosphere, the radiation returns after reflection from the reflector</a:t>
            </a:r>
          </a:p>
          <a:p>
            <a:r>
              <a:rPr lang="en-US" dirty="0" smtClean="0"/>
              <a:t>The reflector is installed several hundred meters to several kilometers from the radiation source</a:t>
            </a:r>
          </a:p>
          <a:p>
            <a:r>
              <a:rPr lang="en-US" dirty="0" smtClean="0"/>
              <a:t>For detection, wavelengths are chosen where they do not absorb basic atmospheric components</a:t>
            </a:r>
          </a:p>
          <a:p>
            <a:r>
              <a:rPr lang="en-US" dirty="0" smtClean="0"/>
              <a:t>Most often, measurements are made in the 9 - 13 µm infrared spectral range</a:t>
            </a:r>
          </a:p>
          <a:p>
            <a:r>
              <a:rPr lang="en-US" dirty="0" smtClean="0"/>
              <a:t>There are also measured in the UV / VIS part of the spectrum</a:t>
            </a:r>
          </a:p>
          <a:p>
            <a:r>
              <a:rPr lang="en-US" dirty="0" smtClean="0"/>
              <a:t>In particular, vibrational levels of molecular pollutants are detected in the infrared region</a:t>
            </a:r>
          </a:p>
          <a:p>
            <a:r>
              <a:rPr lang="en-US" dirty="0" smtClean="0"/>
              <a:t>In the UV region, electronic absorption transitions of atoms and molecules are used</a:t>
            </a:r>
          </a:p>
          <a:p>
            <a:r>
              <a:rPr lang="en-US" dirty="0" smtClean="0"/>
              <a:t>There is no need for special detection techniques to detect radiation</a:t>
            </a:r>
          </a:p>
          <a:p>
            <a:r>
              <a:rPr lang="en-US" dirty="0" smtClean="0"/>
              <a:t>Low-intensity semiconductor diodes can also be used as a laser</a:t>
            </a:r>
          </a:p>
          <a:p>
            <a:r>
              <a:rPr lang="en-US" dirty="0" smtClean="0"/>
              <a:t>The sensitivity of the measurement is in the order of ppb depending on the absorption coefficient</a:t>
            </a:r>
          </a:p>
          <a:p>
            <a:r>
              <a:rPr lang="en-US" dirty="0" smtClean="0"/>
              <a:t>The method is very simple and experimentally undemanding</a:t>
            </a:r>
          </a:p>
          <a:p>
            <a:r>
              <a:rPr lang="en-US" dirty="0" smtClean="0"/>
              <a:t>The received signal provides information about the whole optical path</a:t>
            </a:r>
          </a:p>
          <a:p>
            <a:r>
              <a:rPr lang="en-US" dirty="0" smtClean="0"/>
              <a:t>The spatial distribution of pollutant concentrations cannot be determined by this method</a:t>
            </a:r>
            <a:endParaRPr lang="en-US" dirty="0"/>
          </a:p>
        </p:txBody>
      </p:sp>
      <p:sp>
        <p:nvSpPr>
          <p:cNvPr id="3" name="Nadpis 2"/>
          <p:cNvSpPr>
            <a:spLocks noGrp="1"/>
          </p:cNvSpPr>
          <p:nvPr>
            <p:ph type="title"/>
          </p:nvPr>
        </p:nvSpPr>
        <p:spPr>
          <a:xfrm>
            <a:off x="734888" y="197768"/>
            <a:ext cx="8229600" cy="1143000"/>
          </a:xfrm>
        </p:spPr>
        <p:txBody>
          <a:bodyPr>
            <a:noAutofit/>
          </a:bodyPr>
          <a:lstStyle/>
          <a:p>
            <a:r>
              <a:rPr lang="en-US" dirty="0"/>
              <a:t>Utilization of radiation reflection from installed reflector</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extLst>
      <p:ext uri="{BB962C8B-B14F-4D97-AF65-F5344CB8AC3E}">
        <p14:creationId xmlns:p14="http://schemas.microsoft.com/office/powerpoint/2010/main" val="109054543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77500" lnSpcReduction="20000"/>
          </a:bodyPr>
          <a:lstStyle/>
          <a:p>
            <a:r>
              <a:rPr lang="en-US" dirty="0" smtClean="0"/>
              <a:t>Principle: detection of differential infrared absorption in the 10 </a:t>
            </a:r>
            <a:r>
              <a:rPr lang="en-US" dirty="0" err="1" smtClean="0"/>
              <a:t>μm</a:t>
            </a:r>
            <a:r>
              <a:rPr lang="en-US" dirty="0" smtClean="0"/>
              <a:t> band of the detected substance. The device contains two grid-tunable TEA CO2 lasers, the </a:t>
            </a:r>
            <a:r>
              <a:rPr lang="en-US" dirty="0" err="1" smtClean="0"/>
              <a:t>Cassegrain</a:t>
            </a:r>
            <a:r>
              <a:rPr lang="en-US" dirty="0" smtClean="0"/>
              <a:t>-type receiving telescope.</a:t>
            </a:r>
          </a:p>
          <a:p>
            <a:r>
              <a:rPr lang="en-US" dirty="0" smtClean="0"/>
              <a:t>Application: The device is designed to detect chemical warfare agents in the rear of combat units. Reprogramming is possible for use in environmental measurements.</a:t>
            </a:r>
          </a:p>
          <a:p>
            <a:r>
              <a:rPr lang="en-US" dirty="0" smtClean="0"/>
              <a:t>Technical data: reach distance </a:t>
            </a:r>
            <a:r>
              <a:rPr lang="en-US" dirty="0" err="1" smtClean="0"/>
              <a:t>2000m</a:t>
            </a:r>
            <a:r>
              <a:rPr lang="en-US" dirty="0" smtClean="0"/>
              <a:t>; detection time for one measurement 45 s; detection limit (</a:t>
            </a:r>
            <a:r>
              <a:rPr lang="en-US" dirty="0" err="1" smtClean="0"/>
              <a:t>CxL</a:t>
            </a:r>
            <a:r>
              <a:rPr lang="en-US" dirty="0" smtClean="0"/>
              <a:t>) 70 </a:t>
            </a:r>
            <a:r>
              <a:rPr lang="en-US" dirty="0" err="1" smtClean="0"/>
              <a:t>mg.m</a:t>
            </a:r>
            <a:r>
              <a:rPr lang="en-US" baseline="30000" dirty="0" err="1" smtClean="0"/>
              <a:t>-3</a:t>
            </a:r>
            <a:r>
              <a:rPr lang="en-US" dirty="0" err="1" smtClean="0"/>
              <a:t>.m</a:t>
            </a:r>
            <a:r>
              <a:rPr lang="en-US" dirty="0" smtClean="0"/>
              <a:t>; analyzed </a:t>
            </a:r>
            <a:r>
              <a:rPr lang="cs-CZ" dirty="0" err="1" smtClean="0"/>
              <a:t>space</a:t>
            </a:r>
            <a:r>
              <a:rPr lang="en-US" dirty="0" smtClean="0"/>
              <a:t> 120° horizontally, 15°</a:t>
            </a:r>
            <a:r>
              <a:rPr lang="cs-CZ" dirty="0" smtClean="0"/>
              <a:t> </a:t>
            </a:r>
            <a:r>
              <a:rPr lang="en-US" dirty="0" smtClean="0"/>
              <a:t>vertically</a:t>
            </a:r>
            <a:r>
              <a:rPr lang="en-US" dirty="0"/>
              <a:t>, automatic measurement.</a:t>
            </a:r>
            <a:endParaRPr lang="en-US" dirty="0" smtClean="0"/>
          </a:p>
          <a:p>
            <a:r>
              <a:rPr lang="en-US" dirty="0" smtClean="0"/>
              <a:t>Measured gases: warfare agents GB, GD, GA and </a:t>
            </a:r>
            <a:r>
              <a:rPr lang="en-US" dirty="0" err="1" smtClean="0"/>
              <a:t>VX</a:t>
            </a:r>
            <a:r>
              <a:rPr lang="en-US" dirty="0" smtClean="0"/>
              <a:t>, phosgene; industrial exhalation - about 100 substances having a strong absorption in the emission band of the CO2 laser, e</a:t>
            </a:r>
            <a:r>
              <a:rPr lang="cs-CZ" dirty="0" smtClean="0"/>
              <a:t>.</a:t>
            </a:r>
            <a:r>
              <a:rPr lang="en-US" dirty="0" smtClean="0"/>
              <a:t>g</a:t>
            </a:r>
            <a:r>
              <a:rPr lang="cs-CZ" dirty="0" smtClean="0"/>
              <a:t>.</a:t>
            </a:r>
            <a:r>
              <a:rPr lang="en-US" dirty="0" smtClean="0"/>
              <a:t> ammonia, </a:t>
            </a:r>
            <a:r>
              <a:rPr lang="en-US" dirty="0" err="1" smtClean="0"/>
              <a:t>dichloroethane</a:t>
            </a:r>
            <a:r>
              <a:rPr lang="en-US" dirty="0" smtClean="0"/>
              <a:t>, </a:t>
            </a:r>
            <a:r>
              <a:rPr lang="en-US" dirty="0" err="1" smtClean="0"/>
              <a:t>freons</a:t>
            </a:r>
            <a:r>
              <a:rPr lang="en-US" dirty="0" smtClean="0"/>
              <a:t>, ozone, hydrazine, sulfur hexafluoride, </a:t>
            </a:r>
            <a:r>
              <a:rPr lang="en-US" dirty="0" err="1" smtClean="0"/>
              <a:t>tetrachlorethylene</a:t>
            </a:r>
            <a:r>
              <a:rPr lang="en-US" dirty="0" smtClean="0"/>
              <a:t>, </a:t>
            </a:r>
            <a:r>
              <a:rPr lang="en-US" dirty="0" err="1" smtClean="0"/>
              <a:t>trichloethylene</a:t>
            </a:r>
            <a:r>
              <a:rPr lang="en-US" dirty="0" smtClean="0"/>
              <a:t>, petroleum products etc.</a:t>
            </a:r>
            <a:endParaRPr lang="en-US" dirty="0"/>
          </a:p>
        </p:txBody>
      </p:sp>
      <p:sp>
        <p:nvSpPr>
          <p:cNvPr id="3" name="Nadpis 2"/>
          <p:cNvSpPr>
            <a:spLocks noGrp="1"/>
          </p:cNvSpPr>
          <p:nvPr>
            <p:ph type="title"/>
          </p:nvPr>
        </p:nvSpPr>
        <p:spPr>
          <a:xfrm>
            <a:off x="457200" y="359465"/>
            <a:ext cx="8229600" cy="997833"/>
          </a:xfrm>
        </p:spPr>
        <p:txBody>
          <a:bodyPr/>
          <a:lstStyle/>
          <a:p>
            <a:r>
              <a:rPr lang="cs-CZ" dirty="0" smtClean="0"/>
              <a:t>Laser </a:t>
            </a:r>
            <a:r>
              <a:rPr lang="cs-CZ" dirty="0" err="1" smtClean="0"/>
              <a:t>Remote</a:t>
            </a:r>
            <a:r>
              <a:rPr lang="cs-CZ" dirty="0" smtClean="0"/>
              <a:t> </a:t>
            </a:r>
            <a:r>
              <a:rPr lang="cs-CZ" dirty="0" err="1" smtClean="0"/>
              <a:t>Detector</a:t>
            </a:r>
            <a:r>
              <a:rPr lang="cs-CZ" dirty="0" smtClean="0"/>
              <a:t> (VÚ 070 Brno)</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30</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359465"/>
            <a:ext cx="8229600" cy="997833"/>
          </a:xfrm>
        </p:spPr>
        <p:txBody>
          <a:bodyPr>
            <a:normAutofit fontScale="90000"/>
          </a:bodyPr>
          <a:lstStyle/>
          <a:p>
            <a:r>
              <a:rPr lang="cs-CZ" dirty="0" smtClean="0"/>
              <a:t>Laser </a:t>
            </a:r>
            <a:r>
              <a:rPr lang="cs-CZ" dirty="0" err="1" smtClean="0"/>
              <a:t>Remote</a:t>
            </a:r>
            <a:r>
              <a:rPr lang="cs-CZ" dirty="0" smtClean="0"/>
              <a:t> </a:t>
            </a:r>
            <a:r>
              <a:rPr lang="cs-CZ" dirty="0" err="1" smtClean="0"/>
              <a:t>Detector</a:t>
            </a:r>
            <a:r>
              <a:rPr lang="cs-CZ" dirty="0" smtClean="0"/>
              <a:t> (VÚ 070 Brno) - diagram</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31</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pic>
        <p:nvPicPr>
          <p:cNvPr id="6146" name="Picture 2"/>
          <p:cNvPicPr>
            <a:picLocks noGrp="1" noChangeAspect="1" noChangeArrowheads="1"/>
          </p:cNvPicPr>
          <p:nvPr>
            <p:ph idx="1"/>
          </p:nvPr>
        </p:nvPicPr>
        <p:blipFill>
          <a:blip r:embed="rId2">
            <a:duotone>
              <a:prstClr val="black"/>
              <a:srgbClr val="D9C3A5">
                <a:tint val="50000"/>
                <a:satMod val="180000"/>
              </a:srgbClr>
            </a:duotone>
          </a:blip>
          <a:srcRect/>
          <a:stretch>
            <a:fillRect/>
          </a:stretch>
        </p:blipFill>
        <p:spPr bwMode="auto">
          <a:xfrm>
            <a:off x="1036091" y="1600200"/>
            <a:ext cx="7071817" cy="4525963"/>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1600200"/>
            <a:ext cx="8435280" cy="4525963"/>
          </a:xfrm>
        </p:spPr>
        <p:txBody>
          <a:bodyPr>
            <a:normAutofit lnSpcReduction="10000"/>
          </a:bodyPr>
          <a:lstStyle/>
          <a:p>
            <a:r>
              <a:rPr lang="en-US" dirty="0"/>
              <a:t>The </a:t>
            </a:r>
            <a:r>
              <a:rPr lang="en-US" dirty="0" err="1"/>
              <a:t>CHMI</a:t>
            </a:r>
            <a:r>
              <a:rPr lang="en-US" dirty="0"/>
              <a:t> determines ozone (wavelengths 282.4 and 286.9 nm) and </a:t>
            </a:r>
            <a:r>
              <a:rPr lang="en-US" dirty="0" err="1"/>
              <a:t>NO2</a:t>
            </a:r>
            <a:r>
              <a:rPr lang="en-US" dirty="0"/>
              <a:t> (wavelengths 398.3 and 397.0 nm), using the LIDAR </a:t>
            </a:r>
            <a:r>
              <a:rPr lang="en-US" dirty="0" err="1"/>
              <a:t>510M</a:t>
            </a:r>
            <a:r>
              <a:rPr lang="en-US" dirty="0"/>
              <a:t> with the DIAL method, (pulse frequency 20 Hz, pulse length 35 ns, maximum range 2500 m, detection limit for </a:t>
            </a:r>
            <a:r>
              <a:rPr lang="en-US" dirty="0" err="1" smtClean="0"/>
              <a:t>O3</a:t>
            </a:r>
            <a:r>
              <a:rPr lang="cs-CZ" dirty="0" smtClean="0"/>
              <a:t>:</a:t>
            </a:r>
            <a:r>
              <a:rPr lang="en-US" dirty="0" smtClean="0"/>
              <a:t> 2</a:t>
            </a:r>
            <a:r>
              <a:rPr lang="cs-CZ" dirty="0" smtClean="0"/>
              <a:t> </a:t>
            </a:r>
            <a:r>
              <a:rPr lang="en-US" dirty="0" smtClean="0"/>
              <a:t>ng/l</a:t>
            </a:r>
            <a:r>
              <a:rPr lang="en-US" dirty="0"/>
              <a:t>, for </a:t>
            </a:r>
            <a:r>
              <a:rPr lang="en-US" dirty="0" err="1" smtClean="0"/>
              <a:t>NO2</a:t>
            </a:r>
            <a:r>
              <a:rPr lang="cs-CZ" dirty="0" smtClean="0"/>
              <a:t>:</a:t>
            </a:r>
            <a:r>
              <a:rPr lang="en-US" dirty="0" smtClean="0"/>
              <a:t> </a:t>
            </a:r>
            <a:r>
              <a:rPr lang="en-US" dirty="0"/>
              <a:t>20 </a:t>
            </a:r>
            <a:r>
              <a:rPr lang="en-US" dirty="0" smtClean="0"/>
              <a:t>ng/l)</a:t>
            </a:r>
            <a:endParaRPr lang="cs-CZ" dirty="0" smtClean="0"/>
          </a:p>
          <a:p>
            <a:r>
              <a:rPr lang="en-US" dirty="0"/>
              <a:t>The device can measure in any direction and determine the concentration of the measured substance on different beams. It is possible to obtain two-dimensional horizontal and vertical maps of air pollution</a:t>
            </a:r>
            <a:r>
              <a:rPr lang="cs-CZ" dirty="0" smtClean="0"/>
              <a:t>.</a:t>
            </a:r>
            <a:endParaRPr lang="cs-CZ" dirty="0"/>
          </a:p>
        </p:txBody>
      </p:sp>
      <p:sp>
        <p:nvSpPr>
          <p:cNvPr id="3" name="Nadpis 2"/>
          <p:cNvSpPr>
            <a:spLocks noGrp="1"/>
          </p:cNvSpPr>
          <p:nvPr>
            <p:ph type="title"/>
          </p:nvPr>
        </p:nvSpPr>
        <p:spPr/>
        <p:txBody>
          <a:bodyPr>
            <a:normAutofit fontScale="90000"/>
          </a:bodyPr>
          <a:lstStyle/>
          <a:p>
            <a:r>
              <a:rPr lang="cs-CZ" dirty="0"/>
              <a:t>Lidar </a:t>
            </a:r>
            <a:r>
              <a:rPr lang="cs-CZ" dirty="0" err="1"/>
              <a:t>measurements</a:t>
            </a:r>
            <a:r>
              <a:rPr lang="cs-CZ" dirty="0"/>
              <a:t> </a:t>
            </a:r>
            <a:r>
              <a:rPr lang="cs-CZ" dirty="0" err="1"/>
              <a:t>of</a:t>
            </a:r>
            <a:r>
              <a:rPr lang="cs-CZ" dirty="0"/>
              <a:t> </a:t>
            </a:r>
            <a:r>
              <a:rPr lang="cs-CZ" dirty="0" err="1" smtClean="0"/>
              <a:t>CHMI</a:t>
            </a:r>
            <a:r>
              <a:rPr lang="cs-CZ" dirty="0" smtClean="0"/>
              <a:t/>
            </a:r>
            <a:br>
              <a:rPr lang="cs-CZ" dirty="0" smtClean="0"/>
            </a:br>
            <a:r>
              <a:rPr lang="cs-CZ" dirty="0" smtClean="0"/>
              <a:t>(Czech </a:t>
            </a:r>
            <a:r>
              <a:rPr lang="cs-CZ" dirty="0" err="1" smtClean="0"/>
              <a:t>Hydrometeorological</a:t>
            </a:r>
            <a:r>
              <a:rPr lang="cs-CZ" dirty="0" smtClean="0"/>
              <a:t> Institute</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32</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_DSC0046.jpg"/>
          <p:cNvPicPr>
            <a:picLocks noGrp="1" noChangeAspect="1"/>
          </p:cNvPicPr>
          <p:nvPr>
            <p:ph idx="1"/>
          </p:nvPr>
        </p:nvPicPr>
        <p:blipFill>
          <a:blip r:embed="rId2">
            <a:lum bright="10000" contrast="10000"/>
          </a:blip>
          <a:stretch>
            <a:fillRect/>
          </a:stretch>
        </p:blipFill>
        <p:spPr>
          <a:xfrm>
            <a:off x="1285852" y="1475725"/>
            <a:ext cx="6572296" cy="4774914"/>
          </a:xfrm>
        </p:spPr>
      </p:pic>
      <p:sp>
        <p:nvSpPr>
          <p:cNvPr id="3" name="Nadpis 2"/>
          <p:cNvSpPr>
            <a:spLocks noGrp="1"/>
          </p:cNvSpPr>
          <p:nvPr>
            <p:ph type="title"/>
          </p:nvPr>
        </p:nvSpPr>
        <p:spPr>
          <a:xfrm>
            <a:off x="457200" y="359465"/>
            <a:ext cx="8229600" cy="997833"/>
          </a:xfrm>
        </p:spPr>
        <p:txBody>
          <a:bodyPr/>
          <a:lstStyle/>
          <a:p>
            <a:r>
              <a:rPr lang="en-US" dirty="0" smtClean="0"/>
              <a:t>Diagram LIDAR </a:t>
            </a:r>
            <a:r>
              <a:rPr lang="en-US" dirty="0" err="1" smtClean="0"/>
              <a:t>510M</a:t>
            </a:r>
            <a:endParaRPr lang="en-US" dirty="0"/>
          </a:p>
        </p:txBody>
      </p:sp>
      <p:sp>
        <p:nvSpPr>
          <p:cNvPr id="4" name="Zástupný symbol pro datum 3"/>
          <p:cNvSpPr>
            <a:spLocks noGrp="1"/>
          </p:cNvSpPr>
          <p:nvPr>
            <p:ph type="dt" sz="half" idx="10"/>
          </p:nvPr>
        </p:nvSpPr>
        <p:spPr/>
        <p:txBody>
          <a:bodyPr/>
          <a:lstStyle/>
          <a:p>
            <a:r>
              <a:rPr lang="en-US" dirty="0" smtClean="0"/>
              <a:t>2010</a:t>
            </a:r>
            <a:endParaRPr lang="en-US" dirty="0"/>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33</a:t>
            </a:fld>
            <a:endParaRPr lang="en-US" dirty="0"/>
          </a:p>
        </p:txBody>
      </p:sp>
      <p:sp>
        <p:nvSpPr>
          <p:cNvPr id="6" name="Zástupný symbol pro zápatí 5"/>
          <p:cNvSpPr>
            <a:spLocks noGrp="1"/>
          </p:cNvSpPr>
          <p:nvPr>
            <p:ph type="ftr" sz="quarter" idx="12"/>
          </p:nvPr>
        </p:nvSpPr>
        <p:spPr/>
        <p:txBody>
          <a:bodyPr/>
          <a:lstStyle/>
          <a:p>
            <a:r>
              <a:rPr lang="en-US" dirty="0" smtClean="0"/>
              <a:t>prof. V. </a:t>
            </a:r>
            <a:r>
              <a:rPr lang="en-US" dirty="0" err="1" smtClean="0"/>
              <a:t>Otruba</a:t>
            </a:r>
            <a:endParaRPr lang="en-US" dirty="0"/>
          </a:p>
        </p:txBody>
      </p:sp>
      <p:sp>
        <p:nvSpPr>
          <p:cNvPr id="2" name="TextovéPole 1"/>
          <p:cNvSpPr txBox="1"/>
          <p:nvPr/>
        </p:nvSpPr>
        <p:spPr>
          <a:xfrm>
            <a:off x="1772832" y="1421920"/>
            <a:ext cx="5256584" cy="400110"/>
          </a:xfrm>
          <a:prstGeom prst="rect">
            <a:avLst/>
          </a:prstGeom>
          <a:solidFill>
            <a:schemeClr val="bg1"/>
          </a:solidFill>
        </p:spPr>
        <p:txBody>
          <a:bodyPr wrap="square" rtlCol="0">
            <a:spAutoFit/>
          </a:bodyPr>
          <a:lstStyle/>
          <a:p>
            <a:r>
              <a:rPr lang="en-US" sz="2000" dirty="0" smtClean="0"/>
              <a:t>   Laser scheme in LIDAR </a:t>
            </a:r>
            <a:r>
              <a:rPr lang="en-US" sz="2000" dirty="0" err="1" smtClean="0"/>
              <a:t>510M</a:t>
            </a:r>
            <a:r>
              <a:rPr lang="en-US" sz="2000" dirty="0" smtClean="0"/>
              <a:t> mobile device       </a:t>
            </a:r>
            <a:endParaRPr lang="en-US" sz="2000" dirty="0"/>
          </a:p>
        </p:txBody>
      </p:sp>
      <p:sp>
        <p:nvSpPr>
          <p:cNvPr id="8" name="TextovéPole 7"/>
          <p:cNvSpPr txBox="1"/>
          <p:nvPr/>
        </p:nvSpPr>
        <p:spPr>
          <a:xfrm>
            <a:off x="2955085" y="3815462"/>
            <a:ext cx="1013419" cy="261610"/>
          </a:xfrm>
          <a:prstGeom prst="rect">
            <a:avLst/>
          </a:prstGeom>
          <a:solidFill>
            <a:schemeClr val="bg1"/>
          </a:solidFill>
        </p:spPr>
        <p:txBody>
          <a:bodyPr wrap="none" rtlCol="0">
            <a:spAutoFit/>
          </a:bodyPr>
          <a:lstStyle/>
          <a:p>
            <a:r>
              <a:rPr lang="en-US" sz="1100" dirty="0" smtClean="0"/>
              <a:t>rotating prism</a:t>
            </a:r>
            <a:endParaRPr lang="en-US" sz="1100" dirty="0"/>
          </a:p>
        </p:txBody>
      </p:sp>
      <p:sp>
        <p:nvSpPr>
          <p:cNvPr id="9" name="TextovéPole 8"/>
          <p:cNvSpPr txBox="1"/>
          <p:nvPr/>
        </p:nvSpPr>
        <p:spPr>
          <a:xfrm>
            <a:off x="6156176" y="3007985"/>
            <a:ext cx="1159292" cy="276999"/>
          </a:xfrm>
          <a:prstGeom prst="rect">
            <a:avLst/>
          </a:prstGeom>
          <a:solidFill>
            <a:schemeClr val="bg1"/>
          </a:solidFill>
        </p:spPr>
        <p:txBody>
          <a:bodyPr wrap="none" rtlCol="0">
            <a:spAutoFit/>
          </a:bodyPr>
          <a:lstStyle/>
          <a:p>
            <a:r>
              <a:rPr lang="en-US" sz="1200" dirty="0" smtClean="0"/>
              <a:t>amplifier cavity</a:t>
            </a:r>
            <a:endParaRPr lang="en-US" sz="1200" dirty="0"/>
          </a:p>
        </p:txBody>
      </p:sp>
      <p:sp>
        <p:nvSpPr>
          <p:cNvPr id="10" name="TextovéPole 9"/>
          <p:cNvSpPr txBox="1"/>
          <p:nvPr/>
        </p:nvSpPr>
        <p:spPr>
          <a:xfrm>
            <a:off x="5436096" y="4725144"/>
            <a:ext cx="1296144" cy="276999"/>
          </a:xfrm>
          <a:prstGeom prst="rect">
            <a:avLst/>
          </a:prstGeom>
          <a:solidFill>
            <a:schemeClr val="bg1"/>
          </a:solidFill>
        </p:spPr>
        <p:txBody>
          <a:bodyPr wrap="square" rtlCol="0">
            <a:spAutoFit/>
          </a:bodyPr>
          <a:lstStyle/>
          <a:p>
            <a:r>
              <a:rPr lang="en-US" sz="1200" dirty="0" smtClean="0"/>
              <a:t>output mirror</a:t>
            </a:r>
            <a:endParaRPr lang="en-US" sz="1200" dirty="0"/>
          </a:p>
        </p:txBody>
      </p:sp>
      <p:sp>
        <p:nvSpPr>
          <p:cNvPr id="11" name="TextovéPole 10"/>
          <p:cNvSpPr txBox="1"/>
          <p:nvPr/>
        </p:nvSpPr>
        <p:spPr>
          <a:xfrm>
            <a:off x="1187624" y="5301208"/>
            <a:ext cx="864096" cy="461665"/>
          </a:xfrm>
          <a:prstGeom prst="rect">
            <a:avLst/>
          </a:prstGeom>
          <a:solidFill>
            <a:schemeClr val="bg1"/>
          </a:solidFill>
        </p:spPr>
        <p:txBody>
          <a:bodyPr wrap="square" rtlCol="0">
            <a:spAutoFit/>
          </a:bodyPr>
          <a:lstStyle/>
          <a:p>
            <a:r>
              <a:rPr lang="en-US" sz="1200" dirty="0" smtClean="0"/>
              <a:t>dispersion prisms</a:t>
            </a:r>
            <a:endParaRPr lang="en-US" sz="1200" dirty="0"/>
          </a:p>
        </p:txBody>
      </p:sp>
      <p:sp>
        <p:nvSpPr>
          <p:cNvPr id="12" name="TextovéPole 11"/>
          <p:cNvSpPr txBox="1"/>
          <p:nvPr/>
        </p:nvSpPr>
        <p:spPr>
          <a:xfrm>
            <a:off x="3347864" y="5301208"/>
            <a:ext cx="864096" cy="461665"/>
          </a:xfrm>
          <a:prstGeom prst="rect">
            <a:avLst/>
          </a:prstGeom>
          <a:solidFill>
            <a:schemeClr val="bg1"/>
          </a:solidFill>
        </p:spPr>
        <p:txBody>
          <a:bodyPr wrap="square" rtlCol="0">
            <a:spAutoFit/>
          </a:bodyPr>
          <a:lstStyle/>
          <a:p>
            <a:r>
              <a:rPr lang="en-US" sz="1200" dirty="0" smtClean="0"/>
              <a:t>tuning end mirrors</a:t>
            </a:r>
            <a:endParaRPr lang="en-US" sz="1200" dirty="0"/>
          </a:p>
        </p:txBody>
      </p:sp>
      <p:sp>
        <p:nvSpPr>
          <p:cNvPr id="13" name="TextovéPole 12"/>
          <p:cNvSpPr txBox="1"/>
          <p:nvPr/>
        </p:nvSpPr>
        <p:spPr>
          <a:xfrm>
            <a:off x="3851921" y="4586644"/>
            <a:ext cx="1129940" cy="307777"/>
          </a:xfrm>
          <a:prstGeom prst="rect">
            <a:avLst/>
          </a:prstGeom>
          <a:solidFill>
            <a:schemeClr val="bg1"/>
          </a:solidFill>
        </p:spPr>
        <p:txBody>
          <a:bodyPr wrap="square" rtlCol="0">
            <a:spAutoFit/>
          </a:bodyPr>
          <a:lstStyle/>
          <a:p>
            <a:r>
              <a:rPr lang="en-US" sz="1400" dirty="0" smtClean="0"/>
              <a:t>laser cavity</a:t>
            </a:r>
            <a:endParaRPr lang="en-US" sz="1400" dirty="0"/>
          </a:p>
        </p:txBody>
      </p:sp>
      <p:sp>
        <p:nvSpPr>
          <p:cNvPr id="14" name="TextovéPole 13"/>
          <p:cNvSpPr txBox="1"/>
          <p:nvPr/>
        </p:nvSpPr>
        <p:spPr>
          <a:xfrm>
            <a:off x="4569657" y="5445224"/>
            <a:ext cx="1103187" cy="276999"/>
          </a:xfrm>
          <a:prstGeom prst="rect">
            <a:avLst/>
          </a:prstGeom>
          <a:solidFill>
            <a:schemeClr val="bg1"/>
          </a:solidFill>
        </p:spPr>
        <p:txBody>
          <a:bodyPr wrap="none" rtlCol="0">
            <a:spAutoFit/>
          </a:bodyPr>
          <a:lstStyle/>
          <a:p>
            <a:r>
              <a:rPr lang="en-US" sz="1200" dirty="0" smtClean="0"/>
              <a:t>calibration cell</a:t>
            </a:r>
            <a:endParaRPr lang="en-US" sz="1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_DSC0047.jpg"/>
          <p:cNvPicPr>
            <a:picLocks noGrp="1" noChangeAspect="1"/>
          </p:cNvPicPr>
          <p:nvPr>
            <p:ph idx="1"/>
          </p:nvPr>
        </p:nvPicPr>
        <p:blipFill>
          <a:blip r:embed="rId2">
            <a:lum contrast="10000"/>
          </a:blip>
          <a:stretch>
            <a:fillRect/>
          </a:stretch>
        </p:blipFill>
        <p:spPr>
          <a:xfrm>
            <a:off x="457200" y="1857365"/>
            <a:ext cx="8229600" cy="3571246"/>
          </a:xfrm>
        </p:spPr>
      </p:pic>
      <p:sp>
        <p:nvSpPr>
          <p:cNvPr id="3" name="Nadpis 2"/>
          <p:cNvSpPr>
            <a:spLocks noGrp="1"/>
          </p:cNvSpPr>
          <p:nvPr>
            <p:ph type="title"/>
          </p:nvPr>
        </p:nvSpPr>
        <p:spPr>
          <a:xfrm>
            <a:off x="457200" y="359465"/>
            <a:ext cx="8229600" cy="997833"/>
          </a:xfrm>
        </p:spPr>
        <p:txBody>
          <a:bodyPr/>
          <a:lstStyle/>
          <a:p>
            <a:r>
              <a:rPr lang="cs-CZ" dirty="0" err="1"/>
              <a:t>Results</a:t>
            </a:r>
            <a:r>
              <a:rPr lang="cs-CZ" dirty="0"/>
              <a:t> </a:t>
            </a:r>
            <a:r>
              <a:rPr lang="cs-CZ" dirty="0" err="1"/>
              <a:t>of</a:t>
            </a:r>
            <a:r>
              <a:rPr lang="cs-CZ" dirty="0"/>
              <a:t> lidar </a:t>
            </a:r>
            <a:r>
              <a:rPr lang="cs-CZ" dirty="0" err="1"/>
              <a:t>measurements</a:t>
            </a:r>
            <a:r>
              <a:rPr lang="cs-CZ" dirty="0"/>
              <a:t> </a:t>
            </a:r>
            <a:r>
              <a:rPr lang="cs-CZ" dirty="0" err="1"/>
              <a:t>NO2</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34</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_DSC0048.jpg"/>
          <p:cNvPicPr>
            <a:picLocks noGrp="1" noChangeAspect="1"/>
          </p:cNvPicPr>
          <p:nvPr>
            <p:ph idx="1"/>
          </p:nvPr>
        </p:nvPicPr>
        <p:blipFill>
          <a:blip r:embed="rId2" cstate="print">
            <a:lum contrast="10000"/>
          </a:blip>
          <a:stretch>
            <a:fillRect/>
          </a:stretch>
        </p:blipFill>
        <p:spPr>
          <a:xfrm>
            <a:off x="961062" y="1600200"/>
            <a:ext cx="7221875" cy="4525963"/>
          </a:xfrm>
        </p:spPr>
      </p:pic>
      <p:sp>
        <p:nvSpPr>
          <p:cNvPr id="3" name="Nadpis 2"/>
          <p:cNvSpPr>
            <a:spLocks noGrp="1"/>
          </p:cNvSpPr>
          <p:nvPr>
            <p:ph type="title"/>
          </p:nvPr>
        </p:nvSpPr>
        <p:spPr>
          <a:xfrm>
            <a:off x="457200" y="359465"/>
            <a:ext cx="8229600" cy="997833"/>
          </a:xfrm>
        </p:spPr>
        <p:txBody>
          <a:bodyPr/>
          <a:lstStyle/>
          <a:p>
            <a:r>
              <a:rPr lang="cs-CZ" dirty="0" err="1"/>
              <a:t>Results</a:t>
            </a:r>
            <a:r>
              <a:rPr lang="cs-CZ" dirty="0"/>
              <a:t> </a:t>
            </a:r>
            <a:r>
              <a:rPr lang="cs-CZ" dirty="0" err="1"/>
              <a:t>of</a:t>
            </a:r>
            <a:r>
              <a:rPr lang="cs-CZ" dirty="0"/>
              <a:t> lidar </a:t>
            </a:r>
            <a:r>
              <a:rPr lang="cs-CZ" dirty="0" err="1"/>
              <a:t>measurements</a:t>
            </a:r>
            <a:r>
              <a:rPr lang="cs-CZ" dirty="0"/>
              <a:t> </a:t>
            </a:r>
            <a:r>
              <a:rPr lang="cs-CZ" dirty="0" err="1"/>
              <a:t>NO2</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35</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descr="_DSC0051.jpg"/>
          <p:cNvPicPr>
            <a:picLocks noGrp="1" noChangeAspect="1"/>
          </p:cNvPicPr>
          <p:nvPr>
            <p:ph idx="1"/>
          </p:nvPr>
        </p:nvPicPr>
        <p:blipFill>
          <a:blip r:embed="rId2" cstate="print">
            <a:lum bright="-10000" contrast="20000"/>
          </a:blip>
          <a:stretch>
            <a:fillRect/>
          </a:stretch>
        </p:blipFill>
        <p:spPr>
          <a:xfrm>
            <a:off x="955307" y="1785926"/>
            <a:ext cx="7233386" cy="4340237"/>
          </a:xfrm>
        </p:spPr>
      </p:pic>
      <p:sp>
        <p:nvSpPr>
          <p:cNvPr id="3" name="Nadpis 2"/>
          <p:cNvSpPr>
            <a:spLocks noGrp="1"/>
          </p:cNvSpPr>
          <p:nvPr>
            <p:ph type="title"/>
          </p:nvPr>
        </p:nvSpPr>
        <p:spPr>
          <a:xfrm>
            <a:off x="457200" y="359465"/>
            <a:ext cx="8229600" cy="997833"/>
          </a:xfrm>
        </p:spPr>
        <p:txBody>
          <a:bodyPr/>
          <a:lstStyle/>
          <a:p>
            <a:r>
              <a:rPr lang="cs-CZ" dirty="0" err="1"/>
              <a:t>Results</a:t>
            </a:r>
            <a:r>
              <a:rPr lang="cs-CZ" dirty="0"/>
              <a:t> </a:t>
            </a:r>
            <a:r>
              <a:rPr lang="cs-CZ" dirty="0" err="1"/>
              <a:t>of</a:t>
            </a:r>
            <a:r>
              <a:rPr lang="cs-CZ" dirty="0"/>
              <a:t> lidar </a:t>
            </a:r>
            <a:r>
              <a:rPr lang="cs-CZ" dirty="0" err="1"/>
              <a:t>measurements</a:t>
            </a:r>
            <a:r>
              <a:rPr lang="cs-CZ" dirty="0"/>
              <a:t> </a:t>
            </a:r>
            <a:r>
              <a:rPr lang="cs-CZ" dirty="0" err="1"/>
              <a:t>O3</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36</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_DSC0052.jpg"/>
          <p:cNvPicPr>
            <a:picLocks noGrp="1" noChangeAspect="1"/>
          </p:cNvPicPr>
          <p:nvPr>
            <p:ph idx="1"/>
          </p:nvPr>
        </p:nvPicPr>
        <p:blipFill>
          <a:blip r:embed="rId2"/>
          <a:stretch>
            <a:fillRect/>
          </a:stretch>
        </p:blipFill>
        <p:spPr>
          <a:xfrm>
            <a:off x="0" y="1714488"/>
            <a:ext cx="9144000" cy="4143404"/>
          </a:xfrm>
        </p:spPr>
      </p:pic>
      <p:sp>
        <p:nvSpPr>
          <p:cNvPr id="3" name="Nadpis 2"/>
          <p:cNvSpPr>
            <a:spLocks noGrp="1"/>
          </p:cNvSpPr>
          <p:nvPr>
            <p:ph type="title"/>
          </p:nvPr>
        </p:nvSpPr>
        <p:spPr>
          <a:xfrm>
            <a:off x="457200" y="359465"/>
            <a:ext cx="8229600" cy="997833"/>
          </a:xfrm>
        </p:spPr>
        <p:txBody>
          <a:bodyPr/>
          <a:lstStyle/>
          <a:p>
            <a:r>
              <a:rPr lang="cs-CZ" dirty="0" err="1"/>
              <a:t>Results</a:t>
            </a:r>
            <a:r>
              <a:rPr lang="cs-CZ" dirty="0"/>
              <a:t> </a:t>
            </a:r>
            <a:r>
              <a:rPr lang="cs-CZ" dirty="0" err="1"/>
              <a:t>of</a:t>
            </a:r>
            <a:r>
              <a:rPr lang="cs-CZ" dirty="0"/>
              <a:t> lidar </a:t>
            </a:r>
            <a:r>
              <a:rPr lang="cs-CZ" dirty="0" err="1"/>
              <a:t>measurements</a:t>
            </a:r>
            <a:r>
              <a:rPr lang="cs-CZ" dirty="0"/>
              <a:t> </a:t>
            </a:r>
            <a:r>
              <a:rPr lang="cs-CZ" dirty="0" err="1"/>
              <a:t>O3</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37</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_DSC0049.jpg"/>
          <p:cNvPicPr>
            <a:picLocks noGrp="1" noChangeAspect="1"/>
          </p:cNvPicPr>
          <p:nvPr>
            <p:ph idx="1"/>
          </p:nvPr>
        </p:nvPicPr>
        <p:blipFill>
          <a:blip r:embed="rId2" cstate="print">
            <a:lum contrast="20000"/>
          </a:blip>
          <a:stretch>
            <a:fillRect/>
          </a:stretch>
        </p:blipFill>
        <p:spPr>
          <a:xfrm>
            <a:off x="1481283" y="1600200"/>
            <a:ext cx="6181433" cy="4525963"/>
          </a:xfrm>
        </p:spPr>
      </p:pic>
      <p:sp>
        <p:nvSpPr>
          <p:cNvPr id="3" name="Nadpis 2"/>
          <p:cNvSpPr>
            <a:spLocks noGrp="1"/>
          </p:cNvSpPr>
          <p:nvPr>
            <p:ph type="title"/>
          </p:nvPr>
        </p:nvSpPr>
        <p:spPr>
          <a:xfrm>
            <a:off x="457200" y="359465"/>
            <a:ext cx="8229600" cy="997833"/>
          </a:xfrm>
        </p:spPr>
        <p:txBody>
          <a:bodyPr>
            <a:normAutofit fontScale="90000"/>
          </a:bodyPr>
          <a:lstStyle/>
          <a:p>
            <a:r>
              <a:rPr lang="en-US" dirty="0" smtClean="0"/>
              <a:t>Horizontal section of concentration </a:t>
            </a:r>
            <a:r>
              <a:rPr lang="en-US" dirty="0" err="1" smtClean="0"/>
              <a:t>SO2</a:t>
            </a:r>
            <a:r>
              <a:rPr lang="en-US" dirty="0" smtClean="0"/>
              <a:t> over the Esso refinery in Antwerp</a:t>
            </a:r>
            <a:endParaRPr lang="en-US" dirty="0"/>
          </a:p>
        </p:txBody>
      </p:sp>
      <p:sp>
        <p:nvSpPr>
          <p:cNvPr id="4" name="Zástupný symbol pro datum 3"/>
          <p:cNvSpPr>
            <a:spLocks noGrp="1"/>
          </p:cNvSpPr>
          <p:nvPr>
            <p:ph type="dt" sz="half" idx="10"/>
          </p:nvPr>
        </p:nvSpPr>
        <p:spPr/>
        <p:txBody>
          <a:bodyPr/>
          <a:lstStyle/>
          <a:p>
            <a:r>
              <a:rPr lang="en-US" dirty="0" smtClean="0"/>
              <a:t>2010</a:t>
            </a:r>
            <a:endParaRPr lang="en-US" dirty="0"/>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38</a:t>
            </a:fld>
            <a:endParaRPr lang="en-US" dirty="0"/>
          </a:p>
        </p:txBody>
      </p:sp>
      <p:sp>
        <p:nvSpPr>
          <p:cNvPr id="6" name="Zástupný symbol pro zápatí 5"/>
          <p:cNvSpPr>
            <a:spLocks noGrp="1"/>
          </p:cNvSpPr>
          <p:nvPr>
            <p:ph type="ftr" sz="quarter" idx="12"/>
          </p:nvPr>
        </p:nvSpPr>
        <p:spPr/>
        <p:txBody>
          <a:bodyPr/>
          <a:lstStyle/>
          <a:p>
            <a:r>
              <a:rPr lang="en-US" dirty="0" smtClean="0"/>
              <a:t>prof. V. </a:t>
            </a:r>
            <a:r>
              <a:rPr lang="en-US" dirty="0" err="1" smtClean="0"/>
              <a:t>Otruba</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_DSC0050.jpg"/>
          <p:cNvPicPr>
            <a:picLocks noGrp="1" noChangeAspect="1"/>
          </p:cNvPicPr>
          <p:nvPr>
            <p:ph idx="1"/>
          </p:nvPr>
        </p:nvPicPr>
        <p:blipFill>
          <a:blip r:embed="rId2">
            <a:lum contrast="20000"/>
          </a:blip>
          <a:stretch>
            <a:fillRect/>
          </a:stretch>
        </p:blipFill>
        <p:spPr>
          <a:xfrm>
            <a:off x="0" y="1428737"/>
            <a:ext cx="9144000" cy="4643470"/>
          </a:xfrm>
        </p:spPr>
      </p:pic>
      <p:sp>
        <p:nvSpPr>
          <p:cNvPr id="3" name="Nadpis 2"/>
          <p:cNvSpPr>
            <a:spLocks noGrp="1"/>
          </p:cNvSpPr>
          <p:nvPr>
            <p:ph type="title"/>
          </p:nvPr>
        </p:nvSpPr>
        <p:spPr>
          <a:xfrm>
            <a:off x="457200" y="359465"/>
            <a:ext cx="8229600" cy="997833"/>
          </a:xfrm>
        </p:spPr>
        <p:txBody>
          <a:bodyPr>
            <a:normAutofit fontScale="90000"/>
          </a:bodyPr>
          <a:lstStyle/>
          <a:p>
            <a:r>
              <a:rPr lang="en-US" dirty="0"/>
              <a:t>Cut of the smoke plume</a:t>
            </a:r>
            <a:r>
              <a:rPr lang="cs-CZ" dirty="0" smtClean="0"/>
              <a:t>(</a:t>
            </a:r>
            <a:r>
              <a:rPr lang="cs-CZ" dirty="0" err="1" smtClean="0"/>
              <a:t>SO2</a:t>
            </a:r>
            <a:r>
              <a:rPr lang="cs-CZ" dirty="0" smtClean="0"/>
              <a:t>) – </a:t>
            </a:r>
            <a:r>
              <a:rPr lang="en-US" dirty="0"/>
              <a:t>Esso refinery in Antwerp</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39</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normAutofit fontScale="85000" lnSpcReduction="10000"/>
          </a:bodyPr>
          <a:lstStyle/>
          <a:p>
            <a:r>
              <a:rPr lang="en-US" dirty="0" smtClean="0"/>
              <a:t>Scattering on the topographic barrier is multidirectional</a:t>
            </a:r>
          </a:p>
          <a:p>
            <a:r>
              <a:rPr lang="en-US" dirty="0" smtClean="0"/>
              <a:t>Only part of the radiation is returned and used for detection</a:t>
            </a:r>
          </a:p>
          <a:p>
            <a:r>
              <a:rPr lang="en-US" dirty="0" smtClean="0"/>
              <a:t>The demands on receiving optics and electronics are high</a:t>
            </a:r>
          </a:p>
          <a:p>
            <a:r>
              <a:rPr lang="en-US" dirty="0" smtClean="0"/>
              <a:t>Powerful pulse lasers are used for measurement</a:t>
            </a:r>
          </a:p>
          <a:p>
            <a:r>
              <a:rPr lang="en-US" dirty="0" smtClean="0"/>
              <a:t>Here again, the received signal brings information about the whole optical path</a:t>
            </a:r>
          </a:p>
          <a:p>
            <a:r>
              <a:rPr lang="en-US" dirty="0" smtClean="0"/>
              <a:t>The result of the measurement is the mean concentration of the monitored substance on the laser beam path</a:t>
            </a:r>
          </a:p>
          <a:p>
            <a:r>
              <a:rPr lang="en-US" dirty="0" smtClean="0"/>
              <a:t>The method does not allow the determination of concentration clusters in excess of the mean concentration</a:t>
            </a:r>
          </a:p>
          <a:p>
            <a:r>
              <a:rPr lang="en-US" dirty="0" smtClean="0"/>
              <a:t>Again, the spatial distribution of pollutant concentrations cannot be determined by this method</a:t>
            </a:r>
            <a:endParaRPr lang="en-US" dirty="0"/>
          </a:p>
        </p:txBody>
      </p:sp>
      <p:sp>
        <p:nvSpPr>
          <p:cNvPr id="3" name="Nadpis 2"/>
          <p:cNvSpPr>
            <a:spLocks noGrp="1"/>
          </p:cNvSpPr>
          <p:nvPr>
            <p:ph type="title"/>
          </p:nvPr>
        </p:nvSpPr>
        <p:spPr>
          <a:xfrm>
            <a:off x="899592" y="116632"/>
            <a:ext cx="8229600" cy="1143000"/>
          </a:xfrm>
        </p:spPr>
        <p:txBody>
          <a:bodyPr>
            <a:normAutofit fontScale="90000"/>
          </a:bodyPr>
          <a:lstStyle/>
          <a:p>
            <a:r>
              <a:rPr lang="en-US" dirty="0"/>
              <a:t>Utilization of backscatter on topographic barriers</a:t>
            </a:r>
            <a:endParaRPr lang="cs-CZ" dirty="0"/>
          </a:p>
        </p:txBody>
      </p:sp>
      <p:sp>
        <p:nvSpPr>
          <p:cNvPr id="4" name="Zástupný symbol pro datum 3"/>
          <p:cNvSpPr>
            <a:spLocks noGrp="1"/>
          </p:cNvSpPr>
          <p:nvPr>
            <p:ph type="dt" sz="half" idx="10"/>
          </p:nvPr>
        </p:nvSpPr>
        <p:spPr/>
        <p:txBody>
          <a:bodyPr/>
          <a:lstStyle/>
          <a:p>
            <a:r>
              <a:rPr lang="cs-CZ" smtClean="0"/>
              <a:t>2010</a:t>
            </a:r>
            <a:endParaRPr lang="en-US"/>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4</a:t>
            </a:fld>
            <a:endParaRPr lang="en-US"/>
          </a:p>
        </p:txBody>
      </p:sp>
      <p:sp>
        <p:nvSpPr>
          <p:cNvPr id="6" name="Zástupný symbol pro zápatí 5"/>
          <p:cNvSpPr>
            <a:spLocks noGrp="1"/>
          </p:cNvSpPr>
          <p:nvPr>
            <p:ph type="ftr" sz="quarter" idx="12"/>
          </p:nvPr>
        </p:nvSpPr>
        <p:spPr/>
        <p:txBody>
          <a:bodyPr/>
          <a:lstStyle/>
          <a:p>
            <a:r>
              <a:rPr lang="en-US" smtClean="0"/>
              <a:t>prof. V. Otruba</a:t>
            </a:r>
            <a:endParaRPr lang="en-US"/>
          </a:p>
        </p:txBody>
      </p:sp>
    </p:spTree>
    <p:extLst>
      <p:ext uri="{BB962C8B-B14F-4D97-AF65-F5344CB8AC3E}">
        <p14:creationId xmlns:p14="http://schemas.microsoft.com/office/powerpoint/2010/main" val="2825272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sz="half" idx="1"/>
          </p:nvPr>
        </p:nvSpPr>
        <p:spPr>
          <a:xfrm>
            <a:off x="137702" y="1428736"/>
            <a:ext cx="4138642" cy="4697427"/>
          </a:xfrm>
        </p:spPr>
        <p:txBody>
          <a:bodyPr>
            <a:normAutofit fontScale="92500" lnSpcReduction="20000"/>
          </a:bodyPr>
          <a:lstStyle/>
          <a:p>
            <a:r>
              <a:rPr lang="en-US" dirty="0" smtClean="0"/>
              <a:t>Laser heterodyne radiometer (</a:t>
            </a:r>
            <a:r>
              <a:rPr lang="en-US" dirty="0" err="1" smtClean="0"/>
              <a:t>LHR</a:t>
            </a:r>
            <a:r>
              <a:rPr lang="en-US" dirty="0" smtClean="0"/>
              <a:t>), as a radio receiver (using the Sun or interstellar medium as light source and a laser as local oscillator) </a:t>
            </a:r>
          </a:p>
          <a:p>
            <a:endParaRPr lang="en-US" dirty="0" smtClean="0"/>
          </a:p>
          <a:p>
            <a:r>
              <a:rPr lang="en-US" dirty="0" smtClean="0"/>
              <a:t>The combination of DIAL and heterodyne detection for extreme resolution spectra is called heterodyne DIAL (</a:t>
            </a:r>
            <a:r>
              <a:rPr lang="en-US" dirty="0" err="1" smtClean="0"/>
              <a:t>HDIAL</a:t>
            </a:r>
            <a:r>
              <a:rPr lang="en-US" dirty="0" smtClean="0"/>
              <a:t>).</a:t>
            </a:r>
            <a:endParaRPr lang="en-US" dirty="0"/>
          </a:p>
        </p:txBody>
      </p:sp>
      <p:sp>
        <p:nvSpPr>
          <p:cNvPr id="3" name="Nadpis 2"/>
          <p:cNvSpPr>
            <a:spLocks noGrp="1"/>
          </p:cNvSpPr>
          <p:nvPr>
            <p:ph type="title"/>
          </p:nvPr>
        </p:nvSpPr>
        <p:spPr>
          <a:xfrm>
            <a:off x="173715" y="260648"/>
            <a:ext cx="6419056" cy="997833"/>
          </a:xfrm>
        </p:spPr>
        <p:txBody>
          <a:bodyPr>
            <a:normAutofit fontScale="90000"/>
          </a:bodyPr>
          <a:lstStyle/>
          <a:p>
            <a:r>
              <a:rPr lang="en-US" dirty="0" smtClean="0"/>
              <a:t>Heterodyne detection - absorption of solar radiation in the atmosphere</a:t>
            </a:r>
            <a:endParaRPr lang="en-US" dirty="0"/>
          </a:p>
        </p:txBody>
      </p:sp>
      <p:sp>
        <p:nvSpPr>
          <p:cNvPr id="4" name="Zástupný symbol pro datum 3"/>
          <p:cNvSpPr>
            <a:spLocks noGrp="1"/>
          </p:cNvSpPr>
          <p:nvPr>
            <p:ph type="dt" sz="half" idx="10"/>
          </p:nvPr>
        </p:nvSpPr>
        <p:spPr/>
        <p:txBody>
          <a:bodyPr/>
          <a:lstStyle/>
          <a:p>
            <a:r>
              <a:rPr lang="en-US" dirty="0" smtClean="0"/>
              <a:t>2010</a:t>
            </a:r>
            <a:endParaRPr lang="en-US" dirty="0"/>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40</a:t>
            </a:fld>
            <a:endParaRPr lang="en-US" dirty="0"/>
          </a:p>
        </p:txBody>
      </p:sp>
      <p:pic>
        <p:nvPicPr>
          <p:cNvPr id="1026" name="Picture 2" descr="https://www.researchgate.net/profile/Fabien_Marnas/publication/5886752/figure/fig1/AS:341106744152064@1458337593085/Sketch-of-the-2-lm-heterodyne-differential-absorption-lidar-HDIAL-experimental-setup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988840"/>
            <a:ext cx="4539879" cy="273102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4280593" y="4941168"/>
            <a:ext cx="4683895" cy="1323439"/>
          </a:xfrm>
          <a:prstGeom prst="rect">
            <a:avLst/>
          </a:prstGeom>
          <a:noFill/>
        </p:spPr>
        <p:txBody>
          <a:bodyPr wrap="square" rtlCol="0">
            <a:spAutoFit/>
          </a:bodyPr>
          <a:lstStyle/>
          <a:p>
            <a:r>
              <a:rPr lang="en-US" sz="1600" dirty="0" smtClean="0"/>
              <a:t>Sketch of the 2 lm heterodyne differential absorption </a:t>
            </a:r>
            <a:r>
              <a:rPr lang="cs-CZ" sz="1600" dirty="0" smtClean="0"/>
              <a:t>LIDAR</a:t>
            </a:r>
            <a:r>
              <a:rPr lang="en-US" sz="1600" dirty="0" smtClean="0"/>
              <a:t> (</a:t>
            </a:r>
            <a:r>
              <a:rPr lang="en-US" sz="1600" dirty="0" err="1" smtClean="0"/>
              <a:t>HDIAL</a:t>
            </a:r>
            <a:r>
              <a:rPr lang="en-US" sz="1600" dirty="0" smtClean="0"/>
              <a:t>) experimental setup. The role of the photo-acoustic cell (PAC) for the a posteriori corrective method is emphasized. LO: Local oscillator, </a:t>
            </a:r>
            <a:r>
              <a:rPr lang="en-US" sz="1600" dirty="0" err="1" smtClean="0"/>
              <a:t>PZT</a:t>
            </a:r>
            <a:r>
              <a:rPr lang="en-US" sz="1600" dirty="0" smtClean="0"/>
              <a:t>: piezoelectric element. </a:t>
            </a:r>
            <a:endParaRPr lang="en-US" sz="1600" dirty="0"/>
          </a:p>
        </p:txBody>
      </p:sp>
      <p:pic>
        <p:nvPicPr>
          <p:cNvPr id="2" name="Picture 2" descr="https://upload.wikimedia.org/wikipedia/commons/thumb/0/05/IdealMixer.svg/350px-IdealMixer.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16632"/>
            <a:ext cx="2523655" cy="18026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57200" y="1484784"/>
            <a:ext cx="8363272" cy="4896544"/>
          </a:xfrm>
        </p:spPr>
        <p:txBody>
          <a:bodyPr>
            <a:noAutofit/>
          </a:bodyPr>
          <a:lstStyle/>
          <a:p>
            <a:r>
              <a:rPr lang="en-US" sz="1600" dirty="0"/>
              <a:t>Method allowing to return the laser beam back from the atmosphere without solid reflectors</a:t>
            </a:r>
          </a:p>
          <a:p>
            <a:r>
              <a:rPr lang="en-US" sz="1600" dirty="0"/>
              <a:t>Radiation scattering on aerosol and atmospheric gas particles is omnidirectional</a:t>
            </a:r>
          </a:p>
          <a:p>
            <a:r>
              <a:rPr lang="en-US" sz="1600" dirty="0"/>
              <a:t>Part of the radiation is reflected back and simulates a reflector spread over the entire path</a:t>
            </a:r>
          </a:p>
          <a:p>
            <a:r>
              <a:rPr lang="en-US" sz="1600" dirty="0"/>
              <a:t>Scattering on aerosol particles is called Mie's, on molecules of air Rayleigh's </a:t>
            </a:r>
          </a:p>
          <a:p>
            <a:r>
              <a:rPr lang="en-US" sz="1600" dirty="0"/>
              <a:t>After sending a nanosecond pulse into the atmosphere, part of the radiation gradually returns</a:t>
            </a:r>
          </a:p>
          <a:p>
            <a:r>
              <a:rPr lang="en-US" sz="1600" dirty="0"/>
              <a:t>The time delay of the received radiation is given by the time of light passing through to the point of scattering</a:t>
            </a:r>
          </a:p>
          <a:p>
            <a:r>
              <a:rPr lang="en-US" sz="1600" dirty="0"/>
              <a:t>At the concentration clusters, the resonance (specific) wavelength shows a decrease in intensity compared to the reference wavelength</a:t>
            </a:r>
          </a:p>
          <a:p>
            <a:r>
              <a:rPr lang="en-US" sz="1600" dirty="0"/>
              <a:t>The method for monitoring the concentration profile of a pollutant on a laser beam path is called DIAL - </a:t>
            </a:r>
            <a:r>
              <a:rPr lang="en-US" sz="1600" dirty="0" err="1"/>
              <a:t>Diferential</a:t>
            </a:r>
            <a:r>
              <a:rPr lang="en-US" sz="1600" dirty="0"/>
              <a:t> Absorption Lidar</a:t>
            </a:r>
          </a:p>
          <a:p>
            <a:r>
              <a:rPr lang="en-US" sz="1600" dirty="0"/>
              <a:t>The laser used in the DIAL method must be capable of fast tuning between the resonant and reference wavelengths</a:t>
            </a:r>
          </a:p>
          <a:p>
            <a:r>
              <a:rPr lang="en-US" sz="1600" dirty="0"/>
              <a:t>The </a:t>
            </a:r>
            <a:r>
              <a:rPr lang="cs-CZ" sz="1600" dirty="0" smtClean="0"/>
              <a:t>LIDAR</a:t>
            </a:r>
            <a:r>
              <a:rPr lang="en-US" sz="1600" dirty="0" smtClean="0"/>
              <a:t> </a:t>
            </a:r>
            <a:r>
              <a:rPr lang="en-US" sz="1600" dirty="0"/>
              <a:t>remote detection method can be used to determine nitrogen oxides and sulfur oxides</a:t>
            </a:r>
          </a:p>
          <a:p>
            <a:r>
              <a:rPr lang="en-US" sz="1600" dirty="0"/>
              <a:t>In addition to absorption, laser-induced fluorescence can also be used for remote detection</a:t>
            </a:r>
          </a:p>
          <a:p>
            <a:r>
              <a:rPr lang="en-US" sz="1600" dirty="0"/>
              <a:t>Laser-induced fluorescence method can be used for detection of stratospheric particles, monitoring of chlorophyll (data on damage to green matter), testing of clouds (amount of petroleum substances, state of plankton)</a:t>
            </a:r>
          </a:p>
          <a:p>
            <a:r>
              <a:rPr lang="en-US" sz="1600" dirty="0"/>
              <a:t>Only the high price of the </a:t>
            </a:r>
            <a:r>
              <a:rPr lang="en-US" sz="1600" dirty="0" err="1"/>
              <a:t>lidar</a:t>
            </a:r>
            <a:r>
              <a:rPr lang="en-US" sz="1600" dirty="0"/>
              <a:t> prevents the expansion of these exceptional devices</a:t>
            </a:r>
            <a:endParaRPr lang="cs-CZ" sz="1600" dirty="0"/>
          </a:p>
        </p:txBody>
      </p:sp>
      <p:sp>
        <p:nvSpPr>
          <p:cNvPr id="3" name="Nadpis 2"/>
          <p:cNvSpPr>
            <a:spLocks noGrp="1"/>
          </p:cNvSpPr>
          <p:nvPr>
            <p:ph type="title"/>
          </p:nvPr>
        </p:nvSpPr>
        <p:spPr>
          <a:xfrm>
            <a:off x="806896" y="197768"/>
            <a:ext cx="8229600" cy="1143000"/>
          </a:xfrm>
        </p:spPr>
        <p:txBody>
          <a:bodyPr>
            <a:normAutofit fontScale="90000"/>
          </a:bodyPr>
          <a:lstStyle/>
          <a:p>
            <a:r>
              <a:rPr lang="en-US" dirty="0"/>
              <a:t>Utilization of backscatter on aerosol and atmospheric gas particles</a:t>
            </a:r>
            <a:endParaRPr lang="cs-CZ" dirty="0"/>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5</a:t>
            </a:fld>
            <a:endParaRPr lang="en-US"/>
          </a:p>
        </p:txBody>
      </p:sp>
    </p:spTree>
    <p:extLst>
      <p:ext uri="{BB962C8B-B14F-4D97-AF65-F5344CB8AC3E}">
        <p14:creationId xmlns:p14="http://schemas.microsoft.com/office/powerpoint/2010/main" val="268763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359465"/>
            <a:ext cx="8229600" cy="997833"/>
          </a:xfrm>
        </p:spPr>
        <p:txBody>
          <a:bodyPr>
            <a:normAutofit/>
          </a:bodyPr>
          <a:lstStyle/>
          <a:p>
            <a:r>
              <a:rPr lang="en-US" dirty="0" smtClean="0"/>
              <a:t>LIDAR - distance measurement</a:t>
            </a:r>
            <a:endParaRPr lang="en-US" dirty="0"/>
          </a:p>
        </p:txBody>
      </p:sp>
      <p:sp>
        <p:nvSpPr>
          <p:cNvPr id="4" name="Zástupný symbol pro datum 3"/>
          <p:cNvSpPr>
            <a:spLocks noGrp="1"/>
          </p:cNvSpPr>
          <p:nvPr>
            <p:ph type="dt" sz="half" idx="10"/>
          </p:nvPr>
        </p:nvSpPr>
        <p:spPr/>
        <p:txBody>
          <a:bodyPr/>
          <a:lstStyle/>
          <a:p>
            <a:r>
              <a:rPr lang="en-US" dirty="0" smtClean="0"/>
              <a:t>2010</a:t>
            </a:r>
            <a:endParaRPr lang="en-US" dirty="0"/>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6</a:t>
            </a:fld>
            <a:endParaRPr lang="en-US" dirty="0"/>
          </a:p>
        </p:txBody>
      </p:sp>
      <p:sp>
        <p:nvSpPr>
          <p:cNvPr id="6" name="Zástupný symbol pro zápatí 5"/>
          <p:cNvSpPr>
            <a:spLocks noGrp="1"/>
          </p:cNvSpPr>
          <p:nvPr>
            <p:ph type="ftr" sz="quarter" idx="12"/>
          </p:nvPr>
        </p:nvSpPr>
        <p:spPr/>
        <p:txBody>
          <a:bodyPr/>
          <a:lstStyle/>
          <a:p>
            <a:r>
              <a:rPr lang="en-US" dirty="0" smtClean="0"/>
              <a:t>prof. V. </a:t>
            </a:r>
            <a:r>
              <a:rPr lang="en-US" dirty="0" err="1" smtClean="0"/>
              <a:t>Otruba</a:t>
            </a:r>
            <a:endParaRPr lang="en-US" dirty="0"/>
          </a:p>
        </p:txBody>
      </p:sp>
      <p:pic>
        <p:nvPicPr>
          <p:cNvPr id="1026" name="Picture 2" descr="Výsledek obrázku pro LIDAR - distance measure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183" y="3753036"/>
            <a:ext cx="5103297" cy="23486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lidar princi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556792"/>
            <a:ext cx="3471580"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83" y="1628800"/>
            <a:ext cx="5049761"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ástupný symbol pro obsah 12"/>
          <p:cNvSpPr>
            <a:spLocks noGrp="1"/>
          </p:cNvSpPr>
          <p:nvPr>
            <p:ph sz="half" idx="2"/>
          </p:nvPr>
        </p:nvSpPr>
        <p:spPr>
          <a:xfrm>
            <a:off x="285720" y="1643050"/>
            <a:ext cx="3571900" cy="4525963"/>
          </a:xfrm>
        </p:spPr>
        <p:txBody>
          <a:bodyPr>
            <a:normAutofit fontScale="85000" lnSpcReduction="20000"/>
          </a:bodyPr>
          <a:lstStyle/>
          <a:p>
            <a:pPr marL="0" indent="0">
              <a:buNone/>
            </a:pPr>
            <a:r>
              <a:rPr lang="en-US" dirty="0" smtClean="0"/>
              <a:t>A telescope is an </a:t>
            </a:r>
            <a:r>
              <a:rPr lang="en-US" dirty="0" err="1" smtClean="0"/>
              <a:t>afocal</a:t>
            </a:r>
            <a:r>
              <a:rPr lang="en-US" dirty="0" smtClean="0"/>
              <a:t> optical system composed of at least two optical systems (lens and ocular). Angular magnification is given by the ratio of the focal length of the lens and the ocular.</a:t>
            </a:r>
          </a:p>
          <a:p>
            <a:pPr marL="0" indent="0">
              <a:buNone/>
            </a:pPr>
            <a:r>
              <a:rPr lang="en-US" dirty="0" smtClean="0"/>
              <a:t>a - Newtonian telescope, image inverted</a:t>
            </a:r>
          </a:p>
          <a:p>
            <a:pPr marL="0" indent="0">
              <a:buNone/>
            </a:pPr>
            <a:r>
              <a:rPr lang="en-US" dirty="0" smtClean="0"/>
              <a:t>b - </a:t>
            </a:r>
            <a:r>
              <a:rPr lang="en-US" dirty="0" err="1" smtClean="0"/>
              <a:t>Cassegrain</a:t>
            </a:r>
            <a:r>
              <a:rPr lang="en-US" dirty="0" smtClean="0"/>
              <a:t> telescope, inverted image</a:t>
            </a:r>
          </a:p>
          <a:p>
            <a:pPr marL="0" indent="0">
              <a:buNone/>
            </a:pPr>
            <a:r>
              <a:rPr lang="en-US" dirty="0" smtClean="0"/>
              <a:t>c - Gregory's telescope, direct image</a:t>
            </a:r>
            <a:endParaRPr lang="en-US" dirty="0"/>
          </a:p>
        </p:txBody>
      </p:sp>
      <p:sp>
        <p:nvSpPr>
          <p:cNvPr id="4" name="Nadpis 3"/>
          <p:cNvSpPr>
            <a:spLocks noGrp="1"/>
          </p:cNvSpPr>
          <p:nvPr>
            <p:ph type="title"/>
          </p:nvPr>
        </p:nvSpPr>
        <p:spPr>
          <a:xfrm>
            <a:off x="457200" y="359465"/>
            <a:ext cx="8229600" cy="997833"/>
          </a:xfrm>
        </p:spPr>
        <p:txBody>
          <a:bodyPr/>
          <a:lstStyle/>
          <a:p>
            <a:r>
              <a:rPr lang="en-US" dirty="0" smtClean="0"/>
              <a:t>Telescopes</a:t>
            </a:r>
            <a:endParaRPr lang="en-US" dirty="0"/>
          </a:p>
        </p:txBody>
      </p:sp>
      <p:sp>
        <p:nvSpPr>
          <p:cNvPr id="5" name="Zástupný symbol pro datum 4"/>
          <p:cNvSpPr>
            <a:spLocks noGrp="1"/>
          </p:cNvSpPr>
          <p:nvPr>
            <p:ph type="dt" sz="half" idx="10"/>
          </p:nvPr>
        </p:nvSpPr>
        <p:spPr/>
        <p:txBody>
          <a:bodyPr/>
          <a:lstStyle/>
          <a:p>
            <a:r>
              <a:rPr lang="en-US" dirty="0" smtClean="0"/>
              <a:t>2010</a:t>
            </a:r>
            <a:endParaRPr lang="en-US" dirty="0"/>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7</a:t>
            </a:fld>
            <a:endParaRPr lang="en-US" dirty="0"/>
          </a:p>
        </p:txBody>
      </p:sp>
      <p:sp>
        <p:nvSpPr>
          <p:cNvPr id="7" name="Zástupný symbol pro zápatí 6"/>
          <p:cNvSpPr>
            <a:spLocks noGrp="1"/>
          </p:cNvSpPr>
          <p:nvPr>
            <p:ph type="ftr" sz="quarter" idx="12"/>
          </p:nvPr>
        </p:nvSpPr>
        <p:spPr/>
        <p:txBody>
          <a:bodyPr/>
          <a:lstStyle/>
          <a:p>
            <a:r>
              <a:rPr lang="en-US" dirty="0" smtClean="0"/>
              <a:t>prof. V. </a:t>
            </a:r>
            <a:r>
              <a:rPr lang="en-US" dirty="0" err="1" smtClean="0"/>
              <a:t>Otruba</a:t>
            </a:r>
            <a:endParaRPr lang="en-US" dirty="0"/>
          </a:p>
        </p:txBody>
      </p:sp>
      <p:pic>
        <p:nvPicPr>
          <p:cNvPr id="2050" name="Picture 2" descr="Výsledek obrázku pro newtonian telescope field of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1116" y="908720"/>
            <a:ext cx="3970412" cy="17946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ýsledek obrázku pro Cassegrain 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332" y="2924944"/>
            <a:ext cx="4557320" cy="14036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2/23/Gregorian_telescope.svg/1920px-Gregorian_telescop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116" y="4581128"/>
            <a:ext cx="4546476" cy="139709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8244408" y="1268760"/>
            <a:ext cx="468398" cy="523220"/>
          </a:xfrm>
          <a:prstGeom prst="rect">
            <a:avLst/>
          </a:prstGeom>
          <a:noFill/>
        </p:spPr>
        <p:txBody>
          <a:bodyPr wrap="none" rtlCol="0">
            <a:spAutoFit/>
          </a:bodyPr>
          <a:lstStyle/>
          <a:p>
            <a:r>
              <a:rPr lang="en-US" sz="2800" dirty="0" smtClean="0"/>
              <a:t>a)</a:t>
            </a:r>
            <a:endParaRPr lang="en-US" sz="2800" dirty="0"/>
          </a:p>
        </p:txBody>
      </p:sp>
      <p:sp>
        <p:nvSpPr>
          <p:cNvPr id="14" name="TextovéPole 13"/>
          <p:cNvSpPr txBox="1"/>
          <p:nvPr/>
        </p:nvSpPr>
        <p:spPr>
          <a:xfrm>
            <a:off x="8244408" y="2735342"/>
            <a:ext cx="477438" cy="523220"/>
          </a:xfrm>
          <a:prstGeom prst="rect">
            <a:avLst/>
          </a:prstGeom>
          <a:noFill/>
        </p:spPr>
        <p:txBody>
          <a:bodyPr wrap="none" rtlCol="0">
            <a:spAutoFit/>
          </a:bodyPr>
          <a:lstStyle/>
          <a:p>
            <a:r>
              <a:rPr lang="en-US" sz="2800" dirty="0" smtClean="0"/>
              <a:t>b)</a:t>
            </a:r>
            <a:endParaRPr lang="en-US" sz="2800" dirty="0"/>
          </a:p>
        </p:txBody>
      </p:sp>
      <p:sp>
        <p:nvSpPr>
          <p:cNvPr id="15" name="TextovéPole 14"/>
          <p:cNvSpPr txBox="1"/>
          <p:nvPr/>
        </p:nvSpPr>
        <p:spPr>
          <a:xfrm>
            <a:off x="8275254" y="4581128"/>
            <a:ext cx="449162" cy="523220"/>
          </a:xfrm>
          <a:prstGeom prst="rect">
            <a:avLst/>
          </a:prstGeom>
          <a:noFill/>
        </p:spPr>
        <p:txBody>
          <a:bodyPr wrap="none" rtlCol="0">
            <a:spAutoFit/>
          </a:bodyPr>
          <a:lstStyle/>
          <a:p>
            <a:r>
              <a:rPr lang="en-US" sz="2800" dirty="0" smtClean="0"/>
              <a:t>c)</a:t>
            </a:r>
            <a:endParaRPr lang="en-US"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pro obsah 9" descr="!img001.tif"/>
          <p:cNvPicPr>
            <a:picLocks noGrp="1" noChangeAspect="1"/>
          </p:cNvPicPr>
          <p:nvPr>
            <p:ph sz="half" idx="1"/>
          </p:nvPr>
        </p:nvPicPr>
        <p:blipFill>
          <a:blip r:embed="rId2">
            <a:duotone>
              <a:prstClr val="black"/>
              <a:srgbClr val="D9C3A5">
                <a:tint val="50000"/>
                <a:satMod val="180000"/>
              </a:srgbClr>
            </a:duotone>
          </a:blip>
          <a:srcRect r="27758" b="47821"/>
          <a:stretch>
            <a:fillRect/>
          </a:stretch>
        </p:blipFill>
        <p:spPr>
          <a:xfrm>
            <a:off x="214282" y="1714488"/>
            <a:ext cx="3963012" cy="2714644"/>
          </a:xfrm>
        </p:spPr>
      </p:pic>
      <p:pic>
        <p:nvPicPr>
          <p:cNvPr id="11" name="Zástupný symbol pro obsah 10" descr="!img001.tif"/>
          <p:cNvPicPr>
            <a:picLocks noGrp="1" noChangeAspect="1"/>
          </p:cNvPicPr>
          <p:nvPr>
            <p:ph sz="half" idx="2"/>
          </p:nvPr>
        </p:nvPicPr>
        <p:blipFill>
          <a:blip r:embed="rId2">
            <a:duotone>
              <a:prstClr val="black"/>
              <a:srgbClr val="D9C3A5">
                <a:tint val="50000"/>
                <a:satMod val="180000"/>
              </a:srgbClr>
            </a:duotone>
          </a:blip>
          <a:srcRect t="52179" r="25493"/>
          <a:stretch>
            <a:fillRect/>
          </a:stretch>
        </p:blipFill>
        <p:spPr>
          <a:xfrm>
            <a:off x="4429124" y="1714488"/>
            <a:ext cx="4413848" cy="2686690"/>
          </a:xfrm>
        </p:spPr>
      </p:pic>
      <p:sp>
        <p:nvSpPr>
          <p:cNvPr id="4" name="Nadpis 3"/>
          <p:cNvSpPr>
            <a:spLocks noGrp="1"/>
          </p:cNvSpPr>
          <p:nvPr>
            <p:ph type="title"/>
          </p:nvPr>
        </p:nvSpPr>
        <p:spPr>
          <a:xfrm>
            <a:off x="457200" y="359465"/>
            <a:ext cx="8229600" cy="997833"/>
          </a:xfrm>
        </p:spPr>
        <p:txBody>
          <a:bodyPr/>
          <a:lstStyle/>
          <a:p>
            <a:r>
              <a:rPr lang="en-US" dirty="0" smtClean="0"/>
              <a:t>Reflectors</a:t>
            </a:r>
            <a:endParaRPr lang="en-US" dirty="0"/>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8</a:t>
            </a:fld>
            <a:endParaRPr lang="en-US" dirty="0"/>
          </a:p>
        </p:txBody>
      </p:sp>
      <p:sp>
        <p:nvSpPr>
          <p:cNvPr id="7" name="Zástupný symbol pro zápatí 6"/>
          <p:cNvSpPr>
            <a:spLocks noGrp="1"/>
          </p:cNvSpPr>
          <p:nvPr>
            <p:ph type="ftr" sz="quarter" idx="12"/>
          </p:nvPr>
        </p:nvSpPr>
        <p:spPr/>
        <p:txBody>
          <a:bodyPr/>
          <a:lstStyle/>
          <a:p>
            <a:r>
              <a:rPr lang="en-US" dirty="0" smtClean="0"/>
              <a:t>prof. V. </a:t>
            </a:r>
            <a:r>
              <a:rPr lang="en-US" dirty="0" err="1" smtClean="0"/>
              <a:t>Otruba</a:t>
            </a:r>
            <a:endParaRPr lang="en-US" dirty="0"/>
          </a:p>
        </p:txBody>
      </p:sp>
      <p:sp>
        <p:nvSpPr>
          <p:cNvPr id="12" name="TextovéPole 11"/>
          <p:cNvSpPr txBox="1"/>
          <p:nvPr/>
        </p:nvSpPr>
        <p:spPr>
          <a:xfrm>
            <a:off x="214282" y="4500570"/>
            <a:ext cx="4235455" cy="2031325"/>
          </a:xfrm>
          <a:prstGeom prst="rect">
            <a:avLst/>
          </a:prstGeom>
          <a:noFill/>
        </p:spPr>
        <p:txBody>
          <a:bodyPr wrap="square" rtlCol="0">
            <a:spAutoFit/>
          </a:bodyPr>
          <a:lstStyle/>
          <a:p>
            <a:r>
              <a:rPr lang="en-US" dirty="0" smtClean="0"/>
              <a:t>The corner reflector is a three- or hexagonal pyramid whose opposite reflecting walls are perpendicular to each other. The beam that enters the pyramid base into the inner, mirror part will come back after the double reflection from the pyramid walls.</a:t>
            </a:r>
            <a:endParaRPr lang="en-US" dirty="0"/>
          </a:p>
        </p:txBody>
      </p:sp>
      <p:sp>
        <p:nvSpPr>
          <p:cNvPr id="14" name="TextovéPole 13"/>
          <p:cNvSpPr txBox="1"/>
          <p:nvPr/>
        </p:nvSpPr>
        <p:spPr>
          <a:xfrm>
            <a:off x="4500562" y="4714884"/>
            <a:ext cx="4463926" cy="923330"/>
          </a:xfrm>
          <a:prstGeom prst="rect">
            <a:avLst/>
          </a:prstGeom>
          <a:noFill/>
        </p:spPr>
        <p:txBody>
          <a:bodyPr wrap="square" rtlCol="0">
            <a:spAutoFit/>
          </a:bodyPr>
          <a:lstStyle/>
          <a:p>
            <a:r>
              <a:rPr lang="en-US" dirty="0" smtClean="0"/>
              <a:t>The "cat's eye" is the optical system that uses</a:t>
            </a:r>
          </a:p>
          <a:p>
            <a:r>
              <a:rPr lang="en-US" dirty="0" smtClean="0"/>
              <a:t>concave mirrors. </a:t>
            </a:r>
            <a:r>
              <a:rPr lang="en-US" dirty="0" err="1" smtClean="0"/>
              <a:t>R1</a:t>
            </a:r>
            <a:r>
              <a:rPr lang="en-US" dirty="0" smtClean="0"/>
              <a:t>, </a:t>
            </a:r>
            <a:r>
              <a:rPr lang="en-US" dirty="0" err="1" smtClean="0"/>
              <a:t>R2</a:t>
            </a:r>
            <a:r>
              <a:rPr lang="en-US" dirty="0" smtClean="0"/>
              <a:t> are the radii of curvature of the mirrors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359465"/>
            <a:ext cx="8229600" cy="854957"/>
          </a:xfrm>
        </p:spPr>
        <p:txBody>
          <a:bodyPr/>
          <a:lstStyle/>
          <a:p>
            <a:r>
              <a:rPr lang="cs-CZ" dirty="0"/>
              <a:t>Lidar </a:t>
            </a:r>
            <a:r>
              <a:rPr lang="cs-CZ" dirty="0" err="1"/>
              <a:t>equation</a:t>
            </a:r>
            <a:endParaRPr lang="cs-CZ" dirty="0"/>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9</a:t>
            </a:fld>
            <a:endParaRPr lang="en-US"/>
          </a:p>
        </p:txBody>
      </p:sp>
      <p:sp>
        <p:nvSpPr>
          <p:cNvPr id="7" name="Zástupný symbol pro zápatí 6"/>
          <p:cNvSpPr>
            <a:spLocks noGrp="1"/>
          </p:cNvSpPr>
          <p:nvPr>
            <p:ph type="ftr" sz="quarter" idx="12"/>
          </p:nvPr>
        </p:nvSpPr>
        <p:spPr/>
        <p:txBody>
          <a:bodyPr/>
          <a:lstStyle/>
          <a:p>
            <a:r>
              <a:rPr lang="en-US" dirty="0" smtClean="0"/>
              <a:t>prof. V. </a:t>
            </a:r>
            <a:r>
              <a:rPr lang="en-US" dirty="0" err="1" smtClean="0"/>
              <a:t>Otruba</a:t>
            </a:r>
            <a:endParaRPr lang="en-US" dirty="0"/>
          </a:p>
        </p:txBody>
      </p:sp>
      <p:pic>
        <p:nvPicPr>
          <p:cNvPr id="2050" name="Picture 2" descr="C:\Documents and Settings\pracovní\Dokumenty\Universita\Přednášky\Lasery\LIDAR\obr_scan\!img002.tif"/>
          <p:cNvPicPr>
            <a:picLocks noGrp="1" noChangeAspect="1" noChangeArrowheads="1"/>
          </p:cNvPicPr>
          <p:nvPr>
            <p:ph idx="1"/>
          </p:nvPr>
        </p:nvPicPr>
        <p:blipFill>
          <a:blip r:embed="rId2">
            <a:duotone>
              <a:prstClr val="black"/>
              <a:srgbClr val="D9C3A5">
                <a:tint val="50000"/>
                <a:satMod val="180000"/>
              </a:srgbClr>
            </a:duotone>
          </a:blip>
          <a:srcRect t="6031" b="18577"/>
          <a:stretch>
            <a:fillRect/>
          </a:stretch>
        </p:blipFill>
        <p:spPr bwMode="auto">
          <a:xfrm>
            <a:off x="1142976" y="1357298"/>
            <a:ext cx="6729578" cy="1785950"/>
          </a:xfrm>
          <a:prstGeom prst="rect">
            <a:avLst/>
          </a:prstGeom>
          <a:noFill/>
        </p:spPr>
      </p:pic>
      <p:sp>
        <p:nvSpPr>
          <p:cNvPr id="10" name="TextovéPole 9"/>
          <p:cNvSpPr txBox="1"/>
          <p:nvPr/>
        </p:nvSpPr>
        <p:spPr>
          <a:xfrm>
            <a:off x="428596" y="3929066"/>
            <a:ext cx="184731" cy="369332"/>
          </a:xfrm>
          <a:prstGeom prst="rect">
            <a:avLst/>
          </a:prstGeom>
          <a:noFill/>
        </p:spPr>
        <p:txBody>
          <a:bodyPr wrap="none" rtlCol="0">
            <a:spAutoFit/>
          </a:bodyPr>
          <a:lstStyle/>
          <a:p>
            <a:endParaRPr lang="cs-CZ" dirty="0"/>
          </a:p>
        </p:txBody>
      </p:sp>
      <p:sp>
        <p:nvSpPr>
          <p:cNvPr id="205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pic>
        <p:nvPicPr>
          <p:cNvPr id="2053" name="Picture 5"/>
          <p:cNvPicPr>
            <a:picLocks noChangeAspect="1" noChangeArrowheads="1"/>
          </p:cNvPicPr>
          <p:nvPr/>
        </p:nvPicPr>
        <p:blipFill>
          <a:blip r:embed="rId3">
            <a:clrChange>
              <a:clrFrom>
                <a:srgbClr val="FFFFFF"/>
              </a:clrFrom>
              <a:clrTo>
                <a:srgbClr val="FFFFFF">
                  <a:alpha val="0"/>
                </a:srgbClr>
              </a:clrTo>
            </a:clrChange>
            <a:lum bright="-10000" contrast="30000"/>
          </a:blip>
          <a:srcRect/>
          <a:stretch>
            <a:fillRect/>
          </a:stretch>
        </p:blipFill>
        <p:spPr bwMode="auto">
          <a:xfrm>
            <a:off x="1643042" y="3143248"/>
            <a:ext cx="5738368" cy="1066525"/>
          </a:xfrm>
          <a:prstGeom prst="rect">
            <a:avLst/>
          </a:prstGeom>
          <a:noFill/>
        </p:spPr>
      </p:pic>
      <p:sp>
        <p:nvSpPr>
          <p:cNvPr id="2055" name="Rectangle 7"/>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ndParaRPr>
          </a:p>
        </p:txBody>
      </p:sp>
      <p:sp>
        <p:nvSpPr>
          <p:cNvPr id="16" name="TextovéPole 15"/>
          <p:cNvSpPr txBox="1"/>
          <p:nvPr/>
        </p:nvSpPr>
        <p:spPr>
          <a:xfrm>
            <a:off x="214282" y="4214818"/>
            <a:ext cx="8786875" cy="2308324"/>
          </a:xfrm>
          <a:prstGeom prst="rect">
            <a:avLst/>
          </a:prstGeom>
          <a:noFill/>
        </p:spPr>
        <p:txBody>
          <a:bodyPr wrap="square" rtlCol="0">
            <a:spAutoFit/>
          </a:bodyPr>
          <a:lstStyle/>
          <a:p>
            <a:r>
              <a:rPr lang="en-US" dirty="0"/>
              <a:t>P</a:t>
            </a:r>
            <a:r>
              <a:rPr lang="en-US" baseline="-25000" dirty="0"/>
              <a:t>p</a:t>
            </a:r>
            <a:r>
              <a:rPr lang="en-US" dirty="0"/>
              <a:t>(R) - the power of the signal received by the detector after reflection from an object at a distance R. The received power is proportional to the transmitted power </a:t>
            </a:r>
            <a:r>
              <a:rPr lang="en-US" dirty="0" err="1"/>
              <a:t>P</a:t>
            </a:r>
            <a:r>
              <a:rPr lang="en-US" baseline="-25000" dirty="0" err="1"/>
              <a:t>v</a:t>
            </a:r>
            <a:r>
              <a:rPr lang="en-US" dirty="0"/>
              <a:t>. If τ is the length of the laser pulse, it is possible to observe from the smallest path length c τ / 2 in the object (</a:t>
            </a:r>
            <a:r>
              <a:rPr lang="en-US" dirty="0" err="1"/>
              <a:t>eg</a:t>
            </a:r>
            <a:r>
              <a:rPr lang="en-US" dirty="0"/>
              <a:t> aerosol, cloud) at a distance R from the LIDAR. The </a:t>
            </a:r>
            <a:r>
              <a:rPr lang="en-US" dirty="0" err="1"/>
              <a:t>retroreflection</a:t>
            </a:r>
            <a:r>
              <a:rPr lang="en-US" dirty="0"/>
              <a:t> coefficient is β(R). </a:t>
            </a:r>
            <a:r>
              <a:rPr lang="en-US" dirty="0" err="1"/>
              <a:t>Ap</a:t>
            </a:r>
            <a:r>
              <a:rPr lang="en-US" dirty="0"/>
              <a:t> represents the area of the receiving optics together with the losses. R-2 is the decrease in radiation intensity with the square of the distance. The last member in square brackets is the losses of absorption and scattering of radiation after passing through the atmosphere over a distance R.</a:t>
            </a:r>
            <a:endParaRPr lang="cs-CZ" baseline="-25000" dirty="0"/>
          </a:p>
        </p:txBody>
      </p:sp>
    </p:spTree>
  </p:cSld>
  <p:clrMapOvr>
    <a:masterClrMapping/>
  </p:clrMapOvr>
</p:sld>
</file>

<file path=ppt/theme/theme1.xml><?xml version="1.0" encoding="utf-8"?>
<a:theme xmlns:a="http://schemas.openxmlformats.org/drawingml/2006/main" name="Contemporary blue desig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1246</TotalTime>
  <Words>3058</Words>
  <Application>Microsoft Office PowerPoint</Application>
  <PresentationFormat>Předvádění na obrazovce (4:3)</PresentationFormat>
  <Paragraphs>280</Paragraphs>
  <Slides>40</Slides>
  <Notes>4</Notes>
  <HiddenSlides>0</HiddenSlides>
  <MMClips>0</MMClips>
  <ScaleCrop>false</ScaleCrop>
  <HeadingPairs>
    <vt:vector size="4" baseType="variant">
      <vt:variant>
        <vt:lpstr>Motiv</vt:lpstr>
      </vt:variant>
      <vt:variant>
        <vt:i4>1</vt:i4>
      </vt:variant>
      <vt:variant>
        <vt:lpstr>Nadpisy snímků</vt:lpstr>
      </vt:variant>
      <vt:variant>
        <vt:i4>40</vt:i4>
      </vt:variant>
    </vt:vector>
  </HeadingPairs>
  <TitlesOfParts>
    <vt:vector size="41" baseType="lpstr">
      <vt:lpstr>Contemporary blue design template</vt:lpstr>
      <vt:lpstr>LIDAR (light detection and ranging) </vt:lpstr>
      <vt:lpstr>Lidar remote detection</vt:lpstr>
      <vt:lpstr>Utilization of radiation reflection from installed reflector</vt:lpstr>
      <vt:lpstr>Utilization of backscatter on topographic barriers</vt:lpstr>
      <vt:lpstr>Utilization of backscatter on aerosol and atmospheric gas particles</vt:lpstr>
      <vt:lpstr>LIDAR - distance measurement</vt:lpstr>
      <vt:lpstr>Telescopes</vt:lpstr>
      <vt:lpstr>Reflectors</vt:lpstr>
      <vt:lpstr>Lidar equation</vt:lpstr>
      <vt:lpstr>Laser sources of LIDAR distance meters</vt:lpstr>
      <vt:lpstr>Study of distances and dimensions of aerosol clouds (industrial exhalation and meteorology)</vt:lpstr>
      <vt:lpstr>LAGEOS (LAser GEOdynamics Satellite).</vt:lpstr>
      <vt:lpstr>A-Train</vt:lpstr>
      <vt:lpstr>A-Train</vt:lpstr>
      <vt:lpstr>CALIPSO (Cloud-Aerosol Lidar and Infrared Pathfinder  Satellite Observations)</vt:lpstr>
      <vt:lpstr>Cloud and Rain Characteristics in the Australian Monsoon</vt:lpstr>
      <vt:lpstr>Analytical LIDAR</vt:lpstr>
      <vt:lpstr>Raman LIDAR 1</vt:lpstr>
      <vt:lpstr>Raman LIDAR 2</vt:lpstr>
      <vt:lpstr>Diagram of Raman LIDAR</vt:lpstr>
      <vt:lpstr>Raman Lidar - nitrogen spectrum</vt:lpstr>
      <vt:lpstr>Raman LIDAR - Spectrum of burning oil</vt:lpstr>
      <vt:lpstr>Raman LIDAR - Properties</vt:lpstr>
      <vt:lpstr>Fluorescence LIDAR</vt:lpstr>
      <vt:lpstr>Fluorescence LIDAR</vt:lpstr>
      <vt:lpstr>Differential absorption measurement</vt:lpstr>
      <vt:lpstr>Absorption spectrum of the atmosphere</vt:lpstr>
      <vt:lpstr>DASE LIDAR (differential absorption of scatettered energy lidar; DIAL- differential absorption lidar)</vt:lpstr>
      <vt:lpstr>Scheme of differential absorption LIDAR</vt:lpstr>
      <vt:lpstr>Laser Remote Detector (VÚ 070 Brno)</vt:lpstr>
      <vt:lpstr>Laser Remote Detector (VÚ 070 Brno) - diagram</vt:lpstr>
      <vt:lpstr>Lidar measurements of CHMI (Czech Hydrometeorological Institute</vt:lpstr>
      <vt:lpstr>Diagram LIDAR 510M</vt:lpstr>
      <vt:lpstr>Results of lidar measurements NO2</vt:lpstr>
      <vt:lpstr>Results of lidar measurements NO2</vt:lpstr>
      <vt:lpstr>Results of lidar measurements O3</vt:lpstr>
      <vt:lpstr>Results of lidar measurements O3</vt:lpstr>
      <vt:lpstr>Horizontal section of concentration SO2 over the Esso refinery in Antwerp</vt:lpstr>
      <vt:lpstr>Cut of the smoke plume(SO2) – Esso refinery in Antwerp</vt:lpstr>
      <vt:lpstr>Heterodyne detection - absorption of solar radiation in the atmosphere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LIDAR (light detection and ranging)</dc:title>
  <dc:creator>Otruba</dc:creator>
  <cp:lastModifiedBy>novotny</cp:lastModifiedBy>
  <cp:revision>128</cp:revision>
  <dcterms:created xsi:type="dcterms:W3CDTF">2007-12-01T14:39:38Z</dcterms:created>
  <dcterms:modified xsi:type="dcterms:W3CDTF">2019-12-04T09:45:06Z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CID">
    <vt:lpwstr>1029</vt:lpwstr>
  </property>
  <property fmtid="{D5CDD505-2E9C-101B-9397-08002B2CF9AE}" pid="3" name="_TemplateID">
    <vt:lpwstr>TC100738461029</vt:lpwstr>
  </property>
</Properties>
</file>