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1019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02" autoAdjust="0"/>
    <p:restoredTop sz="86796" autoAdjust="0"/>
  </p:normalViewPr>
  <p:slideViewPr>
    <p:cSldViewPr snapToGrid="0">
      <p:cViewPr varScale="1">
        <p:scale>
          <a:sx n="36" d="100"/>
          <a:sy n="36" d="100"/>
        </p:scale>
        <p:origin x="1482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54667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831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34">
          <p15:clr>
            <a:srgbClr val="FBAE40"/>
          </p15:clr>
        </p15:guide>
        <p15:guide id="3" orient="horz" pos="2432" userDrawn="1">
          <p15:clr>
            <a:srgbClr val="FBAE40"/>
          </p15:clr>
        </p15:guide>
        <p15:guide id="4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54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603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00" y="6048047"/>
            <a:ext cx="86593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58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087" y="2019301"/>
            <a:ext cx="408696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29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079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9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9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3" y="1692001"/>
            <a:ext cx="3914999" cy="414000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3" y="1690271"/>
            <a:ext cx="3914999" cy="414000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675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38">
          <p15:clr>
            <a:srgbClr val="FBAE40"/>
          </p15:clr>
        </p15:guide>
        <p15:guide id="3" orient="horz" pos="3997" userDrawn="1">
          <p15:clr>
            <a:srgbClr val="FBAE40"/>
          </p15:clr>
        </p15:guide>
        <p15:guide id="4" pos="329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1695078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5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3" y="1667024"/>
            <a:ext cx="3914999" cy="414000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0" y="1692009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6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9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3" y="1692009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692157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5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8991" indent="-13499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7981" indent="-13499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766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01" y="718719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62" y="718719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0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6" y="414000"/>
            <a:ext cx="1535724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5381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34">
          <p15:clr>
            <a:srgbClr val="FBAE40"/>
          </p15:clr>
        </p15:guide>
        <p15:guide id="3" orient="horz" pos="2432" userDrawn="1">
          <p15:clr>
            <a:srgbClr val="FBAE40"/>
          </p15:clr>
        </p15:guide>
        <p15:guide id="4" pos="17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0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8170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  <p15:guide id="3" orient="horz" pos="2886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13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242">
          <p15:clr>
            <a:srgbClr val="FBAE40"/>
          </p15:clr>
        </p15:guide>
        <p15:guide id="3" orient="horz" pos="3657" userDrawn="1">
          <p15:clr>
            <a:srgbClr val="FBAE40"/>
          </p15:clr>
        </p15:guide>
        <p15:guide id="4" pos="543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Multimedia ve výuce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22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  <p15:guide id="3" orient="horz" pos="1049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967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38">
          <p15:clr>
            <a:srgbClr val="FBAE40"/>
          </p15:clr>
        </p15:guide>
        <p15:guide id="3" orient="horz" pos="3158" userDrawn="1">
          <p15:clr>
            <a:srgbClr val="FBAE40"/>
          </p15:clr>
        </p15:guide>
        <p15:guide id="4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984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38">
          <p15:clr>
            <a:srgbClr val="FBAE40"/>
          </p15:clr>
        </p15:guide>
        <p15:guide id="3" orient="horz" pos="436" userDrawn="1">
          <p15:clr>
            <a:srgbClr val="FBAE40"/>
          </p15:clr>
        </p15:guide>
        <p15:guide id="4" pos="3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7306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hdr="0" dt="0"/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438">
          <p15:clr>
            <a:srgbClr val="F26B43"/>
          </p15:clr>
        </p15:guide>
        <p15:guide id="3" orient="horz" pos="1049" userDrawn="1">
          <p15:clr>
            <a:srgbClr val="F26B43"/>
          </p15:clr>
        </p15:guide>
        <p15:guide id="4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suite.google.com/" TargetMode="External"/><Relationship Id="rId2" Type="http://schemas.openxmlformats.org/officeDocument/2006/relationships/hyperlink" Target="https://www.offic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e.com/lae/iwork/" TargetMode="External"/><Relationship Id="rId2" Type="http://schemas.openxmlformats.org/officeDocument/2006/relationships/hyperlink" Target="https://www.libreoffic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E5701E-0BE8-4245-A9A4-36327C9280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4F9871-8E97-45BF-97F6-0DF171007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39CB51EA-C36A-4D43-A273-12410B7822EA}"/>
              </a:ext>
            </a:extLst>
          </p:cNvPr>
          <p:cNvSpPr txBox="1">
            <a:spLocks/>
          </p:cNvSpPr>
          <p:nvPr/>
        </p:nvSpPr>
        <p:spPr>
          <a:xfrm>
            <a:off x="611560" y="1340768"/>
            <a:ext cx="7772400" cy="143694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fontAlgn="base" hangingPunct="1">
              <a:lnSpc>
                <a:spcPts val="3999"/>
              </a:lnSpc>
              <a:spcBef>
                <a:spcPct val="0"/>
              </a:spcBef>
              <a:spcAft>
                <a:spcPct val="0"/>
              </a:spcAft>
              <a:defRPr sz="3999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10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21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32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43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4400" kern="0" dirty="0" err="1"/>
              <a:t>Kancel</a:t>
            </a:r>
            <a:r>
              <a:rPr lang="cs-CZ" sz="4400" kern="0" dirty="0"/>
              <a:t>ářské aplikace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81083CD4-B56D-41F5-A17C-4B48E9C0B9C7}"/>
              </a:ext>
            </a:extLst>
          </p:cNvPr>
          <p:cNvSpPr txBox="1">
            <a:spLocks/>
          </p:cNvSpPr>
          <p:nvPr/>
        </p:nvSpPr>
        <p:spPr>
          <a:xfrm>
            <a:off x="1957760" y="2773454"/>
            <a:ext cx="6400800" cy="43204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799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217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326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434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097" indent="-22855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2651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19976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6868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cs-CZ" sz="2800" kern="0" dirty="0">
                <a:latin typeface="+mj-lt"/>
              </a:rPr>
              <a:t>Mgr. Tomáš Bouchal</a:t>
            </a:r>
          </a:p>
          <a:p>
            <a:pPr algn="r"/>
            <a:endParaRPr lang="cs-CZ" sz="2800" kern="0" dirty="0">
              <a:latin typeface="Constantia" pitchFamily="18" charset="0"/>
            </a:endParaRPr>
          </a:p>
          <a:p>
            <a:endParaRPr lang="cs-CZ" sz="2800" kern="0" dirty="0">
              <a:latin typeface="Constantia" pitchFamily="18" charset="0"/>
            </a:endParaRPr>
          </a:p>
          <a:p>
            <a:endParaRPr lang="cs-CZ" sz="2800" kern="0" dirty="0">
              <a:latin typeface="Constantia" pitchFamily="18" charset="0"/>
            </a:endParaRPr>
          </a:p>
          <a:p>
            <a:endParaRPr lang="cs-CZ" sz="2800" kern="0" dirty="0"/>
          </a:p>
        </p:txBody>
      </p:sp>
      <p:sp>
        <p:nvSpPr>
          <p:cNvPr id="10" name="Podnadpis 2">
            <a:extLst>
              <a:ext uri="{FF2B5EF4-FFF2-40B4-BE49-F238E27FC236}">
                <a16:creationId xmlns:a16="http://schemas.microsoft.com/office/drawing/2014/main" id="{5D5A696B-A490-4628-928C-54E0A85A582C}"/>
              </a:ext>
            </a:extLst>
          </p:cNvPr>
          <p:cNvSpPr txBox="1">
            <a:spLocks/>
          </p:cNvSpPr>
          <p:nvPr/>
        </p:nvSpPr>
        <p:spPr>
          <a:xfrm>
            <a:off x="1957760" y="3346304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  <a:latin typeface="+mn-lt"/>
              </a:rPr>
              <a:t>UKB, A4/2.31</a:t>
            </a:r>
          </a:p>
          <a:p>
            <a:pPr fontAlgn="auto">
              <a:spcAft>
                <a:spcPts val="0"/>
              </a:spcAft>
            </a:pPr>
            <a:endParaRPr lang="cs-CZ" sz="2200" dirty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22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0618E93F-EE4B-41E2-8564-664542AB2B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394" y="4717957"/>
            <a:ext cx="6479771" cy="143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7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B89BEA-1AD7-4771-914E-DC3C8F714B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7588AB-214D-429E-A188-53DAE185C2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DC8373-4062-438E-8846-E313468A0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Kancelářské balíky: definice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793945-5D22-4F23-A76A-8DF7BCBF6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1460" indent="-179705">
              <a:lnSpc>
                <a:spcPct val="100000"/>
              </a:lnSpc>
            </a:pPr>
            <a:r>
              <a:rPr lang="cs-CZ" dirty="0">
                <a:ea typeface="+mn-lt"/>
                <a:cs typeface="+mn-lt"/>
              </a:rPr>
              <a:t>z anglického </a:t>
            </a:r>
            <a:r>
              <a:rPr lang="cs-CZ" b="1" dirty="0">
                <a:ea typeface="+mn-lt"/>
                <a:cs typeface="+mn-lt"/>
              </a:rPr>
              <a:t>Office suite</a:t>
            </a:r>
            <a:endParaRPr lang="cs-CZ" dirty="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dirty="0">
                <a:ea typeface="+mn-lt"/>
                <a:cs typeface="+mn-lt"/>
              </a:rPr>
              <a:t>patří do skupiny </a:t>
            </a:r>
            <a:r>
              <a:rPr lang="cs-CZ" b="1" dirty="0">
                <a:ea typeface="+mn-lt"/>
                <a:cs typeface="+mn-lt"/>
              </a:rPr>
              <a:t>personal/office productivity software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dirty="0">
                <a:ea typeface="+mn-lt"/>
                <a:cs typeface="+mn-lt"/>
              </a:rPr>
              <a:t>produkci informací (</a:t>
            </a:r>
            <a:r>
              <a:rPr lang="cs-CZ" b="1" dirty="0">
                <a:ea typeface="+mn-lt"/>
                <a:cs typeface="+mn-lt"/>
              </a:rPr>
              <a:t>dokumentů, tabulek, prezentací, grafik</a:t>
            </a:r>
            <a:r>
              <a:rPr lang="cs-CZ" dirty="0">
                <a:ea typeface="+mn-lt"/>
                <a:cs typeface="+mn-lt"/>
              </a:rPr>
              <a:t>, ...) </a:t>
            </a:r>
            <a:endParaRPr lang="cs-CZ" dirty="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dirty="0">
                <a:ea typeface="+mn-lt"/>
                <a:cs typeface="+mn-lt"/>
              </a:rPr>
              <a:t>boom v 80. letech (rozšíření na desktopové PC)</a:t>
            </a:r>
            <a:endParaRPr lang="cs-CZ" dirty="0">
              <a:cs typeface="Arial"/>
            </a:endParaRPr>
          </a:p>
          <a:p>
            <a:pPr marL="251460" indent="-179705">
              <a:lnSpc>
                <a:spcPct val="100000"/>
              </a:lnSpc>
            </a:pPr>
            <a:r>
              <a:rPr lang="cs-CZ" dirty="0">
                <a:ea typeface="+mn-lt"/>
                <a:cs typeface="+mn-lt"/>
              </a:rPr>
              <a:t>hlavní součást: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textové procesory</a:t>
            </a:r>
            <a:endParaRPr lang="cs-CZ" dirty="0"/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tabulkové procesory</a:t>
            </a:r>
            <a:endParaRPr lang="cs-CZ" dirty="0"/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nástroje na tvorbu prezentací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36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D0EBE9-D3D9-4B77-A581-0041A15A2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2DA78C-BCB9-4B86-A925-9ED93AA58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05AC214-B64F-4BE7-8240-5A44FA0D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Kancelářské balíky: přehled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B0A604-248D-4E3E-86B0-60D439617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1460" indent="-179705"/>
            <a:r>
              <a:rPr lang="cs-CZ" b="1" dirty="0">
                <a:ea typeface="+mn-lt"/>
                <a:cs typeface="+mn-lt"/>
              </a:rPr>
              <a:t> MS Office 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web: </a:t>
            </a:r>
            <a:r>
              <a:rPr lang="cs-CZ" dirty="0">
                <a:ea typeface="+mn-lt"/>
                <a:cs typeface="+mn-lt"/>
                <a:hlinkClick r:id="rId2"/>
              </a:rPr>
              <a:t>https://www.office.com</a:t>
            </a:r>
            <a:endParaRPr lang="cs-CZ" dirty="0"/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platformy: OS Windows, Mac OS</a:t>
            </a:r>
            <a:endParaRPr lang="cs-CZ" dirty="0"/>
          </a:p>
          <a:p>
            <a:pPr marL="251460" indent="-179705"/>
            <a:endParaRPr lang="cs-CZ" b="1" dirty="0">
              <a:ea typeface="+mn-lt"/>
              <a:cs typeface="+mn-lt"/>
            </a:endParaRPr>
          </a:p>
          <a:p>
            <a:pPr marL="251460" indent="-179705"/>
            <a:r>
              <a:rPr lang="cs-CZ" b="1" dirty="0">
                <a:ea typeface="+mn-lt"/>
                <a:cs typeface="+mn-lt"/>
              </a:rPr>
              <a:t>G Suite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web: </a:t>
            </a:r>
            <a:r>
              <a:rPr lang="cs-CZ" dirty="0">
                <a:ea typeface="+mn-lt"/>
                <a:cs typeface="+mn-lt"/>
                <a:hlinkClick r:id="rId3"/>
              </a:rPr>
              <a:t>https://gsuite.google.com</a:t>
            </a:r>
            <a:r>
              <a:rPr lang="cs-CZ" dirty="0">
                <a:ea typeface="+mn-lt"/>
                <a:cs typeface="+mn-lt"/>
              </a:rPr>
              <a:t>  </a:t>
            </a:r>
            <a:endParaRPr lang="cs-CZ" dirty="0"/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platformy: OS Windows, Mac OS, Linux</a:t>
            </a:r>
            <a:endParaRPr lang="cs-CZ" dirty="0"/>
          </a:p>
          <a:p>
            <a:endParaRPr lang="cs-CZ" dirty="0"/>
          </a:p>
        </p:txBody>
      </p:sp>
      <p:pic>
        <p:nvPicPr>
          <p:cNvPr id="6" name="Obrázek 6">
            <a:extLst>
              <a:ext uri="{FF2B5EF4-FFF2-40B4-BE49-F238E27FC236}">
                <a16:creationId xmlns:a16="http://schemas.microsoft.com/office/drawing/2014/main" id="{7BB630A5-B0D8-4A42-9837-682D1F6059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5074" y="1894316"/>
            <a:ext cx="2468880" cy="1383030"/>
          </a:xfrm>
          <a:prstGeom prst="rect">
            <a:avLst/>
          </a:prstGeom>
        </p:spPr>
      </p:pic>
      <p:pic>
        <p:nvPicPr>
          <p:cNvPr id="7" name="Obrázek 8">
            <a:extLst>
              <a:ext uri="{FF2B5EF4-FFF2-40B4-BE49-F238E27FC236}">
                <a16:creationId xmlns:a16="http://schemas.microsoft.com/office/drawing/2014/main" id="{778380A6-569C-40A9-87D0-DC3517CC20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75074" y="4274638"/>
            <a:ext cx="2259330" cy="56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2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D0EBE9-D3D9-4B77-A581-0041A15A2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2DA78C-BCB9-4B86-A925-9ED93AA58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05AC214-B64F-4BE7-8240-5A44FA0D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Kancelářské balíky: přehled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B0A604-248D-4E3E-86B0-60D439617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1460" indent="-179705"/>
            <a:r>
              <a:rPr lang="cs-CZ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Libre Office </a:t>
            </a:r>
            <a:endParaRPr lang="cs-CZ" dirty="0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503555" lvl="1" indent="-179705"/>
            <a:r>
              <a:rPr lang="cs-CZ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web: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2"/>
              </a:rPr>
              <a:t>https://www.libreoffice.org</a:t>
            </a:r>
            <a:endParaRPr lang="cs-CZ" dirty="0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503555" lvl="1" indent="-179705"/>
            <a:r>
              <a:rPr lang="cs-CZ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platformy: OS Windows, Mac OS, Linux </a:t>
            </a:r>
            <a:endParaRPr lang="cs-CZ" dirty="0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251460" indent="-179705"/>
            <a:endParaRPr lang="cs-CZ" dirty="0">
              <a:solidFill>
                <a:schemeClr val="bg1">
                  <a:lumMod val="50000"/>
                </a:schemeClr>
              </a:solidFill>
              <a:ea typeface="+mn-lt"/>
              <a:cs typeface="+mn-lt"/>
            </a:endParaRPr>
          </a:p>
          <a:p>
            <a:pPr marL="251460" indent="-179705"/>
            <a:r>
              <a:rPr lang="cs-CZ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I-Works</a:t>
            </a:r>
            <a:endParaRPr lang="cs-CZ" dirty="0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503555" lvl="1" indent="-179705"/>
            <a:r>
              <a:rPr lang="cs-CZ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web: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  <a:hlinkClick r:id="rId3"/>
              </a:rPr>
              <a:t>https://www.apple.com/lae/iwork/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 </a:t>
            </a:r>
            <a:endParaRPr lang="cs-CZ" dirty="0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503555" lvl="1" indent="-179705"/>
            <a:r>
              <a:rPr lang="cs-CZ" dirty="0">
                <a:solidFill>
                  <a:schemeClr val="bg1">
                    <a:lumMod val="50000"/>
                  </a:schemeClr>
                </a:solidFill>
                <a:ea typeface="+mn-lt"/>
                <a:cs typeface="+mn-lt"/>
              </a:rPr>
              <a:t>platformy: Mac OS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71986" indent="0">
              <a:buNone/>
            </a:pP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6AAF5A5-AEFA-482D-8B4A-628D67C25759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7000"/>
          </a:blip>
          <a:stretch>
            <a:fillRect/>
          </a:stretch>
        </p:blipFill>
        <p:spPr>
          <a:xfrm>
            <a:off x="5772133" y="1861185"/>
            <a:ext cx="2889885" cy="1230630"/>
          </a:xfrm>
          <a:prstGeom prst="rect">
            <a:avLst/>
          </a:prstGeom>
        </p:spPr>
      </p:pic>
      <p:pic>
        <p:nvPicPr>
          <p:cNvPr id="9" name="Obrázek 10">
            <a:extLst>
              <a:ext uri="{FF2B5EF4-FFF2-40B4-BE49-F238E27FC236}">
                <a16:creationId xmlns:a16="http://schemas.microsoft.com/office/drawing/2014/main" id="{CA7E9068-7DD6-490C-BCD7-4401D2906CCD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6000"/>
          </a:blip>
          <a:stretch>
            <a:fillRect/>
          </a:stretch>
        </p:blipFill>
        <p:spPr>
          <a:xfrm>
            <a:off x="5053948" y="3778012"/>
            <a:ext cx="3608070" cy="136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66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D0EBE9-D3D9-4B77-A581-0041A15A2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2DA78C-BCB9-4B86-A925-9ED93AA58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05AC214-B64F-4BE7-8240-5A44FA0D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Přehled základních nástrojů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B0A604-248D-4E3E-86B0-60D439617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0000"/>
              </a:lnSpc>
              <a:buFont typeface="Arial"/>
              <a:buChar char="̶"/>
            </a:pPr>
            <a:r>
              <a:rPr lang="cs-CZ" sz="2400" dirty="0">
                <a:ea typeface="+mn-lt"/>
                <a:cs typeface="+mn-lt"/>
              </a:rPr>
              <a:t>textové procesory: </a:t>
            </a:r>
            <a:endParaRPr lang="cs-CZ" sz="2400" dirty="0">
              <a:cs typeface="Arial"/>
            </a:endParaRPr>
          </a:p>
          <a:p>
            <a:pPr marL="537845" lvl="1" indent="-179705">
              <a:buFont typeface="Arial"/>
              <a:buChar char="̶"/>
            </a:pPr>
            <a:r>
              <a:rPr lang="cs-CZ" sz="1600" b="1" dirty="0">
                <a:ea typeface="+mn-lt"/>
                <a:cs typeface="+mn-lt"/>
              </a:rPr>
              <a:t>Word</a:t>
            </a:r>
            <a:r>
              <a:rPr lang="cs-CZ" sz="1600" dirty="0">
                <a:ea typeface="+mn-lt"/>
                <a:cs typeface="+mn-lt"/>
              </a:rPr>
              <a:t> (Office 365), </a:t>
            </a:r>
            <a:r>
              <a:rPr lang="cs-CZ" sz="1600" b="1" dirty="0">
                <a:ea typeface="+mn-lt"/>
                <a:cs typeface="+mn-lt"/>
              </a:rPr>
              <a:t>Docs</a:t>
            </a:r>
            <a:r>
              <a:rPr lang="cs-CZ" sz="1600" dirty="0">
                <a:ea typeface="+mn-lt"/>
                <a:cs typeface="+mn-lt"/>
              </a:rPr>
              <a:t> (G Suite), Writer (Libre Office), Pages (I-Works) </a:t>
            </a:r>
            <a:endParaRPr lang="cs-CZ" sz="1600" dirty="0">
              <a:cs typeface="Arial"/>
            </a:endParaRPr>
          </a:p>
          <a:p>
            <a:pPr marL="71755" indent="0">
              <a:lnSpc>
                <a:spcPct val="100000"/>
              </a:lnSpc>
              <a:buNone/>
            </a:pPr>
            <a:endParaRPr lang="cs-CZ" sz="2400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buFont typeface="Arial"/>
              <a:buChar char="̶"/>
            </a:pPr>
            <a:endParaRPr lang="cs-CZ" sz="2400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buFont typeface="Arial"/>
              <a:buChar char="̶"/>
            </a:pPr>
            <a:r>
              <a:rPr lang="cs-CZ" sz="2400" dirty="0">
                <a:ea typeface="+mn-lt"/>
                <a:cs typeface="+mn-lt"/>
              </a:rPr>
              <a:t>tabulkové procesory: </a:t>
            </a:r>
          </a:p>
          <a:p>
            <a:pPr marL="537845" lvl="1" indent="-179705">
              <a:buFont typeface="Arial"/>
              <a:buChar char="̶"/>
            </a:pPr>
            <a:r>
              <a:rPr lang="cs-CZ" sz="1600" b="1" dirty="0">
                <a:ea typeface="+mn-lt"/>
                <a:cs typeface="+mn-lt"/>
              </a:rPr>
              <a:t>Excel</a:t>
            </a:r>
            <a:r>
              <a:rPr lang="cs-CZ" sz="1600" dirty="0">
                <a:ea typeface="+mn-lt"/>
                <a:cs typeface="+mn-lt"/>
              </a:rPr>
              <a:t> (Office 365), </a:t>
            </a:r>
            <a:r>
              <a:rPr lang="cs-CZ" sz="1600" b="1" dirty="0">
                <a:ea typeface="+mn-lt"/>
                <a:cs typeface="+mn-lt"/>
              </a:rPr>
              <a:t>Sheets</a:t>
            </a:r>
            <a:r>
              <a:rPr lang="cs-CZ" sz="1600" dirty="0">
                <a:ea typeface="+mn-lt"/>
                <a:cs typeface="+mn-lt"/>
              </a:rPr>
              <a:t> (G Suite), Calc (Libre Office), Numbers (I-Works)</a:t>
            </a:r>
            <a:endParaRPr lang="cs-CZ" sz="1600" dirty="0">
              <a:cs typeface="Arial"/>
            </a:endParaRPr>
          </a:p>
          <a:p>
            <a:pPr marL="503555" lvl="1" indent="0">
              <a:buNone/>
            </a:pPr>
            <a:endParaRPr lang="cs-CZ" sz="2400" dirty="0">
              <a:cs typeface="Arial"/>
            </a:endParaRPr>
          </a:p>
          <a:p>
            <a:pPr marL="503555" lvl="1" indent="-179705">
              <a:buNone/>
            </a:pPr>
            <a:endParaRPr lang="cs-CZ" sz="2400" dirty="0">
              <a:cs typeface="Arial"/>
            </a:endParaRPr>
          </a:p>
          <a:p>
            <a:pPr marL="285750" indent="-285750">
              <a:lnSpc>
                <a:spcPct val="100000"/>
              </a:lnSpc>
              <a:buFont typeface="Arial"/>
              <a:buChar char="̶"/>
            </a:pPr>
            <a:r>
              <a:rPr lang="cs-CZ" sz="2400" dirty="0">
                <a:ea typeface="+mn-lt"/>
                <a:cs typeface="+mn-lt"/>
              </a:rPr>
              <a:t>Tvorba prezentací: </a:t>
            </a:r>
          </a:p>
          <a:p>
            <a:pPr marL="537845" lvl="1" indent="-179705">
              <a:buFont typeface="Arial"/>
              <a:buChar char="̶"/>
            </a:pPr>
            <a:r>
              <a:rPr lang="cs-CZ" sz="1600" b="1" dirty="0">
                <a:ea typeface="+mn-lt"/>
                <a:cs typeface="+mn-lt"/>
              </a:rPr>
              <a:t>PowerPoint</a:t>
            </a:r>
            <a:r>
              <a:rPr lang="cs-CZ" sz="1600" dirty="0">
                <a:ea typeface="+mn-lt"/>
                <a:cs typeface="+mn-lt"/>
              </a:rPr>
              <a:t> (Office 365), </a:t>
            </a:r>
            <a:r>
              <a:rPr lang="cs-CZ" sz="1600" b="1" dirty="0">
                <a:ea typeface="+mn-lt"/>
                <a:cs typeface="+mn-lt"/>
              </a:rPr>
              <a:t>Slides</a:t>
            </a:r>
            <a:r>
              <a:rPr lang="cs-CZ" sz="1600" dirty="0">
                <a:ea typeface="+mn-lt"/>
                <a:cs typeface="+mn-lt"/>
              </a:rPr>
              <a:t> (G Suite), Impress (Libre Office), Keynote (I-Works)</a:t>
            </a:r>
            <a:endParaRPr lang="cs-CZ" sz="1600" dirty="0">
              <a:cs typeface="Arial"/>
            </a:endParaRPr>
          </a:p>
          <a:p>
            <a:pPr marL="71986" indent="0">
              <a:buNone/>
            </a:pPr>
            <a:endParaRPr lang="cs-CZ" dirty="0"/>
          </a:p>
        </p:txBody>
      </p:sp>
      <p:pic>
        <p:nvPicPr>
          <p:cNvPr id="10" name="Obrázek 6">
            <a:extLst>
              <a:ext uri="{FF2B5EF4-FFF2-40B4-BE49-F238E27FC236}">
                <a16:creationId xmlns:a16="http://schemas.microsoft.com/office/drawing/2014/main" id="{14E9C28E-F3D3-4E31-94CF-4884E4EB6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41" y="2437737"/>
            <a:ext cx="457200" cy="457200"/>
          </a:xfrm>
          <a:prstGeom prst="rect">
            <a:avLst/>
          </a:prstGeom>
        </p:spPr>
      </p:pic>
      <p:pic>
        <p:nvPicPr>
          <p:cNvPr id="11" name="Obrázek 8">
            <a:extLst>
              <a:ext uri="{FF2B5EF4-FFF2-40B4-BE49-F238E27FC236}">
                <a16:creationId xmlns:a16="http://schemas.microsoft.com/office/drawing/2014/main" id="{1C404C00-DFD6-4622-A75C-5CAD60E695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9033" y="2437737"/>
            <a:ext cx="333375" cy="457200"/>
          </a:xfrm>
          <a:prstGeom prst="rect">
            <a:avLst/>
          </a:prstGeom>
        </p:spPr>
      </p:pic>
      <p:pic>
        <p:nvPicPr>
          <p:cNvPr id="12" name="Obrázek 10">
            <a:extLst>
              <a:ext uri="{FF2B5EF4-FFF2-40B4-BE49-F238E27FC236}">
                <a16:creationId xmlns:a16="http://schemas.microsoft.com/office/drawing/2014/main" id="{6E4E519C-F497-4D10-B9B9-47E75531F804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4874481" y="2437737"/>
            <a:ext cx="457200" cy="457200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E6C74634-A21E-4C50-A6B6-2E9C42272CA6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</a:blip>
          <a:stretch>
            <a:fillRect/>
          </a:stretch>
        </p:blipFill>
        <p:spPr>
          <a:xfrm>
            <a:off x="6390861" y="2437737"/>
            <a:ext cx="685800" cy="457200"/>
          </a:xfrm>
          <a:prstGeom prst="rect">
            <a:avLst/>
          </a:prstGeom>
        </p:spPr>
      </p:pic>
      <p:pic>
        <p:nvPicPr>
          <p:cNvPr id="14" name="Obrázek 14" descr="Obsah obrázku objekt&#10;&#10;Popis vygenerovaný s vysokou mírou spolehlivosti">
            <a:extLst>
              <a:ext uri="{FF2B5EF4-FFF2-40B4-BE49-F238E27FC236}">
                <a16:creationId xmlns:a16="http://schemas.microsoft.com/office/drawing/2014/main" id="{A56F3CC9-B5FD-47B0-A098-AD681624EE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4480" y="3805362"/>
            <a:ext cx="457200" cy="457200"/>
          </a:xfrm>
          <a:prstGeom prst="rect">
            <a:avLst/>
          </a:prstGeom>
        </p:spPr>
      </p:pic>
      <p:pic>
        <p:nvPicPr>
          <p:cNvPr id="15" name="Obrázek 16">
            <a:extLst>
              <a:ext uri="{FF2B5EF4-FFF2-40B4-BE49-F238E27FC236}">
                <a16:creationId xmlns:a16="http://schemas.microsoft.com/office/drawing/2014/main" id="{9E675E3D-5B2C-434A-B349-C3C9062E4F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8972" y="3770119"/>
            <a:ext cx="333375" cy="466725"/>
          </a:xfrm>
          <a:prstGeom prst="rect">
            <a:avLst/>
          </a:prstGeom>
        </p:spPr>
      </p:pic>
      <p:pic>
        <p:nvPicPr>
          <p:cNvPr id="16" name="Obrázek 18" descr="Obsah obrázku zelená&#10;&#10;Popis vygenerovaný s vysokou mírou spolehlivosti">
            <a:extLst>
              <a:ext uri="{FF2B5EF4-FFF2-40B4-BE49-F238E27FC236}">
                <a16:creationId xmlns:a16="http://schemas.microsoft.com/office/drawing/2014/main" id="{2C06951A-16DA-4700-8DA1-9DF5507BC502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50000"/>
          </a:blip>
          <a:stretch>
            <a:fillRect/>
          </a:stretch>
        </p:blipFill>
        <p:spPr>
          <a:xfrm>
            <a:off x="4884420" y="3828222"/>
            <a:ext cx="457200" cy="457200"/>
          </a:xfrm>
          <a:prstGeom prst="rect">
            <a:avLst/>
          </a:prstGeom>
        </p:spPr>
      </p:pic>
      <p:pic>
        <p:nvPicPr>
          <p:cNvPr id="17" name="Obrázek 20" descr="Obsah obrázku vektorová grafika&#10;&#10;Popis vygenerovaný s vysokou mírou spolehlivosti">
            <a:extLst>
              <a:ext uri="{FF2B5EF4-FFF2-40B4-BE49-F238E27FC236}">
                <a16:creationId xmlns:a16="http://schemas.microsoft.com/office/drawing/2014/main" id="{F9F5A943-BDEE-4950-A5ED-1CD1BCDF01A3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50000"/>
          </a:blip>
          <a:stretch>
            <a:fillRect/>
          </a:stretch>
        </p:blipFill>
        <p:spPr>
          <a:xfrm>
            <a:off x="6583680" y="3828222"/>
            <a:ext cx="457200" cy="457200"/>
          </a:xfrm>
          <a:prstGeom prst="rect">
            <a:avLst/>
          </a:prstGeom>
        </p:spPr>
      </p:pic>
      <p:pic>
        <p:nvPicPr>
          <p:cNvPr id="18" name="Obrázek 22">
            <a:extLst>
              <a:ext uri="{FF2B5EF4-FFF2-40B4-BE49-F238E27FC236}">
                <a16:creationId xmlns:a16="http://schemas.microsoft.com/office/drawing/2014/main" id="{2E2736A2-18F1-4C91-912A-E761C7215B8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59118" y="5338009"/>
            <a:ext cx="457200" cy="457200"/>
          </a:xfrm>
          <a:prstGeom prst="rect">
            <a:avLst/>
          </a:prstGeom>
        </p:spPr>
      </p:pic>
      <p:pic>
        <p:nvPicPr>
          <p:cNvPr id="19" name="Obrázek 24">
            <a:extLst>
              <a:ext uri="{FF2B5EF4-FFF2-40B4-BE49-F238E27FC236}">
                <a16:creationId xmlns:a16="http://schemas.microsoft.com/office/drawing/2014/main" id="{186D1ADE-6D9B-43C1-AD58-ACBCC23FEF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11705" y="5325626"/>
            <a:ext cx="352425" cy="466725"/>
          </a:xfrm>
          <a:prstGeom prst="rect">
            <a:avLst/>
          </a:prstGeom>
        </p:spPr>
      </p:pic>
      <p:pic>
        <p:nvPicPr>
          <p:cNvPr id="20" name="Obrázek 26">
            <a:extLst>
              <a:ext uri="{FF2B5EF4-FFF2-40B4-BE49-F238E27FC236}">
                <a16:creationId xmlns:a16="http://schemas.microsoft.com/office/drawing/2014/main" id="{3DEB0791-4360-4917-A3BB-EF2A27E473CF}"/>
              </a:ext>
            </a:extLst>
          </p:cNvPr>
          <p:cNvPicPr>
            <a:picLocks noChangeAspect="1"/>
          </p:cNvPicPr>
          <p:nvPr/>
        </p:nvPicPr>
        <p:blipFill>
          <a:blip r:embed="rId12">
            <a:alphaModFix amt="50000"/>
          </a:blip>
          <a:stretch>
            <a:fillRect/>
          </a:stretch>
        </p:blipFill>
        <p:spPr>
          <a:xfrm>
            <a:off x="4927158" y="5338009"/>
            <a:ext cx="457200" cy="457200"/>
          </a:xfrm>
          <a:prstGeom prst="rect">
            <a:avLst/>
          </a:prstGeom>
        </p:spPr>
      </p:pic>
      <p:pic>
        <p:nvPicPr>
          <p:cNvPr id="21" name="Obrázek 28">
            <a:extLst>
              <a:ext uri="{FF2B5EF4-FFF2-40B4-BE49-F238E27FC236}">
                <a16:creationId xmlns:a16="http://schemas.microsoft.com/office/drawing/2014/main" id="{2127F847-7EC7-4176-BDA8-9117A03008A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50000"/>
          </a:blip>
          <a:stretch>
            <a:fillRect/>
          </a:stretch>
        </p:blipFill>
        <p:spPr>
          <a:xfrm>
            <a:off x="6603558" y="5338009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7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A28FD4-C884-481F-B1B3-5124453FE4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98F636-1F68-4193-8408-D7C0BC6433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848DAC-3571-499A-A4D6-BD2248607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MS Office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47CD41-0886-4858-87A5-F2569646F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dostupné ve dvou variantách: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b="1" dirty="0">
                <a:ea typeface="+mn-lt"/>
                <a:cs typeface="+mn-lt"/>
              </a:rPr>
              <a:t>Office 365 (Pro Plus)</a:t>
            </a:r>
            <a:endParaRPr lang="cs-CZ" dirty="0"/>
          </a:p>
          <a:p>
            <a:pPr marL="503555" lvl="1" indent="-179705"/>
            <a:r>
              <a:rPr lang="cs-CZ" b="1" dirty="0">
                <a:ea typeface="+mn-lt"/>
                <a:cs typeface="+mn-lt"/>
              </a:rPr>
              <a:t>Office 2019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rozdíly obou variant:</a:t>
            </a:r>
            <a:endParaRPr lang="cs-CZ" dirty="0"/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obsahují </a:t>
            </a:r>
            <a:r>
              <a:rPr lang="cs-CZ" b="1" dirty="0">
                <a:ea typeface="+mn-lt"/>
                <a:cs typeface="+mn-lt"/>
              </a:rPr>
              <a:t>stejné nástroje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/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Office 365 má větší podporu </a:t>
            </a:r>
            <a:r>
              <a:rPr lang="cs-CZ" b="1" dirty="0">
                <a:ea typeface="+mn-lt"/>
                <a:cs typeface="+mn-lt"/>
              </a:rPr>
              <a:t>kolaborace</a:t>
            </a:r>
            <a:r>
              <a:rPr lang="cs-CZ" dirty="0">
                <a:ea typeface="+mn-lt"/>
                <a:cs typeface="+mn-lt"/>
              </a:rPr>
              <a:t> (online storage </a:t>
            </a:r>
            <a:r>
              <a:rPr lang="cs-CZ" b="1" dirty="0">
                <a:ea typeface="+mn-lt"/>
                <a:cs typeface="+mn-lt"/>
              </a:rPr>
              <a:t>OneDrive</a:t>
            </a:r>
            <a:r>
              <a:rPr lang="cs-CZ" dirty="0">
                <a:ea typeface="+mn-lt"/>
                <a:cs typeface="+mn-lt"/>
              </a:rPr>
              <a:t> umožňující souběžnou úpravu dokumentu), vždy aktuální</a:t>
            </a:r>
            <a:endParaRPr lang="cs-CZ" dirty="0"/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Office 365 funguje na formě </a:t>
            </a:r>
            <a:r>
              <a:rPr lang="cs-CZ" b="1" dirty="0">
                <a:ea typeface="+mn-lt"/>
                <a:cs typeface="+mn-lt"/>
              </a:rPr>
              <a:t>předplatného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/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Office 365 Pro plus (</a:t>
            </a:r>
            <a:r>
              <a:rPr lang="cs-CZ" b="1" dirty="0">
                <a:ea typeface="+mn-lt"/>
                <a:cs typeface="+mn-lt"/>
              </a:rPr>
              <a:t>desktopová varianta</a:t>
            </a:r>
            <a:r>
              <a:rPr lang="cs-CZ" dirty="0">
                <a:ea typeface="+mn-lt"/>
                <a:cs typeface="+mn-lt"/>
              </a:rPr>
              <a:t>) a Office 365 (</a:t>
            </a:r>
            <a:r>
              <a:rPr lang="cs-CZ" b="1" dirty="0">
                <a:ea typeface="+mn-lt"/>
                <a:cs typeface="+mn-lt"/>
              </a:rPr>
              <a:t>cloudová varianta</a:t>
            </a:r>
            <a:r>
              <a:rPr lang="cs-CZ" dirty="0">
                <a:ea typeface="+mn-lt"/>
                <a:cs typeface="+mn-lt"/>
              </a:rPr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026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BF2FF2-8998-4815-B279-3484CDD2DD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29BB74-1B01-4B6C-B88A-05CF489B4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75E881-EC3D-4A3F-A1D1-D08D7F53B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 suite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60AF3A-45F1-4D48-89B9-452F56C1E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cloudová služba dostupná z webového prohlížeče</a:t>
            </a:r>
            <a:endParaRPr lang="cs-CZ" b="1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Součástí je datové uložiště Google Drive</a:t>
            </a:r>
            <a:endParaRPr lang="cs-CZ" b="1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neustále aktualizovaný</a:t>
            </a:r>
            <a:endParaRPr lang="cs-CZ" dirty="0">
              <a:cs typeface="Arial"/>
            </a:endParaRPr>
          </a:p>
          <a:p>
            <a:pPr marL="7198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74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12CADA-FEA7-4111-AC5A-D2551DA07E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Multimedia ve výuce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2A75F8-E626-425D-8125-9A202EDE87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4918C0B-53A1-44F9-AB15-64B53F375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 Suite v Gmail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AE7C9D-2746-4C90-9C69-C9708DBFE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1460" indent="-179705"/>
            <a:r>
              <a:rPr lang="cs-CZ" dirty="0">
                <a:cs typeface="Arial"/>
              </a:rPr>
              <a:t>Gmail účet</a:t>
            </a:r>
          </a:p>
          <a:p>
            <a:pPr marL="503555" lvl="1" indent="-179705"/>
            <a:r>
              <a:rPr lang="cs-CZ" dirty="0">
                <a:cs typeface="Arial"/>
              </a:rPr>
              <a:t>osobní použiti </a:t>
            </a:r>
          </a:p>
          <a:p>
            <a:pPr marL="503555" lvl="1" indent="-179705"/>
            <a:r>
              <a:rPr lang="cs-CZ" dirty="0">
                <a:cs typeface="Arial"/>
              </a:rPr>
              <a:t>zdarma</a:t>
            </a:r>
          </a:p>
          <a:p>
            <a:pPr marL="251460" indent="-179705"/>
            <a:r>
              <a:rPr lang="cs-CZ" dirty="0">
                <a:cs typeface="Arial"/>
              </a:rPr>
              <a:t>G Suite účet</a:t>
            </a:r>
          </a:p>
          <a:p>
            <a:pPr marL="503555" lvl="1" indent="-179705"/>
            <a:r>
              <a:rPr lang="cs-CZ" dirty="0">
                <a:cs typeface="Arial"/>
              </a:rPr>
              <a:t>firemní použití (placené) </a:t>
            </a:r>
          </a:p>
          <a:p>
            <a:pPr marL="503555" lvl="1" indent="-179705"/>
            <a:r>
              <a:rPr lang="cs-CZ" dirty="0">
                <a:cs typeface="Arial"/>
              </a:rPr>
              <a:t>rozšířená funkcionalita pro spolupráci, větší storage, administrativa účtu, přizpůsobení mailu, uživatelská podpora</a:t>
            </a:r>
          </a:p>
          <a:p>
            <a:pPr marL="7198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8177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844</TotalTime>
  <Words>356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Constantia</vt:lpstr>
      <vt:lpstr>Tahoma</vt:lpstr>
      <vt:lpstr>Wingdings</vt:lpstr>
      <vt:lpstr>Prezentace_MU_CZ</vt:lpstr>
      <vt:lpstr>PowerPoint Presentation</vt:lpstr>
      <vt:lpstr>Kancelářské balíky: definice</vt:lpstr>
      <vt:lpstr>Kancelářské balíky: přehled</vt:lpstr>
      <vt:lpstr>Kancelářské balíky: přehled</vt:lpstr>
      <vt:lpstr>Přehled základních nástrojů</vt:lpstr>
      <vt:lpstr>MS Office</vt:lpstr>
      <vt:lpstr>G suite</vt:lpstr>
      <vt:lpstr>G Suite v Gmail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Výuka</dc:creator>
  <cp:lastModifiedBy>Tomáš Bouchal</cp:lastModifiedBy>
  <cp:revision>1060</cp:revision>
  <cp:lastPrinted>1601-01-01T00:00:00Z</cp:lastPrinted>
  <dcterms:created xsi:type="dcterms:W3CDTF">2019-10-01T09:59:26Z</dcterms:created>
  <dcterms:modified xsi:type="dcterms:W3CDTF">2020-04-05T11:46:01Z</dcterms:modified>
</cp:coreProperties>
</file>