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0"/>
  </p:notesMasterIdLst>
  <p:handoutMasterIdLst>
    <p:handoutMasterId r:id="rId21"/>
  </p:handoutMasterIdLst>
  <p:sldIdLst>
    <p:sldId id="256" r:id="rId5"/>
    <p:sldId id="260" r:id="rId6"/>
    <p:sldId id="404" r:id="rId7"/>
    <p:sldId id="447" r:id="rId8"/>
    <p:sldId id="448" r:id="rId9"/>
    <p:sldId id="450" r:id="rId10"/>
    <p:sldId id="405" r:id="rId11"/>
    <p:sldId id="441" r:id="rId12"/>
    <p:sldId id="444" r:id="rId13"/>
    <p:sldId id="442" r:id="rId14"/>
    <p:sldId id="433" r:id="rId15"/>
    <p:sldId id="434" r:id="rId16"/>
    <p:sldId id="435" r:id="rId17"/>
    <p:sldId id="437" r:id="rId18"/>
    <p:sldId id="446" r:id="rId19"/>
  </p:sldIdLst>
  <p:sldSz cx="12192000" cy="6858000"/>
  <p:notesSz cx="6858000" cy="42957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F3F"/>
    <a:srgbClr val="008C78"/>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98" autoAdjust="0"/>
    <p:restoredTop sz="54251" autoAdjust="0"/>
  </p:normalViewPr>
  <p:slideViewPr>
    <p:cSldViewPr snapToGrid="0">
      <p:cViewPr varScale="1">
        <p:scale>
          <a:sx n="36" d="100"/>
          <a:sy n="36" d="100"/>
        </p:scale>
        <p:origin x="1700" y="4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106" d="100"/>
          <a:sy n="106" d="100"/>
        </p:scale>
        <p:origin x="1508" y="-17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userId="78622e91-b98e-4210-a6e0-a6215721f2dc" providerId="ADAL" clId="{ED1AEB4D-9A13-4EE1-93AC-6F9497B24037}"/>
    <pc:docChg chg="modSld">
      <pc:chgData name="Veronika" userId="78622e91-b98e-4210-a6e0-a6215721f2dc" providerId="ADAL" clId="{ED1AEB4D-9A13-4EE1-93AC-6F9497B24037}" dt="2020-04-27T11:14:52.671" v="396" actId="20577"/>
      <pc:docMkLst>
        <pc:docMk/>
      </pc:docMkLst>
      <pc:sldChg chg="modNotesTx">
        <pc:chgData name="Veronika" userId="78622e91-b98e-4210-a6e0-a6215721f2dc" providerId="ADAL" clId="{ED1AEB4D-9A13-4EE1-93AC-6F9497B24037}" dt="2020-04-27T11:09:20.131" v="1" actId="20577"/>
        <pc:sldMkLst>
          <pc:docMk/>
          <pc:sldMk cId="1537528046" sldId="405"/>
        </pc:sldMkLst>
      </pc:sldChg>
      <pc:sldChg chg="modNotesTx">
        <pc:chgData name="Veronika" userId="78622e91-b98e-4210-a6e0-a6215721f2dc" providerId="ADAL" clId="{ED1AEB4D-9A13-4EE1-93AC-6F9497B24037}" dt="2020-04-27T11:09:29.825" v="3" actId="20577"/>
        <pc:sldMkLst>
          <pc:docMk/>
          <pc:sldMk cId="29406911" sldId="433"/>
        </pc:sldMkLst>
      </pc:sldChg>
      <pc:sldChg chg="modNotesTx">
        <pc:chgData name="Veronika" userId="78622e91-b98e-4210-a6e0-a6215721f2dc" providerId="ADAL" clId="{ED1AEB4D-9A13-4EE1-93AC-6F9497B24037}" dt="2020-04-27T11:12:35.320" v="297" actId="20577"/>
        <pc:sldMkLst>
          <pc:docMk/>
          <pc:sldMk cId="1173228117" sldId="434"/>
        </pc:sldMkLst>
      </pc:sldChg>
      <pc:sldChg chg="modNotesTx">
        <pc:chgData name="Veronika" userId="78622e91-b98e-4210-a6e0-a6215721f2dc" providerId="ADAL" clId="{ED1AEB4D-9A13-4EE1-93AC-6F9497B24037}" dt="2020-04-27T11:14:52.671" v="396" actId="20577"/>
        <pc:sldMkLst>
          <pc:docMk/>
          <pc:sldMk cId="2965908237" sldId="435"/>
        </pc:sldMkLst>
      </pc:sldChg>
      <pc:sldChg chg="modNotes">
        <pc:chgData name="Veronika" userId="78622e91-b98e-4210-a6e0-a6215721f2dc" providerId="ADAL" clId="{ED1AEB4D-9A13-4EE1-93AC-6F9497B24037}" dt="2020-04-27T11:13:08.061" v="298" actId="20577"/>
        <pc:sldMkLst>
          <pc:docMk/>
          <pc:sldMk cId="752428045" sldId="45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ucitseucit.cz/"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ucitseucit.cz/administrator"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jakpsatweb.cz/zaklady-html.htm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Tato prezentace se zabývá tvorbou webu, tj. souboru webových stránek na určité téma. Učitelé nemusí být odborníky na informatickou stránku tvorby webu, přesto se jim určité znalosti mohou hodit, když chtějí na webu např. prezentovat své materiály. V této prezentaci ukážeme ty nejdůležitější principy tvorby webu umožňující vytvářet vlastní webové stránky bez pokročilých informatických znalostí.</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1385783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Google </a:t>
            </a:r>
            <a:r>
              <a:rPr lang="cs-CZ" b="1" dirty="0" err="1"/>
              <a:t>slides</a:t>
            </a:r>
            <a:endParaRPr lang="cs-CZ" b="1" dirty="0"/>
          </a:p>
          <a:p>
            <a:endParaRPr lang="cs-CZ" b="1" dirty="0"/>
          </a:p>
          <a:p>
            <a:r>
              <a:rPr lang="cs-CZ" b="0" dirty="0"/>
              <a:t>Aplikace Google </a:t>
            </a:r>
            <a:r>
              <a:rPr lang="cs-CZ" b="0" dirty="0" err="1"/>
              <a:t>slides</a:t>
            </a:r>
            <a:r>
              <a:rPr lang="cs-CZ" b="0" dirty="0"/>
              <a:t> (najdete ji mezi aplikacemi Google, stačí mít aktivní Google </a:t>
            </a:r>
            <a:r>
              <a:rPr lang="cs-CZ" b="0" dirty="0" err="1"/>
              <a:t>Suite</a:t>
            </a:r>
            <a:r>
              <a:rPr lang="cs-CZ" b="0" dirty="0"/>
              <a:t> v IS) Vám umožní pohodlně vytvořit celý web. V prvním odkaze si můžete prohlédnout web vytvořený pomocí Google </a:t>
            </a:r>
            <a:r>
              <a:rPr lang="cs-CZ" b="0" dirty="0" err="1"/>
              <a:t>slides</a:t>
            </a:r>
            <a:r>
              <a:rPr lang="cs-CZ" b="0" dirty="0"/>
              <a:t> a dalších dokumentů Google. Druhý odkaz Vám ukáže editační prostředí, které je opravdu velmi intuitivní (prosím, nic na tomto webu needitujte).</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10</a:t>
            </a:fld>
            <a:endParaRPr lang="cs-CZ" altLang="cs-CZ"/>
          </a:p>
        </p:txBody>
      </p:sp>
    </p:spTree>
    <p:extLst>
      <p:ext uri="{BB962C8B-B14F-4D97-AF65-F5344CB8AC3E}">
        <p14:creationId xmlns:p14="http://schemas.microsoft.com/office/powerpoint/2010/main" val="3829499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a:solidFill>
                  <a:schemeClr val="tx1"/>
                </a:solidFill>
                <a:effectLst/>
                <a:latin typeface="+mn-lt"/>
                <a:ea typeface="+mn-ea"/>
                <a:cs typeface="+mn-cs"/>
              </a:rPr>
              <a:t>Publikační systémy</a:t>
            </a:r>
            <a:r>
              <a:rPr lang="cs-CZ" sz="1200" kern="1200" dirty="0">
                <a:solidFill>
                  <a:schemeClr val="tx1"/>
                </a:solidFill>
                <a:effectLst/>
                <a:latin typeface="+mn-lt"/>
                <a:ea typeface="+mn-ea"/>
                <a:cs typeface="+mn-cs"/>
              </a:rPr>
              <a:t>, tj. </a:t>
            </a:r>
            <a:r>
              <a:rPr lang="cs-CZ" sz="1200" i="1" kern="1200" dirty="0">
                <a:solidFill>
                  <a:schemeClr val="tx1"/>
                </a:solidFill>
                <a:effectLst/>
                <a:latin typeface="+mn-lt"/>
                <a:ea typeface="+mn-ea"/>
                <a:cs typeface="+mn-cs"/>
              </a:rPr>
              <a:t>systémy pro správu obsahu</a:t>
            </a:r>
            <a:r>
              <a:rPr lang="cs-CZ" sz="1200" kern="1200" dirty="0">
                <a:solidFill>
                  <a:schemeClr val="tx1"/>
                </a:solidFill>
                <a:effectLst/>
                <a:latin typeface="+mn-lt"/>
                <a:ea typeface="+mn-ea"/>
                <a:cs typeface="+mn-cs"/>
              </a:rPr>
              <a:t>, se označují zkratkou </a:t>
            </a:r>
            <a:r>
              <a:rPr lang="cs-CZ" sz="1200" b="1" kern="1200" dirty="0">
                <a:solidFill>
                  <a:schemeClr val="tx1"/>
                </a:solidFill>
                <a:effectLst/>
                <a:latin typeface="+mn-lt"/>
                <a:ea typeface="+mn-ea"/>
                <a:cs typeface="+mn-cs"/>
              </a:rPr>
              <a:t>CMS</a:t>
            </a:r>
            <a:r>
              <a:rPr lang="cs-CZ" sz="1200"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Content</a:t>
            </a:r>
            <a:r>
              <a:rPr lang="cs-CZ" sz="1200" i="1" kern="1200" dirty="0">
                <a:solidFill>
                  <a:schemeClr val="tx1"/>
                </a:solidFill>
                <a:effectLst/>
                <a:latin typeface="+mn-lt"/>
                <a:ea typeface="+mn-ea"/>
                <a:cs typeface="+mn-cs"/>
              </a:rPr>
              <a:t> Management Systems</a:t>
            </a:r>
            <a:r>
              <a:rPr lang="cs-CZ" sz="1200" kern="1200" dirty="0">
                <a:solidFill>
                  <a:schemeClr val="tx1"/>
                </a:solidFill>
                <a:effectLst/>
                <a:latin typeface="+mn-lt"/>
                <a:ea typeface="+mn-ea"/>
                <a:cs typeface="+mn-cs"/>
              </a:rPr>
              <a:t>). Kromě zveřejňování informací na Webu (což je nejobvyklejší použití) umožňují i správu dalších dat, jež nemusejí být veřejně publikována (vedení agendy uživatelů a jejich e-mailů apod.) Hlavní výhodou je, že umožňují </a:t>
            </a:r>
            <a:r>
              <a:rPr lang="cs-CZ" sz="1200" i="1" kern="1200" dirty="0">
                <a:solidFill>
                  <a:schemeClr val="tx1"/>
                </a:solidFill>
                <a:effectLst/>
                <a:latin typeface="+mn-lt"/>
                <a:ea typeface="+mn-ea"/>
                <a:cs typeface="+mn-cs"/>
              </a:rPr>
              <a:t>přenesení pozornosti z formy na obsah</a:t>
            </a:r>
            <a:r>
              <a:rPr lang="cs-CZ" sz="1200" kern="1200" dirty="0">
                <a:solidFill>
                  <a:schemeClr val="tx1"/>
                </a:solidFill>
                <a:effectLst/>
                <a:latin typeface="+mn-lt"/>
                <a:ea typeface="+mn-ea"/>
                <a:cs typeface="+mn-cs"/>
              </a:rPr>
              <a:t>. Není tedy třeba být zkušeným informatikem, aby uživatel publikačního systému mohl např. publikovat článek na příslušném webu. </a:t>
            </a:r>
            <a:r>
              <a:rPr lang="cs-CZ" sz="1200" b="1" kern="1200" dirty="0">
                <a:solidFill>
                  <a:schemeClr val="tx1"/>
                </a:solidFill>
                <a:effectLst/>
                <a:latin typeface="+mn-lt"/>
                <a:ea typeface="+mn-ea"/>
                <a:cs typeface="+mn-cs"/>
              </a:rPr>
              <a:t>Redakční systém</a:t>
            </a:r>
            <a:r>
              <a:rPr lang="cs-CZ" sz="1200" kern="1200" dirty="0">
                <a:solidFill>
                  <a:schemeClr val="tx1"/>
                </a:solidFill>
                <a:effectLst/>
                <a:latin typeface="+mn-lt"/>
                <a:ea typeface="+mn-ea"/>
                <a:cs typeface="+mn-cs"/>
              </a:rPr>
              <a:t> je takový publikační systém, který je určen </a:t>
            </a:r>
            <a:r>
              <a:rPr lang="cs-CZ" sz="1200" i="1" kern="1200" dirty="0">
                <a:solidFill>
                  <a:schemeClr val="tx1"/>
                </a:solidFill>
                <a:effectLst/>
                <a:latin typeface="+mn-lt"/>
                <a:ea typeface="+mn-ea"/>
                <a:cs typeface="+mn-cs"/>
              </a:rPr>
              <a:t>ke správě článků i dalších informací v redakcích</a:t>
            </a:r>
            <a:r>
              <a:rPr lang="cs-CZ" sz="1200" kern="1200" dirty="0">
                <a:solidFill>
                  <a:schemeClr val="tx1"/>
                </a:solidFill>
                <a:effectLst/>
                <a:latin typeface="+mn-lt"/>
                <a:ea typeface="+mn-ea"/>
                <a:cs typeface="+mn-cs"/>
              </a:rPr>
              <a:t>. Tj. kromě toho, že by měl pomoci se snadnou a efektivní publikací na Webu, by měl podporovat i schvalovací proces článků (každý uživatel získá určitou roli, např. redaktor </a:t>
            </a:r>
            <a:r>
              <a:rPr lang="cs-CZ" sz="1200" kern="1200" dirty="0">
                <a:solidFill>
                  <a:schemeClr val="tx1"/>
                </a:solidFill>
                <a:effectLst/>
                <a:latin typeface="+mn-lt"/>
                <a:ea typeface="+mn-ea"/>
                <a:cs typeface="+mn-cs"/>
                <a:sym typeface="Symbol"/>
              </a:rPr>
              <a:t></a:t>
            </a:r>
            <a:r>
              <a:rPr lang="cs-CZ" sz="1200" kern="1200" dirty="0">
                <a:solidFill>
                  <a:schemeClr val="tx1"/>
                </a:solidFill>
                <a:effectLst/>
                <a:latin typeface="+mn-lt"/>
                <a:ea typeface="+mn-ea"/>
                <a:cs typeface="+mn-cs"/>
              </a:rPr>
              <a:t> autor článků </a:t>
            </a:r>
            <a:r>
              <a:rPr lang="cs-CZ" sz="1200" kern="1200" dirty="0">
                <a:solidFill>
                  <a:schemeClr val="tx1"/>
                </a:solidFill>
                <a:effectLst/>
                <a:latin typeface="+mn-lt"/>
                <a:ea typeface="+mn-ea"/>
                <a:cs typeface="+mn-cs"/>
                <a:sym typeface="Symbol"/>
              </a:rPr>
              <a:t></a:t>
            </a:r>
            <a:r>
              <a:rPr lang="cs-CZ" sz="1200" kern="1200" dirty="0">
                <a:solidFill>
                  <a:schemeClr val="tx1"/>
                </a:solidFill>
                <a:effectLst/>
                <a:latin typeface="+mn-lt"/>
                <a:ea typeface="+mn-ea"/>
                <a:cs typeface="+mn-cs"/>
              </a:rPr>
              <a:t> či šéfredaktor </a:t>
            </a:r>
            <a:r>
              <a:rPr lang="cs-CZ" sz="1200" kern="1200" dirty="0">
                <a:solidFill>
                  <a:schemeClr val="tx1"/>
                </a:solidFill>
                <a:effectLst/>
                <a:latin typeface="+mn-lt"/>
                <a:ea typeface="+mn-ea"/>
                <a:cs typeface="+mn-cs"/>
                <a:sym typeface="Symbol"/>
              </a:rPr>
              <a:t></a:t>
            </a:r>
            <a:r>
              <a:rPr lang="cs-CZ" sz="1200" kern="1200" dirty="0">
                <a:solidFill>
                  <a:schemeClr val="tx1"/>
                </a:solidFill>
                <a:effectLst/>
                <a:latin typeface="+mn-lt"/>
                <a:ea typeface="+mn-ea"/>
                <a:cs typeface="+mn-cs"/>
              </a:rPr>
              <a:t> provádí korektury článků a rozhoduje o jejich zveřejnění), umožňovat vytvářet skupiny uživatelů se stejnými právy apod. Každý web tvořený redakčním systémem má dvě „tváře“. Tzv. </a:t>
            </a:r>
            <a:r>
              <a:rPr lang="cs-CZ" sz="1200" b="1" kern="1200" dirty="0" err="1">
                <a:solidFill>
                  <a:schemeClr val="tx1"/>
                </a:solidFill>
                <a:effectLst/>
                <a:latin typeface="+mn-lt"/>
                <a:ea typeface="+mn-ea"/>
                <a:cs typeface="+mn-cs"/>
              </a:rPr>
              <a:t>frontend</a:t>
            </a:r>
            <a:r>
              <a:rPr lang="cs-CZ" sz="1200" kern="1200" dirty="0">
                <a:solidFill>
                  <a:schemeClr val="tx1"/>
                </a:solidFill>
                <a:effectLst/>
                <a:latin typeface="+mn-lt"/>
                <a:ea typeface="+mn-ea"/>
                <a:cs typeface="+mn-cs"/>
              </a:rPr>
              <a:t> (veřejné stránky dostupné běžným uživatelům) a tzv. </a:t>
            </a:r>
            <a:r>
              <a:rPr lang="cs-CZ" sz="1200" b="1" kern="1200" dirty="0" err="1">
                <a:solidFill>
                  <a:schemeClr val="tx1"/>
                </a:solidFill>
                <a:effectLst/>
                <a:latin typeface="+mn-lt"/>
                <a:ea typeface="+mn-ea"/>
                <a:cs typeface="+mn-cs"/>
              </a:rPr>
              <a:t>backend</a:t>
            </a:r>
            <a:r>
              <a:rPr lang="cs-CZ" sz="1200" kern="1200" dirty="0">
                <a:solidFill>
                  <a:schemeClr val="tx1"/>
                </a:solidFill>
                <a:effectLst/>
                <a:latin typeface="+mn-lt"/>
                <a:ea typeface="+mn-ea"/>
                <a:cs typeface="+mn-cs"/>
              </a:rPr>
              <a:t> (interní „redakční místnost“, do které mají přístup pouze správci).</a:t>
            </a:r>
            <a:r>
              <a:rPr lang="cs-CZ" sz="1200" kern="1200" baseline="30000" dirty="0">
                <a:solidFill>
                  <a:schemeClr val="tx1"/>
                </a:solidFill>
                <a:effectLst/>
                <a:latin typeface="+mn-lt"/>
                <a:ea typeface="+mn-ea"/>
                <a:cs typeface="+mn-cs"/>
              </a:rPr>
              <a:t>47,146</a:t>
            </a:r>
          </a:p>
          <a:p>
            <a:endParaRPr lang="cs-CZ" sz="1200" kern="1200" baseline="30000" dirty="0">
              <a:solidFill>
                <a:schemeClr val="tx1"/>
              </a:solidFill>
              <a:effectLst/>
              <a:latin typeface="+mn-lt"/>
              <a:ea typeface="+mn-ea"/>
              <a:cs typeface="+mn-cs"/>
            </a:endParaRPr>
          </a:p>
          <a:p>
            <a:endParaRPr lang="cs-CZ" sz="1200" kern="1200" baseline="300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D64DFA36-F18A-40AF-A67E-E1C2295523B2}" type="slidenum">
              <a:rPr lang="cs-CZ" smtClean="0"/>
              <a:pPr>
                <a:defRPr/>
              </a:pPr>
              <a:t>11</a:t>
            </a:fld>
            <a:endParaRPr lang="cs-CZ" dirty="0"/>
          </a:p>
        </p:txBody>
      </p:sp>
    </p:spTree>
    <p:extLst>
      <p:ext uri="{BB962C8B-B14F-4D97-AF65-F5344CB8AC3E}">
        <p14:creationId xmlns:p14="http://schemas.microsoft.com/office/powerpoint/2010/main" val="3305506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r>
              <a:rPr lang="cs-CZ" b="1" dirty="0"/>
              <a:t>Učit se učit a redakční systém </a:t>
            </a:r>
            <a:r>
              <a:rPr lang="cs-CZ" b="1" dirty="0" err="1"/>
              <a:t>Joomla</a:t>
            </a:r>
            <a:endParaRPr lang="cs-CZ" b="1" dirty="0"/>
          </a:p>
          <a:p>
            <a:pPr marL="0" indent="0">
              <a:buFontTx/>
              <a:buNone/>
            </a:pPr>
            <a:endParaRPr lang="cs-CZ" dirty="0"/>
          </a:p>
          <a:p>
            <a:pPr marL="0" indent="0">
              <a:buFontTx/>
              <a:buNone/>
            </a:pPr>
            <a:r>
              <a:rPr lang="cs-CZ" dirty="0"/>
              <a:t>V redakčním systému </a:t>
            </a:r>
            <a:r>
              <a:rPr lang="cs-CZ" dirty="0" err="1"/>
              <a:t>Joomla</a:t>
            </a:r>
            <a:r>
              <a:rPr lang="cs-CZ" dirty="0"/>
              <a:t> je vytvořený i nový web Učit se učit, který má podporovat studenty učitelství </a:t>
            </a:r>
            <a:r>
              <a:rPr lang="cs-CZ" dirty="0" err="1"/>
              <a:t>PřF</a:t>
            </a:r>
            <a:r>
              <a:rPr lang="cs-CZ" dirty="0"/>
              <a:t> MU a učitele z praxe. Pro tento web hledáme správce z řad studentů </a:t>
            </a:r>
            <a:r>
              <a:rPr lang="cs-CZ" dirty="0" err="1"/>
              <a:t>PřF</a:t>
            </a:r>
            <a:r>
              <a:rPr lang="cs-CZ" dirty="0"/>
              <a:t> MU, nabízíme odměnu ve formě stipendií. Pokud by Vás spolupráce zajímala, neváhejte se ozvat na veru@mail.muni.cz a poctivě téma tvorby webu nastudovat.</a:t>
            </a:r>
          </a:p>
          <a:p>
            <a:pPr marL="0" indent="0">
              <a:buFontTx/>
              <a:buNone/>
            </a:pPr>
            <a:endParaRPr lang="cs-CZ"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a:t>Web je dostupný na adrese: </a:t>
            </a:r>
            <a:r>
              <a:rPr lang="cs-CZ" sz="1200" dirty="0">
                <a:hlinkClick r:id="rId3"/>
              </a:rPr>
              <a:t>https://ucitseucit.cz</a:t>
            </a:r>
            <a:endParaRPr lang="cs-CZ" sz="120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a:t>Z adresy </a:t>
            </a:r>
            <a:r>
              <a:rPr lang="cs-CZ" sz="1200" dirty="0">
                <a:hlinkClick r:id="rId4"/>
              </a:rPr>
              <a:t>https://ucitseucit.cz/administrator</a:t>
            </a:r>
            <a:r>
              <a:rPr lang="cs-CZ" sz="1200" dirty="0"/>
              <a:t> </a:t>
            </a:r>
            <a:r>
              <a:rPr lang="cs-CZ" dirty="0"/>
              <a:t>probíhá administrace pomocí redakčního systému </a:t>
            </a:r>
            <a:r>
              <a:rPr lang="cs-CZ" dirty="0" err="1"/>
              <a:t>Joomla</a:t>
            </a:r>
            <a:r>
              <a:rPr lang="cs-CZ" dirty="0"/>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a:t>Jelikož není v tuto chvíli žádný tým, co by se o web staral, mnoho věcí ze starého webu ještě nebylo převedeno. Také je třeba intenzivně rozvíjet nové stránky jednotlivých oborů.</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a:t>V interaktivní osnově najdete textový návod a soubor videí, které Vám ukážou, jak jednoduchá tvorba portálu je. Koho by to zaujalo, může se s dr. Švandovou domluvit na vytvoření přístupu do redakčního systému portálu a tvorbě testovacího článku.</a:t>
            </a:r>
            <a:endParaRPr lang="cs-CZ" b="1"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12</a:t>
            </a:fld>
            <a:endParaRPr lang="cs-CZ" altLang="cs-CZ"/>
          </a:p>
        </p:txBody>
      </p:sp>
    </p:spTree>
    <p:extLst>
      <p:ext uri="{BB962C8B-B14F-4D97-AF65-F5344CB8AC3E}">
        <p14:creationId xmlns:p14="http://schemas.microsoft.com/office/powerpoint/2010/main" val="121381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Pro vlastní článek si můžete vybrat některé z </a:t>
            </a:r>
            <a:r>
              <a:rPr lang="cs-CZ" dirty="0" err="1"/>
              <a:t>následujícíh</a:t>
            </a:r>
            <a:r>
              <a:rPr lang="cs-CZ" dirty="0"/>
              <a:t> témat nebo přijít s </a:t>
            </a:r>
            <a:r>
              <a:rPr lang="cs-CZ"/>
              <a:t>vlastním nápadem.</a:t>
            </a:r>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13</a:t>
            </a:fld>
            <a:endParaRPr lang="cs-CZ" altLang="cs-CZ"/>
          </a:p>
        </p:txBody>
      </p:sp>
    </p:spTree>
    <p:extLst>
      <p:ext uri="{BB962C8B-B14F-4D97-AF65-F5344CB8AC3E}">
        <p14:creationId xmlns:p14="http://schemas.microsoft.com/office/powerpoint/2010/main" val="2925942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r>
              <a:rPr lang="cs-CZ" b="1" dirty="0"/>
              <a:t>Facebook Učit se učit</a:t>
            </a:r>
          </a:p>
          <a:p>
            <a:pPr marL="0" indent="0">
              <a:buFontTx/>
              <a:buNone/>
            </a:pPr>
            <a:endParaRPr lang="cs-CZ" dirty="0"/>
          </a:p>
          <a:p>
            <a:pPr marL="0" indent="0">
              <a:buFontTx/>
              <a:buNone/>
            </a:pPr>
            <a:r>
              <a:rPr lang="cs-CZ" dirty="0"/>
              <a:t>Klasická webová stránka je doplněna i profilem na Facebooku. Hledáme správce, kteří by vytvářeli příspěvky pro daný obor. K chystání a kontrole příspěvků slouží pomocný soubor na Disku Google.</a:t>
            </a:r>
          </a:p>
        </p:txBody>
      </p:sp>
      <p:sp>
        <p:nvSpPr>
          <p:cNvPr id="4" name="Zástupný symbol pro číslo snímku 3"/>
          <p:cNvSpPr>
            <a:spLocks noGrp="1"/>
          </p:cNvSpPr>
          <p:nvPr>
            <p:ph type="sldNum" sz="quarter" idx="10"/>
          </p:nvPr>
        </p:nvSpPr>
        <p:spPr/>
        <p:txBody>
          <a:bodyPr/>
          <a:lstStyle/>
          <a:p>
            <a:pPr>
              <a:defRPr/>
            </a:pPr>
            <a:fld id="{D64DFA36-F18A-40AF-A67E-E1C2295523B2}" type="slidenum">
              <a:rPr lang="cs-CZ" smtClean="0"/>
              <a:pPr>
                <a:defRPr/>
              </a:pPr>
              <a:t>14</a:t>
            </a:fld>
            <a:endParaRPr lang="cs-CZ" dirty="0"/>
          </a:p>
        </p:txBody>
      </p:sp>
    </p:spTree>
    <p:extLst>
      <p:ext uri="{BB962C8B-B14F-4D97-AF65-F5344CB8AC3E}">
        <p14:creationId xmlns:p14="http://schemas.microsoft.com/office/powerpoint/2010/main" val="17297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15</a:t>
            </a:fld>
            <a:endParaRPr lang="cs-CZ" altLang="cs-CZ"/>
          </a:p>
        </p:txBody>
      </p:sp>
    </p:spTree>
    <p:extLst>
      <p:ext uri="{BB962C8B-B14F-4D97-AF65-F5344CB8AC3E}">
        <p14:creationId xmlns:p14="http://schemas.microsoft.com/office/powerpoint/2010/main" val="3889016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Možnosti tvorby webu</a:t>
            </a:r>
          </a:p>
          <a:p>
            <a:r>
              <a:rPr lang="cs-CZ" dirty="0"/>
              <a:t>Web můžete vytvořit tak, že si jej celý napíšete v poznámkovém bloku. Musíte však mít určité znalosti jazyku (X)HTML a CSS.</a:t>
            </a:r>
          </a:p>
          <a:p>
            <a:r>
              <a:rPr lang="cs-CZ" dirty="0"/>
              <a:t>Redakční systémy umožňují tvorbu webu bez pokročilých informatických znalostí.</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a:t>
            </a:fld>
            <a:endParaRPr lang="cs-CZ" altLang="cs-CZ"/>
          </a:p>
        </p:txBody>
      </p:sp>
    </p:spTree>
    <p:extLst>
      <p:ext uri="{BB962C8B-B14F-4D97-AF65-F5344CB8AC3E}">
        <p14:creationId xmlns:p14="http://schemas.microsoft.com/office/powerpoint/2010/main" val="195666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(X)HTML</a:t>
            </a:r>
          </a:p>
          <a:p>
            <a:r>
              <a:rPr lang="cs-CZ" dirty="0"/>
              <a:t>Nyní si ukážeme ty nejzákladnější principy jazyka HTML případně jeho vylepšené varianty XHTML, na němž je každý web založen. Tyto principy využijete i když budete tvořit web pomocí nějakého redakčního systému, protože v určitou chvíli začne tento systém většinou trochu zlobit a se znalostí HTML můžete tyto chyby opravit, případně web vylepšit.</a:t>
            </a:r>
          </a:p>
          <a:p>
            <a:endParaRPr lang="cs-CZ" dirty="0"/>
          </a:p>
          <a:p>
            <a:r>
              <a:rPr lang="cs-CZ" dirty="0"/>
              <a:t>Koho by tvorba webu zajímala více, doporučujeme předmět Multimedia ve výuce 2, kde se tvoří i „oživené“ webové stránky pomocí </a:t>
            </a:r>
            <a:r>
              <a:rPr lang="cs-CZ" dirty="0" err="1"/>
              <a:t>JavaScriptu</a:t>
            </a:r>
            <a:r>
              <a:rPr lang="cs-CZ" dirty="0"/>
              <a:t>. Více k tomuto tématu k </a:t>
            </a:r>
            <a:r>
              <a:rPr lang="cs-CZ" dirty="0" err="1"/>
              <a:t>samostudui</a:t>
            </a:r>
            <a:r>
              <a:rPr lang="cs-CZ" dirty="0"/>
              <a:t> najdete např. i v literatuře této prezentace.</a:t>
            </a:r>
          </a:p>
          <a:p>
            <a:endParaRPr lang="cs-CZ" dirty="0"/>
          </a:p>
          <a:p>
            <a:r>
              <a:rPr lang="cs-CZ" dirty="0"/>
              <a:t>XHTML (zkratka anglického </a:t>
            </a:r>
            <a:r>
              <a:rPr lang="cs-CZ" dirty="0" err="1"/>
              <a:t>extensible</a:t>
            </a:r>
            <a:r>
              <a:rPr lang="cs-CZ" dirty="0"/>
              <a:t> hypertext </a:t>
            </a:r>
            <a:r>
              <a:rPr lang="cs-CZ" dirty="0" err="1"/>
              <a:t>markup</a:t>
            </a:r>
            <a:r>
              <a:rPr lang="cs-CZ" dirty="0"/>
              <a:t> </a:t>
            </a:r>
            <a:r>
              <a:rPr lang="cs-CZ" dirty="0" err="1"/>
              <a:t>language</a:t>
            </a:r>
            <a:r>
              <a:rPr lang="cs-CZ" dirty="0"/>
              <a:t> – „rozšiřitelný hypertextový značkovací jazyk“) je značkovací jazyk pro tvorbu hypertextových dokumentů v prostředí WWW vyvinutý W3C. Původně se předpokládalo, že se stane nástupcem jazyka HTML, jehož vývoj byl verzí 4.01 ukončen. V roce 2007 však došlo k založení pracovní skupiny, která měla za cíl vytvořit novou verzi HTML, která nese označení HTML5 a její XML variantu XHTML5.</a:t>
            </a:r>
          </a:p>
          <a:p>
            <a:endParaRPr lang="cs-CZ" dirty="0"/>
          </a:p>
          <a:p>
            <a:r>
              <a:rPr lang="cs-CZ" dirty="0"/>
              <a:t>Je to tedy formát, ve kterém se tvoří webové stránky, např. v poznámkovém bloku. Soubor v tomto formátu obsahuje </a:t>
            </a:r>
            <a:r>
              <a:rPr kumimoji="1" lang="cs-CZ" sz="1200" kern="1200" dirty="0">
                <a:solidFill>
                  <a:schemeClr val="tx1"/>
                </a:solidFill>
                <a:latin typeface="Arial" charset="0"/>
                <a:ea typeface="+mn-ea"/>
                <a:cs typeface="+mn-cs"/>
              </a:rPr>
              <a:t>současně jak vlastní text, tak instrukce pro jeho zpracování.</a:t>
            </a:r>
            <a:endParaRPr lang="cs-CZ" dirty="0"/>
          </a:p>
        </p:txBody>
      </p:sp>
      <p:sp>
        <p:nvSpPr>
          <p:cNvPr id="4" name="Zástupný symbol pro číslo snímku 3"/>
          <p:cNvSpPr>
            <a:spLocks noGrp="1"/>
          </p:cNvSpPr>
          <p:nvPr>
            <p:ph type="sldNum" sz="quarter" idx="10"/>
          </p:nvPr>
        </p:nvSpPr>
        <p:spPr/>
        <p:txBody>
          <a:bodyPr/>
          <a:lstStyle/>
          <a:p>
            <a:pPr>
              <a:defRPr/>
            </a:pPr>
            <a:fld id="{D64DFA36-F18A-40AF-A67E-E1C2295523B2}" type="slidenum">
              <a:rPr lang="cs-CZ" smtClean="0"/>
              <a:pPr>
                <a:defRPr/>
              </a:pPr>
              <a:t>3</a:t>
            </a:fld>
            <a:endParaRPr lang="cs-CZ" dirty="0"/>
          </a:p>
        </p:txBody>
      </p:sp>
    </p:spTree>
    <p:extLst>
      <p:ext uri="{BB962C8B-B14F-4D97-AF65-F5344CB8AC3E}">
        <p14:creationId xmlns:p14="http://schemas.microsoft.com/office/powerpoint/2010/main" val="1266872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a:t>
            </a:fld>
            <a:endParaRPr lang="cs-CZ" altLang="cs-CZ"/>
          </a:p>
        </p:txBody>
      </p:sp>
    </p:spTree>
    <p:extLst>
      <p:ext uri="{BB962C8B-B14F-4D97-AF65-F5344CB8AC3E}">
        <p14:creationId xmlns:p14="http://schemas.microsoft.com/office/powerpoint/2010/main" val="133609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5</a:t>
            </a:fld>
            <a:endParaRPr lang="cs-CZ" altLang="cs-CZ"/>
          </a:p>
        </p:txBody>
      </p:sp>
    </p:spTree>
    <p:extLst>
      <p:ext uri="{BB962C8B-B14F-4D97-AF65-F5344CB8AC3E}">
        <p14:creationId xmlns:p14="http://schemas.microsoft.com/office/powerpoint/2010/main" val="118735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Kaskádové styly (</a:t>
            </a:r>
            <a:r>
              <a:rPr lang="cs-CZ" b="1" dirty="0" err="1"/>
              <a:t>css</a:t>
            </a:r>
            <a:r>
              <a:rPr lang="cs-CZ" b="1" dirty="0"/>
              <a:t>) </a:t>
            </a:r>
          </a:p>
          <a:p>
            <a:r>
              <a:rPr kumimoji="1" lang="cs-CZ" sz="1200" kern="1200" dirty="0">
                <a:solidFill>
                  <a:schemeClr val="tx1"/>
                </a:solidFill>
                <a:effectLst/>
                <a:latin typeface="Arial" charset="0"/>
                <a:ea typeface="+mn-ea"/>
                <a:cs typeface="+mn-cs"/>
              </a:rPr>
              <a:t>umožňují definovat způsob zobrazení každého elementu na stránce – druh, barvu a velikost písma, způsob zarovnání, způsob zvýraznění apod. </a:t>
            </a:r>
          </a:p>
          <a:p>
            <a:pPr lvl="0"/>
            <a:r>
              <a:rPr kumimoji="1" lang="cs-CZ" sz="1200" b="1" kern="1200" dirty="0">
                <a:solidFill>
                  <a:schemeClr val="tx1"/>
                </a:solidFill>
                <a:effectLst/>
                <a:latin typeface="Arial" charset="0"/>
                <a:ea typeface="+mn-ea"/>
                <a:cs typeface="+mn-cs"/>
              </a:rPr>
              <a:t>Externí styly </a:t>
            </a:r>
            <a:r>
              <a:rPr kumimoji="1" lang="cs-CZ" sz="1200" kern="1200" dirty="0">
                <a:solidFill>
                  <a:schemeClr val="tx1"/>
                </a:solidFill>
                <a:effectLst/>
                <a:latin typeface="Arial" charset="0"/>
                <a:ea typeface="+mn-ea"/>
                <a:cs typeface="+mn-cs"/>
              </a:rPr>
              <a:t>se ukládají do samostatného souboru s příponou .</a:t>
            </a:r>
            <a:r>
              <a:rPr kumimoji="1" lang="cs-CZ" sz="1200" kern="1200" dirty="0" err="1">
                <a:solidFill>
                  <a:schemeClr val="tx1"/>
                </a:solidFill>
                <a:effectLst/>
                <a:latin typeface="Arial" charset="0"/>
                <a:ea typeface="+mn-ea"/>
                <a:cs typeface="+mn-cs"/>
              </a:rPr>
              <a:t>css</a:t>
            </a:r>
            <a:r>
              <a:rPr kumimoji="1" lang="cs-CZ" sz="1200" kern="1200" dirty="0">
                <a:solidFill>
                  <a:schemeClr val="tx1"/>
                </a:solidFill>
                <a:effectLst/>
                <a:latin typeface="Arial" charset="0"/>
                <a:ea typeface="+mn-ea"/>
                <a:cs typeface="+mn-cs"/>
              </a:rPr>
              <a:t>. Existují dvě možnosti pro připojení externího stylu ke zdrojovému HTML dokumentu: použitím tagu &lt;link&gt; nebo pomocí příkazu @import v samotné definici stylu mezi tagy &lt;style&gt; a &lt;/style&gt;. Tagy &lt;link&gt; i &lt;style&gt; se zapisují přímo v hlavičce dokumentu.</a:t>
            </a:r>
          </a:p>
          <a:p>
            <a:pPr lvl="0"/>
            <a:r>
              <a:rPr kumimoji="1" lang="cs-CZ" sz="1200" b="1" kern="1200" dirty="0">
                <a:solidFill>
                  <a:schemeClr val="tx1"/>
                </a:solidFill>
                <a:effectLst/>
                <a:latin typeface="Arial" charset="0"/>
                <a:ea typeface="+mn-ea"/>
                <a:cs typeface="+mn-cs"/>
              </a:rPr>
              <a:t>Interní styly </a:t>
            </a:r>
            <a:r>
              <a:rPr kumimoji="1" lang="cs-CZ" sz="1200" kern="1200" dirty="0">
                <a:solidFill>
                  <a:schemeClr val="tx1"/>
                </a:solidFill>
                <a:effectLst/>
                <a:latin typeface="Arial" charset="0"/>
                <a:ea typeface="+mn-ea"/>
                <a:cs typeface="+mn-cs"/>
              </a:rPr>
              <a:t>se zapisují přímo do zdrojového kódu HTML stránky. Interní styly lze použít dvojím způsobem –  definicí stylu v hlavičce dokumentu v elementu &lt;style&gt;  nebo definicí stylu v jednom konkrétním elementu v atributu style (tzv. in-line styl nebo přímý styl). Druhý způsob je však v rozporu s původnímu záměrem zavedení kaskádových  stylů, směšuje totiž obsah dokumentu s jeho grafickou prezentací. Avšak s výhodou jej můžeme využít při formátování stránek prostřednictvím editoru HTML (např. v interaktivní osnově IS </a:t>
            </a:r>
            <a:r>
              <a:rPr kumimoji="1" lang="cs-CZ" sz="1200" kern="1200" dirty="0" err="1">
                <a:solidFill>
                  <a:schemeClr val="tx1"/>
                </a:solidFill>
                <a:effectLst/>
                <a:latin typeface="Arial" charset="0"/>
                <a:ea typeface="+mn-ea"/>
                <a:cs typeface="+mn-cs"/>
              </a:rPr>
              <a:t>muni</a:t>
            </a:r>
            <a:r>
              <a:rPr kumimoji="1" lang="cs-CZ" sz="1200" kern="1200" dirty="0">
                <a:solidFill>
                  <a:schemeClr val="tx1"/>
                </a:solidFill>
                <a:effectLst/>
                <a:latin typeface="Arial" charset="0"/>
                <a:ea typeface="+mn-ea"/>
                <a:cs typeface="+mn-cs"/>
              </a:rPr>
              <a:t> – pokud nemáme možnost editovat základní .</a:t>
            </a:r>
            <a:r>
              <a:rPr kumimoji="1" lang="cs-CZ" sz="1200" kern="1200" dirty="0" err="1">
                <a:solidFill>
                  <a:schemeClr val="tx1"/>
                </a:solidFill>
                <a:effectLst/>
                <a:latin typeface="Arial" charset="0"/>
                <a:ea typeface="+mn-ea"/>
                <a:cs typeface="+mn-cs"/>
              </a:rPr>
              <a:t>css</a:t>
            </a:r>
            <a:r>
              <a:rPr kumimoji="1" lang="cs-CZ" sz="1200" kern="1200" dirty="0">
                <a:solidFill>
                  <a:schemeClr val="tx1"/>
                </a:solidFill>
                <a:effectLst/>
                <a:latin typeface="Arial" charset="0"/>
                <a:ea typeface="+mn-ea"/>
                <a:cs typeface="+mn-cs"/>
              </a:rPr>
              <a:t> soubor.</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6</a:t>
            </a:fld>
            <a:endParaRPr lang="cs-CZ" altLang="cs-CZ"/>
          </a:p>
        </p:txBody>
      </p:sp>
    </p:spTree>
    <p:extLst>
      <p:ext uri="{BB962C8B-B14F-4D97-AF65-F5344CB8AC3E}">
        <p14:creationId xmlns:p14="http://schemas.microsoft.com/office/powerpoint/2010/main" val="3424967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i="0" kern="1200" dirty="0">
                <a:solidFill>
                  <a:schemeClr val="tx1"/>
                </a:solidFill>
                <a:effectLst/>
                <a:latin typeface="+mn-lt"/>
                <a:ea typeface="+mn-ea"/>
                <a:cs typeface="+mn-cs"/>
              </a:rPr>
              <a:t>Editory HTML stránek</a:t>
            </a:r>
          </a:p>
          <a:p>
            <a:endParaRPr lang="cs-CZ" sz="1200" b="1"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Strukturními</a:t>
            </a:r>
            <a:r>
              <a:rPr lang="cs-CZ" sz="1200" b="0" i="0" kern="1200" dirty="0">
                <a:solidFill>
                  <a:schemeClr val="tx1"/>
                </a:solidFill>
                <a:effectLst/>
                <a:latin typeface="+mn-lt"/>
                <a:ea typeface="+mn-ea"/>
                <a:cs typeface="+mn-cs"/>
              </a:rPr>
              <a:t> editory se upravuje přímo výsledný HTML </a:t>
            </a:r>
            <a:r>
              <a:rPr lang="cs-CZ" sz="1200" b="1" i="0" kern="1200" dirty="0">
                <a:solidFill>
                  <a:schemeClr val="tx1"/>
                </a:solidFill>
                <a:effectLst/>
                <a:latin typeface="+mn-lt"/>
                <a:ea typeface="+mn-ea"/>
                <a:cs typeface="+mn-cs"/>
              </a:rPr>
              <a:t>kód</a:t>
            </a:r>
            <a:r>
              <a:rPr lang="cs-CZ" sz="1200" b="0" i="0" kern="1200" dirty="0">
                <a:solidFill>
                  <a:schemeClr val="tx1"/>
                </a:solidFill>
                <a:effectLst/>
                <a:latin typeface="+mn-lt"/>
                <a:ea typeface="+mn-ea"/>
                <a:cs typeface="+mn-cs"/>
              </a:rPr>
              <a:t>, je třeba znát </a:t>
            </a:r>
            <a:r>
              <a:rPr lang="cs-CZ" sz="1200" b="0" i="0" kern="1200" dirty="0">
                <a:solidFill>
                  <a:schemeClr val="tx1"/>
                </a:solidFill>
                <a:effectLst/>
                <a:latin typeface="+mn-lt"/>
                <a:ea typeface="+mn-ea"/>
                <a:cs typeface="+mn-cs"/>
                <a:hlinkClick r:id="rId3"/>
              </a:rPr>
              <a:t>jazyk HTML</a:t>
            </a:r>
            <a:r>
              <a:rPr lang="cs-CZ" sz="1200" b="0" i="0" kern="1200" dirty="0">
                <a:solidFill>
                  <a:schemeClr val="tx1"/>
                </a:solidFill>
                <a:effectLst/>
                <a:latin typeface="+mn-lt"/>
                <a:ea typeface="+mn-ea"/>
                <a:cs typeface="+mn-cs"/>
              </a:rPr>
              <a:t>. Oproti obyčejnému poznámkovému bloku mají určité výhody, např. doplňují párové tagy. Příkladem je např. zdarma dostupný editor </a:t>
            </a:r>
            <a:r>
              <a:rPr lang="cs-CZ" sz="1200" b="0" i="0" kern="1200" dirty="0" err="1">
                <a:solidFill>
                  <a:schemeClr val="tx1"/>
                </a:solidFill>
                <a:effectLst/>
                <a:latin typeface="+mn-lt"/>
                <a:ea typeface="+mn-ea"/>
                <a:cs typeface="+mn-cs"/>
              </a:rPr>
              <a:t>PSPad</a:t>
            </a:r>
            <a:r>
              <a:rPr lang="cs-CZ" sz="1200" b="0" i="0" kern="1200" dirty="0">
                <a:solidFill>
                  <a:schemeClr val="tx1"/>
                </a:solidFill>
                <a:effectLst/>
                <a:latin typeface="+mn-lt"/>
                <a:ea typeface="+mn-ea"/>
                <a:cs typeface="+mn-cs"/>
              </a:rPr>
              <a:t>.</a:t>
            </a:r>
          </a:p>
          <a:p>
            <a:endParaRPr lang="cs-CZ" sz="1200" b="0" i="0" kern="1200" dirty="0">
              <a:solidFill>
                <a:schemeClr val="tx1"/>
              </a:solidFill>
              <a:effectLst/>
              <a:latin typeface="+mn-lt"/>
              <a:ea typeface="+mn-ea"/>
              <a:cs typeface="+mn-cs"/>
            </a:endParaRPr>
          </a:p>
          <a:p>
            <a:r>
              <a:rPr lang="cs-CZ" sz="1200" b="1" i="0" kern="1200" dirty="0" err="1">
                <a:solidFill>
                  <a:schemeClr val="tx1"/>
                </a:solidFill>
                <a:effectLst/>
                <a:latin typeface="+mn-lt"/>
                <a:ea typeface="+mn-ea"/>
                <a:cs typeface="+mn-cs"/>
              </a:rPr>
              <a:t>Wysiwyg</a:t>
            </a:r>
            <a:r>
              <a:rPr lang="cs-CZ" sz="1200" b="0" i="0" kern="1200" dirty="0">
                <a:solidFill>
                  <a:schemeClr val="tx1"/>
                </a:solidFill>
                <a:effectLst/>
                <a:latin typeface="+mn-lt"/>
                <a:ea typeface="+mn-ea"/>
                <a:cs typeface="+mn-cs"/>
              </a:rPr>
              <a:t> editory zobrazují stránku už při psaní tak, jak bude vypadat v prohlížeči a kód generuje automaticky, žádná znalost jazyka není potřeba – některé patří mezi tzv. redakční systémy.</a:t>
            </a:r>
          </a:p>
          <a:p>
            <a:endParaRPr lang="cs-CZ" sz="1200" b="0" i="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D64DFA36-F18A-40AF-A67E-E1C2295523B2}" type="slidenum">
              <a:rPr lang="cs-CZ" smtClean="0"/>
              <a:pPr>
                <a:defRPr/>
              </a:pPr>
              <a:t>7</a:t>
            </a:fld>
            <a:endParaRPr lang="cs-CZ" dirty="0"/>
          </a:p>
        </p:txBody>
      </p:sp>
    </p:spTree>
    <p:extLst>
      <p:ext uri="{BB962C8B-B14F-4D97-AF65-F5344CB8AC3E}">
        <p14:creationId xmlns:p14="http://schemas.microsoft.com/office/powerpoint/2010/main" val="3305506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Nákresy Google</a:t>
            </a:r>
          </a:p>
          <a:p>
            <a:endParaRPr lang="cs-CZ" b="1" dirty="0"/>
          </a:p>
          <a:p>
            <a:r>
              <a:rPr lang="cs-CZ" dirty="0" err="1"/>
              <a:t>Vyzoušejte</a:t>
            </a:r>
            <a:r>
              <a:rPr lang="cs-CZ" dirty="0"/>
              <a:t> si vytvořit jednoduchý webový rozcestník pomocí aplikace Nákresy Google. Je to opravdu velmi snadné a můžete si graficky vyhrát.</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8</a:t>
            </a:fld>
            <a:endParaRPr lang="cs-CZ" altLang="cs-CZ"/>
          </a:p>
        </p:txBody>
      </p:sp>
    </p:spTree>
    <p:extLst>
      <p:ext uri="{BB962C8B-B14F-4D97-AF65-F5344CB8AC3E}">
        <p14:creationId xmlns:p14="http://schemas.microsoft.com/office/powerpoint/2010/main" val="2612097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9</a:t>
            </a:fld>
            <a:endParaRPr lang="cs-CZ" altLang="cs-CZ"/>
          </a:p>
        </p:txBody>
      </p:sp>
    </p:spTree>
    <p:extLst>
      <p:ext uri="{BB962C8B-B14F-4D97-AF65-F5344CB8AC3E}">
        <p14:creationId xmlns:p14="http://schemas.microsoft.com/office/powerpoint/2010/main" val="974421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Didaktické využití dalších aplikací</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6739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Didaktické využití dalších aplikací</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Didaktické využití dalších aplikací</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00AF3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Didaktické využití dalších aplikací</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5161" y="6048047"/>
            <a:ext cx="866087"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CSI">
    <p:bg>
      <p:bgPr>
        <a:solidFill>
          <a:srgbClr val="00AF3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087670" cy="2820493"/>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00AF3F"/>
                </a:solidFill>
              </a:defRPr>
            </a:lvl1pPr>
          </a:lstStyle>
          <a:p>
            <a:r>
              <a:rPr lang="cs-CZ"/>
              <a:t>Didaktické využití dalších aplikací</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00AF3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9F468F-CBBF-4FBC-9D13-2F9F8C72B9F0}"/>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Didaktické využití dalších aplikací</a:t>
            </a:r>
            <a:endParaRPr lang="cs-CZ" dirty="0"/>
          </a:p>
        </p:txBody>
      </p:sp>
      <p:sp>
        <p:nvSpPr>
          <p:cNvPr id="5" name="Zástupný symbol pro číslo snímku 2">
            <a:extLst>
              <a:ext uri="{FF2B5EF4-FFF2-40B4-BE49-F238E27FC236}">
                <a16:creationId xmlns:a16="http://schemas.microsoft.com/office/drawing/2014/main" id="{86C4ECC2-52CE-44A7-BFFB-E1B0BA66ECA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dirty="0"/>
          </a:p>
        </p:txBody>
      </p:sp>
      <p:sp>
        <p:nvSpPr>
          <p:cNvPr id="3" name="Footer Placeholder 2"/>
          <p:cNvSpPr>
            <a:spLocks noGrp="1"/>
          </p:cNvSpPr>
          <p:nvPr>
            <p:ph type="ftr" sz="quarter" idx="11"/>
          </p:nvPr>
        </p:nvSpPr>
        <p:spPr/>
        <p:txBody>
          <a:bodyPr/>
          <a:lstStyle/>
          <a:p>
            <a:pPr>
              <a:defRPr/>
            </a:pPr>
            <a:r>
              <a:rPr lang="cs-CZ"/>
              <a:t>Didaktické využití dalších aplikací</a:t>
            </a:r>
            <a:endParaRPr lang="cs-CZ" dirty="0"/>
          </a:p>
        </p:txBody>
      </p:sp>
      <p:sp>
        <p:nvSpPr>
          <p:cNvPr id="4" name="Slide Number Placeholder 3"/>
          <p:cNvSpPr>
            <a:spLocks noGrp="1"/>
          </p:cNvSpPr>
          <p:nvPr>
            <p:ph type="sldNum" sz="quarter" idx="12"/>
          </p:nvPr>
        </p:nvSpPr>
        <p:spPr/>
        <p:txBody>
          <a:bodyPr/>
          <a:lstStyle/>
          <a:p>
            <a:pPr>
              <a:defRPr/>
            </a:pPr>
            <a:fld id="{AA8668AB-1F25-4100-AF48-32F7D1E3A102}" type="slidenum">
              <a:rPr lang="cs-CZ" smtClean="0"/>
              <a:pPr>
                <a:defRPr/>
              </a:pPr>
              <a:t>‹#›</a:t>
            </a:fld>
            <a:endParaRPr lang="cs-CZ" dirty="0"/>
          </a:p>
        </p:txBody>
      </p:sp>
    </p:spTree>
    <p:extLst>
      <p:ext uri="{BB962C8B-B14F-4D97-AF65-F5344CB8AC3E}">
        <p14:creationId xmlns:p14="http://schemas.microsoft.com/office/powerpoint/2010/main" val="411739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Didaktické využití dalších aplikací</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AF3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Didaktické využití dalších aplikací</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9" name="Obrázek 8">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1" cy="105983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Didaktické využití dalších aplikací</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Didaktické využití dalších aplikací</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Didaktické využití dalších aplikací</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Didaktické využití dalších aplikací</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Didaktické využití dalších aplikací</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Didaktické využití dalších aplikací</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Didaktické využití dalších aplikací</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ites.google.com/mail.muni.cz/usuch201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sites.google.com/s/1GvLj7ju5aEGDFaEwjl2SMgsKoyaPeLxM/p/1IElkATj5FTTn4pIqVtl4cEEohBJc6dIx/edit"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ucitseucit.cz/" TargetMode="External"/><Relationship Id="rId7" Type="http://schemas.openxmlformats.org/officeDocument/2006/relationships/hyperlink" Target="https://www.ucitseucit.cz/kalendar-akci/vsechny-akce.html#year=2020&amp;month=4&amp;day=25&amp;view=list"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https://forms.gle/bKuTrA2PrDr7zwvB6" TargetMode="External"/><Relationship Id="rId5" Type="http://schemas.openxmlformats.org/officeDocument/2006/relationships/hyperlink" Target="https://drive.google.com/file/d/1Jutc6VQ0ATAjy1tM9FszUF5k_x60i5FB/view?usp=sharing" TargetMode="External"/><Relationship Id="rId4" Type="http://schemas.openxmlformats.org/officeDocument/2006/relationships/hyperlink" Target="https://ucitseucit.cz/administrator"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facebook.com/ucitseucit/" TargetMode="External"/><Relationship Id="rId2" Type="http://schemas.openxmlformats.org/officeDocument/2006/relationships/notesSlide" Target="../notesSlides/notesSlide14.xml"/><Relationship Id="rId1" Type="http://schemas.openxmlformats.org/officeDocument/2006/relationships/slideLayout" Target="../slideLayouts/slideLayout15.xml"/><Relationship Id="rId4" Type="http://schemas.openxmlformats.org/officeDocument/2006/relationships/hyperlink" Target="https://docs.google.com/document/d/1pnCDe599Hb724MEU9binFOKawsIXiXSJ-tuxANyRaRw/edit?usp=shar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cs.wikipedia.org/wiki/Extensible_Hypertext_Markup_Languag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jakpsatweb.cz/" TargetMode="External"/><Relationship Id="rId5" Type="http://schemas.openxmlformats.org/officeDocument/2006/relationships/hyperlink" Target="http://becvarova.com/skoleni/css-kaskadove-styly/" TargetMode="External"/><Relationship Id="rId4" Type="http://schemas.openxmlformats.org/officeDocument/2006/relationships/hyperlink" Target="http://becvarova.com/skoleni/html-tvorba-www-strane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hyperlink" Target="http://www.cojsemvyzkousela.cz/?p=5691"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s://docs.google.com/drawings/d/1GSAfN87ZRhl-1DA67ZtTf17LKOPGbfTvTKOT2iS7IHQ/edit?folder=0AMql2YEaZnFeUk9PVA"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hyperlink" Target="https://docs.google.com/drawings/d/1GSAfN87ZRhl-1DA67ZtTf17LKOPGbfTvTKOT2iS7IHQ/preview" TargetMode="External"/><Relationship Id="rId4" Type="http://schemas.openxmlformats.org/officeDocument/2006/relationships/hyperlink" Target="https://docs.google.com/drawings/d/1GSAfN87ZRhl-1DA67ZtTf17LKOPGbfTvTKOT2iS7IHQ/edit?usp=shar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FE5701E-0BE8-4245-A9A4-36327C92805E}"/>
              </a:ext>
            </a:extLst>
          </p:cNvPr>
          <p:cNvSpPr>
            <a:spLocks noGrp="1"/>
          </p:cNvSpPr>
          <p:nvPr>
            <p:ph type="ftr" sz="quarter" idx="10"/>
          </p:nvPr>
        </p:nvSpPr>
        <p:spPr/>
        <p:txBody>
          <a:bodyPr/>
          <a:lstStyle/>
          <a:p>
            <a:r>
              <a:rPr lang="cs-CZ"/>
              <a:t>Didaktické využití dalších aplikací</a:t>
            </a:r>
            <a:endParaRPr lang="cs-CZ" dirty="0"/>
          </a:p>
        </p:txBody>
      </p:sp>
      <p:sp>
        <p:nvSpPr>
          <p:cNvPr id="3" name="Slide Number Placeholder 2">
            <a:extLst>
              <a:ext uri="{FF2B5EF4-FFF2-40B4-BE49-F238E27FC236}">
                <a16:creationId xmlns:a16="http://schemas.microsoft.com/office/drawing/2014/main" id="{BF4F9871-8E97-45BF-97F6-0DF171007932}"/>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Title 3">
            <a:extLst>
              <a:ext uri="{FF2B5EF4-FFF2-40B4-BE49-F238E27FC236}">
                <a16:creationId xmlns:a16="http://schemas.microsoft.com/office/drawing/2014/main" id="{579E2804-C383-45B4-91DC-6D45D15B48E3}"/>
              </a:ext>
            </a:extLst>
          </p:cNvPr>
          <p:cNvSpPr>
            <a:spLocks noGrp="1"/>
          </p:cNvSpPr>
          <p:nvPr>
            <p:ph type="title"/>
          </p:nvPr>
        </p:nvSpPr>
        <p:spPr/>
        <p:txBody>
          <a:bodyPr/>
          <a:lstStyle/>
          <a:p>
            <a:r>
              <a:rPr lang="cs-CZ" dirty="0"/>
              <a:t>Tvorba webu</a:t>
            </a:r>
          </a:p>
        </p:txBody>
      </p:sp>
      <p:sp>
        <p:nvSpPr>
          <p:cNvPr id="5" name="Subtitle 4">
            <a:extLst>
              <a:ext uri="{FF2B5EF4-FFF2-40B4-BE49-F238E27FC236}">
                <a16:creationId xmlns:a16="http://schemas.microsoft.com/office/drawing/2014/main" id="{4EF97895-015F-4683-AA3B-AC14034512BF}"/>
              </a:ext>
            </a:extLst>
          </p:cNvPr>
          <p:cNvSpPr>
            <a:spLocks noGrp="1"/>
          </p:cNvSpPr>
          <p:nvPr>
            <p:ph type="subTitle" idx="1"/>
          </p:nvPr>
        </p:nvSpPr>
        <p:spPr/>
        <p:txBody>
          <a:bodyPr/>
          <a:lstStyle/>
          <a:p>
            <a:r>
              <a:rPr lang="cs-CZ" dirty="0"/>
              <a:t>Veronika Švandová</a:t>
            </a:r>
          </a:p>
          <a:p>
            <a:r>
              <a:rPr lang="cs-CZ" dirty="0"/>
              <a:t>Ústav chemie </a:t>
            </a:r>
            <a:r>
              <a:rPr lang="cs-CZ" dirty="0" err="1"/>
              <a:t>PřF</a:t>
            </a:r>
            <a:r>
              <a:rPr lang="cs-CZ" dirty="0"/>
              <a:t> MU </a:t>
            </a:r>
            <a:r>
              <a:rPr lang="en-GB" dirty="0"/>
              <a:t>&amp; </a:t>
            </a:r>
            <a:r>
              <a:rPr lang="en-GB" dirty="0" err="1"/>
              <a:t>knihovna</a:t>
            </a:r>
            <a:r>
              <a:rPr lang="en-GB" dirty="0"/>
              <a:t> P</a:t>
            </a:r>
            <a:r>
              <a:rPr lang="cs-CZ" dirty="0" err="1"/>
              <a:t>řF</a:t>
            </a:r>
            <a:r>
              <a:rPr lang="cs-CZ" dirty="0"/>
              <a:t> MU</a:t>
            </a:r>
          </a:p>
        </p:txBody>
      </p:sp>
    </p:spTree>
    <p:extLst>
      <p:ext uri="{BB962C8B-B14F-4D97-AF65-F5344CB8AC3E}">
        <p14:creationId xmlns:p14="http://schemas.microsoft.com/office/powerpoint/2010/main" val="4187077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A43931A-4862-4CDC-A9FB-D3BDFBE956AD}"/>
              </a:ext>
            </a:extLst>
          </p:cNvPr>
          <p:cNvSpPr>
            <a:spLocks noGrp="1"/>
          </p:cNvSpPr>
          <p:nvPr>
            <p:ph type="ftr" sz="quarter" idx="10"/>
          </p:nvPr>
        </p:nvSpPr>
        <p:spPr/>
        <p:txBody>
          <a:bodyPr/>
          <a:lstStyle/>
          <a:p>
            <a:r>
              <a:rPr lang="cs-CZ"/>
              <a:t>Didaktické využití dalších aplikací</a:t>
            </a:r>
            <a:endParaRPr lang="cs-CZ" dirty="0"/>
          </a:p>
        </p:txBody>
      </p:sp>
      <p:sp>
        <p:nvSpPr>
          <p:cNvPr id="3" name="Zástupný symbol pro číslo snímku 2">
            <a:extLst>
              <a:ext uri="{FF2B5EF4-FFF2-40B4-BE49-F238E27FC236}">
                <a16:creationId xmlns:a16="http://schemas.microsoft.com/office/drawing/2014/main" id="{737C4F64-6F30-4C62-AE70-A534BFD411A4}"/>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9154FDAA-03AC-413D-9310-7789BA08BF0B}"/>
              </a:ext>
            </a:extLst>
          </p:cNvPr>
          <p:cNvSpPr>
            <a:spLocks noGrp="1"/>
          </p:cNvSpPr>
          <p:nvPr>
            <p:ph type="title"/>
          </p:nvPr>
        </p:nvSpPr>
        <p:spPr/>
        <p:txBody>
          <a:bodyPr/>
          <a:lstStyle/>
          <a:p>
            <a:r>
              <a:rPr lang="cs-CZ" dirty="0"/>
              <a:t>Vytváření webu v Google </a:t>
            </a:r>
            <a:r>
              <a:rPr lang="cs-CZ" dirty="0" err="1"/>
              <a:t>slides</a:t>
            </a:r>
            <a:endParaRPr lang="cs-CZ" dirty="0"/>
          </a:p>
        </p:txBody>
      </p:sp>
      <p:sp>
        <p:nvSpPr>
          <p:cNvPr id="5" name="Zástupný symbol pro obsah 4">
            <a:extLst>
              <a:ext uri="{FF2B5EF4-FFF2-40B4-BE49-F238E27FC236}">
                <a16:creationId xmlns:a16="http://schemas.microsoft.com/office/drawing/2014/main" id="{B390E924-C9F5-4FC5-9E98-04961D6DB5EF}"/>
              </a:ext>
            </a:extLst>
          </p:cNvPr>
          <p:cNvSpPr>
            <a:spLocks noGrp="1"/>
          </p:cNvSpPr>
          <p:nvPr>
            <p:ph idx="1"/>
          </p:nvPr>
        </p:nvSpPr>
        <p:spPr/>
        <p:txBody>
          <a:bodyPr/>
          <a:lstStyle/>
          <a:p>
            <a:r>
              <a:rPr lang="cs-CZ" dirty="0">
                <a:hlinkClick r:id="rId3"/>
              </a:rPr>
              <a:t>https://sites.google.com/mail.muni.cz/usuch2019</a:t>
            </a:r>
            <a:endParaRPr lang="cs-CZ" dirty="0"/>
          </a:p>
          <a:p>
            <a:r>
              <a:rPr lang="cs-CZ" dirty="0">
                <a:hlinkClick r:id="rId4"/>
              </a:rPr>
              <a:t>https://sites.google.com/s/1GvLj7ju5aEGDFaEwjl2SMgsKoyaPeLxM/p/1IElkATj5FTTn4pIqVtl4cEEohBJc6dIx/edit</a:t>
            </a:r>
            <a:endParaRPr lang="cs-CZ" dirty="0"/>
          </a:p>
          <a:p>
            <a:endParaRPr lang="cs-CZ" dirty="0"/>
          </a:p>
        </p:txBody>
      </p:sp>
    </p:spTree>
    <p:extLst>
      <p:ext uri="{BB962C8B-B14F-4D97-AF65-F5344CB8AC3E}">
        <p14:creationId xmlns:p14="http://schemas.microsoft.com/office/powerpoint/2010/main" val="3912207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AA8668AB-1F25-4100-AF48-32F7D1E3A102}" type="slidenum">
              <a:rPr lang="cs-CZ" smtClean="0"/>
              <a:pPr>
                <a:defRPr/>
              </a:pPr>
              <a:t>11</a:t>
            </a:fld>
            <a:endParaRPr lang="cs-CZ" dirty="0"/>
          </a:p>
        </p:txBody>
      </p:sp>
      <p:sp>
        <p:nvSpPr>
          <p:cNvPr id="5" name="Nadpis 1"/>
          <p:cNvSpPr txBox="1">
            <a:spLocks/>
          </p:cNvSpPr>
          <p:nvPr/>
        </p:nvSpPr>
        <p:spPr>
          <a:xfrm>
            <a:off x="2071687" y="260649"/>
            <a:ext cx="8229600" cy="819497"/>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pPr>
            <a:r>
              <a:rPr lang="cs-CZ" sz="3200" dirty="0"/>
              <a:t>Redakční systémy</a:t>
            </a:r>
          </a:p>
        </p:txBody>
      </p:sp>
      <p:sp>
        <p:nvSpPr>
          <p:cNvPr id="6" name="Zástupný symbol pro obsah 2"/>
          <p:cNvSpPr txBox="1">
            <a:spLocks/>
          </p:cNvSpPr>
          <p:nvPr/>
        </p:nvSpPr>
        <p:spPr>
          <a:xfrm>
            <a:off x="2071687" y="1268761"/>
            <a:ext cx="8229600" cy="460851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620100" indent="-180000">
              <a:spcBef>
                <a:spcPts val="0"/>
              </a:spcBef>
              <a:buClr>
                <a:schemeClr val="tx2"/>
              </a:buClr>
              <a:buSzPct val="100000"/>
              <a:buFont typeface="Arial" panose="020B0604020202020204" pitchFamily="34" charset="0"/>
              <a:buChar char="̶"/>
            </a:pPr>
            <a:r>
              <a:rPr lang="cs-CZ" sz="2800" dirty="0">
                <a:solidFill>
                  <a:schemeClr val="tx1"/>
                </a:solidFill>
                <a:latin typeface="+mn-lt"/>
              </a:rPr>
              <a:t>publikační systém (CMS) -&gt; redakční systém</a:t>
            </a:r>
          </a:p>
          <a:p>
            <a:pPr marL="620100" indent="-180000">
              <a:spcBef>
                <a:spcPts val="0"/>
              </a:spcBef>
              <a:buClr>
                <a:schemeClr val="tx2"/>
              </a:buClr>
              <a:buSzPct val="100000"/>
              <a:buFont typeface="Arial" panose="020B0604020202020204" pitchFamily="34" charset="0"/>
              <a:buChar char="̶"/>
            </a:pPr>
            <a:r>
              <a:rPr lang="cs-CZ" sz="2800" dirty="0" err="1">
                <a:solidFill>
                  <a:schemeClr val="tx1"/>
                </a:solidFill>
                <a:latin typeface="+mn-lt"/>
              </a:rPr>
              <a:t>Contao</a:t>
            </a:r>
            <a:r>
              <a:rPr lang="cs-CZ" sz="2800" dirty="0">
                <a:solidFill>
                  <a:schemeClr val="tx1"/>
                </a:solidFill>
                <a:latin typeface="+mn-lt"/>
              </a:rPr>
              <a:t>, </a:t>
            </a:r>
            <a:r>
              <a:rPr lang="cs-CZ" sz="2800" dirty="0" err="1">
                <a:solidFill>
                  <a:schemeClr val="tx1"/>
                </a:solidFill>
                <a:latin typeface="+mn-lt"/>
              </a:rPr>
              <a:t>Joomla</a:t>
            </a:r>
            <a:r>
              <a:rPr lang="cs-CZ" sz="2800" dirty="0">
                <a:solidFill>
                  <a:schemeClr val="tx1"/>
                </a:solidFill>
                <a:latin typeface="+mn-lt"/>
              </a:rPr>
              <a:t> </a:t>
            </a:r>
          </a:p>
        </p:txBody>
      </p:sp>
      <p:sp>
        <p:nvSpPr>
          <p:cNvPr id="3" name="Zástupný symbol pro zápatí 2">
            <a:extLst>
              <a:ext uri="{FF2B5EF4-FFF2-40B4-BE49-F238E27FC236}">
                <a16:creationId xmlns:a16="http://schemas.microsoft.com/office/drawing/2014/main" id="{8DAACBA9-C2BD-4842-A3B5-C0FAF206ADD3}"/>
              </a:ext>
            </a:extLst>
          </p:cNvPr>
          <p:cNvSpPr>
            <a:spLocks noGrp="1"/>
          </p:cNvSpPr>
          <p:nvPr>
            <p:ph type="ftr" sz="quarter" idx="11"/>
          </p:nvPr>
        </p:nvSpPr>
        <p:spPr/>
        <p:txBody>
          <a:bodyPr/>
          <a:lstStyle/>
          <a:p>
            <a:pPr>
              <a:defRPr/>
            </a:pPr>
            <a:r>
              <a:rPr lang="cs-CZ"/>
              <a:t>Didaktické využití dalších aplikací</a:t>
            </a:r>
            <a:endParaRPr lang="cs-CZ" dirty="0"/>
          </a:p>
        </p:txBody>
      </p:sp>
      <p:pic>
        <p:nvPicPr>
          <p:cNvPr id="4" name="Obrázek 3">
            <a:extLst>
              <a:ext uri="{FF2B5EF4-FFF2-40B4-BE49-F238E27FC236}">
                <a16:creationId xmlns:a16="http://schemas.microsoft.com/office/drawing/2014/main" id="{7D53E921-4ACD-4768-AA5C-608A85F07415}"/>
              </a:ext>
            </a:extLst>
          </p:cNvPr>
          <p:cNvPicPr>
            <a:picLocks noChangeAspect="1"/>
          </p:cNvPicPr>
          <p:nvPr/>
        </p:nvPicPr>
        <p:blipFill>
          <a:blip r:embed="rId3"/>
          <a:stretch>
            <a:fillRect/>
          </a:stretch>
        </p:blipFill>
        <p:spPr>
          <a:xfrm>
            <a:off x="0" y="2727426"/>
            <a:ext cx="12192000" cy="2821472"/>
          </a:xfrm>
          <a:prstGeom prst="rect">
            <a:avLst/>
          </a:prstGeom>
        </p:spPr>
      </p:pic>
    </p:spTree>
    <p:extLst>
      <p:ext uri="{BB962C8B-B14F-4D97-AF65-F5344CB8AC3E}">
        <p14:creationId xmlns:p14="http://schemas.microsoft.com/office/powerpoint/2010/main" val="29406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7DA2E53-93A2-4E73-AF83-34AA178AEE41}"/>
              </a:ext>
            </a:extLst>
          </p:cNvPr>
          <p:cNvSpPr>
            <a:spLocks noGrp="1"/>
          </p:cNvSpPr>
          <p:nvPr>
            <p:ph idx="1"/>
          </p:nvPr>
        </p:nvSpPr>
        <p:spPr>
          <a:xfrm>
            <a:off x="720000" y="1343025"/>
            <a:ext cx="10753200" cy="4488975"/>
          </a:xfrm>
        </p:spPr>
        <p:txBody>
          <a:bodyPr/>
          <a:lstStyle/>
          <a:p>
            <a:r>
              <a:rPr lang="cs-CZ" dirty="0"/>
              <a:t>web Učit se učit (USU)</a:t>
            </a:r>
          </a:p>
          <a:p>
            <a:pPr lvl="1"/>
            <a:r>
              <a:rPr lang="cs-CZ" sz="2400" dirty="0">
                <a:hlinkClick r:id="rId3"/>
              </a:rPr>
              <a:t>https://ucitseucit.cz</a:t>
            </a:r>
            <a:endParaRPr lang="cs-CZ" sz="2400" dirty="0"/>
          </a:p>
          <a:p>
            <a:pPr lvl="1"/>
            <a:r>
              <a:rPr lang="cs-CZ" sz="2400" dirty="0">
                <a:hlinkClick r:id="rId4"/>
              </a:rPr>
              <a:t>https://ucitseucit.cz/administrator</a:t>
            </a:r>
            <a:endParaRPr lang="cs-CZ" sz="2400" dirty="0"/>
          </a:p>
          <a:p>
            <a:pPr lvl="1"/>
            <a:r>
              <a:rPr lang="cs-CZ" sz="2400" dirty="0"/>
              <a:t>starý web není zcela převedený na nový, přístup na něj mají jen správci</a:t>
            </a:r>
          </a:p>
          <a:p>
            <a:r>
              <a:rPr lang="cs-CZ" dirty="0"/>
              <a:t>Video: </a:t>
            </a:r>
            <a:r>
              <a:rPr lang="cs-CZ" dirty="0">
                <a:hlinkClick r:id="rId5"/>
              </a:rPr>
              <a:t>vkládání článku do </a:t>
            </a:r>
            <a:r>
              <a:rPr lang="cs-CZ" dirty="0" err="1">
                <a:hlinkClick r:id="rId5"/>
              </a:rPr>
              <a:t>Joomly</a:t>
            </a:r>
            <a:r>
              <a:rPr lang="cs-CZ" dirty="0">
                <a:hlinkClick r:id="rId5"/>
              </a:rPr>
              <a:t> USU</a:t>
            </a:r>
            <a:endParaRPr lang="cs-CZ" dirty="0"/>
          </a:p>
          <a:p>
            <a:r>
              <a:rPr lang="cs-CZ" dirty="0"/>
              <a:t>žádost o vložení obrázku: </a:t>
            </a:r>
            <a:r>
              <a:rPr lang="cs-CZ" dirty="0">
                <a:hlinkClick r:id="rId6"/>
              </a:rPr>
              <a:t>https://forms.gle/bKuTrA2PrDr7zwvB6</a:t>
            </a:r>
            <a:endParaRPr lang="cs-CZ" dirty="0"/>
          </a:p>
          <a:p>
            <a:r>
              <a:rPr lang="cs-CZ" dirty="0">
                <a:hlinkClick r:id="rId7"/>
              </a:rPr>
              <a:t>Kalendář</a:t>
            </a:r>
            <a:r>
              <a:rPr lang="cs-CZ" dirty="0"/>
              <a:t> společný i pro jednotlivé obory</a:t>
            </a:r>
          </a:p>
          <a:p>
            <a:pPr marL="72000" indent="0">
              <a:buNone/>
            </a:pPr>
            <a:endParaRPr lang="cs-CZ" dirty="0"/>
          </a:p>
          <a:p>
            <a:endParaRPr lang="cs-CZ" dirty="0"/>
          </a:p>
        </p:txBody>
      </p:sp>
      <p:sp>
        <p:nvSpPr>
          <p:cNvPr id="3" name="Zástupný symbol pro zápatí 2">
            <a:extLst>
              <a:ext uri="{FF2B5EF4-FFF2-40B4-BE49-F238E27FC236}">
                <a16:creationId xmlns:a16="http://schemas.microsoft.com/office/drawing/2014/main" id="{3B2D75F3-4C13-4779-9806-3D4228446FF1}"/>
              </a:ext>
            </a:extLst>
          </p:cNvPr>
          <p:cNvSpPr>
            <a:spLocks noGrp="1"/>
          </p:cNvSpPr>
          <p:nvPr>
            <p:ph type="ftr" sz="quarter" idx="10"/>
          </p:nvPr>
        </p:nvSpPr>
        <p:spPr/>
        <p:txBody>
          <a:bodyPr/>
          <a:lstStyle/>
          <a:p>
            <a:r>
              <a:rPr lang="cs-CZ"/>
              <a:t>Didaktické využití dalších aplikací</a:t>
            </a:r>
            <a:endParaRPr lang="cs-CZ" dirty="0"/>
          </a:p>
        </p:txBody>
      </p:sp>
      <p:sp>
        <p:nvSpPr>
          <p:cNvPr id="4" name="Zástupný symbol pro číslo snímku 3">
            <a:extLst>
              <a:ext uri="{FF2B5EF4-FFF2-40B4-BE49-F238E27FC236}">
                <a16:creationId xmlns:a16="http://schemas.microsoft.com/office/drawing/2014/main" id="{A9D2B47B-DFA6-4B99-9B8C-DE27B2BCC82A}"/>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Nadpis 3">
            <a:extLst>
              <a:ext uri="{FF2B5EF4-FFF2-40B4-BE49-F238E27FC236}">
                <a16:creationId xmlns:a16="http://schemas.microsoft.com/office/drawing/2014/main" id="{8E34348F-B3B6-4A63-B96E-C562638C2C86}"/>
              </a:ext>
            </a:extLst>
          </p:cNvPr>
          <p:cNvSpPr>
            <a:spLocks noGrp="1"/>
          </p:cNvSpPr>
          <p:nvPr>
            <p:ph type="title"/>
          </p:nvPr>
        </p:nvSpPr>
        <p:spPr>
          <a:xfrm>
            <a:off x="720000" y="720000"/>
            <a:ext cx="10753200" cy="451576"/>
          </a:xfrm>
        </p:spPr>
        <p:txBody>
          <a:bodyPr/>
          <a:lstStyle/>
          <a:p>
            <a:r>
              <a:rPr lang="cs-CZ" b="0" dirty="0"/>
              <a:t>Učit se učit a redakční systém </a:t>
            </a:r>
            <a:r>
              <a:rPr lang="cs-CZ" b="0" dirty="0" err="1"/>
              <a:t>Joomla</a:t>
            </a:r>
            <a:br>
              <a:rPr lang="cs-CZ" dirty="0"/>
            </a:br>
            <a:endParaRPr lang="cs-CZ" dirty="0"/>
          </a:p>
        </p:txBody>
      </p:sp>
    </p:spTree>
    <p:extLst>
      <p:ext uri="{BB962C8B-B14F-4D97-AF65-F5344CB8AC3E}">
        <p14:creationId xmlns:p14="http://schemas.microsoft.com/office/powerpoint/2010/main" val="1173228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7DA2E53-93A2-4E73-AF83-34AA178AEE41}"/>
              </a:ext>
            </a:extLst>
          </p:cNvPr>
          <p:cNvSpPr>
            <a:spLocks noGrp="1"/>
          </p:cNvSpPr>
          <p:nvPr>
            <p:ph idx="1"/>
          </p:nvPr>
        </p:nvSpPr>
        <p:spPr>
          <a:xfrm>
            <a:off x="720000" y="778597"/>
            <a:ext cx="10753200" cy="5053403"/>
          </a:xfrm>
        </p:spPr>
        <p:txBody>
          <a:bodyPr/>
          <a:lstStyle/>
          <a:p>
            <a:r>
              <a:rPr lang="cs-CZ" dirty="0"/>
              <a:t>témata:</a:t>
            </a:r>
          </a:p>
          <a:p>
            <a:pPr lvl="1"/>
            <a:r>
              <a:rPr lang="cs-CZ" dirty="0"/>
              <a:t>obecně o studium učitelství na </a:t>
            </a:r>
            <a:r>
              <a:rPr lang="cs-CZ" dirty="0" err="1"/>
              <a:t>PřF</a:t>
            </a:r>
            <a:r>
              <a:rPr lang="cs-CZ" dirty="0"/>
              <a:t> MU</a:t>
            </a:r>
          </a:p>
          <a:p>
            <a:pPr lvl="1"/>
            <a:r>
              <a:rPr lang="cs-CZ" dirty="0"/>
              <a:t>o studiu jednotlivých oborů</a:t>
            </a:r>
          </a:p>
          <a:p>
            <a:pPr lvl="1"/>
            <a:r>
              <a:rPr lang="cs-CZ" dirty="0"/>
              <a:t>nová periodická tabulka (CHE)</a:t>
            </a:r>
          </a:p>
          <a:p>
            <a:pPr lvl="1"/>
            <a:r>
              <a:rPr lang="cs-CZ" dirty="0"/>
              <a:t>nabídka pro školy (CHE) – rozpracovat lépe některou z nabídek</a:t>
            </a:r>
          </a:p>
          <a:p>
            <a:pPr lvl="1"/>
            <a:r>
              <a:rPr lang="cs-CZ" dirty="0"/>
              <a:t>výukové materiály jednotlivých oborů</a:t>
            </a:r>
          </a:p>
          <a:p>
            <a:pPr lvl="1"/>
            <a:r>
              <a:rPr lang="cs-CZ" dirty="0"/>
              <a:t>vlastní téma</a:t>
            </a:r>
          </a:p>
          <a:p>
            <a:pPr lvl="1"/>
            <a:endParaRPr lang="cs-CZ" dirty="0"/>
          </a:p>
          <a:p>
            <a:endParaRPr lang="cs-CZ" dirty="0"/>
          </a:p>
        </p:txBody>
      </p:sp>
      <p:sp>
        <p:nvSpPr>
          <p:cNvPr id="3" name="Zástupný symbol pro zápatí 2">
            <a:extLst>
              <a:ext uri="{FF2B5EF4-FFF2-40B4-BE49-F238E27FC236}">
                <a16:creationId xmlns:a16="http://schemas.microsoft.com/office/drawing/2014/main" id="{3B2D75F3-4C13-4779-9806-3D4228446FF1}"/>
              </a:ext>
            </a:extLst>
          </p:cNvPr>
          <p:cNvSpPr>
            <a:spLocks noGrp="1"/>
          </p:cNvSpPr>
          <p:nvPr>
            <p:ph type="ftr" sz="quarter" idx="10"/>
          </p:nvPr>
        </p:nvSpPr>
        <p:spPr/>
        <p:txBody>
          <a:bodyPr/>
          <a:lstStyle/>
          <a:p>
            <a:r>
              <a:rPr lang="cs-CZ"/>
              <a:t>Didaktické využití dalších aplikací</a:t>
            </a:r>
            <a:endParaRPr lang="cs-CZ" dirty="0"/>
          </a:p>
        </p:txBody>
      </p:sp>
      <p:sp>
        <p:nvSpPr>
          <p:cNvPr id="4" name="Zástupný symbol pro číslo snímku 3">
            <a:extLst>
              <a:ext uri="{FF2B5EF4-FFF2-40B4-BE49-F238E27FC236}">
                <a16:creationId xmlns:a16="http://schemas.microsoft.com/office/drawing/2014/main" id="{A9D2B47B-DFA6-4B99-9B8C-DE27B2BCC82A}"/>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965908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AA8668AB-1F25-4100-AF48-32F7D1E3A102}" type="slidenum">
              <a:rPr lang="cs-CZ" smtClean="0"/>
              <a:pPr>
                <a:defRPr/>
              </a:pPr>
              <a:t>14</a:t>
            </a:fld>
            <a:endParaRPr lang="cs-CZ" dirty="0"/>
          </a:p>
        </p:txBody>
      </p:sp>
      <p:sp>
        <p:nvSpPr>
          <p:cNvPr id="6" name="Nadpis 1"/>
          <p:cNvSpPr txBox="1">
            <a:spLocks/>
          </p:cNvSpPr>
          <p:nvPr/>
        </p:nvSpPr>
        <p:spPr>
          <a:xfrm>
            <a:off x="2095218" y="370180"/>
            <a:ext cx="8229600" cy="819497"/>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pPr>
            <a:r>
              <a:rPr lang="cs-CZ" sz="3200" dirty="0">
                <a:effectLst/>
              </a:rPr>
              <a:t>Facebook USU</a:t>
            </a:r>
          </a:p>
        </p:txBody>
      </p:sp>
      <p:sp>
        <p:nvSpPr>
          <p:cNvPr id="8" name="Zástupný symbol pro obsah 2"/>
          <p:cNvSpPr txBox="1">
            <a:spLocks/>
          </p:cNvSpPr>
          <p:nvPr/>
        </p:nvSpPr>
        <p:spPr>
          <a:xfrm>
            <a:off x="2095218" y="1413594"/>
            <a:ext cx="8115581" cy="4664477"/>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620100" indent="-180000">
              <a:spcBef>
                <a:spcPts val="0"/>
              </a:spcBef>
              <a:buClr>
                <a:schemeClr val="tx2"/>
              </a:buClr>
              <a:buSzPct val="100000"/>
              <a:buFont typeface="Arial" panose="020B0604020202020204" pitchFamily="34" charset="0"/>
              <a:buChar char="̶"/>
            </a:pPr>
            <a:r>
              <a:rPr lang="cs-CZ" sz="2800" dirty="0">
                <a:hlinkClick r:id="rId3"/>
              </a:rPr>
              <a:t>https://www.facebook.com/ucitseucit/</a:t>
            </a:r>
            <a:endParaRPr lang="cs-CZ" sz="2800" dirty="0"/>
          </a:p>
          <a:p>
            <a:pPr marL="620100" indent="-180000">
              <a:spcBef>
                <a:spcPts val="0"/>
              </a:spcBef>
              <a:buClr>
                <a:schemeClr val="tx2"/>
              </a:buClr>
              <a:buSzPct val="100000"/>
              <a:buFont typeface="Arial" panose="020B0604020202020204" pitchFamily="34" charset="0"/>
              <a:buChar char="̶"/>
            </a:pPr>
            <a:r>
              <a:rPr lang="cs-CZ" sz="2800" dirty="0">
                <a:solidFill>
                  <a:schemeClr val="tx1"/>
                </a:solidFill>
                <a:latin typeface="+mn-lt"/>
              </a:rPr>
              <a:t>tvorba příspěvku z  oboru</a:t>
            </a:r>
          </a:p>
          <a:p>
            <a:pPr marL="620100" indent="-180000">
              <a:spcBef>
                <a:spcPts val="0"/>
              </a:spcBef>
              <a:buClr>
                <a:schemeClr val="tx2"/>
              </a:buClr>
              <a:buSzPct val="100000"/>
              <a:buFont typeface="Arial" panose="020B0604020202020204" pitchFamily="34" charset="0"/>
              <a:buChar char="̶"/>
            </a:pPr>
            <a:r>
              <a:rPr lang="cs-CZ" sz="2800" dirty="0">
                <a:solidFill>
                  <a:schemeClr val="tx1"/>
                </a:solidFill>
                <a:latin typeface="+mn-lt"/>
              </a:rPr>
              <a:t>soubor pro přípravu příspěvků: </a:t>
            </a:r>
            <a:r>
              <a:rPr lang="cs-CZ" sz="2800" dirty="0">
                <a:solidFill>
                  <a:schemeClr val="tx1"/>
                </a:solidFill>
                <a:latin typeface="+mn-lt"/>
                <a:hlinkClick r:id="rId4"/>
              </a:rPr>
              <a:t>https://docs.google.com/document/d/1pnCDe599Hb724MEU9binFOKawsIXiXSJ-tuxANyRaRw/edit?usp=sharing</a:t>
            </a:r>
            <a:endParaRPr lang="cs-CZ" sz="2800" dirty="0">
              <a:solidFill>
                <a:schemeClr val="tx1"/>
              </a:solidFill>
              <a:latin typeface="+mn-lt"/>
            </a:endParaRPr>
          </a:p>
          <a:p>
            <a:pPr marL="620100" indent="-180000">
              <a:spcBef>
                <a:spcPts val="0"/>
              </a:spcBef>
              <a:buClr>
                <a:schemeClr val="tx2"/>
              </a:buClr>
              <a:buSzPct val="100000"/>
              <a:buFont typeface="Arial" panose="020B0604020202020204" pitchFamily="34" charset="0"/>
              <a:buChar char="̶"/>
            </a:pPr>
            <a:endParaRPr lang="cs-CZ" sz="2800" dirty="0">
              <a:solidFill>
                <a:schemeClr val="tx1"/>
              </a:solidFill>
              <a:latin typeface="+mn-lt"/>
            </a:endParaRPr>
          </a:p>
        </p:txBody>
      </p:sp>
    </p:spTree>
    <p:extLst>
      <p:ext uri="{BB962C8B-B14F-4D97-AF65-F5344CB8AC3E}">
        <p14:creationId xmlns:p14="http://schemas.microsoft.com/office/powerpoint/2010/main" val="62874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18A665-D887-4C6F-8961-3A26D7677742}"/>
              </a:ext>
            </a:extLst>
          </p:cNvPr>
          <p:cNvSpPr>
            <a:spLocks noGrp="1"/>
          </p:cNvSpPr>
          <p:nvPr>
            <p:ph type="ftr" sz="quarter" idx="10"/>
          </p:nvPr>
        </p:nvSpPr>
        <p:spPr/>
        <p:txBody>
          <a:bodyPr/>
          <a:lstStyle/>
          <a:p>
            <a:r>
              <a:rPr lang="cs-CZ"/>
              <a:t>Didaktické využití dalších aplikací</a:t>
            </a:r>
            <a:endParaRPr lang="cs-CZ" dirty="0"/>
          </a:p>
        </p:txBody>
      </p:sp>
      <p:sp>
        <p:nvSpPr>
          <p:cNvPr id="3" name="Zástupný symbol pro číslo snímku 2">
            <a:extLst>
              <a:ext uri="{FF2B5EF4-FFF2-40B4-BE49-F238E27FC236}">
                <a16:creationId xmlns:a16="http://schemas.microsoft.com/office/drawing/2014/main" id="{B901E78D-7742-462F-9834-3E1263FA467C}"/>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E4D7ED31-2D15-4159-A116-15F876A7476C}"/>
              </a:ext>
            </a:extLst>
          </p:cNvPr>
          <p:cNvSpPr>
            <a:spLocks noGrp="1"/>
          </p:cNvSpPr>
          <p:nvPr>
            <p:ph type="title"/>
          </p:nvPr>
        </p:nvSpPr>
        <p:spPr/>
        <p:txBody>
          <a:bodyPr/>
          <a:lstStyle/>
          <a:p>
            <a:r>
              <a:rPr lang="cs-CZ" dirty="0"/>
              <a:t>Literatura</a:t>
            </a:r>
          </a:p>
        </p:txBody>
      </p:sp>
      <p:sp>
        <p:nvSpPr>
          <p:cNvPr id="5" name="Zástupný obsah 4">
            <a:extLst>
              <a:ext uri="{FF2B5EF4-FFF2-40B4-BE49-F238E27FC236}">
                <a16:creationId xmlns:a16="http://schemas.microsoft.com/office/drawing/2014/main" id="{566886CC-B0E3-4BCF-95D1-9F9AE23552A5}"/>
              </a:ext>
            </a:extLst>
          </p:cNvPr>
          <p:cNvSpPr>
            <a:spLocks noGrp="1"/>
          </p:cNvSpPr>
          <p:nvPr>
            <p:ph idx="1"/>
          </p:nvPr>
        </p:nvSpPr>
        <p:spPr/>
        <p:txBody>
          <a:bodyPr/>
          <a:lstStyle/>
          <a:p>
            <a:pPr marL="586350" indent="-514350">
              <a:buFont typeface="+mj-lt"/>
              <a:buAutoNum type="arabicPeriod"/>
            </a:pPr>
            <a:r>
              <a:rPr lang="cs-CZ" dirty="0">
                <a:hlinkClick r:id="rId3"/>
              </a:rPr>
              <a:t>https://cs.wikipedia.org/wiki/Extensible_Hypertext_Markup_Language</a:t>
            </a:r>
            <a:endParaRPr lang="cs-CZ" dirty="0"/>
          </a:p>
          <a:p>
            <a:pPr marL="586350" indent="-514350">
              <a:buFont typeface="+mj-lt"/>
              <a:buAutoNum type="arabicPeriod"/>
            </a:pPr>
            <a:r>
              <a:rPr lang="cs-CZ" dirty="0">
                <a:hlinkClick r:id="rId4"/>
              </a:rPr>
              <a:t>http://becvarova.com/skoleni/html-tvorba-www-stranek/</a:t>
            </a:r>
            <a:endParaRPr lang="cs-CZ" dirty="0"/>
          </a:p>
          <a:p>
            <a:pPr marL="586350" indent="-514350">
              <a:buFont typeface="+mj-lt"/>
              <a:buAutoNum type="arabicPeriod"/>
            </a:pPr>
            <a:r>
              <a:rPr lang="cs-CZ" dirty="0">
                <a:hlinkClick r:id="rId5"/>
              </a:rPr>
              <a:t>http://becvarova.com/skoleni/css-kaskadove-styly/</a:t>
            </a:r>
            <a:endParaRPr lang="cs-CZ" dirty="0"/>
          </a:p>
          <a:p>
            <a:pPr marL="586350" indent="-514350">
              <a:buFont typeface="+mj-lt"/>
              <a:buAutoNum type="arabicPeriod"/>
            </a:pPr>
            <a:r>
              <a:rPr lang="cs-CZ" dirty="0">
                <a:hlinkClick r:id="rId6"/>
              </a:rPr>
              <a:t>https://www.jakpsatweb.cz/</a:t>
            </a:r>
            <a:endParaRPr lang="cs-CZ" dirty="0"/>
          </a:p>
        </p:txBody>
      </p:sp>
    </p:spTree>
    <p:extLst>
      <p:ext uri="{BB962C8B-B14F-4D97-AF65-F5344CB8AC3E}">
        <p14:creationId xmlns:p14="http://schemas.microsoft.com/office/powerpoint/2010/main" val="230373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7DA2E53-93A2-4E73-AF83-34AA178AEE41}"/>
              </a:ext>
            </a:extLst>
          </p:cNvPr>
          <p:cNvSpPr>
            <a:spLocks noGrp="1"/>
          </p:cNvSpPr>
          <p:nvPr>
            <p:ph idx="1"/>
          </p:nvPr>
        </p:nvSpPr>
        <p:spPr>
          <a:xfrm>
            <a:off x="720000" y="1339913"/>
            <a:ext cx="10753200" cy="4492087"/>
          </a:xfrm>
        </p:spPr>
        <p:txBody>
          <a:bodyPr/>
          <a:lstStyle/>
          <a:p>
            <a:r>
              <a:rPr lang="cs-CZ" dirty="0"/>
              <a:t>(X)HTML + CSS</a:t>
            </a:r>
          </a:p>
          <a:p>
            <a:r>
              <a:rPr lang="cs-CZ" dirty="0"/>
              <a:t>redakční systémy</a:t>
            </a:r>
          </a:p>
          <a:p>
            <a:endParaRPr lang="cs-CZ" dirty="0"/>
          </a:p>
        </p:txBody>
      </p:sp>
      <p:sp>
        <p:nvSpPr>
          <p:cNvPr id="3" name="Zástupný symbol pro zápatí 2">
            <a:extLst>
              <a:ext uri="{FF2B5EF4-FFF2-40B4-BE49-F238E27FC236}">
                <a16:creationId xmlns:a16="http://schemas.microsoft.com/office/drawing/2014/main" id="{3B2D75F3-4C13-4779-9806-3D4228446FF1}"/>
              </a:ext>
            </a:extLst>
          </p:cNvPr>
          <p:cNvSpPr>
            <a:spLocks noGrp="1"/>
          </p:cNvSpPr>
          <p:nvPr>
            <p:ph type="ftr" sz="quarter" idx="10"/>
          </p:nvPr>
        </p:nvSpPr>
        <p:spPr/>
        <p:txBody>
          <a:bodyPr/>
          <a:lstStyle/>
          <a:p>
            <a:r>
              <a:rPr lang="cs-CZ"/>
              <a:t>Didaktické využití dalších aplikací</a:t>
            </a:r>
            <a:endParaRPr lang="cs-CZ" dirty="0"/>
          </a:p>
        </p:txBody>
      </p:sp>
      <p:sp>
        <p:nvSpPr>
          <p:cNvPr id="4" name="Zástupný symbol pro číslo snímku 3">
            <a:extLst>
              <a:ext uri="{FF2B5EF4-FFF2-40B4-BE49-F238E27FC236}">
                <a16:creationId xmlns:a16="http://schemas.microsoft.com/office/drawing/2014/main" id="{A9D2B47B-DFA6-4B99-9B8C-DE27B2BCC82A}"/>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6" name="Nadpis 5">
            <a:extLst>
              <a:ext uri="{FF2B5EF4-FFF2-40B4-BE49-F238E27FC236}">
                <a16:creationId xmlns:a16="http://schemas.microsoft.com/office/drawing/2014/main" id="{8AD6BB0E-B9F0-4B7E-BEC3-115F57973F35}"/>
              </a:ext>
            </a:extLst>
          </p:cNvPr>
          <p:cNvSpPr>
            <a:spLocks noGrp="1"/>
          </p:cNvSpPr>
          <p:nvPr>
            <p:ph type="title"/>
          </p:nvPr>
        </p:nvSpPr>
        <p:spPr/>
        <p:txBody>
          <a:bodyPr/>
          <a:lstStyle/>
          <a:p>
            <a:r>
              <a:rPr lang="cs-CZ" dirty="0"/>
              <a:t>Možnosti tvorby webu</a:t>
            </a:r>
          </a:p>
        </p:txBody>
      </p:sp>
    </p:spTree>
    <p:extLst>
      <p:ext uri="{BB962C8B-B14F-4D97-AF65-F5344CB8AC3E}">
        <p14:creationId xmlns:p14="http://schemas.microsoft.com/office/powerpoint/2010/main" val="3592755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AA8668AB-1F25-4100-AF48-32F7D1E3A102}" type="slidenum">
              <a:rPr lang="cs-CZ" smtClean="0"/>
              <a:pPr>
                <a:defRPr/>
              </a:pPr>
              <a:t>3</a:t>
            </a:fld>
            <a:endParaRPr lang="cs-CZ" dirty="0"/>
          </a:p>
        </p:txBody>
      </p:sp>
      <p:sp>
        <p:nvSpPr>
          <p:cNvPr id="6" name="Nadpis 1"/>
          <p:cNvSpPr txBox="1">
            <a:spLocks/>
          </p:cNvSpPr>
          <p:nvPr/>
        </p:nvSpPr>
        <p:spPr>
          <a:xfrm>
            <a:off x="2095219" y="594097"/>
            <a:ext cx="8229600" cy="819497"/>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pPr>
            <a:r>
              <a:rPr lang="cs-CZ" sz="3200" dirty="0"/>
              <a:t>(X)HMTL</a:t>
            </a:r>
          </a:p>
        </p:txBody>
      </p:sp>
      <p:sp>
        <p:nvSpPr>
          <p:cNvPr id="8" name="Zástupný symbol pro obsah 2"/>
          <p:cNvSpPr txBox="1">
            <a:spLocks/>
          </p:cNvSpPr>
          <p:nvPr/>
        </p:nvSpPr>
        <p:spPr>
          <a:xfrm>
            <a:off x="2095218" y="2143235"/>
            <a:ext cx="8115581" cy="298519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620100" indent="-180000">
              <a:spcBef>
                <a:spcPts val="0"/>
              </a:spcBef>
              <a:buClr>
                <a:schemeClr val="tx2"/>
              </a:buClr>
              <a:buSzPct val="100000"/>
              <a:buFont typeface="Arial" panose="020B0604020202020204" pitchFamily="34" charset="0"/>
              <a:buChar char="̶"/>
            </a:pPr>
            <a:r>
              <a:rPr lang="cs-CZ" sz="2800" dirty="0">
                <a:solidFill>
                  <a:schemeClr val="tx1"/>
                </a:solidFill>
                <a:latin typeface="+mn-lt"/>
              </a:rPr>
              <a:t>(</a:t>
            </a:r>
            <a:r>
              <a:rPr lang="cs-CZ" sz="2800" dirty="0" err="1">
                <a:solidFill>
                  <a:schemeClr val="tx1"/>
                </a:solidFill>
                <a:latin typeface="+mn-lt"/>
              </a:rPr>
              <a:t>eXtensible</a:t>
            </a:r>
            <a:r>
              <a:rPr lang="cs-CZ" sz="2800" dirty="0">
                <a:solidFill>
                  <a:schemeClr val="tx1"/>
                </a:solidFill>
                <a:latin typeface="+mn-lt"/>
              </a:rPr>
              <a:t>) </a:t>
            </a:r>
            <a:r>
              <a:rPr lang="cs-CZ" sz="2800" dirty="0" err="1">
                <a:solidFill>
                  <a:schemeClr val="tx1"/>
                </a:solidFill>
                <a:latin typeface="+mn-lt"/>
              </a:rPr>
              <a:t>HyperText</a:t>
            </a:r>
            <a:r>
              <a:rPr lang="cs-CZ" sz="2800" dirty="0">
                <a:solidFill>
                  <a:schemeClr val="tx1"/>
                </a:solidFill>
                <a:latin typeface="+mn-lt"/>
              </a:rPr>
              <a:t> </a:t>
            </a:r>
            <a:r>
              <a:rPr lang="cs-CZ" sz="2800" dirty="0" err="1">
                <a:solidFill>
                  <a:schemeClr val="tx1"/>
                </a:solidFill>
                <a:latin typeface="+mn-lt"/>
              </a:rPr>
              <a:t>Markup</a:t>
            </a:r>
            <a:r>
              <a:rPr lang="cs-CZ" sz="2800" dirty="0">
                <a:solidFill>
                  <a:schemeClr val="tx1"/>
                </a:solidFill>
                <a:latin typeface="+mn-lt"/>
              </a:rPr>
              <a:t> </a:t>
            </a:r>
            <a:r>
              <a:rPr lang="cs-CZ" sz="2800" dirty="0" err="1">
                <a:solidFill>
                  <a:schemeClr val="tx1"/>
                </a:solidFill>
                <a:latin typeface="+mn-lt"/>
              </a:rPr>
              <a:t>Language</a:t>
            </a:r>
            <a:endParaRPr lang="cs-CZ" sz="2800" dirty="0">
              <a:solidFill>
                <a:schemeClr val="tx1"/>
              </a:solidFill>
              <a:latin typeface="+mn-lt"/>
            </a:endParaRPr>
          </a:p>
          <a:p>
            <a:pPr marL="620100" indent="-180000">
              <a:spcBef>
                <a:spcPts val="0"/>
              </a:spcBef>
              <a:buClr>
                <a:schemeClr val="tx2"/>
              </a:buClr>
              <a:buSzPct val="100000"/>
              <a:buFont typeface="Arial" panose="020B0604020202020204" pitchFamily="34" charset="0"/>
              <a:buChar char="̶"/>
            </a:pPr>
            <a:r>
              <a:rPr lang="cs-CZ" sz="2800" dirty="0">
                <a:solidFill>
                  <a:schemeClr val="tx1"/>
                </a:solidFill>
                <a:latin typeface="+mn-lt"/>
              </a:rPr>
              <a:t>formát webových stránek</a:t>
            </a:r>
          </a:p>
          <a:p>
            <a:pPr marL="620100" indent="-180000">
              <a:spcBef>
                <a:spcPts val="0"/>
              </a:spcBef>
              <a:buClr>
                <a:schemeClr val="tx2"/>
              </a:buClr>
              <a:buSzPct val="100000"/>
              <a:buFont typeface="Arial" panose="020B0604020202020204" pitchFamily="34" charset="0"/>
              <a:buChar char="̶"/>
            </a:pPr>
            <a:r>
              <a:rPr lang="cs-CZ" sz="2800" dirty="0">
                <a:solidFill>
                  <a:schemeClr val="tx1"/>
                </a:solidFill>
                <a:latin typeface="+mn-lt"/>
              </a:rPr>
              <a:t>zdrojový text obsahuje současně jak vlastní text, tak instrukce pro jeho zpracování</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3592" y="4402706"/>
            <a:ext cx="2882900" cy="1244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 name="TextovéPole 8"/>
          <p:cNvSpPr txBox="1"/>
          <p:nvPr/>
        </p:nvSpPr>
        <p:spPr>
          <a:xfrm>
            <a:off x="6096000" y="4420544"/>
            <a:ext cx="3904363" cy="707886"/>
          </a:xfrm>
          <a:prstGeom prst="rect">
            <a:avLst/>
          </a:prstGeom>
          <a:noFill/>
        </p:spPr>
        <p:txBody>
          <a:bodyPr wrap="square" rtlCol="0">
            <a:spAutoFit/>
          </a:bodyPr>
          <a:lstStyle/>
          <a:p>
            <a:r>
              <a:rPr lang="cs-CZ" sz="2000" b="1" dirty="0" err="1">
                <a:latin typeface="+mj-lt"/>
              </a:rPr>
              <a:t>Firefox</a:t>
            </a:r>
            <a:r>
              <a:rPr lang="cs-CZ" sz="2000" dirty="0">
                <a:latin typeface="+mj-lt"/>
              </a:rPr>
              <a:t> – pravé tlačítko myši – Zobrazit zdrojový kód stránky</a:t>
            </a:r>
          </a:p>
        </p:txBody>
      </p:sp>
    </p:spTree>
    <p:extLst>
      <p:ext uri="{BB962C8B-B14F-4D97-AF65-F5344CB8AC3E}">
        <p14:creationId xmlns:p14="http://schemas.microsoft.com/office/powerpoint/2010/main" val="1993309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5C426E1-D8D1-44DA-892B-E8CE71727847}"/>
              </a:ext>
            </a:extLst>
          </p:cNvPr>
          <p:cNvSpPr>
            <a:spLocks noGrp="1"/>
          </p:cNvSpPr>
          <p:nvPr>
            <p:ph type="ftr" sz="quarter" idx="10"/>
          </p:nvPr>
        </p:nvSpPr>
        <p:spPr/>
        <p:txBody>
          <a:bodyPr/>
          <a:lstStyle/>
          <a:p>
            <a:r>
              <a:rPr lang="cs-CZ" altLang="cs-CZ"/>
              <a:t>Didaktické využití dalších aplikací</a:t>
            </a:r>
            <a:endParaRPr lang="cs-CZ" altLang="cs-CZ" dirty="0"/>
          </a:p>
        </p:txBody>
      </p:sp>
      <p:sp>
        <p:nvSpPr>
          <p:cNvPr id="3" name="Zástupný symbol pro číslo snímku 2">
            <a:extLst>
              <a:ext uri="{FF2B5EF4-FFF2-40B4-BE49-F238E27FC236}">
                <a16:creationId xmlns:a16="http://schemas.microsoft.com/office/drawing/2014/main" id="{E5DEBF67-71B6-438C-9A3E-7E9D87B6A4CC}"/>
              </a:ext>
            </a:extLst>
          </p:cNvPr>
          <p:cNvSpPr>
            <a:spLocks noGrp="1"/>
          </p:cNvSpPr>
          <p:nvPr>
            <p:ph type="sldNum" sz="quarter" idx="11"/>
          </p:nvPr>
        </p:nvSpPr>
        <p:spPr/>
        <p:txBody>
          <a:bodyPr/>
          <a:lstStyle/>
          <a:p>
            <a:fld id="{D6D6C118-631F-4A80-9886-907009361577}" type="slidenum">
              <a:rPr lang="cs-CZ" altLang="cs-CZ" smtClean="0"/>
              <a:pPr/>
              <a:t>4</a:t>
            </a:fld>
            <a:endParaRPr lang="cs-CZ" altLang="cs-CZ" dirty="0"/>
          </a:p>
        </p:txBody>
      </p:sp>
      <p:sp>
        <p:nvSpPr>
          <p:cNvPr id="4" name="Zástupný obsah 3">
            <a:extLst>
              <a:ext uri="{FF2B5EF4-FFF2-40B4-BE49-F238E27FC236}">
                <a16:creationId xmlns:a16="http://schemas.microsoft.com/office/drawing/2014/main" id="{7B9F1C00-DB77-402C-BAB8-31E34E300A84}"/>
              </a:ext>
            </a:extLst>
          </p:cNvPr>
          <p:cNvSpPr>
            <a:spLocks noGrp="1"/>
          </p:cNvSpPr>
          <p:nvPr>
            <p:ph idx="1"/>
          </p:nvPr>
        </p:nvSpPr>
        <p:spPr/>
        <p:txBody>
          <a:bodyPr/>
          <a:lstStyle/>
          <a:p>
            <a:r>
              <a:rPr lang="cs-CZ" b="1" dirty="0"/>
              <a:t>základní tagy</a:t>
            </a:r>
            <a:r>
              <a:rPr lang="cs-CZ" dirty="0"/>
              <a:t>:</a:t>
            </a:r>
          </a:p>
          <a:p>
            <a:pPr lvl="1"/>
            <a:r>
              <a:rPr lang="cs-CZ" sz="2400" b="1" dirty="0"/>
              <a:t>&lt;h1&gt;&lt;/h1&gt;	</a:t>
            </a:r>
            <a:r>
              <a:rPr lang="cs-CZ" sz="2400" dirty="0"/>
              <a:t>hlavička (1 až 6) - &lt;h1&gt;&lt;/h1&gt; &lt;h2&gt;&lt;/h2&gt; atd.</a:t>
            </a:r>
          </a:p>
          <a:p>
            <a:pPr lvl="1"/>
            <a:r>
              <a:rPr lang="cs-CZ" sz="2400" b="1" dirty="0"/>
              <a:t>&lt;p&gt;&lt;/p&gt;		</a:t>
            </a:r>
            <a:r>
              <a:rPr lang="cs-CZ" sz="2400" dirty="0"/>
              <a:t>odstavec</a:t>
            </a:r>
          </a:p>
          <a:p>
            <a:pPr lvl="1"/>
            <a:r>
              <a:rPr lang="cs-CZ" sz="2400" b="1" dirty="0"/>
              <a:t>&lt;br /&gt;</a:t>
            </a:r>
            <a:r>
              <a:rPr lang="cs-CZ" sz="2400" dirty="0"/>
              <a:t>		zalomení řádku</a:t>
            </a:r>
          </a:p>
          <a:p>
            <a:pPr lvl="1"/>
            <a:r>
              <a:rPr lang="cs-CZ" sz="2400" b="1" dirty="0"/>
              <a:t>&lt;hr /&gt;</a:t>
            </a:r>
            <a:r>
              <a:rPr lang="cs-CZ" sz="2400" dirty="0"/>
              <a:t>		vodorovná čára</a:t>
            </a:r>
          </a:p>
          <a:p>
            <a:pPr lvl="1"/>
            <a:r>
              <a:rPr lang="cs-CZ" sz="2400" b="1" dirty="0"/>
              <a:t>&lt;b&gt;&lt;/b&gt;</a:t>
            </a:r>
            <a:r>
              <a:rPr lang="cs-CZ" sz="2400" dirty="0"/>
              <a:t>		tučný text</a:t>
            </a:r>
          </a:p>
          <a:p>
            <a:pPr lvl="1"/>
            <a:r>
              <a:rPr lang="cs-CZ" sz="2400" b="1" dirty="0"/>
              <a:t>&lt;i&gt;&lt;/i&gt;</a:t>
            </a:r>
            <a:r>
              <a:rPr lang="cs-CZ" sz="2400" dirty="0"/>
              <a:t>		kurzíva</a:t>
            </a:r>
          </a:p>
          <a:p>
            <a:pPr lvl="1"/>
            <a:r>
              <a:rPr lang="cs-CZ" sz="2400" b="1" dirty="0"/>
              <a:t>&lt;u&gt;&lt;/u&gt;</a:t>
            </a:r>
            <a:r>
              <a:rPr lang="cs-CZ" sz="2400" dirty="0"/>
              <a:t>		podtržený text</a:t>
            </a:r>
          </a:p>
          <a:p>
            <a:pPr lvl="1"/>
            <a:r>
              <a:rPr lang="cs-CZ" sz="2400" b="1" dirty="0"/>
              <a:t>&lt;sub&gt;&lt;/sub&gt;</a:t>
            </a:r>
            <a:r>
              <a:rPr lang="cs-CZ" sz="2400" dirty="0"/>
              <a:t> 	dolní index</a:t>
            </a:r>
          </a:p>
          <a:p>
            <a:pPr lvl="1"/>
            <a:r>
              <a:rPr lang="cs-CZ" sz="2400" b="1" dirty="0"/>
              <a:t>&lt;sup&gt;&lt;/sup&gt;	</a:t>
            </a:r>
            <a:r>
              <a:rPr lang="cs-CZ" sz="2400" dirty="0"/>
              <a:t>horní index</a:t>
            </a:r>
          </a:p>
          <a:p>
            <a:pPr lvl="1"/>
            <a:r>
              <a:rPr lang="cs-CZ" sz="2400" b="1" dirty="0"/>
              <a:t>&lt;a </a:t>
            </a:r>
            <a:r>
              <a:rPr lang="cs-CZ" sz="2400" b="1" dirty="0" err="1"/>
              <a:t>href</a:t>
            </a:r>
            <a:r>
              <a:rPr lang="cs-CZ" sz="2400" b="1" dirty="0"/>
              <a:t>=″URL″&gt;text odkazu&lt;/a&gt; 	</a:t>
            </a:r>
            <a:r>
              <a:rPr lang="cs-CZ" sz="2400" dirty="0"/>
              <a:t>odkaz na URL</a:t>
            </a:r>
          </a:p>
          <a:p>
            <a:pPr lvl="1"/>
            <a:r>
              <a:rPr lang="cs-CZ" sz="2400" b="1" dirty="0"/>
              <a:t>&lt;</a:t>
            </a:r>
            <a:r>
              <a:rPr lang="cs-CZ" sz="2400" b="1" dirty="0" err="1"/>
              <a:t>img</a:t>
            </a:r>
            <a:r>
              <a:rPr lang="cs-CZ" sz="2400" b="1" dirty="0"/>
              <a:t> </a:t>
            </a:r>
            <a:r>
              <a:rPr lang="cs-CZ" sz="2400" b="1" dirty="0" err="1"/>
              <a:t>src</a:t>
            </a:r>
            <a:r>
              <a:rPr lang="cs-CZ" sz="2400" b="1" dirty="0"/>
              <a:t>=″URL″ alt=″popis″ /&gt;</a:t>
            </a:r>
            <a:r>
              <a:rPr lang="cs-CZ" sz="2400" dirty="0"/>
              <a:t>	obrázek</a:t>
            </a:r>
          </a:p>
          <a:p>
            <a:endParaRPr lang="cs-CZ" dirty="0"/>
          </a:p>
        </p:txBody>
      </p:sp>
    </p:spTree>
    <p:extLst>
      <p:ext uri="{BB962C8B-B14F-4D97-AF65-F5344CB8AC3E}">
        <p14:creationId xmlns:p14="http://schemas.microsoft.com/office/powerpoint/2010/main" val="3470009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63AACA-BF69-487D-9735-82DFD425E20F}"/>
              </a:ext>
            </a:extLst>
          </p:cNvPr>
          <p:cNvSpPr>
            <a:spLocks noGrp="1"/>
          </p:cNvSpPr>
          <p:nvPr>
            <p:ph type="ftr" sz="quarter" idx="10"/>
          </p:nvPr>
        </p:nvSpPr>
        <p:spPr/>
        <p:txBody>
          <a:bodyPr/>
          <a:lstStyle/>
          <a:p>
            <a:r>
              <a:rPr lang="cs-CZ" altLang="cs-CZ"/>
              <a:t>Didaktické využití dalších aplikací</a:t>
            </a:r>
            <a:endParaRPr lang="cs-CZ" altLang="cs-CZ" dirty="0"/>
          </a:p>
        </p:txBody>
      </p:sp>
      <p:sp>
        <p:nvSpPr>
          <p:cNvPr id="3" name="Zástupný symbol pro číslo snímku 2">
            <a:extLst>
              <a:ext uri="{FF2B5EF4-FFF2-40B4-BE49-F238E27FC236}">
                <a16:creationId xmlns:a16="http://schemas.microsoft.com/office/drawing/2014/main" id="{20D4DF72-4E3E-48CC-9A64-1AC200C8AFB0}"/>
              </a:ext>
            </a:extLst>
          </p:cNvPr>
          <p:cNvSpPr>
            <a:spLocks noGrp="1"/>
          </p:cNvSpPr>
          <p:nvPr>
            <p:ph type="sldNum" sz="quarter" idx="11"/>
          </p:nvPr>
        </p:nvSpPr>
        <p:spPr/>
        <p:txBody>
          <a:bodyPr/>
          <a:lstStyle/>
          <a:p>
            <a:fld id="{D6D6C118-631F-4A80-9886-907009361577}" type="slidenum">
              <a:rPr lang="cs-CZ" altLang="cs-CZ" smtClean="0"/>
              <a:pPr/>
              <a:t>5</a:t>
            </a:fld>
            <a:endParaRPr lang="cs-CZ" altLang="cs-CZ" dirty="0"/>
          </a:p>
        </p:txBody>
      </p:sp>
      <p:sp>
        <p:nvSpPr>
          <p:cNvPr id="4" name="Zástupný obsah 3">
            <a:extLst>
              <a:ext uri="{FF2B5EF4-FFF2-40B4-BE49-F238E27FC236}">
                <a16:creationId xmlns:a16="http://schemas.microsoft.com/office/drawing/2014/main" id="{60666A39-648F-4787-9780-66CB488D9867}"/>
              </a:ext>
            </a:extLst>
          </p:cNvPr>
          <p:cNvSpPr>
            <a:spLocks noGrp="1"/>
          </p:cNvSpPr>
          <p:nvPr>
            <p:ph idx="1"/>
          </p:nvPr>
        </p:nvSpPr>
        <p:spPr/>
        <p:txBody>
          <a:bodyPr/>
          <a:lstStyle/>
          <a:p>
            <a:r>
              <a:rPr lang="cs-CZ" b="1" dirty="0"/>
              <a:t>seznamy</a:t>
            </a:r>
            <a:r>
              <a:rPr lang="cs-CZ" dirty="0"/>
              <a:t>:</a:t>
            </a:r>
          </a:p>
          <a:p>
            <a:pPr lvl="1"/>
            <a:r>
              <a:rPr lang="cs-CZ" sz="2400" b="1" dirty="0"/>
              <a:t>&lt;ul&gt;&lt;/ul&gt;	</a:t>
            </a:r>
            <a:r>
              <a:rPr lang="cs-CZ" sz="2400" dirty="0"/>
              <a:t>nečíslovaný seznam</a:t>
            </a:r>
          </a:p>
          <a:p>
            <a:pPr lvl="1"/>
            <a:r>
              <a:rPr lang="cs-CZ" sz="2400" b="1" dirty="0"/>
              <a:t>&lt;</a:t>
            </a:r>
            <a:r>
              <a:rPr lang="cs-CZ" sz="2400" b="1" dirty="0" err="1"/>
              <a:t>ol</a:t>
            </a:r>
            <a:r>
              <a:rPr lang="cs-CZ" sz="2400" b="1" dirty="0"/>
              <a:t>&gt;&lt;/</a:t>
            </a:r>
            <a:r>
              <a:rPr lang="cs-CZ" sz="2400" b="1" dirty="0" err="1"/>
              <a:t>ol</a:t>
            </a:r>
            <a:r>
              <a:rPr lang="cs-CZ" sz="2400" b="1" dirty="0"/>
              <a:t>&gt;	</a:t>
            </a:r>
            <a:r>
              <a:rPr lang="cs-CZ" sz="2400" dirty="0"/>
              <a:t>číslovaný seznam</a:t>
            </a:r>
          </a:p>
          <a:p>
            <a:pPr lvl="1"/>
            <a:r>
              <a:rPr lang="cs-CZ" sz="2400" b="1" dirty="0"/>
              <a:t>&lt;</a:t>
            </a:r>
            <a:r>
              <a:rPr lang="cs-CZ" sz="2400" b="1" dirty="0" err="1"/>
              <a:t>li</a:t>
            </a:r>
            <a:r>
              <a:rPr lang="cs-CZ" sz="2400" b="1" dirty="0"/>
              <a:t>&gt;&lt;/</a:t>
            </a:r>
            <a:r>
              <a:rPr lang="cs-CZ" sz="2400" b="1" dirty="0" err="1"/>
              <a:t>li</a:t>
            </a:r>
            <a:r>
              <a:rPr lang="cs-CZ" sz="2400" b="1" dirty="0"/>
              <a:t>&gt; </a:t>
            </a:r>
            <a:r>
              <a:rPr lang="cs-CZ" sz="2400" dirty="0"/>
              <a:t>		položka seznamu</a:t>
            </a:r>
          </a:p>
          <a:p>
            <a:r>
              <a:rPr lang="cs-CZ" b="1" dirty="0"/>
              <a:t>tabulky</a:t>
            </a:r>
            <a:r>
              <a:rPr lang="cs-CZ" dirty="0"/>
              <a:t>:</a:t>
            </a:r>
          </a:p>
          <a:p>
            <a:pPr lvl="1"/>
            <a:r>
              <a:rPr lang="cs-CZ" sz="2400" b="1" dirty="0"/>
              <a:t>&lt;table&gt;&lt;/table&gt;</a:t>
            </a:r>
            <a:r>
              <a:rPr lang="cs-CZ" sz="2400" dirty="0"/>
              <a:t> 	tabulka</a:t>
            </a:r>
          </a:p>
          <a:p>
            <a:pPr lvl="1"/>
            <a:r>
              <a:rPr lang="cs-CZ" sz="2400" b="1" dirty="0"/>
              <a:t>&lt;</a:t>
            </a:r>
            <a:r>
              <a:rPr lang="cs-CZ" sz="2400" b="1" dirty="0" err="1"/>
              <a:t>tr</a:t>
            </a:r>
            <a:r>
              <a:rPr lang="cs-CZ" sz="2400" b="1" dirty="0"/>
              <a:t>&gt;&lt;/</a:t>
            </a:r>
            <a:r>
              <a:rPr lang="cs-CZ" sz="2400" b="1" dirty="0" err="1"/>
              <a:t>tr</a:t>
            </a:r>
            <a:r>
              <a:rPr lang="cs-CZ" sz="2400" b="1" dirty="0"/>
              <a:t>&gt;			</a:t>
            </a:r>
            <a:r>
              <a:rPr lang="cs-CZ" sz="2400" dirty="0"/>
              <a:t>řádek tabulky</a:t>
            </a:r>
          </a:p>
          <a:p>
            <a:pPr lvl="1"/>
            <a:r>
              <a:rPr lang="cs-CZ" sz="2400" b="1" dirty="0"/>
              <a:t>&lt;</a:t>
            </a:r>
            <a:r>
              <a:rPr lang="cs-CZ" sz="2400" b="1" dirty="0" err="1"/>
              <a:t>td</a:t>
            </a:r>
            <a:r>
              <a:rPr lang="cs-CZ" sz="2400" b="1" dirty="0"/>
              <a:t>&gt;&lt;/</a:t>
            </a:r>
            <a:r>
              <a:rPr lang="cs-CZ" sz="2400" b="1" dirty="0" err="1"/>
              <a:t>td</a:t>
            </a:r>
            <a:r>
              <a:rPr lang="cs-CZ" sz="2400" b="1" dirty="0"/>
              <a:t>&gt; 		</a:t>
            </a:r>
            <a:r>
              <a:rPr lang="cs-CZ" sz="2400" dirty="0"/>
              <a:t>buňka tabulky</a:t>
            </a:r>
          </a:p>
          <a:p>
            <a:r>
              <a:rPr lang="cs-CZ" b="1" dirty="0"/>
              <a:t>znakové entity:</a:t>
            </a:r>
          </a:p>
          <a:p>
            <a:pPr lvl="1"/>
            <a:r>
              <a:rPr lang="cs-CZ" sz="2400" b="1" dirty="0"/>
              <a:t>&amp;copy; </a:t>
            </a:r>
            <a:r>
              <a:rPr lang="cs-CZ" sz="2400" dirty="0"/>
              <a:t>		©</a:t>
            </a:r>
          </a:p>
          <a:p>
            <a:pPr lvl="1"/>
            <a:r>
              <a:rPr lang="cs-CZ" sz="2400" b="1" dirty="0"/>
              <a:t>&amp;</a:t>
            </a:r>
            <a:r>
              <a:rPr lang="cs-CZ" sz="2400" b="1" dirty="0" err="1"/>
              <a:t>nbsp</a:t>
            </a:r>
            <a:r>
              <a:rPr lang="cs-CZ" sz="2400" b="1" dirty="0"/>
              <a:t>;</a:t>
            </a:r>
            <a:r>
              <a:rPr lang="cs-CZ" sz="2400" dirty="0"/>
              <a:t>		nedělitelná mezera</a:t>
            </a:r>
          </a:p>
        </p:txBody>
      </p:sp>
    </p:spTree>
    <p:extLst>
      <p:ext uri="{BB962C8B-B14F-4D97-AF65-F5344CB8AC3E}">
        <p14:creationId xmlns:p14="http://schemas.microsoft.com/office/powerpoint/2010/main" val="919000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95E83D5-B232-4CF4-90E9-5A0F88D39001}"/>
              </a:ext>
            </a:extLst>
          </p:cNvPr>
          <p:cNvSpPr>
            <a:spLocks noGrp="1"/>
          </p:cNvSpPr>
          <p:nvPr>
            <p:ph type="ftr" sz="quarter" idx="10"/>
          </p:nvPr>
        </p:nvSpPr>
        <p:spPr/>
        <p:txBody>
          <a:bodyPr/>
          <a:lstStyle/>
          <a:p>
            <a:r>
              <a:rPr lang="cs-CZ"/>
              <a:t>Didaktické využití dalších aplikací</a:t>
            </a:r>
            <a:endParaRPr lang="cs-CZ" dirty="0"/>
          </a:p>
        </p:txBody>
      </p:sp>
      <p:sp>
        <p:nvSpPr>
          <p:cNvPr id="3" name="Zástupný symbol pro číslo snímku 2">
            <a:extLst>
              <a:ext uri="{FF2B5EF4-FFF2-40B4-BE49-F238E27FC236}">
                <a16:creationId xmlns:a16="http://schemas.microsoft.com/office/drawing/2014/main" id="{B4016993-4051-4831-AECF-0C3C2D705360}"/>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9DECAB95-3A43-4EE2-9B1D-C1F1385D2655}"/>
              </a:ext>
            </a:extLst>
          </p:cNvPr>
          <p:cNvSpPr>
            <a:spLocks noGrp="1"/>
          </p:cNvSpPr>
          <p:nvPr>
            <p:ph type="title"/>
          </p:nvPr>
        </p:nvSpPr>
        <p:spPr>
          <a:xfrm>
            <a:off x="719400" y="378000"/>
            <a:ext cx="10753200" cy="451576"/>
          </a:xfrm>
        </p:spPr>
        <p:txBody>
          <a:bodyPr/>
          <a:lstStyle/>
          <a:p>
            <a:pPr algn="ctr"/>
            <a:r>
              <a:rPr lang="cs-CZ" sz="3200" b="0" dirty="0">
                <a:effectLst>
                  <a:outerShdw blurRad="38100" dist="38100" dir="2700000" algn="tl">
                    <a:srgbClr val="000000">
                      <a:alpha val="43137"/>
                    </a:srgbClr>
                  </a:outerShdw>
                </a:effectLst>
                <a:latin typeface="+mn-lt"/>
              </a:rPr>
              <a:t>Kaskádové styly (</a:t>
            </a:r>
            <a:r>
              <a:rPr lang="cs-CZ" sz="3200" b="0" dirty="0" err="1">
                <a:effectLst>
                  <a:outerShdw blurRad="38100" dist="38100" dir="2700000" algn="tl">
                    <a:srgbClr val="000000">
                      <a:alpha val="43137"/>
                    </a:srgbClr>
                  </a:outerShdw>
                </a:effectLst>
                <a:latin typeface="+mn-lt"/>
              </a:rPr>
              <a:t>css</a:t>
            </a:r>
            <a:r>
              <a:rPr lang="cs-CZ" sz="3200" b="0" dirty="0">
                <a:effectLst>
                  <a:outerShdw blurRad="38100" dist="38100" dir="2700000" algn="tl">
                    <a:srgbClr val="000000">
                      <a:alpha val="43137"/>
                    </a:srgbClr>
                  </a:outerShdw>
                </a:effectLst>
                <a:latin typeface="+mn-lt"/>
              </a:rPr>
              <a:t>):</a:t>
            </a:r>
            <a:br>
              <a:rPr lang="cs-CZ" dirty="0"/>
            </a:br>
            <a:endParaRPr lang="cs-CZ" dirty="0"/>
          </a:p>
        </p:txBody>
      </p:sp>
      <p:sp>
        <p:nvSpPr>
          <p:cNvPr id="5" name="Zástupný obsah 4">
            <a:extLst>
              <a:ext uri="{FF2B5EF4-FFF2-40B4-BE49-F238E27FC236}">
                <a16:creationId xmlns:a16="http://schemas.microsoft.com/office/drawing/2014/main" id="{D635AACF-D5A3-4B98-8CBF-F326B42162B6}"/>
              </a:ext>
            </a:extLst>
          </p:cNvPr>
          <p:cNvSpPr>
            <a:spLocks noGrp="1"/>
          </p:cNvSpPr>
          <p:nvPr>
            <p:ph idx="1"/>
          </p:nvPr>
        </p:nvSpPr>
        <p:spPr>
          <a:xfrm>
            <a:off x="720000" y="1245870"/>
            <a:ext cx="10753200" cy="4586130"/>
          </a:xfrm>
        </p:spPr>
        <p:txBody>
          <a:bodyPr/>
          <a:lstStyle/>
          <a:p>
            <a:pPr lvl="1"/>
            <a:r>
              <a:rPr lang="cs-CZ" sz="2400" dirty="0" err="1"/>
              <a:t>Cascading</a:t>
            </a:r>
            <a:r>
              <a:rPr lang="cs-CZ" sz="2400" dirty="0"/>
              <a:t> Style </a:t>
            </a:r>
            <a:r>
              <a:rPr lang="cs-CZ" sz="2400" dirty="0" err="1"/>
              <a:t>Sheets</a:t>
            </a:r>
            <a:r>
              <a:rPr lang="cs-CZ" sz="2400" dirty="0"/>
              <a:t> (tabulky kaskádových stylů)</a:t>
            </a:r>
          </a:p>
          <a:p>
            <a:pPr lvl="1"/>
            <a:r>
              <a:rPr lang="cs-CZ" sz="2400" dirty="0"/>
              <a:t>umožňují definovat způsob zobrazení každého elementu na stránce – druh, barvu a velikost písma, způsob zarovnání, způsob zvýraznění apod.</a:t>
            </a:r>
          </a:p>
          <a:p>
            <a:pPr lvl="1"/>
            <a:r>
              <a:rPr lang="cs-CZ" sz="2400" dirty="0"/>
              <a:t>oddělení vzhledu dokumentu od jeho struktury a obsahu</a:t>
            </a:r>
          </a:p>
          <a:p>
            <a:pPr lvl="1"/>
            <a:endParaRPr lang="cs-CZ" sz="2400" dirty="0"/>
          </a:p>
          <a:p>
            <a:pPr lvl="1"/>
            <a:r>
              <a:rPr lang="cs-CZ" sz="2400" dirty="0"/>
              <a:t> externí styly (.</a:t>
            </a:r>
            <a:r>
              <a:rPr lang="cs-CZ" sz="2400" dirty="0" err="1"/>
              <a:t>css</a:t>
            </a:r>
            <a:r>
              <a:rPr lang="cs-CZ" sz="2400" dirty="0"/>
              <a:t> + &lt;link&gt; či &lt;style&gt;) x interní styly (atribut style v daném tagu)</a:t>
            </a:r>
          </a:p>
          <a:p>
            <a:pPr lvl="1"/>
            <a:r>
              <a:rPr lang="cs-CZ" sz="2400" b="1" strike="sngStrike" dirty="0"/>
              <a:t>&lt;b&gt;&lt;/b&gt;</a:t>
            </a:r>
            <a:r>
              <a:rPr lang="cs-CZ" sz="2400" strike="sngStrike" dirty="0"/>
              <a:t>, </a:t>
            </a:r>
            <a:r>
              <a:rPr lang="cs-CZ" sz="2400" b="1" strike="sngStrike" dirty="0"/>
              <a:t>&lt;i&gt;&lt;/i&gt;, &lt;u&gt;&lt;/u&gt;</a:t>
            </a:r>
          </a:p>
          <a:p>
            <a:pPr lvl="1"/>
            <a:r>
              <a:rPr lang="cs-CZ" sz="2400" dirty="0"/>
              <a:t>in-line styl (typ interního stylu): </a:t>
            </a:r>
            <a:r>
              <a:rPr lang="en-US" sz="2400" dirty="0"/>
              <a:t>&lt;p style="font-weight: bold;"&gt;&lt;/p&gt;</a:t>
            </a:r>
            <a:r>
              <a:rPr lang="cs-CZ" sz="2400" dirty="0"/>
              <a:t> tučný odstavec</a:t>
            </a:r>
          </a:p>
          <a:p>
            <a:pPr lvl="1"/>
            <a:r>
              <a:rPr lang="en-US" sz="2400" b="1" dirty="0"/>
              <a:t>&lt;</a:t>
            </a:r>
            <a:r>
              <a:rPr lang="cs-CZ" sz="2400" b="1" dirty="0" err="1"/>
              <a:t>span</a:t>
            </a:r>
            <a:r>
              <a:rPr lang="cs-CZ" sz="2400" b="1" dirty="0"/>
              <a:t>&gt;</a:t>
            </a:r>
            <a:r>
              <a:rPr lang="en-US" sz="2400" b="1" dirty="0"/>
              <a:t>&lt;/</a:t>
            </a:r>
            <a:r>
              <a:rPr lang="cs-CZ" sz="2400" b="1" dirty="0" err="1"/>
              <a:t>span</a:t>
            </a:r>
            <a:r>
              <a:rPr lang="en-US" sz="2400" b="1" dirty="0"/>
              <a:t>&gt;</a:t>
            </a:r>
            <a:r>
              <a:rPr lang="cs-CZ" sz="2400" b="1" dirty="0"/>
              <a:t> </a:t>
            </a:r>
            <a:r>
              <a:rPr lang="cs-CZ" sz="2400" dirty="0"/>
              <a:t>řádkový prvek textu </a:t>
            </a:r>
          </a:p>
          <a:p>
            <a:pPr lvl="1"/>
            <a:r>
              <a:rPr lang="en-US" sz="2400" b="1" dirty="0"/>
              <a:t>&lt;</a:t>
            </a:r>
            <a:r>
              <a:rPr lang="cs-CZ" sz="2400" b="1" dirty="0"/>
              <a:t>div&gt;</a:t>
            </a:r>
            <a:r>
              <a:rPr lang="en-US" sz="2400" b="1" dirty="0"/>
              <a:t>&lt;/</a:t>
            </a:r>
            <a:r>
              <a:rPr lang="cs-CZ" sz="2400" b="1" dirty="0"/>
              <a:t>div</a:t>
            </a:r>
            <a:r>
              <a:rPr lang="en-US" sz="2400" b="1" dirty="0"/>
              <a:t>&gt;</a:t>
            </a:r>
            <a:r>
              <a:rPr lang="cs-CZ" sz="2400" b="1" dirty="0"/>
              <a:t> </a:t>
            </a:r>
            <a:r>
              <a:rPr lang="cs-CZ" sz="2400" dirty="0"/>
              <a:t>blok textu</a:t>
            </a:r>
          </a:p>
          <a:p>
            <a:pPr lvl="1"/>
            <a:r>
              <a:rPr lang="cs-CZ" sz="2400" dirty="0"/>
              <a:t>více: struktura html dokumentu, seznamy, tabulky</a:t>
            </a:r>
          </a:p>
        </p:txBody>
      </p:sp>
    </p:spTree>
    <p:extLst>
      <p:ext uri="{BB962C8B-B14F-4D97-AF65-F5344CB8AC3E}">
        <p14:creationId xmlns:p14="http://schemas.microsoft.com/office/powerpoint/2010/main" val="752428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fld id="{AA8668AB-1F25-4100-AF48-32F7D1E3A102}" type="slidenum">
              <a:rPr lang="cs-CZ" smtClean="0"/>
              <a:pPr>
                <a:defRPr/>
              </a:pPr>
              <a:t>7</a:t>
            </a:fld>
            <a:endParaRPr lang="cs-CZ" dirty="0"/>
          </a:p>
        </p:txBody>
      </p:sp>
      <p:sp>
        <p:nvSpPr>
          <p:cNvPr id="5" name="Nadpis 1"/>
          <p:cNvSpPr txBox="1">
            <a:spLocks/>
          </p:cNvSpPr>
          <p:nvPr/>
        </p:nvSpPr>
        <p:spPr>
          <a:xfrm>
            <a:off x="1981200" y="570978"/>
            <a:ext cx="8229600" cy="819497"/>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pPr>
            <a:r>
              <a:rPr lang="cs-CZ" sz="3200" dirty="0"/>
              <a:t>Editory HTML stránek</a:t>
            </a:r>
          </a:p>
        </p:txBody>
      </p:sp>
      <p:sp>
        <p:nvSpPr>
          <p:cNvPr id="6" name="Zástupný symbol pro obsah 2"/>
          <p:cNvSpPr txBox="1">
            <a:spLocks/>
          </p:cNvSpPr>
          <p:nvPr/>
        </p:nvSpPr>
        <p:spPr>
          <a:xfrm>
            <a:off x="1981200" y="1804770"/>
            <a:ext cx="8229600" cy="4058148"/>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505800" indent="-180000">
              <a:spcBef>
                <a:spcPts val="0"/>
              </a:spcBef>
              <a:buClr>
                <a:schemeClr val="tx2"/>
              </a:buClr>
              <a:buSzPct val="100000"/>
              <a:buFont typeface="Arial" panose="020B0604020202020204" pitchFamily="34" charset="0"/>
              <a:buChar char="̶"/>
            </a:pPr>
            <a:r>
              <a:rPr lang="cs-CZ" sz="2800" b="1" dirty="0">
                <a:solidFill>
                  <a:schemeClr val="tx1"/>
                </a:solidFill>
                <a:latin typeface="+mn-lt"/>
              </a:rPr>
              <a:t>strukturní editory</a:t>
            </a:r>
            <a:r>
              <a:rPr lang="cs-CZ" sz="2800" dirty="0">
                <a:solidFill>
                  <a:schemeClr val="tx1"/>
                </a:solidFill>
                <a:latin typeface="+mn-lt"/>
              </a:rPr>
              <a:t>: upravuje se HTML (</a:t>
            </a:r>
            <a:r>
              <a:rPr lang="cs-CZ" sz="2800" dirty="0" err="1">
                <a:solidFill>
                  <a:schemeClr val="tx1"/>
                </a:solidFill>
                <a:latin typeface="+mn-lt"/>
              </a:rPr>
              <a:t>PSPad</a:t>
            </a:r>
            <a:r>
              <a:rPr lang="cs-CZ" sz="2800" dirty="0">
                <a:solidFill>
                  <a:schemeClr val="tx1"/>
                </a:solidFill>
                <a:latin typeface="+mn-lt"/>
              </a:rPr>
              <a:t>, Notepad++, …)</a:t>
            </a:r>
          </a:p>
          <a:p>
            <a:pPr marL="505800" indent="-180000">
              <a:spcBef>
                <a:spcPts val="0"/>
              </a:spcBef>
              <a:buClr>
                <a:schemeClr val="tx2"/>
              </a:buClr>
              <a:buSzPct val="100000"/>
              <a:buFont typeface="Arial" panose="020B0604020202020204" pitchFamily="34" charset="0"/>
              <a:buChar char="̶"/>
            </a:pPr>
            <a:r>
              <a:rPr lang="cs-CZ" sz="2800" b="1" dirty="0" err="1">
                <a:solidFill>
                  <a:schemeClr val="tx1"/>
                </a:solidFill>
                <a:latin typeface="+mn-lt"/>
              </a:rPr>
              <a:t>wysiwyg</a:t>
            </a:r>
            <a:r>
              <a:rPr lang="cs-CZ" sz="2800" b="1" dirty="0">
                <a:solidFill>
                  <a:schemeClr val="tx1"/>
                </a:solidFill>
                <a:latin typeface="+mn-lt"/>
              </a:rPr>
              <a:t> editory</a:t>
            </a:r>
            <a:r>
              <a:rPr lang="cs-CZ" sz="2800" dirty="0">
                <a:solidFill>
                  <a:schemeClr val="tx1"/>
                </a:solidFill>
                <a:latin typeface="+mn-lt"/>
              </a:rPr>
              <a:t>: zobrazují stránku už při psaní tak, jak bude vypadat v prohlížeči a kód generuje automaticky, žádná znalost jazyka není potřeba </a:t>
            </a:r>
          </a:p>
          <a:p>
            <a:pPr marL="905850" lvl="1" indent="-180000">
              <a:spcBef>
                <a:spcPts val="0"/>
              </a:spcBef>
              <a:buClr>
                <a:schemeClr val="tx2"/>
              </a:buClr>
              <a:buSzPct val="100000"/>
              <a:buFont typeface="Arial" panose="020B0604020202020204" pitchFamily="34" charset="0"/>
              <a:buChar char="̶"/>
            </a:pPr>
            <a:r>
              <a:rPr lang="en-US" sz="2400" dirty="0">
                <a:solidFill>
                  <a:schemeClr val="tx1"/>
                </a:solidFill>
                <a:latin typeface="+mn-lt"/>
              </a:rPr>
              <a:t>MS  FrontPage</a:t>
            </a:r>
            <a:r>
              <a:rPr lang="cs-CZ" sz="2400" dirty="0">
                <a:solidFill>
                  <a:schemeClr val="tx1"/>
                </a:solidFill>
                <a:latin typeface="+mn-lt"/>
              </a:rPr>
              <a:t>, Microsoft </a:t>
            </a:r>
            <a:r>
              <a:rPr lang="cs-CZ" sz="2400" dirty="0" err="1">
                <a:solidFill>
                  <a:schemeClr val="tx1"/>
                </a:solidFill>
                <a:latin typeface="+mn-lt"/>
              </a:rPr>
              <a:t>Expression</a:t>
            </a:r>
            <a:r>
              <a:rPr lang="cs-CZ" sz="2400" dirty="0">
                <a:solidFill>
                  <a:schemeClr val="tx1"/>
                </a:solidFill>
                <a:latin typeface="+mn-lt"/>
              </a:rPr>
              <a:t> Web </a:t>
            </a:r>
          </a:p>
          <a:p>
            <a:pPr marL="905850" lvl="1" indent="-180000">
              <a:spcBef>
                <a:spcPts val="0"/>
              </a:spcBef>
              <a:buClr>
                <a:schemeClr val="tx2"/>
              </a:buClr>
              <a:buSzPct val="100000"/>
              <a:buFont typeface="Arial" panose="020B0604020202020204" pitchFamily="34" charset="0"/>
              <a:buChar char="̶"/>
            </a:pPr>
            <a:r>
              <a:rPr lang="en-US" sz="2400" dirty="0">
                <a:solidFill>
                  <a:schemeClr val="tx1"/>
                </a:solidFill>
                <a:latin typeface="+mn-lt"/>
              </a:rPr>
              <a:t>OO Writer</a:t>
            </a:r>
            <a:r>
              <a:rPr lang="cs-CZ" sz="2400" dirty="0">
                <a:solidFill>
                  <a:schemeClr val="tx1"/>
                </a:solidFill>
                <a:latin typeface="+mn-lt"/>
              </a:rPr>
              <a:t> – Průvodci – WWW stránka, </a:t>
            </a:r>
            <a:r>
              <a:rPr lang="cs-CZ" sz="2400" dirty="0" err="1">
                <a:solidFill>
                  <a:schemeClr val="tx1"/>
                </a:solidFill>
                <a:latin typeface="+mn-lt"/>
              </a:rPr>
              <a:t>KompoZer</a:t>
            </a:r>
            <a:r>
              <a:rPr lang="cs-CZ" sz="2400" dirty="0">
                <a:solidFill>
                  <a:schemeClr val="tx1"/>
                </a:solidFill>
                <a:latin typeface="+mn-lt"/>
              </a:rPr>
              <a:t>, </a:t>
            </a:r>
            <a:r>
              <a:rPr lang="cs-CZ" sz="2400" dirty="0" err="1">
                <a:solidFill>
                  <a:schemeClr val="tx1"/>
                </a:solidFill>
                <a:latin typeface="+mn-lt"/>
              </a:rPr>
              <a:t>BlueGriffon</a:t>
            </a:r>
            <a:r>
              <a:rPr lang="cs-CZ" sz="2400" dirty="0">
                <a:solidFill>
                  <a:schemeClr val="tx1"/>
                </a:solidFill>
                <a:latin typeface="+mn-lt"/>
              </a:rPr>
              <a:t>, </a:t>
            </a:r>
            <a:r>
              <a:rPr lang="cs-CZ" sz="2400" dirty="0" err="1">
                <a:solidFill>
                  <a:schemeClr val="tx1"/>
                </a:solidFill>
                <a:latin typeface="+mn-lt"/>
              </a:rPr>
              <a:t>Easy</a:t>
            </a:r>
            <a:r>
              <a:rPr lang="cs-CZ" sz="2400" dirty="0">
                <a:solidFill>
                  <a:schemeClr val="tx1"/>
                </a:solidFill>
                <a:latin typeface="+mn-lt"/>
              </a:rPr>
              <a:t> Editor)</a:t>
            </a:r>
          </a:p>
        </p:txBody>
      </p:sp>
      <p:sp>
        <p:nvSpPr>
          <p:cNvPr id="4" name="Zástupný symbol pro zápatí 3">
            <a:extLst>
              <a:ext uri="{FF2B5EF4-FFF2-40B4-BE49-F238E27FC236}">
                <a16:creationId xmlns:a16="http://schemas.microsoft.com/office/drawing/2014/main" id="{57E7843A-A611-48BC-9339-8F1A6DBBF8CA}"/>
              </a:ext>
            </a:extLst>
          </p:cNvPr>
          <p:cNvSpPr>
            <a:spLocks noGrp="1"/>
          </p:cNvSpPr>
          <p:nvPr>
            <p:ph type="ftr" sz="quarter" idx="11"/>
          </p:nvPr>
        </p:nvSpPr>
        <p:spPr/>
        <p:txBody>
          <a:bodyPr/>
          <a:lstStyle/>
          <a:p>
            <a:pPr>
              <a:defRPr/>
            </a:pPr>
            <a:r>
              <a:rPr lang="cs-CZ"/>
              <a:t>Didaktické využití dalších aplikací</a:t>
            </a:r>
            <a:endParaRPr lang="cs-CZ" dirty="0"/>
          </a:p>
        </p:txBody>
      </p:sp>
    </p:spTree>
    <p:extLst>
      <p:ext uri="{BB962C8B-B14F-4D97-AF65-F5344CB8AC3E}">
        <p14:creationId xmlns:p14="http://schemas.microsoft.com/office/powerpoint/2010/main" val="1537528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749483C6-46A3-463D-83E9-F27445FBD0B3}"/>
              </a:ext>
            </a:extLst>
          </p:cNvPr>
          <p:cNvSpPr>
            <a:spLocks noGrp="1"/>
          </p:cNvSpPr>
          <p:nvPr>
            <p:ph idx="1"/>
          </p:nvPr>
        </p:nvSpPr>
        <p:spPr/>
        <p:txBody>
          <a:bodyPr/>
          <a:lstStyle/>
          <a:p>
            <a:r>
              <a:rPr lang="cs-CZ" dirty="0">
                <a:hlinkClick r:id="rId3"/>
              </a:rPr>
              <a:t>http://www.cojsemvyzkousela.cz/?p=5691</a:t>
            </a:r>
            <a:endParaRPr lang="cs-CZ" dirty="0"/>
          </a:p>
        </p:txBody>
      </p:sp>
      <p:sp>
        <p:nvSpPr>
          <p:cNvPr id="3" name="Zástupný symbol pro zápatí 2">
            <a:extLst>
              <a:ext uri="{FF2B5EF4-FFF2-40B4-BE49-F238E27FC236}">
                <a16:creationId xmlns:a16="http://schemas.microsoft.com/office/drawing/2014/main" id="{0D5E3727-4D72-432B-B0D2-CE76140149DB}"/>
              </a:ext>
            </a:extLst>
          </p:cNvPr>
          <p:cNvSpPr>
            <a:spLocks noGrp="1"/>
          </p:cNvSpPr>
          <p:nvPr>
            <p:ph type="ftr" sz="quarter" idx="10"/>
          </p:nvPr>
        </p:nvSpPr>
        <p:spPr/>
        <p:txBody>
          <a:bodyPr/>
          <a:lstStyle/>
          <a:p>
            <a:r>
              <a:rPr lang="cs-CZ"/>
              <a:t>Didaktické využití dalších aplikací</a:t>
            </a:r>
            <a:endParaRPr lang="cs-CZ" dirty="0"/>
          </a:p>
        </p:txBody>
      </p:sp>
      <p:sp>
        <p:nvSpPr>
          <p:cNvPr id="4" name="Zástupný symbol pro číslo snímku 3">
            <a:extLst>
              <a:ext uri="{FF2B5EF4-FFF2-40B4-BE49-F238E27FC236}">
                <a16:creationId xmlns:a16="http://schemas.microsoft.com/office/drawing/2014/main" id="{496FE14D-4A44-4096-B772-DCC8C536C549}"/>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6" name="Nadpis 5">
            <a:extLst>
              <a:ext uri="{FF2B5EF4-FFF2-40B4-BE49-F238E27FC236}">
                <a16:creationId xmlns:a16="http://schemas.microsoft.com/office/drawing/2014/main" id="{5FAC4BCD-4B0A-44E8-A50B-18A86402D059}"/>
              </a:ext>
            </a:extLst>
          </p:cNvPr>
          <p:cNvSpPr>
            <a:spLocks noGrp="1"/>
          </p:cNvSpPr>
          <p:nvPr>
            <p:ph type="title"/>
          </p:nvPr>
        </p:nvSpPr>
        <p:spPr/>
        <p:txBody>
          <a:bodyPr/>
          <a:lstStyle/>
          <a:p>
            <a:r>
              <a:rPr lang="cs-CZ" dirty="0"/>
              <a:t>Vytvoření webové stránky v nákresech Google</a:t>
            </a:r>
          </a:p>
        </p:txBody>
      </p:sp>
      <p:pic>
        <p:nvPicPr>
          <p:cNvPr id="7" name="Obrázek 6">
            <a:extLst>
              <a:ext uri="{FF2B5EF4-FFF2-40B4-BE49-F238E27FC236}">
                <a16:creationId xmlns:a16="http://schemas.microsoft.com/office/drawing/2014/main" id="{23CEB338-1E17-414F-8774-7EBDFD38B3AB}"/>
              </a:ext>
            </a:extLst>
          </p:cNvPr>
          <p:cNvPicPr>
            <a:picLocks noChangeAspect="1"/>
          </p:cNvPicPr>
          <p:nvPr/>
        </p:nvPicPr>
        <p:blipFill>
          <a:blip r:embed="rId4"/>
          <a:stretch>
            <a:fillRect/>
          </a:stretch>
        </p:blipFill>
        <p:spPr>
          <a:xfrm>
            <a:off x="3258593" y="2602425"/>
            <a:ext cx="6459707" cy="3877575"/>
          </a:xfrm>
          <a:prstGeom prst="rect">
            <a:avLst/>
          </a:prstGeom>
        </p:spPr>
      </p:pic>
    </p:spTree>
    <p:extLst>
      <p:ext uri="{BB962C8B-B14F-4D97-AF65-F5344CB8AC3E}">
        <p14:creationId xmlns:p14="http://schemas.microsoft.com/office/powerpoint/2010/main" val="1761617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A119DCF6-C19D-47E8-A66E-B7AF74A670EC}"/>
              </a:ext>
            </a:extLst>
          </p:cNvPr>
          <p:cNvSpPr>
            <a:spLocks noGrp="1"/>
          </p:cNvSpPr>
          <p:nvPr>
            <p:ph idx="1"/>
          </p:nvPr>
        </p:nvSpPr>
        <p:spPr/>
        <p:txBody>
          <a:bodyPr/>
          <a:lstStyle/>
          <a:p>
            <a:r>
              <a:rPr lang="cs-CZ" sz="2400" dirty="0"/>
              <a:t>zdroj: </a:t>
            </a:r>
            <a:r>
              <a:rPr lang="cs-CZ" sz="2400" dirty="0">
                <a:hlinkClick r:id="rId3"/>
              </a:rPr>
              <a:t>https://docs.google.com/drawings/d/1GSAfN87ZRhl-1DA67ZtTf17LKOPGbfTvTKOT2iS7IHQ/edit?folder=0AMql2YEaZnFeUk9PVA</a:t>
            </a:r>
            <a:endParaRPr lang="cs-CZ" sz="2400" dirty="0"/>
          </a:p>
          <a:p>
            <a:r>
              <a:rPr lang="cs-CZ" sz="2400" dirty="0" err="1"/>
              <a:t>publ</a:t>
            </a:r>
            <a:r>
              <a:rPr lang="cs-CZ" sz="2400" dirty="0"/>
              <a:t>. obrázek: </a:t>
            </a:r>
            <a:r>
              <a:rPr lang="cs-CZ" sz="2400" dirty="0">
                <a:hlinkClick r:id="rId4"/>
              </a:rPr>
              <a:t>https://docs.google.com/drawings/d/1GSAfN87ZRhl-1DA67ZtTf17LKOPGbfTvTKOT2iS7IHQ/edit?usp=sharing</a:t>
            </a:r>
            <a:r>
              <a:rPr lang="cs-CZ" sz="2400" dirty="0"/>
              <a:t> </a:t>
            </a:r>
          </a:p>
          <a:p>
            <a:r>
              <a:rPr lang="cs-CZ" sz="2400" dirty="0"/>
              <a:t>webová stránka: </a:t>
            </a:r>
            <a:r>
              <a:rPr lang="cs-CZ" sz="2400" dirty="0">
                <a:hlinkClick r:id="rId5"/>
              </a:rPr>
              <a:t>https://docs.google.com/drawings/d/1GSAfN87ZRhl-1DA67ZtTf17LKOPGbfTvTKOT2iS7IHQ/preview</a:t>
            </a:r>
            <a:r>
              <a:rPr lang="cs-CZ" sz="2400" dirty="0"/>
              <a:t> </a:t>
            </a:r>
          </a:p>
        </p:txBody>
      </p:sp>
      <p:sp>
        <p:nvSpPr>
          <p:cNvPr id="3" name="Zástupný symbol pro zápatí 2">
            <a:extLst>
              <a:ext uri="{FF2B5EF4-FFF2-40B4-BE49-F238E27FC236}">
                <a16:creationId xmlns:a16="http://schemas.microsoft.com/office/drawing/2014/main" id="{155AD68F-989E-400F-953D-1B3EBC355C91}"/>
              </a:ext>
            </a:extLst>
          </p:cNvPr>
          <p:cNvSpPr>
            <a:spLocks noGrp="1"/>
          </p:cNvSpPr>
          <p:nvPr>
            <p:ph type="ftr" sz="quarter" idx="10"/>
          </p:nvPr>
        </p:nvSpPr>
        <p:spPr/>
        <p:txBody>
          <a:bodyPr/>
          <a:lstStyle/>
          <a:p>
            <a:r>
              <a:rPr lang="cs-CZ"/>
              <a:t>Didaktické využití dalších aplikací</a:t>
            </a:r>
            <a:endParaRPr lang="cs-CZ" dirty="0"/>
          </a:p>
        </p:txBody>
      </p:sp>
      <p:sp>
        <p:nvSpPr>
          <p:cNvPr id="4" name="Zástupný symbol pro číslo snímku 3">
            <a:extLst>
              <a:ext uri="{FF2B5EF4-FFF2-40B4-BE49-F238E27FC236}">
                <a16:creationId xmlns:a16="http://schemas.microsoft.com/office/drawing/2014/main" id="{C4C43C13-4B47-47EE-BF76-909F250F8F23}"/>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text 4">
            <a:extLst>
              <a:ext uri="{FF2B5EF4-FFF2-40B4-BE49-F238E27FC236}">
                <a16:creationId xmlns:a16="http://schemas.microsoft.com/office/drawing/2014/main" id="{8CBD99C7-DA2A-4122-B97F-0B4DD0BF941F}"/>
              </a:ext>
            </a:extLst>
          </p:cNvPr>
          <p:cNvSpPr>
            <a:spLocks noGrp="1"/>
          </p:cNvSpPr>
          <p:nvPr>
            <p:ph type="body" sz="quarter" idx="13"/>
          </p:nvPr>
        </p:nvSpPr>
        <p:spPr/>
        <p:txBody>
          <a:bodyPr/>
          <a:lstStyle/>
          <a:p>
            <a:endParaRPr lang="cs-CZ"/>
          </a:p>
        </p:txBody>
      </p:sp>
      <p:sp>
        <p:nvSpPr>
          <p:cNvPr id="6" name="Nadpis 5">
            <a:extLst>
              <a:ext uri="{FF2B5EF4-FFF2-40B4-BE49-F238E27FC236}">
                <a16:creationId xmlns:a16="http://schemas.microsoft.com/office/drawing/2014/main" id="{9D84F919-4A34-4B52-B446-AEBDC969C846}"/>
              </a:ext>
            </a:extLst>
          </p:cNvPr>
          <p:cNvSpPr>
            <a:spLocks noGrp="1"/>
          </p:cNvSpPr>
          <p:nvPr>
            <p:ph type="title"/>
          </p:nvPr>
        </p:nvSpPr>
        <p:spPr/>
        <p:txBody>
          <a:bodyPr/>
          <a:lstStyle/>
          <a:p>
            <a:r>
              <a:rPr lang="cs-CZ" dirty="0"/>
              <a:t>Ukázka tvorby v nákresech Google</a:t>
            </a:r>
          </a:p>
        </p:txBody>
      </p:sp>
    </p:spTree>
    <p:extLst>
      <p:ext uri="{BB962C8B-B14F-4D97-AF65-F5344CB8AC3E}">
        <p14:creationId xmlns:p14="http://schemas.microsoft.com/office/powerpoint/2010/main" val="300106425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SCI-CZ.potx" id="{45F6B7E5-7C04-4D6F-988C-FDDEAE8B644B}" vid="{0017D97F-3299-46A0-BBAA-D432C306E01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40FDBE2A047744590A4F7CDFA53DF0D" ma:contentTypeVersion="11" ma:contentTypeDescription="Vytvoří nový dokument" ma:contentTypeScope="" ma:versionID="decadf841c0da81b0f3f50789d8e1c13">
  <xsd:schema xmlns:xsd="http://www.w3.org/2001/XMLSchema" xmlns:xs="http://www.w3.org/2001/XMLSchema" xmlns:p="http://schemas.microsoft.com/office/2006/metadata/properties" xmlns:ns3="97dd56d9-7586-4c47-a2ff-6e29f46bf72a" xmlns:ns4="3b3cc35a-851c-4481-8562-6ce9f9f5548c" targetNamespace="http://schemas.microsoft.com/office/2006/metadata/properties" ma:root="true" ma:fieldsID="02e38ad563bfd445974009cbbda3ed9a" ns3:_="" ns4:_="">
    <xsd:import namespace="97dd56d9-7586-4c47-a2ff-6e29f46bf72a"/>
    <xsd:import namespace="3b3cc35a-851c-4481-8562-6ce9f9f5548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d56d9-7586-4c47-a2ff-6e29f46bf72a"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element name="SharingHintHash" ma:index="10" nillable="true" ma:displayName="Hodnota hash upozornění na sdílení"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3cc35a-851c-4481-8562-6ce9f9f5548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7FA179B-9015-4955-A2E2-6DB7159CDF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d56d9-7586-4c47-a2ff-6e29f46bf72a"/>
    <ds:schemaRef ds:uri="3b3cc35a-851c-4481-8562-6ce9f9f554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18E4FB-3D52-4086-8F04-BD13D1E66278}">
  <ds:schemaRefs>
    <ds:schemaRef ds:uri="http://schemas.microsoft.com/sharepoint/v3/contenttype/forms"/>
  </ds:schemaRefs>
</ds:datastoreItem>
</file>

<file path=customXml/itemProps3.xml><?xml version="1.0" encoding="utf-8"?>
<ds:datastoreItem xmlns:ds="http://schemas.openxmlformats.org/officeDocument/2006/customXml" ds:itemID="{1E7BEF78-1DD4-4440-B167-E99694962F8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didakticke_vyuziti_aplikaci</Template>
  <TotalTime>1130</TotalTime>
  <Words>1940</Words>
  <Application>Microsoft Office PowerPoint</Application>
  <PresentationFormat>Širokoúhlá obrazovka</PresentationFormat>
  <Paragraphs>170</Paragraphs>
  <Slides>15</Slides>
  <Notes>15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Tahoma</vt:lpstr>
      <vt:lpstr>Wingdings</vt:lpstr>
      <vt:lpstr>Prezentace_MU_CZ</vt:lpstr>
      <vt:lpstr>Tvorba webu</vt:lpstr>
      <vt:lpstr>Možnosti tvorby webu</vt:lpstr>
      <vt:lpstr>Prezentace aplikace PowerPoint</vt:lpstr>
      <vt:lpstr>Prezentace aplikace PowerPoint</vt:lpstr>
      <vt:lpstr>Prezentace aplikace PowerPoint</vt:lpstr>
      <vt:lpstr>Kaskádové styly (css): </vt:lpstr>
      <vt:lpstr>Prezentace aplikace PowerPoint</vt:lpstr>
      <vt:lpstr>Vytvoření webové stránky v nákresech Google</vt:lpstr>
      <vt:lpstr>Ukázka tvorby v nákresech Google</vt:lpstr>
      <vt:lpstr>Vytváření webu v Google slides</vt:lpstr>
      <vt:lpstr>Prezentace aplikace PowerPoint</vt:lpstr>
      <vt:lpstr>Učit se učit a redakční systém Joomla </vt:lpstr>
      <vt:lpstr>Prezentace aplikace PowerPoint</vt:lpstr>
      <vt:lpstr>Prezentace aplikace PowerPoint</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Didaktické využití dalších aplikací</dc:title>
  <dc:creator>Veronika Švandová</dc:creator>
  <cp:lastModifiedBy>Veronika Švandová</cp:lastModifiedBy>
  <cp:revision>25</cp:revision>
  <cp:lastPrinted>1601-01-01T00:00:00Z</cp:lastPrinted>
  <dcterms:created xsi:type="dcterms:W3CDTF">2019-12-02T13:25:56Z</dcterms:created>
  <dcterms:modified xsi:type="dcterms:W3CDTF">2020-04-27T11:14:55Z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0x010100840FDBE2A047744590A4F7CDFA53DF0D</vt:lpwstr>
  </property>
</Properties>
</file>