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7" r:id="rId4"/>
    <p:sldId id="278" r:id="rId5"/>
    <p:sldId id="258" r:id="rId6"/>
    <p:sldId id="259" r:id="rId7"/>
    <p:sldId id="261" r:id="rId8"/>
    <p:sldId id="263" r:id="rId9"/>
    <p:sldId id="264" r:id="rId10"/>
    <p:sldId id="265" r:id="rId11"/>
    <p:sldId id="269" r:id="rId12"/>
    <p:sldId id="270" r:id="rId13"/>
    <p:sldId id="266" r:id="rId14"/>
    <p:sldId id="272" r:id="rId15"/>
    <p:sldId id="273" r:id="rId16"/>
    <p:sldId id="274" r:id="rId17"/>
    <p:sldId id="276" r:id="rId18"/>
    <p:sldId id="27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1E680-36FB-4370-2CB4-2F4289C81A86}" v="350" dt="2020-02-12T14:16:05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14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Bouchal" userId="0ee8027a-7bc4-404d-8200-2f4a6af7fc4a" providerId="ADAL" clId="{01ADFA78-4C18-4CF6-BA7E-643E2EC8EE43}"/>
    <pc:docChg chg="addSld modSld">
      <pc:chgData name="Tomáš Bouchal" userId="0ee8027a-7bc4-404d-8200-2f4a6af7fc4a" providerId="ADAL" clId="{01ADFA78-4C18-4CF6-BA7E-643E2EC8EE43}" dt="2019-09-10T14:58:49.556" v="0"/>
      <pc:docMkLst>
        <pc:docMk/>
      </pc:docMkLst>
      <pc:sldChg chg="add">
        <pc:chgData name="Tomáš Bouchal" userId="0ee8027a-7bc4-404d-8200-2f4a6af7fc4a" providerId="ADAL" clId="{01ADFA78-4C18-4CF6-BA7E-643E2EC8EE43}" dt="2019-09-10T14:58:49.556" v="0"/>
        <pc:sldMkLst>
          <pc:docMk/>
          <pc:sldMk cId="4187077854" sldId="256"/>
        </pc:sldMkLst>
      </pc:sldChg>
    </pc:docChg>
  </pc:docChgLst>
  <pc:docChgLst>
    <pc:chgData name="Dagmar Chytková" userId="S::179578@muni.cz::48752de0-7321-4a58-a7bb-f2b6c1ca6e4c" providerId="AD" clId="Web-{4291E680-36FB-4370-2CB4-2F4289C81A86}"/>
    <pc:docChg chg="addSld modSld">
      <pc:chgData name="Dagmar Chytková" userId="S::179578@muni.cz::48752de0-7321-4a58-a7bb-f2b6c1ca6e4c" providerId="AD" clId="Web-{4291E680-36FB-4370-2CB4-2F4289C81A86}" dt="2020-02-12T14:16:03.184" v="346" actId="20577"/>
      <pc:docMkLst>
        <pc:docMk/>
      </pc:docMkLst>
      <pc:sldChg chg="modSp">
        <pc:chgData name="Dagmar Chytková" userId="S::179578@muni.cz::48752de0-7321-4a58-a7bb-f2b6c1ca6e4c" providerId="AD" clId="Web-{4291E680-36FB-4370-2CB4-2F4289C81A86}" dt="2020-02-12T14:01:33.054" v="198" actId="20577"/>
        <pc:sldMkLst>
          <pc:docMk/>
          <pc:sldMk cId="615698943" sldId="258"/>
        </pc:sldMkLst>
        <pc:spChg chg="mod">
          <ac:chgData name="Dagmar Chytková" userId="S::179578@muni.cz::48752de0-7321-4a58-a7bb-f2b6c1ca6e4c" providerId="AD" clId="Web-{4291E680-36FB-4370-2CB4-2F4289C81A86}" dt="2020-02-12T14:01:33.054" v="198" actId="20577"/>
          <ac:spMkLst>
            <pc:docMk/>
            <pc:sldMk cId="615698943" sldId="258"/>
            <ac:spMk id="5" creationId="{00000000-0000-0000-0000-000000000000}"/>
          </ac:spMkLst>
        </pc:spChg>
      </pc:sldChg>
      <pc:sldChg chg="modSp add replId">
        <pc:chgData name="Dagmar Chytková" userId="S::179578@muni.cz::48752de0-7321-4a58-a7bb-f2b6c1ca6e4c" providerId="AD" clId="Web-{4291E680-36FB-4370-2CB4-2F4289C81A86}" dt="2020-02-12T13:58:57.931" v="91" actId="20577"/>
        <pc:sldMkLst>
          <pc:docMk/>
          <pc:sldMk cId="4086866945" sldId="277"/>
        </pc:sldMkLst>
        <pc:spChg chg="mod">
          <ac:chgData name="Dagmar Chytková" userId="S::179578@muni.cz::48752de0-7321-4a58-a7bb-f2b6c1ca6e4c" providerId="AD" clId="Web-{4291E680-36FB-4370-2CB4-2F4289C81A86}" dt="2020-02-12T13:58:57.931" v="91" actId="20577"/>
          <ac:spMkLst>
            <pc:docMk/>
            <pc:sldMk cId="4086866945" sldId="277"/>
            <ac:spMk id="5" creationId="{00000000-0000-0000-0000-000000000000}"/>
          </ac:spMkLst>
        </pc:spChg>
      </pc:sldChg>
      <pc:sldChg chg="modSp new">
        <pc:chgData name="Dagmar Chytková" userId="S::179578@muni.cz::48752de0-7321-4a58-a7bb-f2b6c1ca6e4c" providerId="AD" clId="Web-{4291E680-36FB-4370-2CB4-2F4289C81A86}" dt="2020-02-12T14:01:18.757" v="179" actId="20577"/>
        <pc:sldMkLst>
          <pc:docMk/>
          <pc:sldMk cId="2743260247" sldId="278"/>
        </pc:sldMkLst>
        <pc:spChg chg="mod">
          <ac:chgData name="Dagmar Chytková" userId="S::179578@muni.cz::48752de0-7321-4a58-a7bb-f2b6c1ca6e4c" providerId="AD" clId="Web-{4291E680-36FB-4370-2CB4-2F4289C81A86}" dt="2020-02-12T13:59:09.446" v="101" actId="20577"/>
          <ac:spMkLst>
            <pc:docMk/>
            <pc:sldMk cId="2743260247" sldId="278"/>
            <ac:spMk id="4" creationId="{5A65BF49-C6CA-42B0-B08B-61213BF68CA9}"/>
          </ac:spMkLst>
        </pc:spChg>
        <pc:spChg chg="mod">
          <ac:chgData name="Dagmar Chytková" userId="S::179578@muni.cz::48752de0-7321-4a58-a7bb-f2b6c1ca6e4c" providerId="AD" clId="Web-{4291E680-36FB-4370-2CB4-2F4289C81A86}" dt="2020-02-12T14:01:18.757" v="179" actId="20577"/>
          <ac:spMkLst>
            <pc:docMk/>
            <pc:sldMk cId="2743260247" sldId="278"/>
            <ac:spMk id="5" creationId="{4B85116E-48F9-4E09-B8F0-AC7907AF019B}"/>
          </ac:spMkLst>
        </pc:spChg>
      </pc:sldChg>
      <pc:sldChg chg="modSp new">
        <pc:chgData name="Dagmar Chytková" userId="S::179578@muni.cz::48752de0-7321-4a58-a7bb-f2b6c1ca6e4c" providerId="AD" clId="Web-{4291E680-36FB-4370-2CB4-2F4289C81A86}" dt="2020-02-12T14:16:03.184" v="346" actId="20577"/>
        <pc:sldMkLst>
          <pc:docMk/>
          <pc:sldMk cId="2498655837" sldId="279"/>
        </pc:sldMkLst>
        <pc:spChg chg="mod">
          <ac:chgData name="Dagmar Chytková" userId="S::179578@muni.cz::48752de0-7321-4a58-a7bb-f2b6c1ca6e4c" providerId="AD" clId="Web-{4291E680-36FB-4370-2CB4-2F4289C81A86}" dt="2020-02-12T14:16:03.184" v="346" actId="20577"/>
          <ac:spMkLst>
            <pc:docMk/>
            <pc:sldMk cId="2498655837" sldId="279"/>
            <ac:spMk id="4" creationId="{56718D56-A43B-4A6F-B326-061853B2F72F}"/>
          </ac:spMkLst>
        </pc:spChg>
        <pc:spChg chg="mod">
          <ac:chgData name="Dagmar Chytková" userId="S::179578@muni.cz::48752de0-7321-4a58-a7bb-f2b6c1ca6e4c" providerId="AD" clId="Web-{4291E680-36FB-4370-2CB4-2F4289C81A86}" dt="2020-02-12T14:16:01.293" v="345" actId="20577"/>
          <ac:spMkLst>
            <pc:docMk/>
            <pc:sldMk cId="2498655837" sldId="279"/>
            <ac:spMk id="5" creationId="{1637083F-0D4C-4E17-B676-2B1E8F2CF5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ravidlo_t%C5%99et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Grafické zpracování výukových materiálů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F97895-015F-4683-AA3B-AC1403451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Rastrová grafika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7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78568" y="1652337"/>
            <a:ext cx="29196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9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0" y="1181531"/>
            <a:ext cx="4163922" cy="35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4" y="2131460"/>
            <a:ext cx="6416842" cy="19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58" y="2141621"/>
            <a:ext cx="6283220" cy="27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Nástroje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93558" y="1780674"/>
            <a:ext cx="4555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Vektor</a:t>
            </a:r>
          </a:p>
          <a:p>
            <a:pPr marL="342900" indent="-342900">
              <a:buFontTx/>
              <a:buChar char="-"/>
            </a:pPr>
            <a:r>
              <a:rPr lang="cs-CZ"/>
              <a:t>Adobe </a:t>
            </a:r>
            <a:r>
              <a:rPr lang="cs-CZ" err="1"/>
              <a:t>Illustrator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Inkscape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CorelDraw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DrawPlus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Sketch</a:t>
            </a:r>
            <a:r>
              <a:rPr lang="cs-CZ"/>
              <a:t> /Mac/</a:t>
            </a:r>
          </a:p>
          <a:p>
            <a:pPr marL="342900" indent="-342900">
              <a:buFontTx/>
              <a:buChar char="-"/>
            </a:pPr>
            <a:endParaRPr lang="cs-CZ"/>
          </a:p>
          <a:p>
            <a:pPr marL="342900" indent="-342900">
              <a:buFontTx/>
              <a:buChar char="-"/>
            </a:pPr>
            <a:endParaRPr lang="cs-CZ"/>
          </a:p>
          <a:p>
            <a:r>
              <a:rPr lang="cs-CZ"/>
              <a:t>.</a:t>
            </a:r>
            <a:r>
              <a:rPr lang="cs-CZ" err="1"/>
              <a:t>ai</a:t>
            </a:r>
            <a:r>
              <a:rPr lang="cs-CZ"/>
              <a:t>, .</a:t>
            </a:r>
            <a:r>
              <a:rPr lang="cs-CZ" err="1"/>
              <a:t>cdr</a:t>
            </a:r>
            <a:r>
              <a:rPr lang="cs-CZ"/>
              <a:t>, .</a:t>
            </a:r>
            <a:r>
              <a:rPr lang="cs-CZ" err="1"/>
              <a:t>ps</a:t>
            </a:r>
            <a:r>
              <a:rPr lang="cs-CZ"/>
              <a:t>, .</a:t>
            </a:r>
            <a:r>
              <a:rPr lang="cs-CZ" err="1"/>
              <a:t>eps</a:t>
            </a:r>
            <a:r>
              <a:rPr lang="cs-CZ"/>
              <a:t>, .</a:t>
            </a:r>
            <a:r>
              <a:rPr lang="cs-CZ" err="1"/>
              <a:t>svg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965195" y="1780674"/>
            <a:ext cx="4555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Bitmapa</a:t>
            </a:r>
          </a:p>
          <a:p>
            <a:pPr marL="342900" indent="-342900">
              <a:buFontTx/>
              <a:buChar char="-"/>
            </a:pPr>
            <a:r>
              <a:rPr lang="cs-CZ"/>
              <a:t>Adobe </a:t>
            </a:r>
            <a:r>
              <a:rPr lang="cs-CZ" err="1"/>
              <a:t>Photoshop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Gimp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IrfanView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Zoner</a:t>
            </a:r>
            <a:r>
              <a:rPr lang="cs-CZ"/>
              <a:t> </a:t>
            </a:r>
            <a:r>
              <a:rPr lang="cs-CZ" err="1"/>
              <a:t>PhotoStudio</a:t>
            </a:r>
            <a:endParaRPr lang="cs-CZ"/>
          </a:p>
          <a:p>
            <a:pPr marL="342900" indent="-342900">
              <a:buFontTx/>
              <a:buChar char="-"/>
            </a:pPr>
            <a:r>
              <a:rPr lang="cs-CZ" err="1"/>
              <a:t>PaintBrush</a:t>
            </a:r>
            <a:r>
              <a:rPr lang="cs-CZ"/>
              <a:t> /Mac/</a:t>
            </a:r>
          </a:p>
          <a:p>
            <a:pPr marL="342900" indent="-342900">
              <a:buFontTx/>
              <a:buChar char="-"/>
            </a:pPr>
            <a:endParaRPr lang="cs-CZ"/>
          </a:p>
          <a:p>
            <a:pPr marL="342900" indent="-342900">
              <a:buFontTx/>
              <a:buChar char="-"/>
            </a:pPr>
            <a:endParaRPr lang="cs-CZ"/>
          </a:p>
          <a:p>
            <a:r>
              <a:rPr lang="cs-CZ"/>
              <a:t>.</a:t>
            </a:r>
            <a:r>
              <a:rPr lang="cs-CZ" err="1"/>
              <a:t>bmp</a:t>
            </a:r>
            <a:r>
              <a:rPr lang="cs-CZ"/>
              <a:t>, .</a:t>
            </a:r>
            <a:r>
              <a:rPr lang="cs-CZ" err="1"/>
              <a:t>jpg</a:t>
            </a:r>
            <a:r>
              <a:rPr lang="cs-CZ"/>
              <a:t>, .</a:t>
            </a:r>
            <a:r>
              <a:rPr lang="cs-CZ" err="1"/>
              <a:t>gif</a:t>
            </a:r>
            <a:r>
              <a:rPr lang="cs-CZ"/>
              <a:t>, .</a:t>
            </a:r>
            <a:r>
              <a:rPr lang="cs-CZ" err="1"/>
              <a:t>png</a:t>
            </a:r>
            <a:r>
              <a:rPr lang="cs-CZ"/>
              <a:t>, .</a:t>
            </a:r>
            <a:r>
              <a:rPr lang="cs-CZ" err="1"/>
              <a:t>tif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34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Vyzkoušejme</a:t>
            </a:r>
          </a:p>
        </p:txBody>
      </p:sp>
    </p:spTree>
    <p:extLst>
      <p:ext uri="{BB962C8B-B14F-4D97-AF65-F5344CB8AC3E}">
        <p14:creationId xmlns:p14="http://schemas.microsoft.com/office/powerpoint/2010/main" val="15609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Rozlišení obrázku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19999" y="1925053"/>
            <a:ext cx="8327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= počet obrazových bodů, se kterými můžeme pracovat</a:t>
            </a:r>
          </a:p>
          <a:p>
            <a:endParaRPr lang="cs-CZ"/>
          </a:p>
          <a:p>
            <a:endParaRPr lang="cs-CZ"/>
          </a:p>
          <a:p>
            <a:r>
              <a:rPr lang="cs-CZ"/>
              <a:t>Ppi – pixel per </a:t>
            </a:r>
            <a:r>
              <a:rPr lang="cs-CZ" err="1"/>
              <a:t>inch</a:t>
            </a:r>
            <a:endParaRPr lang="cs-CZ"/>
          </a:p>
          <a:p>
            <a:endParaRPr lang="cs-CZ"/>
          </a:p>
          <a:p>
            <a:r>
              <a:rPr lang="cs-CZ"/>
              <a:t>Př. </a:t>
            </a:r>
          </a:p>
          <a:p>
            <a:r>
              <a:rPr lang="cs-CZ"/>
              <a:t>1200 * 800 = 1200px * 800px</a:t>
            </a:r>
          </a:p>
        </p:txBody>
      </p:sp>
    </p:spTree>
    <p:extLst>
      <p:ext uri="{BB962C8B-B14F-4D97-AF65-F5344CB8AC3E}">
        <p14:creationId xmlns:p14="http://schemas.microsoft.com/office/powerpoint/2010/main" val="227451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Rozlišení obrázku pro tisk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19999" y="1925053"/>
            <a:ext cx="8327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DPI = </a:t>
            </a:r>
            <a:r>
              <a:rPr lang="cs-CZ" err="1"/>
              <a:t>dot</a:t>
            </a:r>
            <a:r>
              <a:rPr lang="cs-CZ"/>
              <a:t> per </a:t>
            </a:r>
            <a:r>
              <a:rPr lang="cs-CZ" err="1"/>
              <a:t>inch</a:t>
            </a:r>
            <a:endParaRPr lang="cs-CZ"/>
          </a:p>
          <a:p>
            <a:r>
              <a:rPr lang="cs-CZ"/>
              <a:t>Kolik pixelů na palec</a:t>
            </a:r>
          </a:p>
          <a:p>
            <a:endParaRPr lang="cs-CZ"/>
          </a:p>
          <a:p>
            <a:r>
              <a:rPr lang="cs-CZ"/>
              <a:t>Př. </a:t>
            </a:r>
          </a:p>
          <a:p>
            <a:r>
              <a:rPr lang="cs-CZ"/>
              <a:t>300x300 a DPI300 = obrázek 2,54 cm x 2,54 cm</a:t>
            </a:r>
          </a:p>
          <a:p>
            <a:r>
              <a:rPr lang="cs-CZ"/>
              <a:t>300x300 a DPI150 = obrázek 5,08 cm x 5,08 cm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12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Vyzkoušejme</a:t>
            </a:r>
          </a:p>
        </p:txBody>
      </p:sp>
    </p:spTree>
    <p:extLst>
      <p:ext uri="{BB962C8B-B14F-4D97-AF65-F5344CB8AC3E}">
        <p14:creationId xmlns:p14="http://schemas.microsoft.com/office/powerpoint/2010/main" val="338862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F8F7A6-EE24-44BB-B69A-F453C5100F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ED0213-5450-42B7-8720-A061DF3F3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718D56-A43B-4A6F-B326-061853B2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Kompozice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37083F-0D4C-4E17-B676-2B1E8F2CF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  <a:hlinkClick r:id="rId2"/>
              </a:rPr>
              <a:t>Pravidlo třetin</a:t>
            </a:r>
            <a:endParaRPr lang="cs-CZ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Horizontálně či vertikálně</a:t>
            </a:r>
          </a:p>
          <a:p>
            <a:pPr marL="503555" lvl="1" indent="-179705"/>
            <a:r>
              <a:rPr lang="cs-CZ">
                <a:cs typeface="Arial"/>
              </a:rPr>
              <a:t>Vytváří pohyb a </a:t>
            </a:r>
          </a:p>
          <a:p>
            <a:pPr marL="503555" lvl="1" indent="-179705"/>
            <a:r>
              <a:rPr lang="cs-CZ">
                <a:cs typeface="Arial"/>
              </a:rPr>
              <a:t>Platí jak pro tiskovou či digitální </a:t>
            </a:r>
            <a:r>
              <a:rPr lang="cs-CZ" err="1">
                <a:cs typeface="Arial"/>
              </a:rPr>
              <a:t>grafiu</a:t>
            </a:r>
            <a:r>
              <a:rPr lang="cs-CZ">
                <a:cs typeface="Arial"/>
              </a:rPr>
              <a:t>, tak pro fotografie či video</a:t>
            </a:r>
          </a:p>
          <a:p>
            <a:pPr marL="503555" lvl="1" indent="-179705"/>
            <a:endParaRPr lang="cs-CZ">
              <a:cs typeface="Arial"/>
            </a:endParaRPr>
          </a:p>
          <a:p>
            <a:pPr marL="251460" indent="-179705"/>
            <a:r>
              <a:rPr lang="cs-CZ">
                <a:cs typeface="Arial"/>
              </a:rPr>
              <a:t>Symetrie x asymetrie</a:t>
            </a:r>
          </a:p>
          <a:p>
            <a:pPr marL="251460" indent="-179705"/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65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Proč grafika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čitelnost</a:t>
            </a:r>
          </a:p>
          <a:p>
            <a:r>
              <a:rPr lang="cs-CZ"/>
              <a:t>přehlednost</a:t>
            </a:r>
          </a:p>
          <a:p>
            <a:r>
              <a:rPr lang="cs-CZ"/>
              <a:t>zapamatovatelnost</a:t>
            </a:r>
          </a:p>
          <a:p>
            <a:r>
              <a:rPr lang="cs-CZ"/>
              <a:t>pochopení</a:t>
            </a:r>
          </a:p>
          <a:p>
            <a:r>
              <a:rPr lang="cs-CZ"/>
              <a:t>zdraví (únava očí)</a:t>
            </a:r>
          </a:p>
        </p:txBody>
      </p:sp>
    </p:spTree>
    <p:extLst>
      <p:ext uri="{BB962C8B-B14F-4D97-AF65-F5344CB8AC3E}">
        <p14:creationId xmlns:p14="http://schemas.microsoft.com/office/powerpoint/2010/main" val="49200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Proč grafika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>
                <a:cs typeface="Arial"/>
              </a:rPr>
              <a:t>Úspěšná vizuální komunikace je schopná oslovit cílové publikum a vyvolat žádanou reakci. </a:t>
            </a:r>
          </a:p>
          <a:p>
            <a:pPr marL="71755" indent="0">
              <a:buNone/>
            </a:pPr>
            <a:r>
              <a:rPr lang="cs-CZ">
                <a:cs typeface="Arial"/>
              </a:rPr>
              <a:t>Obraz může evokovat emocionální stav a pomoci přijmou sdělení. </a:t>
            </a:r>
          </a:p>
          <a:p>
            <a:pPr marL="71755" indent="0">
              <a:buNone/>
            </a:pP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86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A57FCE-6791-4415-9224-E54651970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2B02A9-236E-4FDA-9344-6E86DCAD8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5BF49-C6CA-42B0-B08B-61213BF6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Didaktická grafika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85116E-48F9-4E09-B8F0-AC7907AF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Jasně a účinně podané informace a pokyny</a:t>
            </a:r>
          </a:p>
          <a:p>
            <a:pPr marL="251460" indent="-179705"/>
            <a:r>
              <a:rPr lang="cs-CZ">
                <a:cs typeface="Arial"/>
              </a:rPr>
              <a:t>Jednoznačný význam</a:t>
            </a:r>
          </a:p>
          <a:p>
            <a:pPr marL="251460" indent="-179705"/>
            <a:endParaRPr lang="cs-CZ">
              <a:cs typeface="Arial"/>
            </a:endParaRPr>
          </a:p>
          <a:p>
            <a:pPr marL="251460" indent="-179705"/>
            <a:r>
              <a:rPr lang="cs-CZ">
                <a:cs typeface="Arial"/>
              </a:rPr>
              <a:t>Př. Letištní a dopravní znamení, varovné symboly</a:t>
            </a:r>
          </a:p>
        </p:txBody>
      </p:sp>
    </p:spTree>
    <p:extLst>
      <p:ext uri="{BB962C8B-B14F-4D97-AF65-F5344CB8AC3E}">
        <p14:creationId xmlns:p14="http://schemas.microsoft.com/office/powerpoint/2010/main" val="274326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Materiály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/>
              <a:t>letáky</a:t>
            </a:r>
          </a:p>
          <a:p>
            <a:pPr marL="251460" indent="-179705"/>
            <a:r>
              <a:rPr lang="cs-CZ"/>
              <a:t>handouty</a:t>
            </a:r>
            <a:endParaRPr lang="cs-CZ">
              <a:cs typeface="Arial"/>
            </a:endParaRPr>
          </a:p>
          <a:p>
            <a:pPr marL="251460" indent="-179705"/>
            <a:r>
              <a:rPr lang="cs-CZ"/>
              <a:t>brožury</a:t>
            </a:r>
            <a:endParaRPr lang="cs-CZ">
              <a:cs typeface="Arial"/>
            </a:endParaRPr>
          </a:p>
          <a:p>
            <a:pPr marL="251460" indent="-179705"/>
            <a:r>
              <a:rPr lang="cs-CZ"/>
              <a:t>prezentace</a:t>
            </a:r>
            <a:endParaRPr lang="cs-CZ">
              <a:cs typeface="Arial"/>
            </a:endParaRPr>
          </a:p>
          <a:p>
            <a:pPr marL="251460" indent="-179705"/>
            <a:r>
              <a:rPr lang="cs-CZ"/>
              <a:t>plakáty</a:t>
            </a:r>
            <a:endParaRPr lang="cs-CZ">
              <a:cs typeface="Arial"/>
            </a:endParaRPr>
          </a:p>
          <a:p>
            <a:pPr marL="251460" indent="-179705"/>
            <a:r>
              <a:rPr lang="cs-CZ"/>
              <a:t>pracovní listy</a:t>
            </a:r>
            <a:endParaRPr lang="cs-CZ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Grafika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720000" y="1353663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b="0" kern="0" dirty="0"/>
              <a:t>bitmapová (rastrová) x vektorová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0000" y="2470484"/>
            <a:ext cx="908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Vektor – obraz reprezentován geometrickými objekty</a:t>
            </a:r>
            <a:br>
              <a:rPr lang="cs-CZ"/>
            </a:br>
            <a:r>
              <a:rPr lang="cs-CZ"/>
              <a:t>souřadnice počátečního a koncového bodu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20000" y="3777915"/>
            <a:ext cx="90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Bitmapa – obrazové body v mřížce (rastru)</a:t>
            </a:r>
          </a:p>
        </p:txBody>
      </p:sp>
    </p:spTree>
    <p:extLst>
      <p:ext uri="{BB962C8B-B14F-4D97-AF65-F5344CB8AC3E}">
        <p14:creationId xmlns:p14="http://schemas.microsoft.com/office/powerpoint/2010/main" val="49837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1" y="1315452"/>
            <a:ext cx="3824372" cy="4019046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97" y="1885447"/>
            <a:ext cx="6399798" cy="31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8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64" y="3288632"/>
            <a:ext cx="3569368" cy="3569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69" y="0"/>
            <a:ext cx="3600570" cy="55016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2" y="322784"/>
            <a:ext cx="3763454" cy="21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79" y="160338"/>
            <a:ext cx="5005136" cy="64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092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.potx" id="{45F6B7E5-7C04-4D6F-988C-FDDEAE8B644B}" vid="{0017D97F-3299-46A0-BBAA-D432C306E01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</Template>
  <TotalTime>0</TotalTime>
  <Words>254</Words>
  <Application>Microsoft Office PowerPoint</Application>
  <PresentationFormat>Širokoúhlá obrazovka</PresentationFormat>
  <Paragraphs>77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Prezentace_MU_CZ</vt:lpstr>
      <vt:lpstr>Grafické zpracování výukových materiálů</vt:lpstr>
      <vt:lpstr>Proč grafika</vt:lpstr>
      <vt:lpstr>Proč grafika</vt:lpstr>
      <vt:lpstr>Didaktická grafika</vt:lpstr>
      <vt:lpstr>Materiály</vt:lpstr>
      <vt:lpstr>Grafika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Nástroje</vt:lpstr>
      <vt:lpstr>Vyzkoušejme</vt:lpstr>
      <vt:lpstr>Rozlišení obrázku</vt:lpstr>
      <vt:lpstr>Rozlišení obrázku pro tisk</vt:lpstr>
      <vt:lpstr>Vyzkoušejme</vt:lpstr>
      <vt:lpstr>Kompozice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Grafické zpracování výukových materiálů</dc:title>
  <dc:creator>Dagmar Chytková</dc:creator>
  <cp:lastModifiedBy>Dagmar Chytková</cp:lastModifiedBy>
  <cp:revision>2</cp:revision>
  <cp:lastPrinted>1601-01-01T00:00:00Z</cp:lastPrinted>
  <dcterms:created xsi:type="dcterms:W3CDTF">2019-10-15T08:31:25Z</dcterms:created>
  <dcterms:modified xsi:type="dcterms:W3CDTF">2020-03-05T13:50:14Z</dcterms:modified>
</cp:coreProperties>
</file>