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9" r:id="rId6"/>
    <p:sldId id="260" r:id="rId7"/>
    <p:sldId id="263" r:id="rId8"/>
    <p:sldId id="257" r:id="rId9"/>
    <p:sldId id="262" r:id="rId10"/>
    <p:sldId id="258" r:id="rId11"/>
    <p:sldId id="261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Bouchal" initials="TB" lastIdx="1" clrIdx="0">
    <p:extLst>
      <p:ext uri="{19B8F6BF-5375-455C-9EA6-DF929625EA0E}">
        <p15:presenceInfo xmlns:p15="http://schemas.microsoft.com/office/powerpoint/2012/main" userId="S::357534@muni.cz::0ee8027a-7bc4-404d-8200-2f4a6af7fc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747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6387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330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Multimedia ve výuce I</a:t>
            </a:r>
          </a:p>
        </p:txBody>
      </p:sp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35C1F6-1B5B-46B7-B94D-EF8E9B865F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/ 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8165D3-C948-4705-AD15-4916DD9A7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D543B6-D891-495E-B939-D446EBEDD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B9521E-3579-4D9E-97D8-66319413C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Různorodá práce s textem – sazba, typografie, kancelářské nástroje </a:t>
            </a:r>
          </a:p>
          <a:p>
            <a:r>
              <a:rPr lang="cs-CZ" sz="2400" dirty="0"/>
              <a:t>Aplikace pro systém Android…</a:t>
            </a:r>
          </a:p>
          <a:p>
            <a:r>
              <a:rPr lang="cs-CZ" sz="2400" dirty="0"/>
              <a:t>Zpracování obrazu – úprava rastrových obrazů, skenů apod.; základní tvorba vektorové grafiky</a:t>
            </a:r>
          </a:p>
          <a:p>
            <a:r>
              <a:rPr lang="cs-CZ" sz="2400" dirty="0"/>
              <a:t>Tvorba a zpracování audia a videa</a:t>
            </a:r>
          </a:p>
          <a:p>
            <a:pPr marL="72000" indent="0">
              <a:buNone/>
            </a:pPr>
            <a:r>
              <a:rPr lang="cs-CZ" sz="2400" dirty="0"/>
              <a:t>Cíl:</a:t>
            </a:r>
          </a:p>
          <a:p>
            <a:r>
              <a:rPr lang="cs-CZ" sz="2400" dirty="0"/>
              <a:t>Umět vytvořit </a:t>
            </a:r>
            <a:r>
              <a:rPr lang="cs-CZ" sz="2400" b="1" dirty="0"/>
              <a:t>plakát</a:t>
            </a:r>
            <a:r>
              <a:rPr lang="cs-CZ" sz="2400" dirty="0"/>
              <a:t>, </a:t>
            </a:r>
            <a:r>
              <a:rPr lang="cs-CZ" sz="2400" b="1" dirty="0"/>
              <a:t>video</a:t>
            </a:r>
            <a:r>
              <a:rPr lang="cs-CZ" sz="2400" dirty="0"/>
              <a:t>, </a:t>
            </a:r>
            <a:r>
              <a:rPr lang="cs-CZ" sz="2400" b="1" dirty="0"/>
              <a:t>prezentaci</a:t>
            </a:r>
            <a:r>
              <a:rPr lang="cs-CZ" sz="2400" dirty="0"/>
              <a:t> podle základních pravidel</a:t>
            </a:r>
          </a:p>
        </p:txBody>
      </p:sp>
    </p:spTree>
    <p:extLst>
      <p:ext uri="{BB962C8B-B14F-4D97-AF65-F5344CB8AC3E}">
        <p14:creationId xmlns:p14="http://schemas.microsoft.com/office/powerpoint/2010/main" val="4095453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09AD73-B586-44D8-ABA5-1C09793B75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/ 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948679-F799-408A-8FC1-E6899AF87D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D6C4CD-3A80-447F-B658-EB268E07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témat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BD576-50ED-4CB6-88EF-98A9C3E2E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Class</a:t>
            </a:r>
            <a:r>
              <a:rPr lang="cs-CZ" dirty="0"/>
              <a:t> Notebook (Office 365)</a:t>
            </a:r>
          </a:p>
        </p:txBody>
      </p:sp>
    </p:spTree>
    <p:extLst>
      <p:ext uri="{BB962C8B-B14F-4D97-AF65-F5344CB8AC3E}">
        <p14:creationId xmlns:p14="http://schemas.microsoft.com/office/powerpoint/2010/main" val="161201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organizace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Výuka probíhá 1x týdně podle seminárních skupin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v počítačové učebně IC1, Pavilon 12, Kotlářská 2.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Výuka bude probíhat bez přestávek. Přestávky si každý řeší podle potřeby. 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lnSpc>
                <a:spcPct val="100000"/>
              </a:lnSpc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65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náplň </a:t>
            </a:r>
            <a:endParaRPr lang="cs-CZ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630869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Práce s různými nástroji a aplikacemi a jejich využití pro učitelské i jiné povolání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Použití různorodých programů (kancelářské nástroje, grafické programy, programy pro tvorbu a střih videí)</a:t>
            </a:r>
          </a:p>
          <a:p>
            <a:pPr marL="251460" indent="-179705"/>
            <a:r>
              <a:rPr lang="cs-CZ" dirty="0">
                <a:cs typeface="Arial"/>
              </a:rPr>
              <a:t>Zásady při tvorbě dokumentů (typografie, právní aspekty, zásady prezentování)</a:t>
            </a:r>
          </a:p>
        </p:txBody>
      </p:sp>
    </p:spTree>
    <p:extLst>
      <p:ext uri="{BB962C8B-B14F-4D97-AF65-F5344CB8AC3E}">
        <p14:creationId xmlns:p14="http://schemas.microsoft.com/office/powerpoint/2010/main" val="195428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ukončení </a:t>
            </a:r>
            <a:endParaRPr lang="cs-CZ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700" dirty="0">
                <a:ea typeface="+mn-lt"/>
                <a:cs typeface="+mn-lt"/>
              </a:rPr>
              <a:t>Docházka &gt; 70</a:t>
            </a:r>
            <a:r>
              <a:rPr lang="en-US" sz="2700" dirty="0">
                <a:ea typeface="+mn-lt"/>
                <a:cs typeface="+mn-lt"/>
              </a:rPr>
              <a:t>%</a:t>
            </a:r>
          </a:p>
          <a:p>
            <a:pPr marL="251460" indent="-179705"/>
            <a:r>
              <a:rPr lang="en-US" sz="2700" dirty="0" err="1">
                <a:ea typeface="+mn-lt"/>
                <a:cs typeface="+mn-lt"/>
              </a:rPr>
              <a:t>Vyhotovení</a:t>
            </a:r>
            <a:r>
              <a:rPr lang="en-US" sz="2700" dirty="0">
                <a:ea typeface="+mn-lt"/>
                <a:cs typeface="+mn-lt"/>
              </a:rPr>
              <a:t> </a:t>
            </a:r>
            <a:r>
              <a:rPr lang="en-US" sz="2700" dirty="0" err="1">
                <a:ea typeface="+mn-lt"/>
                <a:cs typeface="+mn-lt"/>
              </a:rPr>
              <a:t>výstupů</a:t>
            </a:r>
            <a:r>
              <a:rPr lang="en-US" sz="2700" dirty="0">
                <a:ea typeface="+mn-lt"/>
                <a:cs typeface="+mn-lt"/>
              </a:rPr>
              <a:t> </a:t>
            </a:r>
            <a:r>
              <a:rPr lang="en-US" sz="2700" dirty="0" err="1">
                <a:ea typeface="+mn-lt"/>
                <a:cs typeface="+mn-lt"/>
              </a:rPr>
              <a:t>zadaného</a:t>
            </a:r>
            <a:r>
              <a:rPr lang="en-US" sz="2700" dirty="0">
                <a:ea typeface="+mn-lt"/>
                <a:cs typeface="+mn-lt"/>
              </a:rPr>
              <a:t> v </a:t>
            </a:r>
            <a:r>
              <a:rPr lang="en-US" sz="2700" dirty="0" err="1">
                <a:ea typeface="+mn-lt"/>
                <a:cs typeface="+mn-lt"/>
              </a:rPr>
              <a:t>průběhu</a:t>
            </a:r>
            <a:r>
              <a:rPr lang="en-US" sz="2700" dirty="0">
                <a:ea typeface="+mn-lt"/>
                <a:cs typeface="+mn-lt"/>
              </a:rPr>
              <a:t> </a:t>
            </a:r>
            <a:r>
              <a:rPr lang="en-US" sz="2700" dirty="0" err="1">
                <a:ea typeface="+mn-lt"/>
                <a:cs typeface="+mn-lt"/>
              </a:rPr>
              <a:t>semestru</a:t>
            </a:r>
            <a:r>
              <a:rPr lang="en-US" sz="2700" dirty="0">
                <a:ea typeface="+mn-lt"/>
                <a:cs typeface="+mn-lt"/>
              </a:rPr>
              <a:t> </a:t>
            </a:r>
            <a:br>
              <a:rPr lang="cs-CZ" sz="2700" dirty="0">
                <a:ea typeface="+mn-lt"/>
                <a:cs typeface="+mn-lt"/>
              </a:rPr>
            </a:br>
            <a:r>
              <a:rPr lang="en-US" sz="2700" dirty="0">
                <a:ea typeface="+mn-lt"/>
                <a:cs typeface="+mn-lt"/>
              </a:rPr>
              <a:t>(</a:t>
            </a:r>
            <a:r>
              <a:rPr lang="en-US" sz="2700" dirty="0" err="1">
                <a:ea typeface="+mn-lt"/>
                <a:cs typeface="+mn-lt"/>
              </a:rPr>
              <a:t>prezentace</a:t>
            </a:r>
            <a:r>
              <a:rPr lang="en-US" sz="2700" dirty="0">
                <a:ea typeface="+mn-lt"/>
                <a:cs typeface="+mn-lt"/>
              </a:rPr>
              <a:t>, video, </a:t>
            </a:r>
            <a:r>
              <a:rPr lang="en-US" sz="2700" dirty="0" err="1">
                <a:ea typeface="+mn-lt"/>
                <a:cs typeface="+mn-lt"/>
              </a:rPr>
              <a:t>plakát</a:t>
            </a:r>
            <a:r>
              <a:rPr lang="en-US" sz="2700" dirty="0">
                <a:ea typeface="+mn-lt"/>
                <a:cs typeface="+mn-lt"/>
              </a:rPr>
              <a:t>) </a:t>
            </a:r>
            <a:endParaRPr lang="cs-CZ" sz="2700" dirty="0">
              <a:ea typeface="+mn-lt"/>
              <a:cs typeface="+mn-lt"/>
            </a:endParaRPr>
          </a:p>
          <a:p>
            <a:pPr marL="251460" indent="-179705"/>
            <a:r>
              <a:rPr lang="cs-CZ" sz="2700" dirty="0">
                <a:ea typeface="+mn-lt"/>
                <a:cs typeface="+mn-lt"/>
              </a:rPr>
              <a:t>Aktivita na hodině</a:t>
            </a:r>
            <a:endParaRPr lang="en-US" sz="2700" dirty="0">
              <a:cs typeface="Arial"/>
            </a:endParaRPr>
          </a:p>
          <a:p>
            <a:pPr marL="251460" indent="-179705"/>
            <a:r>
              <a:rPr lang="en-US" sz="2700" dirty="0" err="1">
                <a:cs typeface="Arial"/>
              </a:rPr>
              <a:t>Konzultace</a:t>
            </a:r>
            <a:r>
              <a:rPr lang="en-US" sz="2700" dirty="0">
                <a:cs typeface="Arial"/>
              </a:rPr>
              <a:t> </a:t>
            </a:r>
            <a:r>
              <a:rPr lang="en-US" sz="2700" dirty="0" err="1">
                <a:cs typeface="Arial"/>
              </a:rPr>
              <a:t>každého</a:t>
            </a:r>
            <a:r>
              <a:rPr lang="en-US" sz="2700" dirty="0">
                <a:cs typeface="Arial"/>
              </a:rPr>
              <a:t> </a:t>
            </a:r>
            <a:r>
              <a:rPr lang="en-US" sz="2700" dirty="0" err="1">
                <a:cs typeface="Arial"/>
              </a:rPr>
              <a:t>výstupu</a:t>
            </a:r>
            <a:r>
              <a:rPr lang="en-US" sz="2700" dirty="0">
                <a:cs typeface="Arial"/>
              </a:rPr>
              <a:t> 1x v </a:t>
            </a:r>
            <a:r>
              <a:rPr lang="en-US" sz="2700" dirty="0" err="1">
                <a:cs typeface="Arial"/>
              </a:rPr>
              <a:t>průběhu</a:t>
            </a:r>
            <a:r>
              <a:rPr lang="en-US" sz="2700" dirty="0">
                <a:cs typeface="Arial"/>
              </a:rPr>
              <a:t> </a:t>
            </a:r>
            <a:r>
              <a:rPr lang="en-US" sz="2700" dirty="0" err="1">
                <a:cs typeface="Arial"/>
              </a:rPr>
              <a:t>semestru</a:t>
            </a:r>
            <a:r>
              <a:rPr lang="cs-CZ" sz="2700" dirty="0">
                <a:cs typeface="Arial"/>
              </a:rPr>
              <a:t> </a:t>
            </a:r>
            <a:endParaRPr lang="en-US" sz="2700" dirty="0">
              <a:cs typeface="Arial"/>
            </a:endParaRPr>
          </a:p>
          <a:p>
            <a:pPr marL="251460" indent="-179705"/>
            <a:r>
              <a:rPr lang="cs-CZ" sz="2700" dirty="0">
                <a:cs typeface="Arial"/>
              </a:rPr>
              <a:t>Prezentace výstupů</a:t>
            </a:r>
          </a:p>
          <a:p>
            <a:pPr marL="251460" indent="-179705"/>
            <a:r>
              <a:rPr lang="cs-CZ" sz="2700" dirty="0">
                <a:cs typeface="Arial"/>
              </a:rPr>
              <a:t>Hodnocen pokrok</a:t>
            </a:r>
          </a:p>
        </p:txBody>
      </p:sp>
    </p:spTree>
    <p:extLst>
      <p:ext uri="{BB962C8B-B14F-4D97-AF65-F5344CB8AC3E}">
        <p14:creationId xmlns:p14="http://schemas.microsoft.com/office/powerpoint/2010/main" val="277973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Směrnice MU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>
                <a:ea typeface="+mn-lt"/>
                <a:cs typeface="+mn-lt"/>
              </a:rPr>
              <a:t>Uživatelé využívají IT MU ve shodě se svými pracovními a studijními úkoly. Je zakázáno využívat IT MU k</a:t>
            </a:r>
            <a:endParaRPr lang="cs-CZ">
              <a:cs typeface="Arial"/>
            </a:endParaRPr>
          </a:p>
          <a:p>
            <a:pPr marL="537845" lvl="1" indent="-179705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páchání přestupků, trestných činů či jakékoliv jiné činnosti, která je v rozporu s českým právním řádem</a:t>
            </a: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politické a náboženské agitaci, rasové a národnostní diskriminaci;</a:t>
            </a:r>
            <a:endParaRPr lang="cs-CZ">
              <a:ea typeface="+mn-lt"/>
              <a:cs typeface="+mn-lt"/>
            </a:endParaRP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výdělečné činnosti, šíření obchodních sdělení či jiným aktivitám komerčního charakteru mimo rámec pracovního či studijního vztahu s MU;</a:t>
            </a:r>
            <a:endParaRPr lang="en-US">
              <a:ea typeface="+mn-lt"/>
              <a:cs typeface="+mn-lt"/>
            </a:endParaRP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obtěžování, klamání nebo zastrašování jiných uživatelů. Za takovou činnost se považuje i rozesílání řetězových e-mailů či e-mailů na náhodně vybrané adresy v síti.</a:t>
            </a:r>
            <a:endParaRPr lang="cs-CZ"/>
          </a:p>
          <a:p>
            <a:pPr marL="71755" indent="0">
              <a:buNone/>
            </a:pPr>
            <a:endParaRPr lang="cs-CZ" sz="2000">
              <a:cs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0C12A7-BFCF-4CB4-B3B3-2A673E5A4776}"/>
              </a:ext>
            </a:extLst>
          </p:cNvPr>
          <p:cNvSpPr txBox="1"/>
          <p:nvPr/>
        </p:nvSpPr>
        <p:spPr>
          <a:xfrm>
            <a:off x="718800" y="5244904"/>
            <a:ext cx="1057656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600" dirty="0">
                <a:latin typeface="Tahoma"/>
                <a:ea typeface="Tahoma"/>
                <a:cs typeface="Tahoma"/>
              </a:rPr>
              <a:t>https://is.muni.cz/auth/do/mu/Uredni_deska/Predpisy_MU/Masarykova_univerzita/Smernice_MU/SM10-17/</a:t>
            </a:r>
            <a:endParaRPr lang="cs-CZ" sz="16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1106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Směrnice MU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>
                <a:ea typeface="+mn-lt"/>
                <a:cs typeface="+mn-lt"/>
              </a:rPr>
              <a:t>Uživatel je povinen při užívání IT MU předcházet vzniku bezpečnostních incidentů. Za tímto účelem je uživatel povinen zejména</a:t>
            </a:r>
            <a:endParaRPr lang="cs-CZ">
              <a:cs typeface="Arial"/>
            </a:endParaRPr>
          </a:p>
          <a:p>
            <a:pPr marL="789305" lvl="1" indent="-285750">
              <a:lnSpc>
                <a:spcPct val="100000"/>
              </a:lnSpc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seznámit se s pravidly užívání IT MU a tato pravidla dodržovat;</a:t>
            </a:r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zdržet se užívání služeb a technologií představujících bezpečnostní riziko pro IT MU;</a:t>
            </a:r>
            <a:endParaRPr lang="en-US">
              <a:ea typeface="+mn-lt"/>
              <a:cs typeface="+mn-lt"/>
            </a:endParaRPr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neprodleně uvědomit CSIRT-MU (</a:t>
            </a:r>
            <a:r>
              <a:rPr lang="cs-CZ" err="1">
                <a:ea typeface="+mn-lt"/>
                <a:cs typeface="+mn-lt"/>
              </a:rPr>
              <a:t>Computer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Security</a:t>
            </a:r>
            <a:r>
              <a:rPr lang="cs-CZ">
                <a:ea typeface="+mn-lt"/>
                <a:cs typeface="+mn-lt"/>
              </a:rPr>
              <a:t> Incident Response Team </a:t>
            </a:r>
            <a:r>
              <a:rPr lang="cs-CZ" err="1">
                <a:ea typeface="+mn-lt"/>
                <a:cs typeface="+mn-lt"/>
              </a:rPr>
              <a:t>of</a:t>
            </a:r>
            <a:r>
              <a:rPr lang="cs-CZ">
                <a:ea typeface="+mn-lt"/>
                <a:cs typeface="+mn-lt"/>
              </a:rPr>
              <a:t> Masaryk University) o podezření na bezpečnostní incident;</a:t>
            </a:r>
            <a:endParaRPr lang="cs-CZ"/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dodržovat pokyny správců IT MU. </a:t>
            </a:r>
            <a:endParaRPr lang="cs-CZ"/>
          </a:p>
          <a:p>
            <a:pPr marL="0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 sz="2000">
              <a:cs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0C12A7-BFCF-4CB4-B3B3-2A673E5A4776}"/>
              </a:ext>
            </a:extLst>
          </p:cNvPr>
          <p:cNvSpPr txBox="1"/>
          <p:nvPr/>
        </p:nvSpPr>
        <p:spPr>
          <a:xfrm>
            <a:off x="718800" y="5244905"/>
            <a:ext cx="1057656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600" dirty="0">
                <a:latin typeface="Tahoma"/>
                <a:ea typeface="Tahoma"/>
                <a:cs typeface="Tahoma"/>
              </a:rPr>
              <a:t>https://is.muni.cz/auth/do/mu/Uredni_deska/Predpisy_MU/Masarykova_univerzita/Smernice_MU/SM10-17/</a:t>
            </a:r>
            <a:endParaRPr lang="cs-CZ" sz="1600" dirty="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08185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Počítačová učebna PřF – IC1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přihlášení pod jednotným účtem</a:t>
            </a:r>
          </a:p>
          <a:p>
            <a:pPr marL="251460" indent="-179705"/>
            <a:r>
              <a:rPr lang="cs-CZ" dirty="0">
                <a:cs typeface="Arial"/>
              </a:rPr>
              <a:t>všechna data jsou uložena lokálně</a:t>
            </a:r>
          </a:p>
          <a:p>
            <a:pPr marL="251460" indent="-179705"/>
            <a:r>
              <a:rPr lang="cs-CZ" dirty="0">
                <a:cs typeface="Arial"/>
              </a:rPr>
              <a:t>data nejsou zálohována (za zálohu dat vytvořených při výuce odpovídá uživatel)</a:t>
            </a:r>
          </a:p>
          <a:p>
            <a:pPr marL="251460" indent="-179705"/>
            <a:r>
              <a:rPr lang="cs-CZ" dirty="0">
                <a:cs typeface="Arial"/>
              </a:rPr>
              <a:t>ze všech služeb (e-mail, IS, ...) je nutné se po skončení výuky odhlásit (možnost použití prohlížeče v privátním režimu).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16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IC1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V počítačové učebně je zakázáno:</a:t>
            </a:r>
          </a:p>
          <a:p>
            <a:pPr marL="503555" lvl="1" indent="-179705"/>
            <a:r>
              <a:rPr lang="cs-CZ" dirty="0"/>
              <a:t>stahování nelegálního obsahu (autorsky chráněná díla apod.)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prolomení ochrany jiných uživatelů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čtení, mazaní či změnu nechráněných obsahů souborů jiných uživatelů</a:t>
            </a:r>
          </a:p>
          <a:p>
            <a:pPr marL="503555" lvl="1" indent="-179705"/>
            <a:endParaRPr lang="cs-CZ" dirty="0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cs typeface="Arial"/>
              </a:rPr>
              <a:t>Dále prosíme o neukládání dat na plochu, ale do složek k tomu určených (Dokumenty -&gt; vlastní složka).</a:t>
            </a:r>
          </a:p>
        </p:txBody>
      </p:sp>
    </p:spTree>
    <p:extLst>
      <p:ext uri="{BB962C8B-B14F-4D97-AF65-F5344CB8AC3E}">
        <p14:creationId xmlns:p14="http://schemas.microsoft.com/office/powerpoint/2010/main" val="88188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35C1F6-1B5B-46B7-B94D-EF8E9B865F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/ Multimedia ve výuce 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8165D3-C948-4705-AD15-4916DD9A7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D543B6-D891-495E-B939-D446EBEDD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B9521E-3579-4D9E-97D8-66319413C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Pretest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8442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0FDBE2A047744590A4F7CDFA53DF0D" ma:contentTypeVersion="11" ma:contentTypeDescription="Vytvoří nový dokument" ma:contentTypeScope="" ma:versionID="decadf841c0da81b0f3f50789d8e1c13">
  <xsd:schema xmlns:xsd="http://www.w3.org/2001/XMLSchema" xmlns:xs="http://www.w3.org/2001/XMLSchema" xmlns:p="http://schemas.microsoft.com/office/2006/metadata/properties" xmlns:ns3="97dd56d9-7586-4c47-a2ff-6e29f46bf72a" xmlns:ns4="3b3cc35a-851c-4481-8562-6ce9f9f5548c" targetNamespace="http://schemas.microsoft.com/office/2006/metadata/properties" ma:root="true" ma:fieldsID="02e38ad563bfd445974009cbbda3ed9a" ns3:_="" ns4:_="">
    <xsd:import namespace="97dd56d9-7586-4c47-a2ff-6e29f46bf72a"/>
    <xsd:import namespace="3b3cc35a-851c-4481-8562-6ce9f9f55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56d9-7586-4c47-a2ff-6e29f46bf7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cc35a-851c-4481-8562-6ce9f9f55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61FB8-9BE1-47E4-BDA9-30E2116555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A578BA-CD46-479A-9FF6-C0B529430E12}">
  <ds:schemaRefs>
    <ds:schemaRef ds:uri="3b3cc35a-851c-4481-8562-6ce9f9f5548c"/>
    <ds:schemaRef ds:uri="97dd56d9-7586-4c47-a2ff-6e29f46bf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57E7789-695C-497B-B006-2825E4AE41D0}">
  <ds:schemaRefs>
    <ds:schemaRef ds:uri="3b3cc35a-851c-4481-8562-6ce9f9f5548c"/>
    <ds:schemaRef ds:uri="97dd56d9-7586-4c47-a2ff-6e29f46bf7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613</Words>
  <Application>Microsoft Office PowerPoint</Application>
  <PresentationFormat>Širokoúhlá obrazovka</PresentationFormat>
  <Paragraphs>77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Arial,Sans-Serif</vt:lpstr>
      <vt:lpstr>Tahoma</vt:lpstr>
      <vt:lpstr>Wingdings</vt:lpstr>
      <vt:lpstr>Prezentace_MU_CZ</vt:lpstr>
      <vt:lpstr>Multimedia ve výuce I</vt:lpstr>
      <vt:lpstr>Multimedia ve výuce I – organizace </vt:lpstr>
      <vt:lpstr>Multimedia ve výuce I – náplň </vt:lpstr>
      <vt:lpstr>Multimedia ve výuce I – ukončení </vt:lpstr>
      <vt:lpstr>Pravidla používání – Směrnice MU</vt:lpstr>
      <vt:lpstr>Pravidla používání – Směrnice MU</vt:lpstr>
      <vt:lpstr>Počítačová učebna PřF – IC1</vt:lpstr>
      <vt:lpstr>Pravidla používání – IC1</vt:lpstr>
      <vt:lpstr>Co nás čeká</vt:lpstr>
      <vt:lpstr>Co nás čeká</vt:lpstr>
      <vt:lpstr>Výběr témat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lastModifiedBy>Dagmar Chytková</cp:lastModifiedBy>
  <cp:revision>27</cp:revision>
  <cp:lastPrinted>1601-01-01T00:00:00Z</cp:lastPrinted>
  <dcterms:created xsi:type="dcterms:W3CDTF">2018-08-22T13:58:55Z</dcterms:created>
  <dcterms:modified xsi:type="dcterms:W3CDTF">2020-02-17T18:58:48Z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0x010100840FDBE2A047744590A4F7CDFA53DF0D</vt:lpwstr>
  </property>
</Properties>
</file>