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9" r:id="rId6"/>
    <p:sldId id="260" r:id="rId7"/>
    <p:sldId id="263" r:id="rId8"/>
    <p:sldId id="257" r:id="rId9"/>
    <p:sldId id="262" r:id="rId10"/>
    <p:sldId id="258" r:id="rId11"/>
    <p:sldId id="261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áš Bouchal" initials="TB" lastIdx="1" clrIdx="0">
    <p:extLst>
      <p:ext uri="{19B8F6BF-5375-455C-9EA6-DF929625EA0E}">
        <p15:presenceInfo xmlns:p15="http://schemas.microsoft.com/office/powerpoint/2012/main" userId="S::357534@muni.cz::0ee8027a-7bc4-404d-8200-2f4a6af7fc4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8C78"/>
    <a:srgbClr val="4B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27472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96387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3307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Definujte zápatí - název prezentace /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46942" cy="1067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endParaRPr lang="cs-CZ"/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00A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přidáte obrázek.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D114D9D-A2CF-4840-9721-521117432B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161" y="6048047"/>
            <a:ext cx="86608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5452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CSI">
    <p:bg>
      <p:bgPr>
        <a:solidFill>
          <a:srgbClr val="00A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9D114D9D-A2CF-4840-9721-521117432B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870" y="2019300"/>
            <a:ext cx="4087670" cy="2820493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AF3F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4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AF3F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F79F468F-CBBF-4FBC-9D13-2F9F8C72B9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86C4ECC2-52CE-44A7-BFFB-E1B0BA66EC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1"/>
            <a:endParaRPr lang="cs-CZ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00A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D114D9D-A2CF-4840-9721-521117432B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5991" cy="1059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1"/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1"/>
            <a:endParaRPr lang="cs-CZ"/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1"/>
            <a:endParaRPr lang="cs-CZ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1"/>
            <a:endParaRPr lang="cs-CZ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1"/>
            <a:endParaRPr lang="cs-CZ"/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1"/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1278" y="6054702"/>
            <a:ext cx="867340" cy="5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Definujte zápatí - název prezentace / pracoviště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sldNum="0" hdr="0" ft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FE5701E-0BE8-4245-A9A4-36327C9280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Úvod / Multimedia ve výuce 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4F9871-8E97-45BF-97F6-0DF1710079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79E2804-C383-45B4-91DC-6D45D15B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Multimedia ve výuce I</a:t>
            </a:r>
          </a:p>
        </p:txBody>
      </p:sp>
    </p:spTree>
    <p:extLst>
      <p:ext uri="{BB962C8B-B14F-4D97-AF65-F5344CB8AC3E}">
        <p14:creationId xmlns:p14="http://schemas.microsoft.com/office/powerpoint/2010/main" val="4187077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935C1F6-1B5B-46B7-B94D-EF8E9B865F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Úvod / Multimedia ve výuce I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F8165D3-C948-4705-AD15-4916DD9A7B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1D543B6-D891-495E-B939-D446EBEDD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nás čeká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4DB9521E-3579-4D9E-97D8-66319413C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Různorodá práce s textem – sazba, typografie, kancelářské nástroje </a:t>
            </a:r>
          </a:p>
          <a:p>
            <a:r>
              <a:rPr lang="cs-CZ" sz="2400" dirty="0"/>
              <a:t>Aplikace pro systém Android…</a:t>
            </a:r>
          </a:p>
          <a:p>
            <a:r>
              <a:rPr lang="cs-CZ" sz="2400" dirty="0"/>
              <a:t>Zpracování obrazu – úprava rastrových obrazů, skenů apod.; základní tvorba vektorové grafiky</a:t>
            </a:r>
          </a:p>
          <a:p>
            <a:r>
              <a:rPr lang="cs-CZ" sz="2400" dirty="0"/>
              <a:t>Tvorba a zpracování audia a videa</a:t>
            </a:r>
          </a:p>
          <a:p>
            <a:pPr marL="72000" indent="0">
              <a:buNone/>
            </a:pPr>
            <a:r>
              <a:rPr lang="cs-CZ" sz="2400" dirty="0"/>
              <a:t>Cíl:</a:t>
            </a:r>
          </a:p>
          <a:p>
            <a:r>
              <a:rPr lang="cs-CZ" sz="2400" dirty="0"/>
              <a:t>Umět vytvořit </a:t>
            </a:r>
            <a:r>
              <a:rPr lang="cs-CZ" sz="2400" b="1" dirty="0"/>
              <a:t>plakát</a:t>
            </a:r>
            <a:r>
              <a:rPr lang="cs-CZ" sz="2400" dirty="0"/>
              <a:t>, </a:t>
            </a:r>
            <a:r>
              <a:rPr lang="cs-CZ" sz="2400" b="1" dirty="0"/>
              <a:t>video</a:t>
            </a:r>
            <a:r>
              <a:rPr lang="cs-CZ" sz="2400" dirty="0"/>
              <a:t>, </a:t>
            </a:r>
            <a:r>
              <a:rPr lang="cs-CZ" sz="2400" b="1" dirty="0"/>
              <a:t>prezentaci</a:t>
            </a:r>
            <a:r>
              <a:rPr lang="cs-CZ" sz="2400" dirty="0"/>
              <a:t> podle základních pravidel</a:t>
            </a:r>
          </a:p>
        </p:txBody>
      </p:sp>
    </p:spTree>
    <p:extLst>
      <p:ext uri="{BB962C8B-B14F-4D97-AF65-F5344CB8AC3E}">
        <p14:creationId xmlns:p14="http://schemas.microsoft.com/office/powerpoint/2010/main" val="4095453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F009AD73-B586-44D8-ABA5-1C09793B75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Úvod / Multimedia ve výuce I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E948679-F799-408A-8FC1-E6899AF87D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0D6C4CD-3A80-447F-B658-EB268E078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témat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3DBD576-50ED-4CB6-88EF-98A9C3E2E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Class</a:t>
            </a:r>
            <a:r>
              <a:rPr lang="cs-CZ" dirty="0"/>
              <a:t> Notebook (Office 365)</a:t>
            </a:r>
          </a:p>
        </p:txBody>
      </p:sp>
    </p:spTree>
    <p:extLst>
      <p:ext uri="{BB962C8B-B14F-4D97-AF65-F5344CB8AC3E}">
        <p14:creationId xmlns:p14="http://schemas.microsoft.com/office/powerpoint/2010/main" val="1612018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E7A25A4-59CB-4FF9-A287-3A315994CC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Úvod / Multimedia ve výuce 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050A7-45B9-48D2-926B-4A8EC2A0F2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8F95E6-690F-4CB3-9CB9-54AF76A3D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Multimedia ve výuce I</a:t>
            </a:r>
            <a:r>
              <a:rPr lang="cs-CZ">
                <a:ea typeface="+mj-lt"/>
                <a:cs typeface="+mj-lt"/>
              </a:rPr>
              <a:t> –</a:t>
            </a:r>
            <a:r>
              <a:rPr lang="cs-CZ"/>
              <a:t> organizace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93CD9F-A70A-43CB-9A87-AE5077FAD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51460" indent="-179705"/>
            <a:r>
              <a:rPr lang="cs-CZ" dirty="0">
                <a:ea typeface="+mn-lt"/>
                <a:cs typeface="+mn-lt"/>
              </a:rPr>
              <a:t>Výuka probíhá 1x týdně podle seminárních skupin 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v počítačové učebně IC1, Pavilon 12, Kotlářská 2. </a:t>
            </a:r>
            <a:endParaRPr lang="cs-CZ" dirty="0">
              <a:cs typeface="Arial"/>
            </a:endParaRPr>
          </a:p>
          <a:p>
            <a:pPr marL="251460" indent="-179705"/>
            <a:r>
              <a:rPr lang="cs-CZ" dirty="0">
                <a:cs typeface="Arial"/>
              </a:rPr>
              <a:t>Výuka bude probíhat bez přestávek. Přestávky si každý řeší podle potřeby. </a:t>
            </a:r>
          </a:p>
          <a:p>
            <a:pPr marL="251460" indent="-179705"/>
            <a:endParaRPr lang="cs-CZ" dirty="0">
              <a:cs typeface="Arial"/>
            </a:endParaRPr>
          </a:p>
          <a:p>
            <a:pPr marL="71755" indent="0">
              <a:lnSpc>
                <a:spcPct val="100000"/>
              </a:lnSpc>
              <a:buNone/>
            </a:pPr>
            <a:endParaRPr lang="cs-CZ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656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E7A25A4-59CB-4FF9-A287-3A315994CC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Úvod / Multimedia ve výuce 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050A7-45B9-48D2-926B-4A8EC2A0F2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8F95E6-690F-4CB3-9CB9-54AF76A3D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Multimedia ve výuce I</a:t>
            </a:r>
            <a:r>
              <a:rPr lang="cs-CZ">
                <a:ea typeface="+mj-lt"/>
                <a:cs typeface="+mj-lt"/>
              </a:rPr>
              <a:t> –</a:t>
            </a:r>
            <a:r>
              <a:rPr lang="cs-CZ"/>
              <a:t> náplň </a:t>
            </a:r>
            <a:endParaRPr lang="cs-CZ">
              <a:cs typeface="Arial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93CD9F-A70A-43CB-9A87-AE5077FAD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92002"/>
            <a:ext cx="10630869" cy="4139998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179705"/>
            <a:r>
              <a:rPr lang="cs-CZ" dirty="0">
                <a:ea typeface="+mn-lt"/>
                <a:cs typeface="+mn-lt"/>
              </a:rPr>
              <a:t>Práce s různými nástroji a aplikacemi a jejich využití pro učitelské i jiné povolání </a:t>
            </a:r>
            <a:endParaRPr lang="cs-CZ" dirty="0">
              <a:cs typeface="Arial"/>
            </a:endParaRPr>
          </a:p>
          <a:p>
            <a:pPr marL="251460" indent="-179705"/>
            <a:r>
              <a:rPr lang="cs-CZ" dirty="0">
                <a:ea typeface="+mn-lt"/>
                <a:cs typeface="+mn-lt"/>
              </a:rPr>
              <a:t>Použití různorodých programů (kancelářské nástroje, grafické programy, programy pro tvorbu a střih videí)</a:t>
            </a:r>
          </a:p>
          <a:p>
            <a:pPr marL="251460" indent="-179705"/>
            <a:r>
              <a:rPr lang="cs-CZ" dirty="0">
                <a:cs typeface="Arial"/>
              </a:rPr>
              <a:t>Zásady při tvorbě dokumentů (typografie, právní aspekty, zásady prezentování)</a:t>
            </a:r>
          </a:p>
        </p:txBody>
      </p:sp>
    </p:spTree>
    <p:extLst>
      <p:ext uri="{BB962C8B-B14F-4D97-AF65-F5344CB8AC3E}">
        <p14:creationId xmlns:p14="http://schemas.microsoft.com/office/powerpoint/2010/main" val="1954281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E7A25A4-59CB-4FF9-A287-3A315994CC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Úvod / Multimedia ve výuce 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050A7-45B9-48D2-926B-4A8EC2A0F2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8F95E6-690F-4CB3-9CB9-54AF76A3D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Multimedia ve výuce I</a:t>
            </a:r>
            <a:r>
              <a:rPr lang="cs-CZ">
                <a:ea typeface="+mj-lt"/>
                <a:cs typeface="+mj-lt"/>
              </a:rPr>
              <a:t> –</a:t>
            </a:r>
            <a:r>
              <a:rPr lang="cs-CZ"/>
              <a:t> ukončení </a:t>
            </a:r>
            <a:endParaRPr lang="cs-CZ">
              <a:cs typeface="Arial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93CD9F-A70A-43CB-9A87-AE5077FAD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51460" indent="-179705"/>
            <a:r>
              <a:rPr lang="cs-CZ" sz="2700" dirty="0">
                <a:ea typeface="+mn-lt"/>
                <a:cs typeface="+mn-lt"/>
              </a:rPr>
              <a:t>Docházka &gt; 70</a:t>
            </a:r>
            <a:r>
              <a:rPr lang="en-US" sz="2700" dirty="0">
                <a:ea typeface="+mn-lt"/>
                <a:cs typeface="+mn-lt"/>
              </a:rPr>
              <a:t>%</a:t>
            </a:r>
          </a:p>
          <a:p>
            <a:pPr marL="251460" indent="-179705"/>
            <a:r>
              <a:rPr lang="en-US" sz="2700" dirty="0" err="1">
                <a:ea typeface="+mn-lt"/>
                <a:cs typeface="+mn-lt"/>
              </a:rPr>
              <a:t>Vyhotovení</a:t>
            </a:r>
            <a:r>
              <a:rPr lang="en-US" sz="2700" dirty="0">
                <a:ea typeface="+mn-lt"/>
                <a:cs typeface="+mn-lt"/>
              </a:rPr>
              <a:t> </a:t>
            </a:r>
            <a:r>
              <a:rPr lang="en-US" sz="2700" dirty="0" err="1">
                <a:ea typeface="+mn-lt"/>
                <a:cs typeface="+mn-lt"/>
              </a:rPr>
              <a:t>výstupů</a:t>
            </a:r>
            <a:r>
              <a:rPr lang="en-US" sz="2700" dirty="0">
                <a:ea typeface="+mn-lt"/>
                <a:cs typeface="+mn-lt"/>
              </a:rPr>
              <a:t> </a:t>
            </a:r>
            <a:r>
              <a:rPr lang="en-US" sz="2700" dirty="0" err="1">
                <a:ea typeface="+mn-lt"/>
                <a:cs typeface="+mn-lt"/>
              </a:rPr>
              <a:t>zadaného</a:t>
            </a:r>
            <a:r>
              <a:rPr lang="en-US" sz="2700" dirty="0">
                <a:ea typeface="+mn-lt"/>
                <a:cs typeface="+mn-lt"/>
              </a:rPr>
              <a:t> v </a:t>
            </a:r>
            <a:r>
              <a:rPr lang="en-US" sz="2700" dirty="0" err="1">
                <a:ea typeface="+mn-lt"/>
                <a:cs typeface="+mn-lt"/>
              </a:rPr>
              <a:t>průběhu</a:t>
            </a:r>
            <a:r>
              <a:rPr lang="en-US" sz="2700" dirty="0">
                <a:ea typeface="+mn-lt"/>
                <a:cs typeface="+mn-lt"/>
              </a:rPr>
              <a:t> </a:t>
            </a:r>
            <a:r>
              <a:rPr lang="en-US" sz="2700" dirty="0" err="1">
                <a:ea typeface="+mn-lt"/>
                <a:cs typeface="+mn-lt"/>
              </a:rPr>
              <a:t>semestru</a:t>
            </a:r>
            <a:r>
              <a:rPr lang="en-US" sz="2700" dirty="0">
                <a:ea typeface="+mn-lt"/>
                <a:cs typeface="+mn-lt"/>
              </a:rPr>
              <a:t> </a:t>
            </a:r>
            <a:br>
              <a:rPr lang="cs-CZ" sz="2700" dirty="0">
                <a:ea typeface="+mn-lt"/>
                <a:cs typeface="+mn-lt"/>
              </a:rPr>
            </a:br>
            <a:r>
              <a:rPr lang="en-US" sz="2700" dirty="0">
                <a:ea typeface="+mn-lt"/>
                <a:cs typeface="+mn-lt"/>
              </a:rPr>
              <a:t>(</a:t>
            </a:r>
            <a:r>
              <a:rPr lang="en-US" sz="2700" dirty="0" err="1">
                <a:ea typeface="+mn-lt"/>
                <a:cs typeface="+mn-lt"/>
              </a:rPr>
              <a:t>prezentace</a:t>
            </a:r>
            <a:r>
              <a:rPr lang="en-US" sz="2700" dirty="0">
                <a:ea typeface="+mn-lt"/>
                <a:cs typeface="+mn-lt"/>
              </a:rPr>
              <a:t>, video, </a:t>
            </a:r>
            <a:r>
              <a:rPr lang="en-US" sz="2700" dirty="0" err="1">
                <a:ea typeface="+mn-lt"/>
                <a:cs typeface="+mn-lt"/>
              </a:rPr>
              <a:t>plakát</a:t>
            </a:r>
            <a:r>
              <a:rPr lang="en-US" sz="2700" dirty="0">
                <a:ea typeface="+mn-lt"/>
                <a:cs typeface="+mn-lt"/>
              </a:rPr>
              <a:t>) </a:t>
            </a:r>
            <a:endParaRPr lang="cs-CZ" sz="2700" dirty="0">
              <a:ea typeface="+mn-lt"/>
              <a:cs typeface="+mn-lt"/>
            </a:endParaRPr>
          </a:p>
          <a:p>
            <a:pPr marL="251460" indent="-179705"/>
            <a:r>
              <a:rPr lang="cs-CZ" sz="2700" dirty="0">
                <a:ea typeface="+mn-lt"/>
                <a:cs typeface="+mn-lt"/>
              </a:rPr>
              <a:t>Aktivita na hodině</a:t>
            </a:r>
            <a:endParaRPr lang="en-US" sz="2700" dirty="0">
              <a:cs typeface="Arial"/>
            </a:endParaRPr>
          </a:p>
          <a:p>
            <a:pPr marL="251460" indent="-179705"/>
            <a:r>
              <a:rPr lang="en-US" sz="2700" dirty="0" err="1">
                <a:cs typeface="Arial"/>
              </a:rPr>
              <a:t>Konzultace</a:t>
            </a:r>
            <a:r>
              <a:rPr lang="en-US" sz="2700" dirty="0">
                <a:cs typeface="Arial"/>
              </a:rPr>
              <a:t> </a:t>
            </a:r>
            <a:r>
              <a:rPr lang="en-US" sz="2700" dirty="0" err="1">
                <a:cs typeface="Arial"/>
              </a:rPr>
              <a:t>každého</a:t>
            </a:r>
            <a:r>
              <a:rPr lang="en-US" sz="2700" dirty="0">
                <a:cs typeface="Arial"/>
              </a:rPr>
              <a:t> </a:t>
            </a:r>
            <a:r>
              <a:rPr lang="en-US" sz="2700" dirty="0" err="1">
                <a:cs typeface="Arial"/>
              </a:rPr>
              <a:t>výstupu</a:t>
            </a:r>
            <a:r>
              <a:rPr lang="en-US" sz="2700" dirty="0">
                <a:cs typeface="Arial"/>
              </a:rPr>
              <a:t> 1x v </a:t>
            </a:r>
            <a:r>
              <a:rPr lang="en-US" sz="2700" dirty="0" err="1">
                <a:cs typeface="Arial"/>
              </a:rPr>
              <a:t>průběhu</a:t>
            </a:r>
            <a:r>
              <a:rPr lang="en-US" sz="2700" dirty="0">
                <a:cs typeface="Arial"/>
              </a:rPr>
              <a:t> </a:t>
            </a:r>
            <a:r>
              <a:rPr lang="en-US" sz="2700" dirty="0" err="1">
                <a:cs typeface="Arial"/>
              </a:rPr>
              <a:t>semestru</a:t>
            </a:r>
            <a:r>
              <a:rPr lang="cs-CZ" sz="2700" dirty="0">
                <a:cs typeface="Arial"/>
              </a:rPr>
              <a:t> </a:t>
            </a:r>
            <a:endParaRPr lang="en-US" sz="2700" dirty="0">
              <a:cs typeface="Arial"/>
            </a:endParaRPr>
          </a:p>
          <a:p>
            <a:pPr marL="251460" indent="-179705"/>
            <a:r>
              <a:rPr lang="cs-CZ" sz="2700" dirty="0">
                <a:cs typeface="Arial"/>
              </a:rPr>
              <a:t>Prezentace výstupů</a:t>
            </a:r>
          </a:p>
          <a:p>
            <a:pPr marL="251460" indent="-179705"/>
            <a:r>
              <a:rPr lang="cs-CZ" sz="2700" dirty="0">
                <a:cs typeface="Arial"/>
              </a:rPr>
              <a:t>Hodnocen pokrok</a:t>
            </a:r>
          </a:p>
        </p:txBody>
      </p:sp>
    </p:spTree>
    <p:extLst>
      <p:ext uri="{BB962C8B-B14F-4D97-AF65-F5344CB8AC3E}">
        <p14:creationId xmlns:p14="http://schemas.microsoft.com/office/powerpoint/2010/main" val="277973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E7A25A4-59CB-4FF9-A287-3A315994CC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Úvod / Multimedia ve výuce 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050A7-45B9-48D2-926B-4A8EC2A0F2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8F95E6-690F-4CB3-9CB9-54AF76A3D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Pravidla používání – Směrnice MU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93CD9F-A70A-43CB-9A87-AE5077FAD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>
                <a:ea typeface="+mn-lt"/>
                <a:cs typeface="+mn-lt"/>
              </a:rPr>
              <a:t>Uživatelé využívají IT MU ve shodě se svými pracovními a studijními úkoly. Je zakázáno využívat IT MU k</a:t>
            </a:r>
            <a:endParaRPr lang="cs-CZ">
              <a:cs typeface="Arial"/>
            </a:endParaRPr>
          </a:p>
          <a:p>
            <a:pPr marL="537845" lvl="1" indent="-179705">
              <a:buFont typeface="Arial"/>
              <a:buChar char="̶"/>
            </a:pPr>
            <a:r>
              <a:rPr lang="cs-CZ">
                <a:ea typeface="+mn-lt"/>
                <a:cs typeface="+mn-lt"/>
              </a:rPr>
              <a:t>páchání přestupků, trestných činů či jakékoliv jiné činnosti, která je v rozporu s českým právním řádem</a:t>
            </a:r>
          </a:p>
          <a:p>
            <a:pPr marL="537845" lvl="1" indent="-179705">
              <a:buFont typeface="Arial,Sans-Serif"/>
              <a:buChar char="̶"/>
            </a:pPr>
            <a:r>
              <a:rPr lang="cs-CZ">
                <a:cs typeface="Arial"/>
              </a:rPr>
              <a:t>politické a náboženské agitaci, rasové a národnostní diskriminaci;</a:t>
            </a:r>
            <a:endParaRPr lang="cs-CZ">
              <a:ea typeface="+mn-lt"/>
              <a:cs typeface="+mn-lt"/>
            </a:endParaRPr>
          </a:p>
          <a:p>
            <a:pPr marL="537845" lvl="1" indent="-179705">
              <a:buFont typeface="Arial,Sans-Serif"/>
              <a:buChar char="̶"/>
            </a:pPr>
            <a:r>
              <a:rPr lang="cs-CZ">
                <a:cs typeface="Arial"/>
              </a:rPr>
              <a:t>výdělečné činnosti, šíření obchodních sdělení či jiným aktivitám komerčního charakteru mimo rámec pracovního či studijního vztahu s MU;</a:t>
            </a:r>
            <a:endParaRPr lang="en-US">
              <a:ea typeface="+mn-lt"/>
              <a:cs typeface="+mn-lt"/>
            </a:endParaRPr>
          </a:p>
          <a:p>
            <a:pPr marL="537845" lvl="1" indent="-179705">
              <a:buFont typeface="Arial,Sans-Serif"/>
              <a:buChar char="̶"/>
            </a:pPr>
            <a:r>
              <a:rPr lang="cs-CZ">
                <a:cs typeface="Arial"/>
              </a:rPr>
              <a:t>obtěžování, klamání nebo zastrašování jiných uživatelů. Za takovou činnost se považuje i rozesílání řetězových e-mailů či e-mailů na náhodně vybrané adresy v síti.</a:t>
            </a:r>
            <a:endParaRPr lang="cs-CZ"/>
          </a:p>
          <a:p>
            <a:pPr marL="71755" indent="0">
              <a:buNone/>
            </a:pPr>
            <a:endParaRPr lang="cs-CZ" sz="2000">
              <a:cs typeface="Arial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B0C12A7-BFCF-4CB4-B3B3-2A673E5A4776}"/>
              </a:ext>
            </a:extLst>
          </p:cNvPr>
          <p:cNvSpPr txBox="1"/>
          <p:nvPr/>
        </p:nvSpPr>
        <p:spPr>
          <a:xfrm>
            <a:off x="718800" y="5244904"/>
            <a:ext cx="1057656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cs-CZ" sz="1600" dirty="0">
                <a:latin typeface="Tahoma"/>
                <a:ea typeface="Tahoma"/>
                <a:cs typeface="Tahoma"/>
              </a:rPr>
              <a:t>https://is.muni.cz/auth/do/mu/Uredni_deska/Predpisy_MU/Masarykova_univerzita/Smernice_MU/SM10-17/</a:t>
            </a:r>
            <a:endParaRPr lang="cs-CZ" sz="1600" dirty="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411064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E7A25A4-59CB-4FF9-A287-3A315994CC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Úvod / Multimedia ve výuce 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050A7-45B9-48D2-926B-4A8EC2A0F2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8F95E6-690F-4CB3-9CB9-54AF76A3D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Pravidla používání – Směrnice MU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93CD9F-A70A-43CB-9A87-AE5077FAD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>
                <a:ea typeface="+mn-lt"/>
                <a:cs typeface="+mn-lt"/>
              </a:rPr>
              <a:t>Uživatel je povinen při užívání IT MU předcházet vzniku bezpečnostních incidentů. Za tímto účelem je uživatel povinen zejména</a:t>
            </a:r>
            <a:endParaRPr lang="cs-CZ">
              <a:cs typeface="Arial"/>
            </a:endParaRPr>
          </a:p>
          <a:p>
            <a:pPr marL="789305" lvl="1" indent="-285750">
              <a:lnSpc>
                <a:spcPct val="100000"/>
              </a:lnSpc>
              <a:buFont typeface="Arial"/>
              <a:buChar char="̶"/>
            </a:pPr>
            <a:r>
              <a:rPr lang="cs-CZ">
                <a:ea typeface="+mn-lt"/>
                <a:cs typeface="+mn-lt"/>
              </a:rPr>
              <a:t>seznámit se s pravidly užívání IT MU a tato pravidla dodržovat;</a:t>
            </a:r>
          </a:p>
          <a:p>
            <a:pPr marL="789305" lvl="1" indent="-285750">
              <a:buFont typeface="Arial"/>
              <a:buChar char="̶"/>
            </a:pPr>
            <a:r>
              <a:rPr lang="cs-CZ">
                <a:ea typeface="+mn-lt"/>
                <a:cs typeface="+mn-lt"/>
              </a:rPr>
              <a:t>zdržet se užívání služeb a technologií představujících bezpečnostní riziko pro IT MU;</a:t>
            </a:r>
            <a:endParaRPr lang="en-US">
              <a:ea typeface="+mn-lt"/>
              <a:cs typeface="+mn-lt"/>
            </a:endParaRPr>
          </a:p>
          <a:p>
            <a:pPr marL="789305" lvl="1" indent="-285750">
              <a:buFont typeface="Arial"/>
              <a:buChar char="̶"/>
            </a:pPr>
            <a:r>
              <a:rPr lang="cs-CZ">
                <a:ea typeface="+mn-lt"/>
                <a:cs typeface="+mn-lt"/>
              </a:rPr>
              <a:t>neprodleně uvědomit CSIRT-MU (</a:t>
            </a:r>
            <a:r>
              <a:rPr lang="cs-CZ" err="1">
                <a:ea typeface="+mn-lt"/>
                <a:cs typeface="+mn-lt"/>
              </a:rPr>
              <a:t>Computer</a:t>
            </a:r>
            <a:r>
              <a:rPr lang="cs-CZ">
                <a:ea typeface="+mn-lt"/>
                <a:cs typeface="+mn-lt"/>
              </a:rPr>
              <a:t> </a:t>
            </a:r>
            <a:r>
              <a:rPr lang="cs-CZ" err="1">
                <a:ea typeface="+mn-lt"/>
                <a:cs typeface="+mn-lt"/>
              </a:rPr>
              <a:t>Security</a:t>
            </a:r>
            <a:r>
              <a:rPr lang="cs-CZ">
                <a:ea typeface="+mn-lt"/>
                <a:cs typeface="+mn-lt"/>
              </a:rPr>
              <a:t> Incident Response Team </a:t>
            </a:r>
            <a:r>
              <a:rPr lang="cs-CZ" err="1">
                <a:ea typeface="+mn-lt"/>
                <a:cs typeface="+mn-lt"/>
              </a:rPr>
              <a:t>of</a:t>
            </a:r>
            <a:r>
              <a:rPr lang="cs-CZ">
                <a:ea typeface="+mn-lt"/>
                <a:cs typeface="+mn-lt"/>
              </a:rPr>
              <a:t> Masaryk University) o podezření na bezpečnostní incident;</a:t>
            </a:r>
            <a:endParaRPr lang="cs-CZ"/>
          </a:p>
          <a:p>
            <a:pPr marL="789305" lvl="1" indent="-285750">
              <a:buFont typeface="Arial"/>
              <a:buChar char="̶"/>
            </a:pPr>
            <a:r>
              <a:rPr lang="cs-CZ">
                <a:ea typeface="+mn-lt"/>
                <a:cs typeface="+mn-lt"/>
              </a:rPr>
              <a:t>dodržovat pokyny správců IT MU. </a:t>
            </a:r>
            <a:endParaRPr lang="cs-CZ"/>
          </a:p>
          <a:p>
            <a:pPr marL="0" indent="0">
              <a:buNone/>
            </a:pPr>
            <a:endParaRPr lang="cs-CZ">
              <a:cs typeface="Arial"/>
            </a:endParaRPr>
          </a:p>
          <a:p>
            <a:pPr marL="71755" indent="0">
              <a:buNone/>
            </a:pPr>
            <a:endParaRPr lang="cs-CZ" sz="2000">
              <a:cs typeface="Arial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B0C12A7-BFCF-4CB4-B3B3-2A673E5A4776}"/>
              </a:ext>
            </a:extLst>
          </p:cNvPr>
          <p:cNvSpPr txBox="1"/>
          <p:nvPr/>
        </p:nvSpPr>
        <p:spPr>
          <a:xfrm>
            <a:off x="718800" y="5244905"/>
            <a:ext cx="1057656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cs-CZ" sz="1600" dirty="0">
                <a:latin typeface="Tahoma"/>
                <a:ea typeface="Tahoma"/>
                <a:cs typeface="Tahoma"/>
              </a:rPr>
              <a:t>https://is.muni.cz/auth/do/mu/Uredni_deska/Predpisy_MU/Masarykova_univerzita/Smernice_MU/SM10-17/</a:t>
            </a:r>
            <a:endParaRPr lang="cs-CZ" sz="1600" dirty="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08185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E7A25A4-59CB-4FF9-A287-3A315994CC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Úvod / Multimedia ve výuce 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050A7-45B9-48D2-926B-4A8EC2A0F2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8F95E6-690F-4CB3-9CB9-54AF76A3D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Počítačová učebna PřF – IC1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93CD9F-A70A-43CB-9A87-AE5077FAD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51460" indent="-179705"/>
            <a:r>
              <a:rPr lang="cs-CZ" dirty="0">
                <a:cs typeface="Arial"/>
              </a:rPr>
              <a:t>přihlášení pod jednotným účtem</a:t>
            </a:r>
          </a:p>
          <a:p>
            <a:pPr marL="251460" indent="-179705"/>
            <a:r>
              <a:rPr lang="cs-CZ" dirty="0">
                <a:cs typeface="Arial"/>
              </a:rPr>
              <a:t>všechna data jsou uložena lokálně</a:t>
            </a:r>
          </a:p>
          <a:p>
            <a:pPr marL="251460" indent="-179705"/>
            <a:r>
              <a:rPr lang="cs-CZ" dirty="0">
                <a:cs typeface="Arial"/>
              </a:rPr>
              <a:t>data nejsou zálohována (za zálohu dat vytvořených při výuce odpovídá uživatel)</a:t>
            </a:r>
          </a:p>
          <a:p>
            <a:pPr marL="251460" indent="-179705"/>
            <a:r>
              <a:rPr lang="cs-CZ" dirty="0">
                <a:cs typeface="Arial"/>
              </a:rPr>
              <a:t>ze všech služeb (e-mail, IS, ...) je nutné se po skončení výuky odhlásit (možnost použití prohlížeče v privátním režimu).</a:t>
            </a:r>
          </a:p>
          <a:p>
            <a:pPr marL="251460" indent="-179705"/>
            <a:endParaRPr lang="cs-CZ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168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E7A25A4-59CB-4FF9-A287-3A315994CC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Úvod / Multimedia ve výuce 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050A7-45B9-48D2-926B-4A8EC2A0F2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38F95E6-690F-4CB3-9CB9-54AF76A3D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Pravidla používání – IC1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93CD9F-A70A-43CB-9A87-AE5077FAD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dirty="0"/>
              <a:t>V počítačové učebně je zakázáno:</a:t>
            </a:r>
          </a:p>
          <a:p>
            <a:pPr marL="503555" lvl="1" indent="-179705"/>
            <a:r>
              <a:rPr lang="cs-CZ" dirty="0"/>
              <a:t>stahování nelegálního obsahu (autorsky chráněná díla apod.)</a:t>
            </a:r>
            <a:endParaRPr lang="cs-CZ" dirty="0">
              <a:cs typeface="Arial"/>
            </a:endParaRPr>
          </a:p>
          <a:p>
            <a:pPr marL="503555" lvl="1" indent="-179705"/>
            <a:r>
              <a:rPr lang="cs-CZ" dirty="0"/>
              <a:t>prolomení ochrany jiných uživatelů</a:t>
            </a:r>
            <a:endParaRPr lang="cs-CZ" dirty="0">
              <a:cs typeface="Arial"/>
            </a:endParaRPr>
          </a:p>
          <a:p>
            <a:pPr marL="503555" lvl="1" indent="-179705"/>
            <a:r>
              <a:rPr lang="cs-CZ" dirty="0"/>
              <a:t>čtení, mazaní či změnu nechráněných obsahů souborů jiných uživatelů</a:t>
            </a:r>
          </a:p>
          <a:p>
            <a:pPr marL="503555" lvl="1" indent="-179705"/>
            <a:endParaRPr lang="cs-CZ" dirty="0">
              <a:cs typeface="Arial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dirty="0">
                <a:cs typeface="Arial"/>
              </a:rPr>
              <a:t>Dále prosíme o neukládání dat na plochu, ale do složek k tomu určených (Dokumenty -&gt; vlastní složka).</a:t>
            </a:r>
          </a:p>
        </p:txBody>
      </p:sp>
    </p:spTree>
    <p:extLst>
      <p:ext uri="{BB962C8B-B14F-4D97-AF65-F5344CB8AC3E}">
        <p14:creationId xmlns:p14="http://schemas.microsoft.com/office/powerpoint/2010/main" val="881883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9935C1F6-1B5B-46B7-B94D-EF8E9B865F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Úvod / Multimedia ve výuce I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F8165D3-C948-4705-AD15-4916DD9A7B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1D543B6-D891-495E-B939-D446EBEDD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nás čeká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4DB9521E-3579-4D9E-97D8-66319413C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dirty="0" err="1"/>
              <a:t>Pretest</a:t>
            </a:r>
            <a:endParaRPr lang="cs-CZ" dirty="0"/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7844268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SCI-CZ.potx" id="{45F6B7E5-7C04-4D6F-988C-FDDEAE8B644B}" vid="{0017D97F-3299-46A0-BBAA-D432C306E011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0FDBE2A047744590A4F7CDFA53DF0D" ma:contentTypeVersion="11" ma:contentTypeDescription="Vytvoří nový dokument" ma:contentTypeScope="" ma:versionID="decadf841c0da81b0f3f50789d8e1c13">
  <xsd:schema xmlns:xsd="http://www.w3.org/2001/XMLSchema" xmlns:xs="http://www.w3.org/2001/XMLSchema" xmlns:p="http://schemas.microsoft.com/office/2006/metadata/properties" xmlns:ns3="97dd56d9-7586-4c47-a2ff-6e29f46bf72a" xmlns:ns4="3b3cc35a-851c-4481-8562-6ce9f9f5548c" targetNamespace="http://schemas.microsoft.com/office/2006/metadata/properties" ma:root="true" ma:fieldsID="02e38ad563bfd445974009cbbda3ed9a" ns3:_="" ns4:_="">
    <xsd:import namespace="97dd56d9-7586-4c47-a2ff-6e29f46bf72a"/>
    <xsd:import namespace="3b3cc35a-851c-4481-8562-6ce9f9f554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d56d9-7586-4c47-a2ff-6e29f46bf72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3cc35a-851c-4481-8562-6ce9f9f554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461FB8-9BE1-47E4-BDA9-30E2116555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A578BA-CD46-479A-9FF6-C0B529430E12}">
  <ds:schemaRefs>
    <ds:schemaRef ds:uri="3b3cc35a-851c-4481-8562-6ce9f9f5548c"/>
    <ds:schemaRef ds:uri="97dd56d9-7586-4c47-a2ff-6e29f46bf72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57E7789-695C-497B-B006-2825E4AE41D0}">
  <ds:schemaRefs>
    <ds:schemaRef ds:uri="3b3cc35a-851c-4481-8562-6ce9f9f5548c"/>
    <ds:schemaRef ds:uri="97dd56d9-7586-4c47-a2ff-6e29f46bf72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613</Words>
  <Application>Microsoft Office PowerPoint</Application>
  <PresentationFormat>Širokoúhlá obrazovka</PresentationFormat>
  <Paragraphs>77</Paragraphs>
  <Slides>11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Arial,Sans-Serif</vt:lpstr>
      <vt:lpstr>Tahoma</vt:lpstr>
      <vt:lpstr>Wingdings</vt:lpstr>
      <vt:lpstr>Prezentace_MU_CZ</vt:lpstr>
      <vt:lpstr>Multimedia ve výuce I</vt:lpstr>
      <vt:lpstr>Multimedia ve výuce I – organizace </vt:lpstr>
      <vt:lpstr>Multimedia ve výuce I – náplň </vt:lpstr>
      <vt:lpstr>Multimedia ve výuce I – ukončení </vt:lpstr>
      <vt:lpstr>Pravidla používání – Směrnice MU</vt:lpstr>
      <vt:lpstr>Pravidla používání – Směrnice MU</vt:lpstr>
      <vt:lpstr>Počítačová učebna PřF – IC1</vt:lpstr>
      <vt:lpstr>Pravidla používání – IC1</vt:lpstr>
      <vt:lpstr>Co nás čeká</vt:lpstr>
      <vt:lpstr>Co nás čeká</vt:lpstr>
      <vt:lpstr>Výběr témat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zdenek</dc:creator>
  <cp:lastModifiedBy>Dagmar Chytková</cp:lastModifiedBy>
  <cp:revision>27</cp:revision>
  <cp:lastPrinted>1601-01-01T00:00:00Z</cp:lastPrinted>
  <dcterms:created xsi:type="dcterms:W3CDTF">2018-08-22T13:58:55Z</dcterms:created>
  <dcterms:modified xsi:type="dcterms:W3CDTF">2020-02-17T18:58:48Z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0x010100840FDBE2A047744590A4F7CDFA53DF0D</vt:lpwstr>
  </property>
</Properties>
</file>