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E43"/>
    <a:srgbClr val="201236"/>
    <a:srgbClr val="41416E"/>
    <a:srgbClr val="52525E"/>
    <a:srgbClr val="414375"/>
    <a:srgbClr val="404272"/>
    <a:srgbClr val="3632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58F914-E808-4730-B2D2-F0712828FB81}" v="44" dt="2020-03-26T11:52:50.8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ECEBD-8D21-4465-A702-F801B5664C07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02D012-A3F0-445D-AD79-9F3B3359C51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256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Vložení -&gt; Obrazec -&gt; obdélník. Formát obrazce -&gt; Barva -&gt; kapátko (nabrat barvu z peří kosa). Nastavit průhlednost. Bez čáry (obrysu). </a:t>
            </a:r>
          </a:p>
          <a:p>
            <a:r>
              <a:rPr lang="cs-CZ" dirty="0"/>
              <a:t>Vložení -&gt; Textové pole -&gt; kontrastní barva písma.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2D012-A3F0-445D-AD79-9F3B3359C51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804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Obdélník nyní nemá průhlednost.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2D012-A3F0-445D-AD79-9F3B3359C51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195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Obdélník můžete použít i jako filtr, aby nebyl obrázek tak výrazný a písmo bylo čitelné.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2D012-A3F0-445D-AD79-9F3B3359C51B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55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Jiná barva obdélníku.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02D012-A3F0-445D-AD79-9F3B3359C51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172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3A2C3E-7163-4FE7-992F-BCD54644C9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8B73255-A237-41F0-875E-1D278C3B1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5E1FD0-5F78-4FA5-A5BA-799A9716D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B1D1DE-5965-4470-A317-0A13E684C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B36DF2-974D-441C-A9A0-B77BAD9F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26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91CC24-A19A-4AA7-B005-BC3FD5EBC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E177E8E-F204-4B94-A4D5-596A40F86E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E0FC57-120F-4476-AB71-B893421B4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FB0D7E8-62EF-4FEE-8233-32A3D4E965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F3640D-7CDF-48B8-853F-1A5967AB0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01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CD81531-CDCD-4889-8393-717A794C08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A94D83F-AD73-4F9F-9E78-015986979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FAFE474-5C94-4074-A412-EC18E1AAB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139B46-6A1B-45EE-9FB4-9D4BDC7C6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28DCBEB-30FC-40D8-8EA4-1A7817AAB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7152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6F75D8-6663-460F-A79B-0C056462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E6B5CA-6982-450E-8451-1B9B1EDCC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4DA6262-BF94-4959-9AE3-C13DB29FB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4DE6AB-BAAE-4FC0-AC39-FC95EB432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070C14-B332-4A33-8935-F3F2AB37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52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768D6A-74CA-424C-8A22-468200D05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12FEEFA-DD01-4FFC-BE95-BF786F33A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67EB47-E3C5-4789-A516-F36438534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B83B300-6631-467B-937E-44EDF8525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51DD3E-727B-4479-86D3-AAB8C6CA3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087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DD36B3-E55E-4C2C-A465-30D540440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B6D7D9-A972-4FAA-A51F-A6FDA9D3BD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88A3B0-2813-4251-B400-A2043F24EA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E1B57E3-D4F4-480B-AD7E-E56AC5B22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1557BD4-DB87-4118-8069-B38956F68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194F01F-20E0-4FF7-B81A-3C4BE6814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9827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DD5C74-CD9A-458C-909B-959AB8B83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6C405D-7FF4-4989-855F-2B2AF4E965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3472EB5-40C1-429C-94F0-AA72F5C5F0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8AE5C87-1770-475F-AAFA-4C1142DE05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E0B2351-E112-4718-9BDD-57A8296366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C3C0490-E911-4BB6-AF00-75A1B4BE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07F64A0-CEB4-40BA-89E7-398BA7684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3C64364-E1FD-4DFB-8550-81A74EF57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954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869E7-F633-47BF-9313-3F7E8CDD9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3FFA729-9BDC-47E4-B1BC-8F4CF8540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C675C4-103B-4A18-826D-AB0E3FA91A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E9970E6-E234-438F-9CB4-1DB9F8CF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924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4D450FB-5213-472D-838B-83177FD0E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CA51C6A-9205-46BC-9C8B-613A1361A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950D77F-7DA7-4C73-B92E-14B4B8BD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051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3FBEB-F49A-49A0-B51C-3C2256584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25BEE3-E797-4FAC-932D-11884A4ED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170B84F5-3998-466B-A18E-192072AB16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EE91996-A0A9-4186-95C0-80B7CEC0E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2E563A-156D-4D82-86D4-1A34592CA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0454B8-4B71-44C2-9074-09B1AD653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351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7E98FD-4D36-4E24-98DA-4F5DD9A99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C6B3D53-784B-40A7-A7A7-F7746AA132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DBE5BBA-63E3-48F5-8C40-A3F1FF8813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054636-9EF0-497B-8C9F-C8CB9FA08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88FF1D4-B789-4F1D-A66E-73F9BB49E6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15B64A-02C8-4566-B35E-628CAF701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3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90ED91B-78D6-4A0F-8C4D-11214D62D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91CAF5D-DAD4-4219-8B70-E951958CF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ED0A4B-1113-4C41-A575-FA2A5840CA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D5659-573B-4BF2-9BA4-02F6F2192145}" type="datetimeFigureOut">
              <a:rPr lang="cs-CZ" smtClean="0"/>
              <a:t>26.03.2020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E0FE5B-95CD-43C3-BF54-8DC9C1E490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C96B46-2AB0-40CB-BAFF-4F9FBB8042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FBD4B-FED3-41CF-A2D2-ED4C9BB8253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16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ixabay.com/users/Arcaion-2057886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pták, exteriér, větev, malé&#10;&#10;Popis byl vytvořen automaticky">
            <a:extLst>
              <a:ext uri="{FF2B5EF4-FFF2-40B4-BE49-F238E27FC236}">
                <a16:creationId xmlns:a16="http://schemas.microsoft.com/office/drawing/2014/main" id="{449498FA-DDC3-48B0-ABBA-46FA26FED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CDC6833-15D6-4FA9-9886-A8F2411FB13B}"/>
              </a:ext>
            </a:extLst>
          </p:cNvPr>
          <p:cNvSpPr/>
          <p:nvPr/>
        </p:nvSpPr>
        <p:spPr>
          <a:xfrm>
            <a:off x="-167951" y="-177282"/>
            <a:ext cx="12680302" cy="1604866"/>
          </a:xfrm>
          <a:prstGeom prst="rect">
            <a:avLst/>
          </a:prstGeom>
          <a:solidFill>
            <a:srgbClr val="414375">
              <a:alpha val="4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AE3667A-1636-4B6E-ADBF-20AADE03BAF7}"/>
              </a:ext>
            </a:extLst>
          </p:cNvPr>
          <p:cNvSpPr txBox="1"/>
          <p:nvPr/>
        </p:nvSpPr>
        <p:spPr>
          <a:xfrm>
            <a:off x="3065937" y="166558"/>
            <a:ext cx="6947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>
                <a:solidFill>
                  <a:schemeClr val="bg1"/>
                </a:solidFill>
                <a:latin typeface="Corbel" panose="020B0503020204020204" pitchFamily="34" charset="0"/>
              </a:rPr>
              <a:t>Kos černý</a:t>
            </a:r>
          </a:p>
        </p:txBody>
      </p:sp>
    </p:spTree>
    <p:extLst>
      <p:ext uri="{BB962C8B-B14F-4D97-AF65-F5344CB8AC3E}">
        <p14:creationId xmlns:p14="http://schemas.microsoft.com/office/powerpoint/2010/main" val="4159928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pták, exteriér, větev, malé&#10;&#10;Popis byl vytvořen automaticky">
            <a:extLst>
              <a:ext uri="{FF2B5EF4-FFF2-40B4-BE49-F238E27FC236}">
                <a16:creationId xmlns:a16="http://schemas.microsoft.com/office/drawing/2014/main" id="{449498FA-DDC3-48B0-ABBA-46FA26FED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CDC6833-15D6-4FA9-9886-A8F2411FB13B}"/>
              </a:ext>
            </a:extLst>
          </p:cNvPr>
          <p:cNvSpPr/>
          <p:nvPr/>
        </p:nvSpPr>
        <p:spPr>
          <a:xfrm>
            <a:off x="-1" y="0"/>
            <a:ext cx="12192001" cy="1427584"/>
          </a:xfrm>
          <a:prstGeom prst="rect">
            <a:avLst/>
          </a:prstGeom>
          <a:solidFill>
            <a:srgbClr val="41416E">
              <a:alpha val="51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AE3667A-1636-4B6E-ADBF-20AADE03BAF7}"/>
              </a:ext>
            </a:extLst>
          </p:cNvPr>
          <p:cNvSpPr txBox="1"/>
          <p:nvPr/>
        </p:nvSpPr>
        <p:spPr>
          <a:xfrm>
            <a:off x="3065937" y="166558"/>
            <a:ext cx="69475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>
                <a:solidFill>
                  <a:schemeClr val="bg1"/>
                </a:solidFill>
                <a:latin typeface="Corbel" panose="020B0503020204020204" pitchFamily="34" charset="0"/>
              </a:rPr>
              <a:t>Kos černý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EB0DDF7D-C890-4029-B6C9-2AE4D4F6842E}"/>
              </a:ext>
            </a:extLst>
          </p:cNvPr>
          <p:cNvSpPr/>
          <p:nvPr/>
        </p:nvSpPr>
        <p:spPr>
          <a:xfrm>
            <a:off x="0" y="4157221"/>
            <a:ext cx="4345756" cy="2700779"/>
          </a:xfrm>
          <a:prstGeom prst="rect">
            <a:avLst/>
          </a:prstGeom>
          <a:solidFill>
            <a:srgbClr val="41416E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0AEEEA4B-D70C-4079-A5AB-822F96D8897E}"/>
              </a:ext>
            </a:extLst>
          </p:cNvPr>
          <p:cNvSpPr txBox="1"/>
          <p:nvPr/>
        </p:nvSpPr>
        <p:spPr>
          <a:xfrm>
            <a:off x="193028" y="4743428"/>
            <a:ext cx="37757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orbel" panose="020B0503020204020204" pitchFamily="34" charset="0"/>
              </a:rPr>
              <a:t>Délka těla: 23–29 cm</a:t>
            </a:r>
          </a:p>
          <a:p>
            <a:r>
              <a:rPr lang="cs-CZ" sz="2800" dirty="0">
                <a:solidFill>
                  <a:schemeClr val="bg1"/>
                </a:solidFill>
                <a:latin typeface="Corbel" panose="020B0503020204020204" pitchFamily="34" charset="0"/>
              </a:rPr>
              <a:t>Hmotnost těla: 75–135 g</a:t>
            </a:r>
          </a:p>
          <a:p>
            <a:r>
              <a:rPr lang="cs-CZ" sz="2800" dirty="0">
                <a:solidFill>
                  <a:schemeClr val="bg1"/>
                </a:solidFill>
                <a:latin typeface="Corbel" panose="020B0503020204020204" pitchFamily="34" charset="0"/>
              </a:rPr>
              <a:t>Rozpětí křídel: 34–39 cm</a:t>
            </a:r>
          </a:p>
          <a:p>
            <a:endParaRPr lang="cs-CZ" sz="28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C11828B-0478-4550-9FF2-C4C86DE74E56}"/>
              </a:ext>
            </a:extLst>
          </p:cNvPr>
          <p:cNvSpPr txBox="1"/>
          <p:nvPr/>
        </p:nvSpPr>
        <p:spPr>
          <a:xfrm>
            <a:off x="11183312" y="6451044"/>
            <a:ext cx="1008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>
                <a:solidFill>
                  <a:schemeClr val="bg1"/>
                </a:solidFill>
                <a:latin typeface="Corbel" panose="020B0503020204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Arcaion</a:t>
            </a:r>
            <a:endParaRPr lang="cs-CZ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385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pták, exteriér, větev, malé&#10;&#10;Popis byl vytvořen automaticky">
            <a:extLst>
              <a:ext uri="{FF2B5EF4-FFF2-40B4-BE49-F238E27FC236}">
                <a16:creationId xmlns:a16="http://schemas.microsoft.com/office/drawing/2014/main" id="{449498FA-DDC3-48B0-ABBA-46FA26FED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CDC6833-15D6-4FA9-9886-A8F2411FB13B}"/>
              </a:ext>
            </a:extLst>
          </p:cNvPr>
          <p:cNvSpPr/>
          <p:nvPr/>
        </p:nvSpPr>
        <p:spPr>
          <a:xfrm>
            <a:off x="0" y="-20197"/>
            <a:ext cx="4892511" cy="6857988"/>
          </a:xfrm>
          <a:prstGeom prst="rect">
            <a:avLst/>
          </a:prstGeom>
          <a:solidFill>
            <a:srgbClr val="2C1E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AE3667A-1636-4B6E-ADBF-20AADE03BAF7}"/>
              </a:ext>
            </a:extLst>
          </p:cNvPr>
          <p:cNvSpPr txBox="1"/>
          <p:nvPr/>
        </p:nvSpPr>
        <p:spPr>
          <a:xfrm>
            <a:off x="645515" y="1017745"/>
            <a:ext cx="355890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dirty="0">
                <a:solidFill>
                  <a:schemeClr val="bg1"/>
                </a:solidFill>
                <a:latin typeface="Corbel" panose="020B0503020204020204" pitchFamily="34" charset="0"/>
              </a:rPr>
              <a:t>Kos černý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6D77599-826C-4FD3-B8AB-9C97D23567C1}"/>
              </a:ext>
            </a:extLst>
          </p:cNvPr>
          <p:cNvSpPr txBox="1"/>
          <p:nvPr/>
        </p:nvSpPr>
        <p:spPr>
          <a:xfrm>
            <a:off x="645515" y="2735550"/>
            <a:ext cx="37757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bg1"/>
                </a:solidFill>
                <a:latin typeface="Corbel" panose="020B0503020204020204" pitchFamily="34" charset="0"/>
              </a:rPr>
              <a:t>Délka těla: 23–29 cm</a:t>
            </a:r>
          </a:p>
          <a:p>
            <a:r>
              <a:rPr lang="cs-CZ" sz="2800" dirty="0">
                <a:solidFill>
                  <a:schemeClr val="bg1"/>
                </a:solidFill>
                <a:latin typeface="Corbel" panose="020B0503020204020204" pitchFamily="34" charset="0"/>
              </a:rPr>
              <a:t>Hmotnost těla: 75–135 g</a:t>
            </a:r>
          </a:p>
          <a:p>
            <a:r>
              <a:rPr lang="cs-CZ" sz="2800" dirty="0">
                <a:solidFill>
                  <a:schemeClr val="bg1"/>
                </a:solidFill>
                <a:latin typeface="Corbel" panose="020B0503020204020204" pitchFamily="34" charset="0"/>
              </a:rPr>
              <a:t>Rozpětí křídel: 34–39 cm</a:t>
            </a:r>
          </a:p>
          <a:p>
            <a:endParaRPr lang="cs-CZ" sz="28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85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pták, exteriér, větev, malé&#10;&#10;Popis byl vytvořen automaticky">
            <a:extLst>
              <a:ext uri="{FF2B5EF4-FFF2-40B4-BE49-F238E27FC236}">
                <a16:creationId xmlns:a16="http://schemas.microsoft.com/office/drawing/2014/main" id="{449498FA-DDC3-48B0-ABBA-46FA26FED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CDC6833-15D6-4FA9-9886-A8F2411FB13B}"/>
              </a:ext>
            </a:extLst>
          </p:cNvPr>
          <p:cNvSpPr/>
          <p:nvPr/>
        </p:nvSpPr>
        <p:spPr>
          <a:xfrm>
            <a:off x="-167951" y="-177282"/>
            <a:ext cx="12680302" cy="7035272"/>
          </a:xfrm>
          <a:prstGeom prst="rect">
            <a:avLst/>
          </a:prstGeom>
          <a:solidFill>
            <a:srgbClr val="414375">
              <a:alpha val="4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AE3667A-1636-4B6E-ADBF-20AADE03BAF7}"/>
              </a:ext>
            </a:extLst>
          </p:cNvPr>
          <p:cNvSpPr txBox="1"/>
          <p:nvPr/>
        </p:nvSpPr>
        <p:spPr>
          <a:xfrm>
            <a:off x="1714892" y="428382"/>
            <a:ext cx="43811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bg1"/>
                </a:solidFill>
                <a:latin typeface="Corbel" panose="020B0503020204020204" pitchFamily="34" charset="0"/>
              </a:rPr>
              <a:t>Kos černý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1D197C3-2C50-414D-963B-C51884EA7D8C}"/>
              </a:ext>
            </a:extLst>
          </p:cNvPr>
          <p:cNvSpPr txBox="1"/>
          <p:nvPr/>
        </p:nvSpPr>
        <p:spPr>
          <a:xfrm>
            <a:off x="1714892" y="3340354"/>
            <a:ext cx="58306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  <a:latin typeface="Corbel" panose="020B0503020204020204" pitchFamily="34" charset="0"/>
              </a:rPr>
              <a:t>Délka těla: 23–29 cm</a:t>
            </a:r>
          </a:p>
          <a:p>
            <a:r>
              <a:rPr lang="cs-CZ" sz="4000" dirty="0">
                <a:solidFill>
                  <a:schemeClr val="bg1"/>
                </a:solidFill>
                <a:latin typeface="Corbel" panose="020B0503020204020204" pitchFamily="34" charset="0"/>
              </a:rPr>
              <a:t>Hmotnost těla: 75–135 g</a:t>
            </a:r>
          </a:p>
          <a:p>
            <a:r>
              <a:rPr lang="cs-CZ" sz="4000" dirty="0">
                <a:solidFill>
                  <a:schemeClr val="bg1"/>
                </a:solidFill>
                <a:latin typeface="Corbel" panose="020B0503020204020204" pitchFamily="34" charset="0"/>
              </a:rPr>
              <a:t>Rozpětí křídel: 34–39 cm</a:t>
            </a:r>
          </a:p>
          <a:p>
            <a:endParaRPr lang="cs-CZ" sz="40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22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Zástupný obsah 4" descr="Obsah obrázku pták, exteriér, větev, malé&#10;&#10;Popis byl vytvořen automaticky">
            <a:extLst>
              <a:ext uri="{FF2B5EF4-FFF2-40B4-BE49-F238E27FC236}">
                <a16:creationId xmlns:a16="http://schemas.microsoft.com/office/drawing/2014/main" id="{449498FA-DDC3-48B0-ABBA-46FA26FED0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875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BBA9B-8F4E-4D2B-BEFA-41A475443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415188" y="-231223"/>
            <a:ext cx="1409491" cy="1876653"/>
          </a:xfrm>
          <a:custGeom>
            <a:avLst/>
            <a:gdLst>
              <a:gd name="connsiteX0" fmla="*/ 0 w 1409491"/>
              <a:gd name="connsiteY0" fmla="*/ 643075 h 1876653"/>
              <a:gd name="connsiteX1" fmla="*/ 643075 w 1409491"/>
              <a:gd name="connsiteY1" fmla="*/ 0 h 1876653"/>
              <a:gd name="connsiteX2" fmla="*/ 1409491 w 1409491"/>
              <a:gd name="connsiteY2" fmla="*/ 0 h 1876653"/>
              <a:gd name="connsiteX3" fmla="*/ 1409491 w 1409491"/>
              <a:gd name="connsiteY3" fmla="*/ 1876653 h 1876653"/>
              <a:gd name="connsiteX4" fmla="*/ 1233578 w 1409491"/>
              <a:gd name="connsiteY4" fmla="*/ 1876653 h 1876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09491" h="1876653">
                <a:moveTo>
                  <a:pt x="0" y="643075"/>
                </a:moveTo>
                <a:lnTo>
                  <a:pt x="643075" y="0"/>
                </a:lnTo>
                <a:lnTo>
                  <a:pt x="1409491" y="0"/>
                </a:lnTo>
                <a:lnTo>
                  <a:pt x="1409491" y="1876653"/>
                </a:lnTo>
                <a:lnTo>
                  <a:pt x="1233578" y="1876653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51012D1-8033-40B1-9EC0-91390FFC74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01285" y="128278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80943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D291F021-C45C-4D44-A2B8-A789E386C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3444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DCDC6833-15D6-4FA9-9886-A8F2411FB13B}"/>
              </a:ext>
            </a:extLst>
          </p:cNvPr>
          <p:cNvSpPr/>
          <p:nvPr/>
        </p:nvSpPr>
        <p:spPr>
          <a:xfrm>
            <a:off x="-167951" y="-177282"/>
            <a:ext cx="12680302" cy="7035272"/>
          </a:xfrm>
          <a:prstGeom prst="rect">
            <a:avLst/>
          </a:prstGeom>
          <a:solidFill>
            <a:schemeClr val="tx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AE3667A-1636-4B6E-ADBF-20AADE03BAF7}"/>
              </a:ext>
            </a:extLst>
          </p:cNvPr>
          <p:cNvSpPr txBox="1"/>
          <p:nvPr/>
        </p:nvSpPr>
        <p:spPr>
          <a:xfrm>
            <a:off x="1714892" y="428382"/>
            <a:ext cx="43811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0" dirty="0">
                <a:solidFill>
                  <a:schemeClr val="bg1"/>
                </a:solidFill>
                <a:latin typeface="Corbel" panose="020B0503020204020204" pitchFamily="34" charset="0"/>
              </a:rPr>
              <a:t>Kos černý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1D197C3-2C50-414D-963B-C51884EA7D8C}"/>
              </a:ext>
            </a:extLst>
          </p:cNvPr>
          <p:cNvSpPr txBox="1"/>
          <p:nvPr/>
        </p:nvSpPr>
        <p:spPr>
          <a:xfrm>
            <a:off x="1714892" y="3340354"/>
            <a:ext cx="583069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dirty="0">
                <a:solidFill>
                  <a:schemeClr val="bg1"/>
                </a:solidFill>
                <a:latin typeface="Corbel" panose="020B0503020204020204" pitchFamily="34" charset="0"/>
              </a:rPr>
              <a:t>Délka těla: 23–29 cm</a:t>
            </a:r>
          </a:p>
          <a:p>
            <a:r>
              <a:rPr lang="cs-CZ" sz="4000" dirty="0">
                <a:solidFill>
                  <a:schemeClr val="bg1"/>
                </a:solidFill>
                <a:latin typeface="Corbel" panose="020B0503020204020204" pitchFamily="34" charset="0"/>
              </a:rPr>
              <a:t>Hmotnost těla: 75–135 g</a:t>
            </a:r>
          </a:p>
          <a:p>
            <a:r>
              <a:rPr lang="cs-CZ" sz="4000" dirty="0">
                <a:solidFill>
                  <a:schemeClr val="bg1"/>
                </a:solidFill>
                <a:latin typeface="Corbel" panose="020B0503020204020204" pitchFamily="34" charset="0"/>
              </a:rPr>
              <a:t>Rozpětí křídel: 34–39 cm</a:t>
            </a:r>
          </a:p>
          <a:p>
            <a:endParaRPr lang="cs-CZ" sz="40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54946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sNotebookLocked xmlns="a80ed1ee-80de-4b7c-9486-c8c3c475a318" xsi:nil="true"/>
    <DefaultSectionNames xmlns="a80ed1ee-80de-4b7c-9486-c8c3c475a318" xsi:nil="true"/>
    <Is_Collaboration_Space_Locked xmlns="a80ed1ee-80de-4b7c-9486-c8c3c475a318" xsi:nil="true"/>
    <Has_Teacher_Only_SectionGroup xmlns="a80ed1ee-80de-4b7c-9486-c8c3c475a318" xsi:nil="true"/>
    <FolderType xmlns="a80ed1ee-80de-4b7c-9486-c8c3c475a318" xsi:nil="true"/>
    <TeamsChannelId xmlns="a80ed1ee-80de-4b7c-9486-c8c3c475a318" xsi:nil="true"/>
    <CultureName xmlns="a80ed1ee-80de-4b7c-9486-c8c3c475a318" xsi:nil="true"/>
    <Owner xmlns="a80ed1ee-80de-4b7c-9486-c8c3c475a318">
      <UserInfo>
        <DisplayName/>
        <AccountId xsi:nil="true"/>
        <AccountType/>
      </UserInfo>
    </Owner>
    <Distribution_Groups xmlns="a80ed1ee-80de-4b7c-9486-c8c3c475a318" xsi:nil="true"/>
    <AppVersion xmlns="a80ed1ee-80de-4b7c-9486-c8c3c475a318" xsi:nil="true"/>
    <NotebookType xmlns="a80ed1ee-80de-4b7c-9486-c8c3c475a318" xsi:nil="true"/>
    <Invited_Teachers xmlns="a80ed1ee-80de-4b7c-9486-c8c3c475a318" xsi:nil="true"/>
    <Templates xmlns="a80ed1ee-80de-4b7c-9486-c8c3c475a318" xsi:nil="true"/>
    <Teachers xmlns="a80ed1ee-80de-4b7c-9486-c8c3c475a318">
      <UserInfo>
        <DisplayName/>
        <AccountId xsi:nil="true"/>
        <AccountType/>
      </UserInfo>
    </Teachers>
    <Student_Groups xmlns="a80ed1ee-80de-4b7c-9486-c8c3c475a318">
      <UserInfo>
        <DisplayName/>
        <AccountId xsi:nil="true"/>
        <AccountType/>
      </UserInfo>
    </Student_Groups>
    <LMS_Mappings xmlns="a80ed1ee-80de-4b7c-9486-c8c3c475a318" xsi:nil="true"/>
    <Invited_Students xmlns="a80ed1ee-80de-4b7c-9486-c8c3c475a318" xsi:nil="true"/>
    <Math_Settings xmlns="a80ed1ee-80de-4b7c-9486-c8c3c475a318" xsi:nil="true"/>
    <Self_Registration_Enabled xmlns="a80ed1ee-80de-4b7c-9486-c8c3c475a318" xsi:nil="true"/>
    <Students xmlns="a80ed1ee-80de-4b7c-9486-c8c3c475a318">
      <UserInfo>
        <DisplayName/>
        <AccountId xsi:nil="true"/>
        <AccountType/>
      </UserInfo>
    </Student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74487418073EF4CBDF081371EA404EC" ma:contentTypeVersion="33" ma:contentTypeDescription="Vytvoří nový dokument" ma:contentTypeScope="" ma:versionID="199865dd7f16b7171fbe44dad838106a">
  <xsd:schema xmlns:xsd="http://www.w3.org/2001/XMLSchema" xmlns:xs="http://www.w3.org/2001/XMLSchema" xmlns:p="http://schemas.microsoft.com/office/2006/metadata/properties" xmlns:ns3="a80ed1ee-80de-4b7c-9486-c8c3c475a318" xmlns:ns4="2827c76b-8d85-4b73-828d-d711ec5bf127" targetNamespace="http://schemas.microsoft.com/office/2006/metadata/properties" ma:root="true" ma:fieldsID="31ac05d8e8554492219d2c2349fc0133" ns3:_="" ns4:_="">
    <xsd:import namespace="a80ed1ee-80de-4b7c-9486-c8c3c475a318"/>
    <xsd:import namespace="2827c76b-8d85-4b73-828d-d711ec5bf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0ed1ee-80de-4b7c-9486-c8c3c475a31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1" nillable="true" ma:displayName="Notebook Type" ma:internalName="NotebookType">
      <xsd:simpleType>
        <xsd:restriction base="dms:Text"/>
      </xsd:simpleType>
    </xsd:element>
    <xsd:element name="FolderType" ma:index="22" nillable="true" ma:displayName="Folder Type" ma:internalName="FolderType">
      <xsd:simpleType>
        <xsd:restriction base="dms:Text"/>
      </xsd:simpleType>
    </xsd:element>
    <xsd:element name="CultureName" ma:index="23" nillable="true" ma:displayName="Culture Name" ma:internalName="CultureName">
      <xsd:simpleType>
        <xsd:restriction base="dms:Text"/>
      </xsd:simpleType>
    </xsd:element>
    <xsd:element name="AppVersion" ma:index="24" nillable="true" ma:displayName="App Version" ma:internalName="AppVersion">
      <xsd:simpleType>
        <xsd:restriction base="dms:Text"/>
      </xsd:simpleType>
    </xsd:element>
    <xsd:element name="TeamsChannelId" ma:index="25" nillable="true" ma:displayName="Teams Channel Id" ma:internalName="TeamsChannelId">
      <xsd:simpleType>
        <xsd:restriction base="dms:Text"/>
      </xsd:simpleType>
    </xsd:element>
    <xsd:element name="Owner" ma:index="26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7" nillable="true" ma:displayName="Math Settings" ma:internalName="Math_Settings">
      <xsd:simpleType>
        <xsd:restriction base="dms:Text"/>
      </xsd:simpleType>
    </xsd:element>
    <xsd:element name="DefaultSectionNames" ma:index="28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9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0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1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2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3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4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5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6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7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8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9" nillable="true" ma:displayName="Is Collaboration Space Locked" ma:internalName="Is_Collaboration_Space_Locked">
      <xsd:simpleType>
        <xsd:restriction base="dms:Boolean"/>
      </xsd:simpleType>
    </xsd:element>
    <xsd:element name="IsNotebookLocked" ma:index="40" nillable="true" ma:displayName="Is Notebook Locked" ma:internalName="IsNotebookLock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27c76b-8d85-4b73-828d-d711ec5bf12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728C1E-07C2-46A9-8A2B-AD66D758C12F}">
  <ds:schemaRefs>
    <ds:schemaRef ds:uri="http://www.w3.org/XML/1998/namespace"/>
    <ds:schemaRef ds:uri="2827c76b-8d85-4b73-828d-d711ec5bf127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a80ed1ee-80de-4b7c-9486-c8c3c475a318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1F27109-BF95-42AE-B3E4-512373B79D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9CADEF7-4ED9-4353-9A2A-3EFDD7D7E9C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0ed1ee-80de-4b7c-9486-c8c3c475a318"/>
    <ds:schemaRef ds:uri="2827c76b-8d85-4b73-828d-d711ec5bf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Širokoúhlá obrazovka</PresentationFormat>
  <Paragraphs>27</Paragraphs>
  <Slides>5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Corbel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Chytková</dc:creator>
  <cp:lastModifiedBy>Dagmar Chytková</cp:lastModifiedBy>
  <cp:revision>2</cp:revision>
  <dcterms:created xsi:type="dcterms:W3CDTF">2020-03-26T11:53:09Z</dcterms:created>
  <dcterms:modified xsi:type="dcterms:W3CDTF">2020-03-26T11:55:43Z</dcterms:modified>
</cp:coreProperties>
</file>