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308" r:id="rId5"/>
    <p:sldId id="309" r:id="rId6"/>
    <p:sldId id="310" r:id="rId7"/>
    <p:sldId id="311" r:id="rId8"/>
    <p:sldId id="314" r:id="rId9"/>
    <p:sldId id="312" r:id="rId10"/>
    <p:sldId id="313" r:id="rId11"/>
    <p:sldId id="316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59" autoAdjust="0"/>
  </p:normalViewPr>
  <p:slideViewPr>
    <p:cSldViewPr snapToGrid="0">
      <p:cViewPr varScale="1">
        <p:scale>
          <a:sx n="106" d="100"/>
          <a:sy n="106" d="100"/>
        </p:scale>
        <p:origin x="65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040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14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22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E58B-1601-4999-B8A7-94996C746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4E50F5-4F63-4B1E-8C17-E8F1FAAE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95C2B-6448-4134-B5D2-81ADFBFE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53226-181C-45B2-A12F-AE2FDC70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C56AD-7FE4-4797-892E-5F64CBE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33F7-6A09-4865-BEC2-0FB4971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425B8-D9F7-4B08-B5FC-12673559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C320E-0B28-43B8-AE22-0EAE7F30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92BF1-BC96-4FD8-AD05-2F6D991B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18A7C-BD0C-4095-AAE6-B24097FA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95C54-2375-4FE3-99C3-05D6FD26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83C49-F015-4F3B-BAF8-6E7BBF9BC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7D85B2-E398-4B0C-88F5-8F9AD8A8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0434-28DF-453A-B8BF-9BBB941F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D95AA-5868-4BF6-81DE-860C6C2F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D4548-CB11-4842-9B18-3144BA4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4A5A2-95D9-46A6-82EC-1477A7A3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4BBDEA-0418-43AD-BD20-D25CEEF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DEE33-EE37-43A2-97EC-12A8572E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A242D6-E104-4E6B-A3D9-5028089A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BB1707-B05E-4283-8747-95FE5D34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79F10-2269-43F7-A1B7-B59DD7B8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DDB25-6600-4C36-960F-C622815F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C4831C-2766-4BF7-9344-501BC778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F5B4CC-783E-4579-B578-15C8FDE3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9D51B1-F157-4620-AAF3-8706D0088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CFD776-866D-4F6D-ADA7-B375566A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8FB018-6406-4D46-8EA3-3A66EEE2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37F864-0A11-4DAD-AE52-5D892545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1BB8E-BACE-488D-A17C-B608E0CB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D75950-6298-471F-8AEB-05FF231F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6786B6-5D88-4666-A7D0-8FD669BA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10E71F-8CBB-420F-9B33-755294B5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1D5CDA-8EB6-4EE6-B9B3-25446887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3665EA-0A9C-4B13-AA03-3D255313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10577-8A32-4C6C-8242-0D931342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E76DB-E9E7-490E-AEEB-2560B97E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5D84E-1741-4CE2-9AD1-0DD32D6C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3AF462-B6BC-4B2A-84EE-E7BBF0D0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4761C-4143-4C16-93B8-6B59999C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88F5F9-E853-4D8B-91B0-D6B5F4C8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1F8152-BA7C-4627-BBA2-C676BD7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F910-7AE0-492F-9250-56AECD7D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178639-12CF-4BEA-801A-D024E52A1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971C-42EA-41DA-8252-8B7D0277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194FC-6F64-48A2-981E-9EE9BE7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5C0ED1-7719-4C97-99B9-9685A709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C6F77-2158-4B50-85DA-51CB3E8D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82B9A-B1F5-4876-8D73-253B21A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122188-0ACF-4F93-982D-F11D7A69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54A9B-FD50-49BB-ADEA-00210640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E10C0-6880-4895-B8A0-132FF13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E7E92-C15A-45BD-A16A-313D9FC0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32B30-20D0-4340-A8BF-ABCF4F65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ED08F7-2CD1-4A2B-A2CD-F94874F6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DDEEB1-4456-477A-897D-1325491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4A858C-645D-4CB1-A6B6-FE75F24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659B9-CC3E-4711-A74E-7EA8B255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C93BE9-87A6-4C86-82FC-4FE06C7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BB2FC-A155-4B7B-931D-0EE03268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51C91-C101-44E1-BD72-0ECB3C0F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4FF6-F870-4D41-A30B-1F2B5AE5FE8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B2EF0-2AA2-4216-BF5C-C48D8D2D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E4E3D-60CC-451B-B511-54483ED6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1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12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1-14.jpg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15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1-16.jpg" TargetMode="Externa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17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1-18.jpg" TargetMode="Externa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19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23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24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1-25.jpg" TargetMode="Externa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0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07c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1-08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1-0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GENOVÉ TECHNOLOGIE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Modelov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organismy: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Modelové organismy využívané v biotechnologii – bakterie (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coli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kvasinky (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Pichia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Saccharomyces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houby (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Penicillium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Caenorhabditis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elegans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(háďátko),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Drosophila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melanogaster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rerio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Dánio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pruhované), myš domácí, živočišné buněčné kultury,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Arabidopsis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thaliana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Huseníček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rolní), viry (bakteriofágy, retroviry).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6007F8-94C8-45D7-BC82-C1000B162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78686-27F0-46FE-92F2-E7DBC6CDF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ADEF69-ED66-4D8A-B737-CB8AE124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Somatické mutace</a:t>
            </a:r>
            <a:endParaRPr lang="en-US" dirty="0"/>
          </a:p>
        </p:txBody>
      </p:sp>
      <p:pic>
        <p:nvPicPr>
          <p:cNvPr id="7" name="Picture 1" descr="C:\Users\zameer\Desktop\Clark\PPT Creation\eps - 800x800\\f01-11.jpg">
            <a:extLst>
              <a:ext uri="{FF2B5EF4-FFF2-40B4-BE49-F238E27FC236}">
                <a16:creationId xmlns:a16="http://schemas.microsoft.com/office/drawing/2014/main" id="{738F3A20-F871-4BF2-AA2F-517FB44CC17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33" y="1596659"/>
            <a:ext cx="8257198" cy="39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8AFD75F-1107-42C0-B891-D7808D3D07C0}"/>
              </a:ext>
            </a:extLst>
          </p:cNvPr>
          <p:cNvSpPr txBox="1"/>
          <p:nvPr/>
        </p:nvSpPr>
        <p:spPr>
          <a:xfrm>
            <a:off x="1461233" y="5754710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77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4C426C-E5EF-496F-8C2A-CD02944E3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A7E4E7-DE16-41FC-BFB6-1A03CBAAE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4EB4D0-4BE1-4E8A-B555-B20D3D05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Kvasinky a Houby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7A64D6-81E5-4BC5-A7F7-0CACA02E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Houby jsou tradičně používány v biotechnologii – </a:t>
            </a:r>
            <a:r>
              <a:rPr lang="cs-CZ" sz="1800" i="1" dirty="0" err="1"/>
              <a:t>Penicillium</a:t>
            </a:r>
            <a:r>
              <a:rPr lang="cs-CZ" sz="1800" i="1" dirty="0"/>
              <a:t> </a:t>
            </a:r>
            <a:r>
              <a:rPr lang="cs-CZ" sz="1800" i="1" dirty="0" err="1"/>
              <a:t>roqueforti</a:t>
            </a:r>
            <a:r>
              <a:rPr lang="cs-CZ" sz="1800" i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Roquefort</a:t>
            </a:r>
            <a:r>
              <a:rPr lang="cs-CZ" sz="1800" dirty="0"/>
              <a:t>), </a:t>
            </a:r>
            <a:r>
              <a:rPr lang="cs-CZ" sz="1800" i="1" dirty="0"/>
              <a:t>P. </a:t>
            </a:r>
            <a:r>
              <a:rPr lang="cs-CZ" sz="1800" i="1" dirty="0" err="1"/>
              <a:t>candidum</a:t>
            </a:r>
            <a:r>
              <a:rPr lang="cs-CZ" sz="1800" dirty="0"/>
              <a:t>, </a:t>
            </a:r>
            <a:r>
              <a:rPr lang="cs-CZ" sz="1800" i="1" dirty="0" err="1"/>
              <a:t>caseicolum</a:t>
            </a:r>
            <a:r>
              <a:rPr lang="cs-CZ" sz="1800" dirty="0"/>
              <a:t> a </a:t>
            </a:r>
            <a:r>
              <a:rPr lang="cs-CZ" sz="1800" i="1" dirty="0" err="1"/>
              <a:t>camembertri</a:t>
            </a:r>
            <a:r>
              <a:rPr lang="cs-CZ" sz="1800" dirty="0"/>
              <a:t> (Camembert), </a:t>
            </a:r>
            <a:r>
              <a:rPr lang="cs-CZ" sz="1800" i="1" dirty="0" err="1"/>
              <a:t>Aspergillus</a:t>
            </a:r>
            <a:r>
              <a:rPr lang="cs-CZ" sz="1800" i="1" dirty="0"/>
              <a:t> </a:t>
            </a:r>
            <a:r>
              <a:rPr lang="cs-CZ" sz="1800" i="1" dirty="0" err="1"/>
              <a:t>oryzae</a:t>
            </a:r>
            <a:r>
              <a:rPr lang="cs-CZ" sz="1800" i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sojová</a:t>
            </a:r>
            <a:r>
              <a:rPr lang="cs-CZ" sz="1800" dirty="0"/>
              <a:t> omáčka), </a:t>
            </a:r>
            <a:r>
              <a:rPr lang="cs-CZ" sz="1800" i="1" dirty="0" err="1"/>
              <a:t>Penicillium</a:t>
            </a:r>
            <a:r>
              <a:rPr lang="cs-CZ" sz="1800" i="1" dirty="0"/>
              <a:t> </a:t>
            </a:r>
            <a:r>
              <a:rPr lang="cs-CZ" sz="1800" i="1" dirty="0" err="1"/>
              <a:t>notatum</a:t>
            </a:r>
            <a:r>
              <a:rPr lang="cs-CZ" sz="1800" i="1" dirty="0"/>
              <a:t> </a:t>
            </a:r>
            <a:r>
              <a:rPr lang="cs-CZ" sz="1800" dirty="0"/>
              <a:t>(Penicilin),</a:t>
            </a:r>
            <a:r>
              <a:rPr lang="cs-CZ" sz="1800" i="1" dirty="0"/>
              <a:t> </a:t>
            </a:r>
            <a:r>
              <a:rPr lang="cs-CZ" sz="1800" i="1" dirty="0" err="1"/>
              <a:t>Aspergillus</a:t>
            </a:r>
            <a:r>
              <a:rPr lang="cs-CZ" sz="1800" i="1" dirty="0"/>
              <a:t> </a:t>
            </a:r>
            <a:r>
              <a:rPr lang="cs-CZ" sz="1800" i="1" dirty="0" err="1"/>
              <a:t>niger</a:t>
            </a:r>
            <a:r>
              <a:rPr lang="cs-CZ" sz="1800" i="1" dirty="0"/>
              <a:t> </a:t>
            </a:r>
            <a:r>
              <a:rPr lang="cs-CZ" sz="1800" dirty="0"/>
              <a:t>(k. citronová)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Obvykle kultivovány v bioreaktorech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Kvasinky mají výhody bakterií i eukaryot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Nejpoužívanější kvasinkou je </a:t>
            </a:r>
            <a:r>
              <a:rPr lang="cs-CZ" sz="1800" i="1" dirty="0" err="1"/>
              <a:t>Saccharomyces</a:t>
            </a:r>
            <a:r>
              <a:rPr lang="cs-CZ" sz="1800" i="1" dirty="0"/>
              <a:t> </a:t>
            </a:r>
            <a:r>
              <a:rPr lang="cs-CZ" sz="1800" i="1" dirty="0" err="1"/>
              <a:t>cerevisiae</a:t>
            </a:r>
            <a:endParaRPr lang="cs-CZ" sz="1800" i="1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Genom kvasinek je oddělen jadernou membránou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i="1" dirty="0"/>
              <a:t>S. </a:t>
            </a:r>
            <a:r>
              <a:rPr lang="cs-CZ" sz="1800" i="1" dirty="0" err="1"/>
              <a:t>cerevisiae</a:t>
            </a:r>
            <a:r>
              <a:rPr lang="cs-CZ" sz="1800" i="1" dirty="0"/>
              <a:t> </a:t>
            </a:r>
            <a:r>
              <a:rPr lang="cs-CZ" sz="1800" dirty="0"/>
              <a:t>má 16 </a:t>
            </a:r>
            <a:r>
              <a:rPr lang="cs-CZ" sz="1800" dirty="0" err="1"/>
              <a:t>chromosómu</a:t>
            </a:r>
            <a:r>
              <a:rPr lang="cs-CZ" sz="1800" dirty="0"/>
              <a:t> </a:t>
            </a:r>
            <a:r>
              <a:rPr lang="cs-CZ" sz="1800" dirty="0" err="1"/>
              <a:t>obsahujcích</a:t>
            </a:r>
            <a:r>
              <a:rPr lang="cs-CZ" sz="1800" dirty="0"/>
              <a:t> </a:t>
            </a:r>
            <a:r>
              <a:rPr lang="cs-CZ" sz="1800" dirty="0" err="1"/>
              <a:t>telomery</a:t>
            </a:r>
            <a:r>
              <a:rPr lang="cs-CZ" sz="1800" dirty="0"/>
              <a:t> a centromery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Některé kvasinky mají </a:t>
            </a:r>
            <a:r>
              <a:rPr lang="cs-CZ" sz="1800" dirty="0" err="1"/>
              <a:t>extrachromozolální</a:t>
            </a:r>
            <a:r>
              <a:rPr lang="cs-CZ" sz="1800" dirty="0"/>
              <a:t> elementy, tzv. 2.micron </a:t>
            </a:r>
            <a:r>
              <a:rPr lang="cs-CZ" sz="1800" dirty="0" err="1"/>
              <a:t>circle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5122" name="Picture 2" descr="Bioreactor - Wikipedia">
            <a:extLst>
              <a:ext uri="{FF2B5EF4-FFF2-40B4-BE49-F238E27FC236}">
                <a16:creationId xmlns:a16="http://schemas.microsoft.com/office/drawing/2014/main" id="{BEEB4127-97E3-4032-B4A6-149D2288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15" y="2407569"/>
            <a:ext cx="3491621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1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72251D-1B29-454A-AF9A-7A02F9E2B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C11EA5-51C7-4C87-9E09-143ADA7E1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E12295-58EB-4B39-8650-99792415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Kvasinky</a:t>
            </a:r>
            <a:endParaRPr lang="en-US" dirty="0"/>
          </a:p>
        </p:txBody>
      </p:sp>
      <p:pic>
        <p:nvPicPr>
          <p:cNvPr id="7" name="Picture 1" descr="C:\Users\zameer\Desktop\Clark\PPT Creation\eps - 800x800\\f01-12.jpg">
            <a:extLst>
              <a:ext uri="{FF2B5EF4-FFF2-40B4-BE49-F238E27FC236}">
                <a16:creationId xmlns:a16="http://schemas.microsoft.com/office/drawing/2014/main" id="{49E0C1ED-D437-4781-973F-9A677CD4EA9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31" y="1215640"/>
            <a:ext cx="3805898" cy="422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42B9A2C4-FCD0-4AC5-B54C-F5A3AD82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13023"/>
            <a:ext cx="4567224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Kvasinky se množí pučením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Pučení vytváří identické buňky – dělení mitózou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Kvasinky mají diploidní a haploidní fáze v rámci životního cyklu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Za kritických podmínek kvasinky podstupují meiózu – tvorba haploidních spor, tzv. askospor v asku)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Za příznivých podmínek spory klíčí a vzájemně konjugují za tvorby diploidních buněk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U kvasinek může dojít ke konjugaci pouze mezi dvěma různými pářícími typy (a, 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5" name="Picture 1" descr="C:\Users\zameer\Desktop\Clark\PPT Creation\eps - 800x800\\f01-14.jpg">
            <a:extLst>
              <a:ext uri="{FF2B5EF4-FFF2-40B4-BE49-F238E27FC236}">
                <a16:creationId xmlns:a16="http://schemas.microsoft.com/office/drawing/2014/main" id="{B93FCAEB-8D50-4F58-B142-6553447D2167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57" y="1125780"/>
            <a:ext cx="2779429" cy="44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AE98028-4BE6-44FB-AB37-664AB6A482A9}"/>
              </a:ext>
            </a:extLst>
          </p:cNvPr>
          <p:cNvSpPr txBox="1"/>
          <p:nvPr/>
        </p:nvSpPr>
        <p:spPr>
          <a:xfrm>
            <a:off x="10324499" y="5528029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85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085390-E69E-429A-8067-35AC5D253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BCE4DF-DBDC-40C6-941E-25B6970F8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95051F-8B10-405E-919A-19F47DE4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Pichia</a:t>
            </a:r>
            <a:r>
              <a:rPr lang="cs-CZ" dirty="0"/>
              <a:t> </a:t>
            </a:r>
            <a:r>
              <a:rPr lang="cs-CZ" dirty="0" err="1"/>
              <a:t>pastoris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AFEA2CC-CC09-4D9F-B261-7F2EBCBD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720000"/>
            <a:ext cx="2790093" cy="28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371B9F7-9E66-4C85-A244-BE918E44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11" y="3808840"/>
            <a:ext cx="4672013" cy="206857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D086195-56EF-404E-BBF3-80489C3DF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437" y="658940"/>
            <a:ext cx="2439470" cy="2799315"/>
          </a:xfrm>
          <a:prstGeom prst="rect">
            <a:avLst/>
          </a:prstGeom>
        </p:spPr>
      </p:pic>
      <p:pic>
        <p:nvPicPr>
          <p:cNvPr id="6148" name="Picture 4" descr="Pichia pastoris (P. pastoris) Cell Lines - Creative Biolabs">
            <a:extLst>
              <a:ext uri="{FF2B5EF4-FFF2-40B4-BE49-F238E27FC236}">
                <a16:creationId xmlns:a16="http://schemas.microsoft.com/office/drawing/2014/main" id="{B9797D4C-9097-4FC5-B3FC-87BE4D96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89" y="1431939"/>
            <a:ext cx="4442871" cy="23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thanol metabolism pathway in Pichia pastoris | Download Scientific Diagram">
            <a:extLst>
              <a:ext uri="{FF2B5EF4-FFF2-40B4-BE49-F238E27FC236}">
                <a16:creationId xmlns:a16="http://schemas.microsoft.com/office/drawing/2014/main" id="{4D0D933D-0410-4C48-AF0B-ED639A90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67" y="3808840"/>
            <a:ext cx="3915983" cy="23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1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B62600-3F4C-4A7F-9CDE-A2808547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57427-B793-4E77-A289-65780F931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47EC6F-8DAF-4457-B31B-B86535DA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Caenorhabditis</a:t>
            </a:r>
            <a:r>
              <a:rPr lang="cs-CZ" i="1" dirty="0"/>
              <a:t> </a:t>
            </a:r>
            <a:r>
              <a:rPr lang="cs-CZ" i="1" dirty="0" err="1"/>
              <a:t>elegans</a:t>
            </a:r>
            <a:r>
              <a:rPr lang="cs-CZ" i="1" dirty="0"/>
              <a:t> </a:t>
            </a:r>
            <a:r>
              <a:rPr lang="cs-CZ" dirty="0"/>
              <a:t>(Háďátko obecné)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C3137A-6F74-423A-82F5-CAF68A99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636349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Malá </a:t>
            </a:r>
            <a:r>
              <a:rPr lang="cs-CZ" sz="1800" dirty="0" err="1"/>
              <a:t>nematoda</a:t>
            </a:r>
            <a:r>
              <a:rPr lang="cs-CZ" sz="1800" dirty="0"/>
              <a:t> (hlístice) žijící v převážně v půdě s kořenovou zeleninou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Má dvě pohlaví – 99.9% hermafrodit (samooplodnění) a 0.1% sameček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Tělo tvoří jednoduchá trubice pokrytá kutikulou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Uvnitř těla – 959 somatických buněk zahrnujících cca. 300 neuronů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Hlavička má celou řadu senzorických orgánů (chuť, čich, teplota, hmat)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Tělo je průsvitné = snadné použití fluorescenčních technik, generační cyklus 3 dny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Poprvé u něj provedena RNA interference – ideální nástroj pro reverzní genetiku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</a:t>
            </a:r>
            <a:r>
              <a:rPr lang="en-US" sz="1800" dirty="0" err="1"/>
              <a:t>rvní</a:t>
            </a:r>
            <a:r>
              <a:rPr lang="en-US" sz="1800" dirty="0"/>
              <a:t> </a:t>
            </a:r>
            <a:r>
              <a:rPr lang="en-US" sz="1800" dirty="0" err="1"/>
              <a:t>známý</a:t>
            </a:r>
            <a:r>
              <a:rPr lang="en-US" sz="1800" dirty="0"/>
              <a:t> </a:t>
            </a:r>
            <a:r>
              <a:rPr lang="en-US" sz="1800" dirty="0" err="1"/>
              <a:t>úplný</a:t>
            </a:r>
            <a:r>
              <a:rPr lang="en-US" sz="1800" dirty="0"/>
              <a:t> </a:t>
            </a:r>
            <a:r>
              <a:rPr lang="en-US" sz="1800" dirty="0" err="1"/>
              <a:t>genom</a:t>
            </a:r>
            <a:r>
              <a:rPr lang="en-US" sz="1800" dirty="0"/>
              <a:t> </a:t>
            </a:r>
            <a:r>
              <a:rPr lang="en-US" sz="1800" dirty="0" err="1"/>
              <a:t>mnohobuněčného</a:t>
            </a:r>
            <a:r>
              <a:rPr lang="en-US" sz="1800" dirty="0"/>
              <a:t> </a:t>
            </a:r>
            <a:r>
              <a:rPr lang="en-US" sz="1800" dirty="0" err="1"/>
              <a:t>organismu</a:t>
            </a:r>
            <a:r>
              <a:rPr lang="cs-CZ" sz="1800" dirty="0"/>
              <a:t> (100 </a:t>
            </a:r>
            <a:r>
              <a:rPr lang="cs-CZ" sz="1800" dirty="0" err="1"/>
              <a:t>MBp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01-15.jpg">
            <a:extLst>
              <a:ext uri="{FF2B5EF4-FFF2-40B4-BE49-F238E27FC236}">
                <a16:creationId xmlns:a16="http://schemas.microsoft.com/office/drawing/2014/main" id="{82A91046-F17C-483F-8DB5-1AF4B1FC745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28" y="1280046"/>
            <a:ext cx="2833736" cy="22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zameer\Desktop\Clark\PPT Creation\eps - 800x800\\f01-16.jpg">
            <a:extLst>
              <a:ext uri="{FF2B5EF4-FFF2-40B4-BE49-F238E27FC236}">
                <a16:creationId xmlns:a16="http://schemas.microsoft.com/office/drawing/2014/main" id="{87AC593F-15A9-4C02-B183-8D3DBFDFEF2C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27" y="3525881"/>
            <a:ext cx="2833737" cy="25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01DA326-55D1-4493-9A21-E3B22188ECF0}"/>
              </a:ext>
            </a:extLst>
          </p:cNvPr>
          <p:cNvSpPr txBox="1"/>
          <p:nvPr/>
        </p:nvSpPr>
        <p:spPr>
          <a:xfrm>
            <a:off x="8148119" y="6048178"/>
            <a:ext cx="2723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>
                <a:latin typeface="+mn-lt"/>
              </a:rPr>
              <a:t>https://www.hsph.harvard.edu/mair-lab/c-elegans/</a:t>
            </a:r>
          </a:p>
        </p:txBody>
      </p:sp>
    </p:spTree>
    <p:extLst>
      <p:ext uri="{BB962C8B-B14F-4D97-AF65-F5344CB8AC3E}">
        <p14:creationId xmlns:p14="http://schemas.microsoft.com/office/powerpoint/2010/main" val="381761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2B30AF-CEDD-4190-923A-2A75820FA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1AB471-B90C-4768-8BDB-51A44CE61A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71E415-1571-4634-8844-9E894CEA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Drosophila</a:t>
            </a:r>
            <a:r>
              <a:rPr lang="cs-CZ" i="1" dirty="0"/>
              <a:t> </a:t>
            </a:r>
            <a:r>
              <a:rPr lang="cs-CZ" i="1" dirty="0" err="1"/>
              <a:t>melanogaster</a:t>
            </a:r>
            <a:r>
              <a:rPr lang="cs-CZ" i="1" dirty="0"/>
              <a:t> </a:t>
            </a:r>
            <a:r>
              <a:rPr lang="cs-CZ" dirty="0"/>
              <a:t>(octomilka)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7D1ABF-4CCF-4FCE-A114-45A9CBB5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28216"/>
            <a:ext cx="5671747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Hojně požívaný organismus v genetických studiích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Snadné pěstování , 2-týdenní životní cyklus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Z vajíčka se líhne larva (24h), několik larválních stádií po dospělce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Dostupná celá řada mutantů – identifikace genů podílejících se na vývoji (homologie s člověkem)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Genom má 165 </a:t>
            </a:r>
            <a:r>
              <a:rPr lang="cs-CZ" sz="1800" dirty="0" err="1"/>
              <a:t>Mb</a:t>
            </a:r>
            <a:r>
              <a:rPr lang="cs-CZ" sz="1800" dirty="0"/>
              <a:t> – 3 páry </a:t>
            </a:r>
            <a:r>
              <a:rPr lang="cs-CZ" sz="1800" dirty="0" err="1"/>
              <a:t>autosomů</a:t>
            </a:r>
            <a:r>
              <a:rPr lang="cs-CZ" sz="1800" dirty="0"/>
              <a:t> a X/Y chromosomy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Během rychlého larválního vývoje vznik </a:t>
            </a:r>
            <a:r>
              <a:rPr lang="cs-CZ" sz="1800" dirty="0" err="1"/>
              <a:t>polyténích</a:t>
            </a:r>
            <a:r>
              <a:rPr lang="cs-CZ" sz="1800" dirty="0"/>
              <a:t> chromozómů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01-17.jpg">
            <a:extLst>
              <a:ext uri="{FF2B5EF4-FFF2-40B4-BE49-F238E27FC236}">
                <a16:creationId xmlns:a16="http://schemas.microsoft.com/office/drawing/2014/main" id="{DD8E5829-3BBF-4F6F-88CA-F1035DE1574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14" y="1900577"/>
            <a:ext cx="2982026" cy="359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56AAF43-3653-4930-BB3A-811BCB495BC9}"/>
              </a:ext>
            </a:extLst>
          </p:cNvPr>
          <p:cNvSpPr txBox="1"/>
          <p:nvPr/>
        </p:nvSpPr>
        <p:spPr>
          <a:xfrm>
            <a:off x="10336889" y="5255369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11" name="Picture 1" descr="C:\Users\zameer\Desktop\Clark\PPT Creation\eps - 800x800\\f01-18.jpg">
            <a:extLst>
              <a:ext uri="{FF2B5EF4-FFF2-40B4-BE49-F238E27FC236}">
                <a16:creationId xmlns:a16="http://schemas.microsoft.com/office/drawing/2014/main" id="{BC6673EB-6B34-4169-AFA4-905207DDCBE5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13" y="2098740"/>
            <a:ext cx="2613748" cy="32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0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965A6-FD40-4043-9055-89EC0931E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7695" y="6228000"/>
            <a:ext cx="7920000" cy="252000"/>
          </a:xfrm>
        </p:spPr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5A770E-532B-491E-92FD-6ADB370D6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3831F0-08E3-421F-83AD-927CDA20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Danio</a:t>
            </a:r>
            <a:r>
              <a:rPr lang="cs-CZ" i="1" dirty="0"/>
              <a:t> </a:t>
            </a:r>
            <a:r>
              <a:rPr lang="cs-CZ" i="1" dirty="0" err="1"/>
              <a:t>rerio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Dánio</a:t>
            </a:r>
            <a:r>
              <a:rPr lang="cs-CZ" dirty="0"/>
              <a:t> pruhované)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364C43-3DC5-4C3F-84BD-F846CE14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6857750" cy="40841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Jednoduchý modelový obratlovec využívaný v molekulární biologii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Jednoduché pěstování a množení v akváriích, dostupnost celé řady mutantů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Embryonální vývoj mimo tělo matky, vývoj z jedné buňky po jedince trvá 24 hodin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Embryo je průsvitné – snadné sledování efektu mutací na vývoj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Genom obsahuje 25 párů chromozómů (1700 </a:t>
            </a:r>
            <a:r>
              <a:rPr lang="cs-CZ" sz="1800" dirty="0" err="1"/>
              <a:t>Mb</a:t>
            </a:r>
            <a:r>
              <a:rPr lang="cs-CZ" sz="1800" dirty="0"/>
              <a:t>), 70% genů kódujících proteiny u člověka má </a:t>
            </a:r>
            <a:r>
              <a:rPr lang="cs-CZ" sz="1800" dirty="0" err="1"/>
              <a:t>ortology</a:t>
            </a:r>
            <a:r>
              <a:rPr lang="cs-CZ" sz="1800" dirty="0"/>
              <a:t> u </a:t>
            </a:r>
            <a:r>
              <a:rPr lang="cs-CZ" sz="1800" dirty="0" err="1"/>
              <a:t>Dánia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Model studia celá řady lidských onemocnění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Embrya jsou často používána pro </a:t>
            </a:r>
            <a:r>
              <a:rPr lang="cs-CZ" sz="1800" dirty="0" err="1"/>
              <a:t>skríning</a:t>
            </a:r>
            <a:r>
              <a:rPr lang="cs-CZ" sz="1800" dirty="0"/>
              <a:t> nových léčiv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01-19.jpg">
            <a:extLst>
              <a:ext uri="{FF2B5EF4-FFF2-40B4-BE49-F238E27FC236}">
                <a16:creationId xmlns:a16="http://schemas.microsoft.com/office/drawing/2014/main" id="{882AD122-549C-4B26-A61D-177B8BB70FA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20" y="2382388"/>
            <a:ext cx="3703314" cy="261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1FCBF4-8A09-4FE6-BFBE-54D15C906CCC}"/>
              </a:ext>
            </a:extLst>
          </p:cNvPr>
          <p:cNvSpPr txBox="1"/>
          <p:nvPr/>
        </p:nvSpPr>
        <p:spPr>
          <a:xfrm>
            <a:off x="7859220" y="4992710"/>
            <a:ext cx="35060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>
                <a:latin typeface="+mn-lt"/>
              </a:rPr>
              <a:t>https://theconversation.com/animals-in-research-zebrafish-13804</a:t>
            </a:r>
          </a:p>
        </p:txBody>
      </p:sp>
    </p:spTree>
    <p:extLst>
      <p:ext uri="{BB962C8B-B14F-4D97-AF65-F5344CB8AC3E}">
        <p14:creationId xmlns:p14="http://schemas.microsoft.com/office/powerpoint/2010/main" val="377283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0EC3E5-6211-45FB-95B7-82D7B3AD0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FED483-A150-44D4-8083-8DD7077E2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70F3D2-7E2E-400D-B50F-B7A34D87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Arabidopsis</a:t>
            </a:r>
            <a:r>
              <a:rPr lang="cs-CZ" i="1" dirty="0"/>
              <a:t> </a:t>
            </a:r>
            <a:r>
              <a:rPr lang="cs-CZ" i="1" dirty="0" err="1"/>
              <a:t>thaliana</a:t>
            </a:r>
            <a:r>
              <a:rPr lang="cs-CZ" dirty="0"/>
              <a:t> (</a:t>
            </a:r>
            <a:r>
              <a:rPr lang="cs-CZ" dirty="0" err="1"/>
              <a:t>Huseníček</a:t>
            </a:r>
            <a:r>
              <a:rPr lang="cs-CZ" dirty="0"/>
              <a:t> rolní)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E341B2-9ABF-439B-87AA-A839DD9B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88618" cy="433760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Nejpoužívanější modelový organismus v rostlinné genetice a molekulární biologii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Podobná odpověď na stresové faktory a choroby jako hospodářské plodiny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Mnoho genů zodpovědných za vývoj a množení je shodných s hospodářskými plodinami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Snadné pěstování, nenáročnost na prostor, generační doba 6-10 týdnů, mnoho semen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Může být udržována v haploidním stavu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0"/>
              <a:t>Malý genom – pět chromosomů (125 </a:t>
            </a:r>
            <a:r>
              <a:rPr lang="cs-CZ" sz="1800" dirty="0" err="1"/>
              <a:t>Mb</a:t>
            </a:r>
            <a:r>
              <a:rPr lang="cs-CZ" sz="1800" dirty="0"/>
              <a:t>), 25 000 genů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    - rýže (430 </a:t>
            </a:r>
            <a:r>
              <a:rPr lang="cs-CZ" sz="1800" dirty="0" err="1"/>
              <a:t>Mb</a:t>
            </a:r>
            <a:r>
              <a:rPr lang="cs-CZ" sz="1800" dirty="0"/>
              <a:t>), 40 – 50 tis. genů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 - pšenice (17 </a:t>
            </a:r>
            <a:r>
              <a:rPr lang="cs-CZ" sz="1800" dirty="0" err="1"/>
              <a:t>Gb</a:t>
            </a:r>
            <a:r>
              <a:rPr lang="cs-CZ" sz="1800" dirty="0"/>
              <a:t>), rajče (950 </a:t>
            </a:r>
            <a:r>
              <a:rPr lang="cs-CZ" sz="1800" dirty="0" err="1"/>
              <a:t>Mb</a:t>
            </a:r>
            <a:r>
              <a:rPr lang="cs-CZ" sz="1800" dirty="0"/>
              <a:t>), tabák (4.5 </a:t>
            </a:r>
            <a:r>
              <a:rPr lang="cs-CZ" sz="1800" dirty="0" err="1"/>
              <a:t>Gb</a:t>
            </a:r>
            <a:r>
              <a:rPr lang="cs-CZ" sz="1800" dirty="0"/>
              <a:t>)</a:t>
            </a:r>
          </a:p>
        </p:txBody>
      </p:sp>
      <p:pic>
        <p:nvPicPr>
          <p:cNvPr id="1026" name="Picture 2" descr="Arabidopsis Plant [image] | EurekAlert! Science News">
            <a:extLst>
              <a:ext uri="{FF2B5EF4-FFF2-40B4-BE49-F238E27FC236}">
                <a16:creationId xmlns:a16="http://schemas.microsoft.com/office/drawing/2014/main" id="{547478A6-F094-494D-8859-954649C2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182" y="2139887"/>
            <a:ext cx="2185519" cy="31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genetic mutant strains of Arabidopsis thaliana | Okinawa Institute of  Science and Technology Graduate University OIST">
            <a:extLst>
              <a:ext uri="{FF2B5EF4-FFF2-40B4-BE49-F238E27FC236}">
                <a16:creationId xmlns:a16="http://schemas.microsoft.com/office/drawing/2014/main" id="{EE094B0A-5041-42AF-8F00-40BF3D54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53" y="3762001"/>
            <a:ext cx="2832000" cy="18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ll &amp; Plant Physiology Laboratory - Arabidopsis thaliana cultures in agar  media">
            <a:extLst>
              <a:ext uri="{FF2B5EF4-FFF2-40B4-BE49-F238E27FC236}">
                <a16:creationId xmlns:a16="http://schemas.microsoft.com/office/drawing/2014/main" id="{32A5A7AF-D2B5-4D64-80C5-3ABA5FA4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7" y="1771853"/>
            <a:ext cx="2843435" cy="19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8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6E7C04-8F60-4BF7-BC49-5CCBF1FA1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E30AD8-C19B-4C88-AD28-BC60AA0CA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D7C33B-14E6-4E04-8B92-E87884DF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817B72-6BFB-4724-99AD-C6BA0167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Entity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hran</a:t>
            </a:r>
            <a:r>
              <a:rPr lang="cs-CZ" sz="1800" dirty="0"/>
              <a:t>ě definice života, patogeny napadající hostitelské buňky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Skládají se z proteinové obálky nazývané kapsida obalující DNA/RNA genom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Nachází se u všech živých organismů (bakterie, rostliny, živočichové)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0"/>
              <a:t>Bakteriální viry = bakteriofágy (fágy)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   - přichycení na hostitele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   - vstup virového genomu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   - replikace virového genomu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   - výroba nových virových proteinů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   - složení nové virové částice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uvolnění virionů z hostitele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Mnoho virů prochází latentní fází – lysogenie u bakterií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Často dochází k integraci voru do genomu hostitele – tvorba proviru (profágu)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800" dirty="0"/>
          </a:p>
        </p:txBody>
      </p:sp>
      <p:pic>
        <p:nvPicPr>
          <p:cNvPr id="6" name="Picture 1" descr="C:\Users\zameer\Desktop\Clark\PPT Creation\eps - 800x800\\f01-23.jpg">
            <a:extLst>
              <a:ext uri="{FF2B5EF4-FFF2-40B4-BE49-F238E27FC236}">
                <a16:creationId xmlns:a16="http://schemas.microsoft.com/office/drawing/2014/main" id="{50B3F4B6-94B7-44D4-9E38-0CBCA21EB5F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98" y="651600"/>
            <a:ext cx="1666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DBBF40-D2AF-4A2D-AF63-4F4AA2E35B43}"/>
              </a:ext>
            </a:extLst>
          </p:cNvPr>
          <p:cNvSpPr txBox="1"/>
          <p:nvPr/>
        </p:nvSpPr>
        <p:spPr>
          <a:xfrm>
            <a:off x="9042180" y="6205195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04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E27C46-44DA-422F-B7A7-ECAAC0CFC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FC6710-816C-44EF-9A58-C85A792A1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499AC7-2DEA-4923-B387-CA6D5E9C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A3B343-B829-49CC-9000-FE50989E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81020"/>
            <a:ext cx="4575277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Můžeme rozdělit na základě tvaru kapsidy (sférické, komplexní, vláknité)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Komplexní = bakteriofágy (T4, P1, Mu)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ssRNA</a:t>
            </a:r>
            <a:r>
              <a:rPr lang="cs-CZ" sz="1800" dirty="0"/>
              <a:t> viry mají pozitivní (+) nebo negativní (-) genom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Retroviry obsahují reverzní transkriptázu (přepis RNA do DNA), pomocí long </a:t>
            </a:r>
            <a:r>
              <a:rPr lang="cs-CZ" sz="1800" dirty="0" err="1"/>
              <a:t>terminal</a:t>
            </a:r>
            <a:r>
              <a:rPr lang="cs-CZ" sz="1800" dirty="0"/>
              <a:t> </a:t>
            </a:r>
            <a:r>
              <a:rPr lang="cs-CZ" sz="1800" dirty="0" err="1"/>
              <a:t>repeats</a:t>
            </a:r>
            <a:r>
              <a:rPr lang="cs-CZ" sz="1800" dirty="0"/>
              <a:t> (</a:t>
            </a:r>
            <a:r>
              <a:rPr lang="cs-CZ" sz="1800" dirty="0" err="1"/>
              <a:t>LTRs</a:t>
            </a:r>
            <a:r>
              <a:rPr lang="cs-CZ" sz="1800" dirty="0"/>
              <a:t>) se integrují do genomu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cs-CZ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01-24.jpg">
            <a:extLst>
              <a:ext uri="{FF2B5EF4-FFF2-40B4-BE49-F238E27FC236}">
                <a16:creationId xmlns:a16="http://schemas.microsoft.com/office/drawing/2014/main" id="{CE762A91-8664-4FC5-BE1B-96A984D59CE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29" y="657473"/>
            <a:ext cx="3337754" cy="4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zameer\Desktop\Clark\PPT Creation\eps - 800x800\\f01-25.jpg">
            <a:extLst>
              <a:ext uri="{FF2B5EF4-FFF2-40B4-BE49-F238E27FC236}">
                <a16:creationId xmlns:a16="http://schemas.microsoft.com/office/drawing/2014/main" id="{DDA14ED7-C148-4E62-A3ED-5D8A2112B2F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5" y="1018514"/>
            <a:ext cx="2643765" cy="445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DEAA65-D1F7-4403-937C-C24C260E211C}"/>
              </a:ext>
            </a:extLst>
          </p:cNvPr>
          <p:cNvSpPr txBox="1"/>
          <p:nvPr/>
        </p:nvSpPr>
        <p:spPr>
          <a:xfrm>
            <a:off x="9051233" y="5611809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55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653A5F-BDCF-4416-B4A9-5899C6326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EBFF96-54BC-4247-B4A3-4FA2E6601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B0993B-8DE8-4535-A102-E6C5FE20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Modelové organismy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0E0987-F123-4D91-A8F8-D1C041D5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DNA se nachází ve všech živých organismech a virech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Detailně je zkoumán pouze zlomek tzv. modelových organismů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U modelových organismů dnes známe kompletní genom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000" dirty="0"/>
              <a:t>Modelové organismy využíváme:</a:t>
            </a:r>
          </a:p>
          <a:p>
            <a:pPr marL="720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2000" dirty="0"/>
              <a:t>  - jako model pro studium podobných organismů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dirty="0"/>
              <a:t>  - v celé řadě biotechnologických procesů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E4149-C4D7-442C-977F-00E5D3C0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6" y="4055048"/>
            <a:ext cx="6682154" cy="20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T engineers have programmed viruses called bacteriophages to kill different strains of E. coli, by making mutations in a viral protein that binds to host cells.">
            <a:extLst>
              <a:ext uri="{FF2B5EF4-FFF2-40B4-BE49-F238E27FC236}">
                <a16:creationId xmlns:a16="http://schemas.microsoft.com/office/drawing/2014/main" id="{96D1AF99-F22A-4085-95BA-E8531C67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9" y="4051293"/>
            <a:ext cx="3130061" cy="20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6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2795A-0E3D-4C4B-9548-3CCF9EFD3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24B07D-7219-40D4-BFD7-15E59C5CB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F8006C-9541-4189-906A-60C9D430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36AE97-EC2A-4879-87FE-5CE267D26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83445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Tahoun modelových organismů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Tvoří cca. 50% všech živých organismů (5 x 10</a:t>
            </a:r>
            <a:r>
              <a:rPr lang="cs-CZ" sz="2000" baseline="30000" dirty="0"/>
              <a:t>30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Schopnost přežití v extrémních podmínkách –teplota (</a:t>
            </a:r>
            <a:r>
              <a:rPr lang="cs-CZ" sz="2000" i="1" dirty="0" err="1"/>
              <a:t>Thermus</a:t>
            </a:r>
            <a:r>
              <a:rPr lang="cs-CZ" sz="2000" i="1" dirty="0"/>
              <a:t> </a:t>
            </a:r>
            <a:r>
              <a:rPr lang="cs-CZ" sz="2000" i="1" dirty="0" err="1"/>
              <a:t>aquaticus</a:t>
            </a:r>
            <a:r>
              <a:rPr lang="cs-CZ" sz="2000" dirty="0"/>
              <a:t>), pH (</a:t>
            </a:r>
            <a:r>
              <a:rPr lang="cs-CZ" sz="2000" i="1" dirty="0" err="1"/>
              <a:t>Acidothiobacillus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Nejčastěji využívaná je </a:t>
            </a:r>
            <a:r>
              <a:rPr lang="cs-CZ" sz="2000" i="1" dirty="0" err="1"/>
              <a:t>Escherichia</a:t>
            </a:r>
            <a:r>
              <a:rPr lang="cs-CZ" sz="2000" i="1" dirty="0"/>
              <a:t> coli</a:t>
            </a:r>
            <a:r>
              <a:rPr lang="cs-CZ" sz="2000" dirty="0"/>
              <a:t>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 - gram-negativní tyčka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 - na povrchu má cca. 10 </a:t>
            </a:r>
            <a:r>
              <a:rPr lang="cs-CZ" sz="2000" dirty="0" err="1"/>
              <a:t>flagel</a:t>
            </a:r>
            <a:r>
              <a:rPr lang="cs-CZ" sz="2000" dirty="0"/>
              <a:t> a tisíce pili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 - většina kmenů je neškodná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 - </a:t>
            </a:r>
            <a:r>
              <a:rPr lang="cs-CZ" sz="2000" i="1" dirty="0"/>
              <a:t>E. coli </a:t>
            </a:r>
            <a:r>
              <a:rPr lang="cs-CZ" sz="2000" dirty="0"/>
              <a:t>O157:H7 – dva toxiny zodpovědné za krvavé průjmy</a:t>
            </a:r>
          </a:p>
          <a:p>
            <a:endParaRPr lang="en-US" sz="2000" dirty="0"/>
          </a:p>
        </p:txBody>
      </p:sp>
      <p:pic>
        <p:nvPicPr>
          <p:cNvPr id="7" name="Picture 1" descr="C:\Users\zameer\Desktop\Clark\PPT Creation\eps - 800x800\\f01-05.jpg">
            <a:extLst>
              <a:ext uri="{FF2B5EF4-FFF2-40B4-BE49-F238E27FC236}">
                <a16:creationId xmlns:a16="http://schemas.microsoft.com/office/drawing/2014/main" id="{C38DA68D-AE0A-4A73-BA5E-27AAB0D36CF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008766"/>
            <a:ext cx="3050524" cy="22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3FD4CA-B603-4EAD-87E9-AC2196F2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999" y="3363683"/>
            <a:ext cx="3043435" cy="256457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F260EC7-C6C8-4297-980B-ADFDC074F994}"/>
              </a:ext>
            </a:extLst>
          </p:cNvPr>
          <p:cNvSpPr txBox="1"/>
          <p:nvPr/>
        </p:nvSpPr>
        <p:spPr>
          <a:xfrm>
            <a:off x="8554452" y="5947323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40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A0F510-AA4D-4F02-87C9-C201633BF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A74513-6D4E-4DA0-9731-8EDC08166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4C5738-5CDE-4764-ADDA-8BCE428D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Bakterie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96354B-F0EC-4045-B93F-7B7B6823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8" y="1517409"/>
            <a:ext cx="5195432" cy="4277206"/>
          </a:xfrm>
          <a:prstGeom prst="rect">
            <a:avLst/>
          </a:prstGeom>
        </p:spPr>
      </p:pic>
      <p:pic>
        <p:nvPicPr>
          <p:cNvPr id="2050" name="Picture 2" descr="With 'recoded' synthetic genome, scientists give life new dictionary - STAT">
            <a:extLst>
              <a:ext uri="{FF2B5EF4-FFF2-40B4-BE49-F238E27FC236}">
                <a16:creationId xmlns:a16="http://schemas.microsoft.com/office/drawing/2014/main" id="{45018548-F04F-41E0-B2BA-6217F83E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71" y="1106021"/>
            <a:ext cx="2709000" cy="27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ltural Characteristics of E. coli">
            <a:extLst>
              <a:ext uri="{FF2B5EF4-FFF2-40B4-BE49-F238E27FC236}">
                <a16:creationId xmlns:a16="http://schemas.microsoft.com/office/drawing/2014/main" id="{749A7262-5466-4CCC-AA8F-2BA89227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21" y="4035673"/>
            <a:ext cx="27241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3DE9B73-838D-4398-B58E-C9DF656DCB07}"/>
              </a:ext>
            </a:extLst>
          </p:cNvPr>
          <p:cNvSpPr txBox="1"/>
          <p:nvPr/>
        </p:nvSpPr>
        <p:spPr>
          <a:xfrm>
            <a:off x="1781029" y="5794615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04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FF83B2-0752-4FF8-A08C-561C3914E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8ADA7C-8D90-42C7-838E-FD9C7716B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2CC3D-06A5-4A2B-B92B-9B85AAC7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E. coli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14B210-414A-4D83-9D5B-2C641A8B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66246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Rychlý nárůst kultury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Může růst pouze v médiu obsahujícím minerální soli a cukr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Tekutá kultura vydrží týdny v lednici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Může  být zamražena na -70°C až na 20 let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Může růst jak za aerobních tak anaerobních podmínek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Má jeden kruhový chromosom obsahující asi 4000 genů</a:t>
            </a:r>
            <a:endParaRPr lang="en-US" sz="2000" dirty="0"/>
          </a:p>
        </p:txBody>
      </p:sp>
      <p:pic>
        <p:nvPicPr>
          <p:cNvPr id="7" name="Picture 1" descr="C:\Users\zameer\Desktop\Clark\PPT Creation\eps - 800x800\\f01-07c.jpg">
            <a:extLst>
              <a:ext uri="{FF2B5EF4-FFF2-40B4-BE49-F238E27FC236}">
                <a16:creationId xmlns:a16="http://schemas.microsoft.com/office/drawing/2014/main" id="{0DE18D03-0D55-42AE-A447-6696EEAFCE1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73" y="3550664"/>
            <a:ext cx="2979945" cy="240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A07C1EA-EEB0-47D0-96D9-758D5965D7B4}"/>
              </a:ext>
            </a:extLst>
          </p:cNvPr>
          <p:cNvSpPr txBox="1"/>
          <p:nvPr/>
        </p:nvSpPr>
        <p:spPr>
          <a:xfrm>
            <a:off x="8033973" y="5966390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11" name="Picture 1" descr="C:\Users\zameer\Desktop\Clark\PPT Creation\eps - 800x800\\f01-08.jpg">
            <a:extLst>
              <a:ext uri="{FF2B5EF4-FFF2-40B4-BE49-F238E27FC236}">
                <a16:creationId xmlns:a16="http://schemas.microsoft.com/office/drawing/2014/main" id="{F37A229A-D7EE-4DB9-B1FB-2AC2DCA3261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49" y="449546"/>
            <a:ext cx="3148928" cy="29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C043A7-C433-419E-AC4E-0D8B8A9561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B66281-F09D-4DC9-9A51-B993FC280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519816-3C85-41A9-A28F-278EEFB4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Plasmidy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5A369A-671F-4645-A904-ABFDB7FE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360738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V rámci strategie přežití nutná kompetice s ostatními organismy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Celá řada bakterií </a:t>
            </a:r>
            <a:r>
              <a:rPr lang="cs-CZ" sz="2000" dirty="0" err="1"/>
              <a:t>sekretuje</a:t>
            </a:r>
            <a:r>
              <a:rPr lang="cs-CZ" sz="2000" dirty="0"/>
              <a:t> toxiny nazývané bakteriociny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i="1" dirty="0"/>
              <a:t>E. coli </a:t>
            </a:r>
            <a:r>
              <a:rPr lang="cs-CZ" sz="2000" dirty="0"/>
              <a:t>produkuje tzv. koliciny (E1, M) – proděravění plasmatické membrány, degradace DNA/RNA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Imunitní proteiny bakterie neutralizují účinek toxinů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Schopnost produkce kolicinů je dána přítomnosti plazmidů (</a:t>
            </a:r>
            <a:r>
              <a:rPr lang="cs-CZ" sz="2000" dirty="0" err="1"/>
              <a:t>ori</a:t>
            </a:r>
            <a:r>
              <a:rPr lang="cs-CZ" sz="2000" dirty="0"/>
              <a:t> místo)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Tyto plazmidy byly modifikovány pro biotechnologické účely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9" name="Picture 1" descr="C:\Users\zameer\Desktop\Clark\PPT Creation\eps - 800x800\\f01-09.jpg">
            <a:extLst>
              <a:ext uri="{FF2B5EF4-FFF2-40B4-BE49-F238E27FC236}">
                <a16:creationId xmlns:a16="http://schemas.microsoft.com/office/drawing/2014/main" id="{FD50A0F7-9270-4FC2-888A-F8BC94DAB31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93" y="543600"/>
            <a:ext cx="292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6E43FE-9665-4E36-B318-459975496143}"/>
              </a:ext>
            </a:extLst>
          </p:cNvPr>
          <p:cNvSpPr txBox="1"/>
          <p:nvPr/>
        </p:nvSpPr>
        <p:spPr>
          <a:xfrm>
            <a:off x="7882793" y="6030000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36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23DEF5-D35E-4E00-83C8-CA31F53B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FAFB94-7B31-423D-83A9-BD62BDA8D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104185-299C-4585-991F-ECE940C2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Plasmid</a:t>
            </a:r>
            <a:r>
              <a:rPr lang="cs-CZ" dirty="0"/>
              <a:t> pET28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72109C-02A1-4560-A656-F2380D77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383757"/>
            <a:ext cx="5019675" cy="53911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3588CE-5821-49E8-B345-A9660C8C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4" y="2299540"/>
            <a:ext cx="6849575" cy="2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0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6A384B-F0F4-44A9-B408-7CEA2EB91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635FFE-AD97-49FB-B835-F10398D7A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46D89F-F299-4574-8E49-B6CA244F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789"/>
            <a:ext cx="4639926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i="1" dirty="0" err="1"/>
              <a:t>Bacillus</a:t>
            </a:r>
            <a:r>
              <a:rPr lang="cs-CZ" sz="1800" i="1" dirty="0"/>
              <a:t> </a:t>
            </a:r>
            <a:r>
              <a:rPr lang="cs-CZ" sz="1800" i="1" dirty="0" err="1"/>
              <a:t>subtillis</a:t>
            </a:r>
            <a:r>
              <a:rPr lang="cs-CZ" sz="1800" i="1" dirty="0"/>
              <a:t> </a:t>
            </a:r>
            <a:r>
              <a:rPr lang="cs-CZ" sz="1800" dirty="0"/>
              <a:t>– produkce proteáz a amyláz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i="1" dirty="0" err="1"/>
              <a:t>Pseudomonas</a:t>
            </a:r>
            <a:r>
              <a:rPr lang="cs-CZ" sz="1800" i="1" dirty="0"/>
              <a:t> </a:t>
            </a:r>
            <a:r>
              <a:rPr lang="cs-CZ" sz="1800" i="1" dirty="0" err="1"/>
              <a:t>putida</a:t>
            </a:r>
            <a:r>
              <a:rPr lang="cs-CZ" sz="1800" i="1" dirty="0"/>
              <a:t> </a:t>
            </a:r>
            <a:r>
              <a:rPr lang="cs-CZ" sz="1800" dirty="0"/>
              <a:t>– schopnost degradace celé řady aromatických látek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i="1" dirty="0" err="1"/>
              <a:t>Streptomyces</a:t>
            </a:r>
            <a:r>
              <a:rPr lang="cs-CZ" sz="1800" i="1" dirty="0"/>
              <a:t> </a:t>
            </a:r>
            <a:r>
              <a:rPr lang="cs-CZ" sz="1800" i="1" dirty="0" err="1"/>
              <a:t>coelicolor</a:t>
            </a:r>
            <a:r>
              <a:rPr lang="cs-CZ" sz="1800" i="1" dirty="0"/>
              <a:t> </a:t>
            </a:r>
            <a:r>
              <a:rPr lang="cs-CZ" sz="1800" dirty="0"/>
              <a:t>– degraduje celulózu a chitin, produkce celé řady antibiotik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i="1" dirty="0" err="1"/>
              <a:t>Corynebacterium</a:t>
            </a:r>
            <a:r>
              <a:rPr lang="cs-CZ" sz="1800" i="1" dirty="0"/>
              <a:t> </a:t>
            </a:r>
            <a:r>
              <a:rPr lang="cs-CZ" sz="1800" i="1" dirty="0" err="1"/>
              <a:t>glutamicum</a:t>
            </a:r>
            <a:r>
              <a:rPr lang="cs-CZ" sz="1800" i="1" dirty="0"/>
              <a:t> </a:t>
            </a:r>
            <a:r>
              <a:rPr lang="cs-CZ" sz="1800" dirty="0"/>
              <a:t>– produkce L-glutamátu a L-lysinu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i="1" dirty="0"/>
              <a:t>Streptococcus </a:t>
            </a:r>
            <a:r>
              <a:rPr lang="cs-CZ" sz="1800" i="1" dirty="0" err="1"/>
              <a:t>zooepidemicus</a:t>
            </a:r>
            <a:r>
              <a:rPr lang="cs-CZ" sz="1800" i="1" dirty="0"/>
              <a:t> </a:t>
            </a:r>
            <a:r>
              <a:rPr lang="cs-CZ" sz="1800" dirty="0"/>
              <a:t>– produkce k. hyaluronové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4E57607-2D9C-46D9-89D6-242C11D4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Bakterie v biotechnologii</a:t>
            </a:r>
            <a:endParaRPr lang="en-US" dirty="0"/>
          </a:p>
        </p:txBody>
      </p:sp>
      <p:pic>
        <p:nvPicPr>
          <p:cNvPr id="3076" name="Picture 4" descr="Gram Positive vs Gram Negative | Technology Networks">
            <a:extLst>
              <a:ext uri="{FF2B5EF4-FFF2-40B4-BE49-F238E27FC236}">
                <a16:creationId xmlns:a16="http://schemas.microsoft.com/office/drawing/2014/main" id="{1A13634C-5DEB-4CDD-AFF7-C76E8C0C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26" y="1568821"/>
            <a:ext cx="6617033" cy="37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9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1521B3-1282-49C6-993B-ECAEE33A4C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Modelové organismy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E2D603-AE5E-4B33-B117-F5DA930EE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3464B0-3D84-4472-A1B4-4BE95891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Eukaryota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A315DB-99B2-43F3-A42D-366F3275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18076"/>
            <a:ext cx="6864174" cy="431392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Celá řada eukaryot je diploidní (dvě kopie každého chromozomu)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Celá řada rostlin je naopak polyploidní (pšenice = hexaploidní, rajče = tetraploidní)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U zvířat je rozdíl v zárodečných a somatických buňkách</a:t>
            </a:r>
          </a:p>
          <a:p>
            <a:pPr marL="339725" indent="-268288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- z diploidních zárodečných linií vznikají haploidní gamety (vajíčka a spermie)</a:t>
            </a:r>
          </a:p>
          <a:p>
            <a:pPr marL="339725" indent="-268288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- somatické buňky jsou diploidní – somatické mutace se přenáší v rámci organismu</a:t>
            </a:r>
          </a:p>
          <a:p>
            <a:pPr marL="339725" indent="-268288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dirty="0"/>
              <a:t>  - somatické mutace se nepřenáší na potomstvo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U většiny rostlin jsou buňky totipotentní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U zvířat tuto vlastnost nesou pouze kmenové buňky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6908E4-E668-4E8B-A6E7-4E2C83F1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61" y="3462208"/>
            <a:ext cx="4095953" cy="2419292"/>
          </a:xfrm>
          <a:prstGeom prst="rect">
            <a:avLst/>
          </a:prstGeom>
        </p:spPr>
      </p:pic>
      <p:pic>
        <p:nvPicPr>
          <p:cNvPr id="4098" name="Picture 2" descr="Induced Pluripotent Stem (iPS) Cells in Medicine and Research">
            <a:extLst>
              <a:ext uri="{FF2B5EF4-FFF2-40B4-BE49-F238E27FC236}">
                <a16:creationId xmlns:a16="http://schemas.microsoft.com/office/drawing/2014/main" id="{DE80923C-8D88-4141-A7E4-7A53CFEA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74" y="850203"/>
            <a:ext cx="4098840" cy="26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737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3" id="{EC6B4A44-C025-4888-B8FA-D3A27EAE8308}" vid="{304F9EFF-F48F-4732-911C-C7029463335C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SciMUNI_CZE</Template>
  <TotalTime>3637</TotalTime>
  <Words>1274</Words>
  <Application>Microsoft Office PowerPoint</Application>
  <PresentationFormat>Širokoúhlá obrazovka</PresentationFormat>
  <Paragraphs>170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Tahoma</vt:lpstr>
      <vt:lpstr>Wingdings</vt:lpstr>
      <vt:lpstr>Prezentace_MU_CZ</vt:lpstr>
      <vt:lpstr>Vlastní návrh</vt:lpstr>
      <vt:lpstr>GENOVÉ TECHNOLOGIE</vt:lpstr>
      <vt:lpstr>Modelové organismy</vt:lpstr>
      <vt:lpstr>Bakterie</vt:lpstr>
      <vt:lpstr>Bakterie</vt:lpstr>
      <vt:lpstr>E. coli</vt:lpstr>
      <vt:lpstr>Plasmidy</vt:lpstr>
      <vt:lpstr>Plasmid pET28</vt:lpstr>
      <vt:lpstr>Bakterie v biotechnologii</vt:lpstr>
      <vt:lpstr>Eukaryota</vt:lpstr>
      <vt:lpstr>Somatické mutace</vt:lpstr>
      <vt:lpstr>Kvasinky a Houby</vt:lpstr>
      <vt:lpstr>Kvasinky</vt:lpstr>
      <vt:lpstr>Pichia pastoris</vt:lpstr>
      <vt:lpstr>Caenorhabditis elegans (Háďátko obecné) </vt:lpstr>
      <vt:lpstr>Drosophila melanogaster (octomilka)</vt:lpstr>
      <vt:lpstr>Danio rerio (Dánio pruhované)</vt:lpstr>
      <vt:lpstr>Arabidopsis thaliana (Huseníček rolní)</vt:lpstr>
      <vt:lpstr>Viry</vt:lpstr>
      <vt:lpstr>Viry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GENOVÉ TECHNOLOGIE</dc:title>
  <dc:creator>jlochman@seznam.cz</dc:creator>
  <cp:lastModifiedBy>jlochman@seznam.cz</cp:lastModifiedBy>
  <cp:revision>120</cp:revision>
  <cp:lastPrinted>1601-01-01T00:00:00Z</cp:lastPrinted>
  <dcterms:created xsi:type="dcterms:W3CDTF">2020-10-06T06:16:11Z</dcterms:created>
  <dcterms:modified xsi:type="dcterms:W3CDTF">2020-10-20T09:50:53Z</dcterms:modified>
</cp:coreProperties>
</file>